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4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9906000" cy="6858000" type="A4"/>
  <p:notesSz cx="6858000" cy="9144000"/>
  <p:embeddedFontLst>
    <p:embeddedFont>
      <p:font typeface="Helvetica Neue" panose="02000503000000020004" pitchFamily="2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913">
          <p15:clr>
            <a:srgbClr val="A4A3A4"/>
          </p15:clr>
        </p15:guide>
        <p15:guide id="2" pos="245">
          <p15:clr>
            <a:srgbClr val="A4A3A4"/>
          </p15:clr>
        </p15:guide>
        <p15:guide id="3" orient="horz" pos="769">
          <p15:clr>
            <a:srgbClr val="A4A3A4"/>
          </p15:clr>
        </p15:guide>
        <p15:guide id="4" pos="5995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5" roundtripDataSignature="AMtx7mjMZtTEpfe8NMzicwleBiRqtAJqWA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ffie corcoran" initials="" lastIdx="1" clrIdx="0"/>
  <p:cmAuthor id="1" name="Corey Rogers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BA58525-50F2-4F6F-AABD-6BF0AAE998C0}">
  <a:tblStyle styleId="{DBA58525-50F2-4F6F-AABD-6BF0AAE998C0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8"/>
    <p:restoredTop sz="94667"/>
  </p:normalViewPr>
  <p:slideViewPr>
    <p:cSldViewPr snapToGrid="0">
      <p:cViewPr varScale="1">
        <p:scale>
          <a:sx n="124" d="100"/>
          <a:sy n="124" d="100"/>
        </p:scale>
        <p:origin x="1008" y="168"/>
      </p:cViewPr>
      <p:guideLst>
        <p:guide orient="horz" pos="3913"/>
        <p:guide pos="245"/>
        <p:guide orient="horz" pos="769"/>
        <p:guide pos="59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4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2.fntdata"/><Relationship Id="rId45" Type="http://customschemas.google.com/relationships/presentationmetadata" Target="meta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1.fntdata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3.fntdata"/><Relationship Id="rId46" Type="http://schemas.openxmlformats.org/officeDocument/2006/relationships/commentAuthors" Target="commentAuthors.xml"/><Relationship Id="rId20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code.org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5fec345a22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35fec345a22_0_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35fec345a22_0_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83a1dc463d_0_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177945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/>
          </a:p>
        </p:txBody>
      </p:sp>
      <p:sp>
        <p:nvSpPr>
          <p:cNvPr id="176" name="Google Shape;176;g383a1dc463d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669771b81a_0_118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6" name="Google Shape;186;g3669771b81a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65ab73c13e_0_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2" name="Google Shape;192;g365ab73c13e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669771b81a_0_2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1" name="Google Shape;201;g3669771b81a_0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872b709974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1" name="Google Shape;211;g3872b70997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872b709974_0_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2" name="Google Shape;222;g3872b709974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669771b81a_0_2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3" name="Google Shape;233;g3669771b81a_0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872b709974_2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154063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3" name="Google Shape;243;g3872b709974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872b709974_2_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154063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4" name="Google Shape;254;g3872b709974_2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3669771b81a_0_181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4" name="Google Shape;264;g3669771b81a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5d6a68a0a1_0_1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g35d6a68a0a1_0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3669771b81a_0_2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0" name="Google Shape;270;g3669771b81a_0_2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35fa30c4f18_0_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9" name="Google Shape;279;g35fa30c4f18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65ab73c13e_0_1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9" name="Google Shape;289;g365ab73c13e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872b709974_2_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4" name="Google Shape;304;g3872b709974_2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3872b709974_2_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7" name="Google Shape;317;g3872b709974_2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872b709974_1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0" name="Google Shape;330;g3872b709974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3872b709974_1_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7" name="Google Shape;347;g3872b709974_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3872b709974_1_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0" name="Google Shape;360;g3872b709974_1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365ab73c13e_0_3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3" name="Google Shape;373;g365ab73c13e_0_3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365ab73c13e_0_1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3" name="Google Shape;383;g365ab73c13e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7cc56963fe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" name="Google Shape;108;g37cc56963fe_0_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Used m:b, CSTA, and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Code.org</a:t>
            </a:r>
            <a:r>
              <a:rPr lang="en-GB"/>
              <a:t> glossaries to build content</a:t>
            </a:r>
            <a:endParaRPr/>
          </a:p>
        </p:txBody>
      </p:sp>
      <p:sp>
        <p:nvSpPr>
          <p:cNvPr id="109" name="Google Shape;109;g37cc56963fe_0_4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3872b709974_1_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4" name="Google Shape;394;g3872b709974_1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65ab73c13e_0_420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4" name="Google Shape;404;g365ab73c13e_0_4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35fa30c4f18_0_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0" name="Google Shape;410;g35fa30c4f18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65ab73c13e_0_8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7" name="Google Shape;117;g365ab73c13e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5fe6bcad37_0_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2" name="Google Shape;132;g35fe6bcad37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669771b81a_0_55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0" name="Google Shape;140;g3669771b81a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5fa30c4f18_0_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6" name="Google Shape;146;g35fa30c4f18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669771b81a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5" name="Google Shape;155;g3669771b81a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5fa30c4f18_0_9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5" name="Google Shape;165;g35fa30c4f18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chemeClr val="lt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-253998"/>
            <a:ext cx="9905998" cy="711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6"/>
          <p:cNvSpPr/>
          <p:nvPr/>
        </p:nvSpPr>
        <p:spPr>
          <a:xfrm>
            <a:off x="4418076" y="950976"/>
            <a:ext cx="1159002" cy="1316736"/>
          </a:xfrm>
          <a:custGeom>
            <a:avLst/>
            <a:gdLst/>
            <a:ahLst/>
            <a:cxnLst/>
            <a:rect l="l" t="t" r="r" b="b"/>
            <a:pathLst>
              <a:path w="1069848" h="987552" extrusionOk="0">
                <a:moveTo>
                  <a:pt x="228600" y="36576"/>
                </a:moveTo>
                <a:lnTo>
                  <a:pt x="0" y="658368"/>
                </a:lnTo>
                <a:lnTo>
                  <a:pt x="109728" y="859536"/>
                </a:lnTo>
                <a:lnTo>
                  <a:pt x="356616" y="877824"/>
                </a:lnTo>
                <a:lnTo>
                  <a:pt x="640080" y="987552"/>
                </a:lnTo>
                <a:lnTo>
                  <a:pt x="1014984" y="969264"/>
                </a:lnTo>
                <a:lnTo>
                  <a:pt x="1042416" y="722376"/>
                </a:lnTo>
                <a:lnTo>
                  <a:pt x="1069848" y="246888"/>
                </a:lnTo>
                <a:lnTo>
                  <a:pt x="850392" y="0"/>
                </a:lnTo>
                <a:lnTo>
                  <a:pt x="228600" y="3657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endParaRPr sz="2288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26" descr="A picture containing black, darkness, black and whit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91769" y="720187"/>
            <a:ext cx="123825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6" descr="A picture containing black, darknes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72298" y="1440230"/>
            <a:ext cx="565249" cy="632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78213" y="1196017"/>
            <a:ext cx="2947323" cy="59415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6"/>
          <p:cNvSpPr/>
          <p:nvPr/>
        </p:nvSpPr>
        <p:spPr>
          <a:xfrm>
            <a:off x="326898" y="4498848"/>
            <a:ext cx="1495806" cy="1914144"/>
          </a:xfrm>
          <a:custGeom>
            <a:avLst/>
            <a:gdLst/>
            <a:ahLst/>
            <a:cxnLst/>
            <a:rect l="l" t="t" r="r" b="b"/>
            <a:pathLst>
              <a:path w="1380744" h="1435608" extrusionOk="0">
                <a:moveTo>
                  <a:pt x="365760" y="219456"/>
                </a:moveTo>
                <a:lnTo>
                  <a:pt x="411480" y="192024"/>
                </a:lnTo>
                <a:lnTo>
                  <a:pt x="722376" y="0"/>
                </a:lnTo>
                <a:lnTo>
                  <a:pt x="1097280" y="82296"/>
                </a:lnTo>
                <a:lnTo>
                  <a:pt x="1335024" y="292608"/>
                </a:lnTo>
                <a:lnTo>
                  <a:pt x="1380744" y="630936"/>
                </a:lnTo>
                <a:lnTo>
                  <a:pt x="1298448" y="950976"/>
                </a:lnTo>
                <a:lnTo>
                  <a:pt x="1115568" y="1207008"/>
                </a:lnTo>
                <a:lnTo>
                  <a:pt x="685800" y="1426464"/>
                </a:lnTo>
                <a:lnTo>
                  <a:pt x="265176" y="1435608"/>
                </a:lnTo>
                <a:lnTo>
                  <a:pt x="0" y="1307592"/>
                </a:lnTo>
                <a:lnTo>
                  <a:pt x="18288" y="804672"/>
                </a:lnTo>
                <a:lnTo>
                  <a:pt x="365760" y="21945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endParaRPr sz="2288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" name="Google Shape;22;p26" descr="A black and white image of a bird&#10;&#10;Description automatically generated with low confidenc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65456" y="4718689"/>
            <a:ext cx="1389592" cy="1507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26" descr="A picture containing black, darkness, black and white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8930" y="6036007"/>
            <a:ext cx="522817" cy="423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Dusk Orange">
  <p:cSld name="Divider Dusk Orange">
    <p:bg>
      <p:bgPr>
        <a:solidFill>
          <a:schemeClr val="accent4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669771b81a_0_199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g3669771b81a_0_199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olar Teal">
  <p:cSld name="Divider Polar Teal">
    <p:bg>
      <p:bgPr>
        <a:solidFill>
          <a:schemeClr val="accent6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669771b81a_0_205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g3669771b81a_0_205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lumn">
  <p:cSld name="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3925" cy="911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9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9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9" name="Google Shape;29;p29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4132101" cy="460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9"/>
          <p:cNvSpPr txBox="1">
            <a:spLocks noGrp="1"/>
          </p:cNvSpPr>
          <p:nvPr>
            <p:ph type="body" idx="2"/>
          </p:nvPr>
        </p:nvSpPr>
        <p:spPr>
          <a:xfrm>
            <a:off x="5092861" y="1548371"/>
            <a:ext cx="4132101" cy="460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9"/>
          <p:cNvSpPr txBox="1"/>
          <p:nvPr/>
        </p:nvSpPr>
        <p:spPr>
          <a:xfrm>
            <a:off x="121300" y="83975"/>
            <a:ext cx="40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3rd Grade - </a:t>
            </a: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Visual Displays with Character Animations</a:t>
            </a: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SE">
  <p:cSld name="US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7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3925" cy="911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7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7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7" name="Google Shape;37;p27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3925" cy="460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27"/>
          <p:cNvSpPr txBox="1"/>
          <p:nvPr/>
        </p:nvSpPr>
        <p:spPr>
          <a:xfrm>
            <a:off x="121300" y="83975"/>
            <a:ext cx="40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"/>
              <a:buFont typeface="Arial"/>
              <a:buNone/>
            </a:pP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3rd Grade - Visual Displays with Character Animations</a:t>
            </a: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Only">
  <p:cSld name="4_Title 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8"/>
          <p:cNvSpPr txBox="1">
            <a:spLocks noGrp="1"/>
          </p:cNvSpPr>
          <p:nvPr>
            <p:ph type="title"/>
          </p:nvPr>
        </p:nvSpPr>
        <p:spPr>
          <a:xfrm>
            <a:off x="460997" y="369143"/>
            <a:ext cx="3822841" cy="830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33"/>
              <a:buFont typeface="Helvetica Neue"/>
              <a:buNone/>
              <a:defRPr sz="3033" b="0" i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8"/>
          <p:cNvSpPr txBox="1"/>
          <p:nvPr/>
        </p:nvSpPr>
        <p:spPr>
          <a:xfrm>
            <a:off x="9539907" y="6509187"/>
            <a:ext cx="452231" cy="275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92"/>
              <a:buFont typeface="Arial"/>
              <a:buNone/>
            </a:pPr>
            <a:fld id="{00000000-1234-1234-1234-123412341234}" type="slidenum">
              <a:rPr lang="en-GB" sz="1192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1192" b="0" i="0" u="none" strike="noStrike" cap="none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" name="Google Shape;42;p28"/>
          <p:cNvSpPr txBox="1"/>
          <p:nvPr/>
        </p:nvSpPr>
        <p:spPr>
          <a:xfrm>
            <a:off x="121300" y="83975"/>
            <a:ext cx="40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"/>
              <a:buFont typeface="Arial"/>
              <a:buNone/>
            </a:pP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3rd Grade - Visual Displays with Character Animations</a:t>
            </a: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01785" y="1196017"/>
            <a:ext cx="2947323" cy="594155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30"/>
          <p:cNvSpPr txBox="1">
            <a:spLocks noGrp="1"/>
          </p:cNvSpPr>
          <p:nvPr>
            <p:ph type="ctrTitle"/>
          </p:nvPr>
        </p:nvSpPr>
        <p:spPr>
          <a:xfrm>
            <a:off x="887451" y="3126259"/>
            <a:ext cx="5437923" cy="1320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67"/>
              <a:buFont typeface="Arial"/>
              <a:buNone/>
              <a:defRPr sz="4767"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Lantern Blue">
  <p:cSld name="Divider Lantern Blue">
    <p:bg>
      <p:bgPr>
        <a:solidFill>
          <a:schemeClr val="accent2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3669771b81a_0_193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g3669771b81a_0_193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olar Purple">
  <p:cSld name="Divider Polar Purple">
    <p:bg>
      <p:bgPr>
        <a:solidFill>
          <a:schemeClr val="accent5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669771b81a_0_202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g3669771b81a_0_202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Dusk Red">
  <p:cSld name="Divider Dusk Red">
    <p:bg>
      <p:bgPr>
        <a:solidFill>
          <a:schemeClr val="accent3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669771b81a_0_196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g3669771b81a_0_196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Lantern Green">
  <p:cSld name="Divider Lantern Green">
    <p:bg>
      <p:bgPr>
        <a:solidFill>
          <a:schemeClr val="accent1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669771b81a_0_208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g3669771b81a_0_208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75"/>
              <a:buFont typeface="Arial"/>
              <a:buNone/>
              <a:defRPr sz="3575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3062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275"/>
              <a:buFont typeface="Arial"/>
              <a:buChar char="•"/>
              <a:defRPr sz="227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52425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950"/>
              <a:buFont typeface="Arial"/>
              <a:buChar char="•"/>
              <a:defRPr sz="19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31787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Char char="•"/>
              <a:defRPr sz="162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5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5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g3669771b81a_0_186" descr="A close up of a logo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799472" y="461975"/>
            <a:ext cx="1667467" cy="28125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g3669771b81a_0_186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40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99"/>
              <a:buFont typeface="Arial"/>
              <a:buNone/>
              <a:defRPr sz="4399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g3669771b81a_0_186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40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336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799"/>
              <a:buFont typeface="Arial"/>
              <a:buChar char="•"/>
              <a:defRPr sz="27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09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399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5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999"/>
              <a:buFont typeface="Arial"/>
              <a:buChar char="•"/>
              <a:defRPr sz="19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8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8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g3669771b81a_0_186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g3669771b81a_0_186"/>
          <p:cNvSpPr txBox="1">
            <a:spLocks noGrp="1"/>
          </p:cNvSpPr>
          <p:nvPr>
            <p:ph type="sldNum" idx="12"/>
          </p:nvPr>
        </p:nvSpPr>
        <p:spPr>
          <a:xfrm>
            <a:off x="6996112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bit.io/us-animated-p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makecode.microbit.org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microbit.org/teach/classroom-resources/led-planning-sheets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jpg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1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A000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5fec345a22_0_24"/>
          <p:cNvSpPr/>
          <p:nvPr/>
        </p:nvSpPr>
        <p:spPr>
          <a:xfrm>
            <a:off x="283800" y="3422425"/>
            <a:ext cx="9233400" cy="2127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endParaRPr sz="2288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g35fec345a22_0_24"/>
          <p:cNvSpPr txBox="1">
            <a:spLocks noGrp="1"/>
          </p:cNvSpPr>
          <p:nvPr>
            <p:ph type="title" idx="4294967295"/>
          </p:nvPr>
        </p:nvSpPr>
        <p:spPr>
          <a:xfrm>
            <a:off x="482075" y="3496750"/>
            <a:ext cx="8735700" cy="6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Font typeface="Arial"/>
              <a:buNone/>
            </a:pPr>
            <a:r>
              <a:rPr lang="en-GB" sz="2000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you </a:t>
            </a:r>
            <a:r>
              <a:rPr lang="en-GB" sz="2000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need</a:t>
            </a:r>
            <a:r>
              <a:rPr lang="en-GB" sz="2000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2000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Font typeface="Arial"/>
              <a:buNone/>
            </a:pPr>
            <a:endParaRPr sz="2000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7" name="Google Shape;77;g35fec345a22_0_24" descr="The micro:bit logo in black font on a green background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13041" y="5737408"/>
            <a:ext cx="3104170" cy="948989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g35fec345a22_0_24"/>
          <p:cNvSpPr txBox="1"/>
          <p:nvPr/>
        </p:nvSpPr>
        <p:spPr>
          <a:xfrm>
            <a:off x="482065" y="6080301"/>
            <a:ext cx="2911800" cy="4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17"/>
              <a:buFont typeface="Arial"/>
              <a:buNone/>
            </a:pPr>
            <a:r>
              <a:rPr lang="en-GB" sz="2017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Project guide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g35fec345a22_0_24"/>
          <p:cNvSpPr txBox="1"/>
          <p:nvPr/>
        </p:nvSpPr>
        <p:spPr>
          <a:xfrm>
            <a:off x="283812" y="1352450"/>
            <a:ext cx="9447600" cy="6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66"/>
              <a:buFont typeface="Arial"/>
              <a:buNone/>
            </a:pPr>
            <a:r>
              <a:rPr lang="en-GB" sz="3466" b="1">
                <a:solidFill>
                  <a:schemeClr val="lt1"/>
                </a:solidFill>
              </a:rPr>
              <a:t>Visual Displays</a:t>
            </a:r>
            <a:r>
              <a:rPr lang="en-GB" sz="3466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"/>
                  </a:ext>
                </a:extLst>
              </a:rPr>
              <a:t> with </a:t>
            </a:r>
            <a:r>
              <a:rPr lang="en-GB" sz="3466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Character </a:t>
            </a:r>
            <a:r>
              <a:rPr lang="en-GB" sz="3466" b="1">
                <a:solidFill>
                  <a:schemeClr val="lt1"/>
                </a:solidFill>
              </a:rPr>
              <a:t>Animations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" name="Google Shape;80;g35fec345a22_0_24"/>
          <p:cNvGrpSpPr/>
          <p:nvPr/>
        </p:nvGrpSpPr>
        <p:grpSpPr>
          <a:xfrm>
            <a:off x="283800" y="490973"/>
            <a:ext cx="6776414" cy="719853"/>
            <a:chOff x="1043748" y="-1624402"/>
            <a:chExt cx="1645200" cy="664500"/>
          </a:xfrm>
        </p:grpSpPr>
        <p:sp>
          <p:nvSpPr>
            <p:cNvPr id="81" name="Google Shape;81;g35fec345a22_0_24"/>
            <p:cNvSpPr/>
            <p:nvPr/>
          </p:nvSpPr>
          <p:spPr>
            <a:xfrm>
              <a:off x="1043748" y="-1624402"/>
              <a:ext cx="1645200" cy="664500"/>
            </a:xfrm>
            <a:prstGeom prst="roundRect">
              <a:avLst>
                <a:gd name="adj" fmla="val 50000"/>
              </a:avLst>
            </a:prstGeom>
            <a:noFill/>
            <a:ln w="825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g35fec345a22_0_24"/>
            <p:cNvSpPr txBox="1"/>
            <p:nvPr/>
          </p:nvSpPr>
          <p:spPr>
            <a:xfrm>
              <a:off x="1112157" y="-1522993"/>
              <a:ext cx="15060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050" tIns="49525" rIns="99050" bIns="495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600"/>
                <a:buFont typeface="Arial"/>
                <a:buNone/>
              </a:pPr>
              <a:r>
                <a:rPr lang="en-GB" sz="2600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Integrating CS with </a:t>
              </a:r>
              <a:r>
                <a:rPr lang="en-GB" sz="26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Literacy</a:t>
              </a:r>
              <a:r>
                <a:rPr lang="en-GB" sz="2600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- 3rd Grade</a:t>
              </a: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3" name="Google Shape;83;g35fec345a22_0_24" descr="'''"/>
          <p:cNvSpPr/>
          <p:nvPr/>
        </p:nvSpPr>
        <p:spPr>
          <a:xfrm>
            <a:off x="330225" y="5954600"/>
            <a:ext cx="2016000" cy="654300"/>
          </a:xfrm>
          <a:prstGeom prst="roundRect">
            <a:avLst>
              <a:gd name="adj" fmla="val 50000"/>
            </a:avLst>
          </a:prstGeom>
          <a:noFill/>
          <a:ln w="825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87"/>
              <a:buFont typeface="Arial"/>
              <a:buNone/>
            </a:pPr>
            <a:endParaRPr sz="18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4" name="Google Shape;84;g35fec345a22_0_24" descr="Illustration of a micro:bit that is needed for using this resource" title="Screenshot 2025-06-03 at 15.50.03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3357" y="4049375"/>
            <a:ext cx="1454443" cy="13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g35fec345a22_0_24" descr="Illustration of a USB cable that is needed for downloading code onto the micro:bit used in this resource" title="Screenshot 2025-06-03 at 15.50.11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44602" y="4033825"/>
            <a:ext cx="882298" cy="134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g35fec345a22_0_24" descr="Illustration of a battery pack that is needed to provide power to a micro:bit used with this resource" title="Screenshot 2025-06-03 at 15.50.33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483695" y="4049378"/>
            <a:ext cx="1152333" cy="13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g35fec345a22_0_24" descr="Illustration of a tablet with bluetooth " title="tablet with bluetooth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783525" y="4190750"/>
            <a:ext cx="1581113" cy="13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g35fec345a22_0_24" descr="Illustration of a computer with a USB socket" title="computer with usb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892825" y="4175201"/>
            <a:ext cx="1633895" cy="134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83a1dc463d_0_2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</a:rPr>
              <a:t>Mild 🌶️ Code Details 2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79" name="Google Shape;179;g383a1dc463d_0_2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10</a:t>
            </a:fld>
            <a:endParaRPr/>
          </a:p>
        </p:txBody>
      </p:sp>
      <p:sp>
        <p:nvSpPr>
          <p:cNvPr id="180" name="Google Shape;180;g383a1dc463d_0_2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1" name="Google Shape;181;g383a1dc463d_0_2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48">
            <a:off x="7962150" y="317452"/>
            <a:ext cx="873876" cy="118865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g383a1dc463d_0_2"/>
          <p:cNvSpPr/>
          <p:nvPr/>
        </p:nvSpPr>
        <p:spPr>
          <a:xfrm>
            <a:off x="681025" y="1570350"/>
            <a:ext cx="8198400" cy="4415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2993D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2089894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0"/>
                  </a:ext>
                </a:extLst>
              </a:rPr>
              <a:t>This code includes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count-controlled loop, meaning it repeats the instructions inside the ‘repeat’ block three times to create an animation.</a:t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2089894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1"/>
                  </a:ext>
                </a:extLst>
              </a:rPr>
              <a:t>When button B is pressed, the modified sad image on the ‘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2"/>
                  </a:ext>
                </a:extLst>
              </a:rPr>
              <a:t>show leds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3"/>
                  </a:ext>
                </a:extLst>
              </a:rPr>
              <a:t>’ block is shown and the animation pauses for a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4"/>
                  </a:ext>
                </a:extLst>
              </a:rPr>
              <a:t>half second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5"/>
                  </a:ext>
                </a:extLst>
              </a:rPr>
              <a:t> (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6"/>
                  </a:ext>
                </a:extLst>
              </a:rPr>
              <a:t>500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7"/>
                  </a:ext>
                </a:extLst>
              </a:rPr>
              <a:t>millis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8"/>
                  </a:ext>
                </a:extLst>
              </a:rPr>
              <a:t>econds). Then the sad icon is shown on the LED display and the animation pauses again for a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9"/>
                  </a:ext>
                </a:extLst>
              </a:rPr>
              <a:t>half second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0"/>
                  </a:ext>
                </a:extLst>
              </a:rPr>
              <a:t> (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1"/>
                  </a:ext>
                </a:extLst>
              </a:rPr>
              <a:t>500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2"/>
                  </a:ext>
                </a:extLst>
              </a:rPr>
              <a:t>milliseconds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3"/>
                  </a:ext>
                </a:extLst>
              </a:rPr>
              <a:t>) before the instructions start again.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the loop is repeated three times, the micro:bit’s LED display is cleared.</a:t>
            </a:r>
            <a:endParaRPr sz="1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3" name="Google Shape;183;g383a1dc463d_0_2" descr="An on button B pressed block containing a repeat 3 times block, which contains:&#10;- show LEDs 'asleep' icon&#10;- pause 500 ms&#10;- show icon (sad face)&#10;- pause 500 ms&#10;Under the repeat 3 times block but inside on button B pressed is a clear screen block. &#10;" title="microbit-screenshot (96).png"/>
          <p:cNvPicPr preferRelativeResize="0"/>
          <p:nvPr/>
        </p:nvPicPr>
        <p:blipFill rotWithShape="1">
          <a:blip r:embed="rId4">
            <a:alphaModFix/>
          </a:blip>
          <a:srcRect l="60257"/>
          <a:stretch/>
        </p:blipFill>
        <p:spPr>
          <a:xfrm>
            <a:off x="6610500" y="1737801"/>
            <a:ext cx="1768602" cy="408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669771b81a_0_118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Medium</a:t>
            </a:r>
            <a:endParaRPr/>
          </a:p>
        </p:txBody>
      </p:sp>
      <p:sp>
        <p:nvSpPr>
          <p:cNvPr id="189" name="Google Shape;189;g3669771b81a_0_118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65ab73c13e_0_2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4"/>
                  </a:ext>
                </a:extLst>
              </a:rPr>
              <a:t>Introduction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195" name="Google Shape;195;g365ab73c13e_0_2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12</a:t>
            </a:fld>
            <a:endParaRPr/>
          </a:p>
        </p:txBody>
      </p:sp>
      <p:sp>
        <p:nvSpPr>
          <p:cNvPr id="196" name="Google Shape;196;g365ab73c13e_0_21"/>
          <p:cNvSpPr txBox="1">
            <a:spLocks noGrp="1"/>
          </p:cNvSpPr>
          <p:nvPr>
            <p:ph type="body" idx="1"/>
          </p:nvPr>
        </p:nvSpPr>
        <p:spPr>
          <a:xfrm>
            <a:off x="681036" y="1515662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dirty="0"/>
              <a:t>Students open a </a:t>
            </a:r>
            <a:r>
              <a:rPr lang="en-GB" sz="1800" b="1" dirty="0"/>
              <a:t>starter project</a:t>
            </a:r>
            <a:r>
              <a:rPr lang="en-GB" sz="1800" dirty="0"/>
              <a:t> containing all the blocks they need to make the project. </a:t>
            </a:r>
            <a:endParaRPr sz="1800" dirty="0"/>
          </a:p>
          <a:p>
            <a:pPr marL="457200" marR="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dirty="0"/>
              <a:t>Students can modify the ‘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5"/>
                  </a:ext>
                </a:extLst>
              </a:rPr>
              <a:t>show icon’ and ‘show </a:t>
            </a:r>
            <a:r>
              <a:rPr lang="en-GB" sz="1800" dirty="0" err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5"/>
                  </a:ext>
                </a:extLst>
              </a:rPr>
              <a:t>leds</a:t>
            </a:r>
            <a:r>
              <a:rPr lang="en-GB" sz="1800" dirty="0" err="1"/>
              <a:t>’</a:t>
            </a:r>
            <a:r>
              <a:rPr lang="en-GB" sz="1800" dirty="0"/>
              <a:t> blocks to highlight key ideas or moments in a presentation with visual displays. Examples include: </a:t>
            </a:r>
            <a:endParaRPr sz="1800" dirty="0"/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dirty="0"/>
              <a:t>An animation of a main idea or character.</a:t>
            </a:r>
            <a:endParaRPr sz="1800" dirty="0"/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dirty="0"/>
              <a:t>Flashing emotions to represent character feelings or presentation tone.</a:t>
            </a:r>
            <a:endParaRPr sz="1800" dirty="0"/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dirty="0"/>
              <a:t>Scrolling text to highlight key vocabulary.</a:t>
            </a:r>
            <a:endParaRPr sz="1800" dirty="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dirty="0"/>
              <a:t>After the code has been built and downloaded on their </a:t>
            </a:r>
            <a:r>
              <a:rPr lang="en-GB" sz="1800" dirty="0" err="1"/>
              <a:t>micro:bit</a:t>
            </a:r>
            <a:r>
              <a:rPr lang="en-GB" sz="1800" dirty="0"/>
              <a:t>, students will attach a battery pack and use their program as a visual display to emphasize facts or details during a presentation.</a:t>
            </a:r>
            <a:endParaRPr sz="1800" dirty="0"/>
          </a:p>
        </p:txBody>
      </p:sp>
      <p:sp>
        <p:nvSpPr>
          <p:cNvPr id="197" name="Google Shape;197;g365ab73c13e_0_2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98" name="Google Shape;198;g365ab73c13e_0_21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62652" y="401438"/>
            <a:ext cx="955218" cy="7368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669771b81a_0_21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Activity S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6"/>
                  </a:ext>
                </a:extLst>
              </a:rPr>
              <a:t>teps</a:t>
            </a:r>
            <a:r>
              <a:rPr lang="en-GB" sz="2600">
                <a:solidFill>
                  <a:srgbClr val="6C4BC1"/>
                </a:solidFill>
              </a:rPr>
              <a:t> 1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04" name="Google Shape;204;g3669771b81a_0_21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13</a:t>
            </a:fld>
            <a:endParaRPr/>
          </a:p>
        </p:txBody>
      </p:sp>
      <p:sp>
        <p:nvSpPr>
          <p:cNvPr id="205" name="Google Shape;205;g3669771b81a_0_211"/>
          <p:cNvSpPr txBox="1">
            <a:spLocks noGrp="1"/>
          </p:cNvSpPr>
          <p:nvPr>
            <p:ph type="body" idx="1"/>
          </p:nvPr>
        </p:nvSpPr>
        <p:spPr>
          <a:xfrm>
            <a:off x="681025" y="1373717"/>
            <a:ext cx="8544000" cy="45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 b="1" i="1" dirty="0">
                <a:solidFill>
                  <a:srgbClr val="6C4BC1"/>
                </a:solidFill>
              </a:rPr>
              <a:t>Build the Code:</a:t>
            </a:r>
            <a:endParaRPr sz="959" b="1" i="1" dirty="0">
              <a:solidFill>
                <a:srgbClr val="6C4BC1"/>
              </a:solidFill>
            </a:endParaRPr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Open</a:t>
            </a:r>
            <a:r>
              <a:rPr lang="en-GB" sz="1800" dirty="0"/>
              <a:t> the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7"/>
                  </a:ext>
                </a:extLst>
              </a:rPr>
              <a:t>starter project</a:t>
            </a:r>
            <a:r>
              <a:rPr lang="en-GB" sz="1800" dirty="0"/>
              <a:t>: </a:t>
            </a:r>
            <a:r>
              <a:rPr lang="en-GB" sz="1800" dirty="0" err="1">
                <a:hlinkClick r:id="rId3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8"/>
                  </a:ext>
                </a:extLst>
              </a:rPr>
              <a:t>mbit.io</a:t>
            </a:r>
            <a:r>
              <a:rPr lang="en-GB" sz="1800" dirty="0">
                <a:hlinkClick r:id="rId3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8"/>
                  </a:ext>
                </a:extLst>
              </a:rPr>
              <a:t>/us-animated-pp 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9"/>
                  </a:ext>
                </a:extLst>
              </a:rPr>
              <a:t>Explain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0"/>
                  </a:ext>
                </a:extLst>
              </a:rPr>
              <a:t>th</a:t>
            </a:r>
            <a:r>
              <a:rPr lang="en-GB" sz="1800" dirty="0"/>
              <a:t>at students have all the code blocks they need.  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1"/>
                  </a:ext>
                </a:extLst>
              </a:rPr>
              <a:t>Outline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2"/>
                  </a:ext>
                </a:extLst>
              </a:rPr>
              <a:t> that they are using the </a:t>
            </a:r>
            <a:r>
              <a:rPr lang="en-GB" sz="1800" dirty="0" err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2"/>
                  </a:ext>
                </a:extLst>
              </a:rPr>
              <a:t>micro:bit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2"/>
                  </a:ext>
                </a:extLst>
              </a:rPr>
              <a:t> </a:t>
            </a:r>
            <a:r>
              <a:rPr lang="en-GB" sz="1800" dirty="0"/>
              <a:t>to create animations that emphasize facts or details during a presentation. Students will create two different animations that are displayed when buttons A and B are pressed.</a:t>
            </a:r>
            <a:endParaRPr sz="1800" dirty="0"/>
          </a:p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Change</a:t>
            </a:r>
            <a:r>
              <a:rPr lang="en-GB" sz="1800" dirty="0"/>
              <a:t> the images, length of pause, or number of repeated instructions to customize the animations for different presentation topics.</a:t>
            </a:r>
            <a:endParaRPr sz="1800" dirty="0"/>
          </a:p>
        </p:txBody>
      </p:sp>
      <p:sp>
        <p:nvSpPr>
          <p:cNvPr id="206" name="Google Shape;206;g3669771b81a_0_21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07" name="Google Shape;207;g3669771b81a_0_211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g3669771b81a_0_211"/>
          <p:cNvSpPr/>
          <p:nvPr/>
        </p:nvSpPr>
        <p:spPr>
          <a:xfrm>
            <a:off x="874050" y="5143497"/>
            <a:ext cx="8157900" cy="1112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 b="1" i="0" u="none" strike="noStrike" cap="none" dirty="0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 tip:</a:t>
            </a:r>
            <a:r>
              <a:rPr lang="en-GB" sz="1800" b="0" i="0" u="none" strike="noStrike" cap="none" dirty="0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</a:rPr>
              <a:t>Students can design their own animations by using the built-in images found in the ‘show icon’ block or by creating their own images using the ‘show </a:t>
            </a:r>
            <a:r>
              <a:rPr lang="en-GB" sz="1800" dirty="0" err="1">
                <a:latin typeface="Helvetica Neue"/>
                <a:ea typeface="Helvetica Neue"/>
                <a:cs typeface="Helvetica Neue"/>
                <a:sym typeface="Helvetica Neue"/>
              </a:rPr>
              <a:t>leds’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</a:rPr>
              <a:t> block.</a:t>
            </a:r>
            <a:endParaRPr sz="1800" b="0" i="0" u="none" strike="noStrike" cap="none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3872b709974_0_0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Activity S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3"/>
                  </a:ext>
                </a:extLst>
              </a:rPr>
              <a:t>teps</a:t>
            </a:r>
            <a:r>
              <a:rPr lang="en-GB" sz="2600">
                <a:solidFill>
                  <a:srgbClr val="6C4BC1"/>
                </a:solidFill>
              </a:rPr>
              <a:t> 2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14" name="Google Shape;214;g3872b709974_0_0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14</a:t>
            </a:fld>
            <a:endParaRPr/>
          </a:p>
        </p:txBody>
      </p:sp>
      <p:sp>
        <p:nvSpPr>
          <p:cNvPr id="215" name="Google Shape;215;g3872b709974_0_0"/>
          <p:cNvSpPr txBox="1">
            <a:spLocks noGrp="1"/>
          </p:cNvSpPr>
          <p:nvPr>
            <p:ph type="body" idx="1"/>
          </p:nvPr>
        </p:nvSpPr>
        <p:spPr>
          <a:xfrm>
            <a:off x="681025" y="1312072"/>
            <a:ext cx="6038700" cy="363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 b="1" i="1" dirty="0">
                <a:solidFill>
                  <a:srgbClr val="6C4BC1"/>
                </a:solidFill>
              </a:rPr>
              <a:t>Build the Code - Button A:</a:t>
            </a:r>
            <a:endParaRPr sz="959" b="1" i="1" dirty="0">
              <a:solidFill>
                <a:srgbClr val="6C4BC1"/>
              </a:solidFill>
            </a:endParaRPr>
          </a:p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Code</a:t>
            </a:r>
            <a:r>
              <a:rPr lang="en-GB" sz="1800" dirty="0"/>
              <a:t> button A to display the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4"/>
                  </a:ext>
                </a:extLst>
              </a:rPr>
              <a:t>duck</a:t>
            </a:r>
            <a:r>
              <a:rPr lang="en-GB" sz="1800" dirty="0"/>
              <a:t> animation that looks like a duck bobbing up and down on the water. The animation should repeat four times with short pauses (200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5"/>
                  </a:ext>
                </a:extLst>
              </a:rPr>
              <a:t>milliseconds</a:t>
            </a:r>
            <a:r>
              <a:rPr lang="en-GB" sz="1800" dirty="0"/>
              <a:t>) between the i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6"/>
                  </a:ext>
                </a:extLst>
              </a:rPr>
              <a:t>mages, and the LED screen </a:t>
            </a:r>
            <a:r>
              <a:rPr lang="en-GB" sz="1800" dirty="0"/>
              <a:t>will clear when the animation is finished.</a:t>
            </a:r>
            <a:endParaRPr sz="1800" dirty="0"/>
          </a:p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Change</a:t>
            </a:r>
            <a:r>
              <a:rPr lang="en-GB" sz="1800" dirty="0"/>
              <a:t> the images, length of pause, or number of repeated instructions to customize the animations for different presentation topics.</a:t>
            </a:r>
            <a:endParaRPr sz="1800" b="1" dirty="0">
              <a:solidFill>
                <a:srgbClr val="6C4BC1"/>
              </a:solidFill>
            </a:endParaRPr>
          </a:p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Font typeface="Arial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Make sure</a:t>
            </a:r>
            <a:r>
              <a:rPr lang="en-GB" sz="1800" dirty="0"/>
              <a:t> student code looks like:</a:t>
            </a:r>
            <a:endParaRPr sz="1800" b="1" dirty="0">
              <a:solidFill>
                <a:srgbClr val="6C4BC1"/>
              </a:solidFill>
            </a:endParaRPr>
          </a:p>
        </p:txBody>
      </p:sp>
      <p:sp>
        <p:nvSpPr>
          <p:cNvPr id="216" name="Google Shape;216;g3872b709974_0_0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17" name="Google Shape;217;g3872b709974_0_0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g3872b709974_0_0" descr="On button A pressed block containing a repeat 4 times block, which contains:&#10;- show icon (duck)&#10;- pause 200 ms&#10;- show LEDs (with duck icon)&#10;- pause 200 ms&#10;There is a clear screen block outside the repeat 4 times block but inside on button A pressed. " title="microbit-screenshot (95).png"/>
          <p:cNvPicPr preferRelativeResize="0"/>
          <p:nvPr/>
        </p:nvPicPr>
        <p:blipFill rotWithShape="1">
          <a:blip r:embed="rId4">
            <a:alphaModFix/>
          </a:blip>
          <a:srcRect r="58723"/>
          <a:stretch/>
        </p:blipFill>
        <p:spPr>
          <a:xfrm>
            <a:off x="6719725" y="1465313"/>
            <a:ext cx="1753600" cy="3895836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g3872b709974_0_0"/>
          <p:cNvSpPr/>
          <p:nvPr/>
        </p:nvSpPr>
        <p:spPr>
          <a:xfrm>
            <a:off x="681025" y="5459000"/>
            <a:ext cx="8544000" cy="8697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 b="1" i="0" u="none" strike="noStrike" cap="none" dirty="0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 tip:</a:t>
            </a:r>
            <a:r>
              <a:rPr lang="en-GB" sz="1650" b="0" i="0" u="none" strike="noStrike" cap="none" dirty="0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65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Blocks inside the the green </a:t>
            </a:r>
            <a:r>
              <a:rPr lang="en-GB" sz="165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‘repeat’ block will be included in the animation. Be sure the ‘clear screen’ block is below the ‘repeat’ block so the screen clears after the animation is finished.</a:t>
            </a:r>
            <a:endParaRPr sz="165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872b709974_0_1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Activity S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7"/>
                  </a:ext>
                </a:extLst>
              </a:rPr>
              <a:t>teps</a:t>
            </a:r>
            <a:r>
              <a:rPr lang="en-GB" sz="2600">
                <a:solidFill>
                  <a:srgbClr val="6C4BC1"/>
                </a:solidFill>
              </a:rPr>
              <a:t> 3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25" name="Google Shape;225;g3872b709974_0_1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15</a:t>
            </a:fld>
            <a:endParaRPr/>
          </a:p>
        </p:txBody>
      </p:sp>
      <p:sp>
        <p:nvSpPr>
          <p:cNvPr id="226" name="Google Shape;226;g3872b709974_0_11"/>
          <p:cNvSpPr txBox="1">
            <a:spLocks noGrp="1"/>
          </p:cNvSpPr>
          <p:nvPr>
            <p:ph type="body" idx="1"/>
          </p:nvPr>
        </p:nvSpPr>
        <p:spPr>
          <a:xfrm>
            <a:off x="681025" y="1394265"/>
            <a:ext cx="6038700" cy="363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 b="1" i="1" dirty="0">
                <a:solidFill>
                  <a:srgbClr val="6C4BC1"/>
                </a:solidFill>
              </a:rPr>
              <a:t>Build the Code - Button B:</a:t>
            </a:r>
            <a:endParaRPr sz="959" b="1" i="1" dirty="0">
              <a:solidFill>
                <a:srgbClr val="6C4BC1"/>
              </a:solidFill>
            </a:endParaRPr>
          </a:p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Code</a:t>
            </a:r>
            <a:r>
              <a:rPr lang="en-GB" sz="1800" dirty="0"/>
              <a:t> button B to display the sad face animation that looks like a character is starting to cry. The animation should repeat three times with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8"/>
                  </a:ext>
                </a:extLst>
              </a:rPr>
              <a:t>half second</a:t>
            </a:r>
            <a:r>
              <a:rPr lang="en-GB" sz="1800" dirty="0"/>
              <a:t> pauses (500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9"/>
                  </a:ext>
                </a:extLst>
              </a:rPr>
              <a:t>milliseconds</a:t>
            </a:r>
            <a:r>
              <a:rPr lang="en-GB" sz="1800" dirty="0"/>
              <a:t>) between the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0"/>
                  </a:ext>
                </a:extLst>
              </a:rPr>
              <a:t>images, and the LED screen</a:t>
            </a:r>
            <a:r>
              <a:rPr lang="en-GB" sz="1800" dirty="0"/>
              <a:t> will clear when the animation is finished.</a:t>
            </a:r>
            <a:endParaRPr sz="1800" dirty="0"/>
          </a:p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Change</a:t>
            </a:r>
            <a:r>
              <a:rPr lang="en-GB" sz="1800" dirty="0"/>
              <a:t> the images, length of pause, or number of repeated instructions to customize the animations for different presentation topics.</a:t>
            </a:r>
            <a:endParaRPr sz="1800" b="1" dirty="0">
              <a:solidFill>
                <a:srgbClr val="6C4BC1"/>
              </a:solidFill>
            </a:endParaRPr>
          </a:p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Make sure</a:t>
            </a:r>
            <a:r>
              <a:rPr lang="en-GB" sz="1800" dirty="0"/>
              <a:t> student code looks like:</a:t>
            </a:r>
            <a:endParaRPr sz="1800" b="1" dirty="0">
              <a:solidFill>
                <a:srgbClr val="6C4BC1"/>
              </a:solidFill>
            </a:endParaRPr>
          </a:p>
        </p:txBody>
      </p:sp>
      <p:sp>
        <p:nvSpPr>
          <p:cNvPr id="227" name="Google Shape;227;g3872b709974_0_1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28" name="Google Shape;228;g3872b709974_0_11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g3872b709974_0_11"/>
          <p:cNvSpPr/>
          <p:nvPr/>
        </p:nvSpPr>
        <p:spPr>
          <a:xfrm>
            <a:off x="681025" y="5417500"/>
            <a:ext cx="6114300" cy="911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 tip:</a:t>
            </a:r>
            <a:r>
              <a:rPr lang="en-GB" sz="1650" b="0" i="0" u="none" strike="noStrike" cap="none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Blocks inside the the green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‘repeat’ block will be included in the animation. Be sure the ‘clear screen’ block is below the ‘repeat’ block so it’s not included in the animation.</a:t>
            </a:r>
            <a:endParaRPr sz="165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30" name="Google Shape;230;g3872b709974_0_11" descr="An on button B pressed block containing a repeat 3 times block, which contains:&#10;- show LEDs 'asleep' icon&#10;- pause 500 ms&#10;- show icon (sad face)&#10;- pause 500 ms&#10;Under the repeat 3 times block but inside on button B pressed is a clear screen block. &#10;" title="microbit-screenshot (96).png"/>
          <p:cNvPicPr preferRelativeResize="0"/>
          <p:nvPr/>
        </p:nvPicPr>
        <p:blipFill rotWithShape="1">
          <a:blip r:embed="rId4">
            <a:alphaModFix/>
          </a:blip>
          <a:srcRect l="60257"/>
          <a:stretch/>
        </p:blipFill>
        <p:spPr>
          <a:xfrm>
            <a:off x="6996125" y="1531312"/>
            <a:ext cx="2080799" cy="4801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669771b81a_0_21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1"/>
                  </a:ext>
                </a:extLst>
              </a:rPr>
              <a:t>ctivity Steps</a:t>
            </a:r>
            <a:r>
              <a:rPr lang="en-GB" sz="2600">
                <a:solidFill>
                  <a:srgbClr val="6C4BC1"/>
                </a:solidFill>
              </a:rPr>
              <a:t> 4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36" name="Google Shape;236;g3669771b81a_0_21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16</a:t>
            </a:fld>
            <a:endParaRPr/>
          </a:p>
        </p:txBody>
      </p:sp>
      <p:sp>
        <p:nvSpPr>
          <p:cNvPr id="237" name="Google Shape;237;g3669771b81a_0_219"/>
          <p:cNvSpPr txBox="1">
            <a:spLocks noGrp="1"/>
          </p:cNvSpPr>
          <p:nvPr>
            <p:ph type="body" idx="1"/>
          </p:nvPr>
        </p:nvSpPr>
        <p:spPr>
          <a:xfrm>
            <a:off x="681036" y="1425083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Test</a:t>
            </a:r>
            <a:r>
              <a:rPr lang="en-GB" sz="1800" dirty="0"/>
              <a:t> the code using the simulator and then </a:t>
            </a:r>
            <a:r>
              <a:rPr lang="en-GB" sz="1800" b="1" dirty="0">
                <a:solidFill>
                  <a:srgbClr val="6C4BC1"/>
                </a:solidFill>
              </a:rPr>
              <a:t>download</a:t>
            </a:r>
            <a:r>
              <a:rPr lang="en-GB" sz="1800" dirty="0"/>
              <a:t> the code to their </a:t>
            </a:r>
            <a:r>
              <a:rPr lang="en-GB" sz="1800" dirty="0" err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2"/>
                  </a:ext>
                </a:extLst>
              </a:rPr>
              <a:t>micro:bit</a:t>
            </a:r>
            <a:r>
              <a:rPr lang="en-GB" sz="1800" dirty="0"/>
              <a:t>.</a:t>
            </a:r>
            <a:endParaRPr sz="1800" b="1" dirty="0">
              <a:solidFill>
                <a:srgbClr val="2993D6"/>
              </a:solidFill>
            </a:endParaRPr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Unplug</a:t>
            </a:r>
            <a:r>
              <a:rPr lang="en-GB" sz="1800" b="1" dirty="0">
                <a:solidFill>
                  <a:srgbClr val="2993D6"/>
                </a:solidFill>
              </a:rPr>
              <a:t> </a:t>
            </a:r>
            <a:r>
              <a:rPr lang="en-GB" sz="1800" dirty="0"/>
              <a:t>the </a:t>
            </a:r>
            <a:r>
              <a:rPr lang="en-GB" sz="1800" dirty="0" err="1"/>
              <a:t>micro:bit</a:t>
            </a:r>
            <a:r>
              <a:rPr lang="en-GB" sz="1800" dirty="0"/>
              <a:t> and </a:t>
            </a:r>
            <a:r>
              <a:rPr lang="en-GB" sz="1800" b="1" dirty="0">
                <a:solidFill>
                  <a:srgbClr val="6C4BC1"/>
                </a:solidFill>
              </a:rPr>
              <a:t>connect</a:t>
            </a:r>
            <a:r>
              <a:rPr lang="en-GB" sz="1800" dirty="0"/>
              <a:t> the battery pack.  </a:t>
            </a:r>
            <a:endParaRPr sz="1800" dirty="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Practice</a:t>
            </a:r>
            <a:r>
              <a:rPr lang="en-GB" sz="1800" dirty="0"/>
              <a:t> doing your presentation with your animations. </a:t>
            </a:r>
            <a:endParaRPr sz="1800" dirty="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U</a:t>
            </a:r>
            <a:r>
              <a:rPr lang="en-GB" sz="1800" b="1" dirty="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3"/>
                  </a:ext>
                </a:extLst>
              </a:rPr>
              <a:t>se</a:t>
            </a:r>
            <a:r>
              <a:rPr lang="en-GB" sz="1800" b="1" dirty="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4"/>
                  </a:ext>
                </a:extLst>
              </a:rPr>
              <a:t>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5"/>
                  </a:ext>
                </a:extLst>
              </a:rPr>
              <a:t>the animations to highlight key ideas or moments in your presentation </a:t>
            </a:r>
            <a:r>
              <a:rPr lang="en-GB" sz="1800" dirty="0"/>
              <a:t>by </a:t>
            </a:r>
            <a:r>
              <a:rPr lang="en-GB" sz="1800" b="1" dirty="0">
                <a:solidFill>
                  <a:srgbClr val="6C4BC1"/>
                </a:solidFill>
              </a:rPr>
              <a:t>pressing button A or B</a:t>
            </a:r>
            <a:r>
              <a:rPr lang="en-GB" sz="1800" dirty="0"/>
              <a:t>.</a:t>
            </a:r>
            <a:r>
              <a:rPr lang="en-GB" sz="1800" b="1" dirty="0">
                <a:solidFill>
                  <a:srgbClr val="2993D6"/>
                </a:solidFill>
              </a:rPr>
              <a:t> </a:t>
            </a:r>
            <a:endParaRPr sz="1800" b="1" dirty="0">
              <a:solidFill>
                <a:srgbClr val="6C4BC1"/>
              </a:solidFill>
            </a:endParaRPr>
          </a:p>
        </p:txBody>
      </p:sp>
      <p:sp>
        <p:nvSpPr>
          <p:cNvPr id="238" name="Google Shape;238;g3669771b81a_0_21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39" name="Google Shape;239;g3669771b81a_0_219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g3669771b81a_0_219" descr="Illustration of student wearing a red shirt and holding a piece of paper standing in front of a bulletin board giving a presentation to classmates."/>
          <p:cNvPicPr preferRelativeResize="0"/>
          <p:nvPr/>
        </p:nvPicPr>
        <p:blipFill rotWithShape="1">
          <a:blip r:embed="rId4">
            <a:alphaModFix/>
          </a:blip>
          <a:srcRect t="25755"/>
          <a:stretch/>
        </p:blipFill>
        <p:spPr>
          <a:xfrm>
            <a:off x="3084412" y="4162799"/>
            <a:ext cx="3737176" cy="2193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872b709974_2_0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Code Details 1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46" name="Google Shape;246;g3872b709974_2_0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17</a:t>
            </a:fld>
            <a:endParaRPr/>
          </a:p>
        </p:txBody>
      </p:sp>
      <p:sp>
        <p:nvSpPr>
          <p:cNvPr id="247" name="Google Shape;247;g3872b709974_2_0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9" name="Google Shape;249;g3872b709974_2_0"/>
          <p:cNvSpPr txBox="1"/>
          <p:nvPr/>
        </p:nvSpPr>
        <p:spPr>
          <a:xfrm>
            <a:off x="681036" y="1206928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6"/>
                  </a:ext>
                </a:extLst>
              </a:rPr>
              <a:t>This project uses </a:t>
            </a:r>
            <a:r>
              <a:rPr lang="en-GB" sz="18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7"/>
                  </a:ext>
                </a:extLst>
              </a:rPr>
              <a:t>button A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8"/>
                  </a:ext>
                </a:extLst>
              </a:rPr>
              <a:t> and button</a:t>
            </a:r>
            <a:r>
              <a:rPr lang="en-GB" sz="18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9"/>
                  </a:ext>
                </a:extLst>
              </a:rPr>
              <a:t> B to 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0"/>
                  </a:ext>
                </a:extLst>
              </a:rPr>
              <a:t>display character animations.</a:t>
            </a:r>
            <a:r>
              <a:rPr lang="en-GB" sz="18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1"/>
                  </a:ext>
                </a:extLst>
              </a:rPr>
              <a:t> You </a:t>
            </a:r>
            <a:r>
              <a:rPr lang="en-GB" sz="18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2"/>
                  </a:ext>
                </a:extLst>
              </a:rPr>
              <a:t>can change the 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</a:rPr>
              <a:t>images, the length of pause between the images, and the number of times your animation is repeated to support your presentation topic.</a:t>
            </a:r>
            <a:endParaRPr sz="1750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0" name="Google Shape;250;g3872b709974_2_0"/>
          <p:cNvSpPr/>
          <p:nvPr/>
        </p:nvSpPr>
        <p:spPr>
          <a:xfrm>
            <a:off x="741400" y="2514086"/>
            <a:ext cx="8064900" cy="36600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177945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3"/>
                  </a:ext>
                </a:extLst>
              </a:rPr>
              <a:t>This code includes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count-controlled loop, meaning it repeats the instructions inside the ‘repeat’ block four times to create an animation.</a:t>
            </a:r>
            <a:endParaRPr sz="18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177945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4"/>
                  </a:ext>
                </a:extLst>
              </a:rPr>
              <a:t>When button A is pressed, the built-in duck icon is shown on the LED display and the animation pauses for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5"/>
                  </a:ext>
                </a:extLst>
              </a:rPr>
              <a:t>200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6"/>
                  </a:ext>
                </a:extLst>
              </a:rPr>
              <a:t>m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7"/>
                  </a:ext>
                </a:extLst>
              </a:rPr>
              <a:t>illiseconds. Then the image of the duck that has shifted down a row is shown on the LED display and the animation pauses again for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8"/>
                  </a:ext>
                </a:extLst>
              </a:rPr>
              <a:t>200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9"/>
                  </a:ext>
                </a:extLst>
              </a:rPr>
              <a:t>m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0"/>
                  </a:ext>
                </a:extLst>
              </a:rPr>
              <a:t>illiseconds before the instructions start again.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the loop is repeated four times, the </a:t>
            </a:r>
            <a:r>
              <a:rPr lang="en-GB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micro:bit’s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LED display is cleared.</a:t>
            </a:r>
            <a:endParaRPr sz="1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1" name="Google Shape;251;g3872b709974_2_0" descr="On button A pressed block containing a repeat 4 times block, which contains:&#10;- show icon (duck)&#10;- pause 200 ms&#10;- show LEDs (with duck icon)&#10;- pause 200 ms&#10;There is a clear screen block outside the repeat 4 times block but inside on button A pressed. " title="microbit-screenshot (95).png"/>
          <p:cNvPicPr preferRelativeResize="0"/>
          <p:nvPr/>
        </p:nvPicPr>
        <p:blipFill rotWithShape="1">
          <a:blip r:embed="rId3">
            <a:alphaModFix/>
          </a:blip>
          <a:srcRect r="58723"/>
          <a:stretch/>
        </p:blipFill>
        <p:spPr>
          <a:xfrm>
            <a:off x="6867799" y="2608311"/>
            <a:ext cx="1562624" cy="3471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171;g35fa30c4f18_0_96" descr="decorative" title="Inspired_green@4x-100 (1).jpg">
            <a:extLst>
              <a:ext uri="{FF2B5EF4-FFF2-40B4-BE49-F238E27FC236}">
                <a16:creationId xmlns:a16="http://schemas.microsoft.com/office/drawing/2014/main" id="{1C78CC14-41D7-6FC5-F7DF-C348221BA2D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72948">
            <a:off x="7939562" y="303612"/>
            <a:ext cx="783742" cy="1066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3872b709974_2_9"/>
          <p:cNvSpPr/>
          <p:nvPr/>
        </p:nvSpPr>
        <p:spPr>
          <a:xfrm>
            <a:off x="681025" y="1570350"/>
            <a:ext cx="8198400" cy="4415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2089894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1"/>
                  </a:ext>
                </a:extLst>
              </a:rPr>
              <a:t>This code includes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count-controlled loop, meaning it repeats the instructions inside the ‘repeat’ block three times to create an animation.</a:t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2089894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2"/>
                  </a:ext>
                </a:extLst>
              </a:rPr>
              <a:t>When button B is pressed, the modified sad image on the ‘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3"/>
                  </a:ext>
                </a:extLst>
              </a:rPr>
              <a:t>show leds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4"/>
                  </a:ext>
                </a:extLst>
              </a:rPr>
              <a:t>’ block is shown and the animation pauses for a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5"/>
                  </a:ext>
                </a:extLst>
              </a:rPr>
              <a:t>half second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6"/>
                  </a:ext>
                </a:extLst>
              </a:rPr>
              <a:t> (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7"/>
                  </a:ext>
                </a:extLst>
              </a:rPr>
              <a:t>500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8"/>
                  </a:ext>
                </a:extLst>
              </a:rPr>
              <a:t>millis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9"/>
                  </a:ext>
                </a:extLst>
              </a:rPr>
              <a:t>econds). Then the sad icon is shown on the LED display and the animation pauses again for a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0"/>
                  </a:ext>
                </a:extLst>
              </a:rPr>
              <a:t>half second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1"/>
                  </a:ext>
                </a:extLst>
              </a:rPr>
              <a:t> (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2"/>
                  </a:ext>
                </a:extLst>
              </a:rPr>
              <a:t>500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3"/>
                  </a:ext>
                </a:extLst>
              </a:rPr>
              <a:t>milliseconds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4"/>
                  </a:ext>
                </a:extLst>
              </a:rPr>
              <a:t>) before the instructions start again.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the loop is repeated three times, the micro:bit’s LED display is cleared.</a:t>
            </a:r>
            <a:endParaRPr sz="1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7" name="Google Shape;257;g3872b709974_2_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Code Details 2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58" name="Google Shape;258;g3872b709974_2_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18</a:t>
            </a:fld>
            <a:endParaRPr/>
          </a:p>
        </p:txBody>
      </p:sp>
      <p:sp>
        <p:nvSpPr>
          <p:cNvPr id="259" name="Google Shape;259;g3872b709974_2_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60" name="Google Shape;260;g3872b709974_2_9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48">
            <a:off x="7962150" y="317452"/>
            <a:ext cx="873876" cy="118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872b709974_2_9" descr="An on button B pressed block containing a repeat 3 times block, which contains:&#10;- show LEDs 'asleep' icon&#10;- pause 500 ms&#10;- show icon (sad face)&#10;- pause 500 ms&#10;Under the repeat 3 times block but inside on button B pressed is a clear screen block. &#10;" title="microbit-screenshot (96).png"/>
          <p:cNvPicPr preferRelativeResize="0"/>
          <p:nvPr/>
        </p:nvPicPr>
        <p:blipFill rotWithShape="1">
          <a:blip r:embed="rId4">
            <a:alphaModFix/>
          </a:blip>
          <a:srcRect l="60257"/>
          <a:stretch/>
        </p:blipFill>
        <p:spPr>
          <a:xfrm>
            <a:off x="6610500" y="1737801"/>
            <a:ext cx="1768602" cy="408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669771b81a_0_181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Spicy</a:t>
            </a:r>
            <a:endParaRPr/>
          </a:p>
        </p:txBody>
      </p:sp>
      <p:sp>
        <p:nvSpPr>
          <p:cNvPr id="267" name="Google Shape;267;g3669771b81a_0_181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d6a68a0a1_0_136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Visual Displays with Character Animations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94" name="Google Shape;94;g35d6a68a0a1_0_136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95" name="Google Shape;95;g35d6a68a0a1_0_136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41322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None/>
            </a:pPr>
            <a:r>
              <a:rPr lang="en-GB" sz="2000" b="1" dirty="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Summary &amp; Context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None/>
            </a:pPr>
            <a:r>
              <a:rPr lang="en-GB" sz="1800" dirty="0"/>
              <a:t>Students use the </a:t>
            </a:r>
            <a:r>
              <a:rPr lang="en-GB" sz="1800" dirty="0" err="1"/>
              <a:t>micro:bit</a:t>
            </a:r>
            <a:r>
              <a:rPr lang="en-GB" sz="1800" dirty="0"/>
              <a:t> to create a visual display to emphasize a specific fact and detail shared during a presentation. </a:t>
            </a:r>
            <a:endParaRPr sz="1800" dirty="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None/>
            </a:pPr>
            <a:r>
              <a:rPr lang="en-GB" sz="1800" dirty="0"/>
              <a:t>Examples include:</a:t>
            </a:r>
            <a:endParaRPr sz="1800" dirty="0"/>
          </a:p>
          <a:p>
            <a:pPr marL="457200" lvl="0" indent="-34290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SzPts val="1800"/>
              <a:buChar char="•"/>
            </a:pPr>
            <a:r>
              <a:rPr lang="en-GB" sz="1800" dirty="0"/>
              <a:t>A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nimation</a:t>
            </a:r>
            <a:r>
              <a:rPr lang="en-GB" sz="1800" dirty="0"/>
              <a:t> of a main idea or character</a:t>
            </a:r>
            <a:endParaRPr sz="1800" dirty="0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 dirty="0"/>
              <a:t>F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lashing</a:t>
            </a:r>
            <a:r>
              <a:rPr lang="en-GB" sz="1800" dirty="0"/>
              <a:t> emotions to represent character feelings or presentation tone</a:t>
            </a:r>
            <a:endParaRPr sz="1800" dirty="0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 dirty="0"/>
              <a:t>S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"/>
                  </a:ext>
                </a:extLst>
              </a:rPr>
              <a:t>crolling</a:t>
            </a:r>
            <a:r>
              <a:rPr lang="en-GB" sz="1800" dirty="0"/>
              <a:t> text</a:t>
            </a:r>
            <a:endParaRPr sz="2000" b="1" dirty="0">
              <a:solidFill>
                <a:srgbClr val="00A000"/>
              </a:solidFill>
            </a:endParaRPr>
          </a:p>
        </p:txBody>
      </p:sp>
      <p:grpSp>
        <p:nvGrpSpPr>
          <p:cNvPr id="96" name="Google Shape;96;g35d6a68a0a1_0_136"/>
          <p:cNvGrpSpPr/>
          <p:nvPr/>
        </p:nvGrpSpPr>
        <p:grpSpPr>
          <a:xfrm rot="4042808">
            <a:off x="8733555" y="955093"/>
            <a:ext cx="650811" cy="659761"/>
            <a:chOff x="7572716" y="3272053"/>
            <a:chExt cx="489368" cy="496098"/>
          </a:xfrm>
        </p:grpSpPr>
        <p:sp>
          <p:nvSpPr>
            <p:cNvPr id="97" name="Google Shape;97;g35d6a68a0a1_0_136" descr="decorative"/>
            <p:cNvSpPr/>
            <p:nvPr/>
          </p:nvSpPr>
          <p:spPr>
            <a:xfrm>
              <a:off x="7572716" y="3522735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g35d6a68a0a1_0_136" descr="decorative"/>
            <p:cNvSpPr/>
            <p:nvPr/>
          </p:nvSpPr>
          <p:spPr>
            <a:xfrm>
              <a:off x="7869358" y="356696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3528" y="126660"/>
                  </a:move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0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ubicBezTo>
                    <a:pt x="144209" y="95991"/>
                    <a:pt x="144869" y="114788"/>
                    <a:pt x="133528" y="126770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g35d6a68a0a1_0_136" descr="decorative"/>
            <p:cNvSpPr/>
            <p:nvPr/>
          </p:nvSpPr>
          <p:spPr>
            <a:xfrm>
              <a:off x="7895017" y="3425342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g35d6a68a0a1_0_136" descr="decorative"/>
            <p:cNvSpPr/>
            <p:nvPr/>
          </p:nvSpPr>
          <p:spPr>
            <a:xfrm>
              <a:off x="7813147" y="3272053"/>
              <a:ext cx="85145" cy="168636"/>
            </a:xfrm>
            <a:custGeom>
              <a:avLst/>
              <a:gdLst/>
              <a:ahLst/>
              <a:cxnLst/>
              <a:rect l="l" t="t" r="r" b="b"/>
              <a:pathLst>
                <a:path w="85145" h="168636" extrusionOk="0">
                  <a:moveTo>
                    <a:pt x="785" y="132142"/>
                  </a:moveTo>
                  <a:lnTo>
                    <a:pt x="26331" y="22988"/>
                  </a:lnTo>
                  <a:cubicBezTo>
                    <a:pt x="30075" y="7049"/>
                    <a:pt x="46151" y="-2954"/>
                    <a:pt x="62118" y="783"/>
                  </a:cubicBezTo>
                  <a:cubicBezTo>
                    <a:pt x="78084" y="4521"/>
                    <a:pt x="88104" y="20460"/>
                    <a:pt x="84360" y="36508"/>
                  </a:cubicBezTo>
                  <a:lnTo>
                    <a:pt x="58814" y="145662"/>
                  </a:lnTo>
                  <a:cubicBezTo>
                    <a:pt x="55621" y="159403"/>
                    <a:pt x="43398" y="168636"/>
                    <a:pt x="29854" y="168636"/>
                  </a:cubicBezTo>
                  <a:cubicBezTo>
                    <a:pt x="27652" y="168636"/>
                    <a:pt x="25340" y="168417"/>
                    <a:pt x="23028" y="167867"/>
                  </a:cubicBezTo>
                  <a:cubicBezTo>
                    <a:pt x="7061" y="164130"/>
                    <a:pt x="-2959" y="148191"/>
                    <a:pt x="785" y="132142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g35d6a68a0a1_0_136" descr="decorative"/>
            <p:cNvSpPr/>
            <p:nvPr/>
          </p:nvSpPr>
          <p:spPr>
            <a:xfrm>
              <a:off x="7736508" y="3599549"/>
              <a:ext cx="85145" cy="168602"/>
            </a:xfrm>
            <a:custGeom>
              <a:avLst/>
              <a:gdLst/>
              <a:ahLst/>
              <a:cxnLst/>
              <a:rect l="l" t="t" r="r" b="b"/>
              <a:pathLst>
                <a:path w="85145" h="168602" extrusionOk="0">
                  <a:moveTo>
                    <a:pt x="62118" y="749"/>
                  </a:moveTo>
                  <a:cubicBezTo>
                    <a:pt x="78084" y="4486"/>
                    <a:pt x="88104" y="20425"/>
                    <a:pt x="84360" y="36474"/>
                  </a:cubicBezTo>
                  <a:lnTo>
                    <a:pt x="58814" y="145628"/>
                  </a:lnTo>
                  <a:cubicBezTo>
                    <a:pt x="55621" y="159369"/>
                    <a:pt x="43398" y="168602"/>
                    <a:pt x="29854" y="168602"/>
                  </a:cubicBezTo>
                  <a:cubicBezTo>
                    <a:pt x="27652" y="168602"/>
                    <a:pt x="25340" y="168382"/>
                    <a:pt x="23028" y="167833"/>
                  </a:cubicBezTo>
                  <a:cubicBezTo>
                    <a:pt x="7061" y="164095"/>
                    <a:pt x="-2959" y="148156"/>
                    <a:pt x="785" y="132108"/>
                  </a:cubicBezTo>
                  <a:lnTo>
                    <a:pt x="26331" y="22954"/>
                  </a:lnTo>
                  <a:cubicBezTo>
                    <a:pt x="30075" y="7015"/>
                    <a:pt x="46041" y="-2878"/>
                    <a:pt x="62118" y="749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g35d6a68a0a1_0_136" descr="decorative"/>
            <p:cNvSpPr/>
            <p:nvPr/>
          </p:nvSpPr>
          <p:spPr>
            <a:xfrm>
              <a:off x="7623695" y="333711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2206" y="84669"/>
                  </a:moveTo>
                  <a:cubicBezTo>
                    <a:pt x="144209" y="95881"/>
                    <a:pt x="144869" y="114678"/>
                    <a:pt x="133528" y="126660"/>
                  </a:cubicBez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1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03" name="Google Shape;103;g35d6a68a0a1_0_136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86302" y="1058044"/>
            <a:ext cx="192617" cy="192617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g35d6a68a0a1_0_136"/>
          <p:cNvSpPr txBox="1">
            <a:spLocks noGrp="1"/>
          </p:cNvSpPr>
          <p:nvPr>
            <p:ph type="body" idx="1"/>
          </p:nvPr>
        </p:nvSpPr>
        <p:spPr>
          <a:xfrm>
            <a:off x="5092936" y="1548371"/>
            <a:ext cx="41322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None/>
            </a:pPr>
            <a:r>
              <a:rPr lang="en-GB" sz="2000" b="1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micro:bit Feature: </a:t>
            </a:r>
            <a:r>
              <a:rPr lang="en-GB" sz="2000" b="1">
                <a:solidFill>
                  <a:srgbClr val="00A000"/>
                </a:solidFill>
              </a:rPr>
              <a:t>LED Display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/>
              <a:t>An LED, or light-emitting diode, is an output device that emits light. The micro:bit has a display of 25 LEDs that can be programmed to show text,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"/>
                  </a:ext>
                </a:extLst>
              </a:rPr>
              <a:t>numbers</a:t>
            </a:r>
            <a:r>
              <a:rPr lang="en-GB" sz="1800"/>
              <a:t>, and simple pictures. </a:t>
            </a: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/>
              <a:t>Example: Use the micro:bit LED display to create an animation that emphasizes facts or ideas during a presentation. </a:t>
            </a: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b="1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275"/>
              <a:buNone/>
            </a:pPr>
            <a:endParaRPr/>
          </a:p>
        </p:txBody>
      </p:sp>
      <p:pic>
        <p:nvPicPr>
          <p:cNvPr id="105" name="Google Shape;105;g35d6a68a0a1_0_136" descr="An illustration of a micro:bit board with a capital letter T showing on the LED display.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22025" y="4813300"/>
            <a:ext cx="2001800" cy="1543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669771b81a_0_238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Introduction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273" name="Google Shape;273;g3669771b81a_0_23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20</a:t>
            </a:fld>
            <a:endParaRPr/>
          </a:p>
        </p:txBody>
      </p:sp>
      <p:sp>
        <p:nvSpPr>
          <p:cNvPr id="274" name="Google Shape;274;g3669771b81a_0_238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Students use </a:t>
            </a:r>
            <a:r>
              <a:rPr lang="en-GB" sz="1800" b="1"/>
              <a:t>Microsoft MakeCode</a:t>
            </a:r>
            <a:r>
              <a:rPr lang="en-GB" sz="1800"/>
              <a:t> to code their own animation project. </a:t>
            </a:r>
            <a:endParaRPr sz="125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Students can modify the ‘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5"/>
                  </a:ext>
                </a:extLst>
              </a:rPr>
              <a:t>show icon’ and ‘show leds</a:t>
            </a:r>
            <a:r>
              <a:rPr lang="en-GB" sz="1800"/>
              <a:t>’ blocks to highlight key ideas or moments in a presentation with visual displays. Examples include: </a:t>
            </a:r>
            <a:endParaRPr sz="1800"/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An animation of a main idea or character.</a:t>
            </a:r>
            <a:endParaRPr sz="1800"/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Flashing emotions to represent character feelings or presentation tone.</a:t>
            </a:r>
            <a:endParaRPr sz="1800"/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Scrolling text to highlight key vocabulary.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After the code has been built and downloaded on their micro:bit, students will attach a battery pack and use their program as a visual display to emphasize facts or details during a presentation.</a:t>
            </a:r>
            <a:endParaRPr sz="1800"/>
          </a:p>
        </p:txBody>
      </p:sp>
      <p:pic>
        <p:nvPicPr>
          <p:cNvPr id="275" name="Google Shape;275;g3669771b81a_0_238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52577" y="250338"/>
            <a:ext cx="955218" cy="736882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g3669771b81a_0_23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5fa30c4f18_0_79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Student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6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</a:rPr>
              <a:t> 1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282" name="Google Shape;282;g35fa30c4f18_0_7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21</a:t>
            </a:fld>
            <a:endParaRPr/>
          </a:p>
        </p:txBody>
      </p:sp>
      <p:sp>
        <p:nvSpPr>
          <p:cNvPr id="283" name="Google Shape;283;g35fa30c4f18_0_79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 b="1" i="1" dirty="0">
                <a:solidFill>
                  <a:srgbClr val="CD0364"/>
                </a:solidFill>
              </a:rPr>
              <a:t>Build the Code:</a:t>
            </a:r>
            <a:endParaRPr sz="1800" i="1" dirty="0"/>
          </a:p>
          <a:p>
            <a:pPr marL="318151" marR="2070487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7"/>
                  </a:ext>
                </a:extLst>
              </a:rPr>
              <a:t>Open</a:t>
            </a:r>
            <a:r>
              <a:rPr lang="en-GB" sz="1800" dirty="0"/>
              <a:t> Microsoft </a:t>
            </a:r>
            <a:r>
              <a:rPr lang="en-GB" sz="1800" dirty="0" err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8"/>
                  </a:ext>
                </a:extLst>
              </a:rPr>
              <a:t>MakeCode</a:t>
            </a:r>
            <a:r>
              <a:rPr lang="en-GB" sz="1800" dirty="0"/>
              <a:t>: </a:t>
            </a:r>
            <a:r>
              <a:rPr lang="en-GB" sz="1800" u="sng" dirty="0">
                <a:solidFill>
                  <a:schemeClr val="hlink"/>
                </a:solidFill>
                <a:hlinkClick r:id="rId3"/>
              </a:rPr>
              <a:t>microbit.makecode.org</a:t>
            </a:r>
            <a:endParaRPr sz="1800" b="1" dirty="0">
              <a:solidFill>
                <a:srgbClr val="6C4BC1"/>
              </a:solidFill>
            </a:endParaRPr>
          </a:p>
          <a:p>
            <a:pPr marL="318151" marR="224246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9"/>
                  </a:ext>
                </a:extLst>
              </a:rPr>
              <a:t>Outline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0"/>
                  </a:ext>
                </a:extLst>
              </a:rPr>
              <a:t> that they are using the </a:t>
            </a:r>
            <a:r>
              <a:rPr lang="en-GB" sz="1800" dirty="0" err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0"/>
                  </a:ext>
                </a:extLst>
              </a:rPr>
              <a:t>micro:bit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0"/>
                  </a:ext>
                </a:extLst>
              </a:rPr>
              <a:t> </a:t>
            </a:r>
            <a:r>
              <a:rPr lang="en-GB" sz="1800" dirty="0"/>
              <a:t>to create animations that emphasize facts or details during a presentation. Students will create two different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1"/>
                  </a:ext>
                </a:extLst>
              </a:rPr>
              <a:t>animations</a:t>
            </a:r>
            <a:r>
              <a:rPr lang="en-GB" sz="1800" dirty="0"/>
              <a:t> that are displayed when buttons A and B are pressed.</a:t>
            </a:r>
            <a:endParaRPr sz="1800" dirty="0"/>
          </a:p>
          <a:p>
            <a:pPr marL="318151" marR="224246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</a:rPr>
              <a:t>Explain</a:t>
            </a:r>
            <a:r>
              <a:rPr lang="en-GB" sz="1800" dirty="0"/>
              <a:t> that they will need to </a:t>
            </a:r>
            <a:r>
              <a:rPr lang="en-GB" sz="1800" b="1" dirty="0">
                <a:solidFill>
                  <a:srgbClr val="CD0364"/>
                </a:solidFill>
              </a:rPr>
              <a:t>code</a:t>
            </a:r>
            <a:r>
              <a:rPr lang="en-GB" sz="1800" dirty="0"/>
              <a:t> the two parts of the animations project:</a:t>
            </a:r>
            <a:endParaRPr sz="1800" b="1" dirty="0">
              <a:solidFill>
                <a:srgbClr val="CD0364"/>
              </a:solidFill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Font typeface="Helvetica Neue"/>
              <a:buChar char="•"/>
            </a:pPr>
            <a:r>
              <a:rPr lang="en-GB" sz="1800" b="1" dirty="0">
                <a:solidFill>
                  <a:srgbClr val="CD0364"/>
                </a:solidFill>
              </a:rPr>
              <a:t>Code</a:t>
            </a:r>
            <a:r>
              <a:rPr lang="en-GB" sz="1800" dirty="0"/>
              <a:t> b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2"/>
                  </a:ext>
                </a:extLst>
              </a:rPr>
              <a:t>utton</a:t>
            </a:r>
            <a:r>
              <a:rPr lang="en-GB" sz="1800" dirty="0"/>
              <a:t> A to display an animation of a duck bobbing up and down on the water.</a:t>
            </a:r>
            <a:endParaRPr sz="1800" dirty="0"/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Font typeface="Helvetica Neue"/>
              <a:buChar char="•"/>
            </a:pPr>
            <a:r>
              <a:rPr lang="en-GB" sz="1800" b="1" dirty="0">
                <a:solidFill>
                  <a:srgbClr val="CD0364"/>
                </a:solidFill>
              </a:rPr>
              <a:t>Code</a:t>
            </a:r>
            <a:r>
              <a:rPr lang="en-GB" sz="1800" dirty="0"/>
              <a:t> b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3"/>
                  </a:ext>
                </a:extLst>
              </a:rPr>
              <a:t>utton</a:t>
            </a:r>
            <a:r>
              <a:rPr lang="en-GB" sz="1800" dirty="0"/>
              <a:t> B to display an animation of a character starting to cry.</a:t>
            </a:r>
            <a:endParaRPr sz="1800" dirty="0"/>
          </a:p>
          <a:p>
            <a:pPr marL="318151" marR="174607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</a:rPr>
              <a:t>Delete</a:t>
            </a:r>
            <a:r>
              <a:rPr lang="en-GB" sz="1800" dirty="0"/>
              <a:t> the ‘on start’ and ‘forever’ blocks by dragging and dropping them onto the menu. You won’t need these blocks in this project.  </a:t>
            </a:r>
            <a:endParaRPr sz="1800" dirty="0"/>
          </a:p>
        </p:txBody>
      </p:sp>
      <p:pic>
        <p:nvPicPr>
          <p:cNvPr id="284" name="Google Shape;284;g35fa30c4f18_0_79" descr="Image of a micro:bit board from the fron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52434" y="2080953"/>
            <a:ext cx="2229000" cy="1798552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g35fa30c4f18_0_7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86" name="Google Shape;286;g35fa30c4f18_0_79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65ab73c13e_0_148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4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5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6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2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292" name="Google Shape;292;g365ab73c13e_0_14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22</a:t>
            </a:fld>
            <a:endParaRPr/>
          </a:p>
        </p:txBody>
      </p:sp>
      <p:sp>
        <p:nvSpPr>
          <p:cNvPr id="293" name="Google Shape;293;g365ab73c13e_0_14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4" name="Google Shape;294;g365ab73c13e_0_148"/>
          <p:cNvSpPr/>
          <p:nvPr/>
        </p:nvSpPr>
        <p:spPr>
          <a:xfrm>
            <a:off x="743575" y="1829175"/>
            <a:ext cx="2067600" cy="4382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‘on button A pressed’ block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Input section and add it to your workspace. </a:t>
            </a: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5" name="Google Shape;295;g365ab73c13e_0_148"/>
          <p:cNvSpPr/>
          <p:nvPr/>
        </p:nvSpPr>
        <p:spPr>
          <a:xfrm>
            <a:off x="3242612" y="1829175"/>
            <a:ext cx="2500200" cy="4382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repeat 4 times’</a:t>
            </a:r>
            <a:r>
              <a:rPr lang="en-GB" sz="18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block</a:t>
            </a:r>
            <a:r>
              <a:rPr lang="en-GB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Loops</a:t>
            </a:r>
            <a:r>
              <a:rPr lang="en-GB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section. This will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repeat all code blocks inside the ‘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7"/>
                  </a:ext>
                </a:extLst>
              </a:rPr>
              <a:t>repeat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 block four times.</a:t>
            </a:r>
            <a:endParaRPr sz="180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6" name="Google Shape;296;g365ab73c13e_0_148"/>
          <p:cNvSpPr txBox="1"/>
          <p:nvPr/>
        </p:nvSpPr>
        <p:spPr>
          <a:xfrm>
            <a:off x="681026" y="1052779"/>
            <a:ext cx="4424700" cy="65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ode -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Button A Part 1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g365ab73c13e_0_148"/>
          <p:cNvSpPr/>
          <p:nvPr/>
        </p:nvSpPr>
        <p:spPr>
          <a:xfrm>
            <a:off x="6174250" y="1829500"/>
            <a:ext cx="2763900" cy="4382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show icon</a:t>
            </a:r>
            <a:r>
              <a:rPr lang="en-GB" sz="18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 block</a:t>
            </a:r>
            <a:r>
              <a:rPr lang="en-GB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Basic</a:t>
            </a:r>
            <a:r>
              <a:rPr lang="en-GB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section.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Put the block inside the ‘repeat’ block and click the arrow to select the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8"/>
                  </a:ext>
                </a:extLst>
              </a:rPr>
              <a:t>built-in duck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image</a:t>
            </a:r>
            <a:r>
              <a:rPr lang="en-GB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9"/>
                  </a:ext>
                </a:extLst>
              </a:rPr>
              <a:t>.</a:t>
            </a:r>
            <a:endParaRPr sz="180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98" name="Google Shape;298;g365ab73c13e_0_148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g365ab73c13e_0_148" descr="On button A pressed block" title="microbit-screenshot (47).png"/>
          <p:cNvPicPr preferRelativeResize="0"/>
          <p:nvPr/>
        </p:nvPicPr>
        <p:blipFill rotWithShape="1">
          <a:blip r:embed="rId4">
            <a:alphaModFix/>
          </a:blip>
          <a:srcRect l="53455" b="38920"/>
          <a:stretch/>
        </p:blipFill>
        <p:spPr>
          <a:xfrm>
            <a:off x="855000" y="2133233"/>
            <a:ext cx="1844750" cy="85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g365ab73c13e_0_148" descr="On button A pressed block with a repeat 4 times block inside it. " title="microbit-screenshot (97).png"/>
          <p:cNvPicPr preferRelativeResize="0"/>
          <p:nvPr/>
        </p:nvPicPr>
        <p:blipFill rotWithShape="1">
          <a:blip r:embed="rId5">
            <a:alphaModFix/>
          </a:blip>
          <a:srcRect r="80165" b="74075"/>
          <a:stretch/>
        </p:blipFill>
        <p:spPr>
          <a:xfrm>
            <a:off x="3510312" y="2069872"/>
            <a:ext cx="1964800" cy="1479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g365ab73c13e_0_148" descr="On button A pressed block with a repeat 4 times block inside it. The repeat 4 times block has a show icon (duck) block inside it. " title="microbit-screenshot (98).png"/>
          <p:cNvPicPr preferRelativeResize="0"/>
          <p:nvPr/>
        </p:nvPicPr>
        <p:blipFill rotWithShape="1">
          <a:blip r:embed="rId6">
            <a:alphaModFix/>
          </a:blip>
          <a:srcRect r="81377" b="67890"/>
          <a:stretch/>
        </p:blipFill>
        <p:spPr>
          <a:xfrm>
            <a:off x="6633825" y="2070200"/>
            <a:ext cx="1844751" cy="1832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872b709974_2_43"/>
          <p:cNvSpPr/>
          <p:nvPr/>
        </p:nvSpPr>
        <p:spPr>
          <a:xfrm>
            <a:off x="4009675" y="1829500"/>
            <a:ext cx="4928400" cy="4382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198407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6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</a:t>
            </a: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show leds</a:t>
            </a:r>
            <a:r>
              <a:rPr lang="en-GB" sz="16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 block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Basic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section.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Put the block inside the ‘repeat’ block and under the ‘pause’ block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0"/>
                  </a:ext>
                </a:extLst>
              </a:rPr>
              <a:t>.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Click the pixel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 (individual boxes) to create a duck image moved down one row from the built-in duck image on the ‘show icon’ block.</a:t>
            </a:r>
            <a:endParaRPr sz="165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07" name="Google Shape;307;g3872b709974_2_43" descr="On button A pressed block with a repeat 4 times block inside it. The repeat 4 times block has a show icon (duck) block, a pause 200ms block and a show LEDs block displaying a duck inside it." title="microbit-screenshot - 2025-09-29T091430.391.png"/>
          <p:cNvPicPr preferRelativeResize="0"/>
          <p:nvPr/>
        </p:nvPicPr>
        <p:blipFill rotWithShape="1">
          <a:blip r:embed="rId3">
            <a:alphaModFix/>
          </a:blip>
          <a:srcRect r="80415" b="23465"/>
          <a:stretch/>
        </p:blipFill>
        <p:spPr>
          <a:xfrm>
            <a:off x="6783788" y="2075025"/>
            <a:ext cx="1939999" cy="389070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g3872b709974_2_43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1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2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3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3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309" name="Google Shape;309;g3872b709974_2_43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23</a:t>
            </a:fld>
            <a:endParaRPr/>
          </a:p>
        </p:txBody>
      </p:sp>
      <p:sp>
        <p:nvSpPr>
          <p:cNvPr id="310" name="Google Shape;310;g3872b709974_2_43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1" name="Google Shape;311;g3872b709974_2_43"/>
          <p:cNvSpPr/>
          <p:nvPr/>
        </p:nvSpPr>
        <p:spPr>
          <a:xfrm>
            <a:off x="743575" y="1829175"/>
            <a:ext cx="2799000" cy="4382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‘pause’ block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Basic section and add it inside the ‘repeat’ block and under the ‘show icon’ block. Click the arrow to update to time to 200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4"/>
                  </a:ext>
                </a:extLst>
              </a:rPr>
              <a:t>milliseconds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65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2" name="Google Shape;312;g3872b709974_2_43"/>
          <p:cNvSpPr txBox="1"/>
          <p:nvPr/>
        </p:nvSpPr>
        <p:spPr>
          <a:xfrm>
            <a:off x="681026" y="1091010"/>
            <a:ext cx="4424700" cy="65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ode -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Button A Part 2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3" name="Google Shape;313;g3872b709974_2_43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g3872b709974_2_43" descr="On button A pressed block with a repeat 4 times block inside it. The repeat 4 times block has a show icon (duck) block and a pause 200ms block inside it." title="microbit-screenshot (99).png"/>
          <p:cNvPicPr preferRelativeResize="0"/>
          <p:nvPr/>
        </p:nvPicPr>
        <p:blipFill rotWithShape="1">
          <a:blip r:embed="rId5">
            <a:alphaModFix/>
          </a:blip>
          <a:srcRect r="81377" b="57439"/>
          <a:stretch/>
        </p:blipFill>
        <p:spPr>
          <a:xfrm>
            <a:off x="1295937" y="1958775"/>
            <a:ext cx="1694275" cy="1987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3872b709974_2_61"/>
          <p:cNvSpPr/>
          <p:nvPr/>
        </p:nvSpPr>
        <p:spPr>
          <a:xfrm>
            <a:off x="681025" y="1901563"/>
            <a:ext cx="4134600" cy="4382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2025065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‘pause’ block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Basic section and add it inside the ‘repeat’ block and under the ‘show leds’ block. Click the arrow to update to time to 200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5"/>
                  </a:ext>
                </a:extLst>
              </a:rPr>
              <a:t>milliseconds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65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0" name="Google Shape;320;g3872b709974_2_61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6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7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8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4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321" name="Google Shape;321;g3872b709974_2_6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24</a:t>
            </a:fld>
            <a:endParaRPr/>
          </a:p>
        </p:txBody>
      </p:sp>
      <p:sp>
        <p:nvSpPr>
          <p:cNvPr id="322" name="Google Shape;322;g3872b709974_2_6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3" name="Google Shape;323;g3872b709974_2_61"/>
          <p:cNvSpPr txBox="1"/>
          <p:nvPr/>
        </p:nvSpPr>
        <p:spPr>
          <a:xfrm>
            <a:off x="681025" y="1070962"/>
            <a:ext cx="4424700" cy="65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ode -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Button A Part 3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4" name="Google Shape;324;g3872b709974_2_61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g3872b709974_2_61" descr="On button A pressed block with a repeat 4 times block inside it. The repeat 4 times block has the following blocks inside it:&#10;- a show icon (duck) block&#10;- a pause 200ms block&#10; - a show LEDs block displaying a duck&#10;- another pause 200ms block" title="microbit-screenshot - 2025-09-29T092126.709.png"/>
          <p:cNvPicPr preferRelativeResize="0"/>
          <p:nvPr/>
        </p:nvPicPr>
        <p:blipFill rotWithShape="1">
          <a:blip r:embed="rId4">
            <a:alphaModFix/>
          </a:blip>
          <a:srcRect r="80416" b="26648"/>
          <a:stretch/>
        </p:blipFill>
        <p:spPr>
          <a:xfrm>
            <a:off x="2648062" y="2023617"/>
            <a:ext cx="1939973" cy="4197325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g3872b709974_2_61"/>
          <p:cNvSpPr/>
          <p:nvPr/>
        </p:nvSpPr>
        <p:spPr>
          <a:xfrm>
            <a:off x="4989425" y="1901550"/>
            <a:ext cx="4424700" cy="4382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1839804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‘clear screen’ block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Basic section and add it underneath the ‘repeat’ block. This will clear the LED display and signal the end of the animation.</a:t>
            </a:r>
            <a:endParaRPr sz="1650" b="1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1839804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50" i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 sure the ‘clear screen’ block is not inside the ‘repeat’ block.</a:t>
            </a:r>
            <a:endParaRPr sz="165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27" name="Google Shape;327;g3872b709974_2_61" descr="On button A pressed block with a repeat 4 times block inside it. The repeat 4 times block has the following blocks inside it:&#10;- a show icon (duck) block&#10;- a pause 200ms block&#10; - a show LEDs block displaying a duck&#10;- another pause 200ms block&#10;Under the repeat 4 times block but inside the on button A pressed block is a clear screen block. " title="microbit-screenshot - 2025-09-29T092449.259.png"/>
          <p:cNvPicPr preferRelativeResize="0"/>
          <p:nvPr/>
        </p:nvPicPr>
        <p:blipFill rotWithShape="1">
          <a:blip r:embed="rId5">
            <a:alphaModFix/>
          </a:blip>
          <a:srcRect r="80415" b="20255"/>
          <a:stretch/>
        </p:blipFill>
        <p:spPr>
          <a:xfrm>
            <a:off x="7390073" y="2023625"/>
            <a:ext cx="1784535" cy="4197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872b709974_1_1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9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0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1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5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333" name="Google Shape;333;g3872b709974_1_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25</a:t>
            </a:fld>
            <a:endParaRPr/>
          </a:p>
        </p:txBody>
      </p:sp>
      <p:sp>
        <p:nvSpPr>
          <p:cNvPr id="334" name="Google Shape;334;g3872b709974_1_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35" name="Google Shape;335;g3872b709974_1_1"/>
          <p:cNvSpPr/>
          <p:nvPr/>
        </p:nvSpPr>
        <p:spPr>
          <a:xfrm>
            <a:off x="743575" y="1829175"/>
            <a:ext cx="2155800" cy="4382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‘on button A pressed’ block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Input section and add it to your workspace. Click the down arrow and select B.</a:t>
            </a:r>
            <a:endParaRPr sz="165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36" name="Google Shape;336;g3872b709974_1_1"/>
          <p:cNvSpPr/>
          <p:nvPr/>
        </p:nvSpPr>
        <p:spPr>
          <a:xfrm>
            <a:off x="3175351" y="1829175"/>
            <a:ext cx="2229000" cy="4382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6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</a:t>
            </a: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repeat 4 times’</a:t>
            </a:r>
            <a:r>
              <a:rPr lang="en-GB" sz="16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block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Loops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section and update the number to 3. This will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repeat all code blocks inside the ‘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2"/>
                  </a:ext>
                </a:extLst>
              </a:rPr>
              <a:t>repeat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 block three times.</a:t>
            </a:r>
            <a:endParaRPr sz="165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37" name="Google Shape;337;g3872b709974_1_1"/>
          <p:cNvSpPr txBox="1"/>
          <p:nvPr/>
        </p:nvSpPr>
        <p:spPr>
          <a:xfrm>
            <a:off x="681026" y="1077076"/>
            <a:ext cx="4424700" cy="65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ode -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Button B Part 1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g3872b709974_1_1"/>
          <p:cNvSpPr/>
          <p:nvPr/>
        </p:nvSpPr>
        <p:spPr>
          <a:xfrm>
            <a:off x="5680325" y="1829500"/>
            <a:ext cx="3676200" cy="4382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‘show leds’ block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Basic section. Put the block inside the ‘repeat’ block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3"/>
                  </a:ext>
                </a:extLst>
              </a:rPr>
              <a:t>.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Click the pixels (individual boxes) to create a neutral face image.</a:t>
            </a:r>
            <a:endParaRPr sz="180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39" name="Google Shape;339;g3872b709974_1_1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g3872b709974_1_1" descr="The on button A pressed block, which is greyed out." title="microbit-screenshot (23).png"/>
          <p:cNvPicPr preferRelativeResize="0"/>
          <p:nvPr/>
        </p:nvPicPr>
        <p:blipFill rotWithShape="1">
          <a:blip r:embed="rId4">
            <a:alphaModFix/>
          </a:blip>
          <a:srcRect l="65999" t="15354" r="17902" b="59051"/>
          <a:stretch/>
        </p:blipFill>
        <p:spPr>
          <a:xfrm>
            <a:off x="909751" y="2021264"/>
            <a:ext cx="1594675" cy="802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g3872b709974_1_1" descr="On button B pressed block. " title="microbit-screenshot (23).png"/>
          <p:cNvPicPr preferRelativeResize="0"/>
          <p:nvPr/>
        </p:nvPicPr>
        <p:blipFill rotWithShape="1">
          <a:blip r:embed="rId4">
            <a:alphaModFix/>
          </a:blip>
          <a:srcRect l="84692" t="14729" r="-790" b="59675"/>
          <a:stretch/>
        </p:blipFill>
        <p:spPr>
          <a:xfrm>
            <a:off x="909751" y="3015589"/>
            <a:ext cx="1594675" cy="802226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g3872b709974_1_1" descr="pink down arrow to signal the students will change the gray, unusable on button A pressed block to a pink, usable on button B pressed by clicking the down arrow next to letter A and selecting letter B."/>
          <p:cNvSpPr txBox="1"/>
          <p:nvPr/>
        </p:nvSpPr>
        <p:spPr>
          <a:xfrm>
            <a:off x="1489288" y="2641475"/>
            <a:ext cx="435600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75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↓</a:t>
            </a:r>
            <a:endParaRPr sz="2275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43" name="Google Shape;343;g3872b709974_1_1" descr="The on button B pressed block with a repeat 3 times block inside it. " title="microbit-screenshot - 2025-09-29T162355.627.png"/>
          <p:cNvPicPr preferRelativeResize="0"/>
          <p:nvPr/>
        </p:nvPicPr>
        <p:blipFill rotWithShape="1">
          <a:blip r:embed="rId5">
            <a:alphaModFix/>
          </a:blip>
          <a:srcRect l="37402" r="40834" b="76340"/>
          <a:stretch/>
        </p:blipFill>
        <p:spPr>
          <a:xfrm>
            <a:off x="3347600" y="2021278"/>
            <a:ext cx="2155725" cy="1479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g3872b709974_1_1" descr="The on button B pressed block with a repeat 3 times block inside it. Inside the repeat three times block is a show LEDs block displaying a sleep face icon. " title="microbit-screenshot - 2025-09-29T162556.108.png"/>
          <p:cNvPicPr preferRelativeResize="0"/>
          <p:nvPr/>
        </p:nvPicPr>
        <p:blipFill rotWithShape="1">
          <a:blip r:embed="rId6">
            <a:alphaModFix/>
          </a:blip>
          <a:srcRect l="37177" t="814" r="43184" b="52621"/>
          <a:stretch/>
        </p:blipFill>
        <p:spPr>
          <a:xfrm>
            <a:off x="6654800" y="1909925"/>
            <a:ext cx="1804252" cy="2700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872b709974_1_15"/>
          <p:cNvSpPr/>
          <p:nvPr/>
        </p:nvSpPr>
        <p:spPr>
          <a:xfrm>
            <a:off x="4009675" y="1829500"/>
            <a:ext cx="4928400" cy="4382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198407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6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</a:t>
            </a: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show icons</a:t>
            </a:r>
            <a:r>
              <a:rPr lang="en-GB" sz="16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 block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Basic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section.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Put the block inside the ‘repeat’ block and under the ‘pause’ block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4"/>
                  </a:ext>
                </a:extLst>
              </a:rPr>
              <a:t>.</a:t>
            </a:r>
            <a:r>
              <a:rPr lang="en-GB" sz="16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Click the arrow to select the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5"/>
                  </a:ext>
                </a:extLst>
              </a:rPr>
              <a:t>built-in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sad image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65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0" name="Google Shape;350;g3872b709974_1_15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6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7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8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6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351" name="Google Shape;351;g3872b709974_1_15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26</a:t>
            </a:fld>
            <a:endParaRPr/>
          </a:p>
        </p:txBody>
      </p:sp>
      <p:sp>
        <p:nvSpPr>
          <p:cNvPr id="352" name="Google Shape;352;g3872b709974_1_15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3" name="Google Shape;353;g3872b709974_1_15"/>
          <p:cNvSpPr/>
          <p:nvPr/>
        </p:nvSpPr>
        <p:spPr>
          <a:xfrm>
            <a:off x="743575" y="1829175"/>
            <a:ext cx="2799000" cy="4382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‘pause’ block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Basic section and add it inside the ‘repeat’ block and under the ‘show leds’ block.</a:t>
            </a:r>
            <a:endParaRPr sz="165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4" name="Google Shape;354;g3872b709974_1_15"/>
          <p:cNvSpPr txBox="1"/>
          <p:nvPr/>
        </p:nvSpPr>
        <p:spPr>
          <a:xfrm>
            <a:off x="681026" y="1028353"/>
            <a:ext cx="4424700" cy="65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ode -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Button B Part 2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5" name="Google Shape;355;g3872b709974_1_15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g3872b709974_1_15" descr="The on button B pressed block with a repeat 3 times block inside it. Inside the repeat three times block is a show LEDs block displaying a sleep face icon and a pause 500ms block. " title="microbit-screenshot - 2025-09-30T091206.532.png"/>
          <p:cNvPicPr preferRelativeResize="0"/>
          <p:nvPr/>
        </p:nvPicPr>
        <p:blipFill rotWithShape="1">
          <a:blip r:embed="rId4">
            <a:alphaModFix/>
          </a:blip>
          <a:srcRect l="36764" r="42873" b="48019"/>
          <a:stretch/>
        </p:blipFill>
        <p:spPr>
          <a:xfrm>
            <a:off x="1314450" y="1905140"/>
            <a:ext cx="1657252" cy="2671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g3872b709974_1_15" descr="The on button B pressed block with a repeat 3 times block inside it. Inside the repeat three times block is:&#10;-  a show LEDs block displaying a sleep face icon&#10;-  a pause 500ms block&#10;- a show icon block (sad)" title="microbit-screenshot - 2025-09-30T091332.711.png"/>
          <p:cNvPicPr preferRelativeResize="0"/>
          <p:nvPr/>
        </p:nvPicPr>
        <p:blipFill rotWithShape="1">
          <a:blip r:embed="rId5">
            <a:alphaModFix/>
          </a:blip>
          <a:srcRect l="37686" r="43764" b="40929"/>
          <a:stretch/>
        </p:blipFill>
        <p:spPr>
          <a:xfrm>
            <a:off x="6747600" y="2070175"/>
            <a:ext cx="1939973" cy="39004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3872b709974_1_27"/>
          <p:cNvSpPr/>
          <p:nvPr/>
        </p:nvSpPr>
        <p:spPr>
          <a:xfrm>
            <a:off x="681025" y="1901563"/>
            <a:ext cx="4134600" cy="4382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2025065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‘pause’ block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Basic section and add it inside the ‘repeat’ block and under the ‘show icon’ block. </a:t>
            </a:r>
            <a:endParaRPr sz="165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3" name="Google Shape;363;g3872b709974_1_27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9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0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1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7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364" name="Google Shape;364;g3872b709974_1_2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27</a:t>
            </a:fld>
            <a:endParaRPr/>
          </a:p>
        </p:txBody>
      </p:sp>
      <p:sp>
        <p:nvSpPr>
          <p:cNvPr id="365" name="Google Shape;365;g3872b709974_1_27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6" name="Google Shape;366;g3872b709974_1_27"/>
          <p:cNvSpPr txBox="1"/>
          <p:nvPr/>
        </p:nvSpPr>
        <p:spPr>
          <a:xfrm>
            <a:off x="681025" y="1075645"/>
            <a:ext cx="4424700" cy="65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ode -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Button B Part 3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7" name="Google Shape;367;g3872b709974_1_27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g3872b709974_1_27"/>
          <p:cNvSpPr/>
          <p:nvPr/>
        </p:nvSpPr>
        <p:spPr>
          <a:xfrm>
            <a:off x="4989425" y="1901550"/>
            <a:ext cx="4424700" cy="43824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1839804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‘clear screen’ block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Basic section and add it underneath the ‘repeat’ block. This will clear the LED display and signal the end of the animation.</a:t>
            </a:r>
            <a:endParaRPr sz="1650" b="1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1839804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50" i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 sure the ‘clear screen’ block is not inside the ‘repeat’ block.</a:t>
            </a:r>
            <a:endParaRPr sz="165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69" name="Google Shape;369;g3872b709974_1_27" descr="The on button B pressed block with a repeat 3 times block inside it. Inside the repeat three times block is:&#10;-  a show LEDs block displaying a sleep face icon&#10;-  a pause 500ms block&#10;- a show icon block (sad)&#10;- a pause 500ms block" title="microbit-screenshot - 2025-09-30T091545.394.png"/>
          <p:cNvPicPr preferRelativeResize="0"/>
          <p:nvPr/>
        </p:nvPicPr>
        <p:blipFill rotWithShape="1">
          <a:blip r:embed="rId4">
            <a:alphaModFix/>
          </a:blip>
          <a:srcRect l="37656" r="42759" b="35687"/>
          <a:stretch/>
        </p:blipFill>
        <p:spPr>
          <a:xfrm>
            <a:off x="2574709" y="1994100"/>
            <a:ext cx="2024463" cy="4197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g3872b709974_1_27" descr="The on button B pressed block with a repeat 3 times block inside it. Inside the repeat three times block is:&#10;-  a show LEDs block displaying a sleep face icon&#10;-  a pause 500ms block&#10;- a show icon block (sad)&#10;- a pause 500ms block&#10;&#10;Underneath the repeat 3 times block but inside the on button B pressed block is a clear screen block. " title="microbit-screenshot - 2025-09-30T091701.470.png"/>
          <p:cNvPicPr preferRelativeResize="0"/>
          <p:nvPr/>
        </p:nvPicPr>
        <p:blipFill rotWithShape="1">
          <a:blip r:embed="rId5">
            <a:alphaModFix/>
          </a:blip>
          <a:srcRect l="37527" r="43450" b="29927"/>
          <a:stretch/>
        </p:blipFill>
        <p:spPr>
          <a:xfrm>
            <a:off x="7324467" y="2042838"/>
            <a:ext cx="1784525" cy="41502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365ab73c13e_0_354"/>
          <p:cNvSpPr txBox="1">
            <a:spLocks noGrp="1"/>
          </p:cNvSpPr>
          <p:nvPr>
            <p:ph type="title"/>
          </p:nvPr>
        </p:nvSpPr>
        <p:spPr>
          <a:xfrm>
            <a:off x="681026" y="456075"/>
            <a:ext cx="75882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Student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2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</a:rPr>
              <a:t> 8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376" name="Google Shape;376;g365ab73c13e_0_354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28</a:t>
            </a:fld>
            <a:endParaRPr/>
          </a:p>
        </p:txBody>
      </p:sp>
      <p:sp>
        <p:nvSpPr>
          <p:cNvPr id="377" name="Google Shape;377;g365ab73c13e_0_354"/>
          <p:cNvSpPr txBox="1">
            <a:spLocks noGrp="1"/>
          </p:cNvSpPr>
          <p:nvPr>
            <p:ph type="body" idx="1"/>
          </p:nvPr>
        </p:nvSpPr>
        <p:spPr>
          <a:xfrm>
            <a:off x="681036" y="1312068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</a:rPr>
              <a:t>Test</a:t>
            </a:r>
            <a:r>
              <a:rPr lang="en-GB" sz="1800" dirty="0"/>
              <a:t> the code using the simulator and then </a:t>
            </a:r>
            <a:r>
              <a:rPr lang="en-GB" sz="1800" b="1" dirty="0">
                <a:solidFill>
                  <a:srgbClr val="CD0364"/>
                </a:solidFill>
              </a:rPr>
              <a:t>download</a:t>
            </a:r>
            <a:r>
              <a:rPr lang="en-GB" sz="1800" dirty="0"/>
              <a:t> the code to their </a:t>
            </a:r>
            <a:r>
              <a:rPr lang="en-GB" sz="1800" dirty="0" err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3"/>
                  </a:ext>
                </a:extLst>
              </a:rPr>
              <a:t>micro:bit</a:t>
            </a:r>
            <a:r>
              <a:rPr lang="en-GB" sz="1800" dirty="0"/>
              <a:t>.</a:t>
            </a:r>
            <a:endParaRPr sz="1800" b="1" dirty="0">
              <a:solidFill>
                <a:srgbClr val="CD0364"/>
              </a:solidFill>
            </a:endParaRPr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</a:rPr>
              <a:t>Unplug</a:t>
            </a:r>
            <a:r>
              <a:rPr lang="en-GB" sz="1800" b="1" dirty="0">
                <a:solidFill>
                  <a:srgbClr val="2993D6"/>
                </a:solidFill>
              </a:rPr>
              <a:t> </a:t>
            </a:r>
            <a:r>
              <a:rPr lang="en-GB" sz="1800" dirty="0"/>
              <a:t>the </a:t>
            </a:r>
            <a:r>
              <a:rPr lang="en-GB" sz="1800" dirty="0" err="1"/>
              <a:t>micro:bit</a:t>
            </a:r>
            <a:r>
              <a:rPr lang="en-GB" sz="1800" dirty="0"/>
              <a:t> and </a:t>
            </a:r>
            <a:r>
              <a:rPr lang="en-GB" sz="1800" b="1" dirty="0">
                <a:solidFill>
                  <a:srgbClr val="CD0364"/>
                </a:solidFill>
              </a:rPr>
              <a:t>connect</a:t>
            </a:r>
            <a:r>
              <a:rPr lang="en-GB" sz="1800" dirty="0"/>
              <a:t> the battery pack.  </a:t>
            </a:r>
            <a:endParaRPr sz="1800" dirty="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</a:rPr>
              <a:t>Practice</a:t>
            </a:r>
            <a:r>
              <a:rPr lang="en-GB" sz="1800" dirty="0"/>
              <a:t> doing your presentation with your animations. </a:t>
            </a:r>
            <a:endParaRPr sz="1800" dirty="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</a:rPr>
              <a:t>U</a:t>
            </a:r>
            <a:r>
              <a:rPr lang="en-GB" sz="1800" b="1" dirty="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4"/>
                  </a:ext>
                </a:extLst>
              </a:rPr>
              <a:t>se</a:t>
            </a:r>
            <a:r>
              <a:rPr lang="en-GB" sz="1800" b="1" dirty="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5"/>
                  </a:ext>
                </a:extLst>
              </a:rPr>
              <a:t>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6"/>
                  </a:ext>
                </a:extLst>
              </a:rPr>
              <a:t>the animations to highlight key ideas or moments in your presentation </a:t>
            </a:r>
            <a:r>
              <a:rPr lang="en-GB" sz="1800" dirty="0"/>
              <a:t>by </a:t>
            </a:r>
            <a:r>
              <a:rPr lang="en-GB" sz="1800" b="1" dirty="0">
                <a:solidFill>
                  <a:srgbClr val="CD0364"/>
                </a:solidFill>
              </a:rPr>
              <a:t>pressing button A or B</a:t>
            </a:r>
            <a:r>
              <a:rPr lang="en-GB" sz="1800" dirty="0"/>
              <a:t>.</a:t>
            </a:r>
            <a:r>
              <a:rPr lang="en-GB" sz="1800" b="1" dirty="0">
                <a:solidFill>
                  <a:srgbClr val="2993D6"/>
                </a:solidFill>
              </a:rPr>
              <a:t> </a:t>
            </a:r>
            <a:endParaRPr sz="1800" b="1" dirty="0">
              <a:solidFill>
                <a:srgbClr val="CD0364"/>
              </a:solidFill>
            </a:endParaRPr>
          </a:p>
        </p:txBody>
      </p:sp>
      <p:sp>
        <p:nvSpPr>
          <p:cNvPr id="378" name="Google Shape;378;g365ab73c13e_0_354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79" name="Google Shape;379;g365ab73c13e_0_354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g365ab73c13e_0_354" descr="Illustration of student wearing a red shirt and holding a piece of paper standing in front of a bulletin board giving a presentation to classmates. "/>
          <p:cNvPicPr preferRelativeResize="0"/>
          <p:nvPr/>
        </p:nvPicPr>
        <p:blipFill rotWithShape="1">
          <a:blip r:embed="rId4">
            <a:alphaModFix/>
          </a:blip>
          <a:srcRect t="25755"/>
          <a:stretch/>
        </p:blipFill>
        <p:spPr>
          <a:xfrm>
            <a:off x="3084412" y="4089948"/>
            <a:ext cx="3737176" cy="2193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365ab73c13e_0_129"/>
          <p:cNvSpPr txBox="1">
            <a:spLocks noGrp="1"/>
          </p:cNvSpPr>
          <p:nvPr>
            <p:ph type="title"/>
          </p:nvPr>
        </p:nvSpPr>
        <p:spPr>
          <a:xfrm>
            <a:off x="681025" y="456075"/>
            <a:ext cx="71886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Code Details 1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386" name="Google Shape;386;g365ab73c13e_0_12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29</a:t>
            </a:fld>
            <a:endParaRPr/>
          </a:p>
        </p:txBody>
      </p:sp>
      <p:sp>
        <p:nvSpPr>
          <p:cNvPr id="387" name="Google Shape;387;g365ab73c13e_0_12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9" name="Google Shape;389;g365ab73c13e_0_129"/>
          <p:cNvSpPr txBox="1"/>
          <p:nvPr/>
        </p:nvSpPr>
        <p:spPr>
          <a:xfrm>
            <a:off x="681036" y="1186377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7"/>
                  </a:ext>
                </a:extLst>
              </a:rPr>
              <a:t>This project uses </a:t>
            </a:r>
            <a:r>
              <a:rPr lang="en-GB" sz="18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8"/>
                  </a:ext>
                </a:extLst>
              </a:rPr>
              <a:t>button A 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9"/>
                  </a:ext>
                </a:extLst>
              </a:rPr>
              <a:t>and button</a:t>
            </a:r>
            <a:r>
              <a:rPr lang="en-GB" sz="18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0"/>
                  </a:ext>
                </a:extLst>
              </a:rPr>
              <a:t> B to 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1"/>
                  </a:ext>
                </a:extLst>
              </a:rPr>
              <a:t>display character animations.</a:t>
            </a:r>
            <a:r>
              <a:rPr lang="en-GB" sz="18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2"/>
                  </a:ext>
                </a:extLst>
              </a:rPr>
              <a:t> You </a:t>
            </a:r>
            <a:r>
              <a:rPr lang="en-GB" sz="18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3"/>
                  </a:ext>
                </a:extLst>
              </a:rPr>
              <a:t>can change the 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</a:rPr>
              <a:t>images, the length of pause between the images, and the number of times your animation is repeated to support your presentation topic.</a:t>
            </a:r>
            <a:endParaRPr sz="1750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0" name="Google Shape;390;g365ab73c13e_0_129"/>
          <p:cNvSpPr/>
          <p:nvPr/>
        </p:nvSpPr>
        <p:spPr>
          <a:xfrm>
            <a:off x="741400" y="2503812"/>
            <a:ext cx="8064900" cy="36600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177945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4"/>
                  </a:ext>
                </a:extLst>
              </a:rPr>
              <a:t>This code includes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count-controlled loop, meaning it repeats the instructions inside the ‘repeat’ block four times to create an animation.</a:t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177945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5"/>
                  </a:ext>
                </a:extLst>
              </a:rPr>
              <a:t>When button A is pressed, the built-in duck icon is shown on the LED display and the animation pauses for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6"/>
                  </a:ext>
                </a:extLst>
              </a:rPr>
              <a:t>200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7"/>
                  </a:ext>
                </a:extLst>
              </a:rPr>
              <a:t>m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8"/>
                  </a:ext>
                </a:extLst>
              </a:rPr>
              <a:t>illiseconds. Then the image of the duck that has shifted down a row is shown on the LED display and the animation pauses again for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9"/>
                  </a:ext>
                </a:extLst>
              </a:rPr>
              <a:t>200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0"/>
                  </a:ext>
                </a:extLst>
              </a:rPr>
              <a:t>m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1"/>
                  </a:ext>
                </a:extLst>
              </a:rPr>
              <a:t>illiseconds before the instructions start again.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the loop is repeated four times, the micro:bit’s LED display is cleared.</a:t>
            </a:r>
            <a:endParaRPr sz="1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91" name="Google Shape;391;g365ab73c13e_0_129" descr="On button A pressed block containing a repeat 4 times block, which contains:&#10;- show icon (duck)&#10;- pause 200 ms&#10;- show LEDs (with duck icon)&#10;- pause 200 ms&#10;There is a clear screen block outside the repeat 4 times block but inside on button A pressed. " title="microbit-screenshot (95).png"/>
          <p:cNvPicPr preferRelativeResize="0"/>
          <p:nvPr/>
        </p:nvPicPr>
        <p:blipFill rotWithShape="1">
          <a:blip r:embed="rId3">
            <a:alphaModFix/>
          </a:blip>
          <a:srcRect r="58723"/>
          <a:stretch/>
        </p:blipFill>
        <p:spPr>
          <a:xfrm>
            <a:off x="6867799" y="2598037"/>
            <a:ext cx="1562624" cy="3471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171;g35fa30c4f18_0_96" descr="decorative" title="Inspired_green@4x-100 (1).jpg">
            <a:extLst>
              <a:ext uri="{FF2B5EF4-FFF2-40B4-BE49-F238E27FC236}">
                <a16:creationId xmlns:a16="http://schemas.microsoft.com/office/drawing/2014/main" id="{1A2D641F-5857-6E09-673F-CA95703CCB4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72948">
            <a:off x="7939562" y="303612"/>
            <a:ext cx="783742" cy="1066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7cc56963fe_0_48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b="1">
                <a:solidFill>
                  <a:srgbClr val="00A000"/>
                </a:solidFill>
              </a:rPr>
              <a:t>L</a:t>
            </a:r>
            <a:r>
              <a:rPr lang="en-GB" sz="2000" b="1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"/>
                  </a:ext>
                </a:extLst>
              </a:rPr>
              <a:t>oops</a:t>
            </a:r>
            <a:endParaRPr/>
          </a:p>
          <a:p>
            <a:pPr marL="0" lvl="0" indent="0" algn="l" rtl="0">
              <a:spcBef>
                <a:spcPts val="812"/>
              </a:spcBef>
              <a:spcAft>
                <a:spcPts val="0"/>
              </a:spcAft>
              <a:buNone/>
            </a:pPr>
            <a:r>
              <a:rPr lang="en-GB" sz="1800"/>
              <a:t>Loops tell the computer to do an instruction (or set of instructions) over and over again. They help you create efficient code without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"/>
                  </a:ext>
                </a:extLst>
              </a:rPr>
              <a:t>needlessly</a:t>
            </a:r>
            <a:r>
              <a:rPr lang="en-GB" sz="1800"/>
              <a:t> repeating the same instructions. There are different types of loops, including infinite, count-controlled, and condition-controlled loops.</a:t>
            </a:r>
            <a:endParaRPr sz="1800"/>
          </a:p>
          <a:p>
            <a:pPr marL="0" lvl="0" indent="0" algn="l" rtl="0">
              <a:spcBef>
                <a:spcPts val="812"/>
              </a:spcBef>
              <a:spcAft>
                <a:spcPts val="0"/>
              </a:spcAft>
              <a:buNone/>
            </a:pPr>
            <a:endParaRPr sz="100"/>
          </a:p>
          <a:p>
            <a:pPr marL="0" lvl="0" indent="0" algn="l" rtl="0">
              <a:spcBef>
                <a:spcPts val="812"/>
              </a:spcBef>
              <a:spcAft>
                <a:spcPts val="0"/>
              </a:spcAft>
              <a:buNone/>
            </a:pPr>
            <a:r>
              <a:rPr lang="en-GB" sz="1800"/>
              <a:t>This project uses a count-controlled loop that repeats the instructions (code blocks) inside the ‘repeat’ block four times.</a:t>
            </a:r>
            <a:endParaRPr sz="1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000" b="1">
              <a:solidFill>
                <a:srgbClr val="00A000"/>
              </a:solidFill>
            </a:endParaRPr>
          </a:p>
          <a:p>
            <a:pPr marL="0" lvl="0" indent="0" algn="l" rtl="0"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2000" b="1">
                <a:solidFill>
                  <a:srgbClr val="00A000"/>
                </a:solidFill>
              </a:rPr>
              <a:t>Inputs</a:t>
            </a:r>
            <a:endParaRPr/>
          </a:p>
          <a:p>
            <a:pPr marL="0" lvl="0" indent="0" algn="l" rtl="0"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/>
              <a:t>Inputs allow computers to sense things happening in the real world so they can act on them and make something happen. </a:t>
            </a:r>
            <a:endParaRPr sz="1800"/>
          </a:p>
          <a:p>
            <a:pPr marL="0" lvl="0" indent="0" algn="l" rtl="0"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/>
              <a:t>This project uses multiple buttons for input:</a:t>
            </a:r>
            <a:endParaRPr sz="1800"/>
          </a:p>
          <a:p>
            <a:pPr marL="457200" lvl="0" indent="-342900" algn="l" rtl="0">
              <a:spcBef>
                <a:spcPts val="812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Button A displays an animation of a duck bobbing up and down on the water.</a:t>
            </a:r>
            <a:endParaRPr sz="1800"/>
          </a:p>
          <a:p>
            <a:pPr marL="457200" lvl="0" indent="-342900" algn="l" rtl="0">
              <a:spcBef>
                <a:spcPts val="812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Button B displays an animation to represent a character’s sadness.</a:t>
            </a:r>
            <a:endParaRPr sz="2000" b="1">
              <a:solidFill>
                <a:srgbClr val="00A000"/>
              </a:solidFill>
            </a:endParaRPr>
          </a:p>
        </p:txBody>
      </p:sp>
      <p:sp>
        <p:nvSpPr>
          <p:cNvPr id="112" name="Google Shape;112;g37cc56963fe_0_48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"/>
                  </a:ext>
                </a:extLst>
              </a:rPr>
              <a:t>Computer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"/>
                  </a:ext>
                </a:extLst>
              </a:rPr>
              <a:t> Science Concepts</a:t>
            </a:r>
            <a:endParaRPr/>
          </a:p>
        </p:txBody>
      </p:sp>
      <p:sp>
        <p:nvSpPr>
          <p:cNvPr id="113" name="Google Shape;113;g37cc56963fe_0_4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</a:t>
            </a:fld>
            <a:endParaRPr/>
          </a:p>
        </p:txBody>
      </p:sp>
      <p:pic>
        <p:nvPicPr>
          <p:cNvPr id="114" name="Google Shape;114;g37cc56963fe_0_48" descr="decorative" title="Greeting_green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71575" y="611275"/>
            <a:ext cx="1116592" cy="91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3872b709974_1_51"/>
          <p:cNvSpPr txBox="1">
            <a:spLocks noGrp="1"/>
          </p:cNvSpPr>
          <p:nvPr>
            <p:ph type="title"/>
          </p:nvPr>
        </p:nvSpPr>
        <p:spPr>
          <a:xfrm>
            <a:off x="681027" y="456075"/>
            <a:ext cx="71886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Code Details 2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397" name="Google Shape;397;g3872b709974_1_5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30</a:t>
            </a:fld>
            <a:endParaRPr/>
          </a:p>
        </p:txBody>
      </p:sp>
      <p:sp>
        <p:nvSpPr>
          <p:cNvPr id="398" name="Google Shape;398;g3872b709974_1_5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99" name="Google Shape;399;g3872b709974_1_51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48">
            <a:off x="7962150" y="317452"/>
            <a:ext cx="873876" cy="1188650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g3872b709974_1_51"/>
          <p:cNvSpPr/>
          <p:nvPr/>
        </p:nvSpPr>
        <p:spPr>
          <a:xfrm>
            <a:off x="681025" y="1570350"/>
            <a:ext cx="8198400" cy="4415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2089894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2"/>
                  </a:ext>
                </a:extLst>
              </a:rPr>
              <a:t>This code includes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count-controlled loop, meaning it repeats the instructions inside the ‘repeat’ block three times to create an animation.</a:t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2089894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3"/>
                  </a:ext>
                </a:extLst>
              </a:rPr>
              <a:t>When button B is pressed, the modified sad image on the ‘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4"/>
                  </a:ext>
                </a:extLst>
              </a:rPr>
              <a:t>show leds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5"/>
                  </a:ext>
                </a:extLst>
              </a:rPr>
              <a:t>’ block is shown and the animation pauses for a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6"/>
                  </a:ext>
                </a:extLst>
              </a:rPr>
              <a:t>half second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7"/>
                  </a:ext>
                </a:extLst>
              </a:rPr>
              <a:t> (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8"/>
                  </a:ext>
                </a:extLst>
              </a:rPr>
              <a:t>500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9"/>
                  </a:ext>
                </a:extLst>
              </a:rPr>
              <a:t>millis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0"/>
                  </a:ext>
                </a:extLst>
              </a:rPr>
              <a:t>econds). Then the sad icon is shown on the LED display and the animation pauses again for a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1"/>
                  </a:ext>
                </a:extLst>
              </a:rPr>
              <a:t>half second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2"/>
                  </a:ext>
                </a:extLst>
              </a:rPr>
              <a:t> (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3"/>
                  </a:ext>
                </a:extLst>
              </a:rPr>
              <a:t>500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4"/>
                  </a:ext>
                </a:extLst>
              </a:rPr>
              <a:t>milliseconds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5"/>
                  </a:ext>
                </a:extLst>
              </a:rPr>
              <a:t>) before the instructions start again.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the loop is repeated three times, the micro:bit’s LED display is cleared.</a:t>
            </a:r>
            <a:endParaRPr sz="1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01" name="Google Shape;401;g3872b709974_1_51" descr="An on button B pressed block containing a repeat 3 times block, which contains:&#10;- show LEDs 'asleep' icon&#10;- pause 500 ms&#10;- show icon (sad face)&#10;- pause 500 ms&#10;Under the repeat 3 times block but inside on button B pressed is a clear screen block. &#10;" title="microbit-screenshot (96).png"/>
          <p:cNvPicPr preferRelativeResize="0"/>
          <p:nvPr/>
        </p:nvPicPr>
        <p:blipFill rotWithShape="1">
          <a:blip r:embed="rId4">
            <a:alphaModFix/>
          </a:blip>
          <a:srcRect l="60257"/>
          <a:stretch/>
        </p:blipFill>
        <p:spPr>
          <a:xfrm>
            <a:off x="6610500" y="1737801"/>
            <a:ext cx="1768602" cy="408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365ab73c13e_0_420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Extension I</a:t>
            </a:r>
            <a:r>
              <a:rPr lang="en-GB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6"/>
                  </a:ext>
                </a:extLst>
              </a:rPr>
              <a:t>deas</a:t>
            </a:r>
            <a:endParaRPr/>
          </a:p>
        </p:txBody>
      </p:sp>
      <p:sp>
        <p:nvSpPr>
          <p:cNvPr id="407" name="Google Shape;407;g365ab73c13e_0_420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31</a:t>
            </a:fld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35fa30c4f18_0_5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Character Animation E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7"/>
                  </a:ext>
                </a:extLst>
              </a:rPr>
              <a:t>xtensions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413" name="Google Shape;413;g35fa30c4f18_0_5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32</a:t>
            </a:fld>
            <a:endParaRPr/>
          </a:p>
        </p:txBody>
      </p:sp>
      <p:sp>
        <p:nvSpPr>
          <p:cNvPr id="414" name="Google Shape;414;g35fa30c4f18_0_51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18151" marR="0" lvl="0" indent="-308626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Try modifying and animating different built-in images like a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8"/>
                  </a:ext>
                </a:extLst>
              </a:rPr>
              <a:t>giraffe and a rabbit</a:t>
            </a:r>
            <a:r>
              <a:rPr lang="en-GB" sz="1800"/>
              <a:t>.</a:t>
            </a:r>
            <a:endParaRPr sz="1800"/>
          </a:p>
          <a:p>
            <a:pPr marL="318151" marR="0" lvl="0" indent="-308626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Create your own images from scratch using graph paper or our </a:t>
            </a:r>
            <a:r>
              <a:rPr lang="en-GB" sz="1800" u="sng">
                <a:solidFill>
                  <a:schemeClr val="hlink"/>
                </a:solidFill>
                <a:hlinkClick r:id="rId3"/>
              </a:rPr>
              <a:t>LED planning sheet</a:t>
            </a:r>
            <a:r>
              <a:rPr lang="en-GB" sz="1800"/>
              <a:t> to sketch out your designs.</a:t>
            </a:r>
            <a:endParaRPr sz="1800"/>
          </a:p>
          <a:p>
            <a:pPr marL="318151" marR="0" lvl="0" indent="-308626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Modify the program to start the animation when the logo is pressed.</a:t>
            </a:r>
            <a:endParaRPr sz="1800"/>
          </a:p>
          <a:p>
            <a:pPr marL="318151" marR="0" lvl="0" indent="-308626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Modify the program to display different visual displays when button A and button B are pressed. </a:t>
            </a:r>
            <a:endParaRPr sz="1800"/>
          </a:p>
          <a:p>
            <a:pPr marL="318151" marR="0" lvl="0" indent="-308626" algn="l" rtl="0">
              <a:lnSpc>
                <a:spcPct val="110000"/>
              </a:lnSpc>
              <a:spcBef>
                <a:spcPts val="1300"/>
              </a:spcBef>
              <a:spcAft>
                <a:spcPts val="100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Make longer animated sequences to tell a story.</a:t>
            </a:r>
            <a:endParaRPr sz="1800"/>
          </a:p>
        </p:txBody>
      </p:sp>
      <p:pic>
        <p:nvPicPr>
          <p:cNvPr id="415" name="Google Shape;415;g35fa30c4f18_0_51" title="Screenshot 2025-06-12 at 17.01.28.png"/>
          <p:cNvPicPr preferRelativeResize="0"/>
          <p:nvPr/>
        </p:nvPicPr>
        <p:blipFill rotWithShape="1">
          <a:blip r:embed="rId4">
            <a:alphaModFix/>
          </a:blip>
          <a:srcRect l="-129080" t="6450" r="129080" b="-6447"/>
          <a:stretch/>
        </p:blipFill>
        <p:spPr>
          <a:xfrm>
            <a:off x="7928000" y="4042200"/>
            <a:ext cx="1728000" cy="2237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6" name="Google Shape;416;g35fa30c4f18_0_51"/>
          <p:cNvGrpSpPr/>
          <p:nvPr/>
        </p:nvGrpSpPr>
        <p:grpSpPr>
          <a:xfrm>
            <a:off x="8243982" y="334474"/>
            <a:ext cx="981036" cy="1315129"/>
            <a:chOff x="7405932" y="173599"/>
            <a:chExt cx="981036" cy="1315129"/>
          </a:xfrm>
        </p:grpSpPr>
        <p:grpSp>
          <p:nvGrpSpPr>
            <p:cNvPr id="417" name="Google Shape;417;g35fa30c4f18_0_51"/>
            <p:cNvGrpSpPr/>
            <p:nvPr/>
          </p:nvGrpSpPr>
          <p:grpSpPr>
            <a:xfrm rot="4080661">
              <a:off x="7924640" y="228087"/>
              <a:ext cx="371965" cy="377145"/>
              <a:chOff x="7572716" y="3272053"/>
              <a:chExt cx="489368" cy="496098"/>
            </a:xfrm>
          </p:grpSpPr>
          <p:sp>
            <p:nvSpPr>
              <p:cNvPr id="418" name="Google Shape;418;g35fa30c4f18_0_51" descr="decorative"/>
              <p:cNvSpPr/>
              <p:nvPr/>
            </p:nvSpPr>
            <p:spPr>
              <a:xfrm>
                <a:off x="7572716" y="3522735"/>
                <a:ext cx="167067" cy="91963"/>
              </a:xfrm>
              <a:custGeom>
                <a:avLst/>
                <a:gdLst/>
                <a:ahLst/>
                <a:cxnLst/>
                <a:rect l="l" t="t" r="r" b="b"/>
                <a:pathLst>
                  <a:path w="167067" h="91963" extrusionOk="0">
                    <a:moveTo>
                      <a:pt x="21100" y="33814"/>
                    </a:moveTo>
                    <a:lnTo>
                      <a:pt x="128680" y="1277"/>
                    </a:lnTo>
                    <a:cubicBezTo>
                      <a:pt x="144316" y="-3450"/>
                      <a:pt x="161053" y="5344"/>
                      <a:pt x="165788" y="21063"/>
                    </a:cubicBezTo>
                    <a:cubicBezTo>
                      <a:pt x="170523" y="36782"/>
                      <a:pt x="161714" y="53381"/>
                      <a:pt x="145968" y="58107"/>
                    </a:cubicBezTo>
                    <a:lnTo>
                      <a:pt x="38387" y="90645"/>
                    </a:lnTo>
                    <a:cubicBezTo>
                      <a:pt x="35524" y="91524"/>
                      <a:pt x="32661" y="91964"/>
                      <a:pt x="29798" y="91964"/>
                    </a:cubicBezTo>
                    <a:cubicBezTo>
                      <a:pt x="17025" y="91964"/>
                      <a:pt x="5243" y="83720"/>
                      <a:pt x="1279" y="70859"/>
                    </a:cubicBezTo>
                    <a:cubicBezTo>
                      <a:pt x="-3456" y="55140"/>
                      <a:pt x="5353" y="38541"/>
                      <a:pt x="21100" y="33814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9" name="Google Shape;419;g35fa30c4f18_0_51" descr="decorative"/>
              <p:cNvSpPr/>
              <p:nvPr/>
            </p:nvSpPr>
            <p:spPr>
              <a:xfrm>
                <a:off x="7869358" y="3566964"/>
                <a:ext cx="141636" cy="136113"/>
              </a:xfrm>
              <a:custGeom>
                <a:avLst/>
                <a:gdLst/>
                <a:ahLst/>
                <a:cxnLst/>
                <a:rect l="l" t="t" r="r" b="b"/>
                <a:pathLst>
                  <a:path w="141636" h="136113" extrusionOk="0">
                    <a:moveTo>
                      <a:pt x="133528" y="126660"/>
                    </a:moveTo>
                    <a:cubicBezTo>
                      <a:pt x="127692" y="132925"/>
                      <a:pt x="119764" y="136113"/>
                      <a:pt x="111836" y="136113"/>
                    </a:cubicBezTo>
                    <a:cubicBezTo>
                      <a:pt x="104568" y="136113"/>
                      <a:pt x="97190" y="133475"/>
                      <a:pt x="91465" y="128089"/>
                    </a:cubicBezTo>
                    <a:lnTo>
                      <a:pt x="9430" y="51362"/>
                    </a:lnTo>
                    <a:cubicBezTo>
                      <a:pt x="-2572" y="40150"/>
                      <a:pt x="-3233" y="21353"/>
                      <a:pt x="8109" y="9371"/>
                    </a:cubicBezTo>
                    <a:cubicBezTo>
                      <a:pt x="19341" y="-2610"/>
                      <a:pt x="38170" y="-3160"/>
                      <a:pt x="50172" y="8052"/>
                    </a:cubicBezTo>
                    <a:lnTo>
                      <a:pt x="132206" y="84779"/>
                    </a:lnTo>
                    <a:cubicBezTo>
                      <a:pt x="144209" y="95991"/>
                      <a:pt x="144869" y="114788"/>
                      <a:pt x="133528" y="126770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" name="Google Shape;420;g35fa30c4f18_0_51" descr="decorative"/>
              <p:cNvSpPr/>
              <p:nvPr/>
            </p:nvSpPr>
            <p:spPr>
              <a:xfrm>
                <a:off x="7895017" y="3425342"/>
                <a:ext cx="167067" cy="91963"/>
              </a:xfrm>
              <a:custGeom>
                <a:avLst/>
                <a:gdLst/>
                <a:ahLst/>
                <a:cxnLst/>
                <a:rect l="l" t="t" r="r" b="b"/>
                <a:pathLst>
                  <a:path w="167067" h="91963" extrusionOk="0">
                    <a:moveTo>
                      <a:pt x="21100" y="33814"/>
                    </a:moveTo>
                    <a:lnTo>
                      <a:pt x="128680" y="1277"/>
                    </a:lnTo>
                    <a:cubicBezTo>
                      <a:pt x="144316" y="-3450"/>
                      <a:pt x="161053" y="5344"/>
                      <a:pt x="165788" y="21063"/>
                    </a:cubicBezTo>
                    <a:cubicBezTo>
                      <a:pt x="170523" y="36782"/>
                      <a:pt x="161714" y="53381"/>
                      <a:pt x="145968" y="58107"/>
                    </a:cubicBezTo>
                    <a:lnTo>
                      <a:pt x="38387" y="90645"/>
                    </a:lnTo>
                    <a:cubicBezTo>
                      <a:pt x="35524" y="91524"/>
                      <a:pt x="32661" y="91964"/>
                      <a:pt x="29798" y="91964"/>
                    </a:cubicBezTo>
                    <a:cubicBezTo>
                      <a:pt x="17025" y="91964"/>
                      <a:pt x="5243" y="83720"/>
                      <a:pt x="1279" y="70859"/>
                    </a:cubicBezTo>
                    <a:cubicBezTo>
                      <a:pt x="-3456" y="55140"/>
                      <a:pt x="5353" y="38541"/>
                      <a:pt x="21100" y="33814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1" name="Google Shape;421;g35fa30c4f18_0_51" descr="decorative"/>
              <p:cNvSpPr/>
              <p:nvPr/>
            </p:nvSpPr>
            <p:spPr>
              <a:xfrm>
                <a:off x="7813147" y="3272053"/>
                <a:ext cx="85145" cy="168636"/>
              </a:xfrm>
              <a:custGeom>
                <a:avLst/>
                <a:gdLst/>
                <a:ahLst/>
                <a:cxnLst/>
                <a:rect l="l" t="t" r="r" b="b"/>
                <a:pathLst>
                  <a:path w="85145" h="168636" extrusionOk="0">
                    <a:moveTo>
                      <a:pt x="785" y="132142"/>
                    </a:moveTo>
                    <a:lnTo>
                      <a:pt x="26331" y="22988"/>
                    </a:lnTo>
                    <a:cubicBezTo>
                      <a:pt x="30075" y="7049"/>
                      <a:pt x="46151" y="-2954"/>
                      <a:pt x="62118" y="783"/>
                    </a:cubicBezTo>
                    <a:cubicBezTo>
                      <a:pt x="78084" y="4521"/>
                      <a:pt x="88104" y="20460"/>
                      <a:pt x="84360" y="36508"/>
                    </a:cubicBezTo>
                    <a:lnTo>
                      <a:pt x="58814" y="145662"/>
                    </a:lnTo>
                    <a:cubicBezTo>
                      <a:pt x="55621" y="159403"/>
                      <a:pt x="43398" y="168636"/>
                      <a:pt x="29854" y="168636"/>
                    </a:cubicBezTo>
                    <a:cubicBezTo>
                      <a:pt x="27652" y="168636"/>
                      <a:pt x="25340" y="168417"/>
                      <a:pt x="23028" y="167867"/>
                    </a:cubicBezTo>
                    <a:cubicBezTo>
                      <a:pt x="7061" y="164130"/>
                      <a:pt x="-2959" y="148191"/>
                      <a:pt x="785" y="132142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2" name="Google Shape;422;g35fa30c4f18_0_51" descr="decorative"/>
              <p:cNvSpPr/>
              <p:nvPr/>
            </p:nvSpPr>
            <p:spPr>
              <a:xfrm>
                <a:off x="7736508" y="3599549"/>
                <a:ext cx="85145" cy="168602"/>
              </a:xfrm>
              <a:custGeom>
                <a:avLst/>
                <a:gdLst/>
                <a:ahLst/>
                <a:cxnLst/>
                <a:rect l="l" t="t" r="r" b="b"/>
                <a:pathLst>
                  <a:path w="85145" h="168602" extrusionOk="0">
                    <a:moveTo>
                      <a:pt x="62118" y="749"/>
                    </a:moveTo>
                    <a:cubicBezTo>
                      <a:pt x="78084" y="4486"/>
                      <a:pt x="88104" y="20425"/>
                      <a:pt x="84360" y="36474"/>
                    </a:cubicBezTo>
                    <a:lnTo>
                      <a:pt x="58814" y="145628"/>
                    </a:lnTo>
                    <a:cubicBezTo>
                      <a:pt x="55621" y="159369"/>
                      <a:pt x="43398" y="168602"/>
                      <a:pt x="29854" y="168602"/>
                    </a:cubicBezTo>
                    <a:cubicBezTo>
                      <a:pt x="27652" y="168602"/>
                      <a:pt x="25340" y="168382"/>
                      <a:pt x="23028" y="167833"/>
                    </a:cubicBezTo>
                    <a:cubicBezTo>
                      <a:pt x="7061" y="164095"/>
                      <a:pt x="-2959" y="148156"/>
                      <a:pt x="785" y="132108"/>
                    </a:cubicBezTo>
                    <a:lnTo>
                      <a:pt x="26331" y="22954"/>
                    </a:lnTo>
                    <a:cubicBezTo>
                      <a:pt x="30075" y="7015"/>
                      <a:pt x="46041" y="-2878"/>
                      <a:pt x="62118" y="749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3" name="Google Shape;423;g35fa30c4f18_0_51" descr="decorative"/>
              <p:cNvSpPr/>
              <p:nvPr/>
            </p:nvSpPr>
            <p:spPr>
              <a:xfrm>
                <a:off x="7623695" y="3337114"/>
                <a:ext cx="141636" cy="136113"/>
              </a:xfrm>
              <a:custGeom>
                <a:avLst/>
                <a:gdLst/>
                <a:ahLst/>
                <a:cxnLst/>
                <a:rect l="l" t="t" r="r" b="b"/>
                <a:pathLst>
                  <a:path w="141636" h="136113" extrusionOk="0">
                    <a:moveTo>
                      <a:pt x="132206" y="84669"/>
                    </a:moveTo>
                    <a:cubicBezTo>
                      <a:pt x="144209" y="95881"/>
                      <a:pt x="144869" y="114678"/>
                      <a:pt x="133528" y="126660"/>
                    </a:cubicBezTo>
                    <a:cubicBezTo>
                      <a:pt x="127692" y="132925"/>
                      <a:pt x="119764" y="136113"/>
                      <a:pt x="111836" y="136113"/>
                    </a:cubicBezTo>
                    <a:cubicBezTo>
                      <a:pt x="104568" y="136113"/>
                      <a:pt x="97191" y="133475"/>
                      <a:pt x="91465" y="128089"/>
                    </a:cubicBezTo>
                    <a:lnTo>
                      <a:pt x="9430" y="51362"/>
                    </a:lnTo>
                    <a:cubicBezTo>
                      <a:pt x="-2572" y="40150"/>
                      <a:pt x="-3233" y="21353"/>
                      <a:pt x="8109" y="9371"/>
                    </a:cubicBezTo>
                    <a:cubicBezTo>
                      <a:pt x="19341" y="-2610"/>
                      <a:pt x="38170" y="-3160"/>
                      <a:pt x="50172" y="8052"/>
                    </a:cubicBezTo>
                    <a:lnTo>
                      <a:pt x="132206" y="84779"/>
                    </a:ln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endParaRPr sz="1307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424" name="Google Shape;424;g35fa30c4f18_0_51" descr="decorative" title="Surprised_green@4x-100.jp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 rot="-1287383">
              <a:off x="7495156" y="724214"/>
              <a:ext cx="802589" cy="63989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65ab73c13e_0_8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"/>
                  </a:ext>
                </a:extLst>
              </a:rPr>
              <a:t>How Character Animation W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"/>
                  </a:ext>
                </a:extLst>
              </a:rPr>
              <a:t>orks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120" name="Google Shape;120;g365ab73c13e_0_8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121" name="Google Shape;121;g365ab73c13e_0_81"/>
          <p:cNvSpPr txBox="1">
            <a:spLocks noGrp="1"/>
          </p:cNvSpPr>
          <p:nvPr>
            <p:ph type="body" idx="1"/>
          </p:nvPr>
        </p:nvSpPr>
        <p:spPr>
          <a:xfrm>
            <a:off x="681024" y="1373716"/>
            <a:ext cx="8419431" cy="4933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3429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 dirty="0"/>
              <a:t>At the press of a button, this program creates animations on the </a:t>
            </a:r>
            <a:r>
              <a:rPr lang="en-GB" sz="1800" dirty="0" err="1"/>
              <a:t>micro:bit’s</a:t>
            </a:r>
            <a:r>
              <a:rPr lang="en-GB" sz="1800" dirty="0"/>
              <a:t> LED display by using a built-in image and one you create yourself.</a:t>
            </a:r>
            <a:endParaRPr sz="1800" dirty="0"/>
          </a:p>
          <a:p>
            <a:pPr marL="457200" lvl="0" indent="-342900" algn="l" rtl="0">
              <a:lnSpc>
                <a:spcPct val="110000"/>
              </a:lnSpc>
              <a:spcBef>
                <a:spcPts val="20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 dirty="0"/>
              <a:t>When button A is pressed, the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"/>
                  </a:ext>
                </a:extLst>
              </a:rPr>
              <a:t>built-in</a:t>
            </a:r>
            <a:r>
              <a:rPr lang="en-GB" sz="1800" dirty="0"/>
              <a:t> duck image is displayed first. Then a modified version, which is made by moving all the dots (pixels) down one row, is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"/>
                  </a:ext>
                </a:extLst>
              </a:rPr>
              <a:t>displayed</a:t>
            </a:r>
            <a:r>
              <a:rPr lang="en-GB" sz="1800" dirty="0"/>
              <a:t>. </a:t>
            </a:r>
            <a:endParaRPr sz="1800" dirty="0"/>
          </a:p>
          <a:p>
            <a:pPr marL="914400" lvl="1" indent="-3429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 dirty="0"/>
              <a:t>The animation shows the two different pictures one after the other, with a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"/>
                  </a:ext>
                </a:extLst>
              </a:rPr>
              <a:t>200 millisecond</a:t>
            </a:r>
            <a:r>
              <a:rPr lang="en-GB" sz="1800" dirty="0"/>
              <a:t> delay, to make it look like a duck bobbing up and down on the water.</a:t>
            </a:r>
            <a:endParaRPr sz="1800" dirty="0"/>
          </a:p>
          <a:p>
            <a:pPr marL="457200" lvl="0" indent="-342900" algn="l" rtl="0">
              <a:lnSpc>
                <a:spcPct val="110000"/>
              </a:lnSpc>
              <a:spcBef>
                <a:spcPts val="20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 dirty="0"/>
              <a:t>When button B is pressed, a modified version of the sad face, which is made by removing the pixels in the bottom corners, is displayed first. Then the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"/>
                  </a:ext>
                </a:extLst>
              </a:rPr>
              <a:t>built-in</a:t>
            </a:r>
            <a:r>
              <a:rPr lang="en-GB" sz="1800" dirty="0"/>
              <a:t> sad image is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"/>
                  </a:ext>
                </a:extLst>
              </a:rPr>
              <a:t>displayed</a:t>
            </a:r>
            <a:r>
              <a:rPr lang="en-GB" sz="1800" dirty="0"/>
              <a:t>. </a:t>
            </a:r>
            <a:endParaRPr sz="1800" dirty="0"/>
          </a:p>
          <a:p>
            <a:pPr marL="914400" lvl="1" indent="-342900" algn="l" rtl="0">
              <a:lnSpc>
                <a:spcPct val="110000"/>
              </a:lnSpc>
              <a:spcBef>
                <a:spcPts val="1000"/>
              </a:spcBef>
              <a:spcAft>
                <a:spcPts val="2000"/>
              </a:spcAft>
              <a:buClr>
                <a:srgbClr val="00A000"/>
              </a:buClr>
              <a:buSzPts val="1800"/>
              <a:buChar char="•"/>
            </a:pPr>
            <a:r>
              <a:rPr lang="en-GB" sz="1800" dirty="0"/>
              <a:t>The animation shows the two different pictures one after the other, with a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"/>
                  </a:ext>
                </a:extLst>
              </a:rPr>
              <a:t>half second</a:t>
            </a:r>
            <a:r>
              <a:rPr lang="en-GB" sz="1800" dirty="0"/>
              <a:t>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0"/>
                  </a:ext>
                </a:extLst>
              </a:rPr>
              <a:t>(500 millisecond) delay,</a:t>
            </a:r>
            <a:r>
              <a:rPr lang="en-GB" sz="1800" dirty="0"/>
              <a:t> to make it look like a character is starting to cry.</a:t>
            </a:r>
            <a:endParaRPr sz="1800" dirty="0"/>
          </a:p>
        </p:txBody>
      </p:sp>
      <p:grpSp>
        <p:nvGrpSpPr>
          <p:cNvPr id="122" name="Google Shape;122;g365ab73c13e_0_81"/>
          <p:cNvGrpSpPr/>
          <p:nvPr/>
        </p:nvGrpSpPr>
        <p:grpSpPr>
          <a:xfrm rot="4042808">
            <a:off x="8630814" y="759879"/>
            <a:ext cx="650811" cy="659761"/>
            <a:chOff x="7572716" y="3272053"/>
            <a:chExt cx="489368" cy="496098"/>
          </a:xfrm>
        </p:grpSpPr>
        <p:sp>
          <p:nvSpPr>
            <p:cNvPr id="123" name="Google Shape;123;g365ab73c13e_0_81" descr="decorative"/>
            <p:cNvSpPr/>
            <p:nvPr/>
          </p:nvSpPr>
          <p:spPr>
            <a:xfrm>
              <a:off x="7572716" y="3522735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g365ab73c13e_0_81" descr="decorative"/>
            <p:cNvSpPr/>
            <p:nvPr/>
          </p:nvSpPr>
          <p:spPr>
            <a:xfrm>
              <a:off x="7869358" y="356696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3528" y="126660"/>
                  </a:move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0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ubicBezTo>
                    <a:pt x="144209" y="95991"/>
                    <a:pt x="144869" y="114788"/>
                    <a:pt x="133528" y="126770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g365ab73c13e_0_81" descr="decorative"/>
            <p:cNvSpPr/>
            <p:nvPr/>
          </p:nvSpPr>
          <p:spPr>
            <a:xfrm>
              <a:off x="7895017" y="3425342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g365ab73c13e_0_81" descr="decorative"/>
            <p:cNvSpPr/>
            <p:nvPr/>
          </p:nvSpPr>
          <p:spPr>
            <a:xfrm>
              <a:off x="7813147" y="3272053"/>
              <a:ext cx="85145" cy="168636"/>
            </a:xfrm>
            <a:custGeom>
              <a:avLst/>
              <a:gdLst/>
              <a:ahLst/>
              <a:cxnLst/>
              <a:rect l="l" t="t" r="r" b="b"/>
              <a:pathLst>
                <a:path w="85145" h="168636" extrusionOk="0">
                  <a:moveTo>
                    <a:pt x="785" y="132142"/>
                  </a:moveTo>
                  <a:lnTo>
                    <a:pt x="26331" y="22988"/>
                  </a:lnTo>
                  <a:cubicBezTo>
                    <a:pt x="30075" y="7049"/>
                    <a:pt x="46151" y="-2954"/>
                    <a:pt x="62118" y="783"/>
                  </a:cubicBezTo>
                  <a:cubicBezTo>
                    <a:pt x="78084" y="4521"/>
                    <a:pt x="88104" y="20460"/>
                    <a:pt x="84360" y="36508"/>
                  </a:cubicBezTo>
                  <a:lnTo>
                    <a:pt x="58814" y="145662"/>
                  </a:lnTo>
                  <a:cubicBezTo>
                    <a:pt x="55621" y="159403"/>
                    <a:pt x="43398" y="168636"/>
                    <a:pt x="29854" y="168636"/>
                  </a:cubicBezTo>
                  <a:cubicBezTo>
                    <a:pt x="27652" y="168636"/>
                    <a:pt x="25340" y="168417"/>
                    <a:pt x="23028" y="167867"/>
                  </a:cubicBezTo>
                  <a:cubicBezTo>
                    <a:pt x="7061" y="164130"/>
                    <a:pt x="-2959" y="148191"/>
                    <a:pt x="785" y="132142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g365ab73c13e_0_81" descr="decorative"/>
            <p:cNvSpPr/>
            <p:nvPr/>
          </p:nvSpPr>
          <p:spPr>
            <a:xfrm>
              <a:off x="7736508" y="3599549"/>
              <a:ext cx="85145" cy="168602"/>
            </a:xfrm>
            <a:custGeom>
              <a:avLst/>
              <a:gdLst/>
              <a:ahLst/>
              <a:cxnLst/>
              <a:rect l="l" t="t" r="r" b="b"/>
              <a:pathLst>
                <a:path w="85145" h="168602" extrusionOk="0">
                  <a:moveTo>
                    <a:pt x="62118" y="749"/>
                  </a:moveTo>
                  <a:cubicBezTo>
                    <a:pt x="78084" y="4486"/>
                    <a:pt x="88104" y="20425"/>
                    <a:pt x="84360" y="36474"/>
                  </a:cubicBezTo>
                  <a:lnTo>
                    <a:pt x="58814" y="145628"/>
                  </a:lnTo>
                  <a:cubicBezTo>
                    <a:pt x="55621" y="159369"/>
                    <a:pt x="43398" y="168602"/>
                    <a:pt x="29854" y="168602"/>
                  </a:cubicBezTo>
                  <a:cubicBezTo>
                    <a:pt x="27652" y="168602"/>
                    <a:pt x="25340" y="168382"/>
                    <a:pt x="23028" y="167833"/>
                  </a:cubicBezTo>
                  <a:cubicBezTo>
                    <a:pt x="7061" y="164095"/>
                    <a:pt x="-2959" y="148156"/>
                    <a:pt x="785" y="132108"/>
                  </a:cubicBezTo>
                  <a:lnTo>
                    <a:pt x="26331" y="22954"/>
                  </a:lnTo>
                  <a:cubicBezTo>
                    <a:pt x="30075" y="7015"/>
                    <a:pt x="46041" y="-2878"/>
                    <a:pt x="62118" y="749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g365ab73c13e_0_81" descr="decorative"/>
            <p:cNvSpPr/>
            <p:nvPr/>
          </p:nvSpPr>
          <p:spPr>
            <a:xfrm>
              <a:off x="7623695" y="333711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2206" y="84669"/>
                  </a:moveTo>
                  <a:cubicBezTo>
                    <a:pt x="144209" y="95881"/>
                    <a:pt x="144869" y="114678"/>
                    <a:pt x="133528" y="126660"/>
                  </a:cubicBez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1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29" name="Google Shape;129;g365ab73c13e_0_81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83562" y="862838"/>
            <a:ext cx="192617" cy="192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5fe6bcad37_0_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1"/>
                  </a:ext>
                </a:extLst>
              </a:rPr>
              <a:t>Pick Your Level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135" name="Google Shape;135;g35fe6bcad37_0_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5</a:t>
            </a:fld>
            <a:endParaRPr/>
          </a:p>
        </p:txBody>
      </p:sp>
      <p:pic>
        <p:nvPicPr>
          <p:cNvPr id="136" name="Google Shape;136;g35fe6bcad37_0_9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70252" y="332938"/>
            <a:ext cx="955218" cy="73688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37" name="Google Shape;137;g35fe6bcad37_0_9"/>
          <p:cNvGraphicFramePr/>
          <p:nvPr/>
        </p:nvGraphicFramePr>
        <p:xfrm>
          <a:off x="479725" y="1220788"/>
          <a:ext cx="8945750" cy="5204500"/>
        </p:xfrm>
        <a:graphic>
          <a:graphicData uri="http://schemas.openxmlformats.org/drawingml/2006/table">
            <a:tbl>
              <a:tblPr>
                <a:noFill/>
                <a:tableStyleId>{DBA58525-50F2-4F6F-AABD-6BF0AAE998C0}</a:tableStyleId>
              </a:tblPr>
              <a:tblGrid>
                <a:gridCol w="1251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94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8025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b="1" u="sng" strike="noStrike" cap="none">
                          <a:solidFill>
                            <a:srgbClr val="2A92D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Mild</a:t>
                      </a:r>
                      <a:r>
                        <a:rPr lang="en-GB" sz="1875" u="sng" strike="noStrike" cap="none">
                          <a:solidFill>
                            <a:srgbClr val="2A92D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</a:t>
                      </a:r>
                      <a:endParaRPr sz="1875" u="none" strike="noStrike" cap="none">
                        <a:solidFill>
                          <a:srgbClr val="2A92D6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</a:t>
                      </a:r>
                      <a:endParaRPr sz="1875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300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300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30 mins</a:t>
                      </a:r>
                      <a:endParaRPr sz="1400" u="none" strike="noStrike" cap="none"/>
                    </a:p>
                  </a:txBody>
                  <a:tcPr marL="91425" marR="91425" marT="91425" marB="90000">
                    <a:lnR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 can use the character animations project to create a visual display that emphasizes facts or details in a presentation.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91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Using existing code, create a visual display using the micro:bit that emphasizes facts or details in a presentation.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3250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b="1" u="sng" strike="noStrike" cap="none">
                          <a:solidFill>
                            <a:srgbClr val="6C4BC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Medium</a:t>
                      </a:r>
                      <a:endParaRPr sz="1875" u="none" strike="noStrike" cap="none">
                        <a:solidFill>
                          <a:srgbClr val="6C4BC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🌶️🌶️</a:t>
                      </a:r>
                      <a:endParaRPr sz="1875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endParaRPr sz="1875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45 mins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lnR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I can modify my own </a:t>
                      </a:r>
                      <a:r>
                        <a:rPr lang="en-GB" sz="18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character animations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project to create a visual display that emphasizes facts or details in a presentation.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72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Modify the starter project to create a visual display using the micro:bit that emphasizes facts or details in a presentation.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3250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b="1" u="sng" strike="noStrike" cap="none">
                          <a:solidFill>
                            <a:srgbClr val="CD0364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  <a:hlinkClick r:id="rId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Spicy</a:t>
                      </a:r>
                      <a:endParaRPr sz="1875" u="none" strike="noStrike" cap="none">
                        <a:solidFill>
                          <a:srgbClr val="CD0364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🌶️🌶️🌶️</a:t>
                      </a:r>
                      <a:endParaRPr sz="1375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45-60 mins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lnR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 can create my own </a:t>
                      </a:r>
                      <a:r>
                        <a:rPr lang="en-GB" sz="18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character animations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project to create a visual display that emphasizes facts or details in a presentation.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7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Code your own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  <a:extLst>
                            <a:ext uri="http://customooxmlschemas.google.com/">
          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2"/>
                            </a:ext>
                          </a:extLst>
                        </a:rPr>
                        <a:t> </a:t>
                      </a:r>
                      <a:r>
                        <a:rPr lang="en-GB" sz="18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character animations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project to create a visual display using the micro:bit that emphasizes facts or details in a presentation.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669771b81a_0_55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50"/>
              <a:buNone/>
            </a:pPr>
            <a:r>
              <a:rPr lang="en-GB" sz="4950"/>
              <a:t>Mild</a:t>
            </a:r>
            <a:endParaRPr/>
          </a:p>
        </p:txBody>
      </p:sp>
      <p:sp>
        <p:nvSpPr>
          <p:cNvPr id="143" name="Google Shape;143;g3669771b81a_0_55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5fa30c4f18_0_17"/>
          <p:cNvSpPr txBox="1">
            <a:spLocks noGrp="1"/>
          </p:cNvSpPr>
          <p:nvPr>
            <p:ph type="body" idx="1"/>
          </p:nvPr>
        </p:nvSpPr>
        <p:spPr>
          <a:xfrm>
            <a:off x="681025" y="1548375"/>
            <a:ext cx="8544000" cy="45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dirty="0"/>
              <a:t>Students will download the code on thei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3"/>
                  </a:ext>
                </a:extLst>
              </a:rPr>
              <a:t>r </a:t>
            </a:r>
            <a:r>
              <a:rPr lang="en-GB" sz="1800" dirty="0" err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3"/>
                  </a:ext>
                </a:extLst>
              </a:rPr>
              <a:t>micro:bit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3"/>
                  </a:ext>
                </a:extLst>
              </a:rPr>
              <a:t> and use the animations as visual </a:t>
            </a:r>
            <a:r>
              <a:rPr lang="en-GB" sz="1800" dirty="0"/>
              <a:t>displays to emphasize facts or details during a presentation.</a:t>
            </a:r>
            <a:endParaRPr sz="1800" dirty="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dirty="0"/>
              <a:t>Students can use the character animations project to highlight key ideas or moments in a presentation with visual displays. Examples include: </a:t>
            </a:r>
            <a:endParaRPr sz="1800" dirty="0"/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dirty="0"/>
              <a:t>An animation of a main idea or character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.</a:t>
            </a:r>
            <a:endParaRPr sz="1800" dirty="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5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6"/>
                  </a:ext>
                </a:extLst>
              </a:rPr>
              <a:t>F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lashing emotions to represent character feelings or presentation tone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8"/>
                  </a:ext>
                </a:extLst>
              </a:rPr>
              <a:t>.</a:t>
            </a:r>
            <a:endParaRPr sz="1800" dirty="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9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dirty="0"/>
              <a:t>Scrolling text to highlight key vocabulary.</a:t>
            </a:r>
            <a:endParaRPr sz="1800" dirty="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100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dirty="0"/>
              <a:t>Students can customize the animations to support their presentation topic by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0"/>
                  </a:ext>
                </a:extLst>
              </a:rPr>
              <a:t>changing the </a:t>
            </a:r>
            <a:r>
              <a:rPr lang="en-GB" sz="1800" dirty="0"/>
              <a:t>images, experimenting with the length of pause between the images, and adjusting the number of times the animation is repeated.</a:t>
            </a:r>
            <a:endParaRPr sz="1800" dirty="0"/>
          </a:p>
        </p:txBody>
      </p:sp>
      <p:sp>
        <p:nvSpPr>
          <p:cNvPr id="149" name="Google Shape;149;g35fa30c4f18_0_17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1"/>
                  </a:ext>
                </a:extLst>
              </a:rPr>
              <a:t>Mild 🌶️ 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2"/>
                  </a:ext>
                </a:extLst>
              </a:rPr>
              <a:t>Introduction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50" name="Google Shape;150;g35fa30c4f18_0_1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7</a:t>
            </a:fld>
            <a:endParaRPr/>
          </a:p>
        </p:txBody>
      </p:sp>
      <p:pic>
        <p:nvPicPr>
          <p:cNvPr id="151" name="Google Shape;151;g35fa30c4f18_0_17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10377" y="282688"/>
            <a:ext cx="955218" cy="736882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g35fa30c4f18_0_17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669771b81a_0_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3"/>
                  </a:ext>
                </a:extLst>
              </a:rPr>
              <a:t>Mild 🌶️ Student A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4"/>
                  </a:ext>
                </a:extLst>
              </a:rPr>
              <a:t>ctivity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5"/>
                  </a:ext>
                </a:extLst>
              </a:rPr>
              <a:t> Steps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58" name="Google Shape;158;g3669771b81a_0_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159" name="Google Shape;159;g3669771b81a_0_1"/>
          <p:cNvSpPr txBox="1">
            <a:spLocks noGrp="1"/>
          </p:cNvSpPr>
          <p:nvPr>
            <p:ph type="body" idx="1"/>
          </p:nvPr>
        </p:nvSpPr>
        <p:spPr>
          <a:xfrm>
            <a:off x="681025" y="1455908"/>
            <a:ext cx="8544000" cy="34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 dirty="0">
                <a:solidFill>
                  <a:srgbClr val="2993D6"/>
                </a:solidFill>
              </a:rPr>
              <a:t>Open</a:t>
            </a:r>
            <a:r>
              <a:rPr lang="en-GB" sz="1800" dirty="0"/>
              <a:t> the project: </a:t>
            </a:r>
            <a:r>
              <a:rPr lang="en-GB" sz="1800" dirty="0" err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6"/>
                  </a:ext>
                </a:extLst>
              </a:rPr>
              <a:t>mbit.io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6"/>
                  </a:ext>
                </a:extLst>
              </a:rPr>
              <a:t>/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7"/>
                  </a:ext>
                </a:extLst>
              </a:rPr>
              <a:t>us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8"/>
                  </a:ext>
                </a:extLst>
              </a:rPr>
              <a:t>-animated</a:t>
            </a:r>
            <a:r>
              <a:rPr lang="en-GB" sz="1800" dirty="0"/>
              <a:t> and </a:t>
            </a:r>
            <a:r>
              <a:rPr lang="en-GB" sz="1800" b="1" dirty="0">
                <a:solidFill>
                  <a:srgbClr val="2A92D6"/>
                </a:solidFill>
              </a:rPr>
              <a:t>d</a:t>
            </a:r>
            <a:r>
              <a:rPr lang="en-GB" sz="1800" b="1" dirty="0">
                <a:solidFill>
                  <a:srgbClr val="2993D6"/>
                </a:solidFill>
              </a:rPr>
              <a:t>ownload</a:t>
            </a:r>
            <a:r>
              <a:rPr lang="en-GB" sz="1800" dirty="0"/>
              <a:t> the code to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9"/>
                  </a:ext>
                </a:extLst>
              </a:rPr>
              <a:t>the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0"/>
                  </a:ext>
                </a:extLst>
              </a:rPr>
              <a:t> </a:t>
            </a:r>
            <a:r>
              <a:rPr lang="en-GB" sz="1800" dirty="0" err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0"/>
                  </a:ext>
                </a:extLst>
              </a:rPr>
              <a:t>micro:bit</a:t>
            </a:r>
            <a:r>
              <a:rPr lang="en-GB" sz="1800" dirty="0"/>
              <a:t>.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 dirty="0">
                <a:solidFill>
                  <a:srgbClr val="2993D6"/>
                </a:solidFill>
              </a:rPr>
              <a:t>Unplug </a:t>
            </a:r>
            <a:r>
              <a:rPr lang="en-GB" sz="1800" dirty="0"/>
              <a:t>the </a:t>
            </a:r>
            <a:r>
              <a:rPr lang="en-GB" sz="1800" dirty="0" err="1"/>
              <a:t>micro:bit</a:t>
            </a:r>
            <a:r>
              <a:rPr lang="en-GB" sz="1800" dirty="0"/>
              <a:t> and </a:t>
            </a:r>
            <a:r>
              <a:rPr lang="en-GB" sz="1800" b="1" dirty="0">
                <a:solidFill>
                  <a:srgbClr val="2A92D6"/>
                </a:solidFill>
              </a:rPr>
              <a:t>connect</a:t>
            </a:r>
            <a:r>
              <a:rPr lang="en-GB" sz="1800" dirty="0"/>
              <a:t> the battery pack.  </a:t>
            </a:r>
            <a:endParaRPr sz="1800" dirty="0"/>
          </a:p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 dirty="0">
                <a:solidFill>
                  <a:srgbClr val="2993D6"/>
                </a:solidFill>
              </a:rPr>
              <a:t>Practice</a:t>
            </a:r>
            <a:r>
              <a:rPr lang="en-GB" sz="1800" dirty="0"/>
              <a:t> doing your presentation with your animations. </a:t>
            </a:r>
            <a:endParaRPr sz="1800" dirty="0"/>
          </a:p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 dirty="0">
                <a:solidFill>
                  <a:srgbClr val="2993D6"/>
                </a:solidFill>
              </a:rPr>
              <a:t>U</a:t>
            </a:r>
            <a:r>
              <a:rPr lang="en-GB" sz="1800" b="1" dirty="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1"/>
                  </a:ext>
                </a:extLst>
              </a:rPr>
              <a:t>se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2"/>
                  </a:ext>
                </a:extLst>
              </a:rPr>
              <a:t>the </a:t>
            </a:r>
            <a:r>
              <a:rPr lang="en-GB" sz="18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3"/>
                  </a:ext>
                </a:extLst>
              </a:rPr>
              <a:t>animations to highlight key ideas or moments in your presentation </a:t>
            </a:r>
            <a:r>
              <a:rPr lang="en-GB" sz="1800" dirty="0"/>
              <a:t>by </a:t>
            </a:r>
            <a:r>
              <a:rPr lang="en-GB" sz="1800" b="1" dirty="0">
                <a:solidFill>
                  <a:srgbClr val="2993D6"/>
                </a:solidFill>
              </a:rPr>
              <a:t>pressing button A or B</a:t>
            </a:r>
            <a:r>
              <a:rPr lang="en-GB" sz="1800" dirty="0"/>
              <a:t>.</a:t>
            </a:r>
            <a:r>
              <a:rPr lang="en-GB" sz="1800" b="1" dirty="0">
                <a:solidFill>
                  <a:srgbClr val="2993D6"/>
                </a:solidFill>
              </a:rPr>
              <a:t> </a:t>
            </a:r>
            <a:endParaRPr sz="1800" dirty="0"/>
          </a:p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 dirty="0">
                <a:solidFill>
                  <a:srgbClr val="2993D6"/>
                </a:solidFill>
              </a:rPr>
              <a:t>Change</a:t>
            </a:r>
            <a:r>
              <a:rPr lang="en-GB" sz="1800" dirty="0"/>
              <a:t> the images, length of pause, or number of repeated instructions to customize the animations for different presentation topics.</a:t>
            </a:r>
            <a:endParaRPr sz="1800" dirty="0"/>
          </a:p>
        </p:txBody>
      </p:sp>
      <p:sp>
        <p:nvSpPr>
          <p:cNvPr id="160" name="Google Shape;160;g3669771b81a_0_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61" name="Google Shape;161;g3669771b81a_0_1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57450" y="397387"/>
            <a:ext cx="1428350" cy="1191276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g3669771b81a_0_1"/>
          <p:cNvSpPr/>
          <p:nvPr/>
        </p:nvSpPr>
        <p:spPr>
          <a:xfrm>
            <a:off x="681025" y="5158062"/>
            <a:ext cx="8353200" cy="1061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2993D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3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 b="1" i="0" u="none" strike="noStrike" cap="none" dirty="0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 tip:</a:t>
            </a:r>
            <a:r>
              <a:rPr lang="en-GB" sz="1800" b="0" i="0" u="none" strike="noStrike" cap="none" dirty="0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</a:rPr>
              <a:t>Students can design their own animations by using the built-in images found in the ‘show icon’ block or by creating their own images using the ‘show </a:t>
            </a:r>
            <a:r>
              <a:rPr lang="en-GB" sz="1800" dirty="0" err="1">
                <a:latin typeface="Helvetica Neue"/>
                <a:ea typeface="Helvetica Neue"/>
                <a:cs typeface="Helvetica Neue"/>
                <a:sym typeface="Helvetica Neue"/>
              </a:rPr>
              <a:t>leds’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</a:rPr>
              <a:t> block.</a:t>
            </a:r>
            <a:endParaRPr sz="1800" b="0" i="0" u="none" strike="noStrike" cap="none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5fa30c4f18_0_96"/>
          <p:cNvSpPr txBox="1"/>
          <p:nvPr/>
        </p:nvSpPr>
        <p:spPr>
          <a:xfrm>
            <a:off x="681036" y="1217199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4"/>
                  </a:ext>
                </a:extLst>
              </a:rPr>
              <a:t>This project uses </a:t>
            </a:r>
            <a:r>
              <a:rPr lang="en-GB" sz="18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5"/>
                  </a:ext>
                </a:extLst>
              </a:rPr>
              <a:t>button A 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6"/>
                  </a:ext>
                </a:extLst>
              </a:rPr>
              <a:t>and button</a:t>
            </a:r>
            <a:r>
              <a:rPr lang="en-GB" sz="18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7"/>
                  </a:ext>
                </a:extLst>
              </a:rPr>
              <a:t> B to 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8"/>
                  </a:ext>
                </a:extLst>
              </a:rPr>
              <a:t>display character animations.</a:t>
            </a:r>
            <a:r>
              <a:rPr lang="en-GB" sz="18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9"/>
                  </a:ext>
                </a:extLst>
              </a:rPr>
              <a:t> You </a:t>
            </a:r>
            <a:r>
              <a:rPr lang="en-GB" sz="18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0"/>
                  </a:ext>
                </a:extLst>
              </a:rPr>
              <a:t>can change the </a:t>
            </a:r>
            <a:r>
              <a:rPr lang="en-GB" sz="1800" dirty="0">
                <a:latin typeface="Helvetica Neue"/>
                <a:ea typeface="Helvetica Neue"/>
                <a:cs typeface="Helvetica Neue"/>
                <a:sym typeface="Helvetica Neue"/>
              </a:rPr>
              <a:t>images, the length of pause between the images, and the number of times your animation is repeated to support your presentation topic.</a:t>
            </a:r>
            <a:endParaRPr sz="1750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8" name="Google Shape;168;g35fa30c4f18_0_96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</a:rPr>
              <a:t>Mild 🌶️ Code Details 1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69" name="Google Shape;169;g35fa30c4f18_0_96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170" name="Google Shape;170;g35fa30c4f18_0_96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71" name="Google Shape;171;g35fa30c4f18_0_96" descr="decorative" title="Inspired_green@4x-100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72948">
            <a:off x="7939562" y="303612"/>
            <a:ext cx="783742" cy="106605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g35fa30c4f18_0_96"/>
          <p:cNvSpPr/>
          <p:nvPr/>
        </p:nvSpPr>
        <p:spPr>
          <a:xfrm>
            <a:off x="741400" y="2524360"/>
            <a:ext cx="8064900" cy="36600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2993D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177945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1"/>
                  </a:ext>
                </a:extLst>
              </a:rPr>
              <a:t>This code includes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count-controlled loop, meaning it repeats the instructions inside the ‘repeat’ block four times to create an animation.</a:t>
            </a:r>
            <a:endParaRPr sz="18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177945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2"/>
                  </a:ext>
                </a:extLst>
              </a:rPr>
              <a:t>When button A is pressed, the built-in duck icon is shown on the LED display and the animation pauses for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3"/>
                  </a:ext>
                </a:extLst>
              </a:rPr>
              <a:t>200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4"/>
                  </a:ext>
                </a:extLst>
              </a:rPr>
              <a:t>m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5"/>
                  </a:ext>
                </a:extLst>
              </a:rPr>
              <a:t>illiseconds. Then the image of the duck that has shifted down a row is shown on the LED display and the animation pauses again for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6"/>
                  </a:ext>
                </a:extLst>
              </a:rPr>
              <a:t>200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7"/>
                  </a:ext>
                </a:extLst>
              </a:rPr>
              <a:t>m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8"/>
                  </a:ext>
                </a:extLst>
              </a:rPr>
              <a:t>illiseconds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9"/>
                  </a:ext>
                </a:extLst>
              </a:rPr>
              <a:t> before the instructions start again. 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the loop is repeated four times, the </a:t>
            </a:r>
            <a:r>
              <a:rPr lang="en-GB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micro:bit’s</a:t>
            </a:r>
            <a:r>
              <a:rPr lang="en-GB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LED display is cleared.</a:t>
            </a:r>
            <a:endParaRPr sz="18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73" name="Google Shape;173;g35fa30c4f18_0_96" descr="On button A pressed block containing a repeat 4 times block, which contains:&#10;- show icon (duck)&#10;- pause 200 ms&#10;- show LEDs (with duck icon)&#10;- pause 200 ms&#10;There is a clear screen block outside the repeat 4 times block but inside on button A pressed. " title="microbit-screenshot (95).png"/>
          <p:cNvPicPr preferRelativeResize="0"/>
          <p:nvPr/>
        </p:nvPicPr>
        <p:blipFill rotWithShape="1">
          <a:blip r:embed="rId4">
            <a:alphaModFix/>
          </a:blip>
          <a:srcRect r="58723"/>
          <a:stretch/>
        </p:blipFill>
        <p:spPr>
          <a:xfrm>
            <a:off x="6867799" y="2618585"/>
            <a:ext cx="1562624" cy="3471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vider Slides">
  <a:themeElements>
    <a:clrScheme name="Custom 2">
      <a:dk1>
        <a:srgbClr val="000000"/>
      </a:dk1>
      <a:lt1>
        <a:srgbClr val="FFFFFF"/>
      </a:lt1>
      <a:dk2>
        <a:srgbClr val="3E4048"/>
      </a:dk2>
      <a:lt2>
        <a:srgbClr val="E7E6E6"/>
      </a:lt2>
      <a:accent1>
        <a:srgbClr val="00A000"/>
      </a:accent1>
      <a:accent2>
        <a:srgbClr val="2A92D6"/>
      </a:accent2>
      <a:accent3>
        <a:srgbClr val="CD0365"/>
      </a:accent3>
      <a:accent4>
        <a:srgbClr val="E7645C"/>
      </a:accent4>
      <a:accent5>
        <a:srgbClr val="6C4BC1"/>
      </a:accent5>
      <a:accent6>
        <a:srgbClr val="7BCDC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3366</Words>
  <Application>Microsoft Macintosh PowerPoint</Application>
  <PresentationFormat>A4 Paper (210x297 mm)</PresentationFormat>
  <Paragraphs>234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Calibri</vt:lpstr>
      <vt:lpstr>Helvetica Neue</vt:lpstr>
      <vt:lpstr>Office Theme</vt:lpstr>
      <vt:lpstr>Divider Slides</vt:lpstr>
      <vt:lpstr>What you need: </vt:lpstr>
      <vt:lpstr>Visual Displays with Character Animations</vt:lpstr>
      <vt:lpstr>Computer Science Concepts</vt:lpstr>
      <vt:lpstr>How Character Animation Works</vt:lpstr>
      <vt:lpstr>Pick Your Level</vt:lpstr>
      <vt:lpstr>PowerPoint Presentation</vt:lpstr>
      <vt:lpstr>Mild 🌶️ Introduction</vt:lpstr>
      <vt:lpstr>Mild 🌶️ Student Activity Steps</vt:lpstr>
      <vt:lpstr>Mild 🌶️ Code Details 1</vt:lpstr>
      <vt:lpstr>Mild 🌶️ Code Details 2</vt:lpstr>
      <vt:lpstr>PowerPoint Presentation</vt:lpstr>
      <vt:lpstr>Medium 🌶️🌶️ Introduction</vt:lpstr>
      <vt:lpstr>Medium 🌶️🌶️ Student Activity Steps 1</vt:lpstr>
      <vt:lpstr>Medium 🌶️🌶️ Student Activity Steps 2</vt:lpstr>
      <vt:lpstr>Medium 🌶️🌶️ Student Activity Steps 3</vt:lpstr>
      <vt:lpstr>Medium 🌶️🌶️ Student Activity Steps 4</vt:lpstr>
      <vt:lpstr>Medium 🌶️🌶️ Code Details 1</vt:lpstr>
      <vt:lpstr>Medium 🌶️🌶️ Code Details 2</vt:lpstr>
      <vt:lpstr>PowerPoint Presentation</vt:lpstr>
      <vt:lpstr>Spicy 🌶️🌶️🌶️ Introduction</vt:lpstr>
      <vt:lpstr>Spicy 🌶️🌶️🌶️ Student Activity Steps 1</vt:lpstr>
      <vt:lpstr>Spicy 🌶️🌶️🌶️ Student Activity Steps 2</vt:lpstr>
      <vt:lpstr>Spicy 🌶️🌶️🌶️ Student Activity Steps 3</vt:lpstr>
      <vt:lpstr>Spicy 🌶️🌶️🌶️ Student Activity Steps 4</vt:lpstr>
      <vt:lpstr>Spicy 🌶️🌶️🌶️ Student Activity Steps 5</vt:lpstr>
      <vt:lpstr>Spicy 🌶️🌶️🌶️ Student Activity Steps 6</vt:lpstr>
      <vt:lpstr>Spicy 🌶️🌶️🌶️ Student Activity Steps 7</vt:lpstr>
      <vt:lpstr>Spicy 🌶️🌶️🌶️ Student Activity Steps 8</vt:lpstr>
      <vt:lpstr>Spicy 🌶️🌶️🌶️ Code Details 1</vt:lpstr>
      <vt:lpstr>Spicy 🌶️🌶️🌶️ Code Details 2</vt:lpstr>
      <vt:lpstr>PowerPoint Presentation</vt:lpstr>
      <vt:lpstr>Character Animation Extensions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guide</dc:title>
  <dc:subject/>
  <dc:creator>Micro:bit Educational Foundation</dc:creator>
  <cp:keywords/>
  <dc:description/>
  <cp:lastModifiedBy>Corey Rogers</cp:lastModifiedBy>
  <cp:revision>1</cp:revision>
  <dcterms:created xsi:type="dcterms:W3CDTF">2024-02-02T13:38:47Z</dcterms:created>
  <dcterms:modified xsi:type="dcterms:W3CDTF">2025-11-24T20:01:13Z</dcterms:modified>
  <cp:category/>
</cp:coreProperties>
</file>