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9906000" cy="6858000" type="A4"/>
  <p:notesSz cx="6858000" cy="9144000"/>
  <p:embeddedFontLst>
    <p:embeddedFont>
      <p:font typeface="Helvetica Neue" panose="02000503000000020004"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iaD6o+Y6w/7N9YHsuKfvfGU+mNO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B167843-B611-4082-9C2D-E85D6B636EED}">
  <a:tblStyle styleId="{7B167843-B611-4082-9C2D-E85D6B636EE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2"/>
  </p:normalViewPr>
  <p:slideViewPr>
    <p:cSldViewPr snapToGrid="0">
      <p:cViewPr varScale="1">
        <p:scale>
          <a:sx n="112" d="100"/>
          <a:sy n="112" d="100"/>
        </p:scale>
        <p:origin x="1400" y="192"/>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de.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83a1dc463d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779449" lvl="0" indent="0" algn="l" rtl="0">
              <a:lnSpc>
                <a:spcPct val="110000"/>
              </a:lnSpc>
              <a:spcBef>
                <a:spcPts val="1300"/>
              </a:spcBef>
              <a:spcAft>
                <a:spcPts val="0"/>
              </a:spcAft>
              <a:buClr>
                <a:schemeClr val="dk1"/>
              </a:buClr>
              <a:buSzPts val="1800"/>
              <a:buFont typeface="Arial"/>
              <a:buNone/>
            </a:pPr>
            <a:endParaRPr/>
          </a:p>
        </p:txBody>
      </p:sp>
      <p:sp>
        <p:nvSpPr>
          <p:cNvPr id="182" name="Google Shape;182;g383a1dc463d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872b70997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g3872b709974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872b709974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8" name="Google Shape;228;g3872b709974_0_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872b709974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249" name="Google Shape;249;g3872b709974_2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872b709974_2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260" name="Google Shape;260;g3872b709974_2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6" name="Google Shape;276;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5" name="Google Shape;285;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5" name="Google Shape;295;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872b709974_2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g3872b709974_2_4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872b709974_2_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3" name="Google Shape;323;g3872b709974_2_6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872b709974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g3872b709974_1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872b709974_1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g3872b709974_1_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872b709974_1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6" name="Google Shape;366;g3872b709974_1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9" name="Google Shape;389;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7cc56963fe_0_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7cc56963fe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Se utilizaron los glosarios de m:b, CSTA y </a:t>
            </a:r>
            <a:r>
              <a:rPr lang="en-GB" u="sng">
                <a:solidFill>
                  <a:schemeClr val="hlink"/>
                </a:solidFill>
                <a:hlinkClick r:id="rId3"/>
              </a:rPr>
              <a:t>Code.org</a:t>
            </a:r>
            <a:r>
              <a:rPr lang="en-GB"/>
              <a:t> para crear contenido.</a:t>
            </a:r>
            <a:endParaRPr/>
          </a:p>
        </p:txBody>
      </p:sp>
      <p:sp>
        <p:nvSpPr>
          <p:cNvPr id="115" name="Google Shape;115;g37cc56963fe_0_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872b709974_1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0" name="Google Shape;400;g3872b709974_1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0" name="Google Shape;410;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6" name="Google Shape;146;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1" name="Google Shape;171;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299" y="83975"/>
            <a:ext cx="5882685"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presentaciones visuales con animaciones de personajes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985538"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presentaciones visuales con animaciones de personajes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Visual Displays with Character Animations</a:t>
            </a:r>
            <a:endParaRPr/>
          </a:p>
          <a:p>
            <a:pPr marL="0" marR="0" lvl="0" indent="0" algn="l" rtl="0">
              <a:lnSpc>
                <a:spcPct val="100000"/>
              </a:lnSpc>
              <a:spcBef>
                <a:spcPts val="0"/>
              </a:spcBef>
              <a:spcAft>
                <a:spcPts val="0"/>
              </a:spcAft>
              <a:buClr>
                <a:srgbClr val="000000"/>
              </a:buClr>
              <a:buSzPts val="1150"/>
              <a:buFont typeface="Arial"/>
              <a:buNone/>
            </a:pP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hyperlink" Target="https://microbit.org/teach/classroom-resources/led-planning-sheets/"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40.jp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19959" y="6112493"/>
            <a:ext cx="291180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600"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Presentaciones visuales con animaciones de personajes</a:t>
            </a:r>
            <a:endParaRPr/>
          </a:p>
        </p:txBody>
      </p:sp>
      <p:grpSp>
        <p:nvGrpSpPr>
          <p:cNvPr id="80" name="Google Shape;80;g35fec345a22_0_24"/>
          <p:cNvGrpSpPr/>
          <p:nvPr/>
        </p:nvGrpSpPr>
        <p:grpSpPr>
          <a:xfrm>
            <a:off x="283800" y="308100"/>
            <a:ext cx="8190046" cy="719853"/>
            <a:chOff x="1043742" y="-1624396"/>
            <a:chExt cx="1988406" cy="664500"/>
          </a:xfrm>
        </p:grpSpPr>
        <p:sp>
          <p:nvSpPr>
            <p:cNvPr id="81" name="Google Shape;81;g35fec345a22_0_24"/>
            <p:cNvSpPr/>
            <p:nvPr/>
          </p:nvSpPr>
          <p:spPr>
            <a:xfrm>
              <a:off x="1043748" y="-1624396"/>
              <a:ext cx="19884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043742" y="-1470791"/>
              <a:ext cx="19614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 Alfabetización: 3.er curso</a:t>
              </a:r>
              <a:endParaRPr sz="2200"/>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428128" y="4085275"/>
            <a:ext cx="1120354" cy="1306519"/>
            <a:chOff x="2774754" y="4194251"/>
            <a:chExt cx="1010147" cy="1177999"/>
          </a:xfrm>
        </p:grpSpPr>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719241" y="4268573"/>
            <a:ext cx="1551860" cy="1275136"/>
            <a:chOff x="3916243" y="4367216"/>
            <a:chExt cx="1399207" cy="1149703"/>
          </a:xfrm>
        </p:grpSpPr>
        <p:pic>
          <p:nvPicPr>
            <p:cNvPr id="90" name="Google Shape;90;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441877" y="4267248"/>
            <a:ext cx="1562500" cy="1287173"/>
            <a:chOff x="5437125" y="4361794"/>
            <a:chExt cx="1408800" cy="1160556"/>
          </a:xfrm>
        </p:grpSpPr>
        <p:pic>
          <p:nvPicPr>
            <p:cNvPr id="93" name="Google Shape;93;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83a1dc463d_0_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185" name="Google Shape;185;g383a1dc463d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186" name="Google Shape;186;g383a1dc463d_0_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87" name="Google Shape;187;g383a1dc463d_0_2"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188" name="Google Shape;188;g383a1dc463d_0_2"/>
          <p:cNvSpPr/>
          <p:nvPr/>
        </p:nvSpPr>
        <p:spPr>
          <a:xfrm>
            <a:off x="681025" y="1570350"/>
            <a:ext cx="8198400" cy="4415700"/>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tres veces para crear una animación.</a:t>
            </a:r>
            <a:endParaRPr/>
          </a:p>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B, se muestra la imagen triste modificada en el bloque «mostrar led» y la animación se detiene durante medio segundo (500 milisegundos). A continuación, aparece el ícono triste en la pantalla led y la animación se detiene de nuevo durante medio segundo (500 milisegundos) antes de que las instrucciones se reanuden. Cuando el bucle se repite tres veces, la pantalla led del micro:bit se borra.</a:t>
            </a:r>
            <a:endParaRPr/>
          </a:p>
        </p:txBody>
      </p:sp>
      <p:pic>
        <p:nvPicPr>
          <p:cNvPr id="189" name="Google Shape;189;g383a1dc463d_0_2" descr="Un bloque «al presionar el botón B» que contiene un bloque repetir tres veces y que contiene: - Mostrar el ícono de «apagado» de los led. - Pausa de 500 ms. - Mostrar el ícono (cara triste). - Pausa de 500 ms. Debajo del bloque repetir tres veces, pero dentro del botón B presionado, hay un bloque de borrar la pantalla." title="microbit-screenshot (96).png"/>
          <p:cNvPicPr preferRelativeResize="0"/>
          <p:nvPr/>
        </p:nvPicPr>
        <p:blipFill rotWithShape="1">
          <a:blip r:embed="rId4">
            <a:alphaModFix/>
          </a:blip>
          <a:srcRect l="60256"/>
          <a:stretch/>
        </p:blipFill>
        <p:spPr>
          <a:xfrm>
            <a:off x="6610500" y="1737801"/>
            <a:ext cx="1768602" cy="4080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195" name="Google Shape;195;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01" name="Google Shape;201;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02" name="Google Shape;202;g365ab73c13e_0_21"/>
          <p:cNvSpPr txBox="1">
            <a:spLocks noGrp="1"/>
          </p:cNvSpPr>
          <p:nvPr>
            <p:ph type="body" idx="1"/>
          </p:nvPr>
        </p:nvSpPr>
        <p:spPr>
          <a:xfrm>
            <a:off x="681036" y="1515662"/>
            <a:ext cx="8544000" cy="4609500"/>
          </a:xfrm>
          <a:prstGeom prst="rect">
            <a:avLst/>
          </a:prstGeom>
          <a:noFill/>
          <a:ln>
            <a:noFill/>
          </a:ln>
        </p:spPr>
        <p:txBody>
          <a:bodyPr spcFirstLastPara="1" wrap="square" lIns="91425" tIns="45700" rIns="91425" bIns="45700" anchor="t" anchorCtr="0">
            <a:normAutofit/>
          </a:bodyPr>
          <a:lstStyle/>
          <a:p>
            <a:pPr marL="457200" marR="0" lvl="0" indent="-342900" algn="l" rtl="0">
              <a:lnSpc>
                <a:spcPct val="110000"/>
              </a:lnSpc>
              <a:spcBef>
                <a:spcPts val="1300"/>
              </a:spcBef>
              <a:spcAft>
                <a:spcPts val="0"/>
              </a:spcAft>
              <a:buClr>
                <a:srgbClr val="6C4BC1"/>
              </a:buClr>
              <a:buSzPts val="1800"/>
              <a:buChar char="•"/>
            </a:pPr>
            <a:r>
              <a:rPr lang="en-GB" sz="1800"/>
              <a:t>Los alumnos abren un </a:t>
            </a:r>
            <a:r>
              <a:rPr lang="en-GB" sz="1800" b="1"/>
              <a:t>proyecto inicial</a:t>
            </a:r>
            <a:r>
              <a:rPr lang="en-GB" sz="1800"/>
              <a:t> que contiene todos los bloques que necesitan para realizar el proyecto. </a:t>
            </a:r>
            <a:endParaRPr/>
          </a:p>
          <a:p>
            <a:pPr marL="457200" marR="0" lvl="0" indent="-342900" algn="l" rtl="0">
              <a:lnSpc>
                <a:spcPct val="110000"/>
              </a:lnSpc>
              <a:spcBef>
                <a:spcPts val="1300"/>
              </a:spcBef>
              <a:spcAft>
                <a:spcPts val="0"/>
              </a:spcAft>
              <a:buClr>
                <a:srgbClr val="6C4BC1"/>
              </a:buClr>
              <a:buSzPts val="1800"/>
              <a:buChar char="•"/>
            </a:pPr>
            <a:r>
              <a:rPr lang="en-GB" sz="1800"/>
              <a:t>Los alumnos pueden modificar los bloques «mostrar ícono» y «mostrar led» para resaltar ideas o momentos clave en una presentación con elementos visuales. Algunos ejemplos son: </a:t>
            </a:r>
            <a:endParaRPr/>
          </a:p>
          <a:p>
            <a:pPr marL="914400" lvl="1" indent="-342900" algn="l" rtl="0">
              <a:lnSpc>
                <a:spcPct val="110000"/>
              </a:lnSpc>
              <a:spcBef>
                <a:spcPts val="1300"/>
              </a:spcBef>
              <a:spcAft>
                <a:spcPts val="0"/>
              </a:spcAft>
              <a:buClr>
                <a:srgbClr val="6C4BC1"/>
              </a:buClr>
              <a:buSzPts val="1800"/>
              <a:buChar char="•"/>
            </a:pPr>
            <a:r>
              <a:rPr lang="en-GB" sz="1800"/>
              <a:t>Una animación de una idea principal o un personaje.</a:t>
            </a:r>
            <a:endParaRPr/>
          </a:p>
          <a:p>
            <a:pPr marL="914400" lvl="1" indent="-342900" algn="l" rtl="0">
              <a:lnSpc>
                <a:spcPct val="110000"/>
              </a:lnSpc>
              <a:spcBef>
                <a:spcPts val="1300"/>
              </a:spcBef>
              <a:spcAft>
                <a:spcPts val="0"/>
              </a:spcAft>
              <a:buClr>
                <a:srgbClr val="6C4BC1"/>
              </a:buClr>
              <a:buSzPts val="1800"/>
              <a:buChar char="•"/>
            </a:pPr>
            <a:r>
              <a:rPr lang="en-GB" sz="1800"/>
              <a:t>Emociones parpadeantes para representar los sentimientos de los personajes o el tono de la presentación.</a:t>
            </a:r>
            <a:endParaRPr/>
          </a:p>
          <a:p>
            <a:pPr marL="914400" lvl="1" indent="-342900" algn="l" rtl="0">
              <a:lnSpc>
                <a:spcPct val="110000"/>
              </a:lnSpc>
              <a:spcBef>
                <a:spcPts val="1300"/>
              </a:spcBef>
              <a:spcAft>
                <a:spcPts val="0"/>
              </a:spcAft>
              <a:buClr>
                <a:srgbClr val="6C4BC1"/>
              </a:buClr>
              <a:buSzPts val="1800"/>
              <a:buChar char="•"/>
            </a:pPr>
            <a:r>
              <a:rPr lang="en-GB" sz="1800"/>
              <a:t>Texto desplazable para resaltar vocabulario clave.</a:t>
            </a:r>
            <a:endParaRPr/>
          </a:p>
          <a:p>
            <a:pPr marL="457200" lvl="0" indent="-342900" algn="l" rtl="0">
              <a:lnSpc>
                <a:spcPct val="110000"/>
              </a:lnSpc>
              <a:spcBef>
                <a:spcPts val="1300"/>
              </a:spcBef>
              <a:spcAft>
                <a:spcPts val="0"/>
              </a:spcAft>
              <a:buClr>
                <a:srgbClr val="6C4BC1"/>
              </a:buClr>
              <a:buSzPts val="1800"/>
              <a:buChar char="•"/>
            </a:pPr>
            <a:r>
              <a:rPr lang="en-GB" sz="1800"/>
              <a:t>Una vez que el código se haya creado y descargado en su micro:bit, los alumnos conectarán una batería y utilizarán su programa como pantalla visual para resaltar datos o detalles durante una presentación.</a:t>
            </a:r>
            <a:endParaRPr/>
          </a:p>
        </p:txBody>
      </p:sp>
      <p:sp>
        <p:nvSpPr>
          <p:cNvPr id="203" name="Google Shape;203;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04" name="Google Shape;204;g365ab73c13e_0_21" descr="decorativo"/>
          <p:cNvPicPr preferRelativeResize="0"/>
          <p:nvPr/>
        </p:nvPicPr>
        <p:blipFill rotWithShape="1">
          <a:blip r:embed="rId3">
            <a:alphaModFix/>
          </a:blip>
          <a:srcRect/>
          <a:stretch/>
        </p:blipFill>
        <p:spPr>
          <a:xfrm>
            <a:off x="8362652" y="401438"/>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a:p>
        </p:txBody>
      </p:sp>
      <p:sp>
        <p:nvSpPr>
          <p:cNvPr id="210" name="Google Shape;210;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11" name="Google Shape;211;g3669771b81a_0_211"/>
          <p:cNvSpPr txBox="1">
            <a:spLocks noGrp="1"/>
          </p:cNvSpPr>
          <p:nvPr>
            <p:ph type="body" idx="1"/>
          </p:nvPr>
        </p:nvSpPr>
        <p:spPr>
          <a:xfrm>
            <a:off x="681025" y="1548375"/>
            <a:ext cx="8544000" cy="4591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300"/>
              </a:spcBef>
              <a:spcAft>
                <a:spcPts val="0"/>
              </a:spcAft>
              <a:buSzPts val="1800"/>
              <a:buNone/>
            </a:pPr>
            <a:r>
              <a:rPr lang="en-GB" sz="1800" b="1" i="1">
                <a:solidFill>
                  <a:srgbClr val="6C4BC1"/>
                </a:solidFill>
              </a:rPr>
              <a:t>Crea el código:</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Abre</a:t>
            </a:r>
            <a:r>
              <a:rPr lang="en-GB" sz="1800"/>
              <a:t> el proyecto inicial: mbit.io/us-animated-pp</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Explica </a:t>
            </a:r>
            <a:r>
              <a:rPr lang="en-GB" sz="1800"/>
              <a:t>a los alumnos que tienen todos los bloques de código que necesitan.  </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Explica</a:t>
            </a:r>
            <a:r>
              <a:rPr lang="en-GB" sz="1800"/>
              <a:t> que están utilizando el micro:bit para crear animaciones que resaltan datos o detalles durante una presentación. Los alumnos crearán dos animaciones diferentes que se mostrarán al presionar los botones A y B.</a:t>
            </a:r>
            <a:endParaRPr sz="1800"/>
          </a:p>
          <a:p>
            <a:pPr marL="318151" marR="0" lvl="0" indent="-309553" algn="l" rtl="0">
              <a:lnSpc>
                <a:spcPct val="100000"/>
              </a:lnSpc>
              <a:spcBef>
                <a:spcPts val="1300"/>
              </a:spcBef>
              <a:spcAft>
                <a:spcPts val="0"/>
              </a:spcAft>
              <a:buClr>
                <a:srgbClr val="6C4BC1"/>
              </a:buClr>
              <a:buSzPts val="1800"/>
              <a:buChar char="•"/>
            </a:pPr>
            <a:r>
              <a:rPr lang="en-GB" sz="1800" b="1">
                <a:solidFill>
                  <a:srgbClr val="6C4BC1"/>
                </a:solidFill>
              </a:rPr>
              <a:t>Cambia</a:t>
            </a:r>
            <a:r>
              <a:rPr lang="en-GB" sz="1800"/>
              <a:t> las imágenes, la duración de la pausa o el número de instrucciones repetidas para personalizar las animaciones según los diferentes temas de la presentación.</a:t>
            </a:r>
            <a:endParaRPr sz="1800"/>
          </a:p>
        </p:txBody>
      </p:sp>
      <p:sp>
        <p:nvSpPr>
          <p:cNvPr id="212" name="Google Shape;212;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3" name="Google Shape;213;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14" name="Google Shape;214;g3669771b81a_0_211"/>
          <p:cNvSpPr/>
          <p:nvPr/>
        </p:nvSpPr>
        <p:spPr>
          <a:xfrm>
            <a:off x="874050" y="5064400"/>
            <a:ext cx="8300700" cy="11913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Consejo profesional:</a:t>
            </a:r>
            <a:r>
              <a:rPr lang="en-GB" sz="1800" b="0" i="0" u="none" strike="noStrike" cap="none">
                <a:solidFill>
                  <a:srgbClr val="2993D6"/>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los alumnos pueden diseñar sus propias animaciones utilizando las imágenes incorporadas que se encuentran en el bloque «mostrar ícono» o creando sus propias imágenes con el bloque «mostrar led».</a:t>
            </a:r>
            <a:endParaRPr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3872b709974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a:p>
        </p:txBody>
      </p:sp>
      <p:sp>
        <p:nvSpPr>
          <p:cNvPr id="220" name="Google Shape;220;g3872b709974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21" name="Google Shape;221;g3872b709974_0_0"/>
          <p:cNvSpPr txBox="1">
            <a:spLocks noGrp="1"/>
          </p:cNvSpPr>
          <p:nvPr>
            <p:ph type="body" idx="1"/>
          </p:nvPr>
        </p:nvSpPr>
        <p:spPr>
          <a:xfrm>
            <a:off x="681025" y="1548375"/>
            <a:ext cx="6038700" cy="36366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botón A:</a:t>
            </a:r>
            <a:endParaRPr sz="1800"/>
          </a:p>
          <a:p>
            <a:pPr marL="318151" marR="0" lvl="0" indent="-309553" algn="l" rtl="0">
              <a:lnSpc>
                <a:spcPct val="110000"/>
              </a:lnSpc>
              <a:spcBef>
                <a:spcPts val="1300"/>
              </a:spcBef>
              <a:spcAft>
                <a:spcPts val="0"/>
              </a:spcAft>
              <a:buClr>
                <a:srgbClr val="6C4BC1"/>
              </a:buClr>
              <a:buSzPts val="1800"/>
              <a:buChar char="•"/>
            </a:pPr>
            <a:r>
              <a:rPr lang="en-GB" sz="1600" b="1">
                <a:solidFill>
                  <a:srgbClr val="6C4BC1"/>
                </a:solidFill>
              </a:rPr>
              <a:t>Programa</a:t>
            </a:r>
            <a:r>
              <a:rPr lang="en-GB" sz="1600"/>
              <a:t> el botón A para mostrar la animación del pato que parece un pato flotando en el agua. La animación debe repetirse cuatro veces con breves pausas (200 milisegundos) entre las imágenes, y la pantalla led se borrará cuando finalice la animación.</a:t>
            </a:r>
            <a:endParaRPr/>
          </a:p>
          <a:p>
            <a:pPr marL="318151" marR="0" lvl="0" indent="-309553" algn="l" rtl="0">
              <a:lnSpc>
                <a:spcPct val="110000"/>
              </a:lnSpc>
              <a:spcBef>
                <a:spcPts val="1300"/>
              </a:spcBef>
              <a:spcAft>
                <a:spcPts val="0"/>
              </a:spcAft>
              <a:buClr>
                <a:srgbClr val="6C4BC1"/>
              </a:buClr>
              <a:buSzPts val="1800"/>
              <a:buChar char="•"/>
            </a:pPr>
            <a:r>
              <a:rPr lang="en-GB" sz="1600" b="1">
                <a:solidFill>
                  <a:srgbClr val="6C4BC1"/>
                </a:solidFill>
              </a:rPr>
              <a:t>Cambia</a:t>
            </a:r>
            <a:r>
              <a:rPr lang="en-GB" sz="1600"/>
              <a:t> las imágenes, la duración de la pausa o el número de instrucciones repetidas para personalizar las animaciones según los diferentes temas de la presentación.</a:t>
            </a:r>
            <a:endParaRPr/>
          </a:p>
          <a:p>
            <a:pPr marL="318151" marR="0" lvl="0" indent="-309553" algn="l" rtl="0">
              <a:lnSpc>
                <a:spcPct val="110000"/>
              </a:lnSpc>
              <a:spcBef>
                <a:spcPts val="1300"/>
              </a:spcBef>
              <a:spcAft>
                <a:spcPts val="0"/>
              </a:spcAft>
              <a:buClr>
                <a:srgbClr val="6C4BC1"/>
              </a:buClr>
              <a:buSzPts val="1800"/>
              <a:buFont typeface="Arial"/>
              <a:buChar char="•"/>
            </a:pPr>
            <a:r>
              <a:rPr lang="en-GB" sz="1600" b="1">
                <a:solidFill>
                  <a:srgbClr val="6C4BC1"/>
                </a:solidFill>
              </a:rPr>
              <a:t>Asegúrate de que el</a:t>
            </a:r>
            <a:r>
              <a:rPr lang="en-GB" sz="1600"/>
              <a:t> código de los alumnos tiene este aspecto:</a:t>
            </a:r>
            <a:endParaRPr/>
          </a:p>
        </p:txBody>
      </p:sp>
      <p:sp>
        <p:nvSpPr>
          <p:cNvPr id="222" name="Google Shape;222;g3872b709974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3" name="Google Shape;223;g3872b709974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224" name="Google Shape;224;g3872b709974_0_0" descr="Bloque «al presionar el botón A » que contiene un bloque «repetir 4 veces» que contiene: - mostrar ícono (pato) - pausa de 200 ms - mostrar led (con ícono de pato) - pausa de 200 ms Hay un bloque «borrar pantalla» fuera del bloque «repetir 4 veces», pero dentro del bloque «al presionar el botón A»." title="microbit-screenshot (95).png"/>
          <p:cNvPicPr preferRelativeResize="0"/>
          <p:nvPr/>
        </p:nvPicPr>
        <p:blipFill rotWithShape="1">
          <a:blip r:embed="rId4">
            <a:alphaModFix/>
          </a:blip>
          <a:srcRect r="58722"/>
          <a:stretch/>
        </p:blipFill>
        <p:spPr>
          <a:xfrm>
            <a:off x="6996125" y="1465313"/>
            <a:ext cx="1753600" cy="3895836"/>
          </a:xfrm>
          <a:prstGeom prst="rect">
            <a:avLst/>
          </a:prstGeom>
          <a:noFill/>
          <a:ln>
            <a:noFill/>
          </a:ln>
        </p:spPr>
      </p:pic>
      <p:sp>
        <p:nvSpPr>
          <p:cNvPr id="225" name="Google Shape;225;g3872b709974_0_0"/>
          <p:cNvSpPr/>
          <p:nvPr/>
        </p:nvSpPr>
        <p:spPr>
          <a:xfrm>
            <a:off x="681025" y="5459000"/>
            <a:ext cx="8544000" cy="8697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6C4BC1"/>
                </a:solidFill>
                <a:latin typeface="Helvetica Neue"/>
                <a:ea typeface="Helvetica Neue"/>
                <a:cs typeface="Helvetica Neue"/>
                <a:sym typeface="Helvetica Neue"/>
              </a:rPr>
              <a:t>Consejo profesional:</a:t>
            </a:r>
            <a:r>
              <a:rPr lang="en-GB" sz="1600" b="0" i="0" u="none" strike="noStrike" cap="none">
                <a:solidFill>
                  <a:srgbClr val="2993D6"/>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Los bloques dentro del bloque verde «repetir» se incluirán en la animación. Asegúrate de que el bloque «borrar pantalla» esté debajo del bloque «repetir» para que la pantalla se borre una vez finalizada la animación.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872b709974_0_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a:p>
        </p:txBody>
      </p:sp>
      <p:sp>
        <p:nvSpPr>
          <p:cNvPr id="231" name="Google Shape;231;g3872b709974_0_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32" name="Google Shape;232;g3872b709974_0_11"/>
          <p:cNvSpPr txBox="1">
            <a:spLocks noGrp="1"/>
          </p:cNvSpPr>
          <p:nvPr>
            <p:ph type="body" idx="1"/>
          </p:nvPr>
        </p:nvSpPr>
        <p:spPr>
          <a:xfrm>
            <a:off x="681025" y="1481576"/>
            <a:ext cx="6038700" cy="36366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botón B:</a:t>
            </a:r>
            <a:endParaRPr sz="1800"/>
          </a:p>
          <a:p>
            <a:pPr marL="318151" marR="0" lvl="0" indent="-309553" algn="l" rtl="0">
              <a:lnSpc>
                <a:spcPct val="110000"/>
              </a:lnSpc>
              <a:spcBef>
                <a:spcPts val="1300"/>
              </a:spcBef>
              <a:spcAft>
                <a:spcPts val="0"/>
              </a:spcAft>
              <a:buClr>
                <a:srgbClr val="6C4BC1"/>
              </a:buClr>
              <a:buSzPts val="1800"/>
              <a:buChar char="•"/>
            </a:pPr>
            <a:r>
              <a:rPr lang="en-GB" sz="1600" b="1">
                <a:solidFill>
                  <a:srgbClr val="6C4BC1"/>
                </a:solidFill>
              </a:rPr>
              <a:t>Programa</a:t>
            </a:r>
            <a:r>
              <a:rPr lang="en-GB" sz="1600"/>
              <a:t> el botón B para mostrar la animación de la cara triste que parece que un personaje está empezando a llorar. La animación debe repetirse tres veces con pausas de medio segundo (500 milisegundos) entre las imágenes, y la pantalla led se borrará cuando finalice la animación.</a:t>
            </a:r>
            <a:endParaRPr/>
          </a:p>
          <a:p>
            <a:pPr marL="318151" marR="0" lvl="0" indent="-309553" algn="l" rtl="0">
              <a:lnSpc>
                <a:spcPct val="110000"/>
              </a:lnSpc>
              <a:spcBef>
                <a:spcPts val="1300"/>
              </a:spcBef>
              <a:spcAft>
                <a:spcPts val="0"/>
              </a:spcAft>
              <a:buClr>
                <a:srgbClr val="6C4BC1"/>
              </a:buClr>
              <a:buSzPts val="1800"/>
              <a:buChar char="•"/>
            </a:pPr>
            <a:r>
              <a:rPr lang="en-GB" sz="1600" b="1">
                <a:solidFill>
                  <a:srgbClr val="6C4BC1"/>
                </a:solidFill>
              </a:rPr>
              <a:t>Cambia</a:t>
            </a:r>
            <a:r>
              <a:rPr lang="en-GB" sz="1600"/>
              <a:t> las imágenes, la duración de la pausa o el número de instrucciones repetidas para personalizar las animaciones según los diferentes temas de la presentación.</a:t>
            </a:r>
            <a:endParaRPr/>
          </a:p>
          <a:p>
            <a:pPr marL="318151" marR="0" lvl="0" indent="-309553" algn="l" rtl="0">
              <a:lnSpc>
                <a:spcPct val="110000"/>
              </a:lnSpc>
              <a:spcBef>
                <a:spcPts val="1300"/>
              </a:spcBef>
              <a:spcAft>
                <a:spcPts val="0"/>
              </a:spcAft>
              <a:buClr>
                <a:srgbClr val="6C4BC1"/>
              </a:buClr>
              <a:buSzPts val="1800"/>
              <a:buChar char="•"/>
            </a:pPr>
            <a:r>
              <a:rPr lang="en-GB" sz="1600" b="1">
                <a:solidFill>
                  <a:srgbClr val="6C4BC1"/>
                </a:solidFill>
              </a:rPr>
              <a:t>Asegúrate de que el</a:t>
            </a:r>
            <a:r>
              <a:rPr lang="en-GB" sz="1600"/>
              <a:t> código de los alumnos tiene este aspecto:</a:t>
            </a:r>
            <a:endParaRPr/>
          </a:p>
        </p:txBody>
      </p:sp>
      <p:sp>
        <p:nvSpPr>
          <p:cNvPr id="233" name="Google Shape;233;g3872b709974_0_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4" name="Google Shape;234;g3872b709974_0_1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35" name="Google Shape;235;g3872b709974_0_11"/>
          <p:cNvSpPr/>
          <p:nvPr/>
        </p:nvSpPr>
        <p:spPr>
          <a:xfrm>
            <a:off x="681025" y="5240350"/>
            <a:ext cx="6255900" cy="10887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6C4BC1"/>
                </a:solidFill>
                <a:latin typeface="Helvetica Neue"/>
                <a:ea typeface="Helvetica Neue"/>
                <a:cs typeface="Helvetica Neue"/>
                <a:sym typeface="Helvetica Neue"/>
              </a:rPr>
              <a:t>Consejo profesional:</a:t>
            </a:r>
            <a:r>
              <a:rPr lang="en-GB" sz="1600" b="0" i="0" u="none" strike="noStrike" cap="none">
                <a:solidFill>
                  <a:srgbClr val="2993D6"/>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Los bloques dentro del bloque verde «repetir» se incluirán en la animación. Asegúrate de que el bloque «borrar pantalla» esté debajo del bloque «repetir» para que no se incluya en la animación.</a:t>
            </a:r>
            <a:endParaRPr sz="1600"/>
          </a:p>
        </p:txBody>
      </p:sp>
      <p:pic>
        <p:nvPicPr>
          <p:cNvPr id="236" name="Google Shape;236;g3872b709974_0_11" descr="Un bloque «al presionar el botón B» que contiene un bloque repetir tres veces y que contiene: - Mostrar el ícono de «apagado» de los led. - Pausa de 500 ms. - Mostrar el ícono (cara triste). - Pausa de 500 ms. Debajo del bloque repetir tres veces, pero dentro del botón B presionado, hay un bloque de borrar la pantalla." title="microbit-screenshot (96).png"/>
          <p:cNvPicPr preferRelativeResize="0"/>
          <p:nvPr/>
        </p:nvPicPr>
        <p:blipFill rotWithShape="1">
          <a:blip r:embed="rId4">
            <a:alphaModFix/>
          </a:blip>
          <a:srcRect l="60256"/>
          <a:stretch/>
        </p:blipFill>
        <p:spPr>
          <a:xfrm>
            <a:off x="6996125" y="1531312"/>
            <a:ext cx="2080799" cy="48011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a:p>
        </p:txBody>
      </p:sp>
      <p:sp>
        <p:nvSpPr>
          <p:cNvPr id="242" name="Google Shape;242;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43" name="Google Shape;243;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Prueba </a:t>
            </a:r>
            <a:r>
              <a:rPr lang="en-GB" sz="1800"/>
              <a:t>el código utilizando el simulador y luego </a:t>
            </a:r>
            <a:r>
              <a:rPr lang="en-GB" sz="1800" b="1">
                <a:solidFill>
                  <a:srgbClr val="6C4BC1"/>
                </a:solidFill>
              </a:rPr>
              <a:t>descárgalo</a:t>
            </a:r>
            <a:r>
              <a:rPr lang="en-GB" sz="1800"/>
              <a:t> en su micro:bit.</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t> la batería. </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Practica</a:t>
            </a:r>
            <a:r>
              <a:rPr lang="en-GB" sz="1800"/>
              <a:t> tu presentación con tus animaciones. </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Usa </a:t>
            </a:r>
            <a:r>
              <a:rPr lang="en-GB" sz="1800" b="1">
                <a:solidFill>
                  <a:srgbClr val="2993D6"/>
                </a:solidFill>
              </a:rPr>
              <a:t> </a:t>
            </a:r>
            <a:r>
              <a:rPr lang="en-GB" sz="1800"/>
              <a:t>las animaciones para resaltar ideas o momentos clave de tu presentación </a:t>
            </a:r>
            <a:r>
              <a:rPr lang="en-GB" sz="1800" b="1">
                <a:solidFill>
                  <a:srgbClr val="6C4BC1"/>
                </a:solidFill>
              </a:rPr>
              <a:t>presionando el botón A o B</a:t>
            </a:r>
            <a:r>
              <a:rPr lang="en-GB" sz="1800"/>
              <a:t>.</a:t>
            </a:r>
            <a:r>
              <a:rPr lang="en-GB" sz="1800" b="1">
                <a:solidFill>
                  <a:srgbClr val="2993D6"/>
                </a:solidFill>
              </a:rPr>
              <a:t> </a:t>
            </a:r>
            <a:endParaRPr sz="1800"/>
          </a:p>
        </p:txBody>
      </p:sp>
      <p:sp>
        <p:nvSpPr>
          <p:cNvPr id="244" name="Google Shape;244;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5" name="Google Shape;245;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246" name="Google Shape;246;g3669771b81a_0_219" descr="Ilustración de un alumno con una camiseta roja y un papel en la mano, de pie delante de un tablón de anuncios, haciendo una presentación ante sus compañeros de clase."/>
          <p:cNvPicPr preferRelativeResize="0"/>
          <p:nvPr/>
        </p:nvPicPr>
        <p:blipFill rotWithShape="1">
          <a:blip r:embed="rId4">
            <a:alphaModFix/>
          </a:blip>
          <a:srcRect t="25755"/>
          <a:stretch/>
        </p:blipFill>
        <p:spPr>
          <a:xfrm>
            <a:off x="3084413" y="3976932"/>
            <a:ext cx="3737176" cy="21935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3872b709974_2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252" name="Google Shape;252;g3872b709974_2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53" name="Google Shape;253;g3872b709974_2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4" name="Google Shape;254;g3872b709974_2_0"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255" name="Google Shape;255;g3872b709974_2_0"/>
          <p:cNvSpPr txBox="1"/>
          <p:nvPr/>
        </p:nvSpPr>
        <p:spPr>
          <a:xfrm>
            <a:off x="681036" y="1504874"/>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rgbClr val="000000"/>
                </a:solidFill>
                <a:latin typeface="Helvetica Neue"/>
                <a:ea typeface="Helvetica Neue"/>
                <a:cs typeface="Helvetica Neue"/>
                <a:sym typeface="Helvetica Neue"/>
              </a:rPr>
              <a:t>Este proyecto utiliza el botón A y el botón B para mostrar animaciones de personajes. Puedes cambiar las imágenes, la duración de la pausa entre ellas y el número de veces que se repite la animación para reforzar el tema de tu presentación.</a:t>
            </a:r>
            <a:endParaRPr/>
          </a:p>
        </p:txBody>
      </p:sp>
      <p:sp>
        <p:nvSpPr>
          <p:cNvPr id="256" name="Google Shape;256;g3872b709974_2_0"/>
          <p:cNvSpPr/>
          <p:nvPr/>
        </p:nvSpPr>
        <p:spPr>
          <a:xfrm>
            <a:off x="741400" y="2627100"/>
            <a:ext cx="8064900" cy="36600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cuatro veces para crear una animación.</a:t>
            </a:r>
            <a:endParaRPr/>
          </a:p>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A, el ícono del pato integrado se muestra en la pantalla led y la animación se detiene durante 200 milisegundos. A continuación, se muestra en la pantalla led la imagen del pato que se ha desplazado una fila hacia abajo y la animación se detiene de nuevo durante 200 milisegundos antes de que las instrucciones se reanuden. Cuando el bucle se repite cuatro veces, la pantalla led del micro:bit se borra.</a:t>
            </a:r>
            <a:endParaRPr/>
          </a:p>
        </p:txBody>
      </p:sp>
      <p:pic>
        <p:nvPicPr>
          <p:cNvPr id="257" name="Google Shape;257;g3872b709974_2_0" descr="Bloque «al presionar el botón A » que contiene un bloque «repetir 4 veces» que contiene: - mostrar ícono (pato) - pausa de 200 ms - mostrar led (con ícono de pato) - pausa de 200 ms Hay un bloque «borrar pantalla» fuera del bloque «repetir 4 veces», pero dentro del bloque «al presionar el botón A»." title="microbit-screenshot (95).png"/>
          <p:cNvPicPr preferRelativeResize="0"/>
          <p:nvPr/>
        </p:nvPicPr>
        <p:blipFill rotWithShape="1">
          <a:blip r:embed="rId4">
            <a:alphaModFix/>
          </a:blip>
          <a:srcRect r="58722"/>
          <a:stretch/>
        </p:blipFill>
        <p:spPr>
          <a:xfrm>
            <a:off x="6867799" y="2721325"/>
            <a:ext cx="1562624" cy="34715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3872b709974_2_9"/>
          <p:cNvSpPr/>
          <p:nvPr/>
        </p:nvSpPr>
        <p:spPr>
          <a:xfrm>
            <a:off x="681025" y="1570350"/>
            <a:ext cx="8198400" cy="44157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tres veces para crear una animación.</a:t>
            </a:r>
            <a:endParaRPr/>
          </a:p>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B, se muestra la imagen triste modificada en el bloque «mostrar led» y la animación se detiene durante medio segundo (500 milisegundos). A continuación, aparece el ícono triste en la pantalla led y la animación se detiene de nuevo durante medio segundo (500 milisegundos) antes de que las instrucciones se reanuden. Cuando el bucle se repite tres veces, la pantalla led del micro:bit se borra.</a:t>
            </a:r>
            <a:endParaRPr/>
          </a:p>
        </p:txBody>
      </p:sp>
      <p:sp>
        <p:nvSpPr>
          <p:cNvPr id="263" name="Google Shape;263;g3872b709974_2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2</a:t>
            </a:r>
            <a:endParaRPr/>
          </a:p>
        </p:txBody>
      </p:sp>
      <p:sp>
        <p:nvSpPr>
          <p:cNvPr id="264" name="Google Shape;264;g3872b709974_2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265" name="Google Shape;265;g3872b709974_2_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6" name="Google Shape;266;g3872b709974_2_9"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pic>
        <p:nvPicPr>
          <p:cNvPr id="267" name="Google Shape;267;g3872b709974_2_9" descr="Un bloque «al presionar el botón B» que contiene un bloque repetir tres veces y que contiene: - Mostrar el ícono de «apagado» de los led. - Pausa de 500 ms. - Mostrar el ícono (cara triste). - Pausa de 500 ms. Debajo del bloque repetir tres veces, pero dentro del botón B presionado, hay un bloque de borrar la pantalla." title="microbit-screenshot (96).png"/>
          <p:cNvPicPr preferRelativeResize="0"/>
          <p:nvPr/>
        </p:nvPicPr>
        <p:blipFill rotWithShape="1">
          <a:blip r:embed="rId4">
            <a:alphaModFix/>
          </a:blip>
          <a:srcRect l="60256"/>
          <a:stretch/>
        </p:blipFill>
        <p:spPr>
          <a:xfrm>
            <a:off x="6610500" y="1737801"/>
            <a:ext cx="1768602" cy="4080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73" name="Google Shape;273;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Presentaciones visuales con animaciones de personajes</a:t>
            </a:r>
            <a:endParaRPr/>
          </a:p>
        </p:txBody>
      </p:sp>
      <p:sp>
        <p:nvSpPr>
          <p:cNvPr id="100" name="Google Shape;100;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1" name="Google Shape;101;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90000"/>
              </a:lnSpc>
              <a:spcBef>
                <a:spcPts val="812"/>
              </a:spcBef>
              <a:spcAft>
                <a:spcPts val="0"/>
              </a:spcAft>
              <a:buSzPts val="1800"/>
              <a:buNone/>
            </a:pPr>
            <a:r>
              <a:rPr lang="en-GB" sz="1600"/>
              <a:t>Los alumnos utilizan el micro:bit para crear una presentación visual con el fin de destacar un hecho y un detalle concretos compartidos durante una presentación. </a:t>
            </a:r>
            <a:endParaRPr/>
          </a:p>
          <a:p>
            <a:pPr marL="0" lvl="0" indent="0" algn="l" rtl="0">
              <a:lnSpc>
                <a:spcPct val="90000"/>
              </a:lnSpc>
              <a:spcBef>
                <a:spcPts val="812"/>
              </a:spcBef>
              <a:spcAft>
                <a:spcPts val="0"/>
              </a:spcAft>
              <a:buSzPts val="1800"/>
              <a:buNone/>
            </a:pPr>
            <a:r>
              <a:rPr lang="en-GB" sz="1600"/>
              <a:t>Algunos ejemplos son:</a:t>
            </a:r>
            <a:endParaRPr/>
          </a:p>
          <a:p>
            <a:pPr marL="457200" lvl="0" indent="-342900" algn="l" rtl="0">
              <a:lnSpc>
                <a:spcPct val="90000"/>
              </a:lnSpc>
              <a:spcBef>
                <a:spcPts val="812"/>
              </a:spcBef>
              <a:spcAft>
                <a:spcPts val="0"/>
              </a:spcAft>
              <a:buSzPts val="1800"/>
              <a:buChar char="•"/>
            </a:pPr>
            <a:r>
              <a:rPr lang="en-GB" sz="1600"/>
              <a:t>Animación de una idea o personaje principales</a:t>
            </a:r>
            <a:endParaRPr/>
          </a:p>
          <a:p>
            <a:pPr marL="457200" lvl="0" indent="-342900" algn="l" rtl="0">
              <a:lnSpc>
                <a:spcPct val="90000"/>
              </a:lnSpc>
              <a:spcBef>
                <a:spcPts val="0"/>
              </a:spcBef>
              <a:spcAft>
                <a:spcPts val="0"/>
              </a:spcAft>
              <a:buSzPts val="1800"/>
              <a:buChar char="•"/>
            </a:pPr>
            <a:r>
              <a:rPr lang="en-GB" sz="1600"/>
              <a:t>Emociones que parpadeen para representar los sentimientos de los personajes o el tono de la presentación</a:t>
            </a:r>
            <a:endParaRPr/>
          </a:p>
          <a:p>
            <a:pPr marL="457200" lvl="0" indent="-342900" algn="l" rtl="0">
              <a:lnSpc>
                <a:spcPct val="90000"/>
              </a:lnSpc>
              <a:spcBef>
                <a:spcPts val="0"/>
              </a:spcBef>
              <a:spcAft>
                <a:spcPts val="0"/>
              </a:spcAft>
              <a:buSzPts val="1800"/>
              <a:buChar char="•"/>
            </a:pPr>
            <a:r>
              <a:rPr lang="en-GB" sz="1600"/>
              <a:t>Texto desplazable</a:t>
            </a:r>
            <a:endParaRPr/>
          </a:p>
        </p:txBody>
      </p:sp>
      <p:grpSp>
        <p:nvGrpSpPr>
          <p:cNvPr id="102" name="Google Shape;102;g35d6a68a0a1_0_136"/>
          <p:cNvGrpSpPr/>
          <p:nvPr/>
        </p:nvGrpSpPr>
        <p:grpSpPr>
          <a:xfrm rot="4042808">
            <a:off x="8733555" y="955093"/>
            <a:ext cx="650811" cy="659761"/>
            <a:chOff x="7572716" y="3272053"/>
            <a:chExt cx="489368" cy="496098"/>
          </a:xfrm>
        </p:grpSpPr>
        <p:sp>
          <p:nvSpPr>
            <p:cNvPr id="103" name="Google Shape;103;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4" name="Google Shape;104;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09" name="Google Shape;109;g35d6a68a0a1_0_136"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10" name="Google Shape;110;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Función del micro:bit: pantalla led</a:t>
            </a:r>
            <a:endParaRPr/>
          </a:p>
          <a:p>
            <a:pPr marL="0" lvl="0" indent="0" algn="l" rtl="0">
              <a:lnSpc>
                <a:spcPct val="90000"/>
              </a:lnSpc>
              <a:spcBef>
                <a:spcPts val="812"/>
              </a:spcBef>
              <a:spcAft>
                <a:spcPts val="0"/>
              </a:spcAft>
              <a:buClr>
                <a:schemeClr val="dk1"/>
              </a:buClr>
              <a:buSzPts val="1800"/>
              <a:buFont typeface="Arial"/>
              <a:buNone/>
            </a:pPr>
            <a:r>
              <a:rPr lang="en-GB" sz="1600"/>
              <a:t>Un led, o diodo emisor de luz, es un dispositivo de salida que emite luz. El micro:bit tiene una pantalla de 25 led que se pueden programar para mostrar texto, números e imágenes sencillas. </a:t>
            </a:r>
            <a:endParaRPr/>
          </a:p>
          <a:p>
            <a:pPr marL="0" lvl="0" indent="0" algn="l" rtl="0">
              <a:lnSpc>
                <a:spcPct val="90000"/>
              </a:lnSpc>
              <a:spcBef>
                <a:spcPts val="812"/>
              </a:spcBef>
              <a:spcAft>
                <a:spcPts val="0"/>
              </a:spcAft>
              <a:buClr>
                <a:schemeClr val="dk1"/>
              </a:buClr>
              <a:buSzPts val="1800"/>
              <a:buFont typeface="Arial"/>
              <a:buNone/>
            </a:pPr>
            <a:endParaRPr sz="1600"/>
          </a:p>
          <a:p>
            <a:pPr marL="0" lvl="0" indent="0" algn="l" rtl="0">
              <a:lnSpc>
                <a:spcPct val="90000"/>
              </a:lnSpc>
              <a:spcBef>
                <a:spcPts val="812"/>
              </a:spcBef>
              <a:spcAft>
                <a:spcPts val="0"/>
              </a:spcAft>
              <a:buClr>
                <a:schemeClr val="dk1"/>
              </a:buClr>
              <a:buSzPts val="1800"/>
              <a:buFont typeface="Arial"/>
              <a:buNone/>
            </a:pPr>
            <a:r>
              <a:rPr lang="en-GB" sz="1600"/>
              <a:t>Ejemplo: utiliza la pantalla led del micro:bit para crear una animación que resalte datos o ideas durante una presentación. </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None/>
            </a:pPr>
            <a:endParaRPr sz="18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sz="2000"/>
          </a:p>
        </p:txBody>
      </p:sp>
      <p:pic>
        <p:nvPicPr>
          <p:cNvPr id="111" name="Google Shape;111;g35d6a68a0a1_0_136" descr="Ilustración de una placa de micro:bit con una letra T mayúscula en la pantalla led."/>
          <p:cNvPicPr preferRelativeResize="0"/>
          <p:nvPr/>
        </p:nvPicPr>
        <p:blipFill rotWithShape="1">
          <a:blip r:embed="rId4">
            <a:alphaModFix/>
          </a:blip>
          <a:srcRect/>
          <a:stretch/>
        </p:blipFill>
        <p:spPr>
          <a:xfrm>
            <a:off x="6222025" y="4813300"/>
            <a:ext cx="2001800" cy="1543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79" name="Google Shape;279;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280" name="Google Shape;280;g3669771b81a_0_238"/>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marR="0" lvl="0" indent="-342900" algn="l" rtl="0">
              <a:lnSpc>
                <a:spcPct val="110000"/>
              </a:lnSpc>
              <a:spcBef>
                <a:spcPts val="1300"/>
              </a:spcBef>
              <a:spcAft>
                <a:spcPts val="0"/>
              </a:spcAft>
              <a:buClr>
                <a:srgbClr val="CD0364"/>
              </a:buClr>
              <a:buSzPts val="1800"/>
              <a:buChar char="•"/>
            </a:pPr>
            <a:r>
              <a:rPr lang="en-GB" sz="1800"/>
              <a:t>Los alumnos utilizan </a:t>
            </a:r>
            <a:r>
              <a:rPr lang="en-GB" sz="1800" b="1"/>
              <a:t>Microsoft MakeCode</a:t>
            </a:r>
            <a:r>
              <a:rPr lang="en-GB" sz="1800"/>
              <a:t> para programar su propio proyecto de animación. </a:t>
            </a:r>
            <a:endParaRPr/>
          </a:p>
          <a:p>
            <a:pPr marL="457200" lvl="0" indent="-342900" algn="l" rtl="0">
              <a:lnSpc>
                <a:spcPct val="110000"/>
              </a:lnSpc>
              <a:spcBef>
                <a:spcPts val="1300"/>
              </a:spcBef>
              <a:spcAft>
                <a:spcPts val="0"/>
              </a:spcAft>
              <a:buClr>
                <a:srgbClr val="CD0364"/>
              </a:buClr>
              <a:buSzPts val="1800"/>
              <a:buChar char="•"/>
            </a:pPr>
            <a:r>
              <a:rPr lang="en-GB" sz="1800"/>
              <a:t>Los alumnos pueden modificar los bloques «mostrar ícono» y «mostrar led» para resaltar ideas o momentos clave en una presentación con elementos visuales. Algunos ejemplos son: </a:t>
            </a:r>
            <a:endParaRPr/>
          </a:p>
          <a:p>
            <a:pPr marL="914400" lvl="1" indent="-342900" algn="l" rtl="0">
              <a:lnSpc>
                <a:spcPct val="110000"/>
              </a:lnSpc>
              <a:spcBef>
                <a:spcPts val="1300"/>
              </a:spcBef>
              <a:spcAft>
                <a:spcPts val="0"/>
              </a:spcAft>
              <a:buClr>
                <a:srgbClr val="CD0364"/>
              </a:buClr>
              <a:buSzPts val="1800"/>
              <a:buChar char="•"/>
            </a:pPr>
            <a:r>
              <a:rPr lang="en-GB" sz="1800"/>
              <a:t>Una animación de una idea principal o un personaje.</a:t>
            </a:r>
            <a:endParaRPr/>
          </a:p>
          <a:p>
            <a:pPr marL="914400" lvl="1" indent="-342900" algn="l" rtl="0">
              <a:lnSpc>
                <a:spcPct val="110000"/>
              </a:lnSpc>
              <a:spcBef>
                <a:spcPts val="1300"/>
              </a:spcBef>
              <a:spcAft>
                <a:spcPts val="0"/>
              </a:spcAft>
              <a:buClr>
                <a:srgbClr val="CD0364"/>
              </a:buClr>
              <a:buSzPts val="1800"/>
              <a:buChar char="•"/>
            </a:pPr>
            <a:r>
              <a:rPr lang="en-GB" sz="1800"/>
              <a:t>Emociones parpadeantes para representar los sentimientos de los personajes o el tono de la presentación.</a:t>
            </a:r>
            <a:endParaRPr/>
          </a:p>
          <a:p>
            <a:pPr marL="914400" lvl="1" indent="-342900" algn="l" rtl="0">
              <a:lnSpc>
                <a:spcPct val="110000"/>
              </a:lnSpc>
              <a:spcBef>
                <a:spcPts val="1300"/>
              </a:spcBef>
              <a:spcAft>
                <a:spcPts val="0"/>
              </a:spcAft>
              <a:buClr>
                <a:srgbClr val="CD0364"/>
              </a:buClr>
              <a:buSzPts val="1800"/>
              <a:buChar char="•"/>
            </a:pPr>
            <a:r>
              <a:rPr lang="en-GB" sz="1800"/>
              <a:t>Texto desplazable para resaltar vocabulario clave.</a:t>
            </a:r>
            <a:endParaRPr/>
          </a:p>
          <a:p>
            <a:pPr marL="457200" lvl="0" indent="-342900" algn="l" rtl="0">
              <a:lnSpc>
                <a:spcPct val="110000"/>
              </a:lnSpc>
              <a:spcBef>
                <a:spcPts val="1300"/>
              </a:spcBef>
              <a:spcAft>
                <a:spcPts val="0"/>
              </a:spcAft>
              <a:buClr>
                <a:srgbClr val="CD0364"/>
              </a:buClr>
              <a:buSzPts val="1800"/>
              <a:buChar char="•"/>
            </a:pPr>
            <a:r>
              <a:rPr lang="en-GB" sz="1800"/>
              <a:t>Una vez que el código se haya creado y descargado en su micro:bit, los alumnos conectarán una batería y utilizarán su programa como pantalla visual para resaltar datos o detalles durante una presentación.</a:t>
            </a:r>
            <a:endParaRPr/>
          </a:p>
        </p:txBody>
      </p:sp>
      <p:pic>
        <p:nvPicPr>
          <p:cNvPr id="281" name="Google Shape;281;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82" name="Google Shape;282;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35fa30c4f18_0_79"/>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1</a:t>
            </a:r>
            <a:endParaRPr sz="3775"/>
          </a:p>
        </p:txBody>
      </p:sp>
      <p:sp>
        <p:nvSpPr>
          <p:cNvPr id="288" name="Google Shape;288;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289" name="Google Shape;289;g35fa30c4f18_0_7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00"/>
              </a:spcBef>
              <a:spcAft>
                <a:spcPts val="0"/>
              </a:spcAft>
              <a:buSzPts val="1800"/>
              <a:buNone/>
            </a:pPr>
            <a:r>
              <a:rPr lang="en-GB" sz="1800" b="1" i="1">
                <a:solidFill>
                  <a:srgbClr val="CD0364"/>
                </a:solidFill>
              </a:rPr>
              <a:t>Crea el código:</a:t>
            </a:r>
            <a:endParaRPr sz="1800"/>
          </a:p>
          <a:p>
            <a:pPr marL="318151" marR="2070487" lvl="0" indent="-300028" algn="l" rtl="0">
              <a:lnSpc>
                <a:spcPct val="100000"/>
              </a:lnSpc>
              <a:spcBef>
                <a:spcPts val="1300"/>
              </a:spcBef>
              <a:spcAft>
                <a:spcPts val="0"/>
              </a:spcAft>
              <a:buClr>
                <a:srgbClr val="CD0364"/>
              </a:buClr>
              <a:buSzPts val="1650"/>
              <a:buChar char="•"/>
            </a:pPr>
            <a:r>
              <a:rPr lang="en-GB" sz="1650" b="1">
                <a:solidFill>
                  <a:srgbClr val="CD0364"/>
                </a:solidFill>
              </a:rPr>
              <a:t>Abre</a:t>
            </a:r>
            <a:r>
              <a:rPr lang="en-GB" sz="1650"/>
              <a:t> Microsoft MakeCode: </a:t>
            </a:r>
            <a:r>
              <a:rPr lang="en-GB" sz="1650" u="sng">
                <a:solidFill>
                  <a:schemeClr val="hlink"/>
                </a:solidFill>
                <a:hlinkClick r:id="rId3"/>
              </a:rPr>
              <a:t>microbit.makecode.org</a:t>
            </a:r>
            <a:endParaRPr sz="1650"/>
          </a:p>
          <a:p>
            <a:pPr marL="318151" marR="2242461" lvl="0" indent="-300028" algn="l" rtl="0">
              <a:lnSpc>
                <a:spcPct val="100000"/>
              </a:lnSpc>
              <a:spcBef>
                <a:spcPts val="1300"/>
              </a:spcBef>
              <a:spcAft>
                <a:spcPts val="0"/>
              </a:spcAft>
              <a:buClr>
                <a:srgbClr val="CD0364"/>
              </a:buClr>
              <a:buSzPts val="1650"/>
              <a:buChar char="•"/>
            </a:pPr>
            <a:r>
              <a:rPr lang="en-GB" sz="1650" b="1">
                <a:solidFill>
                  <a:srgbClr val="CD0364"/>
                </a:solidFill>
              </a:rPr>
              <a:t>Explica</a:t>
            </a:r>
            <a:r>
              <a:rPr lang="en-GB" sz="1650"/>
              <a:t> que están utilizando el micro:bit para crear animaciones que resaltan datos o detalles durante una presentación. Los alumnos crearán dos animaciones diferentes que se mostrarán al presionar los botones A y B.</a:t>
            </a:r>
            <a:endParaRPr sz="1650"/>
          </a:p>
          <a:p>
            <a:pPr marL="318151" marR="2242461" lvl="0" indent="-300028" algn="l" rtl="0">
              <a:lnSpc>
                <a:spcPct val="100000"/>
              </a:lnSpc>
              <a:spcBef>
                <a:spcPts val="1300"/>
              </a:spcBef>
              <a:spcAft>
                <a:spcPts val="0"/>
              </a:spcAft>
              <a:buClr>
                <a:srgbClr val="CD0364"/>
              </a:buClr>
              <a:buSzPts val="1650"/>
              <a:buChar char="•"/>
            </a:pPr>
            <a:r>
              <a:rPr lang="en-GB" sz="1650" b="1">
                <a:solidFill>
                  <a:srgbClr val="CD0364"/>
                </a:solidFill>
              </a:rPr>
              <a:t>Explica</a:t>
            </a:r>
            <a:r>
              <a:rPr lang="en-GB" sz="1650"/>
              <a:t> que tendrán que </a:t>
            </a:r>
            <a:r>
              <a:rPr lang="en-GB" sz="1650" b="1">
                <a:solidFill>
                  <a:srgbClr val="CD0364"/>
                </a:solidFill>
              </a:rPr>
              <a:t>programar</a:t>
            </a:r>
            <a:r>
              <a:rPr lang="en-GB" sz="1650"/>
              <a:t> las dos partes del proyecto de animaciones:</a:t>
            </a:r>
            <a:endParaRPr sz="1650"/>
          </a:p>
          <a:p>
            <a:pPr marL="914400" lvl="1" indent="-333375" algn="l" rtl="0">
              <a:lnSpc>
                <a:spcPct val="100000"/>
              </a:lnSpc>
              <a:spcBef>
                <a:spcPts val="1300"/>
              </a:spcBef>
              <a:spcAft>
                <a:spcPts val="0"/>
              </a:spcAft>
              <a:buClr>
                <a:srgbClr val="CD0364"/>
              </a:buClr>
              <a:buSzPts val="1650"/>
              <a:buFont typeface="Helvetica Neue"/>
              <a:buChar char="•"/>
            </a:pPr>
            <a:r>
              <a:rPr lang="en-GB" sz="1650" b="1">
                <a:solidFill>
                  <a:srgbClr val="CD0364"/>
                </a:solidFill>
              </a:rPr>
              <a:t>Programa</a:t>
            </a:r>
            <a:r>
              <a:rPr lang="en-GB" sz="1650"/>
              <a:t> el botón A para mostrar una animación de un pato flotando en el agua.</a:t>
            </a:r>
            <a:endParaRPr sz="1650"/>
          </a:p>
          <a:p>
            <a:pPr marL="914400" lvl="1" indent="-333375" algn="l" rtl="0">
              <a:lnSpc>
                <a:spcPct val="100000"/>
              </a:lnSpc>
              <a:spcBef>
                <a:spcPts val="1300"/>
              </a:spcBef>
              <a:spcAft>
                <a:spcPts val="0"/>
              </a:spcAft>
              <a:buClr>
                <a:srgbClr val="CD0364"/>
              </a:buClr>
              <a:buSzPts val="1650"/>
              <a:buFont typeface="Helvetica Neue"/>
              <a:buChar char="•"/>
            </a:pPr>
            <a:r>
              <a:rPr lang="en-GB" sz="1650" b="1">
                <a:solidFill>
                  <a:srgbClr val="CD0364"/>
                </a:solidFill>
              </a:rPr>
              <a:t>Programa</a:t>
            </a:r>
            <a:r>
              <a:rPr lang="en-GB" sz="1650"/>
              <a:t> el botón B para mostrar una animación de un personaje que empieza a llorar.</a:t>
            </a:r>
            <a:endParaRPr sz="1650"/>
          </a:p>
          <a:p>
            <a:pPr marL="318151" marR="174607" lvl="0" indent="-300028" algn="l" rtl="0">
              <a:lnSpc>
                <a:spcPct val="100000"/>
              </a:lnSpc>
              <a:spcBef>
                <a:spcPts val="1300"/>
              </a:spcBef>
              <a:spcAft>
                <a:spcPts val="0"/>
              </a:spcAft>
              <a:buClr>
                <a:srgbClr val="CD0364"/>
              </a:buClr>
              <a:buSzPts val="1650"/>
              <a:buChar char="•"/>
            </a:pPr>
            <a:r>
              <a:rPr lang="en-GB" sz="1650" b="1">
                <a:solidFill>
                  <a:srgbClr val="CD0364"/>
                </a:solidFill>
              </a:rPr>
              <a:t>Elimina</a:t>
            </a:r>
            <a:r>
              <a:rPr lang="en-GB" sz="1650"/>
              <a:t> los bloques «al iniciar» y «para siempre» arrastrándolos y soltándolos en el menú. No necesitarás estos bloques en este proyecto. </a:t>
            </a:r>
            <a:endParaRPr sz="1650"/>
          </a:p>
        </p:txBody>
      </p:sp>
      <p:pic>
        <p:nvPicPr>
          <p:cNvPr id="290" name="Google Shape;290;g35fa30c4f18_0_79" descr="Imagen de una placa de micro:bit de frente."/>
          <p:cNvPicPr preferRelativeResize="0"/>
          <p:nvPr/>
        </p:nvPicPr>
        <p:blipFill rotWithShape="1">
          <a:blip r:embed="rId4">
            <a:alphaModFix/>
          </a:blip>
          <a:srcRect/>
          <a:stretch/>
        </p:blipFill>
        <p:spPr>
          <a:xfrm>
            <a:off x="7152434" y="2080953"/>
            <a:ext cx="2229000" cy="1798552"/>
          </a:xfrm>
          <a:prstGeom prst="rect">
            <a:avLst/>
          </a:prstGeom>
          <a:noFill/>
          <a:ln>
            <a:noFill/>
          </a:ln>
        </p:spPr>
      </p:pic>
      <p:sp>
        <p:nvSpPr>
          <p:cNvPr id="291" name="Google Shape;291;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92" name="Google Shape;292;g35fa30c4f18_0_79"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269200" y="316137"/>
            <a:ext cx="1428350" cy="11912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365ab73c13e_0_14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2</a:t>
            </a:r>
            <a:endParaRPr sz="3775"/>
          </a:p>
        </p:txBody>
      </p:sp>
      <p:sp>
        <p:nvSpPr>
          <p:cNvPr id="298" name="Google Shape;298;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299" name="Google Shape;299;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00" name="Google Shape;300;g365ab73c13e_0_148"/>
          <p:cNvSpPr/>
          <p:nvPr/>
        </p:nvSpPr>
        <p:spPr>
          <a:xfrm>
            <a:off x="743575" y="1829175"/>
            <a:ext cx="2067600" cy="4382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Al presionar el botón A </a:t>
            </a:r>
            <a:r>
              <a:rPr lang="en-GB" sz="1600" b="0" i="0" u="none" strike="noStrike" cap="none">
                <a:solidFill>
                  <a:schemeClr val="dk1"/>
                </a:solidFill>
                <a:latin typeface="Helvetica Neue"/>
                <a:ea typeface="Helvetica Neue"/>
                <a:cs typeface="Helvetica Neue"/>
                <a:sym typeface="Helvetica Neue"/>
              </a:rPr>
              <a:t>en la sección Entrada y añádelo a tu espacio de trabajo.  </a:t>
            </a:r>
            <a:endParaRPr/>
          </a:p>
        </p:txBody>
      </p:sp>
      <p:sp>
        <p:nvSpPr>
          <p:cNvPr id="301" name="Google Shape;301;g365ab73c13e_0_148"/>
          <p:cNvSpPr/>
          <p:nvPr/>
        </p:nvSpPr>
        <p:spPr>
          <a:xfrm>
            <a:off x="3242612" y="1829175"/>
            <a:ext cx="25002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«repetir 4 veces»</a:t>
            </a:r>
            <a:r>
              <a:rPr lang="en-GB" sz="1600" b="0" i="0" u="none" strike="noStrike" cap="none">
                <a:solidFill>
                  <a:schemeClr val="dk1"/>
                </a:solidFill>
                <a:latin typeface="Helvetica Neue"/>
                <a:ea typeface="Helvetica Neue"/>
                <a:cs typeface="Helvetica Neue"/>
                <a:sym typeface="Helvetica Neue"/>
              </a:rPr>
              <a:t> en la sección Bucles. Esto repetirá cuatro veces todos los bloques de código dentro del bloque «repetir».</a:t>
            </a:r>
            <a:endParaRPr/>
          </a:p>
        </p:txBody>
      </p:sp>
      <p:sp>
        <p:nvSpPr>
          <p:cNvPr id="302" name="Google Shape;302;g365ab73c13e_0_148"/>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1:</a:t>
            </a:r>
            <a:endParaRPr/>
          </a:p>
        </p:txBody>
      </p:sp>
      <p:sp>
        <p:nvSpPr>
          <p:cNvPr id="303" name="Google Shape;303;g365ab73c13e_0_148"/>
          <p:cNvSpPr/>
          <p:nvPr/>
        </p:nvSpPr>
        <p:spPr>
          <a:xfrm>
            <a:off x="6174250" y="1829500"/>
            <a:ext cx="27639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 en</a:t>
            </a:r>
            <a:r>
              <a:rPr lang="en-GB" sz="1600" b="0" i="0" u="none" strike="noStrike" cap="none">
                <a:solidFill>
                  <a:schemeClr val="dk1"/>
                </a:solidFill>
                <a:latin typeface="Helvetica Neue"/>
                <a:ea typeface="Helvetica Neue"/>
                <a:cs typeface="Helvetica Neue"/>
                <a:sym typeface="Helvetica Neue"/>
              </a:rPr>
              <a:t> la sección Básico. Coloca el bloque dentro del bloque «repetir» y haz clic en la flecha para seleccionar la imagen del pato incorporada.</a:t>
            </a:r>
            <a:endParaRPr/>
          </a:p>
        </p:txBody>
      </p:sp>
      <p:pic>
        <p:nvPicPr>
          <p:cNvPr id="304" name="Google Shape;304;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05" name="Google Shape;305;g365ab73c13e_0_148" descr="Bloque «al presionar el botón A»" title="microbit-screenshot (47).png"/>
          <p:cNvPicPr preferRelativeResize="0"/>
          <p:nvPr/>
        </p:nvPicPr>
        <p:blipFill rotWithShape="1">
          <a:blip r:embed="rId4">
            <a:alphaModFix/>
          </a:blip>
          <a:srcRect l="53455" b="38920"/>
          <a:stretch/>
        </p:blipFill>
        <p:spPr>
          <a:xfrm>
            <a:off x="855000" y="2133233"/>
            <a:ext cx="1844750" cy="854700"/>
          </a:xfrm>
          <a:prstGeom prst="rect">
            <a:avLst/>
          </a:prstGeom>
          <a:noFill/>
          <a:ln>
            <a:noFill/>
          </a:ln>
        </p:spPr>
      </p:pic>
      <p:pic>
        <p:nvPicPr>
          <p:cNvPr id="306" name="Google Shape;306;g365ab73c13e_0_148" descr="Bloque «al presionar el botón A» con un bloque repetir 4 veces en su interior." title="microbit-screenshot (97).png"/>
          <p:cNvPicPr preferRelativeResize="0"/>
          <p:nvPr/>
        </p:nvPicPr>
        <p:blipFill rotWithShape="1">
          <a:blip r:embed="rId5">
            <a:alphaModFix/>
          </a:blip>
          <a:srcRect r="80165" b="74075"/>
          <a:stretch/>
        </p:blipFill>
        <p:spPr>
          <a:xfrm>
            <a:off x="3510312" y="2069872"/>
            <a:ext cx="1964800" cy="1479649"/>
          </a:xfrm>
          <a:prstGeom prst="rect">
            <a:avLst/>
          </a:prstGeom>
          <a:noFill/>
          <a:ln>
            <a:noFill/>
          </a:ln>
        </p:spPr>
      </p:pic>
      <p:pic>
        <p:nvPicPr>
          <p:cNvPr id="307" name="Google Shape;307;g365ab73c13e_0_148" descr="Bloque «al presionar el botón A» con un bloque repetir 4 veces en su interior." title="microbit-screenshot (98).png"/>
          <p:cNvPicPr preferRelativeResize="0"/>
          <p:nvPr/>
        </p:nvPicPr>
        <p:blipFill rotWithShape="1">
          <a:blip r:embed="rId6">
            <a:alphaModFix/>
          </a:blip>
          <a:srcRect r="81377" b="67890"/>
          <a:stretch/>
        </p:blipFill>
        <p:spPr>
          <a:xfrm>
            <a:off x="6633825" y="2070200"/>
            <a:ext cx="1844751" cy="18326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3872b709974_2_43"/>
          <p:cNvSpPr/>
          <p:nvPr/>
        </p:nvSpPr>
        <p:spPr>
          <a:xfrm>
            <a:off x="4009675" y="1829500"/>
            <a:ext cx="49284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198407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led»</a:t>
            </a:r>
            <a:r>
              <a:rPr lang="en-GB" sz="1600" b="0" i="0" u="none" strike="noStrike" cap="none">
                <a:solidFill>
                  <a:schemeClr val="dk1"/>
                </a:solidFill>
                <a:latin typeface="Helvetica Neue"/>
                <a:ea typeface="Helvetica Neue"/>
                <a:cs typeface="Helvetica Neue"/>
                <a:sym typeface="Helvetica Neue"/>
              </a:rPr>
              <a:t> en la sección Básico. Coloca el bloque dentro del bloque «repetir» y debajo del bloque «pausa». Haz clic en los píxeles (cuadros individuales) para crear una imagen de un pato desplazada una fila hacia abajo desde la imagen de pato incorporada en el bloque «mostrar ícono».</a:t>
            </a:r>
            <a:endParaRPr/>
          </a:p>
        </p:txBody>
      </p:sp>
      <p:pic>
        <p:nvPicPr>
          <p:cNvPr id="313" name="Google Shape;313;g3872b709974_2_43" descr="Bloque «al presionar el botón A» con un bloque repetir 4 veces en su interior." title="microbit-screenshot - 2025-09-29T091430.391.png"/>
          <p:cNvPicPr preferRelativeResize="0"/>
          <p:nvPr/>
        </p:nvPicPr>
        <p:blipFill rotWithShape="1">
          <a:blip r:embed="rId3">
            <a:alphaModFix/>
          </a:blip>
          <a:srcRect r="80415" b="23465"/>
          <a:stretch/>
        </p:blipFill>
        <p:spPr>
          <a:xfrm>
            <a:off x="6783788" y="2075025"/>
            <a:ext cx="1939999" cy="3890700"/>
          </a:xfrm>
          <a:prstGeom prst="rect">
            <a:avLst/>
          </a:prstGeom>
          <a:noFill/>
          <a:ln>
            <a:noFill/>
          </a:ln>
        </p:spPr>
      </p:pic>
      <p:sp>
        <p:nvSpPr>
          <p:cNvPr id="314" name="Google Shape;314;g3872b709974_2_43"/>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3</a:t>
            </a:r>
            <a:endParaRPr sz="3775"/>
          </a:p>
        </p:txBody>
      </p:sp>
      <p:sp>
        <p:nvSpPr>
          <p:cNvPr id="315" name="Google Shape;315;g3872b709974_2_4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16" name="Google Shape;316;g3872b709974_2_4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17" name="Google Shape;317;g3872b709974_2_43"/>
          <p:cNvSpPr/>
          <p:nvPr/>
        </p:nvSpPr>
        <p:spPr>
          <a:xfrm>
            <a:off x="743575" y="1829175"/>
            <a:ext cx="2799000" cy="4382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«pausa» </a:t>
            </a:r>
            <a:r>
              <a:rPr lang="en-GB" sz="1400" b="0" i="0" u="none" strike="noStrike" cap="none">
                <a:solidFill>
                  <a:schemeClr val="dk1"/>
                </a:solidFill>
                <a:latin typeface="Helvetica Neue"/>
                <a:ea typeface="Helvetica Neue"/>
                <a:cs typeface="Helvetica Neue"/>
                <a:sym typeface="Helvetica Neue"/>
              </a:rPr>
              <a:t>en la sección Básico y añádelo dentro del bloque «repetir» y debajo del bloque «mostrar ícono». Haz clic en la flecha para actualizar el tiempo a 200 milisegundos.</a:t>
            </a:r>
            <a:endParaRPr/>
          </a:p>
        </p:txBody>
      </p:sp>
      <p:sp>
        <p:nvSpPr>
          <p:cNvPr id="318" name="Google Shape;318;g3872b709974_2_43"/>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2:</a:t>
            </a:r>
            <a:endParaRPr/>
          </a:p>
        </p:txBody>
      </p:sp>
      <p:pic>
        <p:nvPicPr>
          <p:cNvPr id="319" name="Google Shape;319;g3872b709974_2_43"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pic>
        <p:nvPicPr>
          <p:cNvPr id="320" name="Google Shape;320;g3872b709974_2_43" descr="Bloque «al presionar el botón A» con un bloque repetir 4 veces en su interior." title="microbit-screenshot (99).png"/>
          <p:cNvPicPr preferRelativeResize="0"/>
          <p:nvPr/>
        </p:nvPicPr>
        <p:blipFill rotWithShape="1">
          <a:blip r:embed="rId5">
            <a:alphaModFix/>
          </a:blip>
          <a:srcRect r="81377" b="57439"/>
          <a:stretch/>
        </p:blipFill>
        <p:spPr>
          <a:xfrm>
            <a:off x="1295937" y="1958775"/>
            <a:ext cx="1694275" cy="19871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3872b709974_2_61"/>
          <p:cNvSpPr/>
          <p:nvPr/>
        </p:nvSpPr>
        <p:spPr>
          <a:xfrm>
            <a:off x="681025" y="1901563"/>
            <a:ext cx="41346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2025065"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«pausa» </a:t>
            </a:r>
            <a:r>
              <a:rPr lang="en-GB" sz="1400" b="0" i="0" u="none" strike="noStrike" cap="none">
                <a:solidFill>
                  <a:schemeClr val="dk1"/>
                </a:solidFill>
                <a:latin typeface="Helvetica Neue"/>
                <a:ea typeface="Helvetica Neue"/>
                <a:cs typeface="Helvetica Neue"/>
                <a:sym typeface="Helvetica Neue"/>
              </a:rPr>
              <a:t>en la sección Básico y añádelo dentro del bloque «repetir» y debajo del bloque «mostrar led». Haz clic en la flecha para actualizar el tiempo a 200 milisegundos.</a:t>
            </a:r>
            <a:endParaRPr/>
          </a:p>
        </p:txBody>
      </p:sp>
      <p:sp>
        <p:nvSpPr>
          <p:cNvPr id="326" name="Google Shape;326;g3872b709974_2_61"/>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4</a:t>
            </a:r>
            <a:endParaRPr sz="3775"/>
          </a:p>
        </p:txBody>
      </p:sp>
      <p:sp>
        <p:nvSpPr>
          <p:cNvPr id="327" name="Google Shape;327;g3872b709974_2_6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28" name="Google Shape;328;g3872b709974_2_6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29" name="Google Shape;329;g3872b709974_2_61"/>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 parte 3:</a:t>
            </a:r>
            <a:endParaRPr/>
          </a:p>
        </p:txBody>
      </p:sp>
      <p:pic>
        <p:nvPicPr>
          <p:cNvPr id="330" name="Google Shape;330;g3872b709974_2_6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31" name="Google Shape;331;g3872b709974_2_61" descr="Bloque «al presionar el botón A» con un bloque repetir 4 veces en su interior." title="microbit-screenshot - 2025-09-29T092126.709.png"/>
          <p:cNvPicPr preferRelativeResize="0"/>
          <p:nvPr/>
        </p:nvPicPr>
        <p:blipFill rotWithShape="1">
          <a:blip r:embed="rId4">
            <a:alphaModFix/>
          </a:blip>
          <a:srcRect r="80416" b="26647"/>
          <a:stretch/>
        </p:blipFill>
        <p:spPr>
          <a:xfrm>
            <a:off x="2648062" y="2023617"/>
            <a:ext cx="1939973" cy="4197325"/>
          </a:xfrm>
          <a:prstGeom prst="rect">
            <a:avLst/>
          </a:prstGeom>
          <a:noFill/>
          <a:ln>
            <a:noFill/>
          </a:ln>
        </p:spPr>
      </p:pic>
      <p:sp>
        <p:nvSpPr>
          <p:cNvPr id="332" name="Google Shape;332;g3872b709974_2_61"/>
          <p:cNvSpPr/>
          <p:nvPr/>
        </p:nvSpPr>
        <p:spPr>
          <a:xfrm>
            <a:off x="4989425" y="1901550"/>
            <a:ext cx="44247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1839804"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«borrar pantalla» </a:t>
            </a:r>
            <a:r>
              <a:rPr lang="en-GB" sz="1400" b="0" i="0" u="none" strike="noStrike" cap="none">
                <a:solidFill>
                  <a:schemeClr val="dk1"/>
                </a:solidFill>
                <a:latin typeface="Helvetica Neue"/>
                <a:ea typeface="Helvetica Neue"/>
                <a:cs typeface="Helvetica Neue"/>
                <a:sym typeface="Helvetica Neue"/>
              </a:rPr>
              <a:t>en la sección Básico y añádelo debajo del bloque «repetir». Esto borrará la pantalla led y señalará el final de la animación.</a:t>
            </a:r>
            <a:endParaRPr/>
          </a:p>
          <a:p>
            <a:pPr marL="0" marR="1839804" lvl="0" indent="0" algn="l" rtl="0">
              <a:lnSpc>
                <a:spcPct val="110000"/>
              </a:lnSpc>
              <a:spcBef>
                <a:spcPts val="1300"/>
              </a:spcBef>
              <a:spcAft>
                <a:spcPts val="0"/>
              </a:spcAft>
              <a:buClr>
                <a:schemeClr val="dk1"/>
              </a:buClr>
              <a:buSzPts val="1100"/>
              <a:buFont typeface="Arial"/>
              <a:buNone/>
            </a:pPr>
            <a:r>
              <a:rPr lang="en-GB" sz="1400" b="0" i="1" u="none" strike="noStrike" cap="none">
                <a:solidFill>
                  <a:schemeClr val="dk1"/>
                </a:solidFill>
                <a:latin typeface="Helvetica Neue"/>
                <a:ea typeface="Helvetica Neue"/>
                <a:cs typeface="Helvetica Neue"/>
                <a:sym typeface="Helvetica Neue"/>
              </a:rPr>
              <a:t>Asegúrate de que el bloque «borrar pantalla» no esté dentro del bloque «repetir».</a:t>
            </a:r>
            <a:endParaRPr/>
          </a:p>
        </p:txBody>
      </p:sp>
      <p:pic>
        <p:nvPicPr>
          <p:cNvPr id="333" name="Google Shape;333;g3872b709974_2_61" descr="Bloque «al presionar el botón A» con un bloque repetir 4 veces en su interior." title="microbit-screenshot - 2025-09-29T092449.259.png"/>
          <p:cNvPicPr preferRelativeResize="0"/>
          <p:nvPr/>
        </p:nvPicPr>
        <p:blipFill rotWithShape="1">
          <a:blip r:embed="rId5">
            <a:alphaModFix/>
          </a:blip>
          <a:srcRect r="80415" b="20254"/>
          <a:stretch/>
        </p:blipFill>
        <p:spPr>
          <a:xfrm>
            <a:off x="7390073" y="2023625"/>
            <a:ext cx="1784535" cy="41973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3872b709974_1_1"/>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5</a:t>
            </a:r>
            <a:endParaRPr sz="3775"/>
          </a:p>
        </p:txBody>
      </p:sp>
      <p:sp>
        <p:nvSpPr>
          <p:cNvPr id="339" name="Google Shape;339;g3872b709974_1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25</a:t>
            </a:fld>
            <a:endParaRPr/>
          </a:p>
        </p:txBody>
      </p:sp>
      <p:sp>
        <p:nvSpPr>
          <p:cNvPr id="340" name="Google Shape;340;g3872b709974_1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41" name="Google Shape;341;g3872b709974_1_1"/>
          <p:cNvSpPr/>
          <p:nvPr/>
        </p:nvSpPr>
        <p:spPr>
          <a:xfrm>
            <a:off x="743575" y="1829175"/>
            <a:ext cx="2155800" cy="4382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Al presionar el botón A </a:t>
            </a:r>
            <a:r>
              <a:rPr lang="en-GB" sz="1400" b="0" i="0" u="none" strike="noStrike" cap="none">
                <a:solidFill>
                  <a:schemeClr val="dk1"/>
                </a:solidFill>
                <a:latin typeface="Helvetica Neue"/>
                <a:ea typeface="Helvetica Neue"/>
                <a:cs typeface="Helvetica Neue"/>
                <a:sym typeface="Helvetica Neue"/>
              </a:rPr>
              <a:t>en la sección Entrada y añádelo a tu espacio de trabajo. Haz clic en la flecha hacia abajo y selecciona B.</a:t>
            </a:r>
            <a:endParaRPr/>
          </a:p>
        </p:txBody>
      </p:sp>
      <p:sp>
        <p:nvSpPr>
          <p:cNvPr id="342" name="Google Shape;342;g3872b709974_1_1"/>
          <p:cNvSpPr/>
          <p:nvPr/>
        </p:nvSpPr>
        <p:spPr>
          <a:xfrm>
            <a:off x="3175351" y="1829175"/>
            <a:ext cx="22290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«repetir 4 veces»</a:t>
            </a:r>
            <a:r>
              <a:rPr lang="en-GB" sz="1400" b="0" i="0" u="none" strike="noStrike" cap="none">
                <a:solidFill>
                  <a:schemeClr val="dk1"/>
                </a:solidFill>
                <a:latin typeface="Helvetica Neue"/>
                <a:ea typeface="Helvetica Neue"/>
                <a:cs typeface="Helvetica Neue"/>
                <a:sym typeface="Helvetica Neue"/>
              </a:rPr>
              <a:t> en la sección Bucles y cambia el número a 3. Esto repetirá tres veces todos los bloques de código dentro del bloque «repetir».</a:t>
            </a:r>
            <a:endParaRPr/>
          </a:p>
        </p:txBody>
      </p:sp>
      <p:sp>
        <p:nvSpPr>
          <p:cNvPr id="343" name="Google Shape;343;g3872b709974_1_1"/>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1:</a:t>
            </a:r>
            <a:endParaRPr/>
          </a:p>
        </p:txBody>
      </p:sp>
      <p:sp>
        <p:nvSpPr>
          <p:cNvPr id="344" name="Google Shape;344;g3872b709974_1_1"/>
          <p:cNvSpPr/>
          <p:nvPr/>
        </p:nvSpPr>
        <p:spPr>
          <a:xfrm>
            <a:off x="5680325" y="1829500"/>
            <a:ext cx="36762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«mostrar led»</a:t>
            </a:r>
            <a:r>
              <a:rPr lang="en-GB" sz="1400" b="0" i="0" u="none" strike="noStrike" cap="none">
                <a:solidFill>
                  <a:schemeClr val="dk1"/>
                </a:solidFill>
                <a:latin typeface="Helvetica Neue"/>
                <a:ea typeface="Helvetica Neue"/>
                <a:cs typeface="Helvetica Neue"/>
                <a:sym typeface="Helvetica Neue"/>
              </a:rPr>
              <a:t> en la sección Básico. Coloca el bloque dentro del bloque «repetir». Haz clic en los píxeles (cuadros individuales) para crear una imagen de rostro neutro.</a:t>
            </a:r>
            <a:endParaRPr/>
          </a:p>
        </p:txBody>
      </p:sp>
      <p:pic>
        <p:nvPicPr>
          <p:cNvPr id="345" name="Google Shape;345;g3872b709974_1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46" name="Google Shape;346;g3872b709974_1_1" descr="El bloque «al presionar el botón A», que aparece desactivado." title="microbit-screenshot (23).png"/>
          <p:cNvPicPr preferRelativeResize="0"/>
          <p:nvPr/>
        </p:nvPicPr>
        <p:blipFill rotWithShape="1">
          <a:blip r:embed="rId4">
            <a:alphaModFix/>
          </a:blip>
          <a:srcRect l="65999" t="15354" r="17901" b="59051"/>
          <a:stretch/>
        </p:blipFill>
        <p:spPr>
          <a:xfrm>
            <a:off x="909751" y="2021264"/>
            <a:ext cx="1594675" cy="802226"/>
          </a:xfrm>
          <a:prstGeom prst="rect">
            <a:avLst/>
          </a:prstGeom>
          <a:noFill/>
          <a:ln>
            <a:noFill/>
          </a:ln>
        </p:spPr>
      </p:pic>
      <p:pic>
        <p:nvPicPr>
          <p:cNvPr id="347" name="Google Shape;347;g3872b709974_1_1" descr="Bloque «al presionar el botón B»" title="microbit-screenshot (23).png"/>
          <p:cNvPicPr preferRelativeResize="0"/>
          <p:nvPr/>
        </p:nvPicPr>
        <p:blipFill rotWithShape="1">
          <a:blip r:embed="rId4">
            <a:alphaModFix/>
          </a:blip>
          <a:srcRect l="84692" t="14729" r="-790" b="59674"/>
          <a:stretch/>
        </p:blipFill>
        <p:spPr>
          <a:xfrm>
            <a:off x="909751" y="3015589"/>
            <a:ext cx="1594675" cy="802226"/>
          </a:xfrm>
          <a:prstGeom prst="rect">
            <a:avLst/>
          </a:prstGeom>
          <a:noFill/>
          <a:ln>
            <a:noFill/>
          </a:ln>
        </p:spPr>
      </p:pic>
      <p:sp>
        <p:nvSpPr>
          <p:cNvPr id="348" name="Google Shape;348;g3872b709974_1_1"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pic>
        <p:nvPicPr>
          <p:cNvPr id="349" name="Google Shape;349;g3872b709974_1_1" descr="El bloque «al presionar el botón B» con un bloque «repetir 3 veces» dentro de él" title="microbit-screenshot - 2025-09-29T162355.627.png"/>
          <p:cNvPicPr preferRelativeResize="0"/>
          <p:nvPr/>
        </p:nvPicPr>
        <p:blipFill rotWithShape="1">
          <a:blip r:embed="rId5">
            <a:alphaModFix/>
          </a:blip>
          <a:srcRect l="37402" r="40834" b="76340"/>
          <a:stretch/>
        </p:blipFill>
        <p:spPr>
          <a:xfrm>
            <a:off x="3347600" y="2021278"/>
            <a:ext cx="2155725" cy="1479651"/>
          </a:xfrm>
          <a:prstGeom prst="rect">
            <a:avLst/>
          </a:prstGeom>
          <a:noFill/>
          <a:ln>
            <a:noFill/>
          </a:ln>
        </p:spPr>
      </p:pic>
      <p:pic>
        <p:nvPicPr>
          <p:cNvPr id="350" name="Google Shape;350;g3872b709974_1_1" descr="El bloque «al presionar el botón B» con un bloque «repetir 3 veces» dentro de él" title="microbit-screenshot - 2025-09-29T162556.108.png"/>
          <p:cNvPicPr preferRelativeResize="0"/>
          <p:nvPr/>
        </p:nvPicPr>
        <p:blipFill rotWithShape="1">
          <a:blip r:embed="rId6">
            <a:alphaModFix/>
          </a:blip>
          <a:srcRect l="37177" t="813" r="43184" b="52621"/>
          <a:stretch/>
        </p:blipFill>
        <p:spPr>
          <a:xfrm>
            <a:off x="6654800" y="1909925"/>
            <a:ext cx="1804252" cy="27009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3872b709974_1_15"/>
          <p:cNvSpPr/>
          <p:nvPr/>
        </p:nvSpPr>
        <p:spPr>
          <a:xfrm>
            <a:off x="4009675" y="1829500"/>
            <a:ext cx="49284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1984070" lvl="0" indent="0" algn="l" rtl="0">
              <a:lnSpc>
                <a:spcPct val="110000"/>
              </a:lnSpc>
              <a:spcBef>
                <a:spcPts val="0"/>
              </a:spcBef>
              <a:spcAft>
                <a:spcPts val="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«mostrar íconos»</a:t>
            </a:r>
            <a:r>
              <a:rPr lang="en-GB" sz="1400" b="0" i="0" u="none" strike="noStrike" cap="none">
                <a:solidFill>
                  <a:schemeClr val="dk1"/>
                </a:solidFill>
                <a:latin typeface="Helvetica Neue"/>
                <a:ea typeface="Helvetica Neue"/>
                <a:cs typeface="Helvetica Neue"/>
                <a:sym typeface="Helvetica Neue"/>
              </a:rPr>
              <a:t> en la sección Básico. Coloca el bloque dentro del bloque «repetir» y debajo del bloque «pausa». Haz clic en la flecha para seleccionar la imagen triste integrada.</a:t>
            </a:r>
            <a:endParaRPr/>
          </a:p>
        </p:txBody>
      </p:sp>
      <p:sp>
        <p:nvSpPr>
          <p:cNvPr id="356" name="Google Shape;356;g3872b709974_1_15"/>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6</a:t>
            </a:r>
            <a:endParaRPr sz="3775"/>
          </a:p>
        </p:txBody>
      </p:sp>
      <p:sp>
        <p:nvSpPr>
          <p:cNvPr id="357" name="Google Shape;357;g3872b709974_1_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358" name="Google Shape;358;g3872b709974_1_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9" name="Google Shape;359;g3872b709974_1_15"/>
          <p:cNvSpPr/>
          <p:nvPr/>
        </p:nvSpPr>
        <p:spPr>
          <a:xfrm>
            <a:off x="743575" y="1829175"/>
            <a:ext cx="2799000" cy="4382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«pausa» </a:t>
            </a:r>
            <a:r>
              <a:rPr lang="en-GB" sz="1400" b="0" i="0" u="none" strike="noStrike" cap="none">
                <a:solidFill>
                  <a:schemeClr val="dk1"/>
                </a:solidFill>
                <a:latin typeface="Helvetica Neue"/>
                <a:ea typeface="Helvetica Neue"/>
                <a:cs typeface="Helvetica Neue"/>
                <a:sym typeface="Helvetica Neue"/>
              </a:rPr>
              <a:t>en la sección Básico y añádelo dentro del bloque «repetir» y debajo del bloque «mostrar led».</a:t>
            </a:r>
            <a:endParaRPr/>
          </a:p>
        </p:txBody>
      </p:sp>
      <p:sp>
        <p:nvSpPr>
          <p:cNvPr id="360" name="Google Shape;360;g3872b709974_1_15"/>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2:</a:t>
            </a:r>
            <a:endParaRPr/>
          </a:p>
        </p:txBody>
      </p:sp>
      <p:pic>
        <p:nvPicPr>
          <p:cNvPr id="361" name="Google Shape;361;g3872b709974_1_15"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62" name="Google Shape;362;g3872b709974_1_15" descr="El bloque «al presionar el botón B» con un bloque «repetir 3 veces» dentro de él" title="microbit-screenshot - 2025-09-30T091206.532.png"/>
          <p:cNvPicPr preferRelativeResize="0"/>
          <p:nvPr/>
        </p:nvPicPr>
        <p:blipFill rotWithShape="1">
          <a:blip r:embed="rId4">
            <a:alphaModFix/>
          </a:blip>
          <a:srcRect l="36764" r="42873" b="48019"/>
          <a:stretch/>
        </p:blipFill>
        <p:spPr>
          <a:xfrm>
            <a:off x="1314450" y="1905140"/>
            <a:ext cx="1657252" cy="2671076"/>
          </a:xfrm>
          <a:prstGeom prst="rect">
            <a:avLst/>
          </a:prstGeom>
          <a:noFill/>
          <a:ln>
            <a:noFill/>
          </a:ln>
        </p:spPr>
      </p:pic>
      <p:pic>
        <p:nvPicPr>
          <p:cNvPr id="363" name="Google Shape;363;g3872b709974_1_15" descr="El bloque «al presionar el botón B» con un bloque «repetir 3 veces» dentro de él" title="microbit-screenshot - 2025-09-30T091332.711.png"/>
          <p:cNvPicPr preferRelativeResize="0"/>
          <p:nvPr/>
        </p:nvPicPr>
        <p:blipFill rotWithShape="1">
          <a:blip r:embed="rId5">
            <a:alphaModFix/>
          </a:blip>
          <a:srcRect l="37686" r="43764" b="40929"/>
          <a:stretch/>
        </p:blipFill>
        <p:spPr>
          <a:xfrm>
            <a:off x="6747600" y="2070175"/>
            <a:ext cx="1939973" cy="390040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3872b709974_1_27"/>
          <p:cNvSpPr/>
          <p:nvPr/>
        </p:nvSpPr>
        <p:spPr>
          <a:xfrm>
            <a:off x="681025" y="1901563"/>
            <a:ext cx="41346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2025065"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«pausa» </a:t>
            </a:r>
            <a:r>
              <a:rPr lang="en-GB" sz="1400" b="0" i="0" u="none" strike="noStrike" cap="none">
                <a:solidFill>
                  <a:schemeClr val="dk1"/>
                </a:solidFill>
                <a:latin typeface="Helvetica Neue"/>
                <a:ea typeface="Helvetica Neue"/>
                <a:cs typeface="Helvetica Neue"/>
                <a:sym typeface="Helvetica Neue"/>
              </a:rPr>
              <a:t>en la sección Básico y añádelo dentro del bloque «repetir» y debajo del bloque «mostrar ícono».  </a:t>
            </a:r>
            <a:endParaRPr/>
          </a:p>
        </p:txBody>
      </p:sp>
      <p:sp>
        <p:nvSpPr>
          <p:cNvPr id="369" name="Google Shape;369;g3872b709974_1_27"/>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7</a:t>
            </a:r>
            <a:endParaRPr sz="3775"/>
          </a:p>
        </p:txBody>
      </p:sp>
      <p:sp>
        <p:nvSpPr>
          <p:cNvPr id="370" name="Google Shape;370;g3872b709974_1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371" name="Google Shape;371;g3872b709974_1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72" name="Google Shape;372;g3872b709974_1_27"/>
          <p:cNvSpPr txBox="1"/>
          <p:nvPr/>
        </p:nvSpPr>
        <p:spPr>
          <a:xfrm>
            <a:off x="681025" y="1367475"/>
            <a:ext cx="4424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 parte 3:</a:t>
            </a:r>
            <a:endParaRPr/>
          </a:p>
        </p:txBody>
      </p:sp>
      <p:pic>
        <p:nvPicPr>
          <p:cNvPr id="373" name="Google Shape;373;g3872b709974_1_2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374" name="Google Shape;374;g3872b709974_1_27"/>
          <p:cNvSpPr/>
          <p:nvPr/>
        </p:nvSpPr>
        <p:spPr>
          <a:xfrm>
            <a:off x="4989425" y="1901550"/>
            <a:ext cx="4424700" cy="4382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t" anchorCtr="0">
            <a:noAutofit/>
          </a:bodyPr>
          <a:lstStyle/>
          <a:p>
            <a:pPr marL="0" marR="1839804"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«borrar pantalla» </a:t>
            </a:r>
            <a:r>
              <a:rPr lang="en-GB" sz="1400" b="0" i="0" u="none" strike="noStrike" cap="none">
                <a:solidFill>
                  <a:schemeClr val="dk1"/>
                </a:solidFill>
                <a:latin typeface="Helvetica Neue"/>
                <a:ea typeface="Helvetica Neue"/>
                <a:cs typeface="Helvetica Neue"/>
                <a:sym typeface="Helvetica Neue"/>
              </a:rPr>
              <a:t>en la sección Básico y añádelo debajo del bloque «repetir». Esto borrará la pantalla led y señalará el final de la animación.</a:t>
            </a:r>
            <a:endParaRPr/>
          </a:p>
          <a:p>
            <a:pPr marL="0" marR="1839804" lvl="0" indent="0" algn="l" rtl="0">
              <a:lnSpc>
                <a:spcPct val="110000"/>
              </a:lnSpc>
              <a:spcBef>
                <a:spcPts val="1300"/>
              </a:spcBef>
              <a:spcAft>
                <a:spcPts val="0"/>
              </a:spcAft>
              <a:buClr>
                <a:schemeClr val="dk1"/>
              </a:buClr>
              <a:buSzPts val="1100"/>
              <a:buFont typeface="Arial"/>
              <a:buNone/>
            </a:pPr>
            <a:r>
              <a:rPr lang="en-GB" sz="1400" b="0" i="1" u="none" strike="noStrike" cap="none">
                <a:solidFill>
                  <a:schemeClr val="dk1"/>
                </a:solidFill>
                <a:latin typeface="Helvetica Neue"/>
                <a:ea typeface="Helvetica Neue"/>
                <a:cs typeface="Helvetica Neue"/>
                <a:sym typeface="Helvetica Neue"/>
              </a:rPr>
              <a:t>Asegúrate de que el bloque «borrar pantalla» no esté dentro del bloque «repetir».</a:t>
            </a:r>
            <a:endParaRPr/>
          </a:p>
        </p:txBody>
      </p:sp>
      <p:pic>
        <p:nvPicPr>
          <p:cNvPr id="375" name="Google Shape;375;g3872b709974_1_27" descr="El bloque «al presionar el botón B» con un bloque «repetir 3 veces» dentro de él" title="microbit-screenshot - 2025-09-30T091545.394.png"/>
          <p:cNvPicPr preferRelativeResize="0"/>
          <p:nvPr/>
        </p:nvPicPr>
        <p:blipFill rotWithShape="1">
          <a:blip r:embed="rId4">
            <a:alphaModFix/>
          </a:blip>
          <a:srcRect l="37656" r="42759" b="35686"/>
          <a:stretch/>
        </p:blipFill>
        <p:spPr>
          <a:xfrm>
            <a:off x="2574709" y="1994100"/>
            <a:ext cx="2024463" cy="4197324"/>
          </a:xfrm>
          <a:prstGeom prst="rect">
            <a:avLst/>
          </a:prstGeom>
          <a:noFill/>
          <a:ln>
            <a:noFill/>
          </a:ln>
        </p:spPr>
      </p:pic>
      <p:pic>
        <p:nvPicPr>
          <p:cNvPr id="376" name="Google Shape;376;g3872b709974_1_27" descr="El bloque «al presionar el botón B» con un bloque «repetir 3 veces» dentro de él" title="microbit-screenshot - 2025-09-30T091701.470.png"/>
          <p:cNvPicPr preferRelativeResize="0"/>
          <p:nvPr/>
        </p:nvPicPr>
        <p:blipFill rotWithShape="1">
          <a:blip r:embed="rId5">
            <a:alphaModFix/>
          </a:blip>
          <a:srcRect l="37527" r="43449" b="29927"/>
          <a:stretch/>
        </p:blipFill>
        <p:spPr>
          <a:xfrm>
            <a:off x="7324467" y="2042838"/>
            <a:ext cx="1784525" cy="415029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200">
                <a:solidFill>
                  <a:srgbClr val="CD0364"/>
                </a:solidFill>
              </a:rPr>
              <a:t>Picante 🌶️🌶️🌶️ Pasos de la actividad de los alumnos 8</a:t>
            </a:r>
            <a:endParaRPr sz="3775"/>
          </a:p>
        </p:txBody>
      </p:sp>
      <p:sp>
        <p:nvSpPr>
          <p:cNvPr id="382" name="Google Shape;382;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28</a:t>
            </a:fld>
            <a:endParaRPr/>
          </a:p>
        </p:txBody>
      </p:sp>
      <p:sp>
        <p:nvSpPr>
          <p:cNvPr id="383" name="Google Shape;383;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Prueba </a:t>
            </a:r>
            <a:r>
              <a:rPr lang="en-GB" sz="1800"/>
              <a:t>el código utilizando el simulador y luego </a:t>
            </a:r>
            <a:r>
              <a:rPr lang="en-GB" sz="1800" b="1">
                <a:solidFill>
                  <a:srgbClr val="CD0364"/>
                </a:solidFill>
              </a:rPr>
              <a:t>descárgalo</a:t>
            </a:r>
            <a:r>
              <a:rPr lang="en-GB" sz="1800"/>
              <a:t> en su micro:bit.</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t> la batería.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Practica</a:t>
            </a:r>
            <a:r>
              <a:rPr lang="en-GB" sz="1800"/>
              <a:t> tu presentación con tus animaciones.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Usa </a:t>
            </a:r>
            <a:r>
              <a:rPr lang="en-GB" sz="1800" b="1">
                <a:solidFill>
                  <a:srgbClr val="2993D6"/>
                </a:solidFill>
              </a:rPr>
              <a:t> </a:t>
            </a:r>
            <a:r>
              <a:rPr lang="en-GB" sz="1800"/>
              <a:t>las animaciones para resaltar ideas o momentos clave de tu presentación </a:t>
            </a:r>
            <a:r>
              <a:rPr lang="en-GB" sz="1800" b="1">
                <a:solidFill>
                  <a:srgbClr val="CD0364"/>
                </a:solidFill>
              </a:rPr>
              <a:t>presionando el botón A o B</a:t>
            </a:r>
            <a:r>
              <a:rPr lang="en-GB" sz="1800"/>
              <a:t>.</a:t>
            </a:r>
            <a:r>
              <a:rPr lang="en-GB" sz="1800" b="1">
                <a:solidFill>
                  <a:srgbClr val="2993D6"/>
                </a:solidFill>
              </a:rPr>
              <a:t> </a:t>
            </a:r>
            <a:endParaRPr/>
          </a:p>
        </p:txBody>
      </p:sp>
      <p:sp>
        <p:nvSpPr>
          <p:cNvPr id="384" name="Google Shape;384;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85" name="Google Shape;385;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86" name="Google Shape;386;g365ab73c13e_0_354" descr="Ilustración de un alumno con una camiseta roja y un papel en la mano, de pie delante de un tablón de anuncios, haciendo una presentación ante sus compañeros de clase."/>
          <p:cNvPicPr preferRelativeResize="0"/>
          <p:nvPr/>
        </p:nvPicPr>
        <p:blipFill rotWithShape="1">
          <a:blip r:embed="rId4">
            <a:alphaModFix/>
          </a:blip>
          <a:srcRect t="25755"/>
          <a:stretch/>
        </p:blipFill>
        <p:spPr>
          <a:xfrm>
            <a:off x="3084413" y="3976932"/>
            <a:ext cx="3737176" cy="219355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365ab73c13e_0_129"/>
          <p:cNvSpPr txBox="1">
            <a:spLocks noGrp="1"/>
          </p:cNvSpPr>
          <p:nvPr>
            <p:ph type="title"/>
          </p:nvPr>
        </p:nvSpPr>
        <p:spPr>
          <a:xfrm>
            <a:off x="681025" y="456075"/>
            <a:ext cx="7188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392" name="Google Shape;392;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29</a:t>
            </a:fld>
            <a:endParaRPr/>
          </a:p>
        </p:txBody>
      </p:sp>
      <p:sp>
        <p:nvSpPr>
          <p:cNvPr id="393" name="Google Shape;393;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94" name="Google Shape;394;g365ab73c13e_0_129"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395" name="Google Shape;395;g365ab73c13e_0_129"/>
          <p:cNvSpPr txBox="1"/>
          <p:nvPr/>
        </p:nvSpPr>
        <p:spPr>
          <a:xfrm>
            <a:off x="681036" y="1504874"/>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rgbClr val="000000"/>
                </a:solidFill>
                <a:latin typeface="Helvetica Neue"/>
                <a:ea typeface="Helvetica Neue"/>
                <a:cs typeface="Helvetica Neue"/>
                <a:sym typeface="Helvetica Neue"/>
              </a:rPr>
              <a:t>Este proyecto utiliza el botón A y el botón B para mostrar animaciones de personajes. Puedes cambiar las imágenes, la duración de la pausa entre ellas y el número de veces que se repite la animación para reforzar el tema de tu presentación.</a:t>
            </a:r>
            <a:endParaRPr/>
          </a:p>
        </p:txBody>
      </p:sp>
      <p:sp>
        <p:nvSpPr>
          <p:cNvPr id="396" name="Google Shape;396;g365ab73c13e_0_129"/>
          <p:cNvSpPr/>
          <p:nvPr/>
        </p:nvSpPr>
        <p:spPr>
          <a:xfrm>
            <a:off x="741400" y="2627100"/>
            <a:ext cx="8064900" cy="3660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cuatro veces para crear una animación.</a:t>
            </a:r>
            <a:endParaRPr/>
          </a:p>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A, el ícono del pato integrado se muestra en la pantalla led y la animación se detiene durante 200 milisegundos. A continuación, se muestra en la pantalla led la imagen del pato que se ha desplazado una fila hacia abajo y la animación se detiene de nuevo durante 200 milisegundos antes de que las instrucciones se reanuden. Cuando el bucle se repite cuatro veces, la pantalla led del micro:bit se borra.</a:t>
            </a:r>
            <a:endParaRPr/>
          </a:p>
        </p:txBody>
      </p:sp>
      <p:pic>
        <p:nvPicPr>
          <p:cNvPr id="397" name="Google Shape;397;g365ab73c13e_0_129" descr="Bloque «al presionar el botón A » que contiene un bloque «repetir 4 veces» que contiene: - mostrar ícono (pato) - pausa de 200 ms - mostrar led (con ícono de pato) - pausa de 200 ms Hay un bloque «borrar pantalla» fuera del bloque «repetir 4 veces», pero dentro del bloque «al presionar el botón A»." title="microbit-screenshot (95).png"/>
          <p:cNvPicPr preferRelativeResize="0"/>
          <p:nvPr/>
        </p:nvPicPr>
        <p:blipFill rotWithShape="1">
          <a:blip r:embed="rId4">
            <a:alphaModFix/>
          </a:blip>
          <a:srcRect r="58722"/>
          <a:stretch/>
        </p:blipFill>
        <p:spPr>
          <a:xfrm>
            <a:off x="6867799" y="2721325"/>
            <a:ext cx="1562624" cy="34715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7cc56963fe_0_48"/>
          <p:cNvSpPr txBox="1">
            <a:spLocks noGrp="1"/>
          </p:cNvSpPr>
          <p:nvPr>
            <p:ph type="body" idx="1"/>
          </p:nvPr>
        </p:nvSpPr>
        <p:spPr>
          <a:xfrm>
            <a:off x="681000" y="1429125"/>
            <a:ext cx="8544000" cy="49272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0000"/>
              </a:lnSpc>
              <a:spcBef>
                <a:spcPts val="1300"/>
              </a:spcBef>
              <a:spcAft>
                <a:spcPts val="0"/>
              </a:spcAft>
              <a:buClr>
                <a:schemeClr val="dk1"/>
              </a:buClr>
              <a:buSzPct val="55000"/>
              <a:buFont typeface="Arial"/>
              <a:buNone/>
            </a:pPr>
            <a:r>
              <a:rPr lang="en-GB" sz="2000" b="1">
                <a:solidFill>
                  <a:srgbClr val="00A000"/>
                </a:solidFill>
              </a:rPr>
              <a:t>Bucles</a:t>
            </a:r>
            <a:endParaRPr/>
          </a:p>
          <a:p>
            <a:pPr marL="0" lvl="0" indent="0" algn="l" rtl="0">
              <a:lnSpc>
                <a:spcPct val="100000"/>
              </a:lnSpc>
              <a:spcBef>
                <a:spcPts val="1300"/>
              </a:spcBef>
              <a:spcAft>
                <a:spcPts val="0"/>
              </a:spcAft>
              <a:buSzPct val="100000"/>
              <a:buNone/>
            </a:pPr>
            <a:r>
              <a:rPr lang="en-GB" sz="1800"/>
              <a:t>Los bucles indican a la computadora que ejecute una instrucción (o un conjunto de instrucciones) una y otra vez. Te ayudan a crear código eficiente sin repetir innecesariamente las mismas instrucciones. Existen diferentes tipos de bucles, incluyendo bucles infinitos, controlados por conteo y controlados por condiciones.</a:t>
            </a:r>
            <a:endParaRPr/>
          </a:p>
          <a:p>
            <a:pPr marL="0" lvl="0" indent="0" algn="l" rtl="0">
              <a:lnSpc>
                <a:spcPct val="100000"/>
              </a:lnSpc>
              <a:spcBef>
                <a:spcPts val="1300"/>
              </a:spcBef>
              <a:spcAft>
                <a:spcPts val="0"/>
              </a:spcAft>
              <a:buSzPts val="1665"/>
              <a:buNone/>
            </a:pPr>
            <a:endParaRPr sz="100"/>
          </a:p>
          <a:p>
            <a:pPr marL="0" lvl="0" indent="0" algn="l" rtl="0">
              <a:lnSpc>
                <a:spcPct val="100000"/>
              </a:lnSpc>
              <a:spcBef>
                <a:spcPts val="1300"/>
              </a:spcBef>
              <a:spcAft>
                <a:spcPts val="0"/>
              </a:spcAft>
              <a:buSzPct val="100000"/>
              <a:buNone/>
            </a:pPr>
            <a:r>
              <a:rPr lang="en-GB" sz="1800"/>
              <a:t>Este proyecto utiliza un bucle controlado por recuento que repite las instrucciones (bloques de código) dentro del bloque «repetir» cuatro veces.</a:t>
            </a:r>
            <a:endParaRPr/>
          </a:p>
          <a:p>
            <a:pPr marL="0" lvl="0" indent="0" algn="l" rtl="0">
              <a:lnSpc>
                <a:spcPct val="100000"/>
              </a:lnSpc>
              <a:spcBef>
                <a:spcPts val="1300"/>
              </a:spcBef>
              <a:spcAft>
                <a:spcPts val="0"/>
              </a:spcAft>
              <a:buClr>
                <a:schemeClr val="dk1"/>
              </a:buClr>
              <a:buSzPct val="55000"/>
              <a:buFont typeface="Arial"/>
              <a:buNone/>
            </a:pPr>
            <a:endParaRPr sz="2000" b="1">
              <a:solidFill>
                <a:srgbClr val="00A000"/>
              </a:solidFill>
            </a:endParaRPr>
          </a:p>
          <a:p>
            <a:pPr marL="0" lvl="0" indent="0" algn="l" rtl="0">
              <a:lnSpc>
                <a:spcPct val="100000"/>
              </a:lnSpc>
              <a:spcBef>
                <a:spcPts val="1300"/>
              </a:spcBef>
              <a:spcAft>
                <a:spcPts val="0"/>
              </a:spcAft>
              <a:buClr>
                <a:schemeClr val="dk1"/>
              </a:buClr>
              <a:buSzPct val="90000"/>
              <a:buFont typeface="Arial"/>
              <a:buNone/>
            </a:pPr>
            <a:r>
              <a:rPr lang="en-GB" sz="2000" b="1">
                <a:solidFill>
                  <a:srgbClr val="00A000"/>
                </a:solidFill>
              </a:rPr>
              <a:t>Entradas</a:t>
            </a:r>
            <a:endParaRPr/>
          </a:p>
          <a:p>
            <a:pPr marL="0" lvl="0" indent="0" algn="l" rtl="0">
              <a:lnSpc>
                <a:spcPct val="100000"/>
              </a:lnSpc>
              <a:spcBef>
                <a:spcPts val="1300"/>
              </a:spcBef>
              <a:spcAft>
                <a:spcPts val="0"/>
              </a:spcAft>
              <a:buClr>
                <a:schemeClr val="dk1"/>
              </a:buClr>
              <a:buSzPct val="61111"/>
              <a:buFont typeface="Arial"/>
              <a:buNone/>
            </a:pPr>
            <a:r>
              <a:rPr lang="en-GB" sz="1800"/>
              <a:t>Las entradas permiten a las computadoras percibir lo que ocurre en el mundo real para actuar en consecuencia y hacer que ocurra algo. </a:t>
            </a:r>
            <a:endParaRPr/>
          </a:p>
          <a:p>
            <a:pPr marL="0" lvl="0" indent="0" algn="l" rtl="0">
              <a:lnSpc>
                <a:spcPct val="100000"/>
              </a:lnSpc>
              <a:spcBef>
                <a:spcPts val="1300"/>
              </a:spcBef>
              <a:spcAft>
                <a:spcPts val="0"/>
              </a:spcAft>
              <a:buClr>
                <a:schemeClr val="dk1"/>
              </a:buClr>
              <a:buSzPct val="61111"/>
              <a:buFont typeface="Arial"/>
              <a:buNone/>
            </a:pPr>
            <a:r>
              <a:rPr lang="en-GB" sz="1800"/>
              <a:t>Este proyecto utiliza varios botones para la entrada:</a:t>
            </a:r>
            <a:endParaRPr/>
          </a:p>
          <a:p>
            <a:pPr marL="457200" lvl="0" indent="-334327" algn="l" rtl="0">
              <a:lnSpc>
                <a:spcPct val="100000"/>
              </a:lnSpc>
              <a:spcBef>
                <a:spcPts val="1300"/>
              </a:spcBef>
              <a:spcAft>
                <a:spcPts val="0"/>
              </a:spcAft>
              <a:buClr>
                <a:srgbClr val="00A000"/>
              </a:buClr>
              <a:buSzPct val="100000"/>
              <a:buChar char="•"/>
            </a:pPr>
            <a:r>
              <a:rPr lang="en-GB" sz="1800"/>
              <a:t>El botón A muestra una animación de un pato que se balancea arriba y abajo en el agua.</a:t>
            </a:r>
            <a:endParaRPr/>
          </a:p>
          <a:p>
            <a:pPr marL="457200" lvl="0" indent="-334327" algn="l" rtl="0">
              <a:lnSpc>
                <a:spcPct val="100000"/>
              </a:lnSpc>
              <a:spcBef>
                <a:spcPts val="1300"/>
              </a:spcBef>
              <a:spcAft>
                <a:spcPts val="0"/>
              </a:spcAft>
              <a:buClr>
                <a:srgbClr val="00A000"/>
              </a:buClr>
              <a:buSzPct val="100000"/>
              <a:buChar char="•"/>
            </a:pPr>
            <a:r>
              <a:rPr lang="en-GB" sz="1800"/>
              <a:t>El botón B muestra una animación que representa la tristeza de un personaje.</a:t>
            </a:r>
            <a:endParaRPr/>
          </a:p>
        </p:txBody>
      </p:sp>
      <p:sp>
        <p:nvSpPr>
          <p:cNvPr id="118" name="Google Shape;118;g37cc56963fe_0_4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19" name="Google Shape;119;g37cc56963fe_0_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20" name="Google Shape;120;g37cc56963fe_0_48" descr="decorativo" title="Greeting_green@4x.png"/>
          <p:cNvPicPr preferRelativeResize="0"/>
          <p:nvPr/>
        </p:nvPicPr>
        <p:blipFill rotWithShape="1">
          <a:blip r:embed="rId3">
            <a:alphaModFix/>
          </a:blip>
          <a:srcRect/>
          <a:stretch/>
        </p:blipFill>
        <p:spPr>
          <a:xfrm>
            <a:off x="7850567" y="355200"/>
            <a:ext cx="926457" cy="756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g3872b709974_1_51"/>
          <p:cNvSpPr txBox="1">
            <a:spLocks noGrp="1"/>
          </p:cNvSpPr>
          <p:nvPr>
            <p:ph type="title"/>
          </p:nvPr>
        </p:nvSpPr>
        <p:spPr>
          <a:xfrm>
            <a:off x="681027" y="456075"/>
            <a:ext cx="71886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403" name="Google Shape;403;g3872b709974_1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30</a:t>
            </a:fld>
            <a:endParaRPr/>
          </a:p>
        </p:txBody>
      </p:sp>
      <p:sp>
        <p:nvSpPr>
          <p:cNvPr id="404" name="Google Shape;404;g3872b709974_1_5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05" name="Google Shape;405;g3872b709974_1_51"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406" name="Google Shape;406;g3872b709974_1_51"/>
          <p:cNvSpPr/>
          <p:nvPr/>
        </p:nvSpPr>
        <p:spPr>
          <a:xfrm>
            <a:off x="681025" y="1570350"/>
            <a:ext cx="8198400" cy="4415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tres veces para crear una animación.</a:t>
            </a:r>
            <a:endParaRPr/>
          </a:p>
          <a:p>
            <a:pPr marL="0" marR="2089894"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B, se muestra la imagen triste modificada en el bloque «mostrar led» y la animación se detiene durante medio segundo (500 milisegundos). A continuación, aparece el ícono triste en la pantalla led y la animación se detiene de nuevo durante medio segundo (500 milisegundos) antes de que las instrucciones se reanuden. Cuando el bucle se repite tres veces, la pantalla led del micro:bit se borra.</a:t>
            </a:r>
            <a:endParaRPr/>
          </a:p>
        </p:txBody>
      </p:sp>
      <p:pic>
        <p:nvPicPr>
          <p:cNvPr id="407" name="Google Shape;407;g3872b709974_1_51" descr="Un bloque «al presionar el botón B» que contiene un bloque repetir tres veces y que contiene: - Mostrar el ícono de «apagado» de los led. - Pausa de 500 ms. - Mostrar el ícono (cara triste). - Pausa de 500 ms. Debajo del bloque repetir tres veces, pero dentro del botón B presionado, hay un bloque de borrar la pantalla." title="microbit-screenshot (96).png"/>
          <p:cNvPicPr preferRelativeResize="0"/>
          <p:nvPr/>
        </p:nvPicPr>
        <p:blipFill rotWithShape="1">
          <a:blip r:embed="rId4">
            <a:alphaModFix/>
          </a:blip>
          <a:srcRect l="60256"/>
          <a:stretch/>
        </p:blipFill>
        <p:spPr>
          <a:xfrm>
            <a:off x="6610500" y="1737801"/>
            <a:ext cx="1768602" cy="4080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413" name="Google Shape;413;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 animación de personajes</a:t>
            </a:r>
            <a:endParaRPr/>
          </a:p>
        </p:txBody>
      </p:sp>
      <p:sp>
        <p:nvSpPr>
          <p:cNvPr id="419" name="Google Shape;419;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32</a:t>
            </a:fld>
            <a:endParaRPr/>
          </a:p>
        </p:txBody>
      </p:sp>
      <p:sp>
        <p:nvSpPr>
          <p:cNvPr id="420" name="Google Shape;420;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marR="0" lvl="0" indent="-308626" algn="l" rtl="0">
              <a:lnSpc>
                <a:spcPct val="110000"/>
              </a:lnSpc>
              <a:spcBef>
                <a:spcPts val="1300"/>
              </a:spcBef>
              <a:spcAft>
                <a:spcPts val="0"/>
              </a:spcAft>
              <a:buClr>
                <a:srgbClr val="00A000"/>
              </a:buClr>
              <a:buSzPts val="1800"/>
              <a:buChar char="•"/>
            </a:pPr>
            <a:r>
              <a:rPr lang="en-GB" sz="1800"/>
              <a:t>Prueba a modificar y animar diferentes imágenes integradas, como una jirafa y un conejo.</a:t>
            </a:r>
            <a:endParaRPr/>
          </a:p>
          <a:p>
            <a:pPr marL="318151" marR="0" lvl="0" indent="-308626" algn="l" rtl="0">
              <a:lnSpc>
                <a:spcPct val="110000"/>
              </a:lnSpc>
              <a:spcBef>
                <a:spcPts val="1300"/>
              </a:spcBef>
              <a:spcAft>
                <a:spcPts val="0"/>
              </a:spcAft>
              <a:buClr>
                <a:srgbClr val="00A000"/>
              </a:buClr>
              <a:buSzPts val="1800"/>
              <a:buChar char="•"/>
            </a:pPr>
            <a:r>
              <a:rPr lang="en-GB" sz="1800"/>
              <a:t>Crea tus propias imágenes desde cero utilizando papel cuadriculado o nuestra </a:t>
            </a:r>
            <a:r>
              <a:rPr lang="en-GB" sz="1800" u="sng">
                <a:solidFill>
                  <a:schemeClr val="hlink"/>
                </a:solidFill>
                <a:hlinkClick r:id="rId3"/>
              </a:rPr>
              <a:t>hoja de planificación de led</a:t>
            </a:r>
            <a:r>
              <a:rPr lang="en-GB" sz="1800"/>
              <a:t> para esbozar tus diseños.</a:t>
            </a:r>
            <a:endParaRPr/>
          </a:p>
          <a:p>
            <a:pPr marL="318151" marR="0" lvl="0" indent="-308626" algn="l" rtl="0">
              <a:lnSpc>
                <a:spcPct val="110000"/>
              </a:lnSpc>
              <a:spcBef>
                <a:spcPts val="1300"/>
              </a:spcBef>
              <a:spcAft>
                <a:spcPts val="0"/>
              </a:spcAft>
              <a:buClr>
                <a:srgbClr val="00A000"/>
              </a:buClr>
              <a:buSzPts val="1800"/>
              <a:buChar char="•"/>
            </a:pPr>
            <a:r>
              <a:rPr lang="en-GB" sz="1800"/>
              <a:t>Modifica el programa para que la animación se inicie cuando se presiona el logotipo.</a:t>
            </a:r>
            <a:endParaRPr/>
          </a:p>
          <a:p>
            <a:pPr marL="318151" marR="0" lvl="0" indent="-308626" algn="l" rtl="0">
              <a:lnSpc>
                <a:spcPct val="110000"/>
              </a:lnSpc>
              <a:spcBef>
                <a:spcPts val="1300"/>
              </a:spcBef>
              <a:spcAft>
                <a:spcPts val="0"/>
              </a:spcAft>
              <a:buClr>
                <a:srgbClr val="00A000"/>
              </a:buClr>
              <a:buSzPts val="1800"/>
              <a:buChar char="•"/>
            </a:pPr>
            <a:r>
              <a:rPr lang="en-GB" sz="1800"/>
              <a:t>Modifica el programa para que muestre diferentes elementos visuales cuando se presionen los botones A y B. </a:t>
            </a:r>
            <a:endParaRPr/>
          </a:p>
          <a:p>
            <a:pPr marL="318151" marR="0" lvl="0" indent="-308626" algn="l" rtl="0">
              <a:lnSpc>
                <a:spcPct val="110000"/>
              </a:lnSpc>
              <a:spcBef>
                <a:spcPts val="1300"/>
              </a:spcBef>
              <a:spcAft>
                <a:spcPts val="1000"/>
              </a:spcAft>
              <a:buClr>
                <a:srgbClr val="00A000"/>
              </a:buClr>
              <a:buSzPts val="1800"/>
              <a:buChar char="•"/>
            </a:pPr>
            <a:r>
              <a:rPr lang="en-GB" sz="1800"/>
              <a:t>Crea secuencias animadas más largas para contar una historia.</a:t>
            </a:r>
            <a:endParaRPr/>
          </a:p>
        </p:txBody>
      </p:sp>
      <p:pic>
        <p:nvPicPr>
          <p:cNvPr id="421" name="Google Shape;421;g35fa30c4f18_0_51" title="Screenshot 2025-06-12 at 17.01.28.png"/>
          <p:cNvPicPr preferRelativeResize="0"/>
          <p:nvPr/>
        </p:nvPicPr>
        <p:blipFill rotWithShape="1">
          <a:blip r:embed="rId4">
            <a:alphaModFix/>
          </a:blip>
          <a:srcRect l="-129080" t="6450" r="129080" b="-6447"/>
          <a:stretch/>
        </p:blipFill>
        <p:spPr>
          <a:xfrm>
            <a:off x="7928000" y="4042200"/>
            <a:ext cx="1728000" cy="2237950"/>
          </a:xfrm>
          <a:prstGeom prst="rect">
            <a:avLst/>
          </a:prstGeom>
          <a:noFill/>
          <a:ln>
            <a:noFill/>
          </a:ln>
        </p:spPr>
      </p:pic>
      <p:grpSp>
        <p:nvGrpSpPr>
          <p:cNvPr id="422" name="Google Shape;422;g35fa30c4f18_0_51"/>
          <p:cNvGrpSpPr/>
          <p:nvPr/>
        </p:nvGrpSpPr>
        <p:grpSpPr>
          <a:xfrm>
            <a:off x="8243982" y="334474"/>
            <a:ext cx="981036" cy="1315129"/>
            <a:chOff x="7405932" y="173599"/>
            <a:chExt cx="981036" cy="1315129"/>
          </a:xfrm>
        </p:grpSpPr>
        <p:grpSp>
          <p:nvGrpSpPr>
            <p:cNvPr id="423" name="Google Shape;423;g35fa30c4f18_0_51"/>
            <p:cNvGrpSpPr/>
            <p:nvPr/>
          </p:nvGrpSpPr>
          <p:grpSpPr>
            <a:xfrm rot="4080661">
              <a:off x="7924640" y="228087"/>
              <a:ext cx="371965" cy="377145"/>
              <a:chOff x="7572716" y="3272053"/>
              <a:chExt cx="489368" cy="496098"/>
            </a:xfrm>
          </p:grpSpPr>
          <p:sp>
            <p:nvSpPr>
              <p:cNvPr id="424" name="Google Shape;424;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5" name="Google Shape;425;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6" name="Google Shape;426;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7" name="Google Shape;427;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8" name="Google Shape;428;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29" name="Google Shape;429;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30" name="Google Shape;430;g35fa30c4f18_0_51"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la animación de personajes</a:t>
            </a:r>
            <a:endParaRPr/>
          </a:p>
        </p:txBody>
      </p:sp>
      <p:sp>
        <p:nvSpPr>
          <p:cNvPr id="126" name="Google Shape;126;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27" name="Google Shape;127;g365ab73c13e_0_81"/>
          <p:cNvSpPr txBox="1">
            <a:spLocks noGrp="1"/>
          </p:cNvSpPr>
          <p:nvPr>
            <p:ph type="body" idx="1"/>
          </p:nvPr>
        </p:nvSpPr>
        <p:spPr>
          <a:xfrm>
            <a:off x="681025" y="1548375"/>
            <a:ext cx="8093100" cy="4744200"/>
          </a:xfrm>
          <a:prstGeom prst="rect">
            <a:avLst/>
          </a:prstGeom>
          <a:noFill/>
          <a:ln>
            <a:noFill/>
          </a:ln>
        </p:spPr>
        <p:txBody>
          <a:bodyPr spcFirstLastPara="1" wrap="square" lIns="91425" tIns="45700" rIns="91425" bIns="45700" anchor="t" anchorCtr="0">
            <a:normAutofit lnSpcReduction="10000"/>
          </a:bodyPr>
          <a:lstStyle/>
          <a:p>
            <a:pPr marL="457200" lvl="0" indent="-342900" algn="l" rtl="0">
              <a:lnSpc>
                <a:spcPct val="100000"/>
              </a:lnSpc>
              <a:spcBef>
                <a:spcPts val="1300"/>
              </a:spcBef>
              <a:spcAft>
                <a:spcPts val="0"/>
              </a:spcAft>
              <a:buClr>
                <a:srgbClr val="00A000"/>
              </a:buClr>
              <a:buSzPts val="1800"/>
              <a:buChar char="•"/>
            </a:pPr>
            <a:r>
              <a:rPr lang="en-GB" sz="1800"/>
              <a:t>Al presionar un botón, este programa crea animaciones en la pantalla led del micro:bit utilizando una imagen incorporada y otra creada por ti.</a:t>
            </a:r>
            <a:endParaRPr/>
          </a:p>
          <a:p>
            <a:pPr marL="457200" lvl="0" indent="-342900" algn="l" rtl="0">
              <a:lnSpc>
                <a:spcPct val="100000"/>
              </a:lnSpc>
              <a:spcBef>
                <a:spcPts val="1300"/>
              </a:spcBef>
              <a:spcAft>
                <a:spcPts val="0"/>
              </a:spcAft>
              <a:buClr>
                <a:srgbClr val="00A000"/>
              </a:buClr>
              <a:buSzPts val="1800"/>
              <a:buChar char="•"/>
            </a:pPr>
            <a:r>
              <a:rPr lang="en-GB" sz="1800"/>
              <a:t>Cuando se presiona el botón A, primero se muestra la imagen del pato incorporada. A continuación, se muestra una versión modificada, que se obtiene desplazando todos los puntos (píxeles) una fila hacia abajo. </a:t>
            </a:r>
            <a:endParaRPr/>
          </a:p>
          <a:p>
            <a:pPr marL="914400" lvl="1" indent="-342900" algn="l" rtl="0">
              <a:lnSpc>
                <a:spcPct val="100000"/>
              </a:lnSpc>
              <a:spcBef>
                <a:spcPts val="1300"/>
              </a:spcBef>
              <a:spcAft>
                <a:spcPts val="0"/>
              </a:spcAft>
              <a:buClr>
                <a:srgbClr val="00A000"/>
              </a:buClr>
              <a:buSzPts val="1800"/>
              <a:buChar char="•"/>
            </a:pPr>
            <a:r>
              <a:rPr lang="en-GB" sz="1800"/>
              <a:t>La animación muestra las dos imágenes diferentes una tras otra, con un retraso de 200 milisegundos, para que parezca que un pato se balancea arriba y abajo en el agua.</a:t>
            </a:r>
            <a:endParaRPr/>
          </a:p>
          <a:p>
            <a:pPr marL="457200" lvl="0" indent="-342900" algn="l" rtl="0">
              <a:lnSpc>
                <a:spcPct val="100000"/>
              </a:lnSpc>
              <a:spcBef>
                <a:spcPts val="1300"/>
              </a:spcBef>
              <a:spcAft>
                <a:spcPts val="0"/>
              </a:spcAft>
              <a:buClr>
                <a:srgbClr val="00A000"/>
              </a:buClr>
              <a:buSzPts val="1800"/>
              <a:buChar char="•"/>
            </a:pPr>
            <a:r>
              <a:rPr lang="en-GB" sz="1800"/>
              <a:t>Cuando se presiona el botón B, primero se muestra una versión modificada de la cara triste, que se crea eliminando los píxeles de las esquinas inferiores. A continuación, se muestra la imagen triste incorporada. </a:t>
            </a:r>
            <a:endParaRPr/>
          </a:p>
          <a:p>
            <a:pPr marL="914400" lvl="1" indent="-342900" algn="l" rtl="0">
              <a:lnSpc>
                <a:spcPct val="100000"/>
              </a:lnSpc>
              <a:spcBef>
                <a:spcPts val="1300"/>
              </a:spcBef>
              <a:spcAft>
                <a:spcPts val="0"/>
              </a:spcAft>
              <a:buClr>
                <a:srgbClr val="00A000"/>
              </a:buClr>
              <a:buSzPts val="1800"/>
              <a:buChar char="•"/>
            </a:pPr>
            <a:r>
              <a:rPr lang="en-GB" sz="1800"/>
              <a:t>La animación muestra las dos imágenes diferentes una tras otra, con un retraso de medio segundo (500 milisegundos), para que parezca que un personaje está empezando a llorar.</a:t>
            </a:r>
            <a:endParaRPr/>
          </a:p>
        </p:txBody>
      </p:sp>
      <p:grpSp>
        <p:nvGrpSpPr>
          <p:cNvPr id="128" name="Google Shape;128;g365ab73c13e_0_81"/>
          <p:cNvGrpSpPr/>
          <p:nvPr/>
        </p:nvGrpSpPr>
        <p:grpSpPr>
          <a:xfrm rot="4042808">
            <a:off x="8733554" y="955085"/>
            <a:ext cx="650811" cy="659761"/>
            <a:chOff x="7572716" y="3272053"/>
            <a:chExt cx="489368" cy="496098"/>
          </a:xfrm>
        </p:grpSpPr>
        <p:sp>
          <p:nvSpPr>
            <p:cNvPr id="129" name="Google Shape;129;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0" name="Google Shape;130;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1" name="Google Shape;131;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5" name="Google Shape;135;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1" name="Google Shape;141;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2" name="Google Shape;142;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3" name="Google Shape;143;g35fe6bcad37_0_9"/>
          <p:cNvGraphicFramePr/>
          <p:nvPr/>
        </p:nvGraphicFramePr>
        <p:xfrm>
          <a:off x="479725" y="1220788"/>
          <a:ext cx="3000000" cy="3000000"/>
        </p:xfrm>
        <a:graphic>
          <a:graphicData uri="http://schemas.openxmlformats.org/drawingml/2006/table">
            <a:tbl>
              <a:tblPr>
                <a:noFill/>
                <a:tableStyleId>{7B167843-B611-4082-9C2D-E85D6B636EED}</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8280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993D6"/>
                          </a:solidFill>
                          <a:latin typeface="Helvetica Neue"/>
                          <a:ea typeface="Helvetica Neue"/>
                          <a:cs typeface="Helvetica Neue"/>
                          <a:sym typeface="Helvetica Neue"/>
                        </a:rPr>
                        <a:t>Ligero</a:t>
                      </a:r>
                      <a:r>
                        <a:rPr lang="en-GB" sz="1800"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 </a:t>
                      </a:r>
                      <a:r>
                        <a:rPr lang="en-GB" sz="1600" u="none" strike="noStrike" cap="none">
                          <a:latin typeface="Helvetica Neue"/>
                          <a:ea typeface="Helvetica Neue"/>
                          <a:cs typeface="Helvetica Neue"/>
                          <a:sym typeface="Helvetica Neue"/>
                        </a:rPr>
                        <a:t>puedo utilizar el proyecto de animaciones de personajes para crear una pantalla visual que destaque hechos o detalles en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7391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utilizando código existente, crea una pantalla visual con el micro:bit que destaque hechos o detalles de una presentación.</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9132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875"/>
                        <a:buFont typeface="Arial"/>
                        <a:buNone/>
                      </a:pPr>
                      <a:endParaRPr sz="18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puedo modificar mi propio </a:t>
                      </a:r>
                      <a:r>
                        <a:rPr lang="en-GB" sz="1600" u="none" strike="noStrike" cap="none">
                          <a:solidFill>
                            <a:schemeClr val="dk1"/>
                          </a:solidFill>
                          <a:latin typeface="Helvetica Neue"/>
                          <a:ea typeface="Helvetica Neue"/>
                          <a:cs typeface="Helvetica Neue"/>
                          <a:sym typeface="Helvetica Neue"/>
                        </a:rPr>
                        <a:t>proyecto de animaciones de personajes</a:t>
                      </a:r>
                      <a:r>
                        <a:rPr lang="en-GB" sz="1600" u="none" strike="noStrike" cap="none">
                          <a:latin typeface="Helvetica Neue"/>
                          <a:ea typeface="Helvetica Neue"/>
                          <a:cs typeface="Helvetica Neue"/>
                          <a:sym typeface="Helvetica Neue"/>
                        </a:rPr>
                        <a:t> para crear una presentación visual que destaque hechos o detalles en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77722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modifica el proyecto inicial para crear una pantalla visual utilizando el micro:bit que destaque los datos o detalles más importantes de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9132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4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Resultado del aprendizaje:</a:t>
                      </a:r>
                      <a:r>
                        <a:rPr lang="en-GB" sz="1600" u="none" strike="noStrike" cap="none">
                          <a:latin typeface="Helvetica Neue"/>
                          <a:ea typeface="Helvetica Neue"/>
                          <a:cs typeface="Helvetica Neue"/>
                          <a:sym typeface="Helvetica Neue"/>
                        </a:rPr>
                        <a:t> soy capaz de crear mi propio proyecto de </a:t>
                      </a:r>
                      <a:r>
                        <a:rPr lang="en-GB" sz="1600" u="none" strike="noStrike" cap="none">
                          <a:solidFill>
                            <a:schemeClr val="dk1"/>
                          </a:solidFill>
                          <a:latin typeface="Helvetica Neue"/>
                          <a:ea typeface="Helvetica Neue"/>
                          <a:cs typeface="Helvetica Neue"/>
                          <a:sym typeface="Helvetica Neue"/>
                        </a:rPr>
                        <a:t>animación de personajes</a:t>
                      </a:r>
                      <a:r>
                        <a:rPr lang="en-GB" sz="1600" u="none" strike="noStrike" cap="none">
                          <a:latin typeface="Helvetica Neue"/>
                          <a:ea typeface="Helvetica Neue"/>
                          <a:cs typeface="Helvetica Neue"/>
                          <a:sym typeface="Helvetica Neue"/>
                        </a:rPr>
                        <a:t> para crear una presentación visual que destaque hechos o detalles en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6873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600" b="1" u="none" strike="noStrike" cap="none">
                          <a:latin typeface="Helvetica Neue"/>
                          <a:ea typeface="Helvetica Neue"/>
                          <a:cs typeface="Helvetica Neue"/>
                          <a:sym typeface="Helvetica Neue"/>
                        </a:rPr>
                        <a:t>Descripción de la actividad: </a:t>
                      </a:r>
                      <a:r>
                        <a:rPr lang="en-GB" sz="1600" u="none" strike="noStrike" cap="none">
                          <a:latin typeface="Helvetica Neue"/>
                          <a:ea typeface="Helvetica Neue"/>
                          <a:cs typeface="Helvetica Neue"/>
                          <a:sym typeface="Helvetica Neue"/>
                        </a:rPr>
                        <a:t>programa tu propio proyecto de </a:t>
                      </a:r>
                      <a:r>
                        <a:rPr lang="en-GB" sz="1600" u="none" strike="noStrike" cap="none">
                          <a:solidFill>
                            <a:schemeClr val="dk1"/>
                          </a:solidFill>
                          <a:latin typeface="Helvetica Neue"/>
                          <a:ea typeface="Helvetica Neue"/>
                          <a:cs typeface="Helvetica Neue"/>
                          <a:sym typeface="Helvetica Neue"/>
                        </a:rPr>
                        <a:t>animaciones de personajes</a:t>
                      </a:r>
                      <a:r>
                        <a:rPr lang="en-GB" sz="1600" u="none" strike="noStrike" cap="none">
                          <a:latin typeface="Helvetica Neue"/>
                          <a:ea typeface="Helvetica Neue"/>
                          <a:cs typeface="Helvetica Neue"/>
                          <a:sym typeface="Helvetica Neue"/>
                        </a:rPr>
                        <a:t> para crear una presentación visual utilizando el micro:bit que destaque los datos o detalles más importantes de una presentación.</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49" name="Google Shape;149;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35fa30c4f18_0_17"/>
          <p:cNvSpPr txBox="1">
            <a:spLocks noGrp="1"/>
          </p:cNvSpPr>
          <p:nvPr>
            <p:ph type="body" idx="1"/>
          </p:nvPr>
        </p:nvSpPr>
        <p:spPr>
          <a:xfrm>
            <a:off x="681025" y="1409946"/>
            <a:ext cx="8544000" cy="4578300"/>
          </a:xfrm>
          <a:prstGeom prst="rect">
            <a:avLst/>
          </a:prstGeom>
          <a:noFill/>
          <a:ln>
            <a:noFill/>
          </a:ln>
        </p:spPr>
        <p:txBody>
          <a:bodyPr spcFirstLastPara="1" wrap="square" lIns="91425" tIns="45700" rIns="91425" bIns="45700" anchor="t" anchorCtr="0">
            <a:noAutofit/>
          </a:bodyPr>
          <a:lstStyle/>
          <a:p>
            <a:pPr marL="457200" lvl="0" indent="-342900" algn="l" rtl="0">
              <a:lnSpc>
                <a:spcPct val="100000"/>
              </a:lnSpc>
              <a:spcBef>
                <a:spcPts val="1300"/>
              </a:spcBef>
              <a:spcAft>
                <a:spcPts val="0"/>
              </a:spcAft>
              <a:buClr>
                <a:srgbClr val="2993D6"/>
              </a:buClr>
              <a:buSzPts val="1800"/>
              <a:buChar char="•"/>
            </a:pPr>
            <a:r>
              <a:rPr lang="en-GB" sz="1800"/>
              <a:t>Los alumnos descargarán el código en su micro:bit y utilizarán las animaciones como elementos visuales para resaltar hechos o detalles durante una presentación.</a:t>
            </a:r>
            <a:endParaRPr sz="1800"/>
          </a:p>
          <a:p>
            <a:pPr marL="457200" lvl="0" indent="-342900" algn="l" rtl="0">
              <a:lnSpc>
                <a:spcPct val="100000"/>
              </a:lnSpc>
              <a:spcBef>
                <a:spcPts val="1300"/>
              </a:spcBef>
              <a:spcAft>
                <a:spcPts val="0"/>
              </a:spcAft>
              <a:buClr>
                <a:srgbClr val="2993D6"/>
              </a:buClr>
              <a:buSzPts val="1800"/>
              <a:buChar char="•"/>
            </a:pPr>
            <a:r>
              <a:rPr lang="en-GB" sz="1800"/>
              <a:t>Los alumnos pueden utilizar el proyecto de animaciones de personajes para resaltar ideas o momentos clave en una presentación con elementos visuales. Algunos ejemplos son: </a:t>
            </a:r>
            <a:endParaRPr sz="1800"/>
          </a:p>
          <a:p>
            <a:pPr marL="914400" lvl="1" indent="-342900" algn="l" rtl="0">
              <a:lnSpc>
                <a:spcPct val="100000"/>
              </a:lnSpc>
              <a:spcBef>
                <a:spcPts val="1300"/>
              </a:spcBef>
              <a:spcAft>
                <a:spcPts val="0"/>
              </a:spcAft>
              <a:buClr>
                <a:srgbClr val="2993D6"/>
              </a:buClr>
              <a:buSzPts val="1800"/>
              <a:buChar char="•"/>
            </a:pPr>
            <a:r>
              <a:rPr lang="en-GB" sz="1800"/>
              <a:t>Una animación de una idea principal o un personaje.</a:t>
            </a:r>
            <a:endParaRPr sz="1800"/>
          </a:p>
          <a:p>
            <a:pPr marL="914400" lvl="1" indent="-342900" algn="l" rtl="0">
              <a:lnSpc>
                <a:spcPct val="100000"/>
              </a:lnSpc>
              <a:spcBef>
                <a:spcPts val="1300"/>
              </a:spcBef>
              <a:spcAft>
                <a:spcPts val="0"/>
              </a:spcAft>
              <a:buClr>
                <a:srgbClr val="2993D6"/>
              </a:buClr>
              <a:buSzPts val="1800"/>
              <a:buChar char="•"/>
            </a:pPr>
            <a:r>
              <a:rPr lang="en-GB" sz="1800"/>
              <a:t>Emociones parpadeantes para representar los sentimientos de los personajes o el tono de la presentación.</a:t>
            </a:r>
            <a:endParaRPr sz="1800"/>
          </a:p>
          <a:p>
            <a:pPr marL="914400" lvl="1" indent="-342900" algn="l" rtl="0">
              <a:lnSpc>
                <a:spcPct val="100000"/>
              </a:lnSpc>
              <a:spcBef>
                <a:spcPts val="1300"/>
              </a:spcBef>
              <a:spcAft>
                <a:spcPts val="0"/>
              </a:spcAft>
              <a:buClr>
                <a:srgbClr val="2993D6"/>
              </a:buClr>
              <a:buSzPts val="1800"/>
              <a:buChar char="•"/>
            </a:pPr>
            <a:r>
              <a:rPr lang="en-GB" sz="1800"/>
              <a:t>Texto desplazable para resaltar vocabulario clave.</a:t>
            </a:r>
            <a:endParaRPr sz="1800"/>
          </a:p>
          <a:p>
            <a:pPr marL="457200" lvl="0" indent="-342900" algn="l" rtl="0">
              <a:lnSpc>
                <a:spcPct val="100000"/>
              </a:lnSpc>
              <a:spcBef>
                <a:spcPts val="1300"/>
              </a:spcBef>
              <a:spcAft>
                <a:spcPts val="0"/>
              </a:spcAft>
              <a:buClr>
                <a:srgbClr val="2993D6"/>
              </a:buClr>
              <a:buSzPts val="1800"/>
              <a:buChar char="•"/>
            </a:pPr>
            <a:r>
              <a:rPr lang="en-GB" sz="1800"/>
              <a:t>Los alumnos pueden personalizar las animaciones para apoyar el tema de su presentación cambiando las imágenes, experimentando con la duración de la pausa entre las imágenes y ajustando el número de veces que se repite la animación.</a:t>
            </a:r>
            <a:endParaRPr sz="1800"/>
          </a:p>
        </p:txBody>
      </p:sp>
      <p:sp>
        <p:nvSpPr>
          <p:cNvPr id="155" name="Google Shape;155;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6" name="Google Shape;156;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pic>
        <p:nvPicPr>
          <p:cNvPr id="157" name="Google Shape;157;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8" name="Google Shape;158;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64" name="Google Shape;164;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65" name="Google Shape;165;g3669771b81a_0_1"/>
          <p:cNvSpPr txBox="1">
            <a:spLocks noGrp="1"/>
          </p:cNvSpPr>
          <p:nvPr>
            <p:ph type="body" idx="1"/>
          </p:nvPr>
        </p:nvSpPr>
        <p:spPr>
          <a:xfrm>
            <a:off x="681025" y="1548374"/>
            <a:ext cx="8544000" cy="3442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Abre</a:t>
            </a:r>
            <a:r>
              <a:rPr lang="en-GB" sz="1800"/>
              <a:t> el proyecto: mbit.io/us-animated y </a:t>
            </a:r>
            <a:r>
              <a:rPr lang="en-GB" sz="1800" b="1">
                <a:solidFill>
                  <a:srgbClr val="2A92D6"/>
                </a:solidFill>
              </a:rPr>
              <a:t>d</a:t>
            </a:r>
            <a:r>
              <a:rPr lang="en-GB" sz="1800" b="1">
                <a:solidFill>
                  <a:srgbClr val="2993D6"/>
                </a:solidFill>
              </a:rPr>
              <a:t>escarga</a:t>
            </a:r>
            <a:r>
              <a:rPr lang="en-GB" sz="1800"/>
              <a:t> el código al micro:bit.</a:t>
            </a:r>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Practica</a:t>
            </a:r>
            <a:r>
              <a:rPr lang="en-GB" sz="1800"/>
              <a:t> tu presentación con tus animaciones. </a:t>
            </a:r>
            <a:endParaRPr/>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Usa </a:t>
            </a:r>
            <a:r>
              <a:rPr lang="en-GB" sz="1800"/>
              <a:t>las animaciones para resaltar ideas o momentos clave de tu presentación </a:t>
            </a:r>
            <a:r>
              <a:rPr lang="en-GB" sz="1800" b="1">
                <a:solidFill>
                  <a:srgbClr val="2993D6"/>
                </a:solidFill>
              </a:rPr>
              <a:t>presionando el botón A o B</a:t>
            </a:r>
            <a:r>
              <a:rPr lang="en-GB" sz="1800"/>
              <a:t>.</a:t>
            </a:r>
            <a:r>
              <a:rPr lang="en-GB" sz="1800" b="1">
                <a:solidFill>
                  <a:srgbClr val="2993D6"/>
                </a:solidFill>
              </a:rPr>
              <a:t> </a:t>
            </a:r>
            <a:endParaRPr/>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Cambia</a:t>
            </a:r>
            <a:r>
              <a:rPr lang="en-GB" sz="1800"/>
              <a:t> las imágenes, la duración de la pausa o el número de instrucciones repetidas para personalizar las animaciones según los diferentes temas de la presentación.</a:t>
            </a:r>
            <a:endParaRPr/>
          </a:p>
        </p:txBody>
      </p:sp>
      <p:sp>
        <p:nvSpPr>
          <p:cNvPr id="166" name="Google Shape;166;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67" name="Google Shape;167;g3669771b81a_0_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57450" y="397387"/>
            <a:ext cx="1428350" cy="1191276"/>
          </a:xfrm>
          <a:prstGeom prst="rect">
            <a:avLst/>
          </a:prstGeom>
          <a:noFill/>
          <a:ln>
            <a:noFill/>
          </a:ln>
        </p:spPr>
      </p:pic>
      <p:sp>
        <p:nvSpPr>
          <p:cNvPr id="168" name="Google Shape;168;g3669771b81a_0_1"/>
          <p:cNvSpPr/>
          <p:nvPr/>
        </p:nvSpPr>
        <p:spPr>
          <a:xfrm>
            <a:off x="681025" y="5158062"/>
            <a:ext cx="8353200" cy="1061100"/>
          </a:xfrm>
          <a:prstGeom prst="roundRect">
            <a:avLst>
              <a:gd name="adj" fmla="val 16667"/>
            </a:avLst>
          </a:prstGeom>
          <a:solidFill>
            <a:schemeClr val="lt1"/>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1300"/>
              </a:spcBef>
              <a:spcAft>
                <a:spcPts val="0"/>
              </a:spcAft>
              <a:buClr>
                <a:srgbClr val="000000"/>
              </a:buClr>
              <a:buSzPts val="1600"/>
              <a:buFont typeface="Arial"/>
              <a:buNone/>
            </a:pPr>
            <a:r>
              <a:rPr lang="en-GB" sz="1800" b="1" i="0" u="none" strike="noStrike" cap="none">
                <a:solidFill>
                  <a:srgbClr val="2993D6"/>
                </a:solidFill>
                <a:latin typeface="Helvetica Neue"/>
                <a:ea typeface="Helvetica Neue"/>
                <a:cs typeface="Helvetica Neue"/>
                <a:sym typeface="Helvetica Neue"/>
              </a:rPr>
              <a:t>Consejo profesional:</a:t>
            </a:r>
            <a:r>
              <a:rPr lang="en-GB" sz="1800" b="0" i="0" u="none" strike="noStrike" cap="none">
                <a:solidFill>
                  <a:srgbClr val="2993D6"/>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los alumnos pueden diseñar sus propias animaciones utilizando las imágenes incorporadas que se encuentran en el bloque «mostrar ícono» o creando sus propias imágenes con el bloque «mostrar led».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35fa30c4f18_0_96"/>
          <p:cNvSpPr txBox="1"/>
          <p:nvPr/>
        </p:nvSpPr>
        <p:spPr>
          <a:xfrm>
            <a:off x="681036" y="1504874"/>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rgbClr val="000000"/>
                </a:solidFill>
                <a:latin typeface="Helvetica Neue"/>
                <a:ea typeface="Helvetica Neue"/>
                <a:cs typeface="Helvetica Neue"/>
                <a:sym typeface="Helvetica Neue"/>
              </a:rPr>
              <a:t>Este proyecto utiliza el botón A y el botón B para mostrar animaciones de personajes. Puedes cambiar las imágenes, la duración de la pausa entre ellas y el número de veces que se repite la animación para reforzar el tema de tu presentación.</a:t>
            </a:r>
            <a:endParaRPr/>
          </a:p>
        </p:txBody>
      </p:sp>
      <p:sp>
        <p:nvSpPr>
          <p:cNvPr id="174" name="Google Shape;174;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175" name="Google Shape;175;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76" name="Google Shape;176;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7" name="Google Shape;177;g35fa30c4f18_0_96"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178" name="Google Shape;178;g35fa30c4f18_0_96"/>
          <p:cNvSpPr/>
          <p:nvPr/>
        </p:nvSpPr>
        <p:spPr>
          <a:xfrm>
            <a:off x="741400" y="2627100"/>
            <a:ext cx="8064900" cy="3660000"/>
          </a:xfrm>
          <a:prstGeom prst="roundRect">
            <a:avLst>
              <a:gd name="adj" fmla="val 16667"/>
            </a:avLst>
          </a:prstGeom>
          <a:no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Este código incluye un bucle controlado por recuento, lo que significa que repite las instrucciones dentro del bloque «repetir» cuatro veces para crear una animación.</a:t>
            </a:r>
            <a:endParaRPr/>
          </a:p>
          <a:p>
            <a:pPr marL="0" marR="1779449" lvl="0" indent="0" algn="l" rtl="0">
              <a:lnSpc>
                <a:spcPct val="110000"/>
              </a:lnSpc>
              <a:spcBef>
                <a:spcPts val="1300"/>
              </a:spcBef>
              <a:spcAft>
                <a:spcPts val="0"/>
              </a:spcAft>
              <a:buClr>
                <a:schemeClr val="dk1"/>
              </a:buClr>
              <a:buSzPts val="1800"/>
              <a:buFont typeface="Arial"/>
              <a:buNone/>
            </a:pPr>
            <a:r>
              <a:rPr lang="en-GB" sz="1600" b="0" i="0" u="none" strike="noStrike" cap="none">
                <a:solidFill>
                  <a:schemeClr val="dk1"/>
                </a:solidFill>
                <a:latin typeface="Helvetica Neue"/>
                <a:ea typeface="Helvetica Neue"/>
                <a:cs typeface="Helvetica Neue"/>
                <a:sym typeface="Helvetica Neue"/>
              </a:rPr>
              <a:t>Cuando se presiona el botón A, el ícono del pato integrado se muestra en la pantalla led y la animación se detiene durante 200 milisegundos. A continuación, se muestra en la pantalla led la imagen del pato que se ha desplazado una fila hacia abajo y la animación se detiene de nuevo durante 200 milisegundos antes de que las instrucciones se reanuden. Cuando el bucle se repite cuatro veces, la pantalla led del micro:bit se borra.</a:t>
            </a:r>
            <a:endParaRPr/>
          </a:p>
        </p:txBody>
      </p:sp>
      <p:pic>
        <p:nvPicPr>
          <p:cNvPr id="179" name="Google Shape;179;g35fa30c4f18_0_96" descr="Bloque «al presionar el botón A » que contiene un bloque «repetir 4 veces» que contiene: - mostrar ícono (pato) - pausa de 200 ms - mostrar led (con ícono de pato) - pausa de 200 ms Hay un bloque «borrar pantalla» fuera del bloque «repetir 4 veces», pero dentro del bloque «al presionar el botón A»." title="microbit-screenshot (95).png"/>
          <p:cNvPicPr preferRelativeResize="0"/>
          <p:nvPr/>
        </p:nvPicPr>
        <p:blipFill rotWithShape="1">
          <a:blip r:embed="rId4">
            <a:alphaModFix/>
          </a:blip>
          <a:srcRect r="58722"/>
          <a:stretch/>
        </p:blipFill>
        <p:spPr>
          <a:xfrm>
            <a:off x="6867799" y="2721325"/>
            <a:ext cx="1562624" cy="347154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3665</Words>
  <Application>Microsoft Macintosh PowerPoint</Application>
  <PresentationFormat>A4 Paper (210x297 mm)</PresentationFormat>
  <Paragraphs>239</Paragraphs>
  <Slides>32</Slides>
  <Notes>32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32</vt:i4>
      </vt:variant>
    </vt:vector>
  </HeadingPairs>
  <TitlesOfParts>
    <vt:vector size="37" baseType="lpstr">
      <vt:lpstr>Arial</vt:lpstr>
      <vt:lpstr>Calibri</vt:lpstr>
      <vt:lpstr>Helvetica Neue</vt:lpstr>
      <vt:lpstr>Office Theme</vt:lpstr>
      <vt:lpstr>Divider Slides</vt:lpstr>
      <vt:lpstr>Lo que necesitas: </vt:lpstr>
      <vt:lpstr>Presentaciones visuales con animaciones de personajes</vt:lpstr>
      <vt:lpstr>Conceptos de la Informática</vt:lpstr>
      <vt:lpstr>Cómo funciona la animación de personajes</vt:lpstr>
      <vt:lpstr>Elige tu nivel</vt:lpstr>
      <vt:lpstr>PowerPoint Presentation</vt:lpstr>
      <vt:lpstr>Ligero 🌶️ Introducción</vt:lpstr>
      <vt:lpstr>Ligero 🌶️ Pasos de la actividad de los alumnos</vt:lpstr>
      <vt:lpstr>Ligero 🌶️ Detalles del código 1</vt:lpstr>
      <vt:lpstr>Ligero 🌶️ Detalles del código 2</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 1</vt:lpstr>
      <vt:lpstr>Medio 🌶️🌶️ Detalles del código 2</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Detalles del código 1</vt:lpstr>
      <vt:lpstr>Picante 🌶️🌶️🌶️ Detalles del código 2</vt:lpstr>
      <vt:lpstr>PowerPoint Presentation</vt:lpstr>
      <vt:lpstr>Extensiones de animación de personajes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2025-12-17T21:07:15Z</dcterms:modified>
  <cp:category/>
</cp:coreProperties>
</file>