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5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Lst>
  <p:sldSz cx="9906000" cy="6858000" type="A4"/>
  <p:notesSz cx="6858000" cy="9144000"/>
  <p:embeddedFontLst>
    <p:embeddedFont>
      <p:font typeface="Helvetica Neue" panose="02000503000000020004" pitchFamily="2"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3" roundtripDataSignature="AMtx7mhcRvJXipArx+YW6ZXJIIMEi/Gsw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6F13CDC-F944-4E56-833E-729DDD1146BF}">
  <a:tblStyle styleId="{56F13CDC-F944-4E56-833E-729DDD1146B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font" Target="fonts/font1.fntdata"/><Relationship Id="rId63" Type="http://customschemas.google.com/relationships/presentationmetadata" Target="meta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4.fntdata"/><Relationship Id="rId66"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2.fntdata"/><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3.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89d8243f5c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4" name="Google Shape;184;g389d8243f5c_0_1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89d8243f5c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g389d8243f5c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89d8243f5c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 name="Google Shape;207;g389d8243f5c_0_3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7" name="Google Shape;217;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89d8243f5c_0_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0" name="Google Shape;230;g389d8243f5c_0_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89d8243f5c_0_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g389d8243f5c_0_6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8" name="Google Shape;258;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89d8243f5c_0_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7" name="Google Shape;267;g389d8243f5c_0_7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7" name="Google Shape;277;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669771b81a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g3669771b81a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9" name="Google Shape;299;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89d8243f5c_0_1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9" name="Google Shape;309;g389d8243f5c_0_12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89d8243f5c_0_1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21" name="Google Shape;321;g389d8243f5c_0_1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389d8243f5c_0_1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32" name="Google Shape;332;g389d8243f5c_0_15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89d8243f5c_0_1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42" name="Google Shape;342;g389d8243f5c_0_1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365ab73c13e_0_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5" name="Google Shape;355;g365ab73c13e_0_4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389d8243f5c_0_1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7" name="Google Shape;367;g389d8243f5c_0_18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7" name="Google Shape;377;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3" name="Google Shape;383;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89d8243f5c_0_2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2" name="Google Shape;392;g389d8243f5c_0_20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2" name="Google Shape;402;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389d8243f5c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1" name="Google Shape;411;g389d8243f5c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389d8243f5c_0_2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4" name="Google Shape;424;g389d8243f5c_0_25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394d6ca2e58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7" name="Google Shape;437;g394d6ca2e58_0_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389d8243f5c_0_2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2" name="Google Shape;452;g389d8243f5c_0_27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389d8243f5c_0_2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5" name="Google Shape;465;g389d8243f5c_0_29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365ab73c13e_0_3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8" name="Google Shape;478;g365ab73c13e_0_38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2" name="Google Shape;492;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38a2d85ce8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2" name="Google Shape;502;g38a2d85ce84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4" name="Google Shape;124;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4" name="Google Shape;514;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38a2d85ce84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5" name="Google Shape;525;g38a2d85ce84_0_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38a2d85ce84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5" name="Google Shape;535;g38a2d85ce84_0_1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38a2d85ce84_0_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8" name="Google Shape;548;g38a2d85ce84_0_5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365ab73c13e_0_3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0" name="Google Shape;560;g365ab73c13e_0_3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0" name="Google Shape;570;g365ab73c13e_0_420: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6" name="Google Shape;576;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36ae1943653_0_32: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5" name="Google Shape;595;g36ae1943653_0_32: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36ae1943653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1" name="Google Shape;601;g36ae1943653_0_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g36ae1943653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1" name="Google Shape;611;g36ae1943653_0_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38a2d85ce84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3" name="Google Shape;623;g38a2d85ce84_0_10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g38a2d85ce84_0_8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8" name="Google Shape;638;g38a2d85ce84_0_8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8" name="Google Shape;148;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4" name="Google Shape;154;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89f0ee3d2c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33375" algn="l" rtl="0">
              <a:lnSpc>
                <a:spcPct val="110000"/>
              </a:lnSpc>
              <a:spcBef>
                <a:spcPts val="1300"/>
              </a:spcBef>
              <a:spcAft>
                <a:spcPts val="0"/>
              </a:spcAft>
              <a:buClr>
                <a:srgbClr val="2A92D6"/>
              </a:buClr>
              <a:buSzPts val="1650"/>
              <a:buChar char="•"/>
            </a:pPr>
            <a:r>
              <a:rPr lang="en-GB" sz="1650"/>
              <a:t>Los alumnos conectarán sus micro:bits a una computadora o tableta para ver los datos y gráficos generados a partir de su registro de datos en una página web y parafrasearlos. También puedes analizar tus datos creando tus propios gráficos con lápiz y papel o una hoja de cálculo.</a:t>
            </a:r>
            <a:endParaRPr/>
          </a:p>
        </p:txBody>
      </p:sp>
      <p:sp>
        <p:nvSpPr>
          <p:cNvPr id="164" name="Google Shape;164;g389f0ee3d2c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4" name="Google Shape;174;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apoyo a la redacción de opiniones con el registrador de datos de encuestas</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apoyo a la redacción de opiniones con el registrador de datos de encuestas</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5th Grade - Supporting Opinion Writing with Survey Data Logger</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4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22.jpg"/><Relationship Id="rId4" Type="http://schemas.openxmlformats.org/officeDocument/2006/relationships/image" Target="../media/image18.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41.png"/><Relationship Id="rId4" Type="http://schemas.openxmlformats.org/officeDocument/2006/relationships/image" Target="../media/image24.png"/></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43653" y="6123376"/>
            <a:ext cx="291180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1600" b="0" i="0" u="none" strike="noStrike" cap="none">
                <a:solidFill>
                  <a:schemeClr val="lt1"/>
                </a:solidFill>
                <a:latin typeface="Helvetica Neue"/>
                <a:ea typeface="Helvetica Neue"/>
                <a:cs typeface="Helvetica Neue"/>
                <a:sym typeface="Helvetica Neue"/>
              </a:rPr>
              <a:t>Guía del proyecto</a:t>
            </a:r>
            <a:endParaRPr/>
          </a:p>
        </p:txBody>
      </p:sp>
      <p:sp>
        <p:nvSpPr>
          <p:cNvPr id="79" name="Google Shape;79;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Apoyo a la redacción de opiniones con el registrador de datos de encuestas</a:t>
            </a:r>
            <a:endParaRPr/>
          </a:p>
        </p:txBody>
      </p:sp>
      <p:grpSp>
        <p:nvGrpSpPr>
          <p:cNvPr id="80" name="Google Shape;80;g35fec345a22_0_24"/>
          <p:cNvGrpSpPr/>
          <p:nvPr/>
        </p:nvGrpSpPr>
        <p:grpSpPr>
          <a:xfrm>
            <a:off x="283825" y="308093"/>
            <a:ext cx="6776414" cy="719853"/>
            <a:chOff x="1043748" y="-1624402"/>
            <a:chExt cx="1645200" cy="6645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091877" y="-1463616"/>
              <a:ext cx="1576791" cy="348025"/>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1800" b="0" i="0" u="none" strike="noStrike" cap="none">
                  <a:solidFill>
                    <a:schemeClr val="lt1"/>
                  </a:solidFill>
                  <a:latin typeface="Helvetica Neue"/>
                  <a:ea typeface="Helvetica Neue"/>
                  <a:cs typeface="Helvetica Neue"/>
                  <a:sym typeface="Helvetica Neue"/>
                </a:rPr>
                <a:t>Integración de la Informática con la Alfabetización: 5.º curso</a:t>
              </a:r>
              <a:endParaRPr/>
            </a:p>
          </p:txBody>
        </p:sp>
      </p:grpSp>
      <p:sp>
        <p:nvSpPr>
          <p:cNvPr id="83" name="Google Shape;83;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ustración de un micro:bit necesario para utilizar este recurso."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85" name="Google Shape;85;g35fec345a22_0_24" descr="Ilustración de un cable USB necesario para descargar el código en el micro:bit utilizado en este recurso."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grpSp>
        <p:nvGrpSpPr>
          <p:cNvPr id="86" name="Google Shape;86;g35fec345a22_0_24"/>
          <p:cNvGrpSpPr/>
          <p:nvPr/>
        </p:nvGrpSpPr>
        <p:grpSpPr>
          <a:xfrm>
            <a:off x="3428128" y="4085275"/>
            <a:ext cx="1120354" cy="1306519"/>
            <a:chOff x="2774754" y="4194251"/>
            <a:chExt cx="1010147" cy="1177999"/>
          </a:xfrm>
        </p:grpSpPr>
        <p:pic>
          <p:nvPicPr>
            <p:cNvPr id="87" name="Google Shape;87;g35fec345a22_0_24"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2774754" y="4194251"/>
              <a:ext cx="1010147" cy="1149704"/>
            </a:xfrm>
            <a:prstGeom prst="rect">
              <a:avLst/>
            </a:prstGeom>
            <a:noFill/>
            <a:ln>
              <a:noFill/>
            </a:ln>
          </p:spPr>
        </p:pic>
        <p:sp>
          <p:nvSpPr>
            <p:cNvPr id="88" name="Google Shape;88;g35fec345a22_0_24"/>
            <p:cNvSpPr txBox="1"/>
            <p:nvPr/>
          </p:nvSpPr>
          <p:spPr>
            <a:xfrm>
              <a:off x="2774800" y="5200650"/>
              <a:ext cx="1010100" cy="171600"/>
            </a:xfrm>
            <a:prstGeom prst="rect">
              <a:avLst/>
            </a:prstGeom>
            <a:solidFill>
              <a:srgbClr val="FFFFFF"/>
            </a:solidFill>
            <a:ln>
              <a:noFill/>
            </a:ln>
          </p:spPr>
          <p:txBody>
            <a:bodyPr spcFirstLastPara="1" wrap="square" lIns="79400" tIns="0" rIns="79400" bIns="79400" anchor="t" anchorCtr="0">
              <a:noAutofit/>
            </a:bodyPr>
            <a:lstStyle/>
            <a:p>
              <a:pPr marL="0" marR="0" lvl="0" indent="0" algn="ctr"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Batería</a:t>
              </a:r>
              <a:endParaRPr sz="831" b="1" i="0" u="none" strike="noStrike" cap="none">
                <a:solidFill>
                  <a:srgbClr val="000000"/>
                </a:solidFill>
                <a:latin typeface="Helvetica Neue"/>
                <a:ea typeface="Helvetica Neue"/>
                <a:cs typeface="Helvetica Neue"/>
                <a:sym typeface="Helvetica Neue"/>
              </a:endParaRPr>
            </a:p>
          </p:txBody>
        </p:sp>
      </p:grpSp>
      <p:grpSp>
        <p:nvGrpSpPr>
          <p:cNvPr id="89" name="Google Shape;89;g35fec345a22_0_24"/>
          <p:cNvGrpSpPr/>
          <p:nvPr/>
        </p:nvGrpSpPr>
        <p:grpSpPr>
          <a:xfrm>
            <a:off x="4719241" y="4268573"/>
            <a:ext cx="1551860" cy="1275136"/>
            <a:chOff x="3916243" y="4367216"/>
            <a:chExt cx="1399207" cy="1149703"/>
          </a:xfrm>
        </p:grpSpPr>
        <p:pic>
          <p:nvPicPr>
            <p:cNvPr id="90" name="Google Shape;90;g35fec345a22_0_24" title="computer with usb.png"/>
            <p:cNvPicPr preferRelativeResize="0"/>
            <p:nvPr/>
          </p:nvPicPr>
          <p:blipFill rotWithShape="1">
            <a:blip r:embed="rId7">
              <a:alphaModFix/>
            </a:blip>
            <a:srcRect/>
            <a:stretch/>
          </p:blipFill>
          <p:spPr>
            <a:xfrm>
              <a:off x="3916243" y="4367216"/>
              <a:ext cx="1399127" cy="1149703"/>
            </a:xfrm>
            <a:prstGeom prst="rect">
              <a:avLst/>
            </a:prstGeom>
            <a:noFill/>
            <a:ln>
              <a:noFill/>
            </a:ln>
          </p:spPr>
        </p:pic>
        <p:sp>
          <p:nvSpPr>
            <p:cNvPr id="91" name="Google Shape;91;g35fec345a22_0_24"/>
            <p:cNvSpPr txBox="1"/>
            <p:nvPr/>
          </p:nvSpPr>
          <p:spPr>
            <a:xfrm>
              <a:off x="3916250" y="5200650"/>
              <a:ext cx="13992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Computadora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USB</a:t>
              </a:r>
              <a:endParaRPr sz="831" i="0" u="none" strike="noStrike" cap="none">
                <a:solidFill>
                  <a:srgbClr val="000000"/>
                </a:solidFill>
                <a:latin typeface="Helvetica Neue"/>
                <a:ea typeface="Helvetica Neue"/>
                <a:cs typeface="Helvetica Neue"/>
                <a:sym typeface="Helvetica Neue"/>
              </a:endParaRPr>
            </a:p>
          </p:txBody>
        </p:sp>
      </p:grpSp>
      <p:grpSp>
        <p:nvGrpSpPr>
          <p:cNvPr id="92" name="Google Shape;92;g35fec345a22_0_24"/>
          <p:cNvGrpSpPr/>
          <p:nvPr/>
        </p:nvGrpSpPr>
        <p:grpSpPr>
          <a:xfrm>
            <a:off x="6441877" y="4267248"/>
            <a:ext cx="1562500" cy="1287173"/>
            <a:chOff x="5437125" y="4361794"/>
            <a:chExt cx="1408800" cy="1160556"/>
          </a:xfrm>
        </p:grpSpPr>
        <p:pic>
          <p:nvPicPr>
            <p:cNvPr id="93" name="Google Shape;93;g35fec345a22_0_24" title="tablet with bluetooth.png"/>
            <p:cNvPicPr preferRelativeResize="0"/>
            <p:nvPr/>
          </p:nvPicPr>
          <p:blipFill rotWithShape="1">
            <a:blip r:embed="rId8">
              <a:alphaModFix/>
            </a:blip>
            <a:srcRect/>
            <a:stretch/>
          </p:blipFill>
          <p:spPr>
            <a:xfrm>
              <a:off x="5446722" y="4361794"/>
              <a:ext cx="1399124" cy="1160556"/>
            </a:xfrm>
            <a:prstGeom prst="rect">
              <a:avLst/>
            </a:prstGeom>
            <a:noFill/>
            <a:ln>
              <a:noFill/>
            </a:ln>
          </p:spPr>
        </p:pic>
        <p:sp>
          <p:nvSpPr>
            <p:cNvPr id="94" name="Google Shape;94;g35fec345a22_0_24"/>
            <p:cNvSpPr txBox="1"/>
            <p:nvPr/>
          </p:nvSpPr>
          <p:spPr>
            <a:xfrm>
              <a:off x="5437125" y="5200650"/>
              <a:ext cx="14088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Tablet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Bluetooth</a:t>
              </a:r>
              <a:endParaRPr sz="831"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89d8243f5c_0_1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 2</a:t>
            </a:r>
            <a:endParaRPr/>
          </a:p>
        </p:txBody>
      </p:sp>
      <p:sp>
        <p:nvSpPr>
          <p:cNvPr id="187" name="Google Shape;187;g389d8243f5c_0_1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10</a:t>
            </a:fld>
            <a:endParaRPr/>
          </a:p>
        </p:txBody>
      </p:sp>
      <p:sp>
        <p:nvSpPr>
          <p:cNvPr id="188" name="Google Shape;188;g389d8243f5c_0_1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89" name="Google Shape;189;g389d8243f5c_0_14" descr="Ilustración de un educador delante de una pizarra en blanco utilizada para indic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190" name="Google Shape;190;g389d8243f5c_0_14"/>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6" lvl="0" indent="-300028" algn="l" rtl="0">
              <a:lnSpc>
                <a:spcPct val="110000"/>
              </a:lnSpc>
              <a:spcBef>
                <a:spcPts val="0"/>
              </a:spcBef>
              <a:spcAft>
                <a:spcPts val="0"/>
              </a:spcAft>
              <a:buClr>
                <a:srgbClr val="2993D6"/>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Desconecta</a:t>
            </a:r>
            <a:r>
              <a:rPr lang="en-GB" sz="1650" b="0" i="0" u="none" strike="noStrike" cap="none">
                <a:solidFill>
                  <a:schemeClr val="dk1"/>
                </a:solidFill>
                <a:latin typeface="Helvetica Neue"/>
                <a:ea typeface="Helvetica Neue"/>
                <a:cs typeface="Helvetica Neue"/>
                <a:sym typeface="Helvetica Neue"/>
              </a:rPr>
              <a:t> la batería y vuelve a </a:t>
            </a:r>
            <a:r>
              <a:rPr lang="en-GB" sz="1650" b="1" i="0" u="none" strike="noStrike" cap="none">
                <a:solidFill>
                  <a:srgbClr val="2993D6"/>
                </a:solidFill>
                <a:latin typeface="Helvetica Neue"/>
                <a:ea typeface="Helvetica Neue"/>
                <a:cs typeface="Helvetica Neue"/>
                <a:sym typeface="Helvetica Neue"/>
              </a:rPr>
              <a:t>conectar</a:t>
            </a:r>
            <a:r>
              <a:rPr lang="en-GB" sz="1650" b="0" i="0" u="none" strike="noStrike" cap="none">
                <a:solidFill>
                  <a:schemeClr val="dk1"/>
                </a:solidFill>
                <a:latin typeface="Helvetica Neue"/>
                <a:ea typeface="Helvetica Neue"/>
                <a:cs typeface="Helvetica Neue"/>
                <a:sym typeface="Helvetica Neue"/>
              </a:rPr>
              <a:t> el micro:bit a una computadora.</a:t>
            </a:r>
            <a:endParaRPr/>
          </a:p>
          <a:p>
            <a:pPr marL="318151" marR="431466" lvl="0" indent="-300028" algn="l" rtl="0">
              <a:lnSpc>
                <a:spcPct val="110000"/>
              </a:lnSpc>
              <a:spcBef>
                <a:spcPts val="1000"/>
              </a:spcBef>
              <a:spcAft>
                <a:spcPts val="0"/>
              </a:spcAft>
              <a:buClr>
                <a:srgbClr val="2993D6"/>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La unidad MICROBIT aparecerá como una unidad USB.</a:t>
            </a:r>
            <a:endParaRPr/>
          </a:p>
          <a:p>
            <a:pPr marL="318151" marR="431466" lvl="0" indent="-300028" algn="l" rtl="0">
              <a:lnSpc>
                <a:spcPct val="110000"/>
              </a:lnSpc>
              <a:spcBef>
                <a:spcPts val="1000"/>
              </a:spcBef>
              <a:spcAft>
                <a:spcPts val="0"/>
              </a:spcAft>
              <a:buClr>
                <a:srgbClr val="2993D6"/>
              </a:buClr>
              <a:buSzPts val="1650"/>
              <a:buFont typeface="Helvetica Neue"/>
              <a:buChar char="•"/>
            </a:pPr>
            <a:r>
              <a:rPr lang="en-GB" sz="1650" b="1" i="0" u="none" strike="noStrike" cap="none">
                <a:solidFill>
                  <a:srgbClr val="2993D6"/>
                </a:solidFill>
                <a:highlight>
                  <a:srgbClr val="FFFFFF"/>
                </a:highlight>
                <a:latin typeface="Helvetica Neue"/>
                <a:ea typeface="Helvetica Neue"/>
                <a:cs typeface="Helvetica Neue"/>
                <a:sym typeface="Helvetica Neue"/>
              </a:rPr>
              <a:t>Busca</a:t>
            </a:r>
            <a:r>
              <a:rPr lang="en-GB" sz="1650" b="0" i="0" u="none" strike="noStrike" cap="none">
                <a:solidFill>
                  <a:srgbClr val="000000"/>
                </a:solidFill>
                <a:highlight>
                  <a:srgbClr val="FFFFFF"/>
                </a:highlight>
                <a:latin typeface="Helvetica Neue"/>
                <a:ea typeface="Helvetica Neue"/>
                <a:cs typeface="Helvetica Neue"/>
                <a:sym typeface="Helvetica Neue"/>
              </a:rPr>
              <a:t> en la unidad MICROBIT y </a:t>
            </a:r>
            <a:r>
              <a:rPr lang="en-GB" sz="1650" b="1" i="0" u="none" strike="noStrike" cap="none">
                <a:solidFill>
                  <a:srgbClr val="2993D6"/>
                </a:solidFill>
                <a:highlight>
                  <a:srgbClr val="FFFFFF"/>
                </a:highlight>
                <a:latin typeface="Helvetica Neue"/>
                <a:ea typeface="Helvetica Neue"/>
                <a:cs typeface="Helvetica Neue"/>
                <a:sym typeface="Helvetica Neue"/>
              </a:rPr>
              <a:t>abre</a:t>
            </a:r>
            <a:r>
              <a:rPr lang="en-GB" sz="1650" b="0" i="0" u="none" strike="noStrike" cap="none">
                <a:solidFill>
                  <a:srgbClr val="000000"/>
                </a:solidFill>
                <a:highlight>
                  <a:srgbClr val="FFFFFF"/>
                </a:highlight>
                <a:latin typeface="Helvetica Neue"/>
                <a:ea typeface="Helvetica Neue"/>
                <a:cs typeface="Helvetica Neue"/>
                <a:sym typeface="Helvetica Neue"/>
              </a:rPr>
              <a:t> el archivo MY_DATA para ver una tabla de tus datos en un navegador web.</a:t>
            </a:r>
            <a:endParaRPr/>
          </a:p>
          <a:p>
            <a:pPr marL="0" marR="431466"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318151" marR="431466" lvl="0" indent="-300028" algn="l" rtl="0">
              <a:lnSpc>
                <a:spcPct val="110000"/>
              </a:lnSpc>
              <a:spcBef>
                <a:spcPts val="1000"/>
              </a:spcBef>
              <a:spcAft>
                <a:spcPts val="0"/>
              </a:spcAft>
              <a:buClr>
                <a:srgbClr val="2993D6"/>
              </a:buClr>
              <a:buSzPts val="1650"/>
              <a:buFont typeface="Helvetica Neue"/>
              <a:buChar char="•"/>
            </a:pPr>
            <a:r>
              <a:rPr lang="en-GB" sz="1650" b="0" i="0" u="none" strike="noStrike" cap="none">
                <a:solidFill>
                  <a:schemeClr val="dk1"/>
                </a:solidFill>
                <a:highlight>
                  <a:srgbClr val="FFFFFF"/>
                </a:highlight>
                <a:latin typeface="Helvetica Neue"/>
                <a:ea typeface="Helvetica Neue"/>
                <a:cs typeface="Helvetica Neue"/>
                <a:sym typeface="Helvetica Neue"/>
              </a:rPr>
              <a:t>Los</a:t>
            </a:r>
            <a:r>
              <a:rPr lang="en-GB" sz="1650" b="0" i="0" u="none" strike="noStrike" cap="none">
                <a:solidFill>
                  <a:schemeClr val="dk1"/>
                </a:solidFill>
                <a:latin typeface="Helvetica Neue"/>
                <a:ea typeface="Helvetica Neue"/>
                <a:cs typeface="Helvetica Neue"/>
                <a:sym typeface="Helvetica Neue"/>
              </a:rPr>
              <a:t> tiempos registrados en la tabla muestran el tiempo transcurrido desde que se encendió tu micro:bit.</a:t>
            </a:r>
            <a:endParaRPr/>
          </a:p>
          <a:p>
            <a:pPr marL="318151" marR="431466" lvl="0" indent="-300028" algn="l" rtl="0">
              <a:lnSpc>
                <a:spcPct val="110000"/>
              </a:lnSpc>
              <a:spcBef>
                <a:spcPts val="1000"/>
              </a:spcBef>
              <a:spcAft>
                <a:spcPts val="1000"/>
              </a:spcAft>
              <a:buClr>
                <a:srgbClr val="2993D6"/>
              </a:buClr>
              <a:buSzPts val="1650"/>
              <a:buFont typeface="Helvetica Neue"/>
              <a:buChar char="•"/>
            </a:pPr>
            <a:r>
              <a:rPr lang="en-GB" sz="1650" b="1" i="0" u="none" strike="noStrike" cap="none">
                <a:solidFill>
                  <a:srgbClr val="2993D6"/>
                </a:solidFill>
                <a:highlight>
                  <a:srgbClr val="FFFFFF"/>
                </a:highlight>
                <a:latin typeface="Helvetica Neue"/>
                <a:ea typeface="Helvetica Neue"/>
                <a:cs typeface="Helvetica Neue"/>
                <a:sym typeface="Helvetica Neue"/>
              </a:rPr>
              <a:t>Analiza</a:t>
            </a:r>
            <a:r>
              <a:rPr lang="en-GB" sz="1650" b="0" i="0" u="none" strike="noStrike" cap="none">
                <a:solidFill>
                  <a:schemeClr val="dk1"/>
                </a:solidFill>
                <a:latin typeface="Helvetica Neue"/>
                <a:ea typeface="Helvetica Neue"/>
                <a:cs typeface="Helvetica Neue"/>
                <a:sym typeface="Helvetica Neue"/>
              </a:rPr>
              <a:t> los datos de la encuesta y utilízalos para respaldar tu artículo de opinión.</a:t>
            </a:r>
            <a:endParaRPr/>
          </a:p>
        </p:txBody>
      </p:sp>
      <p:pic>
        <p:nvPicPr>
          <p:cNvPr id="191" name="Google Shape;191;g389d8243f5c_0_14" descr="Archivo MY_DATA"/>
          <p:cNvPicPr preferRelativeResize="0"/>
          <p:nvPr/>
        </p:nvPicPr>
        <p:blipFill rotWithShape="1">
          <a:blip r:embed="rId4">
            <a:alphaModFix/>
          </a:blip>
          <a:srcRect l="2217" t="2855" r="1776" b="17170"/>
          <a:stretch/>
        </p:blipFill>
        <p:spPr>
          <a:xfrm>
            <a:off x="977825" y="2969575"/>
            <a:ext cx="3563877" cy="1647524"/>
          </a:xfrm>
          <a:prstGeom prst="rect">
            <a:avLst/>
          </a:prstGeom>
          <a:noFill/>
          <a:ln w="9525" cap="flat" cmpd="sng">
            <a:solidFill>
              <a:srgbClr val="000000"/>
            </a:solidFill>
            <a:prstDash val="solid"/>
            <a:round/>
            <a:headEnd type="none" w="sm" len="sm"/>
            <a:tailEnd type="none" w="sm" len="sm"/>
          </a:ln>
        </p:spPr>
      </p:pic>
      <p:sp>
        <p:nvSpPr>
          <p:cNvPr id="192" name="Google Shape;192;g389d8243f5c_0_14"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a:p>
        </p:txBody>
      </p:sp>
      <p:pic>
        <p:nvPicPr>
          <p:cNvPr id="193" name="Google Shape;193;g389d8243f5c_0_14" descr="Tabla de datos creada por la función de registro de datos de micro:bit con los encabezados «de acuerdo», «en desacuerdo» y «no estoy seguro»." title="Screenshot 2025-10-08 at 10.45.38.png"/>
          <p:cNvPicPr preferRelativeResize="0"/>
          <p:nvPr/>
        </p:nvPicPr>
        <p:blipFill rotWithShape="1">
          <a:blip r:embed="rId5">
            <a:alphaModFix/>
          </a:blip>
          <a:srcRect b="12365"/>
          <a:stretch/>
        </p:blipFill>
        <p:spPr>
          <a:xfrm>
            <a:off x="5084499" y="2589685"/>
            <a:ext cx="3563876" cy="2547574"/>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g389d8243f5c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Analiza tus datos 1</a:t>
            </a:r>
            <a:endParaRPr/>
          </a:p>
        </p:txBody>
      </p:sp>
      <p:sp>
        <p:nvSpPr>
          <p:cNvPr id="199" name="Google Shape;199;g389d8243f5c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11</a:t>
            </a:fld>
            <a:endParaRPr/>
          </a:p>
        </p:txBody>
      </p:sp>
      <p:sp>
        <p:nvSpPr>
          <p:cNvPr id="200" name="Google Shape;200;g389d8243f5c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01" name="Google Shape;201;g389d8243f5c_0_1"/>
          <p:cNvSpPr txBox="1"/>
          <p:nvPr/>
        </p:nvSpPr>
        <p:spPr>
          <a:xfrm>
            <a:off x="681025" y="1302274"/>
            <a:ext cx="8836200" cy="12804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10000"/>
              </a:lnSpc>
              <a:spcBef>
                <a:spcPts val="1300"/>
              </a:spcBef>
              <a:spcAft>
                <a:spcPts val="0"/>
              </a:spcAft>
              <a:buClr>
                <a:srgbClr val="000000"/>
              </a:buClr>
              <a:buSzPts val="1800"/>
              <a:buFont typeface="Arial"/>
              <a:buNone/>
            </a:pPr>
            <a:r>
              <a:rPr lang="en-GB" sz="1800" b="0" i="0" u="none" strike="noStrike" cap="none">
                <a:solidFill>
                  <a:schemeClr val="dk1"/>
                </a:solidFill>
                <a:latin typeface="Helvetica Neue"/>
                <a:ea typeface="Helvetica Neue"/>
                <a:cs typeface="Helvetica Neue"/>
                <a:sym typeface="Helvetica Neue"/>
              </a:rPr>
              <a:t>Los alumnos analizarán los datos recopilados en la encuesta y utilizarán la información para respaldar sus escritos de opinión.</a:t>
            </a:r>
            <a:endParaRPr/>
          </a:p>
          <a:p>
            <a:pPr marL="0" marR="123714" lvl="0" indent="0" algn="l" rtl="0">
              <a:lnSpc>
                <a:spcPct val="110000"/>
              </a:lnSpc>
              <a:spcBef>
                <a:spcPts val="1300"/>
              </a:spcBef>
              <a:spcAft>
                <a:spcPts val="0"/>
              </a:spcAft>
              <a:buClr>
                <a:schemeClr val="dk1"/>
              </a:buClr>
              <a:buSzPts val="1600"/>
              <a:buFont typeface="Arial"/>
              <a:buNone/>
            </a:pPr>
            <a:r>
              <a:rPr lang="en-GB" sz="1800" b="0" i="0" u="none" strike="noStrike" cap="none">
                <a:solidFill>
                  <a:schemeClr val="dk1"/>
                </a:solidFill>
                <a:latin typeface="Helvetica Neue"/>
                <a:ea typeface="Helvetica Neue"/>
                <a:cs typeface="Helvetica Neue"/>
                <a:sym typeface="Helvetica Neue"/>
              </a:rPr>
              <a:t>Tus datos aparecen en una tabla en el navegador web. </a:t>
            </a:r>
            <a:endParaRPr/>
          </a:p>
        </p:txBody>
      </p:sp>
      <p:sp>
        <p:nvSpPr>
          <p:cNvPr id="202" name="Google Shape;202;g389d8243f5c_0_1"/>
          <p:cNvSpPr/>
          <p:nvPr/>
        </p:nvSpPr>
        <p:spPr>
          <a:xfrm>
            <a:off x="681025" y="2582675"/>
            <a:ext cx="8544000" cy="3629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0" i="0" u="none" strike="noStrike" cap="none">
                <a:solidFill>
                  <a:srgbClr val="000000"/>
                </a:solidFill>
                <a:latin typeface="Helvetica Neue"/>
                <a:ea typeface="Helvetica Neue"/>
                <a:cs typeface="Helvetica Neue"/>
                <a:sym typeface="Helvetica Neue"/>
              </a:rPr>
              <a:t>Los alumnos pueden analizar sus datos utilizando papel y lápiz o una hoja de cálculo.</a:t>
            </a:r>
            <a:endParaRPr/>
          </a:p>
          <a:p>
            <a:pPr marL="0" marR="4443715" lvl="0" indent="0" algn="l" rtl="0">
              <a:lnSpc>
                <a:spcPct val="110000"/>
              </a:lnSpc>
              <a:spcBef>
                <a:spcPts val="1000"/>
              </a:spcBef>
              <a:spcAft>
                <a:spcPts val="1000"/>
              </a:spcAft>
              <a:buClr>
                <a:srgbClr val="000000"/>
              </a:buClr>
              <a:buSzPts val="1600"/>
              <a:buFont typeface="Arial"/>
              <a:buNone/>
            </a:pPr>
            <a:r>
              <a:rPr lang="en-GB" sz="1800" b="1" i="0" u="none" strike="noStrike" cap="none">
                <a:solidFill>
                  <a:srgbClr val="2993D6"/>
                </a:solidFill>
                <a:latin typeface="Helvetica Neue"/>
                <a:ea typeface="Helvetica Neue"/>
                <a:cs typeface="Helvetica Neue"/>
                <a:sym typeface="Helvetica Neue"/>
              </a:rPr>
              <a:t>Utiliza papel y lápiz</a:t>
            </a:r>
            <a:r>
              <a:rPr lang="en-GB" sz="1800" b="0" i="0" u="none" strike="noStrike" cap="none">
                <a:solidFill>
                  <a:srgbClr val="000000"/>
                </a:solidFill>
                <a:latin typeface="Helvetica Neue"/>
                <a:ea typeface="Helvetica Neue"/>
                <a:cs typeface="Helvetica Neue"/>
                <a:sym typeface="Helvetica Neue"/>
              </a:rPr>
              <a:t> para sumar el total de cada columna y hacer tu propio gráfico de columnas o de barras para visualizar los datos de tu encuesta.</a:t>
            </a:r>
            <a:endParaRPr/>
          </a:p>
        </p:txBody>
      </p:sp>
      <p:pic>
        <p:nvPicPr>
          <p:cNvPr id="203" name="Google Shape;203;g389d8243f5c_0_1" descr="Decorativo" title="Surprised_green@4x-100.jpg"/>
          <p:cNvPicPr preferRelativeResize="0"/>
          <p:nvPr/>
        </p:nvPicPr>
        <p:blipFill rotWithShape="1">
          <a:blip r:embed="rId3">
            <a:alphaModFix/>
          </a:blip>
          <a:srcRect/>
          <a:stretch/>
        </p:blipFill>
        <p:spPr>
          <a:xfrm rot="-689773">
            <a:off x="7676707" y="367877"/>
            <a:ext cx="926336" cy="738546"/>
          </a:xfrm>
          <a:prstGeom prst="rect">
            <a:avLst/>
          </a:prstGeom>
          <a:noFill/>
          <a:ln>
            <a:noFill/>
          </a:ln>
        </p:spPr>
      </p:pic>
      <p:pic>
        <p:nvPicPr>
          <p:cNvPr id="204" name="Google Shape;204;g389d8243f5c_0_1" descr="Tabla de datos creada por la función de registro de datos de micro:bit con los encabezados «de acuerdo», «en desacuerdo» y «no estoy seguro»." title="Screenshot 2025-10-08 at 10.45.38.png"/>
          <p:cNvPicPr preferRelativeResize="0"/>
          <p:nvPr/>
        </p:nvPicPr>
        <p:blipFill rotWithShape="1">
          <a:blip r:embed="rId4">
            <a:alphaModFix/>
          </a:blip>
          <a:srcRect b="11745"/>
          <a:stretch/>
        </p:blipFill>
        <p:spPr>
          <a:xfrm>
            <a:off x="4763600" y="3013703"/>
            <a:ext cx="4021149" cy="2894625"/>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389d8243f5c_0_3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Analiza tus datos 2</a:t>
            </a:r>
            <a:endParaRPr/>
          </a:p>
        </p:txBody>
      </p:sp>
      <p:sp>
        <p:nvSpPr>
          <p:cNvPr id="210" name="Google Shape;210;g389d8243f5c_0_3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12</a:t>
            </a:fld>
            <a:endParaRPr/>
          </a:p>
        </p:txBody>
      </p:sp>
      <p:sp>
        <p:nvSpPr>
          <p:cNvPr id="211" name="Google Shape;211;g389d8243f5c_0_3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12" name="Google Shape;212;g389d8243f5c_0_30"/>
          <p:cNvSpPr/>
          <p:nvPr/>
        </p:nvSpPr>
        <p:spPr>
          <a:xfrm>
            <a:off x="681025" y="1367475"/>
            <a:ext cx="8544000" cy="4659000"/>
          </a:xfrm>
          <a:prstGeom prst="roundRect">
            <a:avLst>
              <a:gd name="adj" fmla="val 1049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1" i="0" u="none" strike="noStrike" cap="none">
                <a:solidFill>
                  <a:srgbClr val="2993D6"/>
                </a:solidFill>
                <a:latin typeface="Helvetica Neue"/>
                <a:ea typeface="Helvetica Neue"/>
                <a:cs typeface="Helvetica Neue"/>
                <a:sym typeface="Helvetica Neue"/>
              </a:rPr>
              <a:t>Para utilizar una hoja de cálculo</a:t>
            </a:r>
            <a:r>
              <a:rPr lang="en-GB" sz="1800" b="0" i="0" u="none" strike="noStrike" cap="none">
                <a:solidFill>
                  <a:srgbClr val="000000"/>
                </a:solidFill>
                <a:latin typeface="Helvetica Neue"/>
                <a:ea typeface="Helvetica Neue"/>
                <a:cs typeface="Helvetica Neue"/>
                <a:sym typeface="Helvetica Neue"/>
              </a:rPr>
              <a:t>, puedes:</a:t>
            </a:r>
            <a:endParaRPr/>
          </a:p>
          <a:p>
            <a:pPr marL="457200" marR="4443715" lvl="0" indent="-342900" algn="l" rtl="0">
              <a:lnSpc>
                <a:spcPct val="110000"/>
              </a:lnSpc>
              <a:spcBef>
                <a:spcPts val="1300"/>
              </a:spcBef>
              <a:spcAft>
                <a:spcPts val="0"/>
              </a:spcAft>
              <a:buClr>
                <a:srgbClr val="000000"/>
              </a:buClr>
              <a:buSzPts val="1800"/>
              <a:buFont typeface="Helvetica Neue"/>
              <a:buChar char="●"/>
            </a:pPr>
            <a:r>
              <a:rPr lang="en-GB" sz="1800" b="1" i="0" u="none" strike="noStrike" cap="none">
                <a:solidFill>
                  <a:srgbClr val="2993D6"/>
                </a:solidFill>
                <a:latin typeface="Helvetica Neue"/>
                <a:ea typeface="Helvetica Neue"/>
                <a:cs typeface="Helvetica Neue"/>
                <a:sym typeface="Helvetica Neue"/>
              </a:rPr>
              <a:t>Presionar el botón de copiar</a:t>
            </a:r>
            <a:r>
              <a:rPr lang="en-GB" sz="1800" b="0" i="0" u="none" strike="noStrike" cap="none">
                <a:solidFill>
                  <a:srgbClr val="000000"/>
                </a:solidFill>
                <a:latin typeface="Helvetica Neue"/>
                <a:ea typeface="Helvetica Neue"/>
                <a:cs typeface="Helvetica Neue"/>
                <a:sym typeface="Helvetica Neue"/>
              </a:rPr>
              <a:t> para copiar los datos y poder pegarlos directamente en una hoja de cálculo.</a:t>
            </a:r>
            <a:endParaRPr/>
          </a:p>
          <a:p>
            <a:pPr marL="457200" marR="4363497" lvl="0" indent="-342900" algn="l" rtl="0">
              <a:lnSpc>
                <a:spcPct val="110000"/>
              </a:lnSpc>
              <a:spcBef>
                <a:spcPts val="1300"/>
              </a:spcBef>
              <a:spcAft>
                <a:spcPts val="0"/>
              </a:spcAft>
              <a:buClr>
                <a:srgbClr val="000000"/>
              </a:buClr>
              <a:buSzPts val="1800"/>
              <a:buFont typeface="Helvetica Neue"/>
              <a:buChar char="●"/>
            </a:pPr>
            <a:r>
              <a:rPr lang="en-GB" sz="1800" b="1" i="0" u="none" strike="noStrike" cap="none">
                <a:solidFill>
                  <a:srgbClr val="2993D6"/>
                </a:solidFill>
                <a:latin typeface="Helvetica Neue"/>
                <a:ea typeface="Helvetica Neue"/>
                <a:cs typeface="Helvetica Neue"/>
                <a:sym typeface="Helvetica Neue"/>
              </a:rPr>
              <a:t>Presiona el botón de descarga</a:t>
            </a:r>
            <a:r>
              <a:rPr lang="en-GB" sz="1800" b="0" i="0" u="none" strike="noStrike" cap="none">
                <a:solidFill>
                  <a:srgbClr val="000000"/>
                </a:solidFill>
                <a:latin typeface="Helvetica Neue"/>
                <a:ea typeface="Helvetica Neue"/>
                <a:cs typeface="Helvetica Neue"/>
                <a:sym typeface="Helvetica Neue"/>
              </a:rPr>
              <a:t> para descargar los datos como archivo CSV (valores separados por comas), que también puedes importar a una hoja de cálculo.</a:t>
            </a:r>
            <a:endParaRPr/>
          </a:p>
        </p:txBody>
      </p:sp>
      <p:pic>
        <p:nvPicPr>
          <p:cNvPr id="213" name="Google Shape;213;g389d8243f5c_0_30" descr="Decorativo" title="Surprised_green@4x-100.jpg"/>
          <p:cNvPicPr preferRelativeResize="0"/>
          <p:nvPr/>
        </p:nvPicPr>
        <p:blipFill rotWithShape="1">
          <a:blip r:embed="rId3">
            <a:alphaModFix/>
          </a:blip>
          <a:srcRect/>
          <a:stretch/>
        </p:blipFill>
        <p:spPr>
          <a:xfrm rot="-689786">
            <a:off x="7718318" y="547879"/>
            <a:ext cx="912836" cy="727792"/>
          </a:xfrm>
          <a:prstGeom prst="rect">
            <a:avLst/>
          </a:prstGeom>
          <a:noFill/>
          <a:ln>
            <a:noFill/>
          </a:ln>
        </p:spPr>
      </p:pic>
      <p:pic>
        <p:nvPicPr>
          <p:cNvPr id="214" name="Google Shape;214;g389d8243f5c_0_30" descr="Tabla de datos creada por la función de registro de datos de micro:bit con los encabezados «de acuerdo», «en desacuerdo» y «no estoy seguro»." title="Screenshot 2025-10-08 at 10.45.38.png"/>
          <p:cNvPicPr preferRelativeResize="0"/>
          <p:nvPr/>
        </p:nvPicPr>
        <p:blipFill rotWithShape="1">
          <a:blip r:embed="rId4">
            <a:alphaModFix/>
          </a:blip>
          <a:srcRect/>
          <a:stretch/>
        </p:blipFill>
        <p:spPr>
          <a:xfrm>
            <a:off x="4754550" y="2007425"/>
            <a:ext cx="4142577" cy="3379075"/>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1</a:t>
            </a:r>
            <a:endParaRPr/>
          </a:p>
        </p:txBody>
      </p:sp>
      <p:sp>
        <p:nvSpPr>
          <p:cNvPr id="220" name="Google Shape;220;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13</a:t>
            </a:fld>
            <a:endParaRPr/>
          </a:p>
        </p:txBody>
      </p:sp>
      <p:sp>
        <p:nvSpPr>
          <p:cNvPr id="221" name="Google Shape;221;g35fa30c4f18_0_96"/>
          <p:cNvSpPr txBox="1">
            <a:spLocks noGrp="1"/>
          </p:cNvSpPr>
          <p:nvPr>
            <p:ph type="body" idx="1"/>
          </p:nvPr>
        </p:nvSpPr>
        <p:spPr>
          <a:xfrm>
            <a:off x="681025" y="1236578"/>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500"/>
              <a:t>Este proyecto utiliza el registrador de datos para registrar las respuestas de la encuesta y las almacena en una tabla para su posterior análisis . Los alumnos pueden utilizar la información para respaldar sus escritos de opinión.</a:t>
            </a:r>
            <a:endParaRPr sz="1500"/>
          </a:p>
        </p:txBody>
      </p:sp>
      <p:sp>
        <p:nvSpPr>
          <p:cNvPr id="222" name="Google Shape;222;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23" name="Google Shape;223;g35fa30c4f18_0_96"/>
          <p:cNvSpPr/>
          <p:nvPr/>
        </p:nvSpPr>
        <p:spPr>
          <a:xfrm>
            <a:off x="743525" y="2064250"/>
            <a:ext cx="4128600" cy="42921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inicio del programa, las categorías de recopilación de datos se organizan en columnas y se denominan «de acuerdo», «en desacuerdo» y «no estoy seguro». Se muestra una marca de verificación para indicar que el registrador de datos de la encuesta está listo.</a:t>
            </a:r>
            <a:endParaRPr sz="1500"/>
          </a:p>
        </p:txBody>
      </p:sp>
      <p:sp>
        <p:nvSpPr>
          <p:cNvPr id="224" name="Google Shape;224;g35fa30c4f18_0_96"/>
          <p:cNvSpPr/>
          <p:nvPr/>
        </p:nvSpPr>
        <p:spPr>
          <a:xfrm>
            <a:off x="5198275" y="2064350"/>
            <a:ext cx="4128600" cy="42921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presionar el botón A, aparece el ícono feliz para confirmar que la respuesta a la encuesta se ha añadido a la columna «de acuerdo» del registrador de datos. La pantalla se borra para indicar que se puede recopilar la siguiente respuesta de la encuesta.</a:t>
            </a:r>
            <a:endParaRPr sz="1500"/>
          </a:p>
        </p:txBody>
      </p:sp>
      <p:pic>
        <p:nvPicPr>
          <p:cNvPr id="225" name="Google Shape;225;g35fa30c4f18_0_96" descr="decorativo" title="Inspired_green@4x-100 (1).jpg"/>
          <p:cNvPicPr preferRelativeResize="0"/>
          <p:nvPr/>
        </p:nvPicPr>
        <p:blipFill rotWithShape="1">
          <a:blip r:embed="rId3">
            <a:alphaModFix/>
          </a:blip>
          <a:srcRect/>
          <a:stretch/>
        </p:blipFill>
        <p:spPr>
          <a:xfrm rot="572934">
            <a:off x="8156243" y="259218"/>
            <a:ext cx="671835" cy="913812"/>
          </a:xfrm>
          <a:prstGeom prst="rect">
            <a:avLst/>
          </a:prstGeom>
          <a:noFill/>
          <a:ln>
            <a:noFill/>
          </a:ln>
        </p:spPr>
      </p:pic>
      <p:pic>
        <p:nvPicPr>
          <p:cNvPr id="226" name="Google Shape;226;g35fa30c4f18_0_96" descr="El bloque «al iniciar» con un bloque de columnas dentro, con los encabezados de columna «de acuerdo», «en desacuerdo» y «no estoy seguro»." title="microbit-screenshot - 2025-10-08T123420.439.png"/>
          <p:cNvPicPr preferRelativeResize="0"/>
          <p:nvPr/>
        </p:nvPicPr>
        <p:blipFill rotWithShape="1">
          <a:blip r:embed="rId4">
            <a:alphaModFix/>
          </a:blip>
          <a:srcRect r="80320" b="64694"/>
          <a:stretch/>
        </p:blipFill>
        <p:spPr>
          <a:xfrm>
            <a:off x="1953374" y="2152350"/>
            <a:ext cx="1708923" cy="2191699"/>
          </a:xfrm>
          <a:prstGeom prst="rect">
            <a:avLst/>
          </a:prstGeom>
          <a:noFill/>
          <a:ln>
            <a:noFill/>
          </a:ln>
        </p:spPr>
      </p:pic>
      <p:pic>
        <p:nvPicPr>
          <p:cNvPr id="227" name="Google Shape;227;g35fa30c4f18_0_96" descr="Bloque «al presionar el botón A» con los siguientes bloques en su interior: - mostrar ícono feliz - registrar columna de datos «de acuerdo» valor «1» - borrar pantalla" title="microbit-screenshot - 2025-10-08T123420.439.png"/>
          <p:cNvPicPr preferRelativeResize="0"/>
          <p:nvPr/>
        </p:nvPicPr>
        <p:blipFill rotWithShape="1">
          <a:blip r:embed="rId4">
            <a:alphaModFix/>
          </a:blip>
          <a:srcRect l="29257" t="2510" r="36117" b="67205"/>
          <a:stretch/>
        </p:blipFill>
        <p:spPr>
          <a:xfrm>
            <a:off x="5883252" y="2385838"/>
            <a:ext cx="2758625" cy="17247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g389d8243f5c_0_5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2</a:t>
            </a:r>
            <a:endParaRPr/>
          </a:p>
        </p:txBody>
      </p:sp>
      <p:sp>
        <p:nvSpPr>
          <p:cNvPr id="233" name="Google Shape;233;g389d8243f5c_0_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14</a:t>
            </a:fld>
            <a:endParaRPr/>
          </a:p>
        </p:txBody>
      </p:sp>
      <p:sp>
        <p:nvSpPr>
          <p:cNvPr id="234" name="Google Shape;234;g389d8243f5c_0_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35" name="Google Shape;235;g389d8243f5c_0_54"/>
          <p:cNvSpPr/>
          <p:nvPr/>
        </p:nvSpPr>
        <p:spPr>
          <a:xfrm>
            <a:off x="743525" y="1367475"/>
            <a:ext cx="3903600" cy="4786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presionar el botón B, aparece el ícono triste para confirmar que la respuesta a la encuesta se ha añadido a la columna «en desacuerdo» del registrador de datos. La pantalla se borra para indicar que se puede recopilar la siguiente respuesta de la encuesta.</a:t>
            </a:r>
            <a:endParaRPr sz="1500"/>
          </a:p>
        </p:txBody>
      </p:sp>
      <p:sp>
        <p:nvSpPr>
          <p:cNvPr id="236" name="Google Shape;236;g389d8243f5c_0_54"/>
          <p:cNvSpPr/>
          <p:nvPr/>
        </p:nvSpPr>
        <p:spPr>
          <a:xfrm>
            <a:off x="4995625" y="1367475"/>
            <a:ext cx="3903600" cy="4786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presionar el logotipo táctil, aparece el ícono «bah» para confirmar que la respuesta a la encuesta se ha añadido a la columna «no estoy seguro» del registrador de datos. La pantalla se borra para indicar que se puede recopilar la siguiente respuesta de la encuesta.</a:t>
            </a:r>
            <a:endParaRPr sz="1500"/>
          </a:p>
        </p:txBody>
      </p:sp>
      <p:pic>
        <p:nvPicPr>
          <p:cNvPr id="237" name="Google Shape;237;g389d8243f5c_0_54" descr="decorativo" title="Inspired_green@4x-100 (1).jpg"/>
          <p:cNvPicPr preferRelativeResize="0"/>
          <p:nvPr/>
        </p:nvPicPr>
        <p:blipFill rotWithShape="1">
          <a:blip r:embed="rId3">
            <a:alphaModFix/>
          </a:blip>
          <a:srcRect/>
          <a:stretch/>
        </p:blipFill>
        <p:spPr>
          <a:xfrm rot="572934">
            <a:off x="8156243" y="259218"/>
            <a:ext cx="671835" cy="913812"/>
          </a:xfrm>
          <a:prstGeom prst="rect">
            <a:avLst/>
          </a:prstGeom>
          <a:noFill/>
          <a:ln>
            <a:noFill/>
          </a:ln>
        </p:spPr>
      </p:pic>
      <p:pic>
        <p:nvPicPr>
          <p:cNvPr id="238" name="Google Shape;238;g389d8243f5c_0_54" descr="Bloque «al presionar el botón B» con los siguientes bloques en su interior: - mostrar ícono triste - registrar el valor «1» en la columna «en desacuerdo» - borrar pantalla" title="microbit-screenshot - 2025-10-08T123420.439.png"/>
          <p:cNvPicPr preferRelativeResize="0"/>
          <p:nvPr/>
        </p:nvPicPr>
        <p:blipFill rotWithShape="1">
          <a:blip r:embed="rId4">
            <a:alphaModFix/>
          </a:blip>
          <a:srcRect l="63875" t="3150" r="-452" b="67816"/>
          <a:stretch/>
        </p:blipFill>
        <p:spPr>
          <a:xfrm>
            <a:off x="953963" y="1800975"/>
            <a:ext cx="3482726" cy="1976177"/>
          </a:xfrm>
          <a:prstGeom prst="rect">
            <a:avLst/>
          </a:prstGeom>
          <a:noFill/>
          <a:ln>
            <a:noFill/>
          </a:ln>
        </p:spPr>
      </p:pic>
      <p:pic>
        <p:nvPicPr>
          <p:cNvPr id="239" name="Google Shape;239;g389d8243f5c_0_54" descr="Bloque «al presionar el logo» que contiene estos bloques: - mostrar ícono «bah» - registrar columna de datos «no estoy seguro» valor «1» - borrar pantalla" title="microbit-screenshot - 2025-10-08T123420.439.png"/>
          <p:cNvPicPr preferRelativeResize="0"/>
          <p:nvPr/>
        </p:nvPicPr>
        <p:blipFill rotWithShape="1">
          <a:blip r:embed="rId4">
            <a:alphaModFix/>
          </a:blip>
          <a:srcRect l="24836" t="40049" r="37894" b="29667"/>
          <a:stretch/>
        </p:blipFill>
        <p:spPr>
          <a:xfrm>
            <a:off x="5206050" y="1764009"/>
            <a:ext cx="3482726" cy="202293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g389d8243f5c_0_6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3</a:t>
            </a:r>
            <a:endParaRPr/>
          </a:p>
        </p:txBody>
      </p:sp>
      <p:sp>
        <p:nvSpPr>
          <p:cNvPr id="245" name="Google Shape;245;g389d8243f5c_0_6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15</a:t>
            </a:fld>
            <a:endParaRPr/>
          </a:p>
        </p:txBody>
      </p:sp>
      <p:sp>
        <p:nvSpPr>
          <p:cNvPr id="246" name="Google Shape;246;g389d8243f5c_0_6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47" name="Google Shape;247;g389d8243f5c_0_66"/>
          <p:cNvSpPr/>
          <p:nvPr/>
        </p:nvSpPr>
        <p:spPr>
          <a:xfrm>
            <a:off x="743525" y="1367475"/>
            <a:ext cx="8155800" cy="4786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3003688"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los botones A+B a la vez se eliminarán todos los datos del registro. El led muestra un ícono de calavera para indicar que los datos se han borrado, el bloque «borrar registro» borra todos los datos, las categorías de recopilación de datos se denominan «de acuerdo», «en desacuerdo» y «no estoy seguro», de modo que el micro:bit está listo para recopilar datos de la encuesta, y se muestra una marca de verificación para indicar que el registrador de datos de la encuesta está listo.</a:t>
            </a:r>
            <a:endParaRPr/>
          </a:p>
        </p:txBody>
      </p:sp>
      <p:pic>
        <p:nvPicPr>
          <p:cNvPr id="248" name="Google Shape;248;g389d8243f5c_0_66" descr="decorativo" title="Inspired_green@4x-100 (1).jpg"/>
          <p:cNvPicPr preferRelativeResize="0"/>
          <p:nvPr/>
        </p:nvPicPr>
        <p:blipFill rotWithShape="1">
          <a:blip r:embed="rId3">
            <a:alphaModFix/>
          </a:blip>
          <a:srcRect/>
          <a:stretch/>
        </p:blipFill>
        <p:spPr>
          <a:xfrm rot="572934">
            <a:off x="8156243" y="259218"/>
            <a:ext cx="671835" cy="913812"/>
          </a:xfrm>
          <a:prstGeom prst="rect">
            <a:avLst/>
          </a:prstGeom>
          <a:noFill/>
          <a:ln>
            <a:noFill/>
          </a:ln>
        </p:spPr>
      </p:pic>
      <p:pic>
        <p:nvPicPr>
          <p:cNvPr id="249" name="Google Shape;249;g389d8243f5c_0_66" descr="Bloque «al presionar los botones A+B» que contiene los siguientes bloques: - mostrar ícono de calavera - eliminar registro - configurar columnas «de acuerdo», «en desacuerdo» y «no estoy seguro» - mostrar ícono sí" title="microbit-screenshot - 2025-10-08T123420.439.png"/>
          <p:cNvPicPr preferRelativeResize="0"/>
          <p:nvPr/>
        </p:nvPicPr>
        <p:blipFill rotWithShape="1">
          <a:blip r:embed="rId4">
            <a:alphaModFix/>
          </a:blip>
          <a:srcRect l="64041" t="52092" r="12546" b="-2100"/>
          <a:stretch/>
        </p:blipFill>
        <p:spPr>
          <a:xfrm>
            <a:off x="5820925" y="1727775"/>
            <a:ext cx="2700227" cy="41232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55" name="Google Shape;255;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g365ab73c13e_0_21"/>
          <p:cNvSpPr txBox="1">
            <a:spLocks noGrp="1"/>
          </p:cNvSpPr>
          <p:nvPr>
            <p:ph type="body" idx="1"/>
          </p:nvPr>
        </p:nvSpPr>
        <p:spPr>
          <a:xfrm>
            <a:off x="681025" y="1219577"/>
            <a:ext cx="8783100" cy="4808100"/>
          </a:xfrm>
          <a:prstGeom prst="rect">
            <a:avLst/>
          </a:prstGeom>
          <a:noFill/>
          <a:ln>
            <a:noFill/>
          </a:ln>
        </p:spPr>
        <p:txBody>
          <a:bodyPr spcFirstLastPara="1" wrap="square" lIns="91425" tIns="45700" rIns="91425" bIns="45700" anchor="t" anchorCtr="0">
            <a:noAutofit/>
          </a:bodyPr>
          <a:lstStyle/>
          <a:p>
            <a:pPr marL="457200" marR="0" lvl="0" indent="-339725" algn="l" rtl="0">
              <a:lnSpc>
                <a:spcPct val="110000"/>
              </a:lnSpc>
              <a:spcBef>
                <a:spcPts val="1300"/>
              </a:spcBef>
              <a:spcAft>
                <a:spcPts val="0"/>
              </a:spcAft>
              <a:buClr>
                <a:srgbClr val="6C4BC1"/>
              </a:buClr>
              <a:buSzPts val="1750"/>
              <a:buChar char="•"/>
            </a:pPr>
            <a:r>
              <a:rPr lang="en-GB" sz="1500"/>
              <a:t>Los alumnos abren un </a:t>
            </a:r>
            <a:r>
              <a:rPr lang="en-GB" sz="1500" b="1"/>
              <a:t>proyecto inicial</a:t>
            </a:r>
            <a:r>
              <a:rPr lang="en-GB" sz="1500"/>
              <a:t> que contiene todos los bloques que necesitan para realizar el proyecto. </a:t>
            </a:r>
            <a:endParaRPr sz="2375"/>
          </a:p>
          <a:p>
            <a:pPr marL="457200" lvl="0" indent="-339725" algn="l" rtl="0">
              <a:lnSpc>
                <a:spcPct val="110000"/>
              </a:lnSpc>
              <a:spcBef>
                <a:spcPts val="1300"/>
              </a:spcBef>
              <a:spcAft>
                <a:spcPts val="0"/>
              </a:spcAft>
              <a:buClr>
                <a:srgbClr val="6C4BC1"/>
              </a:buClr>
              <a:buSzPts val="1750"/>
              <a:buChar char="•"/>
            </a:pPr>
            <a:r>
              <a:rPr lang="en-GB" sz="1500"/>
              <a:t>Este proyecto está diseñado para medir las respuestas a las preguntas de la encuesta de los compañeros de clase. </a:t>
            </a:r>
            <a:r>
              <a:rPr lang="en-GB" sz="1500" i="1"/>
              <a:t>Esta actividad puede requerir entre 45 y 60 minutos adicionales para que los alumnos se involucren plenamente en la creación del registrador de datos y en la recopilación y el análisis de los datos de la encuesta.</a:t>
            </a:r>
            <a:endParaRPr sz="2375"/>
          </a:p>
          <a:p>
            <a:pPr marL="457200" lvl="0" indent="-339725" algn="l" rtl="0">
              <a:lnSpc>
                <a:spcPct val="110000"/>
              </a:lnSpc>
              <a:spcBef>
                <a:spcPts val="1300"/>
              </a:spcBef>
              <a:spcAft>
                <a:spcPts val="0"/>
              </a:spcAft>
              <a:buClr>
                <a:srgbClr val="6C4BC1"/>
              </a:buClr>
              <a:buSzPts val="1750"/>
              <a:buChar char="•"/>
            </a:pPr>
            <a:r>
              <a:rPr lang="en-GB" sz="1500"/>
              <a:t>Los alumnos crearán una pregunta para la encuesta relacionada con el tema de su redacción de opinión. </a:t>
            </a:r>
            <a:endParaRPr sz="2375"/>
          </a:p>
          <a:p>
            <a:pPr marL="914400" lvl="1" indent="-339725" algn="l" rtl="0">
              <a:lnSpc>
                <a:spcPct val="110000"/>
              </a:lnSpc>
              <a:spcBef>
                <a:spcPts val="1300"/>
              </a:spcBef>
              <a:spcAft>
                <a:spcPts val="0"/>
              </a:spcAft>
              <a:buClr>
                <a:srgbClr val="6C4BC1"/>
              </a:buClr>
              <a:buSzPts val="1750"/>
              <a:buChar char="•"/>
            </a:pPr>
            <a:r>
              <a:rPr lang="en-GB" sz="1500"/>
              <a:t>Considera la posibilidad de proporcionar la encuesta en papel en caso de que las respuestas se recojan en un entorno ruidoso, como un comedor o durante el recreo.</a:t>
            </a:r>
            <a:endParaRPr sz="2050"/>
          </a:p>
          <a:p>
            <a:pPr marL="457200" marR="84607" lvl="0" indent="-339725" algn="l" rtl="0">
              <a:lnSpc>
                <a:spcPct val="110000"/>
              </a:lnSpc>
              <a:spcBef>
                <a:spcPts val="1300"/>
              </a:spcBef>
              <a:spcAft>
                <a:spcPts val="0"/>
              </a:spcAft>
              <a:buClr>
                <a:srgbClr val="6C4BC1"/>
              </a:buClr>
              <a:buSzPts val="1750"/>
              <a:buChar char="•"/>
            </a:pPr>
            <a:r>
              <a:rPr lang="en-GB" sz="1500"/>
              <a:t>Los alumnos descargarán el código en su micro:bit, conectarán la batería y encuestarán a sus compañeros de clase para recopilar datos del mundo real. </a:t>
            </a:r>
            <a:endParaRPr sz="2375"/>
          </a:p>
          <a:p>
            <a:pPr marL="457200" marR="84607" lvl="0" indent="-339725" algn="l" rtl="0">
              <a:lnSpc>
                <a:spcPct val="110000"/>
              </a:lnSpc>
              <a:spcBef>
                <a:spcPts val="1300"/>
              </a:spcBef>
              <a:spcAft>
                <a:spcPts val="0"/>
              </a:spcAft>
              <a:buClr>
                <a:srgbClr val="6C4BC1"/>
              </a:buClr>
              <a:buSzPts val="1750"/>
              <a:buChar char="•"/>
            </a:pPr>
            <a:r>
              <a:rPr lang="en-GB" sz="1500"/>
              <a:t>Utiliza el botón A cuando estén de acuerdo, el botón B cuando no estén de acuerdo y el logotipo táctil cuando no estén seguros. Puedes adaptar el código para que se ajuste mejor al tema de la encuesta y del artículo de opinión cambiando los nombres de los encabezados de las columnas. (Las instrucciones están disponibles al final de esta guía).</a:t>
            </a:r>
            <a:endParaRPr sz="2375"/>
          </a:p>
        </p:txBody>
      </p:sp>
      <p:sp>
        <p:nvSpPr>
          <p:cNvPr id="261" name="Google Shape;261;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 1</a:t>
            </a:r>
            <a:endParaRPr/>
          </a:p>
        </p:txBody>
      </p:sp>
      <p:sp>
        <p:nvSpPr>
          <p:cNvPr id="262" name="Google Shape;262;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17</a:t>
            </a:fld>
            <a:endParaRPr/>
          </a:p>
        </p:txBody>
      </p:sp>
      <p:sp>
        <p:nvSpPr>
          <p:cNvPr id="263" name="Google Shape;263;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64" name="Google Shape;264;g365ab73c13e_0_21" descr="decorativo"/>
          <p:cNvPicPr preferRelativeResize="0"/>
          <p:nvPr/>
        </p:nvPicPr>
        <p:blipFill rotWithShape="1">
          <a:blip r:embed="rId3">
            <a:alphaModFix/>
          </a:blip>
          <a:srcRect/>
          <a:stretch/>
        </p:blipFill>
        <p:spPr>
          <a:xfrm>
            <a:off x="8470250" y="332948"/>
            <a:ext cx="833550" cy="643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g389d8243f5c_0_7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 2</a:t>
            </a:r>
            <a:endParaRPr/>
          </a:p>
        </p:txBody>
      </p:sp>
      <p:sp>
        <p:nvSpPr>
          <p:cNvPr id="270" name="Google Shape;270;g389d8243f5c_0_7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18</a:t>
            </a:fld>
            <a:endParaRPr/>
          </a:p>
        </p:txBody>
      </p:sp>
      <p:sp>
        <p:nvSpPr>
          <p:cNvPr id="271" name="Google Shape;271;g389d8243f5c_0_78"/>
          <p:cNvSpPr txBox="1">
            <a:spLocks noGrp="1"/>
          </p:cNvSpPr>
          <p:nvPr>
            <p:ph type="body" idx="1"/>
          </p:nvPr>
        </p:nvSpPr>
        <p:spPr>
          <a:xfrm>
            <a:off x="681025" y="1319775"/>
            <a:ext cx="8388000" cy="4808100"/>
          </a:xfrm>
          <a:prstGeom prst="rect">
            <a:avLst/>
          </a:prstGeom>
          <a:noFill/>
          <a:ln>
            <a:noFill/>
          </a:ln>
        </p:spPr>
        <p:txBody>
          <a:bodyPr spcFirstLastPara="1" wrap="square" lIns="91425" tIns="45700" rIns="91425" bIns="45700" anchor="t" anchorCtr="0">
            <a:noAutofit/>
          </a:bodyPr>
          <a:lstStyle/>
          <a:p>
            <a:pPr marL="457200" lvl="0" indent="-349250" algn="l" rtl="0">
              <a:lnSpc>
                <a:spcPct val="110000"/>
              </a:lnSpc>
              <a:spcBef>
                <a:spcPts val="1300"/>
              </a:spcBef>
              <a:spcAft>
                <a:spcPts val="0"/>
              </a:spcAft>
              <a:buClr>
                <a:srgbClr val="6C4BC1"/>
              </a:buClr>
              <a:buSzPts val="1900"/>
              <a:buChar char="•"/>
            </a:pPr>
            <a:r>
              <a:rPr lang="en-GB" sz="1700"/>
              <a:t>Recuerda identificar las áreas en las que los alumnos realizarán encuestas a sus compañeros. Asegúrate de comunicar tu plan a tus compañeros para evitar interrumpir las clases o los eventos. Una selección de diferentes clases o niveles del curso puede dar lugar a interesantes debates una vez recopilados los datos de la encuesta. </a:t>
            </a:r>
            <a:endParaRPr sz="2375"/>
          </a:p>
          <a:p>
            <a:pPr marL="457200" lvl="0" indent="-349250" algn="l" rtl="0">
              <a:lnSpc>
                <a:spcPct val="110000"/>
              </a:lnSpc>
              <a:spcBef>
                <a:spcPts val="1300"/>
              </a:spcBef>
              <a:spcAft>
                <a:spcPts val="0"/>
              </a:spcAft>
              <a:buClr>
                <a:srgbClr val="6C4BC1"/>
              </a:buClr>
              <a:buSzPts val="1900"/>
              <a:buChar char="•"/>
            </a:pPr>
            <a:r>
              <a:rPr lang="en-GB" sz="1700"/>
              <a:t>Los alumnos conectarán sus micro:bits a una computadora o tableta para ver los resultados de la encuesta y los gráficos generados a partir de los datos registrados en una página web, con el fin de respaldar sus artículos de opinión. También puedes analizar tus datos creando tus propios gráficos con lápiz y papel o una hoja de cálculo.</a:t>
            </a:r>
            <a:endParaRPr sz="2375"/>
          </a:p>
        </p:txBody>
      </p:sp>
      <p:sp>
        <p:nvSpPr>
          <p:cNvPr id="272" name="Google Shape;272;g389d8243f5c_0_7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73" name="Google Shape;273;g389d8243f5c_0_78" descr="decorativo"/>
          <p:cNvPicPr preferRelativeResize="0"/>
          <p:nvPr/>
        </p:nvPicPr>
        <p:blipFill rotWithShape="1">
          <a:blip r:embed="rId3">
            <a:alphaModFix/>
          </a:blip>
          <a:srcRect/>
          <a:stretch/>
        </p:blipFill>
        <p:spPr>
          <a:xfrm>
            <a:off x="8470250" y="332948"/>
            <a:ext cx="833550" cy="643000"/>
          </a:xfrm>
          <a:prstGeom prst="rect">
            <a:avLst/>
          </a:prstGeom>
          <a:noFill/>
          <a:ln>
            <a:noFill/>
          </a:ln>
        </p:spPr>
      </p:pic>
      <p:pic>
        <p:nvPicPr>
          <p:cNvPr id="274" name="Google Shape;274;g389d8243f5c_0_78" descr="Ilustración de diferentes representaciones de datos, incluyendo un informe escrito, un diagrama de dispersión, un gráfico de barras, un gráfico circular y datos en tabla que pueden utilizar para compartir los datos recopilados con el micro:bit." title="Screenshot 2025-06-16 at 17.05.52.png"/>
          <p:cNvPicPr preferRelativeResize="0"/>
          <p:nvPr/>
        </p:nvPicPr>
        <p:blipFill rotWithShape="1">
          <a:blip r:embed="rId4">
            <a:alphaModFix/>
          </a:blip>
          <a:srcRect/>
          <a:stretch/>
        </p:blipFill>
        <p:spPr>
          <a:xfrm>
            <a:off x="3613552" y="4517824"/>
            <a:ext cx="2678900" cy="16940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sz="3975"/>
          </a:p>
        </p:txBody>
      </p:sp>
      <p:sp>
        <p:nvSpPr>
          <p:cNvPr id="280" name="Google Shape;280;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19</a:t>
            </a:fld>
            <a:endParaRPr/>
          </a:p>
        </p:txBody>
      </p:sp>
      <p:sp>
        <p:nvSpPr>
          <p:cNvPr id="281" name="Google Shape;281;g3669771b81a_0_211"/>
          <p:cNvSpPr txBox="1">
            <a:spLocks noGrp="1"/>
          </p:cNvSpPr>
          <p:nvPr>
            <p:ph type="body" idx="1"/>
          </p:nvPr>
        </p:nvSpPr>
        <p:spPr>
          <a:xfrm>
            <a:off x="681025" y="1450976"/>
            <a:ext cx="8710800" cy="50256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1300"/>
              </a:spcBef>
              <a:spcAft>
                <a:spcPts val="0"/>
              </a:spcAft>
              <a:buSzPts val="1800"/>
              <a:buNone/>
            </a:pPr>
            <a:r>
              <a:rPr lang="en-GB" sz="1800" b="1" i="1">
                <a:solidFill>
                  <a:srgbClr val="6C4BC1"/>
                </a:solidFill>
              </a:rPr>
              <a:t>Crea el código: parte 1:</a:t>
            </a:r>
            <a:endParaRPr sz="1800"/>
          </a:p>
          <a:p>
            <a:pPr marL="318151" marR="0" lvl="0" indent="-296853" algn="l" rtl="0">
              <a:lnSpc>
                <a:spcPct val="100000"/>
              </a:lnSpc>
              <a:spcBef>
                <a:spcPts val="1300"/>
              </a:spcBef>
              <a:spcAft>
                <a:spcPts val="0"/>
              </a:spcAft>
              <a:buClr>
                <a:srgbClr val="6C4BC1"/>
              </a:buClr>
              <a:buSzPts val="1600"/>
              <a:buChar char="•"/>
            </a:pPr>
            <a:r>
              <a:rPr lang="en-GB" sz="1600" b="1">
                <a:solidFill>
                  <a:srgbClr val="6C4BC1"/>
                </a:solidFill>
              </a:rPr>
              <a:t>Crea </a:t>
            </a:r>
            <a:r>
              <a:rPr lang="en-GB" sz="1600" b="1">
                <a:solidFill>
                  <a:srgbClr val="2993D6"/>
                </a:solidFill>
              </a:rPr>
              <a:t> </a:t>
            </a:r>
            <a:r>
              <a:rPr lang="en-GB" sz="1600"/>
              <a:t>una pregunta para la encuesta basada en el tema de redacción de opiniones. </a:t>
            </a:r>
            <a:endParaRPr sz="1600"/>
          </a:p>
          <a:p>
            <a:pPr marL="318151" lvl="0" indent="-296853" algn="l" rtl="0">
              <a:lnSpc>
                <a:spcPct val="100000"/>
              </a:lnSpc>
              <a:spcBef>
                <a:spcPts val="1300"/>
              </a:spcBef>
              <a:spcAft>
                <a:spcPts val="0"/>
              </a:spcAft>
              <a:buClr>
                <a:srgbClr val="6C4BC1"/>
              </a:buClr>
              <a:buSzPts val="1600"/>
              <a:buChar char="•"/>
            </a:pPr>
            <a:r>
              <a:rPr lang="en-GB" sz="1600" b="1">
                <a:solidFill>
                  <a:srgbClr val="6C4BC1"/>
                </a:solidFill>
              </a:rPr>
              <a:t>Abre</a:t>
            </a:r>
            <a:r>
              <a:rPr lang="en-GB" sz="1600"/>
              <a:t> el proyecto inicial.: mbit.io/us-opinion-pp</a:t>
            </a:r>
            <a:endParaRPr sz="1600"/>
          </a:p>
          <a:p>
            <a:pPr marL="318151" lvl="0" indent="-296853" algn="l" rtl="0">
              <a:lnSpc>
                <a:spcPct val="100000"/>
              </a:lnSpc>
              <a:spcBef>
                <a:spcPts val="1300"/>
              </a:spcBef>
              <a:spcAft>
                <a:spcPts val="0"/>
              </a:spcAft>
              <a:buClr>
                <a:srgbClr val="6C4BC1"/>
              </a:buClr>
              <a:buSzPts val="1600"/>
              <a:buChar char="•"/>
            </a:pPr>
            <a:r>
              <a:rPr lang="en-GB" sz="1600" b="1">
                <a:solidFill>
                  <a:srgbClr val="6C4BC1"/>
                </a:solidFill>
              </a:rPr>
              <a:t>Explica </a:t>
            </a:r>
            <a:r>
              <a:rPr lang="en-GB" sz="1600"/>
              <a:t>que los alumnos disponen de todos los bloques de código necesarios para crear su propio registrador de datos de encuestas. Para este proyecto, dos partes del código ya están hechas para ellos. Controlan lo que ocurre cuando se inicia el programa y cuando se elimina el registro de datos, incluyendo la configuración de los encabezados de las columnas de la tabla de registro de datos como «de acuerdo», «en desacuerdo» y «no estoy seguro». </a:t>
            </a:r>
            <a:endParaRPr sz="1600"/>
          </a:p>
          <a:p>
            <a:pPr marL="318151" marR="2950921" lvl="0" indent="-296853" algn="l" rtl="0">
              <a:lnSpc>
                <a:spcPct val="100000"/>
              </a:lnSpc>
              <a:spcBef>
                <a:spcPts val="1300"/>
              </a:spcBef>
              <a:spcAft>
                <a:spcPts val="0"/>
              </a:spcAft>
              <a:buClr>
                <a:srgbClr val="6C4BC1"/>
              </a:buClr>
              <a:buSzPts val="1600"/>
              <a:buChar char="•"/>
            </a:pPr>
            <a:r>
              <a:rPr lang="en-GB" sz="1600" b="1">
                <a:solidFill>
                  <a:srgbClr val="6C4BC1"/>
                </a:solidFill>
              </a:rPr>
              <a:t>Programa</a:t>
            </a:r>
            <a:r>
              <a:rPr lang="en-GB" sz="1600"/>
              <a:t> el botón A para mostrar el ícono feliz y confirmar que la respuesta a la encuesta se ha añadido a la columna «de acuerdo». A continuación, borra la pantalla para indicar que se puede recopilar la siguiente respuesta a la encuesta.</a:t>
            </a:r>
            <a:endParaRPr sz="1600"/>
          </a:p>
          <a:p>
            <a:pPr marL="318151" marR="3310922" lvl="0" indent="-296853" algn="l" rtl="0">
              <a:lnSpc>
                <a:spcPct val="100000"/>
              </a:lnSpc>
              <a:spcBef>
                <a:spcPts val="1300"/>
              </a:spcBef>
              <a:spcAft>
                <a:spcPts val="0"/>
              </a:spcAft>
              <a:buClr>
                <a:srgbClr val="6C4BC1"/>
              </a:buClr>
              <a:buSzPts val="1600"/>
              <a:buChar char="•"/>
            </a:pPr>
            <a:r>
              <a:rPr lang="en-GB" sz="1600" b="1">
                <a:solidFill>
                  <a:srgbClr val="6C4BC1"/>
                </a:solidFill>
              </a:rPr>
              <a:t>Asegúrate de que el</a:t>
            </a:r>
            <a:r>
              <a:rPr lang="en-GB" sz="1600"/>
              <a:t> código de los alumnos tiene este aspecto:</a:t>
            </a:r>
            <a:endParaRPr sz="1600"/>
          </a:p>
          <a:p>
            <a:pPr marL="0" marR="3310922" lvl="0" indent="0" algn="l" rtl="0">
              <a:lnSpc>
                <a:spcPct val="110000"/>
              </a:lnSpc>
              <a:spcBef>
                <a:spcPts val="1300"/>
              </a:spcBef>
              <a:spcAft>
                <a:spcPts val="0"/>
              </a:spcAft>
              <a:buSzPts val="1800"/>
              <a:buNone/>
            </a:pPr>
            <a:endParaRPr sz="1400"/>
          </a:p>
        </p:txBody>
      </p:sp>
      <p:pic>
        <p:nvPicPr>
          <p:cNvPr id="282" name="Google Shape;282;g3669771b81a_0_211" descr="decorativo"/>
          <p:cNvPicPr preferRelativeResize="0"/>
          <p:nvPr/>
        </p:nvPicPr>
        <p:blipFill rotWithShape="1">
          <a:blip r:embed="rId3">
            <a:alphaModFix/>
          </a:blip>
          <a:srcRect/>
          <a:stretch/>
        </p:blipFill>
        <p:spPr>
          <a:xfrm>
            <a:off x="4218084" y="5872802"/>
            <a:ext cx="782653" cy="603761"/>
          </a:xfrm>
          <a:prstGeom prst="rect">
            <a:avLst/>
          </a:prstGeom>
          <a:noFill/>
          <a:ln>
            <a:noFill/>
          </a:ln>
        </p:spPr>
      </p:pic>
      <p:sp>
        <p:nvSpPr>
          <p:cNvPr id="283" name="Google Shape;283;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84" name="Google Shape;284;g3669771b81a_0_211"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285" name="Google Shape;285;g3669771b81a_0_211" descr="Bloque «al presionar el botón A» con los siguientes bloques en su interior: - mostrar ícono feliz - registrar columna de datos «de acuerdo» valor «1» - borrar pantalla" title="microbit-screenshot - 2025-10-08T123420.439.png"/>
          <p:cNvPicPr preferRelativeResize="0"/>
          <p:nvPr/>
        </p:nvPicPr>
        <p:blipFill rotWithShape="1">
          <a:blip r:embed="rId5">
            <a:alphaModFix/>
          </a:blip>
          <a:srcRect l="29257" t="2510" r="36117" b="67205"/>
          <a:stretch/>
        </p:blipFill>
        <p:spPr>
          <a:xfrm>
            <a:off x="6483275" y="4148151"/>
            <a:ext cx="3033800" cy="18967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g35d6a68a0a1_0_136"/>
          <p:cNvSpPr txBox="1">
            <a:spLocks noGrp="1"/>
          </p:cNvSpPr>
          <p:nvPr>
            <p:ph type="title"/>
          </p:nvPr>
        </p:nvSpPr>
        <p:spPr>
          <a:xfrm>
            <a:off x="681037" y="570373"/>
            <a:ext cx="8544000" cy="911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lt1"/>
              </a:buClr>
              <a:buSzPct val="100000"/>
              <a:buFont typeface="Arial"/>
              <a:buNone/>
            </a:pPr>
            <a:r>
              <a:rPr lang="en-GB" sz="3466">
                <a:solidFill>
                  <a:srgbClr val="00A000"/>
                </a:solidFill>
              </a:rPr>
              <a:t>Apoyo a la redacción de opiniones con el registrador de datos de encuestas</a:t>
            </a:r>
            <a:endParaRPr/>
          </a:p>
        </p:txBody>
      </p:sp>
      <p:sp>
        <p:nvSpPr>
          <p:cNvPr id="100" name="Google Shape;100;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1" name="Google Shape;101;g35d6a68a0a1_0_136"/>
          <p:cNvSpPr txBox="1">
            <a:spLocks noGrp="1"/>
          </p:cNvSpPr>
          <p:nvPr>
            <p:ph type="body" idx="1"/>
          </p:nvPr>
        </p:nvSpPr>
        <p:spPr>
          <a:xfrm>
            <a:off x="681036" y="16626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Resumen y contexto</a:t>
            </a:r>
            <a:endParaRPr/>
          </a:p>
          <a:p>
            <a:pPr marL="0" lvl="0" indent="0" algn="l" rtl="0">
              <a:lnSpc>
                <a:spcPct val="90000"/>
              </a:lnSpc>
              <a:spcBef>
                <a:spcPts val="812"/>
              </a:spcBef>
              <a:spcAft>
                <a:spcPts val="0"/>
              </a:spcAft>
              <a:buClr>
                <a:schemeClr val="dk1"/>
              </a:buClr>
              <a:buSzPts val="1800"/>
              <a:buNone/>
            </a:pPr>
            <a:r>
              <a:rPr lang="en-GB" sz="1600"/>
              <a:t>Los alumnos utilizarán el BBC micro:bit como registrador de datos para recopilar información sobre un tema relacionado con un artículo de opinión que escriban. Los datos recopilados pueden utilizarse para respaldar su afirmación.</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1800"/>
              <a:buNone/>
            </a:pPr>
            <a:r>
              <a:rPr lang="en-GB" sz="1600" i="1"/>
              <a:t>Esta actividad puede requerir entre 45 y 60 minutos adicionales para que los alumnos se involucren plenamente en la creación del registrador de datos y en la recopilación y el análisis de los datos de la encuesta.</a:t>
            </a:r>
            <a:endParaRPr/>
          </a:p>
          <a:p>
            <a:pPr marL="0" lvl="0" indent="0" algn="l" rtl="0">
              <a:lnSpc>
                <a:spcPct val="90000"/>
              </a:lnSpc>
              <a:spcBef>
                <a:spcPts val="812"/>
              </a:spcBef>
              <a:spcAft>
                <a:spcPts val="0"/>
              </a:spcAft>
              <a:buClr>
                <a:schemeClr val="dk1"/>
              </a:buClr>
              <a:buSzPts val="2275"/>
              <a:buNone/>
            </a:pPr>
            <a:endParaRPr sz="2000"/>
          </a:p>
        </p:txBody>
      </p:sp>
      <p:grpSp>
        <p:nvGrpSpPr>
          <p:cNvPr id="102" name="Google Shape;102;g35d6a68a0a1_0_136"/>
          <p:cNvGrpSpPr/>
          <p:nvPr/>
        </p:nvGrpSpPr>
        <p:grpSpPr>
          <a:xfrm rot="-8993954">
            <a:off x="4831727" y="5795725"/>
            <a:ext cx="650835" cy="659786"/>
            <a:chOff x="7572716" y="3272053"/>
            <a:chExt cx="489368" cy="496098"/>
          </a:xfrm>
        </p:grpSpPr>
        <p:sp>
          <p:nvSpPr>
            <p:cNvPr id="103" name="Google Shape;103;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4" name="Google Shape;104;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5" name="Google Shape;105;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6" name="Google Shape;106;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7" name="Google Shape;107;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8" name="Google Shape;108;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09" name="Google Shape;109;g35d6a68a0a1_0_136" descr="decorativo"/>
          <p:cNvPicPr preferRelativeResize="0"/>
          <p:nvPr/>
        </p:nvPicPr>
        <p:blipFill rotWithShape="1">
          <a:blip r:embed="rId3">
            <a:alphaModFix/>
          </a:blip>
          <a:srcRect/>
          <a:stretch/>
        </p:blipFill>
        <p:spPr>
          <a:xfrm rot="8563137">
            <a:off x="5678088" y="5724108"/>
            <a:ext cx="192617" cy="192617"/>
          </a:xfrm>
          <a:prstGeom prst="rect">
            <a:avLst/>
          </a:prstGeom>
          <a:noFill/>
          <a:ln>
            <a:noFill/>
          </a:ln>
        </p:spPr>
      </p:pic>
      <p:sp>
        <p:nvSpPr>
          <p:cNvPr id="110" name="Google Shape;110;g35d6a68a0a1_0_136"/>
          <p:cNvSpPr txBox="1">
            <a:spLocks noGrp="1"/>
          </p:cNvSpPr>
          <p:nvPr>
            <p:ph type="body" idx="1"/>
          </p:nvPr>
        </p:nvSpPr>
        <p:spPr>
          <a:xfrm>
            <a:off x="5092936" y="1662668"/>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Función del micro:bit: </a:t>
            </a:r>
            <a:r>
              <a:rPr lang="en-GB" sz="1800" b="1">
                <a:solidFill>
                  <a:srgbClr val="00A000"/>
                </a:solidFill>
                <a:latin typeface="Helvetica Neue"/>
                <a:ea typeface="Helvetica Neue"/>
                <a:cs typeface="Helvetica Neue"/>
                <a:sym typeface="Helvetica Neue"/>
              </a:rPr>
              <a:t>botones</a:t>
            </a:r>
            <a:endParaRPr/>
          </a:p>
          <a:p>
            <a:pPr marL="0" lvl="0" indent="0" algn="l" rtl="0">
              <a:lnSpc>
                <a:spcPct val="90000"/>
              </a:lnSpc>
              <a:spcBef>
                <a:spcPts val="812"/>
              </a:spcBef>
              <a:spcAft>
                <a:spcPts val="0"/>
              </a:spcAft>
              <a:buClr>
                <a:schemeClr val="dk1"/>
              </a:buClr>
              <a:buSzPts val="1800"/>
              <a:buNone/>
            </a:pPr>
            <a:r>
              <a:rPr lang="en-GB" sz="1600">
                <a:latin typeface="Helvetica Neue"/>
                <a:ea typeface="Helvetica Neue"/>
                <a:cs typeface="Helvetica Neue"/>
                <a:sym typeface="Helvetica Neue"/>
              </a:rPr>
              <a:t>Los botones son un dispositivo de entrada muy común. El micro:bit tiene dos </a:t>
            </a:r>
            <a:r>
              <a:rPr lang="en-GB" sz="1600" b="1"/>
              <a:t>botones</a:t>
            </a:r>
            <a:r>
              <a:rPr lang="en-GB" sz="1600">
                <a:latin typeface="Helvetica Neue"/>
                <a:ea typeface="Helvetica Neue"/>
                <a:cs typeface="Helvetica Neue"/>
                <a:sym typeface="Helvetica Neue"/>
              </a:rPr>
              <a:t> </a:t>
            </a:r>
            <a:r>
              <a:rPr lang="en-GB" sz="1600"/>
              <a:t>que</a:t>
            </a:r>
            <a:r>
              <a:rPr lang="en-GB" sz="1600">
                <a:latin typeface="Helvetica Neue"/>
                <a:ea typeface="Helvetica Neue"/>
                <a:cs typeface="Helvetica Neue"/>
                <a:sym typeface="Helvetica Neue"/>
              </a:rPr>
              <a:t> se pueden programar: los botones A y B.</a:t>
            </a:r>
            <a:endParaRPr/>
          </a:p>
          <a:p>
            <a:pPr marL="185732" lvl="0" indent="-71432" algn="l" rtl="0">
              <a:lnSpc>
                <a:spcPct val="90000"/>
              </a:lnSpc>
              <a:spcBef>
                <a:spcPts val="812"/>
              </a:spcBef>
              <a:spcAft>
                <a:spcPts val="0"/>
              </a:spcAft>
              <a:buClr>
                <a:schemeClr val="dk1"/>
              </a:buClr>
              <a:buSzPts val="1800"/>
              <a:buNone/>
            </a:pPr>
            <a:endParaRPr sz="16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0" lvl="0" indent="0" algn="l" rtl="0">
              <a:lnSpc>
                <a:spcPct val="90000"/>
              </a:lnSpc>
              <a:spcBef>
                <a:spcPts val="812"/>
              </a:spcBef>
              <a:spcAft>
                <a:spcPts val="0"/>
              </a:spcAft>
              <a:buClr>
                <a:schemeClr val="dk1"/>
              </a:buClr>
              <a:buSzPts val="1800"/>
              <a:buNone/>
            </a:pPr>
            <a:r>
              <a:rPr lang="en-GB" sz="1600" b="1">
                <a:latin typeface="Helvetica Neue"/>
                <a:ea typeface="Helvetica Neue"/>
                <a:cs typeface="Helvetica Neue"/>
                <a:sym typeface="Helvetica Neue"/>
              </a:rPr>
              <a:t>Ejemplo</a:t>
            </a:r>
            <a:r>
              <a:rPr lang="en-GB" sz="1600">
                <a:latin typeface="Helvetica Neue"/>
                <a:ea typeface="Helvetica Neue"/>
                <a:cs typeface="Helvetica Neue"/>
                <a:sym typeface="Helvetica Neue"/>
              </a:rPr>
              <a:t>: </a:t>
            </a:r>
            <a:r>
              <a:rPr lang="en-GB" sz="1600"/>
              <a:t>los alumnos pueden encuestar a sus compañeros con una pregunta relacionada con el tema de su artículo de opinión. Pueden registrar respuestas como «de acuerdo», «en desacuerdo» o «no estoy seguro» utilizando los botones del micro:bit.</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2000"/>
              <a:buNone/>
            </a:pPr>
            <a:endParaRPr sz="18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sz="2000"/>
          </a:p>
        </p:txBody>
      </p:sp>
      <p:pic>
        <p:nvPicPr>
          <p:cNvPr id="111" name="Google Shape;111;g35d6a68a0a1_0_136" descr="Ilustración de una placa del micro:bit y una mano junto a ella."/>
          <p:cNvPicPr preferRelativeResize="0"/>
          <p:nvPr/>
        </p:nvPicPr>
        <p:blipFill rotWithShape="1">
          <a:blip r:embed="rId4">
            <a:alphaModFix/>
          </a:blip>
          <a:srcRect/>
          <a:stretch/>
        </p:blipFill>
        <p:spPr>
          <a:xfrm>
            <a:off x="5909374" y="4914851"/>
            <a:ext cx="2046900" cy="17181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3669771b81a_0_2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sz="3975"/>
          </a:p>
        </p:txBody>
      </p:sp>
      <p:sp>
        <p:nvSpPr>
          <p:cNvPr id="291" name="Google Shape;291;g3669771b81a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20</a:t>
            </a:fld>
            <a:endParaRPr/>
          </a:p>
        </p:txBody>
      </p:sp>
      <p:sp>
        <p:nvSpPr>
          <p:cNvPr id="292" name="Google Shape;292;g3669771b81a_0_228"/>
          <p:cNvSpPr txBox="1">
            <a:spLocks noGrp="1"/>
          </p:cNvSpPr>
          <p:nvPr>
            <p:ph type="body" idx="1"/>
          </p:nvPr>
        </p:nvSpPr>
        <p:spPr>
          <a:xfrm>
            <a:off x="681025" y="1307584"/>
            <a:ext cx="8710800" cy="46944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parte 2:</a:t>
            </a:r>
            <a:endParaRPr/>
          </a:p>
          <a:p>
            <a:pPr marL="318151" marR="0" lvl="0" indent="-296853" algn="l" rtl="0">
              <a:lnSpc>
                <a:spcPct val="110000"/>
              </a:lnSpc>
              <a:spcBef>
                <a:spcPts val="1300"/>
              </a:spcBef>
              <a:spcAft>
                <a:spcPts val="0"/>
              </a:spcAft>
              <a:buClr>
                <a:srgbClr val="6C4BC1"/>
              </a:buClr>
              <a:buSzPts val="1600"/>
              <a:buChar char="•"/>
            </a:pPr>
            <a:r>
              <a:rPr lang="en-GB" sz="1600" b="1">
                <a:solidFill>
                  <a:srgbClr val="6C4BC1"/>
                </a:solidFill>
              </a:rPr>
              <a:t>Programa</a:t>
            </a:r>
            <a:r>
              <a:rPr lang="en-GB" sz="1600"/>
              <a:t> el botón B para mostrar el ícono triste y confirmar que la respuesta a la encuesta se añade a la columna «en desacuerdo». A continuación, borra la pantalla para indicar que se puede recopilar la siguiente respuesta de la encuesta.</a:t>
            </a:r>
            <a:endParaRPr sz="1600"/>
          </a:p>
          <a:p>
            <a:pPr marL="318151" marR="3397967" lvl="0" indent="-296853" algn="l" rtl="0">
              <a:lnSpc>
                <a:spcPct val="110000"/>
              </a:lnSpc>
              <a:spcBef>
                <a:spcPts val="1300"/>
              </a:spcBef>
              <a:spcAft>
                <a:spcPts val="0"/>
              </a:spcAft>
              <a:buClr>
                <a:srgbClr val="6C4BC1"/>
              </a:buClr>
              <a:buSzPts val="1600"/>
              <a:buChar char="•"/>
            </a:pPr>
            <a:r>
              <a:rPr lang="en-GB" sz="1600" b="1">
                <a:solidFill>
                  <a:srgbClr val="6C4BC1"/>
                </a:solidFill>
              </a:rPr>
              <a:t>Asegúrate de que el</a:t>
            </a:r>
            <a:r>
              <a:rPr lang="en-GB" sz="1600"/>
              <a:t> código de los alumnos tiene este aspecto:</a:t>
            </a:r>
            <a:endParaRPr sz="1600"/>
          </a:p>
          <a:p>
            <a:pPr marL="0" marR="0" lvl="0" indent="0" algn="l" rtl="0">
              <a:lnSpc>
                <a:spcPct val="110000"/>
              </a:lnSpc>
              <a:spcBef>
                <a:spcPts val="1300"/>
              </a:spcBef>
              <a:spcAft>
                <a:spcPts val="0"/>
              </a:spcAft>
              <a:buSzPts val="1800"/>
              <a:buNone/>
            </a:pPr>
            <a:endParaRPr sz="1600"/>
          </a:p>
          <a:p>
            <a:pPr marL="0" marR="0" lvl="0" indent="0" algn="l" rtl="0">
              <a:lnSpc>
                <a:spcPct val="110000"/>
              </a:lnSpc>
              <a:spcBef>
                <a:spcPts val="1300"/>
              </a:spcBef>
              <a:spcAft>
                <a:spcPts val="0"/>
              </a:spcAft>
              <a:buSzPts val="1800"/>
              <a:buNone/>
            </a:pPr>
            <a:endParaRPr sz="1600"/>
          </a:p>
          <a:p>
            <a:pPr marL="318151" marR="0" lvl="0" indent="-296853" algn="l" rtl="0">
              <a:lnSpc>
                <a:spcPct val="110000"/>
              </a:lnSpc>
              <a:spcBef>
                <a:spcPts val="1300"/>
              </a:spcBef>
              <a:spcAft>
                <a:spcPts val="0"/>
              </a:spcAft>
              <a:buClr>
                <a:srgbClr val="6C4BC1"/>
              </a:buClr>
              <a:buSzPts val="1600"/>
              <a:buChar char="•"/>
            </a:pPr>
            <a:r>
              <a:rPr lang="en-GB" sz="1600" b="1">
                <a:solidFill>
                  <a:srgbClr val="6C4BC1"/>
                </a:solidFill>
              </a:rPr>
              <a:t>Programa</a:t>
            </a:r>
            <a:r>
              <a:rPr lang="en-GB" sz="1600"/>
              <a:t> la pulsación de un logotipo para mostrar el ícono «bah» y confirmar que la respuesta a la encuesta se añade a la columna «no estoy seguro». A continuación, borra la pantalla para indicar que se puede recopilar la siguiente respuesta de la encuesta.</a:t>
            </a:r>
            <a:endParaRPr sz="1600"/>
          </a:p>
          <a:p>
            <a:pPr marL="318151" marR="3487967" lvl="0" indent="-296853" algn="l" rtl="0">
              <a:lnSpc>
                <a:spcPct val="110000"/>
              </a:lnSpc>
              <a:spcBef>
                <a:spcPts val="1300"/>
              </a:spcBef>
              <a:spcAft>
                <a:spcPts val="0"/>
              </a:spcAft>
              <a:buClr>
                <a:srgbClr val="6C4BC1"/>
              </a:buClr>
              <a:buSzPts val="1600"/>
              <a:buChar char="•"/>
            </a:pPr>
            <a:r>
              <a:rPr lang="en-GB" sz="1600" b="1">
                <a:solidFill>
                  <a:srgbClr val="6C4BC1"/>
                </a:solidFill>
              </a:rPr>
              <a:t>Asegúrate de que el</a:t>
            </a:r>
            <a:r>
              <a:rPr lang="en-GB" sz="1600"/>
              <a:t> código de los alumnos tiene este aspecto:</a:t>
            </a:r>
            <a:endParaRPr sz="1600"/>
          </a:p>
        </p:txBody>
      </p:sp>
      <p:sp>
        <p:nvSpPr>
          <p:cNvPr id="293" name="Google Shape;293;g3669771b81a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94" name="Google Shape;294;g3669771b81a_0_228" descr="Ilustración de un educador delante de una pizarra en blanco utilizada para indicar las actividades dirigidas por el docente en esta página." title="black female teacher image.png"/>
          <p:cNvPicPr preferRelativeResize="0"/>
          <p:nvPr/>
        </p:nvPicPr>
        <p:blipFill rotWithShape="1">
          <a:blip r:embed="rId3">
            <a:alphaModFix/>
          </a:blip>
          <a:srcRect/>
          <a:stretch/>
        </p:blipFill>
        <p:spPr>
          <a:xfrm>
            <a:off x="8193400" y="455837"/>
            <a:ext cx="1428350" cy="1191276"/>
          </a:xfrm>
          <a:prstGeom prst="rect">
            <a:avLst/>
          </a:prstGeom>
          <a:noFill/>
          <a:ln>
            <a:noFill/>
          </a:ln>
        </p:spPr>
      </p:pic>
      <p:pic>
        <p:nvPicPr>
          <p:cNvPr id="295" name="Google Shape;295;g3669771b81a_0_228" descr="Bloque «al presionar el botón B» con los siguientes bloques en su interior: - mostrar ícono triste - registrar el valor «1» en la columna «en desacuerdo» - borrar pantalla" title="microbit-screenshot - 2025-10-08T123420.439.png"/>
          <p:cNvPicPr preferRelativeResize="0"/>
          <p:nvPr/>
        </p:nvPicPr>
        <p:blipFill rotWithShape="1">
          <a:blip r:embed="rId4">
            <a:alphaModFix/>
          </a:blip>
          <a:srcRect l="63875" t="3150" r="-452" b="67816"/>
          <a:stretch/>
        </p:blipFill>
        <p:spPr>
          <a:xfrm>
            <a:off x="5771488" y="2661027"/>
            <a:ext cx="2706852" cy="1535948"/>
          </a:xfrm>
          <a:prstGeom prst="rect">
            <a:avLst/>
          </a:prstGeom>
          <a:noFill/>
          <a:ln>
            <a:noFill/>
          </a:ln>
        </p:spPr>
      </p:pic>
      <p:pic>
        <p:nvPicPr>
          <p:cNvPr id="296" name="Google Shape;296;g3669771b81a_0_228" descr="Bloque «al presionar el logo» que contiene estos bloques: - mostrar ícono «bah» - registrar columna de datos «no estoy seguro» valor «1» - borrar pantalla" title="microbit-screenshot - 2025-10-08T123420.439.png"/>
          <p:cNvPicPr preferRelativeResize="0"/>
          <p:nvPr/>
        </p:nvPicPr>
        <p:blipFill rotWithShape="1">
          <a:blip r:embed="rId4">
            <a:alphaModFix/>
          </a:blip>
          <a:srcRect l="24836" t="40049" r="37894" b="29667"/>
          <a:stretch/>
        </p:blipFill>
        <p:spPr>
          <a:xfrm>
            <a:off x="5771504" y="5127234"/>
            <a:ext cx="2838748" cy="16489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sz="3975"/>
          </a:p>
        </p:txBody>
      </p:sp>
      <p:sp>
        <p:nvSpPr>
          <p:cNvPr id="302" name="Google Shape;302;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21</a:t>
            </a:fld>
            <a:endParaRPr/>
          </a:p>
        </p:txBody>
      </p:sp>
      <p:sp>
        <p:nvSpPr>
          <p:cNvPr id="303" name="Google Shape;303;g3669771b81a_0_219"/>
          <p:cNvSpPr txBox="1">
            <a:spLocks noGrp="1"/>
          </p:cNvSpPr>
          <p:nvPr>
            <p:ph type="body" idx="1"/>
          </p:nvPr>
        </p:nvSpPr>
        <p:spPr>
          <a:xfrm>
            <a:off x="681025" y="1496738"/>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Utiliza tu micro:bit para recopilar datos:</a:t>
            </a:r>
            <a:endParaRPr/>
          </a:p>
          <a:p>
            <a:pPr marL="318151" marR="160921" lvl="0" indent="-309553" algn="l" rtl="0">
              <a:lnSpc>
                <a:spcPct val="110000"/>
              </a:lnSpc>
              <a:spcBef>
                <a:spcPts val="1300"/>
              </a:spcBef>
              <a:spcAft>
                <a:spcPts val="0"/>
              </a:spcAft>
              <a:buClr>
                <a:srgbClr val="6C4BC1"/>
              </a:buClr>
              <a:buSzPts val="1800"/>
              <a:buChar char="•"/>
            </a:pPr>
            <a:r>
              <a:rPr lang="en-GB" sz="1800" b="1">
                <a:solidFill>
                  <a:srgbClr val="6C4BC1"/>
                </a:solidFill>
              </a:rPr>
              <a:t>Prueba </a:t>
            </a:r>
            <a:r>
              <a:rPr lang="en-GB" sz="1800"/>
              <a:t>su código utilizando el simulador y luego </a:t>
            </a:r>
            <a:r>
              <a:rPr lang="en-GB" sz="1800" b="1">
                <a:solidFill>
                  <a:srgbClr val="6C4BC1"/>
                </a:solidFill>
              </a:rPr>
              <a:t>descarga</a:t>
            </a:r>
            <a:r>
              <a:rPr lang="en-GB" sz="1800"/>
              <a:t> el código en su micro:bit.</a:t>
            </a:r>
            <a:endParaRPr/>
          </a:p>
          <a:p>
            <a:pPr marL="318151" marR="160921" lvl="0" indent="-309553" algn="l" rtl="0">
              <a:lnSpc>
                <a:spcPct val="110000"/>
              </a:lnSpc>
              <a:spcBef>
                <a:spcPts val="1300"/>
              </a:spcBef>
              <a:spcAft>
                <a:spcPts val="0"/>
              </a:spcAft>
              <a:buClr>
                <a:srgbClr val="6C4BC1"/>
              </a:buClr>
              <a:buSzPts val="1800"/>
              <a:buChar char="•"/>
            </a:pPr>
            <a:r>
              <a:rPr lang="en-GB" sz="1800" b="1">
                <a:solidFill>
                  <a:srgbClr val="6C4BC1"/>
                </a:solidFill>
              </a:rPr>
              <a:t>Desconecta</a:t>
            </a:r>
            <a:r>
              <a:rPr lang="en-GB" sz="1800" b="1">
                <a:solidFill>
                  <a:srgbClr val="2993D6"/>
                </a:solidFill>
              </a:rPr>
              <a:t> </a:t>
            </a:r>
            <a:r>
              <a:rPr lang="en-GB" sz="1800"/>
              <a:t>el micro:bit y </a:t>
            </a:r>
            <a:r>
              <a:rPr lang="en-GB" sz="1800" b="1">
                <a:solidFill>
                  <a:srgbClr val="6C4BC1"/>
                </a:solidFill>
              </a:rPr>
              <a:t>conecta</a:t>
            </a:r>
            <a:r>
              <a:rPr lang="en-GB" sz="1800">
                <a:solidFill>
                  <a:srgbClr val="6C4BC1"/>
                </a:solidFill>
              </a:rPr>
              <a:t> </a:t>
            </a:r>
            <a:r>
              <a:rPr lang="en-GB" sz="1800"/>
              <a:t> la batería. </a:t>
            </a:r>
            <a:endParaRPr/>
          </a:p>
          <a:p>
            <a:pPr marL="318151" marR="160921" lvl="0" indent="-309553" algn="l" rtl="0">
              <a:lnSpc>
                <a:spcPct val="110000"/>
              </a:lnSpc>
              <a:spcBef>
                <a:spcPts val="1300"/>
              </a:spcBef>
              <a:spcAft>
                <a:spcPts val="0"/>
              </a:spcAft>
              <a:buClr>
                <a:srgbClr val="6C4BC1"/>
              </a:buClr>
              <a:buSzPts val="1800"/>
              <a:buChar char="•"/>
            </a:pPr>
            <a:r>
              <a:rPr lang="en-GB" sz="1800" b="1">
                <a:solidFill>
                  <a:srgbClr val="6C4BC1"/>
                </a:solidFill>
              </a:rPr>
              <a:t>Ve</a:t>
            </a:r>
            <a:r>
              <a:rPr lang="en-GB" sz="1800"/>
              <a:t> al lugar predeterminado para hacer la </a:t>
            </a:r>
            <a:r>
              <a:rPr lang="en-GB" sz="1800" b="1">
                <a:solidFill>
                  <a:srgbClr val="6C4BC1"/>
                </a:solidFill>
              </a:rPr>
              <a:t>pregunta</a:t>
            </a:r>
            <a:r>
              <a:rPr lang="en-GB" sz="1800"/>
              <a:t> de la encuesta. </a:t>
            </a:r>
            <a:endParaRPr/>
          </a:p>
          <a:p>
            <a:pPr marL="318151" marR="160921" lvl="0" indent="-309553" algn="l" rtl="0">
              <a:lnSpc>
                <a:spcPct val="110000"/>
              </a:lnSpc>
              <a:spcBef>
                <a:spcPts val="1300"/>
              </a:spcBef>
              <a:spcAft>
                <a:spcPts val="0"/>
              </a:spcAft>
              <a:buClr>
                <a:srgbClr val="6C4BC1"/>
              </a:buClr>
              <a:buSzPts val="1800"/>
              <a:buChar char="•"/>
            </a:pPr>
            <a:r>
              <a:rPr lang="en-GB" sz="1800" b="1">
                <a:solidFill>
                  <a:srgbClr val="6C4BC1"/>
                </a:solidFill>
              </a:rPr>
              <a:t>Recopila</a:t>
            </a:r>
            <a:r>
              <a:rPr lang="en-GB" sz="1800"/>
              <a:t> las respuestas utilizando los botones y el sensor táctil para registrar cada respuesta. (Botón A = de acuerdo, botón B = en desacuerdo, sensor táctil = indeciso).</a:t>
            </a:r>
            <a:endParaRPr/>
          </a:p>
        </p:txBody>
      </p:sp>
      <p:sp>
        <p:nvSpPr>
          <p:cNvPr id="304" name="Google Shape;304;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05" name="Google Shape;305;g3669771b81a_0_219"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42600" y="519337"/>
            <a:ext cx="1428350" cy="1191276"/>
          </a:xfrm>
          <a:prstGeom prst="rect">
            <a:avLst/>
          </a:prstGeom>
          <a:noFill/>
          <a:ln>
            <a:noFill/>
          </a:ln>
        </p:spPr>
      </p:pic>
      <p:sp>
        <p:nvSpPr>
          <p:cNvPr id="306" name="Google Shape;306;g3669771b81a_0_219"/>
          <p:cNvSpPr/>
          <p:nvPr/>
        </p:nvSpPr>
        <p:spPr>
          <a:xfrm>
            <a:off x="681025" y="5234875"/>
            <a:ext cx="8349000" cy="1016700"/>
          </a:xfrm>
          <a:prstGeom prst="roundRect">
            <a:avLst>
              <a:gd name="adj" fmla="val 16667"/>
            </a:avLst>
          </a:prstGeom>
          <a:solidFill>
            <a:srgbClr val="FFFFFF"/>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6C4BC1"/>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asegúrate de conectar el micro:bit a una computadora y guardar el archivo MY_DATA antes de presionar los botones A y B a la vez para eliminar todos los datos.</a:t>
            </a:r>
            <a:endParaRPr sz="1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389d8243f5c_0_12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4</a:t>
            </a:r>
            <a:endParaRPr sz="3975"/>
          </a:p>
        </p:txBody>
      </p:sp>
      <p:sp>
        <p:nvSpPr>
          <p:cNvPr id="312" name="Google Shape;312;g389d8243f5c_0_12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22</a:t>
            </a:fld>
            <a:endParaRPr/>
          </a:p>
        </p:txBody>
      </p:sp>
      <p:sp>
        <p:nvSpPr>
          <p:cNvPr id="313" name="Google Shape;313;g389d8243f5c_0_12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14" name="Google Shape;314;g389d8243f5c_0_125"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42600" y="519337"/>
            <a:ext cx="1428350" cy="1191276"/>
          </a:xfrm>
          <a:prstGeom prst="rect">
            <a:avLst/>
          </a:prstGeom>
          <a:noFill/>
          <a:ln>
            <a:noFill/>
          </a:ln>
        </p:spPr>
      </p:pic>
      <p:sp>
        <p:nvSpPr>
          <p:cNvPr id="315" name="Google Shape;315;g389d8243f5c_0_125"/>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6" lvl="0" indent="-300028" algn="l" rtl="0">
              <a:lnSpc>
                <a:spcPct val="110000"/>
              </a:lnSpc>
              <a:spcBef>
                <a:spcPts val="0"/>
              </a:spcBef>
              <a:spcAft>
                <a:spcPts val="0"/>
              </a:spcAft>
              <a:buClr>
                <a:srgbClr val="6C4BC1"/>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Desconecta</a:t>
            </a:r>
            <a:r>
              <a:rPr lang="en-GB" sz="1650" b="0" i="0" u="none" strike="noStrike" cap="none">
                <a:solidFill>
                  <a:schemeClr val="dk1"/>
                </a:solidFill>
                <a:latin typeface="Helvetica Neue"/>
                <a:ea typeface="Helvetica Neue"/>
                <a:cs typeface="Helvetica Neue"/>
                <a:sym typeface="Helvetica Neue"/>
              </a:rPr>
              <a:t> la batería y vuelve a </a:t>
            </a:r>
            <a:r>
              <a:rPr lang="en-GB" sz="1650" b="1" i="0" u="none" strike="noStrike" cap="none">
                <a:solidFill>
                  <a:srgbClr val="6C4BC1"/>
                </a:solidFill>
                <a:latin typeface="Helvetica Neue"/>
                <a:ea typeface="Helvetica Neue"/>
                <a:cs typeface="Helvetica Neue"/>
                <a:sym typeface="Helvetica Neue"/>
              </a:rPr>
              <a:t>conectar</a:t>
            </a:r>
            <a:r>
              <a:rPr lang="en-GB" sz="1650" b="0" i="0" u="none" strike="noStrike" cap="none">
                <a:solidFill>
                  <a:schemeClr val="dk1"/>
                </a:solidFill>
                <a:latin typeface="Helvetica Neue"/>
                <a:ea typeface="Helvetica Neue"/>
                <a:cs typeface="Helvetica Neue"/>
                <a:sym typeface="Helvetica Neue"/>
              </a:rPr>
              <a:t> el micro:bit a una computadora.</a:t>
            </a:r>
            <a:endParaRPr/>
          </a:p>
          <a:p>
            <a:pPr marL="318151" marR="431466" lvl="0" indent="-300028" algn="l" rtl="0">
              <a:lnSpc>
                <a:spcPct val="110000"/>
              </a:lnSpc>
              <a:spcBef>
                <a:spcPts val="1000"/>
              </a:spcBef>
              <a:spcAft>
                <a:spcPts val="0"/>
              </a:spcAft>
              <a:buClr>
                <a:srgbClr val="6C4BC1"/>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La unidad MICROBIT aparecerá como una unidad USB.</a:t>
            </a:r>
            <a:endParaRPr/>
          </a:p>
          <a:p>
            <a:pPr marL="318151" marR="431466" lvl="0" indent="-300028" algn="l" rtl="0">
              <a:lnSpc>
                <a:spcPct val="110000"/>
              </a:lnSpc>
              <a:spcBef>
                <a:spcPts val="1000"/>
              </a:spcBef>
              <a:spcAft>
                <a:spcPts val="0"/>
              </a:spcAft>
              <a:buClr>
                <a:srgbClr val="6C4BC1"/>
              </a:buClr>
              <a:buSzPts val="1650"/>
              <a:buFont typeface="Helvetica Neue"/>
              <a:buChar char="•"/>
            </a:pPr>
            <a:r>
              <a:rPr lang="en-GB" sz="1650" b="1" i="0" u="none" strike="noStrike" cap="none">
                <a:solidFill>
                  <a:srgbClr val="6C4BC1"/>
                </a:solidFill>
                <a:highlight>
                  <a:srgbClr val="FFFFFF"/>
                </a:highlight>
                <a:latin typeface="Helvetica Neue"/>
                <a:ea typeface="Helvetica Neue"/>
                <a:cs typeface="Helvetica Neue"/>
                <a:sym typeface="Helvetica Neue"/>
              </a:rPr>
              <a:t>Busca</a:t>
            </a:r>
            <a:r>
              <a:rPr lang="en-GB" sz="1650" b="0" i="0" u="none" strike="noStrike" cap="none">
                <a:solidFill>
                  <a:srgbClr val="000000"/>
                </a:solidFill>
                <a:highlight>
                  <a:srgbClr val="FFFFFF"/>
                </a:highlight>
                <a:latin typeface="Helvetica Neue"/>
                <a:ea typeface="Helvetica Neue"/>
                <a:cs typeface="Helvetica Neue"/>
                <a:sym typeface="Helvetica Neue"/>
              </a:rPr>
              <a:t> en la unidad MICROBIT y </a:t>
            </a:r>
            <a:r>
              <a:rPr lang="en-GB" sz="1650" b="1" i="0" u="none" strike="noStrike" cap="none">
                <a:solidFill>
                  <a:srgbClr val="6C4BC1"/>
                </a:solidFill>
                <a:highlight>
                  <a:srgbClr val="FFFFFF"/>
                </a:highlight>
                <a:latin typeface="Helvetica Neue"/>
                <a:ea typeface="Helvetica Neue"/>
                <a:cs typeface="Helvetica Neue"/>
                <a:sym typeface="Helvetica Neue"/>
              </a:rPr>
              <a:t>abre</a:t>
            </a:r>
            <a:r>
              <a:rPr lang="en-GB" sz="1650" b="0" i="0" u="none" strike="noStrike" cap="none">
                <a:solidFill>
                  <a:srgbClr val="000000"/>
                </a:solidFill>
                <a:highlight>
                  <a:srgbClr val="FFFFFF"/>
                </a:highlight>
                <a:latin typeface="Helvetica Neue"/>
                <a:ea typeface="Helvetica Neue"/>
                <a:cs typeface="Helvetica Neue"/>
                <a:sym typeface="Helvetica Neue"/>
              </a:rPr>
              <a:t> el archivo MY_DATA para ver una tabla de tus datos en un navegador web.</a:t>
            </a:r>
            <a:endParaRPr/>
          </a:p>
          <a:p>
            <a:pPr marL="0" marR="431466"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318151" marR="431466" lvl="0" indent="-300028" algn="l" rtl="0">
              <a:lnSpc>
                <a:spcPct val="110000"/>
              </a:lnSpc>
              <a:spcBef>
                <a:spcPts val="1000"/>
              </a:spcBef>
              <a:spcAft>
                <a:spcPts val="0"/>
              </a:spcAft>
              <a:buClr>
                <a:srgbClr val="6C4BC1"/>
              </a:buClr>
              <a:buSzPts val="1650"/>
              <a:buFont typeface="Helvetica Neue"/>
              <a:buChar char="•"/>
            </a:pPr>
            <a:r>
              <a:rPr lang="en-GB" sz="1650" b="0" i="0" u="none" strike="noStrike" cap="none">
                <a:solidFill>
                  <a:schemeClr val="dk1"/>
                </a:solidFill>
                <a:highlight>
                  <a:srgbClr val="FFFFFF"/>
                </a:highlight>
                <a:latin typeface="Helvetica Neue"/>
                <a:ea typeface="Helvetica Neue"/>
                <a:cs typeface="Helvetica Neue"/>
                <a:sym typeface="Helvetica Neue"/>
              </a:rPr>
              <a:t>Los</a:t>
            </a:r>
            <a:r>
              <a:rPr lang="en-GB" sz="1650" b="0" i="0" u="none" strike="noStrike" cap="none">
                <a:solidFill>
                  <a:schemeClr val="dk1"/>
                </a:solidFill>
                <a:latin typeface="Helvetica Neue"/>
                <a:ea typeface="Helvetica Neue"/>
                <a:cs typeface="Helvetica Neue"/>
                <a:sym typeface="Helvetica Neue"/>
              </a:rPr>
              <a:t> tiempos registrados en la tabla muestran el tiempo transcurrido desde que se encendió tu micro:bit.</a:t>
            </a:r>
            <a:endParaRPr/>
          </a:p>
          <a:p>
            <a:pPr marL="318151" marR="431466" lvl="0" indent="-300028" algn="l" rtl="0">
              <a:lnSpc>
                <a:spcPct val="110000"/>
              </a:lnSpc>
              <a:spcBef>
                <a:spcPts val="1000"/>
              </a:spcBef>
              <a:spcAft>
                <a:spcPts val="1000"/>
              </a:spcAft>
              <a:buClr>
                <a:srgbClr val="6C4BC1"/>
              </a:buClr>
              <a:buSzPts val="1650"/>
              <a:buFont typeface="Helvetica Neue"/>
              <a:buChar char="•"/>
            </a:pPr>
            <a:r>
              <a:rPr lang="en-GB" sz="1650" b="1" i="0" u="none" strike="noStrike" cap="none">
                <a:solidFill>
                  <a:srgbClr val="6C4BC1"/>
                </a:solidFill>
                <a:highlight>
                  <a:srgbClr val="FFFFFF"/>
                </a:highlight>
                <a:latin typeface="Helvetica Neue"/>
                <a:ea typeface="Helvetica Neue"/>
                <a:cs typeface="Helvetica Neue"/>
                <a:sym typeface="Helvetica Neue"/>
              </a:rPr>
              <a:t>Analiza</a:t>
            </a:r>
            <a:r>
              <a:rPr lang="en-GB" sz="1650" b="0" i="0" u="none" strike="noStrike" cap="none">
                <a:solidFill>
                  <a:schemeClr val="dk1"/>
                </a:solidFill>
                <a:latin typeface="Helvetica Neue"/>
                <a:ea typeface="Helvetica Neue"/>
                <a:cs typeface="Helvetica Neue"/>
                <a:sym typeface="Helvetica Neue"/>
              </a:rPr>
              <a:t> los datos de la encuesta y utilízalos para respaldar tu artículo de opinión.</a:t>
            </a:r>
            <a:endParaRPr/>
          </a:p>
        </p:txBody>
      </p:sp>
      <p:pic>
        <p:nvPicPr>
          <p:cNvPr id="316" name="Google Shape;316;g389d8243f5c_0_125" descr="Archivo MY_DATA"/>
          <p:cNvPicPr preferRelativeResize="0"/>
          <p:nvPr/>
        </p:nvPicPr>
        <p:blipFill rotWithShape="1">
          <a:blip r:embed="rId4">
            <a:alphaModFix/>
          </a:blip>
          <a:srcRect l="2217" t="2855" r="1776" b="17170"/>
          <a:stretch/>
        </p:blipFill>
        <p:spPr>
          <a:xfrm>
            <a:off x="977825" y="2969575"/>
            <a:ext cx="3563877" cy="1647524"/>
          </a:xfrm>
          <a:prstGeom prst="rect">
            <a:avLst/>
          </a:prstGeom>
          <a:noFill/>
          <a:ln w="9525" cap="flat" cmpd="sng">
            <a:solidFill>
              <a:srgbClr val="000000"/>
            </a:solidFill>
            <a:prstDash val="solid"/>
            <a:round/>
            <a:headEnd type="none" w="sm" len="sm"/>
            <a:tailEnd type="none" w="sm" len="sm"/>
          </a:ln>
        </p:spPr>
      </p:pic>
      <p:sp>
        <p:nvSpPr>
          <p:cNvPr id="317" name="Google Shape;317;g389d8243f5c_0_125"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a:p>
        </p:txBody>
      </p:sp>
      <p:pic>
        <p:nvPicPr>
          <p:cNvPr id="318" name="Google Shape;318;g389d8243f5c_0_125" descr="Tabla de datos creada por la función de registro de datos de micro:bit con los encabezados «de acuerdo», «en desacuerdo» y «no estoy seguro»." title="Screenshot 2025-10-08 at 10.45.38.png"/>
          <p:cNvPicPr preferRelativeResize="0"/>
          <p:nvPr/>
        </p:nvPicPr>
        <p:blipFill rotWithShape="1">
          <a:blip r:embed="rId5">
            <a:alphaModFix/>
          </a:blip>
          <a:srcRect b="12365"/>
          <a:stretch/>
        </p:blipFill>
        <p:spPr>
          <a:xfrm>
            <a:off x="5084499" y="2589685"/>
            <a:ext cx="3563876" cy="2547574"/>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389d8243f5c_0_1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Analiza tus datos 1</a:t>
            </a:r>
            <a:endParaRPr/>
          </a:p>
        </p:txBody>
      </p:sp>
      <p:sp>
        <p:nvSpPr>
          <p:cNvPr id="324" name="Google Shape;324;g389d8243f5c_0_1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23</a:t>
            </a:fld>
            <a:endParaRPr/>
          </a:p>
        </p:txBody>
      </p:sp>
      <p:sp>
        <p:nvSpPr>
          <p:cNvPr id="325" name="Google Shape;325;g389d8243f5c_0_1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26" name="Google Shape;326;g389d8243f5c_0_138" descr="decorativo"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327" name="Google Shape;327;g389d8243f5c_0_138"/>
          <p:cNvSpPr txBox="1"/>
          <p:nvPr/>
        </p:nvSpPr>
        <p:spPr>
          <a:xfrm>
            <a:off x="681025" y="1302274"/>
            <a:ext cx="8836200" cy="12804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10000"/>
              </a:lnSpc>
              <a:spcBef>
                <a:spcPts val="1300"/>
              </a:spcBef>
              <a:spcAft>
                <a:spcPts val="0"/>
              </a:spcAft>
              <a:buClr>
                <a:srgbClr val="000000"/>
              </a:buClr>
              <a:buSzPts val="1800"/>
              <a:buFont typeface="Arial"/>
              <a:buNone/>
            </a:pPr>
            <a:r>
              <a:rPr lang="en-GB" sz="1800" b="0" i="0" u="none" strike="noStrike" cap="none">
                <a:solidFill>
                  <a:schemeClr val="dk1"/>
                </a:solidFill>
                <a:latin typeface="Helvetica Neue"/>
                <a:ea typeface="Helvetica Neue"/>
                <a:cs typeface="Helvetica Neue"/>
                <a:sym typeface="Helvetica Neue"/>
              </a:rPr>
              <a:t>Los alumnos analizarán los datos recopilados en la encuesta y utilizarán la información para respaldar el tema de su trabajo de redacción de opinión.</a:t>
            </a:r>
            <a:endParaRPr/>
          </a:p>
          <a:p>
            <a:pPr marL="0" marR="123714" lvl="0" indent="0" algn="l" rtl="0">
              <a:lnSpc>
                <a:spcPct val="110000"/>
              </a:lnSpc>
              <a:spcBef>
                <a:spcPts val="1300"/>
              </a:spcBef>
              <a:spcAft>
                <a:spcPts val="0"/>
              </a:spcAft>
              <a:buClr>
                <a:schemeClr val="dk1"/>
              </a:buClr>
              <a:buSzPts val="1600"/>
              <a:buFont typeface="Arial"/>
              <a:buNone/>
            </a:pPr>
            <a:r>
              <a:rPr lang="en-GB" sz="1800" b="0" i="0" u="none" strike="noStrike" cap="none">
                <a:solidFill>
                  <a:schemeClr val="dk1"/>
                </a:solidFill>
                <a:latin typeface="Helvetica Neue"/>
                <a:ea typeface="Helvetica Neue"/>
                <a:cs typeface="Helvetica Neue"/>
                <a:sym typeface="Helvetica Neue"/>
              </a:rPr>
              <a:t>Tus datos aparecen en una tabla en el navegador web. </a:t>
            </a:r>
            <a:endParaRPr/>
          </a:p>
        </p:txBody>
      </p:sp>
      <p:sp>
        <p:nvSpPr>
          <p:cNvPr id="328" name="Google Shape;328;g389d8243f5c_0_138"/>
          <p:cNvSpPr/>
          <p:nvPr/>
        </p:nvSpPr>
        <p:spPr>
          <a:xfrm>
            <a:off x="681025" y="2582675"/>
            <a:ext cx="8544000" cy="3629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0" i="0" u="none" strike="noStrike" cap="none">
                <a:solidFill>
                  <a:srgbClr val="000000"/>
                </a:solidFill>
                <a:latin typeface="Helvetica Neue"/>
                <a:ea typeface="Helvetica Neue"/>
                <a:cs typeface="Helvetica Neue"/>
                <a:sym typeface="Helvetica Neue"/>
              </a:rPr>
              <a:t>Los alumnos pueden analizar sus datos utilizando papel y lápiz o una hoja de cálculo.</a:t>
            </a:r>
            <a:endParaRPr/>
          </a:p>
          <a:p>
            <a:pPr marL="0" marR="4443715" lvl="0" indent="0" algn="l" rtl="0">
              <a:lnSpc>
                <a:spcPct val="110000"/>
              </a:lnSpc>
              <a:spcBef>
                <a:spcPts val="1000"/>
              </a:spcBef>
              <a:spcAft>
                <a:spcPts val="1000"/>
              </a:spcAft>
              <a:buClr>
                <a:srgbClr val="000000"/>
              </a:buClr>
              <a:buSzPts val="1600"/>
              <a:buFont typeface="Arial"/>
              <a:buNone/>
            </a:pPr>
            <a:r>
              <a:rPr lang="en-GB" sz="1800" b="1" i="0" u="none" strike="noStrike" cap="none">
                <a:solidFill>
                  <a:srgbClr val="6C4BC1"/>
                </a:solidFill>
                <a:latin typeface="Helvetica Neue"/>
                <a:ea typeface="Helvetica Neue"/>
                <a:cs typeface="Helvetica Neue"/>
                <a:sym typeface="Helvetica Neue"/>
              </a:rPr>
              <a:t>Utiliza papel y lápiz</a:t>
            </a:r>
            <a:r>
              <a:rPr lang="en-GB" sz="1800" b="0" i="0" u="none" strike="noStrike" cap="none">
                <a:solidFill>
                  <a:srgbClr val="6C4BC1"/>
                </a:solidFill>
                <a:latin typeface="Helvetica Neue"/>
                <a:ea typeface="Helvetica Neue"/>
                <a:cs typeface="Helvetica Neue"/>
                <a:sym typeface="Helvetica Neue"/>
              </a:rPr>
              <a:t> </a:t>
            </a:r>
            <a:r>
              <a:rPr lang="en-GB" sz="1800" b="0" i="0" u="none" strike="noStrike" cap="none">
                <a:solidFill>
                  <a:srgbClr val="000000"/>
                </a:solidFill>
                <a:latin typeface="Helvetica Neue"/>
                <a:ea typeface="Helvetica Neue"/>
                <a:cs typeface="Helvetica Neue"/>
                <a:sym typeface="Helvetica Neue"/>
              </a:rPr>
              <a:t> para sumar el total de cada columna y hacer tu propio gráfico de columnas o de barras para visualizar los datos de tu encuesta.</a:t>
            </a:r>
            <a:endParaRPr/>
          </a:p>
        </p:txBody>
      </p:sp>
      <p:pic>
        <p:nvPicPr>
          <p:cNvPr id="329" name="Google Shape;329;g389d8243f5c_0_138" descr="Tabla de datos creada por la función de registro de datos de micro:bit con los encabezados «de acuerdo», «en desacuerdo» y «no estoy seguro»." title="Screenshot 2025-10-08 at 10.45.38.png"/>
          <p:cNvPicPr preferRelativeResize="0"/>
          <p:nvPr/>
        </p:nvPicPr>
        <p:blipFill rotWithShape="1">
          <a:blip r:embed="rId4">
            <a:alphaModFix/>
          </a:blip>
          <a:srcRect b="11745"/>
          <a:stretch/>
        </p:blipFill>
        <p:spPr>
          <a:xfrm>
            <a:off x="4763600" y="3013703"/>
            <a:ext cx="4021149" cy="2894625"/>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389d8243f5c_0_15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Analiza tus datos 2</a:t>
            </a:r>
            <a:endParaRPr/>
          </a:p>
        </p:txBody>
      </p:sp>
      <p:sp>
        <p:nvSpPr>
          <p:cNvPr id="335" name="Google Shape;335;g389d8243f5c_0_15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24</a:t>
            </a:fld>
            <a:endParaRPr/>
          </a:p>
        </p:txBody>
      </p:sp>
      <p:sp>
        <p:nvSpPr>
          <p:cNvPr id="336" name="Google Shape;336;g389d8243f5c_0_15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37" name="Google Shape;337;g389d8243f5c_0_153" descr="decorativo" title="Inspired_green@4x-100 (1).jpg"/>
          <p:cNvPicPr preferRelativeResize="0"/>
          <p:nvPr/>
        </p:nvPicPr>
        <p:blipFill rotWithShape="1">
          <a:blip r:embed="rId3">
            <a:alphaModFix/>
          </a:blip>
          <a:srcRect/>
          <a:stretch/>
        </p:blipFill>
        <p:spPr>
          <a:xfrm rot="572935">
            <a:off x="8113374" y="255642"/>
            <a:ext cx="710600" cy="966538"/>
          </a:xfrm>
          <a:prstGeom prst="rect">
            <a:avLst/>
          </a:prstGeom>
          <a:noFill/>
          <a:ln>
            <a:noFill/>
          </a:ln>
        </p:spPr>
      </p:pic>
      <p:sp>
        <p:nvSpPr>
          <p:cNvPr id="338" name="Google Shape;338;g389d8243f5c_0_153"/>
          <p:cNvSpPr/>
          <p:nvPr/>
        </p:nvSpPr>
        <p:spPr>
          <a:xfrm>
            <a:off x="681025" y="1367475"/>
            <a:ext cx="8544000" cy="46590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1" i="0" u="none" strike="noStrike" cap="none">
                <a:solidFill>
                  <a:srgbClr val="6C4BC1"/>
                </a:solidFill>
                <a:latin typeface="Helvetica Neue"/>
                <a:ea typeface="Helvetica Neue"/>
                <a:cs typeface="Helvetica Neue"/>
                <a:sym typeface="Helvetica Neue"/>
              </a:rPr>
              <a:t>Para utilizar una hoja de cálculo</a:t>
            </a:r>
            <a:r>
              <a:rPr lang="en-GB" sz="1800" b="0" i="0" u="none" strike="noStrike" cap="none">
                <a:solidFill>
                  <a:srgbClr val="000000"/>
                </a:solidFill>
                <a:latin typeface="Helvetica Neue"/>
                <a:ea typeface="Helvetica Neue"/>
                <a:cs typeface="Helvetica Neue"/>
                <a:sym typeface="Helvetica Neue"/>
              </a:rPr>
              <a:t>, puedes:</a:t>
            </a:r>
            <a:endParaRPr/>
          </a:p>
          <a:p>
            <a:pPr marL="457200" marR="4443715" lvl="0" indent="-342900" algn="l" rtl="0">
              <a:lnSpc>
                <a:spcPct val="110000"/>
              </a:lnSpc>
              <a:spcBef>
                <a:spcPts val="1300"/>
              </a:spcBef>
              <a:spcAft>
                <a:spcPts val="0"/>
              </a:spcAft>
              <a:buClr>
                <a:srgbClr val="000000"/>
              </a:buClr>
              <a:buSzPts val="1800"/>
              <a:buFont typeface="Helvetica Neue"/>
              <a:buChar char="●"/>
            </a:pPr>
            <a:r>
              <a:rPr lang="en-GB" sz="1800" b="1" i="0" u="none" strike="noStrike" cap="none">
                <a:solidFill>
                  <a:srgbClr val="6C4BC1"/>
                </a:solidFill>
                <a:latin typeface="Helvetica Neue"/>
                <a:ea typeface="Helvetica Neue"/>
                <a:cs typeface="Helvetica Neue"/>
                <a:sym typeface="Helvetica Neue"/>
              </a:rPr>
              <a:t>Presiona el botón</a:t>
            </a:r>
            <a:r>
              <a:rPr lang="en-GB" sz="1800" b="0" i="0" u="none" strike="noStrike" cap="none">
                <a:solidFill>
                  <a:srgbClr val="000000"/>
                </a:solidFill>
                <a:latin typeface="Helvetica Neue"/>
                <a:ea typeface="Helvetica Neue"/>
                <a:cs typeface="Helvetica Neue"/>
                <a:sym typeface="Helvetica Neue"/>
              </a:rPr>
              <a:t> Copiar para copiar los datos y poder pegarlos directamente en una hoja de cálculo.</a:t>
            </a:r>
            <a:endParaRPr/>
          </a:p>
          <a:p>
            <a:pPr marL="457200" marR="4363497" lvl="0" indent="-342900" algn="l" rtl="0">
              <a:lnSpc>
                <a:spcPct val="110000"/>
              </a:lnSpc>
              <a:spcBef>
                <a:spcPts val="1300"/>
              </a:spcBef>
              <a:spcAft>
                <a:spcPts val="0"/>
              </a:spcAft>
              <a:buClr>
                <a:srgbClr val="000000"/>
              </a:buClr>
              <a:buSzPts val="1800"/>
              <a:buFont typeface="Helvetica Neue"/>
              <a:buChar char="●"/>
            </a:pPr>
            <a:r>
              <a:rPr lang="en-GB" sz="1800" b="1" i="0" u="none" strike="noStrike" cap="none">
                <a:solidFill>
                  <a:srgbClr val="6C4BC1"/>
                </a:solidFill>
                <a:latin typeface="Helvetica Neue"/>
                <a:ea typeface="Helvetica Neue"/>
                <a:cs typeface="Helvetica Neue"/>
                <a:sym typeface="Helvetica Neue"/>
              </a:rPr>
              <a:t>Presiona el botón de descarga</a:t>
            </a:r>
            <a:r>
              <a:rPr lang="en-GB" sz="1800" b="0" i="0" u="none" strike="noStrike" cap="none">
                <a:solidFill>
                  <a:srgbClr val="000000"/>
                </a:solidFill>
                <a:latin typeface="Helvetica Neue"/>
                <a:ea typeface="Helvetica Neue"/>
                <a:cs typeface="Helvetica Neue"/>
                <a:sym typeface="Helvetica Neue"/>
              </a:rPr>
              <a:t> para descargar los datos como archivo CSV (valores separados por comas), que también puedes importar a una hoja de cálculo.</a:t>
            </a:r>
            <a:endParaRPr/>
          </a:p>
        </p:txBody>
      </p:sp>
      <p:pic>
        <p:nvPicPr>
          <p:cNvPr id="339" name="Google Shape;339;g389d8243f5c_0_153" descr="Tabla de datos creada por la función de registro de datos de micro:bit con los encabezados «de acuerdo», «en desacuerdo» y «no estoy seguro»." title="Screenshot 2025-10-08 at 10.45.38.png"/>
          <p:cNvPicPr preferRelativeResize="0"/>
          <p:nvPr/>
        </p:nvPicPr>
        <p:blipFill rotWithShape="1">
          <a:blip r:embed="rId4">
            <a:alphaModFix/>
          </a:blip>
          <a:srcRect/>
          <a:stretch/>
        </p:blipFill>
        <p:spPr>
          <a:xfrm>
            <a:off x="4687750" y="2007438"/>
            <a:ext cx="4142577" cy="3379075"/>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g389d8243f5c_0_1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1</a:t>
            </a:r>
            <a:endParaRPr/>
          </a:p>
        </p:txBody>
      </p:sp>
      <p:sp>
        <p:nvSpPr>
          <p:cNvPr id="345" name="Google Shape;345;g389d8243f5c_0_1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25</a:t>
            </a:fld>
            <a:endParaRPr/>
          </a:p>
        </p:txBody>
      </p:sp>
      <p:sp>
        <p:nvSpPr>
          <p:cNvPr id="346" name="Google Shape;346;g389d8243f5c_0_11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47" name="Google Shape;347;g389d8243f5c_0_113" descr="decorativo" title="Inspired_green@4x-100 (1).jpg"/>
          <p:cNvPicPr preferRelativeResize="0"/>
          <p:nvPr/>
        </p:nvPicPr>
        <p:blipFill rotWithShape="1">
          <a:blip r:embed="rId3">
            <a:alphaModFix/>
          </a:blip>
          <a:srcRect/>
          <a:stretch/>
        </p:blipFill>
        <p:spPr>
          <a:xfrm rot="572934">
            <a:off x="8156243" y="259218"/>
            <a:ext cx="671835" cy="913812"/>
          </a:xfrm>
          <a:prstGeom prst="rect">
            <a:avLst/>
          </a:prstGeom>
          <a:noFill/>
          <a:ln>
            <a:noFill/>
          </a:ln>
        </p:spPr>
      </p:pic>
      <p:sp>
        <p:nvSpPr>
          <p:cNvPr id="348" name="Google Shape;348;g389d8243f5c_0_113"/>
          <p:cNvSpPr txBox="1">
            <a:spLocks noGrp="1"/>
          </p:cNvSpPr>
          <p:nvPr>
            <p:ph type="body" idx="1"/>
          </p:nvPr>
        </p:nvSpPr>
        <p:spPr>
          <a:xfrm>
            <a:off x="681025" y="1269977"/>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500"/>
              <a:t>Este proyecto utiliza el registrador de datos para registrar las respuestas de la encuesta y las almacena en una tabla para su posterior análisis. Los alumnos pueden utilizar la información para respaldar sus escritos de opinión.</a:t>
            </a:r>
            <a:endParaRPr sz="2575"/>
          </a:p>
        </p:txBody>
      </p:sp>
      <p:sp>
        <p:nvSpPr>
          <p:cNvPr id="349" name="Google Shape;349;g389d8243f5c_0_113"/>
          <p:cNvSpPr/>
          <p:nvPr/>
        </p:nvSpPr>
        <p:spPr>
          <a:xfrm>
            <a:off x="743525" y="2108782"/>
            <a:ext cx="4128600" cy="4206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inicio del programa, las categorías de recopilación de datos se organizan en columnas y se denominan «de acuerdo», «en desacuerdo» y «no estoy seguro». Se muestra una marca de verificación para indicar que el registrador de datos de la encuesta está listo.</a:t>
            </a:r>
            <a:endParaRPr sz="1500"/>
          </a:p>
        </p:txBody>
      </p:sp>
      <p:sp>
        <p:nvSpPr>
          <p:cNvPr id="350" name="Google Shape;350;g389d8243f5c_0_113"/>
          <p:cNvSpPr/>
          <p:nvPr/>
        </p:nvSpPr>
        <p:spPr>
          <a:xfrm>
            <a:off x="5198275" y="2108882"/>
            <a:ext cx="4128600" cy="4206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presionar el botón A, aparece el ícono feliz para confirmar que la respuesta a la encuesta se ha añadido a la columna «de acuerdo» del registrador de datos. La pantalla se borra para indicar que se puede recopilar la siguiente respuesta de la encuesta.</a:t>
            </a:r>
            <a:endParaRPr sz="1500"/>
          </a:p>
        </p:txBody>
      </p:sp>
      <p:pic>
        <p:nvPicPr>
          <p:cNvPr id="351" name="Google Shape;351;g389d8243f5c_0_113" descr="El bloque «al iniciar» con un bloque de columnas dentro, con los encabezados de columna «de acuerdo», «en desacuerdo» y «no estoy seguro»." title="microbit-screenshot - 2025-10-08T123420.439.png"/>
          <p:cNvPicPr preferRelativeResize="0"/>
          <p:nvPr/>
        </p:nvPicPr>
        <p:blipFill rotWithShape="1">
          <a:blip r:embed="rId4">
            <a:alphaModFix/>
          </a:blip>
          <a:srcRect r="80320" b="64694"/>
          <a:stretch/>
        </p:blipFill>
        <p:spPr>
          <a:xfrm>
            <a:off x="1953374" y="2196882"/>
            <a:ext cx="1708923" cy="2191700"/>
          </a:xfrm>
          <a:prstGeom prst="rect">
            <a:avLst/>
          </a:prstGeom>
          <a:noFill/>
          <a:ln>
            <a:noFill/>
          </a:ln>
        </p:spPr>
      </p:pic>
      <p:pic>
        <p:nvPicPr>
          <p:cNvPr id="352" name="Google Shape;352;g389d8243f5c_0_113" descr="Bloque «al presionar el botón A» con los siguientes bloques en su interior: - mostrar ícono feliz - registrar columna de datos «de acuerdo» valor «1» - borrar pantalla" title="microbit-screenshot - 2025-10-08T123420.439.png"/>
          <p:cNvPicPr preferRelativeResize="0"/>
          <p:nvPr/>
        </p:nvPicPr>
        <p:blipFill rotWithShape="1">
          <a:blip r:embed="rId4">
            <a:alphaModFix/>
          </a:blip>
          <a:srcRect l="29257" t="2510" r="36117" b="67205"/>
          <a:stretch/>
        </p:blipFill>
        <p:spPr>
          <a:xfrm>
            <a:off x="5883252" y="2430370"/>
            <a:ext cx="2758625" cy="17247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365ab73c13e_0_4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a:t>
            </a:r>
            <a:r>
              <a:rPr lang="en-GB" sz="2600">
                <a:solidFill>
                  <a:srgbClr val="2993D6"/>
                </a:solidFill>
              </a:rPr>
              <a:t> </a:t>
            </a:r>
            <a:r>
              <a:rPr lang="en-GB" sz="2600">
                <a:solidFill>
                  <a:srgbClr val="6C4BC1"/>
                </a:solidFill>
              </a:rPr>
              <a:t>Detalles del código 2</a:t>
            </a:r>
            <a:endParaRPr/>
          </a:p>
        </p:txBody>
      </p:sp>
      <p:sp>
        <p:nvSpPr>
          <p:cNvPr id="358" name="Google Shape;358;g365ab73c13e_0_4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26</a:t>
            </a:fld>
            <a:endParaRPr/>
          </a:p>
        </p:txBody>
      </p:sp>
      <p:sp>
        <p:nvSpPr>
          <p:cNvPr id="359" name="Google Shape;359;g365ab73c13e_0_4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60" name="Google Shape;360;g365ab73c13e_0_47" descr="decorativo" title="Inspired_green@4x-100 (1).jpg"/>
          <p:cNvPicPr preferRelativeResize="0"/>
          <p:nvPr/>
        </p:nvPicPr>
        <p:blipFill rotWithShape="1">
          <a:blip r:embed="rId3">
            <a:alphaModFix/>
          </a:blip>
          <a:srcRect/>
          <a:stretch/>
        </p:blipFill>
        <p:spPr>
          <a:xfrm rot="572942">
            <a:off x="8097847" y="251878"/>
            <a:ext cx="751180" cy="1021743"/>
          </a:xfrm>
          <a:prstGeom prst="rect">
            <a:avLst/>
          </a:prstGeom>
          <a:noFill/>
          <a:ln>
            <a:noFill/>
          </a:ln>
        </p:spPr>
      </p:pic>
      <p:sp>
        <p:nvSpPr>
          <p:cNvPr id="361" name="Google Shape;361;g365ab73c13e_0_47"/>
          <p:cNvSpPr/>
          <p:nvPr/>
        </p:nvSpPr>
        <p:spPr>
          <a:xfrm>
            <a:off x="743525" y="1367475"/>
            <a:ext cx="3903600" cy="4786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presionar el botón B, aparece el ícono triste para confirmar que la respuesta a la encuesta se ha añadido a la columna «en desacuerdo» del registrador de datos. La pantalla se borra para indicar que se puede recopilar la siguiente respuesta de la encuesta.</a:t>
            </a:r>
            <a:endParaRPr sz="1500"/>
          </a:p>
        </p:txBody>
      </p:sp>
      <p:sp>
        <p:nvSpPr>
          <p:cNvPr id="362" name="Google Shape;362;g365ab73c13e_0_47"/>
          <p:cNvSpPr/>
          <p:nvPr/>
        </p:nvSpPr>
        <p:spPr>
          <a:xfrm>
            <a:off x="4995625" y="1367475"/>
            <a:ext cx="3903600" cy="4786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presionar el logotipo táctil, aparece el ícono «bah» para confirmar que la respuesta a la encuesta se ha añadido a la columna «no estoy seguro» del registrador de datos. La pantalla se borra para indicar que se puede recopilar la siguiente respuesta de la encuesta.</a:t>
            </a:r>
            <a:endParaRPr sz="1500"/>
          </a:p>
        </p:txBody>
      </p:sp>
      <p:pic>
        <p:nvPicPr>
          <p:cNvPr id="363" name="Google Shape;363;g365ab73c13e_0_47" descr="Bloque «al presionar el botón B» con los siguientes bloques en su interior: - mostrar ícono triste - registrar el valor «1» en la columna «en desacuerdo» - borrar pantalla" title="microbit-screenshot - 2025-10-08T123420.439.png"/>
          <p:cNvPicPr preferRelativeResize="0"/>
          <p:nvPr/>
        </p:nvPicPr>
        <p:blipFill rotWithShape="1">
          <a:blip r:embed="rId4">
            <a:alphaModFix/>
          </a:blip>
          <a:srcRect l="63875" t="3150" r="-452" b="67816"/>
          <a:stretch/>
        </p:blipFill>
        <p:spPr>
          <a:xfrm>
            <a:off x="953963" y="1800975"/>
            <a:ext cx="3482726" cy="1976177"/>
          </a:xfrm>
          <a:prstGeom prst="rect">
            <a:avLst/>
          </a:prstGeom>
          <a:noFill/>
          <a:ln>
            <a:noFill/>
          </a:ln>
        </p:spPr>
      </p:pic>
      <p:pic>
        <p:nvPicPr>
          <p:cNvPr id="364" name="Google Shape;364;g365ab73c13e_0_47" descr="Bloque «al presionar el logo» que contiene estos bloques: - mostrar ícono «bah» - registrar columna de datos «no estoy seguro» valor «1» - borrar pantalla" title="microbit-screenshot - 2025-10-08T123420.439.png"/>
          <p:cNvPicPr preferRelativeResize="0"/>
          <p:nvPr/>
        </p:nvPicPr>
        <p:blipFill rotWithShape="1">
          <a:blip r:embed="rId4">
            <a:alphaModFix/>
          </a:blip>
          <a:srcRect l="24836" t="40049" r="37894" b="29667"/>
          <a:stretch/>
        </p:blipFill>
        <p:spPr>
          <a:xfrm>
            <a:off x="5206050" y="1764009"/>
            <a:ext cx="3482726" cy="202293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g389d8243f5c_0_18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a:t>
            </a:r>
            <a:r>
              <a:rPr lang="en-GB" sz="2600">
                <a:solidFill>
                  <a:srgbClr val="2993D6"/>
                </a:solidFill>
              </a:rPr>
              <a:t> </a:t>
            </a:r>
            <a:r>
              <a:rPr lang="en-GB" sz="2600">
                <a:solidFill>
                  <a:srgbClr val="6C4BC1"/>
                </a:solidFill>
              </a:rPr>
              <a:t>Detalles del código 3</a:t>
            </a:r>
            <a:endParaRPr/>
          </a:p>
        </p:txBody>
      </p:sp>
      <p:sp>
        <p:nvSpPr>
          <p:cNvPr id="370" name="Google Shape;370;g389d8243f5c_0_18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27</a:t>
            </a:fld>
            <a:endParaRPr/>
          </a:p>
        </p:txBody>
      </p:sp>
      <p:sp>
        <p:nvSpPr>
          <p:cNvPr id="371" name="Google Shape;371;g389d8243f5c_0_18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72" name="Google Shape;372;g389d8243f5c_0_186" descr="decorativo" title="Inspired_green@4x-100 (1).jpg"/>
          <p:cNvPicPr preferRelativeResize="0"/>
          <p:nvPr/>
        </p:nvPicPr>
        <p:blipFill rotWithShape="1">
          <a:blip r:embed="rId3">
            <a:alphaModFix/>
          </a:blip>
          <a:srcRect/>
          <a:stretch/>
        </p:blipFill>
        <p:spPr>
          <a:xfrm rot="572944">
            <a:off x="8064650" y="249111"/>
            <a:ext cx="781197" cy="1062579"/>
          </a:xfrm>
          <a:prstGeom prst="rect">
            <a:avLst/>
          </a:prstGeom>
          <a:noFill/>
          <a:ln>
            <a:noFill/>
          </a:ln>
        </p:spPr>
      </p:pic>
      <p:sp>
        <p:nvSpPr>
          <p:cNvPr id="373" name="Google Shape;373;g389d8243f5c_0_186"/>
          <p:cNvSpPr/>
          <p:nvPr/>
        </p:nvSpPr>
        <p:spPr>
          <a:xfrm>
            <a:off x="743525" y="1367475"/>
            <a:ext cx="8155800" cy="4786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3003688"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los botones A+B a la vez se eliminarán todos los datos del registro. El led muestra un ícono de calavera para indicar que los datos se han borrado, el bloque «borrar registro» borra todos los datos, las categorías de recopilación de datos se denominan «de acuerdo», «en desacuerdo» y «no estoy seguro», de modo que el micro:bit está listo para recopilar datos de la encuesta, y se muestra una marca de verificación para indicar que el registrador de datos de la encuesta está listo.</a:t>
            </a:r>
            <a:endParaRPr/>
          </a:p>
        </p:txBody>
      </p:sp>
      <p:pic>
        <p:nvPicPr>
          <p:cNvPr id="374" name="Google Shape;374;g389d8243f5c_0_186" descr="Bloque «al presionar los botones A+B» que contiene los siguientes bloques: - mostrar ícono de calavera - eliminar registro - configurar columnas «de acuerdo», «en desacuerdo» y «no estoy seguro» - mostrar ícono sí" title="microbit-screenshot - 2025-10-08T123420.439.png"/>
          <p:cNvPicPr preferRelativeResize="0"/>
          <p:nvPr/>
        </p:nvPicPr>
        <p:blipFill rotWithShape="1">
          <a:blip r:embed="rId4">
            <a:alphaModFix/>
          </a:blip>
          <a:srcRect l="64041" t="52092" r="12546" b="-2100"/>
          <a:stretch/>
        </p:blipFill>
        <p:spPr>
          <a:xfrm>
            <a:off x="5820925" y="1727775"/>
            <a:ext cx="2700227" cy="412322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380" name="Google Shape;380;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3669771b81a_0_238"/>
          <p:cNvSpPr txBox="1">
            <a:spLocks noGrp="1"/>
          </p:cNvSpPr>
          <p:nvPr>
            <p:ph type="title"/>
          </p:nvPr>
        </p:nvSpPr>
        <p:spPr>
          <a:xfrm>
            <a:off x="681026" y="456075"/>
            <a:ext cx="77715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 1</a:t>
            </a:r>
            <a:endParaRPr/>
          </a:p>
        </p:txBody>
      </p:sp>
      <p:sp>
        <p:nvSpPr>
          <p:cNvPr id="386" name="Google Shape;386;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29</a:t>
            </a:fld>
            <a:endParaRPr/>
          </a:p>
        </p:txBody>
      </p:sp>
      <p:sp>
        <p:nvSpPr>
          <p:cNvPr id="387" name="Google Shape;387;g3669771b81a_0_238"/>
          <p:cNvSpPr txBox="1">
            <a:spLocks noGrp="1"/>
          </p:cNvSpPr>
          <p:nvPr>
            <p:ph type="body" idx="1"/>
          </p:nvPr>
        </p:nvSpPr>
        <p:spPr>
          <a:xfrm>
            <a:off x="681025" y="1220800"/>
            <a:ext cx="8836200" cy="4739700"/>
          </a:xfrm>
          <a:prstGeom prst="rect">
            <a:avLst/>
          </a:prstGeom>
          <a:noFill/>
          <a:ln>
            <a:noFill/>
          </a:ln>
        </p:spPr>
        <p:txBody>
          <a:bodyPr spcFirstLastPara="1" wrap="square" lIns="91425" tIns="45700" rIns="91425" bIns="45700" anchor="t" anchorCtr="0">
            <a:noAutofit/>
          </a:bodyPr>
          <a:lstStyle/>
          <a:p>
            <a:pPr marL="318151" marR="180487" lvl="0" indent="-306378" algn="l" rtl="0">
              <a:lnSpc>
                <a:spcPct val="110000"/>
              </a:lnSpc>
              <a:spcBef>
                <a:spcPts val="1300"/>
              </a:spcBef>
              <a:spcAft>
                <a:spcPts val="0"/>
              </a:spcAft>
              <a:buClr>
                <a:srgbClr val="CD0364"/>
              </a:buClr>
              <a:buSzPts val="1750"/>
              <a:buChar char="•"/>
            </a:pPr>
            <a:r>
              <a:rPr lang="en-GB" sz="1500"/>
              <a:t>Los alumnos abren </a:t>
            </a:r>
            <a:r>
              <a:rPr lang="en-GB" sz="1500" b="1"/>
              <a:t>Microsoft MakeCode</a:t>
            </a:r>
            <a:r>
              <a:rPr lang="en-GB" sz="1500"/>
              <a:t> y programan su propio registrador de datos de encuestas de opinión.</a:t>
            </a:r>
            <a:endParaRPr sz="2375"/>
          </a:p>
          <a:p>
            <a:pPr marL="318151" marR="180487" lvl="0" indent="-306378" algn="l" rtl="0">
              <a:lnSpc>
                <a:spcPct val="110000"/>
              </a:lnSpc>
              <a:spcBef>
                <a:spcPts val="1300"/>
              </a:spcBef>
              <a:spcAft>
                <a:spcPts val="0"/>
              </a:spcAft>
              <a:buClr>
                <a:srgbClr val="CD0364"/>
              </a:buClr>
              <a:buSzPts val="1750"/>
              <a:buChar char="•"/>
            </a:pPr>
            <a:r>
              <a:rPr lang="en-GB" sz="1500"/>
              <a:t>Este proyecto está diseñado para medir las respuestas a las preguntas de la encuesta de los compañeros de clase. </a:t>
            </a:r>
            <a:r>
              <a:rPr lang="en-GB" sz="1500" i="1"/>
              <a:t>Esta actividad puede requerir entre 45 y 60 minutos adicionales para que los alumnos se involucren plenamente en la creación del registrador de datos y en la recopilación y el análisis de los datos de la encuesta.</a:t>
            </a:r>
            <a:endParaRPr sz="2375"/>
          </a:p>
          <a:p>
            <a:pPr marL="318151" marR="180487" lvl="0" indent="-306378" algn="l" rtl="0">
              <a:lnSpc>
                <a:spcPct val="110000"/>
              </a:lnSpc>
              <a:spcBef>
                <a:spcPts val="1300"/>
              </a:spcBef>
              <a:spcAft>
                <a:spcPts val="0"/>
              </a:spcAft>
              <a:buClr>
                <a:srgbClr val="CD0364"/>
              </a:buClr>
              <a:buSzPts val="1750"/>
              <a:buChar char="•"/>
            </a:pPr>
            <a:r>
              <a:rPr lang="en-GB" sz="1500"/>
              <a:t>Los alumnos crearán una pregunta para la encuesta relacionada con el tema de su redacción de opinión. </a:t>
            </a:r>
            <a:endParaRPr sz="2375"/>
          </a:p>
          <a:p>
            <a:pPr marL="914400" marR="180487" lvl="1" indent="-339725" algn="l" rtl="0">
              <a:lnSpc>
                <a:spcPct val="110000"/>
              </a:lnSpc>
              <a:spcBef>
                <a:spcPts val="1300"/>
              </a:spcBef>
              <a:spcAft>
                <a:spcPts val="0"/>
              </a:spcAft>
              <a:buClr>
                <a:srgbClr val="CD0364"/>
              </a:buClr>
              <a:buSzPts val="1750"/>
              <a:buChar char="•"/>
            </a:pPr>
            <a:r>
              <a:rPr lang="en-GB" sz="1500"/>
              <a:t>Considera la posibilidad de proporcionar la encuesta en papel en caso de que las respuestas se recojan en un entorno ruidoso, como un comedor o durante el recreo.</a:t>
            </a:r>
            <a:endParaRPr sz="2050"/>
          </a:p>
          <a:p>
            <a:pPr marL="318151" marR="25908" lvl="0" indent="-306378" algn="l" rtl="0">
              <a:lnSpc>
                <a:spcPct val="110000"/>
              </a:lnSpc>
              <a:spcBef>
                <a:spcPts val="1300"/>
              </a:spcBef>
              <a:spcAft>
                <a:spcPts val="0"/>
              </a:spcAft>
              <a:buClr>
                <a:srgbClr val="CD0364"/>
              </a:buClr>
              <a:buSzPts val="1750"/>
              <a:buChar char="•"/>
            </a:pPr>
            <a:r>
              <a:rPr lang="en-GB" sz="1500"/>
              <a:t>Los alumnos descargarán el código en su micro:bit, conectarán la batería y encuestarán a sus compañeros de clase para recopilar datos del mundo real. </a:t>
            </a:r>
            <a:endParaRPr sz="2375"/>
          </a:p>
          <a:p>
            <a:pPr marL="318151" marR="25908" lvl="0" indent="-306378" algn="l" rtl="0">
              <a:lnSpc>
                <a:spcPct val="110000"/>
              </a:lnSpc>
              <a:spcBef>
                <a:spcPts val="1300"/>
              </a:spcBef>
              <a:spcAft>
                <a:spcPts val="0"/>
              </a:spcAft>
              <a:buClr>
                <a:srgbClr val="CD0364"/>
              </a:buClr>
              <a:buSzPts val="1750"/>
              <a:buChar char="•"/>
            </a:pPr>
            <a:r>
              <a:rPr lang="en-GB" sz="1500"/>
              <a:t>Utiliza el botón A cuando estén de acuerdo, el botón B cuando no estén de acuerdo y el logotipo táctil cuando no estén seguros. Puedes adaptar el código para que se ajuste mejor al tema de la encuesta y del artículo de opinión cambiando los nombres de los encabezados de las columnas. (Las instrucciones están disponibles al final de esta guía).</a:t>
            </a:r>
            <a:endParaRPr sz="2375"/>
          </a:p>
        </p:txBody>
      </p:sp>
      <p:pic>
        <p:nvPicPr>
          <p:cNvPr id="388" name="Google Shape;388;g3669771b81a_0_238"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389" name="Google Shape;389;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Entradas</a:t>
            </a:r>
            <a:endParaRPr sz="2475"/>
          </a:p>
          <a:p>
            <a:pPr marL="0" lvl="0" indent="0" algn="l" rtl="0">
              <a:lnSpc>
                <a:spcPct val="90000"/>
              </a:lnSpc>
              <a:spcBef>
                <a:spcPts val="1000"/>
              </a:spcBef>
              <a:spcAft>
                <a:spcPts val="0"/>
              </a:spcAft>
              <a:buSzPts val="1800"/>
              <a:buNone/>
            </a:pPr>
            <a:r>
              <a:rPr lang="en-GB" sz="1800"/>
              <a:t>Las entradas permiten a las computadoras percibir lo que ocurre en el mundo real para actuar en consecuencia y hacer que ocurra algo. </a:t>
            </a:r>
            <a:endParaRPr sz="2475"/>
          </a:p>
          <a:p>
            <a:pPr marL="0" lvl="0" indent="0" algn="l" rtl="0">
              <a:lnSpc>
                <a:spcPct val="90000"/>
              </a:lnSpc>
              <a:spcBef>
                <a:spcPts val="812"/>
              </a:spcBef>
              <a:spcAft>
                <a:spcPts val="0"/>
              </a:spcAft>
              <a:buSzPts val="1800"/>
              <a:buNone/>
            </a:pPr>
            <a:r>
              <a:rPr lang="en-GB" sz="1800"/>
              <a:t>Este proyecto utiliza varios botones y el sensor táctil para introducir datos basados en las respuestas de cada compañero de clase a una pregunta de una encuesta:</a:t>
            </a:r>
            <a:endParaRPr sz="2475"/>
          </a:p>
          <a:p>
            <a:pPr marL="457200" lvl="0" indent="-355600" algn="l" rtl="0">
              <a:lnSpc>
                <a:spcPct val="90000"/>
              </a:lnSpc>
              <a:spcBef>
                <a:spcPts val="812"/>
              </a:spcBef>
              <a:spcAft>
                <a:spcPts val="0"/>
              </a:spcAft>
              <a:buClr>
                <a:srgbClr val="00A000"/>
              </a:buClr>
              <a:buSzPts val="2000"/>
              <a:buChar char="•"/>
            </a:pPr>
            <a:r>
              <a:rPr lang="en-GB" sz="1800"/>
              <a:t>Presiona el botón A para grabar cuando estén de acuerdo.</a:t>
            </a:r>
            <a:endParaRPr sz="2475"/>
          </a:p>
          <a:p>
            <a:pPr marL="457200" lvl="0" indent="-355600" algn="l" rtl="0">
              <a:lnSpc>
                <a:spcPct val="90000"/>
              </a:lnSpc>
              <a:spcBef>
                <a:spcPts val="812"/>
              </a:spcBef>
              <a:spcAft>
                <a:spcPts val="0"/>
              </a:spcAft>
              <a:buClr>
                <a:srgbClr val="00A000"/>
              </a:buClr>
              <a:buSzPts val="2000"/>
              <a:buChar char="•"/>
            </a:pPr>
            <a:r>
              <a:rPr lang="en-GB" sz="1800"/>
              <a:t>Presiona el botón B para grabar cuando no estés de acuerdo.</a:t>
            </a:r>
            <a:endParaRPr sz="2475"/>
          </a:p>
          <a:p>
            <a:pPr marL="457200" marR="76600" lvl="0" indent="-355600" algn="l" rtl="0">
              <a:lnSpc>
                <a:spcPct val="90000"/>
              </a:lnSpc>
              <a:spcBef>
                <a:spcPts val="812"/>
              </a:spcBef>
              <a:spcAft>
                <a:spcPts val="0"/>
              </a:spcAft>
              <a:buClr>
                <a:srgbClr val="00A000"/>
              </a:buClr>
              <a:buSzPts val="2000"/>
              <a:buChar char="•"/>
            </a:pPr>
            <a:r>
              <a:rPr lang="en-GB" sz="1800"/>
              <a:t>Presiona el logotipo táctil cuando no estés seguro.</a:t>
            </a:r>
            <a:endParaRPr sz="2475"/>
          </a:p>
          <a:p>
            <a:pPr marL="457200" marR="76600" lvl="0" indent="-355600" algn="l" rtl="0">
              <a:lnSpc>
                <a:spcPct val="90000"/>
              </a:lnSpc>
              <a:spcBef>
                <a:spcPts val="812"/>
              </a:spcBef>
              <a:spcAft>
                <a:spcPts val="0"/>
              </a:spcAft>
              <a:buSzPts val="2000"/>
              <a:buChar char="•"/>
            </a:pPr>
            <a:r>
              <a:rPr lang="en-GB" sz="1800"/>
              <a:t>Presiona los botones A+B para eliminar cualquier dato antiguo almacenado en el micro:bit. </a:t>
            </a:r>
            <a:endParaRPr sz="2475"/>
          </a:p>
        </p:txBody>
      </p:sp>
      <p:pic>
        <p:nvPicPr>
          <p:cNvPr id="118" name="Google Shape;118;g3669771b81a_0_13" descr="Ilustración de una placa del micro:bit y una mano junto a ella."/>
          <p:cNvPicPr preferRelativeResize="0"/>
          <p:nvPr/>
        </p:nvPicPr>
        <p:blipFill rotWithShape="1">
          <a:blip r:embed="rId3">
            <a:alphaModFix/>
          </a:blip>
          <a:srcRect/>
          <a:stretch/>
        </p:blipFill>
        <p:spPr>
          <a:xfrm>
            <a:off x="3929574" y="4969960"/>
            <a:ext cx="2046900" cy="1718100"/>
          </a:xfrm>
          <a:prstGeom prst="rect">
            <a:avLst/>
          </a:prstGeom>
          <a:noFill/>
          <a:ln>
            <a:noFill/>
          </a:ln>
        </p:spPr>
      </p:pic>
      <p:sp>
        <p:nvSpPr>
          <p:cNvPr id="119" name="Google Shape;119;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20" name="Google Shape;120;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Página </a:t>
            </a:r>
            <a:fld id="{00000000-1234-1234-1234-123412341234}" type="slidenum">
              <a:rPr lang="en-GB"/>
              <a:t>3</a:t>
            </a:fld>
            <a:endParaRPr/>
          </a:p>
        </p:txBody>
      </p:sp>
      <p:pic>
        <p:nvPicPr>
          <p:cNvPr id="121" name="Google Shape;121;g3669771b81a_0_13" descr="decorativo"/>
          <p:cNvPicPr preferRelativeResize="0"/>
          <p:nvPr/>
        </p:nvPicPr>
        <p:blipFill rotWithShape="1">
          <a:blip r:embed="rId4">
            <a:alphaModFix/>
          </a:blip>
          <a:srcRect/>
          <a:stretch/>
        </p:blipFill>
        <p:spPr>
          <a:xfrm>
            <a:off x="7693025" y="859138"/>
            <a:ext cx="937675" cy="7233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g389d8243f5c_0_200"/>
          <p:cNvSpPr txBox="1">
            <a:spLocks noGrp="1"/>
          </p:cNvSpPr>
          <p:nvPr>
            <p:ph type="title"/>
          </p:nvPr>
        </p:nvSpPr>
        <p:spPr>
          <a:xfrm>
            <a:off x="681026" y="456075"/>
            <a:ext cx="7620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 2</a:t>
            </a:r>
            <a:endParaRPr/>
          </a:p>
        </p:txBody>
      </p:sp>
      <p:sp>
        <p:nvSpPr>
          <p:cNvPr id="395" name="Google Shape;395;g389d8243f5c_0_20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30</a:t>
            </a:fld>
            <a:endParaRPr/>
          </a:p>
        </p:txBody>
      </p:sp>
      <p:pic>
        <p:nvPicPr>
          <p:cNvPr id="396" name="Google Shape;396;g389d8243f5c_0_200"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397" name="Google Shape;397;g389d8243f5c_0_20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98" name="Google Shape;398;g389d8243f5c_0_200"/>
          <p:cNvSpPr txBox="1">
            <a:spLocks noGrp="1"/>
          </p:cNvSpPr>
          <p:nvPr>
            <p:ph type="body" idx="1"/>
          </p:nvPr>
        </p:nvSpPr>
        <p:spPr>
          <a:xfrm>
            <a:off x="681025" y="1319775"/>
            <a:ext cx="8456400" cy="4808100"/>
          </a:xfrm>
          <a:prstGeom prst="rect">
            <a:avLst/>
          </a:prstGeom>
          <a:noFill/>
          <a:ln>
            <a:noFill/>
          </a:ln>
        </p:spPr>
        <p:txBody>
          <a:bodyPr spcFirstLastPara="1" wrap="square" lIns="91425" tIns="45700" rIns="91425" bIns="45700" anchor="t" anchorCtr="0">
            <a:noAutofit/>
          </a:bodyPr>
          <a:lstStyle/>
          <a:p>
            <a:pPr marL="457200" lvl="0" indent="-355600" algn="l" rtl="0">
              <a:lnSpc>
                <a:spcPct val="110000"/>
              </a:lnSpc>
              <a:spcBef>
                <a:spcPts val="1300"/>
              </a:spcBef>
              <a:spcAft>
                <a:spcPts val="0"/>
              </a:spcAft>
              <a:buClr>
                <a:srgbClr val="6C4BC1"/>
              </a:buClr>
              <a:buSzPts val="2000"/>
              <a:buChar char="•"/>
            </a:pPr>
            <a:r>
              <a:rPr lang="en-GB" sz="1600"/>
              <a:t>Recuerda identificar las áreas en las que los alumnos realizarán encuestas a sus compañeros. Asegúrate de comunicar tu plan a tus compañeros para evitar interrumpir las clases o los eventos. Una selección de diferentes clases o niveles del curso puede dar lugar a interesantes debates una vez recopilados los datos de la encuesta. </a:t>
            </a:r>
            <a:endParaRPr sz="2475"/>
          </a:p>
          <a:p>
            <a:pPr marL="457200" lvl="0" indent="-355600" algn="l" rtl="0">
              <a:lnSpc>
                <a:spcPct val="110000"/>
              </a:lnSpc>
              <a:spcBef>
                <a:spcPts val="1300"/>
              </a:spcBef>
              <a:spcAft>
                <a:spcPts val="0"/>
              </a:spcAft>
              <a:buClr>
                <a:srgbClr val="6C4BC1"/>
              </a:buClr>
              <a:buSzPts val="2000"/>
              <a:buChar char="•"/>
            </a:pPr>
            <a:r>
              <a:rPr lang="en-GB" sz="1600"/>
              <a:t>Los alumnos conectarán sus micro:bits a una computadora o tableta para ver los resultados de la encuesta y los gráficos generados a partir de los datos registrados en una página web, con el fin de respaldar sus artículos de opinión. También puedes analizar tus datos creando tus propios gráficos con lápiz y papel o una hoja de cálculo.</a:t>
            </a:r>
            <a:endParaRPr sz="2475"/>
          </a:p>
        </p:txBody>
      </p:sp>
      <p:pic>
        <p:nvPicPr>
          <p:cNvPr id="399" name="Google Shape;399;g389d8243f5c_0_200" descr="Ilustración de diferentes representaciones de datos, incluyendo un informe escrito, un diagrama de dispersión, un gráfico de barras, un gráfico circular y datos en tabla que pueden utilizar para compartir los datos recopilados con el micro:bit." title="Screenshot 2025-06-16 at 17.05.52.png"/>
          <p:cNvPicPr preferRelativeResize="0"/>
          <p:nvPr/>
        </p:nvPicPr>
        <p:blipFill rotWithShape="1">
          <a:blip r:embed="rId4">
            <a:alphaModFix/>
          </a:blip>
          <a:srcRect/>
          <a:stretch/>
        </p:blipFill>
        <p:spPr>
          <a:xfrm>
            <a:off x="3557927" y="4281174"/>
            <a:ext cx="2678900" cy="169407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g35fa30c4f18_0_79"/>
          <p:cNvSpPr txBox="1">
            <a:spLocks noGrp="1"/>
          </p:cNvSpPr>
          <p:nvPr>
            <p:ph type="title"/>
          </p:nvPr>
        </p:nvSpPr>
        <p:spPr>
          <a:xfrm>
            <a:off x="681027" y="456075"/>
            <a:ext cx="7407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405" name="Google Shape;405;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31</a:t>
            </a:fld>
            <a:endParaRPr/>
          </a:p>
        </p:txBody>
      </p:sp>
      <p:sp>
        <p:nvSpPr>
          <p:cNvPr id="406" name="Google Shape;406;g35fa30c4f18_0_79"/>
          <p:cNvSpPr txBox="1">
            <a:spLocks noGrp="1"/>
          </p:cNvSpPr>
          <p:nvPr>
            <p:ph type="body" idx="1"/>
          </p:nvPr>
        </p:nvSpPr>
        <p:spPr>
          <a:xfrm>
            <a:off x="681025" y="1472175"/>
            <a:ext cx="8736000" cy="4884300"/>
          </a:xfrm>
          <a:prstGeom prst="rect">
            <a:avLst/>
          </a:prstGeom>
          <a:noFill/>
          <a:ln>
            <a:noFill/>
          </a:ln>
        </p:spPr>
        <p:txBody>
          <a:bodyPr spcFirstLastPara="1" wrap="square" lIns="91425" tIns="45700" rIns="91425" bIns="45700" anchor="t" anchorCtr="0">
            <a:normAutofit fontScale="77500" lnSpcReduction="20000"/>
          </a:bodyPr>
          <a:lstStyle/>
          <a:p>
            <a:pPr marL="0" marR="99837" lvl="0" indent="0" algn="l" rtl="0">
              <a:lnSpc>
                <a:spcPct val="110000"/>
              </a:lnSpc>
              <a:spcBef>
                <a:spcPts val="1300"/>
              </a:spcBef>
              <a:spcAft>
                <a:spcPts val="0"/>
              </a:spcAft>
              <a:buSzPct val="87804"/>
              <a:buNone/>
            </a:pPr>
            <a:r>
              <a:rPr lang="en-GB" sz="2050" b="1" i="1">
                <a:solidFill>
                  <a:srgbClr val="CD0364"/>
                </a:solidFill>
              </a:rPr>
              <a:t>Crea el código:</a:t>
            </a:r>
            <a:endParaRPr sz="2050"/>
          </a:p>
          <a:p>
            <a:pPr marL="318151" marR="99837" lvl="0" indent="-307330" algn="l" rtl="0">
              <a:lnSpc>
                <a:spcPct val="110000"/>
              </a:lnSpc>
              <a:spcBef>
                <a:spcPts val="1300"/>
              </a:spcBef>
              <a:spcAft>
                <a:spcPts val="0"/>
              </a:spcAft>
              <a:buClr>
                <a:srgbClr val="CD0364"/>
              </a:buClr>
              <a:buSzPct val="100000"/>
              <a:buChar char="•"/>
            </a:pPr>
            <a:r>
              <a:rPr lang="en-GB" sz="1929" b="1">
                <a:solidFill>
                  <a:srgbClr val="CD0364"/>
                </a:solidFill>
              </a:rPr>
              <a:t>Abre</a:t>
            </a:r>
            <a:r>
              <a:rPr lang="en-GB" sz="1929"/>
              <a:t> el proyecto registrador de datos medioambientales: mbit.io/us-opinion-spicy</a:t>
            </a:r>
            <a:endParaRPr sz="1929"/>
          </a:p>
          <a:p>
            <a:pPr marL="318151" marR="99837" lvl="0" indent="-307330" algn="l" rtl="0">
              <a:lnSpc>
                <a:spcPct val="110000"/>
              </a:lnSpc>
              <a:spcBef>
                <a:spcPts val="1300"/>
              </a:spcBef>
              <a:spcAft>
                <a:spcPts val="0"/>
              </a:spcAft>
              <a:buClr>
                <a:srgbClr val="CD0364"/>
              </a:buClr>
              <a:buSzPct val="100000"/>
              <a:buChar char="•"/>
            </a:pPr>
            <a:r>
              <a:rPr lang="en-GB" sz="1929" b="1">
                <a:solidFill>
                  <a:srgbClr val="CD0364"/>
                </a:solidFill>
              </a:rPr>
              <a:t>Explica</a:t>
            </a:r>
            <a:r>
              <a:rPr lang="en-GB" sz="1929" b="1">
                <a:solidFill>
                  <a:srgbClr val="6C4BC1"/>
                </a:solidFill>
              </a:rPr>
              <a:t> </a:t>
            </a:r>
            <a:r>
              <a:rPr lang="en-GB" sz="1929"/>
              <a:t>que los alumnos utilizarán la caja de herramientas para buscar bloques de código. Para este proyecto, dos partes del código ya están hechas para ellos. Controlan lo que ocurre cuando se inicia el programa y cuando se elimina el registro de datos, incluyendo la configuración de los encabezados de las columnas de la tabla de registro de datos como «de acuerdo», «en desacuerdo» y «no estoy seguro».</a:t>
            </a:r>
            <a:endParaRPr sz="2404"/>
          </a:p>
          <a:p>
            <a:pPr marL="318151" marR="99837" lvl="0" indent="-307330" algn="l" rtl="0">
              <a:lnSpc>
                <a:spcPct val="110000"/>
              </a:lnSpc>
              <a:spcBef>
                <a:spcPts val="1300"/>
              </a:spcBef>
              <a:spcAft>
                <a:spcPts val="0"/>
              </a:spcAft>
              <a:buClr>
                <a:srgbClr val="CD0364"/>
              </a:buClr>
              <a:buSzPct val="100000"/>
              <a:buChar char="•"/>
            </a:pPr>
            <a:r>
              <a:rPr lang="en-GB" sz="1929" b="1">
                <a:solidFill>
                  <a:srgbClr val="CD0364"/>
                </a:solidFill>
              </a:rPr>
              <a:t>Explica</a:t>
            </a:r>
            <a:r>
              <a:rPr lang="en-GB" sz="1929"/>
              <a:t> que los alumnos tendrán que </a:t>
            </a:r>
            <a:r>
              <a:rPr lang="en-GB" sz="1929" b="1">
                <a:solidFill>
                  <a:srgbClr val="CD0364"/>
                </a:solidFill>
              </a:rPr>
              <a:t>programar</a:t>
            </a:r>
            <a:r>
              <a:rPr lang="en-GB" sz="1929"/>
              <a:t> tres partes del registrador de datos de la encuesta de opinión:</a:t>
            </a:r>
            <a:endParaRPr sz="2404"/>
          </a:p>
          <a:p>
            <a:pPr marL="719999" marR="0" lvl="1" indent="-293051" algn="l" rtl="0">
              <a:lnSpc>
                <a:spcPct val="110000"/>
              </a:lnSpc>
              <a:spcBef>
                <a:spcPts val="1300"/>
              </a:spcBef>
              <a:spcAft>
                <a:spcPts val="0"/>
              </a:spcAft>
              <a:buClr>
                <a:srgbClr val="CD0364"/>
              </a:buClr>
              <a:buSzPct val="100000"/>
              <a:buAutoNum type="arabicPeriod"/>
            </a:pPr>
            <a:r>
              <a:rPr lang="en-GB" sz="1929" b="1">
                <a:solidFill>
                  <a:srgbClr val="CD0364"/>
                </a:solidFill>
              </a:rPr>
              <a:t>Programa</a:t>
            </a:r>
            <a:r>
              <a:rPr lang="en-GB" sz="1929"/>
              <a:t> el botón A para mostrar el ícono feliz y confirmar que la respuesta a la encuesta se ha añadido a la columna «de acuerdo». A continuación, borra la pantalla para indicar que se puede recopilar la siguiente respuesta a la encuesta.</a:t>
            </a:r>
            <a:endParaRPr sz="2079"/>
          </a:p>
          <a:p>
            <a:pPr marL="719999" marR="0" lvl="1" indent="-293051" algn="l" rtl="0">
              <a:lnSpc>
                <a:spcPct val="110000"/>
              </a:lnSpc>
              <a:spcBef>
                <a:spcPts val="1300"/>
              </a:spcBef>
              <a:spcAft>
                <a:spcPts val="0"/>
              </a:spcAft>
              <a:buClr>
                <a:srgbClr val="CD0364"/>
              </a:buClr>
              <a:buSzPct val="100000"/>
              <a:buAutoNum type="arabicPeriod"/>
            </a:pPr>
            <a:r>
              <a:rPr lang="en-GB" sz="1929" b="1">
                <a:solidFill>
                  <a:srgbClr val="CD0364"/>
                </a:solidFill>
              </a:rPr>
              <a:t>Programa</a:t>
            </a:r>
            <a:r>
              <a:rPr lang="en-GB" sz="1929"/>
              <a:t> el botón B para mostrar el ícono triste y confirmar que la respuesta a la encuesta se añade a la columna «en desacuerdo». A continuación, borra la pantalla para indicar que se puede recopilar la siguiente respuesta a la encuesta.</a:t>
            </a:r>
            <a:endParaRPr sz="2079"/>
          </a:p>
          <a:p>
            <a:pPr marL="719999" marR="0" lvl="1" indent="-293051" algn="l" rtl="0">
              <a:lnSpc>
                <a:spcPct val="110000"/>
              </a:lnSpc>
              <a:spcBef>
                <a:spcPts val="1300"/>
              </a:spcBef>
              <a:spcAft>
                <a:spcPts val="0"/>
              </a:spcAft>
              <a:buClr>
                <a:srgbClr val="CD0364"/>
              </a:buClr>
              <a:buSzPct val="100000"/>
              <a:buAutoNum type="arabicPeriod"/>
            </a:pPr>
            <a:r>
              <a:rPr lang="en-GB" sz="1929" b="1">
                <a:solidFill>
                  <a:srgbClr val="CD0364"/>
                </a:solidFill>
              </a:rPr>
              <a:t>Programa</a:t>
            </a:r>
            <a:r>
              <a:rPr lang="en-GB" sz="1929"/>
              <a:t> la pulsación de un logotipo para mostrar el ícono «bah» y confirmar que la respuesta a la encuesta se añade a la columna «no estoy seguro». A continuación, borra la pantalla para indicar que se puede recopilar la siguiente respuesta a la encuesta.</a:t>
            </a:r>
            <a:endParaRPr sz="2079"/>
          </a:p>
        </p:txBody>
      </p:sp>
      <p:sp>
        <p:nvSpPr>
          <p:cNvPr id="407" name="Google Shape;407;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08" name="Google Shape;408;g35fa30c4f18_0_79"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088725" y="456087"/>
            <a:ext cx="1428350" cy="119127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g389d8243f5c_0_22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414" name="Google Shape;414;g389d8243f5c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32</a:t>
            </a:fld>
            <a:endParaRPr/>
          </a:p>
        </p:txBody>
      </p:sp>
      <p:sp>
        <p:nvSpPr>
          <p:cNvPr id="415" name="Google Shape;415;g389d8243f5c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16" name="Google Shape;416;g389d8243f5c_0_228"/>
          <p:cNvSpPr txBox="1"/>
          <p:nvPr/>
        </p:nvSpPr>
        <p:spPr>
          <a:xfrm>
            <a:off x="681025" y="1367475"/>
            <a:ext cx="49053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 parte 1:</a:t>
            </a:r>
            <a:endParaRPr/>
          </a:p>
        </p:txBody>
      </p:sp>
      <p:pic>
        <p:nvPicPr>
          <p:cNvPr id="417" name="Google Shape;417;g389d8243f5c_0_22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18" name="Google Shape;418;g389d8243f5c_0_228"/>
          <p:cNvSpPr/>
          <p:nvPr/>
        </p:nvSpPr>
        <p:spPr>
          <a:xfrm>
            <a:off x="743575" y="1935938"/>
            <a:ext cx="2719800" cy="42756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100"/>
              <a:buFont typeface="Arial"/>
              <a:buNone/>
            </a:pPr>
            <a:r>
              <a:rPr lang="en-GB" sz="1800" b="1" i="0" u="none" strike="noStrike" cap="none">
                <a:solidFill>
                  <a:srgbClr val="CD0364"/>
                </a:solidFill>
                <a:latin typeface="Helvetica Neue"/>
                <a:ea typeface="Helvetica Neue"/>
                <a:cs typeface="Helvetica Neue"/>
                <a:sym typeface="Helvetica Neue"/>
              </a:rPr>
              <a:t>Busca el bloque Al presionar el botón A </a:t>
            </a:r>
            <a:r>
              <a:rPr lang="en-GB" sz="1800" b="0" i="0" u="none" strike="noStrike" cap="none">
                <a:solidFill>
                  <a:srgbClr val="000000"/>
                </a:solidFill>
                <a:latin typeface="Helvetica Neue"/>
                <a:ea typeface="Helvetica Neue"/>
                <a:cs typeface="Helvetica Neue"/>
                <a:sym typeface="Helvetica Neue"/>
              </a:rPr>
              <a:t>en la sección Entrada y añádelo a tu espacio de trabajo.  </a:t>
            </a:r>
            <a:endParaRPr/>
          </a:p>
        </p:txBody>
      </p:sp>
      <p:sp>
        <p:nvSpPr>
          <p:cNvPr id="419" name="Google Shape;419;g389d8243f5c_0_228"/>
          <p:cNvSpPr/>
          <p:nvPr/>
        </p:nvSpPr>
        <p:spPr>
          <a:xfrm>
            <a:off x="3741325" y="1935975"/>
            <a:ext cx="4143900" cy="4275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el bloque «mostrar ícono»</a:t>
            </a:r>
            <a:r>
              <a:rPr lang="en-GB" sz="1800" b="0" i="0" u="none" strike="noStrike" cap="none">
                <a:solidFill>
                  <a:schemeClr val="dk1"/>
                </a:solidFill>
                <a:latin typeface="Helvetica Neue"/>
                <a:ea typeface="Helvetica Neue"/>
                <a:cs typeface="Helvetica Neue"/>
                <a:sym typeface="Helvetica Neue"/>
              </a:rPr>
              <a:t> en la sección Básico. Coloca el bloque dentro del bloque «al presionar el botón A» y haz clic en la flecha para seleccionar la imagen feliz integrada.</a:t>
            </a:r>
            <a:endParaRPr/>
          </a:p>
        </p:txBody>
      </p:sp>
      <p:pic>
        <p:nvPicPr>
          <p:cNvPr id="420" name="Google Shape;420;g389d8243f5c_0_228" descr="Bloque «al presionar el botón A»" title="microbit-screenshot (47).png"/>
          <p:cNvPicPr preferRelativeResize="0"/>
          <p:nvPr/>
        </p:nvPicPr>
        <p:blipFill rotWithShape="1">
          <a:blip r:embed="rId4">
            <a:alphaModFix/>
          </a:blip>
          <a:srcRect l="53455" b="38920"/>
          <a:stretch/>
        </p:blipFill>
        <p:spPr>
          <a:xfrm>
            <a:off x="975850" y="2525500"/>
            <a:ext cx="1967109" cy="911400"/>
          </a:xfrm>
          <a:prstGeom prst="rect">
            <a:avLst/>
          </a:prstGeom>
          <a:noFill/>
          <a:ln>
            <a:noFill/>
          </a:ln>
        </p:spPr>
      </p:pic>
      <p:pic>
        <p:nvPicPr>
          <p:cNvPr id="421" name="Google Shape;421;g389d8243f5c_0_228" descr="Bloque «al presionar el botón A» con un bloque de mostrar ícono feliz en su interior." title="microbit-screenshot - 2025-10-08T153011.884.png"/>
          <p:cNvPicPr preferRelativeResize="0"/>
          <p:nvPr/>
        </p:nvPicPr>
        <p:blipFill rotWithShape="1">
          <a:blip r:embed="rId5">
            <a:alphaModFix/>
          </a:blip>
          <a:srcRect l="60864" t="9661" b="40589"/>
          <a:stretch/>
        </p:blipFill>
        <p:spPr>
          <a:xfrm>
            <a:off x="4829725" y="2265950"/>
            <a:ext cx="1967099" cy="128567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g389d8243f5c_0_250"/>
          <p:cNvSpPr/>
          <p:nvPr/>
        </p:nvSpPr>
        <p:spPr>
          <a:xfrm>
            <a:off x="5556850" y="1954975"/>
            <a:ext cx="3676200" cy="4275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el bloque «borrar pantalla» </a:t>
            </a:r>
            <a:r>
              <a:rPr lang="en-GB" sz="1800" b="0" i="0" u="none" strike="noStrike" cap="none">
                <a:solidFill>
                  <a:srgbClr val="000000"/>
                </a:solidFill>
                <a:latin typeface="Helvetica Neue"/>
                <a:ea typeface="Helvetica Neue"/>
                <a:cs typeface="Helvetica Neue"/>
                <a:sym typeface="Helvetica Neue"/>
              </a:rPr>
              <a:t>en la sección Básico. Coloca el bloque dentro del bloque «al presionar el botón A». </a:t>
            </a:r>
            <a:endParaRPr/>
          </a:p>
        </p:txBody>
      </p:sp>
      <p:sp>
        <p:nvSpPr>
          <p:cNvPr id="427" name="Google Shape;427;g389d8243f5c_0_250"/>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428" name="Google Shape;428;g389d8243f5c_0_25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33</a:t>
            </a:fld>
            <a:endParaRPr/>
          </a:p>
        </p:txBody>
      </p:sp>
      <p:sp>
        <p:nvSpPr>
          <p:cNvPr id="429" name="Google Shape;429;g389d8243f5c_0_25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30" name="Google Shape;430;g389d8243f5c_0_250"/>
          <p:cNvSpPr txBox="1"/>
          <p:nvPr/>
        </p:nvSpPr>
        <p:spPr>
          <a:xfrm>
            <a:off x="681025" y="1367475"/>
            <a:ext cx="75123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 parte 2 </a:t>
            </a:r>
            <a:endParaRPr/>
          </a:p>
        </p:txBody>
      </p:sp>
      <p:pic>
        <p:nvPicPr>
          <p:cNvPr id="431" name="Google Shape;431;g389d8243f5c_0_25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432" name="Google Shape;432;g389d8243f5c_0_250" descr="Bloque «al presionar el botón A» que contiene los siguientes bloques: - mostrar ícono feliz - registrar columna de datos «de acuerdo» valor «1» - borrar pantalla" title="microbit-screenshot - 2025-10-08T153828.660.png"/>
          <p:cNvPicPr preferRelativeResize="0"/>
          <p:nvPr/>
        </p:nvPicPr>
        <p:blipFill rotWithShape="1">
          <a:blip r:embed="rId4">
            <a:alphaModFix/>
          </a:blip>
          <a:srcRect l="46100" t="9121" b="6886"/>
          <a:stretch/>
        </p:blipFill>
        <p:spPr>
          <a:xfrm>
            <a:off x="5856585" y="2200363"/>
            <a:ext cx="3076751" cy="1879757"/>
          </a:xfrm>
          <a:prstGeom prst="rect">
            <a:avLst/>
          </a:prstGeom>
          <a:noFill/>
          <a:ln>
            <a:noFill/>
          </a:ln>
        </p:spPr>
      </p:pic>
      <p:sp>
        <p:nvSpPr>
          <p:cNvPr id="433" name="Google Shape;433;g389d8243f5c_0_250"/>
          <p:cNvSpPr/>
          <p:nvPr/>
        </p:nvSpPr>
        <p:spPr>
          <a:xfrm>
            <a:off x="681025" y="1935975"/>
            <a:ext cx="4513800" cy="4275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el bloque «registrar datos» </a:t>
            </a:r>
            <a:r>
              <a:rPr lang="en-GB" sz="1800" b="0" i="0" u="none" strike="noStrike" cap="none">
                <a:solidFill>
                  <a:srgbClr val="000000"/>
                </a:solidFill>
                <a:latin typeface="Helvetica Neue"/>
                <a:ea typeface="Helvetica Neue"/>
                <a:cs typeface="Helvetica Neue"/>
                <a:sym typeface="Helvetica Neue"/>
              </a:rPr>
              <a:t>en la sección Registrador de datos. Coloca el bloque dentro del bloque «al presionar el botón A». Haz clic en el nombre de la columna y selecciona «Aceptar». Actualiza el valor a 1. </a:t>
            </a:r>
            <a:endParaRPr/>
          </a:p>
        </p:txBody>
      </p:sp>
      <p:pic>
        <p:nvPicPr>
          <p:cNvPr id="434" name="Google Shape;434;g389d8243f5c_0_250" descr="Bloque «al presionar el botón A» que contiene los siguientes bloques: - mostrar ícono feliz - registrar columna de datos «de acuerdo» valor «1»" title="microbit-screenshot - 2025-10-08T153500.115.png"/>
          <p:cNvPicPr preferRelativeResize="0"/>
          <p:nvPr/>
        </p:nvPicPr>
        <p:blipFill rotWithShape="1">
          <a:blip r:embed="rId5">
            <a:alphaModFix/>
          </a:blip>
          <a:srcRect l="45572" t="8187" b="21285"/>
          <a:stretch/>
        </p:blipFill>
        <p:spPr>
          <a:xfrm>
            <a:off x="1359887" y="2338487"/>
            <a:ext cx="3156076" cy="16035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g394d6ca2e58_0_10"/>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440" name="Google Shape;440;g394d6ca2e58_0_1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34</a:t>
            </a:fld>
            <a:endParaRPr/>
          </a:p>
        </p:txBody>
      </p:sp>
      <p:sp>
        <p:nvSpPr>
          <p:cNvPr id="441" name="Google Shape;441;g394d6ca2e58_0_1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42" name="Google Shape;442;g394d6ca2e58_0_10"/>
          <p:cNvSpPr txBox="1"/>
          <p:nvPr/>
        </p:nvSpPr>
        <p:spPr>
          <a:xfrm>
            <a:off x="681025" y="1367475"/>
            <a:ext cx="75123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 parte 1:</a:t>
            </a:r>
            <a:endParaRPr/>
          </a:p>
        </p:txBody>
      </p:sp>
      <p:pic>
        <p:nvPicPr>
          <p:cNvPr id="443" name="Google Shape;443;g394d6ca2e58_0_1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44" name="Google Shape;444;g394d6ca2e58_0_10"/>
          <p:cNvSpPr/>
          <p:nvPr/>
        </p:nvSpPr>
        <p:spPr>
          <a:xfrm>
            <a:off x="681025" y="1945725"/>
            <a:ext cx="3676200" cy="42657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100"/>
              <a:buFont typeface="Arial"/>
              <a:buNone/>
            </a:pPr>
            <a:r>
              <a:rPr lang="en-GB" sz="1800" b="1" i="0" u="none" strike="noStrike" cap="none">
                <a:solidFill>
                  <a:srgbClr val="CD0364"/>
                </a:solidFill>
                <a:latin typeface="Helvetica Neue"/>
                <a:ea typeface="Helvetica Neue"/>
                <a:cs typeface="Helvetica Neue"/>
                <a:sym typeface="Helvetica Neue"/>
              </a:rPr>
              <a:t>Busca el bloque Al presionar el botón A </a:t>
            </a:r>
            <a:r>
              <a:rPr lang="en-GB" sz="1800" b="0" i="0" u="none" strike="noStrike" cap="none">
                <a:solidFill>
                  <a:srgbClr val="000000"/>
                </a:solidFill>
                <a:latin typeface="Helvetica Neue"/>
                <a:ea typeface="Helvetica Neue"/>
                <a:cs typeface="Helvetica Neue"/>
                <a:sym typeface="Helvetica Neue"/>
              </a:rPr>
              <a:t>en la sección Entrada y añádelo a tu espacio de trabajo. Haz clic en la flecha hacia abajo y selecciona B.</a:t>
            </a:r>
            <a:endParaRPr/>
          </a:p>
        </p:txBody>
      </p:sp>
      <p:pic>
        <p:nvPicPr>
          <p:cNvPr id="445" name="Google Shape;445;g394d6ca2e58_0_10" descr="Bloque «al presionar el botón A» desactivado." title="microbit-screenshot (23).png"/>
          <p:cNvPicPr preferRelativeResize="0"/>
          <p:nvPr/>
        </p:nvPicPr>
        <p:blipFill rotWithShape="1">
          <a:blip r:embed="rId4">
            <a:alphaModFix/>
          </a:blip>
          <a:srcRect l="65999" t="15354" r="17901" b="59051"/>
          <a:stretch/>
        </p:blipFill>
        <p:spPr>
          <a:xfrm>
            <a:off x="1462552" y="2021319"/>
            <a:ext cx="1894149" cy="952876"/>
          </a:xfrm>
          <a:prstGeom prst="rect">
            <a:avLst/>
          </a:prstGeom>
          <a:noFill/>
          <a:ln>
            <a:noFill/>
          </a:ln>
        </p:spPr>
      </p:pic>
      <p:pic>
        <p:nvPicPr>
          <p:cNvPr id="446" name="Google Shape;446;g394d6ca2e58_0_10" descr="Bloque «al presionar el botón B»" title="microbit-screenshot (23).png"/>
          <p:cNvPicPr preferRelativeResize="0"/>
          <p:nvPr/>
        </p:nvPicPr>
        <p:blipFill rotWithShape="1">
          <a:blip r:embed="rId4">
            <a:alphaModFix/>
          </a:blip>
          <a:srcRect l="84692" t="14729" r="-790" b="59674"/>
          <a:stretch/>
        </p:blipFill>
        <p:spPr>
          <a:xfrm>
            <a:off x="1462552" y="3202369"/>
            <a:ext cx="1894149" cy="952876"/>
          </a:xfrm>
          <a:prstGeom prst="rect">
            <a:avLst/>
          </a:prstGeom>
          <a:noFill/>
          <a:ln>
            <a:noFill/>
          </a:ln>
        </p:spPr>
      </p:pic>
      <p:sp>
        <p:nvSpPr>
          <p:cNvPr id="447" name="Google Shape;447;g394d6ca2e58_0_1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2150909" y="2746379"/>
            <a:ext cx="517500" cy="635400"/>
          </a:xfrm>
          <a:prstGeom prst="rect">
            <a:avLst/>
          </a:prstGeom>
          <a:noFill/>
          <a:ln>
            <a:noFill/>
          </a:ln>
        </p:spPr>
        <p:txBody>
          <a:bodyPr spcFirstLastPara="1" wrap="square" lIns="108600" tIns="108600" rIns="108600" bIns="108600" anchor="t" anchorCtr="0">
            <a:spAutoFit/>
          </a:bodyPr>
          <a:lstStyle/>
          <a:p>
            <a:pPr marL="0" marR="0" lvl="0" indent="0" algn="ctr" rtl="0">
              <a:lnSpc>
                <a:spcPct val="100000"/>
              </a:lnSpc>
              <a:spcBef>
                <a:spcPts val="0"/>
              </a:spcBef>
              <a:spcAft>
                <a:spcPts val="0"/>
              </a:spcAft>
              <a:buClr>
                <a:srgbClr val="000000"/>
              </a:buClr>
              <a:buSzPts val="2702"/>
              <a:buFont typeface="Arial"/>
              <a:buNone/>
            </a:pPr>
            <a:r>
              <a:rPr lang="en-GB" sz="2702" b="0" i="0" u="none" strike="noStrike" cap="none">
                <a:solidFill>
                  <a:srgbClr val="CD0364"/>
                </a:solidFill>
                <a:latin typeface="Helvetica Neue"/>
                <a:ea typeface="Helvetica Neue"/>
                <a:cs typeface="Helvetica Neue"/>
                <a:sym typeface="Helvetica Neue"/>
              </a:rPr>
              <a:t>↓</a:t>
            </a:r>
            <a:endParaRPr/>
          </a:p>
        </p:txBody>
      </p:sp>
      <p:sp>
        <p:nvSpPr>
          <p:cNvPr id="448" name="Google Shape;448;g394d6ca2e58_0_10"/>
          <p:cNvSpPr/>
          <p:nvPr/>
        </p:nvSpPr>
        <p:spPr>
          <a:xfrm>
            <a:off x="4758375" y="1829175"/>
            <a:ext cx="42618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el bloque «mostrar ícono»</a:t>
            </a:r>
            <a:r>
              <a:rPr lang="en-GB" sz="1800" b="0" i="0" u="none" strike="noStrike" cap="none">
                <a:solidFill>
                  <a:schemeClr val="dk1"/>
                </a:solidFill>
                <a:latin typeface="Helvetica Neue"/>
                <a:ea typeface="Helvetica Neue"/>
                <a:cs typeface="Helvetica Neue"/>
                <a:sym typeface="Helvetica Neue"/>
              </a:rPr>
              <a:t> en la sección Básico. Coloca el bloque dentro del bloque «al presionar el botón B» y haz clic en la flecha para seleccionar la imagen triste integrada.</a:t>
            </a:r>
            <a:endParaRPr/>
          </a:p>
        </p:txBody>
      </p:sp>
      <p:pic>
        <p:nvPicPr>
          <p:cNvPr id="449" name="Google Shape;449;g394d6ca2e58_0_10" descr="Bloque «al presionar el botón B» que contiene un bloque de mostrar ícono triste." title="microbit-screenshot - 2025-10-08T154315.741.png"/>
          <p:cNvPicPr preferRelativeResize="0"/>
          <p:nvPr/>
        </p:nvPicPr>
        <p:blipFill rotWithShape="1">
          <a:blip r:embed="rId5">
            <a:alphaModFix/>
          </a:blip>
          <a:srcRect l="65436" t="2468" b="71440"/>
          <a:stretch/>
        </p:blipFill>
        <p:spPr>
          <a:xfrm>
            <a:off x="5921676" y="2559174"/>
            <a:ext cx="1935201" cy="125475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g389d8243f5c_0_27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5</a:t>
            </a:r>
            <a:endParaRPr/>
          </a:p>
        </p:txBody>
      </p:sp>
      <p:sp>
        <p:nvSpPr>
          <p:cNvPr id="455" name="Google Shape;455;g389d8243f5c_0_27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35</a:t>
            </a:fld>
            <a:endParaRPr/>
          </a:p>
        </p:txBody>
      </p:sp>
      <p:sp>
        <p:nvSpPr>
          <p:cNvPr id="456" name="Google Shape;456;g389d8243f5c_0_27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57" name="Google Shape;457;g389d8243f5c_0_272"/>
          <p:cNvSpPr txBox="1"/>
          <p:nvPr/>
        </p:nvSpPr>
        <p:spPr>
          <a:xfrm>
            <a:off x="681025" y="1257747"/>
            <a:ext cx="49053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 parte 2:</a:t>
            </a:r>
            <a:endParaRPr/>
          </a:p>
        </p:txBody>
      </p:sp>
      <p:pic>
        <p:nvPicPr>
          <p:cNvPr id="458" name="Google Shape;458;g389d8243f5c_0_272"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59" name="Google Shape;459;g389d8243f5c_0_272"/>
          <p:cNvSpPr/>
          <p:nvPr/>
        </p:nvSpPr>
        <p:spPr>
          <a:xfrm>
            <a:off x="681025" y="1829175"/>
            <a:ext cx="44454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«registrar datos» </a:t>
            </a:r>
            <a:r>
              <a:rPr lang="en-GB" sz="1600" b="0" i="0" u="none" strike="noStrike" cap="none">
                <a:solidFill>
                  <a:srgbClr val="000000"/>
                </a:solidFill>
                <a:latin typeface="Helvetica Neue"/>
                <a:ea typeface="Helvetica Neue"/>
                <a:cs typeface="Helvetica Neue"/>
                <a:sym typeface="Helvetica Neue"/>
              </a:rPr>
              <a:t>en la sección Registrador de datos. Coloca el bloque dentro del bloque «al presionar el botón B». Haz clic en el nombre de la columna y selecciona «No estoy de acuerdo». Actualiza el valor a 1. </a:t>
            </a:r>
            <a:endParaRPr/>
          </a:p>
        </p:txBody>
      </p:sp>
      <p:pic>
        <p:nvPicPr>
          <p:cNvPr id="460" name="Google Shape;460;g389d8243f5c_0_272" descr="Bloque «al presionar el botón B» que contiene: - bloque de mostrar ícono triste - registrar columna de datos «en desacuerdo» valor «1»" title="microbit-screenshot - 2025-10-08T154606.402.png"/>
          <p:cNvPicPr preferRelativeResize="0"/>
          <p:nvPr/>
        </p:nvPicPr>
        <p:blipFill rotWithShape="1">
          <a:blip r:embed="rId4">
            <a:alphaModFix/>
          </a:blip>
          <a:srcRect l="49634" t="1675" b="61745"/>
          <a:stretch/>
        </p:blipFill>
        <p:spPr>
          <a:xfrm>
            <a:off x="1223450" y="2299325"/>
            <a:ext cx="3360548" cy="1594575"/>
          </a:xfrm>
          <a:prstGeom prst="rect">
            <a:avLst/>
          </a:prstGeom>
          <a:noFill/>
          <a:ln>
            <a:noFill/>
          </a:ln>
        </p:spPr>
      </p:pic>
      <p:sp>
        <p:nvSpPr>
          <p:cNvPr id="461" name="Google Shape;461;g389d8243f5c_0_272"/>
          <p:cNvSpPr/>
          <p:nvPr/>
        </p:nvSpPr>
        <p:spPr>
          <a:xfrm>
            <a:off x="5379025" y="1829175"/>
            <a:ext cx="37518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«borrar pantalla» </a:t>
            </a:r>
            <a:r>
              <a:rPr lang="en-GB" sz="1600" b="0" i="0" u="none" strike="noStrike" cap="none">
                <a:solidFill>
                  <a:srgbClr val="000000"/>
                </a:solidFill>
                <a:latin typeface="Helvetica Neue"/>
                <a:ea typeface="Helvetica Neue"/>
                <a:cs typeface="Helvetica Neue"/>
                <a:sym typeface="Helvetica Neue"/>
              </a:rPr>
              <a:t>en la sección Básico. Coloca el bloque dentro del bloque «al presionar el botón B». </a:t>
            </a:r>
            <a:endParaRPr/>
          </a:p>
        </p:txBody>
      </p:sp>
      <p:pic>
        <p:nvPicPr>
          <p:cNvPr id="462" name="Google Shape;462;g389d8243f5c_0_272" descr="Bloque «al presionar el botón B» que contiene: - bloque de mostrar ícono triste - registrar columna de datos «en desacuerdo» valor «1» - borrar pantalla" title="microbit-screenshot - 2025-10-08T154702.240.png"/>
          <p:cNvPicPr preferRelativeResize="0"/>
          <p:nvPr/>
        </p:nvPicPr>
        <p:blipFill rotWithShape="1">
          <a:blip r:embed="rId5">
            <a:alphaModFix/>
          </a:blip>
          <a:srcRect l="49703" t="2533" b="54082"/>
          <a:stretch/>
        </p:blipFill>
        <p:spPr>
          <a:xfrm>
            <a:off x="5574651" y="2237759"/>
            <a:ext cx="3360548" cy="18938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389d8243f5c_0_290"/>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6</a:t>
            </a:r>
            <a:endParaRPr/>
          </a:p>
        </p:txBody>
      </p:sp>
      <p:sp>
        <p:nvSpPr>
          <p:cNvPr id="468" name="Google Shape;468;g389d8243f5c_0_29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36</a:t>
            </a:fld>
            <a:endParaRPr/>
          </a:p>
        </p:txBody>
      </p:sp>
      <p:sp>
        <p:nvSpPr>
          <p:cNvPr id="469" name="Google Shape;469;g389d8243f5c_0_29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70" name="Google Shape;470;g389d8243f5c_0_290"/>
          <p:cNvSpPr txBox="1"/>
          <p:nvPr/>
        </p:nvSpPr>
        <p:spPr>
          <a:xfrm>
            <a:off x="681025" y="1367475"/>
            <a:ext cx="5309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logotipo presionado, parte 1:</a:t>
            </a:r>
            <a:endParaRPr/>
          </a:p>
        </p:txBody>
      </p:sp>
      <p:pic>
        <p:nvPicPr>
          <p:cNvPr id="471" name="Google Shape;471;g389d8243f5c_0_29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72" name="Google Shape;472;g389d8243f5c_0_290"/>
          <p:cNvSpPr/>
          <p:nvPr/>
        </p:nvSpPr>
        <p:spPr>
          <a:xfrm>
            <a:off x="743575" y="1940850"/>
            <a:ext cx="2807700" cy="42708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100"/>
              <a:buFont typeface="Arial"/>
              <a:buNone/>
            </a:pPr>
            <a:r>
              <a:rPr lang="en-GB" sz="1800" b="1" i="0" u="none" strike="noStrike" cap="none">
                <a:solidFill>
                  <a:srgbClr val="CD0364"/>
                </a:solidFill>
                <a:latin typeface="Helvetica Neue"/>
                <a:ea typeface="Helvetica Neue"/>
                <a:cs typeface="Helvetica Neue"/>
                <a:sym typeface="Helvetica Neue"/>
              </a:rPr>
              <a:t>Busca el bloque «al presionar el logo» </a:t>
            </a:r>
            <a:r>
              <a:rPr lang="en-GB" sz="1800" b="0" i="0" u="none" strike="noStrike" cap="none">
                <a:solidFill>
                  <a:srgbClr val="000000"/>
                </a:solidFill>
                <a:latin typeface="Helvetica Neue"/>
                <a:ea typeface="Helvetica Neue"/>
                <a:cs typeface="Helvetica Neue"/>
                <a:sym typeface="Helvetica Neue"/>
              </a:rPr>
              <a:t>en la sección Entrada y añádelo a tu espacio de trabajo. </a:t>
            </a:r>
            <a:endParaRPr/>
          </a:p>
        </p:txBody>
      </p:sp>
      <p:sp>
        <p:nvSpPr>
          <p:cNvPr id="473" name="Google Shape;473;g389d8243f5c_0_290"/>
          <p:cNvSpPr/>
          <p:nvPr/>
        </p:nvSpPr>
        <p:spPr>
          <a:xfrm>
            <a:off x="4050225" y="1935938"/>
            <a:ext cx="4380900" cy="4275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el bloque «mostrar ícono»</a:t>
            </a:r>
            <a:r>
              <a:rPr lang="en-GB" sz="1800" b="0" i="0" u="none" strike="noStrike" cap="none">
                <a:solidFill>
                  <a:schemeClr val="dk1"/>
                </a:solidFill>
                <a:latin typeface="Helvetica Neue"/>
                <a:ea typeface="Helvetica Neue"/>
                <a:cs typeface="Helvetica Neue"/>
                <a:sym typeface="Helvetica Neue"/>
              </a:rPr>
              <a:t> en la sección Básico. Coloca el bloque dentro del bloque «al presionar el logotipo» y haz clic en la flecha para seleccionar la imagen «bah» integrada.</a:t>
            </a:r>
            <a:endParaRPr/>
          </a:p>
        </p:txBody>
      </p:sp>
      <p:pic>
        <p:nvPicPr>
          <p:cNvPr id="474" name="Google Shape;474;g389d8243f5c_0_290" descr="Bloque «al presionar el logo»" title="microbit-screenshot - 2025-10-08T154929.338.png"/>
          <p:cNvPicPr preferRelativeResize="0"/>
          <p:nvPr/>
        </p:nvPicPr>
        <p:blipFill rotWithShape="1">
          <a:blip r:embed="rId4">
            <a:alphaModFix/>
          </a:blip>
          <a:srcRect l="79627" t="2756" b="76933"/>
          <a:stretch/>
        </p:blipFill>
        <p:spPr>
          <a:xfrm>
            <a:off x="1205825" y="2407175"/>
            <a:ext cx="1883203" cy="1122099"/>
          </a:xfrm>
          <a:prstGeom prst="rect">
            <a:avLst/>
          </a:prstGeom>
          <a:noFill/>
          <a:ln>
            <a:noFill/>
          </a:ln>
        </p:spPr>
      </p:pic>
      <p:pic>
        <p:nvPicPr>
          <p:cNvPr id="475" name="Google Shape;475;g389d8243f5c_0_290" descr="El bloque «al presionar el logo» y el bloque de mostrar ícono de «bah»." title="microbit-screenshot - 2025-10-08T155132.687.png"/>
          <p:cNvPicPr preferRelativeResize="0"/>
          <p:nvPr/>
        </p:nvPicPr>
        <p:blipFill rotWithShape="1">
          <a:blip r:embed="rId5">
            <a:alphaModFix/>
          </a:blip>
          <a:srcRect l="79331" t="2808" b="71037"/>
          <a:stretch/>
        </p:blipFill>
        <p:spPr>
          <a:xfrm>
            <a:off x="5299075" y="2337300"/>
            <a:ext cx="1883197" cy="1418349"/>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g365ab73c13e_0_383"/>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7</a:t>
            </a:r>
            <a:endParaRPr/>
          </a:p>
        </p:txBody>
      </p:sp>
      <p:sp>
        <p:nvSpPr>
          <p:cNvPr id="481" name="Google Shape;481;g365ab73c13e_0_38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37</a:t>
            </a:fld>
            <a:endParaRPr/>
          </a:p>
        </p:txBody>
      </p:sp>
      <p:sp>
        <p:nvSpPr>
          <p:cNvPr id="482" name="Google Shape;482;g365ab73c13e_0_38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83" name="Google Shape;483;g365ab73c13e_0_383"/>
          <p:cNvSpPr txBox="1"/>
          <p:nvPr/>
        </p:nvSpPr>
        <p:spPr>
          <a:xfrm>
            <a:off x="681025" y="1312611"/>
            <a:ext cx="63825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logotipo presionado, parte 2:</a:t>
            </a:r>
            <a:endParaRPr/>
          </a:p>
        </p:txBody>
      </p:sp>
      <p:sp>
        <p:nvSpPr>
          <p:cNvPr id="484" name="Google Shape;484;g365ab73c13e_0_383"/>
          <p:cNvSpPr txBox="1"/>
          <p:nvPr/>
        </p:nvSpPr>
        <p:spPr>
          <a:xfrm>
            <a:off x="743525" y="5687162"/>
            <a:ext cx="8315400" cy="438600"/>
          </a:xfrm>
          <a:prstGeom prst="rect">
            <a:avLst/>
          </a:prstGeom>
          <a:noFill/>
          <a:ln>
            <a:noFill/>
          </a:ln>
        </p:spPr>
        <p:txBody>
          <a:bodyPr spcFirstLastPara="1" wrap="square" lIns="91425" tIns="91425" rIns="91425" bIns="91425" anchor="t" anchorCtr="0">
            <a:spAutoFit/>
          </a:bodyPr>
          <a:lstStyle/>
          <a:p>
            <a:pPr marL="318151" marR="0" lvl="0" indent="-300028" algn="l" rtl="0">
              <a:lnSpc>
                <a:spcPct val="110000"/>
              </a:lnSpc>
              <a:spcBef>
                <a:spcPts val="1300"/>
              </a:spcBef>
              <a:spcAft>
                <a:spcPts val="0"/>
              </a:spcAft>
              <a:buClr>
                <a:srgbClr val="CD0364"/>
              </a:buClr>
              <a:buSzPts val="1650"/>
              <a:buFont typeface="Arial"/>
              <a:buChar char="•"/>
            </a:pPr>
            <a:r>
              <a:rPr lang="en-GB" sz="1650" b="1" i="0" u="none" strike="noStrike" cap="none">
                <a:solidFill>
                  <a:srgbClr val="CD0364"/>
                </a:solidFill>
                <a:latin typeface="Helvetica Neue"/>
                <a:ea typeface="Helvetica Neue"/>
                <a:cs typeface="Helvetica Neue"/>
                <a:sym typeface="Helvetica Neue"/>
              </a:rPr>
              <a:t>Prueba </a:t>
            </a:r>
            <a:r>
              <a:rPr lang="en-GB" sz="1650" b="0" i="0" u="none" strike="noStrike" cap="none">
                <a:solidFill>
                  <a:schemeClr val="dk1"/>
                </a:solidFill>
                <a:latin typeface="Helvetica Neue"/>
                <a:ea typeface="Helvetica Neue"/>
                <a:cs typeface="Helvetica Neue"/>
                <a:sym typeface="Helvetica Neue"/>
              </a:rPr>
              <a:t>el código utilizando el simulador y luego </a:t>
            </a:r>
            <a:r>
              <a:rPr lang="en-GB" sz="1650" b="1" i="0" u="none" strike="noStrike" cap="none">
                <a:solidFill>
                  <a:srgbClr val="CD0364"/>
                </a:solidFill>
                <a:latin typeface="Helvetica Neue"/>
                <a:ea typeface="Helvetica Neue"/>
                <a:cs typeface="Helvetica Neue"/>
                <a:sym typeface="Helvetica Neue"/>
              </a:rPr>
              <a:t>descárgalo</a:t>
            </a:r>
            <a:r>
              <a:rPr lang="en-GB" sz="1650" b="0" i="0" u="none" strike="noStrike" cap="none">
                <a:solidFill>
                  <a:schemeClr val="dk1"/>
                </a:solidFill>
                <a:latin typeface="Helvetica Neue"/>
                <a:ea typeface="Helvetica Neue"/>
                <a:cs typeface="Helvetica Neue"/>
                <a:sym typeface="Helvetica Neue"/>
              </a:rPr>
              <a:t> en su micro:bit.</a:t>
            </a:r>
            <a:endParaRPr/>
          </a:p>
        </p:txBody>
      </p:sp>
      <p:pic>
        <p:nvPicPr>
          <p:cNvPr id="485" name="Google Shape;485;g365ab73c13e_0_383"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a:effectLst>
            <a:outerShdw blurRad="57150" dist="19050" dir="5400000" algn="bl" rotWithShape="0">
              <a:srgbClr val="000000">
                <a:alpha val="49019"/>
              </a:srgbClr>
            </a:outerShdw>
          </a:effectLst>
        </p:spPr>
      </p:pic>
      <p:sp>
        <p:nvSpPr>
          <p:cNvPr id="486" name="Google Shape;486;g365ab73c13e_0_383"/>
          <p:cNvSpPr/>
          <p:nvPr/>
        </p:nvSpPr>
        <p:spPr>
          <a:xfrm>
            <a:off x="5704531" y="1893751"/>
            <a:ext cx="3540000" cy="3562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«borrar pantalla» </a:t>
            </a:r>
            <a:r>
              <a:rPr lang="en-GB" sz="1600" b="0" i="0" u="none" strike="noStrike" cap="none">
                <a:solidFill>
                  <a:srgbClr val="000000"/>
                </a:solidFill>
                <a:latin typeface="Helvetica Neue"/>
                <a:ea typeface="Helvetica Neue"/>
                <a:cs typeface="Helvetica Neue"/>
                <a:sym typeface="Helvetica Neue"/>
              </a:rPr>
              <a:t>en la sección Básico. Coloca el bloque dentro del bloque «al presionar el logotipo».. </a:t>
            </a:r>
            <a:endParaRPr/>
          </a:p>
        </p:txBody>
      </p:sp>
      <p:pic>
        <p:nvPicPr>
          <p:cNvPr id="487" name="Google Shape;487;g365ab73c13e_0_383" descr="El bloque «al presionar el logotipo» con los siguientes bloques en su interior: - bloque de mostrar ícono «bah» - registrar columna de datos «no estoy seguro» valor «1» - borrar pantalla" title="microbit-screenshot - 2025-10-08T155517.069.png"/>
          <p:cNvPicPr preferRelativeResize="0"/>
          <p:nvPr/>
        </p:nvPicPr>
        <p:blipFill rotWithShape="1">
          <a:blip r:embed="rId4">
            <a:alphaModFix/>
          </a:blip>
          <a:srcRect l="63627" t="2289" b="53938"/>
          <a:stretch/>
        </p:blipFill>
        <p:spPr>
          <a:xfrm>
            <a:off x="6040882" y="2113100"/>
            <a:ext cx="2867277" cy="1642775"/>
          </a:xfrm>
          <a:prstGeom prst="rect">
            <a:avLst/>
          </a:prstGeom>
          <a:noFill/>
          <a:ln>
            <a:noFill/>
          </a:ln>
        </p:spPr>
      </p:pic>
      <p:sp>
        <p:nvSpPr>
          <p:cNvPr id="488" name="Google Shape;488;g365ab73c13e_0_383"/>
          <p:cNvSpPr/>
          <p:nvPr/>
        </p:nvSpPr>
        <p:spPr>
          <a:xfrm>
            <a:off x="681025" y="1890525"/>
            <a:ext cx="4768200" cy="3646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«registrar datos» </a:t>
            </a:r>
            <a:r>
              <a:rPr lang="en-GB" sz="1600" b="0" i="0" u="none" strike="noStrike" cap="none">
                <a:solidFill>
                  <a:srgbClr val="000000"/>
                </a:solidFill>
                <a:latin typeface="Helvetica Neue"/>
                <a:ea typeface="Helvetica Neue"/>
                <a:cs typeface="Helvetica Neue"/>
                <a:sym typeface="Helvetica Neue"/>
              </a:rPr>
              <a:t>en la sección Registrador de datos. Coloca el bloque dentro del bloque «al presionar el logotipo».. Haz clic en el nombre de la columna y selecciona «No estoy seguro». Actualiza el valor a 1. </a:t>
            </a:r>
            <a:endParaRPr/>
          </a:p>
        </p:txBody>
      </p:sp>
      <p:pic>
        <p:nvPicPr>
          <p:cNvPr id="489" name="Google Shape;489;g365ab73c13e_0_383" descr="El bloque «al presionar logotipo» con los siguientes bloques en su interior: - bloque de mostrar ícono bah - registrar columna de datos «no estoy seguro» valor «1»" title="microbit-screenshot - 2025-10-08T155233.479.png"/>
          <p:cNvPicPr preferRelativeResize="0"/>
          <p:nvPr/>
        </p:nvPicPr>
        <p:blipFill rotWithShape="1">
          <a:blip r:embed="rId5">
            <a:alphaModFix/>
          </a:blip>
          <a:srcRect l="63332" t="2287" b="62031"/>
          <a:stretch/>
        </p:blipFill>
        <p:spPr>
          <a:xfrm>
            <a:off x="1398100" y="2055488"/>
            <a:ext cx="3334026" cy="1544524"/>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g365ab73c13e_0_354"/>
          <p:cNvSpPr txBox="1">
            <a:spLocks noGrp="1"/>
          </p:cNvSpPr>
          <p:nvPr>
            <p:ph type="body" idx="1"/>
          </p:nvPr>
        </p:nvSpPr>
        <p:spPr>
          <a:xfrm>
            <a:off x="681025" y="1496738"/>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CD0364"/>
                </a:solidFill>
              </a:rPr>
              <a:t>Utiliza tu micro:bit para recopilar datos:</a:t>
            </a:r>
            <a:endParaRPr/>
          </a:p>
          <a:p>
            <a:pPr marL="318151" marR="160921" lvl="0" indent="-309553" algn="l" rtl="0">
              <a:lnSpc>
                <a:spcPct val="110000"/>
              </a:lnSpc>
              <a:spcBef>
                <a:spcPts val="1300"/>
              </a:spcBef>
              <a:spcAft>
                <a:spcPts val="0"/>
              </a:spcAft>
              <a:buClr>
                <a:srgbClr val="CD0364"/>
              </a:buClr>
              <a:buSzPts val="1800"/>
              <a:buChar char="•"/>
            </a:pPr>
            <a:r>
              <a:rPr lang="en-GB" sz="1800" b="1">
                <a:solidFill>
                  <a:srgbClr val="CD0364"/>
                </a:solidFill>
              </a:rPr>
              <a:t>Desconecta</a:t>
            </a:r>
            <a:r>
              <a:rPr lang="en-GB" sz="1800" b="1">
                <a:solidFill>
                  <a:srgbClr val="2993D6"/>
                </a:solidFill>
              </a:rPr>
              <a:t> </a:t>
            </a:r>
            <a:r>
              <a:rPr lang="en-GB" sz="1800"/>
              <a:t>el micro:bit y </a:t>
            </a:r>
            <a:r>
              <a:rPr lang="en-GB" sz="1800" b="1">
                <a:solidFill>
                  <a:srgbClr val="CD0364"/>
                </a:solidFill>
              </a:rPr>
              <a:t>conecta</a:t>
            </a:r>
            <a:r>
              <a:rPr lang="en-GB" sz="1800">
                <a:solidFill>
                  <a:srgbClr val="6C4BC1"/>
                </a:solidFill>
              </a:rPr>
              <a:t> </a:t>
            </a:r>
            <a:r>
              <a:rPr lang="en-GB" sz="1800"/>
              <a:t> la batería. </a:t>
            </a:r>
            <a:endParaRPr/>
          </a:p>
          <a:p>
            <a:pPr marL="318151" marR="160921" lvl="0" indent="-309553" algn="l" rtl="0">
              <a:lnSpc>
                <a:spcPct val="110000"/>
              </a:lnSpc>
              <a:spcBef>
                <a:spcPts val="1300"/>
              </a:spcBef>
              <a:spcAft>
                <a:spcPts val="0"/>
              </a:spcAft>
              <a:buClr>
                <a:srgbClr val="CD0364"/>
              </a:buClr>
              <a:buSzPts val="1800"/>
              <a:buChar char="•"/>
            </a:pPr>
            <a:r>
              <a:rPr lang="en-GB" sz="1800" b="1">
                <a:solidFill>
                  <a:srgbClr val="CD0364"/>
                </a:solidFill>
              </a:rPr>
              <a:t>Ve</a:t>
            </a:r>
            <a:r>
              <a:rPr lang="en-GB" sz="1800"/>
              <a:t> al lugar predeterminado para hacer la </a:t>
            </a:r>
            <a:r>
              <a:rPr lang="en-GB" sz="1800" b="1">
                <a:solidFill>
                  <a:srgbClr val="CD0364"/>
                </a:solidFill>
              </a:rPr>
              <a:t>pregunta</a:t>
            </a:r>
            <a:r>
              <a:rPr lang="en-GB" sz="1800"/>
              <a:t> de la encuesta. </a:t>
            </a:r>
            <a:endParaRPr/>
          </a:p>
          <a:p>
            <a:pPr marL="318151" marR="160921" lvl="0" indent="-309553" algn="l" rtl="0">
              <a:lnSpc>
                <a:spcPct val="110000"/>
              </a:lnSpc>
              <a:spcBef>
                <a:spcPts val="1300"/>
              </a:spcBef>
              <a:spcAft>
                <a:spcPts val="0"/>
              </a:spcAft>
              <a:buClr>
                <a:srgbClr val="CD0364"/>
              </a:buClr>
              <a:buSzPts val="1800"/>
              <a:buChar char="•"/>
            </a:pPr>
            <a:r>
              <a:rPr lang="en-GB" sz="1800" b="1">
                <a:solidFill>
                  <a:srgbClr val="CD0364"/>
                </a:solidFill>
              </a:rPr>
              <a:t>Recoge</a:t>
            </a:r>
            <a:r>
              <a:rPr lang="en-GB" sz="1800"/>
              <a:t> las respuestas utilizando los botones y el sensor táctil para registrar cada respuesta. (botón A = de acuerdo, botón B = en desacuerdo, sensor táctil = no estoy seguro).</a:t>
            </a:r>
            <a:endParaRPr/>
          </a:p>
        </p:txBody>
      </p:sp>
      <p:sp>
        <p:nvSpPr>
          <p:cNvPr id="495" name="Google Shape;495;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8</a:t>
            </a:r>
            <a:endParaRPr/>
          </a:p>
        </p:txBody>
      </p:sp>
      <p:sp>
        <p:nvSpPr>
          <p:cNvPr id="496" name="Google Shape;496;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38</a:t>
            </a:fld>
            <a:endParaRPr/>
          </a:p>
        </p:txBody>
      </p:sp>
      <p:sp>
        <p:nvSpPr>
          <p:cNvPr id="497" name="Google Shape;497;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98" name="Google Shape;498;g365ab73c13e_0_35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99" name="Google Shape;499;g365ab73c13e_0_354"/>
          <p:cNvSpPr/>
          <p:nvPr/>
        </p:nvSpPr>
        <p:spPr>
          <a:xfrm>
            <a:off x="681025" y="5340300"/>
            <a:ext cx="8349000" cy="9114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700" b="1" i="0" u="none" strike="noStrike" cap="none">
                <a:solidFill>
                  <a:srgbClr val="CD0364"/>
                </a:solidFill>
                <a:latin typeface="Helvetica Neue"/>
                <a:ea typeface="Helvetica Neue"/>
                <a:cs typeface="Helvetica Neue"/>
                <a:sym typeface="Helvetica Neue"/>
              </a:rPr>
              <a:t>Consejo profesional:</a:t>
            </a:r>
            <a:r>
              <a:rPr lang="en-GB" sz="1700" b="0" i="0" u="none" strike="noStrike" cap="none">
                <a:solidFill>
                  <a:srgbClr val="000000"/>
                </a:solidFill>
                <a:latin typeface="Helvetica Neue"/>
                <a:ea typeface="Helvetica Neue"/>
                <a:cs typeface="Helvetica Neue"/>
                <a:sym typeface="Helvetica Neue"/>
              </a:rPr>
              <a:t> asegúrate de conectar el micro:bit a una computadora y guardar el archivo MY_DATA antes de presionar los botones A y B a la vez para eliminar todos los datos.</a:t>
            </a:r>
            <a:endParaRPr sz="17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g38a2d85ce84_0_0"/>
          <p:cNvSpPr txBox="1">
            <a:spLocks noGrp="1"/>
          </p:cNvSpPr>
          <p:nvPr>
            <p:ph type="title"/>
          </p:nvPr>
        </p:nvSpPr>
        <p:spPr>
          <a:xfrm>
            <a:off x="681027" y="456075"/>
            <a:ext cx="74616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9</a:t>
            </a:r>
            <a:endParaRPr/>
          </a:p>
        </p:txBody>
      </p:sp>
      <p:sp>
        <p:nvSpPr>
          <p:cNvPr id="505" name="Google Shape;505;g38a2d85ce84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39</a:t>
            </a:fld>
            <a:endParaRPr/>
          </a:p>
        </p:txBody>
      </p:sp>
      <p:sp>
        <p:nvSpPr>
          <p:cNvPr id="506" name="Google Shape;506;g38a2d85ce84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507" name="Google Shape;507;g38a2d85ce84_0_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508" name="Google Shape;508;g38a2d85ce84_0_0"/>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6" lvl="0" indent="-300028" algn="l" rtl="0">
              <a:lnSpc>
                <a:spcPct val="110000"/>
              </a:lnSpc>
              <a:spcBef>
                <a:spcPts val="0"/>
              </a:spcBef>
              <a:spcAft>
                <a:spcPts val="0"/>
              </a:spcAft>
              <a:buClr>
                <a:srgbClr val="CD0364"/>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Desconecta</a:t>
            </a:r>
            <a:r>
              <a:rPr lang="en-GB" sz="1650" b="0" i="0" u="none" strike="noStrike" cap="none">
                <a:solidFill>
                  <a:schemeClr val="dk1"/>
                </a:solidFill>
                <a:latin typeface="Helvetica Neue"/>
                <a:ea typeface="Helvetica Neue"/>
                <a:cs typeface="Helvetica Neue"/>
                <a:sym typeface="Helvetica Neue"/>
              </a:rPr>
              <a:t> la batería y vuelve a </a:t>
            </a:r>
            <a:r>
              <a:rPr lang="en-GB" sz="1650" b="1" i="0" u="none" strike="noStrike" cap="none">
                <a:solidFill>
                  <a:srgbClr val="CD0364"/>
                </a:solidFill>
                <a:latin typeface="Helvetica Neue"/>
                <a:ea typeface="Helvetica Neue"/>
                <a:cs typeface="Helvetica Neue"/>
                <a:sym typeface="Helvetica Neue"/>
              </a:rPr>
              <a:t>conectar</a:t>
            </a:r>
            <a:r>
              <a:rPr lang="en-GB" sz="1650" b="0" i="0" u="none" strike="noStrike" cap="none">
                <a:solidFill>
                  <a:schemeClr val="dk1"/>
                </a:solidFill>
                <a:latin typeface="Helvetica Neue"/>
                <a:ea typeface="Helvetica Neue"/>
                <a:cs typeface="Helvetica Neue"/>
                <a:sym typeface="Helvetica Neue"/>
              </a:rPr>
              <a:t> el micro:bit a una computadora.</a:t>
            </a:r>
            <a:endParaRPr/>
          </a:p>
          <a:p>
            <a:pPr marL="318151" marR="431466" lvl="0" indent="-300028" algn="l" rtl="0">
              <a:lnSpc>
                <a:spcPct val="110000"/>
              </a:lnSpc>
              <a:spcBef>
                <a:spcPts val="1000"/>
              </a:spcBef>
              <a:spcAft>
                <a:spcPts val="0"/>
              </a:spcAft>
              <a:buClr>
                <a:srgbClr val="CD0364"/>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La unidad MICROBIT aparecerá como una unidad USB.</a:t>
            </a:r>
            <a:endParaRPr/>
          </a:p>
          <a:p>
            <a:pPr marL="318151" marR="431466" lvl="0" indent="-300028" algn="l" rtl="0">
              <a:lnSpc>
                <a:spcPct val="110000"/>
              </a:lnSpc>
              <a:spcBef>
                <a:spcPts val="1000"/>
              </a:spcBef>
              <a:spcAft>
                <a:spcPts val="0"/>
              </a:spcAft>
              <a:buClr>
                <a:srgbClr val="CD0364"/>
              </a:buClr>
              <a:buSzPts val="1650"/>
              <a:buFont typeface="Helvetica Neue"/>
              <a:buChar char="•"/>
            </a:pPr>
            <a:r>
              <a:rPr lang="en-GB" sz="1650" b="1" i="0" u="none" strike="noStrike" cap="none">
                <a:solidFill>
                  <a:srgbClr val="CD0364"/>
                </a:solidFill>
                <a:highlight>
                  <a:srgbClr val="FFFFFF"/>
                </a:highlight>
                <a:latin typeface="Helvetica Neue"/>
                <a:ea typeface="Helvetica Neue"/>
                <a:cs typeface="Helvetica Neue"/>
                <a:sym typeface="Helvetica Neue"/>
              </a:rPr>
              <a:t>Busca</a:t>
            </a:r>
            <a:r>
              <a:rPr lang="en-GB" sz="1650" b="0" i="0" u="none" strike="noStrike" cap="none">
                <a:solidFill>
                  <a:srgbClr val="000000"/>
                </a:solidFill>
                <a:highlight>
                  <a:srgbClr val="FFFFFF"/>
                </a:highlight>
                <a:latin typeface="Helvetica Neue"/>
                <a:ea typeface="Helvetica Neue"/>
                <a:cs typeface="Helvetica Neue"/>
                <a:sym typeface="Helvetica Neue"/>
              </a:rPr>
              <a:t> en la unidad MICROBIT y </a:t>
            </a:r>
            <a:r>
              <a:rPr lang="en-GB" sz="1650" b="1" i="0" u="none" strike="noStrike" cap="none">
                <a:solidFill>
                  <a:srgbClr val="CD0364"/>
                </a:solidFill>
                <a:highlight>
                  <a:srgbClr val="FFFFFF"/>
                </a:highlight>
                <a:latin typeface="Helvetica Neue"/>
                <a:ea typeface="Helvetica Neue"/>
                <a:cs typeface="Helvetica Neue"/>
                <a:sym typeface="Helvetica Neue"/>
              </a:rPr>
              <a:t>abre</a:t>
            </a:r>
            <a:r>
              <a:rPr lang="en-GB" sz="1650" b="0" i="0" u="none" strike="noStrike" cap="none">
                <a:solidFill>
                  <a:srgbClr val="000000"/>
                </a:solidFill>
                <a:highlight>
                  <a:srgbClr val="FFFFFF"/>
                </a:highlight>
                <a:latin typeface="Helvetica Neue"/>
                <a:ea typeface="Helvetica Neue"/>
                <a:cs typeface="Helvetica Neue"/>
                <a:sym typeface="Helvetica Neue"/>
              </a:rPr>
              <a:t> el archivo MY_DATA para ver una tabla de tus datos en un navegador web.</a:t>
            </a:r>
            <a:endParaRPr/>
          </a:p>
          <a:p>
            <a:pPr marL="0" marR="431466"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318151" marR="431466" lvl="0" indent="-300028" algn="l" rtl="0">
              <a:lnSpc>
                <a:spcPct val="110000"/>
              </a:lnSpc>
              <a:spcBef>
                <a:spcPts val="1000"/>
              </a:spcBef>
              <a:spcAft>
                <a:spcPts val="0"/>
              </a:spcAft>
              <a:buClr>
                <a:srgbClr val="CD0364"/>
              </a:buClr>
              <a:buSzPts val="1650"/>
              <a:buFont typeface="Helvetica Neue"/>
              <a:buChar char="•"/>
            </a:pPr>
            <a:r>
              <a:rPr lang="en-GB" sz="1650" b="0" i="0" u="none" strike="noStrike" cap="none">
                <a:solidFill>
                  <a:schemeClr val="dk1"/>
                </a:solidFill>
                <a:highlight>
                  <a:srgbClr val="FFFFFF"/>
                </a:highlight>
                <a:latin typeface="Helvetica Neue"/>
                <a:ea typeface="Helvetica Neue"/>
                <a:cs typeface="Helvetica Neue"/>
                <a:sym typeface="Helvetica Neue"/>
              </a:rPr>
              <a:t>Los</a:t>
            </a:r>
            <a:r>
              <a:rPr lang="en-GB" sz="1650" b="0" i="0" u="none" strike="noStrike" cap="none">
                <a:solidFill>
                  <a:schemeClr val="dk1"/>
                </a:solidFill>
                <a:latin typeface="Helvetica Neue"/>
                <a:ea typeface="Helvetica Neue"/>
                <a:cs typeface="Helvetica Neue"/>
                <a:sym typeface="Helvetica Neue"/>
              </a:rPr>
              <a:t> tiempos registrados en la tabla muestran el tiempo transcurrido desde que se encendió tu micro:bit.</a:t>
            </a:r>
            <a:endParaRPr/>
          </a:p>
          <a:p>
            <a:pPr marL="318151" marR="431466" lvl="0" indent="-300028" algn="l" rtl="0">
              <a:lnSpc>
                <a:spcPct val="110000"/>
              </a:lnSpc>
              <a:spcBef>
                <a:spcPts val="1000"/>
              </a:spcBef>
              <a:spcAft>
                <a:spcPts val="1000"/>
              </a:spcAft>
              <a:buClr>
                <a:srgbClr val="CD0364"/>
              </a:buClr>
              <a:buSzPts val="1650"/>
              <a:buFont typeface="Helvetica Neue"/>
              <a:buChar char="•"/>
            </a:pPr>
            <a:r>
              <a:rPr lang="en-GB" sz="1650" b="1" i="0" u="none" strike="noStrike" cap="none">
                <a:solidFill>
                  <a:srgbClr val="CD0364"/>
                </a:solidFill>
                <a:highlight>
                  <a:srgbClr val="FFFFFF"/>
                </a:highlight>
                <a:latin typeface="Helvetica Neue"/>
                <a:ea typeface="Helvetica Neue"/>
                <a:cs typeface="Helvetica Neue"/>
                <a:sym typeface="Helvetica Neue"/>
              </a:rPr>
              <a:t>Analiza</a:t>
            </a:r>
            <a:r>
              <a:rPr lang="en-GB" sz="1650" b="0" i="0" u="none" strike="noStrike" cap="none">
                <a:solidFill>
                  <a:schemeClr val="dk1"/>
                </a:solidFill>
                <a:latin typeface="Helvetica Neue"/>
                <a:ea typeface="Helvetica Neue"/>
                <a:cs typeface="Helvetica Neue"/>
                <a:sym typeface="Helvetica Neue"/>
              </a:rPr>
              <a:t> los datos de la encuesta y utilízalos para respaldar tu artículo de opinión.</a:t>
            </a:r>
            <a:endParaRPr/>
          </a:p>
        </p:txBody>
      </p:sp>
      <p:pic>
        <p:nvPicPr>
          <p:cNvPr id="509" name="Google Shape;509;g38a2d85ce84_0_0" descr="Archivo MY_DATA"/>
          <p:cNvPicPr preferRelativeResize="0"/>
          <p:nvPr/>
        </p:nvPicPr>
        <p:blipFill rotWithShape="1">
          <a:blip r:embed="rId4">
            <a:alphaModFix/>
          </a:blip>
          <a:srcRect l="2217" t="2855" r="1776" b="17170"/>
          <a:stretch/>
        </p:blipFill>
        <p:spPr>
          <a:xfrm>
            <a:off x="977825" y="2969575"/>
            <a:ext cx="3563877" cy="1647524"/>
          </a:xfrm>
          <a:prstGeom prst="rect">
            <a:avLst/>
          </a:prstGeom>
          <a:noFill/>
          <a:ln w="9525" cap="flat" cmpd="sng">
            <a:solidFill>
              <a:srgbClr val="000000"/>
            </a:solidFill>
            <a:prstDash val="solid"/>
            <a:round/>
            <a:headEnd type="none" w="sm" len="sm"/>
            <a:tailEnd type="none" w="sm" len="sm"/>
          </a:ln>
        </p:spPr>
      </p:pic>
      <p:sp>
        <p:nvSpPr>
          <p:cNvPr id="510" name="Google Shape;510;g38a2d85ce84_0_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a:p>
        </p:txBody>
      </p:sp>
      <p:pic>
        <p:nvPicPr>
          <p:cNvPr id="511" name="Google Shape;511;g38a2d85ce84_0_0" descr="Tabla de datos creada por la función de registro de datos de micro:bit con los encabezados «de acuerdo», «en desacuerdo» y «no estoy seguro»." title="Screenshot 2025-10-08 at 10.45.38.png"/>
          <p:cNvPicPr preferRelativeResize="0"/>
          <p:nvPr/>
        </p:nvPicPr>
        <p:blipFill rotWithShape="1">
          <a:blip r:embed="rId5">
            <a:alphaModFix/>
          </a:blip>
          <a:srcRect b="12365"/>
          <a:stretch/>
        </p:blipFill>
        <p:spPr>
          <a:xfrm>
            <a:off x="5084499" y="2589685"/>
            <a:ext cx="3563876" cy="2547574"/>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000">
                <a:solidFill>
                  <a:srgbClr val="00A000"/>
                </a:solidFill>
              </a:rPr>
              <a:t>Cómo funciona el registrador de datos de encuestas</a:t>
            </a:r>
            <a:endParaRPr/>
          </a:p>
        </p:txBody>
      </p:sp>
      <p:sp>
        <p:nvSpPr>
          <p:cNvPr id="127" name="Google Shape;127;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a:t>
            </a:fld>
            <a:endParaRPr/>
          </a:p>
        </p:txBody>
      </p:sp>
      <p:sp>
        <p:nvSpPr>
          <p:cNvPr id="128" name="Google Shape;128;g365ab73c13e_0_81"/>
          <p:cNvSpPr txBox="1">
            <a:spLocks noGrp="1"/>
          </p:cNvSpPr>
          <p:nvPr>
            <p:ph type="body" idx="1"/>
          </p:nvPr>
        </p:nvSpPr>
        <p:spPr>
          <a:xfrm>
            <a:off x="681025" y="1548375"/>
            <a:ext cx="8182200" cy="4609500"/>
          </a:xfrm>
          <a:prstGeom prst="rect">
            <a:avLst/>
          </a:prstGeom>
          <a:noFill/>
          <a:ln>
            <a:noFill/>
          </a:ln>
        </p:spPr>
        <p:txBody>
          <a:bodyPr spcFirstLastPara="1" wrap="square" lIns="91425" tIns="45700" rIns="91425" bIns="45700" anchor="t" anchorCtr="0">
            <a:normAutofit lnSpcReduction="20000"/>
          </a:bodyPr>
          <a:lstStyle/>
          <a:p>
            <a:pPr marL="457200" lvl="0" indent="-342900" algn="l" rtl="0">
              <a:lnSpc>
                <a:spcPct val="100000"/>
              </a:lnSpc>
              <a:spcBef>
                <a:spcPts val="1300"/>
              </a:spcBef>
              <a:spcAft>
                <a:spcPts val="0"/>
              </a:spcAft>
              <a:buClr>
                <a:srgbClr val="00A000"/>
              </a:buClr>
              <a:buSzPts val="1800"/>
              <a:buChar char="•"/>
            </a:pPr>
            <a:r>
              <a:rPr lang="en-GB" sz="1800"/>
              <a:t>Con solo presionar un botón, el micro:bit registra las respuestas de tus compañeros de clase a una pregunta de una encuesta y almacena los datos en una tabla para que puedas analizarlos más tarde.</a:t>
            </a:r>
            <a:endParaRPr sz="1800"/>
          </a:p>
          <a:p>
            <a:pPr marL="914400" lvl="1" indent="-342900" algn="l" rtl="0">
              <a:lnSpc>
                <a:spcPct val="100000"/>
              </a:lnSpc>
              <a:spcBef>
                <a:spcPts val="1300"/>
              </a:spcBef>
              <a:spcAft>
                <a:spcPts val="0"/>
              </a:spcAft>
              <a:buClr>
                <a:srgbClr val="00A000"/>
              </a:buClr>
              <a:buSzPts val="1800"/>
              <a:buChar char="•"/>
            </a:pPr>
            <a:r>
              <a:rPr lang="en-GB" sz="1800"/>
              <a:t>Presiona el botón A cuando estés de acuerdo, el botón B cuando no estés de acuerdo y el logotipo dorado cuando no estés seguro.</a:t>
            </a:r>
            <a:endParaRPr sz="1800"/>
          </a:p>
          <a:p>
            <a:pPr marL="457200" lvl="0" indent="-342900" algn="l" rtl="0">
              <a:lnSpc>
                <a:spcPct val="100000"/>
              </a:lnSpc>
              <a:spcBef>
                <a:spcPts val="1300"/>
              </a:spcBef>
              <a:spcAft>
                <a:spcPts val="0"/>
              </a:spcAft>
              <a:buClr>
                <a:srgbClr val="00A000"/>
              </a:buClr>
              <a:buSzPts val="1800"/>
              <a:buChar char="•"/>
            </a:pPr>
            <a:r>
              <a:rPr lang="en-GB" sz="1800"/>
              <a:t>Puedes grabar datos en cualquier lugar si desconectas el micro:bit de la computadora y conectas una batería.</a:t>
            </a:r>
            <a:endParaRPr sz="1800"/>
          </a:p>
          <a:p>
            <a:pPr marL="457200" lvl="0" indent="-342900" algn="l" rtl="0">
              <a:lnSpc>
                <a:spcPct val="100000"/>
              </a:lnSpc>
              <a:spcBef>
                <a:spcPts val="1300"/>
              </a:spcBef>
              <a:spcAft>
                <a:spcPts val="0"/>
              </a:spcAft>
              <a:buClr>
                <a:srgbClr val="00A000"/>
              </a:buClr>
              <a:buSzPts val="1800"/>
              <a:buChar char="•"/>
            </a:pPr>
            <a:r>
              <a:rPr lang="en-GB" sz="1800"/>
              <a:t>Los datos permanecen en tu micro:bit incluso si desconectas las pilas o el cable USB, por lo que puedes estudiarlos cuando vuelvas a tu computadora.</a:t>
            </a:r>
            <a:endParaRPr sz="1800"/>
          </a:p>
          <a:p>
            <a:pPr marL="457200" lvl="0" indent="-342900" algn="l" rtl="0">
              <a:lnSpc>
                <a:spcPct val="100000"/>
              </a:lnSpc>
              <a:spcBef>
                <a:spcPts val="1300"/>
              </a:spcBef>
              <a:spcAft>
                <a:spcPts val="0"/>
              </a:spcAft>
              <a:buClr>
                <a:srgbClr val="00A000"/>
              </a:buClr>
              <a:buSzPts val="1800"/>
              <a:buChar char="•"/>
            </a:pPr>
            <a:r>
              <a:rPr lang="en-GB" sz="1800"/>
              <a:t>Una vez recopilados los datos, conecta el micro:bit a una computadora para ver una tabla con todas las respuestas de la encuesta que has registrado en un navegador web.</a:t>
            </a:r>
            <a:endParaRPr sz="1800"/>
          </a:p>
          <a:p>
            <a:pPr marL="0" lvl="0" indent="0" algn="l" rtl="0">
              <a:lnSpc>
                <a:spcPct val="100000"/>
              </a:lnSpc>
              <a:spcBef>
                <a:spcPts val="1300"/>
              </a:spcBef>
              <a:spcAft>
                <a:spcPts val="0"/>
              </a:spcAft>
              <a:buClr>
                <a:schemeClr val="dk1"/>
              </a:buClr>
              <a:buSzPts val="2000"/>
              <a:buNone/>
            </a:pPr>
            <a:endParaRPr sz="1800" b="1">
              <a:solidFill>
                <a:srgbClr val="00A000"/>
              </a:solidFill>
              <a:latin typeface="Helvetica Neue"/>
              <a:ea typeface="Helvetica Neue"/>
              <a:cs typeface="Helvetica Neue"/>
              <a:sym typeface="Helvetica Neue"/>
            </a:endParaRPr>
          </a:p>
          <a:p>
            <a:pPr marL="0" lvl="0" indent="0" algn="l" rtl="0">
              <a:lnSpc>
                <a:spcPct val="100000"/>
              </a:lnSpc>
              <a:spcBef>
                <a:spcPts val="1300"/>
              </a:spcBef>
              <a:spcAft>
                <a:spcPts val="0"/>
              </a:spcAft>
              <a:buClr>
                <a:schemeClr val="dk1"/>
              </a:buClr>
              <a:buSzPts val="2275"/>
              <a:buNone/>
            </a:pPr>
            <a:endParaRPr sz="2000"/>
          </a:p>
        </p:txBody>
      </p:sp>
      <p:sp>
        <p:nvSpPr>
          <p:cNvPr id="129" name="Google Shape;129;g365ab73c13e_0_81"/>
          <p:cNvSpPr/>
          <p:nvPr/>
        </p:nvSpPr>
        <p:spPr>
          <a:xfrm>
            <a:off x="681025" y="5386250"/>
            <a:ext cx="8254200" cy="9114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asegúrate de sujetar tu micro:bit por los bordes para no grabar ningún dato por accidente.</a:t>
            </a:r>
            <a:endParaRPr/>
          </a:p>
        </p:txBody>
      </p:sp>
      <p:grpSp>
        <p:nvGrpSpPr>
          <p:cNvPr id="130" name="Google Shape;130;g365ab73c13e_0_81"/>
          <p:cNvGrpSpPr/>
          <p:nvPr/>
        </p:nvGrpSpPr>
        <p:grpSpPr>
          <a:xfrm rot="4042808">
            <a:off x="8733555" y="955093"/>
            <a:ext cx="650811" cy="659761"/>
            <a:chOff x="7572716" y="3272053"/>
            <a:chExt cx="489368" cy="496098"/>
          </a:xfrm>
        </p:grpSpPr>
        <p:sp>
          <p:nvSpPr>
            <p:cNvPr id="131" name="Google Shape;131;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2" name="Google Shape;132;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3" name="Google Shape;133;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4" name="Google Shape;134;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5" name="Google Shape;135;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6" name="Google Shape;136;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37" name="Google Shape;137;g365ab73c13e_0_81"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g365ab73c13e_0_1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Analiza tus datos 1</a:t>
            </a:r>
            <a:endParaRPr/>
          </a:p>
        </p:txBody>
      </p:sp>
      <p:sp>
        <p:nvSpPr>
          <p:cNvPr id="517" name="Google Shape;517;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40</a:t>
            </a:fld>
            <a:endParaRPr/>
          </a:p>
        </p:txBody>
      </p:sp>
      <p:sp>
        <p:nvSpPr>
          <p:cNvPr id="518" name="Google Shape;518;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19" name="Google Shape;519;g365ab73c13e_0_129"/>
          <p:cNvSpPr txBox="1"/>
          <p:nvPr/>
        </p:nvSpPr>
        <p:spPr>
          <a:xfrm>
            <a:off x="681025" y="1302274"/>
            <a:ext cx="8836200" cy="12804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10000"/>
              </a:lnSpc>
              <a:spcBef>
                <a:spcPts val="1300"/>
              </a:spcBef>
              <a:spcAft>
                <a:spcPts val="0"/>
              </a:spcAft>
              <a:buClr>
                <a:srgbClr val="000000"/>
              </a:buClr>
              <a:buSzPts val="1800"/>
              <a:buFont typeface="Arial"/>
              <a:buNone/>
            </a:pPr>
            <a:r>
              <a:rPr lang="en-GB" sz="1800" b="0" i="0" u="none" strike="noStrike" cap="none">
                <a:solidFill>
                  <a:schemeClr val="dk1"/>
                </a:solidFill>
                <a:latin typeface="Helvetica Neue"/>
                <a:ea typeface="Helvetica Neue"/>
                <a:cs typeface="Helvetica Neue"/>
                <a:sym typeface="Helvetica Neue"/>
              </a:rPr>
              <a:t>Los alumnos analizarán los datos recopilados en la encuesta y utilizarán la información para respaldar sus escritos de opinión.</a:t>
            </a:r>
            <a:endParaRPr/>
          </a:p>
          <a:p>
            <a:pPr marL="0" marR="123714" lvl="0" indent="0" algn="l" rtl="0">
              <a:lnSpc>
                <a:spcPct val="110000"/>
              </a:lnSpc>
              <a:spcBef>
                <a:spcPts val="1300"/>
              </a:spcBef>
              <a:spcAft>
                <a:spcPts val="0"/>
              </a:spcAft>
              <a:buClr>
                <a:schemeClr val="dk1"/>
              </a:buClr>
              <a:buSzPts val="1600"/>
              <a:buFont typeface="Arial"/>
              <a:buNone/>
            </a:pPr>
            <a:r>
              <a:rPr lang="en-GB" sz="1800" b="0" i="0" u="none" strike="noStrike" cap="none">
                <a:solidFill>
                  <a:schemeClr val="dk1"/>
                </a:solidFill>
                <a:latin typeface="Helvetica Neue"/>
                <a:ea typeface="Helvetica Neue"/>
                <a:cs typeface="Helvetica Neue"/>
                <a:sym typeface="Helvetica Neue"/>
              </a:rPr>
              <a:t>Tus datos aparecen en una tabla en el navegador web. </a:t>
            </a:r>
            <a:endParaRPr/>
          </a:p>
        </p:txBody>
      </p:sp>
      <p:sp>
        <p:nvSpPr>
          <p:cNvPr id="520" name="Google Shape;520;g365ab73c13e_0_129"/>
          <p:cNvSpPr/>
          <p:nvPr/>
        </p:nvSpPr>
        <p:spPr>
          <a:xfrm>
            <a:off x="681025" y="2582675"/>
            <a:ext cx="8544000" cy="3629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0" i="0" u="none" strike="noStrike" cap="none">
                <a:solidFill>
                  <a:srgbClr val="000000"/>
                </a:solidFill>
                <a:latin typeface="Helvetica Neue"/>
                <a:ea typeface="Helvetica Neue"/>
                <a:cs typeface="Helvetica Neue"/>
                <a:sym typeface="Helvetica Neue"/>
              </a:rPr>
              <a:t>Los alumnos pueden analizar sus datos utilizando papel y lápiz o una hoja de cálculo.</a:t>
            </a:r>
            <a:endParaRPr/>
          </a:p>
          <a:p>
            <a:pPr marL="0" marR="4443715" lvl="0" indent="0" algn="l" rtl="0">
              <a:lnSpc>
                <a:spcPct val="110000"/>
              </a:lnSpc>
              <a:spcBef>
                <a:spcPts val="1000"/>
              </a:spcBef>
              <a:spcAft>
                <a:spcPts val="1000"/>
              </a:spcAft>
              <a:buClr>
                <a:srgbClr val="000000"/>
              </a:buClr>
              <a:buSzPts val="1600"/>
              <a:buFont typeface="Arial"/>
              <a:buNone/>
            </a:pPr>
            <a:r>
              <a:rPr lang="en-GB" sz="1800" b="1" i="0" u="none" strike="noStrike" cap="none">
                <a:solidFill>
                  <a:srgbClr val="CD0364"/>
                </a:solidFill>
                <a:latin typeface="Helvetica Neue"/>
                <a:ea typeface="Helvetica Neue"/>
                <a:cs typeface="Helvetica Neue"/>
                <a:sym typeface="Helvetica Neue"/>
              </a:rPr>
              <a:t>Utiliza papel y lápiz</a:t>
            </a:r>
            <a:r>
              <a:rPr lang="en-GB" sz="1800" b="0" i="0" u="none" strike="noStrike" cap="none">
                <a:solidFill>
                  <a:srgbClr val="6C4BC1"/>
                </a:solidFill>
                <a:latin typeface="Helvetica Neue"/>
                <a:ea typeface="Helvetica Neue"/>
                <a:cs typeface="Helvetica Neue"/>
                <a:sym typeface="Helvetica Neue"/>
              </a:rPr>
              <a:t> </a:t>
            </a:r>
            <a:r>
              <a:rPr lang="en-GB" sz="1800" b="0" i="0" u="none" strike="noStrike" cap="none">
                <a:solidFill>
                  <a:srgbClr val="000000"/>
                </a:solidFill>
                <a:latin typeface="Helvetica Neue"/>
                <a:ea typeface="Helvetica Neue"/>
                <a:cs typeface="Helvetica Neue"/>
                <a:sym typeface="Helvetica Neue"/>
              </a:rPr>
              <a:t> para sumar el total de cada columna y hacer tu propio gráfico de columnas o de barras para visualizar los datos de tu encuesta.</a:t>
            </a:r>
            <a:endParaRPr/>
          </a:p>
        </p:txBody>
      </p:sp>
      <p:pic>
        <p:nvPicPr>
          <p:cNvPr id="521" name="Google Shape;521;g365ab73c13e_0_129" descr="Tabla de datos creada por la función de registro de datos de micro:bit con los encabezados «de acuerdo», «en desacuerdo» y «no estoy seguro»." title="Screenshot 2025-10-08 at 10.45.38.png"/>
          <p:cNvPicPr preferRelativeResize="0"/>
          <p:nvPr/>
        </p:nvPicPr>
        <p:blipFill rotWithShape="1">
          <a:blip r:embed="rId3">
            <a:alphaModFix/>
          </a:blip>
          <a:srcRect b="11745"/>
          <a:stretch/>
        </p:blipFill>
        <p:spPr>
          <a:xfrm>
            <a:off x="4763600" y="3013703"/>
            <a:ext cx="4021149" cy="2894625"/>
          </a:xfrm>
          <a:prstGeom prst="rect">
            <a:avLst/>
          </a:prstGeom>
          <a:noFill/>
          <a:ln w="9525" cap="flat" cmpd="sng">
            <a:solidFill>
              <a:srgbClr val="7F7F7F"/>
            </a:solidFill>
            <a:prstDash val="solid"/>
            <a:round/>
            <a:headEnd type="none" w="sm" len="sm"/>
            <a:tailEnd type="none" w="sm" len="sm"/>
          </a:ln>
        </p:spPr>
      </p:pic>
      <p:pic>
        <p:nvPicPr>
          <p:cNvPr id="522" name="Google Shape;522;g365ab73c13e_0_129" descr="Decorativo" title="Surprised_green@4x-100.jpg"/>
          <p:cNvPicPr preferRelativeResize="0"/>
          <p:nvPr/>
        </p:nvPicPr>
        <p:blipFill rotWithShape="1">
          <a:blip r:embed="rId4">
            <a:alphaModFix/>
          </a:blip>
          <a:srcRect/>
          <a:stretch/>
        </p:blipFill>
        <p:spPr>
          <a:xfrm rot="-689773">
            <a:off x="7676707" y="367877"/>
            <a:ext cx="926336" cy="738546"/>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g38a2d85ce84_0_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Analiza tus datos 2</a:t>
            </a:r>
            <a:endParaRPr/>
          </a:p>
        </p:txBody>
      </p:sp>
      <p:sp>
        <p:nvSpPr>
          <p:cNvPr id="528" name="Google Shape;528;g38a2d85ce84_0_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41</a:t>
            </a:fld>
            <a:endParaRPr/>
          </a:p>
        </p:txBody>
      </p:sp>
      <p:sp>
        <p:nvSpPr>
          <p:cNvPr id="529" name="Google Shape;529;g38a2d85ce84_0_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30" name="Google Shape;530;g38a2d85ce84_0_29"/>
          <p:cNvSpPr/>
          <p:nvPr/>
        </p:nvSpPr>
        <p:spPr>
          <a:xfrm>
            <a:off x="681025" y="1367475"/>
            <a:ext cx="8544000" cy="4659000"/>
          </a:xfrm>
          <a:prstGeom prst="roundRect">
            <a:avLst>
              <a:gd name="adj" fmla="val 10736"/>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4460377" lvl="0" indent="0" algn="l" rtl="0">
              <a:lnSpc>
                <a:spcPct val="110000"/>
              </a:lnSpc>
              <a:spcBef>
                <a:spcPts val="0"/>
              </a:spcBef>
              <a:spcAft>
                <a:spcPts val="0"/>
              </a:spcAft>
              <a:buClr>
                <a:srgbClr val="000000"/>
              </a:buClr>
              <a:buSzPts val="1600"/>
              <a:buFont typeface="Arial"/>
              <a:buNone/>
            </a:pPr>
            <a:r>
              <a:rPr lang="en-GB" sz="1800" b="1" i="0" u="none" strike="noStrike" cap="none">
                <a:solidFill>
                  <a:srgbClr val="CD0364"/>
                </a:solidFill>
                <a:latin typeface="Helvetica Neue"/>
                <a:ea typeface="Helvetica Neue"/>
                <a:cs typeface="Helvetica Neue"/>
                <a:sym typeface="Helvetica Neue"/>
              </a:rPr>
              <a:t>Para utilizar una hoja de cálculo</a:t>
            </a:r>
            <a:r>
              <a:rPr lang="en-GB" sz="1800" b="0" i="0" u="none" strike="noStrike" cap="none">
                <a:solidFill>
                  <a:srgbClr val="000000"/>
                </a:solidFill>
                <a:latin typeface="Helvetica Neue"/>
                <a:ea typeface="Helvetica Neue"/>
                <a:cs typeface="Helvetica Neue"/>
                <a:sym typeface="Helvetica Neue"/>
              </a:rPr>
              <a:t>, puedes:</a:t>
            </a:r>
            <a:endParaRPr/>
          </a:p>
          <a:p>
            <a:pPr marL="457200" marR="4460377" lvl="0" indent="-342900" algn="l" rtl="0">
              <a:lnSpc>
                <a:spcPct val="110000"/>
              </a:lnSpc>
              <a:spcBef>
                <a:spcPts val="1300"/>
              </a:spcBef>
              <a:spcAft>
                <a:spcPts val="0"/>
              </a:spcAft>
              <a:buClr>
                <a:srgbClr val="000000"/>
              </a:buClr>
              <a:buSzPts val="1800"/>
              <a:buFont typeface="Helvetica Neue"/>
              <a:buChar char="●"/>
            </a:pPr>
            <a:r>
              <a:rPr lang="en-GB" sz="1800" b="1" i="0" u="none" strike="noStrike" cap="none">
                <a:solidFill>
                  <a:srgbClr val="CD0364"/>
                </a:solidFill>
                <a:latin typeface="Helvetica Neue"/>
                <a:ea typeface="Helvetica Neue"/>
                <a:cs typeface="Helvetica Neue"/>
                <a:sym typeface="Helvetica Neue"/>
              </a:rPr>
              <a:t>Presionar el botón de copiar</a:t>
            </a:r>
            <a:r>
              <a:rPr lang="en-GB" sz="1800" b="0" i="0" u="none" strike="noStrike" cap="none">
                <a:solidFill>
                  <a:srgbClr val="000000"/>
                </a:solidFill>
                <a:latin typeface="Helvetica Neue"/>
                <a:ea typeface="Helvetica Neue"/>
                <a:cs typeface="Helvetica Neue"/>
                <a:sym typeface="Helvetica Neue"/>
              </a:rPr>
              <a:t> para copiar los datos y poder pegarlos directamente en una hoja de cálculo.</a:t>
            </a:r>
            <a:endParaRPr/>
          </a:p>
          <a:p>
            <a:pPr marL="457200" marR="4460377" lvl="0" indent="-342900" algn="l" rtl="0">
              <a:lnSpc>
                <a:spcPct val="110000"/>
              </a:lnSpc>
              <a:spcBef>
                <a:spcPts val="1300"/>
              </a:spcBef>
              <a:spcAft>
                <a:spcPts val="0"/>
              </a:spcAft>
              <a:buClr>
                <a:srgbClr val="000000"/>
              </a:buClr>
              <a:buSzPts val="1800"/>
              <a:buFont typeface="Helvetica Neue"/>
              <a:buChar char="●"/>
            </a:pPr>
            <a:r>
              <a:rPr lang="en-GB" sz="1800" b="1" i="0" u="none" strike="noStrike" cap="none">
                <a:solidFill>
                  <a:srgbClr val="CD0364"/>
                </a:solidFill>
                <a:latin typeface="Helvetica Neue"/>
                <a:ea typeface="Helvetica Neue"/>
                <a:cs typeface="Helvetica Neue"/>
                <a:sym typeface="Helvetica Neue"/>
              </a:rPr>
              <a:t>Presiona el botón de descarga</a:t>
            </a:r>
            <a:r>
              <a:rPr lang="en-GB" sz="1800" b="0" i="0" u="none" strike="noStrike" cap="none">
                <a:solidFill>
                  <a:srgbClr val="000000"/>
                </a:solidFill>
                <a:latin typeface="Helvetica Neue"/>
                <a:ea typeface="Helvetica Neue"/>
                <a:cs typeface="Helvetica Neue"/>
                <a:sym typeface="Helvetica Neue"/>
              </a:rPr>
              <a:t> para descargar los datos como archivo CSV (valores separados por comas), que también puedes importar a una hoja de cálculo.</a:t>
            </a:r>
            <a:endParaRPr/>
          </a:p>
        </p:txBody>
      </p:sp>
      <p:pic>
        <p:nvPicPr>
          <p:cNvPr id="531" name="Google Shape;531;g38a2d85ce84_0_29" descr="Tabla de datos creada por la función de registro de datos de micro:bit con los encabezados «de acuerdo», «en desacuerdo» y «no estoy seguro»." title="Screenshot 2025-10-08 at 10.45.38.png"/>
          <p:cNvPicPr preferRelativeResize="0"/>
          <p:nvPr/>
        </p:nvPicPr>
        <p:blipFill rotWithShape="1">
          <a:blip r:embed="rId3">
            <a:alphaModFix/>
          </a:blip>
          <a:srcRect/>
          <a:stretch/>
        </p:blipFill>
        <p:spPr>
          <a:xfrm>
            <a:off x="4687750" y="2007438"/>
            <a:ext cx="4142577" cy="3379075"/>
          </a:xfrm>
          <a:prstGeom prst="rect">
            <a:avLst/>
          </a:prstGeom>
          <a:noFill/>
          <a:ln w="9525" cap="flat" cmpd="sng">
            <a:solidFill>
              <a:srgbClr val="7F7F7F"/>
            </a:solidFill>
            <a:prstDash val="solid"/>
            <a:round/>
            <a:headEnd type="none" w="sm" len="sm"/>
            <a:tailEnd type="none" w="sm" len="sm"/>
          </a:ln>
        </p:spPr>
      </p:pic>
      <p:pic>
        <p:nvPicPr>
          <p:cNvPr id="532" name="Google Shape;532;g38a2d85ce84_0_29" descr="Decorativo" title="Surprised_green@4x-100.jpg"/>
          <p:cNvPicPr preferRelativeResize="0"/>
          <p:nvPr/>
        </p:nvPicPr>
        <p:blipFill rotWithShape="1">
          <a:blip r:embed="rId4">
            <a:alphaModFix/>
          </a:blip>
          <a:srcRect/>
          <a:stretch/>
        </p:blipFill>
        <p:spPr>
          <a:xfrm rot="-689773">
            <a:off x="7676707" y="367877"/>
            <a:ext cx="926336" cy="73854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g38a2d85ce84_0_1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1</a:t>
            </a:r>
            <a:endParaRPr/>
          </a:p>
        </p:txBody>
      </p:sp>
      <p:sp>
        <p:nvSpPr>
          <p:cNvPr id="538" name="Google Shape;538;g38a2d85ce84_0_1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42</a:t>
            </a:fld>
            <a:endParaRPr/>
          </a:p>
        </p:txBody>
      </p:sp>
      <p:sp>
        <p:nvSpPr>
          <p:cNvPr id="539" name="Google Shape;539;g38a2d85ce84_0_1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540" name="Google Shape;540;g38a2d85ce84_0_14" descr="decorativo" title="Inspired_green@4x-100 (1).jpg"/>
          <p:cNvPicPr preferRelativeResize="0"/>
          <p:nvPr/>
        </p:nvPicPr>
        <p:blipFill rotWithShape="1">
          <a:blip r:embed="rId3">
            <a:alphaModFix/>
          </a:blip>
          <a:srcRect/>
          <a:stretch/>
        </p:blipFill>
        <p:spPr>
          <a:xfrm rot="572942">
            <a:off x="8016090" y="247512"/>
            <a:ext cx="798568" cy="1086201"/>
          </a:xfrm>
          <a:prstGeom prst="rect">
            <a:avLst/>
          </a:prstGeom>
          <a:noFill/>
          <a:ln>
            <a:noFill/>
          </a:ln>
        </p:spPr>
      </p:pic>
      <p:sp>
        <p:nvSpPr>
          <p:cNvPr id="541" name="Google Shape;541;g38a2d85ce84_0_14"/>
          <p:cNvSpPr txBox="1">
            <a:spLocks noGrp="1"/>
          </p:cNvSpPr>
          <p:nvPr>
            <p:ph type="body" idx="1"/>
          </p:nvPr>
        </p:nvSpPr>
        <p:spPr>
          <a:xfrm>
            <a:off x="681025" y="1292243"/>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500"/>
              <a:t>Este proyecto utiliza el registrador de datos para registrar las respuestas de la encuesta y las almacena en una tabla para su posterior análisis. Los alumnos pueden utilizar la información para respaldar sus escritos de opinión.</a:t>
            </a:r>
            <a:endParaRPr sz="2575"/>
          </a:p>
        </p:txBody>
      </p:sp>
      <p:sp>
        <p:nvSpPr>
          <p:cNvPr id="542" name="Google Shape;542;g38a2d85ce84_0_14"/>
          <p:cNvSpPr/>
          <p:nvPr/>
        </p:nvSpPr>
        <p:spPr>
          <a:xfrm>
            <a:off x="743525" y="2064250"/>
            <a:ext cx="4128600" cy="4292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inicio del programa, las categorías de recopilación de datos se organizan en columnas y se denominan «de acuerdo», «en desacuerdo» y «no estoy seguro». Se muestra una marca de verificación para indicar que el registrador de datos de la encuesta está listo.</a:t>
            </a:r>
            <a:endParaRPr sz="1500"/>
          </a:p>
        </p:txBody>
      </p:sp>
      <p:sp>
        <p:nvSpPr>
          <p:cNvPr id="543" name="Google Shape;543;g38a2d85ce84_0_14"/>
          <p:cNvSpPr/>
          <p:nvPr/>
        </p:nvSpPr>
        <p:spPr>
          <a:xfrm>
            <a:off x="5198275" y="2064350"/>
            <a:ext cx="4128600" cy="4292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presionar el botón A, aparece el ícono feliz para confirmar que la respuesta a la encuesta se ha añadido a la columna «de acuerdo» del registrador de datos. La pantalla se borra para indicar que se puede recopilar la siguiente respuesta de la encuesta.</a:t>
            </a:r>
            <a:endParaRPr sz="1500"/>
          </a:p>
        </p:txBody>
      </p:sp>
      <p:pic>
        <p:nvPicPr>
          <p:cNvPr id="544" name="Google Shape;544;g38a2d85ce84_0_14" descr="El bloque «al iniciar» con un bloque de columnas dentro, con los encabezados de columna «de acuerdo», «en desacuerdo» y «no estoy seguro»." title="microbit-screenshot - 2025-10-08T123420.439.png"/>
          <p:cNvPicPr preferRelativeResize="0"/>
          <p:nvPr/>
        </p:nvPicPr>
        <p:blipFill rotWithShape="1">
          <a:blip r:embed="rId4">
            <a:alphaModFix/>
          </a:blip>
          <a:srcRect r="80320" b="64694"/>
          <a:stretch/>
        </p:blipFill>
        <p:spPr>
          <a:xfrm>
            <a:off x="1953374" y="2152350"/>
            <a:ext cx="1708923" cy="2191699"/>
          </a:xfrm>
          <a:prstGeom prst="rect">
            <a:avLst/>
          </a:prstGeom>
          <a:noFill/>
          <a:ln>
            <a:noFill/>
          </a:ln>
        </p:spPr>
      </p:pic>
      <p:pic>
        <p:nvPicPr>
          <p:cNvPr id="545" name="Google Shape;545;g38a2d85ce84_0_14" descr="Bloque «al presionar el botón A» con los siguientes bloques en su interior: - mostrar ícono feliz - registrar columna de datos «de acuerdo» valor «1» - borrar pantalla" title="microbit-screenshot - 2025-10-08T123420.439.png"/>
          <p:cNvPicPr preferRelativeResize="0"/>
          <p:nvPr/>
        </p:nvPicPr>
        <p:blipFill rotWithShape="1">
          <a:blip r:embed="rId4">
            <a:alphaModFix/>
          </a:blip>
          <a:srcRect l="29257" t="2510" r="36117" b="67205"/>
          <a:stretch/>
        </p:blipFill>
        <p:spPr>
          <a:xfrm>
            <a:off x="5883252" y="2385838"/>
            <a:ext cx="2758625" cy="172472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g38a2d85ce84_0_5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2</a:t>
            </a:r>
            <a:endParaRPr/>
          </a:p>
        </p:txBody>
      </p:sp>
      <p:sp>
        <p:nvSpPr>
          <p:cNvPr id="551" name="Google Shape;551;g38a2d85ce84_0_5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43</a:t>
            </a:fld>
            <a:endParaRPr/>
          </a:p>
        </p:txBody>
      </p:sp>
      <p:sp>
        <p:nvSpPr>
          <p:cNvPr id="552" name="Google Shape;552;g38a2d85ce84_0_5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553" name="Google Shape;553;g38a2d85ce84_0_57" descr="decorativo" title="Inspired_green@4x-100 (1).jpg"/>
          <p:cNvPicPr preferRelativeResize="0"/>
          <p:nvPr/>
        </p:nvPicPr>
        <p:blipFill rotWithShape="1">
          <a:blip r:embed="rId3">
            <a:alphaModFix/>
          </a:blip>
          <a:srcRect/>
          <a:stretch/>
        </p:blipFill>
        <p:spPr>
          <a:xfrm rot="572948">
            <a:off x="8060123" y="251186"/>
            <a:ext cx="758751" cy="1032054"/>
          </a:xfrm>
          <a:prstGeom prst="rect">
            <a:avLst/>
          </a:prstGeom>
          <a:noFill/>
          <a:ln>
            <a:noFill/>
          </a:ln>
        </p:spPr>
      </p:pic>
      <p:sp>
        <p:nvSpPr>
          <p:cNvPr id="554" name="Google Shape;554;g38a2d85ce84_0_57"/>
          <p:cNvSpPr/>
          <p:nvPr/>
        </p:nvSpPr>
        <p:spPr>
          <a:xfrm>
            <a:off x="743525" y="1367475"/>
            <a:ext cx="3903600" cy="4786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presionar el botón B, aparece el ícono triste para confirmar que la respuesta a la encuesta se ha añadido a la columna «en desacuerdo» del registrador de datos. La pantalla se borra para indicar que se puede recopilar la siguiente respuesta de la encuesta.</a:t>
            </a:r>
            <a:endParaRPr sz="1500"/>
          </a:p>
        </p:txBody>
      </p:sp>
      <p:sp>
        <p:nvSpPr>
          <p:cNvPr id="555" name="Google Shape;555;g38a2d85ce84_0_57"/>
          <p:cNvSpPr/>
          <p:nvPr/>
        </p:nvSpPr>
        <p:spPr>
          <a:xfrm>
            <a:off x="4995625" y="1367475"/>
            <a:ext cx="3903600" cy="4786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Al presionar el logotipo táctil, aparece el ícono «bah» para confirmar que la respuesta a la encuesta se ha añadido a la columna «no estoy seguro» del registrador de datos. La pantalla se borra para indicar que se puede recopilar la siguiente respuesta de la encuesta.</a:t>
            </a:r>
            <a:endParaRPr sz="1500"/>
          </a:p>
        </p:txBody>
      </p:sp>
      <p:pic>
        <p:nvPicPr>
          <p:cNvPr id="556" name="Google Shape;556;g38a2d85ce84_0_57" descr="Bloque «al presionar el botón B» con los siguientes bloques en su interior: - mostrar ícono triste - registrar el valor «1» en la columna «en desacuerdo» - borrar pantalla" title="microbit-screenshot - 2025-10-08T123420.439.png"/>
          <p:cNvPicPr preferRelativeResize="0"/>
          <p:nvPr/>
        </p:nvPicPr>
        <p:blipFill rotWithShape="1">
          <a:blip r:embed="rId4">
            <a:alphaModFix/>
          </a:blip>
          <a:srcRect l="63875" t="3150" r="-452" b="67816"/>
          <a:stretch/>
        </p:blipFill>
        <p:spPr>
          <a:xfrm>
            <a:off x="953963" y="1800975"/>
            <a:ext cx="3482726" cy="1976177"/>
          </a:xfrm>
          <a:prstGeom prst="rect">
            <a:avLst/>
          </a:prstGeom>
          <a:noFill/>
          <a:ln>
            <a:noFill/>
          </a:ln>
        </p:spPr>
      </p:pic>
      <p:pic>
        <p:nvPicPr>
          <p:cNvPr id="557" name="Google Shape;557;g38a2d85ce84_0_57" descr="Bloque «al presionar el logo» que contiene estos bloques: - mostrar ícono «bah» - registrar columna de datos «no estoy seguro» valor «1» - borrar pantalla" title="microbit-screenshot - 2025-10-08T123420.439.png"/>
          <p:cNvPicPr preferRelativeResize="0"/>
          <p:nvPr/>
        </p:nvPicPr>
        <p:blipFill rotWithShape="1">
          <a:blip r:embed="rId4">
            <a:alphaModFix/>
          </a:blip>
          <a:srcRect l="24836" t="40049" r="37894" b="29667"/>
          <a:stretch/>
        </p:blipFill>
        <p:spPr>
          <a:xfrm>
            <a:off x="5206050" y="1764009"/>
            <a:ext cx="3482726" cy="202293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g365ab73c13e_0_34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3</a:t>
            </a:r>
            <a:endParaRPr/>
          </a:p>
        </p:txBody>
      </p:sp>
      <p:sp>
        <p:nvSpPr>
          <p:cNvPr id="563" name="Google Shape;563;g365ab73c13e_0_3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44</a:t>
            </a:fld>
            <a:endParaRPr/>
          </a:p>
        </p:txBody>
      </p:sp>
      <p:sp>
        <p:nvSpPr>
          <p:cNvPr id="564" name="Google Shape;564;g365ab73c13e_0_34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565" name="Google Shape;565;g365ab73c13e_0_345" descr="decorativo" title="Inspired_green@4x-100 (1).jpg"/>
          <p:cNvPicPr preferRelativeResize="0"/>
          <p:nvPr/>
        </p:nvPicPr>
        <p:blipFill rotWithShape="1">
          <a:blip r:embed="rId3">
            <a:alphaModFix/>
          </a:blip>
          <a:srcRect/>
          <a:stretch/>
        </p:blipFill>
        <p:spPr>
          <a:xfrm rot="572940">
            <a:off x="8024600" y="248221"/>
            <a:ext cx="790874" cy="1075733"/>
          </a:xfrm>
          <a:prstGeom prst="rect">
            <a:avLst/>
          </a:prstGeom>
          <a:noFill/>
          <a:ln>
            <a:noFill/>
          </a:ln>
        </p:spPr>
      </p:pic>
      <p:sp>
        <p:nvSpPr>
          <p:cNvPr id="566" name="Google Shape;566;g365ab73c13e_0_345"/>
          <p:cNvSpPr/>
          <p:nvPr/>
        </p:nvSpPr>
        <p:spPr>
          <a:xfrm>
            <a:off x="743525" y="1367475"/>
            <a:ext cx="8155800" cy="4786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3003688"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los botones A+B a la vez se eliminarán todos los datos del registro. El led muestra un ícono de calavera para indicar que los datos se han borrado, el bloque «borrar registro» borra todos los datos, las categorías de recopilación de datos se denominan «de acuerdo», «en desacuerdo» y «no estoy seguro», de modo que el micro:bit está listo para recopilar datos de la encuesta, y se muestra una marca de verificación para indicar que el registrador de datos de la encuesta está listo.</a:t>
            </a:r>
            <a:endParaRPr/>
          </a:p>
        </p:txBody>
      </p:sp>
      <p:pic>
        <p:nvPicPr>
          <p:cNvPr id="567" name="Google Shape;567;g365ab73c13e_0_345" descr="Bloque «al presionar los botones A+B» que contiene los siguientes bloques: - mostrar ícono de calavera - eliminar registro - configurar columnas «de acuerdo», «en desacuerdo» y «no estoy seguro» - mostrar ícono sí" title="microbit-screenshot - 2025-10-08T123420.439.png"/>
          <p:cNvPicPr preferRelativeResize="0"/>
          <p:nvPr/>
        </p:nvPicPr>
        <p:blipFill rotWithShape="1">
          <a:blip r:embed="rId4">
            <a:alphaModFix/>
          </a:blip>
          <a:srcRect l="64041" t="52092" r="12546" b="-2100"/>
          <a:stretch/>
        </p:blipFill>
        <p:spPr>
          <a:xfrm>
            <a:off x="5820925" y="1727775"/>
            <a:ext cx="2700227" cy="412322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fontScale="92500" lnSpcReduction="10000"/>
          </a:bodyPr>
          <a:lstStyle/>
          <a:p>
            <a:pPr marL="0" lvl="0" indent="0" algn="ctr" rtl="0">
              <a:lnSpc>
                <a:spcPct val="110000"/>
              </a:lnSpc>
              <a:spcBef>
                <a:spcPts val="0"/>
              </a:spcBef>
              <a:spcAft>
                <a:spcPts val="0"/>
              </a:spcAft>
              <a:buSzPct val="108108"/>
              <a:buNone/>
            </a:pPr>
            <a:r>
              <a:rPr lang="en-GB"/>
              <a:t>Ideas de extensión</a:t>
            </a:r>
            <a:endParaRPr/>
          </a:p>
        </p:txBody>
      </p:sp>
      <p:sp>
        <p:nvSpPr>
          <p:cNvPr id="573" name="Google Shape;573;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del contador de especies</a:t>
            </a:r>
            <a:endParaRPr/>
          </a:p>
        </p:txBody>
      </p:sp>
      <p:sp>
        <p:nvSpPr>
          <p:cNvPr id="579" name="Google Shape;579;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46</a:t>
            </a:fld>
            <a:endParaRPr/>
          </a:p>
        </p:txBody>
      </p:sp>
      <p:sp>
        <p:nvSpPr>
          <p:cNvPr id="580" name="Google Shape;580;g35fa30c4f18_0_51"/>
          <p:cNvSpPr txBox="1">
            <a:spLocks noGrp="1"/>
          </p:cNvSpPr>
          <p:nvPr>
            <p:ph type="body" idx="1"/>
          </p:nvPr>
        </p:nvSpPr>
        <p:spPr>
          <a:xfrm>
            <a:off x="681020" y="1386200"/>
            <a:ext cx="8544000" cy="4609500"/>
          </a:xfrm>
          <a:prstGeom prst="rect">
            <a:avLst/>
          </a:prstGeom>
          <a:noFill/>
          <a:ln>
            <a:noFill/>
          </a:ln>
        </p:spPr>
        <p:txBody>
          <a:bodyPr spcFirstLastPara="1" wrap="square" lIns="91425" tIns="45700" rIns="91425" bIns="45700" anchor="t" anchorCtr="0">
            <a:normAutofit/>
          </a:bodyPr>
          <a:lstStyle/>
          <a:p>
            <a:pPr marL="318151" marR="1884607" lvl="0" indent="-309553" algn="l" rtl="0">
              <a:lnSpc>
                <a:spcPct val="110000"/>
              </a:lnSpc>
              <a:spcBef>
                <a:spcPts val="1300"/>
              </a:spcBef>
              <a:spcAft>
                <a:spcPts val="0"/>
              </a:spcAft>
              <a:buClr>
                <a:srgbClr val="00A000"/>
              </a:buClr>
              <a:buSzPts val="1800"/>
              <a:buChar char="•"/>
            </a:pPr>
            <a:r>
              <a:rPr lang="en-GB" sz="1600"/>
              <a:t>Modifica el código para recopilar datos (por ejemplo, nivel del curso, clase o ubicación) sobre cada persona que participa en la encuesta.</a:t>
            </a:r>
            <a:endParaRPr/>
          </a:p>
          <a:p>
            <a:pPr marL="914400" marR="1884607" lvl="1" indent="-342900" algn="l" rtl="0">
              <a:lnSpc>
                <a:spcPct val="110000"/>
              </a:lnSpc>
              <a:spcBef>
                <a:spcPts val="1300"/>
              </a:spcBef>
              <a:spcAft>
                <a:spcPts val="0"/>
              </a:spcAft>
              <a:buClr>
                <a:srgbClr val="00A000"/>
              </a:buClr>
              <a:buSzPts val="1800"/>
              <a:buChar char="•"/>
            </a:pPr>
            <a:r>
              <a:rPr lang="en-GB" sz="1600"/>
              <a:t>¿Qué entradas podrías utilizar?</a:t>
            </a:r>
            <a:endParaRPr/>
          </a:p>
          <a:p>
            <a:pPr marL="914400" marR="1884607" lvl="1" indent="-342900" algn="l" rtl="0">
              <a:lnSpc>
                <a:spcPct val="110000"/>
              </a:lnSpc>
              <a:spcBef>
                <a:spcPts val="1300"/>
              </a:spcBef>
              <a:spcAft>
                <a:spcPts val="0"/>
              </a:spcAft>
              <a:buClr>
                <a:srgbClr val="00A000"/>
              </a:buClr>
              <a:buSzPts val="1800"/>
              <a:buChar char="•"/>
            </a:pPr>
            <a:r>
              <a:rPr lang="en-GB" sz="1600"/>
              <a:t>¿Cómo afectaría esto a las columnas del registrador de datos?</a:t>
            </a:r>
            <a:endParaRPr/>
          </a:p>
          <a:p>
            <a:pPr marL="318151" marR="0" lvl="0" indent="-309553" algn="l" rtl="0">
              <a:lnSpc>
                <a:spcPct val="110000"/>
              </a:lnSpc>
              <a:spcBef>
                <a:spcPts val="1300"/>
              </a:spcBef>
              <a:spcAft>
                <a:spcPts val="0"/>
              </a:spcAft>
              <a:buClr>
                <a:srgbClr val="00A000"/>
              </a:buClr>
              <a:buSzPts val="1800"/>
              <a:buChar char="•"/>
            </a:pPr>
            <a:r>
              <a:rPr lang="en-GB" sz="1600"/>
              <a:t>Utiliza los datos analizados y tu artículo de opinión para presentar tus conclusiones a las personas de tu zona. ¿Puedes motivarlos para que cambien de opinión?</a:t>
            </a:r>
            <a:endParaRPr/>
          </a:p>
        </p:txBody>
      </p:sp>
      <p:pic>
        <p:nvPicPr>
          <p:cNvPr id="581" name="Google Shape;581;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pic>
        <p:nvPicPr>
          <p:cNvPr id="582" name="Google Shape;582;g35fa30c4f18_0_51" descr="Ilustración de diferentes representaciones de datos, incluyendo un informe escrito, un diagrama de dispersión, un gráfico de barras, un gráfico circular y datos en tabla que pueden utilizar para compartir los datos recopilados con el micro:bit." title="Screenshot 2025-06-16 at 17.05.52.png"/>
          <p:cNvPicPr preferRelativeResize="0"/>
          <p:nvPr/>
        </p:nvPicPr>
        <p:blipFill rotWithShape="1">
          <a:blip r:embed="rId4">
            <a:alphaModFix/>
          </a:blip>
          <a:srcRect/>
          <a:stretch/>
        </p:blipFill>
        <p:spPr>
          <a:xfrm>
            <a:off x="3795438" y="4354775"/>
            <a:ext cx="2315174" cy="1464050"/>
          </a:xfrm>
          <a:prstGeom prst="rect">
            <a:avLst/>
          </a:prstGeom>
          <a:noFill/>
          <a:ln>
            <a:noFill/>
          </a:ln>
        </p:spPr>
      </p:pic>
      <p:grpSp>
        <p:nvGrpSpPr>
          <p:cNvPr id="583" name="Google Shape;583;g35fa30c4f18_0_51"/>
          <p:cNvGrpSpPr/>
          <p:nvPr/>
        </p:nvGrpSpPr>
        <p:grpSpPr>
          <a:xfrm>
            <a:off x="8091682" y="128549"/>
            <a:ext cx="981036" cy="1315129"/>
            <a:chOff x="7405932" y="173599"/>
            <a:chExt cx="981036" cy="1315129"/>
          </a:xfrm>
        </p:grpSpPr>
        <p:grpSp>
          <p:nvGrpSpPr>
            <p:cNvPr id="584" name="Google Shape;584;g35fa30c4f18_0_51"/>
            <p:cNvGrpSpPr/>
            <p:nvPr/>
          </p:nvGrpSpPr>
          <p:grpSpPr>
            <a:xfrm rot="4080661">
              <a:off x="7924640" y="228087"/>
              <a:ext cx="371965" cy="377145"/>
              <a:chOff x="7572716" y="3272053"/>
              <a:chExt cx="489368" cy="496098"/>
            </a:xfrm>
          </p:grpSpPr>
          <p:sp>
            <p:nvSpPr>
              <p:cNvPr id="585" name="Google Shape;585;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86" name="Google Shape;586;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87" name="Google Shape;587;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88" name="Google Shape;588;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89" name="Google Shape;589;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90" name="Google Shape;590;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grpSp>
        <p:pic>
          <p:nvPicPr>
            <p:cNvPr id="591" name="Google Shape;591;g35fa30c4f18_0_51" descr="decorativo"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pic>
        <p:nvPicPr>
          <p:cNvPr id="592" name="Google Shape;592;g35fa30c4f18_0_51" descr="Ilustración de una placa del micro:bit y una mano junto a ella."/>
          <p:cNvPicPr preferRelativeResize="0"/>
          <p:nvPr/>
        </p:nvPicPr>
        <p:blipFill rotWithShape="1">
          <a:blip r:embed="rId6">
            <a:alphaModFix/>
          </a:blip>
          <a:srcRect/>
          <a:stretch/>
        </p:blipFill>
        <p:spPr>
          <a:xfrm>
            <a:off x="7063450" y="1722326"/>
            <a:ext cx="1792700" cy="15047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g36ae1943653_0_3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fontScale="62500" lnSpcReduction="20000"/>
          </a:bodyPr>
          <a:lstStyle/>
          <a:p>
            <a:pPr marL="0" lvl="0" indent="0" algn="ctr" rtl="0">
              <a:lnSpc>
                <a:spcPct val="110000"/>
              </a:lnSpc>
              <a:spcBef>
                <a:spcPts val="0"/>
              </a:spcBef>
              <a:spcAft>
                <a:spcPts val="0"/>
              </a:spcAft>
              <a:buSzPct val="98019"/>
              <a:buNone/>
            </a:pPr>
            <a:r>
              <a:rPr lang="en-GB"/>
              <a:t>Cambiar el nombre de las columnas de registro de datos</a:t>
            </a:r>
            <a:endParaRPr/>
          </a:p>
        </p:txBody>
      </p:sp>
      <p:sp>
        <p:nvSpPr>
          <p:cNvPr id="598" name="Google Shape;598;g36ae1943653_0_3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47</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pic>
        <p:nvPicPr>
          <p:cNvPr id="603" name="Google Shape;603;g36ae1943653_0_22"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604" name="Google Shape;604;g36ae1943653_0_2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1900">
                <a:solidFill>
                  <a:srgbClr val="00A000"/>
                </a:solidFill>
              </a:rPr>
              <a:t>Cambiar el nombre de las columnas de registro de datos, paso 1</a:t>
            </a:r>
            <a:endParaRPr sz="3675"/>
          </a:p>
        </p:txBody>
      </p:sp>
      <p:sp>
        <p:nvSpPr>
          <p:cNvPr id="605" name="Google Shape;605;g36ae1943653_0_2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48</a:t>
            </a:fld>
            <a:endParaRPr/>
          </a:p>
        </p:txBody>
      </p:sp>
      <p:sp>
        <p:nvSpPr>
          <p:cNvPr id="606" name="Google Shape;606;g36ae1943653_0_22"/>
          <p:cNvSpPr txBox="1">
            <a:spLocks noGrp="1"/>
          </p:cNvSpPr>
          <p:nvPr>
            <p:ph type="body" idx="1"/>
          </p:nvPr>
        </p:nvSpPr>
        <p:spPr>
          <a:xfrm>
            <a:off x="681025" y="4057601"/>
            <a:ext cx="8710800" cy="221070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10000"/>
              </a:lnSpc>
              <a:spcBef>
                <a:spcPts val="1300"/>
              </a:spcBef>
              <a:spcAft>
                <a:spcPts val="0"/>
              </a:spcAft>
              <a:buSzPct val="110683"/>
              <a:buNone/>
            </a:pPr>
            <a:r>
              <a:rPr lang="en-GB" sz="1758" b="1" i="1">
                <a:solidFill>
                  <a:srgbClr val="00A000"/>
                </a:solidFill>
              </a:rPr>
              <a:t>Cambia los nombres de las columnas de registro de datos:</a:t>
            </a:r>
            <a:endParaRPr sz="2383"/>
          </a:p>
          <a:p>
            <a:pPr marL="318151" lvl="0" indent="-300028" algn="l" rtl="0">
              <a:lnSpc>
                <a:spcPct val="110000"/>
              </a:lnSpc>
              <a:spcBef>
                <a:spcPts val="1300"/>
              </a:spcBef>
              <a:spcAft>
                <a:spcPts val="0"/>
              </a:spcAft>
              <a:buClr>
                <a:srgbClr val="00A000"/>
              </a:buClr>
              <a:buSzPct val="108108"/>
              <a:buChar char="•"/>
            </a:pPr>
            <a:r>
              <a:rPr lang="en-GB" sz="1650" b="1">
                <a:solidFill>
                  <a:srgbClr val="00A000"/>
                </a:solidFill>
              </a:rPr>
              <a:t>Abre</a:t>
            </a:r>
            <a:r>
              <a:rPr lang="en-GB" sz="1650"/>
              <a:t> el proyecto inicial con el nivel de especias adecuado.</a:t>
            </a:r>
            <a:endParaRPr/>
          </a:p>
          <a:p>
            <a:pPr marL="318151" lvl="0" indent="-300028" algn="l" rtl="0">
              <a:lnSpc>
                <a:spcPct val="110000"/>
              </a:lnSpc>
              <a:spcBef>
                <a:spcPts val="1300"/>
              </a:spcBef>
              <a:spcAft>
                <a:spcPts val="0"/>
              </a:spcAft>
              <a:buClr>
                <a:srgbClr val="00A000"/>
              </a:buClr>
              <a:buSzPct val="108108"/>
              <a:buChar char="•"/>
            </a:pPr>
            <a:r>
              <a:rPr lang="en-GB" sz="1650" b="1">
                <a:solidFill>
                  <a:srgbClr val="00A000"/>
                </a:solidFill>
              </a:rPr>
              <a:t>Explica</a:t>
            </a:r>
            <a:r>
              <a:rPr lang="en-GB" sz="1650" b="1">
                <a:solidFill>
                  <a:srgbClr val="6C4BC1"/>
                </a:solidFill>
              </a:rPr>
              <a:t> </a:t>
            </a:r>
            <a:r>
              <a:rPr lang="en-GB" sz="1650"/>
              <a:t>que los alumnos utilizarán el bloque «configurar columnas» para nombrar las columnas del registrador de datos. Es mejor utilizar nombres de columna que describan la información de la encuesta que se almacenará. Actualizarán los nombres de las columnas para que coincidan con las opciones de respuesta de las preguntas de la encuesta.</a:t>
            </a:r>
            <a:endParaRPr/>
          </a:p>
        </p:txBody>
      </p:sp>
      <p:sp>
        <p:nvSpPr>
          <p:cNvPr id="607" name="Google Shape;607;g36ae1943653_0_22"/>
          <p:cNvSpPr txBox="1">
            <a:spLocks noGrp="1"/>
          </p:cNvSpPr>
          <p:nvPr>
            <p:ph type="body" idx="1"/>
          </p:nvPr>
        </p:nvSpPr>
        <p:spPr>
          <a:xfrm>
            <a:off x="681025" y="1367475"/>
            <a:ext cx="8094600" cy="24285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1300"/>
              </a:spcBef>
              <a:spcAft>
                <a:spcPts val="0"/>
              </a:spcAft>
              <a:buSzPts val="1800"/>
              <a:buNone/>
            </a:pPr>
            <a:r>
              <a:rPr lang="en-GB" sz="1500"/>
              <a:t>Este proyecto utiliza los encabezados de columna «de acuerdo», «en desacuerdo» y «no estoy seguro» en la tabla de registro de datos.</a:t>
            </a:r>
            <a:endParaRPr sz="1500"/>
          </a:p>
          <a:p>
            <a:pPr marL="0" marR="0" lvl="0" indent="0" algn="l" rtl="0">
              <a:lnSpc>
                <a:spcPct val="100000"/>
              </a:lnSpc>
              <a:spcBef>
                <a:spcPts val="1300"/>
              </a:spcBef>
              <a:spcAft>
                <a:spcPts val="0"/>
              </a:spcAft>
              <a:buSzPts val="1800"/>
              <a:buNone/>
            </a:pPr>
            <a:r>
              <a:rPr lang="en-GB" sz="1500"/>
              <a:t>Puedes adaptar este proyecto para que se ajuste mejor a los temas de redacción de opiniones de tus alumnos cambiando los encabezados de las columnas. Los alumnos cuyas preguntas de la encuesta no se respondan con «de acuerdo», «en desacuerdo» y «no estoy seguro» pueden cambiar los nombres de las columnas de sus preguntas. Por ejemplo, es posible que los alumnos quieran recopilar respuestas a una pregunta específica como «</a:t>
            </a:r>
            <a:r>
              <a:rPr lang="en-GB" sz="1500" i="1"/>
              <a:t>¿Cuál es tu sabor favorito de helado napolitano?».</a:t>
            </a:r>
            <a:r>
              <a:rPr lang="en-GB" sz="1500"/>
              <a:t> Los encabezados de las columnas se pueden cambiar a «vainilla», «chocolate» y «fresa». </a:t>
            </a:r>
            <a:endParaRPr sz="1500"/>
          </a:p>
        </p:txBody>
      </p:sp>
      <p:pic>
        <p:nvPicPr>
          <p:cNvPr id="608" name="Google Shape;608;g36ae1943653_0_22" descr="decorativo" title="Inspired_green@4x-100 (1).jpg"/>
          <p:cNvPicPr preferRelativeResize="0"/>
          <p:nvPr/>
        </p:nvPicPr>
        <p:blipFill rotWithShape="1">
          <a:blip r:embed="rId4">
            <a:alphaModFix/>
          </a:blip>
          <a:srcRect/>
          <a:stretch/>
        </p:blipFill>
        <p:spPr>
          <a:xfrm rot="926775">
            <a:off x="7432494" y="3809126"/>
            <a:ext cx="778889" cy="1059447"/>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Google Shape;613;g36ae1943653_0_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1900">
                <a:solidFill>
                  <a:srgbClr val="00A000"/>
                </a:solidFill>
              </a:rPr>
              <a:t>Cambiar el nombre de las columnas de registro de datos, paso 2</a:t>
            </a:r>
            <a:endParaRPr sz="3675"/>
          </a:p>
        </p:txBody>
      </p:sp>
      <p:sp>
        <p:nvSpPr>
          <p:cNvPr id="614" name="Google Shape;614;g36ae1943653_0_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49</a:t>
            </a:fld>
            <a:endParaRPr/>
          </a:p>
        </p:txBody>
      </p:sp>
      <p:sp>
        <p:nvSpPr>
          <p:cNvPr id="615" name="Google Shape;615;g36ae1943653_0_38"/>
          <p:cNvSpPr/>
          <p:nvPr/>
        </p:nvSpPr>
        <p:spPr>
          <a:xfrm>
            <a:off x="681025" y="1897925"/>
            <a:ext cx="5228100" cy="45297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800" b="1" i="0" u="none" strike="noStrike" cap="none">
                <a:solidFill>
                  <a:srgbClr val="00A000"/>
                </a:solidFill>
                <a:latin typeface="Helvetica Neue"/>
                <a:ea typeface="Helvetica Neue"/>
                <a:cs typeface="Helvetica Neue"/>
                <a:sym typeface="Helvetica Neue"/>
              </a:rPr>
              <a:t>Busca el bloque «al iniciar»,</a:t>
            </a:r>
            <a:r>
              <a:rPr lang="en-GB" sz="1800" b="1" i="0" u="none" strike="noStrike" cap="none">
                <a:solidFill>
                  <a:srgbClr val="CD0364"/>
                </a:solidFill>
                <a:latin typeface="Helvetica Neue"/>
                <a:ea typeface="Helvetica Neue"/>
                <a:cs typeface="Helvetica Neue"/>
                <a:sym typeface="Helvetica Neue"/>
              </a:rPr>
              <a:t> </a:t>
            </a:r>
            <a:r>
              <a:rPr lang="en-GB" sz="1700" b="0" i="0" u="none" strike="noStrike" cap="none">
                <a:solidFill>
                  <a:schemeClr val="dk1"/>
                </a:solidFill>
                <a:latin typeface="Helvetica Neue"/>
                <a:ea typeface="Helvetica Neue"/>
                <a:cs typeface="Helvetica Neue"/>
                <a:sym typeface="Helvetica Neue"/>
              </a:rPr>
              <a:t>que contiene un bloque «configurar columnas».  </a:t>
            </a:r>
            <a:r>
              <a:rPr lang="en-GB" sz="1800" b="0" i="0" u="none" strike="noStrike" cap="none">
                <a:solidFill>
                  <a:schemeClr val="dk1"/>
                </a:solidFill>
                <a:latin typeface="Helvetica Neue"/>
                <a:ea typeface="Helvetica Neue"/>
                <a:cs typeface="Helvetica Neue"/>
                <a:sym typeface="Helvetica Neue"/>
              </a:rPr>
              <a:t>Cambia los encabezados de las columnas dentro de este bloque por «vainilla», «chocolate» y «fresa».</a:t>
            </a:r>
            <a:endParaRPr/>
          </a:p>
        </p:txBody>
      </p:sp>
      <p:pic>
        <p:nvPicPr>
          <p:cNvPr id="616" name="Google Shape;616;g36ae1943653_0_3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330350" y="234887"/>
            <a:ext cx="1428350" cy="1191276"/>
          </a:xfrm>
          <a:prstGeom prst="rect">
            <a:avLst/>
          </a:prstGeom>
          <a:noFill/>
          <a:ln>
            <a:noFill/>
          </a:ln>
        </p:spPr>
      </p:pic>
      <p:pic>
        <p:nvPicPr>
          <p:cNvPr id="617" name="Google Shape;617;g36ae1943653_0_38" descr="El bloque «al iniciar» con un bloque de columnas dentro, con los encabezados de columna «de acuerdo», «en desacuerdo» y «no estoy seguro»." title="microbit-screenshot - 2025-10-08T123420.439.png"/>
          <p:cNvPicPr preferRelativeResize="0"/>
          <p:nvPr/>
        </p:nvPicPr>
        <p:blipFill rotWithShape="1">
          <a:blip r:embed="rId4">
            <a:alphaModFix/>
          </a:blip>
          <a:srcRect r="80320" b="64694"/>
          <a:stretch/>
        </p:blipFill>
        <p:spPr>
          <a:xfrm>
            <a:off x="1303474" y="2333150"/>
            <a:ext cx="1708923" cy="2191699"/>
          </a:xfrm>
          <a:prstGeom prst="rect">
            <a:avLst/>
          </a:prstGeom>
          <a:noFill/>
          <a:ln>
            <a:noFill/>
          </a:ln>
        </p:spPr>
      </p:pic>
      <p:pic>
        <p:nvPicPr>
          <p:cNvPr id="618" name="Google Shape;618;g36ae1943653_0_38" descr="El bloque «al iniciar» con un bloque de configurar columnas dentro, con los encabezados de columna «vainilla», «chocolate» y «fresa»." title="microbit-screenshot - 2025-10-09T120320.842.png"/>
          <p:cNvPicPr preferRelativeResize="0"/>
          <p:nvPr/>
        </p:nvPicPr>
        <p:blipFill rotWithShape="1">
          <a:blip r:embed="rId5">
            <a:alphaModFix/>
          </a:blip>
          <a:srcRect r="78936" b="49188"/>
          <a:stretch/>
        </p:blipFill>
        <p:spPr>
          <a:xfrm>
            <a:off x="3696263" y="2333150"/>
            <a:ext cx="1795625" cy="2142449"/>
          </a:xfrm>
          <a:prstGeom prst="rect">
            <a:avLst/>
          </a:prstGeom>
          <a:solidFill>
            <a:schemeClr val="lt1"/>
          </a:solidFill>
          <a:ln>
            <a:noFill/>
          </a:ln>
        </p:spPr>
      </p:pic>
      <p:sp>
        <p:nvSpPr>
          <p:cNvPr id="619" name="Google Shape;619;g36ae1943653_0_38" descr="Flecha apuntando hacia la derecha"/>
          <p:cNvSpPr txBox="1"/>
          <p:nvPr/>
        </p:nvSpPr>
        <p:spPr>
          <a:xfrm rot="-5400000">
            <a:off x="3044062" y="3132154"/>
            <a:ext cx="483600" cy="593700"/>
          </a:xfrm>
          <a:prstGeom prst="rect">
            <a:avLst/>
          </a:prstGeom>
          <a:noFill/>
          <a:ln>
            <a:noFill/>
          </a:ln>
        </p:spPr>
        <p:txBody>
          <a:bodyPr spcFirstLastPara="1" wrap="square" lIns="101475" tIns="101475" rIns="101475" bIns="101475" anchor="t" anchorCtr="0">
            <a:spAutoFit/>
          </a:bodyPr>
          <a:lstStyle/>
          <a:p>
            <a:pPr marL="0" marR="0" lvl="0" indent="0" algn="ctr" rtl="0">
              <a:lnSpc>
                <a:spcPct val="100000"/>
              </a:lnSpc>
              <a:spcBef>
                <a:spcPts val="0"/>
              </a:spcBef>
              <a:spcAft>
                <a:spcPts val="0"/>
              </a:spcAft>
              <a:buClr>
                <a:srgbClr val="000000"/>
              </a:buClr>
              <a:buSzPts val="2525"/>
              <a:buFont typeface="Arial"/>
              <a:buNone/>
            </a:pPr>
            <a:r>
              <a:rPr lang="en-GB" sz="2525" b="0" i="0" u="none" strike="noStrike" cap="none">
                <a:solidFill>
                  <a:srgbClr val="CD0364"/>
                </a:solidFill>
                <a:latin typeface="Helvetica Neue"/>
                <a:ea typeface="Helvetica Neue"/>
                <a:cs typeface="Helvetica Neue"/>
                <a:sym typeface="Helvetica Neue"/>
              </a:rPr>
              <a:t>↓</a:t>
            </a:r>
            <a:endParaRPr/>
          </a:p>
        </p:txBody>
      </p:sp>
      <p:sp>
        <p:nvSpPr>
          <p:cNvPr id="620" name="Google Shape;620;g36ae1943653_0_38"/>
          <p:cNvSpPr txBox="1"/>
          <p:nvPr/>
        </p:nvSpPr>
        <p:spPr>
          <a:xfrm>
            <a:off x="681025" y="1349189"/>
            <a:ext cx="56352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00A000"/>
                </a:solidFill>
                <a:latin typeface="Helvetica Neue"/>
                <a:ea typeface="Helvetica Neue"/>
                <a:cs typeface="Helvetica Neue"/>
                <a:sym typeface="Helvetica Neue"/>
              </a:rPr>
              <a:t>Actualizar nombres de columnas: parte 1:</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g35fe6bcad37_0_9"/>
          <p:cNvSpPr txBox="1">
            <a:spLocks noGrp="1"/>
          </p:cNvSpPr>
          <p:nvPr>
            <p:ph type="title"/>
          </p:nvPr>
        </p:nvSpPr>
        <p:spPr>
          <a:xfrm>
            <a:off x="681012"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43" name="Google Shape;143;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5</a:t>
            </a:fld>
            <a:endParaRPr/>
          </a:p>
        </p:txBody>
      </p:sp>
      <p:pic>
        <p:nvPicPr>
          <p:cNvPr id="144" name="Google Shape;144;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45" name="Google Shape;145;g35fe6bcad37_0_9"/>
          <p:cNvGraphicFramePr/>
          <p:nvPr/>
        </p:nvGraphicFramePr>
        <p:xfrm>
          <a:off x="775175" y="1276763"/>
          <a:ext cx="3000000" cy="3000000"/>
        </p:xfrm>
        <a:graphic>
          <a:graphicData uri="http://schemas.openxmlformats.org/drawingml/2006/table">
            <a:tbl>
              <a:tblPr>
                <a:noFill/>
                <a:tableStyleId>{56F13CDC-F944-4E56-833E-729DDD1146BF}</a:tableStyleId>
              </a:tblPr>
              <a:tblGrid>
                <a:gridCol w="1681400">
                  <a:extLst>
                    <a:ext uri="{9D8B030D-6E8A-4147-A177-3AD203B41FA5}">
                      <a16:colId xmlns:a16="http://schemas.microsoft.com/office/drawing/2014/main" val="20000"/>
                    </a:ext>
                  </a:extLst>
                </a:gridCol>
                <a:gridCol w="6862600">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2993D6"/>
                          </a:solidFill>
                          <a:latin typeface="Helvetica Neue"/>
                          <a:ea typeface="Helvetica Neue"/>
                          <a:cs typeface="Helvetica Neue"/>
                          <a:sym typeface="Helvetica Neue"/>
                        </a:rPr>
                        <a:t>Ligero</a:t>
                      </a:r>
                      <a:r>
                        <a:rPr lang="en-GB" sz="1800"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30 min.</a:t>
                      </a:r>
                      <a:endParaRPr/>
                    </a:p>
                  </a:txBody>
                  <a:tcPr marL="91425" marR="91425" marT="91425" marB="90000">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 </a:t>
                      </a:r>
                      <a:r>
                        <a:rPr lang="en-GB" sz="1600" u="none" strike="noStrike" cap="none">
                          <a:latin typeface="Helvetica Neue"/>
                          <a:ea typeface="Helvetica Neue"/>
                          <a:cs typeface="Helvetica Neue"/>
                          <a:sym typeface="Helvetica Neue"/>
                        </a:rPr>
                        <a:t>puedo recopilar datos para respaldar un artículo de opinión utilizando el registrador de datos de encuestas micro:bit.</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utilizando código existente, los alumnos crearán un registrador de datos de encuestas con un micro:bit para recopilar datos sobre un tema relacionado con un texto de opinión.</a:t>
                      </a:r>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075"/>
                        <a:buFont typeface="Arial"/>
                        <a:buNone/>
                      </a:pPr>
                      <a:endParaRPr sz="105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a:t>
                      </a:r>
                      <a:r>
                        <a:rPr lang="en-GB" sz="1600" u="none" strike="noStrike" cap="none">
                          <a:latin typeface="Helvetica Neue"/>
                          <a:ea typeface="Helvetica Neue"/>
                          <a:cs typeface="Helvetica Neue"/>
                          <a:sym typeface="Helvetica Neue"/>
                        </a:rPr>
                        <a:t> puedo modificar mi propio programa registrador de datos de encuestas para respaldar un artículo de opinión utilizando el registrador de datos de encuestas del micro:bit.</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773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modifica el proyecto inicial para programar tu propio registrador de datos de encuestas para recoger datos sobre un tema relacionado con un escrito de opinión.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75"/>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45-60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 </a:t>
                      </a:r>
                      <a:r>
                        <a:rPr lang="en-GB" sz="1600" u="none" strike="noStrike" cap="none">
                          <a:latin typeface="Helvetica Neue"/>
                          <a:ea typeface="Helvetica Neue"/>
                          <a:cs typeface="Helvetica Neue"/>
                          <a:sym typeface="Helvetica Neue"/>
                        </a:rPr>
                        <a:t>puedo crear mi propio programa registrador de datos de encuestas para apoyar un artículo de opinión utilizando el registrador de datos de encuestas del micro:bit.</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programa tu propio registrador de datos de encuestas para recopilar datos sobre un tema relacionado con un artículo de opinión.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g38a2d85ce84_0_103"/>
          <p:cNvSpPr/>
          <p:nvPr/>
        </p:nvSpPr>
        <p:spPr>
          <a:xfrm>
            <a:off x="681025" y="2389000"/>
            <a:ext cx="8836200" cy="4038600"/>
          </a:xfrm>
          <a:prstGeom prst="roundRect">
            <a:avLst>
              <a:gd name="adj" fmla="val 16667"/>
            </a:avLst>
          </a:prstGeom>
          <a:no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5016992" lvl="0" indent="0" algn="l" rtl="0">
              <a:lnSpc>
                <a:spcPct val="110000"/>
              </a:lnSpc>
              <a:spcBef>
                <a:spcPts val="1300"/>
              </a:spcBef>
              <a:spcAft>
                <a:spcPts val="0"/>
              </a:spcAft>
              <a:buClr>
                <a:srgbClr val="000000"/>
              </a:buClr>
              <a:buSzPts val="1700"/>
              <a:buFont typeface="Arial"/>
              <a:buNone/>
            </a:pPr>
            <a:r>
              <a:rPr lang="en-GB" sz="1500" b="1" i="0" u="none" strike="noStrike" cap="none">
                <a:solidFill>
                  <a:srgbClr val="00A000"/>
                </a:solidFill>
                <a:latin typeface="Helvetica Neue"/>
                <a:ea typeface="Helvetica Neue"/>
                <a:cs typeface="Helvetica Neue"/>
                <a:sym typeface="Helvetica Neue"/>
              </a:rPr>
              <a:t>Busca el bloque «al presionar el botón A»</a:t>
            </a:r>
            <a:r>
              <a:rPr lang="en-GB" sz="1500" b="1" i="0" u="none" strike="noStrike" cap="none">
                <a:solidFill>
                  <a:srgbClr val="CD0364"/>
                </a:solidFill>
                <a:latin typeface="Helvetica Neue"/>
                <a:ea typeface="Helvetica Neue"/>
                <a:cs typeface="Helvetica Neue"/>
                <a:sym typeface="Helvetica Neue"/>
              </a:rPr>
              <a:t> </a:t>
            </a:r>
            <a:r>
              <a:rPr lang="en-GB" sz="1500" b="0" i="0" u="none" strike="noStrike" cap="none">
                <a:solidFill>
                  <a:schemeClr val="dk1"/>
                </a:solidFill>
                <a:latin typeface="Helvetica Neue"/>
                <a:ea typeface="Helvetica Neue"/>
                <a:cs typeface="Helvetica Neue"/>
                <a:sym typeface="Helvetica Neue"/>
              </a:rPr>
              <a:t> y haz clic en el nombre de la columna «de acuerdo». Se abrirá un menú con todos los nombres de columna que se utilizan actualmente en el proyecto. Selecciona «vainilla» en la lista.</a:t>
            </a:r>
            <a:endParaRPr sz="1500"/>
          </a:p>
          <a:p>
            <a:pPr marL="0" marR="4296993" lvl="0" indent="0" algn="l" rtl="0">
              <a:lnSpc>
                <a:spcPct val="110000"/>
              </a:lnSpc>
              <a:spcBef>
                <a:spcPts val="1300"/>
              </a:spcBef>
              <a:spcAft>
                <a:spcPts val="0"/>
              </a:spcAft>
              <a:buClr>
                <a:schemeClr val="dk1"/>
              </a:buClr>
              <a:buSzPts val="1700"/>
              <a:buFont typeface="Arial"/>
              <a:buNone/>
            </a:pPr>
            <a:r>
              <a:rPr lang="en-GB" sz="1500" b="1" i="0" u="none" strike="noStrike" cap="none">
                <a:solidFill>
                  <a:srgbClr val="00A000"/>
                </a:solidFill>
                <a:latin typeface="Helvetica Neue"/>
                <a:ea typeface="Helvetica Neue"/>
                <a:cs typeface="Helvetica Neue"/>
                <a:sym typeface="Helvetica Neue"/>
              </a:rPr>
              <a:t>Repite el proceso para «al presionar el botón B» </a:t>
            </a:r>
            <a:r>
              <a:rPr lang="en-GB" sz="1500" b="0" i="0" u="none" strike="noStrike" cap="none">
                <a:solidFill>
                  <a:schemeClr val="dk1"/>
                </a:solidFill>
                <a:latin typeface="Helvetica Neue"/>
                <a:ea typeface="Helvetica Neue"/>
                <a:cs typeface="Helvetica Neue"/>
                <a:sym typeface="Helvetica Neue"/>
              </a:rPr>
              <a:t>y utiliza el menú para sustituir «en desacuerdo» por «chocolate».</a:t>
            </a:r>
            <a:r>
              <a:rPr lang="en-GB" sz="1500" b="1" i="0" u="none" strike="noStrike" cap="none">
                <a:solidFill>
                  <a:srgbClr val="00A000"/>
                </a:solidFill>
                <a:latin typeface="Helvetica Neue"/>
                <a:ea typeface="Helvetica Neue"/>
                <a:cs typeface="Helvetica Neue"/>
                <a:sym typeface="Helvetica Neue"/>
              </a:rPr>
              <a:t> </a:t>
            </a:r>
            <a:endParaRPr sz="1500"/>
          </a:p>
          <a:p>
            <a:pPr marL="0" marR="4296993" lvl="0" indent="0" algn="l" rtl="0">
              <a:lnSpc>
                <a:spcPct val="110000"/>
              </a:lnSpc>
              <a:spcBef>
                <a:spcPts val="1300"/>
              </a:spcBef>
              <a:spcAft>
                <a:spcPts val="0"/>
              </a:spcAft>
              <a:buClr>
                <a:schemeClr val="dk1"/>
              </a:buClr>
              <a:buSzPts val="1700"/>
              <a:buFont typeface="Arial"/>
              <a:buNone/>
            </a:pPr>
            <a:r>
              <a:rPr lang="en-GB" sz="1500" b="1" i="0" u="none" strike="noStrike" cap="none">
                <a:solidFill>
                  <a:srgbClr val="00A000"/>
                </a:solidFill>
                <a:latin typeface="Helvetica Neue"/>
                <a:ea typeface="Helvetica Neue"/>
                <a:cs typeface="Helvetica Neue"/>
                <a:sym typeface="Helvetica Neue"/>
              </a:rPr>
              <a:t>Repite el proceso para los bloques «al presionar el logotipo»</a:t>
            </a:r>
            <a:r>
              <a:rPr lang="en-GB" sz="1500" b="0" i="0" u="none" strike="noStrike" cap="none">
                <a:solidFill>
                  <a:schemeClr val="dk1"/>
                </a:solidFill>
                <a:latin typeface="Helvetica Neue"/>
                <a:ea typeface="Helvetica Neue"/>
                <a:cs typeface="Helvetica Neue"/>
                <a:sym typeface="Helvetica Neue"/>
              </a:rPr>
              <a:t> y utiliza el menú para sustituir «no estoy seguro» por «fresa».</a:t>
            </a:r>
            <a:endParaRPr sz="1500"/>
          </a:p>
        </p:txBody>
      </p:sp>
      <p:pic>
        <p:nvPicPr>
          <p:cNvPr id="626" name="Google Shape;626;g38a2d85ce84_0_103" descr="Bloque «al presionar el botón A» con los siguientes bloques en su interior: - mostrar ícono feliz - registrar columna de datos «vainilla» valor «1» - borrar pantalla" title="microbit-screenshot - 2025-10-09T120841.756.png"/>
          <p:cNvPicPr preferRelativeResize="0"/>
          <p:nvPr/>
        </p:nvPicPr>
        <p:blipFill rotWithShape="1">
          <a:blip r:embed="rId3">
            <a:alphaModFix/>
          </a:blip>
          <a:srcRect l="35680" r="27677" b="62950"/>
          <a:stretch/>
        </p:blipFill>
        <p:spPr>
          <a:xfrm>
            <a:off x="6774030" y="4727700"/>
            <a:ext cx="2636974" cy="1484203"/>
          </a:xfrm>
          <a:prstGeom prst="rect">
            <a:avLst/>
          </a:prstGeom>
          <a:solidFill>
            <a:schemeClr val="lt1"/>
          </a:solidFill>
          <a:ln>
            <a:noFill/>
          </a:ln>
        </p:spPr>
      </p:pic>
      <p:grpSp>
        <p:nvGrpSpPr>
          <p:cNvPr id="627" name="Google Shape;627;g38a2d85ce84_0_103"/>
          <p:cNvGrpSpPr/>
          <p:nvPr/>
        </p:nvGrpSpPr>
        <p:grpSpPr>
          <a:xfrm>
            <a:off x="4505903" y="2611815"/>
            <a:ext cx="2636970" cy="2445714"/>
            <a:chOff x="973289" y="2524075"/>
            <a:chExt cx="2758625" cy="2558546"/>
          </a:xfrm>
        </p:grpSpPr>
        <p:pic>
          <p:nvPicPr>
            <p:cNvPr id="628" name="Google Shape;628;g38a2d85ce84_0_103" descr="Bloque «al presionar el botón A» con los siguientes bloques en su interior: - mostrar ícono feliz - registrar columna de datos «aceptar» valor «1» - borrar pantalla Se ha seleccionado «Aceptar» y ha aparecido un menú desplegable que muestra otras opciones de texto, como vainilla." title="microbit-screenshot - 2025-10-08T123420.439.png"/>
            <p:cNvPicPr preferRelativeResize="0"/>
            <p:nvPr/>
          </p:nvPicPr>
          <p:blipFill rotWithShape="1">
            <a:blip r:embed="rId4">
              <a:alphaModFix/>
            </a:blip>
            <a:srcRect l="29257" t="2510" r="36117" b="67205"/>
            <a:stretch/>
          </p:blipFill>
          <p:spPr>
            <a:xfrm>
              <a:off x="973289" y="2524075"/>
              <a:ext cx="2758625" cy="1724724"/>
            </a:xfrm>
            <a:prstGeom prst="rect">
              <a:avLst/>
            </a:prstGeom>
            <a:noFill/>
            <a:ln>
              <a:noFill/>
            </a:ln>
          </p:spPr>
        </p:pic>
        <p:pic>
          <p:nvPicPr>
            <p:cNvPr id="629" name="Google Shape;629;g38a2d85ce84_0_103" descr="Bloque «al presionar el botón A» con los siguientes bloques en su interior: - mostrar ícono feliz - registrar columna de datos «aceptar» valor «1» - borrar pantalla Se ha seleccionado «Aceptar» y ha aparecido un menú desplegable que muestra otras opciones de texto, como vainilla." title="Screenshot 2025-10-09 at 12.06.36.png"/>
            <p:cNvPicPr preferRelativeResize="0"/>
            <p:nvPr/>
          </p:nvPicPr>
          <p:blipFill rotWithShape="1">
            <a:blip r:embed="rId5">
              <a:alphaModFix/>
            </a:blip>
            <a:srcRect l="39267" t="46587" r="29940" b="4184"/>
            <a:stretch/>
          </p:blipFill>
          <p:spPr>
            <a:xfrm>
              <a:off x="2044450" y="3694846"/>
              <a:ext cx="939400" cy="1387775"/>
            </a:xfrm>
            <a:prstGeom prst="rect">
              <a:avLst/>
            </a:prstGeom>
            <a:noFill/>
            <a:ln>
              <a:noFill/>
            </a:ln>
            <a:effectLst>
              <a:outerShdw blurRad="54631" dist="18210" dir="5400000" algn="bl" rotWithShape="0">
                <a:srgbClr val="000000">
                  <a:alpha val="49803"/>
                </a:srgbClr>
              </a:outerShdw>
            </a:effectLst>
          </p:spPr>
        </p:pic>
      </p:grpSp>
      <p:sp>
        <p:nvSpPr>
          <p:cNvPr id="630" name="Google Shape;630;g38a2d85ce84_0_10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1900">
                <a:solidFill>
                  <a:srgbClr val="00A000"/>
                </a:solidFill>
              </a:rPr>
              <a:t>Cambiar el nombre de las columnas de registro de datos, paso 3</a:t>
            </a:r>
            <a:endParaRPr sz="3675"/>
          </a:p>
        </p:txBody>
      </p:sp>
      <p:sp>
        <p:nvSpPr>
          <p:cNvPr id="631" name="Google Shape;631;g38a2d85ce84_0_10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50</a:t>
            </a:fld>
            <a:endParaRPr/>
          </a:p>
        </p:txBody>
      </p:sp>
      <p:pic>
        <p:nvPicPr>
          <p:cNvPr id="632" name="Google Shape;632;g38a2d85ce84_0_103" descr="Ilustración de un educador delante de una pizarra vacía utilizada para señalar las actividades dirigidas por el docente en esta página" title="black female teacher image.png"/>
          <p:cNvPicPr preferRelativeResize="0"/>
          <p:nvPr/>
        </p:nvPicPr>
        <p:blipFill rotWithShape="1">
          <a:blip r:embed="rId6">
            <a:alphaModFix/>
          </a:blip>
          <a:srcRect/>
          <a:stretch/>
        </p:blipFill>
        <p:spPr>
          <a:xfrm>
            <a:off x="8330350" y="234887"/>
            <a:ext cx="1428350" cy="1191276"/>
          </a:xfrm>
          <a:prstGeom prst="rect">
            <a:avLst/>
          </a:prstGeom>
          <a:noFill/>
          <a:ln>
            <a:noFill/>
          </a:ln>
        </p:spPr>
      </p:pic>
      <p:sp>
        <p:nvSpPr>
          <p:cNvPr id="633" name="Google Shape;633;g38a2d85ce84_0_103"/>
          <p:cNvSpPr txBox="1"/>
          <p:nvPr/>
        </p:nvSpPr>
        <p:spPr>
          <a:xfrm>
            <a:off x="681025" y="1872436"/>
            <a:ext cx="5635200" cy="622191"/>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600"/>
              <a:buFont typeface="Arial"/>
              <a:buNone/>
            </a:pPr>
            <a:r>
              <a:rPr lang="en-GB" sz="1600" b="1" i="1" u="none" strike="noStrike" cap="none">
                <a:solidFill>
                  <a:srgbClr val="00A000"/>
                </a:solidFill>
                <a:latin typeface="Helvetica Neue"/>
                <a:ea typeface="Helvetica Neue"/>
                <a:cs typeface="Helvetica Neue"/>
                <a:sym typeface="Helvetica Neue"/>
              </a:rPr>
              <a:t>Actualizar nombres de columnas: parte 2:</a:t>
            </a:r>
            <a:endParaRPr/>
          </a:p>
        </p:txBody>
      </p:sp>
      <p:sp>
        <p:nvSpPr>
          <p:cNvPr id="634" name="Google Shape;634;g38a2d85ce84_0_103"/>
          <p:cNvSpPr txBox="1"/>
          <p:nvPr/>
        </p:nvSpPr>
        <p:spPr>
          <a:xfrm>
            <a:off x="681025" y="1220799"/>
            <a:ext cx="8836200" cy="706500"/>
          </a:xfrm>
          <a:prstGeom prst="rect">
            <a:avLst/>
          </a:prstGeom>
          <a:noFill/>
          <a:ln>
            <a:noFill/>
          </a:ln>
        </p:spPr>
        <p:txBody>
          <a:bodyPr spcFirstLastPara="1" wrap="square" lIns="91425" tIns="45700" rIns="91425" bIns="45700" anchor="t" anchorCtr="0">
            <a:normAutofit fontScale="85000" lnSpcReduction="20000"/>
          </a:bodyPr>
          <a:lstStyle/>
          <a:p>
            <a:pPr marL="0" marR="0" lvl="0" indent="0" algn="l" rtl="0">
              <a:lnSpc>
                <a:spcPct val="110000"/>
              </a:lnSpc>
              <a:spcBef>
                <a:spcPts val="1300"/>
              </a:spcBef>
              <a:spcAft>
                <a:spcPts val="0"/>
              </a:spcAft>
              <a:buClr>
                <a:srgbClr val="000000"/>
              </a:buClr>
              <a:buSzPct val="100000"/>
              <a:buFont typeface="Arial"/>
              <a:buNone/>
            </a:pPr>
            <a:r>
              <a:rPr lang="en-GB" sz="1800" b="0" i="0" u="none" strike="noStrike" cap="none">
                <a:solidFill>
                  <a:schemeClr val="dk1"/>
                </a:solidFill>
                <a:latin typeface="Helvetica Neue"/>
                <a:ea typeface="Helvetica Neue"/>
                <a:cs typeface="Helvetica Neue"/>
                <a:sym typeface="Helvetica Neue"/>
              </a:rPr>
              <a:t>Los alumnos deben actualizar todos los bloques de registro de datos restantes que utilizan nombres de columna. Esto incluye los bloques «datos de registro» y el bloque «configurar columnas».</a:t>
            </a:r>
            <a:endParaRPr/>
          </a:p>
        </p:txBody>
      </p:sp>
      <p:sp>
        <p:nvSpPr>
          <p:cNvPr id="635" name="Google Shape;635;g38a2d85ce84_0_103" descr="Flecha apuntando hacia abajo a la derecha"/>
          <p:cNvSpPr txBox="1"/>
          <p:nvPr/>
        </p:nvSpPr>
        <p:spPr>
          <a:xfrm rot="-2700000">
            <a:off x="6455246" y="4111521"/>
            <a:ext cx="483661" cy="593545"/>
          </a:xfrm>
          <a:prstGeom prst="rect">
            <a:avLst/>
          </a:prstGeom>
          <a:noFill/>
          <a:ln>
            <a:noFill/>
          </a:ln>
        </p:spPr>
        <p:txBody>
          <a:bodyPr spcFirstLastPara="1" wrap="square" lIns="101475" tIns="101475" rIns="101475" bIns="101475" anchor="t" anchorCtr="0">
            <a:spAutoFit/>
          </a:bodyPr>
          <a:lstStyle/>
          <a:p>
            <a:pPr marL="0" marR="0" lvl="0" indent="0" algn="ctr" rtl="0">
              <a:lnSpc>
                <a:spcPct val="100000"/>
              </a:lnSpc>
              <a:spcBef>
                <a:spcPts val="0"/>
              </a:spcBef>
              <a:spcAft>
                <a:spcPts val="0"/>
              </a:spcAft>
              <a:buClr>
                <a:srgbClr val="000000"/>
              </a:buClr>
              <a:buSzPts val="2525"/>
              <a:buFont typeface="Arial"/>
              <a:buNone/>
            </a:pPr>
            <a:r>
              <a:rPr lang="en-GB" sz="2525" b="0" i="0" u="none" strike="noStrike" cap="none">
                <a:solidFill>
                  <a:srgbClr val="CD0364"/>
                </a:solidFill>
                <a:latin typeface="Helvetica Neue"/>
                <a:ea typeface="Helvetica Neue"/>
                <a:cs typeface="Helvetica Neue"/>
                <a:sym typeface="Helvetica Neue"/>
              </a:rPr>
              <a:t>↓</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Google Shape;640;g38a2d85ce84_0_84"/>
          <p:cNvSpPr/>
          <p:nvPr/>
        </p:nvSpPr>
        <p:spPr>
          <a:xfrm>
            <a:off x="681025" y="1682500"/>
            <a:ext cx="8836200" cy="4745100"/>
          </a:xfrm>
          <a:prstGeom prst="roundRect">
            <a:avLst>
              <a:gd name="adj" fmla="val 16667"/>
            </a:avLst>
          </a:prstGeom>
          <a:noFill/>
          <a:ln w="19050" cap="flat" cmpd="sng">
            <a:solidFill>
              <a:srgbClr val="00A000"/>
            </a:solidFill>
            <a:prstDash val="solid"/>
            <a:round/>
            <a:headEnd type="none" w="sm" len="sm"/>
            <a:tailEnd type="none" w="sm" len="sm"/>
          </a:ln>
        </p:spPr>
        <p:txBody>
          <a:bodyPr spcFirstLastPara="1" wrap="square" lIns="91425" tIns="91425" rIns="91425" bIns="91425" anchor="t" anchorCtr="0">
            <a:noAutofit/>
          </a:bodyPr>
          <a:lstStyle/>
          <a:p>
            <a:pPr marL="0" marR="4858511" lvl="0" indent="0" algn="l" rtl="0">
              <a:lnSpc>
                <a:spcPct val="110000"/>
              </a:lnSpc>
              <a:spcBef>
                <a:spcPts val="1300"/>
              </a:spcBef>
              <a:spcAft>
                <a:spcPts val="0"/>
              </a:spcAft>
              <a:buClr>
                <a:schemeClr val="dk1"/>
              </a:buClr>
              <a:buSzPts val="1700"/>
              <a:buFont typeface="Arial"/>
              <a:buNone/>
            </a:pPr>
            <a:r>
              <a:rPr lang="en-GB" sz="1500" b="1" i="0" u="none" strike="noStrike" cap="none">
                <a:solidFill>
                  <a:srgbClr val="00A000"/>
                </a:solidFill>
                <a:latin typeface="Helvetica Neue"/>
                <a:ea typeface="Helvetica Neue"/>
                <a:cs typeface="Helvetica Neue"/>
                <a:sym typeface="Helvetica Neue"/>
              </a:rPr>
              <a:t>Busca el bloque «al presionar los botones A+B»</a:t>
            </a:r>
            <a:r>
              <a:rPr lang="en-GB" sz="1500" b="1" i="0" u="none" strike="noStrike" cap="none">
                <a:solidFill>
                  <a:srgbClr val="CD0364"/>
                </a:solidFill>
                <a:latin typeface="Helvetica Neue"/>
                <a:ea typeface="Helvetica Neue"/>
                <a:cs typeface="Helvetica Neue"/>
                <a:sym typeface="Helvetica Neue"/>
              </a:rPr>
              <a:t> </a:t>
            </a:r>
            <a:r>
              <a:rPr lang="en-GB" sz="1500" b="0" i="0" u="none" strike="noStrike" cap="none">
                <a:solidFill>
                  <a:schemeClr val="dk1"/>
                </a:solidFill>
                <a:latin typeface="Helvetica Neue"/>
                <a:ea typeface="Helvetica Neue"/>
                <a:cs typeface="Helvetica Neue"/>
                <a:sym typeface="Helvetica Neue"/>
              </a:rPr>
              <a:t>y</a:t>
            </a:r>
            <a:r>
              <a:rPr lang="en-GB" sz="1500" b="1" i="0" u="none" strike="noStrike" cap="none">
                <a:solidFill>
                  <a:srgbClr val="CD0364"/>
                </a:solidFill>
                <a:latin typeface="Helvetica Neue"/>
                <a:ea typeface="Helvetica Neue"/>
                <a:cs typeface="Helvetica Neue"/>
                <a:sym typeface="Helvetica Neue"/>
              </a:rPr>
              <a:t> </a:t>
            </a:r>
            <a:r>
              <a:rPr lang="en-GB" sz="1500" b="0" i="0" u="none" strike="noStrike" cap="none">
                <a:solidFill>
                  <a:schemeClr val="dk1"/>
                </a:solidFill>
                <a:latin typeface="Helvetica Neue"/>
                <a:ea typeface="Helvetica Neue"/>
                <a:cs typeface="Helvetica Neue"/>
                <a:sym typeface="Helvetica Neue"/>
              </a:rPr>
              <a:t>haz clic en el nombre de la columna «de acuerdo» en el bloque «configurar columnas». Se abrirá un menú con todos los nombres de columna que se utilizan actualmente en el proyecto. Reemplaza «de acuerdo» por «vainilla».  </a:t>
            </a:r>
            <a:endParaRPr sz="1500"/>
          </a:p>
          <a:p>
            <a:pPr marL="0" marR="4858511" lvl="0" indent="0" algn="l" rtl="0">
              <a:lnSpc>
                <a:spcPct val="110000"/>
              </a:lnSpc>
              <a:spcBef>
                <a:spcPts val="1300"/>
              </a:spcBef>
              <a:spcAft>
                <a:spcPts val="0"/>
              </a:spcAft>
              <a:buClr>
                <a:schemeClr val="dk1"/>
              </a:buClr>
              <a:buSzPts val="1700"/>
              <a:buFont typeface="Arial"/>
              <a:buNone/>
            </a:pPr>
            <a:r>
              <a:rPr lang="en-GB" sz="1500" b="1" i="0" u="none" strike="noStrike" cap="none">
                <a:solidFill>
                  <a:srgbClr val="00A000"/>
                </a:solidFill>
                <a:latin typeface="Helvetica Neue"/>
                <a:ea typeface="Helvetica Neue"/>
                <a:cs typeface="Helvetica Neue"/>
                <a:sym typeface="Helvetica Neue"/>
              </a:rPr>
              <a:t>Repite el proceso con el nombre de columna «en desacuerdo»</a:t>
            </a:r>
            <a:r>
              <a:rPr lang="en-GB" sz="1500" b="0" i="0" u="none" strike="noStrike" cap="none">
                <a:solidFill>
                  <a:schemeClr val="dk1"/>
                </a:solidFill>
                <a:latin typeface="Helvetica Neue"/>
                <a:ea typeface="Helvetica Neue"/>
                <a:cs typeface="Helvetica Neue"/>
                <a:sym typeface="Helvetica Neue"/>
              </a:rPr>
              <a:t> y utiliza el menú para sustituirlo por «chocolate».</a:t>
            </a:r>
            <a:endParaRPr sz="1500"/>
          </a:p>
          <a:p>
            <a:pPr marL="0" marR="4858511" lvl="0" indent="0" algn="l" rtl="0">
              <a:lnSpc>
                <a:spcPct val="110000"/>
              </a:lnSpc>
              <a:spcBef>
                <a:spcPts val="1300"/>
              </a:spcBef>
              <a:spcAft>
                <a:spcPts val="0"/>
              </a:spcAft>
              <a:buClr>
                <a:schemeClr val="dk1"/>
              </a:buClr>
              <a:buSzPts val="1700"/>
              <a:buFont typeface="Arial"/>
              <a:buNone/>
            </a:pPr>
            <a:r>
              <a:rPr lang="en-GB" sz="1500" b="1" i="0" u="none" strike="noStrike" cap="none">
                <a:solidFill>
                  <a:srgbClr val="00A000"/>
                </a:solidFill>
                <a:latin typeface="Helvetica Neue"/>
                <a:ea typeface="Helvetica Neue"/>
                <a:cs typeface="Helvetica Neue"/>
                <a:sym typeface="Helvetica Neue"/>
              </a:rPr>
              <a:t>Repite el proceso con el nombre de columna «no estoy seguro»</a:t>
            </a:r>
            <a:r>
              <a:rPr lang="en-GB" sz="1500" b="0" i="0" u="none" strike="noStrike" cap="none">
                <a:solidFill>
                  <a:schemeClr val="dk1"/>
                </a:solidFill>
                <a:latin typeface="Helvetica Neue"/>
                <a:ea typeface="Helvetica Neue"/>
                <a:cs typeface="Helvetica Neue"/>
                <a:sym typeface="Helvetica Neue"/>
              </a:rPr>
              <a:t> y utiliza el menú para sustituirlo por «fresa». </a:t>
            </a:r>
            <a:endParaRPr sz="1500"/>
          </a:p>
        </p:txBody>
      </p:sp>
      <p:sp>
        <p:nvSpPr>
          <p:cNvPr id="641" name="Google Shape;641;g38a2d85ce84_0_8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1900">
                <a:solidFill>
                  <a:srgbClr val="00A000"/>
                </a:solidFill>
              </a:rPr>
              <a:t>Cambiar el nombre de las columnas de registro de datos, paso 4</a:t>
            </a:r>
            <a:endParaRPr sz="1900"/>
          </a:p>
        </p:txBody>
      </p:sp>
      <p:sp>
        <p:nvSpPr>
          <p:cNvPr id="642" name="Google Shape;642;g38a2d85ce84_0_8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51</a:t>
            </a:fld>
            <a:endParaRPr/>
          </a:p>
        </p:txBody>
      </p:sp>
      <p:pic>
        <p:nvPicPr>
          <p:cNvPr id="643" name="Google Shape;643;g38a2d85ce84_0_8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330350" y="234887"/>
            <a:ext cx="1428350" cy="1191276"/>
          </a:xfrm>
          <a:prstGeom prst="rect">
            <a:avLst/>
          </a:prstGeom>
          <a:noFill/>
          <a:ln>
            <a:noFill/>
          </a:ln>
        </p:spPr>
      </p:pic>
      <p:sp>
        <p:nvSpPr>
          <p:cNvPr id="644" name="Google Shape;644;g38a2d85ce84_0_84"/>
          <p:cNvSpPr txBox="1"/>
          <p:nvPr/>
        </p:nvSpPr>
        <p:spPr>
          <a:xfrm>
            <a:off x="681025" y="1147648"/>
            <a:ext cx="56352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00A000"/>
                </a:solidFill>
                <a:latin typeface="Helvetica Neue"/>
                <a:ea typeface="Helvetica Neue"/>
                <a:cs typeface="Helvetica Neue"/>
                <a:sym typeface="Helvetica Neue"/>
              </a:rPr>
              <a:t>Actualizar nombres de columnas: parte 3:</a:t>
            </a:r>
            <a:endParaRPr/>
          </a:p>
        </p:txBody>
      </p:sp>
      <p:sp>
        <p:nvSpPr>
          <p:cNvPr id="645" name="Google Shape;645;g38a2d85ce84_0_84" descr="Flecha apuntando hacia la derecha"/>
          <p:cNvSpPr txBox="1"/>
          <p:nvPr/>
        </p:nvSpPr>
        <p:spPr>
          <a:xfrm rot="-5400000">
            <a:off x="6697577" y="3801824"/>
            <a:ext cx="483600" cy="593700"/>
          </a:xfrm>
          <a:prstGeom prst="rect">
            <a:avLst/>
          </a:prstGeom>
          <a:noFill/>
          <a:ln>
            <a:noFill/>
          </a:ln>
        </p:spPr>
        <p:txBody>
          <a:bodyPr spcFirstLastPara="1" wrap="square" lIns="101475" tIns="101475" rIns="101475" bIns="101475" anchor="t" anchorCtr="0">
            <a:spAutoFit/>
          </a:bodyPr>
          <a:lstStyle/>
          <a:p>
            <a:pPr marL="0" marR="0" lvl="0" indent="0" algn="ctr" rtl="0">
              <a:lnSpc>
                <a:spcPct val="100000"/>
              </a:lnSpc>
              <a:spcBef>
                <a:spcPts val="0"/>
              </a:spcBef>
              <a:spcAft>
                <a:spcPts val="0"/>
              </a:spcAft>
              <a:buClr>
                <a:srgbClr val="000000"/>
              </a:buClr>
              <a:buSzPts val="2525"/>
              <a:buFont typeface="Arial"/>
              <a:buNone/>
            </a:pPr>
            <a:r>
              <a:rPr lang="en-GB" sz="2525" b="0" i="0" u="none" strike="noStrike" cap="none">
                <a:solidFill>
                  <a:srgbClr val="CD0364"/>
                </a:solidFill>
                <a:latin typeface="Helvetica Neue"/>
                <a:ea typeface="Helvetica Neue"/>
                <a:cs typeface="Helvetica Neue"/>
                <a:sym typeface="Helvetica Neue"/>
              </a:rPr>
              <a:t>↓</a:t>
            </a:r>
            <a:endParaRPr/>
          </a:p>
        </p:txBody>
      </p:sp>
      <p:pic>
        <p:nvPicPr>
          <p:cNvPr id="646" name="Google Shape;646;g38a2d85ce84_0_84" descr="Bloque «al presionar los botones A+B» que incluye los siguientes bloques: - Mostrar ícono de calavera - Eliminar registro - Configurar columnas «vainilla» y «en desacuerdo»." title="Screenshot_2025-10-09_at_12.54.05-removebg-preview.png"/>
          <p:cNvPicPr preferRelativeResize="0"/>
          <p:nvPr/>
        </p:nvPicPr>
        <p:blipFill rotWithShape="1">
          <a:blip r:embed="rId4">
            <a:alphaModFix/>
          </a:blip>
          <a:srcRect/>
          <a:stretch/>
        </p:blipFill>
        <p:spPr>
          <a:xfrm>
            <a:off x="4561037" y="2357750"/>
            <a:ext cx="2101050" cy="3481850"/>
          </a:xfrm>
          <a:prstGeom prst="rect">
            <a:avLst/>
          </a:prstGeom>
          <a:noFill/>
          <a:ln>
            <a:noFill/>
          </a:ln>
        </p:spPr>
      </p:pic>
      <p:pic>
        <p:nvPicPr>
          <p:cNvPr id="647" name="Google Shape;647;g38a2d85ce84_0_84" descr="Bloque «al presionar los botones A+B» que incluye los siguientes bloques: - Mostrar ícono de calavera - Eliminar registro - Configurar columnas «vainilla», «chocolate», «fresa»." title="microbit-screenshot - 2025-10-09T160649.583.png"/>
          <p:cNvPicPr preferRelativeResize="0"/>
          <p:nvPr/>
        </p:nvPicPr>
        <p:blipFill rotWithShape="1">
          <a:blip r:embed="rId5">
            <a:alphaModFix/>
          </a:blip>
          <a:srcRect l="79330" t="15603" b="14269"/>
          <a:stretch/>
        </p:blipFill>
        <p:spPr>
          <a:xfrm>
            <a:off x="7260271" y="2436113"/>
            <a:ext cx="1981501" cy="33251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51" name="Google Shape;151;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Google Shape;156;g35fa30c4f18_0_17" descr="Ilustración de una placa del micro:bit y una mano junto a ella."/>
          <p:cNvPicPr preferRelativeResize="0"/>
          <p:nvPr/>
        </p:nvPicPr>
        <p:blipFill rotWithShape="1">
          <a:blip r:embed="rId3">
            <a:alphaModFix/>
          </a:blip>
          <a:srcRect/>
          <a:stretch/>
        </p:blipFill>
        <p:spPr>
          <a:xfrm>
            <a:off x="7178124" y="4638259"/>
            <a:ext cx="2046900" cy="1718100"/>
          </a:xfrm>
          <a:prstGeom prst="rect">
            <a:avLst/>
          </a:prstGeom>
          <a:noFill/>
          <a:ln>
            <a:noFill/>
          </a:ln>
        </p:spPr>
      </p:pic>
      <p:sp>
        <p:nvSpPr>
          <p:cNvPr id="157" name="Google Shape;157;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 1</a:t>
            </a:r>
            <a:endParaRPr/>
          </a:p>
        </p:txBody>
      </p:sp>
      <p:sp>
        <p:nvSpPr>
          <p:cNvPr id="158" name="Google Shape;158;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7</a:t>
            </a:fld>
            <a:endParaRPr/>
          </a:p>
        </p:txBody>
      </p:sp>
      <p:sp>
        <p:nvSpPr>
          <p:cNvPr id="159" name="Google Shape;159;g35fa30c4f18_0_17"/>
          <p:cNvSpPr txBox="1">
            <a:spLocks noGrp="1"/>
          </p:cNvSpPr>
          <p:nvPr>
            <p:ph type="body" idx="1"/>
          </p:nvPr>
        </p:nvSpPr>
        <p:spPr>
          <a:xfrm>
            <a:off x="681025" y="1255284"/>
            <a:ext cx="8836200" cy="4901100"/>
          </a:xfrm>
          <a:prstGeom prst="rect">
            <a:avLst/>
          </a:prstGeom>
          <a:noFill/>
          <a:ln>
            <a:noFill/>
          </a:ln>
        </p:spPr>
        <p:txBody>
          <a:bodyPr spcFirstLastPara="1" wrap="square" lIns="91425" tIns="45700" rIns="91425" bIns="45700" anchor="t" anchorCtr="0">
            <a:noAutofit/>
          </a:bodyPr>
          <a:lstStyle/>
          <a:p>
            <a:pPr marL="457200" lvl="0" indent="-349250" algn="l" rtl="0">
              <a:lnSpc>
                <a:spcPct val="100000"/>
              </a:lnSpc>
              <a:spcBef>
                <a:spcPts val="1300"/>
              </a:spcBef>
              <a:spcAft>
                <a:spcPts val="0"/>
              </a:spcAft>
              <a:buClr>
                <a:srgbClr val="2A92D6"/>
              </a:buClr>
              <a:buSzPts val="1900"/>
              <a:buChar char="•"/>
            </a:pPr>
            <a:r>
              <a:rPr lang="en-GB" sz="1629"/>
              <a:t>Este proyecto está diseñado para medir las respuestas a las encuestas de los compañeros de clase. </a:t>
            </a:r>
            <a:r>
              <a:rPr lang="en-GB" sz="1629" i="1"/>
              <a:t>Esta actividad puede requerir entre 45 y 60 minutos adicionales para que los alumnos se involucren plenamente en la creación del registrador de datos y en la recopilación y el análisis de los datos de la encuesta.</a:t>
            </a:r>
            <a:endParaRPr sz="2033"/>
          </a:p>
          <a:p>
            <a:pPr marL="457200" lvl="0" indent="-349250" algn="l" rtl="0">
              <a:lnSpc>
                <a:spcPct val="100000"/>
              </a:lnSpc>
              <a:spcBef>
                <a:spcPts val="1300"/>
              </a:spcBef>
              <a:spcAft>
                <a:spcPts val="0"/>
              </a:spcAft>
              <a:buClr>
                <a:srgbClr val="2A92D6"/>
              </a:buClr>
              <a:buSzPts val="1900"/>
              <a:buChar char="•"/>
            </a:pPr>
            <a:r>
              <a:rPr lang="en-GB" sz="1629"/>
              <a:t>Los alumnos crearán una pregunta para la encuesta relacionada con el tema de su redacción de opinión. </a:t>
            </a:r>
            <a:endParaRPr sz="2033"/>
          </a:p>
          <a:p>
            <a:pPr marL="914400" lvl="1" indent="-349250" algn="l" rtl="0">
              <a:lnSpc>
                <a:spcPct val="100000"/>
              </a:lnSpc>
              <a:spcBef>
                <a:spcPts val="1300"/>
              </a:spcBef>
              <a:spcAft>
                <a:spcPts val="0"/>
              </a:spcAft>
              <a:buClr>
                <a:srgbClr val="2993D6"/>
              </a:buClr>
              <a:buSzPts val="1900"/>
              <a:buChar char="•"/>
            </a:pPr>
            <a:r>
              <a:rPr lang="en-GB" sz="1629"/>
              <a:t>Considera la posibilidad de proporcionar la encuesta en papel en caso de que las respuestas se recojan en un entorno ruidoso, como un comedor o durante el recreo.</a:t>
            </a:r>
            <a:endParaRPr sz="1757"/>
          </a:p>
          <a:p>
            <a:pPr marL="457200" lvl="0" indent="-349250" algn="l" rtl="0">
              <a:lnSpc>
                <a:spcPct val="100000"/>
              </a:lnSpc>
              <a:spcBef>
                <a:spcPts val="1300"/>
              </a:spcBef>
              <a:spcAft>
                <a:spcPts val="0"/>
              </a:spcAft>
              <a:buClr>
                <a:srgbClr val="2A92D6"/>
              </a:buClr>
              <a:buSzPts val="1900"/>
              <a:buChar char="•"/>
            </a:pPr>
            <a:r>
              <a:rPr lang="en-GB" sz="1629"/>
              <a:t>Los alumnos descargarán el código en su micro:bit, conectarán la batería y encuestarán a sus compañeros de clase para recopilar datos del mundo real. </a:t>
            </a:r>
            <a:endParaRPr sz="2033"/>
          </a:p>
          <a:p>
            <a:pPr marL="457200" marR="2391501" lvl="0" indent="-349250" algn="l" rtl="0">
              <a:lnSpc>
                <a:spcPct val="100000"/>
              </a:lnSpc>
              <a:spcBef>
                <a:spcPts val="1300"/>
              </a:spcBef>
              <a:spcAft>
                <a:spcPts val="0"/>
              </a:spcAft>
              <a:buClr>
                <a:srgbClr val="2A92D6"/>
              </a:buClr>
              <a:buSzPts val="1900"/>
              <a:buChar char="•"/>
            </a:pPr>
            <a:r>
              <a:rPr lang="en-GB" sz="1629"/>
              <a:t>Utiliza el botón A cuando estén de acuerdo, el botón B cuando no estén de acuerdo y el logotipo táctil cuando no estén seguros. Puedes adaptar el código para que se ajuste mejor al tema de la encuesta y del artículo de opinión cambiando los nombres de los encabezados de las columnas. (Las instrucciones están disponibles al final de esta guía).</a:t>
            </a:r>
            <a:endParaRPr sz="2033"/>
          </a:p>
        </p:txBody>
      </p:sp>
      <p:pic>
        <p:nvPicPr>
          <p:cNvPr id="160" name="Google Shape;160;g35fa30c4f18_0_17" descr="decorativo"/>
          <p:cNvPicPr preferRelativeResize="0"/>
          <p:nvPr/>
        </p:nvPicPr>
        <p:blipFill rotWithShape="1">
          <a:blip r:embed="rId4">
            <a:alphaModFix/>
          </a:blip>
          <a:srcRect/>
          <a:stretch/>
        </p:blipFill>
        <p:spPr>
          <a:xfrm>
            <a:off x="8310377" y="282688"/>
            <a:ext cx="955218" cy="736882"/>
          </a:xfrm>
          <a:prstGeom prst="rect">
            <a:avLst/>
          </a:prstGeom>
          <a:noFill/>
          <a:ln>
            <a:noFill/>
          </a:ln>
        </p:spPr>
      </p:pic>
      <p:sp>
        <p:nvSpPr>
          <p:cNvPr id="161" name="Google Shape;161;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g389f0ee3d2c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 2</a:t>
            </a:r>
            <a:endParaRPr/>
          </a:p>
        </p:txBody>
      </p:sp>
      <p:sp>
        <p:nvSpPr>
          <p:cNvPr id="167" name="Google Shape;167;g389f0ee3d2c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8</a:t>
            </a:fld>
            <a:endParaRPr/>
          </a:p>
        </p:txBody>
      </p:sp>
      <p:sp>
        <p:nvSpPr>
          <p:cNvPr id="168" name="Google Shape;168;g389f0ee3d2c_0_0"/>
          <p:cNvSpPr txBox="1">
            <a:spLocks noGrp="1"/>
          </p:cNvSpPr>
          <p:nvPr>
            <p:ph type="body" idx="1"/>
          </p:nvPr>
        </p:nvSpPr>
        <p:spPr>
          <a:xfrm>
            <a:off x="681025" y="1370455"/>
            <a:ext cx="8432700" cy="4901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2A92D6"/>
              </a:buClr>
              <a:buSzPts val="1800"/>
              <a:buChar char="•"/>
            </a:pPr>
            <a:r>
              <a:rPr lang="en-GB" sz="1800"/>
              <a:t>Recuerda identificar las áreas en las que los alumnos realizarán encuestas a sus compañeros. Asegúrate de comunicar tu plan a tus compañeros para evitar interrumpir las clases o los eventos. Una selección de diferentes clases o niveles del curso puede dar lugar a interesantes debates una vez recopilados los datos de la encuesta. </a:t>
            </a:r>
            <a:endParaRPr sz="1800"/>
          </a:p>
          <a:p>
            <a:pPr marL="457200" lvl="0" indent="-342900" algn="l" rtl="0">
              <a:lnSpc>
                <a:spcPct val="110000"/>
              </a:lnSpc>
              <a:spcBef>
                <a:spcPts val="1300"/>
              </a:spcBef>
              <a:spcAft>
                <a:spcPts val="0"/>
              </a:spcAft>
              <a:buClr>
                <a:srgbClr val="2A92D6"/>
              </a:buClr>
              <a:buSzPts val="1800"/>
              <a:buChar char="•"/>
            </a:pPr>
            <a:r>
              <a:rPr lang="en-GB" sz="1800"/>
              <a:t>Los alumnos conectarán sus micro:bits a una computadora o tableta para ver los resultados de la encuesta y los gráficos generados a partir de los datos registrados en una página web, con el fin de respaldar sus artículos de opinión. También puedes analizar tus datos creando tus propios gráficos con lápiz y papel o una hoja de cálculo.</a:t>
            </a:r>
            <a:endParaRPr sz="1800"/>
          </a:p>
        </p:txBody>
      </p:sp>
      <p:pic>
        <p:nvPicPr>
          <p:cNvPr id="169" name="Google Shape;169;g389f0ee3d2c_0_0"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70" name="Google Shape;170;g389f0ee3d2c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71" name="Google Shape;171;g389f0ee3d2c_0_0" descr="Ilustración de diferentes representaciones de datos, incluyendo un informe escrito, un diagrama de dispersión, un gráfico de barras, un gráfico circular y datos tabulares que los alumnos pueden utilizar para compartir los datos recopilados con el micro:bit." title="Screenshot 2025-06-16 at 17.05.52.png"/>
          <p:cNvPicPr preferRelativeResize="0"/>
          <p:nvPr/>
        </p:nvPicPr>
        <p:blipFill rotWithShape="1">
          <a:blip r:embed="rId4">
            <a:alphaModFix/>
          </a:blip>
          <a:srcRect/>
          <a:stretch/>
        </p:blipFill>
        <p:spPr>
          <a:xfrm>
            <a:off x="3613552" y="4796149"/>
            <a:ext cx="2678900" cy="16940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 1</a:t>
            </a:r>
            <a:endParaRPr/>
          </a:p>
        </p:txBody>
      </p:sp>
      <p:sp>
        <p:nvSpPr>
          <p:cNvPr id="177" name="Google Shape;177;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9</a:t>
            </a:fld>
            <a:endParaRPr/>
          </a:p>
        </p:txBody>
      </p:sp>
      <p:sp>
        <p:nvSpPr>
          <p:cNvPr id="178" name="Google Shape;178;g3669771b81a_0_1"/>
          <p:cNvSpPr txBox="1">
            <a:spLocks noGrp="1"/>
          </p:cNvSpPr>
          <p:nvPr>
            <p:ph type="body" idx="1"/>
          </p:nvPr>
        </p:nvSpPr>
        <p:spPr>
          <a:xfrm>
            <a:off x="681025" y="1548375"/>
            <a:ext cx="8544000" cy="38487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Crea </a:t>
            </a:r>
            <a:r>
              <a:rPr lang="en-GB" sz="1800"/>
              <a:t>una pregunta para la encuesta basada en el tema de redacción de opiniones.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Abre</a:t>
            </a:r>
            <a:r>
              <a:rPr lang="en-GB" sz="1800"/>
              <a:t> el proyecto: mbit.io/us-opinion y </a:t>
            </a:r>
            <a:r>
              <a:rPr lang="en-GB" sz="1800" b="1">
                <a:solidFill>
                  <a:srgbClr val="2A92D6"/>
                </a:solidFill>
              </a:rPr>
              <a:t>d</a:t>
            </a:r>
            <a:r>
              <a:rPr lang="en-GB" sz="1800" b="1">
                <a:solidFill>
                  <a:srgbClr val="2993D6"/>
                </a:solidFill>
              </a:rPr>
              <a:t>escarga</a:t>
            </a:r>
            <a:r>
              <a:rPr lang="en-GB" sz="1800"/>
              <a:t> el código al micro:bit.</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Desenchufa</a:t>
            </a:r>
            <a:r>
              <a:rPr lang="en-GB" sz="1800"/>
              <a:t> el micro:bit y </a:t>
            </a:r>
            <a:r>
              <a:rPr lang="en-GB" sz="1800" b="1">
                <a:solidFill>
                  <a:srgbClr val="2A92D6"/>
                </a:solidFill>
              </a:rPr>
              <a:t>conecta</a:t>
            </a:r>
            <a:r>
              <a:rPr lang="en-GB" sz="1800"/>
              <a:t> la batería.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Ve</a:t>
            </a:r>
            <a:r>
              <a:rPr lang="en-GB" sz="1800"/>
              <a:t> al lugar predeterminado para hacer la </a:t>
            </a:r>
            <a:r>
              <a:rPr lang="en-GB" sz="1800" b="1">
                <a:solidFill>
                  <a:srgbClr val="2993D6"/>
                </a:solidFill>
              </a:rPr>
              <a:t>pregunta</a:t>
            </a:r>
            <a:r>
              <a:rPr lang="en-GB" sz="1800"/>
              <a:t> de la encuesta.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Recopila</a:t>
            </a:r>
            <a:r>
              <a:rPr lang="en-GB" sz="1800"/>
              <a:t> las respuestas utilizando los botones y el sensor táctil para registrar cada respuesta. (Botón A = de acuerdo, botón B = en desacuerdo, sensor táctil = indeciso).</a:t>
            </a:r>
            <a:endParaRPr/>
          </a:p>
        </p:txBody>
      </p:sp>
      <p:sp>
        <p:nvSpPr>
          <p:cNvPr id="179" name="Google Shape;179;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80" name="Google Shape;180;g3669771b81a_0_1" descr="Ilustración de un educador delante de una pizarra en blanco utilizada para indic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181" name="Google Shape;181;g3669771b81a_0_1"/>
          <p:cNvSpPr/>
          <p:nvPr/>
        </p:nvSpPr>
        <p:spPr>
          <a:xfrm>
            <a:off x="681025" y="5246000"/>
            <a:ext cx="8349000" cy="1005600"/>
          </a:xfrm>
          <a:prstGeom prst="roundRect">
            <a:avLst>
              <a:gd name="adj" fmla="val 16667"/>
            </a:avLst>
          </a:prstGeom>
          <a:solidFill>
            <a:srgbClr val="FFFFFF"/>
          </a:solid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2A92D6"/>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asegúrate de conectar el micro:bit a una computadora y guardar el archivo MY_DATA antes de presionar los botones A+B a la vez para eliminar todos los datos.</a:t>
            </a:r>
            <a:endParaRPr sz="1800"/>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6041</Words>
  <Application>Microsoft Macintosh PowerPoint</Application>
  <PresentationFormat>A4 Paper (210x297 mm)</PresentationFormat>
  <Paragraphs>368</Paragraphs>
  <Slides>51</Slides>
  <Notes>51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51</vt:i4>
      </vt:variant>
    </vt:vector>
  </HeadingPairs>
  <TitlesOfParts>
    <vt:vector size="56" baseType="lpstr">
      <vt:lpstr>Arial</vt:lpstr>
      <vt:lpstr>Calibri</vt:lpstr>
      <vt:lpstr>Helvetica Neue</vt:lpstr>
      <vt:lpstr>Office Theme</vt:lpstr>
      <vt:lpstr>Divider Slides</vt:lpstr>
      <vt:lpstr>Lo que necesitas: </vt:lpstr>
      <vt:lpstr>Apoyo a la redacción de opiniones con el registrador de datos de encuestas</vt:lpstr>
      <vt:lpstr>Conceptos de la Informática</vt:lpstr>
      <vt:lpstr>Cómo funciona el registrador de datos de encuestas</vt:lpstr>
      <vt:lpstr>Elige tu nivel</vt:lpstr>
      <vt:lpstr>PowerPoint Presentation</vt:lpstr>
      <vt:lpstr>Ligero 🌶️ Introducción 1</vt:lpstr>
      <vt:lpstr>Ligero 🌶️ Introducción 2</vt:lpstr>
      <vt:lpstr>Ligero 🌶️ Pasos de la actividad de los alumnos 1</vt:lpstr>
      <vt:lpstr>Ligero 🌶️ Pasos de la actividad de los alumnos 2</vt:lpstr>
      <vt:lpstr>Ligero 🌶️ Analiza tus datos 1</vt:lpstr>
      <vt:lpstr>Ligero 🌶️ Analiza tus datos 2</vt:lpstr>
      <vt:lpstr>Ligero 🌶️ Detalles del código 1</vt:lpstr>
      <vt:lpstr>Ligero 🌶️ Detalles del código 2</vt:lpstr>
      <vt:lpstr>Ligero 🌶️ Detalles del código 3</vt:lpstr>
      <vt:lpstr>PowerPoint Presentation</vt:lpstr>
      <vt:lpstr>Medio 🌶️🌶️ Introducción 1</vt:lpstr>
      <vt:lpstr>Medio 🌶️🌶️ Introducción 2</vt:lpstr>
      <vt:lpstr>Medio 🌶️🌶️ Pasos de la actividad de los alumnos 1</vt:lpstr>
      <vt:lpstr>Medio 🌶️🌶️ Pasos de la actividad de los alumnos 2</vt:lpstr>
      <vt:lpstr>Medio 🌶️🌶️ Pasos de la actividad de los alumnos 3</vt:lpstr>
      <vt:lpstr>Medio 🌶️🌶️ Pasos de la actividad de los alumnos 4</vt:lpstr>
      <vt:lpstr>Medio 🌶️🌶️ Analiza tus datos 1</vt:lpstr>
      <vt:lpstr>Medio 🌶️🌶️ Analiza tus datos 2</vt:lpstr>
      <vt:lpstr>Medio 🌶️🌶️ Detalles del código 1</vt:lpstr>
      <vt:lpstr>Medio 🌶️🌶️ Detalles del código 2</vt:lpstr>
      <vt:lpstr>Medio 🌶️🌶️ Detalles del código 3</vt:lpstr>
      <vt:lpstr>PowerPoint Presentation</vt:lpstr>
      <vt:lpstr>Picante 🌶️🌶️🌶️ Introducción 1</vt:lpstr>
      <vt:lpstr>Picante 🌶️🌶️🌶️ Introducción 2</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Pasos de la actividad de los alumnos 7</vt:lpstr>
      <vt:lpstr>Picante 🌶️🌶️🌶️ Pasos de la actividad de los alumnos 8</vt:lpstr>
      <vt:lpstr>Picante 🌶️🌶️🌶️ Pasos de la actividad de los alumnos 9</vt:lpstr>
      <vt:lpstr>Picante 🌶️🌶️🌶️ Analiza tus datos 1</vt:lpstr>
      <vt:lpstr>Picante 🌶️🌶️🌶️ Analiza tus datos 2</vt:lpstr>
      <vt:lpstr>Picante 🌶️🌶️🌶️ Detalles del código 1</vt:lpstr>
      <vt:lpstr>Picante 🌶️🌶️🌶️ Detalles del código 2</vt:lpstr>
      <vt:lpstr>Picante 🌶️🌶️🌶️ Detalles del código 3</vt:lpstr>
      <vt:lpstr>PowerPoint Presentation</vt:lpstr>
      <vt:lpstr>Extensiones del contador de especies</vt:lpstr>
      <vt:lpstr>PowerPoint Presentation</vt:lpstr>
      <vt:lpstr>Cambiar el nombre de las columnas de registro de datos, paso 1</vt:lpstr>
      <vt:lpstr>Cambiar el nombre de las columnas de registro de datos, paso 2</vt:lpstr>
      <vt:lpstr>Cambiar el nombre de las columnas de registro de datos, paso 3</vt:lpstr>
      <vt:lpstr>Cambiar el nombre de las columnas de registro de datos, paso 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2025-12-18T15:59:03Z</dcterms:modified>
  <cp:category/>
</cp:coreProperties>
</file>