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5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Lst>
  <p:sldSz cx="9906000" cy="6858000" type="A4"/>
  <p:notesSz cx="6858000" cy="9144000"/>
  <p:embeddedFontLst>
    <p:embeddedFont>
      <p:font typeface="Helvetica Neue" panose="02000503000000020004" pitchFamily="2"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4" roundtripDataSignature="AMtx7mj4QfkOh2abcUpYIZNMHiWPIpJLV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rey Rogers"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EA8799-3A83-4D82-A195-6C72DA68C3EE}">
  <a:tblStyle styleId="{DAEA8799-3A83-4D82-A195-6C72DA68C3E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p:restoredTop sz="94667"/>
  </p:normalViewPr>
  <p:slideViewPr>
    <p:cSldViewPr snapToGrid="0">
      <p:cViewPr varScale="1">
        <p:scale>
          <a:sx n="124" d="100"/>
          <a:sy n="124" d="100"/>
        </p:scale>
        <p:origin x="1008" y="168"/>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1.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4.fntdata"/><Relationship Id="rId66" Type="http://schemas.openxmlformats.org/officeDocument/2006/relationships/presProps" Target="presProps.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2.fntdata"/><Relationship Id="rId64" Type="http://customschemas.google.com/relationships/presentationmetadata" Target="meta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5"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89d8243f5c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8" name="Google Shape;178;g389d8243f5c_0_1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89d8243f5c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g389d8243f5c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89d8243f5c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89d8243f5c_0_3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89d8243f5c_0_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4" name="Google Shape;224;g389d8243f5c_0_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89d8243f5c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g389d8243f5c_0_6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6" name="Google Shape;246;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89d8243f5c_0_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389d8243f5c_0_7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1" name="Google Shape;271;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 name="Google Shape;91;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2" name="Google Shape;282;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3" name="Google Shape;293;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89d8243f5c_0_1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3" name="Google Shape;303;g389d8243f5c_0_12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89d8243f5c_0_1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15" name="Google Shape;315;g389d8243f5c_0_1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89d8243f5c_0_1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26" name="Google Shape;326;g389d8243f5c_0_15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89d8243f5c_0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36" name="Google Shape;336;g389d8243f5c_0_1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65ab73c13e_0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9" name="Google Shape;349;g365ab73c13e_0_4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89d8243f5c_0_1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1" name="Google Shape;361;g389d8243f5c_0_18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1" name="Google Shape;371;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389d8243f5c_0_2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6" name="Google Shape;386;g389d8243f5c_0_20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6" name="Google Shape;396;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389d8243f5c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5" name="Google Shape;405;g389d8243f5c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389d8243f5c_0_2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8" name="Google Shape;418;g389d8243f5c_0_25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394d6ca2e58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1" name="Google Shape;431;g394d6ca2e58_0_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389d8243f5c_0_2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6" name="Google Shape;446;g389d8243f5c_0_27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389d8243f5c_0_2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9" name="Google Shape;459;g389d8243f5c_0_29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365ab73c13e_0_3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2" name="Google Shape;472;g365ab73c13e_0_38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8a2d85ce8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g38a2d85ce84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8" name="Google Shape;508;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38a2d85ce84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9" name="Google Shape;519;g38a2d85ce84_0_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38a2d85ce84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9" name="Google Shape;529;g38a2d85ce84_0_1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38a2d85ce84_0_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2" name="Google Shape;542;g38a2d85ce84_0_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365ab73c13e_0_3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g365ab73c13e_0_3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4" name="Google Shape;564;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0" name="Google Shape;570;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36ae1943653_0_3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9" name="Google Shape;589;g36ae1943653_0_3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36ae1943653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5" name="Google Shape;595;g36ae1943653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g36ae1943653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5" name="Google Shape;605;g36ae1943653_0_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38a2d85ce84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7" name="Google Shape;617;g38a2d85ce84_0_10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g38a2d85ce84_0_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2" name="Google Shape;632;g38a2d85ce84_0_8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2" name="Google Shape;142;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89f0ee3d2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33375" algn="l" rtl="0">
              <a:lnSpc>
                <a:spcPct val="110000"/>
              </a:lnSpc>
              <a:spcBef>
                <a:spcPts val="1300"/>
              </a:spcBef>
              <a:spcAft>
                <a:spcPts val="0"/>
              </a:spcAft>
              <a:buClr>
                <a:srgbClr val="2A92D6"/>
              </a:buClr>
              <a:buSzPts val="1650"/>
              <a:buChar char="•"/>
            </a:pPr>
            <a:r>
              <a:rPr lang="en-GB" sz="1650"/>
              <a:t>Students will connect their micro:bits to a computer or tablet to view the data and graphs generated from their data logging on a web page and paraphrase it. They can also analyze their data by creating their own graphs using paper and pencil or a spreadsheet.</a:t>
            </a:r>
            <a:endParaRPr/>
          </a:p>
        </p:txBody>
      </p:sp>
      <p:sp>
        <p:nvSpPr>
          <p:cNvPr id="158" name="Google Shape;158;g389f0ee3d2c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Supporting Opinion Writing with Survey Data Logger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Supporting Opinion Writing with Survey Data Logger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5</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Supporting Opinion Writing with Survey Data Logger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hyperlink" Target="mbit.io/us-opinion-pp"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19.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hyperlink" Target="mbit.io/us-opinion-spicy"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4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22.jpg"/><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slide" Target="slide31.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41.png"/><Relationship Id="rId4" Type="http://schemas.openxmlformats.org/officeDocument/2006/relationships/image" Target="../media/image24.png"/></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hyperlink" Target="mbit.io/us-opinion"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a:t>
            </a:r>
            <a:r>
              <a:rPr lang="en-GB" sz="200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need</a:t>
            </a:r>
            <a:r>
              <a:rPr lang="en-GB" sz="2000">
                <a:solidFill>
                  <a:srgbClr val="00A000"/>
                </a:solidFill>
                <a:latin typeface="Helvetica Neue"/>
                <a:ea typeface="Helvetica Neue"/>
                <a:cs typeface="Helvetica Neue"/>
                <a:sym typeface="Helvetica Neue"/>
              </a:rPr>
              <a:t>:</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rPr>
              <a:t>Supporting Opinion Writing with Survey Data Logger</a:t>
            </a:r>
            <a:endParaRPr sz="1400" b="0" i="0" u="none" strike="noStrike" cap="none">
              <a:solidFill>
                <a:srgbClr val="000000"/>
              </a:solidFill>
              <a:latin typeface="Arial"/>
              <a:ea typeface="Arial"/>
              <a:cs typeface="Arial"/>
              <a:sym typeface="Arial"/>
            </a:endParaRPr>
          </a:p>
        </p:txBody>
      </p:sp>
      <p:grpSp>
        <p:nvGrpSpPr>
          <p:cNvPr id="80" name="Google Shape;80;g35fec345a22_0_24"/>
          <p:cNvGrpSpPr/>
          <p:nvPr/>
        </p:nvGrpSpPr>
        <p:grpSpPr>
          <a:xfrm>
            <a:off x="283825" y="308093"/>
            <a:ext cx="6776414"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a:t>
              </a:r>
              <a:r>
                <a:rPr lang="en-GB" sz="2600" b="0" i="0" u="none" strike="noStrike" cap="none">
                  <a:solidFill>
                    <a:schemeClr val="lt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with</a:t>
              </a:r>
              <a:r>
                <a:rPr lang="en-GB" sz="2600" b="0" i="0" u="none" strike="noStrike" cap="none">
                  <a:solidFill>
                    <a:schemeClr val="lt1"/>
                  </a:solidFill>
                  <a:latin typeface="Helvetica Neue"/>
                  <a:ea typeface="Helvetica Neue"/>
                  <a:cs typeface="Helvetica Neue"/>
                  <a:sym typeface="Helvetica Neue"/>
                </a:rPr>
                <a:t> Literacy - </a:t>
              </a:r>
              <a:r>
                <a:rPr lang="en-GB" sz="2600">
                  <a:solidFill>
                    <a:schemeClr val="lt1"/>
                  </a:solidFill>
                  <a:latin typeface="Helvetica Neue"/>
                  <a:ea typeface="Helvetica Neue"/>
                  <a:cs typeface="Helvetica Neue"/>
                  <a:sym typeface="Helvetica Neue"/>
                </a:rPr>
                <a:t>5</a:t>
              </a:r>
              <a:r>
                <a:rPr lang="en-GB" sz="2600" b="0" i="0" u="none" strike="noStrike" cap="none">
                  <a:solidFill>
                    <a:schemeClr val="lt1"/>
                  </a:solidFill>
                  <a:latin typeface="Helvetica Neue"/>
                  <a:ea typeface="Helvetica Neue"/>
                  <a:cs typeface="Helvetica Neue"/>
                  <a:sym typeface="Helvetica Neue"/>
                </a:rPr>
                <a:t>th Grade</a:t>
              </a:r>
              <a:endParaRPr sz="2288" b="0" i="0" u="none" strike="noStrike" cap="none">
                <a:solidFill>
                  <a:schemeClr val="dk1"/>
                </a:solidFill>
                <a:latin typeface="Calibri"/>
                <a:ea typeface="Calibri"/>
                <a:cs typeface="Calibri"/>
                <a:sym typeface="Calibri"/>
              </a:endParaRPr>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lustration of a micro:bit that is needed for using this resource."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lustration of a USB cable that is needed for downloading code onto the micro:bit used in this resource."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pic>
        <p:nvPicPr>
          <p:cNvPr id="86" name="Google Shape;86;g35fec345a22_0_24" descr="Illustration of a battery pack that is needed to provide power to a micro:bit used with this resource. " title="Screenshot 2025-06-03 at 15.50.33.png"/>
          <p:cNvPicPr preferRelativeResize="0"/>
          <p:nvPr/>
        </p:nvPicPr>
        <p:blipFill rotWithShape="1">
          <a:blip r:embed="rId6">
            <a:alphaModFix/>
          </a:blip>
          <a:srcRect/>
          <a:stretch/>
        </p:blipFill>
        <p:spPr>
          <a:xfrm>
            <a:off x="3483695" y="4049378"/>
            <a:ext cx="1152333" cy="1311525"/>
          </a:xfrm>
          <a:prstGeom prst="rect">
            <a:avLst/>
          </a:prstGeom>
          <a:noFill/>
          <a:ln>
            <a:noFill/>
          </a:ln>
        </p:spPr>
      </p:pic>
      <p:pic>
        <p:nvPicPr>
          <p:cNvPr id="87" name="Google Shape;87;g35fec345a22_0_24" descr="Illustration of a tablet that will require Bluetooth to be used with this resource. " title="tablet with bluetooth.png"/>
          <p:cNvPicPr preferRelativeResize="0"/>
          <p:nvPr/>
        </p:nvPicPr>
        <p:blipFill>
          <a:blip r:embed="rId7">
            <a:alphaModFix/>
          </a:blip>
          <a:stretch>
            <a:fillRect/>
          </a:stretch>
        </p:blipFill>
        <p:spPr>
          <a:xfrm>
            <a:off x="6783525" y="4190750"/>
            <a:ext cx="1581113" cy="1311525"/>
          </a:xfrm>
          <a:prstGeom prst="rect">
            <a:avLst/>
          </a:prstGeom>
          <a:noFill/>
          <a:ln>
            <a:noFill/>
          </a:ln>
        </p:spPr>
      </p:pic>
      <p:pic>
        <p:nvPicPr>
          <p:cNvPr id="88" name="Google Shape;88;g35fec345a22_0_24" descr="Illustration of a computer that will require a USB cable to be used with this resource." title="computer with usb.png"/>
          <p:cNvPicPr preferRelativeResize="0"/>
          <p:nvPr/>
        </p:nvPicPr>
        <p:blipFill>
          <a:blip r:embed="rId8">
            <a:alphaModFix/>
          </a:blip>
          <a:stretch>
            <a:fillRect/>
          </a:stretch>
        </p:blipFill>
        <p:spPr>
          <a:xfrm>
            <a:off x="4892825" y="4175201"/>
            <a:ext cx="1633895" cy="13426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389d8243f5c_0_1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9"/>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0"/>
                  </a:ext>
                </a:extLst>
              </a:rPr>
              <a:t>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1"/>
                  </a:ext>
                </a:extLst>
              </a:rPr>
              <a:t>Steps</a:t>
            </a:r>
            <a:r>
              <a:rPr lang="en-GB" sz="2600">
                <a:solidFill>
                  <a:srgbClr val="2993D6"/>
                </a:solidFill>
              </a:rPr>
              <a:t> 2</a:t>
            </a:r>
            <a:endParaRPr sz="2600">
              <a:solidFill>
                <a:srgbClr val="2993D6"/>
              </a:solidFill>
            </a:endParaRPr>
          </a:p>
        </p:txBody>
      </p:sp>
      <p:sp>
        <p:nvSpPr>
          <p:cNvPr id="181" name="Google Shape;181;g389d8243f5c_0_1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10</a:t>
            </a:fld>
            <a:endParaRPr/>
          </a:p>
        </p:txBody>
      </p:sp>
      <p:sp>
        <p:nvSpPr>
          <p:cNvPr id="182" name="Google Shape;182;g389d8243f5c_0_1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83" name="Google Shape;183;g389d8243f5c_0_14" descr="Illustration of educator in front of empty whiteboard used to signal teacher-led activities on this page. "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184" name="Google Shape;184;g389d8243f5c_0_14"/>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7" lvl="0" indent="-300028" algn="l" rtl="0">
              <a:lnSpc>
                <a:spcPct val="110000"/>
              </a:lnSpc>
              <a:spcBef>
                <a:spcPts val="0"/>
              </a:spcBef>
              <a:spcAft>
                <a:spcPts val="0"/>
              </a:spcAft>
              <a:buClr>
                <a:srgbClr val="2993D6"/>
              </a:buClr>
              <a:buSzPts val="1650"/>
              <a:buFont typeface="Helvetica Neue"/>
              <a:buChar char="•"/>
            </a:pPr>
            <a:r>
              <a:rPr lang="en-GB" sz="1650" dirty="0">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2"/>
                  </a:ext>
                </a:extLst>
              </a:rPr>
              <a:t>Disconnect</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3"/>
                  </a:ext>
                </a:extLst>
              </a:rPr>
              <a:t> the battery pack and </a:t>
            </a:r>
            <a:r>
              <a:rPr lang="en-GB" sz="1650" b="1" dirty="0">
                <a:solidFill>
                  <a:srgbClr val="2993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4"/>
                  </a:ext>
                </a:extLst>
              </a:rPr>
              <a:t>plug</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5"/>
                  </a:ext>
                </a:extLst>
              </a:rPr>
              <a:t> the </a:t>
            </a:r>
            <a:r>
              <a:rPr lang="en-GB" sz="1650" dirty="0" err="1">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5"/>
                  </a:ext>
                </a:extLst>
              </a:rPr>
              <a:t>micro:bit</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5"/>
                  </a:ext>
                </a:extLst>
              </a:rPr>
              <a:t> back into a computer.</a:t>
            </a:r>
            <a:endParaRPr sz="1650" dirty="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2993D6"/>
              </a:buClr>
              <a:buSzPts val="1650"/>
              <a:buFont typeface="Helvetica Neue"/>
              <a:buChar char="•"/>
            </a:pPr>
            <a:r>
              <a:rPr lang="en-GB" sz="1650" dirty="0">
                <a:solidFill>
                  <a:srgbClr val="000000"/>
                </a:solidFill>
                <a:highlight>
                  <a:srgbClr val="FFFFFF"/>
                </a:highlight>
                <a:latin typeface="Helvetica Neue"/>
                <a:ea typeface="Helvetica Neue"/>
                <a:cs typeface="Helvetica Neue"/>
                <a:sym typeface="Helvetica Neue"/>
              </a:rPr>
              <a:t>The MICROBIT drive will appear like a USB drive.</a:t>
            </a:r>
            <a:endParaRPr sz="1650" dirty="0">
              <a:solidFill>
                <a:srgbClr val="000000"/>
              </a:solidFill>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2993D6"/>
              </a:buClr>
              <a:buSzPts val="1650"/>
              <a:buFont typeface="Helvetica Neue"/>
              <a:buChar char="•"/>
            </a:pPr>
            <a:r>
              <a:rPr lang="en-GB" sz="1650" b="1" dirty="0">
                <a:solidFill>
                  <a:srgbClr val="2993D6"/>
                </a:solidFill>
                <a:highlight>
                  <a:srgbClr val="FFFFFF"/>
                </a:highlight>
                <a:latin typeface="Helvetica Neue"/>
                <a:ea typeface="Helvetica Neue"/>
                <a:cs typeface="Helvetica Neue"/>
                <a:sym typeface="Helvetica Neue"/>
              </a:rPr>
              <a:t>Look</a:t>
            </a:r>
            <a:r>
              <a:rPr lang="en-GB" sz="1650" dirty="0">
                <a:solidFill>
                  <a:srgbClr val="000000"/>
                </a:solidFill>
                <a:highlight>
                  <a:srgbClr val="FFFFFF"/>
                </a:highlight>
                <a:latin typeface="Helvetica Neue"/>
                <a:ea typeface="Helvetica Neue"/>
                <a:cs typeface="Helvetica Neue"/>
                <a:sym typeface="Helvetica Neue"/>
              </a:rPr>
              <a:t> in the MICROBIT drive and </a:t>
            </a:r>
            <a:r>
              <a:rPr lang="en-GB" sz="1650" b="1" dirty="0">
                <a:solidFill>
                  <a:srgbClr val="2993D6"/>
                </a:solidFill>
                <a:highlight>
                  <a:srgbClr val="FFFFFF"/>
                </a:highlight>
                <a:latin typeface="Helvetica Neue"/>
                <a:ea typeface="Helvetica Neue"/>
                <a:cs typeface="Helvetica Neue"/>
                <a:sym typeface="Helvetica Neue"/>
              </a:rPr>
              <a:t>open</a:t>
            </a:r>
            <a:r>
              <a:rPr lang="en-GB" sz="1650" dirty="0">
                <a:solidFill>
                  <a:srgbClr val="000000"/>
                </a:solidFill>
                <a:highlight>
                  <a:srgbClr val="FFFFFF"/>
                </a:highlight>
                <a:latin typeface="Helvetica Neue"/>
                <a:ea typeface="Helvetica Neue"/>
                <a:cs typeface="Helvetica Neue"/>
                <a:sym typeface="Helvetica Neue"/>
              </a:rPr>
              <a:t> the </a:t>
            </a:r>
            <a:r>
              <a:rPr lang="en-GB" sz="1650" dirty="0">
                <a:solidFill>
                  <a:srgbClr val="000000"/>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6"/>
                  </a:ext>
                </a:extLst>
              </a:rPr>
              <a:t>MY_DATA file </a:t>
            </a:r>
            <a:r>
              <a:rPr lang="en-GB" sz="1650" dirty="0">
                <a:solidFill>
                  <a:srgbClr val="000000"/>
                </a:solidFill>
                <a:highlight>
                  <a:srgbClr val="FFFFFF"/>
                </a:highlight>
                <a:latin typeface="Helvetica Neue"/>
                <a:ea typeface="Helvetica Neue"/>
                <a:cs typeface="Helvetica Neue"/>
                <a:sym typeface="Helvetica Neue"/>
              </a:rPr>
              <a:t>to see a table of your data in a web browser.</a:t>
            </a:r>
            <a:endParaRPr sz="16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6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None/>
            </a:pPr>
            <a:endParaRPr sz="1650" dirty="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2993D6"/>
              </a:buClr>
              <a:buSzPts val="1650"/>
              <a:buFont typeface="Helvetica Neue"/>
              <a:buChar char="•"/>
            </a:pPr>
            <a:r>
              <a:rPr lang="en-GB" sz="1650" dirty="0">
                <a:solidFill>
                  <a:schemeClr val="dk1"/>
                </a:solidFill>
                <a:highlight>
                  <a:srgbClr val="FFFFFF"/>
                </a:highlight>
                <a:latin typeface="Helvetica Neue"/>
                <a:ea typeface="Helvetica Neue"/>
                <a:cs typeface="Helvetica Neue"/>
                <a:sym typeface="Helvetica Neue"/>
              </a:rPr>
              <a:t>The</a:t>
            </a:r>
            <a:r>
              <a:rPr lang="en-GB" sz="1650" dirty="0">
                <a:solidFill>
                  <a:schemeClr val="dk1"/>
                </a:solidFill>
                <a:latin typeface="Helvetica Neue"/>
                <a:ea typeface="Helvetica Neue"/>
                <a:cs typeface="Helvetica Neue"/>
                <a:sym typeface="Helvetica Neue"/>
              </a:rPr>
              <a:t> times recorded in the table show the amount of time that passed since your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was powered on.</a:t>
            </a:r>
            <a:endParaRPr sz="1650" dirty="0">
              <a:solidFill>
                <a:schemeClr val="dk1"/>
              </a:solidFill>
              <a:latin typeface="Helvetica Neue"/>
              <a:ea typeface="Helvetica Neue"/>
              <a:cs typeface="Helvetica Neue"/>
              <a:sym typeface="Helvetica Neue"/>
            </a:endParaRPr>
          </a:p>
          <a:p>
            <a:pPr marL="318151" marR="431467" lvl="0" indent="-300028" algn="l" rtl="0">
              <a:lnSpc>
                <a:spcPct val="110000"/>
              </a:lnSpc>
              <a:spcBef>
                <a:spcPts val="1000"/>
              </a:spcBef>
              <a:spcAft>
                <a:spcPts val="1000"/>
              </a:spcAft>
              <a:buClr>
                <a:srgbClr val="2993D6"/>
              </a:buClr>
              <a:buSzPts val="1650"/>
              <a:buFont typeface="Helvetica Neue"/>
              <a:buChar char="•"/>
            </a:pPr>
            <a:r>
              <a:rPr lang="en-GB" sz="1650" b="1" dirty="0" err="1">
                <a:solidFill>
                  <a:srgbClr val="2993D6"/>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7"/>
                  </a:ext>
                </a:extLst>
              </a:rPr>
              <a:t>Analyze</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8"/>
                  </a:ext>
                </a:extLst>
              </a:rPr>
              <a:t> survey data and </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9"/>
                  </a:ext>
                </a:extLst>
              </a:rPr>
              <a:t>use it to support your </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0"/>
                  </a:ext>
                </a:extLst>
              </a:rPr>
              <a:t>opinion writing piece.</a:t>
            </a:r>
            <a:endParaRPr sz="1650" dirty="0">
              <a:solidFill>
                <a:schemeClr val="dk1"/>
              </a:solidFill>
              <a:latin typeface="Helvetica Neue"/>
              <a:ea typeface="Helvetica Neue"/>
              <a:cs typeface="Helvetica Neue"/>
              <a:sym typeface="Helvetica Neue"/>
            </a:endParaRPr>
          </a:p>
        </p:txBody>
      </p:sp>
      <p:pic>
        <p:nvPicPr>
          <p:cNvPr id="185" name="Google Shape;185;g389d8243f5c_0_14" descr="MY_DATA file "/>
          <p:cNvPicPr preferRelativeResize="0"/>
          <p:nvPr/>
        </p:nvPicPr>
        <p:blipFill rotWithShape="1">
          <a:blip r:embed="rId4">
            <a:alphaModFix/>
          </a:blip>
          <a:srcRect l="2217" t="2855" r="1776" b="17170"/>
          <a:stretch/>
        </p:blipFill>
        <p:spPr>
          <a:xfrm>
            <a:off x="977825" y="2969575"/>
            <a:ext cx="3563877" cy="1647524"/>
          </a:xfrm>
          <a:prstGeom prst="rect">
            <a:avLst/>
          </a:prstGeom>
          <a:noFill/>
          <a:ln w="8450" cap="flat" cmpd="sng">
            <a:solidFill>
              <a:srgbClr val="000000"/>
            </a:solidFill>
            <a:prstDash val="solid"/>
            <a:round/>
            <a:headEnd type="none" w="sm" len="sm"/>
            <a:tailEnd type="none" w="sm" len="sm"/>
          </a:ln>
        </p:spPr>
      </p:pic>
      <p:sp>
        <p:nvSpPr>
          <p:cNvPr id="186" name="Google Shape;186;g389d8243f5c_0_14" descr="pink down arrow to signal the students will change the gray, unusable on button A pressed block to a pink, usable on button B pressed by clicking the down arrow next to letter A and selecting letter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sz="2237" b="0" i="0" u="none" strike="noStrike" cap="none">
              <a:solidFill>
                <a:srgbClr val="CD0364"/>
              </a:solidFill>
              <a:latin typeface="Helvetica Neue"/>
              <a:ea typeface="Helvetica Neue"/>
              <a:cs typeface="Helvetica Neue"/>
              <a:sym typeface="Helvetica Neue"/>
            </a:endParaRPr>
          </a:p>
        </p:txBody>
      </p:sp>
      <p:pic>
        <p:nvPicPr>
          <p:cNvPr id="187" name="Google Shape;187;g389d8243f5c_0_14" descr="Table of data created by the micro:bit's data logging feature with the headings 'agree', 'disagree' and 'not sure'. " title="Screenshot 2025-10-08 at 10.45.38.png"/>
          <p:cNvPicPr preferRelativeResize="0"/>
          <p:nvPr/>
        </p:nvPicPr>
        <p:blipFill rotWithShape="1">
          <a:blip r:embed="rId5">
            <a:alphaModFix/>
          </a:blip>
          <a:srcRect b="12365"/>
          <a:stretch/>
        </p:blipFill>
        <p:spPr>
          <a:xfrm>
            <a:off x="5084499" y="2589685"/>
            <a:ext cx="3563876" cy="2547574"/>
          </a:xfrm>
          <a:prstGeom prst="rect">
            <a:avLst/>
          </a:prstGeom>
          <a:noFill/>
          <a:ln w="8450" cap="flat" cmpd="sng">
            <a:solidFill>
              <a:srgbClr val="7F7F7F"/>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389d8243f5c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2993D6"/>
                </a:solidFill>
              </a:rPr>
              <a:t>Mild 🌶️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1"/>
                  </a:ext>
                </a:extLst>
              </a:rPr>
              <a:t>Analyze</a:t>
            </a:r>
            <a:r>
              <a:rPr lang="en-GB" sz="2600">
                <a:solidFill>
                  <a:srgbClr val="2993D6"/>
                </a:solidFill>
              </a:rPr>
              <a:t> Your Data 1</a:t>
            </a:r>
            <a:endParaRPr sz="2600">
              <a:solidFill>
                <a:srgbClr val="2993D6"/>
              </a:solidFill>
            </a:endParaRPr>
          </a:p>
        </p:txBody>
      </p:sp>
      <p:sp>
        <p:nvSpPr>
          <p:cNvPr id="193" name="Google Shape;193;g389d8243f5c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11</a:t>
            </a:fld>
            <a:endParaRPr/>
          </a:p>
        </p:txBody>
      </p:sp>
      <p:sp>
        <p:nvSpPr>
          <p:cNvPr id="194" name="Google Shape;194;g389d8243f5c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195" name="Google Shape;195;g389d8243f5c_0_1"/>
          <p:cNvSpPr txBox="1"/>
          <p:nvPr/>
        </p:nvSpPr>
        <p:spPr>
          <a:xfrm>
            <a:off x="681025" y="1302274"/>
            <a:ext cx="8836200" cy="12804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None/>
            </a:pPr>
            <a:r>
              <a:rPr lang="en-GB" sz="1800">
                <a:solidFill>
                  <a:schemeClr val="dk1"/>
                </a:solidFill>
                <a:latin typeface="Helvetica Neue"/>
                <a:ea typeface="Helvetica Neue"/>
                <a:cs typeface="Helvetica Neue"/>
                <a:sym typeface="Helvetica Neue"/>
              </a:rPr>
              <a:t>Students will analyze the survey data collected and use the information to support their opinion writing piece.</a:t>
            </a:r>
            <a:endParaRPr sz="1200">
              <a:solidFill>
                <a:schemeClr val="dk1"/>
              </a:solidFill>
              <a:latin typeface="Helvetica Neue"/>
              <a:ea typeface="Helvetica Neue"/>
              <a:cs typeface="Helvetica Neue"/>
              <a:sym typeface="Helvetica Neue"/>
            </a:endParaRPr>
          </a:p>
          <a:p>
            <a:pPr marL="0" marR="123714" lvl="0" indent="0" algn="l" rtl="0">
              <a:lnSpc>
                <a:spcPct val="110000"/>
              </a:lnSpc>
              <a:spcBef>
                <a:spcPts val="1300"/>
              </a:spcBef>
              <a:spcAft>
                <a:spcPts val="0"/>
              </a:spcAft>
              <a:buClr>
                <a:schemeClr val="dk1"/>
              </a:buClr>
              <a:buSzPts val="1600"/>
              <a:buFont typeface="Arial"/>
              <a:buNone/>
            </a:pPr>
            <a:r>
              <a:rPr lang="en-GB" sz="1800">
                <a:solidFill>
                  <a:schemeClr val="dk1"/>
                </a:solidFill>
                <a:latin typeface="Helvetica Neue"/>
                <a:ea typeface="Helvetica Neue"/>
                <a:cs typeface="Helvetica Neue"/>
                <a:sym typeface="Helvetica Neue"/>
              </a:rPr>
              <a:t>Your data appears in a table in the web browser. </a:t>
            </a:r>
            <a:endParaRPr sz="1800">
              <a:solidFill>
                <a:schemeClr val="dk1"/>
              </a:solidFill>
              <a:latin typeface="Helvetica Neue"/>
              <a:ea typeface="Helvetica Neue"/>
              <a:cs typeface="Helvetica Neue"/>
              <a:sym typeface="Helvetica Neue"/>
            </a:endParaRPr>
          </a:p>
        </p:txBody>
      </p:sp>
      <p:sp>
        <p:nvSpPr>
          <p:cNvPr id="196" name="Google Shape;196;g389d8243f5c_0_1"/>
          <p:cNvSpPr/>
          <p:nvPr/>
        </p:nvSpPr>
        <p:spPr>
          <a:xfrm>
            <a:off x="681025" y="2582675"/>
            <a:ext cx="8544000" cy="3629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a:latin typeface="Helvetica Neue"/>
                <a:ea typeface="Helvetica Neue"/>
                <a:cs typeface="Helvetica Neue"/>
                <a:sym typeface="Helvetica Neue"/>
              </a:rPr>
              <a:t>Students can analyze their data using paper and pencil or a spreadsheet.</a:t>
            </a:r>
            <a:endParaRPr sz="1800">
              <a:latin typeface="Helvetica Neue"/>
              <a:ea typeface="Helvetica Neue"/>
              <a:cs typeface="Helvetica Neue"/>
              <a:sym typeface="Helvetica Neue"/>
            </a:endParaRPr>
          </a:p>
          <a:p>
            <a:pPr marL="0" marR="4443715" lvl="0" indent="0" algn="l" rtl="0">
              <a:lnSpc>
                <a:spcPct val="110000"/>
              </a:lnSpc>
              <a:spcBef>
                <a:spcPts val="1000"/>
              </a:spcBef>
              <a:spcAft>
                <a:spcPts val="1000"/>
              </a:spcAft>
              <a:buClr>
                <a:srgbClr val="000000"/>
              </a:buClr>
              <a:buSzPts val="1600"/>
              <a:buFont typeface="Arial"/>
              <a:buNone/>
            </a:pPr>
            <a:r>
              <a:rPr lang="en-GB" sz="1800" b="1">
                <a:solidFill>
                  <a:srgbClr val="2993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2"/>
                  </a:ext>
                </a:extLst>
              </a:rPr>
              <a:t>Use paper and pencil</a:t>
            </a:r>
            <a:r>
              <a:rPr lang="en-GB" sz="1800">
                <a:latin typeface="Helvetica Neue"/>
                <a:ea typeface="Helvetica Neue"/>
                <a:cs typeface="Helvetica Neue"/>
                <a:sym typeface="Helvetica Neue"/>
              </a:rPr>
              <a:t> to add up the total of each column to make your own column or bar chart to visualize your survey data.</a:t>
            </a:r>
            <a:endParaRPr sz="1800">
              <a:latin typeface="Helvetica Neue"/>
              <a:ea typeface="Helvetica Neue"/>
              <a:cs typeface="Helvetica Neue"/>
              <a:sym typeface="Helvetica Neue"/>
            </a:endParaRPr>
          </a:p>
        </p:txBody>
      </p:sp>
      <p:pic>
        <p:nvPicPr>
          <p:cNvPr id="197" name="Google Shape;197;g389d8243f5c_0_1" descr="Decorative" title="Surprised_green@4x-100.jpg"/>
          <p:cNvPicPr preferRelativeResize="0"/>
          <p:nvPr/>
        </p:nvPicPr>
        <p:blipFill>
          <a:blip r:embed="rId3">
            <a:alphaModFix/>
          </a:blip>
          <a:stretch>
            <a:fillRect/>
          </a:stretch>
        </p:blipFill>
        <p:spPr>
          <a:xfrm rot="-689773">
            <a:off x="7676707" y="367877"/>
            <a:ext cx="926336" cy="738546"/>
          </a:xfrm>
          <a:prstGeom prst="rect">
            <a:avLst/>
          </a:prstGeom>
          <a:noFill/>
          <a:ln>
            <a:noFill/>
          </a:ln>
        </p:spPr>
      </p:pic>
      <p:pic>
        <p:nvPicPr>
          <p:cNvPr id="198" name="Google Shape;198;g389d8243f5c_0_1" descr="Table of data created by the micro:bit's data logging feature with the headings 'agree', 'disagree' and 'not sure'. " title="Screenshot 2025-10-08 at 10.45.38.png"/>
          <p:cNvPicPr preferRelativeResize="0"/>
          <p:nvPr/>
        </p:nvPicPr>
        <p:blipFill rotWithShape="1">
          <a:blip r:embed="rId4">
            <a:alphaModFix/>
          </a:blip>
          <a:srcRect b="11746"/>
          <a:stretch/>
        </p:blipFill>
        <p:spPr>
          <a:xfrm>
            <a:off x="4763600" y="3013703"/>
            <a:ext cx="4021149" cy="289462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89d8243f5c_0_3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2993D6"/>
                </a:solidFill>
              </a:rPr>
              <a:t>Mild 🌶️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3"/>
                  </a:ext>
                </a:extLst>
              </a:rPr>
              <a:t>Analyze</a:t>
            </a:r>
            <a:r>
              <a:rPr lang="en-GB" sz="2600">
                <a:solidFill>
                  <a:srgbClr val="2993D6"/>
                </a:solidFill>
              </a:rPr>
              <a:t> Your Data 2</a:t>
            </a:r>
            <a:endParaRPr sz="2600">
              <a:solidFill>
                <a:srgbClr val="2993D6"/>
              </a:solidFill>
            </a:endParaRPr>
          </a:p>
        </p:txBody>
      </p:sp>
      <p:sp>
        <p:nvSpPr>
          <p:cNvPr id="204" name="Google Shape;204;g389d8243f5c_0_3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12</a:t>
            </a:fld>
            <a:endParaRPr/>
          </a:p>
        </p:txBody>
      </p:sp>
      <p:sp>
        <p:nvSpPr>
          <p:cNvPr id="205" name="Google Shape;205;g389d8243f5c_0_3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06" name="Google Shape;206;g389d8243f5c_0_30"/>
          <p:cNvSpPr/>
          <p:nvPr/>
        </p:nvSpPr>
        <p:spPr>
          <a:xfrm>
            <a:off x="681025" y="1367475"/>
            <a:ext cx="8544000" cy="46590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a:solidFill>
                  <a:srgbClr val="2993D6"/>
                </a:solidFill>
                <a:latin typeface="Helvetica Neue"/>
                <a:ea typeface="Helvetica Neue"/>
                <a:cs typeface="Helvetica Neue"/>
                <a:sym typeface="Helvetica Neue"/>
              </a:rPr>
              <a:t>To use a spreadsheet</a:t>
            </a:r>
            <a:r>
              <a:rPr lang="en-GB" sz="1800">
                <a:latin typeface="Helvetica Neue"/>
                <a:ea typeface="Helvetica Neue"/>
                <a:cs typeface="Helvetica Neue"/>
                <a:sym typeface="Helvetica Neue"/>
              </a:rPr>
              <a:t>, you can:</a:t>
            </a:r>
            <a:endParaRPr sz="1800">
              <a:latin typeface="Helvetica Neue"/>
              <a:ea typeface="Helvetica Neue"/>
              <a:cs typeface="Helvetica Neue"/>
              <a:sym typeface="Helvetica Neue"/>
            </a:endParaRPr>
          </a:p>
          <a:p>
            <a:pPr marL="457200" marR="4443715" lvl="0" indent="-342900" algn="l" rtl="0">
              <a:lnSpc>
                <a:spcPct val="110000"/>
              </a:lnSpc>
              <a:spcBef>
                <a:spcPts val="1300"/>
              </a:spcBef>
              <a:spcAft>
                <a:spcPts val="0"/>
              </a:spcAft>
              <a:buSzPts val="1800"/>
              <a:buFont typeface="Helvetica Neue"/>
              <a:buChar char="●"/>
            </a:pPr>
            <a:r>
              <a:rPr lang="en-GB" sz="1800" b="1">
                <a:solidFill>
                  <a:srgbClr val="2993D6"/>
                </a:solidFill>
                <a:latin typeface="Helvetica Neue"/>
                <a:ea typeface="Helvetica Neue"/>
                <a:cs typeface="Helvetica Neue"/>
                <a:sym typeface="Helvetica Neue"/>
              </a:rPr>
              <a:t>P</a:t>
            </a:r>
            <a:r>
              <a:rPr lang="en-GB" sz="1800" b="1">
                <a:solidFill>
                  <a:srgbClr val="2993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4"/>
                  </a:ext>
                </a:extLst>
              </a:rPr>
              <a:t>ress</a:t>
            </a:r>
            <a:r>
              <a:rPr lang="en-GB" sz="1800" b="1">
                <a:solidFill>
                  <a:srgbClr val="2993D6"/>
                </a:solidFill>
                <a:latin typeface="Helvetica Neue"/>
                <a:ea typeface="Helvetica Neue"/>
                <a:cs typeface="Helvetica Neue"/>
                <a:sym typeface="Helvetica Neue"/>
              </a:rPr>
              <a:t> the copy button</a:t>
            </a:r>
            <a:r>
              <a:rPr lang="en-GB" sz="1800">
                <a:latin typeface="Helvetica Neue"/>
                <a:ea typeface="Helvetica Neue"/>
                <a:cs typeface="Helvetica Neue"/>
                <a:sym typeface="Helvetica Neue"/>
              </a:rPr>
              <a:t> to copy the data so you can paste it straight into a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5"/>
                  </a:ext>
                </a:extLst>
              </a:rPr>
              <a:t>spreadsheet</a:t>
            </a:r>
            <a:r>
              <a:rPr lang="en-GB" sz="1800">
                <a:latin typeface="Helvetica Neue"/>
                <a:ea typeface="Helvetica Neue"/>
                <a:cs typeface="Helvetica Neue"/>
                <a:sym typeface="Helvetica Neue"/>
              </a:rPr>
              <a:t>.</a:t>
            </a:r>
            <a:endParaRPr sz="1800">
              <a:latin typeface="Helvetica Neue"/>
              <a:ea typeface="Helvetica Neue"/>
              <a:cs typeface="Helvetica Neue"/>
              <a:sym typeface="Helvetica Neue"/>
            </a:endParaRPr>
          </a:p>
          <a:p>
            <a:pPr marL="457200" marR="4363497" lvl="0" indent="-342900" algn="l" rtl="0">
              <a:lnSpc>
                <a:spcPct val="110000"/>
              </a:lnSpc>
              <a:spcBef>
                <a:spcPts val="1300"/>
              </a:spcBef>
              <a:spcAft>
                <a:spcPts val="0"/>
              </a:spcAft>
              <a:buSzPts val="1800"/>
              <a:buFont typeface="Helvetica Neue"/>
              <a:buChar char="●"/>
            </a:pPr>
            <a:r>
              <a:rPr lang="en-GB" sz="1800" b="1">
                <a:solidFill>
                  <a:srgbClr val="2993D6"/>
                </a:solidFill>
                <a:latin typeface="Helvetica Neue"/>
                <a:ea typeface="Helvetica Neue"/>
                <a:cs typeface="Helvetica Neue"/>
                <a:sym typeface="Helvetica Neue"/>
              </a:rPr>
              <a:t>Press the download button</a:t>
            </a:r>
            <a:r>
              <a:rPr lang="en-GB" sz="1800">
                <a:latin typeface="Helvetica Neue"/>
                <a:ea typeface="Helvetica Neue"/>
                <a:cs typeface="Helvetica Neue"/>
                <a:sym typeface="Helvetica Neue"/>
              </a:rPr>
              <a:t> to download the data as a CSV (comma separated values)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6"/>
                  </a:ext>
                </a:extLst>
              </a:rPr>
              <a:t>file</a:t>
            </a:r>
            <a:r>
              <a:rPr lang="en-GB" sz="1800">
                <a:latin typeface="Helvetica Neue"/>
                <a:ea typeface="Helvetica Neue"/>
                <a:cs typeface="Helvetica Neue"/>
                <a:sym typeface="Helvetica Neue"/>
              </a:rPr>
              <a:t>, which you can also import into a spreadsheet.</a:t>
            </a:r>
            <a:endParaRPr sz="1800">
              <a:latin typeface="Helvetica Neue"/>
              <a:ea typeface="Helvetica Neue"/>
              <a:cs typeface="Helvetica Neue"/>
              <a:sym typeface="Helvetica Neue"/>
            </a:endParaRPr>
          </a:p>
        </p:txBody>
      </p:sp>
      <p:pic>
        <p:nvPicPr>
          <p:cNvPr id="207" name="Google Shape;207;g389d8243f5c_0_30" descr="Decorative" title="Surprised_green@4x-100.jpg"/>
          <p:cNvPicPr preferRelativeResize="0"/>
          <p:nvPr/>
        </p:nvPicPr>
        <p:blipFill>
          <a:blip r:embed="rId3">
            <a:alphaModFix/>
          </a:blip>
          <a:stretch>
            <a:fillRect/>
          </a:stretch>
        </p:blipFill>
        <p:spPr>
          <a:xfrm rot="-689786">
            <a:off x="7718318" y="547879"/>
            <a:ext cx="912836" cy="727792"/>
          </a:xfrm>
          <a:prstGeom prst="rect">
            <a:avLst/>
          </a:prstGeom>
          <a:noFill/>
          <a:ln>
            <a:noFill/>
          </a:ln>
        </p:spPr>
      </p:pic>
      <p:pic>
        <p:nvPicPr>
          <p:cNvPr id="208" name="Google Shape;208;g389d8243f5c_0_30" descr="Table of data created by the micro:bit's data logging feature with the headings 'agree', 'disagree' and 'not sure'. " title="Screenshot 2025-10-08 at 10.45.38.png"/>
          <p:cNvPicPr preferRelativeResize="0"/>
          <p:nvPr/>
        </p:nvPicPr>
        <p:blipFill rotWithShape="1">
          <a:blip r:embed="rId4">
            <a:alphaModFix/>
          </a:blip>
          <a:srcRect/>
          <a:stretch/>
        </p:blipFill>
        <p:spPr>
          <a:xfrm>
            <a:off x="4687750" y="2007438"/>
            <a:ext cx="4142577" cy="337907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1</a:t>
            </a:r>
            <a:endParaRPr sz="2600">
              <a:solidFill>
                <a:srgbClr val="2993D6"/>
              </a:solidFill>
            </a:endParaRPr>
          </a:p>
        </p:txBody>
      </p:sp>
      <p:sp>
        <p:nvSpPr>
          <p:cNvPr id="214" name="Google Shape;214;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13</a:t>
            </a:fld>
            <a:endParaRPr/>
          </a:p>
        </p:txBody>
      </p:sp>
      <p:sp>
        <p:nvSpPr>
          <p:cNvPr id="215" name="Google Shape;215;g35fa30c4f18_0_96"/>
          <p:cNvSpPr txBox="1">
            <a:spLocks noGrp="1"/>
          </p:cNvSpPr>
          <p:nvPr>
            <p:ph type="body" idx="1"/>
          </p:nvPr>
        </p:nvSpPr>
        <p:spPr>
          <a:xfrm>
            <a:off x="681025" y="1152703"/>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7"/>
                  </a:ext>
                </a:extLst>
              </a:rPr>
              <a:t>This project uses</a:t>
            </a:r>
            <a:r>
              <a:rPr lang="en-GB" sz="1650" dirty="0"/>
              <a:t> the data logger to record survey responses and stores them in a table to be </a:t>
            </a:r>
            <a:r>
              <a:rPr lang="en-GB" sz="1650" dirty="0" err="1"/>
              <a:t>analyzed</a:t>
            </a:r>
            <a:r>
              <a:rPr lang="en-GB" sz="1650" dirty="0"/>
              <a:t> later. Students can use the information to support their opinion writing piece.</a:t>
            </a:r>
            <a:endParaRPr sz="1650" dirty="0"/>
          </a:p>
        </p:txBody>
      </p:sp>
      <p:sp>
        <p:nvSpPr>
          <p:cNvPr id="216" name="Google Shape;216;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17" name="Google Shape;217;g35fa30c4f18_0_96"/>
          <p:cNvSpPr/>
          <p:nvPr/>
        </p:nvSpPr>
        <p:spPr>
          <a:xfrm>
            <a:off x="743525" y="2064250"/>
            <a:ext cx="4128600" cy="4206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At the beginning of the program,</a:t>
            </a:r>
            <a:r>
              <a:rPr lang="en-GB" sz="165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8"/>
                  </a:ext>
                </a:extLst>
              </a:rPr>
              <a:t> </a:t>
            </a:r>
            <a:r>
              <a:rPr lang="en-GB" sz="1650">
                <a:solidFill>
                  <a:schemeClr val="dk1"/>
                </a:solidFill>
                <a:latin typeface="Helvetica Neue"/>
                <a:ea typeface="Helvetica Neue"/>
                <a:cs typeface="Helvetica Neue"/>
                <a:sym typeface="Helvetica Neue"/>
              </a:rPr>
              <a:t>the data collection categories are organized in columns and named “agree”, “disagree”, and “not sure.” A checkmark is displayed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9"/>
                  </a:ext>
                </a:extLst>
              </a:rPr>
              <a:t>signal</a:t>
            </a:r>
            <a:r>
              <a:rPr lang="en-GB" sz="1650">
                <a:solidFill>
                  <a:schemeClr val="dk1"/>
                </a:solidFill>
                <a:latin typeface="Helvetica Neue"/>
                <a:ea typeface="Helvetica Neue"/>
                <a:cs typeface="Helvetica Neue"/>
                <a:sym typeface="Helvetica Neue"/>
              </a:rPr>
              <a:t> that the survey data logger is ready.</a:t>
            </a:r>
            <a:endParaRPr sz="1650">
              <a:solidFill>
                <a:schemeClr val="dk1"/>
              </a:solidFill>
              <a:latin typeface="Helvetica Neue"/>
              <a:ea typeface="Helvetica Neue"/>
              <a:cs typeface="Helvetica Neue"/>
              <a:sym typeface="Helvetica Neue"/>
            </a:endParaRPr>
          </a:p>
        </p:txBody>
      </p:sp>
      <p:sp>
        <p:nvSpPr>
          <p:cNvPr id="218" name="Google Shape;218;g35fa30c4f18_0_96"/>
          <p:cNvSpPr/>
          <p:nvPr/>
        </p:nvSpPr>
        <p:spPr>
          <a:xfrm>
            <a:off x="5198275" y="2064350"/>
            <a:ext cx="4128600" cy="4206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Pressing button A shows </a:t>
            </a:r>
            <a:r>
              <a:rPr lang="en-GB" sz="1650">
                <a:solidFill>
                  <a:schemeClr val="dk1"/>
                </a:solidFill>
                <a:latin typeface="Helvetica Neue"/>
                <a:ea typeface="Helvetica Neue"/>
                <a:cs typeface="Helvetica Neue"/>
                <a:sym typeface="Helvetica Neue"/>
              </a:rPr>
              <a:t>the happy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0"/>
                  </a:ext>
                </a:extLst>
              </a:rPr>
              <a:t>confirm</a:t>
            </a:r>
            <a:r>
              <a:rPr lang="en-GB" sz="1650">
                <a:solidFill>
                  <a:schemeClr val="dk1"/>
                </a:solidFill>
                <a:latin typeface="Helvetica Neue"/>
                <a:ea typeface="Helvetica Neue"/>
                <a:cs typeface="Helvetica Neue"/>
                <a:sym typeface="Helvetica Neue"/>
              </a:rPr>
              <a:t> that the survey response is added </a:t>
            </a:r>
            <a:r>
              <a:rPr lang="en-GB" sz="1650" b="0" i="0" u="none" strike="noStrike" cap="none">
                <a:solidFill>
                  <a:schemeClr val="dk1"/>
                </a:solidFill>
                <a:latin typeface="Helvetica Neue"/>
                <a:ea typeface="Helvetica Neue"/>
                <a:cs typeface="Helvetica Neue"/>
                <a:sym typeface="Helvetica Neue"/>
              </a:rPr>
              <a:t>to the </a:t>
            </a:r>
            <a:r>
              <a:rPr lang="en-GB" sz="1650">
                <a:solidFill>
                  <a:schemeClr val="dk1"/>
                </a:solidFill>
                <a:latin typeface="Helvetica Neue"/>
                <a:ea typeface="Helvetica Neue"/>
                <a:cs typeface="Helvetica Neue"/>
                <a:sym typeface="Helvetica Neue"/>
              </a:rPr>
              <a:t>“agree”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1"/>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b="0" i="0" u="none" strike="noStrike" cap="none">
              <a:solidFill>
                <a:srgbClr val="000000"/>
              </a:solidFill>
              <a:latin typeface="Helvetica Neue"/>
              <a:ea typeface="Helvetica Neue"/>
              <a:cs typeface="Helvetica Neue"/>
              <a:sym typeface="Helvetica Neue"/>
            </a:endParaRPr>
          </a:p>
        </p:txBody>
      </p:sp>
      <p:pic>
        <p:nvPicPr>
          <p:cNvPr id="219" name="Google Shape;219;g35fa30c4f18_0_96" descr="decorative"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pic>
        <p:nvPicPr>
          <p:cNvPr id="220" name="Google Shape;220;g35fa30c4f18_0_96" descr="The on start block with a set columns block inside it, with the column headings 'agree', 'disagree' and 'not sure'. " title="microbit-screenshot - 2025-10-08T123420.439.png"/>
          <p:cNvPicPr preferRelativeResize="0"/>
          <p:nvPr/>
        </p:nvPicPr>
        <p:blipFill rotWithShape="1">
          <a:blip r:embed="rId4">
            <a:alphaModFix/>
          </a:blip>
          <a:srcRect r="80320" b="64694"/>
          <a:stretch/>
        </p:blipFill>
        <p:spPr>
          <a:xfrm>
            <a:off x="1953374" y="2152350"/>
            <a:ext cx="1708923" cy="2191699"/>
          </a:xfrm>
          <a:prstGeom prst="rect">
            <a:avLst/>
          </a:prstGeom>
          <a:noFill/>
          <a:ln>
            <a:noFill/>
          </a:ln>
        </p:spPr>
      </p:pic>
      <p:pic>
        <p:nvPicPr>
          <p:cNvPr id="221" name="Google Shape;221;g35fa30c4f18_0_96" descr="On button A pressed block with the following blocks inside it: &#10;- show icon happy&#10;- log data column 'agree' value '1'&#10;- clear screen " title="microbit-screenshot - 2025-10-08T123420.439.png"/>
          <p:cNvPicPr preferRelativeResize="0"/>
          <p:nvPr/>
        </p:nvPicPr>
        <p:blipFill rotWithShape="1">
          <a:blip r:embed="rId4">
            <a:alphaModFix/>
          </a:blip>
          <a:srcRect l="29257" t="2510" r="36117" b="67206"/>
          <a:stretch/>
        </p:blipFill>
        <p:spPr>
          <a:xfrm>
            <a:off x="5883252" y="2385838"/>
            <a:ext cx="2758625" cy="17247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389d8243f5c_0_5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2</a:t>
            </a:r>
            <a:endParaRPr sz="2600">
              <a:solidFill>
                <a:srgbClr val="2993D6"/>
              </a:solidFill>
            </a:endParaRPr>
          </a:p>
        </p:txBody>
      </p:sp>
      <p:sp>
        <p:nvSpPr>
          <p:cNvPr id="227" name="Google Shape;227;g389d8243f5c_0_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14</a:t>
            </a:fld>
            <a:endParaRPr/>
          </a:p>
        </p:txBody>
      </p:sp>
      <p:sp>
        <p:nvSpPr>
          <p:cNvPr id="228" name="Google Shape;228;g389d8243f5c_0_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29" name="Google Shape;229;g389d8243f5c_0_54"/>
          <p:cNvSpPr/>
          <p:nvPr/>
        </p:nvSpPr>
        <p:spPr>
          <a:xfrm>
            <a:off x="743525" y="1367475"/>
            <a:ext cx="3903600" cy="4786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Pressing button B shows the sad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2"/>
                  </a:ext>
                </a:extLst>
              </a:rPr>
              <a:t>confirm</a:t>
            </a:r>
            <a:r>
              <a:rPr lang="en-GB" sz="1650">
                <a:solidFill>
                  <a:schemeClr val="dk1"/>
                </a:solidFill>
                <a:latin typeface="Helvetica Neue"/>
                <a:ea typeface="Helvetica Neue"/>
                <a:cs typeface="Helvetica Neue"/>
                <a:sym typeface="Helvetica Neue"/>
              </a:rPr>
              <a:t> that the survey response is added to the “disagree”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3"/>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a:solidFill>
                <a:schemeClr val="dk1"/>
              </a:solidFill>
              <a:latin typeface="Helvetica Neue"/>
              <a:ea typeface="Helvetica Neue"/>
              <a:cs typeface="Helvetica Neue"/>
              <a:sym typeface="Helvetica Neue"/>
            </a:endParaRPr>
          </a:p>
        </p:txBody>
      </p:sp>
      <p:sp>
        <p:nvSpPr>
          <p:cNvPr id="230" name="Google Shape;230;g389d8243f5c_0_54"/>
          <p:cNvSpPr/>
          <p:nvPr/>
        </p:nvSpPr>
        <p:spPr>
          <a:xfrm>
            <a:off x="4995625" y="1367475"/>
            <a:ext cx="3903600" cy="4786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Pressing </a:t>
            </a:r>
            <a:r>
              <a:rPr lang="en-GB" sz="1650">
                <a:solidFill>
                  <a:schemeClr val="dk1"/>
                </a:solidFill>
                <a:latin typeface="Helvetica Neue"/>
                <a:ea typeface="Helvetica Neue"/>
                <a:cs typeface="Helvetica Neue"/>
                <a:sym typeface="Helvetica Neue"/>
              </a:rPr>
              <a:t>the touch logo</a:t>
            </a:r>
            <a:r>
              <a:rPr lang="en-GB" sz="1650" b="0" i="0" u="none" strike="noStrike" cap="none">
                <a:solidFill>
                  <a:schemeClr val="dk1"/>
                </a:solidFill>
                <a:latin typeface="Helvetica Neue"/>
                <a:ea typeface="Helvetica Neue"/>
                <a:cs typeface="Helvetica Neue"/>
                <a:sym typeface="Helvetica Neue"/>
              </a:rPr>
              <a:t> shows </a:t>
            </a:r>
            <a:r>
              <a:rPr lang="en-GB" sz="1650">
                <a:solidFill>
                  <a:schemeClr val="dk1"/>
                </a:solidFill>
                <a:latin typeface="Helvetica Neue"/>
                <a:ea typeface="Helvetica Neue"/>
                <a:cs typeface="Helvetica Neue"/>
                <a:sym typeface="Helvetica Neue"/>
              </a:rPr>
              <a:t>the meh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4"/>
                  </a:ext>
                </a:extLst>
              </a:rPr>
              <a:t>confirm</a:t>
            </a:r>
            <a:r>
              <a:rPr lang="en-GB" sz="1650">
                <a:solidFill>
                  <a:schemeClr val="dk1"/>
                </a:solidFill>
                <a:latin typeface="Helvetica Neue"/>
                <a:ea typeface="Helvetica Neue"/>
                <a:cs typeface="Helvetica Neue"/>
                <a:sym typeface="Helvetica Neue"/>
              </a:rPr>
              <a:t> that the survey response is added </a:t>
            </a:r>
            <a:r>
              <a:rPr lang="en-GB" sz="1650" b="0" i="0" u="none" strike="noStrike" cap="none">
                <a:solidFill>
                  <a:schemeClr val="dk1"/>
                </a:solidFill>
                <a:latin typeface="Helvetica Neue"/>
                <a:ea typeface="Helvetica Neue"/>
                <a:cs typeface="Helvetica Neue"/>
                <a:sym typeface="Helvetica Neue"/>
              </a:rPr>
              <a:t>to the </a:t>
            </a:r>
            <a:r>
              <a:rPr lang="en-GB" sz="1650">
                <a:solidFill>
                  <a:schemeClr val="dk1"/>
                </a:solidFill>
                <a:latin typeface="Helvetica Neue"/>
                <a:ea typeface="Helvetica Neue"/>
                <a:cs typeface="Helvetica Neue"/>
                <a:sym typeface="Helvetica Neue"/>
              </a:rPr>
              <a:t>“not sure”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5"/>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b="0" i="0" u="none" strike="noStrike" cap="none">
              <a:solidFill>
                <a:srgbClr val="000000"/>
              </a:solidFill>
              <a:latin typeface="Helvetica Neue"/>
              <a:ea typeface="Helvetica Neue"/>
              <a:cs typeface="Helvetica Neue"/>
              <a:sym typeface="Helvetica Neue"/>
            </a:endParaRPr>
          </a:p>
        </p:txBody>
      </p:sp>
      <p:pic>
        <p:nvPicPr>
          <p:cNvPr id="231" name="Google Shape;231;g389d8243f5c_0_54" descr="decorative"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pic>
        <p:nvPicPr>
          <p:cNvPr id="232" name="Google Shape;232;g389d8243f5c_0_54" descr="On button B pressed block with the following blocks inside it: &#10;- show icon sad&#10;- log data column 'disagree' value '1' &#10;- clear screen " title="microbit-screenshot - 2025-10-08T123420.439.png"/>
          <p:cNvPicPr preferRelativeResize="0"/>
          <p:nvPr/>
        </p:nvPicPr>
        <p:blipFill rotWithShape="1">
          <a:blip r:embed="rId4">
            <a:alphaModFix/>
          </a:blip>
          <a:srcRect l="63875" t="3150" r="-453" b="67816"/>
          <a:stretch/>
        </p:blipFill>
        <p:spPr>
          <a:xfrm>
            <a:off x="953963" y="1800975"/>
            <a:ext cx="3482726" cy="1976177"/>
          </a:xfrm>
          <a:prstGeom prst="rect">
            <a:avLst/>
          </a:prstGeom>
          <a:noFill/>
          <a:ln>
            <a:noFill/>
          </a:ln>
        </p:spPr>
      </p:pic>
      <p:pic>
        <p:nvPicPr>
          <p:cNvPr id="233" name="Google Shape;233;g389d8243f5c_0_54" descr="On logo pressed block containing these blocks: &#10;- show icon 'meh'&#10;- log data column 'not sure' value '1''&#10;- clear screen " title="microbit-screenshot - 2025-10-08T123420.439.png"/>
          <p:cNvPicPr preferRelativeResize="0"/>
          <p:nvPr/>
        </p:nvPicPr>
        <p:blipFill rotWithShape="1">
          <a:blip r:embed="rId4">
            <a:alphaModFix/>
          </a:blip>
          <a:srcRect l="24836" t="40049" r="37895" b="29668"/>
          <a:stretch/>
        </p:blipFill>
        <p:spPr>
          <a:xfrm>
            <a:off x="5206050" y="1764009"/>
            <a:ext cx="3482726" cy="202293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g389d8243f5c_0_6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3</a:t>
            </a:r>
            <a:endParaRPr sz="2600">
              <a:solidFill>
                <a:srgbClr val="2993D6"/>
              </a:solidFill>
            </a:endParaRPr>
          </a:p>
        </p:txBody>
      </p:sp>
      <p:sp>
        <p:nvSpPr>
          <p:cNvPr id="239" name="Google Shape;239;g389d8243f5c_0_6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15</a:t>
            </a:fld>
            <a:endParaRPr/>
          </a:p>
        </p:txBody>
      </p:sp>
      <p:sp>
        <p:nvSpPr>
          <p:cNvPr id="240" name="Google Shape;240;g389d8243f5c_0_6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41" name="Google Shape;241;g389d8243f5c_0_66"/>
          <p:cNvSpPr/>
          <p:nvPr/>
        </p:nvSpPr>
        <p:spPr>
          <a:xfrm>
            <a:off x="743525" y="1367475"/>
            <a:ext cx="8155800" cy="4786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3003688" lvl="0" indent="0" algn="l" rtl="0">
              <a:lnSpc>
                <a:spcPct val="110000"/>
              </a:lnSpc>
              <a:spcBef>
                <a:spcPts val="1300"/>
              </a:spcBef>
              <a:spcAft>
                <a:spcPts val="0"/>
              </a:spcAft>
              <a:buClr>
                <a:schemeClr val="dk1"/>
              </a:buClr>
              <a:buSzPts val="1600"/>
              <a:buFont typeface="Arial"/>
              <a:buNone/>
            </a:pPr>
            <a:r>
              <a:rPr lang="en-GB" sz="1800">
                <a:solidFill>
                  <a:schemeClr val="dk1"/>
                </a:solidFill>
                <a:latin typeface="Helvetica Neue"/>
                <a:ea typeface="Helvetica Neue"/>
                <a:cs typeface="Helvetica Neue"/>
                <a:sym typeface="Helvetica Neue"/>
              </a:rPr>
              <a:t>Pressing buttons A+B together will delete all data in the log. The LED displays a skull icon to signal that data is erased, the ‘delete log’ block erases all data, the data collection categories are named “agree”, “disagree”, and “not sure” so the micro:bit is ready to collect survey data, and a checkmark is displayed to signal that the survey data logger is ready.</a:t>
            </a:r>
            <a:endParaRPr sz="1800">
              <a:solidFill>
                <a:schemeClr val="dk1"/>
              </a:solidFill>
              <a:latin typeface="Helvetica Neue"/>
              <a:ea typeface="Helvetica Neue"/>
              <a:cs typeface="Helvetica Neue"/>
              <a:sym typeface="Helvetica Neue"/>
            </a:endParaRPr>
          </a:p>
        </p:txBody>
      </p:sp>
      <p:pic>
        <p:nvPicPr>
          <p:cNvPr id="242" name="Google Shape;242;g389d8243f5c_0_66" descr="decorative"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pic>
        <p:nvPicPr>
          <p:cNvPr id="243" name="Google Shape;243;g389d8243f5c_0_66" descr="On button A+B pressed block containing the following blocks: &#10;- show icon skull &#10;- delete log &#10;- set columns 'agree', 'disagree' and 'not sure'&#10;- show icon yes " title="microbit-screenshot - 2025-10-08T123420.439.png"/>
          <p:cNvPicPr preferRelativeResize="0"/>
          <p:nvPr/>
        </p:nvPicPr>
        <p:blipFill rotWithShape="1">
          <a:blip r:embed="rId4">
            <a:alphaModFix/>
          </a:blip>
          <a:srcRect l="64041" t="52092" r="12547" b="-2100"/>
          <a:stretch/>
        </p:blipFill>
        <p:spPr>
          <a:xfrm>
            <a:off x="5820925" y="1727775"/>
            <a:ext cx="2700227" cy="41232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49" name="Google Shape;249;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365ab73c13e_0_21"/>
          <p:cNvSpPr txBox="1">
            <a:spLocks noGrp="1"/>
          </p:cNvSpPr>
          <p:nvPr>
            <p:ph type="body" idx="1"/>
          </p:nvPr>
        </p:nvSpPr>
        <p:spPr>
          <a:xfrm>
            <a:off x="681025" y="1227309"/>
            <a:ext cx="8544000" cy="4808100"/>
          </a:xfrm>
          <a:prstGeom prst="rect">
            <a:avLst/>
          </a:prstGeom>
          <a:noFill/>
          <a:ln>
            <a:noFill/>
          </a:ln>
        </p:spPr>
        <p:txBody>
          <a:bodyPr spcFirstLastPara="1" wrap="square" lIns="91425" tIns="45700" rIns="91425" bIns="45700" anchor="t" anchorCtr="0">
            <a:noAutofit/>
          </a:bodyPr>
          <a:lstStyle/>
          <a:p>
            <a:pPr marL="457200" marR="0" lvl="0" indent="-333375" algn="l" rtl="0">
              <a:lnSpc>
                <a:spcPct val="110000"/>
              </a:lnSpc>
              <a:spcBef>
                <a:spcPts val="1300"/>
              </a:spcBef>
              <a:spcAft>
                <a:spcPts val="0"/>
              </a:spcAft>
              <a:buClr>
                <a:srgbClr val="6C4BC1"/>
              </a:buClr>
              <a:buSzPts val="1650"/>
              <a:buChar char="•"/>
            </a:pPr>
            <a:r>
              <a:rPr lang="en-GB" sz="1650" dirty="0"/>
              <a:t>Students open a </a:t>
            </a:r>
            <a:r>
              <a:rPr lang="en-GB" sz="1650" b="1" dirty="0"/>
              <a:t>starter project</a:t>
            </a:r>
            <a:r>
              <a:rPr lang="en-GB" sz="1650" dirty="0"/>
              <a:t> containing all the blocks they need to make the project. </a:t>
            </a:r>
            <a:endParaRPr sz="1650" dirty="0"/>
          </a:p>
          <a:p>
            <a:pPr marL="457200" lvl="0" indent="-333375" algn="l" rtl="0">
              <a:lnSpc>
                <a:spcPct val="110000"/>
              </a:lnSpc>
              <a:spcBef>
                <a:spcPts val="1300"/>
              </a:spcBef>
              <a:spcAft>
                <a:spcPts val="0"/>
              </a:spcAft>
              <a:buClr>
                <a:srgbClr val="6C4BC1"/>
              </a:buClr>
              <a:buSzPts val="1650"/>
              <a:buChar char="•"/>
            </a:pPr>
            <a:r>
              <a:rPr lang="en-GB" sz="1650" dirty="0"/>
              <a:t>This 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6"/>
                  </a:ext>
                </a:extLst>
              </a:rPr>
              <a:t>roject</a:t>
            </a:r>
            <a:r>
              <a:rPr lang="en-GB" sz="1650" dirty="0"/>
              <a:t> is designed to measure survey question responses from classmates.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7"/>
                  </a:ext>
                </a:extLst>
              </a:rPr>
              <a:t>This activity may require an additional 45-60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8"/>
                  </a:ext>
                </a:extLst>
              </a:rPr>
              <a:t>minutes</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9"/>
                  </a:ext>
                </a:extLst>
              </a:rPr>
              <a:t> to fully engage students in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0"/>
                  </a:ext>
                </a:extLst>
              </a:rPr>
              <a:t>creating the data logger and in collecting and </a:t>
            </a:r>
            <a:r>
              <a:rPr lang="en-GB" sz="1650" i="1"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0"/>
                  </a:ext>
                </a:extLst>
              </a:rPr>
              <a:t>analyzing</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0"/>
                  </a:ext>
                </a:extLst>
              </a:rPr>
              <a:t> survey data.</a:t>
            </a:r>
            <a:endParaRPr sz="1650" i="1" dirty="0"/>
          </a:p>
          <a:p>
            <a:pPr marL="457200" lvl="0" indent="-333375" algn="l" rtl="0">
              <a:lnSpc>
                <a:spcPct val="110000"/>
              </a:lnSpc>
              <a:spcBef>
                <a:spcPts val="1300"/>
              </a:spcBef>
              <a:spcAft>
                <a:spcPts val="0"/>
              </a:spcAft>
              <a:buClr>
                <a:srgbClr val="6C4BC1"/>
              </a:buClr>
              <a:buSzPts val="1650"/>
              <a:buChar char="•"/>
            </a:pPr>
            <a:r>
              <a:rPr lang="en-GB" sz="1650" dirty="0"/>
              <a:t>Students will create a survey question related to their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1"/>
                  </a:ext>
                </a:extLst>
              </a:rPr>
              <a:t>opinion</a:t>
            </a:r>
            <a:r>
              <a:rPr lang="en-GB" sz="1650" dirty="0"/>
              <a:t> writing topic. </a:t>
            </a:r>
            <a:endParaRPr sz="1650" dirty="0"/>
          </a:p>
          <a:p>
            <a:pPr marL="914400" lvl="1" indent="-333375" algn="l" rtl="0">
              <a:lnSpc>
                <a:spcPct val="110000"/>
              </a:lnSpc>
              <a:spcBef>
                <a:spcPts val="1300"/>
              </a:spcBef>
              <a:spcAft>
                <a:spcPts val="0"/>
              </a:spcAft>
              <a:buClr>
                <a:srgbClr val="6C4BC1"/>
              </a:buClr>
              <a:buSzPts val="1650"/>
              <a:buChar char="•"/>
            </a:pPr>
            <a:r>
              <a:rPr lang="en-GB" sz="1650" dirty="0"/>
              <a:t>Consider providing the survey question on paper in case responses are collected in a loud environment, such as a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2"/>
                  </a:ext>
                </a:extLst>
              </a:rPr>
              <a:t>lunchroom</a:t>
            </a:r>
            <a:r>
              <a:rPr lang="en-GB" sz="1650" dirty="0"/>
              <a:t> or at recess.</a:t>
            </a:r>
            <a:endParaRPr sz="1650" dirty="0"/>
          </a:p>
          <a:p>
            <a:pPr marL="457200" marR="84607" lvl="0" indent="-333375" algn="l" rtl="0">
              <a:lnSpc>
                <a:spcPct val="110000"/>
              </a:lnSpc>
              <a:spcBef>
                <a:spcPts val="1300"/>
              </a:spcBef>
              <a:spcAft>
                <a:spcPts val="0"/>
              </a:spcAft>
              <a:buClr>
                <a:srgbClr val="6C4BC1"/>
              </a:buClr>
              <a:buSzPts val="1650"/>
              <a:buChar char="•"/>
            </a:pPr>
            <a:r>
              <a:rPr lang="en-GB" sz="1650" dirty="0"/>
              <a:t>Students will download the code on their </a:t>
            </a:r>
            <a:r>
              <a:rPr lang="en-GB" sz="1650" dirty="0" err="1"/>
              <a:t>micro:bit</a:t>
            </a:r>
            <a:r>
              <a:rPr lang="en-GB" sz="1650" dirty="0"/>
              <a:t>, connect the battery</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3"/>
                  </a:ext>
                </a:extLst>
              </a:rPr>
              <a:t> pack, and </a:t>
            </a:r>
            <a:r>
              <a:rPr lang="en-GB" sz="1650" dirty="0"/>
              <a:t>survey classmates to gather real-world data.  </a:t>
            </a:r>
            <a:endParaRPr sz="1650" dirty="0"/>
          </a:p>
          <a:p>
            <a:pPr marL="457200" marR="84607" lvl="0" indent="-333375" algn="l" rtl="0">
              <a:lnSpc>
                <a:spcPct val="110000"/>
              </a:lnSpc>
              <a:spcBef>
                <a:spcPts val="1300"/>
              </a:spcBef>
              <a:spcAft>
                <a:spcPts val="0"/>
              </a:spcAft>
              <a:buClr>
                <a:srgbClr val="6C4BC1"/>
              </a:buClr>
              <a:buSzPts val="1650"/>
              <a:buChar char="•"/>
            </a:pPr>
            <a:r>
              <a:rPr lang="en-GB" sz="1650" dirty="0"/>
              <a:t>Use button A when they agree, button B when they disagree, and the touch logo when they are unsure. You can tailor the code to best suit the survey and opinion piece topic by renaming the column headings. (Instructions are available at the end of this guide.)</a:t>
            </a:r>
            <a:endParaRPr sz="1650" dirty="0"/>
          </a:p>
        </p:txBody>
      </p:sp>
      <p:sp>
        <p:nvSpPr>
          <p:cNvPr id="255" name="Google Shape;255;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6C4BC1"/>
                </a:solidFill>
              </a:rPr>
              <a:t>Medium 🌶️🌶️ Introduction 1</a:t>
            </a:r>
            <a:endParaRPr sz="2600" dirty="0">
              <a:solidFill>
                <a:srgbClr val="6C4BC1"/>
              </a:solidFill>
            </a:endParaRPr>
          </a:p>
        </p:txBody>
      </p:sp>
      <p:sp>
        <p:nvSpPr>
          <p:cNvPr id="256" name="Google Shape;256;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17</a:t>
            </a:fld>
            <a:endParaRPr/>
          </a:p>
        </p:txBody>
      </p:sp>
      <p:sp>
        <p:nvSpPr>
          <p:cNvPr id="257" name="Google Shape;257;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8" name="Google Shape;258;g365ab73c13e_0_21" descr="decorative"/>
          <p:cNvPicPr preferRelativeResize="0"/>
          <p:nvPr/>
        </p:nvPicPr>
        <p:blipFill rotWithShape="1">
          <a:blip r:embed="rId3">
            <a:alphaModFix/>
          </a:blip>
          <a:srcRect/>
          <a:stretch/>
        </p:blipFill>
        <p:spPr>
          <a:xfrm>
            <a:off x="8470250" y="332948"/>
            <a:ext cx="833550" cy="643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389d8243f5c_0_7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 2</a:t>
            </a:r>
            <a:endParaRPr sz="2600">
              <a:solidFill>
                <a:srgbClr val="6C4BC1"/>
              </a:solidFill>
            </a:endParaRPr>
          </a:p>
        </p:txBody>
      </p:sp>
      <p:sp>
        <p:nvSpPr>
          <p:cNvPr id="264" name="Google Shape;264;g389d8243f5c_0_7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18</a:t>
            </a:fld>
            <a:endParaRPr/>
          </a:p>
        </p:txBody>
      </p:sp>
      <p:sp>
        <p:nvSpPr>
          <p:cNvPr id="265" name="Google Shape;265;g389d8243f5c_0_78"/>
          <p:cNvSpPr txBox="1">
            <a:spLocks noGrp="1"/>
          </p:cNvSpPr>
          <p:nvPr>
            <p:ph type="body" idx="1"/>
          </p:nvPr>
        </p:nvSpPr>
        <p:spPr>
          <a:xfrm>
            <a:off x="681025" y="1319775"/>
            <a:ext cx="8388000" cy="48081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6C4BC1"/>
              </a:buClr>
              <a:buSzPts val="1800"/>
              <a:buChar char="•"/>
            </a:pPr>
            <a:r>
              <a:rPr lang="en-GB" sz="1800" dirty="0"/>
              <a:t>Remember to identify areas where students will be surveying their classmates.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4"/>
                  </a:ext>
                </a:extLst>
              </a:rPr>
              <a:t> Be sure to communicate your plan with colleagues to avoid interrupting instruction or events. A </a:t>
            </a:r>
            <a:r>
              <a:rPr lang="en-GB" sz="1800" dirty="0"/>
              <a:t>selection of different classrooms or grade levels can provide interesting discussions after the survey data is collected.  </a:t>
            </a:r>
            <a:endParaRPr sz="1800" dirty="0"/>
          </a:p>
          <a:p>
            <a:pPr marL="457200" lvl="0" indent="-342900" algn="l" rtl="0">
              <a:lnSpc>
                <a:spcPct val="110000"/>
              </a:lnSpc>
              <a:spcBef>
                <a:spcPts val="1300"/>
              </a:spcBef>
              <a:spcAft>
                <a:spcPts val="0"/>
              </a:spcAft>
              <a:buClr>
                <a:srgbClr val="6C4BC1"/>
              </a:buClr>
              <a:buSzPts val="1800"/>
              <a:buChar char="•"/>
            </a:pPr>
            <a:r>
              <a:rPr lang="en-GB" sz="1800" dirty="0"/>
              <a:t>Students will connect their </a:t>
            </a:r>
            <a:r>
              <a:rPr lang="en-GB" sz="1800" dirty="0" err="1"/>
              <a:t>micro:bits</a:t>
            </a:r>
            <a:r>
              <a:rPr lang="en-GB" sz="1800" dirty="0"/>
              <a:t> to a computer or tablet to view the survey results and graphs generated from their data logging on a web page to support their opinion piece. They can also </a:t>
            </a:r>
            <a:r>
              <a:rPr lang="en-GB" sz="1800" dirty="0" err="1"/>
              <a:t>analyze</a:t>
            </a:r>
            <a:r>
              <a:rPr lang="en-GB" sz="1800" dirty="0"/>
              <a:t> their data by creating their own graphs using paper and pencil or a spreadsheet.</a:t>
            </a:r>
            <a:endParaRPr sz="1650" dirty="0"/>
          </a:p>
        </p:txBody>
      </p:sp>
      <p:sp>
        <p:nvSpPr>
          <p:cNvPr id="266" name="Google Shape;266;g389d8243f5c_0_7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67" name="Google Shape;267;g389d8243f5c_0_78" descr="decorative"/>
          <p:cNvPicPr preferRelativeResize="0"/>
          <p:nvPr/>
        </p:nvPicPr>
        <p:blipFill rotWithShape="1">
          <a:blip r:embed="rId3">
            <a:alphaModFix/>
          </a:blip>
          <a:srcRect/>
          <a:stretch/>
        </p:blipFill>
        <p:spPr>
          <a:xfrm>
            <a:off x="8470250" y="332948"/>
            <a:ext cx="833550" cy="643000"/>
          </a:xfrm>
          <a:prstGeom prst="rect">
            <a:avLst/>
          </a:prstGeom>
          <a:noFill/>
          <a:ln>
            <a:noFill/>
          </a:ln>
        </p:spPr>
      </p:pic>
      <p:pic>
        <p:nvPicPr>
          <p:cNvPr id="268" name="Google Shape;268;g389d8243f5c_0_78" descr="Illustration of different data representations including a written report, scatterplot, bar graph, pie chart, and table data students can use to share the data collected with the micro:bit" title="Screenshot 2025-06-16 at 17.05.52.png"/>
          <p:cNvPicPr preferRelativeResize="0"/>
          <p:nvPr/>
        </p:nvPicPr>
        <p:blipFill rotWithShape="1">
          <a:blip r:embed="rId4">
            <a:alphaModFix/>
          </a:blip>
          <a:srcRect/>
          <a:stretch/>
        </p:blipFill>
        <p:spPr>
          <a:xfrm>
            <a:off x="3613550" y="4548037"/>
            <a:ext cx="2678900" cy="16940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5"/>
                  </a:ext>
                </a:extLst>
              </a:rPr>
              <a:t>teps</a:t>
            </a:r>
            <a:r>
              <a:rPr lang="en-GB" sz="2600">
                <a:solidFill>
                  <a:srgbClr val="6C4BC1"/>
                </a:solidFill>
              </a:rPr>
              <a:t> 1</a:t>
            </a:r>
            <a:endParaRPr sz="2600">
              <a:solidFill>
                <a:srgbClr val="6C4BC1"/>
              </a:solidFill>
            </a:endParaRPr>
          </a:p>
        </p:txBody>
      </p:sp>
      <p:sp>
        <p:nvSpPr>
          <p:cNvPr id="274" name="Google Shape;274;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19</a:t>
            </a:fld>
            <a:endParaRPr/>
          </a:p>
        </p:txBody>
      </p:sp>
      <p:sp>
        <p:nvSpPr>
          <p:cNvPr id="275" name="Google Shape;275;g3669771b81a_0_211"/>
          <p:cNvSpPr txBox="1">
            <a:spLocks noGrp="1"/>
          </p:cNvSpPr>
          <p:nvPr>
            <p:ph type="body" idx="1"/>
          </p:nvPr>
        </p:nvSpPr>
        <p:spPr>
          <a:xfrm>
            <a:off x="681025" y="1142756"/>
            <a:ext cx="8710800" cy="5025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1300"/>
              </a:spcBef>
              <a:spcAft>
                <a:spcPts val="0"/>
              </a:spcAft>
              <a:buSzPts val="1800"/>
              <a:buNone/>
            </a:pPr>
            <a:r>
              <a:rPr lang="en-GB" sz="1650" b="1" i="1" dirty="0">
                <a:solidFill>
                  <a:srgbClr val="6C4BC1"/>
                </a:solidFill>
              </a:rPr>
              <a:t>Build the Code - Part 1:</a:t>
            </a:r>
            <a:endParaRPr sz="1650" b="1" i="1" dirty="0">
              <a:solidFill>
                <a:srgbClr val="6C4BC1"/>
              </a:solidFill>
            </a:endParaRPr>
          </a:p>
          <a:p>
            <a:pPr marL="318151" marR="0" lvl="0" indent="-300028" algn="l" rtl="0">
              <a:lnSpc>
                <a:spcPct val="100000"/>
              </a:lnSpc>
              <a:spcBef>
                <a:spcPts val="1300"/>
              </a:spcBef>
              <a:spcAft>
                <a:spcPts val="0"/>
              </a:spcAft>
              <a:buClr>
                <a:srgbClr val="6C4BC1"/>
              </a:buClr>
              <a:buSzPts val="1650"/>
              <a:buChar char="•"/>
            </a:pPr>
            <a:r>
              <a:rPr lang="en-GB" sz="1650" b="1" dirty="0">
                <a:solidFill>
                  <a:srgbClr val="6C4BC1"/>
                </a:solidFill>
              </a:rPr>
              <a:t>Create</a:t>
            </a:r>
            <a:r>
              <a:rPr lang="en-GB" sz="1650" b="1" dirty="0">
                <a:solidFill>
                  <a:srgbClr val="2993D6"/>
                </a:solidFill>
              </a:rPr>
              <a:t> </a:t>
            </a:r>
            <a:r>
              <a:rPr lang="en-GB" sz="1650" dirty="0"/>
              <a:t>a survey question based on the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6"/>
                  </a:ext>
                </a:extLst>
              </a:rPr>
              <a:t>opinion</a:t>
            </a:r>
            <a:r>
              <a:rPr lang="en-GB" sz="1650" dirty="0"/>
              <a:t> writing topic. </a:t>
            </a:r>
            <a:endParaRPr sz="1650" b="1" dirty="0">
              <a:solidFill>
                <a:srgbClr val="6C4BC1"/>
              </a:solidFill>
            </a:endParaRPr>
          </a:p>
          <a:p>
            <a:pPr marL="318151" lvl="0" indent="-300028" algn="l" rtl="0">
              <a:lnSpc>
                <a:spcPct val="100000"/>
              </a:lnSpc>
              <a:spcBef>
                <a:spcPts val="1300"/>
              </a:spcBef>
              <a:spcAft>
                <a:spcPts val="0"/>
              </a:spcAft>
              <a:buClr>
                <a:srgbClr val="6C4BC1"/>
              </a:buClr>
              <a:buSzPts val="1650"/>
              <a:buChar char="•"/>
            </a:pPr>
            <a:r>
              <a:rPr lang="en-GB" sz="1650" b="1" dirty="0">
                <a:solidFill>
                  <a:srgbClr val="6C4BC1"/>
                </a:solidFill>
              </a:rPr>
              <a:t>Open</a:t>
            </a:r>
            <a:r>
              <a:rPr lang="en-GB" sz="1650" dirty="0"/>
              <a:t> the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7"/>
                  </a:ext>
                </a:extLst>
              </a:rPr>
              <a:t>starter project</a:t>
            </a:r>
            <a:r>
              <a:rPr lang="en-GB" sz="1650" dirty="0"/>
              <a:t>: </a:t>
            </a:r>
            <a:r>
              <a:rPr lang="en-GB" sz="1650" dirty="0" err="1">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8"/>
                  </a:ext>
                </a:extLst>
              </a:rPr>
              <a:t>mbit.io</a:t>
            </a:r>
            <a:r>
              <a:rPr lang="en-GB" sz="1650" dirty="0">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8"/>
                  </a:ext>
                </a:extLst>
              </a:rPr>
              <a:t>/us-opinion-pp</a:t>
            </a:r>
            <a:endParaRPr sz="1650" dirty="0"/>
          </a:p>
          <a:p>
            <a:pPr marL="318151" lvl="0" indent="-300028" algn="l" rtl="0">
              <a:lnSpc>
                <a:spcPct val="100000"/>
              </a:lnSpc>
              <a:spcBef>
                <a:spcPts val="1300"/>
              </a:spcBef>
              <a:spcAft>
                <a:spcPts val="0"/>
              </a:spcAft>
              <a:buClr>
                <a:srgbClr val="6C4BC1"/>
              </a:buClr>
              <a:buSzPts val="1650"/>
              <a:buChar char="•"/>
            </a:pPr>
            <a:r>
              <a:rPr lang="en-GB" sz="165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9"/>
                  </a:ext>
                </a:extLst>
              </a:rPr>
              <a:t>Explain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0"/>
                  </a:ext>
                </a:extLst>
              </a:rPr>
              <a:t>th</a:t>
            </a:r>
            <a:r>
              <a:rPr lang="en-GB" sz="1650" dirty="0"/>
              <a:t>at students have all the code blocks they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1"/>
                  </a:ext>
                </a:extLst>
              </a:rPr>
              <a:t>need to build their own survey data logger. For this project, two parts of the code are already done for them. They control what happens when the program starts and when the data log is deleted, including setting the data logging table column headings as “agree”, “disagree”, and “not sure”. </a:t>
            </a:r>
            <a:endParaRPr sz="1650" dirty="0"/>
          </a:p>
          <a:p>
            <a:pPr marL="318151" marR="2950921" lvl="0" indent="-300028" algn="l" rtl="0">
              <a:lnSpc>
                <a:spcPct val="100000"/>
              </a:lnSpc>
              <a:spcBef>
                <a:spcPts val="1300"/>
              </a:spcBef>
              <a:spcAft>
                <a:spcPts val="0"/>
              </a:spcAft>
              <a:buClr>
                <a:srgbClr val="6C4BC1"/>
              </a:buClr>
              <a:buSzPts val="1650"/>
              <a:buChar char="•"/>
            </a:pPr>
            <a:r>
              <a:rPr lang="en-GB" sz="1650" b="1" dirty="0">
                <a:solidFill>
                  <a:srgbClr val="6C4BC1"/>
                </a:solidFill>
              </a:rPr>
              <a:t>Code</a:t>
            </a:r>
            <a:r>
              <a:rPr lang="en-GB" sz="1650" dirty="0"/>
              <a:t> button A to display the happy icon to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2"/>
                  </a:ext>
                </a:extLst>
              </a:rPr>
              <a:t>confirm</a:t>
            </a:r>
            <a:r>
              <a:rPr lang="en-GB" sz="1650" dirty="0"/>
              <a:t> that a survey response is added to the “agree” column. Then clear the screen to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3"/>
                  </a:ext>
                </a:extLst>
              </a:rPr>
              <a:t>indicate</a:t>
            </a:r>
            <a:r>
              <a:rPr lang="en-GB" sz="1650" dirty="0"/>
              <a:t> that the next survey response can be collected.</a:t>
            </a:r>
            <a:endParaRPr sz="1650" dirty="0"/>
          </a:p>
          <a:p>
            <a:pPr marL="318151" marR="3310922" lvl="0" indent="-300028" algn="l" rtl="0">
              <a:lnSpc>
                <a:spcPct val="100000"/>
              </a:lnSpc>
              <a:spcBef>
                <a:spcPts val="1300"/>
              </a:spcBef>
              <a:spcAft>
                <a:spcPts val="0"/>
              </a:spcAft>
              <a:buClr>
                <a:srgbClr val="6C4BC1"/>
              </a:buClr>
              <a:buSzPts val="1650"/>
              <a:buChar char="•"/>
            </a:pPr>
            <a:r>
              <a:rPr lang="en-GB" sz="1650" b="1" dirty="0">
                <a:solidFill>
                  <a:srgbClr val="6C4BC1"/>
                </a:solidFill>
              </a:rPr>
              <a:t>Make sure</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4"/>
                  </a:ext>
                </a:extLst>
              </a:rPr>
              <a:t> student</a:t>
            </a:r>
            <a:r>
              <a:rPr lang="en-GB" sz="1650" dirty="0"/>
              <a:t> code looks like:</a:t>
            </a:r>
            <a:endParaRPr sz="1650" dirty="0"/>
          </a:p>
          <a:p>
            <a:pPr marL="0" marR="3310922" lvl="0" indent="0" algn="l" rtl="0">
              <a:lnSpc>
                <a:spcPct val="110000"/>
              </a:lnSpc>
              <a:spcBef>
                <a:spcPts val="1300"/>
              </a:spcBef>
              <a:spcAft>
                <a:spcPts val="0"/>
              </a:spcAft>
              <a:buNone/>
            </a:pPr>
            <a:endParaRPr sz="1800" dirty="0"/>
          </a:p>
        </p:txBody>
      </p:sp>
      <p:pic>
        <p:nvPicPr>
          <p:cNvPr id="276" name="Google Shape;276;g3669771b81a_0_211" descr="decorative "/>
          <p:cNvPicPr preferRelativeResize="0"/>
          <p:nvPr/>
        </p:nvPicPr>
        <p:blipFill rotWithShape="1">
          <a:blip r:embed="rId4">
            <a:alphaModFix/>
          </a:blip>
          <a:srcRect/>
          <a:stretch/>
        </p:blipFill>
        <p:spPr>
          <a:xfrm>
            <a:off x="4407334" y="5608127"/>
            <a:ext cx="782653" cy="603761"/>
          </a:xfrm>
          <a:prstGeom prst="rect">
            <a:avLst/>
          </a:prstGeom>
          <a:noFill/>
          <a:ln>
            <a:noFill/>
          </a:ln>
        </p:spPr>
      </p:pic>
      <p:sp>
        <p:nvSpPr>
          <p:cNvPr id="277" name="Google Shape;277;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78" name="Google Shape;278;g3669771b81a_0_211" descr="Illustration of educator in front of empty whiteboard used to signal teacher-led activities on this page"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pic>
        <p:nvPicPr>
          <p:cNvPr id="279" name="Google Shape;279;g3669771b81a_0_211" descr="On button A pressed block with the following blocks inside it: &#10;- show icon happy&#10;- log data column 'agree' value '1'&#10;- clear screen " title="microbit-screenshot - 2025-10-08T123420.439.png"/>
          <p:cNvPicPr preferRelativeResize="0"/>
          <p:nvPr/>
        </p:nvPicPr>
        <p:blipFill rotWithShape="1">
          <a:blip r:embed="rId6">
            <a:alphaModFix/>
          </a:blip>
          <a:srcRect l="29257" t="2510" r="36117" b="67206"/>
          <a:stretch/>
        </p:blipFill>
        <p:spPr>
          <a:xfrm>
            <a:off x="6358025" y="4315151"/>
            <a:ext cx="3033800" cy="18967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g35d6a68a0a1_0_136"/>
          <p:cNvSpPr txBox="1">
            <a:spLocks noGrp="1"/>
          </p:cNvSpPr>
          <p:nvPr>
            <p:ph type="title"/>
          </p:nvPr>
        </p:nvSpPr>
        <p:spPr>
          <a:xfrm>
            <a:off x="681037" y="570373"/>
            <a:ext cx="8544000" cy="911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r>
              <a:rPr lang="en-GB" sz="3466">
                <a:solidFill>
                  <a:srgbClr val="00A000"/>
                </a:solidFill>
              </a:rPr>
              <a:t>Supporting Opinion Writing with Survey Data Logger</a:t>
            </a:r>
            <a:endParaRPr sz="3466">
              <a:solidFill>
                <a:srgbClr val="00A000"/>
              </a:solidFill>
            </a:endParaRPr>
          </a:p>
        </p:txBody>
      </p:sp>
      <p:sp>
        <p:nvSpPr>
          <p:cNvPr id="94" name="Google Shape;94;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a:t>
            </a:fld>
            <a:endParaRPr/>
          </a:p>
        </p:txBody>
      </p:sp>
      <p:sp>
        <p:nvSpPr>
          <p:cNvPr id="95" name="Google Shape;95;g35d6a68a0a1_0_136"/>
          <p:cNvSpPr txBox="1">
            <a:spLocks noGrp="1"/>
          </p:cNvSpPr>
          <p:nvPr>
            <p:ph type="body" idx="1"/>
          </p:nvPr>
        </p:nvSpPr>
        <p:spPr>
          <a:xfrm>
            <a:off x="681036" y="16626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Summary &amp; Context</a:t>
            </a:r>
            <a:endParaRPr/>
          </a:p>
          <a:p>
            <a:pPr marL="0" lvl="0" indent="0" algn="l" rtl="0">
              <a:lnSpc>
                <a:spcPct val="90000"/>
              </a:lnSpc>
              <a:spcBef>
                <a:spcPts val="812"/>
              </a:spcBef>
              <a:spcAft>
                <a:spcPts val="0"/>
              </a:spcAft>
              <a:buClr>
                <a:schemeClr val="dk1"/>
              </a:buClr>
              <a:buSzPts val="1800"/>
              <a:buNone/>
            </a:pPr>
            <a:r>
              <a:rPr lang="en-GB" sz="1800"/>
              <a:t>Students will use the BBC micro:bit as a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data logger</a:t>
            </a:r>
            <a:r>
              <a:rPr lang="en-GB" sz="1800"/>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to collect survey data on a topic related to an opinion piece they write.</a:t>
            </a:r>
            <a:r>
              <a:rPr lang="en-GB" sz="1800"/>
              <a:t> Data collected can be used to support their claim.</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This activity may require an additional 45-60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minutes</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 to fully engage students in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creating the data logger and in collecting and analyzing survey data.</a:t>
            </a:r>
            <a:endParaRPr sz="1800" i="1"/>
          </a:p>
          <a:p>
            <a:pPr marL="0" lvl="0" indent="0" algn="l" rtl="0">
              <a:lnSpc>
                <a:spcPct val="90000"/>
              </a:lnSpc>
              <a:spcBef>
                <a:spcPts val="812"/>
              </a:spcBef>
              <a:spcAft>
                <a:spcPts val="0"/>
              </a:spcAft>
              <a:buClr>
                <a:schemeClr val="dk1"/>
              </a:buClr>
              <a:buSzPts val="2275"/>
              <a:buNone/>
            </a:pPr>
            <a:endParaRPr/>
          </a:p>
        </p:txBody>
      </p:sp>
      <p:grpSp>
        <p:nvGrpSpPr>
          <p:cNvPr id="96" name="Google Shape;96;g35d6a68a0a1_0_136"/>
          <p:cNvGrpSpPr/>
          <p:nvPr/>
        </p:nvGrpSpPr>
        <p:grpSpPr>
          <a:xfrm rot="-8993954">
            <a:off x="4831727" y="5795725"/>
            <a:ext cx="650835" cy="659786"/>
            <a:chOff x="7572716" y="3272053"/>
            <a:chExt cx="489368" cy="496098"/>
          </a:xfrm>
        </p:grpSpPr>
        <p:sp>
          <p:nvSpPr>
            <p:cNvPr id="97" name="Google Shape;97;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98" name="Google Shape;98;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99" name="Google Shape;99;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0" name="Google Shape;100;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1" name="Google Shape;101;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2" name="Google Shape;102;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03" name="Google Shape;103;g35d6a68a0a1_0_136" descr="decorative"/>
          <p:cNvPicPr preferRelativeResize="0"/>
          <p:nvPr/>
        </p:nvPicPr>
        <p:blipFill rotWithShape="1">
          <a:blip r:embed="rId3">
            <a:alphaModFix/>
          </a:blip>
          <a:srcRect/>
          <a:stretch/>
        </p:blipFill>
        <p:spPr>
          <a:xfrm rot="8563137">
            <a:off x="5678088" y="5724108"/>
            <a:ext cx="192617" cy="192617"/>
          </a:xfrm>
          <a:prstGeom prst="rect">
            <a:avLst/>
          </a:prstGeom>
          <a:noFill/>
          <a:ln>
            <a:noFill/>
          </a:ln>
        </p:spPr>
      </p:pic>
      <p:sp>
        <p:nvSpPr>
          <p:cNvPr id="104" name="Google Shape;104;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micro:bit Feature: </a:t>
            </a:r>
            <a:r>
              <a:rPr lang="en-GB" sz="2000" b="1">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Buttons</a:t>
            </a:r>
            <a:endParaRPr/>
          </a:p>
          <a:p>
            <a:pPr marL="0" lvl="0" indent="0" algn="l" rtl="0">
              <a:lnSpc>
                <a:spcPct val="90000"/>
              </a:lnSpc>
              <a:spcBef>
                <a:spcPts val="812"/>
              </a:spcBef>
              <a:spcAft>
                <a:spcPts val="0"/>
              </a:spcAft>
              <a:buClr>
                <a:schemeClr val="dk1"/>
              </a:buClr>
              <a:buSzPts val="1800"/>
              <a:buNone/>
            </a:pP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Buttons</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 are a very common input device. The micro:bit has two </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buttons</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that</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 can be programmed – buttons A and B.</a:t>
            </a:r>
            <a:endParaRPr/>
          </a:p>
          <a:p>
            <a:pPr marL="185732" lvl="0" indent="-71432" algn="l" rtl="0">
              <a:lnSpc>
                <a:spcPct val="90000"/>
              </a:lnSpc>
              <a:spcBef>
                <a:spcPts val="812"/>
              </a:spcBef>
              <a:spcAft>
                <a:spcPts val="0"/>
              </a:spcAft>
              <a:buClr>
                <a:schemeClr val="dk1"/>
              </a:buClr>
              <a:buSzPts val="1800"/>
              <a:buNone/>
            </a:pPr>
            <a:endParaRPr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endParaRPr>
          </a:p>
          <a:p>
            <a:pPr marL="0" lvl="0" indent="0" algn="l" rtl="0">
              <a:lnSpc>
                <a:spcPct val="90000"/>
              </a:lnSpc>
              <a:spcBef>
                <a:spcPts val="812"/>
              </a:spcBef>
              <a:spcAft>
                <a:spcPts val="0"/>
              </a:spcAft>
              <a:buClr>
                <a:schemeClr val="dk1"/>
              </a:buClr>
              <a:buSzPts val="1800"/>
              <a:buNone/>
            </a:pPr>
            <a:r>
              <a:rPr lang="en-GB" sz="1800" b="1">
                <a:latin typeface="Helvetica Neue"/>
                <a:ea typeface="Helvetica Neue"/>
                <a:cs typeface="Helvetica Neue"/>
                <a:sym typeface="Helvetica Neue"/>
              </a:rPr>
              <a:t>Example</a:t>
            </a:r>
            <a:r>
              <a:rPr lang="en-GB" sz="1800">
                <a:latin typeface="Helvetica Neue"/>
                <a:ea typeface="Helvetica Neue"/>
                <a:cs typeface="Helvetica Neue"/>
                <a:sym typeface="Helvetica Neue"/>
              </a:rPr>
              <a:t>: </a:t>
            </a:r>
            <a:r>
              <a:rPr lang="en-GB" sz="1800"/>
              <a:t>Students can survey their classmates with a question related to their opinion piece topic</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 They</a:t>
            </a:r>
            <a:r>
              <a:rPr lang="en-GB" sz="1800"/>
              <a:t> can record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responses such as “agree,” “disagree,” or “not sure” using the micro:bit buttons.</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105" name="Google Shape;105;g35d6a68a0a1_0_136" descr="An illustration of a micro:bit board and a hand next to it. Button A on the board is being pressed by the index finger of the hand."/>
          <p:cNvPicPr preferRelativeResize="0"/>
          <p:nvPr/>
        </p:nvPicPr>
        <p:blipFill rotWithShape="1">
          <a:blip r:embed="rId4">
            <a:alphaModFix/>
          </a:blip>
          <a:srcRect/>
          <a:stretch/>
        </p:blipFill>
        <p:spPr>
          <a:xfrm>
            <a:off x="5909374" y="4914851"/>
            <a:ext cx="2046900" cy="17181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5"/>
                  </a:ext>
                </a:extLst>
              </a:rPr>
              <a:t>teps</a:t>
            </a:r>
            <a:r>
              <a:rPr lang="en-GB" sz="2600">
                <a:solidFill>
                  <a:srgbClr val="6C4BC1"/>
                </a:solidFill>
              </a:rPr>
              <a:t> 2</a:t>
            </a:r>
            <a:endParaRPr sz="2600">
              <a:solidFill>
                <a:srgbClr val="6C4BC1"/>
              </a:solidFill>
            </a:endParaRPr>
          </a:p>
        </p:txBody>
      </p:sp>
      <p:sp>
        <p:nvSpPr>
          <p:cNvPr id="285" name="Google Shape;285;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20</a:t>
            </a:fld>
            <a:endParaRPr/>
          </a:p>
        </p:txBody>
      </p:sp>
      <p:sp>
        <p:nvSpPr>
          <p:cNvPr id="286" name="Google Shape;286;g3669771b81a_0_228"/>
          <p:cNvSpPr txBox="1">
            <a:spLocks noGrp="1"/>
          </p:cNvSpPr>
          <p:nvPr>
            <p:ph type="body" idx="1"/>
          </p:nvPr>
        </p:nvSpPr>
        <p:spPr>
          <a:xfrm>
            <a:off x="681025" y="1184330"/>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Build the Code - Part 2:</a:t>
            </a:r>
            <a:endParaRPr sz="1800" dirty="0"/>
          </a:p>
          <a:p>
            <a:pPr marL="318151" marR="0" lvl="0" indent="-300028" algn="l" rtl="0">
              <a:lnSpc>
                <a:spcPct val="110000"/>
              </a:lnSpc>
              <a:spcBef>
                <a:spcPts val="1300"/>
              </a:spcBef>
              <a:spcAft>
                <a:spcPts val="0"/>
              </a:spcAft>
              <a:buClr>
                <a:srgbClr val="6C4BC1"/>
              </a:buClr>
              <a:buSzPts val="1650"/>
              <a:buChar char="•"/>
            </a:pPr>
            <a:r>
              <a:rPr lang="en-GB" sz="1650" b="1" dirty="0">
                <a:solidFill>
                  <a:srgbClr val="6C4BC1"/>
                </a:solidFill>
              </a:rPr>
              <a:t>Code</a:t>
            </a:r>
            <a:r>
              <a:rPr lang="en-GB" sz="1650" dirty="0"/>
              <a:t> button B to display the sad icon to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6"/>
                  </a:ext>
                </a:extLst>
              </a:rPr>
              <a:t>confirm</a:t>
            </a:r>
            <a:r>
              <a:rPr lang="en-GB" sz="1650" dirty="0"/>
              <a:t> that a survey response is added to the “disagree” column. Then clear the screen to indicate the next survey response can be collected.</a:t>
            </a:r>
            <a:endParaRPr sz="1650" dirty="0"/>
          </a:p>
          <a:p>
            <a:pPr marL="318151" marR="0" lvl="0" indent="-300028" algn="l" rtl="0">
              <a:lnSpc>
                <a:spcPct val="110000"/>
              </a:lnSpc>
              <a:spcBef>
                <a:spcPts val="1300"/>
              </a:spcBef>
              <a:spcAft>
                <a:spcPts val="0"/>
              </a:spcAft>
              <a:buClr>
                <a:srgbClr val="6C4BC1"/>
              </a:buClr>
              <a:buSzPts val="1650"/>
              <a:buChar char="•"/>
            </a:pPr>
            <a:r>
              <a:rPr lang="en-GB" sz="1650" b="1" dirty="0">
                <a:solidFill>
                  <a:srgbClr val="6C4BC1"/>
                </a:solidFill>
              </a:rPr>
              <a:t>Make sure</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7"/>
                  </a:ext>
                </a:extLst>
              </a:rPr>
              <a:t> student code looks like</a:t>
            </a:r>
            <a:r>
              <a:rPr lang="en-GB" sz="1650" dirty="0"/>
              <a:t>:</a:t>
            </a:r>
            <a:endParaRPr sz="1650" dirty="0"/>
          </a:p>
          <a:p>
            <a:pPr marL="0" marR="0" lvl="0" indent="0" algn="l" rtl="0">
              <a:lnSpc>
                <a:spcPct val="110000"/>
              </a:lnSpc>
              <a:spcBef>
                <a:spcPts val="1300"/>
              </a:spcBef>
              <a:spcAft>
                <a:spcPts val="0"/>
              </a:spcAft>
              <a:buNone/>
            </a:pPr>
            <a:endParaRPr sz="1650" dirty="0"/>
          </a:p>
          <a:p>
            <a:pPr marL="0" marR="0" lvl="0" indent="0" algn="l" rtl="0">
              <a:lnSpc>
                <a:spcPct val="110000"/>
              </a:lnSpc>
              <a:spcBef>
                <a:spcPts val="1300"/>
              </a:spcBef>
              <a:spcAft>
                <a:spcPts val="0"/>
              </a:spcAft>
              <a:buNone/>
            </a:pPr>
            <a:endParaRPr sz="1650" dirty="0"/>
          </a:p>
          <a:p>
            <a:pPr marL="318151" marR="0" lvl="0" indent="-300028" algn="l" rtl="0">
              <a:lnSpc>
                <a:spcPct val="110000"/>
              </a:lnSpc>
              <a:spcBef>
                <a:spcPts val="1300"/>
              </a:spcBef>
              <a:spcAft>
                <a:spcPts val="0"/>
              </a:spcAft>
              <a:buClr>
                <a:srgbClr val="6C4BC1"/>
              </a:buClr>
              <a:buSzPts val="1650"/>
              <a:buChar char="•"/>
            </a:pPr>
            <a:r>
              <a:rPr lang="en-GB" sz="1650" b="1" dirty="0">
                <a:solidFill>
                  <a:srgbClr val="6C4BC1"/>
                </a:solidFill>
              </a:rPr>
              <a:t>Code</a:t>
            </a:r>
            <a:r>
              <a:rPr lang="en-GB" sz="1650" dirty="0"/>
              <a:t> a logo press to display the meh icon to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8"/>
                  </a:ext>
                </a:extLst>
              </a:rPr>
              <a:t>confirm</a:t>
            </a:r>
            <a:r>
              <a:rPr lang="en-GB" sz="1650" dirty="0"/>
              <a:t> that a survey response is added to the “not sure” column. Then</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9"/>
                  </a:ext>
                </a:extLst>
              </a:rPr>
              <a:t>,</a:t>
            </a:r>
            <a:r>
              <a:rPr lang="en-GB" sz="1650" dirty="0"/>
              <a:t> clear the screen to indicate the next survey response can be collected.</a:t>
            </a:r>
            <a:endParaRPr sz="1650" dirty="0"/>
          </a:p>
          <a:p>
            <a:pPr marL="318151" marR="0" lvl="0" indent="-300028" algn="l" rtl="0">
              <a:lnSpc>
                <a:spcPct val="110000"/>
              </a:lnSpc>
              <a:spcBef>
                <a:spcPts val="1300"/>
              </a:spcBef>
              <a:spcAft>
                <a:spcPts val="0"/>
              </a:spcAft>
              <a:buClr>
                <a:srgbClr val="6C4BC1"/>
              </a:buClr>
              <a:buSzPts val="1650"/>
              <a:buChar char="•"/>
            </a:pPr>
            <a:r>
              <a:rPr lang="en-GB" sz="1650" b="1" dirty="0">
                <a:solidFill>
                  <a:srgbClr val="6C4BC1"/>
                </a:solidFill>
              </a:rPr>
              <a:t>Make sure</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0"/>
                  </a:ext>
                </a:extLst>
              </a:rPr>
              <a:t> student code looks like</a:t>
            </a:r>
            <a:r>
              <a:rPr lang="en-GB" sz="1650" dirty="0"/>
              <a:t>:</a:t>
            </a:r>
            <a:endParaRPr sz="1650" b="1" dirty="0">
              <a:solidFill>
                <a:srgbClr val="6C4BC1"/>
              </a:solidFill>
            </a:endParaRPr>
          </a:p>
        </p:txBody>
      </p:sp>
      <p:sp>
        <p:nvSpPr>
          <p:cNvPr id="287" name="Google Shape;287;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88" name="Google Shape;288;g3669771b81a_0_22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455837"/>
            <a:ext cx="1428350" cy="1191276"/>
          </a:xfrm>
          <a:prstGeom prst="rect">
            <a:avLst/>
          </a:prstGeom>
          <a:noFill/>
          <a:ln>
            <a:noFill/>
          </a:ln>
        </p:spPr>
      </p:pic>
      <p:pic>
        <p:nvPicPr>
          <p:cNvPr id="289" name="Google Shape;289;g3669771b81a_0_228" descr="On button B pressed block with the following blocks inside it: &#10;- show icon sad&#10;- log data column 'disagree' value '1' &#10;- clear screen " title="microbit-screenshot - 2025-10-08T123420.439.png"/>
          <p:cNvPicPr preferRelativeResize="0"/>
          <p:nvPr/>
        </p:nvPicPr>
        <p:blipFill rotWithShape="1">
          <a:blip r:embed="rId4">
            <a:alphaModFix/>
          </a:blip>
          <a:srcRect l="63875" t="3150" r="-453" b="67816"/>
          <a:stretch/>
        </p:blipFill>
        <p:spPr>
          <a:xfrm>
            <a:off x="4859225" y="2661018"/>
            <a:ext cx="2706852" cy="1535948"/>
          </a:xfrm>
          <a:prstGeom prst="rect">
            <a:avLst/>
          </a:prstGeom>
          <a:noFill/>
          <a:ln>
            <a:noFill/>
          </a:ln>
        </p:spPr>
      </p:pic>
      <p:pic>
        <p:nvPicPr>
          <p:cNvPr id="290" name="Google Shape;290;g3669771b81a_0_228" descr="On logo pressed block containing these blocks: &#10;- show icon 'meh'&#10;- log data column 'not sure' value '1''&#10;- clear screen " title="microbit-screenshot - 2025-10-08T123420.439.png"/>
          <p:cNvPicPr preferRelativeResize="0"/>
          <p:nvPr/>
        </p:nvPicPr>
        <p:blipFill rotWithShape="1">
          <a:blip r:embed="rId4">
            <a:alphaModFix/>
          </a:blip>
          <a:srcRect l="24836" t="40049" r="37895" b="29668"/>
          <a:stretch/>
        </p:blipFill>
        <p:spPr>
          <a:xfrm>
            <a:off x="4859225" y="4876475"/>
            <a:ext cx="2838748" cy="1648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1"/>
                  </a:ext>
                </a:extLst>
              </a:rPr>
              <a:t>ctivity Steps</a:t>
            </a:r>
            <a:r>
              <a:rPr lang="en-GB" sz="2600">
                <a:solidFill>
                  <a:srgbClr val="6C4BC1"/>
                </a:solidFill>
              </a:rPr>
              <a:t> 3</a:t>
            </a:r>
            <a:endParaRPr sz="2600">
              <a:solidFill>
                <a:srgbClr val="6C4BC1"/>
              </a:solidFill>
            </a:endParaRPr>
          </a:p>
        </p:txBody>
      </p:sp>
      <p:sp>
        <p:nvSpPr>
          <p:cNvPr id="296" name="Google Shape;296;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21</a:t>
            </a:fld>
            <a:endParaRPr/>
          </a:p>
        </p:txBody>
      </p:sp>
      <p:sp>
        <p:nvSpPr>
          <p:cNvPr id="297" name="Google Shape;297;g3669771b81a_0_219"/>
          <p:cNvSpPr txBox="1">
            <a:spLocks noGrp="1"/>
          </p:cNvSpPr>
          <p:nvPr>
            <p:ph type="body" idx="1"/>
          </p:nvPr>
        </p:nvSpPr>
        <p:spPr>
          <a:xfrm>
            <a:off x="681025" y="1311806"/>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Use your </a:t>
            </a:r>
            <a:r>
              <a:rPr lang="en-GB" sz="1800" b="1" i="1" dirty="0" err="1">
                <a:solidFill>
                  <a:srgbClr val="6C4BC1"/>
                </a:solidFill>
              </a:rPr>
              <a:t>micro:bit</a:t>
            </a:r>
            <a:r>
              <a:rPr lang="en-GB" sz="1800" b="1" i="1" dirty="0">
                <a:solidFill>
                  <a:srgbClr val="6C4BC1"/>
                </a:solidFill>
              </a:rPr>
              <a:t> to Collect Data:</a:t>
            </a:r>
            <a:endParaRPr sz="1800" b="1" i="1" dirty="0">
              <a:solidFill>
                <a:srgbClr val="6C4BC1"/>
              </a:solidFill>
            </a:endParaRPr>
          </a:p>
          <a:p>
            <a:pPr marL="318151" marR="160921" lvl="0" indent="-309553" algn="l" rtl="0">
              <a:lnSpc>
                <a:spcPct val="110000"/>
              </a:lnSpc>
              <a:spcBef>
                <a:spcPts val="1300"/>
              </a:spcBef>
              <a:spcAft>
                <a:spcPts val="0"/>
              </a:spcAft>
              <a:buClr>
                <a:srgbClr val="6C4BC1"/>
              </a:buClr>
              <a:buSzPts val="1800"/>
              <a:buChar char="•"/>
            </a:pPr>
            <a:r>
              <a:rPr lang="en-GB" sz="1800" b="1" dirty="0">
                <a:solidFill>
                  <a:srgbClr val="6C4BC1"/>
                </a:solidFill>
              </a:rPr>
              <a:t>Test</a:t>
            </a:r>
            <a:r>
              <a:rPr lang="en-GB" sz="1800" dirty="0"/>
              <a:t> their code using the simulator and then </a:t>
            </a:r>
            <a:r>
              <a:rPr lang="en-GB" sz="1800" b="1" dirty="0">
                <a:solidFill>
                  <a:srgbClr val="6C4BC1"/>
                </a:solidFill>
              </a:rPr>
              <a:t>download</a:t>
            </a:r>
            <a:r>
              <a:rPr lang="en-GB" sz="1800" dirty="0"/>
              <a:t> the code to their </a:t>
            </a:r>
            <a:r>
              <a:rPr lang="en-GB" sz="1800"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2"/>
                  </a:ext>
                </a:extLst>
              </a:rPr>
              <a:t>micro:bit</a:t>
            </a:r>
            <a:r>
              <a:rPr lang="en-GB" sz="1800" dirty="0"/>
              <a:t>.</a:t>
            </a:r>
            <a:endParaRPr sz="1800" b="1" dirty="0">
              <a:solidFill>
                <a:srgbClr val="6C4BC1"/>
              </a:solidFill>
            </a:endParaRPr>
          </a:p>
          <a:p>
            <a:pPr marL="318151" marR="160921" lvl="0" indent="-309553" algn="l" rtl="0">
              <a:lnSpc>
                <a:spcPct val="110000"/>
              </a:lnSpc>
              <a:spcBef>
                <a:spcPts val="1300"/>
              </a:spcBef>
              <a:spcAft>
                <a:spcPts val="0"/>
              </a:spcAft>
              <a:buClr>
                <a:srgbClr val="6C4BC1"/>
              </a:buClr>
              <a:buSzPts val="1800"/>
              <a:buChar char="•"/>
            </a:pPr>
            <a:r>
              <a:rPr lang="en-GB" sz="1800" b="1" dirty="0">
                <a:solidFill>
                  <a:srgbClr val="6C4BC1"/>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6C4BC1"/>
                </a:solidFill>
              </a:rPr>
              <a:t>connect</a:t>
            </a:r>
            <a:r>
              <a:rPr lang="en-GB" sz="1800" dirty="0">
                <a:solidFill>
                  <a:srgbClr val="6C4BC1"/>
                </a:solidFill>
              </a:rPr>
              <a:t> </a:t>
            </a:r>
            <a:r>
              <a:rPr lang="en-GB" sz="1800" dirty="0"/>
              <a:t>the battery pack.  </a:t>
            </a:r>
            <a:endParaRPr sz="1800" dirty="0"/>
          </a:p>
          <a:p>
            <a:pPr marL="318151" marR="160921" lvl="0" indent="-309553" algn="l" rtl="0">
              <a:lnSpc>
                <a:spcPct val="110000"/>
              </a:lnSpc>
              <a:spcBef>
                <a:spcPts val="1300"/>
              </a:spcBef>
              <a:spcAft>
                <a:spcPts val="0"/>
              </a:spcAft>
              <a:buClr>
                <a:srgbClr val="6C4BC1"/>
              </a:buClr>
              <a:buSzPts val="1800"/>
              <a:buChar char="•"/>
            </a:pPr>
            <a:r>
              <a:rPr lang="en-GB" sz="1800" b="1" dirty="0">
                <a:solidFill>
                  <a:srgbClr val="6C4BC1"/>
                </a:solidFill>
              </a:rPr>
              <a:t>Go</a:t>
            </a:r>
            <a:r>
              <a:rPr lang="en-GB" sz="1800" dirty="0"/>
              <a:t> to the predetermined location to </a:t>
            </a:r>
            <a:r>
              <a:rPr lang="en-GB" sz="1800" b="1" dirty="0">
                <a:solidFill>
                  <a:srgbClr val="6C4BC1"/>
                </a:solidFill>
              </a:rPr>
              <a:t>ask</a:t>
            </a:r>
            <a:r>
              <a:rPr lang="en-GB" sz="1800" dirty="0"/>
              <a:t> the survey question. </a:t>
            </a:r>
            <a:endParaRPr sz="1800" dirty="0"/>
          </a:p>
          <a:p>
            <a:pPr marL="318151" marR="160921" lvl="0" indent="-309553" algn="l" rtl="0">
              <a:lnSpc>
                <a:spcPct val="110000"/>
              </a:lnSpc>
              <a:spcBef>
                <a:spcPts val="1300"/>
              </a:spcBef>
              <a:spcAft>
                <a:spcPts val="0"/>
              </a:spcAft>
              <a:buClr>
                <a:srgbClr val="6C4BC1"/>
              </a:buClr>
              <a:buSzPts val="1800"/>
              <a:buChar char="•"/>
            </a:pPr>
            <a:r>
              <a:rPr lang="en-GB" sz="1800" b="1" dirty="0">
                <a:solidFill>
                  <a:srgbClr val="6C4BC1"/>
                </a:solidFill>
              </a:rPr>
              <a:t>Collect</a:t>
            </a:r>
            <a:r>
              <a:rPr lang="en-GB" sz="1800" dirty="0"/>
              <a:t> responses using the buttons and touch sensor to record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3"/>
                  </a:ext>
                </a:extLst>
              </a:rPr>
              <a:t>each response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4"/>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5"/>
                  </a:ext>
                </a:extLst>
              </a:rPr>
              <a:t>(Button</a:t>
            </a:r>
            <a:r>
              <a:rPr lang="en-GB" sz="1800" dirty="0"/>
              <a:t> A = agree,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6"/>
                  </a:ext>
                </a:extLst>
              </a:rPr>
              <a:t>utton</a:t>
            </a:r>
            <a:r>
              <a:rPr lang="en-GB" sz="1800" dirty="0"/>
              <a:t> B = disagree, touch sensor =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7"/>
                  </a:ext>
                </a:extLst>
              </a:rPr>
              <a:t>unsure.)</a:t>
            </a:r>
            <a:endParaRPr sz="1800" b="1" dirty="0">
              <a:solidFill>
                <a:srgbClr val="6C4BC1"/>
              </a:solidFill>
            </a:endParaRPr>
          </a:p>
        </p:txBody>
      </p:sp>
      <p:sp>
        <p:nvSpPr>
          <p:cNvPr id="298" name="Google Shape;298;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99" name="Google Shape;299;g3669771b81a_0_219"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
        <p:nvSpPr>
          <p:cNvPr id="300" name="Google Shape;300;g3669771b81a_0_219"/>
          <p:cNvSpPr/>
          <p:nvPr/>
        </p:nvSpPr>
        <p:spPr>
          <a:xfrm>
            <a:off x="681025" y="5455578"/>
            <a:ext cx="8349000" cy="795872"/>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1200"/>
              </a:spcAft>
              <a:buClr>
                <a:srgbClr val="000000"/>
              </a:buClr>
              <a:buSzPts val="1800"/>
              <a:buFont typeface="Arial"/>
              <a:buNone/>
            </a:pPr>
            <a:r>
              <a:rPr lang="en-GB" sz="1650" b="1" i="0" u="none" strike="noStrike" cap="none" dirty="0">
                <a:solidFill>
                  <a:srgbClr val="6C4BC1"/>
                </a:solidFill>
                <a:latin typeface="Helvetica Neue"/>
                <a:ea typeface="Helvetica Neue"/>
                <a:cs typeface="Helvetica Neue"/>
                <a:sym typeface="Helvetica Neue"/>
              </a:rPr>
              <a:t>Pro</a:t>
            </a:r>
            <a:r>
              <a:rPr lang="en-GB" sz="1650" b="1" i="0" u="none" strike="noStrike" cap="none"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8"/>
                  </a:ext>
                </a:extLst>
              </a:rPr>
              <a:t> </a:t>
            </a:r>
            <a:r>
              <a:rPr lang="en-GB" sz="1650" b="1"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9"/>
                  </a:ext>
                </a:extLst>
              </a:rPr>
              <a:t>tip</a:t>
            </a:r>
            <a:r>
              <a:rPr lang="en-GB" sz="1650" b="1" i="0" u="none" strike="noStrike" cap="none"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0"/>
                  </a:ext>
                </a:extLst>
              </a:rPr>
              <a:t>:</a:t>
            </a:r>
            <a:r>
              <a:rPr lang="en-GB" sz="1650" b="0" i="0" u="none" strike="noStrike" cap="none"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1"/>
                  </a:ext>
                </a:extLst>
              </a:rPr>
              <a:t> </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2"/>
                  </a:ext>
                </a:extLst>
              </a:rPr>
              <a:t>Be sure to connect </a:t>
            </a:r>
            <a:r>
              <a:rPr lang="en-GB" sz="1650" dirty="0">
                <a:solidFill>
                  <a:srgbClr val="000000"/>
                </a:solidFill>
                <a:latin typeface="Helvetica Neue"/>
                <a:ea typeface="Helvetica Neue"/>
                <a:cs typeface="Helvetica Neue"/>
                <a:sym typeface="Helvetica Neue"/>
              </a:rPr>
              <a:t>the </a:t>
            </a:r>
            <a:r>
              <a:rPr lang="en-GB" sz="1650" dirty="0" err="1">
                <a:solidFill>
                  <a:srgbClr val="000000"/>
                </a:solidFill>
                <a:latin typeface="Helvetica Neue"/>
                <a:ea typeface="Helvetica Neue"/>
                <a:cs typeface="Helvetica Neue"/>
                <a:sym typeface="Helvetica Neue"/>
              </a:rPr>
              <a:t>micro:bit</a:t>
            </a:r>
            <a:r>
              <a:rPr lang="en-GB" sz="1650" dirty="0">
                <a:solidFill>
                  <a:srgbClr val="000000"/>
                </a:solidFill>
                <a:latin typeface="Helvetica Neue"/>
                <a:ea typeface="Helvetica Neue"/>
                <a:cs typeface="Helvetica Neue"/>
                <a:sym typeface="Helvetica Neue"/>
              </a:rPr>
              <a:t> to a computer and save the MY_DATA file before pressing buttons A and B together to delete all data.</a:t>
            </a:r>
            <a:endParaRPr sz="1650" b="0" i="0" u="none" strike="noStrike" cap="none" dirty="0">
              <a:solidFill>
                <a:srgbClr val="000000"/>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89d8243f5c_0_12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3"/>
                  </a:ext>
                </a:extLst>
              </a:rPr>
              <a:t>ctivity Steps</a:t>
            </a:r>
            <a:r>
              <a:rPr lang="en-GB" sz="2600">
                <a:solidFill>
                  <a:srgbClr val="6C4BC1"/>
                </a:solidFill>
              </a:rPr>
              <a:t> 4</a:t>
            </a:r>
            <a:endParaRPr sz="2600">
              <a:solidFill>
                <a:srgbClr val="6C4BC1"/>
              </a:solidFill>
            </a:endParaRPr>
          </a:p>
        </p:txBody>
      </p:sp>
      <p:sp>
        <p:nvSpPr>
          <p:cNvPr id="306" name="Google Shape;306;g389d8243f5c_0_12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22</a:t>
            </a:fld>
            <a:endParaRPr/>
          </a:p>
        </p:txBody>
      </p:sp>
      <p:sp>
        <p:nvSpPr>
          <p:cNvPr id="307" name="Google Shape;307;g389d8243f5c_0_12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08" name="Google Shape;308;g389d8243f5c_0_125"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
        <p:nvSpPr>
          <p:cNvPr id="309" name="Google Shape;309;g389d8243f5c_0_125"/>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7" lvl="0" indent="-300028" algn="l" rtl="0">
              <a:lnSpc>
                <a:spcPct val="110000"/>
              </a:lnSpc>
              <a:spcBef>
                <a:spcPts val="0"/>
              </a:spcBef>
              <a:spcAft>
                <a:spcPts val="0"/>
              </a:spcAft>
              <a:buClr>
                <a:srgbClr val="6C4BC1"/>
              </a:buClr>
              <a:buSzPts val="1650"/>
              <a:buFont typeface="Helvetica Neue"/>
              <a:buChar char="•"/>
            </a:pPr>
            <a:r>
              <a:rPr lang="en-GB" sz="1650">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4"/>
                  </a:ext>
                </a:extLst>
              </a:rPr>
              <a:t>Disconnect</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5"/>
                  </a:ext>
                </a:extLst>
              </a:rPr>
              <a:t> the battery pack and </a:t>
            </a:r>
            <a:r>
              <a:rPr lang="en-GB" sz="1650" b="1">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6"/>
                  </a:ext>
                </a:extLst>
              </a:rPr>
              <a:t>plug</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7"/>
                  </a:ext>
                </a:extLst>
              </a:rPr>
              <a:t> the micro:bit back into a computer.</a:t>
            </a:r>
            <a:endParaRPr sz="165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6C4BC1"/>
              </a:buClr>
              <a:buSzPts val="1650"/>
              <a:buFont typeface="Helvetica Neue"/>
              <a:buChar char="•"/>
            </a:pPr>
            <a:r>
              <a:rPr lang="en-GB" sz="1650">
                <a:solidFill>
                  <a:srgbClr val="000000"/>
                </a:solidFill>
                <a:highlight>
                  <a:srgbClr val="FFFFFF"/>
                </a:highlight>
                <a:latin typeface="Helvetica Neue"/>
                <a:ea typeface="Helvetica Neue"/>
                <a:cs typeface="Helvetica Neue"/>
                <a:sym typeface="Helvetica Neue"/>
              </a:rPr>
              <a:t>The MICROBIT drive will appear like a USB drive.</a:t>
            </a:r>
            <a:endParaRPr sz="1650">
              <a:solidFill>
                <a:srgbClr val="000000"/>
              </a:solidFill>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6C4BC1"/>
              </a:buClr>
              <a:buSzPts val="1650"/>
              <a:buFont typeface="Helvetica Neue"/>
              <a:buChar char="•"/>
            </a:pPr>
            <a:r>
              <a:rPr lang="en-GB" sz="1650" b="1">
                <a:solidFill>
                  <a:srgbClr val="6C4BC1"/>
                </a:solidFill>
                <a:highlight>
                  <a:srgbClr val="FFFFFF"/>
                </a:highlight>
                <a:latin typeface="Helvetica Neue"/>
                <a:ea typeface="Helvetica Neue"/>
                <a:cs typeface="Helvetica Neue"/>
                <a:sym typeface="Helvetica Neue"/>
              </a:rPr>
              <a:t>Look</a:t>
            </a:r>
            <a:r>
              <a:rPr lang="en-GB" sz="1650">
                <a:solidFill>
                  <a:srgbClr val="000000"/>
                </a:solidFill>
                <a:highlight>
                  <a:srgbClr val="FFFFFF"/>
                </a:highlight>
                <a:latin typeface="Helvetica Neue"/>
                <a:ea typeface="Helvetica Neue"/>
                <a:cs typeface="Helvetica Neue"/>
                <a:sym typeface="Helvetica Neue"/>
              </a:rPr>
              <a:t> in the MICROBIT drive and </a:t>
            </a:r>
            <a:r>
              <a:rPr lang="en-GB" sz="1650" b="1">
                <a:solidFill>
                  <a:srgbClr val="6C4BC1"/>
                </a:solidFill>
                <a:highlight>
                  <a:srgbClr val="FFFFFF"/>
                </a:highlight>
                <a:latin typeface="Helvetica Neue"/>
                <a:ea typeface="Helvetica Neue"/>
                <a:cs typeface="Helvetica Neue"/>
                <a:sym typeface="Helvetica Neue"/>
              </a:rPr>
              <a:t>open</a:t>
            </a:r>
            <a:r>
              <a:rPr lang="en-GB" sz="1650">
                <a:solidFill>
                  <a:srgbClr val="000000"/>
                </a:solidFill>
                <a:highlight>
                  <a:srgbClr val="FFFFFF"/>
                </a:highlight>
                <a:latin typeface="Helvetica Neue"/>
                <a:ea typeface="Helvetica Neue"/>
                <a:cs typeface="Helvetica Neue"/>
                <a:sym typeface="Helvetica Neue"/>
              </a:rPr>
              <a:t> the </a:t>
            </a:r>
            <a:r>
              <a:rPr lang="en-GB" sz="1650">
                <a:solidFill>
                  <a:srgbClr val="000000"/>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8"/>
                  </a:ext>
                </a:extLst>
              </a:rPr>
              <a:t>MY_DATA file </a:t>
            </a:r>
            <a:r>
              <a:rPr lang="en-GB" sz="1650">
                <a:solidFill>
                  <a:srgbClr val="000000"/>
                </a:solidFill>
                <a:highlight>
                  <a:srgbClr val="FFFFFF"/>
                </a:highlight>
                <a:latin typeface="Helvetica Neue"/>
                <a:ea typeface="Helvetica Neue"/>
                <a:cs typeface="Helvetica Neue"/>
                <a:sym typeface="Helvetica Neue"/>
              </a:rPr>
              <a:t>to see a table of your data in a web browser.</a:t>
            </a:r>
            <a:endParaRPr sz="16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6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None/>
            </a:pPr>
            <a:endParaRPr sz="165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6C4BC1"/>
              </a:buClr>
              <a:buSzPts val="1650"/>
              <a:buFont typeface="Helvetica Neue"/>
              <a:buChar char="•"/>
            </a:pPr>
            <a:r>
              <a:rPr lang="en-GB" sz="1650">
                <a:solidFill>
                  <a:schemeClr val="dk1"/>
                </a:solidFill>
                <a:highlight>
                  <a:srgbClr val="FFFFFF"/>
                </a:highlight>
                <a:latin typeface="Helvetica Neue"/>
                <a:ea typeface="Helvetica Neue"/>
                <a:cs typeface="Helvetica Neue"/>
                <a:sym typeface="Helvetica Neue"/>
              </a:rPr>
              <a:t>The</a:t>
            </a:r>
            <a:r>
              <a:rPr lang="en-GB" sz="1650">
                <a:solidFill>
                  <a:schemeClr val="dk1"/>
                </a:solidFill>
                <a:latin typeface="Helvetica Neue"/>
                <a:ea typeface="Helvetica Neue"/>
                <a:cs typeface="Helvetica Neue"/>
                <a:sym typeface="Helvetica Neue"/>
              </a:rPr>
              <a:t> times recorded in the table show the amount of time that passed since your micro:bit was powered on.</a:t>
            </a:r>
            <a:endParaRPr sz="1650">
              <a:solidFill>
                <a:schemeClr val="dk1"/>
              </a:solidFill>
              <a:latin typeface="Helvetica Neue"/>
              <a:ea typeface="Helvetica Neue"/>
              <a:cs typeface="Helvetica Neue"/>
              <a:sym typeface="Helvetica Neue"/>
            </a:endParaRPr>
          </a:p>
          <a:p>
            <a:pPr marL="318151" marR="431467" lvl="0" indent="-300028" algn="l" rtl="0">
              <a:lnSpc>
                <a:spcPct val="110000"/>
              </a:lnSpc>
              <a:spcBef>
                <a:spcPts val="1000"/>
              </a:spcBef>
              <a:spcAft>
                <a:spcPts val="1000"/>
              </a:spcAft>
              <a:buClr>
                <a:srgbClr val="6C4BC1"/>
              </a:buClr>
              <a:buSzPts val="1650"/>
              <a:buFont typeface="Helvetica Neue"/>
              <a:buChar char="•"/>
            </a:pPr>
            <a:r>
              <a:rPr lang="en-GB" sz="1650" b="1">
                <a:solidFill>
                  <a:srgbClr val="6C4BC1"/>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9"/>
                  </a:ext>
                </a:extLst>
              </a:rPr>
              <a:t>Analyze</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0"/>
                  </a:ext>
                </a:extLst>
              </a:rPr>
              <a:t> survey data and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1"/>
                  </a:ext>
                </a:extLst>
              </a:rPr>
              <a:t>use it to support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2"/>
                  </a:ext>
                </a:extLst>
              </a:rPr>
              <a:t>your opinion writing piece.</a:t>
            </a:r>
            <a:endParaRPr sz="1650">
              <a:solidFill>
                <a:schemeClr val="dk1"/>
              </a:solidFill>
              <a:latin typeface="Helvetica Neue"/>
              <a:ea typeface="Helvetica Neue"/>
              <a:cs typeface="Helvetica Neue"/>
              <a:sym typeface="Helvetica Neue"/>
            </a:endParaRPr>
          </a:p>
        </p:txBody>
      </p:sp>
      <p:pic>
        <p:nvPicPr>
          <p:cNvPr id="310" name="Google Shape;310;g389d8243f5c_0_125" descr="MY_DATA file "/>
          <p:cNvPicPr preferRelativeResize="0"/>
          <p:nvPr/>
        </p:nvPicPr>
        <p:blipFill rotWithShape="1">
          <a:blip r:embed="rId4">
            <a:alphaModFix/>
          </a:blip>
          <a:srcRect l="2217" t="2855" r="1776" b="17170"/>
          <a:stretch/>
        </p:blipFill>
        <p:spPr>
          <a:xfrm>
            <a:off x="977825" y="2969575"/>
            <a:ext cx="3563877" cy="1647524"/>
          </a:xfrm>
          <a:prstGeom prst="rect">
            <a:avLst/>
          </a:prstGeom>
          <a:noFill/>
          <a:ln w="8450" cap="flat" cmpd="sng">
            <a:solidFill>
              <a:srgbClr val="000000"/>
            </a:solidFill>
            <a:prstDash val="solid"/>
            <a:round/>
            <a:headEnd type="none" w="sm" len="sm"/>
            <a:tailEnd type="none" w="sm" len="sm"/>
          </a:ln>
        </p:spPr>
      </p:pic>
      <p:sp>
        <p:nvSpPr>
          <p:cNvPr id="311" name="Google Shape;311;g389d8243f5c_0_125" descr="pink down arrow to signal the students will change the gray, unusable on button A pressed block to a pink, usable on button B pressed by clicking the down arrow next to letter A and selecting letter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sz="2237" b="0" i="0" u="none" strike="noStrike" cap="none">
              <a:solidFill>
                <a:srgbClr val="CD0364"/>
              </a:solidFill>
              <a:latin typeface="Helvetica Neue"/>
              <a:ea typeface="Helvetica Neue"/>
              <a:cs typeface="Helvetica Neue"/>
              <a:sym typeface="Helvetica Neue"/>
            </a:endParaRPr>
          </a:p>
        </p:txBody>
      </p:sp>
      <p:pic>
        <p:nvPicPr>
          <p:cNvPr id="312" name="Google Shape;312;g389d8243f5c_0_125" descr="Table of data created by the micro:bit's data logging feature with the headings 'agree', 'disagree' and 'not sure'. " title="Screenshot 2025-10-08 at 10.45.38.png"/>
          <p:cNvPicPr preferRelativeResize="0"/>
          <p:nvPr/>
        </p:nvPicPr>
        <p:blipFill rotWithShape="1">
          <a:blip r:embed="rId5">
            <a:alphaModFix/>
          </a:blip>
          <a:srcRect b="12365"/>
          <a:stretch/>
        </p:blipFill>
        <p:spPr>
          <a:xfrm>
            <a:off x="5084499" y="2589685"/>
            <a:ext cx="3563876" cy="2547574"/>
          </a:xfrm>
          <a:prstGeom prst="rect">
            <a:avLst/>
          </a:prstGeom>
          <a:noFill/>
          <a:ln w="8450" cap="flat" cmpd="sng">
            <a:solidFill>
              <a:srgbClr val="7F7F7F"/>
            </a:solidFill>
            <a:prstDash val="solid"/>
            <a:round/>
            <a:headEnd type="none" w="sm" len="sm"/>
            <a:tailEnd type="none" w="sm" len="sm"/>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389d8243f5c_0_1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3"/>
                  </a:ext>
                </a:extLst>
              </a:rPr>
              <a:t>Analyze</a:t>
            </a:r>
            <a:r>
              <a:rPr lang="en-GB" sz="2600">
                <a:solidFill>
                  <a:srgbClr val="6C4BC1"/>
                </a:solidFill>
              </a:rPr>
              <a:t> Your Data 1</a:t>
            </a:r>
            <a:endParaRPr sz="2600">
              <a:solidFill>
                <a:srgbClr val="6C4BC1"/>
              </a:solidFill>
            </a:endParaRPr>
          </a:p>
        </p:txBody>
      </p:sp>
      <p:sp>
        <p:nvSpPr>
          <p:cNvPr id="318" name="Google Shape;318;g389d8243f5c_0_1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23</a:t>
            </a:fld>
            <a:endParaRPr/>
          </a:p>
        </p:txBody>
      </p:sp>
      <p:sp>
        <p:nvSpPr>
          <p:cNvPr id="319" name="Google Shape;319;g389d8243f5c_0_1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20" name="Google Shape;320;g389d8243f5c_0_138"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321" name="Google Shape;321;g389d8243f5c_0_138"/>
          <p:cNvSpPr txBox="1"/>
          <p:nvPr/>
        </p:nvSpPr>
        <p:spPr>
          <a:xfrm>
            <a:off x="681025" y="1302274"/>
            <a:ext cx="8836200" cy="12804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None/>
            </a:pPr>
            <a:r>
              <a:rPr lang="en-GB" sz="1800">
                <a:solidFill>
                  <a:schemeClr val="dk1"/>
                </a:solidFill>
                <a:latin typeface="Helvetica Neue"/>
                <a:ea typeface="Helvetica Neue"/>
                <a:cs typeface="Helvetica Neue"/>
                <a:sym typeface="Helvetica Neue"/>
              </a:rPr>
              <a:t>Students will analyze the survey data collected and use the information to support the topic of their opinion writing piece.</a:t>
            </a:r>
            <a:endParaRPr sz="1200">
              <a:solidFill>
                <a:schemeClr val="dk1"/>
              </a:solidFill>
              <a:latin typeface="Helvetica Neue"/>
              <a:ea typeface="Helvetica Neue"/>
              <a:cs typeface="Helvetica Neue"/>
              <a:sym typeface="Helvetica Neue"/>
            </a:endParaRPr>
          </a:p>
          <a:p>
            <a:pPr marL="0" marR="123714" lvl="0" indent="0" algn="l" rtl="0">
              <a:lnSpc>
                <a:spcPct val="110000"/>
              </a:lnSpc>
              <a:spcBef>
                <a:spcPts val="1300"/>
              </a:spcBef>
              <a:spcAft>
                <a:spcPts val="0"/>
              </a:spcAft>
              <a:buClr>
                <a:schemeClr val="dk1"/>
              </a:buClr>
              <a:buSzPts val="1600"/>
              <a:buFont typeface="Arial"/>
              <a:buNone/>
            </a:pPr>
            <a:r>
              <a:rPr lang="en-GB" sz="1800">
                <a:solidFill>
                  <a:schemeClr val="dk1"/>
                </a:solidFill>
                <a:latin typeface="Helvetica Neue"/>
                <a:ea typeface="Helvetica Neue"/>
                <a:cs typeface="Helvetica Neue"/>
                <a:sym typeface="Helvetica Neue"/>
              </a:rPr>
              <a:t>Your data appears in a table in the web browser. </a:t>
            </a:r>
            <a:endParaRPr sz="1800">
              <a:solidFill>
                <a:schemeClr val="dk1"/>
              </a:solidFill>
              <a:latin typeface="Helvetica Neue"/>
              <a:ea typeface="Helvetica Neue"/>
              <a:cs typeface="Helvetica Neue"/>
              <a:sym typeface="Helvetica Neue"/>
            </a:endParaRPr>
          </a:p>
        </p:txBody>
      </p:sp>
      <p:sp>
        <p:nvSpPr>
          <p:cNvPr id="322" name="Google Shape;322;g389d8243f5c_0_138"/>
          <p:cNvSpPr/>
          <p:nvPr/>
        </p:nvSpPr>
        <p:spPr>
          <a:xfrm>
            <a:off x="681025" y="2582675"/>
            <a:ext cx="8544000" cy="3629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a:latin typeface="Helvetica Neue"/>
                <a:ea typeface="Helvetica Neue"/>
                <a:cs typeface="Helvetica Neue"/>
                <a:sym typeface="Helvetica Neue"/>
              </a:rPr>
              <a:t>Students can analyze their data using paper and pencil or a spreadsheet.</a:t>
            </a:r>
            <a:endParaRPr sz="1800">
              <a:latin typeface="Helvetica Neue"/>
              <a:ea typeface="Helvetica Neue"/>
              <a:cs typeface="Helvetica Neue"/>
              <a:sym typeface="Helvetica Neue"/>
            </a:endParaRPr>
          </a:p>
          <a:p>
            <a:pPr marL="0" marR="4443715" lvl="0" indent="0" algn="l" rtl="0">
              <a:lnSpc>
                <a:spcPct val="110000"/>
              </a:lnSpc>
              <a:spcBef>
                <a:spcPts val="1000"/>
              </a:spcBef>
              <a:spcAft>
                <a:spcPts val="1000"/>
              </a:spcAft>
              <a:buClr>
                <a:srgbClr val="000000"/>
              </a:buClr>
              <a:buSzPts val="1600"/>
              <a:buFont typeface="Arial"/>
              <a:buNone/>
            </a:pPr>
            <a:r>
              <a:rPr lang="en-GB" sz="1800" b="1">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4"/>
                  </a:ext>
                </a:extLst>
              </a:rPr>
              <a:t>Use paper and pencil</a:t>
            </a:r>
            <a:r>
              <a:rPr lang="en-GB" sz="1800">
                <a:solidFill>
                  <a:srgbClr val="6C4BC1"/>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to add up the total of each column to make your own column or bar chart to visualize your survey data.</a:t>
            </a:r>
            <a:endParaRPr sz="1800">
              <a:latin typeface="Helvetica Neue"/>
              <a:ea typeface="Helvetica Neue"/>
              <a:cs typeface="Helvetica Neue"/>
              <a:sym typeface="Helvetica Neue"/>
            </a:endParaRPr>
          </a:p>
        </p:txBody>
      </p:sp>
      <p:pic>
        <p:nvPicPr>
          <p:cNvPr id="323" name="Google Shape;323;g389d8243f5c_0_138" descr="Table of data created by the micro:bit's data logging feature with the headings 'agree', 'disagree' and 'not sure'. " title="Screenshot 2025-10-08 at 10.45.38.png"/>
          <p:cNvPicPr preferRelativeResize="0"/>
          <p:nvPr/>
        </p:nvPicPr>
        <p:blipFill rotWithShape="1">
          <a:blip r:embed="rId4">
            <a:alphaModFix/>
          </a:blip>
          <a:srcRect b="11746"/>
          <a:stretch/>
        </p:blipFill>
        <p:spPr>
          <a:xfrm>
            <a:off x="4763600" y="3013703"/>
            <a:ext cx="4021149" cy="289462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389d8243f5c_0_15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5"/>
                  </a:ext>
                </a:extLst>
              </a:rPr>
              <a:t>Analyze</a:t>
            </a:r>
            <a:r>
              <a:rPr lang="en-GB" sz="2600">
                <a:solidFill>
                  <a:srgbClr val="6C4BC1"/>
                </a:solidFill>
              </a:rPr>
              <a:t> Your Data 2</a:t>
            </a:r>
            <a:endParaRPr sz="2600">
              <a:solidFill>
                <a:srgbClr val="6C4BC1"/>
              </a:solidFill>
            </a:endParaRPr>
          </a:p>
        </p:txBody>
      </p:sp>
      <p:sp>
        <p:nvSpPr>
          <p:cNvPr id="329" name="Google Shape;329;g389d8243f5c_0_1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24</a:t>
            </a:fld>
            <a:endParaRPr/>
          </a:p>
        </p:txBody>
      </p:sp>
      <p:sp>
        <p:nvSpPr>
          <p:cNvPr id="330" name="Google Shape;330;g389d8243f5c_0_15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31" name="Google Shape;331;g389d8243f5c_0_153" descr="decorative" title="Inspired_green@4x-100 (1).jpg"/>
          <p:cNvPicPr preferRelativeResize="0"/>
          <p:nvPr/>
        </p:nvPicPr>
        <p:blipFill rotWithShape="1">
          <a:blip r:embed="rId3">
            <a:alphaModFix/>
          </a:blip>
          <a:srcRect/>
          <a:stretch/>
        </p:blipFill>
        <p:spPr>
          <a:xfrm rot="572935">
            <a:off x="8113374" y="255642"/>
            <a:ext cx="710600" cy="966538"/>
          </a:xfrm>
          <a:prstGeom prst="rect">
            <a:avLst/>
          </a:prstGeom>
          <a:noFill/>
          <a:ln>
            <a:noFill/>
          </a:ln>
        </p:spPr>
      </p:pic>
      <p:sp>
        <p:nvSpPr>
          <p:cNvPr id="332" name="Google Shape;332;g389d8243f5c_0_153"/>
          <p:cNvSpPr/>
          <p:nvPr/>
        </p:nvSpPr>
        <p:spPr>
          <a:xfrm>
            <a:off x="681025" y="1367475"/>
            <a:ext cx="8544000" cy="46590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a:solidFill>
                  <a:srgbClr val="6C4BC1"/>
                </a:solidFill>
                <a:latin typeface="Helvetica Neue"/>
                <a:ea typeface="Helvetica Neue"/>
                <a:cs typeface="Helvetica Neue"/>
                <a:sym typeface="Helvetica Neue"/>
              </a:rPr>
              <a:t>To use a spreadsheet</a:t>
            </a:r>
            <a:r>
              <a:rPr lang="en-GB" sz="1800">
                <a:latin typeface="Helvetica Neue"/>
                <a:ea typeface="Helvetica Neue"/>
                <a:cs typeface="Helvetica Neue"/>
                <a:sym typeface="Helvetica Neue"/>
              </a:rPr>
              <a:t>, you can:</a:t>
            </a:r>
            <a:endParaRPr sz="1800">
              <a:latin typeface="Helvetica Neue"/>
              <a:ea typeface="Helvetica Neue"/>
              <a:cs typeface="Helvetica Neue"/>
              <a:sym typeface="Helvetica Neue"/>
            </a:endParaRPr>
          </a:p>
          <a:p>
            <a:pPr marL="457200" marR="4443715" lvl="0" indent="-342900" algn="l" rtl="0">
              <a:lnSpc>
                <a:spcPct val="110000"/>
              </a:lnSpc>
              <a:spcBef>
                <a:spcPts val="1300"/>
              </a:spcBef>
              <a:spcAft>
                <a:spcPts val="0"/>
              </a:spcAft>
              <a:buSzPts val="1800"/>
              <a:buFont typeface="Helvetica Neue"/>
              <a:buChar char="●"/>
            </a:pPr>
            <a:r>
              <a:rPr lang="en-GB" sz="1800" b="1">
                <a:solidFill>
                  <a:srgbClr val="6C4BC1"/>
                </a:solidFill>
                <a:latin typeface="Helvetica Neue"/>
                <a:ea typeface="Helvetica Neue"/>
                <a:cs typeface="Helvetica Neue"/>
                <a:sym typeface="Helvetica Neue"/>
              </a:rPr>
              <a:t>P</a:t>
            </a:r>
            <a:r>
              <a:rPr lang="en-GB" sz="1800" b="1">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6"/>
                  </a:ext>
                </a:extLst>
              </a:rPr>
              <a:t>press</a:t>
            </a:r>
            <a:r>
              <a:rPr lang="en-GB" sz="1800" b="1">
                <a:solidFill>
                  <a:srgbClr val="6C4BC1"/>
                </a:solidFill>
                <a:latin typeface="Helvetica Neue"/>
                <a:ea typeface="Helvetica Neue"/>
                <a:cs typeface="Helvetica Neue"/>
                <a:sym typeface="Helvetica Neue"/>
              </a:rPr>
              <a:t> the copy button</a:t>
            </a:r>
            <a:r>
              <a:rPr lang="en-GB" sz="1800">
                <a:latin typeface="Helvetica Neue"/>
                <a:ea typeface="Helvetica Neue"/>
                <a:cs typeface="Helvetica Neue"/>
                <a:sym typeface="Helvetica Neue"/>
              </a:rPr>
              <a:t> to copy the data so you can paste it straight into a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7"/>
                  </a:ext>
                </a:extLst>
              </a:rPr>
              <a:t>spreadsheet</a:t>
            </a:r>
            <a:r>
              <a:rPr lang="en-GB" sz="1800">
                <a:latin typeface="Helvetica Neue"/>
                <a:ea typeface="Helvetica Neue"/>
                <a:cs typeface="Helvetica Neue"/>
                <a:sym typeface="Helvetica Neue"/>
              </a:rPr>
              <a:t>.</a:t>
            </a:r>
            <a:endParaRPr sz="1800">
              <a:latin typeface="Helvetica Neue"/>
              <a:ea typeface="Helvetica Neue"/>
              <a:cs typeface="Helvetica Neue"/>
              <a:sym typeface="Helvetica Neue"/>
            </a:endParaRPr>
          </a:p>
          <a:p>
            <a:pPr marL="457200" marR="4363497" lvl="0" indent="-342900" algn="l" rtl="0">
              <a:lnSpc>
                <a:spcPct val="110000"/>
              </a:lnSpc>
              <a:spcBef>
                <a:spcPts val="1300"/>
              </a:spcBef>
              <a:spcAft>
                <a:spcPts val="0"/>
              </a:spcAft>
              <a:buSzPts val="1800"/>
              <a:buFont typeface="Helvetica Neue"/>
              <a:buChar char="●"/>
            </a:pPr>
            <a:r>
              <a:rPr lang="en-GB" sz="1800" b="1">
                <a:solidFill>
                  <a:srgbClr val="6C4BC1"/>
                </a:solidFill>
                <a:latin typeface="Helvetica Neue"/>
                <a:ea typeface="Helvetica Neue"/>
                <a:cs typeface="Helvetica Neue"/>
                <a:sym typeface="Helvetica Neue"/>
              </a:rPr>
              <a:t>Press the download button</a:t>
            </a:r>
            <a:r>
              <a:rPr lang="en-GB" sz="1800">
                <a:latin typeface="Helvetica Neue"/>
                <a:ea typeface="Helvetica Neue"/>
                <a:cs typeface="Helvetica Neue"/>
                <a:sym typeface="Helvetica Neue"/>
              </a:rPr>
              <a:t> to download the data as a CSV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8"/>
                  </a:ext>
                </a:extLst>
              </a:rPr>
              <a:t>(comma separated values)</a:t>
            </a:r>
            <a:r>
              <a:rPr lang="en-GB" sz="1800">
                <a:latin typeface="Helvetica Neue"/>
                <a:ea typeface="Helvetica Neue"/>
                <a:cs typeface="Helvetica Neue"/>
                <a:sym typeface="Helvetica Neue"/>
              </a:rPr>
              <a:t>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9"/>
                  </a:ext>
                </a:extLst>
              </a:rPr>
              <a:t>file</a:t>
            </a:r>
            <a:r>
              <a:rPr lang="en-GB" sz="1800">
                <a:latin typeface="Helvetica Neue"/>
                <a:ea typeface="Helvetica Neue"/>
                <a:cs typeface="Helvetica Neue"/>
                <a:sym typeface="Helvetica Neue"/>
              </a:rPr>
              <a:t>, which you can also import into a spreadsheet.</a:t>
            </a:r>
            <a:endParaRPr sz="1800">
              <a:latin typeface="Helvetica Neue"/>
              <a:ea typeface="Helvetica Neue"/>
              <a:cs typeface="Helvetica Neue"/>
              <a:sym typeface="Helvetica Neue"/>
            </a:endParaRPr>
          </a:p>
        </p:txBody>
      </p:sp>
      <p:pic>
        <p:nvPicPr>
          <p:cNvPr id="333" name="Google Shape;333;g389d8243f5c_0_153" descr="Table of data created by the micro:bit's data logging feature with the headings 'agree', 'disagree' and 'not sure'. " title="Screenshot 2025-10-08 at 10.45.38.png"/>
          <p:cNvPicPr preferRelativeResize="0"/>
          <p:nvPr/>
        </p:nvPicPr>
        <p:blipFill rotWithShape="1">
          <a:blip r:embed="rId4">
            <a:alphaModFix/>
          </a:blip>
          <a:srcRect/>
          <a:stretch/>
        </p:blipFill>
        <p:spPr>
          <a:xfrm>
            <a:off x="4687750" y="2007438"/>
            <a:ext cx="4142577" cy="3379075"/>
          </a:xfrm>
          <a:prstGeom prst="rect">
            <a:avLst/>
          </a:prstGeom>
          <a:noFill/>
          <a:ln w="9525" cap="flat" cmpd="sng">
            <a:solidFill>
              <a:srgbClr val="7F7F7F"/>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389d8243f5c_0_1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 1</a:t>
            </a:r>
            <a:endParaRPr sz="2600">
              <a:solidFill>
                <a:srgbClr val="6C4BC1"/>
              </a:solidFill>
            </a:endParaRPr>
          </a:p>
        </p:txBody>
      </p:sp>
      <p:sp>
        <p:nvSpPr>
          <p:cNvPr id="339" name="Google Shape;339;g389d8243f5c_0_1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25</a:t>
            </a:fld>
            <a:endParaRPr/>
          </a:p>
        </p:txBody>
      </p:sp>
      <p:sp>
        <p:nvSpPr>
          <p:cNvPr id="340" name="Google Shape;340;g389d8243f5c_0_1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41" name="Google Shape;341;g389d8243f5c_0_113" descr="decorative" title="Inspired_green@4x-100 (1).jpg"/>
          <p:cNvPicPr preferRelativeResize="0"/>
          <p:nvPr/>
        </p:nvPicPr>
        <p:blipFill rotWithShape="1">
          <a:blip r:embed="rId3">
            <a:alphaModFix/>
          </a:blip>
          <a:srcRect/>
          <a:stretch/>
        </p:blipFill>
        <p:spPr>
          <a:xfrm rot="572934">
            <a:off x="8156243" y="259218"/>
            <a:ext cx="671835" cy="913812"/>
          </a:xfrm>
          <a:prstGeom prst="rect">
            <a:avLst/>
          </a:prstGeom>
          <a:noFill/>
          <a:ln>
            <a:noFill/>
          </a:ln>
        </p:spPr>
      </p:pic>
      <p:sp>
        <p:nvSpPr>
          <p:cNvPr id="342" name="Google Shape;342;g389d8243f5c_0_113"/>
          <p:cNvSpPr txBox="1">
            <a:spLocks noGrp="1"/>
          </p:cNvSpPr>
          <p:nvPr>
            <p:ph type="body" idx="1"/>
          </p:nvPr>
        </p:nvSpPr>
        <p:spPr>
          <a:xfrm>
            <a:off x="681025" y="1142429"/>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0"/>
                  </a:ext>
                </a:extLst>
              </a:rPr>
              <a:t>This project uses</a:t>
            </a:r>
            <a:r>
              <a:rPr lang="en-GB" sz="1650" dirty="0"/>
              <a:t> the data logger to record survey responses and stores them in a table to be </a:t>
            </a:r>
            <a:r>
              <a:rPr lang="en-GB" sz="1650" dirty="0" err="1"/>
              <a:t>analyzed</a:t>
            </a:r>
            <a:r>
              <a:rPr lang="en-GB" sz="1650" dirty="0"/>
              <a:t> later. Students can use the information to support their opinion writing piece.</a:t>
            </a:r>
            <a:endParaRPr sz="1650" dirty="0"/>
          </a:p>
        </p:txBody>
      </p:sp>
      <p:sp>
        <p:nvSpPr>
          <p:cNvPr id="343" name="Google Shape;343;g389d8243f5c_0_113"/>
          <p:cNvSpPr/>
          <p:nvPr/>
        </p:nvSpPr>
        <p:spPr>
          <a:xfrm>
            <a:off x="743525" y="2064250"/>
            <a:ext cx="4128600" cy="4206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At the beginning of the program,</a:t>
            </a:r>
            <a:r>
              <a:rPr lang="en-GB" sz="165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1"/>
                  </a:ext>
                </a:extLst>
              </a:rPr>
              <a:t> </a:t>
            </a:r>
            <a:r>
              <a:rPr lang="en-GB" sz="1650">
                <a:solidFill>
                  <a:schemeClr val="dk1"/>
                </a:solidFill>
                <a:latin typeface="Helvetica Neue"/>
                <a:ea typeface="Helvetica Neue"/>
                <a:cs typeface="Helvetica Neue"/>
                <a:sym typeface="Helvetica Neue"/>
              </a:rPr>
              <a:t>the data collection categories are organized in columns and named “agree”, “disagree”, and “not sure.” A checkmark is displayed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2"/>
                  </a:ext>
                </a:extLst>
              </a:rPr>
              <a:t>signal</a:t>
            </a:r>
            <a:r>
              <a:rPr lang="en-GB" sz="1650">
                <a:solidFill>
                  <a:schemeClr val="dk1"/>
                </a:solidFill>
                <a:latin typeface="Helvetica Neue"/>
                <a:ea typeface="Helvetica Neue"/>
                <a:cs typeface="Helvetica Neue"/>
                <a:sym typeface="Helvetica Neue"/>
              </a:rPr>
              <a:t> that the survey data logger is ready.</a:t>
            </a:r>
            <a:endParaRPr sz="1650">
              <a:solidFill>
                <a:schemeClr val="dk1"/>
              </a:solidFill>
              <a:latin typeface="Helvetica Neue"/>
              <a:ea typeface="Helvetica Neue"/>
              <a:cs typeface="Helvetica Neue"/>
              <a:sym typeface="Helvetica Neue"/>
            </a:endParaRPr>
          </a:p>
        </p:txBody>
      </p:sp>
      <p:sp>
        <p:nvSpPr>
          <p:cNvPr id="344" name="Google Shape;344;g389d8243f5c_0_113"/>
          <p:cNvSpPr/>
          <p:nvPr/>
        </p:nvSpPr>
        <p:spPr>
          <a:xfrm>
            <a:off x="5198275" y="2064350"/>
            <a:ext cx="4128600" cy="4206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Pressing button A shows </a:t>
            </a:r>
            <a:r>
              <a:rPr lang="en-GB" sz="1650">
                <a:solidFill>
                  <a:schemeClr val="dk1"/>
                </a:solidFill>
                <a:latin typeface="Helvetica Neue"/>
                <a:ea typeface="Helvetica Neue"/>
                <a:cs typeface="Helvetica Neue"/>
                <a:sym typeface="Helvetica Neue"/>
              </a:rPr>
              <a:t>the happy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3"/>
                  </a:ext>
                </a:extLst>
              </a:rPr>
              <a:t>confirm</a:t>
            </a:r>
            <a:r>
              <a:rPr lang="en-GB" sz="1650">
                <a:solidFill>
                  <a:schemeClr val="dk1"/>
                </a:solidFill>
                <a:latin typeface="Helvetica Neue"/>
                <a:ea typeface="Helvetica Neue"/>
                <a:cs typeface="Helvetica Neue"/>
                <a:sym typeface="Helvetica Neue"/>
              </a:rPr>
              <a:t> that the survey response is added </a:t>
            </a:r>
            <a:r>
              <a:rPr lang="en-GB" sz="1650" b="0" i="0" u="none" strike="noStrike" cap="none">
                <a:solidFill>
                  <a:schemeClr val="dk1"/>
                </a:solidFill>
                <a:latin typeface="Helvetica Neue"/>
                <a:ea typeface="Helvetica Neue"/>
                <a:cs typeface="Helvetica Neue"/>
                <a:sym typeface="Helvetica Neue"/>
              </a:rPr>
              <a:t>to the </a:t>
            </a:r>
            <a:r>
              <a:rPr lang="en-GB" sz="1650">
                <a:solidFill>
                  <a:schemeClr val="dk1"/>
                </a:solidFill>
                <a:latin typeface="Helvetica Neue"/>
                <a:ea typeface="Helvetica Neue"/>
                <a:cs typeface="Helvetica Neue"/>
                <a:sym typeface="Helvetica Neue"/>
              </a:rPr>
              <a:t>“agree”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4"/>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b="0" i="0" u="none" strike="noStrike" cap="none">
              <a:solidFill>
                <a:srgbClr val="000000"/>
              </a:solidFill>
              <a:latin typeface="Helvetica Neue"/>
              <a:ea typeface="Helvetica Neue"/>
              <a:cs typeface="Helvetica Neue"/>
              <a:sym typeface="Helvetica Neue"/>
            </a:endParaRPr>
          </a:p>
        </p:txBody>
      </p:sp>
      <p:pic>
        <p:nvPicPr>
          <p:cNvPr id="345" name="Google Shape;345;g389d8243f5c_0_113" descr="The on start block with a set columns block inside it, with the column headings 'agree', 'disagree' and 'not sure'. " title="microbit-screenshot - 2025-10-08T123420.439.png"/>
          <p:cNvPicPr preferRelativeResize="0"/>
          <p:nvPr/>
        </p:nvPicPr>
        <p:blipFill rotWithShape="1">
          <a:blip r:embed="rId4">
            <a:alphaModFix/>
          </a:blip>
          <a:srcRect r="80320" b="64694"/>
          <a:stretch/>
        </p:blipFill>
        <p:spPr>
          <a:xfrm>
            <a:off x="1953374" y="2152350"/>
            <a:ext cx="1708923" cy="2191699"/>
          </a:xfrm>
          <a:prstGeom prst="rect">
            <a:avLst/>
          </a:prstGeom>
          <a:noFill/>
          <a:ln>
            <a:noFill/>
          </a:ln>
        </p:spPr>
      </p:pic>
      <p:pic>
        <p:nvPicPr>
          <p:cNvPr id="346" name="Google Shape;346;g389d8243f5c_0_113" descr="On button A pressed block with the following blocks inside it: &#10;- show icon happy&#10;- log data column 'agree' value '1'&#10;- clear screen " title="microbit-screenshot - 2025-10-08T123420.439.png"/>
          <p:cNvPicPr preferRelativeResize="0"/>
          <p:nvPr/>
        </p:nvPicPr>
        <p:blipFill rotWithShape="1">
          <a:blip r:embed="rId4">
            <a:alphaModFix/>
          </a:blip>
          <a:srcRect l="29257" t="2510" r="36117" b="67206"/>
          <a:stretch/>
        </p:blipFill>
        <p:spPr>
          <a:xfrm>
            <a:off x="5883252" y="2385838"/>
            <a:ext cx="2758625" cy="17247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365ab73c13e_0_4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a:t>
            </a:r>
            <a:r>
              <a:rPr lang="en-GB" sz="2600">
                <a:solidFill>
                  <a:srgbClr val="2993D6"/>
                </a:solidFill>
              </a:rPr>
              <a:t> </a:t>
            </a:r>
            <a:r>
              <a:rPr lang="en-GB" sz="2600">
                <a:solidFill>
                  <a:srgbClr val="6C4BC1"/>
                </a:solidFill>
              </a:rPr>
              <a:t>Code Details 2</a:t>
            </a:r>
            <a:endParaRPr sz="2600">
              <a:solidFill>
                <a:srgbClr val="2993D6"/>
              </a:solidFill>
            </a:endParaRPr>
          </a:p>
        </p:txBody>
      </p:sp>
      <p:sp>
        <p:nvSpPr>
          <p:cNvPr id="352" name="Google Shape;352;g365ab73c13e_0_4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26</a:t>
            </a:fld>
            <a:endParaRPr/>
          </a:p>
        </p:txBody>
      </p:sp>
      <p:sp>
        <p:nvSpPr>
          <p:cNvPr id="353" name="Google Shape;353;g365ab73c13e_0_4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54" name="Google Shape;354;g365ab73c13e_0_47" descr="decorative" title="Inspired_green@4x-100 (1).jpg"/>
          <p:cNvPicPr preferRelativeResize="0"/>
          <p:nvPr/>
        </p:nvPicPr>
        <p:blipFill rotWithShape="1">
          <a:blip r:embed="rId3">
            <a:alphaModFix/>
          </a:blip>
          <a:srcRect/>
          <a:stretch/>
        </p:blipFill>
        <p:spPr>
          <a:xfrm rot="572942">
            <a:off x="8097847" y="251878"/>
            <a:ext cx="751180" cy="1021743"/>
          </a:xfrm>
          <a:prstGeom prst="rect">
            <a:avLst/>
          </a:prstGeom>
          <a:noFill/>
          <a:ln>
            <a:noFill/>
          </a:ln>
        </p:spPr>
      </p:pic>
      <p:sp>
        <p:nvSpPr>
          <p:cNvPr id="355" name="Google Shape;355;g365ab73c13e_0_47"/>
          <p:cNvSpPr/>
          <p:nvPr/>
        </p:nvSpPr>
        <p:spPr>
          <a:xfrm>
            <a:off x="743525" y="1367475"/>
            <a:ext cx="3903600" cy="4786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Pressing button B shows the sad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5"/>
                  </a:ext>
                </a:extLst>
              </a:rPr>
              <a:t>confirm</a:t>
            </a:r>
            <a:r>
              <a:rPr lang="en-GB" sz="1650">
                <a:solidFill>
                  <a:schemeClr val="dk1"/>
                </a:solidFill>
                <a:latin typeface="Helvetica Neue"/>
                <a:ea typeface="Helvetica Neue"/>
                <a:cs typeface="Helvetica Neue"/>
                <a:sym typeface="Helvetica Neue"/>
              </a:rPr>
              <a:t> that the survey response is added to the “disagree”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6"/>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a:solidFill>
                <a:schemeClr val="dk1"/>
              </a:solidFill>
              <a:latin typeface="Helvetica Neue"/>
              <a:ea typeface="Helvetica Neue"/>
              <a:cs typeface="Helvetica Neue"/>
              <a:sym typeface="Helvetica Neue"/>
            </a:endParaRPr>
          </a:p>
        </p:txBody>
      </p:sp>
      <p:sp>
        <p:nvSpPr>
          <p:cNvPr id="356" name="Google Shape;356;g365ab73c13e_0_47"/>
          <p:cNvSpPr/>
          <p:nvPr/>
        </p:nvSpPr>
        <p:spPr>
          <a:xfrm>
            <a:off x="4995625" y="1367475"/>
            <a:ext cx="3903600" cy="4786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Pressing </a:t>
            </a:r>
            <a:r>
              <a:rPr lang="en-GB" sz="1650">
                <a:solidFill>
                  <a:schemeClr val="dk1"/>
                </a:solidFill>
                <a:latin typeface="Helvetica Neue"/>
                <a:ea typeface="Helvetica Neue"/>
                <a:cs typeface="Helvetica Neue"/>
                <a:sym typeface="Helvetica Neue"/>
              </a:rPr>
              <a:t>the touch logo</a:t>
            </a:r>
            <a:r>
              <a:rPr lang="en-GB" sz="1650" b="0" i="0" u="none" strike="noStrike" cap="none">
                <a:solidFill>
                  <a:schemeClr val="dk1"/>
                </a:solidFill>
                <a:latin typeface="Helvetica Neue"/>
                <a:ea typeface="Helvetica Neue"/>
                <a:cs typeface="Helvetica Neue"/>
                <a:sym typeface="Helvetica Neue"/>
              </a:rPr>
              <a:t> shows </a:t>
            </a:r>
            <a:r>
              <a:rPr lang="en-GB" sz="1650">
                <a:solidFill>
                  <a:schemeClr val="dk1"/>
                </a:solidFill>
                <a:latin typeface="Helvetica Neue"/>
                <a:ea typeface="Helvetica Neue"/>
                <a:cs typeface="Helvetica Neue"/>
                <a:sym typeface="Helvetica Neue"/>
              </a:rPr>
              <a:t>the meh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7"/>
                  </a:ext>
                </a:extLst>
              </a:rPr>
              <a:t>confirm</a:t>
            </a:r>
            <a:r>
              <a:rPr lang="en-GB" sz="1650">
                <a:solidFill>
                  <a:schemeClr val="dk1"/>
                </a:solidFill>
                <a:latin typeface="Helvetica Neue"/>
                <a:ea typeface="Helvetica Neue"/>
                <a:cs typeface="Helvetica Neue"/>
                <a:sym typeface="Helvetica Neue"/>
              </a:rPr>
              <a:t> that the survey response is added </a:t>
            </a:r>
            <a:r>
              <a:rPr lang="en-GB" sz="1650" b="0" i="0" u="none" strike="noStrike" cap="none">
                <a:solidFill>
                  <a:schemeClr val="dk1"/>
                </a:solidFill>
                <a:latin typeface="Helvetica Neue"/>
                <a:ea typeface="Helvetica Neue"/>
                <a:cs typeface="Helvetica Neue"/>
                <a:sym typeface="Helvetica Neue"/>
              </a:rPr>
              <a:t>to the </a:t>
            </a:r>
            <a:r>
              <a:rPr lang="en-GB" sz="1650">
                <a:solidFill>
                  <a:schemeClr val="dk1"/>
                </a:solidFill>
                <a:latin typeface="Helvetica Neue"/>
                <a:ea typeface="Helvetica Neue"/>
                <a:cs typeface="Helvetica Neue"/>
                <a:sym typeface="Helvetica Neue"/>
              </a:rPr>
              <a:t>“not sure”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8"/>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b="0" i="0" u="none" strike="noStrike" cap="none">
              <a:solidFill>
                <a:srgbClr val="000000"/>
              </a:solidFill>
              <a:latin typeface="Helvetica Neue"/>
              <a:ea typeface="Helvetica Neue"/>
              <a:cs typeface="Helvetica Neue"/>
              <a:sym typeface="Helvetica Neue"/>
            </a:endParaRPr>
          </a:p>
        </p:txBody>
      </p:sp>
      <p:pic>
        <p:nvPicPr>
          <p:cNvPr id="357" name="Google Shape;357;g365ab73c13e_0_47" descr="On button B pressed block with the following blocks inside it: &#10;- show icon sad&#10;- log data column 'disagree' value '1' &#10;- clear screen " title="microbit-screenshot - 2025-10-08T123420.439.png"/>
          <p:cNvPicPr preferRelativeResize="0"/>
          <p:nvPr/>
        </p:nvPicPr>
        <p:blipFill rotWithShape="1">
          <a:blip r:embed="rId4">
            <a:alphaModFix/>
          </a:blip>
          <a:srcRect l="63875" t="3150" r="-453" b="67816"/>
          <a:stretch/>
        </p:blipFill>
        <p:spPr>
          <a:xfrm>
            <a:off x="953963" y="1800975"/>
            <a:ext cx="3482726" cy="1976177"/>
          </a:xfrm>
          <a:prstGeom prst="rect">
            <a:avLst/>
          </a:prstGeom>
          <a:noFill/>
          <a:ln>
            <a:noFill/>
          </a:ln>
        </p:spPr>
      </p:pic>
      <p:pic>
        <p:nvPicPr>
          <p:cNvPr id="358" name="Google Shape;358;g365ab73c13e_0_47" descr="On logo pressed block containing these blocks: &#10;- show icon 'meh'&#10;- log data column 'not sure' value '1''&#10;- clear screen " title="microbit-screenshot - 2025-10-08T123420.439.png"/>
          <p:cNvPicPr preferRelativeResize="0"/>
          <p:nvPr/>
        </p:nvPicPr>
        <p:blipFill rotWithShape="1">
          <a:blip r:embed="rId4">
            <a:alphaModFix/>
          </a:blip>
          <a:srcRect l="24836" t="40049" r="37895" b="29668"/>
          <a:stretch/>
        </p:blipFill>
        <p:spPr>
          <a:xfrm>
            <a:off x="5206050" y="1764009"/>
            <a:ext cx="3482726" cy="202293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389d8243f5c_0_18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a:t>
            </a:r>
            <a:r>
              <a:rPr lang="en-GB" sz="2600">
                <a:solidFill>
                  <a:srgbClr val="2993D6"/>
                </a:solidFill>
              </a:rPr>
              <a:t> </a:t>
            </a:r>
            <a:r>
              <a:rPr lang="en-GB" sz="2600">
                <a:solidFill>
                  <a:srgbClr val="6C4BC1"/>
                </a:solidFill>
              </a:rPr>
              <a:t>Code Details 3</a:t>
            </a:r>
            <a:endParaRPr sz="2600">
              <a:solidFill>
                <a:srgbClr val="2993D6"/>
              </a:solidFill>
            </a:endParaRPr>
          </a:p>
        </p:txBody>
      </p:sp>
      <p:sp>
        <p:nvSpPr>
          <p:cNvPr id="364" name="Google Shape;364;g389d8243f5c_0_18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27</a:t>
            </a:fld>
            <a:endParaRPr/>
          </a:p>
        </p:txBody>
      </p:sp>
      <p:sp>
        <p:nvSpPr>
          <p:cNvPr id="365" name="Google Shape;365;g389d8243f5c_0_18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66" name="Google Shape;366;g389d8243f5c_0_186" descr="decorative" title="Inspired_green@4x-100 (1).jpg"/>
          <p:cNvPicPr preferRelativeResize="0"/>
          <p:nvPr/>
        </p:nvPicPr>
        <p:blipFill rotWithShape="1">
          <a:blip r:embed="rId3">
            <a:alphaModFix/>
          </a:blip>
          <a:srcRect/>
          <a:stretch/>
        </p:blipFill>
        <p:spPr>
          <a:xfrm rot="572944">
            <a:off x="8064650" y="249111"/>
            <a:ext cx="781197" cy="1062579"/>
          </a:xfrm>
          <a:prstGeom prst="rect">
            <a:avLst/>
          </a:prstGeom>
          <a:noFill/>
          <a:ln>
            <a:noFill/>
          </a:ln>
        </p:spPr>
      </p:pic>
      <p:sp>
        <p:nvSpPr>
          <p:cNvPr id="367" name="Google Shape;367;g389d8243f5c_0_186"/>
          <p:cNvSpPr/>
          <p:nvPr/>
        </p:nvSpPr>
        <p:spPr>
          <a:xfrm>
            <a:off x="743525" y="1367475"/>
            <a:ext cx="8155800" cy="4786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3003688" lvl="0" indent="0" algn="l" rtl="0">
              <a:lnSpc>
                <a:spcPct val="110000"/>
              </a:lnSpc>
              <a:spcBef>
                <a:spcPts val="1300"/>
              </a:spcBef>
              <a:spcAft>
                <a:spcPts val="0"/>
              </a:spcAft>
              <a:buClr>
                <a:schemeClr val="dk1"/>
              </a:buClr>
              <a:buSzPts val="1600"/>
              <a:buFont typeface="Arial"/>
              <a:buNone/>
            </a:pPr>
            <a:r>
              <a:rPr lang="en-GB" sz="1800">
                <a:solidFill>
                  <a:schemeClr val="dk1"/>
                </a:solidFill>
                <a:latin typeface="Helvetica Neue"/>
                <a:ea typeface="Helvetica Neue"/>
                <a:cs typeface="Helvetica Neue"/>
                <a:sym typeface="Helvetica Neue"/>
              </a:rPr>
              <a:t>Pressing buttons A+B together will delete all data in the log. The LED displays a skull icon to signal that data is erased, the ‘delete log’ block erases all data, the data collection categories are named “agree”, “disagree”, and “not sure” so the micro:bit is ready to collect survey data, and a checkmark is displayed to signal that the survey data logger is ready.</a:t>
            </a:r>
            <a:endParaRPr sz="1800">
              <a:solidFill>
                <a:schemeClr val="dk1"/>
              </a:solidFill>
              <a:latin typeface="Helvetica Neue"/>
              <a:ea typeface="Helvetica Neue"/>
              <a:cs typeface="Helvetica Neue"/>
              <a:sym typeface="Helvetica Neue"/>
            </a:endParaRPr>
          </a:p>
        </p:txBody>
      </p:sp>
      <p:pic>
        <p:nvPicPr>
          <p:cNvPr id="368" name="Google Shape;368;g389d8243f5c_0_186" descr="On button A+B pressed block containing the following blocks: &#10;- show icon skull &#10;- delete log &#10;- set columns 'agree', 'disagree' and 'not sure'&#10;- show icon yes " title="microbit-screenshot - 2025-10-08T123420.439.png"/>
          <p:cNvPicPr preferRelativeResize="0"/>
          <p:nvPr/>
        </p:nvPicPr>
        <p:blipFill rotWithShape="1">
          <a:blip r:embed="rId4">
            <a:alphaModFix/>
          </a:blip>
          <a:srcRect l="64041" t="52092" r="12547" b="-2100"/>
          <a:stretch/>
        </p:blipFill>
        <p:spPr>
          <a:xfrm>
            <a:off x="5820925" y="1727775"/>
            <a:ext cx="2700227" cy="41232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374" name="Google Shape;374;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3669771b81a_0_238"/>
          <p:cNvSpPr txBox="1">
            <a:spLocks noGrp="1"/>
          </p:cNvSpPr>
          <p:nvPr>
            <p:ph type="title"/>
          </p:nvPr>
        </p:nvSpPr>
        <p:spPr>
          <a:xfrm>
            <a:off x="681026" y="456075"/>
            <a:ext cx="7771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CD0364"/>
                </a:solidFill>
              </a:rPr>
              <a:t>Spicy 🌶️🌶️🌶️ </a:t>
            </a:r>
            <a:r>
              <a:rPr lang="en-GB" sz="2600"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9"/>
                  </a:ext>
                </a:extLst>
              </a:rPr>
              <a:t>Introduction</a:t>
            </a:r>
            <a:r>
              <a:rPr lang="en-GB" sz="2600" dirty="0">
                <a:solidFill>
                  <a:srgbClr val="CD0364"/>
                </a:solidFill>
              </a:rPr>
              <a:t> 1</a:t>
            </a:r>
            <a:endParaRPr sz="2600" dirty="0">
              <a:solidFill>
                <a:srgbClr val="CD0364"/>
              </a:solidFill>
            </a:endParaRPr>
          </a:p>
        </p:txBody>
      </p:sp>
      <p:sp>
        <p:nvSpPr>
          <p:cNvPr id="380" name="Google Shape;380;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29</a:t>
            </a:fld>
            <a:endParaRPr/>
          </a:p>
        </p:txBody>
      </p:sp>
      <p:sp>
        <p:nvSpPr>
          <p:cNvPr id="381" name="Google Shape;381;g3669771b81a_0_238"/>
          <p:cNvSpPr txBox="1">
            <a:spLocks noGrp="1"/>
          </p:cNvSpPr>
          <p:nvPr>
            <p:ph type="body" idx="1"/>
          </p:nvPr>
        </p:nvSpPr>
        <p:spPr>
          <a:xfrm>
            <a:off x="681025" y="1272687"/>
            <a:ext cx="8490900" cy="4739700"/>
          </a:xfrm>
          <a:prstGeom prst="rect">
            <a:avLst/>
          </a:prstGeom>
          <a:noFill/>
          <a:ln>
            <a:noFill/>
          </a:ln>
        </p:spPr>
        <p:txBody>
          <a:bodyPr spcFirstLastPara="1" wrap="square" lIns="91425" tIns="45700" rIns="91425" bIns="45700" anchor="t" anchorCtr="0">
            <a:noAutofit/>
          </a:bodyPr>
          <a:lstStyle/>
          <a:p>
            <a:pPr marL="318151" marR="180487" lvl="0" indent="-300028" algn="l" rtl="0">
              <a:lnSpc>
                <a:spcPct val="110000"/>
              </a:lnSpc>
              <a:spcBef>
                <a:spcPts val="1300"/>
              </a:spcBef>
              <a:spcAft>
                <a:spcPts val="0"/>
              </a:spcAft>
              <a:buClr>
                <a:srgbClr val="CD0364"/>
              </a:buClr>
              <a:buSzPts val="1650"/>
              <a:buChar char="•"/>
            </a:pPr>
            <a:r>
              <a:rPr lang="en-GB" sz="1650" dirty="0"/>
              <a:t>Students open </a:t>
            </a:r>
            <a:r>
              <a:rPr lang="en-GB" sz="1650" b="1" dirty="0"/>
              <a:t>Microsoft </a:t>
            </a:r>
            <a:r>
              <a:rPr lang="en-GB" sz="1650" b="1" dirty="0" err="1"/>
              <a:t>MakeCode</a:t>
            </a:r>
            <a:r>
              <a:rPr lang="en-GB" sz="1650" dirty="0"/>
              <a:t> and code their own opinion survey data logger.</a:t>
            </a:r>
            <a:endParaRPr sz="1650" dirty="0"/>
          </a:p>
          <a:p>
            <a:pPr marL="318151" marR="180487" lvl="0" indent="-300028" algn="l" rtl="0">
              <a:lnSpc>
                <a:spcPct val="110000"/>
              </a:lnSpc>
              <a:spcBef>
                <a:spcPts val="1300"/>
              </a:spcBef>
              <a:spcAft>
                <a:spcPts val="0"/>
              </a:spcAft>
              <a:buClr>
                <a:srgbClr val="CD0364"/>
              </a:buClr>
              <a:buSzPts val="1650"/>
              <a:buChar char="•"/>
            </a:pPr>
            <a:r>
              <a:rPr lang="en-GB" sz="1650" dirty="0"/>
              <a:t>This project is designed to measure survey question responses from classmates.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0"/>
                  </a:ext>
                </a:extLst>
              </a:rPr>
              <a:t>This activity may require an additional 45-60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1"/>
                  </a:ext>
                </a:extLst>
              </a:rPr>
              <a:t>minutes</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2"/>
                  </a:ext>
                </a:extLst>
              </a:rPr>
              <a:t> to fully engage students in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3"/>
                  </a:ext>
                </a:extLst>
              </a:rPr>
              <a:t>creating the data logger and in collecting and </a:t>
            </a:r>
            <a:r>
              <a:rPr lang="en-GB" sz="1650" i="1"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3"/>
                  </a:ext>
                </a:extLst>
              </a:rPr>
              <a:t>analyzing</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3"/>
                  </a:ext>
                </a:extLst>
              </a:rPr>
              <a:t> survey data.</a:t>
            </a:r>
            <a:endParaRPr sz="1650" i="1" dirty="0"/>
          </a:p>
          <a:p>
            <a:pPr marL="318151" marR="180487" lvl="0" indent="-300028" algn="l" rtl="0">
              <a:lnSpc>
                <a:spcPct val="110000"/>
              </a:lnSpc>
              <a:spcBef>
                <a:spcPts val="1300"/>
              </a:spcBef>
              <a:spcAft>
                <a:spcPts val="0"/>
              </a:spcAft>
              <a:buClr>
                <a:srgbClr val="CD0364"/>
              </a:buClr>
              <a:buSzPts val="1650"/>
              <a:buChar char="•"/>
            </a:pPr>
            <a:r>
              <a:rPr lang="en-GB" sz="1650" dirty="0"/>
              <a:t>Students will create a survey question related to their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4"/>
                  </a:ext>
                </a:extLst>
              </a:rPr>
              <a:t>opinion</a:t>
            </a:r>
            <a:r>
              <a:rPr lang="en-GB" sz="1650" dirty="0"/>
              <a:t> writing topic. </a:t>
            </a:r>
            <a:endParaRPr sz="1650" dirty="0"/>
          </a:p>
          <a:p>
            <a:pPr marL="914400" marR="180487" lvl="1" indent="-333375" algn="l" rtl="0">
              <a:lnSpc>
                <a:spcPct val="110000"/>
              </a:lnSpc>
              <a:spcBef>
                <a:spcPts val="1300"/>
              </a:spcBef>
              <a:spcAft>
                <a:spcPts val="0"/>
              </a:spcAft>
              <a:buClr>
                <a:srgbClr val="CD0364"/>
              </a:buClr>
              <a:buSzPts val="1650"/>
              <a:buChar char="•"/>
            </a:pPr>
            <a:r>
              <a:rPr lang="en-GB" sz="1650" dirty="0"/>
              <a:t>Consider providing the survey question on paper in case responses are collected in a loud environment, such as a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5"/>
                  </a:ext>
                </a:extLst>
              </a:rPr>
              <a:t>lunchroom</a:t>
            </a:r>
            <a:r>
              <a:rPr lang="en-GB" sz="1650" dirty="0"/>
              <a:t> or at recess.</a:t>
            </a:r>
            <a:endParaRPr sz="1650" dirty="0"/>
          </a:p>
          <a:p>
            <a:pPr marL="318151" marR="25909" lvl="0" indent="-300028" algn="l" rtl="0">
              <a:lnSpc>
                <a:spcPct val="110000"/>
              </a:lnSpc>
              <a:spcBef>
                <a:spcPts val="1300"/>
              </a:spcBef>
              <a:spcAft>
                <a:spcPts val="0"/>
              </a:spcAft>
              <a:buClr>
                <a:srgbClr val="CD0364"/>
              </a:buClr>
              <a:buSzPts val="1650"/>
              <a:buChar char="•"/>
            </a:pPr>
            <a:r>
              <a:rPr lang="en-GB" sz="1650" dirty="0"/>
              <a:t>Students will download the code on their </a:t>
            </a:r>
            <a:r>
              <a:rPr lang="en-GB" sz="1650" dirty="0" err="1"/>
              <a:t>micro:bit</a:t>
            </a:r>
            <a:r>
              <a:rPr lang="en-GB" sz="1650" dirty="0"/>
              <a:t>, connect the battery pack, and survey classmates to gather real-world data.  </a:t>
            </a:r>
            <a:endParaRPr sz="1650" dirty="0"/>
          </a:p>
          <a:p>
            <a:pPr marL="318151" marR="25909" lvl="0" indent="-300028" algn="l" rtl="0">
              <a:lnSpc>
                <a:spcPct val="110000"/>
              </a:lnSpc>
              <a:spcBef>
                <a:spcPts val="1300"/>
              </a:spcBef>
              <a:spcAft>
                <a:spcPts val="0"/>
              </a:spcAft>
              <a:buClr>
                <a:srgbClr val="CD0364"/>
              </a:buClr>
              <a:buSzPts val="1650"/>
              <a:buChar char="•"/>
            </a:pPr>
            <a:r>
              <a:rPr lang="en-GB" sz="1650" dirty="0"/>
              <a:t>Use button A when they agree, button B when they disagree, and the touch logo when they are unsure. You can tailor the code to best suit the survey and opinion piece topic by renaming the column headings. (Instructions are available at the end of this guide.)</a:t>
            </a:r>
            <a:endParaRPr sz="1650" dirty="0"/>
          </a:p>
        </p:txBody>
      </p:sp>
      <p:pic>
        <p:nvPicPr>
          <p:cNvPr id="382" name="Google Shape;382;g3669771b81a_0_238"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83" name="Google Shape;383;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Inputs</a:t>
            </a:r>
            <a:endParaRPr/>
          </a:p>
          <a:p>
            <a:pPr marL="0" lvl="0" indent="0" algn="l" rtl="0">
              <a:lnSpc>
                <a:spcPct val="90000"/>
              </a:lnSpc>
              <a:spcBef>
                <a:spcPts val="1000"/>
              </a:spcBef>
              <a:spcAft>
                <a:spcPts val="0"/>
              </a:spcAft>
              <a:buSzPts val="1800"/>
              <a:buNone/>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Inputs allow computers to sense things happening in the real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world so</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 they can act on them and make something happen.</a:t>
            </a:r>
            <a:r>
              <a:rPr lang="en-GB" sz="1800"/>
              <a:t> </a:t>
            </a:r>
            <a:endParaRPr sz="1800" strike="sngStrike"/>
          </a:p>
          <a:p>
            <a:pPr marL="0" lvl="0" indent="0" algn="l" rtl="0">
              <a:lnSpc>
                <a:spcPct val="90000"/>
              </a:lnSpc>
              <a:spcBef>
                <a:spcPts val="812"/>
              </a:spcBef>
              <a:spcAft>
                <a:spcPts val="0"/>
              </a:spcAft>
              <a:buSzPts val="1800"/>
              <a:buNone/>
            </a:pPr>
            <a:r>
              <a:rPr lang="en-GB" sz="1800"/>
              <a:t>This project uses multiple buttons and the touch sensor for input based on each classmate’s response to a survey question:</a:t>
            </a:r>
            <a:endParaRPr sz="1800"/>
          </a:p>
          <a:p>
            <a:pPr marL="457200" lvl="0" indent="-342900" algn="l" rtl="0">
              <a:lnSpc>
                <a:spcPct val="90000"/>
              </a:lnSpc>
              <a:spcBef>
                <a:spcPts val="812"/>
              </a:spcBef>
              <a:spcAft>
                <a:spcPts val="0"/>
              </a:spcAft>
              <a:buClr>
                <a:srgbClr val="00A000"/>
              </a:buClr>
              <a:buSzPts val="1800"/>
              <a:buChar char="•"/>
            </a:pPr>
            <a:r>
              <a:rPr lang="en-GB" sz="1800"/>
              <a:t>Press button A to record when they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agree</a:t>
            </a:r>
            <a:r>
              <a:rPr lang="en-GB" sz="1800"/>
              <a:t>.</a:t>
            </a:r>
            <a:endParaRPr sz="1800"/>
          </a:p>
          <a:p>
            <a:pPr marL="457200" lvl="0" indent="-342900" algn="l" rtl="0">
              <a:lnSpc>
                <a:spcPct val="90000"/>
              </a:lnSpc>
              <a:spcBef>
                <a:spcPts val="812"/>
              </a:spcBef>
              <a:spcAft>
                <a:spcPts val="0"/>
              </a:spcAft>
              <a:buClr>
                <a:srgbClr val="00A000"/>
              </a:buClr>
              <a:buSzPts val="1800"/>
              <a:buChar char="•"/>
            </a:pPr>
            <a:r>
              <a:rPr lang="en-GB" sz="1800"/>
              <a:t>Press button B to record when they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disagree</a:t>
            </a:r>
            <a:r>
              <a:rPr lang="en-GB" sz="1800"/>
              <a:t>.</a:t>
            </a:r>
            <a:endParaRPr sz="1800"/>
          </a:p>
          <a:p>
            <a:pPr marL="457200" marR="76600" lvl="0" indent="-342900" algn="l" rtl="0">
              <a:lnSpc>
                <a:spcPct val="90000"/>
              </a:lnSpc>
              <a:spcBef>
                <a:spcPts val="812"/>
              </a:spcBef>
              <a:spcAft>
                <a:spcPts val="0"/>
              </a:spcAft>
              <a:buClr>
                <a:srgbClr val="00A000"/>
              </a:buClr>
              <a:buSzPts val="1800"/>
              <a:buChar char="•"/>
            </a:pPr>
            <a:r>
              <a:rPr lang="en-GB" sz="1800"/>
              <a:t>Press the touch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logo</a:t>
            </a:r>
            <a:r>
              <a:rPr lang="en-GB" sz="1800"/>
              <a:t> when they are not sure.</a:t>
            </a:r>
            <a:endParaRPr sz="1800"/>
          </a:p>
          <a:p>
            <a:pPr marL="457200" marR="76600" lvl="0" indent="-342900" algn="l" rtl="0">
              <a:lnSpc>
                <a:spcPct val="90000"/>
              </a:lnSpc>
              <a:spcBef>
                <a:spcPts val="812"/>
              </a:spcBef>
              <a:spcAft>
                <a:spcPts val="0"/>
              </a:spcAft>
              <a:buSzPts val="1800"/>
              <a:buChar char="•"/>
            </a:pPr>
            <a:r>
              <a:rPr lang="en-GB" sz="1800"/>
              <a:t>Press button A+B to delete any old data stored on the micro:bit. </a:t>
            </a:r>
            <a:endParaRPr sz="1800"/>
          </a:p>
        </p:txBody>
      </p:sp>
      <p:pic>
        <p:nvPicPr>
          <p:cNvPr id="112" name="Google Shape;112;g3669771b81a_0_13" descr="An illustration of a micro:bit board and a hand next to it. Button A on the board is being pressed by the index finger of the hand."/>
          <p:cNvPicPr preferRelativeResize="0"/>
          <p:nvPr/>
        </p:nvPicPr>
        <p:blipFill rotWithShape="1">
          <a:blip r:embed="rId3">
            <a:alphaModFix/>
          </a:blip>
          <a:srcRect/>
          <a:stretch/>
        </p:blipFill>
        <p:spPr>
          <a:xfrm>
            <a:off x="3929549" y="4529034"/>
            <a:ext cx="2046900" cy="1718100"/>
          </a:xfrm>
          <a:prstGeom prst="rect">
            <a:avLst/>
          </a:prstGeom>
          <a:noFill/>
          <a:ln>
            <a:noFill/>
          </a:ln>
        </p:spPr>
      </p:pic>
      <p:sp>
        <p:nvSpPr>
          <p:cNvPr id="113" name="Google Shape;113;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Computer Science Concepts</a:t>
            </a:r>
            <a:endParaRPr/>
          </a:p>
        </p:txBody>
      </p:sp>
      <p:sp>
        <p:nvSpPr>
          <p:cNvPr id="114" name="Google Shape;114;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Page </a:t>
            </a:r>
            <a:fld id="{00000000-1234-1234-1234-123412341234}" type="slidenum">
              <a:rPr lang="en-GB"/>
              <a:t>3</a:t>
            </a:fld>
            <a:endParaRPr/>
          </a:p>
        </p:txBody>
      </p:sp>
      <p:pic>
        <p:nvPicPr>
          <p:cNvPr id="115" name="Google Shape;115;g3669771b81a_0_13" descr="decorative"/>
          <p:cNvPicPr preferRelativeResize="0"/>
          <p:nvPr/>
        </p:nvPicPr>
        <p:blipFill rotWithShape="1">
          <a:blip r:embed="rId4">
            <a:alphaModFix/>
          </a:blip>
          <a:srcRect/>
          <a:stretch/>
        </p:blipFill>
        <p:spPr>
          <a:xfrm>
            <a:off x="7693025" y="859138"/>
            <a:ext cx="937675" cy="7233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389d8243f5c_0_200"/>
          <p:cNvSpPr txBox="1">
            <a:spLocks noGrp="1"/>
          </p:cNvSpPr>
          <p:nvPr>
            <p:ph type="title"/>
          </p:nvPr>
        </p:nvSpPr>
        <p:spPr>
          <a:xfrm>
            <a:off x="681026" y="456075"/>
            <a:ext cx="7620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CD0364"/>
                </a:solidFill>
              </a:rPr>
              <a:t>Spicy 🌶️🌶️🌶️ </a:t>
            </a:r>
            <a:r>
              <a:rPr lang="en-GB" sz="2600"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6"/>
                  </a:ext>
                </a:extLst>
              </a:rPr>
              <a:t>Introduction</a:t>
            </a:r>
            <a:r>
              <a:rPr lang="en-GB" sz="2600" dirty="0">
                <a:solidFill>
                  <a:srgbClr val="CD0364"/>
                </a:solidFill>
              </a:rPr>
              <a:t> 2</a:t>
            </a:r>
            <a:endParaRPr sz="2600" dirty="0">
              <a:solidFill>
                <a:srgbClr val="CD0364"/>
              </a:solidFill>
            </a:endParaRPr>
          </a:p>
        </p:txBody>
      </p:sp>
      <p:sp>
        <p:nvSpPr>
          <p:cNvPr id="389" name="Google Shape;389;g389d8243f5c_0_20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30</a:t>
            </a:fld>
            <a:endParaRPr/>
          </a:p>
        </p:txBody>
      </p:sp>
      <p:pic>
        <p:nvPicPr>
          <p:cNvPr id="390" name="Google Shape;390;g389d8243f5c_0_200"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91" name="Google Shape;391;g389d8243f5c_0_20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92" name="Google Shape;392;g389d8243f5c_0_200"/>
          <p:cNvSpPr txBox="1">
            <a:spLocks noGrp="1"/>
          </p:cNvSpPr>
          <p:nvPr>
            <p:ph type="body" idx="1"/>
          </p:nvPr>
        </p:nvSpPr>
        <p:spPr>
          <a:xfrm>
            <a:off x="681025" y="1258131"/>
            <a:ext cx="8456400" cy="48081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6C4BC1"/>
              </a:buClr>
              <a:buSzPts val="1800"/>
              <a:buChar char="•"/>
            </a:pPr>
            <a:r>
              <a:rPr lang="en-GB" sz="1800" dirty="0"/>
              <a:t>Remember to identify areas where students will be surveying their classmates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7"/>
                  </a:ext>
                </a:extLst>
              </a:rPr>
              <a:t>. Be sure to communicate your plan with colleagues to avoid interrupting instruction or events. A </a:t>
            </a:r>
            <a:r>
              <a:rPr lang="en-GB" sz="1800" dirty="0"/>
              <a:t>selection of different classrooms or grade levels can provide interesting discussions after the survey data is collected. </a:t>
            </a:r>
            <a:endParaRPr sz="1800" dirty="0"/>
          </a:p>
          <a:p>
            <a:pPr marL="457200" lvl="0" indent="-342900" algn="l" rtl="0">
              <a:lnSpc>
                <a:spcPct val="110000"/>
              </a:lnSpc>
              <a:spcBef>
                <a:spcPts val="1300"/>
              </a:spcBef>
              <a:spcAft>
                <a:spcPts val="0"/>
              </a:spcAft>
              <a:buClr>
                <a:srgbClr val="6C4BC1"/>
              </a:buClr>
              <a:buSzPts val="1800"/>
              <a:buChar char="•"/>
            </a:pPr>
            <a:r>
              <a:rPr lang="en-GB" sz="1800" dirty="0"/>
              <a:t>Students will connect their </a:t>
            </a:r>
            <a:r>
              <a:rPr lang="en-GB" sz="1800" dirty="0" err="1"/>
              <a:t>micro:bits</a:t>
            </a:r>
            <a:r>
              <a:rPr lang="en-GB" sz="1800" dirty="0"/>
              <a:t> to a computer or tablet to view the survey results and graphs generated from their data logging on a web page to support their opinion piece. They can also </a:t>
            </a:r>
            <a:r>
              <a:rPr lang="en-GB" sz="1800" dirty="0" err="1"/>
              <a:t>analyze</a:t>
            </a:r>
            <a:r>
              <a:rPr lang="en-GB" sz="1800" dirty="0"/>
              <a:t> their data by creating their own graphs using paper and pencil or a spreadsheet.</a:t>
            </a:r>
            <a:endParaRPr sz="1650" dirty="0"/>
          </a:p>
        </p:txBody>
      </p:sp>
      <p:pic>
        <p:nvPicPr>
          <p:cNvPr id="393" name="Google Shape;393;g389d8243f5c_0_200" descr="Illustration of different data representations including a written report, scatterplot, bar graph, pie chart, and table data students can use to share the data collected with the micro:bit" title="Screenshot 2025-06-16 at 17.05.52.png"/>
          <p:cNvPicPr preferRelativeResize="0"/>
          <p:nvPr/>
        </p:nvPicPr>
        <p:blipFill rotWithShape="1">
          <a:blip r:embed="rId4">
            <a:alphaModFix/>
          </a:blip>
          <a:srcRect/>
          <a:stretch/>
        </p:blipFill>
        <p:spPr>
          <a:xfrm>
            <a:off x="3569775" y="4517215"/>
            <a:ext cx="2678900" cy="169407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35fa30c4f18_0_79"/>
          <p:cNvSpPr txBox="1">
            <a:spLocks noGrp="1"/>
          </p:cNvSpPr>
          <p:nvPr>
            <p:ph type="title"/>
          </p:nvPr>
        </p:nvSpPr>
        <p:spPr>
          <a:xfrm>
            <a:off x="681027" y="456075"/>
            <a:ext cx="7407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8"/>
                  </a:ext>
                </a:extLst>
              </a:rPr>
              <a:t>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9"/>
                  </a:ext>
                </a:extLst>
              </a:rPr>
              <a:t>teps</a:t>
            </a:r>
            <a:r>
              <a:rPr lang="en-GB" sz="2600">
                <a:solidFill>
                  <a:srgbClr val="CD0364"/>
                </a:solidFill>
              </a:rPr>
              <a:t> 1</a:t>
            </a:r>
            <a:endParaRPr sz="2600">
              <a:solidFill>
                <a:srgbClr val="CD0364"/>
              </a:solidFill>
            </a:endParaRPr>
          </a:p>
        </p:txBody>
      </p:sp>
      <p:sp>
        <p:nvSpPr>
          <p:cNvPr id="399" name="Google Shape;399;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31</a:t>
            </a:fld>
            <a:endParaRPr/>
          </a:p>
        </p:txBody>
      </p:sp>
      <p:sp>
        <p:nvSpPr>
          <p:cNvPr id="400" name="Google Shape;400;g35fa30c4f18_0_79"/>
          <p:cNvSpPr txBox="1">
            <a:spLocks noGrp="1"/>
          </p:cNvSpPr>
          <p:nvPr>
            <p:ph type="body" idx="1"/>
          </p:nvPr>
        </p:nvSpPr>
        <p:spPr>
          <a:xfrm>
            <a:off x="681027" y="1246143"/>
            <a:ext cx="8736000" cy="4969722"/>
          </a:xfrm>
          <a:prstGeom prst="rect">
            <a:avLst/>
          </a:prstGeom>
          <a:noFill/>
          <a:ln>
            <a:noFill/>
          </a:ln>
        </p:spPr>
        <p:txBody>
          <a:bodyPr spcFirstLastPara="1" wrap="square" lIns="91425" tIns="45700" rIns="91425" bIns="45700" anchor="t" anchorCtr="0">
            <a:normAutofit fontScale="85000" lnSpcReduction="10000"/>
          </a:bodyPr>
          <a:lstStyle/>
          <a:p>
            <a:pPr marL="0" marR="99837" lvl="0" indent="0" algn="l" rtl="0">
              <a:lnSpc>
                <a:spcPct val="110000"/>
              </a:lnSpc>
              <a:spcBef>
                <a:spcPts val="1300"/>
              </a:spcBef>
              <a:spcAft>
                <a:spcPts val="0"/>
              </a:spcAft>
              <a:buSzPct val="100000"/>
              <a:buNone/>
            </a:pPr>
            <a:r>
              <a:rPr lang="en-GB" sz="1800" b="1" i="1" dirty="0">
                <a:solidFill>
                  <a:srgbClr val="CD0364"/>
                </a:solidFill>
              </a:rPr>
              <a:t>Build the Code</a:t>
            </a:r>
            <a:r>
              <a:rPr lang="en-GB" sz="1800" b="1" i="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0"/>
                  </a:ext>
                </a:extLst>
              </a:rPr>
              <a:t>:</a:t>
            </a:r>
            <a:endParaRPr sz="1800" i="1" dirty="0"/>
          </a:p>
          <a:p>
            <a:pPr marL="318151" marR="99837" lvl="0" indent="-300981" algn="l" rtl="0">
              <a:lnSpc>
                <a:spcPct val="110000"/>
              </a:lnSpc>
              <a:spcBef>
                <a:spcPts val="1300"/>
              </a:spcBef>
              <a:spcAft>
                <a:spcPts val="0"/>
              </a:spcAft>
              <a:buClr>
                <a:srgbClr val="CD0364"/>
              </a:buClr>
              <a:buSzPct val="100000"/>
              <a:buChar char="•"/>
            </a:pPr>
            <a:r>
              <a:rPr lang="en-GB" sz="1800" b="1" dirty="0">
                <a:solidFill>
                  <a:srgbClr val="CD0364"/>
                </a:solidFill>
              </a:rPr>
              <a:t>Open</a:t>
            </a:r>
            <a:r>
              <a:rPr lang="en-GB" sz="1800" dirty="0"/>
              <a:t> the environment data logger project: </a:t>
            </a:r>
            <a:r>
              <a:rPr lang="en-GB" sz="1800" dirty="0" err="1">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1"/>
                  </a:ext>
                </a:extLst>
              </a:rPr>
              <a:t>mbit.io</a:t>
            </a:r>
            <a:r>
              <a:rPr lang="en-GB" sz="1800" dirty="0">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1"/>
                  </a:ext>
                </a:extLst>
              </a:rPr>
              <a:t>/us-opinion-spicy</a:t>
            </a:r>
            <a:endParaRPr sz="1800" b="1" dirty="0">
              <a:solidFill>
                <a:srgbClr val="CD0364"/>
              </a:solidFill>
            </a:endParaRPr>
          </a:p>
          <a:p>
            <a:pPr marL="318151" marR="99837" lvl="0" indent="-300981" algn="l" rtl="0">
              <a:lnSpc>
                <a:spcPct val="110000"/>
              </a:lnSpc>
              <a:spcBef>
                <a:spcPts val="1300"/>
              </a:spcBef>
              <a:spcAft>
                <a:spcPts val="0"/>
              </a:spcAft>
              <a:buClr>
                <a:srgbClr val="CD0364"/>
              </a:buClr>
              <a:buSzPct val="100000"/>
              <a:buChar char="•"/>
            </a:pPr>
            <a:r>
              <a:rPr lang="en-GB" sz="1800" b="1" dirty="0">
                <a:solidFill>
                  <a:srgbClr val="CD0364"/>
                </a:solidFill>
              </a:rPr>
              <a:t>Explain</a:t>
            </a:r>
            <a:r>
              <a:rPr lang="en-GB" sz="1800" b="1" dirty="0">
                <a:solidFill>
                  <a:srgbClr val="6C4BC1"/>
                </a:solidFill>
              </a:rPr>
              <a:t> </a:t>
            </a:r>
            <a:r>
              <a:rPr lang="en-GB" sz="1800" dirty="0"/>
              <a:t>that students will use the toolbox to find code blocks. For this project, two parts of the code are already done for them. They control what happens when the program starts and when the data log is deleted, including setting the data logging table column headings as “agree”, “disagree”, and “not sure”.</a:t>
            </a:r>
            <a:endParaRPr sz="1800" dirty="0"/>
          </a:p>
          <a:p>
            <a:pPr marL="318151" marR="99837" lvl="0" indent="-300981" algn="l" rtl="0">
              <a:lnSpc>
                <a:spcPct val="110000"/>
              </a:lnSpc>
              <a:spcBef>
                <a:spcPts val="1300"/>
              </a:spcBef>
              <a:spcAft>
                <a:spcPts val="0"/>
              </a:spcAft>
              <a:buClr>
                <a:srgbClr val="CD0364"/>
              </a:buClr>
              <a:buSzPct val="1000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2"/>
                  </a:ext>
                </a:extLst>
              </a:rPr>
              <a:t>Explain</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3"/>
                  </a:ext>
                </a:extLst>
              </a:rPr>
              <a:t> that students </a:t>
            </a:r>
            <a:r>
              <a:rPr lang="en-GB" sz="1800" dirty="0"/>
              <a:t>will need to </a:t>
            </a:r>
            <a:r>
              <a:rPr lang="en-GB" sz="1800" b="1" dirty="0">
                <a:solidFill>
                  <a:srgbClr val="CD0364"/>
                </a:solidFill>
              </a:rPr>
              <a:t>code</a:t>
            </a:r>
            <a:r>
              <a:rPr lang="en-GB" sz="1800" dirty="0"/>
              <a:t> three parts of the opinion survey data logger:</a:t>
            </a:r>
            <a:endParaRPr sz="1800" dirty="0"/>
          </a:p>
          <a:p>
            <a:pPr marL="719999" marR="0" lvl="1" indent="-286702" algn="l" rtl="0">
              <a:lnSpc>
                <a:spcPct val="110000"/>
              </a:lnSpc>
              <a:spcBef>
                <a:spcPts val="1300"/>
              </a:spcBef>
              <a:spcAft>
                <a:spcPts val="0"/>
              </a:spcAft>
              <a:buClr>
                <a:srgbClr val="CD0364"/>
              </a:buClr>
              <a:buSzPct val="100000"/>
              <a:buAutoNum type="arabicPeriod"/>
            </a:pPr>
            <a:r>
              <a:rPr lang="en-GB" sz="1800" b="1" dirty="0">
                <a:solidFill>
                  <a:srgbClr val="CD0364"/>
                </a:solidFill>
              </a:rPr>
              <a:t>Code</a:t>
            </a:r>
            <a:r>
              <a:rPr lang="en-GB" sz="1800" dirty="0"/>
              <a:t> button A to display the happy icon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4"/>
                  </a:ext>
                </a:extLst>
              </a:rPr>
              <a:t>confirm</a:t>
            </a:r>
            <a:r>
              <a:rPr lang="en-GB" sz="1800" dirty="0"/>
              <a:t> that a survey response is added to the “agree” column. Then clear the screen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5"/>
                  </a:ext>
                </a:extLst>
              </a:rPr>
              <a:t>indicate</a:t>
            </a:r>
            <a:r>
              <a:rPr lang="en-GB" sz="1800" dirty="0"/>
              <a:t> that the next survey response can be collected.</a:t>
            </a:r>
            <a:endParaRPr sz="1800" dirty="0"/>
          </a:p>
          <a:p>
            <a:pPr marL="719999" marR="0" lvl="1" indent="-286702" algn="l" rtl="0">
              <a:lnSpc>
                <a:spcPct val="110000"/>
              </a:lnSpc>
              <a:spcBef>
                <a:spcPts val="1300"/>
              </a:spcBef>
              <a:spcAft>
                <a:spcPts val="0"/>
              </a:spcAft>
              <a:buClr>
                <a:srgbClr val="CD0364"/>
              </a:buClr>
              <a:buSzPct val="100000"/>
              <a:buAutoNum type="arabicPeriod"/>
            </a:pPr>
            <a:r>
              <a:rPr lang="en-GB" sz="1800" b="1" dirty="0">
                <a:solidFill>
                  <a:srgbClr val="CD0364"/>
                </a:solidFill>
              </a:rPr>
              <a:t>Code</a:t>
            </a:r>
            <a:r>
              <a:rPr lang="en-GB" sz="1800" dirty="0"/>
              <a:t> button B to display the sad icon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6"/>
                  </a:ext>
                </a:extLst>
              </a:rPr>
              <a:t>confirm</a:t>
            </a:r>
            <a:r>
              <a:rPr lang="en-GB" sz="1800" dirty="0"/>
              <a:t> that a survey response is added to the “disagree” column. Then clear the screen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7"/>
                  </a:ext>
                </a:extLst>
              </a:rPr>
              <a:t>indicate</a:t>
            </a:r>
            <a:r>
              <a:rPr lang="en-GB" sz="1800" dirty="0"/>
              <a:t> that the next survey response can be collected.</a:t>
            </a:r>
            <a:endParaRPr sz="1800" dirty="0"/>
          </a:p>
          <a:p>
            <a:pPr marL="719999" marR="0" lvl="1" indent="-286702" algn="l" rtl="0">
              <a:lnSpc>
                <a:spcPct val="110000"/>
              </a:lnSpc>
              <a:spcBef>
                <a:spcPts val="1300"/>
              </a:spcBef>
              <a:spcAft>
                <a:spcPts val="0"/>
              </a:spcAft>
              <a:buClr>
                <a:srgbClr val="CD0364"/>
              </a:buClr>
              <a:buSzPct val="100000"/>
              <a:buAutoNum type="arabicPeriod"/>
            </a:pPr>
            <a:r>
              <a:rPr lang="en-GB" sz="1800" b="1" dirty="0">
                <a:solidFill>
                  <a:srgbClr val="CD0364"/>
                </a:solidFill>
              </a:rPr>
              <a:t>Code </a:t>
            </a:r>
            <a:r>
              <a:rPr lang="en-GB" sz="1800" dirty="0"/>
              <a:t>a logo press to display the meh icon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8"/>
                  </a:ext>
                </a:extLst>
              </a:rPr>
              <a:t>confirm</a:t>
            </a:r>
            <a:r>
              <a:rPr lang="en-GB" sz="1800" dirty="0"/>
              <a:t> that a survey response is added to the “not sure” column. Then clear the screen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9"/>
                  </a:ext>
                </a:extLst>
              </a:rPr>
              <a:t>indicate</a:t>
            </a:r>
            <a:r>
              <a:rPr lang="en-GB" sz="1800" dirty="0"/>
              <a:t> that the next survey response can be collected.</a:t>
            </a:r>
            <a:endParaRPr sz="1800" dirty="0"/>
          </a:p>
        </p:txBody>
      </p:sp>
      <p:sp>
        <p:nvSpPr>
          <p:cNvPr id="401" name="Google Shape;401;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02" name="Google Shape;402;g35fa30c4f18_0_79"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088725" y="456087"/>
            <a:ext cx="1428350" cy="119127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389d8243f5c_0_22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0"/>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1"/>
                  </a:ext>
                </a:extLst>
              </a:rPr>
              <a:t>teps</a:t>
            </a:r>
            <a:r>
              <a:rPr lang="en-GB" sz="2600">
                <a:solidFill>
                  <a:srgbClr val="CD0364"/>
                </a:solidFill>
              </a:rPr>
              <a:t> 2</a:t>
            </a:r>
            <a:endParaRPr sz="2600">
              <a:solidFill>
                <a:srgbClr val="CD0364"/>
              </a:solidFill>
            </a:endParaRPr>
          </a:p>
        </p:txBody>
      </p:sp>
      <p:sp>
        <p:nvSpPr>
          <p:cNvPr id="408" name="Google Shape;408;g389d8243f5c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32</a:t>
            </a:fld>
            <a:endParaRPr/>
          </a:p>
        </p:txBody>
      </p:sp>
      <p:sp>
        <p:nvSpPr>
          <p:cNvPr id="409" name="Google Shape;409;g389d8243f5c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10" name="Google Shape;410;g389d8243f5c_0_228"/>
          <p:cNvSpPr txBox="1"/>
          <p:nvPr/>
        </p:nvSpPr>
        <p:spPr>
          <a:xfrm>
            <a:off x="680952" y="1093786"/>
            <a:ext cx="49053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Button A Part 1</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pic>
        <p:nvPicPr>
          <p:cNvPr id="411" name="Google Shape;411;g389d8243f5c_0_22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12" name="Google Shape;412;g389d8243f5c_0_228"/>
          <p:cNvSpPr/>
          <p:nvPr/>
        </p:nvSpPr>
        <p:spPr>
          <a:xfrm>
            <a:off x="743575" y="1853746"/>
            <a:ext cx="2719800" cy="42756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rgbClr val="000000"/>
              </a:buClr>
              <a:buSzPts val="1100"/>
              <a:buFont typeface="Arial"/>
              <a:buNone/>
            </a:pPr>
            <a:r>
              <a:rPr lang="en-GB" sz="1800" b="1">
                <a:solidFill>
                  <a:srgbClr val="CD0364"/>
                </a:solidFill>
                <a:latin typeface="Helvetica Neue"/>
                <a:ea typeface="Helvetica Neue"/>
                <a:cs typeface="Helvetica Neue"/>
                <a:sym typeface="Helvetica Neue"/>
              </a:rPr>
              <a:t>Find the ‘on button A pressed’ block </a:t>
            </a:r>
            <a:r>
              <a:rPr lang="en-GB" sz="1800">
                <a:solidFill>
                  <a:srgbClr val="000000"/>
                </a:solidFill>
                <a:latin typeface="Helvetica Neue"/>
                <a:ea typeface="Helvetica Neue"/>
                <a:cs typeface="Helvetica Neue"/>
                <a:sym typeface="Helvetica Neue"/>
              </a:rPr>
              <a:t>in the Input section and add it to your workspace. </a:t>
            </a:r>
            <a:endParaRPr sz="1800" b="0" i="0" u="none" strike="noStrike" cap="none">
              <a:solidFill>
                <a:srgbClr val="000000"/>
              </a:solidFill>
              <a:latin typeface="Helvetica Neue"/>
              <a:ea typeface="Helvetica Neue"/>
              <a:cs typeface="Helvetica Neue"/>
              <a:sym typeface="Helvetica Neue"/>
            </a:endParaRPr>
          </a:p>
        </p:txBody>
      </p:sp>
      <p:sp>
        <p:nvSpPr>
          <p:cNvPr id="413" name="Google Shape;413;g389d8243f5c_0_228"/>
          <p:cNvSpPr/>
          <p:nvPr/>
        </p:nvSpPr>
        <p:spPr>
          <a:xfrm>
            <a:off x="3741325" y="1853783"/>
            <a:ext cx="41439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0"/>
              </a:spcBef>
              <a:spcAft>
                <a:spcPts val="0"/>
              </a:spcAft>
              <a:buClr>
                <a:schemeClr val="dk1"/>
              </a:buClr>
              <a:buSzPts val="1800"/>
              <a:buFont typeface="Arial"/>
              <a:buNone/>
            </a:pPr>
            <a:r>
              <a:rPr lang="en-GB" sz="1800" b="1">
                <a:solidFill>
                  <a:srgbClr val="CD0364"/>
                </a:solidFill>
                <a:latin typeface="Helvetica Neue"/>
                <a:ea typeface="Helvetica Neue"/>
                <a:cs typeface="Helvetica Neue"/>
                <a:sym typeface="Helvetica Neue"/>
              </a:rPr>
              <a:t>Find the ‘show icon’ block</a:t>
            </a:r>
            <a:r>
              <a:rPr lang="en-GB" sz="1800">
                <a:solidFill>
                  <a:schemeClr val="dk1"/>
                </a:solidFill>
                <a:latin typeface="Helvetica Neue"/>
                <a:ea typeface="Helvetica Neue"/>
                <a:cs typeface="Helvetica Neue"/>
                <a:sym typeface="Helvetica Neue"/>
              </a:rPr>
              <a:t> in the Basic section. Put the block inside the ‘on button A pressed’ block and click the arrow to select the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2"/>
                  </a:ext>
                </a:extLst>
              </a:rPr>
              <a:t>built-in</a:t>
            </a:r>
            <a:r>
              <a:rPr lang="en-GB" sz="1800">
                <a:solidFill>
                  <a:schemeClr val="dk1"/>
                </a:solidFill>
                <a:latin typeface="Helvetica Neue"/>
                <a:ea typeface="Helvetica Neue"/>
                <a:cs typeface="Helvetica Neue"/>
                <a:sym typeface="Helvetica Neue"/>
              </a:rPr>
              <a:t> happy image.</a:t>
            </a:r>
            <a:endParaRPr sz="1800" b="1">
              <a:solidFill>
                <a:srgbClr val="CD0364"/>
              </a:solidFill>
              <a:latin typeface="Helvetica Neue"/>
              <a:ea typeface="Helvetica Neue"/>
              <a:cs typeface="Helvetica Neue"/>
              <a:sym typeface="Helvetica Neue"/>
            </a:endParaRPr>
          </a:p>
        </p:txBody>
      </p:sp>
      <p:pic>
        <p:nvPicPr>
          <p:cNvPr id="414" name="Google Shape;414;g389d8243f5c_0_228" descr="On button A pressed block " title="microbit-screenshot (47).png"/>
          <p:cNvPicPr preferRelativeResize="0"/>
          <p:nvPr/>
        </p:nvPicPr>
        <p:blipFill rotWithShape="1">
          <a:blip r:embed="rId4">
            <a:alphaModFix/>
          </a:blip>
          <a:srcRect l="53455" b="38920"/>
          <a:stretch/>
        </p:blipFill>
        <p:spPr>
          <a:xfrm>
            <a:off x="975850" y="2443308"/>
            <a:ext cx="1967109" cy="911400"/>
          </a:xfrm>
          <a:prstGeom prst="rect">
            <a:avLst/>
          </a:prstGeom>
          <a:noFill/>
          <a:ln>
            <a:noFill/>
          </a:ln>
        </p:spPr>
      </p:pic>
      <p:pic>
        <p:nvPicPr>
          <p:cNvPr id="415" name="Google Shape;415;g389d8243f5c_0_228" descr="On button A pressed block with a show icon happy block inside it. " title="microbit-screenshot - 2025-10-08T153011.884.png"/>
          <p:cNvPicPr preferRelativeResize="0"/>
          <p:nvPr/>
        </p:nvPicPr>
        <p:blipFill rotWithShape="1">
          <a:blip r:embed="rId5">
            <a:alphaModFix/>
          </a:blip>
          <a:srcRect l="60864" t="9661" b="40590"/>
          <a:stretch/>
        </p:blipFill>
        <p:spPr>
          <a:xfrm>
            <a:off x="4829725" y="2183758"/>
            <a:ext cx="1967099" cy="128567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g389d8243f5c_0_250"/>
          <p:cNvSpPr/>
          <p:nvPr/>
        </p:nvSpPr>
        <p:spPr>
          <a:xfrm>
            <a:off x="5556850" y="1862509"/>
            <a:ext cx="36762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a:t>
            </a:r>
            <a:r>
              <a:rPr lang="en-GB" sz="1800" b="1">
                <a:solidFill>
                  <a:srgbClr val="CD0364"/>
                </a:solidFill>
                <a:latin typeface="Helvetica Neue"/>
                <a:ea typeface="Helvetica Neue"/>
                <a:cs typeface="Helvetica Neue"/>
                <a:sym typeface="Helvetica Neue"/>
              </a:rPr>
              <a:t>clear screen</a:t>
            </a:r>
            <a:r>
              <a:rPr lang="en-GB" sz="1800" b="1" i="0" u="none" strike="noStrike" cap="none">
                <a:solidFill>
                  <a:srgbClr val="CD0364"/>
                </a:solidFill>
                <a:latin typeface="Helvetica Neue"/>
                <a:ea typeface="Helvetica Neue"/>
                <a:cs typeface="Helvetica Neue"/>
                <a:sym typeface="Helvetica Neue"/>
              </a:rPr>
              <a:t>’ block</a:t>
            </a:r>
            <a:r>
              <a:rPr lang="en-GB" sz="1800" b="0" i="0" u="none" strike="noStrike" cap="none">
                <a:solidFill>
                  <a:srgbClr val="000000"/>
                </a:solidFill>
                <a:latin typeface="Helvetica Neue"/>
                <a:ea typeface="Helvetica Neue"/>
                <a:cs typeface="Helvetica Neue"/>
                <a:sym typeface="Helvetica Neue"/>
              </a:rPr>
              <a:t> in the </a:t>
            </a:r>
            <a:r>
              <a:rPr lang="en-GB" sz="1800">
                <a:latin typeface="Helvetica Neue"/>
                <a:ea typeface="Helvetica Neue"/>
                <a:cs typeface="Helvetica Neue"/>
                <a:sym typeface="Helvetica Neue"/>
              </a:rPr>
              <a:t>Basic</a:t>
            </a:r>
            <a:r>
              <a:rPr lang="en-GB" sz="1800" b="0" i="0" u="none" strike="noStrike" cap="none">
                <a:solidFill>
                  <a:srgbClr val="000000"/>
                </a:solidFill>
                <a:latin typeface="Helvetica Neue"/>
                <a:ea typeface="Helvetica Neue"/>
                <a:cs typeface="Helvetica Neue"/>
                <a:sym typeface="Helvetica Neue"/>
              </a:rPr>
              <a:t> section. </a:t>
            </a:r>
            <a:r>
              <a:rPr lang="en-GB" sz="1800">
                <a:solidFill>
                  <a:srgbClr val="000000"/>
                </a:solidFill>
                <a:latin typeface="Helvetica Neue"/>
                <a:ea typeface="Helvetica Neue"/>
                <a:cs typeface="Helvetica Neue"/>
                <a:sym typeface="Helvetica Neue"/>
              </a:rPr>
              <a:t>Put the block inside the ‘</a:t>
            </a:r>
            <a:r>
              <a:rPr lang="en-GB" sz="1800">
                <a:latin typeface="Helvetica Neue"/>
                <a:ea typeface="Helvetica Neue"/>
                <a:cs typeface="Helvetica Neue"/>
                <a:sym typeface="Helvetica Neue"/>
              </a:rPr>
              <a:t>on button A pressed</a:t>
            </a:r>
            <a:r>
              <a:rPr lang="en-GB" sz="1800">
                <a:solidFill>
                  <a:srgbClr val="000000"/>
                </a:solidFill>
                <a:latin typeface="Helvetica Neue"/>
                <a:ea typeface="Helvetica Neue"/>
                <a:cs typeface="Helvetica Neue"/>
                <a:sym typeface="Helvetica Neue"/>
              </a:rPr>
              <a:t>’ block</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3"/>
                  </a:ext>
                </a:extLst>
              </a:rPr>
              <a:t>.</a:t>
            </a:r>
            <a:r>
              <a:rPr lang="en-GB" sz="1800" b="0" i="0" u="none" strike="noStrike" cap="none">
                <a:solidFill>
                  <a:srgbClr val="000000"/>
                </a:solidFill>
                <a:latin typeface="Helvetica Neue"/>
                <a:ea typeface="Helvetica Neue"/>
                <a:cs typeface="Helvetica Neue"/>
                <a:sym typeface="Helvetica Neue"/>
              </a:rPr>
              <a:t> </a:t>
            </a:r>
            <a:endParaRPr sz="1800" b="1" i="0" u="none" strike="noStrike" cap="none">
              <a:solidFill>
                <a:srgbClr val="CD0364"/>
              </a:solidFill>
              <a:latin typeface="Helvetica Neue"/>
              <a:ea typeface="Helvetica Neue"/>
              <a:cs typeface="Helvetica Neue"/>
              <a:sym typeface="Helvetica Neue"/>
            </a:endParaRPr>
          </a:p>
        </p:txBody>
      </p:sp>
      <p:sp>
        <p:nvSpPr>
          <p:cNvPr id="421" name="Google Shape;421;g389d8243f5c_0_250"/>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4"/>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5"/>
                  </a:ext>
                </a:extLst>
              </a:rPr>
              <a:t>teps</a:t>
            </a:r>
            <a:r>
              <a:rPr lang="en-GB" sz="2600">
                <a:solidFill>
                  <a:srgbClr val="CD0364"/>
                </a:solidFill>
              </a:rPr>
              <a:t> 3</a:t>
            </a:r>
            <a:endParaRPr sz="2600">
              <a:solidFill>
                <a:srgbClr val="CD0364"/>
              </a:solidFill>
            </a:endParaRPr>
          </a:p>
        </p:txBody>
      </p:sp>
      <p:sp>
        <p:nvSpPr>
          <p:cNvPr id="422" name="Google Shape;422;g389d8243f5c_0_25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33</a:t>
            </a:fld>
            <a:endParaRPr/>
          </a:p>
        </p:txBody>
      </p:sp>
      <p:sp>
        <p:nvSpPr>
          <p:cNvPr id="423" name="Google Shape;423;g389d8243f5c_0_25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24" name="Google Shape;424;g389d8243f5c_0_250"/>
          <p:cNvSpPr txBox="1"/>
          <p:nvPr/>
        </p:nvSpPr>
        <p:spPr>
          <a:xfrm>
            <a:off x="681026" y="1078672"/>
            <a:ext cx="75123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Button A Part 2 </a:t>
            </a:r>
            <a:endParaRPr sz="1400" b="0" i="0" u="none" strike="noStrike" cap="none" dirty="0">
              <a:solidFill>
                <a:srgbClr val="000000"/>
              </a:solidFill>
              <a:latin typeface="Arial"/>
              <a:ea typeface="Arial"/>
              <a:cs typeface="Arial"/>
              <a:sym typeface="Arial"/>
            </a:endParaRPr>
          </a:p>
        </p:txBody>
      </p:sp>
      <p:pic>
        <p:nvPicPr>
          <p:cNvPr id="425" name="Google Shape;425;g389d8243f5c_0_25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26" name="Google Shape;426;g389d8243f5c_0_250" descr="On button A pressed block containing the following blocks: &#10;- show icon happy &#10;- log data column 'agree' value '1' &#10;- clear screen " title="microbit-screenshot - 2025-10-08T153828.660.png"/>
          <p:cNvPicPr preferRelativeResize="0"/>
          <p:nvPr/>
        </p:nvPicPr>
        <p:blipFill rotWithShape="1">
          <a:blip r:embed="rId4">
            <a:alphaModFix/>
          </a:blip>
          <a:srcRect l="46100" t="9121" b="6887"/>
          <a:stretch/>
        </p:blipFill>
        <p:spPr>
          <a:xfrm>
            <a:off x="5856585" y="2107897"/>
            <a:ext cx="3076751" cy="1879757"/>
          </a:xfrm>
          <a:prstGeom prst="rect">
            <a:avLst/>
          </a:prstGeom>
          <a:noFill/>
          <a:ln>
            <a:noFill/>
          </a:ln>
        </p:spPr>
      </p:pic>
      <p:sp>
        <p:nvSpPr>
          <p:cNvPr id="427" name="Google Shape;427;g389d8243f5c_0_250"/>
          <p:cNvSpPr/>
          <p:nvPr/>
        </p:nvSpPr>
        <p:spPr>
          <a:xfrm>
            <a:off x="681025" y="1843509"/>
            <a:ext cx="45138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a:t>
            </a:r>
            <a:r>
              <a:rPr lang="en-GB" sz="1800" b="1">
                <a:solidFill>
                  <a:srgbClr val="CD0364"/>
                </a:solidFill>
                <a:latin typeface="Helvetica Neue"/>
                <a:ea typeface="Helvetica Neue"/>
                <a:cs typeface="Helvetica Neue"/>
                <a:sym typeface="Helvetica Neue"/>
              </a:rPr>
              <a:t>log data</a:t>
            </a:r>
            <a:r>
              <a:rPr lang="en-GB" sz="1800" b="1" i="0" u="none" strike="noStrike" cap="none">
                <a:solidFill>
                  <a:srgbClr val="CD0364"/>
                </a:solidFill>
                <a:latin typeface="Helvetica Neue"/>
                <a:ea typeface="Helvetica Neue"/>
                <a:cs typeface="Helvetica Neue"/>
                <a:sym typeface="Helvetica Neue"/>
              </a:rPr>
              <a:t>’ block</a:t>
            </a:r>
            <a:r>
              <a:rPr lang="en-GB" sz="1800" b="0" i="0" u="none" strike="noStrike" cap="none">
                <a:solidFill>
                  <a:srgbClr val="000000"/>
                </a:solidFill>
                <a:latin typeface="Helvetica Neue"/>
                <a:ea typeface="Helvetica Neue"/>
                <a:cs typeface="Helvetica Neue"/>
                <a:sym typeface="Helvetica Neue"/>
              </a:rPr>
              <a:t> in the </a:t>
            </a:r>
            <a:r>
              <a:rPr lang="en-GB" sz="1800">
                <a:latin typeface="Helvetica Neue"/>
                <a:ea typeface="Helvetica Neue"/>
                <a:cs typeface="Helvetica Neue"/>
                <a:sym typeface="Helvetica Neue"/>
              </a:rPr>
              <a:t>Data Logger</a:t>
            </a:r>
            <a:r>
              <a:rPr lang="en-GB" sz="1800" b="0" i="0" u="none" strike="noStrike" cap="none">
                <a:solidFill>
                  <a:srgbClr val="000000"/>
                </a:solidFill>
                <a:latin typeface="Helvetica Neue"/>
                <a:ea typeface="Helvetica Neue"/>
                <a:cs typeface="Helvetica Neue"/>
                <a:sym typeface="Helvetica Neue"/>
              </a:rPr>
              <a:t> section. </a:t>
            </a:r>
            <a:r>
              <a:rPr lang="en-GB" sz="1800">
                <a:solidFill>
                  <a:srgbClr val="000000"/>
                </a:solidFill>
                <a:latin typeface="Helvetica Neue"/>
                <a:ea typeface="Helvetica Neue"/>
                <a:cs typeface="Helvetica Neue"/>
                <a:sym typeface="Helvetica Neue"/>
              </a:rPr>
              <a:t>Put the block inside the ‘</a:t>
            </a:r>
            <a:r>
              <a:rPr lang="en-GB" sz="1800">
                <a:latin typeface="Helvetica Neue"/>
                <a:ea typeface="Helvetica Neue"/>
                <a:cs typeface="Helvetica Neue"/>
                <a:sym typeface="Helvetica Neue"/>
              </a:rPr>
              <a:t>on button A pressed</a:t>
            </a:r>
            <a:r>
              <a:rPr lang="en-GB" sz="1800">
                <a:solidFill>
                  <a:srgbClr val="000000"/>
                </a:solidFill>
                <a:latin typeface="Helvetica Neue"/>
                <a:ea typeface="Helvetica Neue"/>
                <a:cs typeface="Helvetica Neue"/>
                <a:sym typeface="Helvetica Neue"/>
              </a:rPr>
              <a:t>’ block</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6"/>
                  </a:ext>
                </a:extLst>
              </a:rPr>
              <a:t>.</a:t>
            </a:r>
            <a:r>
              <a:rPr lang="en-GB" sz="1800" b="0" i="0" u="none" strike="noStrike" cap="none">
                <a:solidFill>
                  <a:srgbClr val="000000"/>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Click</a:t>
            </a:r>
            <a:r>
              <a:rPr lang="en-GB" sz="1800" b="0" i="0" u="none" strike="noStrike" cap="none">
                <a:solidFill>
                  <a:srgbClr val="000000"/>
                </a:solidFill>
                <a:latin typeface="Helvetica Neue"/>
                <a:ea typeface="Helvetica Neue"/>
                <a:cs typeface="Helvetica Neue"/>
                <a:sym typeface="Helvetica Neue"/>
              </a:rPr>
              <a:t> the column name </a:t>
            </a:r>
            <a:r>
              <a:rPr lang="en-GB" sz="1800">
                <a:latin typeface="Helvetica Neue"/>
                <a:ea typeface="Helvetica Neue"/>
                <a:cs typeface="Helvetica Neue"/>
                <a:sym typeface="Helvetica Neue"/>
              </a:rPr>
              <a:t>and select</a:t>
            </a:r>
            <a:r>
              <a:rPr lang="en-GB" sz="1800" b="0" i="0" u="none" strike="noStrike" cap="none">
                <a:solidFill>
                  <a:srgbClr val="000000"/>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“agree”. Update the value to 1. </a:t>
            </a:r>
            <a:endParaRPr sz="1800" b="1" i="0" u="none" strike="noStrike" cap="none">
              <a:solidFill>
                <a:srgbClr val="CD0364"/>
              </a:solidFill>
              <a:latin typeface="Helvetica Neue"/>
              <a:ea typeface="Helvetica Neue"/>
              <a:cs typeface="Helvetica Neue"/>
              <a:sym typeface="Helvetica Neue"/>
            </a:endParaRPr>
          </a:p>
        </p:txBody>
      </p:sp>
      <p:pic>
        <p:nvPicPr>
          <p:cNvPr id="428" name="Google Shape;428;g389d8243f5c_0_250" descr="On button A pressed block containing the following blocks: &#10;- show icon happy&#10;- log data column 'agree' value '1' " title="microbit-screenshot - 2025-10-08T153500.115.png"/>
          <p:cNvPicPr preferRelativeResize="0"/>
          <p:nvPr/>
        </p:nvPicPr>
        <p:blipFill rotWithShape="1">
          <a:blip r:embed="rId5">
            <a:alphaModFix/>
          </a:blip>
          <a:srcRect l="45572" t="8188" b="21285"/>
          <a:stretch/>
        </p:blipFill>
        <p:spPr>
          <a:xfrm>
            <a:off x="1359887" y="2246021"/>
            <a:ext cx="3156076" cy="16035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g394d6ca2e58_0_10"/>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7"/>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8"/>
                  </a:ext>
                </a:extLst>
              </a:rPr>
              <a:t>teps</a:t>
            </a:r>
            <a:r>
              <a:rPr lang="en-GB" sz="2600">
                <a:solidFill>
                  <a:srgbClr val="CD0364"/>
                </a:solidFill>
              </a:rPr>
              <a:t> 4</a:t>
            </a:r>
            <a:endParaRPr sz="2600">
              <a:solidFill>
                <a:srgbClr val="CD0364"/>
              </a:solidFill>
            </a:endParaRPr>
          </a:p>
        </p:txBody>
      </p:sp>
      <p:sp>
        <p:nvSpPr>
          <p:cNvPr id="434" name="Google Shape;434;g394d6ca2e58_0_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34</a:t>
            </a:fld>
            <a:endParaRPr/>
          </a:p>
        </p:txBody>
      </p:sp>
      <p:sp>
        <p:nvSpPr>
          <p:cNvPr id="435" name="Google Shape;435;g394d6ca2e58_0_1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36" name="Google Shape;436;g394d6ca2e58_0_10"/>
          <p:cNvSpPr txBox="1"/>
          <p:nvPr/>
        </p:nvSpPr>
        <p:spPr>
          <a:xfrm>
            <a:off x="680952" y="1087250"/>
            <a:ext cx="75123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Button B Part 1</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pic>
        <p:nvPicPr>
          <p:cNvPr id="437" name="Google Shape;437;g394d6ca2e58_0_1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38" name="Google Shape;438;g394d6ca2e58_0_10"/>
          <p:cNvSpPr/>
          <p:nvPr/>
        </p:nvSpPr>
        <p:spPr>
          <a:xfrm>
            <a:off x="681025" y="1873807"/>
            <a:ext cx="3676200" cy="42657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rgbClr val="000000"/>
              </a:buClr>
              <a:buSzPts val="1100"/>
              <a:buFont typeface="Arial"/>
              <a:buNone/>
            </a:pP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9"/>
                  </a:ext>
                </a:extLst>
              </a:rPr>
              <a:t>Find the ‘on button A pressed’ block </a:t>
            </a:r>
            <a:r>
              <a:rPr lang="en-GB" sz="180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0"/>
                  </a:ext>
                </a:extLst>
              </a:rPr>
              <a:t>in the Input section and add it to your workspace. Click the down arrow and select B.</a:t>
            </a:r>
            <a:endParaRPr sz="1800" b="0" i="0" u="none" strike="noStrike" cap="none">
              <a:solidFill>
                <a:srgbClr val="000000"/>
              </a:solidFill>
              <a:latin typeface="Helvetica Neue"/>
              <a:ea typeface="Helvetica Neue"/>
              <a:cs typeface="Helvetica Neue"/>
              <a:sym typeface="Helvetica Neue"/>
            </a:endParaRPr>
          </a:p>
        </p:txBody>
      </p:sp>
      <p:pic>
        <p:nvPicPr>
          <p:cNvPr id="439" name="Google Shape;439;g394d6ca2e58_0_10" descr="On button A pressed block greyed out. " title="microbit-screenshot (23).png"/>
          <p:cNvPicPr preferRelativeResize="0"/>
          <p:nvPr/>
        </p:nvPicPr>
        <p:blipFill rotWithShape="1">
          <a:blip r:embed="rId4">
            <a:alphaModFix/>
          </a:blip>
          <a:srcRect l="65999" t="15354" r="17902" b="59051"/>
          <a:stretch/>
        </p:blipFill>
        <p:spPr>
          <a:xfrm>
            <a:off x="1462552" y="2071865"/>
            <a:ext cx="1894149" cy="952876"/>
          </a:xfrm>
          <a:prstGeom prst="rect">
            <a:avLst/>
          </a:prstGeom>
          <a:noFill/>
          <a:ln>
            <a:noFill/>
          </a:ln>
        </p:spPr>
      </p:pic>
      <p:pic>
        <p:nvPicPr>
          <p:cNvPr id="440" name="Google Shape;440;g394d6ca2e58_0_10" descr="On button B pressed block " title="microbit-screenshot (23).png"/>
          <p:cNvPicPr preferRelativeResize="0"/>
          <p:nvPr/>
        </p:nvPicPr>
        <p:blipFill rotWithShape="1">
          <a:blip r:embed="rId4">
            <a:alphaModFix/>
          </a:blip>
          <a:srcRect l="84692" t="14729" r="-790" b="59675"/>
          <a:stretch/>
        </p:blipFill>
        <p:spPr>
          <a:xfrm>
            <a:off x="1462552" y="3252915"/>
            <a:ext cx="1894149" cy="952876"/>
          </a:xfrm>
          <a:prstGeom prst="rect">
            <a:avLst/>
          </a:prstGeom>
          <a:noFill/>
          <a:ln>
            <a:noFill/>
          </a:ln>
        </p:spPr>
      </p:pic>
      <p:sp>
        <p:nvSpPr>
          <p:cNvPr id="441" name="Google Shape;441;g394d6ca2e58_0_10" descr="pink down arrow to signal the students will change the gray, unusable on button A pressed block to a pink, usable on button B pressed by clicking the down arrow next to letter A and selecting letter B."/>
          <p:cNvSpPr txBox="1"/>
          <p:nvPr/>
        </p:nvSpPr>
        <p:spPr>
          <a:xfrm>
            <a:off x="2150909" y="2796925"/>
            <a:ext cx="517500" cy="635400"/>
          </a:xfrm>
          <a:prstGeom prst="rect">
            <a:avLst/>
          </a:prstGeom>
          <a:noFill/>
          <a:ln>
            <a:noFill/>
          </a:ln>
        </p:spPr>
        <p:txBody>
          <a:bodyPr spcFirstLastPara="1" wrap="square" lIns="108600" tIns="108600" rIns="108600" bIns="108600" anchor="t" anchorCtr="0">
            <a:spAutoFit/>
          </a:bodyPr>
          <a:lstStyle/>
          <a:p>
            <a:pPr marL="0" lvl="0" indent="0" algn="ctr" rtl="0">
              <a:spcBef>
                <a:spcPts val="0"/>
              </a:spcBef>
              <a:spcAft>
                <a:spcPts val="0"/>
              </a:spcAft>
              <a:buNone/>
            </a:pPr>
            <a:r>
              <a:rPr lang="en-GB" sz="2702">
                <a:solidFill>
                  <a:srgbClr val="CD0364"/>
                </a:solidFill>
                <a:latin typeface="Helvetica Neue"/>
                <a:ea typeface="Helvetica Neue"/>
                <a:cs typeface="Helvetica Neue"/>
                <a:sym typeface="Helvetica Neue"/>
              </a:rPr>
              <a:t>↓</a:t>
            </a:r>
            <a:endParaRPr sz="2702">
              <a:solidFill>
                <a:srgbClr val="CD0364"/>
              </a:solidFill>
              <a:latin typeface="Helvetica Neue"/>
              <a:ea typeface="Helvetica Neue"/>
              <a:cs typeface="Helvetica Neue"/>
              <a:sym typeface="Helvetica Neue"/>
            </a:endParaRPr>
          </a:p>
        </p:txBody>
      </p:sp>
      <p:sp>
        <p:nvSpPr>
          <p:cNvPr id="442" name="Google Shape;442;g394d6ca2e58_0_10"/>
          <p:cNvSpPr/>
          <p:nvPr/>
        </p:nvSpPr>
        <p:spPr>
          <a:xfrm>
            <a:off x="4758375" y="1873807"/>
            <a:ext cx="4261800" cy="426585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0"/>
              </a:spcBef>
              <a:spcAft>
                <a:spcPts val="0"/>
              </a:spcAft>
              <a:buClr>
                <a:schemeClr val="dk1"/>
              </a:buClr>
              <a:buSzPts val="1800"/>
              <a:buFont typeface="Arial"/>
              <a:buNone/>
            </a:pPr>
            <a:r>
              <a:rPr lang="en-GB" sz="1800" b="1">
                <a:solidFill>
                  <a:srgbClr val="CD0364"/>
                </a:solidFill>
                <a:latin typeface="Helvetica Neue"/>
                <a:ea typeface="Helvetica Neue"/>
                <a:cs typeface="Helvetica Neue"/>
                <a:sym typeface="Helvetica Neue"/>
              </a:rPr>
              <a:t>Find the ‘show icon’ block</a:t>
            </a:r>
            <a:r>
              <a:rPr lang="en-GB" sz="1800">
                <a:solidFill>
                  <a:schemeClr val="dk1"/>
                </a:solidFill>
                <a:latin typeface="Helvetica Neue"/>
                <a:ea typeface="Helvetica Neue"/>
                <a:cs typeface="Helvetica Neue"/>
                <a:sym typeface="Helvetica Neue"/>
              </a:rPr>
              <a:t> in the Basic section. Put the block inside the ‘on button B pressed’ block and click the arrow to select the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1"/>
                  </a:ext>
                </a:extLst>
              </a:rPr>
              <a:t>built-in</a:t>
            </a:r>
            <a:r>
              <a:rPr lang="en-GB" sz="1800">
                <a:solidFill>
                  <a:schemeClr val="dk1"/>
                </a:solidFill>
                <a:latin typeface="Helvetica Neue"/>
                <a:ea typeface="Helvetica Neue"/>
                <a:cs typeface="Helvetica Neue"/>
                <a:sym typeface="Helvetica Neue"/>
              </a:rPr>
              <a:t> sad image.</a:t>
            </a:r>
            <a:endParaRPr sz="1800" b="1">
              <a:solidFill>
                <a:srgbClr val="CD0364"/>
              </a:solidFill>
              <a:latin typeface="Helvetica Neue"/>
              <a:ea typeface="Helvetica Neue"/>
              <a:cs typeface="Helvetica Neue"/>
              <a:sym typeface="Helvetica Neue"/>
            </a:endParaRPr>
          </a:p>
        </p:txBody>
      </p:sp>
      <p:pic>
        <p:nvPicPr>
          <p:cNvPr id="443" name="Google Shape;443;g394d6ca2e58_0_10" descr="On button B pressed block containing a show icon sad block. " title="microbit-screenshot - 2025-10-08T154315.741.png"/>
          <p:cNvPicPr preferRelativeResize="0"/>
          <p:nvPr/>
        </p:nvPicPr>
        <p:blipFill rotWithShape="1">
          <a:blip r:embed="rId5">
            <a:alphaModFix/>
          </a:blip>
          <a:srcRect l="65437" t="2468" b="71441"/>
          <a:stretch/>
        </p:blipFill>
        <p:spPr>
          <a:xfrm>
            <a:off x="5921676" y="2487256"/>
            <a:ext cx="1935201" cy="125475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g389d8243f5c_0_27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2"/>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3"/>
                  </a:ext>
                </a:extLst>
              </a:rPr>
              <a:t>teps</a:t>
            </a:r>
            <a:r>
              <a:rPr lang="en-GB" sz="2600">
                <a:solidFill>
                  <a:srgbClr val="CD0364"/>
                </a:solidFill>
              </a:rPr>
              <a:t> 5</a:t>
            </a:r>
            <a:endParaRPr sz="2600">
              <a:solidFill>
                <a:srgbClr val="CD0364"/>
              </a:solidFill>
            </a:endParaRPr>
          </a:p>
        </p:txBody>
      </p:sp>
      <p:sp>
        <p:nvSpPr>
          <p:cNvPr id="449" name="Google Shape;449;g389d8243f5c_0_27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35</a:t>
            </a:fld>
            <a:endParaRPr/>
          </a:p>
        </p:txBody>
      </p:sp>
      <p:sp>
        <p:nvSpPr>
          <p:cNvPr id="450" name="Google Shape;450;g389d8243f5c_0_27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51" name="Google Shape;451;g389d8243f5c_0_272"/>
          <p:cNvSpPr txBox="1"/>
          <p:nvPr/>
        </p:nvSpPr>
        <p:spPr>
          <a:xfrm>
            <a:off x="669351" y="1080180"/>
            <a:ext cx="49053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Button B Part 2</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pic>
        <p:nvPicPr>
          <p:cNvPr id="452" name="Google Shape;452;g389d8243f5c_0_27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53" name="Google Shape;453;g389d8243f5c_0_272"/>
          <p:cNvSpPr/>
          <p:nvPr/>
        </p:nvSpPr>
        <p:spPr>
          <a:xfrm>
            <a:off x="681025" y="1829175"/>
            <a:ext cx="44454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a:t>
            </a:r>
            <a:r>
              <a:rPr lang="en-GB" sz="1800" b="1">
                <a:solidFill>
                  <a:srgbClr val="CD0364"/>
                </a:solidFill>
                <a:latin typeface="Helvetica Neue"/>
                <a:ea typeface="Helvetica Neue"/>
                <a:cs typeface="Helvetica Neue"/>
                <a:sym typeface="Helvetica Neue"/>
              </a:rPr>
              <a:t>log data</a:t>
            </a:r>
            <a:r>
              <a:rPr lang="en-GB" sz="1800" b="1" i="0" u="none" strike="noStrike" cap="none">
                <a:solidFill>
                  <a:srgbClr val="CD0364"/>
                </a:solidFill>
                <a:latin typeface="Helvetica Neue"/>
                <a:ea typeface="Helvetica Neue"/>
                <a:cs typeface="Helvetica Neue"/>
                <a:sym typeface="Helvetica Neue"/>
              </a:rPr>
              <a:t>’ block</a:t>
            </a:r>
            <a:r>
              <a:rPr lang="en-GB" sz="1800" b="0" i="0" u="none" strike="noStrike" cap="none">
                <a:solidFill>
                  <a:srgbClr val="000000"/>
                </a:solidFill>
                <a:latin typeface="Helvetica Neue"/>
                <a:ea typeface="Helvetica Neue"/>
                <a:cs typeface="Helvetica Neue"/>
                <a:sym typeface="Helvetica Neue"/>
              </a:rPr>
              <a:t> in the </a:t>
            </a:r>
            <a:r>
              <a:rPr lang="en-GB" sz="1800">
                <a:latin typeface="Helvetica Neue"/>
                <a:ea typeface="Helvetica Neue"/>
                <a:cs typeface="Helvetica Neue"/>
                <a:sym typeface="Helvetica Neue"/>
              </a:rPr>
              <a:t>Data Logger</a:t>
            </a:r>
            <a:r>
              <a:rPr lang="en-GB" sz="1800" b="0" i="0" u="none" strike="noStrike" cap="none">
                <a:solidFill>
                  <a:srgbClr val="000000"/>
                </a:solidFill>
                <a:latin typeface="Helvetica Neue"/>
                <a:ea typeface="Helvetica Neue"/>
                <a:cs typeface="Helvetica Neue"/>
                <a:sym typeface="Helvetica Neue"/>
              </a:rPr>
              <a:t> section. </a:t>
            </a:r>
            <a:r>
              <a:rPr lang="en-GB" sz="1800">
                <a:solidFill>
                  <a:srgbClr val="000000"/>
                </a:solidFill>
                <a:latin typeface="Helvetica Neue"/>
                <a:ea typeface="Helvetica Neue"/>
                <a:cs typeface="Helvetica Neue"/>
                <a:sym typeface="Helvetica Neue"/>
              </a:rPr>
              <a:t>Put the block inside the ‘</a:t>
            </a:r>
            <a:r>
              <a:rPr lang="en-GB" sz="1800">
                <a:latin typeface="Helvetica Neue"/>
                <a:ea typeface="Helvetica Neue"/>
                <a:cs typeface="Helvetica Neue"/>
                <a:sym typeface="Helvetica Neue"/>
              </a:rPr>
              <a:t>on button B pressed</a:t>
            </a:r>
            <a:r>
              <a:rPr lang="en-GB" sz="1800">
                <a:solidFill>
                  <a:srgbClr val="000000"/>
                </a:solidFill>
                <a:latin typeface="Helvetica Neue"/>
                <a:ea typeface="Helvetica Neue"/>
                <a:cs typeface="Helvetica Neue"/>
                <a:sym typeface="Helvetica Neue"/>
              </a:rPr>
              <a:t>’ block</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4"/>
                  </a:ext>
                </a:extLst>
              </a:rPr>
              <a:t>.</a:t>
            </a:r>
            <a:r>
              <a:rPr lang="en-GB" sz="1800" b="0" i="0" u="none" strike="noStrike" cap="none">
                <a:solidFill>
                  <a:srgbClr val="000000"/>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Click</a:t>
            </a:r>
            <a:r>
              <a:rPr lang="en-GB" sz="1800" b="0" i="0" u="none" strike="noStrike" cap="none">
                <a:solidFill>
                  <a:srgbClr val="000000"/>
                </a:solidFill>
                <a:latin typeface="Helvetica Neue"/>
                <a:ea typeface="Helvetica Neue"/>
                <a:cs typeface="Helvetica Neue"/>
                <a:sym typeface="Helvetica Neue"/>
              </a:rPr>
              <a:t> the column name </a:t>
            </a:r>
            <a:r>
              <a:rPr lang="en-GB" sz="1800">
                <a:latin typeface="Helvetica Neue"/>
                <a:ea typeface="Helvetica Neue"/>
                <a:cs typeface="Helvetica Neue"/>
                <a:sym typeface="Helvetica Neue"/>
              </a:rPr>
              <a:t>and select</a:t>
            </a:r>
            <a:r>
              <a:rPr lang="en-GB" sz="1800" b="0" i="0" u="none" strike="noStrike" cap="none">
                <a:solidFill>
                  <a:srgbClr val="000000"/>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“disagree”. Update the value to 1. </a:t>
            </a:r>
            <a:endParaRPr sz="1800" b="1" i="0" u="none" strike="noStrike" cap="none">
              <a:solidFill>
                <a:srgbClr val="CD0364"/>
              </a:solidFill>
              <a:latin typeface="Helvetica Neue"/>
              <a:ea typeface="Helvetica Neue"/>
              <a:cs typeface="Helvetica Neue"/>
              <a:sym typeface="Helvetica Neue"/>
            </a:endParaRPr>
          </a:p>
        </p:txBody>
      </p:sp>
      <p:pic>
        <p:nvPicPr>
          <p:cNvPr id="454" name="Google Shape;454;g389d8243f5c_0_272" descr="On button B pressed block containing: &#10;- show icon sad block &#10;- log data column 'disagree' value '1'" title="microbit-screenshot - 2025-10-08T154606.402.png"/>
          <p:cNvPicPr preferRelativeResize="0"/>
          <p:nvPr/>
        </p:nvPicPr>
        <p:blipFill rotWithShape="1">
          <a:blip r:embed="rId4">
            <a:alphaModFix/>
          </a:blip>
          <a:srcRect l="49634" t="1675" b="61745"/>
          <a:stretch/>
        </p:blipFill>
        <p:spPr>
          <a:xfrm>
            <a:off x="1223450" y="2299325"/>
            <a:ext cx="3360548" cy="1594575"/>
          </a:xfrm>
          <a:prstGeom prst="rect">
            <a:avLst/>
          </a:prstGeom>
          <a:noFill/>
          <a:ln>
            <a:noFill/>
          </a:ln>
        </p:spPr>
      </p:pic>
      <p:sp>
        <p:nvSpPr>
          <p:cNvPr id="455" name="Google Shape;455;g389d8243f5c_0_272"/>
          <p:cNvSpPr/>
          <p:nvPr/>
        </p:nvSpPr>
        <p:spPr>
          <a:xfrm>
            <a:off x="5379025" y="1829175"/>
            <a:ext cx="37518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dirty="0">
                <a:solidFill>
                  <a:srgbClr val="CD0364"/>
                </a:solidFill>
                <a:latin typeface="Helvetica Neue"/>
                <a:ea typeface="Helvetica Neue"/>
                <a:cs typeface="Helvetica Neue"/>
                <a:sym typeface="Helvetica Neue"/>
              </a:rPr>
              <a:t>Find the ‘</a:t>
            </a:r>
            <a:r>
              <a:rPr lang="en-GB" sz="1800" b="1" dirty="0">
                <a:solidFill>
                  <a:srgbClr val="CD0364"/>
                </a:solidFill>
                <a:latin typeface="Helvetica Neue"/>
                <a:ea typeface="Helvetica Neue"/>
                <a:cs typeface="Helvetica Neue"/>
                <a:sym typeface="Helvetica Neue"/>
              </a:rPr>
              <a:t>clear screen</a:t>
            </a:r>
            <a:r>
              <a:rPr lang="en-GB" sz="1800" b="1" i="0" u="none" strike="noStrike" cap="none" dirty="0">
                <a:solidFill>
                  <a:srgbClr val="CD0364"/>
                </a:solidFill>
                <a:latin typeface="Helvetica Neue"/>
                <a:ea typeface="Helvetica Neue"/>
                <a:cs typeface="Helvetica Neue"/>
                <a:sym typeface="Helvetica Neue"/>
              </a:rPr>
              <a:t>’ block</a:t>
            </a:r>
            <a:r>
              <a:rPr lang="en-GB" sz="1800" b="0" i="0" u="none" strike="noStrike" cap="none" dirty="0">
                <a:solidFill>
                  <a:srgbClr val="000000"/>
                </a:solidFill>
                <a:latin typeface="Helvetica Neue"/>
                <a:ea typeface="Helvetica Neue"/>
                <a:cs typeface="Helvetica Neue"/>
                <a:sym typeface="Helvetica Neue"/>
              </a:rPr>
              <a:t> in the </a:t>
            </a:r>
            <a:r>
              <a:rPr lang="en-GB" sz="1800" dirty="0">
                <a:latin typeface="Helvetica Neue"/>
                <a:ea typeface="Helvetica Neue"/>
                <a:cs typeface="Helvetica Neue"/>
                <a:sym typeface="Helvetica Neue"/>
              </a:rPr>
              <a:t>Basic</a:t>
            </a:r>
            <a:r>
              <a:rPr lang="en-GB" sz="1800" b="0" i="0" u="none" strike="noStrike" cap="none" dirty="0">
                <a:solidFill>
                  <a:srgbClr val="000000"/>
                </a:solidFill>
                <a:latin typeface="Helvetica Neue"/>
                <a:ea typeface="Helvetica Neue"/>
                <a:cs typeface="Helvetica Neue"/>
                <a:sym typeface="Helvetica Neue"/>
              </a:rPr>
              <a:t> section. </a:t>
            </a:r>
            <a:r>
              <a:rPr lang="en-GB" sz="1800" dirty="0">
                <a:solidFill>
                  <a:srgbClr val="000000"/>
                </a:solidFill>
                <a:latin typeface="Helvetica Neue"/>
                <a:ea typeface="Helvetica Neue"/>
                <a:cs typeface="Helvetica Neue"/>
                <a:sym typeface="Helvetica Neue"/>
              </a:rPr>
              <a:t>Put the block inside the ‘</a:t>
            </a:r>
            <a:r>
              <a:rPr lang="en-GB" sz="1800" dirty="0">
                <a:latin typeface="Helvetica Neue"/>
                <a:ea typeface="Helvetica Neue"/>
                <a:cs typeface="Helvetica Neue"/>
                <a:sym typeface="Helvetica Neue"/>
              </a:rPr>
              <a:t>on button B pressed</a:t>
            </a:r>
            <a:r>
              <a:rPr lang="en-GB" sz="1800" dirty="0">
                <a:solidFill>
                  <a:srgbClr val="000000"/>
                </a:solidFill>
                <a:latin typeface="Helvetica Neue"/>
                <a:ea typeface="Helvetica Neue"/>
                <a:cs typeface="Helvetica Neue"/>
                <a:sym typeface="Helvetica Neue"/>
              </a:rPr>
              <a:t>’ block</a:t>
            </a:r>
            <a:r>
              <a:rPr lang="en-GB" sz="1800" b="0" i="0" u="none" strike="noStrike" cap="none"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5"/>
                  </a:ext>
                </a:extLst>
              </a:rPr>
              <a:t>.</a:t>
            </a:r>
            <a:r>
              <a:rPr lang="en-GB" sz="1800" b="0" i="0" u="none" strike="noStrike" cap="none" dirty="0">
                <a:solidFill>
                  <a:srgbClr val="000000"/>
                </a:solidFill>
                <a:latin typeface="Helvetica Neue"/>
                <a:ea typeface="Helvetica Neue"/>
                <a:cs typeface="Helvetica Neue"/>
                <a:sym typeface="Helvetica Neue"/>
              </a:rPr>
              <a:t> </a:t>
            </a:r>
            <a:endParaRPr sz="1800" b="1" i="0" u="none" strike="noStrike" cap="none" dirty="0">
              <a:solidFill>
                <a:srgbClr val="CD0364"/>
              </a:solidFill>
              <a:latin typeface="Helvetica Neue"/>
              <a:ea typeface="Helvetica Neue"/>
              <a:cs typeface="Helvetica Neue"/>
              <a:sym typeface="Helvetica Neue"/>
            </a:endParaRPr>
          </a:p>
        </p:txBody>
      </p:sp>
      <p:pic>
        <p:nvPicPr>
          <p:cNvPr id="456" name="Google Shape;456;g389d8243f5c_0_272" descr="On button B pressed block containing: &#10;- show icon sad block &#10;- log data column 'disagree' value '1'&#10;- clear screen " title="microbit-screenshot - 2025-10-08T154702.240.png"/>
          <p:cNvPicPr preferRelativeResize="0"/>
          <p:nvPr/>
        </p:nvPicPr>
        <p:blipFill rotWithShape="1">
          <a:blip r:embed="rId5">
            <a:alphaModFix/>
          </a:blip>
          <a:srcRect l="49703" t="2533" b="54082"/>
          <a:stretch/>
        </p:blipFill>
        <p:spPr>
          <a:xfrm>
            <a:off x="5574651" y="2237759"/>
            <a:ext cx="3360548" cy="18938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g389d8243f5c_0_290"/>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6"/>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7"/>
                  </a:ext>
                </a:extLst>
              </a:rPr>
              <a:t>teps</a:t>
            </a:r>
            <a:r>
              <a:rPr lang="en-GB" sz="2600">
                <a:solidFill>
                  <a:srgbClr val="CD0364"/>
                </a:solidFill>
              </a:rPr>
              <a:t> 6</a:t>
            </a:r>
            <a:endParaRPr sz="2600">
              <a:solidFill>
                <a:srgbClr val="CD0364"/>
              </a:solidFill>
            </a:endParaRPr>
          </a:p>
        </p:txBody>
      </p:sp>
      <p:sp>
        <p:nvSpPr>
          <p:cNvPr id="462" name="Google Shape;462;g389d8243f5c_0_29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36</a:t>
            </a:fld>
            <a:endParaRPr/>
          </a:p>
        </p:txBody>
      </p:sp>
      <p:sp>
        <p:nvSpPr>
          <p:cNvPr id="463" name="Google Shape;463;g389d8243f5c_0_29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64" name="Google Shape;464;g389d8243f5c_0_290"/>
          <p:cNvSpPr txBox="1"/>
          <p:nvPr/>
        </p:nvSpPr>
        <p:spPr>
          <a:xfrm>
            <a:off x="680952" y="1076453"/>
            <a:ext cx="49053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8"/>
                  </a:ext>
                </a:extLst>
              </a:rPr>
              <a:t>Build the </a:t>
            </a:r>
            <a:r>
              <a:rPr lang="en-GB" sz="1800" b="1" i="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9"/>
                  </a:ext>
                </a:extLst>
              </a:rPr>
              <a:t>C</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0"/>
                  </a:ext>
                </a:extLst>
              </a:rPr>
              <a:t>ode - </a:t>
            </a:r>
            <a:r>
              <a:rPr lang="en-GB" sz="1800" b="1" i="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1"/>
                  </a:ext>
                </a:extLst>
              </a:rPr>
              <a:t>Logo Pressed Part 1</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2"/>
                  </a:ext>
                </a:extLst>
              </a:rPr>
              <a:t>:</a:t>
            </a:r>
            <a:endParaRPr sz="1400" b="0" i="0" u="none" strike="noStrike" cap="none" dirty="0">
              <a:solidFill>
                <a:srgbClr val="000000"/>
              </a:solidFill>
              <a:latin typeface="Arial"/>
              <a:ea typeface="Arial"/>
              <a:cs typeface="Arial"/>
              <a:sym typeface="Arial"/>
            </a:endParaRPr>
          </a:p>
        </p:txBody>
      </p:sp>
      <p:pic>
        <p:nvPicPr>
          <p:cNvPr id="465" name="Google Shape;465;g389d8243f5c_0_29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66" name="Google Shape;466;g389d8243f5c_0_290"/>
          <p:cNvSpPr/>
          <p:nvPr/>
        </p:nvSpPr>
        <p:spPr>
          <a:xfrm>
            <a:off x="743575" y="1940850"/>
            <a:ext cx="2807700" cy="42708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rgbClr val="000000"/>
              </a:buClr>
              <a:buSzPts val="1100"/>
              <a:buFont typeface="Arial"/>
              <a:buNone/>
            </a:pPr>
            <a:r>
              <a:rPr lang="en-GB" sz="1800" b="1">
                <a:solidFill>
                  <a:srgbClr val="CD0364"/>
                </a:solidFill>
                <a:latin typeface="Helvetica Neue"/>
                <a:ea typeface="Helvetica Neue"/>
                <a:cs typeface="Helvetica Neue"/>
                <a:sym typeface="Helvetica Neue"/>
              </a:rPr>
              <a:t>Find the ‘on logo pressed’ block </a:t>
            </a:r>
            <a:r>
              <a:rPr lang="en-GB" sz="1800">
                <a:solidFill>
                  <a:srgbClr val="000000"/>
                </a:solidFill>
                <a:latin typeface="Helvetica Neue"/>
                <a:ea typeface="Helvetica Neue"/>
                <a:cs typeface="Helvetica Neue"/>
                <a:sym typeface="Helvetica Neue"/>
              </a:rPr>
              <a:t>in the Input section and add it to your workspace. </a:t>
            </a:r>
            <a:endParaRPr sz="1800" b="0" i="0" u="none" strike="noStrike" cap="none">
              <a:solidFill>
                <a:srgbClr val="000000"/>
              </a:solidFill>
              <a:latin typeface="Helvetica Neue"/>
              <a:ea typeface="Helvetica Neue"/>
              <a:cs typeface="Helvetica Neue"/>
              <a:sym typeface="Helvetica Neue"/>
            </a:endParaRPr>
          </a:p>
        </p:txBody>
      </p:sp>
      <p:sp>
        <p:nvSpPr>
          <p:cNvPr id="467" name="Google Shape;467;g389d8243f5c_0_290"/>
          <p:cNvSpPr/>
          <p:nvPr/>
        </p:nvSpPr>
        <p:spPr>
          <a:xfrm>
            <a:off x="4050225" y="1935938"/>
            <a:ext cx="4380900" cy="4275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0"/>
              </a:spcBef>
              <a:spcAft>
                <a:spcPts val="0"/>
              </a:spcAft>
              <a:buClr>
                <a:schemeClr val="dk1"/>
              </a:buClr>
              <a:buSzPts val="1800"/>
              <a:buFont typeface="Arial"/>
              <a:buNone/>
            </a:pPr>
            <a:r>
              <a:rPr lang="en-GB" sz="1800" b="1">
                <a:solidFill>
                  <a:srgbClr val="CD0364"/>
                </a:solidFill>
                <a:latin typeface="Helvetica Neue"/>
                <a:ea typeface="Helvetica Neue"/>
                <a:cs typeface="Helvetica Neue"/>
                <a:sym typeface="Helvetica Neue"/>
              </a:rPr>
              <a:t>Find the ‘show icon’ block</a:t>
            </a:r>
            <a:r>
              <a:rPr lang="en-GB" sz="1800">
                <a:solidFill>
                  <a:schemeClr val="dk1"/>
                </a:solidFill>
                <a:latin typeface="Helvetica Neue"/>
                <a:ea typeface="Helvetica Neue"/>
                <a:cs typeface="Helvetica Neue"/>
                <a:sym typeface="Helvetica Neue"/>
              </a:rPr>
              <a:t> in the Basic section. Put the block inside the ‘on logo pressed’ block and click the arrow to select the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3"/>
                  </a:ext>
                </a:extLst>
              </a:rPr>
              <a:t>built-in </a:t>
            </a:r>
            <a:r>
              <a:rPr lang="en-GB" sz="1800">
                <a:solidFill>
                  <a:schemeClr val="dk1"/>
                </a:solidFill>
                <a:latin typeface="Helvetica Neue"/>
                <a:ea typeface="Helvetica Neue"/>
                <a:cs typeface="Helvetica Neue"/>
                <a:sym typeface="Helvetica Neue"/>
              </a:rPr>
              <a:t>meh image.</a:t>
            </a:r>
            <a:endParaRPr sz="1800" b="1">
              <a:solidFill>
                <a:srgbClr val="CD0364"/>
              </a:solidFill>
              <a:latin typeface="Helvetica Neue"/>
              <a:ea typeface="Helvetica Neue"/>
              <a:cs typeface="Helvetica Neue"/>
              <a:sym typeface="Helvetica Neue"/>
            </a:endParaRPr>
          </a:p>
        </p:txBody>
      </p:sp>
      <p:pic>
        <p:nvPicPr>
          <p:cNvPr id="469" name="Google Shape;469;g389d8243f5c_0_290" descr="The on logo pressed block with the show icon meh block inside it. " title="microbit-screenshot - 2025-10-08T155132.687.png"/>
          <p:cNvPicPr preferRelativeResize="0"/>
          <p:nvPr/>
        </p:nvPicPr>
        <p:blipFill rotWithShape="1">
          <a:blip r:embed="rId4">
            <a:alphaModFix/>
          </a:blip>
          <a:srcRect l="79331" t="2808" b="71038"/>
          <a:stretch/>
        </p:blipFill>
        <p:spPr>
          <a:xfrm>
            <a:off x="5299075" y="2337300"/>
            <a:ext cx="1883197" cy="1418349"/>
          </a:xfrm>
          <a:prstGeom prst="rect">
            <a:avLst/>
          </a:prstGeom>
          <a:noFill/>
          <a:ln>
            <a:noFill/>
          </a:ln>
        </p:spPr>
      </p:pic>
      <p:pic>
        <p:nvPicPr>
          <p:cNvPr id="3" name="Picture 2" descr="On logo pressed block">
            <a:extLst>
              <a:ext uri="{FF2B5EF4-FFF2-40B4-BE49-F238E27FC236}">
                <a16:creationId xmlns:a16="http://schemas.microsoft.com/office/drawing/2014/main" id="{562B75F9-E909-2201-3BF7-B1F9E98837FD}"/>
              </a:ext>
            </a:extLst>
          </p:cNvPr>
          <p:cNvPicPr>
            <a:picLocks noChangeAspect="1"/>
          </p:cNvPicPr>
          <p:nvPr/>
        </p:nvPicPr>
        <p:blipFill>
          <a:blip r:embed="rId5"/>
          <a:stretch>
            <a:fillRect/>
          </a:stretch>
        </p:blipFill>
        <p:spPr>
          <a:xfrm>
            <a:off x="1229528" y="2337300"/>
            <a:ext cx="1835794" cy="101156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g365ab73c13e_0_38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4"/>
                  </a:ext>
                </a:extLst>
              </a:rPr>
              <a:t>teps</a:t>
            </a:r>
            <a:r>
              <a:rPr lang="en-GB" sz="2600">
                <a:solidFill>
                  <a:srgbClr val="CD0364"/>
                </a:solidFill>
              </a:rPr>
              <a:t> 7</a:t>
            </a:r>
            <a:endParaRPr sz="2600">
              <a:solidFill>
                <a:srgbClr val="CD0364"/>
              </a:solidFill>
            </a:endParaRPr>
          </a:p>
        </p:txBody>
      </p:sp>
      <p:sp>
        <p:nvSpPr>
          <p:cNvPr id="475" name="Google Shape;475;g365ab73c13e_0_38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37</a:t>
            </a:fld>
            <a:endParaRPr/>
          </a:p>
        </p:txBody>
      </p:sp>
      <p:sp>
        <p:nvSpPr>
          <p:cNvPr id="476" name="Google Shape;476;g365ab73c13e_0_38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77" name="Google Shape;477;g365ab73c13e_0_383"/>
          <p:cNvSpPr txBox="1"/>
          <p:nvPr/>
        </p:nvSpPr>
        <p:spPr>
          <a:xfrm>
            <a:off x="680952" y="1147740"/>
            <a:ext cx="63825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L</a:t>
            </a:r>
            <a:r>
              <a:rPr lang="en-GB" sz="1800" b="1" i="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5"/>
                  </a:ext>
                </a:extLst>
              </a:rPr>
              <a:t>ogo</a:t>
            </a:r>
            <a:r>
              <a:rPr lang="en-GB" sz="1800" b="1" i="1" dirty="0">
                <a:solidFill>
                  <a:srgbClr val="CD0364"/>
                </a:solidFill>
                <a:latin typeface="Helvetica Neue"/>
                <a:ea typeface="Helvetica Neue"/>
                <a:cs typeface="Helvetica Neue"/>
                <a:sym typeface="Helvetica Neue"/>
              </a:rPr>
              <a:t> Pressed Part 2</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sp>
        <p:nvSpPr>
          <p:cNvPr id="478" name="Google Shape;478;g365ab73c13e_0_383"/>
          <p:cNvSpPr txBox="1"/>
          <p:nvPr/>
        </p:nvSpPr>
        <p:spPr>
          <a:xfrm>
            <a:off x="743525" y="5529491"/>
            <a:ext cx="8315400" cy="630655"/>
          </a:xfrm>
          <a:prstGeom prst="rect">
            <a:avLst/>
          </a:prstGeom>
          <a:noFill/>
          <a:ln>
            <a:noFill/>
          </a:ln>
        </p:spPr>
        <p:txBody>
          <a:bodyPr spcFirstLastPara="1" wrap="square" lIns="91425" tIns="91425" rIns="91425" bIns="91425" anchor="ctr" anchorCtr="0">
            <a:spAutoFit/>
          </a:bodyPr>
          <a:lstStyle/>
          <a:p>
            <a:pPr marL="318151" marR="0" lvl="0" indent="-300028" algn="l" rtl="0">
              <a:lnSpc>
                <a:spcPct val="110000"/>
              </a:lnSpc>
              <a:spcBef>
                <a:spcPts val="1300"/>
              </a:spcBef>
              <a:spcAft>
                <a:spcPts val="0"/>
              </a:spcAft>
              <a:buClr>
                <a:srgbClr val="CD0364"/>
              </a:buClr>
              <a:buSzPts val="1650"/>
              <a:buFont typeface="Arial"/>
              <a:buChar char="•"/>
            </a:pPr>
            <a:r>
              <a:rPr lang="en-GB" sz="1650" b="1" i="0" u="none" strike="noStrike" cap="none" dirty="0">
                <a:solidFill>
                  <a:srgbClr val="CD0364"/>
                </a:solidFill>
                <a:latin typeface="Helvetica Neue"/>
                <a:ea typeface="Helvetica Neue"/>
                <a:cs typeface="Helvetica Neue"/>
                <a:sym typeface="Helvetica Neue"/>
              </a:rPr>
              <a:t>Test</a:t>
            </a:r>
            <a:r>
              <a:rPr lang="en-GB" sz="1650" b="0" i="0" u="none" strike="noStrike" cap="none" dirty="0">
                <a:solidFill>
                  <a:schemeClr val="dk1"/>
                </a:solidFill>
                <a:latin typeface="Helvetica Neue"/>
                <a:ea typeface="Helvetica Neue"/>
                <a:cs typeface="Helvetica Neue"/>
                <a:sym typeface="Helvetica Neue"/>
              </a:rPr>
              <a:t> the code using the simulator and then </a:t>
            </a:r>
            <a:r>
              <a:rPr lang="en-GB" sz="1650" b="1" i="0" u="none" strike="noStrike" cap="none" dirty="0">
                <a:solidFill>
                  <a:srgbClr val="CD0364"/>
                </a:solidFill>
                <a:latin typeface="Helvetica Neue"/>
                <a:ea typeface="Helvetica Neue"/>
                <a:cs typeface="Helvetica Neue"/>
                <a:sym typeface="Helvetica Neue"/>
              </a:rPr>
              <a:t>download</a:t>
            </a:r>
            <a:r>
              <a:rPr lang="en-GB" sz="1650" b="0" i="0" u="none" strike="noStrike" cap="none" dirty="0">
                <a:solidFill>
                  <a:schemeClr val="dk1"/>
                </a:solidFill>
                <a:latin typeface="Helvetica Neue"/>
                <a:ea typeface="Helvetica Neue"/>
                <a:cs typeface="Helvetica Neue"/>
                <a:sym typeface="Helvetica Neue"/>
              </a:rPr>
              <a:t> the code to their </a:t>
            </a:r>
            <a:r>
              <a:rPr lang="en-GB" sz="1650" b="0" i="0" u="none" strike="noStrike" cap="none" dirty="0" err="1">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6"/>
                  </a:ext>
                </a:extLst>
              </a:rPr>
              <a:t>micro:bit</a:t>
            </a:r>
            <a:r>
              <a:rPr lang="en-GB" sz="1650" b="0" i="0" u="none" strike="noStrike" cap="none" dirty="0">
                <a:solidFill>
                  <a:schemeClr val="dk1"/>
                </a:solidFill>
                <a:latin typeface="Helvetica Neue"/>
                <a:ea typeface="Helvetica Neue"/>
                <a:cs typeface="Helvetica Neue"/>
                <a:sym typeface="Helvetica Neue"/>
              </a:rPr>
              <a:t>.</a:t>
            </a:r>
            <a:endParaRPr sz="1650" b="0" i="0" u="none" strike="noStrike" cap="none" dirty="0">
              <a:solidFill>
                <a:schemeClr val="dk1"/>
              </a:solidFill>
              <a:latin typeface="Helvetica Neue"/>
              <a:ea typeface="Helvetica Neue"/>
              <a:cs typeface="Helvetica Neue"/>
              <a:sym typeface="Helvetica Neue"/>
            </a:endParaRPr>
          </a:p>
        </p:txBody>
      </p:sp>
      <p:pic>
        <p:nvPicPr>
          <p:cNvPr id="479" name="Google Shape;479;g365ab73c13e_0_383"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a:effectLst>
            <a:outerShdw blurRad="57150" dist="19050" dir="5400000" algn="bl" rotWithShape="0">
              <a:srgbClr val="000000">
                <a:alpha val="49410"/>
              </a:srgbClr>
            </a:outerShdw>
          </a:effectLst>
        </p:spPr>
      </p:pic>
      <p:sp>
        <p:nvSpPr>
          <p:cNvPr id="480" name="Google Shape;480;g365ab73c13e_0_383"/>
          <p:cNvSpPr/>
          <p:nvPr/>
        </p:nvSpPr>
        <p:spPr>
          <a:xfrm>
            <a:off x="5704531" y="1893751"/>
            <a:ext cx="3540000" cy="3562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Find the ‘</a:t>
            </a:r>
            <a:r>
              <a:rPr lang="en-GB" sz="1650" b="1">
                <a:solidFill>
                  <a:srgbClr val="CD0364"/>
                </a:solidFill>
                <a:latin typeface="Helvetica Neue"/>
                <a:ea typeface="Helvetica Neue"/>
                <a:cs typeface="Helvetica Neue"/>
                <a:sym typeface="Helvetica Neue"/>
              </a:rPr>
              <a:t>clear screen</a:t>
            </a:r>
            <a:r>
              <a:rPr lang="en-GB" sz="1650" b="1" i="0" u="none" strike="noStrike" cap="none">
                <a:solidFill>
                  <a:srgbClr val="CD0364"/>
                </a:solidFill>
                <a:latin typeface="Helvetica Neue"/>
                <a:ea typeface="Helvetica Neue"/>
                <a:cs typeface="Helvetica Neue"/>
                <a:sym typeface="Helvetica Neue"/>
              </a:rPr>
              <a:t>’ block</a:t>
            </a:r>
            <a:r>
              <a:rPr lang="en-GB" sz="1650" b="0" i="0" u="none" strike="noStrike" cap="none">
                <a:solidFill>
                  <a:srgbClr val="000000"/>
                </a:solidFill>
                <a:latin typeface="Helvetica Neue"/>
                <a:ea typeface="Helvetica Neue"/>
                <a:cs typeface="Helvetica Neue"/>
                <a:sym typeface="Helvetica Neue"/>
              </a:rPr>
              <a:t> in the </a:t>
            </a:r>
            <a:r>
              <a:rPr lang="en-GB" sz="1650">
                <a:latin typeface="Helvetica Neue"/>
                <a:ea typeface="Helvetica Neue"/>
                <a:cs typeface="Helvetica Neue"/>
                <a:sym typeface="Helvetica Neue"/>
              </a:rPr>
              <a:t>Basic</a:t>
            </a:r>
            <a:r>
              <a:rPr lang="en-GB" sz="1650" b="0" i="0" u="none" strike="noStrike" cap="none">
                <a:solidFill>
                  <a:srgbClr val="000000"/>
                </a:solidFill>
                <a:latin typeface="Helvetica Neue"/>
                <a:ea typeface="Helvetica Neue"/>
                <a:cs typeface="Helvetica Neue"/>
                <a:sym typeface="Helvetica Neue"/>
              </a:rPr>
              <a:t> section. </a:t>
            </a:r>
            <a:r>
              <a:rPr lang="en-GB" sz="1650">
                <a:solidFill>
                  <a:srgbClr val="000000"/>
                </a:solidFill>
                <a:latin typeface="Helvetica Neue"/>
                <a:ea typeface="Helvetica Neue"/>
                <a:cs typeface="Helvetica Neue"/>
                <a:sym typeface="Helvetica Neue"/>
              </a:rPr>
              <a:t>Put the block inside the ‘</a:t>
            </a:r>
            <a:r>
              <a:rPr lang="en-GB" sz="1650">
                <a:latin typeface="Helvetica Neue"/>
                <a:ea typeface="Helvetica Neue"/>
                <a:cs typeface="Helvetica Neue"/>
                <a:sym typeface="Helvetica Neue"/>
              </a:rPr>
              <a:t>on logo pressed</a:t>
            </a:r>
            <a:r>
              <a:rPr lang="en-GB" sz="1650">
                <a:solidFill>
                  <a:srgbClr val="000000"/>
                </a:solidFill>
                <a:latin typeface="Helvetica Neue"/>
                <a:ea typeface="Helvetica Neue"/>
                <a:cs typeface="Helvetica Neue"/>
                <a:sym typeface="Helvetica Neue"/>
              </a:rPr>
              <a:t>’ block</a:t>
            </a:r>
            <a:r>
              <a:rPr lang="en-GB" sz="165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7"/>
                  </a:ext>
                </a:extLst>
              </a:rPr>
              <a:t>.</a:t>
            </a:r>
            <a:r>
              <a:rPr lang="en-GB" sz="1650" b="0" i="0" u="none" strike="noStrike" cap="none">
                <a:solidFill>
                  <a:srgbClr val="000000"/>
                </a:solidFill>
                <a:latin typeface="Helvetica Neue"/>
                <a:ea typeface="Helvetica Neue"/>
                <a:cs typeface="Helvetica Neue"/>
                <a:sym typeface="Helvetica Neue"/>
              </a:rPr>
              <a:t> </a:t>
            </a:r>
            <a:endParaRPr sz="1650" b="1" i="0" u="none" strike="noStrike" cap="none">
              <a:solidFill>
                <a:srgbClr val="CD0364"/>
              </a:solidFill>
              <a:latin typeface="Helvetica Neue"/>
              <a:ea typeface="Helvetica Neue"/>
              <a:cs typeface="Helvetica Neue"/>
              <a:sym typeface="Helvetica Neue"/>
            </a:endParaRPr>
          </a:p>
        </p:txBody>
      </p:sp>
      <p:pic>
        <p:nvPicPr>
          <p:cNvPr id="481" name="Google Shape;481;g365ab73c13e_0_383" descr="The on logo pressed block with the following blocks inside it: &#10;- show icon meh block&#10;- log data column 'not sure' value '1'  &#10;- clear screen " title="microbit-screenshot - 2025-10-08T155517.069.png"/>
          <p:cNvPicPr preferRelativeResize="0"/>
          <p:nvPr/>
        </p:nvPicPr>
        <p:blipFill rotWithShape="1">
          <a:blip r:embed="rId4">
            <a:alphaModFix/>
          </a:blip>
          <a:srcRect l="63628" t="2289" b="53939"/>
          <a:stretch/>
        </p:blipFill>
        <p:spPr>
          <a:xfrm>
            <a:off x="6040894" y="2213300"/>
            <a:ext cx="2867277" cy="1642775"/>
          </a:xfrm>
          <a:prstGeom prst="rect">
            <a:avLst/>
          </a:prstGeom>
          <a:noFill/>
          <a:ln>
            <a:noFill/>
          </a:ln>
        </p:spPr>
      </p:pic>
      <p:sp>
        <p:nvSpPr>
          <p:cNvPr id="482" name="Google Shape;482;g365ab73c13e_0_383"/>
          <p:cNvSpPr/>
          <p:nvPr/>
        </p:nvSpPr>
        <p:spPr>
          <a:xfrm>
            <a:off x="681025" y="1890525"/>
            <a:ext cx="4768200" cy="3646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Find the ‘</a:t>
            </a:r>
            <a:r>
              <a:rPr lang="en-GB" sz="1650" b="1">
                <a:solidFill>
                  <a:srgbClr val="CD0364"/>
                </a:solidFill>
                <a:latin typeface="Helvetica Neue"/>
                <a:ea typeface="Helvetica Neue"/>
                <a:cs typeface="Helvetica Neue"/>
                <a:sym typeface="Helvetica Neue"/>
              </a:rPr>
              <a:t>log data</a:t>
            </a:r>
            <a:r>
              <a:rPr lang="en-GB" sz="1650" b="1" i="0" u="none" strike="noStrike" cap="none">
                <a:solidFill>
                  <a:srgbClr val="CD0364"/>
                </a:solidFill>
                <a:latin typeface="Helvetica Neue"/>
                <a:ea typeface="Helvetica Neue"/>
                <a:cs typeface="Helvetica Neue"/>
                <a:sym typeface="Helvetica Neue"/>
              </a:rPr>
              <a:t>’ block</a:t>
            </a:r>
            <a:r>
              <a:rPr lang="en-GB" sz="1650" b="0" i="0" u="none" strike="noStrike" cap="none">
                <a:solidFill>
                  <a:srgbClr val="000000"/>
                </a:solidFill>
                <a:latin typeface="Helvetica Neue"/>
                <a:ea typeface="Helvetica Neue"/>
                <a:cs typeface="Helvetica Neue"/>
                <a:sym typeface="Helvetica Neue"/>
              </a:rPr>
              <a:t> in the </a:t>
            </a:r>
            <a:r>
              <a:rPr lang="en-GB" sz="1650">
                <a:latin typeface="Helvetica Neue"/>
                <a:ea typeface="Helvetica Neue"/>
                <a:cs typeface="Helvetica Neue"/>
                <a:sym typeface="Helvetica Neue"/>
              </a:rPr>
              <a:t>Data Logger</a:t>
            </a:r>
            <a:r>
              <a:rPr lang="en-GB" sz="1650" b="0" i="0" u="none" strike="noStrike" cap="none">
                <a:solidFill>
                  <a:srgbClr val="000000"/>
                </a:solidFill>
                <a:latin typeface="Helvetica Neue"/>
                <a:ea typeface="Helvetica Neue"/>
                <a:cs typeface="Helvetica Neue"/>
                <a:sym typeface="Helvetica Neue"/>
              </a:rPr>
              <a:t> section. </a:t>
            </a:r>
            <a:r>
              <a:rPr lang="en-GB" sz="1650">
                <a:solidFill>
                  <a:srgbClr val="000000"/>
                </a:solidFill>
                <a:latin typeface="Helvetica Neue"/>
                <a:ea typeface="Helvetica Neue"/>
                <a:cs typeface="Helvetica Neue"/>
                <a:sym typeface="Helvetica Neue"/>
              </a:rPr>
              <a:t>Put the block inside the ‘</a:t>
            </a:r>
            <a:r>
              <a:rPr lang="en-GB" sz="1650">
                <a:latin typeface="Helvetica Neue"/>
                <a:ea typeface="Helvetica Neue"/>
                <a:cs typeface="Helvetica Neue"/>
                <a:sym typeface="Helvetica Neue"/>
              </a:rPr>
              <a:t>on logo pressed</a:t>
            </a:r>
            <a:r>
              <a:rPr lang="en-GB" sz="1650">
                <a:solidFill>
                  <a:srgbClr val="000000"/>
                </a:solidFill>
                <a:latin typeface="Helvetica Neue"/>
                <a:ea typeface="Helvetica Neue"/>
                <a:cs typeface="Helvetica Neue"/>
                <a:sym typeface="Helvetica Neue"/>
              </a:rPr>
              <a:t>’ block</a:t>
            </a:r>
            <a:r>
              <a:rPr lang="en-GB" sz="165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8"/>
                  </a:ext>
                </a:extLst>
              </a:rPr>
              <a:t>.</a:t>
            </a:r>
            <a:r>
              <a:rPr lang="en-GB" sz="1650" b="0" i="0" u="none" strike="noStrike" cap="none">
                <a:solidFill>
                  <a:srgbClr val="000000"/>
                </a:solidFill>
                <a:latin typeface="Helvetica Neue"/>
                <a:ea typeface="Helvetica Neue"/>
                <a:cs typeface="Helvetica Neue"/>
                <a:sym typeface="Helvetica Neue"/>
              </a:rPr>
              <a:t> </a:t>
            </a:r>
            <a:r>
              <a:rPr lang="en-GB" sz="1650">
                <a:latin typeface="Helvetica Neue"/>
                <a:ea typeface="Helvetica Neue"/>
                <a:cs typeface="Helvetica Neue"/>
                <a:sym typeface="Helvetica Neue"/>
              </a:rPr>
              <a:t>Click</a:t>
            </a:r>
            <a:r>
              <a:rPr lang="en-GB" sz="1650" b="0" i="0" u="none" strike="noStrike" cap="none">
                <a:solidFill>
                  <a:srgbClr val="000000"/>
                </a:solidFill>
                <a:latin typeface="Helvetica Neue"/>
                <a:ea typeface="Helvetica Neue"/>
                <a:cs typeface="Helvetica Neue"/>
                <a:sym typeface="Helvetica Neue"/>
              </a:rPr>
              <a:t> the column name </a:t>
            </a:r>
            <a:r>
              <a:rPr lang="en-GB" sz="1650">
                <a:latin typeface="Helvetica Neue"/>
                <a:ea typeface="Helvetica Neue"/>
                <a:cs typeface="Helvetica Neue"/>
                <a:sym typeface="Helvetica Neue"/>
              </a:rPr>
              <a:t>and select</a:t>
            </a:r>
            <a:r>
              <a:rPr lang="en-GB" sz="1650" b="0" i="0" u="none" strike="noStrike" cap="none">
                <a:solidFill>
                  <a:srgbClr val="000000"/>
                </a:solidFill>
                <a:latin typeface="Helvetica Neue"/>
                <a:ea typeface="Helvetica Neue"/>
                <a:cs typeface="Helvetica Neue"/>
                <a:sym typeface="Helvetica Neue"/>
              </a:rPr>
              <a:t> </a:t>
            </a:r>
            <a:r>
              <a:rPr lang="en-GB" sz="1650">
                <a:latin typeface="Helvetica Neue"/>
                <a:ea typeface="Helvetica Neue"/>
                <a:cs typeface="Helvetica Neue"/>
                <a:sym typeface="Helvetica Neue"/>
              </a:rPr>
              <a:t>“not sure”. Update the value to 1. </a:t>
            </a:r>
            <a:endParaRPr sz="1650" b="1" i="0" u="none" strike="noStrike" cap="none">
              <a:solidFill>
                <a:srgbClr val="CD0364"/>
              </a:solidFill>
              <a:latin typeface="Helvetica Neue"/>
              <a:ea typeface="Helvetica Neue"/>
              <a:cs typeface="Helvetica Neue"/>
              <a:sym typeface="Helvetica Neue"/>
            </a:endParaRPr>
          </a:p>
        </p:txBody>
      </p:sp>
      <p:pic>
        <p:nvPicPr>
          <p:cNvPr id="483" name="Google Shape;483;g365ab73c13e_0_383" descr="The on logo pressed block with the following blocks inside it: &#10;- show icon meh block&#10;- log data column 'not sure' value '1'  " title="microbit-screenshot - 2025-10-08T155233.479.png"/>
          <p:cNvPicPr preferRelativeResize="0"/>
          <p:nvPr/>
        </p:nvPicPr>
        <p:blipFill rotWithShape="1">
          <a:blip r:embed="rId5">
            <a:alphaModFix/>
          </a:blip>
          <a:srcRect l="63332" t="2287" b="62031"/>
          <a:stretch/>
        </p:blipFill>
        <p:spPr>
          <a:xfrm>
            <a:off x="1257250" y="2311563"/>
            <a:ext cx="3334026" cy="154452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g365ab73c13e_0_354"/>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CD0364"/>
                </a:solidFill>
              </a:rPr>
              <a:t>Use your </a:t>
            </a:r>
            <a:r>
              <a:rPr lang="en-GB" sz="1800" b="1" i="1" dirty="0" err="1">
                <a:solidFill>
                  <a:srgbClr val="CD0364"/>
                </a:solidFill>
              </a:rPr>
              <a:t>micro:bit</a:t>
            </a:r>
            <a:r>
              <a:rPr lang="en-GB" sz="1800" b="1" i="1" dirty="0">
                <a:solidFill>
                  <a:srgbClr val="CD0364"/>
                </a:solidFill>
              </a:rPr>
              <a:t> to Collect Data:</a:t>
            </a:r>
            <a:endParaRPr sz="1800" b="1" i="1" dirty="0">
              <a:solidFill>
                <a:srgbClr val="CD0364"/>
              </a:solidFill>
            </a:endParaRPr>
          </a:p>
          <a:p>
            <a:pPr marL="318151" marR="160921" lvl="0" indent="-309553" algn="l" rtl="0">
              <a:lnSpc>
                <a:spcPct val="110000"/>
              </a:lnSpc>
              <a:spcBef>
                <a:spcPts val="1300"/>
              </a:spcBef>
              <a:spcAft>
                <a:spcPts val="0"/>
              </a:spcAft>
              <a:buClr>
                <a:srgbClr val="CD0364"/>
              </a:buClr>
              <a:buSzPts val="1800"/>
              <a:buChar char="•"/>
            </a:pPr>
            <a:r>
              <a:rPr lang="en-GB" sz="1800" b="1" dirty="0">
                <a:solidFill>
                  <a:srgbClr val="CD0364"/>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CD0364"/>
                </a:solidFill>
              </a:rPr>
              <a:t>connect</a:t>
            </a:r>
            <a:r>
              <a:rPr lang="en-GB" sz="1800" dirty="0">
                <a:solidFill>
                  <a:srgbClr val="6C4BC1"/>
                </a:solidFill>
              </a:rPr>
              <a:t> </a:t>
            </a:r>
            <a:r>
              <a:rPr lang="en-GB" sz="1800" dirty="0"/>
              <a:t>the battery pack.  </a:t>
            </a:r>
            <a:endParaRPr sz="1800" dirty="0"/>
          </a:p>
          <a:p>
            <a:pPr marL="318151" marR="160921" lvl="0" indent="-309553" algn="l" rtl="0">
              <a:lnSpc>
                <a:spcPct val="110000"/>
              </a:lnSpc>
              <a:spcBef>
                <a:spcPts val="1300"/>
              </a:spcBef>
              <a:spcAft>
                <a:spcPts val="0"/>
              </a:spcAft>
              <a:buClr>
                <a:srgbClr val="CD0364"/>
              </a:buClr>
              <a:buSzPts val="1800"/>
              <a:buChar char="•"/>
            </a:pPr>
            <a:r>
              <a:rPr lang="en-GB" sz="1800" b="1" dirty="0">
                <a:solidFill>
                  <a:srgbClr val="CD0364"/>
                </a:solidFill>
              </a:rPr>
              <a:t>Go</a:t>
            </a:r>
            <a:r>
              <a:rPr lang="en-GB" sz="1800" dirty="0"/>
              <a:t> to the predetermined location to </a:t>
            </a:r>
            <a:r>
              <a:rPr lang="en-GB" sz="1800" b="1" dirty="0">
                <a:solidFill>
                  <a:srgbClr val="CD0364"/>
                </a:solidFill>
              </a:rPr>
              <a:t>ask</a:t>
            </a:r>
            <a:r>
              <a:rPr lang="en-GB" sz="1800" dirty="0"/>
              <a:t> the survey question. </a:t>
            </a:r>
            <a:endParaRPr sz="1800" dirty="0"/>
          </a:p>
          <a:p>
            <a:pPr marL="318151" marR="160921" lvl="0" indent="-309553" algn="l" rtl="0">
              <a:lnSpc>
                <a:spcPct val="110000"/>
              </a:lnSpc>
              <a:spcBef>
                <a:spcPts val="1300"/>
              </a:spcBef>
              <a:spcAft>
                <a:spcPts val="0"/>
              </a:spcAft>
              <a:buClr>
                <a:srgbClr val="CD0364"/>
              </a:buClr>
              <a:buSzPts val="1800"/>
              <a:buChar char="•"/>
            </a:pPr>
            <a:r>
              <a:rPr lang="en-GB" sz="1800" b="1" dirty="0">
                <a:solidFill>
                  <a:srgbClr val="CD0364"/>
                </a:solidFill>
              </a:rPr>
              <a:t>Collect</a:t>
            </a:r>
            <a:r>
              <a:rPr lang="en-GB" sz="1800" dirty="0"/>
              <a:t> responses using the buttons and touch sensor to record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9"/>
                  </a:ext>
                </a:extLst>
              </a:rPr>
              <a:t>each response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0"/>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1"/>
                  </a:ext>
                </a:extLst>
              </a:rPr>
              <a:t>(button</a:t>
            </a:r>
            <a:r>
              <a:rPr lang="en-GB" sz="1800" dirty="0"/>
              <a:t> A = agree,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2"/>
                  </a:ext>
                </a:extLst>
              </a:rPr>
              <a:t>utton</a:t>
            </a:r>
            <a:r>
              <a:rPr lang="en-GB" sz="1800" dirty="0"/>
              <a:t> B = disagree, touch sensor =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3"/>
                  </a:ext>
                </a:extLst>
              </a:rPr>
              <a:t>unsure.)</a:t>
            </a:r>
            <a:endParaRPr sz="1800" b="1" dirty="0">
              <a:solidFill>
                <a:srgbClr val="6C4BC1"/>
              </a:solidFill>
            </a:endParaRPr>
          </a:p>
        </p:txBody>
      </p:sp>
      <p:sp>
        <p:nvSpPr>
          <p:cNvPr id="489" name="Google Shape;489;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4"/>
                  </a:ext>
                </a:extLst>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5"/>
                  </a:ext>
                </a:extLst>
              </a:rPr>
              <a:t>teps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6"/>
                  </a:ext>
                </a:extLst>
              </a:rPr>
              <a:t> 8</a:t>
            </a:r>
            <a:endParaRPr sz="2600">
              <a:solidFill>
                <a:srgbClr val="6C4BC1"/>
              </a:solidFill>
            </a:endParaRPr>
          </a:p>
        </p:txBody>
      </p:sp>
      <p:sp>
        <p:nvSpPr>
          <p:cNvPr id="490" name="Google Shape;490;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38</a:t>
            </a:fld>
            <a:endParaRPr/>
          </a:p>
        </p:txBody>
      </p:sp>
      <p:sp>
        <p:nvSpPr>
          <p:cNvPr id="491" name="Google Shape;491;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92" name="Google Shape;492;g365ab73c13e_0_354"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93" name="Google Shape;493;g365ab73c13e_0_354"/>
          <p:cNvSpPr/>
          <p:nvPr/>
        </p:nvSpPr>
        <p:spPr>
          <a:xfrm>
            <a:off x="681025" y="5445303"/>
            <a:ext cx="8349000" cy="806397"/>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1200"/>
              </a:spcAft>
              <a:buClr>
                <a:srgbClr val="000000"/>
              </a:buClr>
              <a:buSzPts val="1800"/>
              <a:buFont typeface="Arial"/>
              <a:buNone/>
            </a:pPr>
            <a:r>
              <a:rPr lang="en-GB" sz="1650" b="1" i="0" u="none" strike="noStrike" cap="none" dirty="0">
                <a:solidFill>
                  <a:srgbClr val="CD0364"/>
                </a:solidFill>
                <a:latin typeface="Helvetica Neue"/>
                <a:ea typeface="Helvetica Neue"/>
                <a:cs typeface="Helvetica Neue"/>
                <a:sym typeface="Helvetica Neue"/>
              </a:rPr>
              <a:t>Pro</a:t>
            </a:r>
            <a:r>
              <a:rPr lang="en-GB" sz="1650" b="1" i="0"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7"/>
                  </a:ext>
                </a:extLst>
              </a:rPr>
              <a:t> </a:t>
            </a:r>
            <a:r>
              <a:rPr lang="en-GB" sz="1650" b="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8"/>
                  </a:ext>
                </a:extLst>
              </a:rPr>
              <a:t>tip</a:t>
            </a:r>
            <a:r>
              <a:rPr lang="en-GB" sz="1650" b="1" i="0"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9"/>
                  </a:ext>
                </a:extLst>
              </a:rPr>
              <a:t>:</a:t>
            </a:r>
            <a:r>
              <a:rPr lang="en-GB" sz="1650" b="0" i="0" u="none" strike="noStrike" cap="none"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0"/>
                  </a:ext>
                </a:extLst>
              </a:rPr>
              <a:t> </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1"/>
                  </a:ext>
                </a:extLst>
              </a:rPr>
              <a:t>Be sure to connect </a:t>
            </a:r>
            <a:r>
              <a:rPr lang="en-GB" sz="1650" dirty="0">
                <a:solidFill>
                  <a:srgbClr val="000000"/>
                </a:solidFill>
                <a:latin typeface="Helvetica Neue"/>
                <a:ea typeface="Helvetica Neue"/>
                <a:cs typeface="Helvetica Neue"/>
                <a:sym typeface="Helvetica Neue"/>
              </a:rPr>
              <a:t>the </a:t>
            </a:r>
            <a:r>
              <a:rPr lang="en-GB" sz="1650" dirty="0" err="1">
                <a:solidFill>
                  <a:srgbClr val="000000"/>
                </a:solidFill>
                <a:latin typeface="Helvetica Neue"/>
                <a:ea typeface="Helvetica Neue"/>
                <a:cs typeface="Helvetica Neue"/>
                <a:sym typeface="Helvetica Neue"/>
              </a:rPr>
              <a:t>micro:bit</a:t>
            </a:r>
            <a:r>
              <a:rPr lang="en-GB" sz="1650" dirty="0">
                <a:solidFill>
                  <a:srgbClr val="000000"/>
                </a:solidFill>
                <a:latin typeface="Helvetica Neue"/>
                <a:ea typeface="Helvetica Neue"/>
                <a:cs typeface="Helvetica Neue"/>
                <a:sym typeface="Helvetica Neue"/>
              </a:rPr>
              <a:t> to a computer and save the MY_DATA file before pressing buttons A and B together to delete all data.</a:t>
            </a:r>
            <a:endParaRPr sz="1650" b="0" i="0" u="none" strike="noStrike" cap="none" dirty="0">
              <a:solidFill>
                <a:srgbClr val="000000"/>
              </a:solidFill>
              <a:latin typeface="Helvetica Neue"/>
              <a:ea typeface="Helvetica Neue"/>
              <a:cs typeface="Helvetica Neue"/>
              <a:sym typeface="Helvetica Neue"/>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g38a2d85ce84_0_0"/>
          <p:cNvSpPr txBox="1">
            <a:spLocks noGrp="1"/>
          </p:cNvSpPr>
          <p:nvPr>
            <p:ph type="title"/>
          </p:nvPr>
        </p:nvSpPr>
        <p:spPr>
          <a:xfrm>
            <a:off x="681027" y="456075"/>
            <a:ext cx="74616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2"/>
                  </a:ext>
                </a:extLst>
              </a:rPr>
              <a:t>teps</a:t>
            </a:r>
            <a:r>
              <a:rPr lang="en-GB" sz="2600">
                <a:solidFill>
                  <a:srgbClr val="CD0364"/>
                </a:solidFill>
              </a:rPr>
              <a:t> 9</a:t>
            </a:r>
            <a:endParaRPr sz="2600">
              <a:solidFill>
                <a:srgbClr val="6C4BC1"/>
              </a:solidFill>
            </a:endParaRPr>
          </a:p>
        </p:txBody>
      </p:sp>
      <p:sp>
        <p:nvSpPr>
          <p:cNvPr id="499" name="Google Shape;499;g38a2d85ce84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39</a:t>
            </a:fld>
            <a:endParaRPr/>
          </a:p>
        </p:txBody>
      </p:sp>
      <p:sp>
        <p:nvSpPr>
          <p:cNvPr id="500" name="Google Shape;500;g38a2d85ce84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01" name="Google Shape;501;g38a2d85ce84_0_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502" name="Google Shape;502;g38a2d85ce84_0_0"/>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7" lvl="0" indent="-300028" algn="l" rtl="0">
              <a:lnSpc>
                <a:spcPct val="110000"/>
              </a:lnSpc>
              <a:spcBef>
                <a:spcPts val="0"/>
              </a:spcBef>
              <a:spcAft>
                <a:spcPts val="0"/>
              </a:spcAft>
              <a:buClr>
                <a:srgbClr val="CD0364"/>
              </a:buClr>
              <a:buSzPts val="1650"/>
              <a:buFont typeface="Helvetica Neue"/>
              <a:buChar char="•"/>
            </a:pPr>
            <a:r>
              <a:rPr lang="en-GB" sz="1650">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3"/>
                  </a:ext>
                </a:extLst>
              </a:rPr>
              <a:t>Disconnect</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4"/>
                  </a:ext>
                </a:extLst>
              </a:rPr>
              <a:t> the battery pack and </a:t>
            </a:r>
            <a:r>
              <a:rPr lang="en-GB" sz="165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5"/>
                  </a:ext>
                </a:extLst>
              </a:rPr>
              <a:t>plug</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6"/>
                  </a:ext>
                </a:extLst>
              </a:rPr>
              <a:t> the micro:bit back into a computer.</a:t>
            </a:r>
            <a:endParaRPr sz="165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CD0364"/>
              </a:buClr>
              <a:buSzPts val="1650"/>
              <a:buFont typeface="Helvetica Neue"/>
              <a:buChar char="•"/>
            </a:pPr>
            <a:r>
              <a:rPr lang="en-GB" sz="1650">
                <a:solidFill>
                  <a:srgbClr val="000000"/>
                </a:solidFill>
                <a:highlight>
                  <a:srgbClr val="FFFFFF"/>
                </a:highlight>
                <a:latin typeface="Helvetica Neue"/>
                <a:ea typeface="Helvetica Neue"/>
                <a:cs typeface="Helvetica Neue"/>
                <a:sym typeface="Helvetica Neue"/>
              </a:rPr>
              <a:t>The MICROBIT drive will appear like a USB drive.</a:t>
            </a:r>
            <a:endParaRPr sz="1650">
              <a:solidFill>
                <a:srgbClr val="000000"/>
              </a:solidFill>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CD0364"/>
              </a:buClr>
              <a:buSzPts val="1650"/>
              <a:buFont typeface="Helvetica Neue"/>
              <a:buChar char="•"/>
            </a:pPr>
            <a:r>
              <a:rPr lang="en-GB" sz="1650" b="1">
                <a:solidFill>
                  <a:srgbClr val="CD0364"/>
                </a:solidFill>
                <a:highlight>
                  <a:srgbClr val="FFFFFF"/>
                </a:highlight>
                <a:latin typeface="Helvetica Neue"/>
                <a:ea typeface="Helvetica Neue"/>
                <a:cs typeface="Helvetica Neue"/>
                <a:sym typeface="Helvetica Neue"/>
              </a:rPr>
              <a:t>Look</a:t>
            </a:r>
            <a:r>
              <a:rPr lang="en-GB" sz="1650">
                <a:solidFill>
                  <a:srgbClr val="000000"/>
                </a:solidFill>
                <a:highlight>
                  <a:srgbClr val="FFFFFF"/>
                </a:highlight>
                <a:latin typeface="Helvetica Neue"/>
                <a:ea typeface="Helvetica Neue"/>
                <a:cs typeface="Helvetica Neue"/>
                <a:sym typeface="Helvetica Neue"/>
              </a:rPr>
              <a:t> in the MICROBIT drive and </a:t>
            </a:r>
            <a:r>
              <a:rPr lang="en-GB" sz="1650" b="1">
                <a:solidFill>
                  <a:srgbClr val="CD0364"/>
                </a:solidFill>
                <a:highlight>
                  <a:srgbClr val="FFFFFF"/>
                </a:highlight>
                <a:latin typeface="Helvetica Neue"/>
                <a:ea typeface="Helvetica Neue"/>
                <a:cs typeface="Helvetica Neue"/>
                <a:sym typeface="Helvetica Neue"/>
              </a:rPr>
              <a:t>open</a:t>
            </a:r>
            <a:r>
              <a:rPr lang="en-GB" sz="1650">
                <a:solidFill>
                  <a:srgbClr val="000000"/>
                </a:solidFill>
                <a:highlight>
                  <a:srgbClr val="FFFFFF"/>
                </a:highlight>
                <a:latin typeface="Helvetica Neue"/>
                <a:ea typeface="Helvetica Neue"/>
                <a:cs typeface="Helvetica Neue"/>
                <a:sym typeface="Helvetica Neue"/>
              </a:rPr>
              <a:t> the </a:t>
            </a:r>
            <a:r>
              <a:rPr lang="en-GB" sz="1650">
                <a:solidFill>
                  <a:srgbClr val="000000"/>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7"/>
                  </a:ext>
                </a:extLst>
              </a:rPr>
              <a:t>MY_DATA file</a:t>
            </a:r>
            <a:r>
              <a:rPr lang="en-GB" sz="1650">
                <a:solidFill>
                  <a:srgbClr val="000000"/>
                </a:solidFill>
                <a:highlight>
                  <a:srgbClr val="FFFFFF"/>
                </a:highlight>
                <a:latin typeface="Helvetica Neue"/>
                <a:ea typeface="Helvetica Neue"/>
                <a:cs typeface="Helvetica Neue"/>
                <a:sym typeface="Helvetica Neue"/>
              </a:rPr>
              <a:t> to see a table of your data in a web browser.</a:t>
            </a:r>
            <a:endParaRPr sz="16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6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None/>
            </a:pPr>
            <a:endParaRPr sz="165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CD0364"/>
              </a:buClr>
              <a:buSzPts val="1650"/>
              <a:buFont typeface="Helvetica Neue"/>
              <a:buChar char="•"/>
            </a:pPr>
            <a:r>
              <a:rPr lang="en-GB" sz="1650">
                <a:solidFill>
                  <a:schemeClr val="dk1"/>
                </a:solidFill>
                <a:highlight>
                  <a:srgbClr val="FFFFFF"/>
                </a:highlight>
                <a:latin typeface="Helvetica Neue"/>
                <a:ea typeface="Helvetica Neue"/>
                <a:cs typeface="Helvetica Neue"/>
                <a:sym typeface="Helvetica Neue"/>
              </a:rPr>
              <a:t>The</a:t>
            </a:r>
            <a:r>
              <a:rPr lang="en-GB" sz="1650">
                <a:solidFill>
                  <a:schemeClr val="dk1"/>
                </a:solidFill>
                <a:latin typeface="Helvetica Neue"/>
                <a:ea typeface="Helvetica Neue"/>
                <a:cs typeface="Helvetica Neue"/>
                <a:sym typeface="Helvetica Neue"/>
              </a:rPr>
              <a:t> times recorded in the table show the amount of time that passed since your micro:bit was powered on.</a:t>
            </a:r>
            <a:endParaRPr sz="1650">
              <a:solidFill>
                <a:schemeClr val="dk1"/>
              </a:solidFill>
              <a:latin typeface="Helvetica Neue"/>
              <a:ea typeface="Helvetica Neue"/>
              <a:cs typeface="Helvetica Neue"/>
              <a:sym typeface="Helvetica Neue"/>
            </a:endParaRPr>
          </a:p>
          <a:p>
            <a:pPr marL="318151" marR="431467" lvl="0" indent="-300028" algn="l" rtl="0">
              <a:lnSpc>
                <a:spcPct val="110000"/>
              </a:lnSpc>
              <a:spcBef>
                <a:spcPts val="1000"/>
              </a:spcBef>
              <a:spcAft>
                <a:spcPts val="1000"/>
              </a:spcAft>
              <a:buClr>
                <a:srgbClr val="CD0364"/>
              </a:buClr>
              <a:buSzPts val="1650"/>
              <a:buFont typeface="Helvetica Neue"/>
              <a:buChar char="•"/>
            </a:pPr>
            <a:r>
              <a:rPr lang="en-GB" sz="1650" b="1">
                <a:solidFill>
                  <a:srgbClr val="CD0364"/>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8"/>
                  </a:ext>
                </a:extLst>
              </a:rPr>
              <a:t>Analyze</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9"/>
                  </a:ext>
                </a:extLst>
              </a:rPr>
              <a:t> survey data and</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0"/>
                  </a:ext>
                </a:extLst>
              </a:rPr>
              <a:t> use it to support your opinion</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1"/>
                  </a:ext>
                </a:extLst>
              </a:rPr>
              <a:t> writing piece.</a:t>
            </a:r>
            <a:endParaRPr sz="1650">
              <a:solidFill>
                <a:schemeClr val="dk1"/>
              </a:solidFill>
              <a:latin typeface="Helvetica Neue"/>
              <a:ea typeface="Helvetica Neue"/>
              <a:cs typeface="Helvetica Neue"/>
              <a:sym typeface="Helvetica Neue"/>
            </a:endParaRPr>
          </a:p>
        </p:txBody>
      </p:sp>
      <p:pic>
        <p:nvPicPr>
          <p:cNvPr id="503" name="Google Shape;503;g38a2d85ce84_0_0" descr="MY_DATA file "/>
          <p:cNvPicPr preferRelativeResize="0"/>
          <p:nvPr/>
        </p:nvPicPr>
        <p:blipFill rotWithShape="1">
          <a:blip r:embed="rId4">
            <a:alphaModFix/>
          </a:blip>
          <a:srcRect l="2217" t="2855" r="1776" b="17170"/>
          <a:stretch/>
        </p:blipFill>
        <p:spPr>
          <a:xfrm>
            <a:off x="977825" y="2969575"/>
            <a:ext cx="3563877" cy="1647524"/>
          </a:xfrm>
          <a:prstGeom prst="rect">
            <a:avLst/>
          </a:prstGeom>
          <a:noFill/>
          <a:ln w="8450" cap="flat" cmpd="sng">
            <a:solidFill>
              <a:srgbClr val="000000"/>
            </a:solidFill>
            <a:prstDash val="solid"/>
            <a:round/>
            <a:headEnd type="none" w="sm" len="sm"/>
            <a:tailEnd type="none" w="sm" len="sm"/>
          </a:ln>
        </p:spPr>
      </p:pic>
      <p:sp>
        <p:nvSpPr>
          <p:cNvPr id="504" name="Google Shape;504;g38a2d85ce84_0_0" descr="pink down arrow to signal the students will change the gray, unusable on button A pressed block to a pink, usable on button B pressed by clicking the down arrow next to letter A and selecting letter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sz="2237" b="0" i="0" u="none" strike="noStrike" cap="none">
              <a:solidFill>
                <a:srgbClr val="CD0364"/>
              </a:solidFill>
              <a:latin typeface="Helvetica Neue"/>
              <a:ea typeface="Helvetica Neue"/>
              <a:cs typeface="Helvetica Neue"/>
              <a:sym typeface="Helvetica Neue"/>
            </a:endParaRPr>
          </a:p>
        </p:txBody>
      </p:sp>
      <p:pic>
        <p:nvPicPr>
          <p:cNvPr id="505" name="Google Shape;505;g38a2d85ce84_0_0" descr="Table of data created by the micro:bit's data logging feature with the headings 'agree', 'disagree' and 'not sure'. " title="Screenshot 2025-10-08 at 10.45.38.png"/>
          <p:cNvPicPr preferRelativeResize="0"/>
          <p:nvPr/>
        </p:nvPicPr>
        <p:blipFill rotWithShape="1">
          <a:blip r:embed="rId5">
            <a:alphaModFix/>
          </a:blip>
          <a:srcRect b="12365"/>
          <a:stretch/>
        </p:blipFill>
        <p:spPr>
          <a:xfrm>
            <a:off x="5084499" y="2589685"/>
            <a:ext cx="3563876" cy="2547574"/>
          </a:xfrm>
          <a:prstGeom prst="rect">
            <a:avLst/>
          </a:prstGeom>
          <a:noFill/>
          <a:ln w="8450" cap="flat" cmpd="sng">
            <a:solidFill>
              <a:srgbClr val="7F7F7F"/>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the Survey Data Logger Works</a:t>
            </a:r>
            <a:endParaRPr sz="2600">
              <a:solidFill>
                <a:srgbClr val="00A000"/>
              </a:solidFill>
            </a:endParaRPr>
          </a:p>
        </p:txBody>
      </p:sp>
      <p:sp>
        <p:nvSpPr>
          <p:cNvPr id="121" name="Google Shape;121;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a:t>
            </a:fld>
            <a:endParaRPr/>
          </a:p>
        </p:txBody>
      </p:sp>
      <p:sp>
        <p:nvSpPr>
          <p:cNvPr id="122" name="Google Shape;122;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rgbClr val="00A000"/>
              </a:buClr>
              <a:buSzPts val="1800"/>
              <a:buChar char="•"/>
            </a:pPr>
            <a:r>
              <a:rPr lang="en-GB" sz="1800" dirty="0"/>
              <a:t>At the press of a button, the </a:t>
            </a:r>
            <a:r>
              <a:rPr lang="en-GB" sz="1800" dirty="0" err="1"/>
              <a:t>micro:bit</a:t>
            </a:r>
            <a:r>
              <a:rPr lang="en-GB" sz="1800" dirty="0"/>
              <a:t> records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classmates</a:t>
            </a:r>
            <a:r>
              <a:rPr lang="en-GB" sz="1800" dirty="0"/>
              <a:t>’ responses to a survey question and stores the data in a table so you can </a:t>
            </a:r>
            <a:r>
              <a:rPr lang="en-GB" sz="1800" dirty="0" err="1"/>
              <a:t>analyze</a:t>
            </a:r>
            <a:r>
              <a:rPr lang="en-GB" sz="1800" dirty="0"/>
              <a:t> it later.</a:t>
            </a:r>
            <a:endParaRPr sz="1800" dirty="0"/>
          </a:p>
          <a:p>
            <a:pPr marL="914400" lvl="1" indent="-342900" algn="l" rtl="0">
              <a:lnSpc>
                <a:spcPct val="90000"/>
              </a:lnSpc>
              <a:spcBef>
                <a:spcPts val="1000"/>
              </a:spcBef>
              <a:spcAft>
                <a:spcPts val="0"/>
              </a:spcAft>
              <a:buClr>
                <a:srgbClr val="00A000"/>
              </a:buClr>
              <a:buSzPts val="1800"/>
              <a:buChar char="•"/>
            </a:pPr>
            <a:r>
              <a:rPr lang="en-GB" sz="1800" dirty="0"/>
              <a:t>Press button A</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 </a:t>
            </a:r>
            <a:r>
              <a:rPr lang="en-GB" sz="1800" dirty="0"/>
              <a:t>when they agree, button B when they disagree, and the gold touch logo when they are unsure.</a:t>
            </a:r>
            <a:endParaRPr sz="1800" dirty="0"/>
          </a:p>
          <a:p>
            <a:pPr marL="457200" lvl="0" indent="-342900" algn="l" rtl="0">
              <a:lnSpc>
                <a:spcPct val="90000"/>
              </a:lnSpc>
              <a:spcBef>
                <a:spcPts val="1000"/>
              </a:spcBef>
              <a:spcAft>
                <a:spcPts val="0"/>
              </a:spcAft>
              <a:buClr>
                <a:srgbClr val="00A000"/>
              </a:buClr>
              <a:buSzPts val="1800"/>
              <a:buChar char="•"/>
            </a:pPr>
            <a:r>
              <a:rPr lang="en-GB" sz="1800" dirty="0"/>
              <a:t>You can record data anywhere if you unplug the </a:t>
            </a:r>
            <a:r>
              <a:rPr lang="en-GB" sz="1800" dirty="0" err="1"/>
              <a:t>micro:bit</a:t>
            </a:r>
            <a:r>
              <a:rPr lang="en-GB" sz="1800" dirty="0"/>
              <a:t> from your computer and connect a battery pack.</a:t>
            </a:r>
            <a:endParaRPr sz="1800" dirty="0"/>
          </a:p>
          <a:p>
            <a:pPr marL="457200" lvl="0" indent="-342900" algn="l" rtl="0">
              <a:lnSpc>
                <a:spcPct val="90000"/>
              </a:lnSpc>
              <a:spcBef>
                <a:spcPts val="1000"/>
              </a:spcBef>
              <a:spcAft>
                <a:spcPts val="0"/>
              </a:spcAft>
              <a:buClr>
                <a:srgbClr val="00A000"/>
              </a:buClr>
              <a:buSzPts val="1800"/>
              <a:buChar char="•"/>
            </a:pPr>
            <a:r>
              <a:rPr lang="en-GB" sz="1800" dirty="0"/>
              <a:t>Data stays on your </a:t>
            </a:r>
            <a:r>
              <a:rPr lang="en-GB" sz="1800" dirty="0" err="1"/>
              <a:t>micro:bit</a:t>
            </a:r>
            <a:r>
              <a:rPr lang="en-GB" sz="1800" dirty="0"/>
              <a:t> even if you disconnect the batteries or USB cable, so you can study it when you’re back at your computer.</a:t>
            </a:r>
            <a:endParaRPr sz="1800" dirty="0"/>
          </a:p>
          <a:p>
            <a:pPr marL="457200" lvl="0" indent="-342900" algn="l" rtl="0">
              <a:lnSpc>
                <a:spcPct val="90000"/>
              </a:lnSpc>
              <a:spcBef>
                <a:spcPts val="1000"/>
              </a:spcBef>
              <a:spcAft>
                <a:spcPts val="0"/>
              </a:spcAft>
              <a:buClr>
                <a:srgbClr val="00A000"/>
              </a:buClr>
              <a:buSzPts val="1800"/>
              <a:buChar char="•"/>
            </a:pPr>
            <a:r>
              <a:rPr lang="en-GB" sz="1800" dirty="0"/>
              <a:t>After you’ve collected your data, plug the </a:t>
            </a:r>
            <a:r>
              <a:rPr lang="en-GB" sz="1800" dirty="0" err="1"/>
              <a:t>micro:bit</a:t>
            </a:r>
            <a:r>
              <a:rPr lang="en-GB" sz="1800" dirty="0"/>
              <a:t> into a computer to see a table of all survey responses you recorded in a web browser.</a:t>
            </a:r>
            <a:endParaRPr sz="1800" dirty="0"/>
          </a:p>
          <a:p>
            <a:pPr marL="0" lvl="0" indent="0" algn="l" rtl="0">
              <a:lnSpc>
                <a:spcPct val="90000"/>
              </a:lnSpc>
              <a:spcBef>
                <a:spcPts val="1000"/>
              </a:spcBef>
              <a:spcAft>
                <a:spcPts val="0"/>
              </a:spcAft>
              <a:buClr>
                <a:schemeClr val="dk1"/>
              </a:buClr>
              <a:buSzPts val="2000"/>
              <a:buNone/>
            </a:pPr>
            <a:endParaRPr sz="2000" b="1" dirty="0">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dirty="0"/>
          </a:p>
        </p:txBody>
      </p:sp>
      <p:sp>
        <p:nvSpPr>
          <p:cNvPr id="123" name="Google Shape;123;g365ab73c13e_0_81"/>
          <p:cNvSpPr/>
          <p:nvPr/>
        </p:nvSpPr>
        <p:spPr>
          <a:xfrm>
            <a:off x="681025" y="5386250"/>
            <a:ext cx="82542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Pro</a:t>
            </a:r>
            <a:r>
              <a:rPr lang="en-GB" sz="1800" b="1" i="0" u="none" strike="noStrike" cap="none">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 tip</a:t>
            </a:r>
            <a:r>
              <a:rPr lang="en-GB" sz="1800" b="1" i="0" u="none" strike="noStrike" cap="none">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 </a:t>
            </a:r>
            <a:r>
              <a:rPr lang="en-GB" sz="1800" b="0" i="0" u="none" strike="noStrike" cap="none">
                <a:solidFill>
                  <a:srgbClr val="000000"/>
                </a:solidFill>
                <a:latin typeface="Helvetica Neue"/>
                <a:ea typeface="Helvetica Neue"/>
                <a:cs typeface="Helvetica Neue"/>
                <a:sym typeface="Helvetica Neue"/>
              </a:rPr>
              <a:t>Make sure you hold your micro:bit by the edges so you don</a:t>
            </a:r>
            <a:r>
              <a:rPr lang="en-GB" sz="1800">
                <a:latin typeface="Helvetica Neue"/>
                <a:ea typeface="Helvetica Neue"/>
                <a:cs typeface="Helvetica Neue"/>
                <a:sym typeface="Helvetica Neue"/>
              </a:rPr>
              <a:t>’</a:t>
            </a:r>
            <a:r>
              <a:rPr lang="en-GB" sz="1800" b="0" i="0" u="none" strike="noStrike" cap="none">
                <a:solidFill>
                  <a:srgbClr val="000000"/>
                </a:solidFill>
                <a:latin typeface="Helvetica Neue"/>
                <a:ea typeface="Helvetica Neue"/>
                <a:cs typeface="Helvetica Neue"/>
                <a:sym typeface="Helvetica Neue"/>
              </a:rPr>
              <a:t>t record any data by accident.</a:t>
            </a:r>
            <a:endParaRPr sz="1800" b="0" i="0" u="none" strike="noStrike" cap="none">
              <a:solidFill>
                <a:srgbClr val="000000"/>
              </a:solidFill>
              <a:latin typeface="Helvetica Neue"/>
              <a:ea typeface="Helvetica Neue"/>
              <a:cs typeface="Helvetica Neue"/>
              <a:sym typeface="Helvetica Neue"/>
            </a:endParaRPr>
          </a:p>
        </p:txBody>
      </p:sp>
      <p:grpSp>
        <p:nvGrpSpPr>
          <p:cNvPr id="124" name="Google Shape;124;g365ab73c13e_0_81"/>
          <p:cNvGrpSpPr/>
          <p:nvPr/>
        </p:nvGrpSpPr>
        <p:grpSpPr>
          <a:xfrm rot="4042808">
            <a:off x="8733555" y="955093"/>
            <a:ext cx="650811" cy="659761"/>
            <a:chOff x="7572716" y="3272053"/>
            <a:chExt cx="489368" cy="496098"/>
          </a:xfrm>
        </p:grpSpPr>
        <p:sp>
          <p:nvSpPr>
            <p:cNvPr id="125" name="Google Shape;125;g365ab73c13e_0_8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6" name="Google Shape;126;g365ab73c13e_0_8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7" name="Google Shape;127;g365ab73c13e_0_8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8" name="Google Shape;128;g365ab73c13e_0_8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9" name="Google Shape;129;g365ab73c13e_0_8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0" name="Google Shape;130;g365ab73c13e_0_8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1" name="Google Shape;131;g365ab73c13e_0_81" descr="decorative"/>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2"/>
                  </a:ext>
                </a:extLst>
              </a:rPr>
              <a:t>Analyze</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3"/>
                  </a:ext>
                </a:extLst>
              </a:rPr>
              <a:t> Your Data</a:t>
            </a:r>
            <a:r>
              <a:rPr lang="en-GB" sz="2600">
                <a:solidFill>
                  <a:srgbClr val="CD0364"/>
                </a:solidFill>
              </a:rPr>
              <a:t> 1</a:t>
            </a:r>
            <a:endParaRPr sz="2600">
              <a:solidFill>
                <a:srgbClr val="2993D6"/>
              </a:solidFill>
            </a:endParaRPr>
          </a:p>
        </p:txBody>
      </p:sp>
      <p:sp>
        <p:nvSpPr>
          <p:cNvPr id="511" name="Google Shape;511;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40</a:t>
            </a:fld>
            <a:endParaRPr/>
          </a:p>
        </p:txBody>
      </p:sp>
      <p:sp>
        <p:nvSpPr>
          <p:cNvPr id="512" name="Google Shape;512;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513" name="Google Shape;513;g365ab73c13e_0_129"/>
          <p:cNvSpPr txBox="1"/>
          <p:nvPr/>
        </p:nvSpPr>
        <p:spPr>
          <a:xfrm>
            <a:off x="681025" y="1271452"/>
            <a:ext cx="8836200" cy="12804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None/>
            </a:pPr>
            <a:r>
              <a:rPr lang="en-GB" sz="1800" dirty="0">
                <a:solidFill>
                  <a:schemeClr val="dk1"/>
                </a:solidFill>
                <a:latin typeface="Helvetica Neue"/>
                <a:ea typeface="Helvetica Neue"/>
                <a:cs typeface="Helvetica Neue"/>
                <a:sym typeface="Helvetica Neue"/>
              </a:rPr>
              <a:t>Students will </a:t>
            </a:r>
            <a:r>
              <a:rPr lang="en-GB" sz="1800" dirty="0" err="1">
                <a:solidFill>
                  <a:schemeClr val="dk1"/>
                </a:solidFill>
                <a:latin typeface="Helvetica Neue"/>
                <a:ea typeface="Helvetica Neue"/>
                <a:cs typeface="Helvetica Neue"/>
                <a:sym typeface="Helvetica Neue"/>
              </a:rPr>
              <a:t>analyze</a:t>
            </a:r>
            <a:r>
              <a:rPr lang="en-GB" sz="1800" dirty="0">
                <a:solidFill>
                  <a:schemeClr val="dk1"/>
                </a:solidFill>
                <a:latin typeface="Helvetica Neue"/>
                <a:ea typeface="Helvetica Neue"/>
                <a:cs typeface="Helvetica Neue"/>
                <a:sym typeface="Helvetica Neue"/>
              </a:rPr>
              <a:t> the survey data collected and use the information to support their opinion writing piece.</a:t>
            </a:r>
            <a:endParaRPr sz="1200" dirty="0">
              <a:solidFill>
                <a:schemeClr val="dk1"/>
              </a:solidFill>
              <a:latin typeface="Helvetica Neue"/>
              <a:ea typeface="Helvetica Neue"/>
              <a:cs typeface="Helvetica Neue"/>
              <a:sym typeface="Helvetica Neue"/>
            </a:endParaRPr>
          </a:p>
          <a:p>
            <a:pPr marL="0" marR="123714" lvl="0" indent="0" algn="l" rtl="0">
              <a:lnSpc>
                <a:spcPct val="110000"/>
              </a:lnSpc>
              <a:spcBef>
                <a:spcPts val="1300"/>
              </a:spcBef>
              <a:spcAft>
                <a:spcPts val="0"/>
              </a:spcAft>
              <a:buClr>
                <a:schemeClr val="dk1"/>
              </a:buClr>
              <a:buSzPts val="1600"/>
              <a:buFont typeface="Arial"/>
              <a:buNone/>
            </a:pPr>
            <a:r>
              <a:rPr lang="en-GB" sz="1800" dirty="0">
                <a:solidFill>
                  <a:schemeClr val="dk1"/>
                </a:solidFill>
                <a:latin typeface="Helvetica Neue"/>
                <a:ea typeface="Helvetica Neue"/>
                <a:cs typeface="Helvetica Neue"/>
                <a:sym typeface="Helvetica Neue"/>
              </a:rPr>
              <a:t>Your data appears in a table in the web browser. </a:t>
            </a:r>
            <a:endParaRPr sz="1800" dirty="0">
              <a:solidFill>
                <a:schemeClr val="dk1"/>
              </a:solidFill>
              <a:latin typeface="Helvetica Neue"/>
              <a:ea typeface="Helvetica Neue"/>
              <a:cs typeface="Helvetica Neue"/>
              <a:sym typeface="Helvetica Neue"/>
            </a:endParaRPr>
          </a:p>
        </p:txBody>
      </p:sp>
      <p:sp>
        <p:nvSpPr>
          <p:cNvPr id="514" name="Google Shape;514;g365ab73c13e_0_129"/>
          <p:cNvSpPr/>
          <p:nvPr/>
        </p:nvSpPr>
        <p:spPr>
          <a:xfrm>
            <a:off x="681025" y="2582675"/>
            <a:ext cx="8544000" cy="3629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a:latin typeface="Helvetica Neue"/>
                <a:ea typeface="Helvetica Neue"/>
                <a:cs typeface="Helvetica Neue"/>
                <a:sym typeface="Helvetica Neue"/>
              </a:rPr>
              <a:t>Students can analyze their data using paper and pencil or a spreadsheet.</a:t>
            </a:r>
            <a:endParaRPr sz="1800">
              <a:latin typeface="Helvetica Neue"/>
              <a:ea typeface="Helvetica Neue"/>
              <a:cs typeface="Helvetica Neue"/>
              <a:sym typeface="Helvetica Neue"/>
            </a:endParaRPr>
          </a:p>
          <a:p>
            <a:pPr marL="0" marR="4443715" lvl="0" indent="0" algn="l" rtl="0">
              <a:lnSpc>
                <a:spcPct val="110000"/>
              </a:lnSpc>
              <a:spcBef>
                <a:spcPts val="1000"/>
              </a:spcBef>
              <a:spcAft>
                <a:spcPts val="1000"/>
              </a:spcAft>
              <a:buClr>
                <a:srgbClr val="000000"/>
              </a:buClr>
              <a:buSzPts val="1600"/>
              <a:buFont typeface="Arial"/>
              <a:buNone/>
            </a:pP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4"/>
                  </a:ext>
                </a:extLst>
              </a:rPr>
              <a:t>Use paper and pencil</a:t>
            </a:r>
            <a:r>
              <a:rPr lang="en-GB" sz="1800">
                <a:solidFill>
                  <a:srgbClr val="6C4BC1"/>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to add up the total of each column to make your own column or bar chart to visualize your survey data.</a:t>
            </a:r>
            <a:endParaRPr sz="1800">
              <a:latin typeface="Helvetica Neue"/>
              <a:ea typeface="Helvetica Neue"/>
              <a:cs typeface="Helvetica Neue"/>
              <a:sym typeface="Helvetica Neue"/>
            </a:endParaRPr>
          </a:p>
        </p:txBody>
      </p:sp>
      <p:pic>
        <p:nvPicPr>
          <p:cNvPr id="515" name="Google Shape;515;g365ab73c13e_0_129" descr="Table of data created by the micro:bit's data logging feature with the headings 'agree', 'disagree' and 'not sure'. " title="Screenshot 2025-10-08 at 10.45.38.png"/>
          <p:cNvPicPr preferRelativeResize="0"/>
          <p:nvPr/>
        </p:nvPicPr>
        <p:blipFill rotWithShape="1">
          <a:blip r:embed="rId3">
            <a:alphaModFix/>
          </a:blip>
          <a:srcRect b="11746"/>
          <a:stretch/>
        </p:blipFill>
        <p:spPr>
          <a:xfrm>
            <a:off x="4763600" y="3013703"/>
            <a:ext cx="4021149" cy="2894625"/>
          </a:xfrm>
          <a:prstGeom prst="rect">
            <a:avLst/>
          </a:prstGeom>
          <a:noFill/>
          <a:ln w="9525" cap="flat" cmpd="sng">
            <a:solidFill>
              <a:srgbClr val="7F7F7F"/>
            </a:solidFill>
            <a:prstDash val="solid"/>
            <a:round/>
            <a:headEnd type="none" w="sm" len="sm"/>
            <a:tailEnd type="none" w="sm" len="sm"/>
          </a:ln>
        </p:spPr>
      </p:pic>
      <p:pic>
        <p:nvPicPr>
          <p:cNvPr id="516" name="Google Shape;516;g365ab73c13e_0_129" descr="Decorative" title="Surprised_green@4x-100.jpg"/>
          <p:cNvPicPr preferRelativeResize="0"/>
          <p:nvPr/>
        </p:nvPicPr>
        <p:blipFill>
          <a:blip r:embed="rId4">
            <a:alphaModFix/>
          </a:blip>
          <a:stretch>
            <a:fillRect/>
          </a:stretch>
        </p:blipFill>
        <p:spPr>
          <a:xfrm rot="-689773">
            <a:off x="7676707" y="367877"/>
            <a:ext cx="926336" cy="73854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g38a2d85ce84_0_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5"/>
                  </a:ext>
                </a:extLst>
              </a:rPr>
              <a:t>Analyze</a:t>
            </a:r>
            <a:r>
              <a:rPr lang="en-GB" sz="2600">
                <a:solidFill>
                  <a:srgbClr val="CD0364"/>
                </a:solidFill>
              </a:rPr>
              <a:t> Your Data 2</a:t>
            </a:r>
            <a:endParaRPr sz="2600">
              <a:solidFill>
                <a:srgbClr val="2993D6"/>
              </a:solidFill>
            </a:endParaRPr>
          </a:p>
        </p:txBody>
      </p:sp>
      <p:sp>
        <p:nvSpPr>
          <p:cNvPr id="522" name="Google Shape;522;g38a2d85ce84_0_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41</a:t>
            </a:fld>
            <a:endParaRPr/>
          </a:p>
        </p:txBody>
      </p:sp>
      <p:sp>
        <p:nvSpPr>
          <p:cNvPr id="523" name="Google Shape;523;g38a2d85ce84_0_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524" name="Google Shape;524;g38a2d85ce84_0_29"/>
          <p:cNvSpPr/>
          <p:nvPr/>
        </p:nvSpPr>
        <p:spPr>
          <a:xfrm>
            <a:off x="681025" y="1367475"/>
            <a:ext cx="8544000" cy="4659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a:solidFill>
                  <a:srgbClr val="CD0364"/>
                </a:solidFill>
                <a:latin typeface="Helvetica Neue"/>
                <a:ea typeface="Helvetica Neue"/>
                <a:cs typeface="Helvetica Neue"/>
                <a:sym typeface="Helvetica Neue"/>
              </a:rPr>
              <a:t>To use a spreadsheet</a:t>
            </a:r>
            <a:r>
              <a:rPr lang="en-GB" sz="1800">
                <a:latin typeface="Helvetica Neue"/>
                <a:ea typeface="Helvetica Neue"/>
                <a:cs typeface="Helvetica Neue"/>
                <a:sym typeface="Helvetica Neue"/>
              </a:rPr>
              <a:t>, you can:</a:t>
            </a:r>
            <a:endParaRPr sz="1800">
              <a:latin typeface="Helvetica Neue"/>
              <a:ea typeface="Helvetica Neue"/>
              <a:cs typeface="Helvetica Neue"/>
              <a:sym typeface="Helvetica Neue"/>
            </a:endParaRPr>
          </a:p>
          <a:p>
            <a:pPr marL="457200" marR="4443715" lvl="0" indent="-342900" algn="l" rtl="0">
              <a:lnSpc>
                <a:spcPct val="110000"/>
              </a:lnSpc>
              <a:spcBef>
                <a:spcPts val="1300"/>
              </a:spcBef>
              <a:spcAft>
                <a:spcPts val="0"/>
              </a:spcAft>
              <a:buSzPts val="1800"/>
              <a:buFont typeface="Helvetica Neue"/>
              <a:buChar char="●"/>
            </a:pPr>
            <a:r>
              <a:rPr lang="en-GB" sz="1800" b="1">
                <a:solidFill>
                  <a:srgbClr val="CD0364"/>
                </a:solidFill>
                <a:latin typeface="Helvetica Neue"/>
                <a:ea typeface="Helvetica Neue"/>
                <a:cs typeface="Helvetica Neue"/>
                <a:sym typeface="Helvetica Neue"/>
              </a:rPr>
              <a:t>P</a:t>
            </a: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6"/>
                  </a:ext>
                </a:extLst>
              </a:rPr>
              <a:t>ress</a:t>
            </a:r>
            <a:r>
              <a:rPr lang="en-GB" sz="1800" b="1">
                <a:solidFill>
                  <a:srgbClr val="CD0364"/>
                </a:solidFill>
                <a:latin typeface="Helvetica Neue"/>
                <a:ea typeface="Helvetica Neue"/>
                <a:cs typeface="Helvetica Neue"/>
                <a:sym typeface="Helvetica Neue"/>
              </a:rPr>
              <a:t> the copy button</a:t>
            </a:r>
            <a:r>
              <a:rPr lang="en-GB" sz="1800">
                <a:latin typeface="Helvetica Neue"/>
                <a:ea typeface="Helvetica Neue"/>
                <a:cs typeface="Helvetica Neue"/>
                <a:sym typeface="Helvetica Neue"/>
              </a:rPr>
              <a:t> to copy the data so you can paste it straight into a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7"/>
                  </a:ext>
                </a:extLst>
              </a:rPr>
              <a:t>spreadsheet</a:t>
            </a:r>
            <a:r>
              <a:rPr lang="en-GB" sz="1800">
                <a:latin typeface="Helvetica Neue"/>
                <a:ea typeface="Helvetica Neue"/>
                <a:cs typeface="Helvetica Neue"/>
                <a:sym typeface="Helvetica Neue"/>
              </a:rPr>
              <a:t>.</a:t>
            </a:r>
            <a:endParaRPr sz="1800">
              <a:latin typeface="Helvetica Neue"/>
              <a:ea typeface="Helvetica Neue"/>
              <a:cs typeface="Helvetica Neue"/>
              <a:sym typeface="Helvetica Neue"/>
            </a:endParaRPr>
          </a:p>
          <a:p>
            <a:pPr marL="457200" marR="4363497" lvl="0" indent="-342900" algn="l" rtl="0">
              <a:lnSpc>
                <a:spcPct val="110000"/>
              </a:lnSpc>
              <a:spcBef>
                <a:spcPts val="1300"/>
              </a:spcBef>
              <a:spcAft>
                <a:spcPts val="0"/>
              </a:spcAft>
              <a:buSzPts val="1800"/>
              <a:buFont typeface="Helvetica Neue"/>
              <a:buChar char="●"/>
            </a:pPr>
            <a:r>
              <a:rPr lang="en-GB" sz="1800" b="1">
                <a:solidFill>
                  <a:srgbClr val="CD0364"/>
                </a:solidFill>
                <a:latin typeface="Helvetica Neue"/>
                <a:ea typeface="Helvetica Neue"/>
                <a:cs typeface="Helvetica Neue"/>
                <a:sym typeface="Helvetica Neue"/>
              </a:rPr>
              <a:t>Press the download button</a:t>
            </a:r>
            <a:r>
              <a:rPr lang="en-GB" sz="1800">
                <a:latin typeface="Helvetica Neue"/>
                <a:ea typeface="Helvetica Neue"/>
                <a:cs typeface="Helvetica Neue"/>
                <a:sym typeface="Helvetica Neue"/>
              </a:rPr>
              <a:t> to download the data as a CSV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8"/>
                  </a:ext>
                </a:extLst>
              </a:rPr>
              <a:t>(comma separated values)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9"/>
                  </a:ext>
                </a:extLst>
              </a:rPr>
              <a:t>file</a:t>
            </a:r>
            <a:r>
              <a:rPr lang="en-GB" sz="1800">
                <a:latin typeface="Helvetica Neue"/>
                <a:ea typeface="Helvetica Neue"/>
                <a:cs typeface="Helvetica Neue"/>
                <a:sym typeface="Helvetica Neue"/>
              </a:rPr>
              <a:t>, which you can also import into a spreadsheet.</a:t>
            </a:r>
            <a:endParaRPr sz="1800">
              <a:latin typeface="Helvetica Neue"/>
              <a:ea typeface="Helvetica Neue"/>
              <a:cs typeface="Helvetica Neue"/>
              <a:sym typeface="Helvetica Neue"/>
            </a:endParaRPr>
          </a:p>
        </p:txBody>
      </p:sp>
      <p:pic>
        <p:nvPicPr>
          <p:cNvPr id="525" name="Google Shape;525;g38a2d85ce84_0_29" descr="Table of data created by the micro:bit's data logging feature with the headings 'agree', 'disagree' and 'not sure'. " title="Screenshot 2025-10-08 at 10.45.38.png"/>
          <p:cNvPicPr preferRelativeResize="0"/>
          <p:nvPr/>
        </p:nvPicPr>
        <p:blipFill rotWithShape="1">
          <a:blip r:embed="rId3">
            <a:alphaModFix/>
          </a:blip>
          <a:srcRect/>
          <a:stretch/>
        </p:blipFill>
        <p:spPr>
          <a:xfrm>
            <a:off x="4687750" y="2007438"/>
            <a:ext cx="4142577" cy="3379075"/>
          </a:xfrm>
          <a:prstGeom prst="rect">
            <a:avLst/>
          </a:prstGeom>
          <a:noFill/>
          <a:ln w="9525" cap="flat" cmpd="sng">
            <a:solidFill>
              <a:srgbClr val="7F7F7F"/>
            </a:solidFill>
            <a:prstDash val="solid"/>
            <a:round/>
            <a:headEnd type="none" w="sm" len="sm"/>
            <a:tailEnd type="none" w="sm" len="sm"/>
          </a:ln>
        </p:spPr>
      </p:pic>
      <p:pic>
        <p:nvPicPr>
          <p:cNvPr id="526" name="Google Shape;526;g38a2d85ce84_0_29" descr="Decorative" title="Surprised_green@4x-100.jpg"/>
          <p:cNvPicPr preferRelativeResize="0"/>
          <p:nvPr/>
        </p:nvPicPr>
        <p:blipFill>
          <a:blip r:embed="rId4">
            <a:alphaModFix/>
          </a:blip>
          <a:stretch>
            <a:fillRect/>
          </a:stretch>
        </p:blipFill>
        <p:spPr>
          <a:xfrm rot="-689773">
            <a:off x="7676707" y="367877"/>
            <a:ext cx="926336" cy="73854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g38a2d85ce84_0_1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0"/>
                  </a:ext>
                </a:extLst>
              </a:rPr>
              <a:t>etails</a:t>
            </a:r>
            <a:r>
              <a:rPr lang="en-GB" sz="2600">
                <a:solidFill>
                  <a:srgbClr val="CD0364"/>
                </a:solidFill>
              </a:rPr>
              <a:t> 1</a:t>
            </a:r>
            <a:endParaRPr sz="2600">
              <a:solidFill>
                <a:srgbClr val="2993D6"/>
              </a:solidFill>
            </a:endParaRPr>
          </a:p>
        </p:txBody>
      </p:sp>
      <p:sp>
        <p:nvSpPr>
          <p:cNvPr id="532" name="Google Shape;532;g38a2d85ce84_0_1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42</a:t>
            </a:fld>
            <a:endParaRPr/>
          </a:p>
        </p:txBody>
      </p:sp>
      <p:sp>
        <p:nvSpPr>
          <p:cNvPr id="533" name="Google Shape;533;g38a2d85ce84_0_1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34" name="Google Shape;534;g38a2d85ce84_0_14" descr="decorative" title="Inspired_green@4x-100 (1).jpg"/>
          <p:cNvPicPr preferRelativeResize="0"/>
          <p:nvPr/>
        </p:nvPicPr>
        <p:blipFill rotWithShape="1">
          <a:blip r:embed="rId3">
            <a:alphaModFix/>
          </a:blip>
          <a:srcRect/>
          <a:stretch/>
        </p:blipFill>
        <p:spPr>
          <a:xfrm rot="572942">
            <a:off x="8016090" y="247512"/>
            <a:ext cx="798568" cy="1086201"/>
          </a:xfrm>
          <a:prstGeom prst="rect">
            <a:avLst/>
          </a:prstGeom>
          <a:noFill/>
          <a:ln>
            <a:noFill/>
          </a:ln>
        </p:spPr>
      </p:pic>
      <p:sp>
        <p:nvSpPr>
          <p:cNvPr id="535" name="Google Shape;535;g38a2d85ce84_0_14"/>
          <p:cNvSpPr txBox="1">
            <a:spLocks noGrp="1"/>
          </p:cNvSpPr>
          <p:nvPr>
            <p:ph type="body" idx="1"/>
          </p:nvPr>
        </p:nvSpPr>
        <p:spPr>
          <a:xfrm>
            <a:off x="681025" y="1152703"/>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1"/>
                  </a:ext>
                </a:extLst>
              </a:rPr>
              <a:t>This project uses</a:t>
            </a:r>
            <a:r>
              <a:rPr lang="en-GB" sz="1650" dirty="0"/>
              <a:t> the data logger to record survey responses and stores them in a table to be </a:t>
            </a:r>
            <a:r>
              <a:rPr lang="en-GB" sz="1650" dirty="0" err="1"/>
              <a:t>analyzed</a:t>
            </a:r>
            <a:r>
              <a:rPr lang="en-GB" sz="1650" dirty="0"/>
              <a:t> later. Students can use the information to support their opinion writing piece.</a:t>
            </a:r>
            <a:endParaRPr sz="1650" dirty="0"/>
          </a:p>
        </p:txBody>
      </p:sp>
      <p:sp>
        <p:nvSpPr>
          <p:cNvPr id="536" name="Google Shape;536;g38a2d85ce84_0_14"/>
          <p:cNvSpPr/>
          <p:nvPr/>
        </p:nvSpPr>
        <p:spPr>
          <a:xfrm>
            <a:off x="743525" y="2064250"/>
            <a:ext cx="4128600" cy="4206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At the beginning of the program,</a:t>
            </a:r>
            <a:r>
              <a:rPr lang="en-GB" sz="165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2"/>
                  </a:ext>
                </a:extLst>
              </a:rPr>
              <a:t> </a:t>
            </a:r>
            <a:r>
              <a:rPr lang="en-GB" sz="1650">
                <a:solidFill>
                  <a:schemeClr val="dk1"/>
                </a:solidFill>
                <a:latin typeface="Helvetica Neue"/>
                <a:ea typeface="Helvetica Neue"/>
                <a:cs typeface="Helvetica Neue"/>
                <a:sym typeface="Helvetica Neue"/>
              </a:rPr>
              <a:t>the data collection categories are organized in columns and named “agree”, “disagree”, and “not sure.” A checkmark is displayed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3"/>
                  </a:ext>
                </a:extLst>
              </a:rPr>
              <a:t>signal</a:t>
            </a:r>
            <a:r>
              <a:rPr lang="en-GB" sz="1650">
                <a:solidFill>
                  <a:schemeClr val="dk1"/>
                </a:solidFill>
                <a:latin typeface="Helvetica Neue"/>
                <a:ea typeface="Helvetica Neue"/>
                <a:cs typeface="Helvetica Neue"/>
                <a:sym typeface="Helvetica Neue"/>
              </a:rPr>
              <a:t> that the survey data logger is ready.</a:t>
            </a:r>
            <a:endParaRPr sz="1650">
              <a:solidFill>
                <a:schemeClr val="dk1"/>
              </a:solidFill>
              <a:latin typeface="Helvetica Neue"/>
              <a:ea typeface="Helvetica Neue"/>
              <a:cs typeface="Helvetica Neue"/>
              <a:sym typeface="Helvetica Neue"/>
            </a:endParaRPr>
          </a:p>
        </p:txBody>
      </p:sp>
      <p:sp>
        <p:nvSpPr>
          <p:cNvPr id="537" name="Google Shape;537;g38a2d85ce84_0_14"/>
          <p:cNvSpPr/>
          <p:nvPr/>
        </p:nvSpPr>
        <p:spPr>
          <a:xfrm>
            <a:off x="5198275" y="2064350"/>
            <a:ext cx="4128600" cy="4206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Pressing button A shows </a:t>
            </a:r>
            <a:r>
              <a:rPr lang="en-GB" sz="1650">
                <a:solidFill>
                  <a:schemeClr val="dk1"/>
                </a:solidFill>
                <a:latin typeface="Helvetica Neue"/>
                <a:ea typeface="Helvetica Neue"/>
                <a:cs typeface="Helvetica Neue"/>
                <a:sym typeface="Helvetica Neue"/>
              </a:rPr>
              <a:t>the happy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4"/>
                  </a:ext>
                </a:extLst>
              </a:rPr>
              <a:t>confirm</a:t>
            </a:r>
            <a:r>
              <a:rPr lang="en-GB" sz="1650">
                <a:solidFill>
                  <a:schemeClr val="dk1"/>
                </a:solidFill>
                <a:latin typeface="Helvetica Neue"/>
                <a:ea typeface="Helvetica Neue"/>
                <a:cs typeface="Helvetica Neue"/>
                <a:sym typeface="Helvetica Neue"/>
              </a:rPr>
              <a:t> that the survey response is added </a:t>
            </a:r>
            <a:r>
              <a:rPr lang="en-GB" sz="1650" b="0" i="0" u="none" strike="noStrike" cap="none">
                <a:solidFill>
                  <a:schemeClr val="dk1"/>
                </a:solidFill>
                <a:latin typeface="Helvetica Neue"/>
                <a:ea typeface="Helvetica Neue"/>
                <a:cs typeface="Helvetica Neue"/>
                <a:sym typeface="Helvetica Neue"/>
              </a:rPr>
              <a:t>to the </a:t>
            </a:r>
            <a:r>
              <a:rPr lang="en-GB" sz="1650">
                <a:solidFill>
                  <a:schemeClr val="dk1"/>
                </a:solidFill>
                <a:latin typeface="Helvetica Neue"/>
                <a:ea typeface="Helvetica Neue"/>
                <a:cs typeface="Helvetica Neue"/>
                <a:sym typeface="Helvetica Neue"/>
              </a:rPr>
              <a:t>“agree”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5"/>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b="0" i="0" u="none" strike="noStrike" cap="none">
              <a:solidFill>
                <a:srgbClr val="000000"/>
              </a:solidFill>
              <a:latin typeface="Helvetica Neue"/>
              <a:ea typeface="Helvetica Neue"/>
              <a:cs typeface="Helvetica Neue"/>
              <a:sym typeface="Helvetica Neue"/>
            </a:endParaRPr>
          </a:p>
        </p:txBody>
      </p:sp>
      <p:pic>
        <p:nvPicPr>
          <p:cNvPr id="538" name="Google Shape;538;g38a2d85ce84_0_14" descr="The on start block with a set columns block inside it, with the column headings 'agree', 'disagree' and 'not sure'. " title="microbit-screenshot - 2025-10-08T123420.439.png"/>
          <p:cNvPicPr preferRelativeResize="0"/>
          <p:nvPr/>
        </p:nvPicPr>
        <p:blipFill rotWithShape="1">
          <a:blip r:embed="rId4">
            <a:alphaModFix/>
          </a:blip>
          <a:srcRect r="80320" b="64694"/>
          <a:stretch/>
        </p:blipFill>
        <p:spPr>
          <a:xfrm>
            <a:off x="1953374" y="2152350"/>
            <a:ext cx="1708923" cy="2191699"/>
          </a:xfrm>
          <a:prstGeom prst="rect">
            <a:avLst/>
          </a:prstGeom>
          <a:noFill/>
          <a:ln>
            <a:noFill/>
          </a:ln>
        </p:spPr>
      </p:pic>
      <p:pic>
        <p:nvPicPr>
          <p:cNvPr id="539" name="Google Shape;539;g38a2d85ce84_0_14" descr="On button A pressed block with the following blocks inside it: &#10;- show icon happy&#10;- log data column 'agree' value '1'&#10;- clear screen " title="microbit-screenshot - 2025-10-08T123420.439.png"/>
          <p:cNvPicPr preferRelativeResize="0"/>
          <p:nvPr/>
        </p:nvPicPr>
        <p:blipFill rotWithShape="1">
          <a:blip r:embed="rId4">
            <a:alphaModFix/>
          </a:blip>
          <a:srcRect l="29257" t="2510" r="36117" b="67206"/>
          <a:stretch/>
        </p:blipFill>
        <p:spPr>
          <a:xfrm>
            <a:off x="5883252" y="2385838"/>
            <a:ext cx="2758625" cy="172472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g38a2d85ce84_0_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6"/>
                  </a:ext>
                </a:extLst>
              </a:rPr>
              <a:t>etails</a:t>
            </a:r>
            <a:r>
              <a:rPr lang="en-GB" sz="2600">
                <a:solidFill>
                  <a:srgbClr val="CD0364"/>
                </a:solidFill>
              </a:rPr>
              <a:t> 2</a:t>
            </a:r>
            <a:endParaRPr sz="2600">
              <a:solidFill>
                <a:srgbClr val="2993D6"/>
              </a:solidFill>
            </a:endParaRPr>
          </a:p>
        </p:txBody>
      </p:sp>
      <p:sp>
        <p:nvSpPr>
          <p:cNvPr id="545" name="Google Shape;545;g38a2d85ce84_0_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43</a:t>
            </a:fld>
            <a:endParaRPr/>
          </a:p>
        </p:txBody>
      </p:sp>
      <p:sp>
        <p:nvSpPr>
          <p:cNvPr id="546" name="Google Shape;546;g38a2d85ce84_0_5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47" name="Google Shape;547;g38a2d85ce84_0_57" descr="decorative" title="Inspired_green@4x-100 (1).jpg"/>
          <p:cNvPicPr preferRelativeResize="0"/>
          <p:nvPr/>
        </p:nvPicPr>
        <p:blipFill rotWithShape="1">
          <a:blip r:embed="rId3">
            <a:alphaModFix/>
          </a:blip>
          <a:srcRect/>
          <a:stretch/>
        </p:blipFill>
        <p:spPr>
          <a:xfrm rot="572948">
            <a:off x="8060123" y="251186"/>
            <a:ext cx="758751" cy="1032054"/>
          </a:xfrm>
          <a:prstGeom prst="rect">
            <a:avLst/>
          </a:prstGeom>
          <a:noFill/>
          <a:ln>
            <a:noFill/>
          </a:ln>
        </p:spPr>
      </p:pic>
      <p:sp>
        <p:nvSpPr>
          <p:cNvPr id="548" name="Google Shape;548;g38a2d85ce84_0_57"/>
          <p:cNvSpPr/>
          <p:nvPr/>
        </p:nvSpPr>
        <p:spPr>
          <a:xfrm>
            <a:off x="743525" y="1367475"/>
            <a:ext cx="3903600" cy="4786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Pressing button B shows the sad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7"/>
                  </a:ext>
                </a:extLst>
              </a:rPr>
              <a:t>confirm</a:t>
            </a:r>
            <a:r>
              <a:rPr lang="en-GB" sz="1650">
                <a:solidFill>
                  <a:schemeClr val="dk1"/>
                </a:solidFill>
                <a:latin typeface="Helvetica Neue"/>
                <a:ea typeface="Helvetica Neue"/>
                <a:cs typeface="Helvetica Neue"/>
                <a:sym typeface="Helvetica Neue"/>
              </a:rPr>
              <a:t> that the survey response is added to the “disagree”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8"/>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a:solidFill>
                <a:schemeClr val="dk1"/>
              </a:solidFill>
              <a:latin typeface="Helvetica Neue"/>
              <a:ea typeface="Helvetica Neue"/>
              <a:cs typeface="Helvetica Neue"/>
              <a:sym typeface="Helvetica Neue"/>
            </a:endParaRPr>
          </a:p>
        </p:txBody>
      </p:sp>
      <p:sp>
        <p:nvSpPr>
          <p:cNvPr id="549" name="Google Shape;549;g38a2d85ce84_0_57"/>
          <p:cNvSpPr/>
          <p:nvPr/>
        </p:nvSpPr>
        <p:spPr>
          <a:xfrm>
            <a:off x="4995625" y="1367475"/>
            <a:ext cx="3903600" cy="4786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Pressing </a:t>
            </a:r>
            <a:r>
              <a:rPr lang="en-GB" sz="1650">
                <a:solidFill>
                  <a:schemeClr val="dk1"/>
                </a:solidFill>
                <a:latin typeface="Helvetica Neue"/>
                <a:ea typeface="Helvetica Neue"/>
                <a:cs typeface="Helvetica Neue"/>
                <a:sym typeface="Helvetica Neue"/>
              </a:rPr>
              <a:t>the touch logo</a:t>
            </a:r>
            <a:r>
              <a:rPr lang="en-GB" sz="1650" b="0" i="0" u="none" strike="noStrike" cap="none">
                <a:solidFill>
                  <a:schemeClr val="dk1"/>
                </a:solidFill>
                <a:latin typeface="Helvetica Neue"/>
                <a:ea typeface="Helvetica Neue"/>
                <a:cs typeface="Helvetica Neue"/>
                <a:sym typeface="Helvetica Neue"/>
              </a:rPr>
              <a:t> shows </a:t>
            </a:r>
            <a:r>
              <a:rPr lang="en-GB" sz="1650">
                <a:solidFill>
                  <a:schemeClr val="dk1"/>
                </a:solidFill>
                <a:latin typeface="Helvetica Neue"/>
                <a:ea typeface="Helvetica Neue"/>
                <a:cs typeface="Helvetica Neue"/>
                <a:sym typeface="Helvetica Neue"/>
              </a:rPr>
              <a:t>the meh icon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9"/>
                  </a:ext>
                </a:extLst>
              </a:rPr>
              <a:t>confirm</a:t>
            </a:r>
            <a:r>
              <a:rPr lang="en-GB" sz="1650">
                <a:solidFill>
                  <a:schemeClr val="dk1"/>
                </a:solidFill>
                <a:latin typeface="Helvetica Neue"/>
                <a:ea typeface="Helvetica Neue"/>
                <a:cs typeface="Helvetica Neue"/>
                <a:sym typeface="Helvetica Neue"/>
              </a:rPr>
              <a:t> that the survey response is added </a:t>
            </a:r>
            <a:r>
              <a:rPr lang="en-GB" sz="1650" b="0" i="0" u="none" strike="noStrike" cap="none">
                <a:solidFill>
                  <a:schemeClr val="dk1"/>
                </a:solidFill>
                <a:latin typeface="Helvetica Neue"/>
                <a:ea typeface="Helvetica Neue"/>
                <a:cs typeface="Helvetica Neue"/>
                <a:sym typeface="Helvetica Neue"/>
              </a:rPr>
              <a:t>to the </a:t>
            </a:r>
            <a:r>
              <a:rPr lang="en-GB" sz="1650">
                <a:solidFill>
                  <a:schemeClr val="dk1"/>
                </a:solidFill>
                <a:latin typeface="Helvetica Neue"/>
                <a:ea typeface="Helvetica Neue"/>
                <a:cs typeface="Helvetica Neue"/>
                <a:sym typeface="Helvetica Neue"/>
              </a:rPr>
              <a:t>“not sure” column of the data logger. The screen is cleared to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0"/>
                  </a:ext>
                </a:extLst>
              </a:rPr>
              <a:t>indicate</a:t>
            </a:r>
            <a:r>
              <a:rPr lang="en-GB" sz="1650">
                <a:solidFill>
                  <a:schemeClr val="dk1"/>
                </a:solidFill>
                <a:latin typeface="Helvetica Neue"/>
                <a:ea typeface="Helvetica Neue"/>
                <a:cs typeface="Helvetica Neue"/>
                <a:sym typeface="Helvetica Neue"/>
              </a:rPr>
              <a:t> that the next survey response can be collected.</a:t>
            </a:r>
            <a:endParaRPr sz="1650" b="0" i="0" u="none" strike="noStrike" cap="none">
              <a:solidFill>
                <a:srgbClr val="000000"/>
              </a:solidFill>
              <a:latin typeface="Helvetica Neue"/>
              <a:ea typeface="Helvetica Neue"/>
              <a:cs typeface="Helvetica Neue"/>
              <a:sym typeface="Helvetica Neue"/>
            </a:endParaRPr>
          </a:p>
        </p:txBody>
      </p:sp>
      <p:pic>
        <p:nvPicPr>
          <p:cNvPr id="550" name="Google Shape;550;g38a2d85ce84_0_57" descr="On button B pressed block with the following blocks inside it: &#10;- show icon sad&#10;- log data column 'disagree' value '1' &#10;- clear screen " title="microbit-screenshot - 2025-10-08T123420.439.png"/>
          <p:cNvPicPr preferRelativeResize="0"/>
          <p:nvPr/>
        </p:nvPicPr>
        <p:blipFill rotWithShape="1">
          <a:blip r:embed="rId4">
            <a:alphaModFix/>
          </a:blip>
          <a:srcRect l="63875" t="3150" r="-453" b="67816"/>
          <a:stretch/>
        </p:blipFill>
        <p:spPr>
          <a:xfrm>
            <a:off x="953963" y="1800975"/>
            <a:ext cx="3482726" cy="1976177"/>
          </a:xfrm>
          <a:prstGeom prst="rect">
            <a:avLst/>
          </a:prstGeom>
          <a:noFill/>
          <a:ln>
            <a:noFill/>
          </a:ln>
        </p:spPr>
      </p:pic>
      <p:pic>
        <p:nvPicPr>
          <p:cNvPr id="551" name="Google Shape;551;g38a2d85ce84_0_57" descr="On logo pressed block containing these blocks: &#10;- show icon 'meh'&#10;- log data column 'not sure' value '1''&#10;- clear screen " title="microbit-screenshot - 2025-10-08T123420.439.png"/>
          <p:cNvPicPr preferRelativeResize="0"/>
          <p:nvPr/>
        </p:nvPicPr>
        <p:blipFill rotWithShape="1">
          <a:blip r:embed="rId4">
            <a:alphaModFix/>
          </a:blip>
          <a:srcRect l="24836" t="40049" r="37895" b="29668"/>
          <a:stretch/>
        </p:blipFill>
        <p:spPr>
          <a:xfrm>
            <a:off x="5206050" y="1764009"/>
            <a:ext cx="3482726" cy="202293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g365ab73c13e_0_3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1"/>
                  </a:ext>
                </a:extLst>
              </a:rPr>
              <a:t>etails</a:t>
            </a:r>
            <a:r>
              <a:rPr lang="en-GB" sz="2600">
                <a:solidFill>
                  <a:srgbClr val="CD0364"/>
                </a:solidFill>
              </a:rPr>
              <a:t> 3</a:t>
            </a:r>
            <a:endParaRPr sz="2600">
              <a:solidFill>
                <a:srgbClr val="6C4BC1"/>
              </a:solidFill>
            </a:endParaRPr>
          </a:p>
        </p:txBody>
      </p:sp>
      <p:sp>
        <p:nvSpPr>
          <p:cNvPr id="557" name="Google Shape;557;g365ab73c13e_0_3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44</a:t>
            </a:fld>
            <a:endParaRPr/>
          </a:p>
        </p:txBody>
      </p:sp>
      <p:sp>
        <p:nvSpPr>
          <p:cNvPr id="558" name="Google Shape;558;g365ab73c13e_0_3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59" name="Google Shape;559;g365ab73c13e_0_345" descr="decorative" title="Inspired_green@4x-100 (1).jpg"/>
          <p:cNvPicPr preferRelativeResize="0"/>
          <p:nvPr/>
        </p:nvPicPr>
        <p:blipFill rotWithShape="1">
          <a:blip r:embed="rId3">
            <a:alphaModFix/>
          </a:blip>
          <a:srcRect/>
          <a:stretch/>
        </p:blipFill>
        <p:spPr>
          <a:xfrm rot="572940">
            <a:off x="8024600" y="248221"/>
            <a:ext cx="790874" cy="1075733"/>
          </a:xfrm>
          <a:prstGeom prst="rect">
            <a:avLst/>
          </a:prstGeom>
          <a:noFill/>
          <a:ln>
            <a:noFill/>
          </a:ln>
        </p:spPr>
      </p:pic>
      <p:sp>
        <p:nvSpPr>
          <p:cNvPr id="560" name="Google Shape;560;g365ab73c13e_0_345"/>
          <p:cNvSpPr/>
          <p:nvPr/>
        </p:nvSpPr>
        <p:spPr>
          <a:xfrm>
            <a:off x="743525" y="1367475"/>
            <a:ext cx="8155800" cy="4786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3003688" lvl="0" indent="0" algn="l" rtl="0">
              <a:lnSpc>
                <a:spcPct val="110000"/>
              </a:lnSpc>
              <a:spcBef>
                <a:spcPts val="1300"/>
              </a:spcBef>
              <a:spcAft>
                <a:spcPts val="0"/>
              </a:spcAft>
              <a:buClr>
                <a:schemeClr val="dk1"/>
              </a:buClr>
              <a:buSzPts val="1600"/>
              <a:buFont typeface="Arial"/>
              <a:buNone/>
            </a:pPr>
            <a:r>
              <a:rPr lang="en-GB" sz="1800">
                <a:solidFill>
                  <a:schemeClr val="dk1"/>
                </a:solidFill>
                <a:latin typeface="Helvetica Neue"/>
                <a:ea typeface="Helvetica Neue"/>
                <a:cs typeface="Helvetica Neue"/>
                <a:sym typeface="Helvetica Neue"/>
              </a:rPr>
              <a:t>Pressing buttons A+B together will delete all data in the log. The LED displays a skull icon to signal that data is erased, the ‘delete log’ block erases all data, the data collection categories are named “agree”, “disagree”, and “not sure” so the micro:bit is ready to collect survey data, and a checkmark is displayed to signal that the survey data logger is ready.</a:t>
            </a:r>
            <a:endParaRPr sz="1800">
              <a:solidFill>
                <a:schemeClr val="dk1"/>
              </a:solidFill>
              <a:latin typeface="Helvetica Neue"/>
              <a:ea typeface="Helvetica Neue"/>
              <a:cs typeface="Helvetica Neue"/>
              <a:sym typeface="Helvetica Neue"/>
            </a:endParaRPr>
          </a:p>
        </p:txBody>
      </p:sp>
      <p:pic>
        <p:nvPicPr>
          <p:cNvPr id="561" name="Google Shape;561;g365ab73c13e_0_345" descr="On button A+B pressed block containing the following blocks: &#10;- show icon skull &#10;- delete log &#10;- set columns 'agree', 'disagree' and 'not sure'&#10;- show icon yes " title="microbit-screenshot - 2025-10-08T123420.439.png"/>
          <p:cNvPicPr preferRelativeResize="0"/>
          <p:nvPr/>
        </p:nvPicPr>
        <p:blipFill rotWithShape="1">
          <a:blip r:embed="rId4">
            <a:alphaModFix/>
          </a:blip>
          <a:srcRect l="64041" t="52092" r="12547" b="-2100"/>
          <a:stretch/>
        </p:blipFill>
        <p:spPr>
          <a:xfrm>
            <a:off x="5820925" y="1727775"/>
            <a:ext cx="2700227" cy="412322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Ideas</a:t>
            </a:r>
            <a:endParaRPr/>
          </a:p>
        </p:txBody>
      </p:sp>
      <p:sp>
        <p:nvSpPr>
          <p:cNvPr id="567" name="Google Shape;567;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Species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2"/>
                  </a:ext>
                </a:extLst>
              </a:rPr>
              <a:t> Counter Extensions</a:t>
            </a:r>
            <a:endParaRPr sz="2600">
              <a:solidFill>
                <a:srgbClr val="00A000"/>
              </a:solidFill>
            </a:endParaRPr>
          </a:p>
        </p:txBody>
      </p:sp>
      <p:sp>
        <p:nvSpPr>
          <p:cNvPr id="573" name="Google Shape;573;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46</a:t>
            </a:fld>
            <a:endParaRPr/>
          </a:p>
        </p:txBody>
      </p:sp>
      <p:sp>
        <p:nvSpPr>
          <p:cNvPr id="574" name="Google Shape;574;g35fa30c4f18_0_51"/>
          <p:cNvSpPr txBox="1">
            <a:spLocks noGrp="1"/>
          </p:cNvSpPr>
          <p:nvPr>
            <p:ph type="body" idx="1"/>
          </p:nvPr>
        </p:nvSpPr>
        <p:spPr>
          <a:xfrm>
            <a:off x="681020" y="1386200"/>
            <a:ext cx="8544000" cy="4609500"/>
          </a:xfrm>
          <a:prstGeom prst="rect">
            <a:avLst/>
          </a:prstGeom>
          <a:noFill/>
          <a:ln>
            <a:noFill/>
          </a:ln>
        </p:spPr>
        <p:txBody>
          <a:bodyPr spcFirstLastPara="1" wrap="square" lIns="91425" tIns="45700" rIns="91425" bIns="45700" anchor="t" anchorCtr="0">
            <a:normAutofit/>
          </a:bodyPr>
          <a:lstStyle/>
          <a:p>
            <a:pPr marL="318151" marR="1884607" lvl="0" indent="-309553" algn="l" rtl="0">
              <a:lnSpc>
                <a:spcPct val="110000"/>
              </a:lnSpc>
              <a:spcBef>
                <a:spcPts val="1300"/>
              </a:spcBef>
              <a:spcAft>
                <a:spcPts val="0"/>
              </a:spcAft>
              <a:buClr>
                <a:srgbClr val="00A000"/>
              </a:buClr>
              <a:buSzPts val="1800"/>
              <a:buChar char="•"/>
            </a:pPr>
            <a:r>
              <a:rPr lang="en-GB" sz="1800"/>
              <a:t>Modify the code to collect data (for example, grade level, classroom, or location) about each person who takes the survey.</a:t>
            </a:r>
            <a:endParaRPr sz="1800"/>
          </a:p>
          <a:p>
            <a:pPr marL="914400" marR="1884607" lvl="1" indent="-342900" algn="l" rtl="0">
              <a:lnSpc>
                <a:spcPct val="110000"/>
              </a:lnSpc>
              <a:spcBef>
                <a:spcPts val="1300"/>
              </a:spcBef>
              <a:spcAft>
                <a:spcPts val="0"/>
              </a:spcAft>
              <a:buClr>
                <a:srgbClr val="00A000"/>
              </a:buClr>
              <a:buSzPts val="1800"/>
              <a:buChar char="•"/>
            </a:pPr>
            <a:r>
              <a:rPr lang="en-GB" sz="1800"/>
              <a:t>What are some inputs you might use?</a:t>
            </a:r>
            <a:endParaRPr sz="1800"/>
          </a:p>
          <a:p>
            <a:pPr marL="914400" marR="1884607" lvl="1" indent="-342900" algn="l" rtl="0">
              <a:lnSpc>
                <a:spcPct val="110000"/>
              </a:lnSpc>
              <a:spcBef>
                <a:spcPts val="1300"/>
              </a:spcBef>
              <a:spcAft>
                <a:spcPts val="0"/>
              </a:spcAft>
              <a:buClr>
                <a:srgbClr val="00A000"/>
              </a:buClr>
              <a:buSzPts val="1800"/>
              <a:buChar char="•"/>
            </a:pPr>
            <a:r>
              <a:rPr lang="en-GB" sz="1800"/>
              <a:t>How would this impact the data logger columns?</a:t>
            </a:r>
            <a:endParaRPr sz="1800"/>
          </a:p>
          <a:p>
            <a:pPr marL="318151" marR="0" lvl="0" indent="-309553" algn="l" rtl="0">
              <a:lnSpc>
                <a:spcPct val="110000"/>
              </a:lnSpc>
              <a:spcBef>
                <a:spcPts val="1300"/>
              </a:spcBef>
              <a:spcAft>
                <a:spcPts val="0"/>
              </a:spcAft>
              <a:buClr>
                <a:srgbClr val="00A000"/>
              </a:buClr>
              <a:buSzPts val="1800"/>
              <a:buChar char="•"/>
            </a:pPr>
            <a:r>
              <a:rPr lang="en-GB" sz="1800"/>
              <a:t>Use your analyzed data and opinion writing piece to present your findings to people in your area. Can you motivate them to change their opinion?</a:t>
            </a:r>
            <a:endParaRPr sz="1800"/>
          </a:p>
        </p:txBody>
      </p:sp>
      <p:pic>
        <p:nvPicPr>
          <p:cNvPr id="575" name="Google Shape;575;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pic>
        <p:nvPicPr>
          <p:cNvPr id="576" name="Google Shape;576;g35fa30c4f18_0_51" descr="Illustration of different data representations including a written report, scatterplot, bar graph, pie chart, and table data students can use to share the data collected with the micro:bit" title="Screenshot 2025-06-16 at 17.05.52.png"/>
          <p:cNvPicPr preferRelativeResize="0"/>
          <p:nvPr/>
        </p:nvPicPr>
        <p:blipFill rotWithShape="1">
          <a:blip r:embed="rId4">
            <a:alphaModFix/>
          </a:blip>
          <a:srcRect/>
          <a:stretch/>
        </p:blipFill>
        <p:spPr>
          <a:xfrm>
            <a:off x="3597154" y="4534532"/>
            <a:ext cx="2711691" cy="1714796"/>
          </a:xfrm>
          <a:prstGeom prst="rect">
            <a:avLst/>
          </a:prstGeom>
          <a:noFill/>
          <a:ln>
            <a:noFill/>
          </a:ln>
        </p:spPr>
      </p:pic>
      <p:grpSp>
        <p:nvGrpSpPr>
          <p:cNvPr id="577" name="Google Shape;577;g35fa30c4f18_0_51"/>
          <p:cNvGrpSpPr/>
          <p:nvPr/>
        </p:nvGrpSpPr>
        <p:grpSpPr>
          <a:xfrm>
            <a:off x="8091682" y="128549"/>
            <a:ext cx="981036" cy="1315129"/>
            <a:chOff x="7405932" y="173599"/>
            <a:chExt cx="981036" cy="1315129"/>
          </a:xfrm>
        </p:grpSpPr>
        <p:grpSp>
          <p:nvGrpSpPr>
            <p:cNvPr id="578" name="Google Shape;578;g35fa30c4f18_0_51"/>
            <p:cNvGrpSpPr/>
            <p:nvPr/>
          </p:nvGrpSpPr>
          <p:grpSpPr>
            <a:xfrm rot="4080661">
              <a:off x="7924640" y="228087"/>
              <a:ext cx="371965" cy="377145"/>
              <a:chOff x="7572716" y="3272053"/>
              <a:chExt cx="489368" cy="496098"/>
            </a:xfrm>
          </p:grpSpPr>
          <p:sp>
            <p:nvSpPr>
              <p:cNvPr id="579" name="Google Shape;579;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0" name="Google Shape;580;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1" name="Google Shape;581;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2" name="Google Shape;582;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3" name="Google Shape;583;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84" name="Google Shape;584;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grpSp>
        <p:pic>
          <p:nvPicPr>
            <p:cNvPr id="585" name="Google Shape;585;g35fa30c4f18_0_51" descr="decorative"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pic>
        <p:nvPicPr>
          <p:cNvPr id="586" name="Google Shape;586;g35fa30c4f18_0_51" descr="An illustration of a micro:bit board and a hand next to it. Button A on the board is being pressed by the index finger of the hand."/>
          <p:cNvPicPr preferRelativeResize="0"/>
          <p:nvPr/>
        </p:nvPicPr>
        <p:blipFill rotWithShape="1">
          <a:blip r:embed="rId6">
            <a:alphaModFix/>
          </a:blip>
          <a:srcRect/>
          <a:stretch/>
        </p:blipFill>
        <p:spPr>
          <a:xfrm>
            <a:off x="7063450" y="1722326"/>
            <a:ext cx="1792700" cy="15047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g36ae1943653_0_3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110000"/>
              </a:lnSpc>
              <a:spcBef>
                <a:spcPts val="0"/>
              </a:spcBef>
              <a:spcAft>
                <a:spcPts val="0"/>
              </a:spcAft>
              <a:buSzPct val="100000"/>
              <a:buNone/>
            </a:pPr>
            <a:r>
              <a:rPr lang="en-GB">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3"/>
                  </a:ext>
                </a:extLst>
              </a:rPr>
              <a:t>Renam</a:t>
            </a:r>
            <a:r>
              <a:rPr lang="en-GB">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4"/>
                  </a:ext>
                </a:extLst>
              </a:rPr>
              <a:t>ing</a:t>
            </a:r>
            <a:r>
              <a:rPr lang="en-GB"/>
              <a:t> Data Logging Columns</a:t>
            </a:r>
            <a:endParaRPr/>
          </a:p>
        </p:txBody>
      </p:sp>
      <p:sp>
        <p:nvSpPr>
          <p:cNvPr id="592" name="Google Shape;592;g36ae1943653_0_3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pic>
        <p:nvPicPr>
          <p:cNvPr id="597" name="Google Shape;597;g36ae1943653_0_2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598" name="Google Shape;598;g36ae1943653_0_2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Renaming Data Logging Columns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5"/>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6"/>
                  </a:ext>
                </a:extLst>
              </a:rPr>
              <a:t>tep</a:t>
            </a:r>
            <a:r>
              <a:rPr lang="en-GB" sz="2600">
                <a:solidFill>
                  <a:srgbClr val="00A000"/>
                </a:solidFill>
              </a:rPr>
              <a:t> 1</a:t>
            </a:r>
            <a:endParaRPr sz="2600">
              <a:solidFill>
                <a:srgbClr val="00A000"/>
              </a:solidFill>
            </a:endParaRPr>
          </a:p>
        </p:txBody>
      </p:sp>
      <p:sp>
        <p:nvSpPr>
          <p:cNvPr id="599" name="Google Shape;599;g36ae1943653_0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48</a:t>
            </a:fld>
            <a:endParaRPr/>
          </a:p>
        </p:txBody>
      </p:sp>
      <p:sp>
        <p:nvSpPr>
          <p:cNvPr id="600" name="Google Shape;600;g36ae1943653_0_22"/>
          <p:cNvSpPr txBox="1">
            <a:spLocks noGrp="1"/>
          </p:cNvSpPr>
          <p:nvPr>
            <p:ph type="body" idx="1"/>
          </p:nvPr>
        </p:nvSpPr>
        <p:spPr>
          <a:xfrm>
            <a:off x="681025" y="4057601"/>
            <a:ext cx="8710800" cy="22107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650" b="1" i="1">
                <a:solidFill>
                  <a:srgbClr val="00A000"/>
                </a:solidFill>
              </a:rPr>
              <a:t>Change the data logging column names:</a:t>
            </a:r>
            <a:endParaRPr sz="1650" b="1" i="1">
              <a:solidFill>
                <a:srgbClr val="00A000"/>
              </a:solidFill>
            </a:endParaRPr>
          </a:p>
          <a:p>
            <a:pPr marL="318151" lvl="0" indent="-300028" algn="l" rtl="0">
              <a:lnSpc>
                <a:spcPct val="110000"/>
              </a:lnSpc>
              <a:spcBef>
                <a:spcPts val="1300"/>
              </a:spcBef>
              <a:spcAft>
                <a:spcPts val="0"/>
              </a:spcAft>
              <a:buClr>
                <a:srgbClr val="00A000"/>
              </a:buClr>
              <a:buSzPts val="1650"/>
              <a:buChar char="•"/>
            </a:pPr>
            <a:r>
              <a:rPr lang="en-GB" sz="1650" b="1">
                <a:solidFill>
                  <a:srgbClr val="00A000"/>
                </a:solidFill>
              </a:rPr>
              <a:t>Open</a:t>
            </a:r>
            <a:r>
              <a:rPr lang="en-GB" sz="1650"/>
              <a:t> the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7"/>
                  </a:ext>
                </a:extLst>
              </a:rPr>
              <a:t>starter project</a:t>
            </a:r>
            <a:r>
              <a:rPr lang="en-GB" sz="1650"/>
              <a:t> at the appropriate spice level.</a:t>
            </a:r>
            <a:endParaRPr sz="1650"/>
          </a:p>
          <a:p>
            <a:pPr marL="318151" lvl="0" indent="-300028" algn="l" rtl="0">
              <a:lnSpc>
                <a:spcPct val="110000"/>
              </a:lnSpc>
              <a:spcBef>
                <a:spcPts val="1300"/>
              </a:spcBef>
              <a:spcAft>
                <a:spcPts val="0"/>
              </a:spcAft>
              <a:buClr>
                <a:srgbClr val="00A000"/>
              </a:buClr>
              <a:buSzPts val="1650"/>
              <a:buChar char="•"/>
            </a:pPr>
            <a:r>
              <a:rPr lang="en-GB" sz="165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8"/>
                  </a:ext>
                </a:extLst>
              </a:rPr>
              <a:t>Explain</a:t>
            </a:r>
            <a:r>
              <a:rPr lang="en-GB" sz="165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9"/>
                  </a:ext>
                </a:extLst>
              </a:rPr>
              <a:t>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0"/>
                  </a:ext>
                </a:extLst>
              </a:rPr>
              <a:t>th</a:t>
            </a:r>
            <a:r>
              <a:rPr lang="en-GB" sz="1650"/>
              <a:t>at students will use the ‘set columns’ block to</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1"/>
                  </a:ext>
                </a:extLst>
              </a:rPr>
              <a:t> </a:t>
            </a:r>
            <a:r>
              <a:rPr lang="en-GB" sz="1650"/>
              <a:t>name the data logger columns. It’s best to use column names that describe the survey information that will be stored. They will update the column names to match their survey question response choices.</a:t>
            </a:r>
            <a:endParaRPr sz="1650"/>
          </a:p>
        </p:txBody>
      </p:sp>
      <p:sp>
        <p:nvSpPr>
          <p:cNvPr id="601" name="Google Shape;601;g36ae1943653_0_22"/>
          <p:cNvSpPr txBox="1">
            <a:spLocks noGrp="1"/>
          </p:cNvSpPr>
          <p:nvPr>
            <p:ph type="body" idx="1"/>
          </p:nvPr>
        </p:nvSpPr>
        <p:spPr>
          <a:xfrm>
            <a:off x="681025" y="1367475"/>
            <a:ext cx="8094600" cy="24285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10000"/>
              </a:lnSpc>
              <a:spcBef>
                <a:spcPts val="1300"/>
              </a:spcBef>
              <a:spcAft>
                <a:spcPts val="0"/>
              </a:spcAft>
              <a:buSzPct val="100000"/>
              <a:buNone/>
            </a:pPr>
            <a:r>
              <a:rPr lang="en-GB" sz="1800"/>
              <a:t>This project uses the column headings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2"/>
                  </a:ext>
                </a:extLst>
              </a:rPr>
              <a:t>agree”, “disagree” and “not sure</a:t>
            </a:r>
            <a:r>
              <a:rPr lang="en-GB" sz="1800"/>
              <a:t>” in the data logging table.</a:t>
            </a:r>
            <a:endParaRPr sz="1800"/>
          </a:p>
          <a:p>
            <a:pPr marL="0" marR="0" lvl="0" indent="0" algn="l" rtl="0">
              <a:lnSpc>
                <a:spcPct val="110000"/>
              </a:lnSpc>
              <a:spcBef>
                <a:spcPts val="1300"/>
              </a:spcBef>
              <a:spcAft>
                <a:spcPts val="0"/>
              </a:spcAft>
              <a:buSzPct val="100000"/>
              <a:buNone/>
            </a:pPr>
            <a:r>
              <a:rPr lang="en-GB" sz="1800"/>
              <a:t>You can tailor this project to better suit your students’ opinion writing topics by changing the column headings. Students with survey questions that aren’t answered with “agree”, “disagree”, and “not sure” can change the column names for their survey question. For example, students might want to collect responses to a specific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3"/>
                  </a:ext>
                </a:extLst>
              </a:rPr>
              <a:t>question</a:t>
            </a:r>
            <a:r>
              <a:rPr lang="en-GB" sz="1800"/>
              <a:t> like “</a:t>
            </a:r>
            <a:r>
              <a:rPr lang="en-GB" sz="1800" i="1"/>
              <a:t>What is your favorite flavor in N</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4"/>
                  </a:ext>
                </a:extLst>
              </a:rPr>
              <a:t>eapolitan</a:t>
            </a:r>
            <a:r>
              <a:rPr lang="en-GB" sz="1800" i="1"/>
              <a:t> ice cream?”</a:t>
            </a:r>
            <a:r>
              <a:rPr lang="en-GB" sz="1800"/>
              <a:t> The column headings can be changed to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5"/>
                  </a:ext>
                </a:extLst>
              </a:rPr>
              <a:t>vanilla”, “chocolate”, and “strawberry”.</a:t>
            </a:r>
            <a:r>
              <a:rPr lang="en-GB" sz="1800"/>
              <a:t> </a:t>
            </a:r>
            <a:endParaRPr sz="1800"/>
          </a:p>
        </p:txBody>
      </p:sp>
      <p:pic>
        <p:nvPicPr>
          <p:cNvPr id="602" name="Google Shape;602;g36ae1943653_0_22" descr="decorative" title="Inspired_green@4x-100 (1).jpg"/>
          <p:cNvPicPr preferRelativeResize="0"/>
          <p:nvPr/>
        </p:nvPicPr>
        <p:blipFill rotWithShape="1">
          <a:blip r:embed="rId4">
            <a:alphaModFix/>
          </a:blip>
          <a:srcRect/>
          <a:stretch/>
        </p:blipFill>
        <p:spPr>
          <a:xfrm rot="926775">
            <a:off x="7432494" y="3809126"/>
            <a:ext cx="778889" cy="1059447"/>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g36ae1943653_0_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Renaming Data Logging Columns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6"/>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7"/>
                  </a:ext>
                </a:extLst>
              </a:rPr>
              <a:t>tep</a:t>
            </a:r>
            <a:r>
              <a:rPr lang="en-GB" sz="2600">
                <a:solidFill>
                  <a:srgbClr val="00A000"/>
                </a:solidFill>
              </a:rPr>
              <a:t> 2</a:t>
            </a:r>
            <a:endParaRPr sz="2600">
              <a:solidFill>
                <a:srgbClr val="CD0364"/>
              </a:solidFill>
            </a:endParaRPr>
          </a:p>
        </p:txBody>
      </p:sp>
      <p:sp>
        <p:nvSpPr>
          <p:cNvPr id="608" name="Google Shape;608;g36ae1943653_0_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49</a:t>
            </a:fld>
            <a:endParaRPr/>
          </a:p>
        </p:txBody>
      </p:sp>
      <p:sp>
        <p:nvSpPr>
          <p:cNvPr id="609" name="Google Shape;609;g36ae1943653_0_38"/>
          <p:cNvSpPr/>
          <p:nvPr/>
        </p:nvSpPr>
        <p:spPr>
          <a:xfrm>
            <a:off x="681025" y="1897925"/>
            <a:ext cx="5228100" cy="45297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800" b="1">
                <a:solidFill>
                  <a:srgbClr val="00A000"/>
                </a:solidFill>
                <a:latin typeface="Helvetica Neue"/>
                <a:ea typeface="Helvetica Neue"/>
                <a:cs typeface="Helvetica Neue"/>
                <a:sym typeface="Helvetica Neue"/>
              </a:rPr>
              <a:t>Find the ‘on start’ block</a:t>
            </a:r>
            <a:r>
              <a:rPr lang="en-GB" sz="1800" b="1" i="0" u="none" strike="noStrike" cap="none">
                <a:solidFill>
                  <a:srgbClr val="00A000"/>
                </a:solidFill>
                <a:latin typeface="Helvetica Neue"/>
                <a:ea typeface="Helvetica Neue"/>
                <a:cs typeface="Helvetica Neue"/>
                <a:sym typeface="Helvetica Neue"/>
              </a:rPr>
              <a:t>,</a:t>
            </a:r>
            <a:r>
              <a:rPr lang="en-GB" sz="1800" b="1" i="0" u="none" strike="noStrike" cap="none">
                <a:solidFill>
                  <a:srgbClr val="CD0364"/>
                </a:solidFill>
                <a:latin typeface="Helvetica Neue"/>
                <a:ea typeface="Helvetica Neue"/>
                <a:cs typeface="Helvetica Neue"/>
                <a:sym typeface="Helvetica Neue"/>
              </a:rPr>
              <a:t> </a:t>
            </a:r>
            <a:r>
              <a:rPr lang="en-GB" sz="1700">
                <a:solidFill>
                  <a:schemeClr val="dk1"/>
                </a:solidFill>
                <a:latin typeface="Helvetica Neue"/>
                <a:ea typeface="Helvetica Neue"/>
                <a:cs typeface="Helvetica Neue"/>
                <a:sym typeface="Helvetica Neue"/>
              </a:rPr>
              <a:t>which has a ‘set columns’ block inside</a:t>
            </a:r>
            <a:r>
              <a:rPr lang="en-GB" sz="17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8"/>
                  </a:ext>
                </a:extLst>
              </a:rPr>
              <a:t> it.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9"/>
                  </a:ext>
                </a:extLst>
              </a:rPr>
              <a:t>Change</a:t>
            </a:r>
            <a:r>
              <a:rPr lang="en-GB" sz="1800">
                <a:solidFill>
                  <a:schemeClr val="dk1"/>
                </a:solidFill>
                <a:latin typeface="Helvetica Neue"/>
                <a:ea typeface="Helvetica Neue"/>
                <a:cs typeface="Helvetica Neue"/>
                <a:sym typeface="Helvetica Neue"/>
              </a:rPr>
              <a:t> the column headings inside this block to “vanilla”,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0"/>
                  </a:ext>
                </a:extLst>
              </a:rPr>
              <a:t>“chocolate”</a:t>
            </a:r>
            <a:r>
              <a:rPr lang="en-GB" sz="1800">
                <a:solidFill>
                  <a:schemeClr val="dk1"/>
                </a:solidFill>
                <a:latin typeface="Helvetica Neue"/>
                <a:ea typeface="Helvetica Neue"/>
                <a:cs typeface="Helvetica Neue"/>
                <a:sym typeface="Helvetica Neue"/>
              </a:rPr>
              <a:t>, and “strawberry”</a:t>
            </a:r>
            <a:r>
              <a:rPr lang="en-GB" sz="1800" b="0" i="0" u="none" strike="noStrike" cap="none">
                <a:solidFill>
                  <a:schemeClr val="dk1"/>
                </a:solidFill>
                <a:latin typeface="Helvetica Neue"/>
                <a:ea typeface="Helvetica Neue"/>
                <a:cs typeface="Helvetica Neue"/>
                <a:sym typeface="Helvetica Neue"/>
              </a:rPr>
              <a:t>.</a:t>
            </a:r>
            <a:endParaRPr sz="1800">
              <a:solidFill>
                <a:schemeClr val="dk1"/>
              </a:solidFill>
              <a:latin typeface="Helvetica Neue"/>
              <a:ea typeface="Helvetica Neue"/>
              <a:cs typeface="Helvetica Neue"/>
              <a:sym typeface="Helvetica Neue"/>
            </a:endParaRPr>
          </a:p>
        </p:txBody>
      </p:sp>
      <p:pic>
        <p:nvPicPr>
          <p:cNvPr id="610" name="Google Shape;610;g36ae1943653_0_3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330350" y="234887"/>
            <a:ext cx="1428350" cy="1191276"/>
          </a:xfrm>
          <a:prstGeom prst="rect">
            <a:avLst/>
          </a:prstGeom>
          <a:noFill/>
          <a:ln>
            <a:noFill/>
          </a:ln>
        </p:spPr>
      </p:pic>
      <p:pic>
        <p:nvPicPr>
          <p:cNvPr id="611" name="Google Shape;611;g36ae1943653_0_38" descr="The on start block with a set columns block inside it, with the column headings 'agree', 'disagree' and 'not sure'. Then a show icon yes block underneath the set columns block but inside on start. " title="microbit-screenshot - 2025-10-08T123420.439.png"/>
          <p:cNvPicPr preferRelativeResize="0"/>
          <p:nvPr/>
        </p:nvPicPr>
        <p:blipFill rotWithShape="1">
          <a:blip r:embed="rId4">
            <a:alphaModFix/>
          </a:blip>
          <a:srcRect r="80320" b="64694"/>
          <a:stretch/>
        </p:blipFill>
        <p:spPr>
          <a:xfrm>
            <a:off x="1303474" y="2333150"/>
            <a:ext cx="1708923" cy="2191699"/>
          </a:xfrm>
          <a:prstGeom prst="rect">
            <a:avLst/>
          </a:prstGeom>
          <a:noFill/>
          <a:ln>
            <a:noFill/>
          </a:ln>
        </p:spPr>
      </p:pic>
      <p:pic>
        <p:nvPicPr>
          <p:cNvPr id="612" name="Google Shape;612;g36ae1943653_0_38" descr="The on start block with a set columns block inside it, with the column headings 'vanilla', 'chocolate' and 'strawberry'. Then a show icon yes block underneath the set columns block but inside on start. " title="microbit-screenshot - 2025-10-09T120320.842.png"/>
          <p:cNvPicPr preferRelativeResize="0"/>
          <p:nvPr/>
        </p:nvPicPr>
        <p:blipFill rotWithShape="1">
          <a:blip r:embed="rId5">
            <a:alphaModFix/>
          </a:blip>
          <a:srcRect r="78936" b="49189"/>
          <a:stretch/>
        </p:blipFill>
        <p:spPr>
          <a:xfrm>
            <a:off x="3696263" y="2333150"/>
            <a:ext cx="1795625" cy="2142449"/>
          </a:xfrm>
          <a:prstGeom prst="rect">
            <a:avLst/>
          </a:prstGeom>
          <a:solidFill>
            <a:schemeClr val="lt1"/>
          </a:solidFill>
          <a:ln>
            <a:noFill/>
          </a:ln>
        </p:spPr>
      </p:pic>
      <p:sp>
        <p:nvSpPr>
          <p:cNvPr id="613" name="Google Shape;613;g36ae1943653_0_38" descr="Arrow pointing right"/>
          <p:cNvSpPr txBox="1"/>
          <p:nvPr/>
        </p:nvSpPr>
        <p:spPr>
          <a:xfrm rot="-5400000">
            <a:off x="3044062" y="3132154"/>
            <a:ext cx="483600" cy="593700"/>
          </a:xfrm>
          <a:prstGeom prst="rect">
            <a:avLst/>
          </a:prstGeom>
          <a:noFill/>
          <a:ln>
            <a:noFill/>
          </a:ln>
        </p:spPr>
        <p:txBody>
          <a:bodyPr spcFirstLastPara="1" wrap="square" lIns="101475" tIns="101475" rIns="101475" bIns="101475" anchor="t" anchorCtr="0">
            <a:spAutoFit/>
          </a:bodyPr>
          <a:lstStyle/>
          <a:p>
            <a:pPr marL="0" marR="0" lvl="0" indent="0" algn="ctr" rtl="0">
              <a:lnSpc>
                <a:spcPct val="100000"/>
              </a:lnSpc>
              <a:spcBef>
                <a:spcPts val="0"/>
              </a:spcBef>
              <a:spcAft>
                <a:spcPts val="0"/>
              </a:spcAft>
              <a:buClr>
                <a:srgbClr val="000000"/>
              </a:buClr>
              <a:buSzPts val="2525"/>
              <a:buFont typeface="Arial"/>
              <a:buNone/>
            </a:pPr>
            <a:r>
              <a:rPr lang="en-GB" sz="2525" b="0" i="0" u="none" strike="noStrike" cap="none">
                <a:solidFill>
                  <a:srgbClr val="CD0364"/>
                </a:solidFill>
                <a:latin typeface="Helvetica Neue"/>
                <a:ea typeface="Helvetica Neue"/>
                <a:cs typeface="Helvetica Neue"/>
                <a:sym typeface="Helvetica Neue"/>
              </a:rPr>
              <a:t>↓</a:t>
            </a:r>
            <a:endParaRPr sz="2525" b="0" i="0" u="none" strike="noStrike" cap="none">
              <a:solidFill>
                <a:srgbClr val="CD0364"/>
              </a:solidFill>
              <a:latin typeface="Helvetica Neue"/>
              <a:ea typeface="Helvetica Neue"/>
              <a:cs typeface="Helvetica Neue"/>
              <a:sym typeface="Helvetica Neue"/>
            </a:endParaRPr>
          </a:p>
        </p:txBody>
      </p:sp>
      <p:sp>
        <p:nvSpPr>
          <p:cNvPr id="614" name="Google Shape;614;g36ae1943653_0_38"/>
          <p:cNvSpPr txBox="1"/>
          <p:nvPr/>
        </p:nvSpPr>
        <p:spPr>
          <a:xfrm>
            <a:off x="681025" y="1229208"/>
            <a:ext cx="5635200" cy="656047"/>
          </a:xfrm>
          <a:prstGeom prst="rect">
            <a:avLst/>
          </a:prstGeom>
          <a:noFill/>
          <a:ln>
            <a:noFill/>
          </a:ln>
        </p:spPr>
        <p:txBody>
          <a:bodyPr spcFirstLastPara="1" wrap="square" lIns="91425" tIns="91425" rIns="91425" bIns="91425" anchor="ctr" anchorCtr="0">
            <a:spAutoFit/>
          </a:bodyPr>
          <a:lstStyle/>
          <a:p>
            <a:pPr marL="0" lvl="0" indent="0" algn="l" rtl="0">
              <a:lnSpc>
                <a:spcPct val="110000"/>
              </a:lnSpc>
              <a:spcBef>
                <a:spcPts val="1300"/>
              </a:spcBef>
              <a:spcAft>
                <a:spcPts val="0"/>
              </a:spcAft>
              <a:buNone/>
            </a:pPr>
            <a:r>
              <a:rPr lang="en-GB" sz="1800" b="1" i="1" dirty="0">
                <a:solidFill>
                  <a:srgbClr val="00A000"/>
                </a:solidFill>
                <a:latin typeface="Helvetica Neue"/>
                <a:ea typeface="Helvetica Neue"/>
                <a:cs typeface="Helvetica Neue"/>
                <a:sym typeface="Helvetica Neue"/>
              </a:rPr>
              <a:t>Update Column Names - Part 1:</a:t>
            </a:r>
            <a:endParaRPr sz="2275" dirty="0">
              <a:solidFill>
                <a:schemeClr val="dk1"/>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Pick Your Level</a:t>
            </a:r>
            <a:endParaRPr sz="2600">
              <a:solidFill>
                <a:srgbClr val="00A000"/>
              </a:solidFill>
            </a:endParaRPr>
          </a:p>
        </p:txBody>
      </p:sp>
      <p:sp>
        <p:nvSpPr>
          <p:cNvPr id="137" name="Google Shape;137;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a:t>
            </a:fld>
            <a:endParaRPr/>
          </a:p>
        </p:txBody>
      </p:sp>
      <p:pic>
        <p:nvPicPr>
          <p:cNvPr id="138" name="Google Shape;138;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39" name="Google Shape;139;g35fe6bcad37_0_9"/>
          <p:cNvGraphicFramePr/>
          <p:nvPr/>
        </p:nvGraphicFramePr>
        <p:xfrm>
          <a:off x="775175" y="1276763"/>
          <a:ext cx="8544000" cy="4907865"/>
        </p:xfrm>
        <a:graphic>
          <a:graphicData uri="http://schemas.openxmlformats.org/drawingml/2006/table">
            <a:tbl>
              <a:tblPr>
                <a:noFill/>
                <a:tableStyleId>{DAEA8799-3A83-4D82-A195-6C72DA68C3EE}</a:tableStyleId>
              </a:tblPr>
              <a:tblGrid>
                <a:gridCol w="1681400">
                  <a:extLst>
                    <a:ext uri="{9D8B030D-6E8A-4147-A177-3AD203B41FA5}">
                      <a16:colId xmlns:a16="http://schemas.microsoft.com/office/drawing/2014/main" val="20000"/>
                    </a:ext>
                  </a:extLst>
                </a:gridCol>
                <a:gridCol w="686260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A92D6"/>
                          </a:solidFill>
                          <a:latin typeface="Helvetica Neue"/>
                          <a:ea typeface="Helvetica Neue"/>
                          <a:cs typeface="Helvetica Neue"/>
                          <a:sym typeface="Helvetica Neue"/>
                          <a:hlinkClick r:id="rId4" action="ppaction://hlinksldjump">
                            <a:extLst>
                              <a:ext uri="{A12FA001-AC4F-418D-AE19-62706E023703}">
                                <ahyp:hlinkClr xmlns:ahyp="http://schemas.microsoft.com/office/drawing/2018/hyperlinkcolor" val="tx"/>
                              </a:ext>
                            </a:extLst>
                          </a:hlinkClick>
                        </a:rPr>
                        <a:t>Mild</a:t>
                      </a:r>
                      <a:r>
                        <a:rPr lang="en-GB" sz="1875" u="sng" strike="noStrike" cap="none">
                          <a:solidFill>
                            <a:srgbClr val="2A92D6"/>
                          </a:solidFill>
                          <a:latin typeface="Helvetica Neue"/>
                          <a:ea typeface="Helvetica Neue"/>
                          <a:cs typeface="Helvetica Neue"/>
                          <a:sym typeface="Helvetica Neue"/>
                          <a:hlinkClick r:id="rId4" action="ppaction://hlinksldjump">
                            <a:extLst>
                              <a:ext uri="{A12FA001-AC4F-418D-AE19-62706E023703}">
                                <ahyp:hlinkClr xmlns:ahyp="http://schemas.microsoft.com/office/drawing/2018/hyperlinkcolor" val="tx"/>
                              </a:ext>
                            </a:extLst>
                          </a:hlinkClick>
                        </a:rPr>
                        <a:t> </a:t>
                      </a:r>
                      <a:endParaRPr sz="1875" u="none" strike="noStrike" cap="none">
                        <a:solidFill>
                          <a:srgbClr val="2A92D6"/>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mins</a:t>
                      </a:r>
                      <a:endParaRPr sz="1400" u="none" strike="noStrike" cap="none"/>
                    </a:p>
                  </a:txBody>
                  <a:tcPr marL="91425" marR="91425" marT="91425" marB="90000">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700" b="1">
                          <a:latin typeface="Helvetica Neue"/>
                          <a:ea typeface="Helvetica Neue"/>
                          <a:cs typeface="Helvetica Neue"/>
                          <a:sym typeface="Helvetica Neue"/>
                        </a:rPr>
                        <a:t>Learning outcome: </a:t>
                      </a:r>
                      <a:r>
                        <a:rPr lang="en-GB" sz="1700">
                          <a:latin typeface="Helvetica Neue"/>
                          <a:ea typeface="Helvetica Neue"/>
                          <a:cs typeface="Helvetica Neue"/>
                          <a:sym typeface="Helvetica Neue"/>
                        </a:rPr>
                        <a:t>I can collect data to support an opinion piece using the micro:bit survey data logger.</a:t>
                      </a:r>
                      <a:endParaRPr sz="17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lvl="0" indent="0" algn="l" rtl="0">
                        <a:spcBef>
                          <a:spcPts val="0"/>
                        </a:spcBef>
                        <a:spcAft>
                          <a:spcPts val="0"/>
                        </a:spcAft>
                        <a:buNone/>
                      </a:pPr>
                      <a:r>
                        <a:rPr lang="en-GB" sz="1700" b="1">
                          <a:latin typeface="Helvetica Neue"/>
                          <a:ea typeface="Helvetica Neue"/>
                          <a:cs typeface="Helvetica Neue"/>
                          <a:sym typeface="Helvetica Neue"/>
                        </a:rPr>
                        <a:t>Activity description: </a:t>
                      </a:r>
                      <a:r>
                        <a:rPr lang="en-GB" sz="1700">
                          <a:latin typeface="Helvetica Neue"/>
                          <a:ea typeface="Helvetica Neue"/>
                          <a:cs typeface="Helvetica Neue"/>
                          <a:sym typeface="Helvetica Neue"/>
                        </a:rPr>
                        <a:t>Using existing code, students will build a survey data logger using a micro:bit </a:t>
                      </a:r>
                      <a:r>
                        <a:rPr lang="en-GB" sz="17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to collect data on a topic related to an opinion writing piece.</a:t>
                      </a:r>
                      <a:endParaRPr sz="1700" i="1">
                        <a:latin typeface="Helvetica Neue"/>
                        <a:ea typeface="Helvetica Neue"/>
                        <a:cs typeface="Helvetica Neue"/>
                        <a:sym typeface="Helvetica Neue"/>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Medium</a:t>
                      </a:r>
                      <a:endParaRPr sz="1875" u="none" strike="noStrike" cap="none">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mins</a:t>
                      </a:r>
                      <a:endParaRPr sz="1400" u="none" strike="noStrike" cap="none"/>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700" b="1">
                          <a:latin typeface="Helvetica Neue"/>
                          <a:ea typeface="Helvetica Neue"/>
                          <a:cs typeface="Helvetica Neue"/>
                          <a:sym typeface="Helvetica Neue"/>
                        </a:rPr>
                        <a:t>Learning outcome:</a:t>
                      </a:r>
                      <a:r>
                        <a:rPr lang="en-GB" sz="1700">
                          <a:latin typeface="Helvetica Neue"/>
                          <a:ea typeface="Helvetica Neue"/>
                          <a:cs typeface="Helvetica Neue"/>
                          <a:sym typeface="Helvetica Neue"/>
                        </a:rPr>
                        <a:t> I can modify my own survey data logger program to support an opinion piece using the micro:bit survey data logger.</a:t>
                      </a:r>
                      <a:endParaRPr sz="17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773950">
                <a:tc vMerge="1">
                  <a:txBody>
                    <a:bodyPr/>
                    <a:lstStyle/>
                    <a:p>
                      <a:endParaRPr lang="en-US"/>
                    </a:p>
                  </a:txBody>
                  <a:tcPr/>
                </a:tc>
                <a:tc>
                  <a:txBody>
                    <a:bodyPr/>
                    <a:lstStyle/>
                    <a:p>
                      <a:pPr marL="0" lvl="0" indent="0" algn="l" rtl="0">
                        <a:spcBef>
                          <a:spcPts val="0"/>
                        </a:spcBef>
                        <a:spcAft>
                          <a:spcPts val="0"/>
                        </a:spcAft>
                        <a:buNone/>
                      </a:pPr>
                      <a:r>
                        <a:rPr lang="en-GB" sz="1700" b="1">
                          <a:latin typeface="Helvetica Neue"/>
                          <a:ea typeface="Helvetica Neue"/>
                          <a:cs typeface="Helvetica Neue"/>
                          <a:sym typeface="Helvetica Neue"/>
                        </a:rPr>
                        <a:t>Activity description: </a:t>
                      </a:r>
                      <a:r>
                        <a:rPr lang="en-GB" sz="1700">
                          <a:latin typeface="Helvetica Neue"/>
                          <a:ea typeface="Helvetica Neue"/>
                          <a:cs typeface="Helvetica Neue"/>
                          <a:sym typeface="Helvetica Neue"/>
                        </a:rPr>
                        <a:t>Modify the starter project to code your own survey data logger </a:t>
                      </a:r>
                      <a:r>
                        <a:rPr lang="en-GB" sz="17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to collect data on a topic related to an opinion writing piece.</a:t>
                      </a:r>
                      <a:endParaRPr sz="17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hlinkClick r:id="rId5" action="ppaction://hlinksldjump">
                            <a:extLst>
                              <a:ext uri="{A12FA001-AC4F-418D-AE19-62706E023703}">
                                <ahyp:hlinkClr xmlns:ahyp="http://schemas.microsoft.com/office/drawing/2018/hyperlinkcolor" val="tx"/>
                              </a:ext>
                            </a:extLst>
                          </a:hlinkClick>
                        </a:rPr>
                        <a:t>Spicy</a:t>
                      </a:r>
                      <a:endParaRPr sz="1875" u="none" strike="noStrike" cap="none">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mins</a:t>
                      </a:r>
                      <a:endParaRPr sz="1400" u="none" strike="noStrike" cap="none"/>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700" b="1">
                          <a:latin typeface="Helvetica Neue"/>
                          <a:ea typeface="Helvetica Neue"/>
                          <a:cs typeface="Helvetica Neue"/>
                          <a:sym typeface="Helvetica Neue"/>
                        </a:rPr>
                        <a:t>Learning outcome: </a:t>
                      </a:r>
                      <a:r>
                        <a:rPr lang="en-GB" sz="1700">
                          <a:latin typeface="Helvetica Neue"/>
                          <a:ea typeface="Helvetica Neue"/>
                          <a:cs typeface="Helvetica Neue"/>
                          <a:sym typeface="Helvetica Neue"/>
                        </a:rPr>
                        <a:t>I can create my own survey data logger program to support an opinion piece using the micro:bit survey data logger.</a:t>
                      </a:r>
                      <a:endParaRPr sz="17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lvl="0" indent="0" algn="l" rtl="0">
                        <a:spcBef>
                          <a:spcPts val="0"/>
                        </a:spcBef>
                        <a:spcAft>
                          <a:spcPts val="0"/>
                        </a:spcAft>
                        <a:buNone/>
                      </a:pPr>
                      <a:r>
                        <a:rPr lang="en-GB" sz="1700" b="1">
                          <a:latin typeface="Helvetica Neue"/>
                          <a:ea typeface="Helvetica Neue"/>
                          <a:cs typeface="Helvetica Neue"/>
                          <a:sym typeface="Helvetica Neue"/>
                        </a:rPr>
                        <a:t>Activity description: </a:t>
                      </a:r>
                      <a:r>
                        <a:rPr lang="en-GB" sz="1700">
                          <a:latin typeface="Helvetica Neue"/>
                          <a:ea typeface="Helvetica Neue"/>
                          <a:cs typeface="Helvetica Neue"/>
                          <a:sym typeface="Helvetica Neue"/>
                        </a:rPr>
                        <a:t>Code your own survey data logger </a:t>
                      </a:r>
                      <a:r>
                        <a:rPr lang="en-GB" sz="17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to collect data on at topic related to an opinion writing piece.</a:t>
                      </a:r>
                      <a:endParaRPr sz="17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g38a2d85ce84_0_103"/>
          <p:cNvSpPr/>
          <p:nvPr/>
        </p:nvSpPr>
        <p:spPr>
          <a:xfrm>
            <a:off x="681025" y="2389000"/>
            <a:ext cx="8836200" cy="40386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5016992" lvl="0" indent="0" algn="l" rtl="0">
              <a:lnSpc>
                <a:spcPct val="110000"/>
              </a:lnSpc>
              <a:spcBef>
                <a:spcPts val="1300"/>
              </a:spcBef>
              <a:spcAft>
                <a:spcPts val="0"/>
              </a:spcAft>
              <a:buClr>
                <a:srgbClr val="000000"/>
              </a:buClr>
              <a:buSzPts val="1700"/>
              <a:buFont typeface="Arial"/>
              <a:buNone/>
            </a:pPr>
            <a:r>
              <a:rPr lang="en-GB" sz="1700" b="1">
                <a:solidFill>
                  <a:srgbClr val="00A000"/>
                </a:solidFill>
                <a:latin typeface="Helvetica Neue"/>
                <a:ea typeface="Helvetica Neue"/>
                <a:cs typeface="Helvetica Neue"/>
                <a:sym typeface="Helvetica Neue"/>
              </a:rPr>
              <a:t>Find the ‘on button A pressed’ block</a:t>
            </a:r>
            <a:r>
              <a:rPr lang="en-GB" sz="1700" b="1" i="0" u="none" strike="noStrike" cap="none">
                <a:solidFill>
                  <a:srgbClr val="CD0364"/>
                </a:solidFill>
                <a:latin typeface="Helvetica Neue"/>
                <a:ea typeface="Helvetica Neue"/>
                <a:cs typeface="Helvetica Neue"/>
                <a:sym typeface="Helvetica Neue"/>
              </a:rPr>
              <a:t> </a:t>
            </a:r>
            <a:r>
              <a:rPr lang="en-GB" sz="1700">
                <a:solidFill>
                  <a:schemeClr val="dk1"/>
                </a:solidFill>
                <a:latin typeface="Helvetica Neue"/>
                <a:ea typeface="Helvetica Neue"/>
                <a:cs typeface="Helvetica Neue"/>
                <a:sym typeface="Helvetica Neue"/>
              </a:rPr>
              <a:t>and click the column name “agree”. A menu will open with all the column names currently used in the project. Choose “vanilla” from the list.</a:t>
            </a:r>
            <a:endParaRPr sz="1700">
              <a:solidFill>
                <a:schemeClr val="dk1"/>
              </a:solidFill>
              <a:latin typeface="Helvetica Neue"/>
              <a:ea typeface="Helvetica Neue"/>
              <a:cs typeface="Helvetica Neue"/>
              <a:sym typeface="Helvetica Neue"/>
            </a:endParaRPr>
          </a:p>
          <a:p>
            <a:pPr marL="0" marR="4296993" lvl="0" indent="0" algn="l" rtl="0">
              <a:lnSpc>
                <a:spcPct val="110000"/>
              </a:lnSpc>
              <a:spcBef>
                <a:spcPts val="1300"/>
              </a:spcBef>
              <a:spcAft>
                <a:spcPts val="0"/>
              </a:spcAft>
              <a:buClr>
                <a:schemeClr val="dk1"/>
              </a:buClr>
              <a:buSzPts val="1700"/>
              <a:buFont typeface="Arial"/>
              <a:buNone/>
            </a:pPr>
            <a:r>
              <a:rPr lang="en-GB" sz="1700" b="1">
                <a:solidFill>
                  <a:srgbClr val="00A000"/>
                </a:solidFill>
                <a:latin typeface="Helvetica Neue"/>
                <a:ea typeface="Helvetica Neue"/>
                <a:cs typeface="Helvetica Neue"/>
                <a:sym typeface="Helvetica Neue"/>
              </a:rPr>
              <a:t>Repeat for the ‘on button B pressed’ </a:t>
            </a:r>
            <a:r>
              <a:rPr lang="en-GB" sz="1700">
                <a:solidFill>
                  <a:schemeClr val="dk1"/>
                </a:solidFill>
                <a:latin typeface="Helvetica Neue"/>
                <a:ea typeface="Helvetica Neue"/>
                <a:cs typeface="Helvetica Neue"/>
                <a:sym typeface="Helvetica Neue"/>
              </a:rPr>
              <a:t>and use the menu to replace “disagree” with “chocolate.”</a:t>
            </a:r>
            <a:r>
              <a:rPr lang="en-GB" sz="1700" b="1">
                <a:solidFill>
                  <a:srgbClr val="00A000"/>
                </a:solidFill>
                <a:latin typeface="Helvetica Neue"/>
                <a:ea typeface="Helvetica Neue"/>
                <a:cs typeface="Helvetica Neue"/>
                <a:sym typeface="Helvetica Neue"/>
              </a:rPr>
              <a:t> </a:t>
            </a:r>
            <a:endParaRPr sz="1700" b="1">
              <a:solidFill>
                <a:srgbClr val="00A000"/>
              </a:solidFill>
              <a:latin typeface="Helvetica Neue"/>
              <a:ea typeface="Helvetica Neue"/>
              <a:cs typeface="Helvetica Neue"/>
              <a:sym typeface="Helvetica Neue"/>
            </a:endParaRPr>
          </a:p>
          <a:p>
            <a:pPr marL="0" marR="4296993" lvl="0" indent="0" algn="l" rtl="0">
              <a:lnSpc>
                <a:spcPct val="110000"/>
              </a:lnSpc>
              <a:spcBef>
                <a:spcPts val="1300"/>
              </a:spcBef>
              <a:spcAft>
                <a:spcPts val="0"/>
              </a:spcAft>
              <a:buClr>
                <a:schemeClr val="dk1"/>
              </a:buClr>
              <a:buSzPts val="1700"/>
              <a:buFont typeface="Arial"/>
              <a:buNone/>
            </a:pPr>
            <a:r>
              <a:rPr lang="en-GB" sz="1700" b="1">
                <a:solidFill>
                  <a:srgbClr val="00A000"/>
                </a:solidFill>
                <a:latin typeface="Helvetica Neue"/>
                <a:ea typeface="Helvetica Neue"/>
                <a:cs typeface="Helvetica Neue"/>
                <a:sym typeface="Helvetica Neue"/>
              </a:rPr>
              <a:t>Repeat for the ‘on logo pressed’ blocks</a:t>
            </a:r>
            <a:r>
              <a:rPr lang="en-GB" sz="1700">
                <a:solidFill>
                  <a:schemeClr val="dk1"/>
                </a:solidFill>
                <a:latin typeface="Helvetica Neue"/>
                <a:ea typeface="Helvetica Neue"/>
                <a:cs typeface="Helvetica Neue"/>
                <a:sym typeface="Helvetica Neue"/>
              </a:rPr>
              <a:t> and use the menu to replace “not sure” with “strawberry”.</a:t>
            </a:r>
            <a:endParaRPr sz="1700">
              <a:solidFill>
                <a:schemeClr val="dk1"/>
              </a:solidFill>
              <a:latin typeface="Helvetica Neue"/>
              <a:ea typeface="Helvetica Neue"/>
              <a:cs typeface="Helvetica Neue"/>
              <a:sym typeface="Helvetica Neue"/>
            </a:endParaRPr>
          </a:p>
        </p:txBody>
      </p:sp>
      <p:pic>
        <p:nvPicPr>
          <p:cNvPr id="620" name="Google Shape;620;g38a2d85ce84_0_103" descr="On button A pressed block with the following blocks inside it: &#10;- show icon happy&#10;- log data column 'vanilla' value '1'&#10;- clear screen&#10;" title="microbit-screenshot - 2025-10-09T120841.756.png"/>
          <p:cNvPicPr preferRelativeResize="0"/>
          <p:nvPr/>
        </p:nvPicPr>
        <p:blipFill rotWithShape="1">
          <a:blip r:embed="rId3">
            <a:alphaModFix/>
          </a:blip>
          <a:srcRect l="35680" r="27678" b="62950"/>
          <a:stretch/>
        </p:blipFill>
        <p:spPr>
          <a:xfrm>
            <a:off x="6774030" y="4727700"/>
            <a:ext cx="2636974" cy="1484203"/>
          </a:xfrm>
          <a:prstGeom prst="rect">
            <a:avLst/>
          </a:prstGeom>
          <a:solidFill>
            <a:schemeClr val="lt1"/>
          </a:solidFill>
          <a:ln>
            <a:noFill/>
          </a:ln>
        </p:spPr>
      </p:pic>
      <p:grpSp>
        <p:nvGrpSpPr>
          <p:cNvPr id="621" name="Google Shape;621;g38a2d85ce84_0_103"/>
          <p:cNvGrpSpPr/>
          <p:nvPr/>
        </p:nvGrpSpPr>
        <p:grpSpPr>
          <a:xfrm>
            <a:off x="4505903" y="2611815"/>
            <a:ext cx="2636970" cy="2445714"/>
            <a:chOff x="973289" y="2524075"/>
            <a:chExt cx="2758625" cy="2558546"/>
          </a:xfrm>
        </p:grpSpPr>
        <p:pic>
          <p:nvPicPr>
            <p:cNvPr id="622" name="Google Shape;622;g38a2d85ce84_0_103" descr="On button A pressed block with the following blocks inside it: &#10;- show icon happy&#10;- log data column 'agree' value '1'&#10;- clear screen&#10;&#10;'Agree' is selected and a drop-down menu has appeared showing other text options such as vanilla. " title="microbit-screenshot - 2025-10-08T123420.439.png"/>
            <p:cNvPicPr preferRelativeResize="0"/>
            <p:nvPr/>
          </p:nvPicPr>
          <p:blipFill rotWithShape="1">
            <a:blip r:embed="rId4">
              <a:alphaModFix/>
            </a:blip>
            <a:srcRect l="29257" t="2510" r="36117" b="67206"/>
            <a:stretch/>
          </p:blipFill>
          <p:spPr>
            <a:xfrm>
              <a:off x="973289" y="2524075"/>
              <a:ext cx="2758625" cy="1724724"/>
            </a:xfrm>
            <a:prstGeom prst="rect">
              <a:avLst/>
            </a:prstGeom>
            <a:noFill/>
            <a:ln>
              <a:noFill/>
            </a:ln>
          </p:spPr>
        </p:pic>
        <p:pic>
          <p:nvPicPr>
            <p:cNvPr id="623" name="Google Shape;623;g38a2d85ce84_0_103" descr="On button A pressed block with the following blocks inside it: &#10;- show icon happy&#10;- log data column 'agree' value '1'&#10;- clear screen&#10;&#10;'Agree' is selected and a drop-down menu has appeared showing other text options such as vanilla. " title="Screenshot 2025-10-09 at 12.06.36.png"/>
            <p:cNvPicPr preferRelativeResize="0"/>
            <p:nvPr/>
          </p:nvPicPr>
          <p:blipFill rotWithShape="1">
            <a:blip r:embed="rId5">
              <a:alphaModFix/>
            </a:blip>
            <a:srcRect l="39267" t="46588" r="29941" b="4184"/>
            <a:stretch/>
          </p:blipFill>
          <p:spPr>
            <a:xfrm>
              <a:off x="2044450" y="3694846"/>
              <a:ext cx="939400" cy="1387775"/>
            </a:xfrm>
            <a:prstGeom prst="rect">
              <a:avLst/>
            </a:prstGeom>
            <a:noFill/>
            <a:ln>
              <a:noFill/>
            </a:ln>
            <a:effectLst>
              <a:outerShdw blurRad="54631" dist="18210" dir="5400000" algn="bl" rotWithShape="0">
                <a:srgbClr val="000000">
                  <a:alpha val="50000"/>
                </a:srgbClr>
              </a:outerShdw>
            </a:effectLst>
          </p:spPr>
        </p:pic>
      </p:grpSp>
      <p:sp>
        <p:nvSpPr>
          <p:cNvPr id="624" name="Google Shape;624;g38a2d85ce84_0_10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Renaming Data Logging Columns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1"/>
                  </a:ext>
                </a:extLst>
              </a:rPr>
              <a:t> 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2"/>
                  </a:ext>
                </a:extLst>
              </a:rPr>
              <a:t>tep</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3"/>
                  </a:ext>
                </a:extLst>
              </a:rPr>
              <a:t> 3</a:t>
            </a:r>
            <a:endParaRPr sz="2600">
              <a:solidFill>
                <a:srgbClr val="CD0364"/>
              </a:solidFill>
            </a:endParaRPr>
          </a:p>
        </p:txBody>
      </p:sp>
      <p:sp>
        <p:nvSpPr>
          <p:cNvPr id="625" name="Google Shape;625;g38a2d85ce84_0_10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50</a:t>
            </a:fld>
            <a:endParaRPr/>
          </a:p>
        </p:txBody>
      </p:sp>
      <p:pic>
        <p:nvPicPr>
          <p:cNvPr id="626" name="Google Shape;626;g38a2d85ce84_0_103" descr="Illustration of educator in front of empty whiteboard used to signal teacher-led activities on this page" title="black female teacher image.png"/>
          <p:cNvPicPr preferRelativeResize="0"/>
          <p:nvPr/>
        </p:nvPicPr>
        <p:blipFill rotWithShape="1">
          <a:blip r:embed="rId6">
            <a:alphaModFix/>
          </a:blip>
          <a:srcRect/>
          <a:stretch/>
        </p:blipFill>
        <p:spPr>
          <a:xfrm>
            <a:off x="8330350" y="234887"/>
            <a:ext cx="1428350" cy="1191276"/>
          </a:xfrm>
          <a:prstGeom prst="rect">
            <a:avLst/>
          </a:prstGeom>
          <a:noFill/>
          <a:ln>
            <a:noFill/>
          </a:ln>
        </p:spPr>
      </p:pic>
      <p:sp>
        <p:nvSpPr>
          <p:cNvPr id="627" name="Google Shape;627;g38a2d85ce84_0_103"/>
          <p:cNvSpPr txBox="1"/>
          <p:nvPr/>
        </p:nvSpPr>
        <p:spPr>
          <a:xfrm>
            <a:off x="681025" y="1737661"/>
            <a:ext cx="5635200" cy="656047"/>
          </a:xfrm>
          <a:prstGeom prst="rect">
            <a:avLst/>
          </a:prstGeom>
          <a:noFill/>
          <a:ln>
            <a:noFill/>
          </a:ln>
        </p:spPr>
        <p:txBody>
          <a:bodyPr spcFirstLastPara="1" wrap="square" lIns="91425" tIns="91425" rIns="91425" bIns="91425" anchor="ctr" anchorCtr="0">
            <a:spAutoFit/>
          </a:bodyPr>
          <a:lstStyle/>
          <a:p>
            <a:pPr marL="0" lvl="0" indent="0" algn="l" rtl="0">
              <a:lnSpc>
                <a:spcPct val="110000"/>
              </a:lnSpc>
              <a:spcBef>
                <a:spcPts val="1300"/>
              </a:spcBef>
              <a:spcAft>
                <a:spcPts val="0"/>
              </a:spcAft>
              <a:buNone/>
            </a:pPr>
            <a:r>
              <a:rPr lang="en-GB" sz="1800" b="1" i="1" dirty="0">
                <a:solidFill>
                  <a:srgbClr val="00A000"/>
                </a:solidFill>
                <a:latin typeface="Helvetica Neue"/>
                <a:ea typeface="Helvetica Neue"/>
                <a:cs typeface="Helvetica Neue"/>
                <a:sym typeface="Helvetica Neue"/>
              </a:rPr>
              <a:t>Update Column Names - Part 2:</a:t>
            </a:r>
            <a:endParaRPr sz="2275" dirty="0">
              <a:solidFill>
                <a:schemeClr val="dk1"/>
              </a:solidFill>
              <a:latin typeface="Helvetica Neue"/>
              <a:ea typeface="Helvetica Neue"/>
              <a:cs typeface="Helvetica Neue"/>
              <a:sym typeface="Helvetica Neue"/>
            </a:endParaRPr>
          </a:p>
        </p:txBody>
      </p:sp>
      <p:sp>
        <p:nvSpPr>
          <p:cNvPr id="628" name="Google Shape;628;g38a2d85ce84_0_103"/>
          <p:cNvSpPr txBox="1"/>
          <p:nvPr/>
        </p:nvSpPr>
        <p:spPr>
          <a:xfrm>
            <a:off x="681025" y="1220799"/>
            <a:ext cx="8836200" cy="7065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10000"/>
              </a:lnSpc>
              <a:spcBef>
                <a:spcPts val="1300"/>
              </a:spcBef>
              <a:spcAft>
                <a:spcPts val="0"/>
              </a:spcAft>
              <a:buNone/>
            </a:pPr>
            <a:r>
              <a:rPr lang="en-GB" sz="1800" dirty="0">
                <a:solidFill>
                  <a:schemeClr val="dk1"/>
                </a:solidFill>
                <a:latin typeface="Helvetica Neue"/>
                <a:ea typeface="Helvetica Neue"/>
                <a:cs typeface="Helvetica Neue"/>
                <a:sym typeface="Helvetica Neue"/>
              </a:rPr>
              <a:t>Students need to update all the remaining data logging blocks that use </a:t>
            </a:r>
            <a:r>
              <a:rPr lang="en-GB" sz="180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4"/>
                  </a:ext>
                </a:extLst>
              </a:rPr>
              <a:t>column</a:t>
            </a:r>
            <a:r>
              <a:rPr lang="en-GB" sz="1800" dirty="0">
                <a:solidFill>
                  <a:schemeClr val="dk1"/>
                </a:solidFill>
                <a:latin typeface="Helvetica Neue"/>
                <a:ea typeface="Helvetica Neue"/>
                <a:cs typeface="Helvetica Neue"/>
                <a:sym typeface="Helvetica Neue"/>
              </a:rPr>
              <a:t> names. This includes the ‘log data’ blocks and the other ‘set columns’ block.</a:t>
            </a:r>
            <a:endParaRPr sz="1800" i="1" dirty="0">
              <a:solidFill>
                <a:schemeClr val="dk1"/>
              </a:solidFill>
              <a:latin typeface="Helvetica Neue"/>
              <a:ea typeface="Helvetica Neue"/>
              <a:cs typeface="Helvetica Neue"/>
              <a:sym typeface="Helvetica Neue"/>
            </a:endParaRPr>
          </a:p>
        </p:txBody>
      </p:sp>
      <p:sp>
        <p:nvSpPr>
          <p:cNvPr id="629" name="Google Shape;629;g38a2d85ce84_0_103" descr="Arrow pointing to bottom right "/>
          <p:cNvSpPr txBox="1"/>
          <p:nvPr/>
        </p:nvSpPr>
        <p:spPr>
          <a:xfrm rot="-2700000">
            <a:off x="6455246" y="4111521"/>
            <a:ext cx="483661" cy="593545"/>
          </a:xfrm>
          <a:prstGeom prst="rect">
            <a:avLst/>
          </a:prstGeom>
          <a:noFill/>
          <a:ln>
            <a:noFill/>
          </a:ln>
        </p:spPr>
        <p:txBody>
          <a:bodyPr spcFirstLastPara="1" wrap="square" lIns="101475" tIns="101475" rIns="101475" bIns="101475" anchor="t" anchorCtr="0">
            <a:spAutoFit/>
          </a:bodyPr>
          <a:lstStyle/>
          <a:p>
            <a:pPr marL="0" marR="0" lvl="0" indent="0" algn="ctr" rtl="0">
              <a:lnSpc>
                <a:spcPct val="100000"/>
              </a:lnSpc>
              <a:spcBef>
                <a:spcPts val="0"/>
              </a:spcBef>
              <a:spcAft>
                <a:spcPts val="0"/>
              </a:spcAft>
              <a:buClr>
                <a:srgbClr val="000000"/>
              </a:buClr>
              <a:buSzPts val="2525"/>
              <a:buFont typeface="Arial"/>
              <a:buNone/>
            </a:pPr>
            <a:r>
              <a:rPr lang="en-GB" sz="2525" b="0" i="0" u="none" strike="noStrike" cap="none">
                <a:solidFill>
                  <a:srgbClr val="CD0364"/>
                </a:solidFill>
                <a:latin typeface="Helvetica Neue"/>
                <a:ea typeface="Helvetica Neue"/>
                <a:cs typeface="Helvetica Neue"/>
                <a:sym typeface="Helvetica Neue"/>
              </a:rPr>
              <a:t>↓</a:t>
            </a:r>
            <a:endParaRPr sz="2525" b="0" i="0" u="none" strike="noStrike" cap="none">
              <a:solidFill>
                <a:srgbClr val="CD0364"/>
              </a:solidFill>
              <a:latin typeface="Helvetica Neue"/>
              <a:ea typeface="Helvetica Neue"/>
              <a:cs typeface="Helvetica Neue"/>
              <a:sym typeface="Helvetica Neue"/>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g38a2d85ce84_0_84"/>
          <p:cNvSpPr/>
          <p:nvPr/>
        </p:nvSpPr>
        <p:spPr>
          <a:xfrm>
            <a:off x="681025" y="1682500"/>
            <a:ext cx="8836200" cy="47451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t" anchorCtr="0">
            <a:noAutofit/>
          </a:bodyPr>
          <a:lstStyle/>
          <a:p>
            <a:pPr marL="0" marR="4858511" lvl="0" indent="0" algn="l" rtl="0">
              <a:lnSpc>
                <a:spcPct val="110000"/>
              </a:lnSpc>
              <a:spcBef>
                <a:spcPts val="1300"/>
              </a:spcBef>
              <a:spcAft>
                <a:spcPts val="0"/>
              </a:spcAft>
              <a:buClr>
                <a:schemeClr val="dk1"/>
              </a:buClr>
              <a:buSzPts val="1700"/>
              <a:buFont typeface="Arial"/>
              <a:buNone/>
            </a:pPr>
            <a:r>
              <a:rPr lang="en-GB" sz="1700" b="1" dirty="0">
                <a:solidFill>
                  <a:srgbClr val="00A000"/>
                </a:solidFill>
                <a:latin typeface="Helvetica Neue"/>
                <a:ea typeface="Helvetica Neue"/>
                <a:cs typeface="Helvetica Neue"/>
                <a:sym typeface="Helvetica Neue"/>
              </a:rPr>
              <a:t>Find the ‘on button A+B pressed’ block</a:t>
            </a:r>
            <a:r>
              <a:rPr lang="en-GB" sz="1700" b="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5"/>
                  </a:ext>
                </a:extLst>
              </a:rPr>
              <a:t> </a:t>
            </a:r>
            <a:r>
              <a:rPr lang="en-GB" sz="1700" dirty="0">
                <a:solidFill>
                  <a:schemeClr val="dk1"/>
                </a:solidFill>
                <a:latin typeface="Helvetica Neue"/>
                <a:ea typeface="Helvetica Neue"/>
                <a:cs typeface="Helvetica Neue"/>
                <a:sym typeface="Helvetica Neue"/>
              </a:rPr>
              <a:t>and</a:t>
            </a:r>
            <a:r>
              <a:rPr lang="en-GB" sz="1700" b="1" dirty="0">
                <a:solidFill>
                  <a:srgbClr val="CD0364"/>
                </a:solidFill>
                <a:latin typeface="Helvetica Neue"/>
                <a:ea typeface="Helvetica Neue"/>
                <a:cs typeface="Helvetica Neue"/>
                <a:sym typeface="Helvetica Neue"/>
              </a:rPr>
              <a:t> </a:t>
            </a:r>
            <a:r>
              <a:rPr lang="en-GB" sz="1700" dirty="0">
                <a:solidFill>
                  <a:schemeClr val="dk1"/>
                </a:solidFill>
                <a:latin typeface="Helvetica Neue"/>
                <a:ea typeface="Helvetica Neue"/>
                <a:cs typeface="Helvetica Neue"/>
                <a:sym typeface="Helvetica Neue"/>
              </a:rPr>
              <a:t>click the column name “agree” in the ‘set columns’ block. </a:t>
            </a:r>
            <a:r>
              <a:rPr lang="en-GB" sz="1700">
                <a:solidFill>
                  <a:schemeClr val="dk1"/>
                </a:solidFill>
                <a:latin typeface="Helvetica Neue"/>
                <a:ea typeface="Helvetica Neue"/>
                <a:cs typeface="Helvetica Neue"/>
                <a:sym typeface="Helvetica Neue"/>
              </a:rPr>
              <a:t>A menu will open with all the column names currently used in the project. </a:t>
            </a:r>
            <a:r>
              <a:rPr lang="en-GB" sz="1700" dirty="0">
                <a:solidFill>
                  <a:schemeClr val="dk1"/>
                </a:solidFill>
                <a:latin typeface="Helvetica Neue"/>
                <a:ea typeface="Helvetica Neue"/>
                <a:cs typeface="Helvetica Neue"/>
                <a:sym typeface="Helvetica Neue"/>
              </a:rPr>
              <a:t>Replace “agree” with “vanilla”.  </a:t>
            </a:r>
            <a:endParaRPr sz="1700" dirty="0">
              <a:solidFill>
                <a:schemeClr val="dk1"/>
              </a:solidFill>
              <a:latin typeface="Helvetica Neue"/>
              <a:ea typeface="Helvetica Neue"/>
              <a:cs typeface="Helvetica Neue"/>
              <a:sym typeface="Helvetica Neue"/>
            </a:endParaRPr>
          </a:p>
          <a:p>
            <a:pPr marL="0" marR="4858511" lvl="0" indent="0" algn="l" rtl="0">
              <a:lnSpc>
                <a:spcPct val="110000"/>
              </a:lnSpc>
              <a:spcBef>
                <a:spcPts val="1300"/>
              </a:spcBef>
              <a:spcAft>
                <a:spcPts val="0"/>
              </a:spcAft>
              <a:buClr>
                <a:schemeClr val="dk1"/>
              </a:buClr>
              <a:buSzPts val="1700"/>
              <a:buFont typeface="Arial"/>
              <a:buNone/>
            </a:pPr>
            <a:r>
              <a:rPr lang="en-GB" sz="1700" b="1" dirty="0">
                <a:solidFill>
                  <a:srgbClr val="00A000"/>
                </a:solidFill>
                <a:latin typeface="Helvetica Neue"/>
                <a:ea typeface="Helvetica Neue"/>
                <a:cs typeface="Helvetica Neue"/>
                <a:sym typeface="Helvetica Neue"/>
              </a:rPr>
              <a:t>Repeat for the column name “disagree”</a:t>
            </a:r>
            <a:r>
              <a:rPr lang="en-GB" sz="1700" dirty="0">
                <a:solidFill>
                  <a:schemeClr val="dk1"/>
                </a:solidFill>
                <a:latin typeface="Helvetica Neue"/>
                <a:ea typeface="Helvetica Neue"/>
                <a:cs typeface="Helvetica Neue"/>
                <a:sym typeface="Helvetica Neue"/>
              </a:rPr>
              <a:t> and use the menu to replace it with “chocolate”.</a:t>
            </a:r>
            <a:endParaRPr sz="1700" dirty="0">
              <a:solidFill>
                <a:schemeClr val="dk1"/>
              </a:solidFill>
              <a:latin typeface="Helvetica Neue"/>
              <a:ea typeface="Helvetica Neue"/>
              <a:cs typeface="Helvetica Neue"/>
              <a:sym typeface="Helvetica Neue"/>
            </a:endParaRPr>
          </a:p>
          <a:p>
            <a:pPr marL="0" marR="4858511" lvl="0" indent="0" algn="l" rtl="0">
              <a:lnSpc>
                <a:spcPct val="110000"/>
              </a:lnSpc>
              <a:spcBef>
                <a:spcPts val="1300"/>
              </a:spcBef>
              <a:spcAft>
                <a:spcPts val="0"/>
              </a:spcAft>
              <a:buClr>
                <a:schemeClr val="dk1"/>
              </a:buClr>
              <a:buSzPts val="1700"/>
              <a:buFont typeface="Arial"/>
              <a:buNone/>
            </a:pPr>
            <a:r>
              <a:rPr lang="en-GB" sz="1700" b="1" dirty="0">
                <a:solidFill>
                  <a:srgbClr val="00A000"/>
                </a:solidFill>
                <a:latin typeface="Helvetica Neue"/>
                <a:ea typeface="Helvetica Neue"/>
                <a:cs typeface="Helvetica Neue"/>
                <a:sym typeface="Helvetica Neue"/>
              </a:rPr>
              <a:t>Repeat for the column name “not sure” </a:t>
            </a:r>
            <a:r>
              <a:rPr lang="en-GB" sz="1700" dirty="0">
                <a:solidFill>
                  <a:schemeClr val="dk1"/>
                </a:solidFill>
                <a:latin typeface="Helvetica Neue"/>
                <a:ea typeface="Helvetica Neue"/>
                <a:cs typeface="Helvetica Neue"/>
                <a:sym typeface="Helvetica Neue"/>
              </a:rPr>
              <a:t>and use the menu to replace it with “strawberry”. </a:t>
            </a:r>
            <a:endParaRPr sz="1700" dirty="0">
              <a:solidFill>
                <a:schemeClr val="dk1"/>
              </a:solidFill>
              <a:latin typeface="Helvetica Neue"/>
              <a:ea typeface="Helvetica Neue"/>
              <a:cs typeface="Helvetica Neue"/>
              <a:sym typeface="Helvetica Neue"/>
            </a:endParaRPr>
          </a:p>
        </p:txBody>
      </p:sp>
      <p:sp>
        <p:nvSpPr>
          <p:cNvPr id="635" name="Google Shape;635;g38a2d85ce84_0_8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Renaming Data Logging Columns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6"/>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7"/>
                  </a:ext>
                </a:extLst>
              </a:rPr>
              <a:t>tep</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8"/>
                  </a:ext>
                </a:extLst>
              </a:rPr>
              <a:t> 4</a:t>
            </a:r>
            <a:endParaRPr sz="2600">
              <a:solidFill>
                <a:srgbClr val="CD0364"/>
              </a:solidFill>
            </a:endParaRPr>
          </a:p>
        </p:txBody>
      </p:sp>
      <p:sp>
        <p:nvSpPr>
          <p:cNvPr id="636" name="Google Shape;636;g38a2d85ce84_0_8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51</a:t>
            </a:fld>
            <a:endParaRPr/>
          </a:p>
        </p:txBody>
      </p:sp>
      <p:pic>
        <p:nvPicPr>
          <p:cNvPr id="637" name="Google Shape;637;g38a2d85ce84_0_84"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330350" y="234887"/>
            <a:ext cx="1428350" cy="1191276"/>
          </a:xfrm>
          <a:prstGeom prst="rect">
            <a:avLst/>
          </a:prstGeom>
          <a:noFill/>
          <a:ln>
            <a:noFill/>
          </a:ln>
        </p:spPr>
      </p:pic>
      <p:sp>
        <p:nvSpPr>
          <p:cNvPr id="638" name="Google Shape;638;g38a2d85ce84_0_84"/>
          <p:cNvSpPr txBox="1"/>
          <p:nvPr/>
        </p:nvSpPr>
        <p:spPr>
          <a:xfrm>
            <a:off x="681025" y="1041435"/>
            <a:ext cx="5635200" cy="656047"/>
          </a:xfrm>
          <a:prstGeom prst="rect">
            <a:avLst/>
          </a:prstGeom>
          <a:noFill/>
          <a:ln>
            <a:noFill/>
          </a:ln>
        </p:spPr>
        <p:txBody>
          <a:bodyPr spcFirstLastPara="1" wrap="square" lIns="91425" tIns="91425" rIns="91425" bIns="91425" anchor="ctr" anchorCtr="0">
            <a:spAutoFit/>
          </a:bodyPr>
          <a:lstStyle/>
          <a:p>
            <a:pPr marL="0" lvl="0" indent="0" algn="l" rtl="0">
              <a:lnSpc>
                <a:spcPct val="110000"/>
              </a:lnSpc>
              <a:spcBef>
                <a:spcPts val="1300"/>
              </a:spcBef>
              <a:spcAft>
                <a:spcPts val="0"/>
              </a:spcAft>
              <a:buNone/>
            </a:pPr>
            <a:r>
              <a:rPr lang="en-GB" sz="1800" b="1" i="1" dirty="0">
                <a:solidFill>
                  <a:srgbClr val="00A000"/>
                </a:solidFill>
                <a:latin typeface="Helvetica Neue"/>
                <a:ea typeface="Helvetica Neue"/>
                <a:cs typeface="Helvetica Neue"/>
                <a:sym typeface="Helvetica Neue"/>
              </a:rPr>
              <a:t>Update Column Names - Part 3:</a:t>
            </a:r>
            <a:endParaRPr sz="2275" dirty="0">
              <a:solidFill>
                <a:schemeClr val="dk1"/>
              </a:solidFill>
              <a:latin typeface="Helvetica Neue"/>
              <a:ea typeface="Helvetica Neue"/>
              <a:cs typeface="Helvetica Neue"/>
              <a:sym typeface="Helvetica Neue"/>
            </a:endParaRPr>
          </a:p>
        </p:txBody>
      </p:sp>
      <p:sp>
        <p:nvSpPr>
          <p:cNvPr id="639" name="Google Shape;639;g38a2d85ce84_0_84" descr="Arrow pointing to the right "/>
          <p:cNvSpPr txBox="1"/>
          <p:nvPr/>
        </p:nvSpPr>
        <p:spPr>
          <a:xfrm rot="-5400000">
            <a:off x="6697577" y="3801824"/>
            <a:ext cx="483600" cy="593700"/>
          </a:xfrm>
          <a:prstGeom prst="rect">
            <a:avLst/>
          </a:prstGeom>
          <a:noFill/>
          <a:ln>
            <a:noFill/>
          </a:ln>
        </p:spPr>
        <p:txBody>
          <a:bodyPr spcFirstLastPara="1" wrap="square" lIns="101475" tIns="101475" rIns="101475" bIns="101475" anchor="t" anchorCtr="0">
            <a:spAutoFit/>
          </a:bodyPr>
          <a:lstStyle/>
          <a:p>
            <a:pPr marL="0" marR="0" lvl="0" indent="0" algn="ctr" rtl="0">
              <a:lnSpc>
                <a:spcPct val="100000"/>
              </a:lnSpc>
              <a:spcBef>
                <a:spcPts val="0"/>
              </a:spcBef>
              <a:spcAft>
                <a:spcPts val="0"/>
              </a:spcAft>
              <a:buClr>
                <a:srgbClr val="000000"/>
              </a:buClr>
              <a:buSzPts val="2525"/>
              <a:buFont typeface="Arial"/>
              <a:buNone/>
            </a:pPr>
            <a:r>
              <a:rPr lang="en-GB" sz="2525" b="0" i="0" u="none" strike="noStrike" cap="none">
                <a:solidFill>
                  <a:srgbClr val="CD0364"/>
                </a:solidFill>
                <a:latin typeface="Helvetica Neue"/>
                <a:ea typeface="Helvetica Neue"/>
                <a:cs typeface="Helvetica Neue"/>
                <a:sym typeface="Helvetica Neue"/>
              </a:rPr>
              <a:t>↓</a:t>
            </a:r>
            <a:endParaRPr sz="2525" b="0" i="0" u="none" strike="noStrike" cap="none">
              <a:solidFill>
                <a:srgbClr val="CD0364"/>
              </a:solidFill>
              <a:latin typeface="Helvetica Neue"/>
              <a:ea typeface="Helvetica Neue"/>
              <a:cs typeface="Helvetica Neue"/>
              <a:sym typeface="Helvetica Neue"/>
            </a:endParaRPr>
          </a:p>
        </p:txBody>
      </p:sp>
      <p:pic>
        <p:nvPicPr>
          <p:cNvPr id="640" name="Google Shape;640;g38a2d85ce84_0_84" descr="On button A+B pressed block including the following blocks: &#10;- Show icon skull&#10;- Delete log &#10;- Set columns 'vanilla', 'disagree'. There is a drop-down showing all the text options available under 'disagree'. " title="Screenshot_2025-10-09_at_12.54.05-removebg-preview.png"/>
          <p:cNvPicPr preferRelativeResize="0"/>
          <p:nvPr/>
        </p:nvPicPr>
        <p:blipFill>
          <a:blip r:embed="rId4">
            <a:alphaModFix/>
          </a:blip>
          <a:stretch>
            <a:fillRect/>
          </a:stretch>
        </p:blipFill>
        <p:spPr>
          <a:xfrm>
            <a:off x="4561037" y="2357750"/>
            <a:ext cx="2101050" cy="3481850"/>
          </a:xfrm>
          <a:prstGeom prst="rect">
            <a:avLst/>
          </a:prstGeom>
          <a:noFill/>
          <a:ln>
            <a:noFill/>
          </a:ln>
        </p:spPr>
      </p:pic>
      <p:pic>
        <p:nvPicPr>
          <p:cNvPr id="641" name="Google Shape;641;g38a2d85ce84_0_84" descr="On button A+B pressed block including the following blocks: &#10;- Show icon skull&#10;- Delete log &#10;- Set columns 'vanilla', 'chocolate', 'strawberry'. " title="microbit-screenshot - 2025-10-09T160649.583.png"/>
          <p:cNvPicPr preferRelativeResize="0"/>
          <p:nvPr/>
        </p:nvPicPr>
        <p:blipFill rotWithShape="1">
          <a:blip r:embed="rId5">
            <a:alphaModFix/>
          </a:blip>
          <a:srcRect l="79330" t="15603" b="14270"/>
          <a:stretch/>
        </p:blipFill>
        <p:spPr>
          <a:xfrm>
            <a:off x="7260271" y="2436113"/>
            <a:ext cx="1981501" cy="33251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45" name="Google Shape;145;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Mild 🌶️ </a:t>
            </a:r>
            <a:r>
              <a:rPr lang="en-GB" sz="2600">
                <a:solidFill>
                  <a:srgbClr val="2993D6"/>
                </a:solidFill>
              </a:rPr>
              <a:t>Introduction 1</a:t>
            </a:r>
            <a:endParaRPr sz="2600">
              <a:solidFill>
                <a:srgbClr val="2993D6"/>
              </a:solidFill>
            </a:endParaRPr>
          </a:p>
        </p:txBody>
      </p:sp>
      <p:sp>
        <p:nvSpPr>
          <p:cNvPr id="151" name="Google Shape;151;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7</a:t>
            </a:fld>
            <a:endParaRPr/>
          </a:p>
        </p:txBody>
      </p:sp>
      <p:sp>
        <p:nvSpPr>
          <p:cNvPr id="152" name="Google Shape;152;g35fa30c4f18_0_17"/>
          <p:cNvSpPr txBox="1">
            <a:spLocks noGrp="1"/>
          </p:cNvSpPr>
          <p:nvPr>
            <p:ph type="body" idx="1"/>
          </p:nvPr>
        </p:nvSpPr>
        <p:spPr>
          <a:xfrm>
            <a:off x="681025" y="1310950"/>
            <a:ext cx="8432700" cy="4901100"/>
          </a:xfrm>
          <a:prstGeom prst="rect">
            <a:avLst/>
          </a:prstGeom>
          <a:noFill/>
          <a:ln>
            <a:noFill/>
          </a:ln>
        </p:spPr>
        <p:txBody>
          <a:bodyPr spcFirstLastPara="1" wrap="square" lIns="91425" tIns="45700" rIns="91425" bIns="45700" anchor="t" anchorCtr="0">
            <a:normAutofit lnSpcReduction="10000"/>
          </a:bodyPr>
          <a:lstStyle/>
          <a:p>
            <a:pPr marL="457200" lvl="0" indent="-342900" algn="l" rtl="0">
              <a:lnSpc>
                <a:spcPct val="110000"/>
              </a:lnSpc>
              <a:spcBef>
                <a:spcPts val="1300"/>
              </a:spcBef>
              <a:spcAft>
                <a:spcPts val="0"/>
              </a:spcAft>
              <a:buClr>
                <a:srgbClr val="2A92D6"/>
              </a:buClr>
              <a:buSzPts val="1800"/>
              <a:buChar char="•"/>
            </a:pPr>
            <a:r>
              <a:rPr lang="en-GB" sz="1800"/>
              <a:t>This p</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roject</a:t>
            </a:r>
            <a:r>
              <a:rPr lang="en-GB" sz="1800"/>
              <a:t> is designed to measure survey responses from classmates.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This activity may require an additional 45-60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rPr>
              <a:t>minutes</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 to fully engage students in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1"/>
                  </a:ext>
                </a:extLst>
              </a:rPr>
              <a:t>creating the data logger and in collecting and analyzing survey data.</a:t>
            </a:r>
            <a:endParaRPr sz="1800" i="1"/>
          </a:p>
          <a:p>
            <a:pPr marL="457200" lvl="0" indent="-342900" algn="l" rtl="0">
              <a:lnSpc>
                <a:spcPct val="110000"/>
              </a:lnSpc>
              <a:spcBef>
                <a:spcPts val="1300"/>
              </a:spcBef>
              <a:spcAft>
                <a:spcPts val="0"/>
              </a:spcAft>
              <a:buClr>
                <a:srgbClr val="2A92D6"/>
              </a:buClr>
              <a:buSzPts val="1800"/>
              <a:buChar char="•"/>
            </a:pPr>
            <a:r>
              <a:rPr lang="en-GB" sz="1800"/>
              <a:t>Students will create a survey question related to their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2"/>
                  </a:ext>
                </a:extLst>
              </a:rPr>
              <a:t>opinion</a:t>
            </a:r>
            <a:r>
              <a:rPr lang="en-GB" sz="1800"/>
              <a:t> writing topic. </a:t>
            </a:r>
            <a:endParaRPr sz="1800"/>
          </a:p>
          <a:p>
            <a:pPr marL="914400" lvl="1" indent="-342900" algn="l" rtl="0">
              <a:lnSpc>
                <a:spcPct val="110000"/>
              </a:lnSpc>
              <a:spcBef>
                <a:spcPts val="1300"/>
              </a:spcBef>
              <a:spcAft>
                <a:spcPts val="0"/>
              </a:spcAft>
              <a:buClr>
                <a:srgbClr val="2993D6"/>
              </a:buClr>
              <a:buSzPts val="1800"/>
              <a:buChar char="•"/>
            </a:pPr>
            <a:r>
              <a:rPr lang="en-GB" sz="1800"/>
              <a:t>Consider providing the survey question on paper in case responses are collected in a loud environment, such as a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3"/>
                  </a:ext>
                </a:extLst>
              </a:rPr>
              <a:t>lunchroom</a:t>
            </a:r>
            <a:r>
              <a:rPr lang="en-GB" sz="1800"/>
              <a:t> or at recess.</a:t>
            </a:r>
            <a:endParaRPr sz="1800"/>
          </a:p>
          <a:p>
            <a:pPr marL="457200" lvl="0" indent="-342900" algn="l" rtl="0">
              <a:lnSpc>
                <a:spcPct val="110000"/>
              </a:lnSpc>
              <a:spcBef>
                <a:spcPts val="1300"/>
              </a:spcBef>
              <a:spcAft>
                <a:spcPts val="0"/>
              </a:spcAft>
              <a:buClr>
                <a:srgbClr val="2A92D6"/>
              </a:buClr>
              <a:buSzPts val="1800"/>
              <a:buChar char="•"/>
            </a:pPr>
            <a:r>
              <a:rPr lang="en-GB" sz="1800"/>
              <a:t>Students will download the code on their micro:bit, connect the battery</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4"/>
                  </a:ext>
                </a:extLst>
              </a:rPr>
              <a:t> pack, and </a:t>
            </a:r>
            <a:r>
              <a:rPr lang="en-GB" sz="1800"/>
              <a:t>survey classmates to gather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rPr>
              <a:t>real-world </a:t>
            </a:r>
            <a:r>
              <a:rPr lang="en-GB" sz="1800"/>
              <a:t>data.  </a:t>
            </a:r>
            <a:endParaRPr sz="1800"/>
          </a:p>
          <a:p>
            <a:pPr marL="457200" marR="2391501" lvl="0" indent="-342900" algn="l" rtl="0">
              <a:lnSpc>
                <a:spcPct val="110000"/>
              </a:lnSpc>
              <a:spcBef>
                <a:spcPts val="1300"/>
              </a:spcBef>
              <a:spcAft>
                <a:spcPts val="0"/>
              </a:spcAft>
              <a:buClr>
                <a:srgbClr val="2A92D6"/>
              </a:buClr>
              <a:buSzPts val="1800"/>
              <a:buChar char="•"/>
            </a:pPr>
            <a:r>
              <a:rPr lang="en-GB" sz="1800"/>
              <a:t>Use button A when they agree, button B when they disagree, and the touch logo when they are unsure. You can tailor the code to best suit the survey and opinion piece topic by renaming the column headings. (Instructions are available at the end of this guide.)</a:t>
            </a:r>
            <a:endParaRPr sz="1800"/>
          </a:p>
        </p:txBody>
      </p:sp>
      <p:pic>
        <p:nvPicPr>
          <p:cNvPr id="153" name="Google Shape;153;g35fa30c4f18_0_17" descr="decorative"/>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54" name="Google Shape;154;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55" name="Google Shape;155;g35fa30c4f18_0_17" descr="An illustration of a micro:bit board and a hand next to it. Button A on the board is being pressed by the index finger of the hand."/>
          <p:cNvPicPr preferRelativeResize="0"/>
          <p:nvPr/>
        </p:nvPicPr>
        <p:blipFill rotWithShape="1">
          <a:blip r:embed="rId4">
            <a:alphaModFix/>
          </a:blip>
          <a:srcRect/>
          <a:stretch/>
        </p:blipFill>
        <p:spPr>
          <a:xfrm>
            <a:off x="6799474" y="4185234"/>
            <a:ext cx="2046900" cy="1718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89f0ee3d2c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6"/>
                  </a:ext>
                </a:extLst>
              </a:rPr>
              <a:t>Mild 🌶️ </a:t>
            </a:r>
            <a:r>
              <a:rPr lang="en-GB" sz="2600">
                <a:solidFill>
                  <a:srgbClr val="2993D6"/>
                </a:solidFill>
              </a:rPr>
              <a:t>Introduction 2</a:t>
            </a:r>
            <a:endParaRPr sz="2600">
              <a:solidFill>
                <a:srgbClr val="2993D6"/>
              </a:solidFill>
            </a:endParaRPr>
          </a:p>
        </p:txBody>
      </p:sp>
      <p:sp>
        <p:nvSpPr>
          <p:cNvPr id="161" name="Google Shape;161;g389f0ee3d2c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8</a:t>
            </a:fld>
            <a:endParaRPr/>
          </a:p>
        </p:txBody>
      </p:sp>
      <p:sp>
        <p:nvSpPr>
          <p:cNvPr id="162" name="Google Shape;162;g389f0ee3d2c_0_0"/>
          <p:cNvSpPr txBox="1">
            <a:spLocks noGrp="1"/>
          </p:cNvSpPr>
          <p:nvPr>
            <p:ph type="body" idx="1"/>
          </p:nvPr>
        </p:nvSpPr>
        <p:spPr>
          <a:xfrm>
            <a:off x="681025" y="1370455"/>
            <a:ext cx="8432700" cy="4901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A92D6"/>
              </a:buClr>
              <a:buSzPts val="1800"/>
              <a:buChar char="•"/>
            </a:pPr>
            <a:r>
              <a:rPr lang="en-GB" sz="1800"/>
              <a:t>Remember to identify areas where students will be surveying their classmates.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7"/>
                  </a:ext>
                </a:extLst>
              </a:rPr>
              <a:t> Be sure to communicate your plan with colleagues to avoid interrupting instruction or events. A </a:t>
            </a:r>
            <a:r>
              <a:rPr lang="en-GB" sz="1800"/>
              <a:t>selection of different classrooms or grade levels can provide interesting discussions after the survey data is collected.  </a:t>
            </a:r>
            <a:endParaRPr sz="1800"/>
          </a:p>
          <a:p>
            <a:pPr marL="457200" lvl="0" indent="-342900" algn="l" rtl="0">
              <a:lnSpc>
                <a:spcPct val="110000"/>
              </a:lnSpc>
              <a:spcBef>
                <a:spcPts val="1300"/>
              </a:spcBef>
              <a:spcAft>
                <a:spcPts val="0"/>
              </a:spcAft>
              <a:buClr>
                <a:srgbClr val="2A92D6"/>
              </a:buClr>
              <a:buSzPts val="1800"/>
              <a:buChar char="•"/>
            </a:pPr>
            <a:r>
              <a:rPr lang="en-GB" sz="1800"/>
              <a:t>Students will connect their micro:bits to a computer or tablet to view the survey results and graphs generated from their data logging on a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8"/>
                  </a:ext>
                </a:extLst>
              </a:rPr>
              <a:t>web page</a:t>
            </a:r>
            <a:r>
              <a:rPr lang="en-GB" sz="1800"/>
              <a:t> to support their opinion piece. They can also analyze their data by creating their own graphs using paper and pencil or a spreadsheet.</a:t>
            </a:r>
            <a:endParaRPr sz="1800"/>
          </a:p>
        </p:txBody>
      </p:sp>
      <p:pic>
        <p:nvPicPr>
          <p:cNvPr id="163" name="Google Shape;163;g389f0ee3d2c_0_0" descr="decorative"/>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64" name="Google Shape;164;g389f0ee3d2c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65" name="Google Shape;165;g389f0ee3d2c_0_0" descr="Illustration of different data representations including a written report, scatterplot, bar graph, pie chart, and table data students can use to share the data collected with the micro:bit." title="Screenshot 2025-06-16 at 17.05.52.png"/>
          <p:cNvPicPr preferRelativeResize="0"/>
          <p:nvPr/>
        </p:nvPicPr>
        <p:blipFill rotWithShape="1">
          <a:blip r:embed="rId4">
            <a:alphaModFix/>
          </a:blip>
          <a:srcRect/>
          <a:stretch/>
        </p:blipFill>
        <p:spPr>
          <a:xfrm>
            <a:off x="3613552" y="4517824"/>
            <a:ext cx="2678900" cy="16940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0"/>
                  </a:ext>
                </a:extLst>
              </a:rPr>
              <a:t>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1"/>
                  </a:ext>
                </a:extLst>
              </a:rPr>
              <a:t>Steps</a:t>
            </a:r>
            <a:r>
              <a:rPr lang="en-GB" sz="2600">
                <a:solidFill>
                  <a:srgbClr val="2993D6"/>
                </a:solidFill>
              </a:rPr>
              <a:t> 1</a:t>
            </a:r>
            <a:endParaRPr sz="2600">
              <a:solidFill>
                <a:srgbClr val="2993D6"/>
              </a:solidFill>
            </a:endParaRPr>
          </a:p>
        </p:txBody>
      </p:sp>
      <p:sp>
        <p:nvSpPr>
          <p:cNvPr id="171" name="Google Shape;171;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9</a:t>
            </a:fld>
            <a:endParaRPr/>
          </a:p>
        </p:txBody>
      </p:sp>
      <p:sp>
        <p:nvSpPr>
          <p:cNvPr id="172" name="Google Shape;172;g3669771b81a_0_1"/>
          <p:cNvSpPr txBox="1">
            <a:spLocks noGrp="1"/>
          </p:cNvSpPr>
          <p:nvPr>
            <p:ph type="body" idx="1"/>
          </p:nvPr>
        </p:nvSpPr>
        <p:spPr>
          <a:xfrm>
            <a:off x="681025" y="1548375"/>
            <a:ext cx="8544000" cy="38487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Create </a:t>
            </a:r>
            <a:r>
              <a:rPr lang="en-GB" sz="1800" dirty="0"/>
              <a:t>a survey question based on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2"/>
                  </a:ext>
                </a:extLst>
              </a:rPr>
              <a:t>opinion</a:t>
            </a:r>
            <a:r>
              <a:rPr lang="en-GB" sz="1800" dirty="0"/>
              <a:t> writing topic. </a:t>
            </a:r>
            <a:endParaRPr sz="1800" b="1" dirty="0">
              <a:solidFill>
                <a:srgbClr val="2993D6"/>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Open</a:t>
            </a:r>
            <a:r>
              <a:rPr lang="en-GB" sz="1800" dirty="0"/>
              <a:t> the project: </a:t>
            </a:r>
            <a:r>
              <a:rPr lang="en-GB" sz="1800" dirty="0" err="1">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mbit.io</a:t>
            </a:r>
            <a:r>
              <a:rPr lang="en-GB" sz="1800" dirty="0">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/us-opinion</a:t>
            </a:r>
            <a:r>
              <a:rPr lang="en-GB" sz="1800" dirty="0">
                <a:hlinkClick r:id="rId3"/>
              </a:rPr>
              <a:t> </a:t>
            </a:r>
            <a:r>
              <a:rPr lang="en-GB" sz="1800" dirty="0"/>
              <a:t>and </a:t>
            </a:r>
            <a:r>
              <a:rPr lang="en-GB" sz="1800" b="1" dirty="0">
                <a:solidFill>
                  <a:srgbClr val="2A92D6"/>
                </a:solidFill>
              </a:rPr>
              <a:t>d</a:t>
            </a:r>
            <a:r>
              <a:rPr lang="en-GB" sz="1800" b="1" dirty="0">
                <a:solidFill>
                  <a:srgbClr val="2993D6"/>
                </a:solidFill>
              </a:rPr>
              <a:t>ownload</a:t>
            </a:r>
            <a:r>
              <a:rPr lang="en-GB" sz="1800" dirty="0"/>
              <a:t> the code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4"/>
                  </a:ext>
                </a:extLst>
              </a:rPr>
              <a:t>the</a:t>
            </a:r>
            <a:r>
              <a:rPr lang="en-GB" sz="1800" dirty="0"/>
              <a:t> </a:t>
            </a:r>
            <a:r>
              <a:rPr lang="en-GB" sz="1800" dirty="0" err="1"/>
              <a:t>micro:bit</a:t>
            </a:r>
            <a:r>
              <a:rPr lang="en-GB" sz="1800" dirty="0"/>
              <a:t>.</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Unplug </a:t>
            </a:r>
            <a:r>
              <a:rPr lang="en-GB" sz="1800" dirty="0"/>
              <a:t>the </a:t>
            </a:r>
            <a:r>
              <a:rPr lang="en-GB" sz="1800" dirty="0" err="1"/>
              <a:t>micro:bit</a:t>
            </a:r>
            <a:r>
              <a:rPr lang="en-GB" sz="1800" dirty="0"/>
              <a:t> and </a:t>
            </a:r>
            <a:r>
              <a:rPr lang="en-GB" sz="1800" b="1" dirty="0">
                <a:solidFill>
                  <a:srgbClr val="2A92D6"/>
                </a:solidFill>
              </a:rPr>
              <a:t>connect</a:t>
            </a:r>
            <a:r>
              <a:rPr lang="en-GB" sz="1800" dirty="0"/>
              <a:t> the battery pack.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Go</a:t>
            </a:r>
            <a:r>
              <a:rPr lang="en-GB" sz="1800" dirty="0"/>
              <a:t> to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5"/>
                  </a:ext>
                </a:extLst>
              </a:rPr>
              <a:t>predetermined location </a:t>
            </a:r>
            <a:r>
              <a:rPr lang="en-GB" sz="1800" dirty="0"/>
              <a:t>to </a:t>
            </a:r>
            <a:r>
              <a:rPr lang="en-GB" sz="1800" b="1" dirty="0">
                <a:solidFill>
                  <a:srgbClr val="2993D6"/>
                </a:solidFill>
              </a:rPr>
              <a:t>ask</a:t>
            </a:r>
            <a:r>
              <a:rPr lang="en-GB" sz="1800" dirty="0"/>
              <a:t> the survey question.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Collect</a:t>
            </a:r>
            <a:r>
              <a:rPr lang="en-GB" sz="1800" dirty="0"/>
              <a:t> responses using the buttons and touch sensor to record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each response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7"/>
                  </a:ext>
                </a:extLst>
              </a:rPr>
              <a:t>.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8"/>
                  </a:ext>
                </a:extLst>
              </a:rPr>
              <a:t>utton</a:t>
            </a:r>
            <a:r>
              <a:rPr lang="en-GB" sz="1800" dirty="0"/>
              <a:t> A = agree,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9"/>
                  </a:ext>
                </a:extLst>
              </a:rPr>
              <a:t>utton</a:t>
            </a:r>
            <a:r>
              <a:rPr lang="en-GB" sz="1800" dirty="0"/>
              <a:t> B = disagree, touch sensor =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0"/>
                  </a:ext>
                </a:extLst>
              </a:rPr>
              <a:t>unsure.)</a:t>
            </a:r>
            <a:endParaRPr sz="1800" dirty="0"/>
          </a:p>
        </p:txBody>
      </p:sp>
      <p:sp>
        <p:nvSpPr>
          <p:cNvPr id="173" name="Google Shape;173;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74" name="Google Shape;174;g3669771b81a_0_1"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sp>
        <p:nvSpPr>
          <p:cNvPr id="175" name="Google Shape;175;g3669771b81a_0_1"/>
          <p:cNvSpPr/>
          <p:nvPr/>
        </p:nvSpPr>
        <p:spPr>
          <a:xfrm>
            <a:off x="681025" y="5438037"/>
            <a:ext cx="8349000" cy="813513"/>
          </a:xfrm>
          <a:prstGeom prst="roundRect">
            <a:avLst>
              <a:gd name="adj" fmla="val 16667"/>
            </a:avLst>
          </a:prstGeom>
          <a:solidFill>
            <a:srgbClr val="FFFFFF"/>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1200"/>
              </a:spcAft>
              <a:buClr>
                <a:srgbClr val="000000"/>
              </a:buClr>
              <a:buSzPts val="1800"/>
              <a:buFont typeface="Arial"/>
              <a:buNone/>
            </a:pPr>
            <a:r>
              <a:rPr lang="en-GB" sz="1650" b="1" i="0" u="none" strike="noStrike" cap="none" dirty="0">
                <a:solidFill>
                  <a:srgbClr val="2A92D6"/>
                </a:solidFill>
                <a:latin typeface="Helvetica Neue"/>
                <a:ea typeface="Helvetica Neue"/>
                <a:cs typeface="Helvetica Neue"/>
                <a:sym typeface="Helvetica Neue"/>
              </a:rPr>
              <a:t>Pro</a:t>
            </a:r>
            <a:r>
              <a:rPr lang="en-GB" sz="1650" b="1" i="0" u="none" strike="noStrike" cap="none" dirty="0">
                <a:solidFill>
                  <a:srgbClr val="2A92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1"/>
                  </a:ext>
                </a:extLst>
              </a:rPr>
              <a:t> </a:t>
            </a:r>
            <a:r>
              <a:rPr lang="en-GB" sz="1650" b="1" dirty="0">
                <a:solidFill>
                  <a:srgbClr val="2A92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2"/>
                  </a:ext>
                </a:extLst>
              </a:rPr>
              <a:t>tip</a:t>
            </a:r>
            <a:r>
              <a:rPr lang="en-GB" sz="1650" b="1" i="0" u="none" strike="noStrike" cap="none" dirty="0">
                <a:solidFill>
                  <a:srgbClr val="2A92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3"/>
                  </a:ext>
                </a:extLst>
              </a:rPr>
              <a:t>:</a:t>
            </a:r>
            <a:r>
              <a:rPr lang="en-GB" sz="1650" b="0" i="0" u="none" strike="noStrike" cap="none"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4"/>
                  </a:ext>
                </a:extLst>
              </a:rPr>
              <a:t> </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5"/>
                  </a:ext>
                </a:extLst>
              </a:rPr>
              <a:t>Be sure to connect </a:t>
            </a:r>
            <a:r>
              <a:rPr lang="en-GB" sz="1650" dirty="0">
                <a:solidFill>
                  <a:srgbClr val="000000"/>
                </a:solidFill>
                <a:latin typeface="Helvetica Neue"/>
                <a:ea typeface="Helvetica Neue"/>
                <a:cs typeface="Helvetica Neue"/>
                <a:sym typeface="Helvetica Neue"/>
              </a:rPr>
              <a:t>the </a:t>
            </a:r>
            <a:r>
              <a:rPr lang="en-GB" sz="1650" dirty="0" err="1">
                <a:solidFill>
                  <a:srgbClr val="000000"/>
                </a:solidFill>
                <a:latin typeface="Helvetica Neue"/>
                <a:ea typeface="Helvetica Neue"/>
                <a:cs typeface="Helvetica Neue"/>
                <a:sym typeface="Helvetica Neue"/>
              </a:rPr>
              <a:t>micro:bit</a:t>
            </a:r>
            <a:r>
              <a:rPr lang="en-GB" sz="1650" dirty="0">
                <a:solidFill>
                  <a:srgbClr val="000000"/>
                </a:solidFill>
                <a:latin typeface="Helvetica Neue"/>
                <a:ea typeface="Helvetica Neue"/>
                <a:cs typeface="Helvetica Neue"/>
                <a:sym typeface="Helvetica Neue"/>
              </a:rPr>
              <a:t> to a computer and save the MY_DATA file before pressing buttons </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6"/>
                  </a:ext>
                </a:extLst>
              </a:rPr>
              <a:t>A</a:t>
            </a:r>
            <a:r>
              <a:rPr lang="en-GB" sz="1650" dirty="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7"/>
                  </a:ext>
                </a:extLst>
              </a:rPr>
              <a:t>+</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8"/>
                  </a:ext>
                </a:extLst>
              </a:rPr>
              <a:t>B</a:t>
            </a:r>
            <a:r>
              <a:rPr lang="en-GB" sz="1650" dirty="0">
                <a:solidFill>
                  <a:srgbClr val="000000"/>
                </a:solidFill>
                <a:latin typeface="Helvetica Neue"/>
                <a:ea typeface="Helvetica Neue"/>
                <a:cs typeface="Helvetica Neue"/>
                <a:sym typeface="Helvetica Neue"/>
              </a:rPr>
              <a:t> together to delete all data.</a:t>
            </a:r>
            <a:endParaRPr sz="1650" b="0" i="0" u="none" strike="noStrike" cap="none" dirty="0">
              <a:solidFill>
                <a:srgbClr val="000000"/>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5151</Words>
  <Application>Microsoft Macintosh PowerPoint</Application>
  <PresentationFormat>A4 Paper (210x297 mm)</PresentationFormat>
  <Paragraphs>363</Paragraphs>
  <Slides>51</Slides>
  <Notes>51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51</vt:i4>
      </vt:variant>
    </vt:vector>
  </HeadingPairs>
  <TitlesOfParts>
    <vt:vector size="56" baseType="lpstr">
      <vt:lpstr>Arial</vt:lpstr>
      <vt:lpstr>Calibri</vt:lpstr>
      <vt:lpstr>Helvetica Neue</vt:lpstr>
      <vt:lpstr>Office Theme</vt:lpstr>
      <vt:lpstr>Divider Slides</vt:lpstr>
      <vt:lpstr>What you need: </vt:lpstr>
      <vt:lpstr>Supporting Opinion Writing with Survey Data Logger</vt:lpstr>
      <vt:lpstr>Computer Science Concepts</vt:lpstr>
      <vt:lpstr>How the Survey Data Logger Works</vt:lpstr>
      <vt:lpstr>Pick Your Level</vt:lpstr>
      <vt:lpstr>PowerPoint Presentation</vt:lpstr>
      <vt:lpstr>Mild 🌶️ Introduction 1</vt:lpstr>
      <vt:lpstr>Mild 🌶️ Introduction 2</vt:lpstr>
      <vt:lpstr>Mild 🌶️ Student Activity Steps 1</vt:lpstr>
      <vt:lpstr>Mild 🌶️ Student Activity Steps 2</vt:lpstr>
      <vt:lpstr>Mild 🌶️ Analyze Your Data 1</vt:lpstr>
      <vt:lpstr>Mild 🌶️ Analyze Your Data 2</vt:lpstr>
      <vt:lpstr>Mild 🌶️ Code Details 1</vt:lpstr>
      <vt:lpstr>Mild 🌶️ Code Details 2</vt:lpstr>
      <vt:lpstr>Mild 🌶️ Code Details 3</vt:lpstr>
      <vt:lpstr>PowerPoint Presentation</vt:lpstr>
      <vt:lpstr>Medium 🌶️🌶️ Introduction 1</vt:lpstr>
      <vt:lpstr>Medium 🌶️🌶️ Introduction 2</vt:lpstr>
      <vt:lpstr>Medium 🌶️🌶️ Student Activity Steps 1</vt:lpstr>
      <vt:lpstr>Medium 🌶️🌶️ Student Activity Steps 2</vt:lpstr>
      <vt:lpstr>Medium 🌶️🌶️ Student Activity Steps 3</vt:lpstr>
      <vt:lpstr>Medium 🌶️🌶️ Student Activity Steps 4</vt:lpstr>
      <vt:lpstr>Medium 🌶️🌶️ Analyze Your Data 1</vt:lpstr>
      <vt:lpstr>Medium 🌶️🌶️ Analyze Your Data 2</vt:lpstr>
      <vt:lpstr>Medium 🌶️🌶️ Code Details 1</vt:lpstr>
      <vt:lpstr>Medium 🌶️🌶️ Code Details 2</vt:lpstr>
      <vt:lpstr>Medium 🌶️🌶️ Code Details 3</vt:lpstr>
      <vt:lpstr>PowerPoint Presentation</vt:lpstr>
      <vt:lpstr>Spicy 🌶️🌶️🌶️ Introduction 1</vt:lpstr>
      <vt:lpstr>Spicy 🌶️🌶️🌶️ Introduction 2</vt:lpstr>
      <vt:lpstr>Spicy 🌶️🌶️🌶️ Student Activity Steps 1</vt:lpstr>
      <vt:lpstr>Spicy 🌶️🌶️🌶️ Student Activity Steps 2</vt:lpstr>
      <vt:lpstr>Spicy 🌶️🌶️🌶️ Student Activity Steps 3</vt:lpstr>
      <vt:lpstr>Spicy 🌶️🌶️🌶️ Student Activity Steps 4</vt:lpstr>
      <vt:lpstr>Spicy 🌶️🌶️🌶️ Student Activity Steps 5</vt:lpstr>
      <vt:lpstr>Spicy 🌶️🌶️🌶️ Student Activity Steps 6</vt:lpstr>
      <vt:lpstr>Spicy 🌶️🌶️🌶️ Student Activity Steps 7</vt:lpstr>
      <vt:lpstr>Spicy 🌶️🌶️🌶️ Student Activity Steps 8</vt:lpstr>
      <vt:lpstr>Spicy 🌶️🌶️🌶️ Student Activity Steps 9</vt:lpstr>
      <vt:lpstr>Spicy 🌶️🌶️🌶️ Analyze Your Data 1</vt:lpstr>
      <vt:lpstr>Spicy 🌶️🌶️🌶️ Analyze Your Data 2</vt:lpstr>
      <vt:lpstr>Spicy 🌶️🌶️🌶️ Code Details 1</vt:lpstr>
      <vt:lpstr>Spicy 🌶️🌶️🌶️ Code Details 2</vt:lpstr>
      <vt:lpstr>Spicy 🌶️🌶️🌶️ Code Details 3</vt:lpstr>
      <vt:lpstr>PowerPoint Presentation</vt:lpstr>
      <vt:lpstr>Species Counter Extensions</vt:lpstr>
      <vt:lpstr>PowerPoint Presentation</vt:lpstr>
      <vt:lpstr>Renaming Data Logging Columns Step 1</vt:lpstr>
      <vt:lpstr>Renaming Data Logging Columns Step 2</vt:lpstr>
      <vt:lpstr>Renaming Data Logging Columns Step 3</vt:lpstr>
      <vt:lpstr>Renaming Data Logging Columns Step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1</cp:revision>
  <dcterms:created xsi:type="dcterms:W3CDTF">2024-02-02T13:38:47Z</dcterms:created>
  <dcterms:modified xsi:type="dcterms:W3CDTF">2025-11-24T21:03:25Z</dcterms:modified>
  <cp:category/>
</cp:coreProperties>
</file>