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 id="2147483660" r:id="rId3"/>
  </p:sldMasterIdLst>
  <p:notesMasterIdLst>
    <p:notesMasterId r:id="rId3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Lst>
  <p:sldSz cx="9906000" cy="6858000" type="A4"/>
  <p:notesSz cx="6858000" cy="9144000"/>
  <p:embeddedFontLst>
    <p:embeddedFont>
      <p:font typeface="Helvetica Neue" panose="020B060402020202020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5" roundtripDataSignature="AMtx7mipLZjNbT05YB1l4FuNEmabgeM3P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92D6"/>
    <a:srgbClr val="E3F0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62D65E-AEFE-4B80-8EEF-C8BAB4BE9D4E}" v="25" dt="2025-12-17T21:54:00.276"/>
  </p1510:revLst>
</p1510:revInfo>
</file>

<file path=ppt/tableStyles.xml><?xml version="1.0" encoding="utf-8"?>
<a:tblStyleLst xmlns:a="http://schemas.openxmlformats.org/drawingml/2006/main" def="{4DFFE92C-4DA8-42B1-A4FF-8EFF29681611}">
  <a:tblStyle styleId="{4DFFE92C-4DA8-42B1-A4FF-8EFF29681611}"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2"/>
  </p:normalViewPr>
  <p:slideViewPr>
    <p:cSldViewPr snapToGrid="0">
      <p:cViewPr varScale="1">
        <p:scale>
          <a:sx n="112" d="100"/>
          <a:sy n="112" d="100"/>
        </p:scale>
        <p:origin x="1400" y="192"/>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customschemas.google.com/relationships/presentationmetadata" Target="meta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8" Type="http://schemas.openxmlformats.org/officeDocument/2006/relationships/theme" Target="theme/theme1.xml"/><Relationship Id="rId8" Type="http://schemas.openxmlformats.org/officeDocument/2006/relationships/slide" Target="slides/slide5.xml"/><Relationship Id="rId51" Type="http://schemas.microsoft.com/office/2015/10/relationships/revisionInfo" Target="revisionInfo.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rey Rogers" userId="7RzU5Q6VJGF/i3l9MGdG3CvbLgasbZPao2hiEiIxdvY=" providerId="None" clId="Web-{9E62D65E-AEFE-4B80-8EEF-C8BAB4BE9D4E}"/>
    <pc:docChg chg="modSld">
      <pc:chgData name="Corey Rogers" userId="7RzU5Q6VJGF/i3l9MGdG3CvbLgasbZPao2hiEiIxdvY=" providerId="None" clId="Web-{9E62D65E-AEFE-4B80-8EEF-C8BAB4BE9D4E}" dt="2025-12-17T21:54:00.276" v="13" actId="20577"/>
      <pc:docMkLst>
        <pc:docMk/>
      </pc:docMkLst>
      <pc:sldChg chg="modSp">
        <pc:chgData name="Corey Rogers" userId="7RzU5Q6VJGF/i3l9MGdG3CvbLgasbZPao2hiEiIxdvY=" providerId="None" clId="Web-{9E62D65E-AEFE-4B80-8EEF-C8BAB4BE9D4E}" dt="2025-12-17T21:53:20.041" v="5"/>
        <pc:sldMkLst>
          <pc:docMk/>
          <pc:sldMk cId="0" sldId="260"/>
        </pc:sldMkLst>
        <pc:graphicFrameChg chg="mod modGraphic">
          <ac:chgData name="Corey Rogers" userId="7RzU5Q6VJGF/i3l9MGdG3CvbLgasbZPao2hiEiIxdvY=" providerId="None" clId="Web-{9E62D65E-AEFE-4B80-8EEF-C8BAB4BE9D4E}" dt="2025-12-17T21:53:20.041" v="5"/>
          <ac:graphicFrameMkLst>
            <pc:docMk/>
            <pc:sldMk cId="0" sldId="260"/>
            <ac:graphicFrameMk id="176" creationId="{00000000-0000-0000-0000-000000000000}"/>
          </ac:graphicFrameMkLst>
        </pc:graphicFrameChg>
      </pc:sldChg>
      <pc:sldChg chg="modSp">
        <pc:chgData name="Corey Rogers" userId="7RzU5Q6VJGF/i3l9MGdG3CvbLgasbZPao2hiEiIxdvY=" providerId="None" clId="Web-{9E62D65E-AEFE-4B80-8EEF-C8BAB4BE9D4E}" dt="2025-12-17T21:53:40.698" v="8" actId="20577"/>
        <pc:sldMkLst>
          <pc:docMk/>
          <pc:sldMk cId="0" sldId="263"/>
        </pc:sldMkLst>
        <pc:spChg chg="mod">
          <ac:chgData name="Corey Rogers" userId="7RzU5Q6VJGF/i3l9MGdG3CvbLgasbZPao2hiEiIxdvY=" providerId="None" clId="Web-{9E62D65E-AEFE-4B80-8EEF-C8BAB4BE9D4E}" dt="2025-12-17T21:53:40.698" v="8" actId="20577"/>
          <ac:spMkLst>
            <pc:docMk/>
            <pc:sldMk cId="0" sldId="263"/>
            <ac:spMk id="198" creationId="{00000000-0000-0000-0000-000000000000}"/>
          </ac:spMkLst>
        </pc:spChg>
      </pc:sldChg>
      <pc:sldChg chg="modSp">
        <pc:chgData name="Corey Rogers" userId="7RzU5Q6VJGF/i3l9MGdG3CvbLgasbZPao2hiEiIxdvY=" providerId="None" clId="Web-{9E62D65E-AEFE-4B80-8EEF-C8BAB4BE9D4E}" dt="2025-12-17T21:53:53.885" v="11" actId="20577"/>
        <pc:sldMkLst>
          <pc:docMk/>
          <pc:sldMk cId="0" sldId="268"/>
        </pc:sldMkLst>
        <pc:spChg chg="mod">
          <ac:chgData name="Corey Rogers" userId="7RzU5Q6VJGF/i3l9MGdG3CvbLgasbZPao2hiEiIxdvY=" providerId="None" clId="Web-{9E62D65E-AEFE-4B80-8EEF-C8BAB4BE9D4E}" dt="2025-12-17T21:53:53.885" v="11" actId="20577"/>
          <ac:spMkLst>
            <pc:docMk/>
            <pc:sldMk cId="0" sldId="268"/>
            <ac:spMk id="247" creationId="{00000000-0000-0000-0000-000000000000}"/>
          </ac:spMkLst>
        </pc:spChg>
      </pc:sldChg>
      <pc:sldChg chg="modSp">
        <pc:chgData name="Corey Rogers" userId="7RzU5Q6VJGF/i3l9MGdG3CvbLgasbZPao2hiEiIxdvY=" providerId="None" clId="Web-{9E62D65E-AEFE-4B80-8EEF-C8BAB4BE9D4E}" dt="2025-12-17T21:54:00.276" v="13" actId="20577"/>
        <pc:sldMkLst>
          <pc:docMk/>
          <pc:sldMk cId="0" sldId="276"/>
        </pc:sldMkLst>
        <pc:spChg chg="mod">
          <ac:chgData name="Corey Rogers" userId="7RzU5Q6VJGF/i3l9MGdG3CvbLgasbZPao2hiEiIxdvY=" providerId="None" clId="Web-{9E62D65E-AEFE-4B80-8EEF-C8BAB4BE9D4E}" dt="2025-12-17T21:54:00.276" v="13" actId="20577"/>
          <ac:spMkLst>
            <pc:docMk/>
            <pc:sldMk cId="0" sldId="276"/>
            <ac:spMk id="32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660e946a5b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g3660e946a5b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0" name="Google Shape;110;g3660e946a5b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6a8318e182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g36a8318e182_0_1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660e946a5b_0_42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8" name="Google Shape;228;g3660e946a5b_0_42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5fa30c4f18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4" name="Google Shape;234;g35fa30c4f18_0_6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660e946a5b_0_6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3" name="Google Shape;243;g3660e946a5b_0_61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6180f04c2f_0_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3" name="Google Shape;253;g36180f04c2f_0_5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660e946a5b_0_6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3" name="Google Shape;263;g3660e946a5b_0_6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660e946a5b_0_6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3" name="Google Shape;273;g3660e946a5b_0_6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6180f04c2f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3" name="Google Shape;283;g36180f04c2f_0_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6ae2ea1a3a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2" name="Google Shape;292;g36ae2ea1a3a_0_2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660e946a5b_0_67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7" name="Google Shape;307;g3660e946a5b_0_67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8" name="Google Shape;128;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3" name="Google Shape;313;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660e946a5b_0_7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2" name="Google Shape;322;g3660e946a5b_0_72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36180f04c2f_0_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2" name="Google Shape;332;g36180f04c2f_0_6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5fe6bcad37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1" name="Google Shape;341;g35fe6bcad37_0_3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3660e946a5b_0_7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5" name="Google Shape;355;g3660e946a5b_0_74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3660e946a5b_0_7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9" name="Google Shape;369;g3660e946a5b_0_76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3660e946a5b_0_7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3" name="Google Shape;383;g3660e946a5b_0_78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3660e946a5b_0_79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8" name="Google Shape;398;g3660e946a5b_0_79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3660e946a5b_0_8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6" name="Google Shape;416;g3660e946a5b_0_8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35fa30c4f18_0_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9" name="Google Shape;429;g35fa30c4f18_0_8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660e946a5b_0_51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660e946a5b_0_5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7" name="Google Shape;147;g3660e946a5b_0_5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36ae2ea1a3a_0_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8" name="Google Shape;438;g36ae2ea1a3a_0_4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3660e946a5b_0_902: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3" name="Google Shape;453;g3660e946a5b_0_902: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9" name="Google Shape;459;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660e946a5b_0_5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g3660e946a5b_0_55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1" name="Google Shape;171;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660e946a5b_0_9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g3660e946a5b_0_9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660e946a5b_0_4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g3660e946a5b_0_45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5fa30c4f18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4" name="Google Shape;194;g35fa30c4f18_0_4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80"/>
        <p:cNvGrpSpPr/>
        <p:nvPr/>
      </p:nvGrpSpPr>
      <p:grpSpPr>
        <a:xfrm>
          <a:off x="0" y="0"/>
          <a:ext cx="0" cy="0"/>
          <a:chOff x="0" y="0"/>
          <a:chExt cx="0" cy="0"/>
        </a:xfrm>
      </p:grpSpPr>
      <p:pic>
        <p:nvPicPr>
          <p:cNvPr id="81" name="Google Shape;81;g3660e946a5b_0_552"/>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82" name="Google Shape;82;g3660e946a5b_0_552"/>
          <p:cNvSpPr txBox="1">
            <a:spLocks noGrp="1"/>
          </p:cNvSpPr>
          <p:nvPr>
            <p:ph type="ctrTitle"/>
          </p:nvPr>
        </p:nvSpPr>
        <p:spPr>
          <a:xfrm>
            <a:off x="887451" y="3126259"/>
            <a:ext cx="5437800" cy="132060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89"/>
        <p:cNvGrpSpPr/>
        <p:nvPr/>
      </p:nvGrpSpPr>
      <p:grpSpPr>
        <a:xfrm>
          <a:off x="0" y="0"/>
          <a:ext cx="0" cy="0"/>
          <a:chOff x="0" y="0"/>
          <a:chExt cx="0" cy="0"/>
        </a:xfrm>
      </p:grpSpPr>
      <p:sp>
        <p:nvSpPr>
          <p:cNvPr id="90" name="Google Shape;90;g3660e946a5b_0_91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g3660e946a5b_0_91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92"/>
        <p:cNvGrpSpPr/>
        <p:nvPr/>
      </p:nvGrpSpPr>
      <p:grpSpPr>
        <a:xfrm>
          <a:off x="0" y="0"/>
          <a:ext cx="0" cy="0"/>
          <a:chOff x="0" y="0"/>
          <a:chExt cx="0" cy="0"/>
        </a:xfrm>
      </p:grpSpPr>
      <p:sp>
        <p:nvSpPr>
          <p:cNvPr id="93" name="Google Shape;93;g3660e946a5b_0_92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g3660e946a5b_0_92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95"/>
        <p:cNvGrpSpPr/>
        <p:nvPr/>
      </p:nvGrpSpPr>
      <p:grpSpPr>
        <a:xfrm>
          <a:off x="0" y="0"/>
          <a:ext cx="0" cy="0"/>
          <a:chOff x="0" y="0"/>
          <a:chExt cx="0" cy="0"/>
        </a:xfrm>
      </p:grpSpPr>
      <p:sp>
        <p:nvSpPr>
          <p:cNvPr id="96" name="Google Shape;96;g3660e946a5b_0_91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g3660e946a5b_0_91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98"/>
        <p:cNvGrpSpPr/>
        <p:nvPr/>
      </p:nvGrpSpPr>
      <p:grpSpPr>
        <a:xfrm>
          <a:off x="0" y="0"/>
          <a:ext cx="0" cy="0"/>
          <a:chOff x="0" y="0"/>
          <a:chExt cx="0" cy="0"/>
        </a:xfrm>
      </p:grpSpPr>
      <p:sp>
        <p:nvSpPr>
          <p:cNvPr id="99" name="Google Shape;99;g3660e946a5b_0_92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g3660e946a5b_0_92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101"/>
        <p:cNvGrpSpPr/>
        <p:nvPr/>
      </p:nvGrpSpPr>
      <p:grpSpPr>
        <a:xfrm>
          <a:off x="0" y="0"/>
          <a:ext cx="0" cy="0"/>
          <a:chOff x="0" y="0"/>
          <a:chExt cx="0" cy="0"/>
        </a:xfrm>
      </p:grpSpPr>
      <p:sp>
        <p:nvSpPr>
          <p:cNvPr id="102" name="Google Shape;102;g3660e946a5b_0_91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g3660e946a5b_0_91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104"/>
        <p:cNvGrpSpPr/>
        <p:nvPr/>
      </p:nvGrpSpPr>
      <p:grpSpPr>
        <a:xfrm>
          <a:off x="0" y="0"/>
          <a:ext cx="0" cy="0"/>
          <a:chOff x="0" y="0"/>
          <a:chExt cx="0" cy="0"/>
        </a:xfrm>
      </p:grpSpPr>
      <p:sp>
        <p:nvSpPr>
          <p:cNvPr id="105" name="Google Shape;105;g3660e946a5b_0_92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g3660e946a5b_0_92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4</a:t>
            </a:r>
            <a:r>
              <a:rPr lang="en-GB" sz="1150" b="0" i="0" u="none" strike="noStrike" cap="none">
                <a:solidFill>
                  <a:srgbClr val="888888"/>
                </a:solidFill>
                <a:latin typeface="Helvetica Neue"/>
                <a:ea typeface="Helvetica Neue"/>
                <a:cs typeface="Helvetica Neue"/>
                <a:sym typeface="Helvetica Neue"/>
              </a:rPr>
              <a:t>th Grade - </a:t>
            </a:r>
            <a:r>
              <a:rPr lang="en-GB" sz="1150">
                <a:solidFill>
                  <a:srgbClr val="888888"/>
                </a:solidFill>
                <a:latin typeface="Helvetica Neue"/>
                <a:ea typeface="Helvetica Neue"/>
                <a:cs typeface="Helvetica Neue"/>
                <a:sym typeface="Helvetica Neue"/>
              </a:rPr>
              <a:t>Renewable Energy</a:t>
            </a:r>
            <a:r>
              <a:rPr lang="en-GB" sz="1150" b="0" i="0" u="none" strike="noStrike" cap="none">
                <a:solidFill>
                  <a:srgbClr val="888888"/>
                </a:solidFill>
                <a:latin typeface="Helvetica Neue"/>
                <a:ea typeface="Helvetica Neue"/>
                <a:cs typeface="Helvetica Neue"/>
                <a:sym typeface="Helvetica Neue"/>
              </a:rPr>
              <a:t>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4</a:t>
            </a:r>
            <a:r>
              <a:rPr lang="en-GB" sz="1150" b="0" i="0" u="none" strike="noStrike" cap="none">
                <a:solidFill>
                  <a:srgbClr val="888888"/>
                </a:solidFill>
                <a:latin typeface="Helvetica Neue"/>
                <a:ea typeface="Helvetica Neue"/>
                <a:cs typeface="Helvetica Neue"/>
                <a:sym typeface="Helvetica Neue"/>
              </a:rPr>
              <a:t>th Grade - </a:t>
            </a:r>
            <a:r>
              <a:rPr lang="en-GB" sz="1150">
                <a:solidFill>
                  <a:srgbClr val="888888"/>
                </a:solidFill>
                <a:latin typeface="Helvetica Neue"/>
                <a:ea typeface="Helvetica Neue"/>
                <a:cs typeface="Helvetica Neue"/>
                <a:sym typeface="Helvetica Neue"/>
              </a:rPr>
              <a:t>Renewable Energy</a:t>
            </a:r>
            <a:r>
              <a:rPr lang="en-GB" sz="1150" b="0" i="0" u="none" strike="noStrike" cap="none">
                <a:solidFill>
                  <a:srgbClr val="888888"/>
                </a:solidFill>
                <a:latin typeface="Helvetica Neue"/>
                <a:ea typeface="Helvetica Neue"/>
                <a:cs typeface="Helvetica Neue"/>
                <a:sym typeface="Helvetica Neue"/>
              </a:rPr>
              <a:t>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4</a:t>
            </a:r>
            <a:r>
              <a:rPr lang="en-GB" sz="1150" b="0" i="0" u="none" strike="noStrike" cap="none">
                <a:solidFill>
                  <a:srgbClr val="888888"/>
                </a:solidFill>
                <a:latin typeface="Helvetica Neue"/>
                <a:ea typeface="Helvetica Neue"/>
                <a:cs typeface="Helvetica Neue"/>
                <a:sym typeface="Helvetica Neue"/>
              </a:rPr>
              <a:t>th Grade - </a:t>
            </a:r>
            <a:r>
              <a:rPr lang="en-GB" sz="1150">
                <a:solidFill>
                  <a:srgbClr val="888888"/>
                </a:solidFill>
                <a:latin typeface="Helvetica Neue"/>
                <a:ea typeface="Helvetica Neue"/>
                <a:cs typeface="Helvetica Neue"/>
                <a:sym typeface="Helvetica Neue"/>
              </a:rPr>
              <a:t>Renewable Energy</a:t>
            </a:r>
            <a:r>
              <a:rPr lang="en-GB" sz="1150" b="0" i="0" u="none" strike="noStrike" cap="none">
                <a:solidFill>
                  <a:srgbClr val="888888"/>
                </a:solidFill>
                <a:latin typeface="Helvetica Neue"/>
                <a:ea typeface="Helvetica Neue"/>
                <a:cs typeface="Helvetica Neue"/>
                <a:sym typeface="Helvetica Neue"/>
              </a:rPr>
              <a:t>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52"/>
        <p:cNvGrpSpPr/>
        <p:nvPr/>
      </p:nvGrpSpPr>
      <p:grpSpPr>
        <a:xfrm>
          <a:off x="0" y="0"/>
          <a:ext cx="0" cy="0"/>
          <a:chOff x="0" y="0"/>
          <a:chExt cx="0" cy="0"/>
        </a:xfrm>
      </p:grpSpPr>
      <p:sp>
        <p:nvSpPr>
          <p:cNvPr id="53" name="Google Shape;53;g3660e946a5b_0_53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g3660e946a5b_0_533"/>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g3660e946a5b_0_533"/>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g3660e946a5b_0_53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57" name="Google Shape;57;g3660e946a5b_0_53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58" name="Google Shape;58;g3660e946a5b_0_533"/>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4</a:t>
            </a:r>
            <a:r>
              <a:rPr lang="en-GB" sz="1150" b="0" i="0" u="none" strike="noStrike" cap="none">
                <a:solidFill>
                  <a:srgbClr val="888888"/>
                </a:solidFill>
                <a:latin typeface="Helvetica Neue"/>
                <a:ea typeface="Helvetica Neue"/>
                <a:cs typeface="Helvetica Neue"/>
                <a:sym typeface="Helvetica Neue"/>
              </a:rPr>
              <a:t>th Grade - </a:t>
            </a:r>
            <a:r>
              <a:rPr lang="en-GB" sz="1150">
                <a:solidFill>
                  <a:srgbClr val="888888"/>
                </a:solidFill>
                <a:latin typeface="Helvetica Neue"/>
                <a:ea typeface="Helvetica Neue"/>
                <a:cs typeface="Helvetica Neue"/>
                <a:sym typeface="Helvetica Neue"/>
              </a:rPr>
              <a:t>Renewable Energy</a:t>
            </a:r>
            <a:r>
              <a:rPr lang="en-GB" sz="1150" b="0" i="0" u="none" strike="noStrike" cap="none">
                <a:solidFill>
                  <a:srgbClr val="888888"/>
                </a:solidFill>
                <a:latin typeface="Helvetica Neue"/>
                <a:ea typeface="Helvetica Neue"/>
                <a:cs typeface="Helvetica Neue"/>
                <a:sym typeface="Helvetica Neue"/>
              </a:rPr>
              <a:t>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59"/>
        <p:cNvGrpSpPr/>
        <p:nvPr/>
      </p:nvGrpSpPr>
      <p:grpSpPr>
        <a:xfrm>
          <a:off x="0" y="0"/>
          <a:ext cx="0" cy="0"/>
          <a:chOff x="0" y="0"/>
          <a:chExt cx="0" cy="0"/>
        </a:xfrm>
      </p:grpSpPr>
      <p:sp>
        <p:nvSpPr>
          <p:cNvPr id="60" name="Google Shape;60;g3660e946a5b_0_544"/>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g3660e946a5b_0_544"/>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g3660e946a5b_0_544"/>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g3660e946a5b_0_54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64" name="Google Shape;64;g3660e946a5b_0_544"/>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65" name="Google Shape;65;g3660e946a5b_0_544"/>
          <p:cNvSpPr txBox="1">
            <a:spLocks noGrp="1"/>
          </p:cNvSpPr>
          <p:nvPr>
            <p:ph type="body" idx="2"/>
          </p:nvPr>
        </p:nvSpPr>
        <p:spPr>
          <a:xfrm>
            <a:off x="5092861" y="1548371"/>
            <a:ext cx="4132200" cy="46095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66" name="Google Shape;66;g3660e946a5b_0_544"/>
          <p:cNvSpPr txBox="1"/>
          <p:nvPr/>
        </p:nvSpPr>
        <p:spPr>
          <a:xfrm>
            <a:off x="121300" y="95840"/>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4</a:t>
            </a:r>
            <a:r>
              <a:rPr lang="en-GB" sz="1150" b="0" i="0" u="none" strike="noStrike" cap="none">
                <a:solidFill>
                  <a:srgbClr val="888888"/>
                </a:solidFill>
                <a:latin typeface="Helvetica Neue"/>
                <a:ea typeface="Helvetica Neue"/>
                <a:cs typeface="Helvetica Neue"/>
                <a:sym typeface="Helvetica Neue"/>
              </a:rPr>
              <a:t>th Grade - </a:t>
            </a:r>
            <a:r>
              <a:rPr lang="en-GB" sz="1150">
                <a:solidFill>
                  <a:srgbClr val="888888"/>
                </a:solidFill>
                <a:latin typeface="Helvetica Neue"/>
                <a:ea typeface="Helvetica Neue"/>
                <a:cs typeface="Helvetica Neue"/>
                <a:sym typeface="Helvetica Neue"/>
              </a:rPr>
              <a:t>Renewable Energy</a:t>
            </a:r>
            <a:r>
              <a:rPr lang="en-GB" sz="1150" b="0" i="0" u="none" strike="noStrike" cap="none">
                <a:solidFill>
                  <a:srgbClr val="888888"/>
                </a:solidFill>
                <a:latin typeface="Helvetica Neue"/>
                <a:ea typeface="Helvetica Neue"/>
                <a:cs typeface="Helvetica Neue"/>
                <a:sym typeface="Helvetica Neue"/>
              </a:rPr>
              <a:t>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67"/>
        <p:cNvGrpSpPr/>
        <p:nvPr/>
      </p:nvGrpSpPr>
      <p:grpSpPr>
        <a:xfrm>
          <a:off x="0" y="0"/>
          <a:ext cx="0" cy="0"/>
          <a:chOff x="0" y="0"/>
          <a:chExt cx="0" cy="0"/>
        </a:xfrm>
      </p:grpSpPr>
      <p:pic>
        <p:nvPicPr>
          <p:cNvPr id="68" name="Google Shape;68;g3660e946a5b_0_524"/>
          <p:cNvPicPr preferRelativeResize="0"/>
          <p:nvPr/>
        </p:nvPicPr>
        <p:blipFill rotWithShape="1">
          <a:blip r:embed="rId2">
            <a:alphaModFix/>
          </a:blip>
          <a:srcRect/>
          <a:stretch/>
        </p:blipFill>
        <p:spPr>
          <a:xfrm>
            <a:off x="1" y="-253998"/>
            <a:ext cx="9905997" cy="7112000"/>
          </a:xfrm>
          <a:prstGeom prst="rect">
            <a:avLst/>
          </a:prstGeom>
          <a:noFill/>
          <a:ln>
            <a:noFill/>
          </a:ln>
        </p:spPr>
      </p:pic>
      <p:sp>
        <p:nvSpPr>
          <p:cNvPr id="69" name="Google Shape;69;g3660e946a5b_0_524"/>
          <p:cNvSpPr/>
          <p:nvPr/>
        </p:nvSpPr>
        <p:spPr>
          <a:xfrm>
            <a:off x="4418076" y="950976"/>
            <a:ext cx="1158110" cy="1315913"/>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70" name="Google Shape;70;g3660e946a5b_0_524"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71" name="Google Shape;71;g3660e946a5b_0_524"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72" name="Google Shape;72;g3660e946a5b_0_524"/>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73" name="Google Shape;73;g3660e946a5b_0_524"/>
          <p:cNvSpPr/>
          <p:nvPr/>
        </p:nvSpPr>
        <p:spPr>
          <a:xfrm>
            <a:off x="326898" y="4498848"/>
            <a:ext cx="1494655" cy="1912948"/>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74" name="Google Shape;74;g3660e946a5b_0_524"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75" name="Google Shape;75;g3660e946a5b_0_524"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76"/>
        <p:cNvGrpSpPr/>
        <p:nvPr/>
      </p:nvGrpSpPr>
      <p:grpSpPr>
        <a:xfrm>
          <a:off x="0" y="0"/>
          <a:ext cx="0" cy="0"/>
          <a:chOff x="0" y="0"/>
          <a:chExt cx="0" cy="0"/>
        </a:xfrm>
      </p:grpSpPr>
      <p:sp>
        <p:nvSpPr>
          <p:cNvPr id="77" name="Google Shape;77;g3660e946a5b_0_540"/>
          <p:cNvSpPr txBox="1">
            <a:spLocks noGrp="1"/>
          </p:cNvSpPr>
          <p:nvPr>
            <p:ph type="title"/>
          </p:nvPr>
        </p:nvSpPr>
        <p:spPr>
          <a:xfrm>
            <a:off x="460997" y="369143"/>
            <a:ext cx="3822900" cy="830100"/>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g3660e946a5b_0_540"/>
          <p:cNvSpPr txBox="1"/>
          <p:nvPr/>
        </p:nvSpPr>
        <p:spPr>
          <a:xfrm>
            <a:off x="9539907" y="6509187"/>
            <a:ext cx="452100" cy="275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79" name="Google Shape;79;g3660e946a5b_0_540"/>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4</a:t>
            </a:r>
            <a:r>
              <a:rPr lang="en-GB" sz="1150" b="0" i="0" u="none" strike="noStrike" cap="none">
                <a:solidFill>
                  <a:srgbClr val="888888"/>
                </a:solidFill>
                <a:latin typeface="Helvetica Neue"/>
                <a:ea typeface="Helvetica Neue"/>
                <a:cs typeface="Helvetica Neue"/>
                <a:sym typeface="Helvetica Neue"/>
              </a:rPr>
              <a:t>th Grade - </a:t>
            </a:r>
            <a:r>
              <a:rPr lang="en-GB" sz="1150">
                <a:solidFill>
                  <a:srgbClr val="888888"/>
                </a:solidFill>
                <a:latin typeface="Helvetica Neue"/>
                <a:ea typeface="Helvetica Neue"/>
                <a:cs typeface="Helvetica Neue"/>
                <a:sym typeface="Helvetica Neue"/>
              </a:rPr>
              <a:t>Renewable Energy</a:t>
            </a:r>
            <a:r>
              <a:rPr lang="en-GB" sz="1150" b="0" i="0" u="none" strike="noStrike" cap="none">
                <a:solidFill>
                  <a:srgbClr val="888888"/>
                </a:solidFill>
                <a:latin typeface="Helvetica Neue"/>
                <a:ea typeface="Helvetica Neue"/>
                <a:cs typeface="Helvetica Neue"/>
                <a:sym typeface="Helvetica Neue"/>
              </a:rPr>
              <a:t> with Energy Light Meter</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3.xml"/><Relationship Id="rId7"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sp>
        <p:nvSpPr>
          <p:cNvPr id="47" name="Google Shape;47;g3660e946a5b_0_518"/>
          <p:cNvSpPr txBox="1">
            <a:spLocks noGrp="1"/>
          </p:cNvSpPr>
          <p:nvPr>
            <p:ph type="title"/>
          </p:nvPr>
        </p:nvSpPr>
        <p:spPr>
          <a:xfrm>
            <a:off x="681038" y="365125"/>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8" name="Google Shape;48;g3660e946a5b_0_518"/>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49" name="Google Shape;49;g3660e946a5b_0_518"/>
          <p:cNvSpPr txBox="1">
            <a:spLocks noGrp="1"/>
          </p:cNvSpPr>
          <p:nvPr>
            <p:ph type="dt" idx="10"/>
          </p:nvPr>
        </p:nvSpPr>
        <p:spPr>
          <a:xfrm>
            <a:off x="681038" y="6356351"/>
            <a:ext cx="22290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0" name="Google Shape;50;g3660e946a5b_0_518"/>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1" name="Google Shape;51;g3660e946a5b_0_51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3"/>
        <p:cNvGrpSpPr/>
        <p:nvPr/>
      </p:nvGrpSpPr>
      <p:grpSpPr>
        <a:xfrm>
          <a:off x="0" y="0"/>
          <a:ext cx="0" cy="0"/>
          <a:chOff x="0" y="0"/>
          <a:chExt cx="0" cy="0"/>
        </a:xfrm>
      </p:grpSpPr>
      <p:pic>
        <p:nvPicPr>
          <p:cNvPr id="84" name="Google Shape;84;g3660e946a5b_0_907"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85" name="Google Shape;85;g3660e946a5b_0_907"/>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6" name="Google Shape;86;g3660e946a5b_0_907"/>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87" name="Google Shape;87;g3660e946a5b_0_907"/>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g3660e946a5b_0_907"/>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mbit.io/us-lightmeter-pp"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makecode.microbit.org/"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8.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34.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3.jp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mbit.io/us-lightmeter"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111"/>
        <p:cNvGrpSpPr/>
        <p:nvPr/>
      </p:nvGrpSpPr>
      <p:grpSpPr>
        <a:xfrm>
          <a:off x="0" y="0"/>
          <a:ext cx="0" cy="0"/>
          <a:chOff x="0" y="0"/>
          <a:chExt cx="0" cy="0"/>
        </a:xfrm>
      </p:grpSpPr>
      <p:sp>
        <p:nvSpPr>
          <p:cNvPr id="112" name="Google Shape;112;g3660e946a5b_0_2"/>
          <p:cNvSpPr/>
          <p:nvPr/>
        </p:nvSpPr>
        <p:spPr>
          <a:xfrm>
            <a:off x="283800" y="3422425"/>
            <a:ext cx="9233400" cy="2127300"/>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3" name="Google Shape;113;g3660e946a5b_0_2"/>
          <p:cNvSpPr txBox="1">
            <a:spLocks noGrp="1"/>
          </p:cNvSpPr>
          <p:nvPr>
            <p:ph type="title" idx="4294967295"/>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What you need:</a:t>
            </a:r>
            <a:endParaRPr sz="2000">
              <a:solidFill>
                <a:srgbClr val="00A000"/>
              </a:solidFill>
              <a:latin typeface="Helvetica Neue"/>
              <a:ea typeface="Helvetica Neue"/>
              <a:cs typeface="Helvetica Neue"/>
              <a:sym typeface="Helvetica Neue"/>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114" name="Google Shape;114;g3660e946a5b_0_2" descr="The micro:bit logo in black font on a green background."/>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115" name="Google Shape;115;g3660e946a5b_0_2"/>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Project guide</a:t>
            </a:r>
            <a:endParaRPr sz="1900" b="0" i="0" u="none" strike="noStrike" cap="none">
              <a:solidFill>
                <a:srgbClr val="000000"/>
              </a:solidFill>
              <a:latin typeface="Arial"/>
              <a:ea typeface="Arial"/>
              <a:cs typeface="Arial"/>
              <a:sym typeface="Arial"/>
            </a:endParaRPr>
          </a:p>
        </p:txBody>
      </p:sp>
      <p:sp>
        <p:nvSpPr>
          <p:cNvPr id="116" name="Google Shape;116;g3660e946a5b_0_2"/>
          <p:cNvSpPr txBox="1"/>
          <p:nvPr/>
        </p:nvSpPr>
        <p:spPr>
          <a:xfrm>
            <a:off x="283812" y="1352450"/>
            <a:ext cx="9447600" cy="6336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a:solidFill>
                  <a:schemeClr val="lt1"/>
                </a:solidFill>
              </a:rPr>
              <a:t>Renewable Energy</a:t>
            </a:r>
            <a:r>
              <a:rPr lang="en-GB" sz="3466" b="1" i="0" u="none" strike="noStrike" cap="none">
                <a:solidFill>
                  <a:schemeClr val="lt1"/>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 with Energy Light Meter</a:t>
            </a:r>
            <a:endParaRPr sz="1400" b="0" i="0" u="none" strike="noStrike" cap="none">
              <a:solidFill>
                <a:srgbClr val="000000"/>
              </a:solidFill>
              <a:latin typeface="Arial"/>
              <a:ea typeface="Arial"/>
              <a:cs typeface="Arial"/>
              <a:sym typeface="Arial"/>
            </a:endParaRPr>
          </a:p>
        </p:txBody>
      </p:sp>
      <p:grpSp>
        <p:nvGrpSpPr>
          <p:cNvPr id="117" name="Google Shape;117;g3660e946a5b_0_2"/>
          <p:cNvGrpSpPr/>
          <p:nvPr/>
        </p:nvGrpSpPr>
        <p:grpSpPr>
          <a:xfrm>
            <a:off x="283825" y="308093"/>
            <a:ext cx="6776414" cy="719853"/>
            <a:chOff x="1043748" y="-1624402"/>
            <a:chExt cx="1645200" cy="664500"/>
          </a:xfrm>
        </p:grpSpPr>
        <p:sp>
          <p:nvSpPr>
            <p:cNvPr id="118" name="Google Shape;118;g3660e946a5b_0_2"/>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119" name="Google Shape;119;g3660e946a5b_0_2"/>
            <p:cNvSpPr txBox="1"/>
            <p:nvPr/>
          </p:nvSpPr>
          <p:spPr>
            <a:xfrm>
              <a:off x="1112157" y="-1522993"/>
              <a:ext cx="1506000" cy="4617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600" b="0" i="0" u="none" strike="noStrike" cap="none">
                  <a:solidFill>
                    <a:schemeClr val="lt1"/>
                  </a:solidFill>
                  <a:latin typeface="Helvetica Neue"/>
                  <a:ea typeface="Helvetica Neue"/>
                  <a:cs typeface="Helvetica Neue"/>
                  <a:sym typeface="Helvetica Neue"/>
                </a:rPr>
                <a:t>Integrating CS </a:t>
              </a:r>
              <a:r>
                <a:rPr lang="en-GB" sz="2600" b="0" i="0" u="none" strike="noStrike" cap="none">
                  <a:solidFill>
                    <a:schemeClr val="lt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with</a:t>
              </a:r>
              <a:r>
                <a:rPr lang="en-GB" sz="2600" b="0" i="0" u="none" strike="noStrike" cap="none">
                  <a:solidFill>
                    <a:schemeClr val="lt1"/>
                  </a:solidFill>
                  <a:latin typeface="Helvetica Neue"/>
                  <a:ea typeface="Helvetica Neue"/>
                  <a:cs typeface="Helvetica Neue"/>
                  <a:sym typeface="Helvetica Neue"/>
                </a:rPr>
                <a:t> Science - </a:t>
              </a:r>
              <a:r>
                <a:rPr lang="en-GB" sz="2600">
                  <a:solidFill>
                    <a:schemeClr val="lt1"/>
                  </a:solidFill>
                  <a:latin typeface="Helvetica Neue"/>
                  <a:ea typeface="Helvetica Neue"/>
                  <a:cs typeface="Helvetica Neue"/>
                  <a:sym typeface="Helvetica Neue"/>
                </a:rPr>
                <a:t>4</a:t>
              </a:r>
              <a:r>
                <a:rPr lang="en-GB" sz="2600" b="0" i="0" u="none" strike="noStrike" cap="none">
                  <a:solidFill>
                    <a:schemeClr val="lt1"/>
                  </a:solidFill>
                  <a:latin typeface="Helvetica Neue"/>
                  <a:ea typeface="Helvetica Neue"/>
                  <a:cs typeface="Helvetica Neue"/>
                  <a:sym typeface="Helvetica Neue"/>
                </a:rPr>
                <a:t>th Grade</a:t>
              </a:r>
              <a:endParaRPr sz="2288" b="0" i="0" u="none" strike="noStrike" cap="none">
                <a:solidFill>
                  <a:schemeClr val="dk1"/>
                </a:solidFill>
                <a:latin typeface="Calibri"/>
                <a:ea typeface="Calibri"/>
                <a:cs typeface="Calibri"/>
                <a:sym typeface="Calibri"/>
              </a:endParaRPr>
            </a:p>
          </p:txBody>
        </p:sp>
      </p:grpSp>
      <p:pic>
        <p:nvPicPr>
          <p:cNvPr id="120" name="Google Shape;120;g3660e946a5b_0_2" descr="Illustration of a micro:bit that is needed for using this resource" title="Screenshot 2025-06-03 at 15.50.03.png"/>
          <p:cNvPicPr preferRelativeResize="0"/>
          <p:nvPr/>
        </p:nvPicPr>
        <p:blipFill rotWithShape="1">
          <a:blip r:embed="rId4">
            <a:alphaModFix/>
          </a:blip>
          <a:srcRect/>
          <a:stretch/>
        </p:blipFill>
        <p:spPr>
          <a:xfrm>
            <a:off x="633357" y="4049375"/>
            <a:ext cx="1454443" cy="1311525"/>
          </a:xfrm>
          <a:prstGeom prst="rect">
            <a:avLst/>
          </a:prstGeom>
          <a:noFill/>
          <a:ln>
            <a:noFill/>
          </a:ln>
        </p:spPr>
      </p:pic>
      <p:pic>
        <p:nvPicPr>
          <p:cNvPr id="121" name="Google Shape;121;g3660e946a5b_0_2" descr="Illustration of a USB cable that is needed for downloading code onto the micro:bit used in this resource" title="Screenshot 2025-06-03 at 15.50.11.png"/>
          <p:cNvPicPr preferRelativeResize="0"/>
          <p:nvPr/>
        </p:nvPicPr>
        <p:blipFill rotWithShape="1">
          <a:blip r:embed="rId5">
            <a:alphaModFix/>
          </a:blip>
          <a:srcRect/>
          <a:stretch/>
        </p:blipFill>
        <p:spPr>
          <a:xfrm>
            <a:off x="2344602" y="4033825"/>
            <a:ext cx="882298" cy="1342625"/>
          </a:xfrm>
          <a:prstGeom prst="rect">
            <a:avLst/>
          </a:prstGeom>
          <a:noFill/>
          <a:ln>
            <a:noFill/>
          </a:ln>
        </p:spPr>
      </p:pic>
      <p:pic>
        <p:nvPicPr>
          <p:cNvPr id="122" name="Google Shape;122;g3660e946a5b_0_2" descr="Illustration of a battery back that is needed to provide power to a micro:bit used with this resource" title="Screenshot 2025-06-03 at 15.50.33.png"/>
          <p:cNvPicPr preferRelativeResize="0"/>
          <p:nvPr/>
        </p:nvPicPr>
        <p:blipFill rotWithShape="1">
          <a:blip r:embed="rId6">
            <a:alphaModFix/>
          </a:blip>
          <a:srcRect/>
          <a:stretch/>
        </p:blipFill>
        <p:spPr>
          <a:xfrm>
            <a:off x="3483695" y="4049378"/>
            <a:ext cx="1152333" cy="1311525"/>
          </a:xfrm>
          <a:prstGeom prst="rect">
            <a:avLst/>
          </a:prstGeom>
          <a:noFill/>
          <a:ln>
            <a:noFill/>
          </a:ln>
        </p:spPr>
      </p:pic>
      <p:sp>
        <p:nvSpPr>
          <p:cNvPr id="123" name="Google Shape;123;g3660e946a5b_0_2"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pic>
        <p:nvPicPr>
          <p:cNvPr id="124" name="Google Shape;124;g3660e946a5b_0_2" descr="Illustration of a tablet that will require Bluetooth to be used with this resource" title="tablet with bluetooth.png"/>
          <p:cNvPicPr preferRelativeResize="0"/>
          <p:nvPr/>
        </p:nvPicPr>
        <p:blipFill>
          <a:blip r:embed="rId7">
            <a:alphaModFix/>
          </a:blip>
          <a:stretch>
            <a:fillRect/>
          </a:stretch>
        </p:blipFill>
        <p:spPr>
          <a:xfrm>
            <a:off x="6783525" y="4190750"/>
            <a:ext cx="1581113" cy="1311525"/>
          </a:xfrm>
          <a:prstGeom prst="rect">
            <a:avLst/>
          </a:prstGeom>
          <a:noFill/>
          <a:ln>
            <a:noFill/>
          </a:ln>
        </p:spPr>
      </p:pic>
      <p:pic>
        <p:nvPicPr>
          <p:cNvPr id="125" name="Google Shape;125;g3660e946a5b_0_2" descr="Illustration of a computer that will require a USB cable to be used with this resource" title="computer with usb.png"/>
          <p:cNvPicPr preferRelativeResize="0"/>
          <p:nvPr/>
        </p:nvPicPr>
        <p:blipFill>
          <a:blip r:embed="rId8">
            <a:alphaModFix/>
          </a:blip>
          <a:stretch>
            <a:fillRect/>
          </a:stretch>
        </p:blipFill>
        <p:spPr>
          <a:xfrm>
            <a:off x="4892825" y="4175201"/>
            <a:ext cx="1633895" cy="13426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g36a8318e182_0_1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Code Details</a:t>
            </a:r>
            <a:endParaRPr sz="2600">
              <a:solidFill>
                <a:srgbClr val="2993D6"/>
              </a:solidFill>
            </a:endParaRPr>
          </a:p>
        </p:txBody>
      </p:sp>
      <p:sp>
        <p:nvSpPr>
          <p:cNvPr id="216" name="Google Shape;216;g36a8318e182_0_1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10</a:t>
            </a:fld>
            <a:endParaRPr/>
          </a:p>
        </p:txBody>
      </p:sp>
      <p:sp>
        <p:nvSpPr>
          <p:cNvPr id="217" name="Google Shape;217;g36a8318e182_0_12"/>
          <p:cNvSpPr txBox="1">
            <a:spLocks noGrp="1"/>
          </p:cNvSpPr>
          <p:nvPr>
            <p:ph type="body" idx="1"/>
          </p:nvPr>
        </p:nvSpPr>
        <p:spPr>
          <a:xfrm>
            <a:off x="680963" y="1195915"/>
            <a:ext cx="8836200" cy="365100"/>
          </a:xfrm>
          <a:prstGeom prst="rect">
            <a:avLst/>
          </a:prstGeom>
          <a:noFill/>
          <a:ln>
            <a:noFill/>
          </a:ln>
        </p:spPr>
        <p:txBody>
          <a:bodyPr spcFirstLastPara="1" wrap="square" lIns="91425" tIns="45700" rIns="91425" bIns="45700" anchor="ctr" anchorCtr="0">
            <a:noAutofit/>
          </a:bodyPr>
          <a:lstStyle/>
          <a:p>
            <a:pPr marL="0" marR="0" lvl="0" indent="0" algn="l" rtl="0">
              <a:lnSpc>
                <a:spcPct val="110000"/>
              </a:lnSpc>
              <a:spcBef>
                <a:spcPts val="1300"/>
              </a:spcBef>
              <a:spcAft>
                <a:spcPts val="0"/>
              </a:spcAft>
              <a:buSzPts val="1800"/>
              <a:buNone/>
            </a:pPr>
            <a:r>
              <a:rPr lang="en-GB" sz="16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2"/>
                  </a:ext>
                </a:extLst>
              </a:rPr>
              <a:t>This project measures light level from 0 (darkest) to 255 (brightest).  </a:t>
            </a:r>
            <a:endParaRPr sz="1600" dirty="0"/>
          </a:p>
        </p:txBody>
      </p:sp>
      <p:sp>
        <p:nvSpPr>
          <p:cNvPr id="218" name="Google Shape;218;g36a8318e182_0_1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219" name="Google Shape;219;g36a8318e182_0_12"/>
          <p:cNvSpPr/>
          <p:nvPr/>
        </p:nvSpPr>
        <p:spPr>
          <a:xfrm>
            <a:off x="438725" y="1924300"/>
            <a:ext cx="2788200" cy="43566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At the start of the program, the LED display shows “M” to signal that the micro:bit is ready to measure light levels, stores the initial light measurement in variable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3"/>
                  </a:ext>
                </a:extLst>
              </a:rPr>
              <a:t>“reading”</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4"/>
                  </a:ext>
                </a:extLst>
              </a:rPr>
              <a:t>, </a:t>
            </a:r>
            <a:r>
              <a:rPr lang="en-GB" sz="1500" b="0" i="0" u="none" strike="noStrike" cap="none">
                <a:solidFill>
                  <a:schemeClr val="dk1"/>
                </a:solidFill>
                <a:latin typeface="Helvetica Neue"/>
                <a:ea typeface="Helvetica Neue"/>
                <a:cs typeface="Helvetica Neue"/>
                <a:sym typeface="Helvetica Neue"/>
              </a:rPr>
              <a:t>and pauses for</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5"/>
                  </a:ext>
                </a:extLst>
              </a:rPr>
              <a:t> 100 ms</a:t>
            </a:r>
            <a:r>
              <a:rPr lang="en-GB" sz="1500" b="0" i="0" u="none" strike="noStrike" cap="none">
                <a:solidFill>
                  <a:schemeClr val="dk1"/>
                </a:solidFill>
                <a:latin typeface="Helvetica Neue"/>
                <a:ea typeface="Helvetica Neue"/>
                <a:cs typeface="Helvetica Neue"/>
                <a:sym typeface="Helvetica Neue"/>
              </a:rPr>
              <a:t> before another input can happen.</a:t>
            </a:r>
            <a:endParaRPr sz="1500" b="0" i="0" u="none" strike="noStrike" cap="none">
              <a:solidFill>
                <a:schemeClr val="dk1"/>
              </a:solidFill>
              <a:latin typeface="Helvetica Neue"/>
              <a:ea typeface="Helvetica Neue"/>
              <a:cs typeface="Helvetica Neue"/>
              <a:sym typeface="Helvetica Neue"/>
            </a:endParaRPr>
          </a:p>
        </p:txBody>
      </p:sp>
      <p:sp>
        <p:nvSpPr>
          <p:cNvPr id="220" name="Google Shape;220;g36a8318e182_0_12"/>
          <p:cNvSpPr/>
          <p:nvPr/>
        </p:nvSpPr>
        <p:spPr>
          <a:xfrm>
            <a:off x="3362550" y="1924300"/>
            <a:ext cx="3344700" cy="43884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Pressing button A measures the light level and stores it in variable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6"/>
                  </a:ext>
                </a:extLst>
              </a:rPr>
              <a:t>“reading”.</a:t>
            </a:r>
            <a:r>
              <a:rPr lang="en-GB" sz="1500" b="0" i="0" u="none" strike="noStrike" cap="none">
                <a:solidFill>
                  <a:schemeClr val="dk1"/>
                </a:solidFill>
                <a:latin typeface="Helvetica Neue"/>
                <a:ea typeface="Helvetica Neue"/>
                <a:cs typeface="Helvetica Neue"/>
                <a:sym typeface="Helvetica Neue"/>
              </a:rPr>
              <a:t> The LED display shows an animation to signal that a measurement was made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7"/>
                  </a:ext>
                </a:extLst>
              </a:rPr>
              <a:t>and then</a:t>
            </a:r>
            <a:r>
              <a:rPr lang="en-GB" sz="1500" b="0" i="0" u="none" strike="noStrike" cap="none">
                <a:solidFill>
                  <a:schemeClr val="dk1"/>
                </a:solidFill>
                <a:latin typeface="Helvetica Neue"/>
                <a:ea typeface="Helvetica Neue"/>
                <a:cs typeface="Helvetica Neue"/>
                <a:sym typeface="Helvetica Neue"/>
              </a:rPr>
              <a:t> waits half a second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8"/>
                  </a:ext>
                </a:extLst>
              </a:rPr>
              <a:t>(500 ms) </a:t>
            </a:r>
            <a:r>
              <a:rPr lang="en-GB" sz="1500" b="0" i="0" u="none" strike="noStrike" cap="none">
                <a:solidFill>
                  <a:schemeClr val="dk1"/>
                </a:solidFill>
                <a:latin typeface="Helvetica Neue"/>
                <a:ea typeface="Helvetica Neue"/>
                <a:cs typeface="Helvetica Neue"/>
                <a:sym typeface="Helvetica Neue"/>
              </a:rPr>
              <a:t>before showing “M” for measure.</a:t>
            </a:r>
            <a:endParaRPr sz="1300" b="0" i="0" u="none" strike="noStrike" cap="none">
              <a:solidFill>
                <a:srgbClr val="000000"/>
              </a:solidFill>
              <a:latin typeface="Helvetica Neue"/>
              <a:ea typeface="Helvetica Neue"/>
              <a:cs typeface="Helvetica Neue"/>
              <a:sym typeface="Helvetica Neue"/>
            </a:endParaRPr>
          </a:p>
        </p:txBody>
      </p:sp>
      <p:pic>
        <p:nvPicPr>
          <p:cNvPr id="221" name="Google Shape;221;g36a8318e182_0_12" descr="Block-based code for a micro:bit to display &quot;M&quot; as a signal it's ready to measure a light level, store the initial light level measured in the variable &quot;reading&quot;, and pause before another input can happen at the start of the program. The show string &quot;M&quot; block, set reading to light level block, and pause block are inside the on start block."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222" name="Google Shape;222;g36a8318e182_0_12" descr="Block-based code for Button A pressed on a micro:bit to store the light level measured in the variable &quot;reading&quot;, show an animation to signal a measurement was saved, pause, and display &quot;M&quot; as a signal it's ready to measure a light level. The set reading to light level block, show icon small diamond block, show icon diamond block, pause, and show string &quot;M&quot; block are all inside the on button A pressed block." title="microbit-screenshot (28).png"/>
          <p:cNvPicPr preferRelativeResize="0"/>
          <p:nvPr/>
        </p:nvPicPr>
        <p:blipFill rotWithShape="1">
          <a:blip r:embed="rId3">
            <a:alphaModFix/>
          </a:blip>
          <a:srcRect l="35185" r="28817"/>
          <a:stretch/>
        </p:blipFill>
        <p:spPr>
          <a:xfrm>
            <a:off x="4015750" y="2015300"/>
            <a:ext cx="2038287" cy="2010180"/>
          </a:xfrm>
          <a:prstGeom prst="rect">
            <a:avLst/>
          </a:prstGeom>
          <a:noFill/>
          <a:ln>
            <a:noFill/>
          </a:ln>
        </p:spPr>
      </p:pic>
      <p:sp>
        <p:nvSpPr>
          <p:cNvPr id="223" name="Google Shape;223;g36a8318e182_0_12"/>
          <p:cNvSpPr/>
          <p:nvPr/>
        </p:nvSpPr>
        <p:spPr>
          <a:xfrm>
            <a:off x="6842875" y="1924275"/>
            <a:ext cx="2734800" cy="43884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Pressing button B will clear the screen, show the light level stored in the variable</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9"/>
                  </a:ext>
                </a:extLst>
              </a:rPr>
              <a:t>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0"/>
                  </a:ext>
                </a:extLst>
              </a:rPr>
              <a:t>“reading” </a:t>
            </a:r>
            <a:r>
              <a:rPr lang="en-GB" sz="1500" b="0" i="0" u="none" strike="noStrike" cap="none">
                <a:solidFill>
                  <a:schemeClr val="dk1"/>
                </a:solidFill>
                <a:latin typeface="Helvetica Neue"/>
                <a:ea typeface="Helvetica Neue"/>
                <a:cs typeface="Helvetica Neue"/>
                <a:sym typeface="Helvetica Neue"/>
              </a:rPr>
              <a:t>on the LED display, and wait half a second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1"/>
                  </a:ext>
                </a:extLst>
              </a:rPr>
              <a:t>(500 ms) </a:t>
            </a:r>
            <a:r>
              <a:rPr lang="en-GB" sz="1500" b="0" i="0" u="none" strike="noStrike" cap="none">
                <a:solidFill>
                  <a:schemeClr val="dk1"/>
                </a:solidFill>
                <a:latin typeface="Helvetica Neue"/>
                <a:ea typeface="Helvetica Neue"/>
                <a:cs typeface="Helvetica Neue"/>
                <a:sym typeface="Helvetica Neue"/>
              </a:rPr>
              <a:t>before showing “M” on the LED display.</a:t>
            </a:r>
            <a:endParaRPr sz="1300" b="0" i="0" u="none" strike="noStrike" cap="none">
              <a:solidFill>
                <a:srgbClr val="000000"/>
              </a:solidFill>
              <a:latin typeface="Helvetica Neue"/>
              <a:ea typeface="Helvetica Neue"/>
              <a:cs typeface="Helvetica Neue"/>
              <a:sym typeface="Helvetica Neue"/>
            </a:endParaRPr>
          </a:p>
        </p:txBody>
      </p:sp>
      <p:pic>
        <p:nvPicPr>
          <p:cNvPr id="224" name="Google Shape;224;g36a8318e182_0_12" descr="Block-based code for Button B pressed on a micro:bit to clear the screen, display the light level stored in variable &quot;reading&quot;,  pause, and display &quot;M&quot; as a signal it's ready to measure a light level. The clear screen block, show number &quot;reading&quot; block, pause block, and show string &quot;M&quot; are all inside the on button B pressed block."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pic>
        <p:nvPicPr>
          <p:cNvPr id="225" name="Google Shape;225;g36a8318e182_0_12" descr="decorative" title="Inspired_green@4x-100 (1).jpg"/>
          <p:cNvPicPr preferRelativeResize="0"/>
          <p:nvPr/>
        </p:nvPicPr>
        <p:blipFill rotWithShape="1">
          <a:blip r:embed="rId4">
            <a:alphaModFix/>
          </a:blip>
          <a:srcRect/>
          <a:stretch/>
        </p:blipFill>
        <p:spPr>
          <a:xfrm>
            <a:off x="8196350" y="300263"/>
            <a:ext cx="899150" cy="122302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g3660e946a5b_0_42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Medium</a:t>
            </a:r>
            <a:endParaRPr/>
          </a:p>
        </p:txBody>
      </p:sp>
      <p:sp>
        <p:nvSpPr>
          <p:cNvPr id="231" name="Google Shape;231;g3660e946a5b_0_42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35fa30c4f18_0_6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Introduction 1</a:t>
            </a:r>
            <a:endParaRPr sz="2600">
              <a:solidFill>
                <a:srgbClr val="6C4BC1"/>
              </a:solidFill>
            </a:endParaRPr>
          </a:p>
        </p:txBody>
      </p:sp>
      <p:sp>
        <p:nvSpPr>
          <p:cNvPr id="237" name="Google Shape;237;g35fa30c4f18_0_6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12</a:t>
            </a:fld>
            <a:endParaRPr/>
          </a:p>
        </p:txBody>
      </p:sp>
      <p:sp>
        <p:nvSpPr>
          <p:cNvPr id="238" name="Google Shape;238;g35fa30c4f18_0_63"/>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a:t>Students open a </a:t>
            </a:r>
            <a:r>
              <a:rPr lang="en-GB" sz="1800" b="1"/>
              <a:t>starter project</a:t>
            </a:r>
            <a:r>
              <a:rPr lang="en-GB" sz="1800"/>
              <a:t> containing all the blocks they need to make the project. </a:t>
            </a:r>
            <a:endParaRPr sz="1800"/>
          </a:p>
          <a:p>
            <a:pPr marL="0" lvl="0" indent="0" algn="l" rtl="0">
              <a:lnSpc>
                <a:spcPct val="110000"/>
              </a:lnSpc>
              <a:spcBef>
                <a:spcPts val="1300"/>
              </a:spcBef>
              <a:spcAft>
                <a:spcPts val="0"/>
              </a:spcAft>
              <a:buSzPts val="1800"/>
              <a:buNone/>
            </a:pPr>
            <a:endParaRPr sz="1000"/>
          </a:p>
          <a:p>
            <a:pPr marL="457200" lvl="0" indent="-342900" algn="l" rtl="0">
              <a:lnSpc>
                <a:spcPct val="110000"/>
              </a:lnSpc>
              <a:spcBef>
                <a:spcPts val="1300"/>
              </a:spcBef>
              <a:spcAft>
                <a:spcPts val="0"/>
              </a:spcAft>
              <a:buClr>
                <a:srgbClr val="6C4BC1"/>
              </a:buClr>
              <a:buSzPts val="1800"/>
              <a:buChar char="•"/>
            </a:pPr>
            <a:r>
              <a:rPr lang="en-GB" sz="1800"/>
              <a:t>Consider collecting light level measurements in the same locations throughout the day. Teachers may wish to identify measurement spots in the classroom if results are being combined between students. Measurement spots should include areas that experience both natural light and shade throughout the day.</a:t>
            </a:r>
            <a:endParaRPr sz="1800"/>
          </a:p>
          <a:p>
            <a:pPr marL="0" lvl="0" indent="0" algn="l" rtl="0">
              <a:lnSpc>
                <a:spcPct val="110000"/>
              </a:lnSpc>
              <a:spcBef>
                <a:spcPts val="1300"/>
              </a:spcBef>
              <a:spcAft>
                <a:spcPts val="0"/>
              </a:spcAft>
              <a:buSzPts val="1800"/>
              <a:buNone/>
            </a:pPr>
            <a:endParaRPr sz="1000"/>
          </a:p>
          <a:p>
            <a:pPr marL="457200" lvl="0" indent="-342900" algn="l" rtl="0">
              <a:lnSpc>
                <a:spcPct val="110000"/>
              </a:lnSpc>
              <a:spcBef>
                <a:spcPts val="1300"/>
              </a:spcBef>
              <a:spcAft>
                <a:spcPts val="0"/>
              </a:spcAft>
              <a:buClr>
                <a:srgbClr val="6C4BC1"/>
              </a:buClr>
              <a:buSzPts val="1800"/>
              <a:buChar char="•"/>
            </a:pPr>
            <a:r>
              <a:rPr lang="en-GB" sz="1800"/>
              <a:t>The micro:bit’s light sensor uses the LEDs in its display to measure light, so make sure the micro:bit’s LED display is pointing toward the light source. The light level reading will be a number between 0 (dark) and 255 (the most intense light the micro:bit can measure).</a:t>
            </a:r>
            <a:endParaRPr sz="1800" b="1">
              <a:solidFill>
                <a:srgbClr val="6C4BC1"/>
              </a:solidFill>
            </a:endParaRPr>
          </a:p>
        </p:txBody>
      </p:sp>
      <p:sp>
        <p:nvSpPr>
          <p:cNvPr id="239" name="Google Shape;239;g35fa30c4f18_0_6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40" name="Google Shape;240;g35fa30c4f18_0_63" descr="decorative"/>
          <p:cNvPicPr preferRelativeResize="0"/>
          <p:nvPr/>
        </p:nvPicPr>
        <p:blipFill rotWithShape="1">
          <a:blip r:embed="rId3">
            <a:alphaModFix/>
          </a:blip>
          <a:srcRect/>
          <a:stretch/>
        </p:blipFill>
        <p:spPr>
          <a:xfrm>
            <a:off x="8452577" y="250338"/>
            <a:ext cx="955218" cy="73688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3660e946a5b_0_61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Introduction 2</a:t>
            </a:r>
            <a:endParaRPr sz="2600">
              <a:solidFill>
                <a:srgbClr val="6C4BC1"/>
              </a:solidFill>
            </a:endParaRPr>
          </a:p>
        </p:txBody>
      </p:sp>
      <p:sp>
        <p:nvSpPr>
          <p:cNvPr id="246" name="Google Shape;246;g3660e946a5b_0_61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13</a:t>
            </a:fld>
            <a:endParaRPr/>
          </a:p>
        </p:txBody>
      </p:sp>
      <p:sp>
        <p:nvSpPr>
          <p:cNvPr id="247" name="Google Shape;247;g3660e946a5b_0_610"/>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6C4BC1"/>
              </a:buClr>
              <a:buSzPts val="18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2"/>
                  </a:ext>
                </a:extLst>
              </a:rPr>
              <a:t>Students can use button B to display their light level reading, record it, and prepare to collect data at a different measurement spot.</a:t>
            </a:r>
            <a:endParaRPr sz="1800" dirty="0"/>
          </a:p>
          <a:p>
            <a:pPr lvl="1">
              <a:lnSpc>
                <a:spcPct val="110000"/>
              </a:lnSpc>
              <a:spcBef>
                <a:spcPts val="1300"/>
              </a:spcBef>
              <a:buClr>
                <a:srgbClr val="6C4BC1"/>
              </a:buClr>
            </a:pPr>
            <a:r>
              <a:rPr lang="en-GB" sz="1800" dirty="0"/>
              <a:t>The </a:t>
            </a:r>
            <a:r>
              <a:rPr lang="en-GB" sz="1800" dirty="0">
                <a:solidFill>
                  <a:schemeClr val="tx1"/>
                </a:solidFill>
              </a:rPr>
              <a:t>4th grade energy light meter recording sheet</a:t>
            </a:r>
            <a:r>
              <a:rPr lang="en-GB" sz="1800" dirty="0"/>
              <a:t> can be used to record the date, time, location, and species observation totals.</a:t>
            </a:r>
            <a:endParaRPr sz="1800" dirty="0"/>
          </a:p>
          <a:p>
            <a:pPr marL="457200" lvl="0" indent="-342900" algn="l" rtl="0">
              <a:lnSpc>
                <a:spcPct val="110000"/>
              </a:lnSpc>
              <a:spcBef>
                <a:spcPts val="1300"/>
              </a:spcBef>
              <a:spcAft>
                <a:spcPts val="0"/>
              </a:spcAft>
              <a:buClr>
                <a:srgbClr val="6C4BC1"/>
              </a:buClr>
              <a:buSzPts val="1800"/>
              <a:buChar char="•"/>
            </a:pPr>
            <a:r>
              <a:rPr lang="en-GB" sz="1800" dirty="0"/>
              <a:t>After collecting the data, students can create graphs to support class discussion about how the apparent brightness of the sun compares to other stars based on their relative distances from Earth.</a:t>
            </a:r>
            <a:endParaRPr sz="1800" dirty="0"/>
          </a:p>
        </p:txBody>
      </p:sp>
      <p:sp>
        <p:nvSpPr>
          <p:cNvPr id="248" name="Google Shape;248;g3660e946a5b_0_61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49" name="Google Shape;249;g3660e946a5b_0_610" descr="decorative"/>
          <p:cNvPicPr preferRelativeResize="0"/>
          <p:nvPr/>
        </p:nvPicPr>
        <p:blipFill rotWithShape="1">
          <a:blip r:embed="rId3">
            <a:alphaModFix/>
          </a:blip>
          <a:srcRect/>
          <a:stretch/>
        </p:blipFill>
        <p:spPr>
          <a:xfrm>
            <a:off x="8452577" y="250338"/>
            <a:ext cx="955218" cy="736882"/>
          </a:xfrm>
          <a:prstGeom prst="rect">
            <a:avLst/>
          </a:prstGeom>
          <a:noFill/>
          <a:ln>
            <a:noFill/>
          </a:ln>
        </p:spPr>
      </p:pic>
      <p:sp>
        <p:nvSpPr>
          <p:cNvPr id="250" name="Google Shape;250;g3660e946a5b_0_610"/>
          <p:cNvSpPr/>
          <p:nvPr/>
        </p:nvSpPr>
        <p:spPr>
          <a:xfrm>
            <a:off x="584750" y="5368750"/>
            <a:ext cx="8425500" cy="911400"/>
          </a:xfrm>
          <a:prstGeom prst="roundRect">
            <a:avLst>
              <a:gd name="adj" fmla="val 16667"/>
            </a:avLst>
          </a:prstGeom>
          <a:solidFill>
            <a:schemeClr val="lt1"/>
          </a:solidFill>
          <a:ln w="19050" cap="flat" cmpd="sng">
            <a:solidFill>
              <a:srgbClr val="6C4BC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6C4BC1"/>
                </a:solidFill>
                <a:latin typeface="Helvetica Neue"/>
                <a:ea typeface="Helvetica Neue"/>
                <a:cs typeface="Helvetica Neue"/>
                <a:sym typeface="Helvetica Neue"/>
              </a:rPr>
              <a:t>Pro</a:t>
            </a:r>
            <a:r>
              <a:rPr lang="en-GB" sz="1800" b="1" i="0" u="none" strike="noStrike" cap="none">
                <a:solidFill>
                  <a:srgbClr val="6C4BC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3"/>
                  </a:ext>
                </a:extLst>
              </a:rPr>
              <a:t> </a:t>
            </a:r>
            <a:r>
              <a:rPr lang="en-GB" sz="1800" b="1" i="0" u="none" strike="noStrike" cap="none">
                <a:solidFill>
                  <a:srgbClr val="6C4BC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4"/>
                  </a:ext>
                </a:extLst>
              </a:rPr>
              <a:t>tip</a:t>
            </a:r>
            <a:r>
              <a:rPr lang="en-GB" sz="1800" b="1" i="0" u="none" strike="noStrike" cap="none">
                <a:solidFill>
                  <a:srgbClr val="6C4BC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5"/>
                  </a:ext>
                </a:extLst>
              </a:rPr>
              <a:t>:</a:t>
            </a:r>
            <a:r>
              <a:rPr lang="en-GB" sz="18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6"/>
                  </a:ext>
                </a:extLst>
              </a:rPr>
              <a:t> </a:t>
            </a:r>
            <a:r>
              <a:rPr lang="en-GB" sz="1800">
                <a:latin typeface="Helvetica Neue"/>
                <a:ea typeface="Helvetica Neue"/>
                <a:cs typeface="Helvetica Neue"/>
                <a:sym typeface="Helvetica Neue"/>
              </a:rPr>
              <a:t>Variables hold only one value at a time. Students should record the location, time, and light level on a worksheet after each measurement.</a:t>
            </a:r>
            <a:endParaRPr sz="1800" b="0" i="0" u="none" strike="noStrike" cap="none">
              <a:solidFill>
                <a:srgbClr val="000000"/>
              </a:solidFill>
              <a:latin typeface="Helvetica Neue"/>
              <a:ea typeface="Helvetica Neue"/>
              <a:cs typeface="Helvetica Neue"/>
              <a:sym typeface="Helvetica Neue"/>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g36180f04c2f_0_5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7"/>
                  </a:ext>
                </a:extLst>
              </a:rPr>
              <a:t>ctivity Steps</a:t>
            </a:r>
            <a:r>
              <a:rPr lang="en-GB" sz="2600">
                <a:solidFill>
                  <a:srgbClr val="6C4BC1"/>
                </a:solidFill>
              </a:rPr>
              <a:t> 1</a:t>
            </a:r>
            <a:endParaRPr sz="2600">
              <a:solidFill>
                <a:srgbClr val="6C4BC1"/>
              </a:solidFill>
            </a:endParaRPr>
          </a:p>
        </p:txBody>
      </p:sp>
      <p:sp>
        <p:nvSpPr>
          <p:cNvPr id="256" name="Google Shape;256;g36180f04c2f_0_5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14</a:t>
            </a:fld>
            <a:endParaRPr/>
          </a:p>
        </p:txBody>
      </p:sp>
      <p:sp>
        <p:nvSpPr>
          <p:cNvPr id="257" name="Google Shape;257;g36180f04c2f_0_53"/>
          <p:cNvSpPr txBox="1">
            <a:spLocks noGrp="1"/>
          </p:cNvSpPr>
          <p:nvPr>
            <p:ph type="body" idx="1"/>
          </p:nvPr>
        </p:nvSpPr>
        <p:spPr>
          <a:xfrm>
            <a:off x="680963" y="1317824"/>
            <a:ext cx="8727900" cy="4808100"/>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10000"/>
              </a:lnSpc>
              <a:spcBef>
                <a:spcPts val="1300"/>
              </a:spcBef>
              <a:spcAft>
                <a:spcPts val="0"/>
              </a:spcAft>
              <a:buSzPts val="1800"/>
              <a:buNone/>
            </a:pPr>
            <a:r>
              <a:rPr lang="en-GB" sz="1800" b="1" i="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8"/>
                  </a:ext>
                </a:extLst>
              </a:rPr>
              <a:t>Build the code</a:t>
            </a:r>
            <a:r>
              <a:rPr lang="en-GB" sz="1800" b="1" i="1" dirty="0">
                <a:solidFill>
                  <a:srgbClr val="6C4BC1"/>
                </a:solidFill>
              </a:rPr>
              <a:t> - part 1:</a:t>
            </a:r>
            <a:endParaRPr sz="1800" b="1" i="1" dirty="0">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Open</a:t>
            </a:r>
            <a:r>
              <a:rPr lang="en-GB" sz="1800" dirty="0"/>
              <a:t> the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9"/>
                  </a:ext>
                </a:extLst>
              </a:rPr>
              <a:t>starter project</a:t>
            </a:r>
            <a:r>
              <a:rPr lang="en-GB" sz="1800" dirty="0"/>
              <a:t>: </a:t>
            </a:r>
            <a:r>
              <a:rPr lang="en-GB" sz="1800" u="sng" dirty="0">
                <a:solidFill>
                  <a:schemeClr val="hlink"/>
                </a:solidFill>
                <a:hlinkClick r:id="rId3"/>
              </a:rPr>
              <a:t>mbit.io/us-lightmeter-pp</a:t>
            </a:r>
            <a:endParaRPr sz="1800" b="1" dirty="0">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0"/>
                  </a:ext>
                </a:extLst>
              </a:rPr>
              <a:t>Explain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1"/>
                  </a:ext>
                </a:extLst>
              </a:rPr>
              <a:t>that students </a:t>
            </a:r>
            <a:r>
              <a:rPr lang="en-GB" sz="1800" dirty="0"/>
              <a:t>have all the code blocks they need.</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Code</a:t>
            </a:r>
            <a:r>
              <a:rPr lang="en-GB" sz="1800" dirty="0"/>
              <a:t> the program to start with showing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2"/>
                  </a:ext>
                </a:extLst>
              </a:rPr>
              <a:t>M</a:t>
            </a:r>
            <a:r>
              <a:rPr lang="en-GB" sz="1800" dirty="0"/>
              <a:t>” for measure, set variable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3"/>
                  </a:ext>
                </a:extLst>
              </a:rPr>
              <a:t>reading” </a:t>
            </a:r>
            <a:r>
              <a:rPr lang="en-GB" sz="1800" dirty="0"/>
              <a:t>to store the light level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4"/>
                  </a:ext>
                </a:extLst>
              </a:rPr>
              <a:t>measured, and </a:t>
            </a:r>
            <a:r>
              <a:rPr lang="en-GB" sz="1800" dirty="0"/>
              <a:t>pause for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5"/>
                  </a:ext>
                </a:extLst>
              </a:rPr>
              <a:t>100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5"/>
                  </a:ext>
                </a:extLst>
              </a:rPr>
              <a:t>ms</a:t>
            </a:r>
            <a:r>
              <a:rPr lang="en-GB" sz="1800" dirty="0"/>
              <a:t> before</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6"/>
                  </a:ext>
                </a:extLst>
              </a:rPr>
              <a:t> </a:t>
            </a:r>
            <a:r>
              <a:rPr lang="en-GB" sz="1800" dirty="0"/>
              <a:t>adding another input.</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Make sure</a:t>
            </a:r>
            <a:r>
              <a:rPr lang="en-GB" sz="1800" dirty="0"/>
              <a:t> student code looks like: </a:t>
            </a:r>
            <a:endParaRPr sz="1800" dirty="0"/>
          </a:p>
          <a:p>
            <a:pPr marL="0" lvl="0" indent="0" algn="l" rtl="0">
              <a:lnSpc>
                <a:spcPct val="110000"/>
              </a:lnSpc>
              <a:spcBef>
                <a:spcPts val="1300"/>
              </a:spcBef>
              <a:spcAft>
                <a:spcPts val="0"/>
              </a:spcAft>
              <a:buSzPts val="1800"/>
              <a:buNone/>
            </a:pPr>
            <a:endParaRPr sz="1800" b="1" dirty="0">
              <a:solidFill>
                <a:srgbClr val="6C4BC1"/>
              </a:solidFill>
            </a:endParaRPr>
          </a:p>
          <a:p>
            <a:pPr marL="0" lvl="0" indent="0" algn="l" rtl="0">
              <a:lnSpc>
                <a:spcPct val="110000"/>
              </a:lnSpc>
              <a:spcBef>
                <a:spcPts val="1300"/>
              </a:spcBef>
              <a:spcAft>
                <a:spcPts val="0"/>
              </a:spcAft>
              <a:buSzPts val="1800"/>
              <a:buNone/>
            </a:pPr>
            <a:endParaRPr sz="1800" b="1" dirty="0">
              <a:solidFill>
                <a:srgbClr val="6C4BC1"/>
              </a:solidFill>
            </a:endParaRPr>
          </a:p>
          <a:p>
            <a:pPr marL="0" lvl="0" indent="0" algn="l" rtl="0">
              <a:lnSpc>
                <a:spcPct val="110000"/>
              </a:lnSpc>
              <a:spcBef>
                <a:spcPts val="1300"/>
              </a:spcBef>
              <a:spcAft>
                <a:spcPts val="0"/>
              </a:spcAft>
              <a:buSzPts val="1800"/>
              <a:buNone/>
            </a:pPr>
            <a:endParaRPr sz="1800" b="1" dirty="0">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Discuss</a:t>
            </a:r>
            <a:r>
              <a:rPr lang="en-GB" sz="1800" dirty="0"/>
              <a:t> the importance of accurate data and why</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7"/>
                  </a:ext>
                </a:extLst>
              </a:rPr>
              <a:t> it is helpful to pause before </a:t>
            </a:r>
            <a:r>
              <a:rPr lang="en-GB" sz="1800" dirty="0"/>
              <a:t>adding another input.   </a:t>
            </a:r>
            <a:endParaRPr sz="1800" dirty="0"/>
          </a:p>
        </p:txBody>
      </p:sp>
      <p:sp>
        <p:nvSpPr>
          <p:cNvPr id="258" name="Google Shape;258;g36180f04c2f_0_5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59" name="Google Shape;259;g36180f04c2f_0_53" descr="Block-based code for a micro:bit to display &quot;M&quot; as a signal it's ready to measure a light level, store the initial light level measured in the variable &quot;reading&quot;, and pause before another input can happen at the start of the program. The show string &quot;M&quot; block, set reading to light level block, and pause block are inside the on start block." title="microbit-screenshot (28).png"/>
          <p:cNvPicPr preferRelativeResize="0"/>
          <p:nvPr/>
        </p:nvPicPr>
        <p:blipFill rotWithShape="1">
          <a:blip r:embed="rId4">
            <a:alphaModFix/>
          </a:blip>
          <a:srcRect r="64887" b="32120"/>
          <a:stretch/>
        </p:blipFill>
        <p:spPr>
          <a:xfrm>
            <a:off x="4866250" y="3627275"/>
            <a:ext cx="2646523" cy="1816300"/>
          </a:xfrm>
          <a:prstGeom prst="rect">
            <a:avLst/>
          </a:prstGeom>
          <a:noFill/>
          <a:ln>
            <a:noFill/>
          </a:ln>
        </p:spPr>
      </p:pic>
      <p:pic>
        <p:nvPicPr>
          <p:cNvPr id="260" name="Google Shape;260;g36180f04c2f_0_53" descr="Illustration of educator in front of empty whiteboard used to signal teacher-led activities on this page"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g3660e946a5b_0_6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8"/>
                  </a:ext>
                </a:extLst>
              </a:rPr>
              <a:t>ctivity Steps</a:t>
            </a:r>
            <a:r>
              <a:rPr lang="en-GB" sz="2600">
                <a:solidFill>
                  <a:srgbClr val="6C4BC1"/>
                </a:solidFill>
              </a:rPr>
              <a:t> 2</a:t>
            </a:r>
            <a:endParaRPr sz="2600">
              <a:solidFill>
                <a:srgbClr val="6C4BC1"/>
              </a:solidFill>
            </a:endParaRPr>
          </a:p>
        </p:txBody>
      </p:sp>
      <p:sp>
        <p:nvSpPr>
          <p:cNvPr id="266" name="Google Shape;266;g3660e946a5b_0_6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15</a:t>
            </a:fld>
            <a:endParaRPr/>
          </a:p>
        </p:txBody>
      </p:sp>
      <p:sp>
        <p:nvSpPr>
          <p:cNvPr id="267" name="Google Shape;267;g3660e946a5b_0_628"/>
          <p:cNvSpPr txBox="1">
            <a:spLocks noGrp="1"/>
          </p:cNvSpPr>
          <p:nvPr>
            <p:ph type="body" idx="1"/>
          </p:nvPr>
        </p:nvSpPr>
        <p:spPr>
          <a:xfrm>
            <a:off x="681025" y="1395975"/>
            <a:ext cx="8727900" cy="4808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Build the code - part 2:</a:t>
            </a:r>
            <a:endParaRPr sz="1800" b="1" i="1">
              <a:solidFill>
                <a:srgbClr val="6C4BC1"/>
              </a:solidFill>
            </a:endParaRPr>
          </a:p>
          <a:p>
            <a:pPr marL="318151" marR="0" lvl="0" indent="-309553" algn="l" rtl="0">
              <a:lnSpc>
                <a:spcPct val="110000"/>
              </a:lnSpc>
              <a:spcBef>
                <a:spcPts val="1300"/>
              </a:spcBef>
              <a:spcAft>
                <a:spcPts val="0"/>
              </a:spcAft>
              <a:buClr>
                <a:srgbClr val="6C4BC1"/>
              </a:buClr>
              <a:buSzPts val="1800"/>
              <a:buChar char="•"/>
            </a:pPr>
            <a:r>
              <a:rPr lang="en-GB" sz="1800" b="1">
                <a:solidFill>
                  <a:srgbClr val="6C4BC1"/>
                </a:solidFill>
              </a:rPr>
              <a:t>Code</a:t>
            </a:r>
            <a:r>
              <a:rPr lang="en-GB" sz="1800"/>
              <a:t> b</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9"/>
                  </a:ext>
                </a:extLst>
              </a:rPr>
              <a:t>utton</a:t>
            </a:r>
            <a:r>
              <a:rPr lang="en-GB" sz="1800"/>
              <a:t> A to measure the light level and store it in variable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0"/>
                  </a:ext>
                </a:extLst>
              </a:rPr>
              <a:t>“reading”,</a:t>
            </a:r>
            <a:r>
              <a:rPr lang="en-GB" sz="1800"/>
              <a:t> show an animation to help students know a measurement was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1"/>
                  </a:ext>
                </a:extLst>
              </a:rPr>
              <a:t>made, and </a:t>
            </a:r>
            <a:r>
              <a:rPr lang="en-GB" sz="1800"/>
              <a:t>then wait half a second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2"/>
                  </a:ext>
                </a:extLst>
              </a:rPr>
              <a:t>(500 ms) </a:t>
            </a:r>
            <a:r>
              <a:rPr lang="en-GB" sz="1800"/>
              <a:t>before showing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3"/>
                  </a:ext>
                </a:extLst>
              </a:rPr>
              <a:t>M</a:t>
            </a:r>
            <a:r>
              <a:rPr lang="en-GB" sz="1800"/>
              <a:t>” for measure.</a:t>
            </a: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Make sure </a:t>
            </a:r>
            <a:r>
              <a:rPr lang="en-GB" sz="1800"/>
              <a:t>student code looks like:</a:t>
            </a:r>
            <a:endParaRPr sz="1800"/>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b="1">
              <a:solidFill>
                <a:srgbClr val="6C4BC1"/>
              </a:solidFill>
            </a:endParaRPr>
          </a:p>
        </p:txBody>
      </p:sp>
      <p:sp>
        <p:nvSpPr>
          <p:cNvPr id="268" name="Google Shape;268;g3660e946a5b_0_6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69" name="Google Shape;269;g3660e946a5b_0_628" descr="Block-based code for Button A pressed on a micro:bit to store the light level measured in the variable &quot;reading&quot;, show an animation to signal a measurement was saved, pause, and display &quot;M&quot; as a signal it's ready to measure a light level. The set reading to light level block, show icon small diamond block, show icon diamond block, pause, and show string &quot;M&quot; block are all inside the on button A pressed block." title="microbit-screenshot (28).png"/>
          <p:cNvPicPr preferRelativeResize="0"/>
          <p:nvPr/>
        </p:nvPicPr>
        <p:blipFill rotWithShape="1">
          <a:blip r:embed="rId3">
            <a:alphaModFix/>
          </a:blip>
          <a:srcRect l="35185" r="28817"/>
          <a:stretch/>
        </p:blipFill>
        <p:spPr>
          <a:xfrm>
            <a:off x="4953000" y="3225235"/>
            <a:ext cx="2736927" cy="2699175"/>
          </a:xfrm>
          <a:prstGeom prst="rect">
            <a:avLst/>
          </a:prstGeom>
          <a:noFill/>
          <a:ln>
            <a:noFill/>
          </a:ln>
        </p:spPr>
      </p:pic>
      <p:pic>
        <p:nvPicPr>
          <p:cNvPr id="270" name="Google Shape;270;g3660e946a5b_0_628"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g3660e946a5b_0_6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4"/>
                  </a:ext>
                </a:extLst>
              </a:rPr>
              <a:t>ctivity Steps</a:t>
            </a:r>
            <a:r>
              <a:rPr lang="en-GB" sz="2600">
                <a:solidFill>
                  <a:srgbClr val="6C4BC1"/>
                </a:solidFill>
              </a:rPr>
              <a:t> 3</a:t>
            </a:r>
            <a:endParaRPr sz="2600">
              <a:solidFill>
                <a:srgbClr val="6C4BC1"/>
              </a:solidFill>
            </a:endParaRPr>
          </a:p>
        </p:txBody>
      </p:sp>
      <p:sp>
        <p:nvSpPr>
          <p:cNvPr id="276" name="Google Shape;276;g3660e946a5b_0_6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16</a:t>
            </a:fld>
            <a:endParaRPr/>
          </a:p>
        </p:txBody>
      </p:sp>
      <p:sp>
        <p:nvSpPr>
          <p:cNvPr id="277" name="Google Shape;277;g3660e946a5b_0_617"/>
          <p:cNvSpPr txBox="1">
            <a:spLocks noGrp="1"/>
          </p:cNvSpPr>
          <p:nvPr>
            <p:ph type="body" idx="1"/>
          </p:nvPr>
        </p:nvSpPr>
        <p:spPr>
          <a:xfrm>
            <a:off x="681025" y="1395975"/>
            <a:ext cx="8727900" cy="4808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Build the code - part 3:</a:t>
            </a:r>
            <a:endParaRPr sz="1800" b="1" i="1">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Code</a:t>
            </a:r>
            <a:r>
              <a:rPr lang="en-GB" sz="1800"/>
              <a:t> b</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5"/>
                  </a:ext>
                </a:extLst>
              </a:rPr>
              <a:t>utton</a:t>
            </a:r>
            <a:r>
              <a:rPr lang="en-GB" sz="1800"/>
              <a:t> B to clear the screen, show the light level stored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6"/>
                  </a:ext>
                </a:extLst>
              </a:rPr>
              <a:t>in variable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7"/>
                  </a:ext>
                </a:extLst>
              </a:rPr>
              <a:t>reading”,</a:t>
            </a:r>
            <a:r>
              <a:rPr lang="en-GB" sz="1800"/>
              <a:t> and wait half a second</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8"/>
                  </a:ext>
                </a:extLst>
              </a:rPr>
              <a:t> (500 ms)</a:t>
            </a:r>
            <a:r>
              <a:rPr lang="en-GB" sz="1800"/>
              <a:t> before showing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9"/>
                  </a:ext>
                </a:extLst>
              </a:rPr>
              <a:t>M</a:t>
            </a:r>
            <a:r>
              <a:rPr lang="en-GB" sz="1800"/>
              <a:t>” for measure.</a:t>
            </a: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Make sure </a:t>
            </a:r>
            <a:r>
              <a:rPr lang="en-GB" sz="1800"/>
              <a:t>student code looks like:</a:t>
            </a:r>
            <a:endParaRPr sz="1800"/>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a:p>
          <a:p>
            <a:pPr marL="0" lvl="0" indent="0" algn="l" rtl="0">
              <a:lnSpc>
                <a:spcPct val="110000"/>
              </a:lnSpc>
              <a:spcBef>
                <a:spcPts val="1300"/>
              </a:spcBef>
              <a:spcAft>
                <a:spcPts val="0"/>
              </a:spcAft>
              <a:buSzPts val="1800"/>
              <a:buNone/>
            </a:pP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Test</a:t>
            </a:r>
            <a:r>
              <a:rPr lang="en-GB" sz="1800"/>
              <a:t> their code using the simulator and then </a:t>
            </a:r>
            <a:r>
              <a:rPr lang="en-GB" sz="1800" b="1">
                <a:solidFill>
                  <a:srgbClr val="6C4BC1"/>
                </a:solidFill>
              </a:rPr>
              <a:t>download</a:t>
            </a:r>
            <a:r>
              <a:rPr lang="en-GB" sz="1800"/>
              <a:t> the code to their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0"/>
                  </a:ext>
                </a:extLst>
              </a:rPr>
              <a:t>micro:bit</a:t>
            </a:r>
            <a:r>
              <a:rPr lang="en-GB" sz="1800"/>
              <a:t>.</a:t>
            </a:r>
            <a:endParaRPr sz="1800" b="1">
              <a:solidFill>
                <a:srgbClr val="6C4BC1"/>
              </a:solidFill>
            </a:endParaRPr>
          </a:p>
        </p:txBody>
      </p:sp>
      <p:sp>
        <p:nvSpPr>
          <p:cNvPr id="278" name="Google Shape;278;g3660e946a5b_0_6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79" name="Google Shape;279;g3660e946a5b_0_617" descr="Block-based code for Button B pressed on a micro:bit to clear the screen, display the light level stored in variable &quot;reading&quot;,  pause, and display &quot;M&quot; as a signal it's ready to measure a light level. The clear screen block, show number &quot;reading&quot; block, pause block, and show string &quot;M&quot; are all inside the on button B pressed block." title="microbit-screenshot (28).png"/>
          <p:cNvPicPr preferRelativeResize="0"/>
          <p:nvPr/>
        </p:nvPicPr>
        <p:blipFill rotWithShape="1">
          <a:blip r:embed="rId3">
            <a:alphaModFix/>
          </a:blip>
          <a:srcRect l="72740" b="18672"/>
          <a:stretch/>
        </p:blipFill>
        <p:spPr>
          <a:xfrm>
            <a:off x="4803590" y="2903235"/>
            <a:ext cx="2020224" cy="2139699"/>
          </a:xfrm>
          <a:prstGeom prst="rect">
            <a:avLst/>
          </a:prstGeom>
          <a:noFill/>
          <a:ln>
            <a:noFill/>
          </a:ln>
        </p:spPr>
      </p:pic>
      <p:pic>
        <p:nvPicPr>
          <p:cNvPr id="280" name="Google Shape;280;g3660e946a5b_0_617"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36180f04c2f_0_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17</a:t>
            </a:fld>
            <a:endParaRPr/>
          </a:p>
        </p:txBody>
      </p:sp>
      <p:sp>
        <p:nvSpPr>
          <p:cNvPr id="286" name="Google Shape;286;g36180f04c2f_0_2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1"/>
                  </a:ext>
                </a:extLst>
              </a:rPr>
              <a:t>ctivity Steps</a:t>
            </a:r>
            <a:r>
              <a:rPr lang="en-GB" sz="2600">
                <a:solidFill>
                  <a:srgbClr val="6C4BC1"/>
                </a:solidFill>
              </a:rPr>
              <a:t> 4</a:t>
            </a:r>
            <a:endParaRPr sz="2600">
              <a:solidFill>
                <a:srgbClr val="6C4BC1"/>
              </a:solidFill>
            </a:endParaRPr>
          </a:p>
        </p:txBody>
      </p:sp>
      <p:sp>
        <p:nvSpPr>
          <p:cNvPr id="287" name="Google Shape;287;g36180f04c2f_0_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sp>
        <p:nvSpPr>
          <p:cNvPr id="288" name="Google Shape;288;g36180f04c2f_0_2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6C4BC1"/>
                </a:solidFill>
              </a:rPr>
              <a:t>Use your </a:t>
            </a:r>
            <a:r>
              <a:rPr lang="en-GB" sz="1800" b="1" i="1" dirty="0" err="1">
                <a:solidFill>
                  <a:srgbClr val="6C4BC1"/>
                </a:solidFill>
              </a:rPr>
              <a:t>micro:bit</a:t>
            </a:r>
            <a:r>
              <a:rPr lang="en-GB" sz="1800" b="1" i="1" dirty="0">
                <a:solidFill>
                  <a:srgbClr val="6C4BC1"/>
                </a:solidFill>
              </a:rPr>
              <a:t> to collect data:</a:t>
            </a:r>
            <a:endParaRPr sz="1800" dirty="0"/>
          </a:p>
          <a:p>
            <a:pPr marL="318151" marR="0" lvl="0" indent="-309553" algn="l" rtl="0">
              <a:lnSpc>
                <a:spcPct val="110000"/>
              </a:lnSpc>
              <a:spcBef>
                <a:spcPts val="1300"/>
              </a:spcBef>
              <a:spcAft>
                <a:spcPts val="0"/>
              </a:spcAft>
              <a:buClr>
                <a:srgbClr val="6C4BC1"/>
              </a:buClr>
              <a:buSzPts val="1800"/>
              <a:buChar char="•"/>
            </a:pPr>
            <a:r>
              <a:rPr lang="en-GB" sz="1800" b="1" dirty="0">
                <a:solidFill>
                  <a:srgbClr val="6C4BC1"/>
                </a:solidFill>
              </a:rPr>
              <a:t>Unplug</a:t>
            </a:r>
            <a:r>
              <a:rPr lang="en-GB" sz="1800" b="1" dirty="0">
                <a:solidFill>
                  <a:srgbClr val="2993D6"/>
                </a:solidFill>
              </a:rPr>
              <a:t> </a:t>
            </a:r>
            <a:r>
              <a:rPr lang="en-GB" sz="1800" dirty="0"/>
              <a:t>the </a:t>
            </a:r>
            <a:r>
              <a:rPr lang="en-GB" sz="1800" dirty="0" err="1"/>
              <a:t>micro:bit</a:t>
            </a:r>
            <a:r>
              <a:rPr lang="en-GB" sz="1800" dirty="0"/>
              <a:t> and </a:t>
            </a:r>
            <a:r>
              <a:rPr lang="en-GB" sz="1800" b="1" dirty="0">
                <a:solidFill>
                  <a:srgbClr val="6C4BC1"/>
                </a:solidFill>
              </a:rPr>
              <a:t>connect</a:t>
            </a:r>
            <a:r>
              <a:rPr lang="en-GB" sz="1800" dirty="0"/>
              <a:t> the battery pack. </a:t>
            </a:r>
            <a:endParaRPr sz="1800" b="1" dirty="0">
              <a:solidFill>
                <a:srgbClr val="2993D6"/>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Go</a:t>
            </a:r>
            <a:r>
              <a:rPr lang="en-GB" sz="1800" dirty="0"/>
              <a:t> to a measurement spot and start collecting data.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Collect</a:t>
            </a:r>
            <a:r>
              <a:rPr lang="en-GB" sz="1800" dirty="0"/>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2"/>
                  </a:ext>
                </a:extLst>
              </a:rPr>
              <a:t>light level data</a:t>
            </a:r>
            <a:r>
              <a:rPr lang="en-GB" sz="1800" dirty="0"/>
              <a:t> by pressing b</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3"/>
                  </a:ext>
                </a:extLst>
              </a:rPr>
              <a:t>utton</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4"/>
                  </a:ext>
                </a:extLst>
              </a:rPr>
              <a:t> A.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Press</a:t>
            </a:r>
            <a:r>
              <a:rPr lang="en-GB" sz="1800" dirty="0"/>
              <a:t> button B on </a:t>
            </a:r>
            <a:r>
              <a:rPr lang="en-GB" sz="1800" dirty="0" err="1"/>
              <a:t>micro:bit</a:t>
            </a:r>
            <a:r>
              <a:rPr lang="en-GB" sz="1800" dirty="0"/>
              <a:t> to show the light level data on the LED display.</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Record</a:t>
            </a:r>
            <a:r>
              <a:rPr lang="en-GB" sz="1800" b="1" dirty="0">
                <a:solidFill>
                  <a:srgbClr val="2993D6"/>
                </a:solidFill>
              </a:rPr>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5"/>
                  </a:ext>
                </a:extLst>
              </a:rPr>
              <a:t>distance</a:t>
            </a:r>
            <a:r>
              <a:rPr lang="en-GB" sz="1800" dirty="0"/>
              <a:t> from the light source and light level on a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6"/>
                  </a:ext>
                </a:extLst>
              </a:rPr>
              <a:t>worksheet</a:t>
            </a:r>
            <a:r>
              <a:rPr lang="en-GB" sz="1800" dirty="0"/>
              <a:t>.</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Repeat</a:t>
            </a:r>
            <a:r>
              <a:rPr lang="en-GB" sz="1800" dirty="0"/>
              <a:t> data collection at different measurement spots and </a:t>
            </a:r>
            <a:r>
              <a:rPr lang="en-GB" sz="1800" b="1" dirty="0">
                <a:solidFill>
                  <a:srgbClr val="6C4BC1"/>
                </a:solidFill>
              </a:rPr>
              <a:t>discuss</a:t>
            </a:r>
            <a:r>
              <a:rPr lang="en-GB" sz="1800" dirty="0"/>
              <a:t> location,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7"/>
                  </a:ext>
                </a:extLst>
              </a:rPr>
              <a:t>time, and</a:t>
            </a:r>
            <a:r>
              <a:rPr lang="en-GB" sz="1800" dirty="0"/>
              <a:t> light level measurements. What do students notice and wonder about their results? </a:t>
            </a:r>
            <a:endParaRPr sz="1800" dirty="0"/>
          </a:p>
        </p:txBody>
      </p:sp>
      <p:pic>
        <p:nvPicPr>
          <p:cNvPr id="289" name="Google Shape;289;g36180f04c2f_0_27"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g36ae2ea1a3a_0_2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Code Details</a:t>
            </a:r>
            <a:endParaRPr sz="2600">
              <a:solidFill>
                <a:srgbClr val="2993D6"/>
              </a:solidFill>
            </a:endParaRPr>
          </a:p>
        </p:txBody>
      </p:sp>
      <p:sp>
        <p:nvSpPr>
          <p:cNvPr id="295" name="Google Shape;295;g36ae2ea1a3a_0_2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18</a:t>
            </a:fld>
            <a:endParaRPr/>
          </a:p>
        </p:txBody>
      </p:sp>
      <p:sp>
        <p:nvSpPr>
          <p:cNvPr id="296" name="Google Shape;296;g36ae2ea1a3a_0_26"/>
          <p:cNvSpPr txBox="1">
            <a:spLocks noGrp="1"/>
          </p:cNvSpPr>
          <p:nvPr>
            <p:ph type="body" idx="1"/>
          </p:nvPr>
        </p:nvSpPr>
        <p:spPr>
          <a:xfrm>
            <a:off x="680963" y="1151014"/>
            <a:ext cx="8836200" cy="520218"/>
          </a:xfrm>
          <a:prstGeom prst="rect">
            <a:avLst/>
          </a:prstGeom>
          <a:noFill/>
          <a:ln>
            <a:noFill/>
          </a:ln>
        </p:spPr>
        <p:txBody>
          <a:bodyPr spcFirstLastPara="1" wrap="square" lIns="91425" tIns="45700" rIns="91425" bIns="45700" anchor="ctr" anchorCtr="0">
            <a:noAutofit/>
          </a:bodyPr>
          <a:lstStyle/>
          <a:p>
            <a:pPr marL="0" marR="0" lvl="0" indent="0" algn="l" rtl="0">
              <a:lnSpc>
                <a:spcPct val="110000"/>
              </a:lnSpc>
              <a:spcBef>
                <a:spcPts val="1300"/>
              </a:spcBef>
              <a:spcAft>
                <a:spcPts val="0"/>
              </a:spcAft>
              <a:buSzPts val="1800"/>
              <a:buNone/>
            </a:pPr>
            <a:r>
              <a:rPr lang="en-GB" sz="16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8"/>
                  </a:ext>
                </a:extLst>
              </a:rPr>
              <a:t>This project measures light level from 0 (darkest) to 255 (brightest).  </a:t>
            </a:r>
            <a:endParaRPr sz="1600" dirty="0"/>
          </a:p>
        </p:txBody>
      </p:sp>
      <p:sp>
        <p:nvSpPr>
          <p:cNvPr id="297" name="Google Shape;297;g36ae2ea1a3a_0_26"/>
          <p:cNvSpPr/>
          <p:nvPr/>
        </p:nvSpPr>
        <p:spPr>
          <a:xfrm>
            <a:off x="438725" y="1924300"/>
            <a:ext cx="2788200" cy="43566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dirty="0">
                <a:solidFill>
                  <a:schemeClr val="dk1"/>
                </a:solidFill>
                <a:latin typeface="Helvetica Neue"/>
                <a:ea typeface="Helvetica Neue"/>
                <a:cs typeface="Helvetica Neue"/>
                <a:sym typeface="Helvetica Neue"/>
              </a:rPr>
              <a:t>At the start of the program, the LED display shows “M” to signal that the </a:t>
            </a:r>
            <a:r>
              <a:rPr lang="en-GB" sz="1500" b="0" i="0" u="none" strike="noStrike" cap="none" dirty="0" err="1">
                <a:solidFill>
                  <a:schemeClr val="dk1"/>
                </a:solidFill>
                <a:latin typeface="Helvetica Neue"/>
                <a:ea typeface="Helvetica Neue"/>
                <a:cs typeface="Helvetica Neue"/>
                <a:sym typeface="Helvetica Neue"/>
              </a:rPr>
              <a:t>micro:bit</a:t>
            </a:r>
            <a:r>
              <a:rPr lang="en-GB" sz="1500" b="0" i="0" u="none" strike="noStrike" cap="none" dirty="0">
                <a:solidFill>
                  <a:schemeClr val="dk1"/>
                </a:solidFill>
                <a:latin typeface="Helvetica Neue"/>
                <a:ea typeface="Helvetica Neue"/>
                <a:cs typeface="Helvetica Neue"/>
                <a:sym typeface="Helvetica Neue"/>
              </a:rPr>
              <a:t> is ready to measure light levels, stores the initial light measurement in variable </a:t>
            </a:r>
            <a:r>
              <a:rPr lang="en-GB" sz="1500" b="0" i="0" u="none" strike="noStrike" cap="none"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9"/>
                  </a:ext>
                </a:extLst>
              </a:rPr>
              <a:t>“reading”</a:t>
            </a:r>
            <a:r>
              <a:rPr lang="en-GB" sz="1500" b="0" i="0" u="none" strike="noStrike" cap="none"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0"/>
                  </a:ext>
                </a:extLst>
              </a:rPr>
              <a:t>, </a:t>
            </a:r>
            <a:r>
              <a:rPr lang="en-GB" sz="1500" b="0" i="0" u="none" strike="noStrike" cap="none" dirty="0">
                <a:solidFill>
                  <a:schemeClr val="dk1"/>
                </a:solidFill>
                <a:latin typeface="Helvetica Neue"/>
                <a:ea typeface="Helvetica Neue"/>
                <a:cs typeface="Helvetica Neue"/>
                <a:sym typeface="Helvetica Neue"/>
              </a:rPr>
              <a:t>and pauses for</a:t>
            </a:r>
            <a:r>
              <a:rPr lang="en-GB" sz="1500" b="0" i="0" u="none" strike="noStrike" cap="none" dirty="0">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1"/>
                  </a:ext>
                </a:extLst>
              </a:rPr>
              <a:t> 100 </a:t>
            </a:r>
            <a:r>
              <a:rPr lang="en-GB" sz="1500" b="0" i="0" u="none" strike="noStrike" cap="none" dirty="0" err="1">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1"/>
                  </a:ext>
                </a:extLst>
              </a:rPr>
              <a:t>ms</a:t>
            </a:r>
            <a:r>
              <a:rPr lang="en-GB" sz="1500" b="0" i="0" u="none" strike="noStrike" cap="none" dirty="0">
                <a:solidFill>
                  <a:schemeClr val="dk1"/>
                </a:solidFill>
                <a:latin typeface="Helvetica Neue"/>
                <a:ea typeface="Helvetica Neue"/>
                <a:cs typeface="Helvetica Neue"/>
                <a:sym typeface="Helvetica Neue"/>
              </a:rPr>
              <a:t> before another input can happen.</a:t>
            </a:r>
            <a:endParaRPr sz="1500" b="0" i="0" u="none" strike="noStrike" cap="none" dirty="0">
              <a:solidFill>
                <a:schemeClr val="dk1"/>
              </a:solidFill>
              <a:latin typeface="Helvetica Neue"/>
              <a:ea typeface="Helvetica Neue"/>
              <a:cs typeface="Helvetica Neue"/>
              <a:sym typeface="Helvetica Neue"/>
            </a:endParaRPr>
          </a:p>
        </p:txBody>
      </p:sp>
      <p:sp>
        <p:nvSpPr>
          <p:cNvPr id="298" name="Google Shape;298;g36ae2ea1a3a_0_26"/>
          <p:cNvSpPr/>
          <p:nvPr/>
        </p:nvSpPr>
        <p:spPr>
          <a:xfrm>
            <a:off x="3362550" y="1924300"/>
            <a:ext cx="3344700" cy="43884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Pressing button A measures the light level and stores it in variable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2"/>
                  </a:ext>
                </a:extLst>
              </a:rPr>
              <a:t>“reading”.</a:t>
            </a:r>
            <a:r>
              <a:rPr lang="en-GB" sz="1500" b="0" i="0" u="none" strike="noStrike" cap="none">
                <a:solidFill>
                  <a:schemeClr val="dk1"/>
                </a:solidFill>
                <a:latin typeface="Helvetica Neue"/>
                <a:ea typeface="Helvetica Neue"/>
                <a:cs typeface="Helvetica Neue"/>
                <a:sym typeface="Helvetica Neue"/>
              </a:rPr>
              <a:t> The LED display shows an animation to signal that a measurement was made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3"/>
                  </a:ext>
                </a:extLst>
              </a:rPr>
              <a:t>and then</a:t>
            </a:r>
            <a:r>
              <a:rPr lang="en-GB" sz="1500" b="0" i="0" u="none" strike="noStrike" cap="none">
                <a:solidFill>
                  <a:schemeClr val="dk1"/>
                </a:solidFill>
                <a:latin typeface="Helvetica Neue"/>
                <a:ea typeface="Helvetica Neue"/>
                <a:cs typeface="Helvetica Neue"/>
                <a:sym typeface="Helvetica Neue"/>
              </a:rPr>
              <a:t> waits half a second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4"/>
                  </a:ext>
                </a:extLst>
              </a:rPr>
              <a:t>(500 ms) </a:t>
            </a:r>
            <a:r>
              <a:rPr lang="en-GB" sz="1500" b="0" i="0" u="none" strike="noStrike" cap="none">
                <a:solidFill>
                  <a:schemeClr val="dk1"/>
                </a:solidFill>
                <a:latin typeface="Helvetica Neue"/>
                <a:ea typeface="Helvetica Neue"/>
                <a:cs typeface="Helvetica Neue"/>
                <a:sym typeface="Helvetica Neue"/>
              </a:rPr>
              <a:t>before showing “M” for measure.</a:t>
            </a:r>
            <a:endParaRPr sz="1300" b="0" i="0" u="none" strike="noStrike" cap="none">
              <a:solidFill>
                <a:srgbClr val="000000"/>
              </a:solidFill>
              <a:latin typeface="Helvetica Neue"/>
              <a:ea typeface="Helvetica Neue"/>
              <a:cs typeface="Helvetica Neue"/>
              <a:sym typeface="Helvetica Neue"/>
            </a:endParaRPr>
          </a:p>
        </p:txBody>
      </p:sp>
      <p:pic>
        <p:nvPicPr>
          <p:cNvPr id="299" name="Google Shape;299;g36ae2ea1a3a_0_26" descr="Block-based code for a micro:bit to display &quot;M&quot; as a signal it's ready to measure a light level, store the initial light level measured in the variable &quot;reading&quot;, and pause before another input can happen at the start of the program. The show string &quot;M&quot; block, set reading to light level block, and pause block are inside the on start block."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300" name="Google Shape;300;g36ae2ea1a3a_0_26" descr="Block-based code for Button A pressed on a micro:bit to store the light level measured in the variable &quot;reading&quot;, show an animation to signal a measurement was saved, pause, and display &quot;M&quot; as a signal it's ready to measure a light level. The set reading to light level block, show icon small diamond block, show icon diamond block, pause, and show string &quot;M&quot; block are all inside the on button A pressed block." title="microbit-screenshot (28).png"/>
          <p:cNvPicPr preferRelativeResize="0"/>
          <p:nvPr/>
        </p:nvPicPr>
        <p:blipFill rotWithShape="1">
          <a:blip r:embed="rId3">
            <a:alphaModFix/>
          </a:blip>
          <a:srcRect l="35185" r="28817"/>
          <a:stretch/>
        </p:blipFill>
        <p:spPr>
          <a:xfrm>
            <a:off x="4015750" y="2015300"/>
            <a:ext cx="2038287" cy="2010180"/>
          </a:xfrm>
          <a:prstGeom prst="rect">
            <a:avLst/>
          </a:prstGeom>
          <a:noFill/>
          <a:ln>
            <a:noFill/>
          </a:ln>
        </p:spPr>
      </p:pic>
      <p:sp>
        <p:nvSpPr>
          <p:cNvPr id="301" name="Google Shape;301;g36ae2ea1a3a_0_26"/>
          <p:cNvSpPr/>
          <p:nvPr/>
        </p:nvSpPr>
        <p:spPr>
          <a:xfrm>
            <a:off x="6842875" y="1924275"/>
            <a:ext cx="2734800" cy="43884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Pressing button B will clear the screen, show the light level stored in the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5"/>
                  </a:ext>
                </a:extLst>
              </a:rPr>
              <a:t>variable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6"/>
                  </a:ext>
                </a:extLst>
              </a:rPr>
              <a:t>“reading” </a:t>
            </a:r>
            <a:r>
              <a:rPr lang="en-GB" sz="1500" b="0" i="0" u="none" strike="noStrike" cap="none">
                <a:solidFill>
                  <a:schemeClr val="dk1"/>
                </a:solidFill>
                <a:latin typeface="Helvetica Neue"/>
                <a:ea typeface="Helvetica Neue"/>
                <a:cs typeface="Helvetica Neue"/>
                <a:sym typeface="Helvetica Neue"/>
              </a:rPr>
              <a:t>on the LED display, and wait half a second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7"/>
                  </a:ext>
                </a:extLst>
              </a:rPr>
              <a:t>(500 ms) </a:t>
            </a:r>
            <a:r>
              <a:rPr lang="en-GB" sz="1500" b="0" i="0" u="none" strike="noStrike" cap="none">
                <a:solidFill>
                  <a:schemeClr val="dk1"/>
                </a:solidFill>
                <a:latin typeface="Helvetica Neue"/>
                <a:ea typeface="Helvetica Neue"/>
                <a:cs typeface="Helvetica Neue"/>
                <a:sym typeface="Helvetica Neue"/>
              </a:rPr>
              <a:t>before showing “M” on the LED display.</a:t>
            </a:r>
            <a:endParaRPr sz="1300" b="0" i="0" u="none" strike="noStrike" cap="none">
              <a:solidFill>
                <a:srgbClr val="000000"/>
              </a:solidFill>
              <a:latin typeface="Helvetica Neue"/>
              <a:ea typeface="Helvetica Neue"/>
              <a:cs typeface="Helvetica Neue"/>
              <a:sym typeface="Helvetica Neue"/>
            </a:endParaRPr>
          </a:p>
        </p:txBody>
      </p:sp>
      <p:pic>
        <p:nvPicPr>
          <p:cNvPr id="302" name="Google Shape;302;g36ae2ea1a3a_0_26" descr="Block-based code for Button B pressed on a micro:bit to clear the screen, display the light level stored in variable &quot;reading&quot;,  pause, and display &quot;M&quot; as a signal it's ready to measure a light level. The clear screen block, show number &quot;reading&quot; block, pause block, and show string &quot;M&quot; are all inside the on button B pressed block."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sp>
        <p:nvSpPr>
          <p:cNvPr id="303" name="Google Shape;303;g36ae2ea1a3a_0_2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304" name="Google Shape;304;g36ae2ea1a3a_0_26" descr="decorative" title="Inspired_green@4x-100 (1).jpg"/>
          <p:cNvPicPr preferRelativeResize="0"/>
          <p:nvPr/>
        </p:nvPicPr>
        <p:blipFill rotWithShape="1">
          <a:blip r:embed="rId4">
            <a:alphaModFix/>
          </a:blip>
          <a:srcRect/>
          <a:stretch/>
        </p:blipFill>
        <p:spPr>
          <a:xfrm>
            <a:off x="8322060" y="300264"/>
            <a:ext cx="773440" cy="105203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3660e946a5b_0_67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Spicy</a:t>
            </a:r>
            <a:endParaRPr/>
          </a:p>
        </p:txBody>
      </p:sp>
      <p:sp>
        <p:nvSpPr>
          <p:cNvPr id="310" name="Google Shape;310;g3660e946a5b_0_67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5d6a68a0a1_0_1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Renewable Energy</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with Energy Light Meter</a:t>
            </a:r>
            <a:endParaRPr sz="2600">
              <a:solidFill>
                <a:srgbClr val="00A000"/>
              </a:solidFill>
            </a:endParaRPr>
          </a:p>
        </p:txBody>
      </p:sp>
      <p:sp>
        <p:nvSpPr>
          <p:cNvPr id="131" name="Google Shape;131;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a:t>
            </a:fld>
            <a:endParaRPr/>
          </a:p>
        </p:txBody>
      </p:sp>
      <p:sp>
        <p:nvSpPr>
          <p:cNvPr id="132" name="Google Shape;132;g35d6a68a0a1_0_136"/>
          <p:cNvSpPr txBox="1">
            <a:spLocks noGrp="1"/>
          </p:cNvSpPr>
          <p:nvPr>
            <p:ph type="body" idx="1"/>
          </p:nvPr>
        </p:nvSpPr>
        <p:spPr>
          <a:xfrm>
            <a:off x="6810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None/>
            </a:pPr>
            <a:r>
              <a:rPr lang="en-GB" sz="2000" b="1">
                <a:solidFill>
                  <a:srgbClr val="00A000"/>
                </a:solidFill>
              </a:rPr>
              <a:t>Summary &amp; Context</a:t>
            </a:r>
            <a:endParaRPr/>
          </a:p>
          <a:p>
            <a:pPr marL="0" lvl="0" indent="0" algn="l" rtl="0">
              <a:lnSpc>
                <a:spcPct val="90000"/>
              </a:lnSpc>
              <a:spcBef>
                <a:spcPts val="812"/>
              </a:spcBef>
              <a:spcAft>
                <a:spcPts val="0"/>
              </a:spcAft>
              <a:buClr>
                <a:schemeClr val="dk1"/>
              </a:buClr>
              <a:buSzPts val="1800"/>
              <a:buNone/>
            </a:pPr>
            <a:r>
              <a:rPr lang="en-GB" sz="1800"/>
              <a:t>The BBC micro:bit has a light sensor on its LED display which can be used to collect light levels in a variety of locations around the learning environment.</a:t>
            </a: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1800"/>
              <a:buNone/>
            </a:pPr>
            <a:r>
              <a:rPr lang="en-GB" sz="1800"/>
              <a:t>Students can use the micro:bit energy light meter to combine light level data with their understanding of the Sun’s energy as a natural resource. This helps them explore how different energy sources and fuels affect the environment.</a:t>
            </a:r>
            <a:endParaRPr sz="1800"/>
          </a:p>
        </p:txBody>
      </p:sp>
      <p:sp>
        <p:nvSpPr>
          <p:cNvPr id="133" name="Google Shape;133;g35d6a68a0a1_0_136"/>
          <p:cNvSpPr txBox="1">
            <a:spLocks noGrp="1"/>
          </p:cNvSpPr>
          <p:nvPr>
            <p:ph type="body" idx="1"/>
          </p:nvPr>
        </p:nvSpPr>
        <p:spPr>
          <a:xfrm>
            <a:off x="5092936" y="1548371"/>
            <a:ext cx="41322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0A000"/>
              </a:buClr>
              <a:buSzPts val="2000"/>
              <a:buFont typeface="Arial"/>
              <a:buNone/>
            </a:pPr>
            <a:r>
              <a:rPr lang="en-GB" sz="2000" b="1">
                <a:solidFill>
                  <a:srgbClr val="00A000"/>
                </a:solidFill>
              </a:rPr>
              <a:t>micro:bit Feature: </a:t>
            </a:r>
            <a:r>
              <a:rPr lang="en-GB" sz="2000" b="1">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Light S</a:t>
            </a:r>
            <a:r>
              <a:rPr lang="en-GB" sz="2000" b="1">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ensor</a:t>
            </a:r>
            <a:endParaRPr/>
          </a:p>
          <a:p>
            <a:pPr marL="0" lvl="0" indent="0" algn="l" rtl="0">
              <a:lnSpc>
                <a:spcPct val="90000"/>
              </a:lnSpc>
              <a:spcBef>
                <a:spcPts val="812"/>
              </a:spcBef>
              <a:spcAft>
                <a:spcPts val="0"/>
              </a:spcAft>
              <a:buClr>
                <a:schemeClr val="dk1"/>
              </a:buClr>
              <a:buSzPts val="1800"/>
              <a:buFont typeface="Arial"/>
              <a:buNone/>
            </a:pPr>
            <a:r>
              <a:rPr lang="en-GB" sz="1800"/>
              <a:t>The micro:bit can be programmed to use its LED display as a light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sensor. It </a:t>
            </a:r>
            <a:r>
              <a:rPr lang="en-GB" sz="1800"/>
              <a:t>measures light strength from 0 (no light) to 255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the most intense light the micro:bit can measure</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a:t>
            </a:r>
            <a:r>
              <a:rPr lang="en-GB" sz="1800"/>
              <a:t>.</a:t>
            </a:r>
            <a:endParaRPr/>
          </a:p>
          <a:p>
            <a:pPr marL="185732" lvl="0" indent="-71432" algn="l" rtl="0">
              <a:lnSpc>
                <a:spcPct val="90000"/>
              </a:lnSpc>
              <a:spcBef>
                <a:spcPts val="812"/>
              </a:spcBef>
              <a:spcAft>
                <a:spcPts val="0"/>
              </a:spcAft>
              <a:buClr>
                <a:schemeClr val="dk1"/>
              </a:buClr>
              <a:buSzPts val="1800"/>
              <a:buFont typeface="Arial"/>
              <a:buNone/>
            </a:pPr>
            <a:endParaRPr sz="1800"/>
          </a:p>
          <a:p>
            <a:pPr marL="0" lvl="0" indent="0" algn="l" rtl="0">
              <a:lnSpc>
                <a:spcPct val="90000"/>
              </a:lnSpc>
              <a:spcBef>
                <a:spcPts val="812"/>
              </a:spcBef>
              <a:spcAft>
                <a:spcPts val="0"/>
              </a:spcAft>
              <a:buClr>
                <a:schemeClr val="dk1"/>
              </a:buClr>
              <a:buSzPts val="1800"/>
              <a:buFont typeface="Arial"/>
              <a:buNone/>
            </a:pPr>
            <a:r>
              <a:rPr lang="en-GB" sz="1800" b="1"/>
              <a:t>Example</a:t>
            </a:r>
            <a:r>
              <a:rPr lang="en-GB" sz="1800"/>
              <a:t>: Students can measure light levels in different locations to explore how using natural light instead of electric lights affects the use of fuels and the environment.</a:t>
            </a:r>
            <a:endParaRPr sz="2000" b="1">
              <a:solidFill>
                <a:srgbClr val="00A000"/>
              </a:solidFill>
            </a:endParaRPr>
          </a:p>
        </p:txBody>
      </p:sp>
      <p:pic>
        <p:nvPicPr>
          <p:cNvPr id="134" name="Google Shape;134;g35d6a68a0a1_0_136" descr="An illustration of a micro:bit board with all the LEDs lit up being used to measure light levels at a far distance from a light source."/>
          <p:cNvPicPr preferRelativeResize="0"/>
          <p:nvPr/>
        </p:nvPicPr>
        <p:blipFill rotWithShape="1">
          <a:blip r:embed="rId3">
            <a:alphaModFix/>
          </a:blip>
          <a:srcRect t="24630" r="25110"/>
          <a:stretch/>
        </p:blipFill>
        <p:spPr>
          <a:xfrm>
            <a:off x="5794450" y="5157450"/>
            <a:ext cx="1487050" cy="1198900"/>
          </a:xfrm>
          <a:prstGeom prst="rect">
            <a:avLst/>
          </a:prstGeom>
          <a:noFill/>
          <a:ln>
            <a:noFill/>
          </a:ln>
        </p:spPr>
      </p:pic>
      <p:grpSp>
        <p:nvGrpSpPr>
          <p:cNvPr id="135" name="Google Shape;135;g35d6a68a0a1_0_136"/>
          <p:cNvGrpSpPr/>
          <p:nvPr/>
        </p:nvGrpSpPr>
        <p:grpSpPr>
          <a:xfrm rot="1976306">
            <a:off x="8779561" y="705484"/>
            <a:ext cx="650796" cy="659746"/>
            <a:chOff x="7572716" y="3272053"/>
            <a:chExt cx="489368" cy="496098"/>
          </a:xfrm>
        </p:grpSpPr>
        <p:sp>
          <p:nvSpPr>
            <p:cNvPr id="136" name="Google Shape;136;g35d6a68a0a1_0_136"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37" name="Google Shape;137;g35d6a68a0a1_0_136"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38" name="Google Shape;138;g35d6a68a0a1_0_136"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39" name="Google Shape;139;g35d6a68a0a1_0_136"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0" name="Google Shape;140;g35d6a68a0a1_0_136"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41" name="Google Shape;141;g35d6a68a0a1_0_136"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42" name="Google Shape;142;g35d6a68a0a1_0_136" descr="decorative"/>
          <p:cNvPicPr preferRelativeResize="0"/>
          <p:nvPr/>
        </p:nvPicPr>
        <p:blipFill rotWithShape="1">
          <a:blip r:embed="rId4">
            <a:alphaModFix/>
          </a:blip>
          <a:srcRect/>
          <a:stretch/>
        </p:blipFill>
        <p:spPr>
          <a:xfrm rot="-2066500">
            <a:off x="8377127" y="1214069"/>
            <a:ext cx="192617" cy="192617"/>
          </a:xfrm>
          <a:prstGeom prst="rect">
            <a:avLst/>
          </a:prstGeom>
          <a:noFill/>
          <a:ln>
            <a:noFill/>
          </a:ln>
        </p:spPr>
      </p:pic>
      <p:pic>
        <p:nvPicPr>
          <p:cNvPr id="143" name="Google Shape;143;g35d6a68a0a1_0_136" descr="An illustration of the sun with a smiley face. " title="Large-Sun@2x.png"/>
          <p:cNvPicPr preferRelativeResize="0"/>
          <p:nvPr/>
        </p:nvPicPr>
        <p:blipFill>
          <a:blip r:embed="rId5">
            <a:alphaModFix/>
          </a:blip>
          <a:stretch>
            <a:fillRect/>
          </a:stretch>
        </p:blipFill>
        <p:spPr>
          <a:xfrm>
            <a:off x="7365600" y="4834975"/>
            <a:ext cx="973950" cy="9739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35fa30c4f18_0_79"/>
          <p:cNvSpPr txBox="1">
            <a:spLocks noGrp="1"/>
          </p:cNvSpPr>
          <p:nvPr>
            <p:ph type="title"/>
          </p:nvPr>
        </p:nvSpPr>
        <p:spPr>
          <a:xfrm>
            <a:off x="681026" y="456075"/>
            <a:ext cx="75075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Introduction 1</a:t>
            </a:r>
            <a:endParaRPr sz="2600">
              <a:solidFill>
                <a:srgbClr val="CD0364"/>
              </a:solidFill>
            </a:endParaRPr>
          </a:p>
        </p:txBody>
      </p:sp>
      <p:sp>
        <p:nvSpPr>
          <p:cNvPr id="316" name="Google Shape;316;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20</a:t>
            </a:fld>
            <a:endParaRPr/>
          </a:p>
        </p:txBody>
      </p:sp>
      <p:pic>
        <p:nvPicPr>
          <p:cNvPr id="317" name="Google Shape;317;g35fa30c4f18_0_79" descr="decorative"/>
          <p:cNvPicPr preferRelativeResize="0"/>
          <p:nvPr/>
        </p:nvPicPr>
        <p:blipFill rotWithShape="1">
          <a:blip r:embed="rId3">
            <a:alphaModFix/>
          </a:blip>
          <a:srcRect/>
          <a:stretch/>
        </p:blipFill>
        <p:spPr>
          <a:xfrm>
            <a:off x="8269902" y="456063"/>
            <a:ext cx="955218" cy="736882"/>
          </a:xfrm>
          <a:prstGeom prst="rect">
            <a:avLst/>
          </a:prstGeom>
          <a:noFill/>
          <a:ln>
            <a:noFill/>
          </a:ln>
        </p:spPr>
      </p:pic>
      <p:sp>
        <p:nvSpPr>
          <p:cNvPr id="318" name="Google Shape;318;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19" name="Google Shape;319;g35fa30c4f18_0_79"/>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8"/>
                  </a:ext>
                </a:extLst>
              </a:rPr>
              <a:t>Students open </a:t>
            </a:r>
            <a:r>
              <a:rPr lang="en-GB" sz="1800" b="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9"/>
                  </a:ext>
                </a:extLst>
              </a:rPr>
              <a:t>Microsoft MakeCode</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0"/>
                  </a:ext>
                </a:extLst>
              </a:rPr>
              <a:t> and code their own energy light meter.</a:t>
            </a:r>
            <a:endParaRPr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1"/>
                </a:ext>
              </a:extLst>
            </a:endParaRPr>
          </a:p>
          <a:p>
            <a:pPr marL="0" lvl="0" indent="0" algn="l" rtl="0">
              <a:lnSpc>
                <a:spcPct val="110000"/>
              </a:lnSpc>
              <a:spcBef>
                <a:spcPts val="1300"/>
              </a:spcBef>
              <a:spcAft>
                <a:spcPts val="0"/>
              </a:spcAft>
              <a:buSzPts val="1800"/>
              <a:buNone/>
            </a:pPr>
            <a:endParaRPr sz="10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2"/>
                </a:ext>
              </a:extLst>
            </a:endParaRPr>
          </a:p>
          <a:p>
            <a:pPr marL="457200" lvl="0" indent="-342900" algn="l" rtl="0">
              <a:lnSpc>
                <a:spcPct val="110000"/>
              </a:lnSpc>
              <a:spcBef>
                <a:spcPts val="1300"/>
              </a:spcBef>
              <a:spcAft>
                <a:spcPts val="0"/>
              </a:spcAft>
              <a:buClr>
                <a:srgbClr val="CD0364"/>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3"/>
                  </a:ext>
                </a:extLst>
              </a:rPr>
              <a:t>Consider collecting light level measurements in the same locations throughout the day. Teachers may wish to identify measurement spots in the classroom if results are being combined between students. Measurement spots should include areas that experience both natural light and shade throughout the day.</a:t>
            </a:r>
            <a:endParaRPr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4"/>
                </a:ext>
              </a:extLst>
            </a:endParaRPr>
          </a:p>
          <a:p>
            <a:pPr marL="0" lvl="0" indent="0" algn="l" rtl="0">
              <a:lnSpc>
                <a:spcPct val="110000"/>
              </a:lnSpc>
              <a:spcBef>
                <a:spcPts val="1300"/>
              </a:spcBef>
              <a:spcAft>
                <a:spcPts val="0"/>
              </a:spcAft>
              <a:buSzPts val="1800"/>
              <a:buNone/>
            </a:pPr>
            <a:endParaRPr sz="10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5"/>
                </a:ext>
              </a:extLst>
            </a:endParaRPr>
          </a:p>
          <a:p>
            <a:pPr marL="457200" lvl="0" indent="-342900" algn="l" rtl="0">
              <a:lnSpc>
                <a:spcPct val="110000"/>
              </a:lnSpc>
              <a:spcBef>
                <a:spcPts val="1300"/>
              </a:spcBef>
              <a:spcAft>
                <a:spcPts val="0"/>
              </a:spcAft>
              <a:buClr>
                <a:srgbClr val="CD0364"/>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6"/>
                  </a:ext>
                </a:extLst>
              </a:rPr>
              <a:t>The micro:bit’s light sensor uses the LEDs in its display to measure light, so make sure the micro:bit’s LED display is pointing toward the light source. The light level reading will be a number between 0 (dark) and 255 (the most intense light the micro:bit can measure).</a:t>
            </a:r>
            <a:endParaRPr sz="1800" b="1">
              <a:solidFill>
                <a:srgbClr val="6C4BC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g3660e946a5b_0_727"/>
          <p:cNvSpPr txBox="1">
            <a:spLocks noGrp="1"/>
          </p:cNvSpPr>
          <p:nvPr>
            <p:ph type="title"/>
          </p:nvPr>
        </p:nvSpPr>
        <p:spPr>
          <a:xfrm>
            <a:off x="681026" y="456075"/>
            <a:ext cx="75888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Introduction 2</a:t>
            </a:r>
            <a:endParaRPr sz="2600">
              <a:solidFill>
                <a:srgbClr val="CD0364"/>
              </a:solidFill>
            </a:endParaRPr>
          </a:p>
        </p:txBody>
      </p:sp>
      <p:sp>
        <p:nvSpPr>
          <p:cNvPr id="325" name="Google Shape;325;g3660e946a5b_0_72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21</a:t>
            </a:fld>
            <a:endParaRPr/>
          </a:p>
        </p:txBody>
      </p:sp>
      <p:pic>
        <p:nvPicPr>
          <p:cNvPr id="326" name="Google Shape;326;g3660e946a5b_0_727" descr="decorative"/>
          <p:cNvPicPr preferRelativeResize="0"/>
          <p:nvPr/>
        </p:nvPicPr>
        <p:blipFill rotWithShape="1">
          <a:blip r:embed="rId3">
            <a:alphaModFix/>
          </a:blip>
          <a:srcRect/>
          <a:stretch/>
        </p:blipFill>
        <p:spPr>
          <a:xfrm>
            <a:off x="8269902" y="456063"/>
            <a:ext cx="955218" cy="736882"/>
          </a:xfrm>
          <a:prstGeom prst="rect">
            <a:avLst/>
          </a:prstGeom>
          <a:noFill/>
          <a:ln>
            <a:noFill/>
          </a:ln>
        </p:spPr>
      </p:pic>
      <p:sp>
        <p:nvSpPr>
          <p:cNvPr id="327" name="Google Shape;327;g3660e946a5b_0_72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28" name="Google Shape;328;g3660e946a5b_0_727"/>
          <p:cNvSpPr txBox="1">
            <a:spLocks noGrp="1"/>
          </p:cNvSpPr>
          <p:nvPr>
            <p:ph type="body" idx="1"/>
          </p:nvPr>
        </p:nvSpPr>
        <p:spPr>
          <a:xfrm>
            <a:off x="681025" y="1548375"/>
            <a:ext cx="8603100" cy="48081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CD0364"/>
              </a:buClr>
              <a:buSzPts val="1800"/>
              <a:buChar char="•"/>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7"/>
                  </a:ext>
                </a:extLst>
              </a:rPr>
              <a:t>Students can use button B to display their light level reading, record it, and prepare to collect data at a different measurement spot.</a:t>
            </a:r>
            <a:r>
              <a:rPr lang="en-GB" sz="1800"/>
              <a:t> </a:t>
            </a:r>
            <a:endParaRPr sz="1800"/>
          </a:p>
          <a:p>
            <a:pPr lvl="1">
              <a:lnSpc>
                <a:spcPct val="110000"/>
              </a:lnSpc>
              <a:spcBef>
                <a:spcPts val="1300"/>
              </a:spcBef>
              <a:buClr>
                <a:srgbClr val="CD0364"/>
              </a:buClr>
            </a:pPr>
            <a:r>
              <a:rPr lang="en-GB" sz="1800"/>
              <a:t>The </a:t>
            </a:r>
            <a:r>
              <a:rPr lang="en-GB" sz="1800">
                <a:solidFill>
                  <a:schemeClr val="tx1"/>
                </a:solidFill>
              </a:rPr>
              <a:t>4th grade energy light meter recording sheet</a:t>
            </a:r>
            <a:r>
              <a:rPr lang="en-GB" sz="1800"/>
              <a:t> can be used to record </a:t>
            </a:r>
            <a:r>
              <a:rPr lang="en-GB" sz="1800" dirty="0"/>
              <a:t>the date, time, location, and species observation totals.</a:t>
            </a:r>
            <a:endParaRPr sz="1800" dirty="0"/>
          </a:p>
          <a:p>
            <a:pPr marL="457200" lvl="0" indent="-342900" algn="l" rtl="0">
              <a:lnSpc>
                <a:spcPct val="110000"/>
              </a:lnSpc>
              <a:spcBef>
                <a:spcPts val="1300"/>
              </a:spcBef>
              <a:spcAft>
                <a:spcPts val="0"/>
              </a:spcAft>
              <a:buClr>
                <a:srgbClr val="CD0364"/>
              </a:buClr>
              <a:buSzPts val="1800"/>
              <a:buChar char="•"/>
            </a:pPr>
            <a:r>
              <a:rPr lang="en-GB" sz="1800"/>
              <a:t>After collecting the data, students can create graphs to support class discussion about how the apparent brightness of the sun compares to other stars based on their relative distances from Earth.</a:t>
            </a:r>
            <a:endParaRPr sz="1800"/>
          </a:p>
        </p:txBody>
      </p:sp>
      <p:sp>
        <p:nvSpPr>
          <p:cNvPr id="329" name="Google Shape;329;g3660e946a5b_0_727"/>
          <p:cNvSpPr/>
          <p:nvPr/>
        </p:nvSpPr>
        <p:spPr>
          <a:xfrm>
            <a:off x="584750" y="5368750"/>
            <a:ext cx="8425500" cy="9114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CD0364"/>
                </a:solidFill>
                <a:latin typeface="Helvetica Neue"/>
                <a:ea typeface="Helvetica Neue"/>
                <a:cs typeface="Helvetica Neue"/>
                <a:sym typeface="Helvetica Neue"/>
              </a:rPr>
              <a:t>Pro</a:t>
            </a:r>
            <a:r>
              <a:rPr lang="en-GB" sz="1800" b="1" i="0" u="none" strike="noStrike" cap="none">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8"/>
                  </a:ext>
                </a:extLst>
              </a:rPr>
              <a:t> </a:t>
            </a:r>
            <a:r>
              <a:rPr lang="en-GB" sz="1800" b="1" i="0" u="none" strike="noStrike" cap="none">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9"/>
                  </a:ext>
                </a:extLst>
              </a:rPr>
              <a:t>tip</a:t>
            </a:r>
            <a:r>
              <a:rPr lang="en-GB" sz="1800" b="1" i="0" u="none" strike="noStrike" cap="none">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0"/>
                  </a:ext>
                </a:extLst>
              </a:rPr>
              <a:t>:</a:t>
            </a:r>
            <a:r>
              <a:rPr lang="en-GB" sz="18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1"/>
                  </a:ext>
                </a:extLst>
              </a:rPr>
              <a:t> </a:t>
            </a:r>
            <a:r>
              <a:rPr lang="en-GB" sz="1800">
                <a:latin typeface="Helvetica Neue"/>
                <a:ea typeface="Helvetica Neue"/>
                <a:cs typeface="Helvetica Neue"/>
                <a:sym typeface="Helvetica Neue"/>
              </a:rPr>
              <a:t>Variables hold only one value at a time. Students should record the location, time, and light level on a worksheet after each measurement.</a:t>
            </a:r>
            <a:endParaRPr sz="1800" b="0" i="0" u="none" strike="noStrike" cap="none">
              <a:solidFill>
                <a:srgbClr val="000000"/>
              </a:solidFill>
              <a:latin typeface="Helvetica Neue"/>
              <a:ea typeface="Helvetica Neue"/>
              <a:cs typeface="Helvetica Neue"/>
              <a:sym typeface="Helvetica Neue"/>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36180f04c2f_0_61"/>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2"/>
                  </a:ext>
                </a:extLst>
              </a:rPr>
              <a:t>ctivity Steps</a:t>
            </a:r>
            <a:r>
              <a:rPr lang="en-GB" sz="2600">
                <a:solidFill>
                  <a:srgbClr val="CD0364"/>
                </a:solidFill>
              </a:rPr>
              <a:t> 1</a:t>
            </a:r>
            <a:endParaRPr sz="2600">
              <a:solidFill>
                <a:srgbClr val="CD0364"/>
              </a:solidFill>
            </a:endParaRPr>
          </a:p>
        </p:txBody>
      </p:sp>
      <p:sp>
        <p:nvSpPr>
          <p:cNvPr id="335" name="Google Shape;335;g36180f04c2f_0_6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22</a:t>
            </a:fld>
            <a:endParaRPr/>
          </a:p>
        </p:txBody>
      </p:sp>
      <p:sp>
        <p:nvSpPr>
          <p:cNvPr id="336" name="Google Shape;336;g36180f04c2f_0_61"/>
          <p:cNvSpPr txBox="1">
            <a:spLocks noGrp="1"/>
          </p:cNvSpPr>
          <p:nvPr>
            <p:ph type="body" idx="1"/>
          </p:nvPr>
        </p:nvSpPr>
        <p:spPr>
          <a:xfrm>
            <a:off x="681000" y="1367475"/>
            <a:ext cx="8544000" cy="4785438"/>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10000"/>
              </a:lnSpc>
              <a:spcBef>
                <a:spcPts val="1300"/>
              </a:spcBef>
              <a:spcAft>
                <a:spcPts val="0"/>
              </a:spcAft>
              <a:buSzPts val="1800"/>
              <a:buNone/>
            </a:pPr>
            <a:r>
              <a:rPr lang="en-GB" sz="1800" b="1" i="1" dirty="0">
                <a:solidFill>
                  <a:srgbClr val="CD0364"/>
                </a:solidFill>
              </a:rPr>
              <a:t>Build the code</a:t>
            </a:r>
            <a:r>
              <a:rPr lang="en-GB" sz="1800" b="1" dirty="0">
                <a:solidFill>
                  <a:srgbClr val="CD0364"/>
                </a:solidFill>
              </a:rPr>
              <a:t>:</a:t>
            </a:r>
            <a:endParaRPr sz="1800" dirty="0"/>
          </a:p>
          <a:p>
            <a:pPr marL="318151" marR="0" lvl="0" indent="-309553" algn="l" rtl="0">
              <a:lnSpc>
                <a:spcPct val="110000"/>
              </a:lnSpc>
              <a:spcBef>
                <a:spcPts val="1300"/>
              </a:spcBef>
              <a:spcAft>
                <a:spcPts val="0"/>
              </a:spcAft>
              <a:buClr>
                <a:srgbClr val="CD0364"/>
              </a:buClr>
              <a:buSzPts val="1800"/>
              <a:buChar char="•"/>
            </a:pPr>
            <a:r>
              <a:rPr lang="en-GB" sz="1800" b="1" dirty="0">
                <a:solidFill>
                  <a:srgbClr val="CD0364"/>
                </a:solidFill>
              </a:rPr>
              <a:t>Open</a:t>
            </a:r>
            <a:r>
              <a:rPr lang="en-GB" sz="1800" dirty="0"/>
              <a:t> Microsoft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3"/>
                  </a:ext>
                </a:extLst>
              </a:rPr>
              <a:t>MakeCode</a:t>
            </a:r>
            <a:r>
              <a:rPr lang="en-GB" sz="1800" dirty="0"/>
              <a:t>:</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4"/>
                  </a:ext>
                </a:extLst>
              </a:rPr>
              <a:t> </a:t>
            </a:r>
            <a:r>
              <a:rPr lang="en-GB" sz="1800" u="sng" dirty="0">
                <a:solidFill>
                  <a:schemeClr val="hlink"/>
                </a:solidFill>
                <a:hlinkClick r:id="rId3"/>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5"/>
                  </a:ext>
                </a:extLst>
              </a:rPr>
              <a:t>microbit.makecode.org</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6"/>
                  </a:ext>
                </a:extLst>
              </a:rPr>
              <a:t> </a:t>
            </a:r>
            <a:endParaRPr sz="1800" b="1" dirty="0">
              <a:solidFill>
                <a:srgbClr val="CD0364"/>
              </a:solidFill>
            </a:endParaRPr>
          </a:p>
          <a:p>
            <a:pPr marL="318151" marR="0"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7"/>
                  </a:ext>
                </a:extLst>
              </a:rPr>
              <a:t>Explain</a:t>
            </a:r>
            <a:r>
              <a:rPr lang="en-GB" sz="1800" b="1" dirty="0">
                <a:solidFill>
                  <a:srgbClr val="6C4BC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8"/>
                  </a:ext>
                </a:extLst>
              </a:rPr>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9"/>
                  </a:ext>
                </a:extLst>
              </a:rPr>
              <a:t>t</a:t>
            </a:r>
            <a:r>
              <a:rPr lang="en-GB" sz="1800" dirty="0"/>
              <a:t>hat students will use the toolbox to find code blocks. </a:t>
            </a:r>
            <a:endParaRPr sz="1800" dirty="0"/>
          </a:p>
          <a:p>
            <a:pPr marL="318151" marR="2154607"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0"/>
                  </a:ext>
                </a:extLst>
              </a:rPr>
              <a:t>Explain</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1"/>
                  </a:ext>
                </a:extLst>
              </a:rPr>
              <a:t> th</a:t>
            </a:r>
            <a:r>
              <a:rPr lang="en-GB" sz="1800" dirty="0"/>
              <a:t>at students will need to </a:t>
            </a:r>
            <a:r>
              <a:rPr lang="en-GB" sz="1800" b="1" dirty="0">
                <a:solidFill>
                  <a:srgbClr val="CD0364"/>
                </a:solidFill>
              </a:rPr>
              <a:t>code</a:t>
            </a:r>
            <a:r>
              <a:rPr lang="en-GB" sz="1800" dirty="0"/>
              <a:t> the three parts of the energy light meter:</a:t>
            </a:r>
            <a:endParaRPr sz="1800" dirty="0"/>
          </a:p>
          <a:p>
            <a:pPr marL="914400" lvl="1" indent="-342900" algn="l" rtl="0">
              <a:lnSpc>
                <a:spcPct val="110000"/>
              </a:lnSpc>
              <a:spcBef>
                <a:spcPts val="1300"/>
              </a:spcBef>
              <a:spcAft>
                <a:spcPts val="0"/>
              </a:spcAft>
              <a:buClr>
                <a:srgbClr val="CD0364"/>
              </a:buClr>
              <a:buSzPts val="1800"/>
              <a:buFont typeface="Helvetica Neue"/>
              <a:buAutoNum type="arabicPeriod"/>
            </a:pPr>
            <a:r>
              <a:rPr lang="en-GB" sz="1800" b="1" dirty="0">
                <a:solidFill>
                  <a:srgbClr val="CD0364"/>
                </a:solidFill>
              </a:rPr>
              <a:t>C</a:t>
            </a:r>
            <a:r>
              <a:rPr lang="en-GB" sz="1800" b="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2"/>
                  </a:ext>
                </a:extLst>
              </a:rPr>
              <a:t>ode</a:t>
            </a:r>
            <a:r>
              <a:rPr lang="en-GB" sz="1800" dirty="0"/>
              <a:t> the program to show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3"/>
                  </a:ext>
                </a:extLst>
              </a:rPr>
              <a:t>M” </a:t>
            </a:r>
            <a:r>
              <a:rPr lang="en-GB" sz="1800" dirty="0"/>
              <a:t>for measure, set variable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4"/>
                  </a:ext>
                </a:extLst>
              </a:rPr>
              <a:t>reading</a:t>
            </a:r>
            <a:r>
              <a:rPr lang="en-GB" sz="1800" dirty="0"/>
              <a:t>” to store the light level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5"/>
                  </a:ext>
                </a:extLst>
              </a:rPr>
              <a:t>measured, and</a:t>
            </a:r>
            <a:r>
              <a:rPr lang="en-GB" sz="1800" dirty="0"/>
              <a:t> pause for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6"/>
                  </a:ext>
                </a:extLst>
              </a:rPr>
              <a:t>100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6"/>
                  </a:ext>
                </a:extLst>
              </a:rPr>
              <a:t>ms</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6"/>
                  </a:ext>
                </a:extLst>
              </a:rPr>
              <a:t> </a:t>
            </a:r>
            <a:r>
              <a:rPr lang="en-GB" sz="1800" dirty="0"/>
              <a:t>on start.</a:t>
            </a:r>
            <a:endParaRPr sz="1800" b="1" dirty="0">
              <a:solidFill>
                <a:srgbClr val="CD0364"/>
              </a:solidFill>
            </a:endParaRPr>
          </a:p>
          <a:p>
            <a:pPr marL="914400" marR="0" lvl="1" indent="-342900" algn="l" rtl="0">
              <a:lnSpc>
                <a:spcPct val="110000"/>
              </a:lnSpc>
              <a:spcBef>
                <a:spcPts val="1300"/>
              </a:spcBef>
              <a:spcAft>
                <a:spcPts val="0"/>
              </a:spcAft>
              <a:buClr>
                <a:srgbClr val="CD0364"/>
              </a:buClr>
              <a:buSzPts val="1800"/>
              <a:buFont typeface="Helvetica Neue"/>
              <a:buAutoNum type="arabicPeriod"/>
            </a:pPr>
            <a:r>
              <a:rPr lang="en-GB" sz="1800" b="1" dirty="0">
                <a:solidFill>
                  <a:srgbClr val="CD0364"/>
                </a:solidFill>
              </a:rPr>
              <a:t>Code</a:t>
            </a:r>
            <a:r>
              <a:rPr lang="en-GB" sz="1800" dirty="0"/>
              <a:t> b</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7"/>
                  </a:ext>
                </a:extLst>
              </a:rPr>
              <a:t>utton</a:t>
            </a:r>
            <a:r>
              <a:rPr lang="en-GB" sz="1800" dirty="0"/>
              <a:t> A to measure the light level and store it in variable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8"/>
                  </a:ext>
                </a:extLst>
              </a:rPr>
              <a:t>“reading”,</a:t>
            </a:r>
            <a:r>
              <a:rPr lang="en-GB" sz="1800" dirty="0"/>
              <a:t> show an animation to help students know a measurement was</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9"/>
                  </a:ext>
                </a:extLst>
              </a:rPr>
              <a:t> made, and</a:t>
            </a:r>
            <a:r>
              <a:rPr lang="en-GB" sz="1800" dirty="0"/>
              <a:t> then wait half a second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0"/>
                  </a:ext>
                </a:extLst>
              </a:rPr>
              <a:t>(500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0"/>
                  </a:ext>
                </a:extLst>
              </a:rPr>
              <a:t>ms</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0"/>
                  </a:ext>
                </a:extLst>
              </a:rPr>
              <a:t>) </a:t>
            </a:r>
            <a:r>
              <a:rPr lang="en-GB" sz="1800" dirty="0"/>
              <a:t>before showing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1"/>
                  </a:ext>
                </a:extLst>
              </a:rPr>
              <a:t>M</a:t>
            </a:r>
            <a:r>
              <a:rPr lang="en-GB" sz="1800" dirty="0"/>
              <a:t>” for measure.</a:t>
            </a:r>
            <a:endParaRPr sz="1800" dirty="0"/>
          </a:p>
          <a:p>
            <a:pPr marL="914400" marR="0" lvl="1" indent="-342900" algn="l" rtl="0">
              <a:lnSpc>
                <a:spcPct val="110000"/>
              </a:lnSpc>
              <a:spcBef>
                <a:spcPts val="1300"/>
              </a:spcBef>
              <a:spcAft>
                <a:spcPts val="0"/>
              </a:spcAft>
              <a:buClr>
                <a:srgbClr val="CD0364"/>
              </a:buClr>
              <a:buSzPts val="1800"/>
              <a:buFont typeface="Helvetica Neue"/>
              <a:buAutoNum type="arabicPeriod"/>
            </a:pPr>
            <a:r>
              <a:rPr lang="en-GB" sz="1800" b="1" dirty="0">
                <a:solidFill>
                  <a:srgbClr val="CD0364"/>
                </a:solidFill>
              </a:rPr>
              <a:t>Code</a:t>
            </a:r>
            <a:r>
              <a:rPr lang="en-GB" sz="1800" dirty="0"/>
              <a:t> b</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2"/>
                  </a:ext>
                </a:extLst>
              </a:rPr>
              <a:t>utton</a:t>
            </a:r>
            <a:r>
              <a:rPr lang="en-GB" sz="1800" dirty="0"/>
              <a:t> B to clear the screen, show the light level stored in variable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3"/>
                  </a:ext>
                </a:extLst>
              </a:rPr>
              <a:t>reading</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4"/>
                  </a:ext>
                </a:extLst>
              </a:rPr>
              <a:t>”,</a:t>
            </a:r>
            <a:r>
              <a:rPr lang="en-GB" sz="1800" dirty="0"/>
              <a:t> and wait half a second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5"/>
                  </a:ext>
                </a:extLst>
              </a:rPr>
              <a:t>(500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5"/>
                  </a:ext>
                </a:extLst>
              </a:rPr>
              <a:t>ms</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5"/>
                  </a:ext>
                </a:extLst>
              </a:rPr>
              <a:t>) </a:t>
            </a:r>
            <a:r>
              <a:rPr lang="en-GB" sz="1800" dirty="0"/>
              <a:t>before showing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6"/>
                  </a:ext>
                </a:extLst>
              </a:rPr>
              <a:t>M</a:t>
            </a:r>
            <a:r>
              <a:rPr lang="en-GB" sz="1800" dirty="0"/>
              <a:t>” for measure.</a:t>
            </a:r>
            <a:endParaRPr sz="1800" dirty="0"/>
          </a:p>
        </p:txBody>
      </p:sp>
      <p:sp>
        <p:nvSpPr>
          <p:cNvPr id="337" name="Google Shape;337;g36180f04c2f_0_6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338" name="Google Shape;338;g36180f04c2f_0_61"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35fe6bcad37_0_3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7"/>
                  </a:ext>
                </a:extLst>
              </a:rPr>
              <a:t>ctivity Steps</a:t>
            </a:r>
            <a:r>
              <a:rPr lang="en-GB" sz="2600">
                <a:solidFill>
                  <a:srgbClr val="CD0364"/>
                </a:solidFill>
              </a:rPr>
              <a:t> 2</a:t>
            </a:r>
            <a:endParaRPr sz="2600">
              <a:solidFill>
                <a:srgbClr val="CD0364"/>
              </a:solidFill>
            </a:endParaRPr>
          </a:p>
        </p:txBody>
      </p:sp>
      <p:sp>
        <p:nvSpPr>
          <p:cNvPr id="344" name="Google Shape;344;g35fe6bcad37_0_3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23</a:t>
            </a:fld>
            <a:endParaRPr/>
          </a:p>
        </p:txBody>
      </p:sp>
      <p:sp>
        <p:nvSpPr>
          <p:cNvPr id="345" name="Google Shape;345;g35fe6bcad37_0_32"/>
          <p:cNvSpPr txBox="1">
            <a:spLocks noGrp="1"/>
          </p:cNvSpPr>
          <p:nvPr>
            <p:ph type="body" idx="1"/>
          </p:nvPr>
        </p:nvSpPr>
        <p:spPr>
          <a:xfrm>
            <a:off x="680952" y="1200850"/>
            <a:ext cx="3983400" cy="365100"/>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8"/>
                  </a:ext>
                </a:extLst>
              </a:rPr>
              <a:t>Build the code</a:t>
            </a:r>
            <a:r>
              <a:rPr lang="en-GB" sz="1800" b="1" i="1" dirty="0">
                <a:solidFill>
                  <a:srgbClr val="CD0364"/>
                </a:solidFill>
              </a:rPr>
              <a:t> - </a:t>
            </a: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9"/>
                  </a:ext>
                </a:extLst>
              </a:rPr>
              <a:t>on start</a:t>
            </a:r>
            <a:r>
              <a:rPr lang="en-GB" sz="1800" b="1" i="1" dirty="0">
                <a:solidFill>
                  <a:srgbClr val="CD0364"/>
                </a:solidFill>
              </a:rPr>
              <a:t> part 1:</a:t>
            </a:r>
            <a:endParaRPr sz="1800" dirty="0"/>
          </a:p>
        </p:txBody>
      </p:sp>
      <p:sp>
        <p:nvSpPr>
          <p:cNvPr id="346" name="Google Shape;346;g35fe6bcad37_0_3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47" name="Google Shape;347;g35fe6bcad37_0_32" descr="The on start block containing the show string block. The string in the circle of the show string block is &quot;M&quot;. "/>
          <p:cNvSpPr/>
          <p:nvPr/>
        </p:nvSpPr>
        <p:spPr>
          <a:xfrm>
            <a:off x="681025" y="1789575"/>
            <a:ext cx="3291000" cy="34569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the ‘show string’ block </a:t>
            </a:r>
            <a:r>
              <a:rPr lang="en-GB" sz="1800" b="0" i="0" u="none" strike="noStrike" cap="none">
                <a:solidFill>
                  <a:srgbClr val="000000"/>
                </a:solidFill>
                <a:latin typeface="Helvetica Neue"/>
                <a:ea typeface="Helvetica Neue"/>
                <a:cs typeface="Helvetica Neue"/>
                <a:sym typeface="Helvetica Neue"/>
              </a:rPr>
              <a:t>in the Basic section and update the string to read </a:t>
            </a:r>
            <a:r>
              <a:rPr lang="en-GB" sz="1800">
                <a:latin typeface="Helvetica Neue"/>
                <a:ea typeface="Helvetica Neue"/>
                <a:cs typeface="Helvetica Neue"/>
                <a:sym typeface="Helvetica Neue"/>
              </a:rPr>
              <a:t>“</a:t>
            </a:r>
            <a:r>
              <a:rPr lang="en-GB" sz="18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0"/>
                  </a:ext>
                </a:extLst>
              </a:rPr>
              <a:t>M</a:t>
            </a:r>
            <a:r>
              <a:rPr lang="en-GB" sz="1800">
                <a:latin typeface="Helvetica Neue"/>
                <a:ea typeface="Helvetica Neue"/>
                <a:cs typeface="Helvetica Neue"/>
                <a:sym typeface="Helvetica Neue"/>
              </a:rPr>
              <a:t>”</a:t>
            </a:r>
            <a:r>
              <a:rPr lang="en-GB" sz="1800" b="0" i="0" u="none" strike="noStrike" cap="none">
                <a:solidFill>
                  <a:srgbClr val="000000"/>
                </a:solidFill>
                <a:latin typeface="Helvetica Neue"/>
                <a:ea typeface="Helvetica Neue"/>
                <a:cs typeface="Helvetica Neue"/>
                <a:sym typeface="Helvetica Neue"/>
              </a:rPr>
              <a:t> to help students know the micro:bit is ready to measure light levels. </a:t>
            </a:r>
            <a:endParaRPr sz="1400" b="0" i="0" u="none" strike="noStrike" cap="none">
              <a:solidFill>
                <a:srgbClr val="000000"/>
              </a:solidFill>
              <a:latin typeface="Helvetica Neue"/>
              <a:ea typeface="Helvetica Neue"/>
              <a:cs typeface="Helvetica Neue"/>
              <a:sym typeface="Helvetica Neue"/>
            </a:endParaRPr>
          </a:p>
        </p:txBody>
      </p:sp>
      <p:sp>
        <p:nvSpPr>
          <p:cNvPr id="348" name="Google Shape;348;g35fe6bcad37_0_32"/>
          <p:cNvSpPr/>
          <p:nvPr/>
        </p:nvSpPr>
        <p:spPr>
          <a:xfrm>
            <a:off x="4255675" y="1789575"/>
            <a:ext cx="5261400" cy="34569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700" b="1" i="0" u="none" strike="noStrike" cap="none">
                <a:solidFill>
                  <a:srgbClr val="CD0364"/>
                </a:solidFill>
                <a:latin typeface="Helvetica Neue"/>
                <a:ea typeface="Helvetica Neue"/>
                <a:cs typeface="Helvetica Neue"/>
                <a:sym typeface="Helvetica Neue"/>
              </a:rPr>
              <a:t>Select ‘Make a Variable’</a:t>
            </a:r>
            <a:r>
              <a:rPr lang="en-GB" sz="1700" b="0" i="0" u="none" strike="noStrike" cap="none">
                <a:solidFill>
                  <a:srgbClr val="000000"/>
                </a:solidFill>
                <a:latin typeface="Helvetica Neue"/>
                <a:ea typeface="Helvetica Neue"/>
                <a:cs typeface="Helvetica Neue"/>
                <a:sym typeface="Helvetica Neue"/>
              </a:rPr>
              <a:t> in the Variables section. </a:t>
            </a:r>
            <a:r>
              <a:rPr lang="en-GB" sz="1700" b="1" i="0" u="none" strike="noStrike" cap="none">
                <a:solidFill>
                  <a:srgbClr val="CD0364"/>
                </a:solidFill>
                <a:latin typeface="Helvetica Neue"/>
                <a:ea typeface="Helvetica Neue"/>
                <a:cs typeface="Helvetica Neue"/>
                <a:sym typeface="Helvetica Neue"/>
              </a:rPr>
              <a:t>Name your variable</a:t>
            </a:r>
            <a:r>
              <a:rPr lang="en-GB" sz="1700" b="0" i="0" u="none" strike="noStrike" cap="none">
                <a:solidFill>
                  <a:srgbClr val="000000"/>
                </a:solidFill>
                <a:latin typeface="Helvetica Neue"/>
                <a:ea typeface="Helvetica Neue"/>
                <a:cs typeface="Helvetica Neue"/>
                <a:sym typeface="Helvetica Neue"/>
              </a:rPr>
              <a:t> “</a:t>
            </a:r>
            <a:r>
              <a:rPr lang="en-GB" sz="17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1"/>
                  </a:ext>
                </a:extLst>
              </a:rPr>
              <a:t>reading” </a:t>
            </a:r>
            <a:r>
              <a:rPr lang="en-GB" sz="1700" b="0" i="0" u="none" strike="noStrike" cap="none">
                <a:solidFill>
                  <a:srgbClr val="000000"/>
                </a:solidFill>
                <a:latin typeface="Helvetica Neue"/>
                <a:ea typeface="Helvetica Neue"/>
                <a:cs typeface="Helvetica Neue"/>
                <a:sym typeface="Helvetica Neue"/>
              </a:rPr>
              <a:t>because it will store the most recent light level recorded. You will see two new variable blocks appear.</a:t>
            </a:r>
            <a:endParaRPr sz="1700" b="0" i="0" u="none" strike="noStrike" cap="none">
              <a:solidFill>
                <a:srgbClr val="000000"/>
              </a:solidFill>
              <a:latin typeface="Helvetica Neue"/>
              <a:ea typeface="Helvetica Neue"/>
              <a:cs typeface="Helvetica Neue"/>
              <a:sym typeface="Helvetica Neue"/>
            </a:endParaRPr>
          </a:p>
        </p:txBody>
      </p:sp>
      <p:pic>
        <p:nvPicPr>
          <p:cNvPr id="349" name="Google Shape;349;g35fe6bcad37_0_32" descr="Block-based code for micro:bit used for a teacher-led code along with students to code display &quot;M&quot; as a signal it's ready to measure a light level, store the initial light level measured in the variable &quot;reading&quot;, and pause before another input can happen at the start of the program. The show string &quot;M&quot; block is added inside the on start block." title="microbit-screenshot (30).png"/>
          <p:cNvPicPr preferRelativeResize="0"/>
          <p:nvPr/>
        </p:nvPicPr>
        <p:blipFill rotWithShape="1">
          <a:blip r:embed="rId3">
            <a:alphaModFix/>
          </a:blip>
          <a:srcRect/>
          <a:stretch/>
        </p:blipFill>
        <p:spPr>
          <a:xfrm>
            <a:off x="1378075" y="1989175"/>
            <a:ext cx="1583700" cy="1055800"/>
          </a:xfrm>
          <a:prstGeom prst="rect">
            <a:avLst/>
          </a:prstGeom>
          <a:noFill/>
          <a:ln>
            <a:noFill/>
          </a:ln>
        </p:spPr>
      </p:pic>
      <p:pic>
        <p:nvPicPr>
          <p:cNvPr id="350" name="Google Shape;350;g35fe6bcad37_0_32" descr="The Make a Variable button in the Variables section of the toolbox. "/>
          <p:cNvPicPr preferRelativeResize="0"/>
          <p:nvPr/>
        </p:nvPicPr>
        <p:blipFill rotWithShape="1">
          <a:blip r:embed="rId4">
            <a:alphaModFix/>
          </a:blip>
          <a:srcRect l="43480" b="30303"/>
          <a:stretch/>
        </p:blipFill>
        <p:spPr>
          <a:xfrm>
            <a:off x="6019575" y="1906950"/>
            <a:ext cx="1441699" cy="1869114"/>
          </a:xfrm>
          <a:prstGeom prst="rect">
            <a:avLst/>
          </a:prstGeom>
          <a:solidFill>
            <a:srgbClr val="FFFFFF"/>
          </a:solidFill>
          <a:ln>
            <a:noFill/>
          </a:ln>
        </p:spPr>
      </p:pic>
      <p:sp>
        <p:nvSpPr>
          <p:cNvPr id="351" name="Google Shape;351;g35fe6bcad37_0_32"/>
          <p:cNvSpPr/>
          <p:nvPr/>
        </p:nvSpPr>
        <p:spPr>
          <a:xfrm>
            <a:off x="681025" y="5444950"/>
            <a:ext cx="7732500" cy="9114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Pro</a:t>
            </a:r>
            <a:r>
              <a:rPr lang="en-GB" sz="1800" b="1" i="0" u="none" strike="noStrike" cap="none">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2"/>
                  </a:ext>
                </a:extLst>
              </a:rPr>
              <a:t> tip</a:t>
            </a:r>
            <a:r>
              <a:rPr lang="en-GB" sz="1800" b="1" i="0" u="none" strike="noStrike" cap="none">
                <a:solidFill>
                  <a:srgbClr val="CD0364"/>
                </a:solidFill>
                <a:latin typeface="Helvetica Neue"/>
                <a:ea typeface="Helvetica Neue"/>
                <a:cs typeface="Helvetica Neue"/>
                <a:sym typeface="Helvetica Neue"/>
              </a:rPr>
              <a:t>:</a:t>
            </a:r>
            <a:r>
              <a:rPr lang="en-GB" sz="1800" b="0" i="0" u="none" strike="noStrike" cap="none">
                <a:solidFill>
                  <a:srgbClr val="000000"/>
                </a:solidFill>
                <a:latin typeface="Helvetica Neue"/>
                <a:ea typeface="Helvetica Neue"/>
                <a:cs typeface="Helvetica Neue"/>
                <a:sym typeface="Helvetica Neue"/>
              </a:rPr>
              <a:t> </a:t>
            </a:r>
            <a:r>
              <a:rPr lang="en-GB" sz="1800">
                <a:latin typeface="Helvetica Neue"/>
                <a:ea typeface="Helvetica Neue"/>
                <a:cs typeface="Helvetica Neue"/>
                <a:sym typeface="Helvetica Neue"/>
              </a:rPr>
              <a:t>U</a:t>
            </a:r>
            <a:r>
              <a:rPr lang="en-GB" sz="18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3"/>
                  </a:ext>
                </a:extLst>
              </a:rPr>
              <a:t>se</a:t>
            </a:r>
            <a:r>
              <a:rPr lang="en-GB" sz="1800" b="0" i="0" u="none" strike="noStrike" cap="none">
                <a:solidFill>
                  <a:srgbClr val="000000"/>
                </a:solidFill>
                <a:latin typeface="Helvetica Neue"/>
                <a:ea typeface="Helvetica Neue"/>
                <a:cs typeface="Helvetica Neue"/>
                <a:sym typeface="Helvetica Neue"/>
              </a:rPr>
              <a:t> variable names that describe the information that will be stored instead of using single letters like x, y, or z.</a:t>
            </a:r>
            <a:endParaRPr sz="1400" b="0" i="0" u="none" strike="noStrike" cap="none">
              <a:solidFill>
                <a:srgbClr val="000000"/>
              </a:solidFill>
              <a:latin typeface="Helvetica Neue"/>
              <a:ea typeface="Helvetica Neue"/>
              <a:cs typeface="Helvetica Neue"/>
              <a:sym typeface="Helvetica Neue"/>
            </a:endParaRPr>
          </a:p>
        </p:txBody>
      </p:sp>
      <p:pic>
        <p:nvPicPr>
          <p:cNvPr id="352" name="Google Shape;352;g35fe6bcad37_0_32" descr="Illustration of educator in front of empty whiteboard used to signal teacher-led activities on this page"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3660e946a5b_0_74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4"/>
                  </a:ext>
                </a:extLst>
              </a:rPr>
              <a:t>ctivity Steps</a:t>
            </a:r>
            <a:r>
              <a:rPr lang="en-GB" sz="2600">
                <a:solidFill>
                  <a:srgbClr val="CD0364"/>
                </a:solidFill>
              </a:rPr>
              <a:t> 3</a:t>
            </a:r>
            <a:endParaRPr sz="2600">
              <a:solidFill>
                <a:srgbClr val="CD0364"/>
              </a:solidFill>
            </a:endParaRPr>
          </a:p>
        </p:txBody>
      </p:sp>
      <p:sp>
        <p:nvSpPr>
          <p:cNvPr id="358" name="Google Shape;358;g3660e946a5b_0_74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24</a:t>
            </a:fld>
            <a:endParaRPr/>
          </a:p>
        </p:txBody>
      </p:sp>
      <p:sp>
        <p:nvSpPr>
          <p:cNvPr id="359" name="Google Shape;359;g3660e946a5b_0_744"/>
          <p:cNvSpPr txBox="1">
            <a:spLocks noGrp="1"/>
          </p:cNvSpPr>
          <p:nvPr>
            <p:ph type="body" idx="1"/>
          </p:nvPr>
        </p:nvSpPr>
        <p:spPr>
          <a:xfrm>
            <a:off x="680952" y="1026681"/>
            <a:ext cx="5071500" cy="612053"/>
          </a:xfrm>
          <a:prstGeom prst="rect">
            <a:avLst/>
          </a:prstGeom>
          <a:noFill/>
          <a:ln>
            <a:noFill/>
          </a:ln>
        </p:spPr>
        <p:txBody>
          <a:bodyPr spcFirstLastPara="1" wrap="square" lIns="91425" tIns="45700" rIns="91425" bIns="45700" anchor="ctr" anchorCtr="0">
            <a:normAutofit/>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5"/>
                  </a:ext>
                </a:extLst>
              </a:rPr>
              <a:t>Build the code</a:t>
            </a:r>
            <a:r>
              <a:rPr lang="en-GB" sz="1800" b="1" i="1" dirty="0">
                <a:solidFill>
                  <a:srgbClr val="CD0364"/>
                </a:solidFill>
              </a:rPr>
              <a:t> - o</a:t>
            </a: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6"/>
                  </a:ext>
                </a:extLst>
              </a:rPr>
              <a:t>n start</a:t>
            </a:r>
            <a:r>
              <a:rPr lang="en-GB" sz="1800" b="1" i="1" dirty="0">
                <a:solidFill>
                  <a:srgbClr val="CD0364"/>
                </a:solidFill>
              </a:rPr>
              <a:t> part 2:</a:t>
            </a:r>
            <a:endParaRPr sz="1800" dirty="0"/>
          </a:p>
        </p:txBody>
      </p:sp>
      <p:sp>
        <p:nvSpPr>
          <p:cNvPr id="360" name="Google Shape;360;g3660e946a5b_0_74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61" name="Google Shape;361;g3660e946a5b_0_744"/>
          <p:cNvSpPr/>
          <p:nvPr/>
        </p:nvSpPr>
        <p:spPr>
          <a:xfrm>
            <a:off x="6550625" y="1761075"/>
            <a:ext cx="25185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the ‘pause’ block </a:t>
            </a:r>
            <a:r>
              <a:rPr lang="en-GB" sz="1800" b="0" i="0" u="none" strike="noStrike" cap="none">
                <a:solidFill>
                  <a:srgbClr val="000000"/>
                </a:solidFill>
                <a:latin typeface="Helvetica Neue"/>
                <a:ea typeface="Helvetica Neue"/>
                <a:cs typeface="Helvetica Neue"/>
                <a:sym typeface="Helvetica Neue"/>
              </a:rPr>
              <a:t>in the Basic section to add a </a:t>
            </a:r>
            <a:r>
              <a:rPr lang="en-GB" sz="18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7"/>
                  </a:ext>
                </a:extLst>
              </a:rPr>
              <a:t>100 ms</a:t>
            </a:r>
            <a:r>
              <a:rPr lang="en-GB" sz="1800" b="0" i="0" u="none" strike="noStrike" cap="none">
                <a:solidFill>
                  <a:srgbClr val="000000"/>
                </a:solidFill>
                <a:latin typeface="Helvetica Neue"/>
                <a:ea typeface="Helvetica Neue"/>
                <a:cs typeface="Helvetica Neue"/>
                <a:sym typeface="Helvetica Neue"/>
              </a:rPr>
              <a:t> pause before another input can happen.</a:t>
            </a:r>
            <a:endParaRPr sz="1400" b="0" i="0" u="none" strike="noStrike" cap="none">
              <a:solidFill>
                <a:srgbClr val="000000"/>
              </a:solidFill>
              <a:latin typeface="Helvetica Neue"/>
              <a:ea typeface="Helvetica Neue"/>
              <a:cs typeface="Helvetica Neue"/>
              <a:sym typeface="Helvetica Neue"/>
            </a:endParaRPr>
          </a:p>
        </p:txBody>
      </p:sp>
      <p:pic>
        <p:nvPicPr>
          <p:cNvPr id="362" name="Google Shape;362;g3660e946a5b_0_744" descr="Block-based code for micro:bit used for a teacher-led code along with students to code display &quot;M&quot; as a signal it's ready to measure a light level, store the initial light level measured in the variable &quot;reading&quot;, and pause before another input can happen at the start of the program. The pause block is added under the set reading level to light level block as the final step." title="microbit-screenshot (34).png"/>
          <p:cNvPicPr preferRelativeResize="0"/>
          <p:nvPr/>
        </p:nvPicPr>
        <p:blipFill rotWithShape="1">
          <a:blip r:embed="rId3">
            <a:alphaModFix/>
          </a:blip>
          <a:srcRect/>
          <a:stretch/>
        </p:blipFill>
        <p:spPr>
          <a:xfrm>
            <a:off x="6695375" y="2051275"/>
            <a:ext cx="2228999" cy="1468519"/>
          </a:xfrm>
          <a:prstGeom prst="rect">
            <a:avLst/>
          </a:prstGeom>
          <a:noFill/>
          <a:ln>
            <a:noFill/>
          </a:ln>
        </p:spPr>
      </p:pic>
      <p:sp>
        <p:nvSpPr>
          <p:cNvPr id="363" name="Google Shape;363;g3660e946a5b_0_744"/>
          <p:cNvSpPr/>
          <p:nvPr/>
        </p:nvSpPr>
        <p:spPr>
          <a:xfrm>
            <a:off x="681025" y="1721925"/>
            <a:ext cx="55803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700" b="1" i="0" u="none" strike="noStrike" cap="none">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8"/>
                  </a:ext>
                </a:extLst>
              </a:rPr>
              <a:t>Find the ‘set reading to 0’ block</a:t>
            </a:r>
            <a:r>
              <a:rPr lang="en-GB" sz="17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9"/>
                  </a:ext>
                </a:extLst>
              </a:rPr>
              <a:t> in the Variables section.</a:t>
            </a:r>
            <a:endParaRPr sz="17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300"/>
              <a:buFont typeface="Arial"/>
              <a:buNone/>
            </a:pPr>
            <a:endParaRPr sz="13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300"/>
              <a:buFont typeface="Arial"/>
              <a:buNone/>
            </a:pPr>
            <a:endParaRPr sz="13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r>
              <a:rPr lang="en-GB" sz="1700" b="1" i="0" u="none" strike="noStrike" cap="none">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0"/>
                  </a:ext>
                </a:extLst>
              </a:rPr>
              <a:t>Find the ‘light level’ block</a:t>
            </a:r>
            <a:r>
              <a:rPr lang="en-GB" sz="17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1"/>
                  </a:ext>
                </a:extLst>
              </a:rPr>
              <a:t> in the Input section and put it on top of the 0 in ‘set reading to 0’ block.</a:t>
            </a:r>
            <a:r>
              <a:rPr lang="en-GB" sz="1700" b="0" i="0" u="none" strike="noStrike" cap="none">
                <a:solidFill>
                  <a:schemeClr val="dk1"/>
                </a:solidFill>
                <a:latin typeface="Helvetica Neue"/>
                <a:ea typeface="Helvetica Neue"/>
                <a:cs typeface="Helvetica Neue"/>
                <a:sym typeface="Helvetica Neue"/>
              </a:rPr>
              <a:t> This will store the current light level reading in variable “</a:t>
            </a:r>
            <a:r>
              <a:rPr lang="en-GB" sz="17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2"/>
                  </a:ext>
                </a:extLst>
              </a:rPr>
              <a:t>reading”.</a:t>
            </a:r>
            <a:endParaRPr sz="1700" b="0" i="0" u="none" strike="noStrike" cap="none">
              <a:solidFill>
                <a:srgbClr val="000000"/>
              </a:solidFill>
              <a:latin typeface="Helvetica Neue"/>
              <a:ea typeface="Helvetica Neue"/>
              <a:cs typeface="Helvetica Neue"/>
              <a:sym typeface="Helvetica Neue"/>
            </a:endParaRPr>
          </a:p>
        </p:txBody>
      </p:sp>
      <p:pic>
        <p:nvPicPr>
          <p:cNvPr id="364" name="Google Shape;364;g3660e946a5b_0_744" descr="Block-based code for micro:bit used for a teacher-led code along with students to code display &quot;M&quot; as a signal it's ready to measure a light level, store the initial light level measured in the variable &quot;reading&quot;, and pause before another input can happen at the start of the program. The set reading to 0 block is added inside the on start block under the show string &quot;M&quot; block as the next step." title="microbit-screenshot (32).png"/>
          <p:cNvPicPr preferRelativeResize="0"/>
          <p:nvPr/>
        </p:nvPicPr>
        <p:blipFill rotWithShape="1">
          <a:blip r:embed="rId4">
            <a:alphaModFix/>
          </a:blip>
          <a:srcRect/>
          <a:stretch/>
        </p:blipFill>
        <p:spPr>
          <a:xfrm>
            <a:off x="2207800" y="1963550"/>
            <a:ext cx="1629950" cy="1167033"/>
          </a:xfrm>
          <a:prstGeom prst="rect">
            <a:avLst/>
          </a:prstGeom>
          <a:noFill/>
          <a:ln>
            <a:noFill/>
          </a:ln>
        </p:spPr>
      </p:pic>
      <p:pic>
        <p:nvPicPr>
          <p:cNvPr id="365" name="Google Shape;365;g3660e946a5b_0_744" descr="Block-based code for micro:bit used for a teacher-led code along with students to code display &quot;M&quot; as a signal it's ready to measure a light level, store the initial light level measured in the variable &quot;reading&quot;, and pause before another input can happen at the start of the program. The light level block is put on top of the 0 on the set reading to 0 block as the next step." title="microbit-screenshot (33).png"/>
          <p:cNvPicPr preferRelativeResize="0"/>
          <p:nvPr/>
        </p:nvPicPr>
        <p:blipFill rotWithShape="1">
          <a:blip r:embed="rId5">
            <a:alphaModFix/>
          </a:blip>
          <a:srcRect/>
          <a:stretch/>
        </p:blipFill>
        <p:spPr>
          <a:xfrm>
            <a:off x="2207788" y="3519800"/>
            <a:ext cx="2174575" cy="1125650"/>
          </a:xfrm>
          <a:prstGeom prst="rect">
            <a:avLst/>
          </a:prstGeom>
          <a:noFill/>
          <a:ln>
            <a:noFill/>
          </a:ln>
        </p:spPr>
      </p:pic>
      <p:pic>
        <p:nvPicPr>
          <p:cNvPr id="366" name="Google Shape;366;g3660e946a5b_0_744" descr="Illustration of educator in front of empty whiteboard used to signal teacher-led activities on this page"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g3660e946a5b_0_763"/>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3"/>
                  </a:ext>
                </a:extLst>
              </a:rPr>
              <a:t>ctivity Steps</a:t>
            </a:r>
            <a:r>
              <a:rPr lang="en-GB" sz="2600">
                <a:solidFill>
                  <a:srgbClr val="CD0364"/>
                </a:solidFill>
              </a:rPr>
              <a:t> 4</a:t>
            </a:r>
            <a:endParaRPr sz="2600">
              <a:solidFill>
                <a:srgbClr val="CD0364"/>
              </a:solidFill>
            </a:endParaRPr>
          </a:p>
        </p:txBody>
      </p:sp>
      <p:sp>
        <p:nvSpPr>
          <p:cNvPr id="372" name="Google Shape;372;g3660e946a5b_0_76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25</a:t>
            </a:fld>
            <a:endParaRPr/>
          </a:p>
        </p:txBody>
      </p:sp>
      <p:sp>
        <p:nvSpPr>
          <p:cNvPr id="373" name="Google Shape;373;g3660e946a5b_0_763"/>
          <p:cNvSpPr txBox="1">
            <a:spLocks noGrp="1"/>
          </p:cNvSpPr>
          <p:nvPr>
            <p:ph type="body" idx="1"/>
          </p:nvPr>
        </p:nvSpPr>
        <p:spPr>
          <a:xfrm>
            <a:off x="680952" y="1102900"/>
            <a:ext cx="5071500" cy="606011"/>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4"/>
                  </a:ext>
                </a:extLst>
              </a:rPr>
              <a:t>Build the code</a:t>
            </a:r>
            <a:r>
              <a:rPr lang="en-GB" sz="1800" b="1" i="1" dirty="0">
                <a:solidFill>
                  <a:srgbClr val="CD0364"/>
                </a:solidFill>
              </a:rPr>
              <a:t> -</a:t>
            </a: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5"/>
                  </a:ext>
                </a:extLst>
              </a:rPr>
              <a:t> b</a:t>
            </a: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6"/>
                  </a:ext>
                </a:extLst>
              </a:rPr>
              <a:t>utton</a:t>
            </a: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7"/>
                  </a:ext>
                </a:extLst>
              </a:rPr>
              <a:t> A</a:t>
            </a:r>
            <a:r>
              <a:rPr lang="en-GB" sz="1800" b="1" i="1" dirty="0">
                <a:solidFill>
                  <a:srgbClr val="CD0364"/>
                </a:solidFill>
              </a:rPr>
              <a:t> part 1:</a:t>
            </a:r>
            <a:endParaRPr sz="1800" dirty="0"/>
          </a:p>
        </p:txBody>
      </p:sp>
      <p:sp>
        <p:nvSpPr>
          <p:cNvPr id="374" name="Google Shape;374;g3660e946a5b_0_76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75" name="Google Shape;375;g3660e946a5b_0_763"/>
          <p:cNvSpPr/>
          <p:nvPr/>
        </p:nvSpPr>
        <p:spPr>
          <a:xfrm>
            <a:off x="743525" y="1829450"/>
            <a:ext cx="19665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the ‘on button A pressed’ block </a:t>
            </a:r>
            <a:r>
              <a:rPr lang="en-GB" sz="1800" b="0" i="0" u="none" strike="noStrike" cap="none">
                <a:solidFill>
                  <a:srgbClr val="000000"/>
                </a:solidFill>
                <a:latin typeface="Helvetica Neue"/>
                <a:ea typeface="Helvetica Neue"/>
                <a:cs typeface="Helvetica Neue"/>
                <a:sym typeface="Helvetica Neue"/>
              </a:rPr>
              <a:t>in the Input section and add it to your workspace.</a:t>
            </a:r>
            <a:endParaRPr sz="1400" b="0" i="0" u="none" strike="noStrike" cap="none">
              <a:solidFill>
                <a:srgbClr val="000000"/>
              </a:solidFill>
              <a:latin typeface="Helvetica Neue"/>
              <a:ea typeface="Helvetica Neue"/>
              <a:cs typeface="Helvetica Neue"/>
              <a:sym typeface="Helvetica Neue"/>
            </a:endParaRPr>
          </a:p>
        </p:txBody>
      </p:sp>
      <p:pic>
        <p:nvPicPr>
          <p:cNvPr id="376" name="Google Shape;376;g3660e946a5b_0_763"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on button A pressed block is added to the workspace." title="microbit-screenshot (19).png"/>
          <p:cNvPicPr preferRelativeResize="0"/>
          <p:nvPr/>
        </p:nvPicPr>
        <p:blipFill rotWithShape="1">
          <a:blip r:embed="rId3">
            <a:alphaModFix/>
          </a:blip>
          <a:srcRect l="51119" t="11543" r="29620" b="63432"/>
          <a:stretch/>
        </p:blipFill>
        <p:spPr>
          <a:xfrm>
            <a:off x="921288" y="2226725"/>
            <a:ext cx="1610977" cy="864749"/>
          </a:xfrm>
          <a:prstGeom prst="rect">
            <a:avLst/>
          </a:prstGeom>
          <a:noFill/>
          <a:ln>
            <a:noFill/>
          </a:ln>
        </p:spPr>
      </p:pic>
      <p:sp>
        <p:nvSpPr>
          <p:cNvPr id="377" name="Google Shape;377;g3660e946a5b_0_763"/>
          <p:cNvSpPr/>
          <p:nvPr/>
        </p:nvSpPr>
        <p:spPr>
          <a:xfrm>
            <a:off x="2999625" y="1853113"/>
            <a:ext cx="55803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700" b="1" i="0" u="none" strike="noStrike" cap="none">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8"/>
                  </a:ext>
                </a:extLst>
              </a:rPr>
              <a:t>Find the ‘set reading to 0’ block</a:t>
            </a:r>
            <a:r>
              <a:rPr lang="en-GB" sz="17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9"/>
                  </a:ext>
                </a:extLst>
              </a:rPr>
              <a:t> in the Variables section.</a:t>
            </a:r>
            <a:endParaRPr sz="17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300"/>
              <a:buFont typeface="Arial"/>
              <a:buNone/>
            </a:pPr>
            <a:endParaRPr sz="13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300"/>
              <a:buFont typeface="Arial"/>
              <a:buNone/>
            </a:pPr>
            <a:endParaRPr sz="13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r>
              <a:rPr lang="en-GB" sz="1700" b="1" i="0" u="none" strike="noStrike" cap="none">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0"/>
                  </a:ext>
                </a:extLst>
              </a:rPr>
              <a:t>Find the ‘light level’ block</a:t>
            </a:r>
            <a:r>
              <a:rPr lang="en-GB" sz="17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1"/>
                  </a:ext>
                </a:extLst>
              </a:rPr>
              <a:t> in the Input section and put it on top of the 0 in ‘set reading to 0’ block.</a:t>
            </a:r>
            <a:r>
              <a:rPr lang="en-GB" sz="1700" b="0" i="0" u="none" strike="noStrike" cap="none">
                <a:solidFill>
                  <a:schemeClr val="dk1"/>
                </a:solidFill>
                <a:latin typeface="Helvetica Neue"/>
                <a:ea typeface="Helvetica Neue"/>
                <a:cs typeface="Helvetica Neue"/>
                <a:sym typeface="Helvetica Neue"/>
              </a:rPr>
              <a:t> This will store the current light level reading in variable “</a:t>
            </a:r>
            <a:r>
              <a:rPr lang="en-GB" sz="17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2"/>
                  </a:ext>
                </a:extLst>
              </a:rPr>
              <a:t>reading” </a:t>
            </a:r>
            <a:r>
              <a:rPr lang="en-GB" sz="1700" b="0" i="0" u="none" strike="noStrike" cap="none">
                <a:solidFill>
                  <a:schemeClr val="dk1"/>
                </a:solidFill>
                <a:latin typeface="Helvetica Neue"/>
                <a:ea typeface="Helvetica Neue"/>
                <a:cs typeface="Helvetica Neue"/>
                <a:sym typeface="Helvetica Neue"/>
              </a:rPr>
              <a:t>when button A is pressed.</a:t>
            </a:r>
            <a:endParaRPr sz="1700" b="0" i="0" u="none" strike="noStrike" cap="none">
              <a:solidFill>
                <a:srgbClr val="000000"/>
              </a:solidFill>
              <a:latin typeface="Helvetica Neue"/>
              <a:ea typeface="Helvetica Neue"/>
              <a:cs typeface="Helvetica Neue"/>
              <a:sym typeface="Helvetica Neue"/>
            </a:endParaRPr>
          </a:p>
        </p:txBody>
      </p:sp>
      <p:pic>
        <p:nvPicPr>
          <p:cNvPr id="378" name="Google Shape;378;g3660e946a5b_0_763"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set reading to 0 block is added inside the on button A pressed block as the next step." title="microbit-screenshot (35).png"/>
          <p:cNvPicPr preferRelativeResize="0"/>
          <p:nvPr/>
        </p:nvPicPr>
        <p:blipFill rotWithShape="1">
          <a:blip r:embed="rId4">
            <a:alphaModFix/>
          </a:blip>
          <a:srcRect l="59085" b="37393"/>
          <a:stretch/>
        </p:blipFill>
        <p:spPr>
          <a:xfrm>
            <a:off x="4607050" y="2070200"/>
            <a:ext cx="1893176" cy="1021274"/>
          </a:xfrm>
          <a:prstGeom prst="rect">
            <a:avLst/>
          </a:prstGeom>
          <a:solidFill>
            <a:srgbClr val="FFFFFF"/>
          </a:solidFill>
          <a:ln>
            <a:noFill/>
          </a:ln>
        </p:spPr>
      </p:pic>
      <p:pic>
        <p:nvPicPr>
          <p:cNvPr id="379" name="Google Shape;379;g3660e946a5b_0_763"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light level block is put on top of the 0 on the set reading to 0 block as the next step." title="microbit-screenshot (36).png"/>
          <p:cNvPicPr preferRelativeResize="0"/>
          <p:nvPr/>
        </p:nvPicPr>
        <p:blipFill rotWithShape="1">
          <a:blip r:embed="rId5">
            <a:alphaModFix/>
          </a:blip>
          <a:srcRect/>
          <a:stretch/>
        </p:blipFill>
        <p:spPr>
          <a:xfrm>
            <a:off x="4607051" y="3658175"/>
            <a:ext cx="2650647" cy="1021275"/>
          </a:xfrm>
          <a:prstGeom prst="rect">
            <a:avLst/>
          </a:prstGeom>
          <a:noFill/>
          <a:ln>
            <a:noFill/>
          </a:ln>
        </p:spPr>
      </p:pic>
      <p:pic>
        <p:nvPicPr>
          <p:cNvPr id="380" name="Google Shape;380;g3660e946a5b_0_763" descr="Illustration of educator in front of empty whiteboard used to signal teacher-led activities on this page"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3660e946a5b_0_78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3"/>
                  </a:ext>
                </a:extLst>
              </a:rPr>
              <a:t>ctivity Steps</a:t>
            </a:r>
            <a:r>
              <a:rPr lang="en-GB" sz="2600">
                <a:solidFill>
                  <a:srgbClr val="CD0364"/>
                </a:solidFill>
              </a:rPr>
              <a:t> 5</a:t>
            </a:r>
            <a:endParaRPr sz="2600">
              <a:solidFill>
                <a:srgbClr val="CD0364"/>
              </a:solidFill>
            </a:endParaRPr>
          </a:p>
        </p:txBody>
      </p:sp>
      <p:sp>
        <p:nvSpPr>
          <p:cNvPr id="386" name="Google Shape;386;g3660e946a5b_0_78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26</a:t>
            </a:fld>
            <a:endParaRPr/>
          </a:p>
        </p:txBody>
      </p:sp>
      <p:sp>
        <p:nvSpPr>
          <p:cNvPr id="387" name="Google Shape;387;g3660e946a5b_0_782"/>
          <p:cNvSpPr txBox="1">
            <a:spLocks noGrp="1"/>
          </p:cNvSpPr>
          <p:nvPr>
            <p:ph type="body" idx="1"/>
          </p:nvPr>
        </p:nvSpPr>
        <p:spPr>
          <a:xfrm>
            <a:off x="680952" y="1101262"/>
            <a:ext cx="5071500" cy="532425"/>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4"/>
                  </a:ext>
                </a:extLst>
              </a:rPr>
              <a:t>Build the code</a:t>
            </a:r>
            <a:r>
              <a:rPr lang="en-GB" sz="1800" b="1" i="1" dirty="0">
                <a:solidFill>
                  <a:srgbClr val="CD0364"/>
                </a:solidFill>
              </a:rPr>
              <a:t> - b</a:t>
            </a: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5"/>
                  </a:ext>
                </a:extLst>
              </a:rPr>
              <a:t>utton</a:t>
            </a:r>
            <a:r>
              <a:rPr lang="en-GB" sz="1800" b="1" i="1" dirty="0">
                <a:solidFill>
                  <a:srgbClr val="CD0364"/>
                </a:solidFill>
              </a:rPr>
              <a:t> A part 2:</a:t>
            </a:r>
            <a:endParaRPr sz="1800" dirty="0"/>
          </a:p>
        </p:txBody>
      </p:sp>
      <p:sp>
        <p:nvSpPr>
          <p:cNvPr id="388" name="Google Shape;388;g3660e946a5b_0_78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89" name="Google Shape;389;g3660e946a5b_0_782"/>
          <p:cNvSpPr/>
          <p:nvPr/>
        </p:nvSpPr>
        <p:spPr>
          <a:xfrm>
            <a:off x="743525" y="1829450"/>
            <a:ext cx="25632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700" b="1" i="0" u="none" strike="noStrike" cap="none">
                <a:solidFill>
                  <a:srgbClr val="CD0364"/>
                </a:solidFill>
                <a:latin typeface="Helvetica Neue"/>
                <a:ea typeface="Helvetica Neue"/>
                <a:cs typeface="Helvetica Neue"/>
                <a:sym typeface="Helvetica Neue"/>
              </a:rPr>
              <a:t>Find the ‘show icon’ block </a:t>
            </a:r>
            <a:r>
              <a:rPr lang="en-GB" sz="1700" b="0" i="0" u="none" strike="noStrike" cap="none">
                <a:solidFill>
                  <a:srgbClr val="000000"/>
                </a:solidFill>
                <a:latin typeface="Helvetica Neue"/>
                <a:ea typeface="Helvetica Neue"/>
                <a:cs typeface="Helvetica Neue"/>
                <a:sym typeface="Helvetica Neue"/>
              </a:rPr>
              <a:t>in the Basic section and select the arrow to the right of the heart icon image and select the </a:t>
            </a:r>
            <a:r>
              <a:rPr lang="en-GB" sz="17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6"/>
                  </a:ext>
                </a:extLst>
              </a:rPr>
              <a:t>small diamond </a:t>
            </a:r>
            <a:r>
              <a:rPr lang="en-GB" sz="1700" b="0" i="0" u="none" strike="noStrike" cap="none">
                <a:solidFill>
                  <a:srgbClr val="000000"/>
                </a:solidFill>
                <a:latin typeface="Helvetica Neue"/>
                <a:ea typeface="Helvetica Neue"/>
                <a:cs typeface="Helvetica Neue"/>
                <a:sym typeface="Helvetica Neue"/>
              </a:rPr>
              <a:t>icon.</a:t>
            </a:r>
            <a:endParaRPr sz="1700" b="0" i="0" u="none" strike="noStrike" cap="none">
              <a:solidFill>
                <a:srgbClr val="000000"/>
              </a:solidFill>
              <a:latin typeface="Helvetica Neue"/>
              <a:ea typeface="Helvetica Neue"/>
              <a:cs typeface="Helvetica Neue"/>
              <a:sym typeface="Helvetica Neue"/>
            </a:endParaRPr>
          </a:p>
        </p:txBody>
      </p:sp>
      <p:pic>
        <p:nvPicPr>
          <p:cNvPr id="390" name="Google Shape;390;g3660e946a5b_0_782"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show icon small diamond block is added under the set reading to light level block as the next step." title="microbit-screenshot (37).png"/>
          <p:cNvPicPr preferRelativeResize="0"/>
          <p:nvPr/>
        </p:nvPicPr>
        <p:blipFill rotWithShape="1">
          <a:blip r:embed="rId3">
            <a:alphaModFix/>
          </a:blip>
          <a:srcRect/>
          <a:stretch/>
        </p:blipFill>
        <p:spPr>
          <a:xfrm>
            <a:off x="910625" y="2119913"/>
            <a:ext cx="2228999" cy="1265293"/>
          </a:xfrm>
          <a:prstGeom prst="rect">
            <a:avLst/>
          </a:prstGeom>
          <a:noFill/>
          <a:ln>
            <a:noFill/>
          </a:ln>
        </p:spPr>
      </p:pic>
      <p:sp>
        <p:nvSpPr>
          <p:cNvPr id="391" name="Google Shape;391;g3660e946a5b_0_782"/>
          <p:cNvSpPr/>
          <p:nvPr/>
        </p:nvSpPr>
        <p:spPr>
          <a:xfrm>
            <a:off x="3556950" y="1829450"/>
            <a:ext cx="27042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700" b="1" i="0" u="none" strike="noStrike" cap="none">
                <a:solidFill>
                  <a:srgbClr val="CD0364"/>
                </a:solidFill>
                <a:latin typeface="Helvetica Neue"/>
                <a:ea typeface="Helvetica Neue"/>
                <a:cs typeface="Helvetica Neue"/>
                <a:sym typeface="Helvetica Neue"/>
              </a:rPr>
              <a:t>Find the ‘show icon’ block </a:t>
            </a:r>
            <a:r>
              <a:rPr lang="en-GB" sz="1700" b="0" i="0" u="none" strike="noStrike" cap="none">
                <a:solidFill>
                  <a:srgbClr val="000000"/>
                </a:solidFill>
                <a:latin typeface="Helvetica Neue"/>
                <a:ea typeface="Helvetica Neue"/>
                <a:cs typeface="Helvetica Neue"/>
                <a:sym typeface="Helvetica Neue"/>
              </a:rPr>
              <a:t>in the Basic section and select the arrow to the right of the heart icon image and select the </a:t>
            </a:r>
            <a:r>
              <a:rPr lang="en-GB" sz="17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7"/>
                  </a:ext>
                </a:extLst>
              </a:rPr>
              <a:t>diamond </a:t>
            </a:r>
            <a:r>
              <a:rPr lang="en-GB" sz="1700" b="0" i="0" u="none" strike="noStrike" cap="none">
                <a:solidFill>
                  <a:srgbClr val="000000"/>
                </a:solidFill>
                <a:latin typeface="Helvetica Neue"/>
                <a:ea typeface="Helvetica Neue"/>
                <a:cs typeface="Helvetica Neue"/>
                <a:sym typeface="Helvetica Neue"/>
              </a:rPr>
              <a:t>icon.</a:t>
            </a:r>
            <a:endParaRPr sz="1700" b="0" i="0" u="none" strike="noStrike" cap="none">
              <a:solidFill>
                <a:srgbClr val="000000"/>
              </a:solidFill>
              <a:latin typeface="Helvetica Neue"/>
              <a:ea typeface="Helvetica Neue"/>
              <a:cs typeface="Helvetica Neue"/>
              <a:sym typeface="Helvetica Neue"/>
            </a:endParaRPr>
          </a:p>
        </p:txBody>
      </p:sp>
      <p:pic>
        <p:nvPicPr>
          <p:cNvPr id="392" name="Google Shape;392;g3660e946a5b_0_782"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show icon diamond block is added under the show icon small diamond block as the next step." title="microbit-screenshot (38).png"/>
          <p:cNvPicPr preferRelativeResize="0"/>
          <p:nvPr/>
        </p:nvPicPr>
        <p:blipFill rotWithShape="1">
          <a:blip r:embed="rId4">
            <a:alphaModFix/>
          </a:blip>
          <a:srcRect/>
          <a:stretch/>
        </p:blipFill>
        <p:spPr>
          <a:xfrm>
            <a:off x="3794550" y="2066999"/>
            <a:ext cx="2228999" cy="1671739"/>
          </a:xfrm>
          <a:prstGeom prst="rect">
            <a:avLst/>
          </a:prstGeom>
          <a:solidFill>
            <a:srgbClr val="FFFFFF"/>
          </a:solidFill>
          <a:ln>
            <a:noFill/>
          </a:ln>
        </p:spPr>
      </p:pic>
      <p:sp>
        <p:nvSpPr>
          <p:cNvPr id="393" name="Google Shape;393;g3660e946a5b_0_782"/>
          <p:cNvSpPr/>
          <p:nvPr/>
        </p:nvSpPr>
        <p:spPr>
          <a:xfrm>
            <a:off x="6511375" y="1829450"/>
            <a:ext cx="2861100" cy="432420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Find the ‘show string’ block </a:t>
            </a:r>
            <a:r>
              <a:rPr lang="en-GB" sz="1600" b="0" i="0" u="none" strike="noStrike" cap="none">
                <a:solidFill>
                  <a:srgbClr val="000000"/>
                </a:solidFill>
                <a:latin typeface="Helvetica Neue"/>
                <a:ea typeface="Helvetica Neue"/>
                <a:cs typeface="Helvetica Neue"/>
                <a:sym typeface="Helvetica Neue"/>
              </a:rPr>
              <a:t>in the Basic section and update the string to read </a:t>
            </a:r>
            <a:r>
              <a:rPr lang="en-GB" sz="1600">
                <a:latin typeface="Helvetica Neue"/>
                <a:ea typeface="Helvetica Neue"/>
                <a:cs typeface="Helvetica Neue"/>
                <a:sym typeface="Helvetica Neue"/>
              </a:rPr>
              <a:t>“</a:t>
            </a:r>
            <a:r>
              <a:rPr lang="en-GB" sz="16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8"/>
                  </a:ext>
                </a:extLst>
              </a:rPr>
              <a:t>M</a:t>
            </a:r>
            <a:r>
              <a:rPr lang="en-GB" sz="1600">
                <a:latin typeface="Helvetica Neue"/>
                <a:ea typeface="Helvetica Neue"/>
                <a:cs typeface="Helvetica Neue"/>
                <a:sym typeface="Helvetica Neue"/>
              </a:rPr>
              <a:t>”</a:t>
            </a:r>
            <a:r>
              <a:rPr lang="en-GB" sz="1600" b="0" i="0" u="none" strike="noStrike" cap="none">
                <a:solidFill>
                  <a:srgbClr val="000000"/>
                </a:solidFill>
                <a:latin typeface="Helvetica Neue"/>
                <a:ea typeface="Helvetica Neue"/>
                <a:cs typeface="Helvetica Neue"/>
                <a:sym typeface="Helvetica Neue"/>
              </a:rPr>
              <a:t> to help students know the micro:bit is ready to measure light levels.</a:t>
            </a:r>
            <a:r>
              <a:rPr lang="en-GB" sz="1700" b="0" i="0" u="none" strike="noStrike" cap="none">
                <a:solidFill>
                  <a:srgbClr val="000000"/>
                </a:solidFill>
                <a:latin typeface="Helvetica Neue"/>
                <a:ea typeface="Helvetica Neue"/>
                <a:cs typeface="Helvetica Neue"/>
                <a:sym typeface="Helvetica Neue"/>
              </a:rPr>
              <a:t> </a:t>
            </a:r>
            <a:endParaRPr sz="1300" b="0" i="0" u="none" strike="noStrike" cap="none">
              <a:solidFill>
                <a:srgbClr val="000000"/>
              </a:solidFill>
              <a:latin typeface="Helvetica Neue"/>
              <a:ea typeface="Helvetica Neue"/>
              <a:cs typeface="Helvetica Neue"/>
              <a:sym typeface="Helvetica Neue"/>
            </a:endParaRPr>
          </a:p>
        </p:txBody>
      </p:sp>
      <p:pic>
        <p:nvPicPr>
          <p:cNvPr id="394" name="Google Shape;394;g3660e946a5b_0_782" descr="Block-based code for micro:bit used for a teacher-led code along with students to code Button A pressed on a micro:bit to store the light level measured in the variable &quot;reading&quot;, show an animation to signal a measurement was saved, pause, and display &quot;M&quot; as a signal it's ready to measure a light level. The show string &quot;M&quot; block is added under the show icon diamond block as the final step." title="microbit-screenshot (39).png"/>
          <p:cNvPicPr preferRelativeResize="0"/>
          <p:nvPr/>
        </p:nvPicPr>
        <p:blipFill rotWithShape="1">
          <a:blip r:embed="rId5">
            <a:alphaModFix/>
          </a:blip>
          <a:srcRect/>
          <a:stretch/>
        </p:blipFill>
        <p:spPr>
          <a:xfrm>
            <a:off x="6827424" y="2008288"/>
            <a:ext cx="2228999" cy="1986423"/>
          </a:xfrm>
          <a:prstGeom prst="rect">
            <a:avLst/>
          </a:prstGeom>
          <a:solidFill>
            <a:srgbClr val="FFFFFF"/>
          </a:solidFill>
          <a:ln>
            <a:noFill/>
          </a:ln>
        </p:spPr>
      </p:pic>
      <p:pic>
        <p:nvPicPr>
          <p:cNvPr id="395" name="Google Shape;395;g3660e946a5b_0_782" descr="Illustration of educator in front of empty whiteboard used to signal teacher-led activities on this page" title="black female teacher image.png"/>
          <p:cNvPicPr preferRelativeResize="0"/>
          <p:nvPr/>
        </p:nvPicPr>
        <p:blipFill rotWithShape="1">
          <a:blip r:embed="rId6">
            <a:alphaModFix/>
          </a:blip>
          <a:srcRect/>
          <a:stretch/>
        </p:blipFill>
        <p:spPr>
          <a:xfrm>
            <a:off x="8193400" y="379637"/>
            <a:ext cx="1428350" cy="119127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g3660e946a5b_0_799"/>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9"/>
                  </a:ext>
                </a:extLst>
              </a:rPr>
              <a:t>ctivity Steps</a:t>
            </a:r>
            <a:r>
              <a:rPr lang="en-GB" sz="2600">
                <a:solidFill>
                  <a:srgbClr val="CD0364"/>
                </a:solidFill>
              </a:rPr>
              <a:t> 6</a:t>
            </a:r>
            <a:endParaRPr sz="2600">
              <a:solidFill>
                <a:srgbClr val="CD0364"/>
              </a:solidFill>
            </a:endParaRPr>
          </a:p>
        </p:txBody>
      </p:sp>
      <p:sp>
        <p:nvSpPr>
          <p:cNvPr id="401" name="Google Shape;401;g3660e946a5b_0_79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27</a:t>
            </a:fld>
            <a:endParaRPr/>
          </a:p>
        </p:txBody>
      </p:sp>
      <p:sp>
        <p:nvSpPr>
          <p:cNvPr id="402" name="Google Shape;402;g3660e946a5b_0_799"/>
          <p:cNvSpPr txBox="1">
            <a:spLocks noGrp="1"/>
          </p:cNvSpPr>
          <p:nvPr>
            <p:ph type="body" idx="1"/>
          </p:nvPr>
        </p:nvSpPr>
        <p:spPr>
          <a:xfrm>
            <a:off x="680952" y="1082185"/>
            <a:ext cx="5071500" cy="544565"/>
          </a:xfrm>
          <a:prstGeom prst="rect">
            <a:avLst/>
          </a:prstGeom>
          <a:noFill/>
          <a:ln>
            <a:noFill/>
          </a:ln>
        </p:spPr>
        <p:txBody>
          <a:bodyPr spcFirstLastPara="1" wrap="square" lIns="91425" tIns="45700" rIns="91425" bIns="45700" anchor="ctr" anchorCtr="0">
            <a:normAutofit lnSpcReduction="10000"/>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0"/>
                  </a:ext>
                </a:extLst>
              </a:rPr>
              <a:t>Build the code</a:t>
            </a:r>
            <a:r>
              <a:rPr lang="en-GB" sz="1800" b="1" i="1" dirty="0">
                <a:solidFill>
                  <a:srgbClr val="CD0364"/>
                </a:solidFill>
              </a:rPr>
              <a:t> - b</a:t>
            </a: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1"/>
                  </a:ext>
                </a:extLst>
              </a:rPr>
              <a:t>utton</a:t>
            </a:r>
            <a:r>
              <a:rPr lang="en-GB" sz="1800" b="1" i="1" dirty="0">
                <a:solidFill>
                  <a:srgbClr val="CD0364"/>
                </a:solidFill>
              </a:rPr>
              <a:t> B part 1:</a:t>
            </a:r>
            <a:endParaRPr sz="1800" dirty="0"/>
          </a:p>
        </p:txBody>
      </p:sp>
      <p:sp>
        <p:nvSpPr>
          <p:cNvPr id="403" name="Google Shape;403;g3660e946a5b_0_79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04" name="Google Shape;404;g3660e946a5b_0_799"/>
          <p:cNvSpPr/>
          <p:nvPr/>
        </p:nvSpPr>
        <p:spPr>
          <a:xfrm>
            <a:off x="5387775" y="1882375"/>
            <a:ext cx="39945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700" b="1" i="0" u="none" strike="noStrike" cap="none">
                <a:solidFill>
                  <a:srgbClr val="CD0364"/>
                </a:solidFill>
                <a:latin typeface="Helvetica Neue"/>
                <a:ea typeface="Helvetica Neue"/>
                <a:cs typeface="Helvetica Neue"/>
                <a:sym typeface="Helvetica Neue"/>
              </a:rPr>
              <a:t>Find the ‘show number 0’ block</a:t>
            </a:r>
            <a:r>
              <a:rPr lang="en-GB" sz="1700" b="0" i="0" u="none" strike="noStrike" cap="none">
                <a:solidFill>
                  <a:schemeClr val="dk1"/>
                </a:solidFill>
                <a:latin typeface="Helvetica Neue"/>
                <a:ea typeface="Helvetica Neue"/>
                <a:cs typeface="Helvetica Neue"/>
                <a:sym typeface="Helvetica Neue"/>
              </a:rPr>
              <a:t> in the Input </a:t>
            </a:r>
            <a:r>
              <a:rPr lang="en-GB" sz="17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2"/>
                  </a:ext>
                </a:extLst>
              </a:rPr>
              <a:t>section</a:t>
            </a:r>
            <a:r>
              <a:rPr lang="en-GB" sz="1700" b="0" i="0" u="none" strike="noStrike" cap="none">
                <a:solidFill>
                  <a:schemeClr val="dk1"/>
                </a:solidFill>
                <a:latin typeface="Helvetica Neue"/>
                <a:ea typeface="Helvetica Neue"/>
                <a:cs typeface="Helvetica Neue"/>
                <a:sym typeface="Helvetica Neue"/>
              </a:rPr>
              <a:t>.</a:t>
            </a:r>
            <a:endParaRPr sz="16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rgbClr val="000000"/>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chemeClr val="dk1"/>
              </a:buClr>
              <a:buSzPts val="1100"/>
              <a:buFont typeface="Arial"/>
              <a:buNone/>
            </a:pPr>
            <a:r>
              <a:rPr lang="en-GB" sz="1700" b="1" i="0" u="none" strike="noStrike" cap="none">
                <a:solidFill>
                  <a:srgbClr val="CD0364"/>
                </a:solidFill>
                <a:latin typeface="Helvetica Neue"/>
                <a:ea typeface="Helvetica Neue"/>
                <a:cs typeface="Helvetica Neue"/>
                <a:sym typeface="Helvetica Neue"/>
              </a:rPr>
              <a:t>Find variable</a:t>
            </a:r>
            <a:r>
              <a:rPr lang="en-GB" sz="1700" b="1" i="0" u="none" strike="noStrike" cap="none">
                <a:solidFill>
                  <a:srgbClr val="CD036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3"/>
                  </a:ext>
                </a:extLst>
              </a:rPr>
              <a:t> “reading</a:t>
            </a:r>
            <a:r>
              <a:rPr lang="en-GB" sz="1700" b="1" i="0" u="none" strike="noStrike" cap="none">
                <a:solidFill>
                  <a:srgbClr val="CD0364"/>
                </a:solidFill>
                <a:latin typeface="Helvetica Neue"/>
                <a:ea typeface="Helvetica Neue"/>
                <a:cs typeface="Helvetica Neue"/>
                <a:sym typeface="Helvetica Neue"/>
              </a:rPr>
              <a:t>”</a:t>
            </a:r>
            <a:r>
              <a:rPr lang="en-GB" sz="1700" b="0" i="0" u="none" strike="noStrike" cap="none">
                <a:solidFill>
                  <a:schemeClr val="dk1"/>
                </a:solidFill>
                <a:latin typeface="Helvetica Neue"/>
                <a:ea typeface="Helvetica Neue"/>
                <a:cs typeface="Helvetica Neue"/>
                <a:sym typeface="Helvetica Neue"/>
              </a:rPr>
              <a:t> in the Variables section and put it on top of the 0 in </a:t>
            </a:r>
            <a:r>
              <a:rPr lang="en-GB" sz="1700">
                <a:solidFill>
                  <a:schemeClr val="dk1"/>
                </a:solidFill>
                <a:latin typeface="Helvetica Neue"/>
                <a:ea typeface="Helvetica Neue"/>
                <a:cs typeface="Helvetica Neue"/>
                <a:sym typeface="Helvetica Neue"/>
              </a:rPr>
              <a:t>‘</a:t>
            </a:r>
            <a:r>
              <a:rPr lang="en-GB" sz="1700" b="0" i="0" u="none" strike="noStrike" cap="none">
                <a:solidFill>
                  <a:schemeClr val="dk1"/>
                </a:solidFill>
                <a:latin typeface="Helvetica Neue"/>
                <a:ea typeface="Helvetica Neue"/>
                <a:cs typeface="Helvetica Neue"/>
                <a:sym typeface="Helvetica Neue"/>
              </a:rPr>
              <a:t>show number 0’ </a:t>
            </a:r>
            <a:r>
              <a:rPr lang="en-GB" sz="17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4"/>
                  </a:ext>
                </a:extLst>
              </a:rPr>
              <a:t>block</a:t>
            </a:r>
            <a:r>
              <a:rPr lang="en-GB" sz="1700" b="0" i="0" u="none" strike="noStrike" cap="none">
                <a:solidFill>
                  <a:schemeClr val="dk1"/>
                </a:solidFill>
                <a:latin typeface="Helvetica Neue"/>
                <a:ea typeface="Helvetica Neue"/>
                <a:cs typeface="Helvetica Neue"/>
                <a:sym typeface="Helvetica Neue"/>
              </a:rPr>
              <a:t>.</a:t>
            </a:r>
            <a:endParaRPr sz="1600" b="0" i="0" u="none" strike="noStrike" cap="none">
              <a:solidFill>
                <a:srgbClr val="000000"/>
              </a:solidFill>
              <a:latin typeface="Helvetica Neue"/>
              <a:ea typeface="Helvetica Neue"/>
              <a:cs typeface="Helvetica Neue"/>
              <a:sym typeface="Helvetica Neue"/>
            </a:endParaRPr>
          </a:p>
        </p:txBody>
      </p:sp>
      <p:sp>
        <p:nvSpPr>
          <p:cNvPr id="405" name="Google Shape;405;g3660e946a5b_0_799"/>
          <p:cNvSpPr/>
          <p:nvPr/>
        </p:nvSpPr>
        <p:spPr>
          <a:xfrm>
            <a:off x="743525" y="1829450"/>
            <a:ext cx="21003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Find the ‘on button A pressed’ block </a:t>
            </a:r>
            <a:r>
              <a:rPr lang="en-GB" sz="1600" b="0" i="0" u="none" strike="noStrike" cap="none">
                <a:solidFill>
                  <a:srgbClr val="000000"/>
                </a:solidFill>
                <a:latin typeface="Helvetica Neue"/>
                <a:ea typeface="Helvetica Neue"/>
                <a:cs typeface="Helvetica Neue"/>
                <a:sym typeface="Helvetica Neue"/>
              </a:rPr>
              <a:t>in the Input section and add it to your workspace. Select the down arrow and select B.</a:t>
            </a:r>
            <a:endParaRPr sz="1200" b="0" i="0" u="none" strike="noStrike" cap="none">
              <a:solidFill>
                <a:srgbClr val="000000"/>
              </a:solidFill>
              <a:latin typeface="Helvetica Neue"/>
              <a:ea typeface="Helvetica Neue"/>
              <a:cs typeface="Helvetica Neue"/>
              <a:sym typeface="Helvetica Neue"/>
            </a:endParaRPr>
          </a:p>
        </p:txBody>
      </p:sp>
      <p:pic>
        <p:nvPicPr>
          <p:cNvPr id="406" name="Google Shape;406;g3660e946a5b_0_799" descr="Block-based code for micro:bit used for a teacher-led code along with students to code Button B pressed to clear the screen, display the light level stored in variable &quot;reading&quot;,  pause, and display &quot;M&quot; as a signal it's ready to measure a light level. An empty on button A pressed block is added to the workspace and is gray because another on button A pressed block is already being used in the code." title="microbit-screenshot (23).png"/>
          <p:cNvPicPr preferRelativeResize="0"/>
          <p:nvPr/>
        </p:nvPicPr>
        <p:blipFill rotWithShape="1">
          <a:blip r:embed="rId3">
            <a:alphaModFix/>
          </a:blip>
          <a:srcRect l="65999" t="15354" r="17901" b="59051"/>
          <a:stretch/>
        </p:blipFill>
        <p:spPr>
          <a:xfrm>
            <a:off x="909751" y="2021264"/>
            <a:ext cx="1594675" cy="802226"/>
          </a:xfrm>
          <a:prstGeom prst="rect">
            <a:avLst/>
          </a:prstGeom>
          <a:noFill/>
          <a:ln>
            <a:noFill/>
          </a:ln>
        </p:spPr>
      </p:pic>
      <p:pic>
        <p:nvPicPr>
          <p:cNvPr id="407" name="Google Shape;407;g3660e946a5b_0_799" descr="Block-based code for micro:bit used for a teacher-led code along with students to code Button B pressed to clear the screen, display the light level stored in variable &quot;reading&quot;,  pause, and display &quot;M&quot; as a signal it's ready to measure a light level. An empty on button A pressed block is changed to a on button B pressed block by clicking the down arrow next to letter A and selecting letter B as the next step." title="microbit-screenshot (23).png"/>
          <p:cNvPicPr preferRelativeResize="0"/>
          <p:nvPr/>
        </p:nvPicPr>
        <p:blipFill rotWithShape="1">
          <a:blip r:embed="rId3">
            <a:alphaModFix/>
          </a:blip>
          <a:srcRect l="84692" t="14729" r="-790" b="59674"/>
          <a:stretch/>
        </p:blipFill>
        <p:spPr>
          <a:xfrm>
            <a:off x="909751" y="3015589"/>
            <a:ext cx="1594675" cy="802226"/>
          </a:xfrm>
          <a:prstGeom prst="rect">
            <a:avLst/>
          </a:prstGeom>
          <a:noFill/>
          <a:ln>
            <a:noFill/>
          </a:ln>
        </p:spPr>
      </p:pic>
      <p:sp>
        <p:nvSpPr>
          <p:cNvPr id="408" name="Google Shape;408;g3660e946a5b_0_799" descr="pink down arrow to signal the students will change the gray, unusable on button A pressed block to a pink, usable on button B pressed by clicking the down arrow next to letter A and selecting letter B."/>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r>
              <a:rPr lang="en-GB" sz="2275" b="0" i="0" u="none" strike="noStrike" cap="none">
                <a:solidFill>
                  <a:srgbClr val="CD0364"/>
                </a:solidFill>
                <a:latin typeface="Helvetica Neue"/>
                <a:ea typeface="Helvetica Neue"/>
                <a:cs typeface="Helvetica Neue"/>
                <a:sym typeface="Helvetica Neue"/>
              </a:rPr>
              <a:t>↓</a:t>
            </a:r>
            <a:endParaRPr sz="2275" b="0" i="0" u="none" strike="noStrike" cap="none">
              <a:solidFill>
                <a:srgbClr val="CD0364"/>
              </a:solidFill>
              <a:latin typeface="Helvetica Neue"/>
              <a:ea typeface="Helvetica Neue"/>
              <a:cs typeface="Helvetica Neue"/>
              <a:sym typeface="Helvetica Neue"/>
            </a:endParaRPr>
          </a:p>
        </p:txBody>
      </p:sp>
      <p:sp>
        <p:nvSpPr>
          <p:cNvPr id="409" name="Google Shape;409;g3660e946a5b_0_799"/>
          <p:cNvSpPr/>
          <p:nvPr/>
        </p:nvSpPr>
        <p:spPr>
          <a:xfrm>
            <a:off x="3194950" y="1882375"/>
            <a:ext cx="18417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800" b="1" i="0" u="none" strike="noStrike" cap="none">
                <a:solidFill>
                  <a:srgbClr val="CD0364"/>
                </a:solidFill>
                <a:latin typeface="Helvetica Neue"/>
                <a:ea typeface="Helvetica Neue"/>
                <a:cs typeface="Helvetica Neue"/>
                <a:sym typeface="Helvetica Neue"/>
              </a:rPr>
              <a:t>Find the ‘clear screen’ block </a:t>
            </a:r>
            <a:r>
              <a:rPr lang="en-GB" sz="1800" b="0" i="0" u="none" strike="noStrike" cap="none">
                <a:solidFill>
                  <a:schemeClr val="dk1"/>
                </a:solidFill>
                <a:latin typeface="Helvetica Neue"/>
                <a:ea typeface="Helvetica Neue"/>
                <a:cs typeface="Helvetica Neue"/>
                <a:sym typeface="Helvetica Neue"/>
              </a:rPr>
              <a:t>in the </a:t>
            </a:r>
            <a:r>
              <a:rPr lang="en-GB" sz="18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5"/>
                  </a:ext>
                </a:extLst>
              </a:rPr>
              <a:t>Basic</a:t>
            </a:r>
            <a:r>
              <a:rPr lang="en-GB" sz="1800" b="0" i="0" u="none" strike="noStrike" cap="none">
                <a:solidFill>
                  <a:schemeClr val="dk1"/>
                </a:solidFill>
                <a:latin typeface="Helvetica Neue"/>
                <a:ea typeface="Helvetica Neue"/>
                <a:cs typeface="Helvetica Neue"/>
                <a:sym typeface="Helvetica Neue"/>
              </a:rPr>
              <a:t> section</a:t>
            </a:r>
            <a:r>
              <a:rPr lang="en-GB" sz="1600" b="0" i="0" u="none" strike="noStrike" cap="none">
                <a:solidFill>
                  <a:srgbClr val="000000"/>
                </a:solidFill>
                <a:latin typeface="Helvetica Neue"/>
                <a:ea typeface="Helvetica Neue"/>
                <a:cs typeface="Helvetica Neue"/>
                <a:sym typeface="Helvetica Neue"/>
              </a:rPr>
              <a:t>.</a:t>
            </a:r>
            <a:endParaRPr sz="1200" b="0" i="0" u="none" strike="noStrike" cap="none">
              <a:solidFill>
                <a:srgbClr val="000000"/>
              </a:solidFill>
              <a:latin typeface="Helvetica Neue"/>
              <a:ea typeface="Helvetica Neue"/>
              <a:cs typeface="Helvetica Neue"/>
              <a:sym typeface="Helvetica Neue"/>
            </a:endParaRPr>
          </a:p>
        </p:txBody>
      </p:sp>
      <p:pic>
        <p:nvPicPr>
          <p:cNvPr id="410" name="Google Shape;410;g3660e946a5b_0_799" descr="Block-based code for micro:bit used for a teacher-led code along with students to code Button B pressed to clear the screen, display the light level stored in variable &quot;reading&quot;,  pause, and display &quot;M&quot; as a signal it's ready to measure a light level. The clear screen block is added inside the on button B pressed block as the next step." title="microbit-screenshot (40).png"/>
          <p:cNvPicPr preferRelativeResize="0"/>
          <p:nvPr/>
        </p:nvPicPr>
        <p:blipFill rotWithShape="1">
          <a:blip r:embed="rId4">
            <a:alphaModFix/>
          </a:blip>
          <a:srcRect/>
          <a:stretch/>
        </p:blipFill>
        <p:spPr>
          <a:xfrm>
            <a:off x="3318463" y="2500013"/>
            <a:ext cx="1594674" cy="904338"/>
          </a:xfrm>
          <a:prstGeom prst="rect">
            <a:avLst/>
          </a:prstGeom>
          <a:noFill/>
          <a:ln>
            <a:noFill/>
          </a:ln>
        </p:spPr>
      </p:pic>
      <p:pic>
        <p:nvPicPr>
          <p:cNvPr id="411" name="Google Shape;411;g3660e946a5b_0_799" descr="Block-based code for micro:bit used for a teacher-led code along with students to code Button B pressed to clear the screen, display the light level stored in variable &quot;reading&quot;,  pause, and display &quot;M&quot; as a signal it's ready to measure a light level. The show number 0 block is added under the clear screen block as the next step." title="microbit-screenshot (41).png"/>
          <p:cNvPicPr preferRelativeResize="0"/>
          <p:nvPr/>
        </p:nvPicPr>
        <p:blipFill rotWithShape="1">
          <a:blip r:embed="rId5">
            <a:alphaModFix/>
          </a:blip>
          <a:srcRect/>
          <a:stretch/>
        </p:blipFill>
        <p:spPr>
          <a:xfrm>
            <a:off x="6639687" y="2015100"/>
            <a:ext cx="1490666" cy="1155100"/>
          </a:xfrm>
          <a:prstGeom prst="rect">
            <a:avLst/>
          </a:prstGeom>
          <a:noFill/>
          <a:ln>
            <a:noFill/>
          </a:ln>
        </p:spPr>
      </p:pic>
      <p:pic>
        <p:nvPicPr>
          <p:cNvPr id="412" name="Google Shape;412;g3660e946a5b_0_799" descr="Block-based code for micro:bit used for a teacher-led code along with students to code Button B pressed to clear the screen, display the light level stored in variable &quot;reading&quot;,  pause, and display &quot;M&quot; as a signal it's ready to measure a light level. The reading block is put on top of the 0 on the show number block as the next step." title="microbit-screenshot (42).png"/>
          <p:cNvPicPr preferRelativeResize="0"/>
          <p:nvPr/>
        </p:nvPicPr>
        <p:blipFill rotWithShape="1">
          <a:blip r:embed="rId6">
            <a:alphaModFix/>
          </a:blip>
          <a:srcRect/>
          <a:stretch/>
        </p:blipFill>
        <p:spPr>
          <a:xfrm>
            <a:off x="6562262" y="3886300"/>
            <a:ext cx="1645538" cy="1155100"/>
          </a:xfrm>
          <a:prstGeom prst="rect">
            <a:avLst/>
          </a:prstGeom>
          <a:noFill/>
          <a:ln>
            <a:noFill/>
          </a:ln>
        </p:spPr>
      </p:pic>
      <p:pic>
        <p:nvPicPr>
          <p:cNvPr id="413" name="Google Shape;413;g3660e946a5b_0_799" descr="Illustration of educator in front of empty whiteboard used to signal teacher-led activities on this page" title="black female teacher image.png"/>
          <p:cNvPicPr preferRelativeResize="0"/>
          <p:nvPr/>
        </p:nvPicPr>
        <p:blipFill rotWithShape="1">
          <a:blip r:embed="rId7">
            <a:alphaModFix/>
          </a:blip>
          <a:srcRect/>
          <a:stretch/>
        </p:blipFill>
        <p:spPr>
          <a:xfrm>
            <a:off x="8193400" y="379637"/>
            <a:ext cx="1428350" cy="119127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g3660e946a5b_0_819"/>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6"/>
                  </a:ext>
                </a:extLst>
              </a:rPr>
              <a:t>ctivity Steps</a:t>
            </a:r>
            <a:r>
              <a:rPr lang="en-GB" sz="2600">
                <a:solidFill>
                  <a:srgbClr val="CD0364"/>
                </a:solidFill>
              </a:rPr>
              <a:t> 7</a:t>
            </a:r>
            <a:endParaRPr sz="2600">
              <a:solidFill>
                <a:srgbClr val="CD0364"/>
              </a:solidFill>
            </a:endParaRPr>
          </a:p>
        </p:txBody>
      </p:sp>
      <p:sp>
        <p:nvSpPr>
          <p:cNvPr id="419" name="Google Shape;419;g3660e946a5b_0_8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28</a:t>
            </a:fld>
            <a:endParaRPr/>
          </a:p>
        </p:txBody>
      </p:sp>
      <p:sp>
        <p:nvSpPr>
          <p:cNvPr id="420" name="Google Shape;420;g3660e946a5b_0_819"/>
          <p:cNvSpPr txBox="1">
            <a:spLocks noGrp="1"/>
          </p:cNvSpPr>
          <p:nvPr>
            <p:ph type="body" idx="1"/>
          </p:nvPr>
        </p:nvSpPr>
        <p:spPr>
          <a:xfrm>
            <a:off x="681025" y="1184595"/>
            <a:ext cx="8544000" cy="46893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1300"/>
              </a:spcBef>
              <a:spcAft>
                <a:spcPts val="0"/>
              </a:spcAft>
              <a:buSzPts val="1800"/>
              <a:buNone/>
            </a:pP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7"/>
                  </a:ext>
                </a:extLst>
              </a:rPr>
              <a:t>Build the code</a:t>
            </a:r>
            <a:r>
              <a:rPr lang="en-GB" sz="1800" b="1" i="1" dirty="0">
                <a:solidFill>
                  <a:srgbClr val="CD0364"/>
                </a:solidFill>
              </a:rPr>
              <a:t> - b</a:t>
            </a:r>
            <a:r>
              <a:rPr lang="en-GB" sz="1800" b="1" i="1" dirty="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8"/>
                  </a:ext>
                </a:extLst>
              </a:rPr>
              <a:t>utton</a:t>
            </a:r>
            <a:r>
              <a:rPr lang="en-GB" sz="1800" b="1" i="1" dirty="0">
                <a:solidFill>
                  <a:srgbClr val="CD0364"/>
                </a:solidFill>
              </a:rPr>
              <a:t> B part 2:</a:t>
            </a: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0" lvl="0" indent="0" algn="l" rtl="0">
              <a:lnSpc>
                <a:spcPct val="110000"/>
              </a:lnSpc>
              <a:spcBef>
                <a:spcPts val="1300"/>
              </a:spcBef>
              <a:spcAft>
                <a:spcPts val="0"/>
              </a:spcAft>
              <a:buSzPts val="1800"/>
              <a:buNone/>
            </a:pPr>
            <a:endParaRPr sz="1800" b="1" i="1" dirty="0">
              <a:solidFill>
                <a:srgbClr val="CD0364"/>
              </a:solidFill>
            </a:endParaRPr>
          </a:p>
          <a:p>
            <a:pPr marL="318151" lvl="0" indent="-309553" algn="l" rtl="0">
              <a:lnSpc>
                <a:spcPct val="110000"/>
              </a:lnSpc>
              <a:spcBef>
                <a:spcPts val="1300"/>
              </a:spcBef>
              <a:spcAft>
                <a:spcPts val="0"/>
              </a:spcAft>
              <a:buClr>
                <a:srgbClr val="CD0364"/>
              </a:buClr>
              <a:buSzPts val="1800"/>
              <a:buChar char="•"/>
            </a:pPr>
            <a:r>
              <a:rPr lang="en-GB" sz="1800" b="1" dirty="0">
                <a:solidFill>
                  <a:srgbClr val="CD0364"/>
                </a:solidFill>
              </a:rPr>
              <a:t>Test</a:t>
            </a:r>
            <a:r>
              <a:rPr lang="en-GB" sz="1800" dirty="0"/>
              <a:t> their code using the simulator and then </a:t>
            </a:r>
            <a:r>
              <a:rPr lang="en-GB" sz="1800" b="1" dirty="0">
                <a:solidFill>
                  <a:srgbClr val="CD0364"/>
                </a:solidFill>
              </a:rPr>
              <a:t>download</a:t>
            </a:r>
            <a:r>
              <a:rPr lang="en-GB" sz="1800" dirty="0"/>
              <a:t> the code to their </a:t>
            </a:r>
            <a:r>
              <a:rPr lang="en-GB" sz="1800" dirty="0" err="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9"/>
                  </a:ext>
                </a:extLst>
              </a:rPr>
              <a:t>micro:bit</a:t>
            </a:r>
            <a:r>
              <a:rPr lang="en-GB" sz="1800" dirty="0"/>
              <a:t>.</a:t>
            </a:r>
            <a:endParaRPr sz="1800" b="1" i="1" dirty="0">
              <a:solidFill>
                <a:srgbClr val="CD0364"/>
              </a:solidFill>
            </a:endParaRPr>
          </a:p>
        </p:txBody>
      </p:sp>
      <p:sp>
        <p:nvSpPr>
          <p:cNvPr id="421" name="Google Shape;421;g3660e946a5b_0_8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22" name="Google Shape;422;g3660e946a5b_0_819"/>
          <p:cNvSpPr/>
          <p:nvPr/>
        </p:nvSpPr>
        <p:spPr>
          <a:xfrm>
            <a:off x="681025" y="1810850"/>
            <a:ext cx="3026700" cy="357268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800" b="1" i="0" u="none" strike="noStrike" cap="none">
                <a:solidFill>
                  <a:srgbClr val="CD0364"/>
                </a:solidFill>
                <a:latin typeface="Helvetica Neue"/>
                <a:ea typeface="Helvetica Neue"/>
                <a:cs typeface="Helvetica Neue"/>
                <a:sym typeface="Helvetica Neue"/>
              </a:rPr>
              <a:t>Find the ‘pause’ block</a:t>
            </a:r>
            <a:r>
              <a:rPr lang="en-GB" sz="1800" b="0" i="0" u="none" strike="noStrike" cap="none">
                <a:solidFill>
                  <a:schemeClr val="dk1"/>
                </a:solidFill>
                <a:latin typeface="Helvetica Neue"/>
                <a:ea typeface="Helvetica Neue"/>
                <a:cs typeface="Helvetica Neue"/>
                <a:sym typeface="Helvetica Neue"/>
              </a:rPr>
              <a:t> in the </a:t>
            </a:r>
            <a:r>
              <a:rPr lang="en-GB" sz="18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0"/>
                  </a:ext>
                </a:extLst>
              </a:rPr>
              <a:t>Basic</a:t>
            </a:r>
            <a:r>
              <a:rPr lang="en-GB" sz="1800" b="0" i="0" u="none" strike="noStrike" cap="none">
                <a:solidFill>
                  <a:schemeClr val="dk1"/>
                </a:solidFill>
                <a:latin typeface="Helvetica Neue"/>
                <a:ea typeface="Helvetica Neue"/>
                <a:cs typeface="Helvetica Neue"/>
                <a:sym typeface="Helvetica Neue"/>
              </a:rPr>
              <a:t> section and click the arrow to update to time to</a:t>
            </a:r>
            <a:r>
              <a:rPr lang="en-GB" sz="18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1"/>
                  </a:ext>
                </a:extLst>
              </a:rPr>
              <a:t> half a second </a:t>
            </a:r>
            <a:r>
              <a:rPr lang="en-GB" sz="18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2"/>
                  </a:ext>
                </a:extLst>
              </a:rPr>
              <a:t>(</a:t>
            </a:r>
            <a:r>
              <a:rPr lang="en-GB" sz="18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3"/>
                  </a:ext>
                </a:extLst>
              </a:rPr>
              <a:t>500</a:t>
            </a:r>
            <a:r>
              <a:rPr lang="en-GB" sz="18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4"/>
                  </a:ext>
                </a:extLst>
              </a:rPr>
              <a:t> ms)</a:t>
            </a:r>
            <a:r>
              <a:rPr lang="en-GB" sz="1800" b="0" i="0" u="none" strike="noStrike" cap="none">
                <a:solidFill>
                  <a:schemeClr val="dk1"/>
                </a:solidFill>
                <a:latin typeface="Helvetica Neue"/>
                <a:ea typeface="Helvetica Neue"/>
                <a:cs typeface="Helvetica Neue"/>
                <a:sym typeface="Helvetica Neue"/>
              </a:rPr>
              <a:t>.</a:t>
            </a:r>
            <a:endParaRPr sz="1800" b="0" i="0" u="none" strike="noStrike" cap="none">
              <a:solidFill>
                <a:srgbClr val="000000"/>
              </a:solidFill>
              <a:latin typeface="Helvetica Neue"/>
              <a:ea typeface="Helvetica Neue"/>
              <a:cs typeface="Helvetica Neue"/>
              <a:sym typeface="Helvetica Neue"/>
            </a:endParaRPr>
          </a:p>
        </p:txBody>
      </p:sp>
      <p:pic>
        <p:nvPicPr>
          <p:cNvPr id="423" name="Google Shape;423;g3660e946a5b_0_819" descr="Block-based code for micro:bit used for a teacher-led code along with students to code Button B pressed to clear the screen, display the light level stored in variable &quot;reading&quot;,  pause, and display &quot;M&quot; as a signal it's ready to measure a light level. The pause block is added under the show number reading block as the next step. " title="microbit-screenshot (43).png"/>
          <p:cNvPicPr preferRelativeResize="0"/>
          <p:nvPr/>
        </p:nvPicPr>
        <p:blipFill rotWithShape="1">
          <a:blip r:embed="rId3">
            <a:alphaModFix/>
          </a:blip>
          <a:srcRect/>
          <a:stretch/>
        </p:blipFill>
        <p:spPr>
          <a:xfrm>
            <a:off x="1313400" y="1973050"/>
            <a:ext cx="1761951" cy="1568475"/>
          </a:xfrm>
          <a:prstGeom prst="rect">
            <a:avLst/>
          </a:prstGeom>
          <a:solidFill>
            <a:srgbClr val="FFFFFF"/>
          </a:solidFill>
          <a:ln>
            <a:noFill/>
          </a:ln>
        </p:spPr>
      </p:pic>
      <p:sp>
        <p:nvSpPr>
          <p:cNvPr id="424" name="Google Shape;424;g3660e946a5b_0_819"/>
          <p:cNvSpPr/>
          <p:nvPr/>
        </p:nvSpPr>
        <p:spPr>
          <a:xfrm>
            <a:off x="4020875" y="1854800"/>
            <a:ext cx="5204100" cy="3528730"/>
          </a:xfrm>
          <a:prstGeom prst="roundRect">
            <a:avLst>
              <a:gd name="adj" fmla="val 16667"/>
            </a:avLst>
          </a:prstGeom>
          <a:solidFill>
            <a:srgbClr val="FFFFFF"/>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800" b="1" i="0" u="none" strike="noStrike" cap="none">
                <a:solidFill>
                  <a:srgbClr val="CD0364"/>
                </a:solidFill>
                <a:latin typeface="Helvetica Neue"/>
                <a:ea typeface="Helvetica Neue"/>
                <a:cs typeface="Helvetica Neue"/>
                <a:sym typeface="Helvetica Neue"/>
              </a:rPr>
              <a:t>Find the ‘show string’ block </a:t>
            </a:r>
            <a:r>
              <a:rPr lang="en-GB" sz="1800" b="0" i="0" u="none" strike="noStrike" cap="none">
                <a:solidFill>
                  <a:srgbClr val="000000"/>
                </a:solidFill>
                <a:latin typeface="Helvetica Neue"/>
                <a:ea typeface="Helvetica Neue"/>
                <a:cs typeface="Helvetica Neue"/>
                <a:sym typeface="Helvetica Neue"/>
              </a:rPr>
              <a:t>in the Basic section and update the string to read </a:t>
            </a:r>
            <a:r>
              <a:rPr lang="en-GB" sz="1800">
                <a:latin typeface="Helvetica Neue"/>
                <a:ea typeface="Helvetica Neue"/>
                <a:cs typeface="Helvetica Neue"/>
                <a:sym typeface="Helvetica Neue"/>
              </a:rPr>
              <a:t>“</a:t>
            </a:r>
            <a:r>
              <a:rPr lang="en-GB" sz="18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5"/>
                  </a:ext>
                </a:extLst>
              </a:rPr>
              <a:t>M</a:t>
            </a:r>
            <a:r>
              <a:rPr lang="en-GB" sz="1800">
                <a:latin typeface="Helvetica Neue"/>
                <a:ea typeface="Helvetica Neue"/>
                <a:cs typeface="Helvetica Neue"/>
                <a:sym typeface="Helvetica Neue"/>
              </a:rPr>
              <a:t>”</a:t>
            </a:r>
            <a:r>
              <a:rPr lang="en-GB" sz="1800" b="0" i="0" u="none" strike="noStrike" cap="none">
                <a:solidFill>
                  <a:srgbClr val="000000"/>
                </a:solidFill>
                <a:latin typeface="Helvetica Neue"/>
                <a:ea typeface="Helvetica Neue"/>
                <a:cs typeface="Helvetica Neue"/>
                <a:sym typeface="Helvetica Neue"/>
              </a:rPr>
              <a:t> to help students know the micro:bit is ready to measure light levels. </a:t>
            </a:r>
            <a:endParaRPr sz="1800" b="0" i="0" u="none" strike="noStrike" cap="none">
              <a:solidFill>
                <a:srgbClr val="000000"/>
              </a:solidFill>
              <a:latin typeface="Helvetica Neue"/>
              <a:ea typeface="Helvetica Neue"/>
              <a:cs typeface="Helvetica Neue"/>
              <a:sym typeface="Helvetica Neue"/>
            </a:endParaRPr>
          </a:p>
        </p:txBody>
      </p:sp>
      <p:pic>
        <p:nvPicPr>
          <p:cNvPr id="425" name="Google Shape;425;g3660e946a5b_0_819" descr="Block-based code for micro:bit used for a teacher-led code along with students to code Button B pressed to clear the screen, display the light level stored in variable &quot;reading&quot;,  pause, and display &quot;M&quot; as a signal it's ready to measure a light level. The show string &quot;M&quot; block is added under the pause block as the final step. " title="microbit-screenshot (44).png"/>
          <p:cNvPicPr preferRelativeResize="0"/>
          <p:nvPr/>
        </p:nvPicPr>
        <p:blipFill rotWithShape="1">
          <a:blip r:embed="rId4">
            <a:alphaModFix/>
          </a:blip>
          <a:srcRect/>
          <a:stretch/>
        </p:blipFill>
        <p:spPr>
          <a:xfrm>
            <a:off x="5768724" y="1973050"/>
            <a:ext cx="1708401" cy="1842401"/>
          </a:xfrm>
          <a:prstGeom prst="rect">
            <a:avLst/>
          </a:prstGeom>
          <a:solidFill>
            <a:srgbClr val="FFFFFF"/>
          </a:solidFill>
          <a:ln>
            <a:noFill/>
          </a:ln>
        </p:spPr>
      </p:pic>
      <p:pic>
        <p:nvPicPr>
          <p:cNvPr id="426" name="Google Shape;426;g3660e946a5b_0_819" descr="Illustration of educator in front of empty whiteboard used to signal teacher-led activities on this page" title="black female teacher image.png"/>
          <p:cNvPicPr preferRelativeResize="0"/>
          <p:nvPr/>
        </p:nvPicPr>
        <p:blipFill rotWithShape="1">
          <a:blip r:embed="rId5">
            <a:alphaModFix/>
          </a:blip>
          <a:srcRect/>
          <a:stretch/>
        </p:blipFill>
        <p:spPr>
          <a:xfrm>
            <a:off x="8193400" y="379637"/>
            <a:ext cx="1428350" cy="119127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g35fa30c4f18_0_8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6"/>
                  </a:ext>
                </a:extLst>
              </a:rPr>
              <a:t>ctivity Steps</a:t>
            </a:r>
            <a:r>
              <a:rPr lang="en-GB" sz="2600">
                <a:solidFill>
                  <a:srgbClr val="CD0364"/>
                </a:solidFill>
              </a:rPr>
              <a:t> 8</a:t>
            </a:r>
            <a:endParaRPr sz="2600">
              <a:solidFill>
                <a:srgbClr val="CD0364"/>
              </a:solidFill>
            </a:endParaRPr>
          </a:p>
        </p:txBody>
      </p:sp>
      <p:sp>
        <p:nvSpPr>
          <p:cNvPr id="432" name="Google Shape;432;g35fa30c4f18_0_8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29</a:t>
            </a:fld>
            <a:endParaRPr/>
          </a:p>
        </p:txBody>
      </p:sp>
      <p:sp>
        <p:nvSpPr>
          <p:cNvPr id="433" name="Google Shape;433;g35fa30c4f18_0_8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34" name="Google Shape;434;g35fa30c4f18_0_88"/>
          <p:cNvSpPr txBox="1">
            <a:spLocks noGrp="1"/>
          </p:cNvSpPr>
          <p:nvPr>
            <p:ph type="body" idx="1"/>
          </p:nvPr>
        </p:nvSpPr>
        <p:spPr>
          <a:xfrm>
            <a:off x="681000" y="1418197"/>
            <a:ext cx="8544000" cy="4734715"/>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CD0364"/>
                </a:solidFill>
              </a:rPr>
              <a:t>Use your </a:t>
            </a:r>
            <a:r>
              <a:rPr lang="en-GB" sz="1800" b="1" i="1" dirty="0" err="1">
                <a:solidFill>
                  <a:srgbClr val="CD0364"/>
                </a:solidFill>
              </a:rPr>
              <a:t>micro:bit</a:t>
            </a:r>
            <a:r>
              <a:rPr lang="en-GB" sz="1800" b="1" i="1" dirty="0">
                <a:solidFill>
                  <a:srgbClr val="CD0364"/>
                </a:solidFill>
              </a:rPr>
              <a:t> to collect data:</a:t>
            </a:r>
            <a:endParaRPr sz="1800" dirty="0">
              <a:solidFill>
                <a:srgbClr val="CD0364"/>
              </a:solidFill>
            </a:endParaRPr>
          </a:p>
          <a:p>
            <a:pPr marL="318151" marR="0" lvl="0" indent="-309553" algn="l" rtl="0">
              <a:lnSpc>
                <a:spcPct val="110000"/>
              </a:lnSpc>
              <a:spcBef>
                <a:spcPts val="1300"/>
              </a:spcBef>
              <a:spcAft>
                <a:spcPts val="0"/>
              </a:spcAft>
              <a:buClr>
                <a:srgbClr val="6C4BC1"/>
              </a:buClr>
              <a:buSzPts val="1800"/>
              <a:buChar char="•"/>
            </a:pPr>
            <a:r>
              <a:rPr lang="en-GB" sz="1800" b="1" dirty="0">
                <a:solidFill>
                  <a:srgbClr val="CD0364"/>
                </a:solidFill>
              </a:rPr>
              <a:t>Unplug </a:t>
            </a:r>
            <a:r>
              <a:rPr lang="en-GB" sz="1800" dirty="0"/>
              <a:t>the </a:t>
            </a:r>
            <a:r>
              <a:rPr lang="en-GB" sz="1800" dirty="0" err="1"/>
              <a:t>micro:bit</a:t>
            </a:r>
            <a:r>
              <a:rPr lang="en-GB" sz="1800" dirty="0"/>
              <a:t> and </a:t>
            </a:r>
            <a:r>
              <a:rPr lang="en-GB" sz="1800" b="1" dirty="0">
                <a:solidFill>
                  <a:srgbClr val="CD0364"/>
                </a:solidFill>
              </a:rPr>
              <a:t>connect</a:t>
            </a:r>
            <a:r>
              <a:rPr lang="en-GB" sz="1800" dirty="0"/>
              <a:t> the battery pack. </a:t>
            </a:r>
            <a:endParaRPr sz="1800" b="1" dirty="0">
              <a:solidFill>
                <a:srgbClr val="2993D6"/>
              </a:solidFill>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CD0364"/>
                </a:solidFill>
              </a:rPr>
              <a:t>Go</a:t>
            </a:r>
            <a:r>
              <a:rPr lang="en-GB" sz="1800" dirty="0"/>
              <a:t> to a measurement spot and start collecting data.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CD0364"/>
                </a:solidFill>
              </a:rPr>
              <a:t>Collect</a:t>
            </a:r>
            <a:r>
              <a:rPr lang="en-GB" sz="1800" dirty="0"/>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7"/>
                  </a:ext>
                </a:extLst>
              </a:rPr>
              <a:t>light level data</a:t>
            </a:r>
            <a:r>
              <a:rPr lang="en-GB" sz="1800" dirty="0"/>
              <a:t> by pressing b</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8"/>
                  </a:ext>
                </a:extLst>
              </a:rPr>
              <a:t>utton</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9"/>
                  </a:ext>
                </a:extLst>
              </a:rPr>
              <a:t> A.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CD0364"/>
                </a:solidFill>
              </a:rPr>
              <a:t>Press</a:t>
            </a:r>
            <a:r>
              <a:rPr lang="en-GB" sz="1800" dirty="0"/>
              <a:t> button B to show the light level data on the LED display.</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CD0364"/>
                </a:solidFill>
              </a:rPr>
              <a:t>Record</a:t>
            </a:r>
            <a:r>
              <a:rPr lang="en-GB" sz="1800" b="1" dirty="0">
                <a:solidFill>
                  <a:srgbClr val="2993D6"/>
                </a:solidFill>
              </a:rPr>
              <a:t>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0"/>
                  </a:ext>
                </a:extLst>
              </a:rPr>
              <a:t>distance</a:t>
            </a:r>
            <a:r>
              <a:rPr lang="en-GB" sz="1800" dirty="0"/>
              <a:t> from the light source and light level on a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1"/>
                  </a:ext>
                </a:extLst>
              </a:rPr>
              <a:t>worksheet</a:t>
            </a:r>
            <a:r>
              <a:rPr lang="en-GB" sz="1800" dirty="0"/>
              <a:t>.</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CD0364"/>
                </a:solidFill>
              </a:rPr>
              <a:t>Repeat</a:t>
            </a:r>
            <a:r>
              <a:rPr lang="en-GB" sz="1800" dirty="0"/>
              <a:t> data collection at different measurement spots and </a:t>
            </a:r>
            <a:r>
              <a:rPr lang="en-GB" sz="1800" b="1" dirty="0">
                <a:solidFill>
                  <a:srgbClr val="CD0364"/>
                </a:solidFill>
              </a:rPr>
              <a:t>discuss</a:t>
            </a:r>
            <a:r>
              <a:rPr lang="en-GB" sz="1800" dirty="0"/>
              <a:t> location,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2"/>
                  </a:ext>
                </a:extLst>
              </a:rPr>
              <a:t>time, and l</a:t>
            </a:r>
            <a:r>
              <a:rPr lang="en-GB" sz="1800" dirty="0"/>
              <a:t>ight level measurements. What do students notice and wonder about their results? </a:t>
            </a:r>
            <a:endParaRPr sz="1800" dirty="0"/>
          </a:p>
        </p:txBody>
      </p:sp>
      <p:pic>
        <p:nvPicPr>
          <p:cNvPr id="435" name="Google Shape;435;g35fa30c4f18_0_88"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g3660e946a5b_0_510"/>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rPr>
              <a:t>Inputs</a:t>
            </a:r>
            <a:endParaRPr/>
          </a:p>
          <a:p>
            <a:pPr marL="0" lvl="0" indent="0" algn="l" rtl="0">
              <a:lnSpc>
                <a:spcPct val="90000"/>
              </a:lnSpc>
              <a:spcBef>
                <a:spcPts val="1000"/>
              </a:spcBef>
              <a:spcAft>
                <a:spcPts val="0"/>
              </a:spcAft>
              <a:buSzPts val="1800"/>
              <a:buNone/>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Inputs allow computers to sense things happening in the real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world so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they can act on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th</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em and make something happen.</a:t>
            </a:r>
            <a:r>
              <a:rPr lang="en-GB" sz="1800"/>
              <a:t> </a:t>
            </a:r>
            <a:endParaRPr sz="1800"/>
          </a:p>
          <a:p>
            <a:pPr marL="0" lvl="0" indent="0" algn="l" rtl="0">
              <a:lnSpc>
                <a:spcPct val="90000"/>
              </a:lnSpc>
              <a:spcBef>
                <a:spcPts val="1000"/>
              </a:spcBef>
              <a:spcAft>
                <a:spcPts val="0"/>
              </a:spcAft>
              <a:buSzPts val="1800"/>
              <a:buNone/>
            </a:pPr>
            <a:r>
              <a:rPr lang="en-GB" sz="1800"/>
              <a:t>This project uses the light sensor and buttons for input. </a:t>
            </a:r>
            <a:endParaRPr sz="1800" strike="sngStrike"/>
          </a:p>
          <a:p>
            <a:pPr marL="457200" marR="2604607" lvl="0" indent="-342900" algn="l" rtl="0">
              <a:lnSpc>
                <a:spcPct val="90000"/>
              </a:lnSpc>
              <a:spcBef>
                <a:spcPts val="1000"/>
              </a:spcBef>
              <a:spcAft>
                <a:spcPts val="0"/>
              </a:spcAft>
              <a:buSzPts val="1800"/>
              <a:buChar char="•"/>
            </a:pPr>
            <a:r>
              <a:rPr lang="en-GB" sz="1800"/>
              <a:t>The micro:bit has two buttons which can be programmed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a:t>
            </a:r>
            <a:r>
              <a:rPr lang="en-GB" sz="1800"/>
              <a:t> buttons A and B. This project uses button A to measure light levels and store them in a variable. Button B is used to view the most recent measurement taken.</a:t>
            </a:r>
            <a:endParaRPr sz="1800"/>
          </a:p>
          <a:p>
            <a:pPr marL="0" lvl="0" indent="0" algn="l" rtl="0">
              <a:lnSpc>
                <a:spcPct val="90000"/>
              </a:lnSpc>
              <a:spcBef>
                <a:spcPts val="0"/>
              </a:spcBef>
              <a:spcAft>
                <a:spcPts val="0"/>
              </a:spcAft>
              <a:buClr>
                <a:schemeClr val="dk1"/>
              </a:buClr>
              <a:buSzPts val="1100"/>
              <a:buFont typeface="Arial"/>
              <a:buNone/>
            </a:pPr>
            <a:endParaRPr sz="2000" b="1">
              <a:solidFill>
                <a:srgbClr val="00A000"/>
              </a:solidFill>
            </a:endParaRPr>
          </a:p>
          <a:p>
            <a:pPr marL="0" lvl="0" indent="0" algn="l" rtl="0">
              <a:lnSpc>
                <a:spcPct val="90000"/>
              </a:lnSpc>
              <a:spcBef>
                <a:spcPts val="1000"/>
              </a:spcBef>
              <a:spcAft>
                <a:spcPts val="0"/>
              </a:spcAft>
              <a:buClr>
                <a:schemeClr val="dk1"/>
              </a:buClr>
              <a:buSzPts val="1100"/>
              <a:buFont typeface="Arial"/>
              <a:buNone/>
            </a:pPr>
            <a:r>
              <a:rPr lang="en-GB" sz="2000" b="1">
                <a:solidFill>
                  <a:srgbClr val="00A000"/>
                </a:solidFill>
              </a:rPr>
              <a:t>Storing Data</a:t>
            </a:r>
            <a:endParaRPr sz="1800"/>
          </a:p>
          <a:p>
            <a:pPr marL="0" lvl="0" indent="0" algn="l" rtl="0">
              <a:lnSpc>
                <a:spcPct val="90000"/>
              </a:lnSpc>
              <a:spcBef>
                <a:spcPts val="1000"/>
              </a:spcBef>
              <a:spcAft>
                <a:spcPts val="0"/>
              </a:spcAft>
              <a:buSzPts val="1800"/>
              <a:buNone/>
            </a:pP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Variables store numbers or values that can change in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a computer program.</a:t>
            </a:r>
            <a:r>
              <a:rPr lang="en-GB" sz="1800"/>
              <a:t> </a:t>
            </a:r>
            <a:endParaRPr sz="1800"/>
          </a:p>
          <a:p>
            <a:pPr marL="457200" lvl="0" indent="-342900" algn="l" rtl="0">
              <a:lnSpc>
                <a:spcPct val="90000"/>
              </a:lnSpc>
              <a:spcBef>
                <a:spcPts val="1000"/>
              </a:spcBef>
              <a:spcAft>
                <a:spcPts val="0"/>
              </a:spcAft>
              <a:buSzPts val="1800"/>
              <a:buChar char="•"/>
            </a:pPr>
            <a:r>
              <a:rPr lang="en-GB" sz="1800"/>
              <a:t>We can describe variables as being like a box that stores information and which students can access, add to, or remove from at any time.</a:t>
            </a:r>
            <a:endParaRPr sz="1800"/>
          </a:p>
          <a:p>
            <a:pPr marL="0" lvl="0" indent="0" algn="l" rtl="0">
              <a:lnSpc>
                <a:spcPct val="90000"/>
              </a:lnSpc>
              <a:spcBef>
                <a:spcPts val="1000"/>
              </a:spcBef>
              <a:spcAft>
                <a:spcPts val="0"/>
              </a:spcAft>
              <a:buSzPts val="1800"/>
              <a:buNone/>
            </a:pPr>
            <a:r>
              <a:rPr lang="en-GB" sz="1800"/>
              <a:t>In computer science, a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rPr>
              <a:t>‘string’</a:t>
            </a:r>
            <a:r>
              <a:rPr lang="en-GB" sz="1800"/>
              <a:t> is a sequence of characters that can contain letters, numbers,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rPr>
              <a:t>symbols, and</a:t>
            </a:r>
            <a:r>
              <a:rPr lang="en-GB" sz="1800"/>
              <a:t> spaces.</a:t>
            </a:r>
            <a:endParaRPr sz="2000" b="1">
              <a:solidFill>
                <a:srgbClr val="00A000"/>
              </a:solidFill>
            </a:endParaRPr>
          </a:p>
        </p:txBody>
      </p:sp>
      <p:sp>
        <p:nvSpPr>
          <p:cNvPr id="150" name="Google Shape;150;g3660e946a5b_0_51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Computer Science Concepts</a:t>
            </a:r>
            <a:endParaRPr/>
          </a:p>
        </p:txBody>
      </p:sp>
      <p:sp>
        <p:nvSpPr>
          <p:cNvPr id="151" name="Google Shape;151;g3660e946a5b_0_51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r>
              <a:rPr lang="en-GB"/>
              <a:t>Page </a:t>
            </a:r>
            <a:fld id="{00000000-1234-1234-1234-123412341234}" type="slidenum">
              <a:rPr lang="en-GB"/>
              <a:t>3</a:t>
            </a:fld>
            <a:endParaRPr/>
          </a:p>
        </p:txBody>
      </p:sp>
      <p:pic>
        <p:nvPicPr>
          <p:cNvPr id="152" name="Google Shape;152;g3660e946a5b_0_510" descr="An illustration of a micro:bit board and a hand next to it. Button A on the board is being pressed by the index finger of the hand."/>
          <p:cNvPicPr preferRelativeResize="0"/>
          <p:nvPr/>
        </p:nvPicPr>
        <p:blipFill rotWithShape="1">
          <a:blip r:embed="rId3">
            <a:alphaModFix/>
          </a:blip>
          <a:srcRect/>
          <a:stretch/>
        </p:blipFill>
        <p:spPr>
          <a:xfrm>
            <a:off x="6732524" y="2352101"/>
            <a:ext cx="2046900" cy="17181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g36ae2ea1a3a_0_41"/>
          <p:cNvSpPr txBox="1">
            <a:spLocks noGrp="1"/>
          </p:cNvSpPr>
          <p:nvPr>
            <p:ph type="title"/>
          </p:nvPr>
        </p:nvSpPr>
        <p:spPr>
          <a:xfrm>
            <a:off x="681026" y="456075"/>
            <a:ext cx="7515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a:t>
            </a:r>
            <a:r>
              <a:rPr lang="en-GB" sz="2600">
                <a:solidFill>
                  <a:srgbClr val="CD0364"/>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3"/>
                  </a:ext>
                </a:extLst>
              </a:rPr>
              <a:t>etails</a:t>
            </a:r>
            <a:endParaRPr sz="2600">
              <a:solidFill>
                <a:srgbClr val="2993D6"/>
              </a:solidFill>
            </a:endParaRPr>
          </a:p>
        </p:txBody>
      </p:sp>
      <p:sp>
        <p:nvSpPr>
          <p:cNvPr id="441" name="Google Shape;441;g36ae2ea1a3a_0_4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30</a:t>
            </a:fld>
            <a:endParaRPr/>
          </a:p>
        </p:txBody>
      </p:sp>
      <p:sp>
        <p:nvSpPr>
          <p:cNvPr id="442" name="Google Shape;442;g36ae2ea1a3a_0_41"/>
          <p:cNvSpPr txBox="1">
            <a:spLocks noGrp="1"/>
          </p:cNvSpPr>
          <p:nvPr>
            <p:ph type="body" idx="1"/>
          </p:nvPr>
        </p:nvSpPr>
        <p:spPr>
          <a:xfrm>
            <a:off x="681026" y="1258935"/>
            <a:ext cx="8836200" cy="365100"/>
          </a:xfrm>
          <a:prstGeom prst="rect">
            <a:avLst/>
          </a:prstGeom>
          <a:noFill/>
          <a:ln>
            <a:noFill/>
          </a:ln>
        </p:spPr>
        <p:txBody>
          <a:bodyPr spcFirstLastPara="1" wrap="square" lIns="91425" tIns="45700" rIns="91425" bIns="45700" anchor="ctr" anchorCtr="0">
            <a:noAutofit/>
          </a:bodyPr>
          <a:lstStyle/>
          <a:p>
            <a:pPr marL="0" marR="0" lvl="0" indent="0" algn="l" rtl="0">
              <a:lnSpc>
                <a:spcPct val="110000"/>
              </a:lnSpc>
              <a:spcBef>
                <a:spcPts val="1300"/>
              </a:spcBef>
              <a:spcAft>
                <a:spcPts val="0"/>
              </a:spcAft>
              <a:buSzPts val="1800"/>
              <a:buNone/>
            </a:pPr>
            <a:r>
              <a:rPr lang="en-GB" sz="16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4"/>
                  </a:ext>
                </a:extLst>
              </a:rPr>
              <a:t>This project measures light level from 0 (darkest) to 255 (brightest).  </a:t>
            </a:r>
            <a:endParaRPr sz="1600" dirty="0"/>
          </a:p>
        </p:txBody>
      </p:sp>
      <p:sp>
        <p:nvSpPr>
          <p:cNvPr id="443" name="Google Shape;443;g36ae2ea1a3a_0_41"/>
          <p:cNvSpPr/>
          <p:nvPr/>
        </p:nvSpPr>
        <p:spPr>
          <a:xfrm>
            <a:off x="438725" y="1924300"/>
            <a:ext cx="2788200" cy="43566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At the start of the program, the LED display shows “M” to signal that the micro:bit is ready to measure light levels, stores the initial light measurement in variable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5"/>
                  </a:ext>
                </a:extLst>
              </a:rPr>
              <a:t>“reading”</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6"/>
                  </a:ext>
                </a:extLst>
              </a:rPr>
              <a:t>, and</a:t>
            </a:r>
            <a:r>
              <a:rPr lang="en-GB" sz="1500" b="0" i="0" u="none" strike="noStrike" cap="none">
                <a:solidFill>
                  <a:schemeClr val="dk1"/>
                </a:solidFill>
                <a:latin typeface="Helvetica Neue"/>
                <a:ea typeface="Helvetica Neue"/>
                <a:cs typeface="Helvetica Neue"/>
                <a:sym typeface="Helvetica Neue"/>
              </a:rPr>
              <a:t> pauses for</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7"/>
                  </a:ext>
                </a:extLst>
              </a:rPr>
              <a:t> 100 ms</a:t>
            </a:r>
            <a:r>
              <a:rPr lang="en-GB" sz="1500" b="0" i="0" u="none" strike="noStrike" cap="none">
                <a:solidFill>
                  <a:schemeClr val="dk1"/>
                </a:solidFill>
                <a:latin typeface="Helvetica Neue"/>
                <a:ea typeface="Helvetica Neue"/>
                <a:cs typeface="Helvetica Neue"/>
                <a:sym typeface="Helvetica Neue"/>
              </a:rPr>
              <a:t> before another input can happen.</a:t>
            </a:r>
            <a:endParaRPr sz="1500" b="0" i="0" u="none" strike="noStrike" cap="none">
              <a:solidFill>
                <a:schemeClr val="dk1"/>
              </a:solidFill>
              <a:latin typeface="Helvetica Neue"/>
              <a:ea typeface="Helvetica Neue"/>
              <a:cs typeface="Helvetica Neue"/>
              <a:sym typeface="Helvetica Neue"/>
            </a:endParaRPr>
          </a:p>
        </p:txBody>
      </p:sp>
      <p:sp>
        <p:nvSpPr>
          <p:cNvPr id="444" name="Google Shape;444;g36ae2ea1a3a_0_41"/>
          <p:cNvSpPr/>
          <p:nvPr/>
        </p:nvSpPr>
        <p:spPr>
          <a:xfrm>
            <a:off x="3362550" y="1924300"/>
            <a:ext cx="3344700" cy="4388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Pressing button A measures the light level and stores it in variable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8"/>
                  </a:ext>
                </a:extLst>
              </a:rPr>
              <a:t>“reading”.</a:t>
            </a:r>
            <a:r>
              <a:rPr lang="en-GB" sz="1500" b="0" i="0" u="none" strike="noStrike" cap="none">
                <a:solidFill>
                  <a:schemeClr val="dk1"/>
                </a:solidFill>
                <a:latin typeface="Helvetica Neue"/>
                <a:ea typeface="Helvetica Neue"/>
                <a:cs typeface="Helvetica Neue"/>
                <a:sym typeface="Helvetica Neue"/>
              </a:rPr>
              <a:t> The LED display shows an animation to signal that a measurement was made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9"/>
                  </a:ext>
                </a:extLst>
              </a:rPr>
              <a:t>and then</a:t>
            </a:r>
            <a:r>
              <a:rPr lang="en-GB" sz="1500" b="0" i="0" u="none" strike="noStrike" cap="none">
                <a:solidFill>
                  <a:schemeClr val="dk1"/>
                </a:solidFill>
                <a:latin typeface="Helvetica Neue"/>
                <a:ea typeface="Helvetica Neue"/>
                <a:cs typeface="Helvetica Neue"/>
                <a:sym typeface="Helvetica Neue"/>
              </a:rPr>
              <a:t> waits half a second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0"/>
                  </a:ext>
                </a:extLst>
              </a:rPr>
              <a:t>(500 ms) </a:t>
            </a:r>
            <a:r>
              <a:rPr lang="en-GB" sz="1500" b="0" i="0" u="none" strike="noStrike" cap="none">
                <a:solidFill>
                  <a:schemeClr val="dk1"/>
                </a:solidFill>
                <a:latin typeface="Helvetica Neue"/>
                <a:ea typeface="Helvetica Neue"/>
                <a:cs typeface="Helvetica Neue"/>
                <a:sym typeface="Helvetica Neue"/>
              </a:rPr>
              <a:t>before showing “M” for measure.</a:t>
            </a:r>
            <a:endParaRPr sz="1300" b="0" i="0" u="none" strike="noStrike" cap="none">
              <a:solidFill>
                <a:srgbClr val="000000"/>
              </a:solidFill>
              <a:latin typeface="Helvetica Neue"/>
              <a:ea typeface="Helvetica Neue"/>
              <a:cs typeface="Helvetica Neue"/>
              <a:sym typeface="Helvetica Neue"/>
            </a:endParaRPr>
          </a:p>
        </p:txBody>
      </p:sp>
      <p:pic>
        <p:nvPicPr>
          <p:cNvPr id="445" name="Google Shape;445;g36ae2ea1a3a_0_41" descr="Block-based code for a micro:bit to display &quot;M&quot; as a signal it's ready to measure a light level, store the initial light level measured in the variable &quot;reading&quot;, and pause before another input can happen at the start of the program. The show string &quot;M&quot; block, set reading to light level block, and pause block are inside the on start block." title="microbit-screenshot (28).png"/>
          <p:cNvPicPr preferRelativeResize="0"/>
          <p:nvPr/>
        </p:nvPicPr>
        <p:blipFill rotWithShape="1">
          <a:blip r:embed="rId3">
            <a:alphaModFix/>
          </a:blip>
          <a:srcRect r="64887" b="32120"/>
          <a:stretch/>
        </p:blipFill>
        <p:spPr>
          <a:xfrm>
            <a:off x="811549" y="2082825"/>
            <a:ext cx="2185103" cy="1499625"/>
          </a:xfrm>
          <a:prstGeom prst="rect">
            <a:avLst/>
          </a:prstGeom>
          <a:noFill/>
          <a:ln>
            <a:noFill/>
          </a:ln>
        </p:spPr>
      </p:pic>
      <p:pic>
        <p:nvPicPr>
          <p:cNvPr id="446" name="Google Shape;446;g36ae2ea1a3a_0_41" descr="Block-based code for Button A pressed on a micro:bit to store the light level measured in the variable &quot;reading&quot;, show an animation to signal a measurement was saved, pause, and display &quot;M&quot; as a signal it's ready to measure a light level. The set reading to light level block, show icon small diamond block, show icon diamond block, pause, and show string &quot;M&quot; block are all inside the on button A pressed block." title="microbit-screenshot (28).png"/>
          <p:cNvPicPr preferRelativeResize="0"/>
          <p:nvPr/>
        </p:nvPicPr>
        <p:blipFill rotWithShape="1">
          <a:blip r:embed="rId3">
            <a:alphaModFix/>
          </a:blip>
          <a:srcRect l="35185" r="28817"/>
          <a:stretch/>
        </p:blipFill>
        <p:spPr>
          <a:xfrm>
            <a:off x="4015750" y="2015300"/>
            <a:ext cx="2038287" cy="2010180"/>
          </a:xfrm>
          <a:prstGeom prst="rect">
            <a:avLst/>
          </a:prstGeom>
          <a:noFill/>
          <a:ln>
            <a:noFill/>
          </a:ln>
        </p:spPr>
      </p:pic>
      <p:sp>
        <p:nvSpPr>
          <p:cNvPr id="447" name="Google Shape;447;g36ae2ea1a3a_0_41"/>
          <p:cNvSpPr/>
          <p:nvPr/>
        </p:nvSpPr>
        <p:spPr>
          <a:xfrm>
            <a:off x="6842875" y="1924275"/>
            <a:ext cx="2734800" cy="43884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500"/>
              <a:buFont typeface="Arial"/>
              <a:buNone/>
            </a:pPr>
            <a:r>
              <a:rPr lang="en-GB" sz="1500" b="0" i="0" u="none" strike="noStrike" cap="none">
                <a:solidFill>
                  <a:schemeClr val="dk1"/>
                </a:solidFill>
                <a:latin typeface="Helvetica Neue"/>
                <a:ea typeface="Helvetica Neue"/>
                <a:cs typeface="Helvetica Neue"/>
                <a:sym typeface="Helvetica Neue"/>
              </a:rPr>
              <a:t>Pressing button B will clear the screen, show the light level stored in the variable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1"/>
                  </a:ext>
                </a:extLst>
              </a:rPr>
              <a:t> “reading” </a:t>
            </a:r>
            <a:r>
              <a:rPr lang="en-GB" sz="1500" b="0" i="0" u="none" strike="noStrike" cap="none">
                <a:solidFill>
                  <a:schemeClr val="dk1"/>
                </a:solidFill>
                <a:latin typeface="Helvetica Neue"/>
                <a:ea typeface="Helvetica Neue"/>
                <a:cs typeface="Helvetica Neue"/>
                <a:sym typeface="Helvetica Neue"/>
              </a:rPr>
              <a:t>on the LED display, and wait half a second </a:t>
            </a:r>
            <a:r>
              <a:rPr lang="en-GB" sz="1500" b="0" i="0" u="none" strike="noStrike" cap="none">
                <a:solidFill>
                  <a:schemeClr val="dk1"/>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2"/>
                  </a:ext>
                </a:extLst>
              </a:rPr>
              <a:t>(500 ms) </a:t>
            </a:r>
            <a:r>
              <a:rPr lang="en-GB" sz="1500" b="0" i="0" u="none" strike="noStrike" cap="none">
                <a:solidFill>
                  <a:schemeClr val="dk1"/>
                </a:solidFill>
                <a:latin typeface="Helvetica Neue"/>
                <a:ea typeface="Helvetica Neue"/>
                <a:cs typeface="Helvetica Neue"/>
                <a:sym typeface="Helvetica Neue"/>
              </a:rPr>
              <a:t>before showing “M” on the LED display.</a:t>
            </a:r>
            <a:endParaRPr sz="1300" b="0" i="0" u="none" strike="noStrike" cap="none">
              <a:solidFill>
                <a:srgbClr val="000000"/>
              </a:solidFill>
              <a:latin typeface="Helvetica Neue"/>
              <a:ea typeface="Helvetica Neue"/>
              <a:cs typeface="Helvetica Neue"/>
              <a:sym typeface="Helvetica Neue"/>
            </a:endParaRPr>
          </a:p>
        </p:txBody>
      </p:sp>
      <p:pic>
        <p:nvPicPr>
          <p:cNvPr id="448" name="Google Shape;448;g36ae2ea1a3a_0_41" descr="Block-based code for Button B pressed on a micro:bit to clear the screen, display the light level stored in variable &quot;reading&quot;,  pause, and display &quot;M&quot; as a signal it's ready to measure a light level. The clear screen block, show number &quot;reading&quot; block, pause block, and show string &quot;M&quot; are all inside the on button B pressed block." title="microbit-screenshot (28).png"/>
          <p:cNvPicPr preferRelativeResize="0"/>
          <p:nvPr/>
        </p:nvPicPr>
        <p:blipFill rotWithShape="1">
          <a:blip r:embed="rId3">
            <a:alphaModFix/>
          </a:blip>
          <a:srcRect l="72740" b="18672"/>
          <a:stretch/>
        </p:blipFill>
        <p:spPr>
          <a:xfrm>
            <a:off x="7325075" y="2082825"/>
            <a:ext cx="1770424" cy="1875126"/>
          </a:xfrm>
          <a:prstGeom prst="rect">
            <a:avLst/>
          </a:prstGeom>
          <a:noFill/>
          <a:ln>
            <a:noFill/>
          </a:ln>
        </p:spPr>
      </p:pic>
      <p:sp>
        <p:nvSpPr>
          <p:cNvPr id="449" name="Google Shape;449;g36ae2ea1a3a_0_4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450" name="Google Shape;450;g36ae2ea1a3a_0_41" descr="decorative" title="Inspired_green@4x-100 (1).jpg"/>
          <p:cNvPicPr preferRelativeResize="0"/>
          <p:nvPr/>
        </p:nvPicPr>
        <p:blipFill rotWithShape="1">
          <a:blip r:embed="rId4">
            <a:alphaModFix/>
          </a:blip>
          <a:srcRect/>
          <a:stretch/>
        </p:blipFill>
        <p:spPr>
          <a:xfrm>
            <a:off x="8196350" y="300263"/>
            <a:ext cx="899150" cy="122302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g3660e946a5b_0_9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Extension Ideas</a:t>
            </a:r>
            <a:endParaRPr/>
          </a:p>
        </p:txBody>
      </p:sp>
      <p:sp>
        <p:nvSpPr>
          <p:cNvPr id="456" name="Google Shape;456;g3660e946a5b_0_9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Energy L</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3"/>
                  </a:ext>
                </a:extLst>
              </a:rPr>
              <a:t>ight Meter E</a:t>
            </a: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4"/>
                  </a:ext>
                </a:extLst>
              </a:rPr>
              <a:t>xtensions</a:t>
            </a:r>
            <a:endParaRPr sz="2600">
              <a:solidFill>
                <a:srgbClr val="00A000"/>
              </a:solidFill>
            </a:endParaRPr>
          </a:p>
        </p:txBody>
      </p:sp>
      <p:sp>
        <p:nvSpPr>
          <p:cNvPr id="462" name="Google Shape;462;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32</a:t>
            </a:fld>
            <a:endParaRPr/>
          </a:p>
        </p:txBody>
      </p:sp>
      <p:sp>
        <p:nvSpPr>
          <p:cNvPr id="463" name="Google Shape;463;g35fa30c4f18_0_51"/>
          <p:cNvSpPr txBox="1">
            <a:spLocks noGrp="1"/>
          </p:cNvSpPr>
          <p:nvPr>
            <p:ph type="body" idx="1"/>
          </p:nvPr>
        </p:nvSpPr>
        <p:spPr>
          <a:xfrm>
            <a:off x="681025" y="1548375"/>
            <a:ext cx="8329200" cy="4808100"/>
          </a:xfrm>
          <a:prstGeom prst="rect">
            <a:avLst/>
          </a:prstGeom>
          <a:noFill/>
          <a:ln>
            <a:noFill/>
          </a:ln>
        </p:spPr>
        <p:txBody>
          <a:bodyPr spcFirstLastPara="1" wrap="square" lIns="91425" tIns="45700" rIns="91425" bIns="45700" anchor="t" anchorCtr="0">
            <a:normAutofit lnSpcReduction="20000"/>
          </a:bodyPr>
          <a:lstStyle/>
          <a:p>
            <a:pPr marL="318151" lvl="0" indent="-309553" algn="l" rtl="0">
              <a:lnSpc>
                <a:spcPct val="110000"/>
              </a:lnSpc>
              <a:spcBef>
                <a:spcPts val="1300"/>
              </a:spcBef>
              <a:spcAft>
                <a:spcPts val="0"/>
              </a:spcAft>
              <a:buClr>
                <a:srgbClr val="00A000"/>
              </a:buClr>
              <a:buSzPts val="1800"/>
              <a:buChar char="•"/>
            </a:pPr>
            <a:r>
              <a:rPr lang="en-GB" sz="1800"/>
              <a:t>Add a second micro:bit and radio functionality to allow remote reading of light levels.</a:t>
            </a:r>
            <a:endParaRPr sz="1800"/>
          </a:p>
          <a:p>
            <a:pPr marL="318151" lvl="0" indent="-309553" algn="l" rtl="0">
              <a:lnSpc>
                <a:spcPct val="110000"/>
              </a:lnSpc>
              <a:spcBef>
                <a:spcPts val="1300"/>
              </a:spcBef>
              <a:spcAft>
                <a:spcPts val="0"/>
              </a:spcAft>
              <a:buClr>
                <a:srgbClr val="00A000"/>
              </a:buClr>
              <a:buSzPts val="1800"/>
              <a:buChar char="•"/>
            </a:pPr>
            <a:r>
              <a:rPr lang="en-GB" sz="1800"/>
              <a:t>If you have access to a light meter that measures light levels in other units, compare the micro:bit’s readings with it.</a:t>
            </a:r>
            <a:endParaRPr sz="1800"/>
          </a:p>
          <a:p>
            <a:pPr marL="318151" marR="0" lvl="0" indent="-309553" algn="l" rtl="0">
              <a:lnSpc>
                <a:spcPct val="110000"/>
              </a:lnSpc>
              <a:spcBef>
                <a:spcPts val="1300"/>
              </a:spcBef>
              <a:spcAft>
                <a:spcPts val="0"/>
              </a:spcAft>
              <a:buClr>
                <a:srgbClr val="00A000"/>
              </a:buClr>
              <a:buSzPts val="1800"/>
              <a:buChar char="•"/>
            </a:pPr>
            <a:r>
              <a:rPr lang="en-GB" sz="1800"/>
              <a:t>Measure light levels outside the building in both sunny and shaded areas to help students investigate how shade from buildings and trees can reduce the need for air conditioning.  </a:t>
            </a:r>
            <a:endParaRPr sz="1800"/>
          </a:p>
          <a:p>
            <a:pPr marL="318151" marR="0" lvl="0" indent="-309553" algn="l" rtl="0">
              <a:lnSpc>
                <a:spcPct val="110000"/>
              </a:lnSpc>
              <a:spcBef>
                <a:spcPts val="1300"/>
              </a:spcBef>
              <a:spcAft>
                <a:spcPts val="0"/>
              </a:spcAft>
              <a:buClr>
                <a:srgbClr val="00A000"/>
              </a:buClr>
              <a:buSzPts val="1800"/>
              <a:buChar char="•"/>
            </a:pPr>
            <a:r>
              <a:rPr lang="en-GB" sz="1800"/>
              <a:t>Address standard 4-ESS3-2: </a:t>
            </a:r>
            <a:r>
              <a:rPr lang="en-GB" sz="1800" i="1"/>
              <a:t>Generate and compare multiple solutions to reduce the impacts of natural Earth processes on humans.</a:t>
            </a:r>
            <a:r>
              <a:rPr lang="en-GB" sz="1800" i="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5"/>
                  </a:ext>
                </a:extLst>
              </a:rPr>
              <a:t>*</a:t>
            </a:r>
            <a:endParaRPr sz="1800" i="1"/>
          </a:p>
          <a:p>
            <a:pPr marL="914400" marR="0" lvl="1" indent="-342900" algn="l" rtl="0">
              <a:lnSpc>
                <a:spcPct val="110000"/>
              </a:lnSpc>
              <a:spcBef>
                <a:spcPts val="1300"/>
              </a:spcBef>
              <a:spcAft>
                <a:spcPts val="0"/>
              </a:spcAft>
              <a:buClr>
                <a:srgbClr val="00A000"/>
              </a:buClr>
              <a:buSzPts val="1800"/>
              <a:buChar char="•"/>
            </a:pPr>
            <a:r>
              <a:rPr lang="en-GB" sz="1800"/>
              <a:t>Students can design solutions to reduce human impacts on the Earth and use the micro:bit to collect data and compare their design solutions.</a:t>
            </a:r>
            <a:endParaRPr sz="1800"/>
          </a:p>
          <a:p>
            <a:pPr marL="457200" marR="0" lvl="0" indent="0" algn="l" rtl="0">
              <a:lnSpc>
                <a:spcPct val="110000"/>
              </a:lnSpc>
              <a:spcBef>
                <a:spcPts val="1300"/>
              </a:spcBef>
              <a:spcAft>
                <a:spcPts val="0"/>
              </a:spcAft>
              <a:buNone/>
            </a:pPr>
            <a:endParaRPr sz="1800"/>
          </a:p>
          <a:p>
            <a:pPr marL="0" marR="0" lvl="0" indent="0" algn="l" rtl="0">
              <a:lnSpc>
                <a:spcPct val="110000"/>
              </a:lnSpc>
              <a:spcBef>
                <a:spcPts val="1300"/>
              </a:spcBef>
              <a:spcAft>
                <a:spcPts val="0"/>
              </a:spcAft>
              <a:buNone/>
            </a:pPr>
            <a:r>
              <a:rPr lang="en-GB" sz="1450"/>
              <a:t>* integrate traditional science content with engineering through a Practice or Disciplinary Core Idea</a:t>
            </a:r>
            <a:endParaRPr sz="1450"/>
          </a:p>
        </p:txBody>
      </p:sp>
      <p:grpSp>
        <p:nvGrpSpPr>
          <p:cNvPr id="464" name="Google Shape;464;g35fa30c4f18_0_51"/>
          <p:cNvGrpSpPr/>
          <p:nvPr/>
        </p:nvGrpSpPr>
        <p:grpSpPr>
          <a:xfrm>
            <a:off x="8091682" y="128549"/>
            <a:ext cx="981036" cy="1315129"/>
            <a:chOff x="7405932" y="173599"/>
            <a:chExt cx="981036" cy="1315129"/>
          </a:xfrm>
        </p:grpSpPr>
        <p:grpSp>
          <p:nvGrpSpPr>
            <p:cNvPr id="465" name="Google Shape;465;g35fa30c4f18_0_51"/>
            <p:cNvGrpSpPr/>
            <p:nvPr/>
          </p:nvGrpSpPr>
          <p:grpSpPr>
            <a:xfrm rot="4080661">
              <a:off x="7924640" y="228087"/>
              <a:ext cx="371965" cy="377145"/>
              <a:chOff x="7572716" y="3272053"/>
              <a:chExt cx="489368" cy="496098"/>
            </a:xfrm>
          </p:grpSpPr>
          <p:sp>
            <p:nvSpPr>
              <p:cNvPr id="466" name="Google Shape;466;g35fa30c4f18_0_5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67" name="Google Shape;467;g35fa30c4f18_0_5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68" name="Google Shape;468;g35fa30c4f18_0_5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69" name="Google Shape;469;g35fa30c4f18_0_5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70" name="Google Shape;470;g35fa30c4f18_0_5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71" name="Google Shape;471;g35fa30c4f18_0_5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472" name="Google Shape;472;g35fa30c4f18_0_51" descr="decorative" title="Surprised_green@4x-100.jpg"/>
            <p:cNvPicPr preferRelativeResize="0"/>
            <p:nvPr/>
          </p:nvPicPr>
          <p:blipFill rotWithShape="1">
            <a:blip r:embed="rId3">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g3660e946a5b_0_555"/>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
                  </a:ext>
                </a:extLst>
              </a:rPr>
              <a:t>How the Energy Light Meter Works</a:t>
            </a:r>
            <a:endParaRPr sz="2600">
              <a:solidFill>
                <a:srgbClr val="00A000"/>
              </a:solidFill>
            </a:endParaRPr>
          </a:p>
        </p:txBody>
      </p:sp>
      <p:sp>
        <p:nvSpPr>
          <p:cNvPr id="158" name="Google Shape;158;g3660e946a5b_0_55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r>
              <a:rPr lang="en-GB"/>
              <a:t>Page </a:t>
            </a:r>
            <a:fld id="{00000000-1234-1234-1234-123412341234}" type="slidenum">
              <a:rPr lang="en-GB"/>
              <a:t>4</a:t>
            </a:fld>
            <a:endParaRPr/>
          </a:p>
        </p:txBody>
      </p:sp>
      <p:sp>
        <p:nvSpPr>
          <p:cNvPr id="159" name="Google Shape;159;g3660e946a5b_0_555"/>
          <p:cNvSpPr txBox="1">
            <a:spLocks noGrp="1"/>
          </p:cNvSpPr>
          <p:nvPr>
            <p:ph type="body" idx="1"/>
          </p:nvPr>
        </p:nvSpPr>
        <p:spPr>
          <a:xfrm>
            <a:off x="681025" y="1548375"/>
            <a:ext cx="7831800" cy="3590400"/>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812"/>
              </a:spcBef>
              <a:spcAft>
                <a:spcPts val="0"/>
              </a:spcAft>
              <a:buSzPts val="1800"/>
              <a:buChar char="•"/>
            </a:pPr>
            <a:r>
              <a:rPr lang="en-GB" sz="1800"/>
              <a:t>The energy light meter uses a variable called “reading” to store the light level measured. It uses the micro:bit light sensor to store the light level in this variable when the program starts.</a:t>
            </a:r>
            <a:endParaRPr sz="1800"/>
          </a:p>
          <a:p>
            <a:pPr marL="457200" lvl="0" indent="-342900" algn="l" rtl="0">
              <a:lnSpc>
                <a:spcPct val="90000"/>
              </a:lnSpc>
              <a:spcBef>
                <a:spcPts val="1000"/>
              </a:spcBef>
              <a:spcAft>
                <a:spcPts val="0"/>
              </a:spcAft>
              <a:buSzPts val="1800"/>
              <a:buChar char="•"/>
            </a:pPr>
            <a:r>
              <a:rPr lang="en-GB" sz="1800"/>
              <a:t>Students press button A each time they want to measure a light level.</a:t>
            </a:r>
            <a:endParaRPr sz="1800"/>
          </a:p>
          <a:p>
            <a:pPr marL="457200" lvl="0" indent="-342900" algn="l" rtl="0">
              <a:lnSpc>
                <a:spcPct val="90000"/>
              </a:lnSpc>
              <a:spcBef>
                <a:spcPts val="1000"/>
              </a:spcBef>
              <a:spcAft>
                <a:spcPts val="0"/>
              </a:spcAft>
              <a:buSzPts val="1800"/>
              <a:buChar char="•"/>
            </a:pPr>
            <a:r>
              <a:rPr lang="en-GB" sz="1800"/>
              <a:t>Students press button B each time they want to view the most recent light level measured.</a:t>
            </a:r>
            <a:endParaRPr sz="1800" strike="sngStrike"/>
          </a:p>
          <a:p>
            <a:pPr marL="457200" lvl="0" indent="-342900" algn="l" rtl="0">
              <a:lnSpc>
                <a:spcPct val="90000"/>
              </a:lnSpc>
              <a:spcBef>
                <a:spcPts val="1000"/>
              </a:spcBef>
              <a:spcAft>
                <a:spcPts val="1000"/>
              </a:spcAft>
              <a:buSzPts val="1800"/>
              <a:buChar char="•"/>
            </a:pPr>
            <a:r>
              <a:rPr lang="en-GB" sz="1800"/>
              <a:t>Using a variable to store the light level,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rather than just displaying it</a:t>
            </a:r>
            <a:r>
              <a:rPr lang="en-GB" sz="1800"/>
              <a:t>, is helpful because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students can take a light reading in a place where the display may be difficult to see, then wait to view the light measurement in a more convenient place</a:t>
            </a:r>
            <a:r>
              <a:rPr lang="en-GB" sz="1800"/>
              <a:t>.</a:t>
            </a:r>
            <a:endParaRPr sz="1800"/>
          </a:p>
        </p:txBody>
      </p:sp>
      <p:sp>
        <p:nvSpPr>
          <p:cNvPr id="160" name="Google Shape;160;g3660e946a5b_0_555"/>
          <p:cNvSpPr/>
          <p:nvPr/>
        </p:nvSpPr>
        <p:spPr>
          <a:xfrm>
            <a:off x="584750" y="5302750"/>
            <a:ext cx="8425500" cy="10536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00" b="1" i="0" u="none" strike="noStrike" cap="none">
                <a:solidFill>
                  <a:srgbClr val="00A000"/>
                </a:solidFill>
                <a:latin typeface="Helvetica Neue"/>
                <a:ea typeface="Helvetica Neue"/>
                <a:cs typeface="Helvetica Neue"/>
                <a:sym typeface="Helvetica Neue"/>
              </a:rPr>
              <a:t>Pro</a:t>
            </a:r>
            <a:r>
              <a:rPr lang="en-GB" sz="1600" b="1" i="0" u="none" strike="noStrike" cap="none">
                <a:solidFill>
                  <a:srgbClr val="00A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3"/>
                  </a:ext>
                </a:extLst>
              </a:rPr>
              <a:t> </a:t>
            </a:r>
            <a:r>
              <a:rPr lang="en-GB" sz="1600" b="1" i="0" u="none" strike="noStrike" cap="none">
                <a:solidFill>
                  <a:srgbClr val="00A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tip</a:t>
            </a:r>
            <a:r>
              <a:rPr lang="en-GB" sz="1600" b="1" i="0" u="none" strike="noStrike" cap="none">
                <a:solidFill>
                  <a:srgbClr val="00A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a:t>
            </a:r>
            <a:r>
              <a:rPr lang="en-GB" sz="1600" b="0" i="0" u="none" strike="noStrike" cap="none">
                <a:solidFill>
                  <a:srgbClr val="000000"/>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6"/>
                  </a:ext>
                </a:extLst>
              </a:rPr>
              <a:t> </a:t>
            </a:r>
            <a:r>
              <a:rPr lang="en-GB" sz="1600">
                <a:latin typeface="Helvetica Neue"/>
                <a:ea typeface="Helvetica Neue"/>
                <a:cs typeface="Helvetica Neue"/>
                <a:sym typeface="Helvetica Neue"/>
              </a:rPr>
              <a:t>Consider collecting light level data in different locations, both inside and outside the school </a:t>
            </a:r>
            <a:r>
              <a:rPr lang="en-GB" sz="16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7"/>
                  </a:ext>
                </a:extLst>
              </a:rPr>
              <a:t>building</a:t>
            </a:r>
            <a:r>
              <a:rPr lang="en-GB" sz="1600">
                <a:latin typeface="Helvetica Neue"/>
                <a:ea typeface="Helvetica Neue"/>
                <a:cs typeface="Helvetica Neue"/>
                <a:sym typeface="Helvetica Neue"/>
              </a:rPr>
              <a:t> and throughout the </a:t>
            </a:r>
            <a:r>
              <a:rPr lang="en-GB" sz="16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8"/>
                  </a:ext>
                </a:extLst>
              </a:rPr>
              <a:t>day</a:t>
            </a:r>
            <a:r>
              <a:rPr lang="en-GB" sz="1600">
                <a:latin typeface="Helvetica Neue"/>
                <a:ea typeface="Helvetica Neue"/>
                <a:cs typeface="Helvetica Neue"/>
                <a:sym typeface="Helvetica Neue"/>
              </a:rPr>
              <a:t>, to observe how location and time of day a</a:t>
            </a:r>
            <a:r>
              <a:rPr lang="en-GB" sz="1600">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9"/>
                  </a:ext>
                </a:extLst>
              </a:rPr>
              <a:t>ffect</a:t>
            </a:r>
            <a:r>
              <a:rPr lang="en-GB" sz="1600">
                <a:latin typeface="Helvetica Neue"/>
                <a:ea typeface="Helvetica Neue"/>
                <a:cs typeface="Helvetica Neue"/>
                <a:sym typeface="Helvetica Neue"/>
              </a:rPr>
              <a:t> the data collected.</a:t>
            </a:r>
            <a:endParaRPr sz="1600" b="0" i="0" u="none" strike="noStrike" cap="none">
              <a:solidFill>
                <a:srgbClr val="000000"/>
              </a:solidFill>
              <a:latin typeface="Helvetica Neue"/>
              <a:ea typeface="Helvetica Neue"/>
              <a:cs typeface="Helvetica Neue"/>
              <a:sym typeface="Helvetica Neue"/>
            </a:endParaRPr>
          </a:p>
        </p:txBody>
      </p:sp>
      <p:grpSp>
        <p:nvGrpSpPr>
          <p:cNvPr id="161" name="Google Shape;161;g3660e946a5b_0_555"/>
          <p:cNvGrpSpPr/>
          <p:nvPr/>
        </p:nvGrpSpPr>
        <p:grpSpPr>
          <a:xfrm rot="4879436">
            <a:off x="8747793" y="979118"/>
            <a:ext cx="650770" cy="659720"/>
            <a:chOff x="7572716" y="3272053"/>
            <a:chExt cx="489368" cy="496098"/>
          </a:xfrm>
        </p:grpSpPr>
        <p:sp>
          <p:nvSpPr>
            <p:cNvPr id="162" name="Google Shape;162;g3660e946a5b_0_555"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3" name="Google Shape;163;g3660e946a5b_0_555"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4" name="Google Shape;164;g3660e946a5b_0_555"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5" name="Google Shape;165;g3660e946a5b_0_555"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6" name="Google Shape;166;g3660e946a5b_0_555"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67" name="Google Shape;167;g3660e946a5b_0_555"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68" name="Google Shape;168;g3660e946a5b_0_555" descr="decorative"/>
          <p:cNvPicPr preferRelativeResize="0"/>
          <p:nvPr/>
        </p:nvPicPr>
        <p:blipFill rotWithShape="1">
          <a:blip r:embed="rId3">
            <a:alphaModFix/>
          </a:blip>
          <a:srcRect/>
          <a:stretch/>
        </p:blipFill>
        <p:spPr>
          <a:xfrm rot="836505">
            <a:off x="8352115" y="923733"/>
            <a:ext cx="192617" cy="1926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g35fe6bcad37_0_9"/>
          <p:cNvSpPr txBox="1">
            <a:spLocks noGrp="1"/>
          </p:cNvSpPr>
          <p:nvPr>
            <p:ph type="title"/>
          </p:nvPr>
        </p:nvSpPr>
        <p:spPr>
          <a:xfrm>
            <a:off x="681012" y="3798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Pick Your Level</a:t>
            </a:r>
            <a:endParaRPr sz="2600">
              <a:solidFill>
                <a:srgbClr val="00A000"/>
              </a:solidFill>
            </a:endParaRPr>
          </a:p>
        </p:txBody>
      </p:sp>
      <p:sp>
        <p:nvSpPr>
          <p:cNvPr id="174" name="Google Shape;174;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5</a:t>
            </a:fld>
            <a:endParaRPr/>
          </a:p>
        </p:txBody>
      </p:sp>
      <p:pic>
        <p:nvPicPr>
          <p:cNvPr id="175" name="Google Shape;175;g35fe6bcad37_0_9" descr="decorative"/>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76" name="Google Shape;176;g35fe6bcad37_0_9"/>
          <p:cNvGraphicFramePr/>
          <p:nvPr>
            <p:extLst>
              <p:ext uri="{D42A27DB-BD31-4B8C-83A1-F6EECF244321}">
                <p14:modId xmlns:p14="http://schemas.microsoft.com/office/powerpoint/2010/main" val="2403050926"/>
              </p:ext>
            </p:extLst>
          </p:nvPr>
        </p:nvGraphicFramePr>
        <p:xfrm>
          <a:off x="775175" y="1124363"/>
          <a:ext cx="8650300" cy="5338385"/>
        </p:xfrm>
        <a:graphic>
          <a:graphicData uri="http://schemas.openxmlformats.org/drawingml/2006/table">
            <a:tbl>
              <a:tblPr>
                <a:noFill/>
                <a:tableStyleId>{4DFFE92C-4DA8-42B1-A4FF-8EFF29681611}</a:tableStyleId>
              </a:tblPr>
              <a:tblGrid>
                <a:gridCol w="1359925">
                  <a:extLst>
                    <a:ext uri="{9D8B030D-6E8A-4147-A177-3AD203B41FA5}">
                      <a16:colId xmlns:a16="http://schemas.microsoft.com/office/drawing/2014/main" val="20000"/>
                    </a:ext>
                  </a:extLst>
                </a:gridCol>
                <a:gridCol w="7290375">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a:solidFill>
                            <a:schemeClr val="hlink"/>
                          </a:solidFill>
                          <a:latin typeface="Helvetica Neue"/>
                          <a:ea typeface="Helvetica Neue"/>
                          <a:cs typeface="Helvetica Neue"/>
                          <a:sym typeface="Helvetica Neue"/>
                        </a:rPr>
                        <a:t>Mild</a:t>
                      </a:r>
                      <a:r>
                        <a:rPr lang="en-GB" sz="1850" u="sng" strike="noStrike" cap="none" dirty="0">
                          <a:solidFill>
                            <a:schemeClr val="hlink"/>
                          </a:solidFill>
                          <a:latin typeface="Helvetica Neue"/>
                          <a:ea typeface="Helvetica Neue"/>
                          <a:cs typeface="Helvetica Neue"/>
                          <a:sym typeface="Helvetica Neue"/>
                          <a:hlinkClick r:id="" action="ppaction://noaction"/>
                        </a:rPr>
                        <a:t> </a:t>
                      </a:r>
                      <a:endParaRPr sz="1850" u="none" strike="noStrike" cap="none" dirty="0">
                        <a:solidFill>
                          <a:srgbClr val="2A92D6"/>
                        </a:solidFill>
                        <a:latin typeface="Helvetica Neue"/>
                        <a:ea typeface="Helvetica Neue"/>
                        <a:cs typeface="Helvetica Neue"/>
                        <a:sym typeface="Helvetica Neue"/>
                        <a:hlinkClick r:id="" action="ppaction://noaction"/>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30 mins</a:t>
                      </a:r>
                      <a:endParaRPr sz="1400" u="none" strike="noStrike" cap="none" dirty="0"/>
                    </a:p>
                  </a:txBody>
                  <a:tcPr marL="91425" marR="91425" marT="91425" marB="90000">
                    <a:lnR w="12700" cap="flat" cmpd="sng">
                      <a:solidFill>
                        <a:srgbClr val="B7B7B7"/>
                      </a:solidFill>
                      <a:prstDash val="solid"/>
                      <a:round/>
                      <a:headEnd type="none" w="sm" len="sm"/>
                      <a:tailEnd type="none" w="sm" len="sm"/>
                    </a:lnR>
                  </a:tcPr>
                </a:tc>
                <a:tc>
                  <a:txBody>
                    <a:bodyPr/>
                    <a:lstStyle/>
                    <a:p>
                      <a:pPr marL="0" lvl="0" indent="0" algn="l" rtl="0">
                        <a:lnSpc>
                          <a:spcPct val="100000"/>
                        </a:lnSpc>
                        <a:spcBef>
                          <a:spcPts val="0"/>
                        </a:spcBef>
                        <a:spcAft>
                          <a:spcPts val="1000"/>
                        </a:spcAft>
                        <a:buNone/>
                      </a:pPr>
                      <a:r>
                        <a:rPr lang="en-GB" sz="1550" b="1" dirty="0">
                          <a:latin typeface="Helvetica Neue"/>
                          <a:ea typeface="Helvetica Neue"/>
                          <a:cs typeface="Helvetica Neue"/>
                          <a:sym typeface="Helvetica Neue"/>
                        </a:rPr>
                        <a:t>Learning outcome: </a:t>
                      </a:r>
                      <a:r>
                        <a:rPr lang="en-GB" sz="1550" dirty="0">
                          <a:latin typeface="Helvetica Neue"/>
                          <a:ea typeface="Helvetica Neue"/>
                          <a:cs typeface="Helvetica Neue"/>
                          <a:sym typeface="Helvetica Neue"/>
                        </a:rPr>
                        <a:t>I can collect light level data in various locations around my learning environment using the </a:t>
                      </a:r>
                      <a:r>
                        <a:rPr lang="en-GB" sz="1550" dirty="0" err="1">
                          <a:latin typeface="Helvetica Neue"/>
                          <a:ea typeface="Helvetica Neue"/>
                          <a:cs typeface="Helvetica Neue"/>
                          <a:sym typeface="Helvetica Neue"/>
                        </a:rPr>
                        <a:t>micro:bit</a:t>
                      </a:r>
                      <a:r>
                        <a:rPr lang="en-GB" sz="1550" dirty="0">
                          <a:latin typeface="Helvetica Neue"/>
                          <a:ea typeface="Helvetica Neue"/>
                          <a:cs typeface="Helvetica Neue"/>
                          <a:sym typeface="Helvetica Neue"/>
                        </a:rPr>
                        <a:t> energy light meter to explore how different energy sources can affect the Earth.</a:t>
                      </a:r>
                      <a:endParaRPr sz="1550" dirty="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D9D9D9"/>
                      </a:solidFill>
                      <a:prstDash val="solid"/>
                      <a:round/>
                      <a:headEnd type="none" w="sm" len="sm"/>
                      <a:tailEnd type="none" w="sm" len="sm"/>
                    </a:lnB>
                    <a:solidFill>
                      <a:srgbClr val="F3F3F3"/>
                    </a:solidFill>
                  </a:tcPr>
                </a:tc>
                <a:extLst>
                  <a:ext uri="{0D108BD9-81ED-4DB2-BD59-A6C34878D82A}">
                    <a16:rowId xmlns:a16="http://schemas.microsoft.com/office/drawing/2014/main" val="10000"/>
                  </a:ext>
                </a:extLst>
              </a:tr>
              <a:tr h="919050">
                <a:tc vMerge="1">
                  <a:txBody>
                    <a:bodyPr/>
                    <a:lstStyle/>
                    <a:p>
                      <a:endParaRPr lang="en-US"/>
                    </a:p>
                  </a:txBody>
                  <a:tcPr/>
                </a:tc>
                <a:tc>
                  <a:txBody>
                    <a:bodyPr/>
                    <a:lstStyle/>
                    <a:p>
                      <a:pPr marL="0" lvl="0" indent="0" algn="l" rtl="0">
                        <a:lnSpc>
                          <a:spcPct val="100000"/>
                        </a:lnSpc>
                        <a:spcBef>
                          <a:spcPts val="0"/>
                        </a:spcBef>
                        <a:spcAft>
                          <a:spcPts val="1000"/>
                        </a:spcAft>
                        <a:buNone/>
                      </a:pPr>
                      <a:r>
                        <a:rPr lang="en-GB" sz="1550" b="1" dirty="0">
                          <a:latin typeface="Helvetica Neue"/>
                          <a:ea typeface="Helvetica Neue"/>
                          <a:cs typeface="Helvetica Neue"/>
                          <a:sym typeface="Helvetica Neue"/>
                        </a:rPr>
                        <a:t>Activity description: </a:t>
                      </a:r>
                      <a:r>
                        <a:rPr lang="en-GB" sz="1550" dirty="0">
                          <a:latin typeface="Helvetica Neue"/>
                          <a:ea typeface="Helvetica Neue"/>
                          <a:cs typeface="Helvetica Neue"/>
                          <a:sym typeface="Helvetica Neue"/>
                        </a:rPr>
                        <a:t>Using existing code, measure light levels in different locations. Use the data to explore how natural resources provide energy and how energy use affects the environment.</a:t>
                      </a:r>
                      <a:endParaRPr sz="1550" dirty="0">
                        <a:latin typeface="Helvetica Neue"/>
                        <a:ea typeface="Helvetica Neue"/>
                        <a:cs typeface="Helvetica Neue"/>
                        <a:sym typeface="Helvetica Neue"/>
                      </a:endParaRPr>
                    </a:p>
                  </a:txBody>
                  <a:tcPr marL="63500" marR="63500" marT="63500" marB="63500">
                    <a:lnL w="12700" cap="flat" cmpd="sng">
                      <a:solidFill>
                        <a:srgbClr val="D9D9D9"/>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D9D9D9"/>
                      </a:solidFill>
                      <a:prstDash val="solid"/>
                      <a:round/>
                      <a:headEnd type="none" w="sm" len="sm"/>
                      <a:tailEnd type="none" w="sm" len="sm"/>
                    </a:lnB>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a:solidFill>
                            <a:srgbClr val="6C4BC1"/>
                          </a:solidFill>
                          <a:latin typeface="Helvetica Neue"/>
                          <a:ea typeface="Helvetica Neue"/>
                          <a:cs typeface="Helvetica Neue"/>
                          <a:sym typeface="Helvetica Neue"/>
                        </a:rPr>
                        <a:t>Medium</a:t>
                      </a:r>
                      <a:endParaRPr sz="1850" u="none" strike="noStrike" cap="none">
                        <a:solidFill>
                          <a:srgbClr val="6C4BC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45 mins</a:t>
                      </a:r>
                      <a:endParaRPr sz="1400" u="none" strike="noStrike" cap="none" dirty="0"/>
                    </a:p>
                  </a:txBody>
                  <a:tcPr marL="91425" marR="91425" marT="91425" marB="91425">
                    <a:lnR w="12700" cap="flat" cmpd="sng">
                      <a:solidFill>
                        <a:srgbClr val="B7B7B7"/>
                      </a:solidFill>
                      <a:prstDash val="solid"/>
                      <a:round/>
                      <a:headEnd type="none" w="sm" len="sm"/>
                      <a:tailEnd type="none" w="sm" len="sm"/>
                    </a:lnR>
                  </a:tcPr>
                </a:tc>
                <a:tc>
                  <a:txBody>
                    <a:bodyPr/>
                    <a:lstStyle/>
                    <a:p>
                      <a:pPr marL="0" lvl="0" indent="0" algn="l" rtl="0">
                        <a:lnSpc>
                          <a:spcPct val="100000"/>
                        </a:lnSpc>
                        <a:spcBef>
                          <a:spcPts val="0"/>
                        </a:spcBef>
                        <a:spcAft>
                          <a:spcPts val="1000"/>
                        </a:spcAft>
                        <a:buNone/>
                      </a:pPr>
                      <a:r>
                        <a:rPr lang="en-GB" sz="1550" b="1" dirty="0">
                          <a:latin typeface="Helvetica Neue"/>
                          <a:ea typeface="Helvetica Neue"/>
                          <a:cs typeface="Helvetica Neue"/>
                          <a:sym typeface="Helvetica Neue"/>
                        </a:rPr>
                        <a:t>Learning outcome:</a:t>
                      </a:r>
                      <a:r>
                        <a:rPr lang="en-GB" sz="1550" dirty="0">
                          <a:latin typeface="Helvetica Neue"/>
                          <a:ea typeface="Helvetica Neue"/>
                          <a:cs typeface="Helvetica Neue"/>
                          <a:sym typeface="Helvetica Neue"/>
                        </a:rPr>
                        <a:t> I can modify my own energy light meter program to collect light level data in various locations around my learning environment to explore how different energy sources can affect the Earth.</a:t>
                      </a:r>
                      <a:endParaRPr sz="1550" dirty="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D9D9D9"/>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962550">
                <a:tc vMerge="1">
                  <a:txBody>
                    <a:bodyPr/>
                    <a:lstStyle/>
                    <a:p>
                      <a:endParaRPr lang="en-US"/>
                    </a:p>
                  </a:txBody>
                  <a:tcPr/>
                </a:tc>
                <a:tc>
                  <a:txBody>
                    <a:bodyPr/>
                    <a:lstStyle/>
                    <a:p>
                      <a:pPr marL="0" lvl="0" indent="0" algn="l" rtl="0">
                        <a:lnSpc>
                          <a:spcPct val="100000"/>
                        </a:lnSpc>
                        <a:spcBef>
                          <a:spcPts val="0"/>
                        </a:spcBef>
                        <a:spcAft>
                          <a:spcPts val="1000"/>
                        </a:spcAft>
                        <a:buNone/>
                      </a:pPr>
                      <a:r>
                        <a:rPr lang="en-GB" sz="1550" b="1" dirty="0">
                          <a:latin typeface="Helvetica Neue"/>
                          <a:ea typeface="Helvetica Neue"/>
                          <a:cs typeface="Helvetica Neue"/>
                          <a:sym typeface="Helvetica Neue"/>
                        </a:rPr>
                        <a:t>Activity description: </a:t>
                      </a:r>
                      <a:r>
                        <a:rPr lang="en-GB" sz="1550" dirty="0">
                          <a:latin typeface="Helvetica Neue"/>
                          <a:ea typeface="Helvetica Neue"/>
                          <a:cs typeface="Helvetica Neue"/>
                          <a:sym typeface="Helvetica Neue"/>
                        </a:rPr>
                        <a:t>Modify the starter project to code your own energy light meter to measure light levels in different locations, then use the data to explore how natural resources provide energy and how energy use affects the environment.</a:t>
                      </a:r>
                      <a:endParaRPr sz="1550" dirty="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3"/>
                  </a:ext>
                </a:extLst>
              </a:tr>
              <a:tr h="712925">
                <a:tc rowSpan="2">
                  <a:txBody>
                    <a:bodyPr/>
                    <a:lstStyle/>
                    <a:p>
                      <a:pPr marL="0" marR="0" lvl="0" indent="0" algn="l" rtl="0">
                        <a:lnSpc>
                          <a:spcPct val="90000"/>
                        </a:lnSpc>
                        <a:spcBef>
                          <a:spcPts val="0"/>
                        </a:spcBef>
                        <a:spcAft>
                          <a:spcPts val="0"/>
                        </a:spcAft>
                        <a:buClr>
                          <a:srgbClr val="000000"/>
                        </a:buClr>
                        <a:buSzPts val="1875"/>
                        <a:buFont typeface="Arial"/>
                        <a:buNone/>
                      </a:pPr>
                      <a:r>
                        <a:rPr lang="en-GB" sz="1850" b="1" u="sng" strike="noStrike" cap="none">
                          <a:solidFill>
                            <a:srgbClr val="CD0364"/>
                          </a:solidFill>
                          <a:latin typeface="Helvetica Neue"/>
                          <a:ea typeface="Helvetica Neue"/>
                          <a:cs typeface="Helvetica Neue"/>
                          <a:sym typeface="Helvetica Neue"/>
                        </a:rPr>
                        <a:t>Spicy</a:t>
                      </a:r>
                      <a:endParaRPr sz="1850" u="none" strike="noStrike" cap="none">
                        <a:solidFill>
                          <a:srgbClr val="CD0364"/>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50" u="none" strike="noStrike" cap="none" dirty="0">
                          <a:solidFill>
                            <a:schemeClr val="dk1"/>
                          </a:solidFill>
                          <a:latin typeface="Helvetica Neue"/>
                          <a:ea typeface="Helvetica Neue"/>
                          <a:cs typeface="Helvetica Neue"/>
                          <a:sym typeface="Helvetica Neue"/>
                        </a:rPr>
                        <a:t>🌶️🌶️🌶️</a:t>
                      </a:r>
                      <a:endParaRPr sz="1850" u="none" strike="noStrike" cap="none" dirty="0">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dirty="0">
                          <a:solidFill>
                            <a:schemeClr val="dk1"/>
                          </a:solidFill>
                          <a:latin typeface="Helvetica Neue"/>
                          <a:ea typeface="Helvetica Neue"/>
                          <a:cs typeface="Helvetica Neue"/>
                          <a:sym typeface="Helvetica Neue"/>
                        </a:rPr>
                        <a:t>45-60 mins</a:t>
                      </a:r>
                      <a:endParaRPr sz="1400" u="none" strike="noStrike" cap="none" dirty="0"/>
                    </a:p>
                  </a:txBody>
                  <a:tcPr marL="91425" marR="91425" marT="91425" marB="91425">
                    <a:lnR w="12700" cap="flat" cmpd="sng">
                      <a:solidFill>
                        <a:srgbClr val="B7B7B7"/>
                      </a:solidFill>
                      <a:prstDash val="solid"/>
                      <a:round/>
                      <a:headEnd type="none" w="sm" len="sm"/>
                      <a:tailEnd type="none" w="sm" len="sm"/>
                    </a:lnR>
                  </a:tcPr>
                </a:tc>
                <a:tc>
                  <a:txBody>
                    <a:bodyPr/>
                    <a:lstStyle/>
                    <a:p>
                      <a:pPr marL="0" lvl="0" indent="0" algn="l" rtl="0">
                        <a:lnSpc>
                          <a:spcPct val="100000"/>
                        </a:lnSpc>
                        <a:spcBef>
                          <a:spcPts val="0"/>
                        </a:spcBef>
                        <a:spcAft>
                          <a:spcPts val="1000"/>
                        </a:spcAft>
                        <a:buNone/>
                      </a:pPr>
                      <a:r>
                        <a:rPr lang="en-GB" sz="1550" b="1" dirty="0">
                          <a:latin typeface="Helvetica Neue"/>
                          <a:ea typeface="Helvetica Neue"/>
                          <a:cs typeface="Helvetica Neue"/>
                          <a:sym typeface="Helvetica Neue"/>
                        </a:rPr>
                        <a:t>Learning outcome: </a:t>
                      </a:r>
                      <a:r>
                        <a:rPr lang="en-GB" sz="1550" dirty="0">
                          <a:latin typeface="Helvetica Neue"/>
                          <a:ea typeface="Helvetica Neue"/>
                          <a:cs typeface="Helvetica Neue"/>
                          <a:sym typeface="Helvetica Neue"/>
                        </a:rPr>
                        <a:t>I can create my own energy light meter program to collect light level data in various locations around my learning environment to explore how different energy sources can affect the Earth.</a:t>
                      </a:r>
                      <a:endParaRPr sz="1550" dirty="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lvl="0" indent="0" algn="l" rtl="0">
                        <a:lnSpc>
                          <a:spcPct val="100000"/>
                        </a:lnSpc>
                        <a:spcBef>
                          <a:spcPts val="0"/>
                        </a:spcBef>
                        <a:spcAft>
                          <a:spcPts val="1000"/>
                        </a:spcAft>
                        <a:buNone/>
                      </a:pPr>
                      <a:r>
                        <a:rPr lang="en-GB" sz="1550" b="1" dirty="0">
                          <a:latin typeface="Helvetica Neue"/>
                          <a:ea typeface="Helvetica Neue"/>
                          <a:cs typeface="Helvetica Neue"/>
                          <a:sym typeface="Helvetica Neue"/>
                        </a:rPr>
                        <a:t>Activity description: </a:t>
                      </a:r>
                      <a:r>
                        <a:rPr lang="en-GB" sz="1550" dirty="0">
                          <a:latin typeface="Helvetica Neue"/>
                          <a:ea typeface="Helvetica Neue"/>
                          <a:cs typeface="Helvetica Neue"/>
                          <a:sym typeface="Helvetica Neue"/>
                        </a:rPr>
                        <a:t>Code your own energy light meter program to measure light levels in different locations, then use the data to explore how natural resources provide energy and how energy use affects the environment.</a:t>
                      </a:r>
                      <a:endParaRPr sz="1550" dirty="0">
                        <a:latin typeface="Helvetica Neue"/>
                        <a:ea typeface="Helvetica Neue"/>
                        <a:cs typeface="Helvetica Neue"/>
                        <a:sym typeface="Helvetica Neue"/>
                      </a:endParaRPr>
                    </a:p>
                  </a:txBody>
                  <a:tcPr marL="63500" marR="63500" marT="63500" marB="63500">
                    <a:lnL w="12700" cap="flat" cmpd="sng">
                      <a:solidFill>
                        <a:srgbClr val="B7B7B7"/>
                      </a:solidFill>
                      <a:prstDash val="solid"/>
                      <a:round/>
                      <a:headEnd type="none" w="sm" len="sm"/>
                      <a:tailEnd type="none" w="sm" len="sm"/>
                    </a:lnL>
                    <a:lnT w="12700" cap="flat" cmpd="sng">
                      <a:solidFill>
                        <a:srgbClr val="B7B7B7"/>
                      </a:solidFill>
                      <a:prstDash val="solid"/>
                      <a:round/>
                      <a:headEnd type="none" w="sm" len="sm"/>
                      <a:tailEnd type="none" w="sm" len="sm"/>
                    </a:lnT>
                    <a:lnB w="12700" cap="flat" cmpd="sng">
                      <a:solidFill>
                        <a:srgbClr val="B7B7B7"/>
                      </a:solidFill>
                      <a:prstDash val="solid"/>
                      <a:round/>
                      <a:headEnd type="none" w="sm" len="sm"/>
                      <a:tailEnd type="none" w="sm" len="sm"/>
                    </a:lnB>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3660e946a5b_0_9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Mild</a:t>
            </a:r>
            <a:endParaRPr/>
          </a:p>
        </p:txBody>
      </p:sp>
      <p:sp>
        <p:nvSpPr>
          <p:cNvPr id="182" name="Google Shape;182;g3660e946a5b_0_9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g3660e946a5b_0_45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Introduction 1</a:t>
            </a:r>
            <a:endParaRPr sz="2600">
              <a:solidFill>
                <a:srgbClr val="2993D6"/>
              </a:solidFill>
            </a:endParaRPr>
          </a:p>
        </p:txBody>
      </p:sp>
      <p:sp>
        <p:nvSpPr>
          <p:cNvPr id="188" name="Google Shape;188;g3660e946a5b_0_45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7</a:t>
            </a:fld>
            <a:endParaRPr/>
          </a:p>
        </p:txBody>
      </p:sp>
      <p:sp>
        <p:nvSpPr>
          <p:cNvPr id="189" name="Google Shape;189;g3660e946a5b_0_45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a:t>Students will download the code on their micro:bit, connect the battery pack, measure the light level in various locations around the learning environment such as the classroom, building common spaces, and playground.</a:t>
            </a:r>
            <a:endParaRPr sz="1800"/>
          </a:p>
          <a:p>
            <a:pPr marL="0" lvl="0" indent="0" algn="l" rtl="0">
              <a:lnSpc>
                <a:spcPct val="110000"/>
              </a:lnSpc>
              <a:spcBef>
                <a:spcPts val="1300"/>
              </a:spcBef>
              <a:spcAft>
                <a:spcPts val="0"/>
              </a:spcAft>
              <a:buSzPts val="1800"/>
              <a:buNone/>
            </a:pPr>
            <a:endParaRPr sz="1000"/>
          </a:p>
          <a:p>
            <a:pPr marL="318151" lvl="0" indent="-309553" algn="l" rtl="0">
              <a:lnSpc>
                <a:spcPct val="110000"/>
              </a:lnSpc>
              <a:spcBef>
                <a:spcPts val="1300"/>
              </a:spcBef>
              <a:spcAft>
                <a:spcPts val="0"/>
              </a:spcAft>
              <a:buClr>
                <a:srgbClr val="2993D6"/>
              </a:buClr>
              <a:buSzPts val="1800"/>
              <a:buChar char="•"/>
            </a:pPr>
            <a:r>
              <a:rPr lang="en-GB" sz="1800"/>
              <a:t>Consider collecting light level measurements in the same locations throughout the day. Teachers may wish to identify measurement spots in the classroom if results are being combined between students. Measurement spots should include areas that experience both natural light and shade throughout the day.</a:t>
            </a:r>
            <a:endParaRPr sz="1800"/>
          </a:p>
          <a:p>
            <a:pPr marL="0" lvl="0" indent="0" algn="l" rtl="0">
              <a:lnSpc>
                <a:spcPct val="110000"/>
              </a:lnSpc>
              <a:spcBef>
                <a:spcPts val="1300"/>
              </a:spcBef>
              <a:spcAft>
                <a:spcPts val="0"/>
              </a:spcAft>
              <a:buSzPts val="1800"/>
              <a:buNone/>
            </a:pPr>
            <a:endParaRPr sz="1000"/>
          </a:p>
          <a:p>
            <a:pPr marL="318151" marR="0" lvl="0" indent="-309553" algn="l" rtl="0">
              <a:lnSpc>
                <a:spcPct val="110000"/>
              </a:lnSpc>
              <a:spcBef>
                <a:spcPts val="1300"/>
              </a:spcBef>
              <a:spcAft>
                <a:spcPts val="0"/>
              </a:spcAft>
              <a:buClr>
                <a:srgbClr val="2993D6"/>
              </a:buClr>
              <a:buSzPts val="1800"/>
              <a:buChar char="•"/>
            </a:pPr>
            <a:r>
              <a:rPr lang="en-GB" sz="1800"/>
              <a:t>The micro:bit’s light sensor uses the display LEDs to measure light, so make sure the micro:bit’s LED display is pointing toward the light source. The light level reading will be a number between 0 (dark) and 255 (the most intense light the micro:bit can measure).</a:t>
            </a:r>
            <a:endParaRPr sz="1800"/>
          </a:p>
        </p:txBody>
      </p:sp>
      <p:sp>
        <p:nvSpPr>
          <p:cNvPr id="190" name="Google Shape;190;g3660e946a5b_0_45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91" name="Google Shape;191;g3660e946a5b_0_457" descr="decorative" title="Greeting_green@4x.png"/>
          <p:cNvPicPr preferRelativeResize="0"/>
          <p:nvPr/>
        </p:nvPicPr>
        <p:blipFill rotWithShape="1">
          <a:blip r:embed="rId3">
            <a:alphaModFix/>
          </a:blip>
          <a:srcRect/>
          <a:stretch/>
        </p:blipFill>
        <p:spPr>
          <a:xfrm>
            <a:off x="7787400" y="368700"/>
            <a:ext cx="1043950" cy="852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35fa30c4f18_0_4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dirty="0">
                <a:solidFill>
                  <a:srgbClr val="2993D6"/>
                </a:solidFill>
              </a:rPr>
              <a:t>Mild 🌶️ Introduction 2</a:t>
            </a:r>
            <a:endParaRPr sz="2600" dirty="0">
              <a:solidFill>
                <a:srgbClr val="2993D6"/>
              </a:solidFill>
            </a:endParaRPr>
          </a:p>
        </p:txBody>
      </p:sp>
      <p:sp>
        <p:nvSpPr>
          <p:cNvPr id="197" name="Google Shape;197;g35fa30c4f18_0_4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8</a:t>
            </a:fld>
            <a:endParaRPr/>
          </a:p>
        </p:txBody>
      </p:sp>
      <p:sp>
        <p:nvSpPr>
          <p:cNvPr id="198" name="Google Shape;198;g35fa30c4f18_0_42"/>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0"/>
                  </a:ext>
                </a:extLst>
              </a:rPr>
              <a:t>Students can use button B to display their light level reading, record it, and prepare to collect data at different locations.</a:t>
            </a:r>
            <a:r>
              <a:rPr lang="en-GB" sz="1800" dirty="0"/>
              <a:t> </a:t>
            </a:r>
            <a:endParaRPr sz="1800" dirty="0"/>
          </a:p>
          <a:p>
            <a:pPr marL="914400" lvl="1" indent="-342900" algn="l" rtl="0">
              <a:lnSpc>
                <a:spcPct val="110000"/>
              </a:lnSpc>
              <a:spcBef>
                <a:spcPts val="1300"/>
              </a:spcBef>
              <a:spcAft>
                <a:spcPts val="0"/>
              </a:spcAft>
              <a:buClr>
                <a:srgbClr val="2993D6"/>
              </a:buClr>
              <a:buSzPts val="1800"/>
              <a:buChar char="•"/>
            </a:pPr>
            <a:r>
              <a:rPr lang="en-GB" sz="1800" dirty="0"/>
              <a:t>The </a:t>
            </a:r>
            <a:r>
              <a:rPr lang="en-GB" sz="1800">
                <a:solidFill>
                  <a:schemeClr val="tx1"/>
                </a:solidFill>
              </a:rPr>
              <a:t>4th grade energy light meter recording sheet</a:t>
            </a:r>
            <a:r>
              <a:rPr lang="en-GB" sz="1800" dirty="0"/>
              <a:t> can be used to record the date, time, location, and species observation totals.</a:t>
            </a:r>
            <a:endParaRPr sz="1800" dirty="0"/>
          </a:p>
          <a:p>
            <a:pPr marL="318151" marR="0" lvl="0" indent="-309553" algn="l" rtl="0">
              <a:lnSpc>
                <a:spcPct val="110000"/>
              </a:lnSpc>
              <a:spcBef>
                <a:spcPts val="1300"/>
              </a:spcBef>
              <a:spcAft>
                <a:spcPts val="0"/>
              </a:spcAft>
              <a:buClr>
                <a:srgbClr val="2993D6"/>
              </a:buClr>
              <a:buSzPts val="1800"/>
              <a:buChar char="•"/>
            </a:pPr>
            <a:r>
              <a:rPr lang="en-GB" sz="1800" dirty="0"/>
              <a:t>After collecting the data, students can create graphs to explore how natural resources provide energy and how energy use affects the </a:t>
            </a:r>
            <a:r>
              <a:rPr lang="en-GB" sz="1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1"/>
                  </a:ext>
                </a:extLst>
              </a:rPr>
              <a:t>environment</a:t>
            </a:r>
            <a:r>
              <a:rPr lang="en-GB" sz="1800" dirty="0"/>
              <a:t>.</a:t>
            </a:r>
            <a:endParaRPr sz="1800" dirty="0"/>
          </a:p>
        </p:txBody>
      </p:sp>
      <p:sp>
        <p:nvSpPr>
          <p:cNvPr id="199" name="Google Shape;199;g35fa30c4f18_0_4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200" name="Google Shape;200;g35fa30c4f18_0_42" descr="decorative" title="Greeting_green@4x.png"/>
          <p:cNvPicPr preferRelativeResize="0"/>
          <p:nvPr/>
        </p:nvPicPr>
        <p:blipFill rotWithShape="1">
          <a:blip r:embed="rId3">
            <a:alphaModFix/>
          </a:blip>
          <a:srcRect/>
          <a:stretch/>
        </p:blipFill>
        <p:spPr>
          <a:xfrm>
            <a:off x="7787400" y="368700"/>
            <a:ext cx="1043950" cy="852100"/>
          </a:xfrm>
          <a:prstGeom prst="rect">
            <a:avLst/>
          </a:prstGeom>
          <a:noFill/>
          <a:ln>
            <a:noFill/>
          </a:ln>
        </p:spPr>
      </p:pic>
      <p:sp>
        <p:nvSpPr>
          <p:cNvPr id="201" name="Google Shape;201;g35fa30c4f18_0_42"/>
          <p:cNvSpPr/>
          <p:nvPr/>
        </p:nvSpPr>
        <p:spPr>
          <a:xfrm>
            <a:off x="584750" y="5368750"/>
            <a:ext cx="8425500" cy="911400"/>
          </a:xfrm>
          <a:prstGeom prst="roundRect">
            <a:avLst>
              <a:gd name="adj" fmla="val 16667"/>
            </a:avLst>
          </a:prstGeom>
          <a:solidFill>
            <a:schemeClr val="lt1"/>
          </a:solidFill>
          <a:ln w="19050" cap="flat" cmpd="sng">
            <a:solidFill>
              <a:srgbClr val="2A92D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dirty="0">
                <a:solidFill>
                  <a:srgbClr val="2993D6"/>
                </a:solidFill>
                <a:latin typeface="Helvetica Neue" panose="02000503000000020004" pitchFamily="2" charset="0"/>
                <a:ea typeface="Helvetica Neue" panose="02000503000000020004" pitchFamily="2" charset="0"/>
                <a:cs typeface="Helvetica Neue" panose="02000503000000020004" pitchFamily="2" charset="0"/>
                <a:sym typeface="Helvetica Neue"/>
              </a:rPr>
              <a:t>Pro tip: </a:t>
            </a:r>
            <a:r>
              <a:rPr lang="en-GB" sz="1800" dirty="0">
                <a:latin typeface="Helvetica Neue"/>
                <a:ea typeface="Helvetica Neue"/>
                <a:cs typeface="Helvetica Neue"/>
                <a:sym typeface="Helvetica Neue"/>
              </a:rPr>
              <a:t>Variables hold only one value at a time. Students should record the location, time, and light level on a worksheet after each measurement.</a:t>
            </a:r>
            <a:endParaRPr sz="1800" b="0" i="0" u="none" strike="noStrike" cap="none" dirty="0">
              <a:solidFill>
                <a:srgbClr val="000000"/>
              </a:solidFill>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Student A</a:t>
            </a:r>
            <a:r>
              <a:rPr lang="en-GB" sz="2600">
                <a:solidFill>
                  <a:srgbClr val="2993D6"/>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ctivity Steps</a:t>
            </a:r>
            <a:endParaRPr sz="2600">
              <a:solidFill>
                <a:srgbClr val="2993D6"/>
              </a:solidFill>
            </a:endParaRPr>
          </a:p>
        </p:txBody>
      </p:sp>
      <p:sp>
        <p:nvSpPr>
          <p:cNvPr id="207" name="Google Shape;207;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9</a:t>
            </a:fld>
            <a:endParaRPr/>
          </a:p>
        </p:txBody>
      </p:sp>
      <p:sp>
        <p:nvSpPr>
          <p:cNvPr id="208" name="Google Shape;208;g35fa30c4f18_0_17"/>
          <p:cNvSpPr txBox="1">
            <a:spLocks noGrp="1"/>
          </p:cNvSpPr>
          <p:nvPr>
            <p:ph type="body" idx="1"/>
          </p:nvPr>
        </p:nvSpPr>
        <p:spPr>
          <a:xfrm>
            <a:off x="681020" y="1548375"/>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Open</a:t>
            </a:r>
            <a:r>
              <a:rPr lang="en-GB" sz="1800"/>
              <a:t> the project</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7"/>
                  </a:ext>
                </a:extLst>
              </a:rPr>
              <a:t>:</a:t>
            </a:r>
            <a:r>
              <a:rPr lang="en-GB" sz="1800"/>
              <a:t> </a:t>
            </a:r>
            <a:r>
              <a:rPr lang="en-GB" sz="1800" u="sng">
                <a:solidFill>
                  <a:schemeClr val="hlink"/>
                </a:solidFill>
                <a:hlinkClick r:id="rId3"/>
              </a:rPr>
              <a:t>mbit.io/us-lightmeter</a:t>
            </a:r>
            <a:r>
              <a:rPr lang="en-GB" sz="1800"/>
              <a:t> and </a:t>
            </a:r>
            <a:r>
              <a:rPr lang="en-GB" sz="1800" b="1">
                <a:solidFill>
                  <a:srgbClr val="2A92D6"/>
                </a:solidFill>
              </a:rPr>
              <a:t>d</a:t>
            </a:r>
            <a:r>
              <a:rPr lang="en-GB" sz="1800" b="1">
                <a:solidFill>
                  <a:srgbClr val="2993D6"/>
                </a:solidFill>
              </a:rPr>
              <a:t>ownload</a:t>
            </a:r>
            <a:r>
              <a:rPr lang="en-GB" sz="1800"/>
              <a:t> the code to the micro:bit.</a:t>
            </a:r>
            <a:endParaRPr sz="1800"/>
          </a:p>
          <a:p>
            <a:pPr marL="318151" marR="0" lvl="0" indent="-309553" algn="l" rtl="0">
              <a:lnSpc>
                <a:spcPct val="110000"/>
              </a:lnSpc>
              <a:spcBef>
                <a:spcPts val="1300"/>
              </a:spcBef>
              <a:spcAft>
                <a:spcPts val="0"/>
              </a:spcAft>
              <a:buClr>
                <a:srgbClr val="2993D6"/>
              </a:buClr>
              <a:buSzPts val="1800"/>
              <a:buChar char="•"/>
            </a:pPr>
            <a:r>
              <a:rPr lang="en-GB" sz="1800" b="1">
                <a:solidFill>
                  <a:srgbClr val="2993D6"/>
                </a:solidFill>
              </a:rPr>
              <a:t>Unplug </a:t>
            </a:r>
            <a:r>
              <a:rPr lang="en-GB" sz="1800"/>
              <a:t>the micro:bit and </a:t>
            </a:r>
            <a:r>
              <a:rPr lang="en-GB" sz="1800" b="1">
                <a:solidFill>
                  <a:srgbClr val="2A92D6"/>
                </a:solidFill>
              </a:rPr>
              <a:t>connect</a:t>
            </a:r>
            <a:r>
              <a:rPr lang="en-GB" sz="1800"/>
              <a:t> the battery pack. </a:t>
            </a:r>
            <a:endParaRPr sz="1800" b="1">
              <a:solidFill>
                <a:srgbClr val="2993D6"/>
              </a:solidFill>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Go</a:t>
            </a:r>
            <a:r>
              <a:rPr lang="en-GB" sz="1800"/>
              <a:t> to a measurement spot and start collecting data. </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Collect</a:t>
            </a:r>
            <a:r>
              <a:rPr lang="en-GB" sz="1800"/>
              <a:t>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8"/>
                  </a:ext>
                </a:extLst>
              </a:rPr>
              <a:t>light level data</a:t>
            </a:r>
            <a:r>
              <a:rPr lang="en-GB" sz="1800"/>
              <a:t> by pressing button A. </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Press</a:t>
            </a:r>
            <a:r>
              <a:rPr lang="en-GB" sz="1800"/>
              <a:t> button B to show the light level data on the LED display.</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Record </a:t>
            </a:r>
            <a:r>
              <a:rPr lang="en-GB" sz="1800"/>
              <a:t>the location,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9"/>
                  </a:ext>
                </a:extLst>
              </a:rPr>
              <a:t>time, and</a:t>
            </a:r>
            <a:r>
              <a:rPr lang="en-GB" sz="1800"/>
              <a:t> light level on a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0"/>
                  </a:ext>
                </a:extLst>
              </a:rPr>
              <a:t>worksheet</a:t>
            </a:r>
            <a:r>
              <a:rPr lang="en-GB" sz="1800"/>
              <a:t>.</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rPr>
              <a:t>Repeat</a:t>
            </a:r>
            <a:r>
              <a:rPr lang="en-GB" sz="1800"/>
              <a:t> data collection at different measurement spots and </a:t>
            </a:r>
            <a:r>
              <a:rPr lang="en-GB" sz="1800" b="1">
                <a:solidFill>
                  <a:srgbClr val="2993D6"/>
                </a:solidFill>
              </a:rPr>
              <a:t>discuss</a:t>
            </a:r>
            <a:r>
              <a:rPr lang="en-GB" sz="1800"/>
              <a:t> location, </a:t>
            </a:r>
            <a:r>
              <a:rPr lang="en-GB"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1"/>
                  </a:ext>
                </a:extLst>
              </a:rPr>
              <a:t>time, and</a:t>
            </a:r>
            <a:r>
              <a:rPr lang="en-GB" sz="1800"/>
              <a:t> light level measurements. What do students notice and wonder about their results? </a:t>
            </a:r>
            <a:endParaRPr sz="1800"/>
          </a:p>
        </p:txBody>
      </p:sp>
      <p:sp>
        <p:nvSpPr>
          <p:cNvPr id="209" name="Google Shape;209;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210" name="Google Shape;210;g35fa30c4f18_0_17"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3563</Words>
  <Application>Microsoft Office PowerPoint</Application>
  <PresentationFormat>A4 Paper (210x297 mm)</PresentationFormat>
  <Paragraphs>269</Paragraphs>
  <Slides>32</Slides>
  <Notes>32</Notes>
  <HiddenSlides>0</HiddenSlides>
  <MMClips>0</MMClips>
  <ScaleCrop>false</ScaleCrop>
  <HeadingPairs>
    <vt:vector size="4" baseType="variant">
      <vt:variant>
        <vt:lpstr>Theme</vt:lpstr>
      </vt:variant>
      <vt:variant>
        <vt:i4>3</vt:i4>
      </vt:variant>
      <vt:variant>
        <vt:lpstr>Slide Titles</vt:lpstr>
      </vt:variant>
      <vt:variant>
        <vt:i4>32</vt:i4>
      </vt:variant>
    </vt:vector>
  </HeadingPairs>
  <TitlesOfParts>
    <vt:vector size="35" baseType="lpstr">
      <vt:lpstr>Office Theme</vt:lpstr>
      <vt:lpstr>Office Theme</vt:lpstr>
      <vt:lpstr>Divider Slides</vt:lpstr>
      <vt:lpstr>What you need: </vt:lpstr>
      <vt:lpstr>Renewable Energy with Energy Light Meter</vt:lpstr>
      <vt:lpstr>Computer Science Concepts</vt:lpstr>
      <vt:lpstr>How the Energy Light Meter Works</vt:lpstr>
      <vt:lpstr>Pick Your Level</vt:lpstr>
      <vt:lpstr>PowerPoint Presentation</vt:lpstr>
      <vt:lpstr>Mild 🌶️ Introduction 1</vt:lpstr>
      <vt:lpstr>Mild 🌶️ Introduction 2</vt:lpstr>
      <vt:lpstr>Mild 🌶️ Student Activity Steps</vt:lpstr>
      <vt:lpstr>Mild 🌶️ Code Details</vt:lpstr>
      <vt:lpstr>PowerPoint Presentation</vt:lpstr>
      <vt:lpstr>Medium 🌶️🌶️ Introduction 1</vt:lpstr>
      <vt:lpstr>Medium 🌶️🌶️ Introduction 2</vt:lpstr>
      <vt:lpstr>Medium 🌶️🌶️ Student Activity Steps 1</vt:lpstr>
      <vt:lpstr>Medium 🌶️🌶️ Student Activity Steps 2</vt:lpstr>
      <vt:lpstr>Medium 🌶️🌶️ Student Activity Steps 3</vt:lpstr>
      <vt:lpstr>Medium 🌶️🌶️ Student Activity Steps 4</vt:lpstr>
      <vt:lpstr>Medium 🌶️🌶️ Code Details</vt:lpstr>
      <vt:lpstr>PowerPoint Presentation</vt:lpstr>
      <vt:lpstr>Spicy 🌶️🌶️🌶️ Introduction 1</vt:lpstr>
      <vt:lpstr>Spicy 🌶️🌶️🌶️ Introduction 2</vt:lpstr>
      <vt:lpstr>Spicy 🌶️🌶️🌶️ Student Activity Steps 1</vt:lpstr>
      <vt:lpstr>Spicy 🌶️🌶️🌶️ Student Activity Steps 2</vt:lpstr>
      <vt:lpstr>Spicy 🌶️🌶️🌶️ Student Activity Steps 3</vt:lpstr>
      <vt:lpstr>Spicy 🌶️🌶️🌶️ Student Activity Steps 4</vt:lpstr>
      <vt:lpstr>Spicy 🌶️🌶️🌶️ Student Activity Steps 5</vt:lpstr>
      <vt:lpstr>Spicy 🌶️🌶️🌶️ Student Activity Steps 6</vt:lpstr>
      <vt:lpstr>Spicy 🌶️🌶️🌶️ Student Activity Steps 7</vt:lpstr>
      <vt:lpstr>Spicy 🌶️🌶️🌶️ Student Activity Steps 8</vt:lpstr>
      <vt:lpstr>Spicy 🌶️🌶️🌶️ Code Details</vt:lpstr>
      <vt:lpstr>PowerPoint Presentation</vt:lpstr>
      <vt:lpstr>Energy Light Meter Extensions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guide</dc:title>
  <dc:subject/>
  <dc:creator>Micro:bit Educational Foundation</dc:creator>
  <cp:keywords/>
  <dc:description/>
  <cp:lastModifiedBy>Corey Rogers</cp:lastModifiedBy>
  <cp:revision>8</cp:revision>
  <dcterms:created xsi:type="dcterms:W3CDTF">2024-02-02T13:38:47Z</dcterms:created>
  <dcterms:modified xsi:type="dcterms:W3CDTF">2025-12-17T21:54:01Z</dcterms:modified>
  <cp:category/>
</cp:coreProperties>
</file>