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5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Lst>
  <p:sldSz cx="9906000" cy="6858000" type="A4"/>
  <p:notesSz cx="6858000" cy="9144000"/>
  <p:embeddedFontLst>
    <p:embeddedFont>
      <p:font typeface="Helvetica Neue" panose="02000503000000020004"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2" roundtripDataSignature="AMtx7mg2CAgnrYlrbLgi9HRzxk58N90Ya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rey Rogers"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6D15D3-259C-4BE6-9061-1EC026C6D2BB}">
  <a:tblStyle styleId="{C66D15D3-259C-4BE6-9061-1EC026C6D2B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p:restoredTop sz="94667"/>
  </p:normalViewPr>
  <p:slideViewPr>
    <p:cSldViewPr snapToGrid="0">
      <p:cViewPr varScale="1">
        <p:scale>
          <a:sx n="124" d="100"/>
          <a:sy n="124" d="100"/>
        </p:scale>
        <p:origin x="1008" y="168"/>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3.fntdata"/><Relationship Id="rId63"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1.fntdata"/><Relationship Id="rId66"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4.fntdata"/><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2.fntdata"/><Relationship Id="rId62"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8d90a9e202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5" name="Google Shape;175;g38d90a9e202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8db7ab5ec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g38db7ab5ec7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8946a1098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g38946a10984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65ab73c13e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g365ab73c13e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1" name="Google Shape;231;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6" name="Google Shape;246;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8d90a9e202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g38d90a9e202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8" name="Google Shape;268;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 name="Google Shape;94;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8946a10984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8946a10984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301" name="Google Shape;301;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8d90a9e202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12" name="Google Shape;312;g38d90a9e202_0_4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8d90a9e202_0_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322" name="Google Shape;322;g38d90a9e202_0_3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65ab73c13e_0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g365ab73c13e_0_4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8946a10984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38946a10984_0_3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7" name="Google Shape;357;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898304e403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4" name="Google Shape;394;g3898304e403_1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3898304e403_1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7" name="Google Shape;407;g3898304e403_1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3898304e403_1_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2" name="Google Shape;422;g3898304e403_1_3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3898304e403_1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5" name="Google Shape;435;g3898304e403_1_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3898304e403_1_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8" name="Google Shape;448;g3898304e403_1_7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38d90a9e202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38d90a9e202_0_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5" name="Google Shape;485;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8d90a9e202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g38d90a9e202_0_1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38d90a9e202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6" name="Google Shape;506;g38d90a9e202_0_9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365ab73c13e_0_3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9" name="Google Shape;519;g365ab73c13e_0_3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38a208c5da7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1" name="Google Shape;531;g38a208c5da7_0_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7" name="Google Shape;547;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36ae1943653_0_3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6" name="Google Shape;566;g36ae1943653_0_3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36ae1943653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2" name="Google Shape;572;g36ae1943653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g36ae1943653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2" name="Google Shape;582;g36ae1943653_0_6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38c141c80c2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3" name="Google Shape;593;g38c141c80c2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38c1b65d26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4" name="Google Shape;604;g38c1b65d269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8d90a9e20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g38d90a9e202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Paraphrasing Quantitative Information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Paraphrasing Quantitative Information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62385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4th</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Paraphrasing Quantitative Information with Survey Data Logger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bit.io/us-traffic-survey-pp"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19.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mbit.io/us-traffic-survey-spicy"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32.jp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4.jpg"/><Relationship Id="rId4" Type="http://schemas.openxmlformats.org/officeDocument/2006/relationships/image" Target="../media/image33.jp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jp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8.jpg"/><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40.jpg"/><Relationship Id="rId4" Type="http://schemas.openxmlformats.org/officeDocument/2006/relationships/image" Target="../media/image39.jp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42.jpg"/><Relationship Id="rId4" Type="http://schemas.openxmlformats.org/officeDocument/2006/relationships/image" Target="../media/image41.jp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3.jp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46.jpg"/><Relationship Id="rId4" Type="http://schemas.openxmlformats.org/officeDocument/2006/relationships/image" Target="../media/image45.jpg"/></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3.xml"/><Relationship Id="rId5" Type="http://schemas.openxmlformats.org/officeDocument/2006/relationships/image" Target="../media/image48.jpg"/><Relationship Id="rId4" Type="http://schemas.openxmlformats.org/officeDocument/2006/relationships/image" Target="../media/image47.jpg"/></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2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mbit.io/us-traffic-survey"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a:t>
            </a:r>
            <a:r>
              <a:rPr lang="en-GB" sz="200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need</a:t>
            </a:r>
            <a:r>
              <a:rPr lang="en-GB" sz="2000">
                <a:solidFill>
                  <a:srgbClr val="00A000"/>
                </a:solidFill>
                <a:latin typeface="Helvetica Neue"/>
                <a:ea typeface="Helvetica Neue"/>
                <a:cs typeface="Helvetica Neue"/>
                <a:sym typeface="Helvetica Neue"/>
              </a:rPr>
              <a:t>:</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Paraphrasing Quantitative Information with Survey Data Logger</a:t>
            </a:r>
            <a:endParaRPr sz="1400" b="0" i="0" u="none" strike="noStrike" cap="none">
              <a:solidFill>
                <a:srgbClr val="000000"/>
              </a:solidFill>
              <a:latin typeface="Arial"/>
              <a:ea typeface="Arial"/>
              <a:cs typeface="Arial"/>
              <a:sym typeface="Arial"/>
            </a:endParaRPr>
          </a:p>
        </p:txBody>
      </p:sp>
      <p:grpSp>
        <p:nvGrpSpPr>
          <p:cNvPr id="80" name="Google Shape;80;g35fec345a22_0_24"/>
          <p:cNvGrpSpPr/>
          <p:nvPr/>
        </p:nvGrpSpPr>
        <p:grpSpPr>
          <a:xfrm>
            <a:off x="283825" y="308093"/>
            <a:ext cx="677641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a:t>
              </a:r>
              <a:r>
                <a:rPr lang="en-GB" sz="2600" b="0" i="0" u="none" strike="noStrike" cap="none">
                  <a:solidFill>
                    <a:schemeClr val="lt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with</a:t>
              </a:r>
              <a:r>
                <a:rPr lang="en-GB" sz="2600" b="0" i="0" u="none" strike="noStrike" cap="none">
                  <a:solidFill>
                    <a:schemeClr val="lt1"/>
                  </a:solidFill>
                  <a:latin typeface="Helvetica Neue"/>
                  <a:ea typeface="Helvetica Neue"/>
                  <a:cs typeface="Helvetica Neue"/>
                  <a:sym typeface="Helvetica Neue"/>
                </a:rPr>
                <a:t> </a:t>
              </a:r>
              <a:r>
                <a:rPr lang="en-GB" sz="2600">
                  <a:solidFill>
                    <a:schemeClr val="lt1"/>
                  </a:solidFill>
                  <a:latin typeface="Helvetica Neue"/>
                  <a:ea typeface="Helvetica Neue"/>
                  <a:cs typeface="Helvetica Neue"/>
                  <a:sym typeface="Helvetica Neue"/>
                </a:rPr>
                <a:t>Literacy</a:t>
              </a:r>
              <a:r>
                <a:rPr lang="en-GB" sz="2600" b="0" i="0" u="none" strike="noStrike" cap="none">
                  <a:solidFill>
                    <a:schemeClr val="lt1"/>
                  </a:solidFill>
                  <a:latin typeface="Helvetica Neue"/>
                  <a:ea typeface="Helvetica Neue"/>
                  <a:cs typeface="Helvetica Neue"/>
                  <a:sym typeface="Helvetica Neue"/>
                </a:rPr>
                <a:t> - </a:t>
              </a:r>
              <a:r>
                <a:rPr lang="en-GB" sz="2600">
                  <a:solidFill>
                    <a:schemeClr val="lt1"/>
                  </a:solidFill>
                  <a:latin typeface="Helvetica Neue"/>
                  <a:ea typeface="Helvetica Neue"/>
                  <a:cs typeface="Helvetica Neue"/>
                  <a:sym typeface="Helvetica Neue"/>
                </a:rPr>
                <a:t>4th</a:t>
              </a:r>
              <a:r>
                <a:rPr lang="en-GB" sz="2600" b="0" i="0" u="none" strike="noStrike" cap="none">
                  <a:solidFill>
                    <a:schemeClr val="lt1"/>
                  </a:solidFill>
                  <a:latin typeface="Helvetica Neue"/>
                  <a:ea typeface="Helvetica Neue"/>
                  <a:cs typeface="Helvetica Neue"/>
                  <a:sym typeface="Helvetica Neue"/>
                </a:rPr>
                <a:t> Grade</a:t>
              </a:r>
              <a:endParaRPr sz="2288" b="0" i="0" u="none" strike="noStrike" cap="none">
                <a:solidFill>
                  <a:schemeClr val="dk1"/>
                </a:solidFill>
                <a:latin typeface="Calibri"/>
                <a:ea typeface="Calibri"/>
                <a:cs typeface="Calibri"/>
                <a:sym typeface="Calibri"/>
              </a:endParaRPr>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5" name="Google Shape;85;g35fec345a22_0_24" descr="Illustration of a USB cable that is needed for downloading code onto the micro:bit used in this resource"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pic>
        <p:nvPicPr>
          <p:cNvPr id="86" name="Google Shape;86;g35fec345a22_0_24" descr="Illustration of a battery pack that is needed to provide power to a micro:bit used with this resource" title="Screenshot 2025-06-03 at 15.50.33.png"/>
          <p:cNvPicPr preferRelativeResize="0"/>
          <p:nvPr/>
        </p:nvPicPr>
        <p:blipFill rotWithShape="1">
          <a:blip r:embed="rId6">
            <a:alphaModFix/>
          </a:blip>
          <a:srcRect/>
          <a:stretch/>
        </p:blipFill>
        <p:spPr>
          <a:xfrm>
            <a:off x="2973616" y="4079366"/>
            <a:ext cx="1097526" cy="1249156"/>
          </a:xfrm>
          <a:prstGeom prst="rect">
            <a:avLst/>
          </a:prstGeom>
          <a:noFill/>
          <a:ln>
            <a:noFill/>
          </a:ln>
        </p:spPr>
      </p:pic>
      <p:grpSp>
        <p:nvGrpSpPr>
          <p:cNvPr id="87" name="Google Shape;87;g35fec345a22_0_24"/>
          <p:cNvGrpSpPr/>
          <p:nvPr/>
        </p:nvGrpSpPr>
        <p:grpSpPr>
          <a:xfrm>
            <a:off x="7539634" y="4267383"/>
            <a:ext cx="1678118" cy="1126865"/>
            <a:chOff x="5447675" y="4033825"/>
            <a:chExt cx="1999425" cy="1342625"/>
          </a:xfrm>
        </p:grpSpPr>
        <p:pic>
          <p:nvPicPr>
            <p:cNvPr id="88" name="Google Shape;88;g35fec345a22_0_24" descr="Illustration of outdoor space" title="Screenshot 2025-06-03 at 15.53.27.png"/>
            <p:cNvPicPr preferRelativeResize="0"/>
            <p:nvPr/>
          </p:nvPicPr>
          <p:blipFill rotWithShape="1">
            <a:blip r:embed="rId7">
              <a:alphaModFix/>
            </a:blip>
            <a:srcRect/>
            <a:stretch/>
          </p:blipFill>
          <p:spPr>
            <a:xfrm>
              <a:off x="5447675" y="4033825"/>
              <a:ext cx="1999425" cy="1219350"/>
            </a:xfrm>
            <a:prstGeom prst="rect">
              <a:avLst/>
            </a:prstGeom>
            <a:noFill/>
            <a:ln>
              <a:noFill/>
            </a:ln>
          </p:spPr>
        </p:pic>
        <p:sp>
          <p:nvSpPr>
            <p:cNvPr id="89" name="Google Shape;89;g35fec345a22_0_24"/>
            <p:cNvSpPr txBox="1"/>
            <p:nvPr/>
          </p:nvSpPr>
          <p:spPr>
            <a:xfrm>
              <a:off x="5802388" y="5041650"/>
              <a:ext cx="1290000" cy="334800"/>
            </a:xfrm>
            <a:prstGeom prst="rect">
              <a:avLst/>
            </a:prstGeom>
            <a:noFill/>
            <a:ln>
              <a:noFill/>
            </a:ln>
          </p:spPr>
          <p:txBody>
            <a:bodyPr spcFirstLastPara="1" wrap="square" lIns="76725" tIns="76725" rIns="76725" bIns="76725" anchor="t" anchorCtr="0">
              <a:spAutoFit/>
            </a:bodyPr>
            <a:lstStyle/>
            <a:p>
              <a:pPr marL="0" marR="0" lvl="0" indent="0" algn="l"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Outdoor space</a:t>
              </a:r>
              <a:endParaRPr sz="818" b="1" i="0" u="none" strike="noStrike" cap="none">
                <a:solidFill>
                  <a:srgbClr val="000000"/>
                </a:solidFill>
                <a:latin typeface="Helvetica Neue"/>
                <a:ea typeface="Helvetica Neue"/>
                <a:cs typeface="Helvetica Neue"/>
                <a:sym typeface="Helvetica Neue"/>
              </a:endParaRPr>
            </a:p>
          </p:txBody>
        </p:sp>
      </p:grpSp>
      <p:pic>
        <p:nvPicPr>
          <p:cNvPr id="90" name="Google Shape;90;g35fec345a22_0_24" descr="Illustration of tablet with Bluetooth connection. " title="tablet with bluetooth.png"/>
          <p:cNvPicPr preferRelativeResize="0"/>
          <p:nvPr/>
        </p:nvPicPr>
        <p:blipFill rotWithShape="1">
          <a:blip r:embed="rId8">
            <a:alphaModFix/>
          </a:blip>
          <a:srcRect/>
          <a:stretch/>
        </p:blipFill>
        <p:spPr>
          <a:xfrm>
            <a:off x="5876680" y="4261401"/>
            <a:ext cx="1520150" cy="1260947"/>
          </a:xfrm>
          <a:prstGeom prst="rect">
            <a:avLst/>
          </a:prstGeom>
          <a:noFill/>
          <a:ln>
            <a:noFill/>
          </a:ln>
        </p:spPr>
      </p:pic>
      <p:pic>
        <p:nvPicPr>
          <p:cNvPr id="91" name="Google Shape;91;g35fec345a22_0_24" descr="Illustration of a computer with a USB socket. " title="computer with usb.png"/>
          <p:cNvPicPr preferRelativeResize="0"/>
          <p:nvPr/>
        </p:nvPicPr>
        <p:blipFill rotWithShape="1">
          <a:blip r:embed="rId9">
            <a:alphaModFix/>
          </a:blip>
          <a:srcRect/>
          <a:stretch/>
        </p:blipFill>
        <p:spPr>
          <a:xfrm>
            <a:off x="4213831" y="4267292"/>
            <a:ext cx="1520153" cy="124915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38d90a9e202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2993D6"/>
                </a:solidFill>
              </a:rPr>
              <a:t>Mild 🌶️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1"/>
                  </a:ext>
                </a:extLst>
              </a:rPr>
              <a:t>Analyze</a:t>
            </a:r>
            <a:r>
              <a:rPr lang="en-GB" sz="2600">
                <a:solidFill>
                  <a:srgbClr val="2993D6"/>
                </a:solidFill>
              </a:rPr>
              <a:t> Your Data 1</a:t>
            </a:r>
            <a:endParaRPr sz="2600">
              <a:solidFill>
                <a:srgbClr val="2993D6"/>
              </a:solidFill>
            </a:endParaRPr>
          </a:p>
        </p:txBody>
      </p:sp>
      <p:sp>
        <p:nvSpPr>
          <p:cNvPr id="178" name="Google Shape;178;g38d90a9e202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10</a:t>
            </a:fld>
            <a:endParaRPr/>
          </a:p>
        </p:txBody>
      </p:sp>
      <p:sp>
        <p:nvSpPr>
          <p:cNvPr id="179" name="Google Shape;179;g38d90a9e202_0_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180" name="Google Shape;180;g38d90a9e202_0_13"/>
          <p:cNvSpPr txBox="1"/>
          <p:nvPr/>
        </p:nvSpPr>
        <p:spPr>
          <a:xfrm>
            <a:off x="681025" y="1340095"/>
            <a:ext cx="8836200" cy="1055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a:solidFill>
                  <a:srgbClr val="000000"/>
                </a:solidFill>
                <a:latin typeface="Helvetica Neue"/>
                <a:ea typeface="Helvetica Neue"/>
                <a:cs typeface="Helvetica Neue"/>
                <a:sym typeface="Helvetica Neue"/>
              </a:rPr>
              <a:t>Students will </a:t>
            </a:r>
            <a:r>
              <a:rPr lang="en-GB" sz="1800">
                <a:latin typeface="Helvetica Neue"/>
                <a:ea typeface="Helvetica Neue"/>
                <a:cs typeface="Helvetica Neue"/>
                <a:sym typeface="Helvetica Neue"/>
              </a:rPr>
              <a:t>paraphrase</a:t>
            </a:r>
            <a:r>
              <a:rPr lang="en-GB" sz="1800">
                <a:solidFill>
                  <a:srgbClr val="000000"/>
                </a:solidFill>
                <a:latin typeface="Helvetica Neue"/>
                <a:ea typeface="Helvetica Neue"/>
                <a:cs typeface="Helvetica Neue"/>
                <a:sym typeface="Helvetica Neue"/>
              </a:rPr>
              <a:t> the </a:t>
            </a:r>
            <a:r>
              <a:rPr lang="en-GB" sz="1800">
                <a:latin typeface="Helvetica Neue"/>
                <a:ea typeface="Helvetica Neue"/>
                <a:cs typeface="Helvetica Neue"/>
                <a:sym typeface="Helvetica Neue"/>
              </a:rPr>
              <a:t>traffic </a:t>
            </a:r>
            <a:r>
              <a:rPr lang="en-GB" sz="1800">
                <a:solidFill>
                  <a:srgbClr val="000000"/>
                </a:solidFill>
                <a:latin typeface="Helvetica Neue"/>
                <a:ea typeface="Helvetica Neue"/>
                <a:cs typeface="Helvetica Neue"/>
                <a:sym typeface="Helvetica Neue"/>
              </a:rPr>
              <a:t>survey data collected us</a:t>
            </a:r>
            <a:r>
              <a:rPr lang="en-GB" sz="1800">
                <a:latin typeface="Helvetica Neue"/>
                <a:ea typeface="Helvetica Neue"/>
                <a:cs typeface="Helvetica Neue"/>
                <a:sym typeface="Helvetica Neue"/>
              </a:rPr>
              <a:t>ing the data table that appears in a web browser.</a:t>
            </a:r>
            <a:endParaRPr sz="1800">
              <a:latin typeface="Helvetica Neue"/>
              <a:ea typeface="Helvetica Neue"/>
              <a:cs typeface="Helvetica Neue"/>
              <a:sym typeface="Helvetica Neue"/>
            </a:endParaRPr>
          </a:p>
        </p:txBody>
      </p:sp>
      <p:sp>
        <p:nvSpPr>
          <p:cNvPr id="181" name="Google Shape;181;g38d90a9e202_0_13"/>
          <p:cNvSpPr/>
          <p:nvPr/>
        </p:nvSpPr>
        <p:spPr>
          <a:xfrm>
            <a:off x="681025" y="2206150"/>
            <a:ext cx="8544000" cy="4005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2"/>
                  </a:ext>
                </a:extLst>
              </a:rPr>
              <a:t>Use paper and pencil</a:t>
            </a:r>
            <a:r>
              <a:rPr lang="en-GB" sz="1800">
                <a:latin typeface="Helvetica Neue"/>
                <a:ea typeface="Helvetica Neue"/>
                <a:cs typeface="Helvetica Neue"/>
                <a:sym typeface="Helvetica Neue"/>
              </a:rPr>
              <a:t> 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182" name="Google Shape;182;g38d90a9e202_0_13" descr="Data table generated by the micro:bit's data logging function. Column headings are 'car', 'bus' and 'truck'. "/>
          <p:cNvPicPr preferRelativeResize="0"/>
          <p:nvPr/>
        </p:nvPicPr>
        <p:blipFill>
          <a:blip r:embed="rId3">
            <a:alphaModFix/>
          </a:blip>
          <a:stretch>
            <a:fill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183" name="Google Shape;183;g38d90a9e202_0_13" descr="Decorative" title="Surprised_green@4x-100.jpg"/>
          <p:cNvPicPr preferRelativeResize="0"/>
          <p:nvPr/>
        </p:nvPicPr>
        <p:blipFill>
          <a:blip r:embed="rId4">
            <a:alphaModFix/>
          </a:blip>
          <a:stretch>
            <a:fillRect/>
          </a:stretch>
        </p:blipFill>
        <p:spPr>
          <a:xfrm rot="-689773">
            <a:off x="7676707" y="367877"/>
            <a:ext cx="926336" cy="7385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38db7ab5ec7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2993D6"/>
                </a:solidFill>
              </a:rPr>
              <a:t>Mild 🌶️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3"/>
                  </a:ext>
                </a:extLst>
              </a:rPr>
              <a:t>Analyze</a:t>
            </a:r>
            <a:r>
              <a:rPr lang="en-GB" sz="2600">
                <a:solidFill>
                  <a:srgbClr val="2993D6"/>
                </a:solidFill>
              </a:rPr>
              <a:t> Your Data 2</a:t>
            </a:r>
            <a:endParaRPr sz="2600">
              <a:solidFill>
                <a:srgbClr val="2993D6"/>
              </a:solidFill>
            </a:endParaRPr>
          </a:p>
        </p:txBody>
      </p:sp>
      <p:sp>
        <p:nvSpPr>
          <p:cNvPr id="189" name="Google Shape;189;g38db7ab5ec7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11</a:t>
            </a:fld>
            <a:endParaRPr/>
          </a:p>
        </p:txBody>
      </p:sp>
      <p:sp>
        <p:nvSpPr>
          <p:cNvPr id="190" name="Google Shape;190;g38db7ab5ec7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191" name="Google Shape;191;g38db7ab5ec7_0_0"/>
          <p:cNvSpPr/>
          <p:nvPr/>
        </p:nvSpPr>
        <p:spPr>
          <a:xfrm>
            <a:off x="681025" y="1367475"/>
            <a:ext cx="8544000" cy="46590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2993D6"/>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Clr>
                <a:srgbClr val="2A92D6"/>
              </a:buClr>
              <a:buSzPts val="1800"/>
              <a:buFont typeface="Helvetica Neue"/>
              <a:buChar char="●"/>
            </a:pPr>
            <a:r>
              <a:rPr lang="en-GB" sz="1800" b="1">
                <a:solidFill>
                  <a:srgbClr val="2993D6"/>
                </a:solidFill>
                <a:latin typeface="Helvetica Neue"/>
                <a:ea typeface="Helvetica Neue"/>
                <a:cs typeface="Helvetica Neue"/>
                <a:sym typeface="Helvetica Neue"/>
              </a:rPr>
              <a:t>P</a:t>
            </a:r>
            <a:r>
              <a:rPr lang="en-GB" sz="1800" b="1">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4"/>
                  </a:ext>
                </a:extLst>
              </a:rPr>
              <a:t>ress</a:t>
            </a:r>
            <a:r>
              <a:rPr lang="en-GB" sz="1800" b="1">
                <a:solidFill>
                  <a:srgbClr val="2993D6"/>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5"/>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Clr>
                <a:srgbClr val="2A92D6"/>
              </a:buClr>
              <a:buSzPts val="1800"/>
              <a:buFont typeface="Helvetica Neue"/>
              <a:buChar char="●"/>
            </a:pPr>
            <a:r>
              <a:rPr lang="en-GB" sz="1800" b="1">
                <a:solidFill>
                  <a:srgbClr val="2993D6"/>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6"/>
                  </a:ext>
                </a:extLst>
              </a:rPr>
              <a:t>(comma separated values)</a:t>
            </a:r>
            <a:r>
              <a:rPr lang="en-GB" sz="1800">
                <a:latin typeface="Helvetica Neue"/>
                <a:ea typeface="Helvetica Neue"/>
                <a:cs typeface="Helvetica Neue"/>
                <a:sym typeface="Helvetica Neue"/>
              </a:rPr>
              <a:t>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7"/>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192" name="Google Shape;192;g38db7ab5ec7_0_0" descr="Decorative" title="Surprised_green@4x-100.jpg"/>
          <p:cNvPicPr preferRelativeResize="0"/>
          <p:nvPr/>
        </p:nvPicPr>
        <p:blipFill>
          <a:blip r:embed="rId3">
            <a:alphaModFix/>
          </a:blip>
          <a:stretch>
            <a:fillRect/>
          </a:stretch>
        </p:blipFill>
        <p:spPr>
          <a:xfrm rot="-689786">
            <a:off x="7718318" y="547879"/>
            <a:ext cx="912836" cy="727792"/>
          </a:xfrm>
          <a:prstGeom prst="rect">
            <a:avLst/>
          </a:prstGeom>
          <a:noFill/>
          <a:ln>
            <a:noFill/>
          </a:ln>
        </p:spPr>
      </p:pic>
      <p:pic>
        <p:nvPicPr>
          <p:cNvPr id="193" name="Google Shape;193;g38db7ab5ec7_0_0" descr="Table of data generated by micro:bit's data logging function with table headings 'car', 'bus' and 'truck'. "/>
          <p:cNvPicPr preferRelativeResize="0"/>
          <p:nvPr/>
        </p:nvPicPr>
        <p:blipFill>
          <a:blip r:embed="rId4">
            <a:alphaModFix/>
          </a:blip>
          <a:stretch>
            <a:fillRect/>
          </a:stretch>
        </p:blipFill>
        <p:spPr>
          <a:xfrm>
            <a:off x="4565075" y="2212675"/>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1</a:t>
            </a:r>
            <a:endParaRPr sz="2600">
              <a:solidFill>
                <a:srgbClr val="2993D6"/>
              </a:solidFill>
            </a:endParaRPr>
          </a:p>
        </p:txBody>
      </p:sp>
      <p:sp>
        <p:nvSpPr>
          <p:cNvPr id="199" name="Google Shape;199;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12</a:t>
            </a:fld>
            <a:endParaRPr/>
          </a:p>
        </p:txBody>
      </p:sp>
      <p:sp>
        <p:nvSpPr>
          <p:cNvPr id="200" name="Google Shape;200;g35fa30c4f18_0_96"/>
          <p:cNvSpPr txBox="1">
            <a:spLocks noGrp="1"/>
          </p:cNvSpPr>
          <p:nvPr>
            <p:ph type="body" idx="1"/>
          </p:nvPr>
        </p:nvSpPr>
        <p:spPr>
          <a:xfrm>
            <a:off x="681025" y="1155319"/>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8"/>
                  </a:ext>
                </a:extLst>
              </a:rPr>
              <a:t>This project uses </a:t>
            </a:r>
            <a:r>
              <a:rPr lang="en-GB" sz="1650" dirty="0"/>
              <a:t>the </a:t>
            </a:r>
            <a:r>
              <a:rPr lang="en-GB" sz="1650" dirty="0" err="1"/>
              <a:t>micro:bit’s</a:t>
            </a:r>
            <a:r>
              <a:rPr lang="en-GB" sz="1650" dirty="0"/>
              <a:t> data logging feature to record the number of cars,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9"/>
                  </a:ext>
                </a:extLst>
              </a:rPr>
              <a:t>buses</a:t>
            </a:r>
            <a:r>
              <a:rPr lang="en-GB" sz="1650" dirty="0"/>
              <a:t>, and trucks. </a:t>
            </a:r>
            <a:endParaRPr sz="1650" dirty="0"/>
          </a:p>
        </p:txBody>
      </p:sp>
      <p:sp>
        <p:nvSpPr>
          <p:cNvPr id="201" name="Google Shape;201;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02" name="Google Shape;202;g35fa30c4f18_0_96"/>
          <p:cNvSpPr/>
          <p:nvPr/>
        </p:nvSpPr>
        <p:spPr>
          <a:xfrm>
            <a:off x="743525" y="2064250"/>
            <a:ext cx="3570900" cy="4089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the program starts, the data logging table’s column headings are set as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0"/>
                  </a:ext>
                </a:extLst>
              </a:rPr>
              <a:t>car”,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1"/>
                  </a:ext>
                </a:extLst>
              </a:rPr>
              <a:t>bus”,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2"/>
                  </a:ext>
                </a:extLst>
              </a:rPr>
              <a:t>and “truck</a:t>
            </a:r>
            <a:r>
              <a:rPr lang="en-GB" sz="1650">
                <a:solidFill>
                  <a:schemeClr val="dk1"/>
                </a:solidFill>
                <a:latin typeface="Helvetica Neue"/>
                <a:ea typeface="Helvetica Neue"/>
                <a:cs typeface="Helvetica Neue"/>
                <a:sym typeface="Helvetica Neue"/>
              </a:rPr>
              <a:t>”. A ‘yes’ icon appears on the LED display.  </a:t>
            </a:r>
            <a:r>
              <a:rPr lang="en-GB" sz="1650" b="0" i="0" u="none" strike="noStrike" cap="none">
                <a:solidFill>
                  <a:schemeClr val="dk1"/>
                </a:solidFill>
                <a:latin typeface="Helvetica Neue"/>
                <a:ea typeface="Helvetica Neue"/>
                <a:cs typeface="Helvetica Neue"/>
                <a:sym typeface="Helvetica Neue"/>
              </a:rPr>
              <a:t> </a:t>
            </a:r>
            <a:endParaRPr sz="1650" b="0" i="0" u="none" strike="noStrike" cap="none">
              <a:solidFill>
                <a:srgbClr val="000000"/>
              </a:solidFill>
              <a:latin typeface="Helvetica Neue"/>
              <a:ea typeface="Helvetica Neue"/>
              <a:cs typeface="Helvetica Neue"/>
              <a:sym typeface="Helvetica Neue"/>
            </a:endParaRPr>
          </a:p>
        </p:txBody>
      </p:sp>
      <p:sp>
        <p:nvSpPr>
          <p:cNvPr id="203" name="Google Shape;203;g35fa30c4f18_0_96"/>
          <p:cNvSpPr/>
          <p:nvPr/>
        </p:nvSpPr>
        <p:spPr>
          <a:xfrm>
            <a:off x="4735050" y="2064175"/>
            <a:ext cx="4591800" cy="4089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button A, a ‘show leds’ block is used to display a symbol for a car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3"/>
                  </a:ext>
                </a:extLst>
              </a:rPr>
              <a:t>car” </a:t>
            </a:r>
            <a:r>
              <a:rPr lang="en-GB" sz="1650">
                <a:solidFill>
                  <a:schemeClr val="dk1"/>
                </a:solidFill>
                <a:latin typeface="Helvetica Neue"/>
                <a:ea typeface="Helvetica Neue"/>
                <a:cs typeface="Helvetica Neue"/>
                <a:sym typeface="Helvetica Neue"/>
              </a:rPr>
              <a:t>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204" name="Google Shape;204;g35fa30c4f18_0_96" descr="decorative" title="Inspired_green@4x-100 (1).jpg"/>
          <p:cNvPicPr preferRelativeResize="0"/>
          <p:nvPr/>
        </p:nvPicPr>
        <p:blipFill rotWithShape="1">
          <a:blip r:embed="rId3">
            <a:alphaModFix/>
          </a:blip>
          <a:srcRect/>
          <a:stretch/>
        </p:blipFill>
        <p:spPr>
          <a:xfrm rot="572935">
            <a:off x="8139771" y="257839"/>
            <a:ext cx="686730" cy="934072"/>
          </a:xfrm>
          <a:prstGeom prst="rect">
            <a:avLst/>
          </a:prstGeom>
          <a:noFill/>
          <a:ln>
            <a:noFill/>
          </a:ln>
        </p:spPr>
      </p:pic>
      <p:pic>
        <p:nvPicPr>
          <p:cNvPr id="205" name="Google Shape;205;g35fa30c4f18_0_96" descr="An on start block with a set columns block inside it. The column heading names are 'car', 'bus' and 'truck'. Under the set columns block but inside on start is the show icon yes block. " title="on-start.png"/>
          <p:cNvPicPr preferRelativeResize="0"/>
          <p:nvPr/>
        </p:nvPicPr>
        <p:blipFill>
          <a:blip r:embed="rId4">
            <a:alphaModFix/>
          </a:blip>
          <a:stretch>
            <a:fillRect/>
          </a:stretch>
        </p:blipFill>
        <p:spPr>
          <a:xfrm>
            <a:off x="1740450" y="2250912"/>
            <a:ext cx="1577050" cy="2107450"/>
          </a:xfrm>
          <a:prstGeom prst="rect">
            <a:avLst/>
          </a:prstGeom>
          <a:noFill/>
          <a:ln>
            <a:noFill/>
          </a:ln>
        </p:spPr>
      </p:pic>
      <p:pic>
        <p:nvPicPr>
          <p:cNvPr id="206" name="Google Shape;206;g35fa30c4f18_0_96" descr="On button A pressed block with the following blocks inside it: &#10;- show LEDs (with a car symbol)&#10;- log data column 'car' value '1'. &#10;- clear screen " title="buttona.png"/>
          <p:cNvPicPr preferRelativeResize="0"/>
          <p:nvPr/>
        </p:nvPicPr>
        <p:blipFill>
          <a:blip r:embed="rId5">
            <a:alphaModFix/>
          </a:blip>
          <a:stretch>
            <a:fill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8946a10984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 2</a:t>
            </a:r>
            <a:endParaRPr sz="2600">
              <a:solidFill>
                <a:srgbClr val="2993D6"/>
              </a:solidFill>
            </a:endParaRPr>
          </a:p>
        </p:txBody>
      </p:sp>
      <p:sp>
        <p:nvSpPr>
          <p:cNvPr id="212" name="Google Shape;212;g38946a10984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13</a:t>
            </a:fld>
            <a:endParaRPr/>
          </a:p>
        </p:txBody>
      </p:sp>
      <p:sp>
        <p:nvSpPr>
          <p:cNvPr id="213" name="Google Shape;213;g38946a10984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14" name="Google Shape;214;g38946a10984_0_0"/>
          <p:cNvSpPr/>
          <p:nvPr/>
        </p:nvSpPr>
        <p:spPr>
          <a:xfrm>
            <a:off x="681025" y="1493450"/>
            <a:ext cx="4083000" cy="4660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When you press button B, a ‘show leds’ block is used to display a symbol for a bus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4"/>
                  </a:ext>
                </a:extLst>
              </a:rPr>
              <a:t>bus</a:t>
            </a:r>
            <a:r>
              <a:rPr lang="en-GB" sz="1650">
                <a:solidFill>
                  <a:schemeClr val="dk1"/>
                </a:solidFill>
                <a:latin typeface="Helvetica Neue"/>
                <a:ea typeface="Helvetica Neue"/>
                <a:cs typeface="Helvetica Neue"/>
                <a:sym typeface="Helvetica Neue"/>
              </a:rPr>
              <a:t>” column of your data table. The LED display is then cleared. </a:t>
            </a:r>
            <a:endParaRPr sz="1650">
              <a:solidFill>
                <a:schemeClr val="dk1"/>
              </a:solidFill>
              <a:latin typeface="Helvetica Neue"/>
              <a:ea typeface="Helvetica Neue"/>
              <a:cs typeface="Helvetica Neue"/>
              <a:sym typeface="Helvetica Neue"/>
            </a:endParaRPr>
          </a:p>
        </p:txBody>
      </p:sp>
      <p:sp>
        <p:nvSpPr>
          <p:cNvPr id="215" name="Google Shape;215;g38946a10984_0_0"/>
          <p:cNvSpPr/>
          <p:nvPr/>
        </p:nvSpPr>
        <p:spPr>
          <a:xfrm>
            <a:off x="5243775" y="1493450"/>
            <a:ext cx="4083000" cy="4660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the micro:bit’s touch logo, a ‘show leds’ block is used to display a symbol for a truck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truck</a:t>
            </a:r>
            <a:r>
              <a:rPr lang="en-GB" sz="1650">
                <a:solidFill>
                  <a:schemeClr val="dk1"/>
                </a:solidFill>
                <a:latin typeface="Helvetica Neue"/>
                <a:ea typeface="Helvetica Neue"/>
                <a:cs typeface="Helvetica Neue"/>
                <a:sym typeface="Helvetica Neue"/>
              </a:rPr>
              <a:t>” 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216" name="Google Shape;216;g38946a10984_0_0"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pic>
        <p:nvPicPr>
          <p:cNvPr id="217" name="Google Shape;217;g38946a10984_0_0" descr="The on button B pressed block containing the following blocks: &#10;- show LEDs with a bus symbol&#10;- log data column 'bus' value '1'&#10;- clear screen" title="buttonb.jpg"/>
          <p:cNvPicPr preferRelativeResize="0"/>
          <p:nvPr/>
        </p:nvPicPr>
        <p:blipFill>
          <a:blip r:embed="rId4">
            <a:alphaModFix/>
          </a:blip>
          <a:stretch>
            <a:fillRect/>
          </a:stretch>
        </p:blipFill>
        <p:spPr>
          <a:xfrm>
            <a:off x="1409225" y="1670425"/>
            <a:ext cx="2626597" cy="2536024"/>
          </a:xfrm>
          <a:prstGeom prst="rect">
            <a:avLst/>
          </a:prstGeom>
          <a:noFill/>
          <a:ln>
            <a:noFill/>
          </a:ln>
        </p:spPr>
      </p:pic>
      <p:pic>
        <p:nvPicPr>
          <p:cNvPr id="218" name="Google Shape;218;g38946a10984_0_0" descr="The on logo pressed block containing the following blocks:&#10;- the show LEDs block with a truck symbol&#10;- log data column 'truck' value '1'&#10;- clear screen " title="logo-pressed.jpg"/>
          <p:cNvPicPr preferRelativeResize="0"/>
          <p:nvPr/>
        </p:nvPicPr>
        <p:blipFill>
          <a:blip r:embed="rId5">
            <a:alphaModFix/>
          </a:blip>
          <a:stretch>
            <a:fillRect/>
          </a:stretch>
        </p:blipFill>
        <p:spPr>
          <a:xfrm>
            <a:off x="5850875" y="1621500"/>
            <a:ext cx="2868801" cy="26338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65ab73c13e_0_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2993D6"/>
                </a:solidFill>
              </a:rPr>
              <a:t>Mild 🌶️ Code Details 3</a:t>
            </a:r>
            <a:endParaRPr sz="2600" dirty="0">
              <a:solidFill>
                <a:srgbClr val="2993D6"/>
              </a:solidFill>
            </a:endParaRPr>
          </a:p>
        </p:txBody>
      </p:sp>
      <p:sp>
        <p:nvSpPr>
          <p:cNvPr id="224" name="Google Shape;224;g365ab73c13e_0_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14</a:t>
            </a:fld>
            <a:endParaRPr/>
          </a:p>
        </p:txBody>
      </p:sp>
      <p:sp>
        <p:nvSpPr>
          <p:cNvPr id="225" name="Google Shape;225;g365ab73c13e_0_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26" name="Google Shape;226;g365ab73c13e_0_6"/>
          <p:cNvSpPr/>
          <p:nvPr/>
        </p:nvSpPr>
        <p:spPr>
          <a:xfrm>
            <a:off x="694500" y="1504124"/>
            <a:ext cx="8364600" cy="4726247"/>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lang="en-US"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1200"/>
              </a:spcAft>
              <a:buClr>
                <a:srgbClr val="000000"/>
              </a:buClr>
              <a:buSzPts val="1600"/>
              <a:buFont typeface="Arial"/>
              <a:buNone/>
            </a:pPr>
            <a:r>
              <a:rPr lang="en-GB" sz="1650" dirty="0">
                <a:solidFill>
                  <a:schemeClr val="dk1"/>
                </a:solidFill>
                <a:latin typeface="Helvetica Neue"/>
                <a:ea typeface="Helvetica Neue"/>
                <a:cs typeface="Helvetica Neue"/>
                <a:sym typeface="Helvetica Neue"/>
              </a:rPr>
              <a:t>When you press buttons A and B at the same time, a skull icon appears on the </a:t>
            </a:r>
            <a:r>
              <a:rPr lang="en-GB" sz="1650" dirty="0" err="1">
                <a:solidFill>
                  <a:schemeClr val="dk1"/>
                </a:solidFill>
                <a:latin typeface="Helvetica Neue"/>
                <a:ea typeface="Helvetica Neue"/>
                <a:cs typeface="Helvetica Neue"/>
                <a:sym typeface="Helvetica Neue"/>
              </a:rPr>
              <a:t>micro:bit’s</a:t>
            </a:r>
            <a:r>
              <a:rPr lang="en-GB" sz="1650" dirty="0">
                <a:solidFill>
                  <a:schemeClr val="dk1"/>
                </a:solidFill>
                <a:latin typeface="Helvetica Neue"/>
                <a:ea typeface="Helvetica Neue"/>
                <a:cs typeface="Helvetica Neue"/>
                <a:sym typeface="Helvetica Neue"/>
              </a:rPr>
              <a:t> LED display, the log is cleared of data, and the data logging table’s column headings are reset. Then a ‘</a:t>
            </a:r>
            <a:r>
              <a:rPr lang="en-GB" sz="1650" dirty="0" err="1">
                <a:solidFill>
                  <a:schemeClr val="dk1"/>
                </a:solidFill>
                <a:latin typeface="Helvetica Neue"/>
                <a:ea typeface="Helvetica Neue"/>
                <a:cs typeface="Helvetica Neue"/>
                <a:sym typeface="Helvetica Neue"/>
              </a:rPr>
              <a:t>yes’</a:t>
            </a:r>
            <a:r>
              <a:rPr lang="en-GB" sz="1650" dirty="0">
                <a:solidFill>
                  <a:schemeClr val="dk1"/>
                </a:solidFill>
                <a:latin typeface="Helvetica Neue"/>
                <a:ea typeface="Helvetica Neue"/>
                <a:cs typeface="Helvetica Neue"/>
                <a:sym typeface="Helvetica Neue"/>
              </a:rPr>
              <a:t> icon appears on the LED display to </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6"/>
                  </a:ext>
                </a:extLst>
              </a:rPr>
              <a:t>indicate</a:t>
            </a:r>
            <a:r>
              <a:rPr lang="en-GB" sz="1650" dirty="0">
                <a:solidFill>
                  <a:schemeClr val="dk1"/>
                </a:solidFill>
                <a:latin typeface="Helvetica Neue"/>
                <a:ea typeface="Helvetica Neue"/>
                <a:cs typeface="Helvetica Neue"/>
                <a:sym typeface="Helvetica Neue"/>
              </a:rPr>
              <a:t> that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is ready to collect new data. </a:t>
            </a:r>
            <a:endParaRPr sz="1650" b="0" i="0" u="none" strike="noStrike" cap="none" dirty="0">
              <a:solidFill>
                <a:srgbClr val="000000"/>
              </a:solidFill>
              <a:latin typeface="Helvetica Neue"/>
              <a:ea typeface="Helvetica Neue"/>
              <a:cs typeface="Helvetica Neue"/>
              <a:sym typeface="Helvetica Neue"/>
            </a:endParaRPr>
          </a:p>
        </p:txBody>
      </p:sp>
      <p:pic>
        <p:nvPicPr>
          <p:cNvPr id="227" name="Google Shape;227;g365ab73c13e_0_6"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pic>
        <p:nvPicPr>
          <p:cNvPr id="228" name="Google Shape;228;g365ab73c13e_0_6" descr="The on button A+B pressed block containing the following blocks:&#10;- show icon skull&#10;- delete log&#10;- set columns 'car', 'bus', 'truck' &#10;- show icon yes block " title="a-plus-b.jpg"/>
          <p:cNvPicPr preferRelativeResize="0"/>
          <p:nvPr/>
        </p:nvPicPr>
        <p:blipFill>
          <a:blip r:embed="rId4">
            <a:alphaModFix/>
          </a:blip>
          <a:stretch>
            <a:fillRect/>
          </a:stretch>
        </p:blipFill>
        <p:spPr>
          <a:xfrm>
            <a:off x="3751495" y="1531661"/>
            <a:ext cx="2250609" cy="33739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34" name="Google Shape;234;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a:t>
            </a:r>
            <a:endParaRPr sz="2600">
              <a:solidFill>
                <a:srgbClr val="6C4BC1"/>
              </a:solidFill>
            </a:endParaRPr>
          </a:p>
        </p:txBody>
      </p:sp>
      <p:sp>
        <p:nvSpPr>
          <p:cNvPr id="240" name="Google Shape;240;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16</a:t>
            </a:fld>
            <a:endParaRPr/>
          </a:p>
        </p:txBody>
      </p:sp>
      <p:sp>
        <p:nvSpPr>
          <p:cNvPr id="241" name="Google Shape;241;g365ab73c13e_0_21"/>
          <p:cNvSpPr txBox="1">
            <a:spLocks noGrp="1"/>
          </p:cNvSpPr>
          <p:nvPr>
            <p:ph type="body" idx="1"/>
          </p:nvPr>
        </p:nvSpPr>
        <p:spPr>
          <a:xfrm>
            <a:off x="681025" y="1192600"/>
            <a:ext cx="8544000" cy="5163900"/>
          </a:xfrm>
          <a:prstGeom prst="rect">
            <a:avLst/>
          </a:prstGeom>
          <a:noFill/>
          <a:ln>
            <a:noFill/>
          </a:ln>
        </p:spPr>
        <p:txBody>
          <a:bodyPr spcFirstLastPara="1" wrap="square" lIns="91425" tIns="45700" rIns="91425" bIns="45700" anchor="t" anchorCtr="0">
            <a:noAutofit/>
          </a:bodyPr>
          <a:lstStyle/>
          <a:p>
            <a:pPr marL="185732" lvl="0" indent="-176207" algn="l" rtl="0">
              <a:lnSpc>
                <a:spcPct val="100000"/>
              </a:lnSpc>
              <a:spcBef>
                <a:spcPts val="0"/>
              </a:spcBef>
              <a:spcAft>
                <a:spcPts val="0"/>
              </a:spcAft>
              <a:buClr>
                <a:srgbClr val="6C4BC1"/>
              </a:buClr>
              <a:buSzPts val="1650"/>
              <a:buChar char="•"/>
            </a:pPr>
            <a:r>
              <a:rPr lang="en-GB" sz="1650"/>
              <a:t>Students open a </a:t>
            </a:r>
            <a:r>
              <a:rPr lang="en-GB" sz="1650" b="1"/>
              <a:t>starter project</a:t>
            </a:r>
            <a:r>
              <a:rPr lang="en-GB" sz="1650"/>
              <a:t> containing all the blocks they need to make the project. Some code has already been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7"/>
                  </a:ext>
                </a:extLst>
              </a:rPr>
              <a:t>built. Students</a:t>
            </a:r>
            <a:r>
              <a:rPr lang="en-GB" sz="1650"/>
              <a:t> need to use the remaining blocks to finish their t</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8"/>
                  </a:ext>
                </a:extLst>
              </a:rPr>
              <a:t>raffic</a:t>
            </a:r>
            <a:r>
              <a:rPr lang="en-GB" sz="1650"/>
              <a:t> survey data logger. </a:t>
            </a:r>
            <a:r>
              <a:rPr lang="en-GB" sz="1650" i="1"/>
              <a:t>This activity may require an additional 45-60 </a:t>
            </a:r>
            <a:r>
              <a:rPr lang="en-GB" sz="165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9"/>
                  </a:ext>
                </a:extLst>
              </a:rPr>
              <a:t>minutes</a:t>
            </a:r>
            <a:r>
              <a:rPr lang="en-GB" sz="1650" i="1"/>
              <a:t> to fully engage students in </a:t>
            </a:r>
            <a:r>
              <a:rPr lang="en-GB" sz="165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0"/>
                  </a:ext>
                </a:extLst>
              </a:rPr>
              <a:t>creating the data logger and in collecting and analyzing survey data.</a:t>
            </a:r>
            <a:br>
              <a:rPr lang="en-GB" sz="1650"/>
            </a:br>
            <a:endParaRPr sz="1650"/>
          </a:p>
          <a:p>
            <a:pPr marL="185732" lvl="0" indent="-176207" algn="l" rtl="0">
              <a:lnSpc>
                <a:spcPct val="100000"/>
              </a:lnSpc>
              <a:spcBef>
                <a:spcPts val="0"/>
              </a:spcBef>
              <a:spcAft>
                <a:spcPts val="0"/>
              </a:spcAft>
              <a:buClr>
                <a:srgbClr val="6C4BC1"/>
              </a:buClr>
              <a:buSzPts val="1650"/>
              <a:buChar char="•"/>
            </a:pPr>
            <a:r>
              <a:rPr lang="en-GB" sz="1650"/>
              <a:t>Counting moving vehicles is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1"/>
                  </a:ext>
                </a:extLst>
              </a:rPr>
              <a:t>hard, so </a:t>
            </a:r>
            <a:r>
              <a:rPr lang="en-GB" sz="1650"/>
              <a:t>working in pairs or small groups can be help</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2"/>
                  </a:ext>
                </a:extLst>
              </a:rPr>
              <a:t>ful</a:t>
            </a:r>
            <a:r>
              <a:rPr lang="en-GB" sz="1650"/>
              <a:t>.</a:t>
            </a:r>
            <a:br>
              <a:rPr lang="en-GB" sz="1650"/>
            </a:br>
            <a:endParaRPr sz="1650"/>
          </a:p>
          <a:p>
            <a:pPr marL="185732" lvl="0" indent="-176207" algn="l" rtl="0">
              <a:lnSpc>
                <a:spcPct val="100000"/>
              </a:lnSpc>
              <a:spcBef>
                <a:spcPts val="0"/>
              </a:spcBef>
              <a:spcAft>
                <a:spcPts val="0"/>
              </a:spcAft>
              <a:buClr>
                <a:srgbClr val="6C4BC1"/>
              </a:buClr>
              <a:buSzPts val="1650"/>
              <a:buChar char="•"/>
            </a:pPr>
            <a:r>
              <a:rPr lang="en-GB" sz="1650"/>
              <a:t>This p</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3"/>
                  </a:ext>
                </a:extLst>
              </a:rPr>
              <a:t>roject</a:t>
            </a:r>
            <a:r>
              <a:rPr lang="en-GB" sz="1650"/>
              <a:t> is set up to measure cars with button A, buses with button B, and trucks or vans by pressing the touch logo, but you can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4"/>
                  </a:ext>
                </a:extLst>
              </a:rPr>
              <a:t>tailor inputs to </a:t>
            </a:r>
            <a:r>
              <a:rPr lang="en-GB" sz="1650"/>
              <a:t>best suit your class and environment. You can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5"/>
                  </a:ext>
                </a:extLst>
              </a:rPr>
              <a:t>rename the </a:t>
            </a:r>
            <a:r>
              <a:rPr lang="en-GB" sz="1650"/>
              <a:t>column headings to customize your use of this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6"/>
                  </a:ext>
                </a:extLst>
              </a:rPr>
              <a:t>project. (Instructions</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7"/>
                  </a:ext>
                </a:extLst>
              </a:rPr>
              <a:t> are available at the end of this guide.</a:t>
            </a:r>
            <a:r>
              <a:rPr lang="en-GB" sz="1650"/>
              <a:t>)</a:t>
            </a:r>
            <a:br>
              <a:rPr lang="en-GB" sz="1650"/>
            </a:br>
            <a:endParaRPr sz="1650"/>
          </a:p>
          <a:p>
            <a:pPr marL="185732" lvl="0" indent="-176207" algn="l" rtl="0">
              <a:lnSpc>
                <a:spcPct val="100000"/>
              </a:lnSpc>
              <a:spcBef>
                <a:spcPts val="0"/>
              </a:spcBef>
              <a:spcAft>
                <a:spcPts val="0"/>
              </a:spcAft>
              <a:buClr>
                <a:srgbClr val="6C4BC1"/>
              </a:buClr>
              <a:buSzPts val="1650"/>
              <a:buChar char="•"/>
            </a:pPr>
            <a:r>
              <a:rPr lang="en-GB" sz="1650"/>
              <a:t>Remember to identify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8"/>
                  </a:ext>
                </a:extLst>
              </a:rPr>
              <a:t>the areas where students will be collecting data</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9"/>
                  </a:ext>
                </a:extLst>
              </a:rPr>
              <a:t>. A </a:t>
            </a:r>
            <a:r>
              <a:rPr lang="en-GB" sz="1650"/>
              <a:t>selection of areas can provide interesting discussions at the end of the session.  </a:t>
            </a:r>
            <a:br>
              <a:rPr lang="en-GB" sz="1650"/>
            </a:br>
            <a:endParaRPr sz="1650"/>
          </a:p>
          <a:p>
            <a:pPr marL="185732" lvl="0" indent="-176207" algn="l" rtl="0">
              <a:lnSpc>
                <a:spcPct val="100000"/>
              </a:lnSpc>
              <a:spcBef>
                <a:spcPts val="0"/>
              </a:spcBef>
              <a:spcAft>
                <a:spcPts val="0"/>
              </a:spcAft>
              <a:buClr>
                <a:srgbClr val="6C4BC1"/>
              </a:buClr>
              <a:buSzPts val="1650"/>
              <a:buChar char="•"/>
            </a:pPr>
            <a:r>
              <a:rPr lang="en-GB" sz="1650"/>
              <a:t>Students will connect their micro:bits to a computer or tablet to view the data and graphs generated from their data logging on a web page and paraphrase it. They can also analyze their data by creating their own graphs using paper and pencil or a spreadsheet.</a:t>
            </a:r>
            <a:endParaRPr sz="1650"/>
          </a:p>
          <a:p>
            <a:pPr marL="457200" lvl="0" indent="0" algn="l" rtl="0">
              <a:lnSpc>
                <a:spcPct val="100000"/>
              </a:lnSpc>
              <a:spcBef>
                <a:spcPts val="0"/>
              </a:spcBef>
              <a:spcAft>
                <a:spcPts val="0"/>
              </a:spcAft>
              <a:buNone/>
            </a:pPr>
            <a:endParaRPr sz="1650"/>
          </a:p>
        </p:txBody>
      </p:sp>
      <p:sp>
        <p:nvSpPr>
          <p:cNvPr id="242" name="Google Shape;242;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3" name="Google Shape;243;g365ab73c13e_0_21" descr="decorative"/>
          <p:cNvPicPr preferRelativeResize="0"/>
          <p:nvPr/>
        </p:nvPicPr>
        <p:blipFill rotWithShape="1">
          <a:blip r:embed="rId3">
            <a:alphaModFix/>
          </a:blip>
          <a:srcRect/>
          <a:stretch/>
        </p:blipFill>
        <p:spPr>
          <a:xfrm>
            <a:off x="8470250" y="332948"/>
            <a:ext cx="833550" cy="643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0"/>
                  </a:ext>
                </a:extLst>
              </a:rPr>
              <a:t>teps</a:t>
            </a:r>
            <a:r>
              <a:rPr lang="en-GB" sz="2600">
                <a:solidFill>
                  <a:srgbClr val="6C4BC1"/>
                </a:solidFill>
              </a:rPr>
              <a:t> 1</a:t>
            </a:r>
            <a:endParaRPr sz="2600">
              <a:solidFill>
                <a:srgbClr val="6C4BC1"/>
              </a:solidFill>
            </a:endParaRPr>
          </a:p>
        </p:txBody>
      </p:sp>
      <p:sp>
        <p:nvSpPr>
          <p:cNvPr id="249" name="Google Shape;249;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17</a:t>
            </a:fld>
            <a:endParaRPr/>
          </a:p>
        </p:txBody>
      </p:sp>
      <p:sp>
        <p:nvSpPr>
          <p:cNvPr id="250" name="Google Shape;250;g3669771b81a_0_211"/>
          <p:cNvSpPr txBox="1">
            <a:spLocks noGrp="1"/>
          </p:cNvSpPr>
          <p:nvPr>
            <p:ph type="body" idx="1"/>
          </p:nvPr>
        </p:nvSpPr>
        <p:spPr>
          <a:xfrm>
            <a:off x="681025" y="1335005"/>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code - Part 1:</a:t>
            </a:r>
            <a:endParaRPr sz="959"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1"/>
                  </a:ext>
                </a:extLst>
              </a:rPr>
              <a:t>starter project</a:t>
            </a:r>
            <a:r>
              <a:rPr lang="en-GB" sz="1800" dirty="0"/>
              <a:t>: </a:t>
            </a:r>
            <a:r>
              <a:rPr lang="en-GB" sz="1800"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2"/>
                  </a:ext>
                </a:extLst>
              </a:rPr>
              <a:t>mbit.io</a:t>
            </a:r>
            <a:r>
              <a:rPr lang="en-GB" sz="1800"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2"/>
                  </a:ext>
                </a:extLst>
              </a:rPr>
              <a:t>/us-traffic-survey-pp</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3"/>
                  </a:ext>
                </a:extLst>
              </a:rPr>
              <a:t>Explain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4"/>
                  </a:ext>
                </a:extLst>
              </a:rPr>
              <a:t>th</a:t>
            </a:r>
            <a:r>
              <a:rPr lang="en-GB" sz="1800" dirty="0"/>
              <a:t>at students have all the code blocks they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5"/>
                  </a:ext>
                </a:extLst>
              </a:rPr>
              <a:t>need. For</a:t>
            </a:r>
            <a:r>
              <a:rPr lang="en-GB" sz="1800" dirty="0"/>
              <a:t> this project,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6"/>
                  </a:ext>
                </a:extLst>
              </a:rPr>
              <a:t>one part of the code is already done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7"/>
                  </a:ext>
                </a:extLst>
              </a:rPr>
              <a:t> for them. </a:t>
            </a:r>
            <a:r>
              <a:rPr lang="en-GB" sz="1800" dirty="0"/>
              <a:t>This piece of code ensures that when the program starts, the data logging table’s column headings are set as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8"/>
                  </a:ext>
                </a:extLst>
              </a:rPr>
              <a:t>car”,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9"/>
                  </a:ext>
                </a:extLst>
              </a:rPr>
              <a:t>bus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 and “truck”,</a:t>
            </a:r>
            <a:r>
              <a:rPr lang="en-GB" sz="1800" dirty="0"/>
              <a:t> and then a ‘</a:t>
            </a:r>
            <a:r>
              <a:rPr lang="en-GB" sz="1800" dirty="0" err="1"/>
              <a:t>yes’</a:t>
            </a:r>
            <a:r>
              <a:rPr lang="en-GB" sz="1800" dirty="0"/>
              <a:t> icon appears on the LED display.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b</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1"/>
                  </a:ext>
                </a:extLst>
              </a:rPr>
              <a:t>utton</a:t>
            </a:r>
            <a:r>
              <a:rPr lang="en-GB" sz="1800" dirty="0"/>
              <a:t> A to show a car icon on the </a:t>
            </a:r>
            <a:r>
              <a:rPr lang="en-GB" sz="1800" dirty="0" err="1"/>
              <a:t>micro:bit’s</a:t>
            </a:r>
            <a:r>
              <a:rPr lang="en-GB" sz="1800" dirty="0"/>
              <a:t> display and add a ‘1’ to the car column in the data logging table. Then clear the screen.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2"/>
                  </a:ext>
                </a:extLst>
              </a:rPr>
              <a:t> student</a:t>
            </a:r>
            <a:r>
              <a:rPr lang="en-GB" sz="1800" dirty="0"/>
              <a:t> code looks like: </a:t>
            </a:r>
            <a:endParaRPr sz="1800" dirty="0"/>
          </a:p>
          <a:p>
            <a:pPr marL="0" lvl="0" indent="0" algn="l" rtl="0">
              <a:lnSpc>
                <a:spcPct val="110000"/>
              </a:lnSpc>
              <a:spcBef>
                <a:spcPts val="1300"/>
              </a:spcBef>
              <a:spcAft>
                <a:spcPts val="0"/>
              </a:spcAft>
              <a:buSzPts val="1800"/>
              <a:buNone/>
            </a:pPr>
            <a:endParaRPr sz="1800" dirty="0"/>
          </a:p>
        </p:txBody>
      </p:sp>
      <p:pic>
        <p:nvPicPr>
          <p:cNvPr id="251" name="Google Shape;251;g3669771b81a_0_211" descr="micro:bit logo "/>
          <p:cNvPicPr preferRelativeResize="0"/>
          <p:nvPr/>
        </p:nvPicPr>
        <p:blipFill rotWithShape="1">
          <a:blip r:embed="rId4">
            <a:alphaModFix/>
          </a:blip>
          <a:srcRect/>
          <a:stretch/>
        </p:blipFill>
        <p:spPr>
          <a:xfrm>
            <a:off x="1041884" y="5361777"/>
            <a:ext cx="782653" cy="603761"/>
          </a:xfrm>
          <a:prstGeom prst="rect">
            <a:avLst/>
          </a:prstGeom>
          <a:noFill/>
          <a:ln>
            <a:noFill/>
          </a:ln>
        </p:spPr>
      </p:pic>
      <p:sp>
        <p:nvSpPr>
          <p:cNvPr id="252" name="Google Shape;252;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3" name="Google Shape;253;g3669771b81a_0_211" descr="Illustration of educator in front of empty whiteboard used to signal teacher-led activities on this page"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pic>
        <p:nvPicPr>
          <p:cNvPr id="254" name="Google Shape;254;g3669771b81a_0_211" descr="On button A pressed block with the following blocks inside it: &#10;- show LEDs (with a car symbol)&#10;- log data column 'car' value '1'. &#10;- clear screen " title="buttona.png"/>
          <p:cNvPicPr preferRelativeResize="0"/>
          <p:nvPr/>
        </p:nvPicPr>
        <p:blipFill>
          <a:blip r:embed="rId6">
            <a:alphaModFix/>
          </a:blip>
          <a:stretch>
            <a:fillRect/>
          </a:stretch>
        </p:blipFill>
        <p:spPr>
          <a:xfrm>
            <a:off x="4926942" y="4572025"/>
            <a:ext cx="2229001" cy="2183279"/>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8d90a9e202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3"/>
                  </a:ext>
                </a:extLst>
              </a:rPr>
              <a:t>teps</a:t>
            </a:r>
            <a:r>
              <a:rPr lang="en-GB" sz="2600">
                <a:solidFill>
                  <a:srgbClr val="6C4BC1"/>
                </a:solidFill>
              </a:rPr>
              <a:t> 2</a:t>
            </a:r>
            <a:endParaRPr sz="2600">
              <a:solidFill>
                <a:srgbClr val="6C4BC1"/>
              </a:solidFill>
            </a:endParaRPr>
          </a:p>
        </p:txBody>
      </p:sp>
      <p:sp>
        <p:nvSpPr>
          <p:cNvPr id="260" name="Google Shape;260;g38d90a9e202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18</a:t>
            </a:fld>
            <a:endParaRPr/>
          </a:p>
        </p:txBody>
      </p:sp>
      <p:sp>
        <p:nvSpPr>
          <p:cNvPr id="261" name="Google Shape;261;g38d90a9e202_0_63"/>
          <p:cNvSpPr txBox="1">
            <a:spLocks noGrp="1"/>
          </p:cNvSpPr>
          <p:nvPr>
            <p:ph type="body" idx="1"/>
          </p:nvPr>
        </p:nvSpPr>
        <p:spPr>
          <a:xfrm>
            <a:off x="681025" y="1304183"/>
            <a:ext cx="8710800" cy="469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300"/>
              </a:spcBef>
              <a:spcAft>
                <a:spcPts val="0"/>
              </a:spcAft>
              <a:buSzPts val="1530"/>
              <a:buNone/>
            </a:pPr>
            <a:r>
              <a:rPr lang="en-GB" sz="1800" b="1" i="1" dirty="0">
                <a:solidFill>
                  <a:srgbClr val="6C4BC1"/>
                </a:solidFill>
              </a:rPr>
              <a:t>Build the code - Part 2:</a:t>
            </a:r>
            <a:endParaRPr sz="1800" dirty="0"/>
          </a:p>
          <a:p>
            <a:pPr marL="318151" lvl="0" indent="-309553" algn="l" rtl="0">
              <a:lnSpc>
                <a:spcPct val="90000"/>
              </a:lnSpc>
              <a:spcBef>
                <a:spcPts val="1300"/>
              </a:spcBef>
              <a:spcAft>
                <a:spcPts val="0"/>
              </a:spcAft>
              <a:buClr>
                <a:srgbClr val="6C4BC1"/>
              </a:buClr>
              <a:buSzPts val="1800"/>
              <a:buChar char="•"/>
            </a:pPr>
            <a:r>
              <a:rPr lang="en-GB" sz="1800" b="1" dirty="0">
                <a:solidFill>
                  <a:srgbClr val="6C4BC1"/>
                </a:solidFill>
              </a:rPr>
              <a:t>Code </a:t>
            </a:r>
            <a:r>
              <a:rPr lang="en-GB" sz="1800" dirty="0"/>
              <a:t>button B to show a bus icon on the </a:t>
            </a:r>
            <a:r>
              <a:rPr lang="en-GB" sz="1800" dirty="0" err="1"/>
              <a:t>micro:bit’s</a:t>
            </a:r>
            <a:r>
              <a:rPr lang="en-GB" sz="1800" dirty="0"/>
              <a:t> LED display and add a ‘1’ to the bus column in the data logging table. Then clear the screen. </a:t>
            </a:r>
            <a:endParaRPr sz="1800" dirty="0"/>
          </a:p>
          <a:p>
            <a:pPr marL="318151" lvl="0" indent="-309553" algn="l" rtl="0">
              <a:lnSpc>
                <a:spcPct val="90000"/>
              </a:lnSpc>
              <a:spcBef>
                <a:spcPts val="1300"/>
              </a:spcBef>
              <a:spcAft>
                <a:spcPts val="0"/>
              </a:spcAft>
              <a:buClr>
                <a:srgbClr val="6C4BC1"/>
              </a:buClr>
              <a:buSzPts val="1800"/>
              <a:buChar char="•"/>
            </a:pPr>
            <a:r>
              <a:rPr lang="en-GB" sz="1800" b="1" dirty="0">
                <a:solidFill>
                  <a:srgbClr val="6C4BC1"/>
                </a:solidFill>
              </a:rPr>
              <a:t>Code</a:t>
            </a:r>
            <a:r>
              <a:rPr lang="en-GB" sz="1800" dirty="0"/>
              <a:t> the touch logo to show a truck icon on the LED display and add a ‘1’ to the truck column in the data logging table. Then clear the screen. </a:t>
            </a:r>
            <a:endParaRPr sz="1800" dirty="0"/>
          </a:p>
          <a:p>
            <a:pPr marL="318151" lvl="0" indent="-309553" algn="l" rtl="0">
              <a:lnSpc>
                <a:spcPct val="90000"/>
              </a:lnSpc>
              <a:spcBef>
                <a:spcPts val="1300"/>
              </a:spcBef>
              <a:spcAft>
                <a:spcPts val="0"/>
              </a:spcAft>
              <a:buClr>
                <a:srgbClr val="6C4BC1"/>
              </a:buClr>
              <a:buSzPts val="1800"/>
              <a:buChar char="•"/>
            </a:pPr>
            <a:r>
              <a:rPr lang="en-GB" sz="1800" b="1" dirty="0">
                <a:solidFill>
                  <a:srgbClr val="6C4BC1"/>
                </a:solidFill>
              </a:rPr>
              <a:t>Make sure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t> student code </a:t>
            </a:r>
            <a:b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b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t>looks like</a:t>
            </a:r>
            <a:r>
              <a:rPr lang="en-GB" sz="1800" dirty="0"/>
              <a:t>:</a:t>
            </a:r>
            <a:endParaRPr sz="1800" dirty="0"/>
          </a:p>
        </p:txBody>
      </p:sp>
      <p:sp>
        <p:nvSpPr>
          <p:cNvPr id="262" name="Google Shape;262;g38d90a9e202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63" name="Google Shape;263;g38d90a9e202_0_63"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64" name="Google Shape;264;g38d90a9e202_0_63" descr="The on button B pressed block containing the following blocks: &#10;- show LEDs with a bus symbol&#10;- log data column 'bus' value '1'&#10;- clear screen" title="buttonb.jpg"/>
          <p:cNvPicPr preferRelativeResize="0"/>
          <p:nvPr/>
        </p:nvPicPr>
        <p:blipFill>
          <a:blip r:embed="rId4">
            <a:alphaModFix/>
          </a:blip>
          <a:stretch>
            <a:fillRect/>
          </a:stretch>
        </p:blipFill>
        <p:spPr>
          <a:xfrm>
            <a:off x="3357275" y="3544900"/>
            <a:ext cx="2803201" cy="2706550"/>
          </a:xfrm>
          <a:prstGeom prst="rect">
            <a:avLst/>
          </a:prstGeom>
          <a:noFill/>
          <a:ln>
            <a:noFill/>
          </a:ln>
        </p:spPr>
      </p:pic>
      <p:pic>
        <p:nvPicPr>
          <p:cNvPr id="265" name="Google Shape;265;g38d90a9e202_0_63" descr="The on logo pressed block containing the following blocks:&#10;- the show LEDs block with a truck symbol&#10;- log data column 'truck' value '1'&#10;- clear screen " title="logo-pressed.jpg"/>
          <p:cNvPicPr preferRelativeResize="0"/>
          <p:nvPr/>
        </p:nvPicPr>
        <p:blipFill>
          <a:blip r:embed="rId5">
            <a:alphaModFix/>
          </a:blip>
          <a:stretch>
            <a:fillRect/>
          </a:stretch>
        </p:blipFill>
        <p:spPr>
          <a:xfrm>
            <a:off x="6385150" y="3536658"/>
            <a:ext cx="2947978" cy="27065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5"/>
                  </a:ext>
                </a:extLst>
              </a:rPr>
              <a:t>teps</a:t>
            </a:r>
            <a:r>
              <a:rPr lang="en-GB" sz="2600">
                <a:solidFill>
                  <a:srgbClr val="6C4BC1"/>
                </a:solidFill>
              </a:rPr>
              <a:t> 3</a:t>
            </a:r>
            <a:endParaRPr sz="2600">
              <a:solidFill>
                <a:srgbClr val="6C4BC1"/>
              </a:solidFill>
            </a:endParaRPr>
          </a:p>
        </p:txBody>
      </p:sp>
      <p:sp>
        <p:nvSpPr>
          <p:cNvPr id="271" name="Google Shape;271;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19</a:t>
            </a:fld>
            <a:endParaRPr/>
          </a:p>
        </p:txBody>
      </p:sp>
      <p:sp>
        <p:nvSpPr>
          <p:cNvPr id="272" name="Google Shape;272;g3669771b81a_0_228"/>
          <p:cNvSpPr txBox="1">
            <a:spLocks noGrp="1"/>
          </p:cNvSpPr>
          <p:nvPr>
            <p:ph type="body" idx="1"/>
          </p:nvPr>
        </p:nvSpPr>
        <p:spPr>
          <a:xfrm>
            <a:off x="681025" y="1355553"/>
            <a:ext cx="8710800" cy="469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300"/>
              </a:spcBef>
              <a:spcAft>
                <a:spcPts val="0"/>
              </a:spcAft>
              <a:buSzPts val="1530"/>
              <a:buNone/>
            </a:pPr>
            <a:r>
              <a:rPr lang="en-GB" sz="1800" b="1" i="1" dirty="0">
                <a:solidFill>
                  <a:srgbClr val="6C4BC1"/>
                </a:solidFill>
              </a:rPr>
              <a:t>Build the code - Part 3:</a:t>
            </a:r>
            <a:endParaRPr sz="1800" dirty="0"/>
          </a:p>
          <a:p>
            <a:pPr marL="318151" lvl="0" indent="-309553" algn="l" rtl="0">
              <a:lnSpc>
                <a:spcPct val="90000"/>
              </a:lnSpc>
              <a:spcBef>
                <a:spcPts val="1300"/>
              </a:spcBef>
              <a:spcAft>
                <a:spcPts val="0"/>
              </a:spcAft>
              <a:buSzPts val="1800"/>
              <a:buChar char="•"/>
            </a:pPr>
            <a:r>
              <a:rPr lang="en-GB" sz="1800" b="1" dirty="0">
                <a:solidFill>
                  <a:srgbClr val="6C4BC1"/>
                </a:solidFill>
              </a:rPr>
              <a:t>Build</a:t>
            </a:r>
            <a:r>
              <a:rPr lang="en-GB" sz="1800" dirty="0"/>
              <a:t> the blocks to show a skull icon on the LED display, delete the </a:t>
            </a:r>
            <a:r>
              <a:rPr lang="en-GB" sz="1800" dirty="0" err="1"/>
              <a:t>micro:bit’s</a:t>
            </a:r>
            <a:r>
              <a:rPr lang="en-GB" sz="1800" dirty="0"/>
              <a:t> data log, reset the column headings back to</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6"/>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7"/>
                  </a:ext>
                </a:extLst>
              </a:rPr>
              <a:t>car”</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8"/>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9"/>
                  </a:ext>
                </a:extLst>
              </a:rPr>
              <a:t>bus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0"/>
                  </a:ext>
                </a:extLst>
              </a:rPr>
              <a: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1"/>
                  </a:ext>
                </a:extLst>
              </a:rPr>
              <a:t> and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2"/>
                  </a:ext>
                </a:extLst>
              </a:rPr>
              <a:t>truck”</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3"/>
                  </a:ext>
                </a:extLst>
              </a:rPr>
              <a:t>,</a:t>
            </a:r>
            <a:r>
              <a:rPr lang="en-GB" sz="1800" dirty="0"/>
              <a:t> then show a ‘</a:t>
            </a:r>
            <a:r>
              <a:rPr lang="en-GB" sz="1800" dirty="0" err="1"/>
              <a:t>yes’</a:t>
            </a:r>
            <a:r>
              <a:rPr lang="en-GB" sz="1800" dirty="0"/>
              <a:t> icon when you press buttons A and B together. </a:t>
            </a:r>
            <a:endParaRPr sz="1800" dirty="0"/>
          </a:p>
          <a:p>
            <a:pPr marL="318151" lvl="0" indent="-309553" algn="l" rtl="0">
              <a:lnSpc>
                <a:spcPct val="90000"/>
              </a:lnSpc>
              <a:spcBef>
                <a:spcPts val="1300"/>
              </a:spcBef>
              <a:spcAft>
                <a:spcPts val="0"/>
              </a:spcAft>
              <a:buClr>
                <a:srgbClr val="6C4BC1"/>
              </a:buClr>
              <a:buSzPts val="1800"/>
              <a:buChar char="•"/>
            </a:pPr>
            <a:r>
              <a:rPr lang="en-GB" sz="1800" b="1" dirty="0">
                <a:solidFill>
                  <a:srgbClr val="6C4BC1"/>
                </a:solidFill>
              </a:rPr>
              <a:t>Make sure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4"/>
                  </a:ext>
                </a:extLst>
              </a:rPr>
              <a:t> student code looks like</a:t>
            </a:r>
            <a:r>
              <a:rPr lang="en-GB" sz="1800" dirty="0"/>
              <a:t>:</a:t>
            </a:r>
            <a:endParaRPr sz="1800" dirty="0"/>
          </a:p>
          <a:p>
            <a:pPr marL="0" lvl="0" indent="0" algn="l" rtl="0">
              <a:lnSpc>
                <a:spcPct val="90000"/>
              </a:lnSpc>
              <a:spcBef>
                <a:spcPts val="1300"/>
              </a:spcBef>
              <a:spcAft>
                <a:spcPts val="0"/>
              </a:spcAft>
              <a:buSzPts val="1530"/>
              <a:buNone/>
            </a:pPr>
            <a:endParaRPr sz="1800" dirty="0"/>
          </a:p>
          <a:p>
            <a:pPr marL="0" lvl="0" indent="0" algn="l" rtl="0">
              <a:lnSpc>
                <a:spcPct val="90000"/>
              </a:lnSpc>
              <a:spcBef>
                <a:spcPts val="1300"/>
              </a:spcBef>
              <a:spcAft>
                <a:spcPts val="0"/>
              </a:spcAft>
              <a:buSzPts val="1530"/>
              <a:buNone/>
            </a:pPr>
            <a:endParaRPr sz="1800" dirty="0"/>
          </a:p>
          <a:p>
            <a:pPr marL="0" lvl="0" indent="0" algn="l" rtl="0">
              <a:lnSpc>
                <a:spcPct val="90000"/>
              </a:lnSpc>
              <a:spcBef>
                <a:spcPts val="1300"/>
              </a:spcBef>
              <a:spcAft>
                <a:spcPts val="0"/>
              </a:spcAft>
              <a:buSzPts val="1530"/>
              <a:buNone/>
            </a:pPr>
            <a:endParaRPr sz="1200" dirty="0"/>
          </a:p>
          <a:p>
            <a:pPr marL="0" lvl="0" indent="0" algn="l" rtl="0">
              <a:lnSpc>
                <a:spcPct val="90000"/>
              </a:lnSpc>
              <a:spcBef>
                <a:spcPts val="1300"/>
              </a:spcBef>
              <a:spcAft>
                <a:spcPts val="0"/>
              </a:spcAft>
              <a:buNone/>
            </a:pPr>
            <a:endParaRPr sz="1200" b="1" dirty="0">
              <a:solidFill>
                <a:srgbClr val="6C4BC1"/>
              </a:solidFill>
            </a:endParaRPr>
          </a:p>
          <a:p>
            <a:pPr marL="0" lvl="0" indent="0" algn="l" rtl="0">
              <a:lnSpc>
                <a:spcPct val="90000"/>
              </a:lnSpc>
              <a:spcBef>
                <a:spcPts val="1300"/>
              </a:spcBef>
              <a:spcAft>
                <a:spcPts val="0"/>
              </a:spcAft>
              <a:buNone/>
            </a:pPr>
            <a:endParaRPr sz="1200" b="1" dirty="0">
              <a:solidFill>
                <a:srgbClr val="6C4BC1"/>
              </a:solidFill>
            </a:endParaRPr>
          </a:p>
          <a:p>
            <a:pPr marL="0" lvl="0" indent="0" algn="l" rtl="0">
              <a:lnSpc>
                <a:spcPct val="90000"/>
              </a:lnSpc>
              <a:spcBef>
                <a:spcPts val="1300"/>
              </a:spcBef>
              <a:spcAft>
                <a:spcPts val="0"/>
              </a:spcAft>
              <a:buNone/>
            </a:pPr>
            <a:endParaRPr sz="1800" b="1" dirty="0">
              <a:solidFill>
                <a:srgbClr val="6C4BC1"/>
              </a:solidFill>
            </a:endParaRPr>
          </a:p>
          <a:p>
            <a:pPr marL="457200" marR="164679" lvl="0" indent="-342900" algn="l" rtl="0">
              <a:lnSpc>
                <a:spcPct val="90000"/>
              </a:lnSpc>
              <a:spcBef>
                <a:spcPts val="1300"/>
              </a:spcBef>
              <a:spcAft>
                <a:spcPts val="0"/>
              </a:spcAft>
              <a:buSzPts val="1800"/>
              <a:buChar char="•"/>
            </a:pPr>
            <a:r>
              <a:rPr lang="en-GB" sz="1800" b="1" dirty="0">
                <a:solidFill>
                  <a:srgbClr val="6C4BC1"/>
                </a:solidFill>
              </a:rPr>
              <a:t>Test</a:t>
            </a:r>
            <a:r>
              <a:rPr lang="en-GB" sz="1800" dirty="0"/>
              <a:t> their code using the simulator and then </a:t>
            </a:r>
            <a:r>
              <a:rPr lang="en-GB" sz="1800" b="1" dirty="0">
                <a:solidFill>
                  <a:srgbClr val="6C4BC1"/>
                </a:solidFill>
              </a:rPr>
              <a:t>download</a:t>
            </a:r>
            <a:r>
              <a:rPr lang="en-GB" sz="1800" dirty="0"/>
              <a:t> the code to their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5"/>
                  </a:ext>
                </a:extLst>
              </a:rPr>
              <a:t>micro:bit</a:t>
            </a:r>
            <a:r>
              <a:rPr lang="en-GB" sz="1800" dirty="0"/>
              <a:t>.</a:t>
            </a:r>
            <a:endParaRPr sz="1800" dirty="0"/>
          </a:p>
        </p:txBody>
      </p:sp>
      <p:sp>
        <p:nvSpPr>
          <p:cNvPr id="273" name="Google Shape;273;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74" name="Google Shape;274;g3669771b81a_0_22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455837"/>
            <a:ext cx="1428350" cy="1191276"/>
          </a:xfrm>
          <a:prstGeom prst="rect">
            <a:avLst/>
          </a:prstGeom>
          <a:noFill/>
          <a:ln>
            <a:noFill/>
          </a:ln>
        </p:spPr>
      </p:pic>
      <p:pic>
        <p:nvPicPr>
          <p:cNvPr id="275" name="Google Shape;275;g3669771b81a_0_228" descr="The on button A+B pressed block containing the following blocks:&#10;- show icon skull&#10;- delete log&#10;- set columns 'car', 'bus', 'truck' &#10;- show icon yes block " title="a-plus-b.jpg"/>
          <p:cNvPicPr preferRelativeResize="0"/>
          <p:nvPr/>
        </p:nvPicPr>
        <p:blipFill rotWithShape="1">
          <a:blip r:embed="rId4">
            <a:alphaModFix/>
          </a:blip>
          <a:srcRect t="3067" b="2850"/>
          <a:stretch/>
        </p:blipFill>
        <p:spPr>
          <a:xfrm>
            <a:off x="4910175" y="2797975"/>
            <a:ext cx="1914550" cy="2700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g35d6a68a0a1_0_136"/>
          <p:cNvSpPr txBox="1">
            <a:spLocks noGrp="1"/>
          </p:cNvSpPr>
          <p:nvPr>
            <p:ph type="body" idx="1"/>
          </p:nvPr>
        </p:nvSpPr>
        <p:spPr>
          <a:xfrm>
            <a:off x="5092936" y="1662679"/>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micro:bit Feature: </a:t>
            </a:r>
            <a:r>
              <a:rPr lang="en-GB" sz="2000" b="1">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Buttons</a:t>
            </a:r>
            <a:endParaRPr/>
          </a:p>
          <a:p>
            <a:pPr marL="0" lvl="0" indent="0" algn="l" rtl="0">
              <a:lnSpc>
                <a:spcPct val="90000"/>
              </a:lnSpc>
              <a:spcBef>
                <a:spcPts val="812"/>
              </a:spcBef>
              <a:spcAft>
                <a:spcPts val="0"/>
              </a:spcAft>
              <a:buClr>
                <a:schemeClr val="dk1"/>
              </a:buClr>
              <a:buSzPts val="1800"/>
              <a:buNone/>
            </a:pP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are a very common input device. The micro:bit has two </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buttons</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that</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 can be programmed – buttons A and B.</a:t>
            </a:r>
            <a:endParaRPr/>
          </a:p>
          <a:p>
            <a:pPr marL="185732" lvl="0" indent="-71432" algn="l" rtl="0">
              <a:lnSpc>
                <a:spcPct val="90000"/>
              </a:lnSpc>
              <a:spcBef>
                <a:spcPts val="812"/>
              </a:spcBef>
              <a:spcAft>
                <a:spcPts val="0"/>
              </a:spcAft>
              <a:buClr>
                <a:schemeClr val="dk1"/>
              </a:buClr>
              <a:buSzPts val="1800"/>
              <a:buNone/>
            </a:pPr>
            <a:endParaRPr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endParaRPr>
          </a:p>
          <a:p>
            <a:pPr marL="0" lvl="0" indent="0" algn="l" rtl="0">
              <a:lnSpc>
                <a:spcPct val="90000"/>
              </a:lnSpc>
              <a:spcBef>
                <a:spcPts val="812"/>
              </a:spcBef>
              <a:spcAft>
                <a:spcPts val="0"/>
              </a:spcAft>
              <a:buClr>
                <a:schemeClr val="dk1"/>
              </a:buClr>
              <a:buSzPts val="1800"/>
              <a:buNone/>
            </a:pPr>
            <a:r>
              <a:rPr lang="en-GB" sz="1800" b="1">
                <a:latin typeface="Helvetica Neue"/>
                <a:ea typeface="Helvetica Neue"/>
                <a:cs typeface="Helvetica Neue"/>
                <a:sym typeface="Helvetica Neue"/>
              </a:rPr>
              <a:t>Example</a:t>
            </a:r>
            <a:r>
              <a:rPr lang="en-GB" sz="1800">
                <a:latin typeface="Helvetica Neue"/>
                <a:ea typeface="Helvetica Neue"/>
                <a:cs typeface="Helvetica Neue"/>
                <a:sym typeface="Helvetica Neue"/>
              </a:rPr>
              <a:t>: </a:t>
            </a:r>
            <a:r>
              <a:rPr lang="en-GB" sz="1800"/>
              <a:t>Students can observe different vehicles used to travel to school, including cars, buses, and trucks/vans.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 They</a:t>
            </a:r>
            <a:r>
              <a:rPr lang="en-GB" sz="1800"/>
              <a:t> can record their count for each using the micro:bit’s buttons.</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97" name="Google Shape;97;g35d6a68a0a1_0_136"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5909374" y="4914851"/>
            <a:ext cx="2046900" cy="1718100"/>
          </a:xfrm>
          <a:prstGeom prst="rect">
            <a:avLst/>
          </a:prstGeom>
          <a:noFill/>
          <a:ln>
            <a:noFill/>
          </a:ln>
        </p:spPr>
      </p:pic>
      <p:sp>
        <p:nvSpPr>
          <p:cNvPr id="98" name="Google Shape;98;g35d6a68a0a1_0_136"/>
          <p:cNvSpPr txBox="1">
            <a:spLocks noGrp="1"/>
          </p:cNvSpPr>
          <p:nvPr>
            <p:ph type="title"/>
          </p:nvPr>
        </p:nvSpPr>
        <p:spPr>
          <a:xfrm>
            <a:off x="681037" y="570373"/>
            <a:ext cx="8544000" cy="911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r>
              <a:rPr lang="en-GB" sz="3466">
                <a:solidFill>
                  <a:srgbClr val="00A000"/>
                </a:solidFill>
              </a:rPr>
              <a:t>Paraphrasing Quantitative Information with Traffic Survey Data Logger</a:t>
            </a:r>
            <a:endParaRPr sz="2600">
              <a:solidFill>
                <a:srgbClr val="00A000"/>
              </a:solidFill>
            </a:endParaRPr>
          </a:p>
        </p:txBody>
      </p:sp>
      <p:sp>
        <p:nvSpPr>
          <p:cNvPr id="99" name="Google Shape;99;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100" name="Google Shape;100;g35d6a68a0a1_0_136"/>
          <p:cNvSpPr txBox="1">
            <a:spLocks noGrp="1"/>
          </p:cNvSpPr>
          <p:nvPr>
            <p:ph type="body" idx="1"/>
          </p:nvPr>
        </p:nvSpPr>
        <p:spPr>
          <a:xfrm>
            <a:off x="681036" y="16626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Summary &amp; Context</a:t>
            </a:r>
            <a:endParaRPr/>
          </a:p>
          <a:p>
            <a:pPr marL="0" lvl="0" indent="0" algn="l" rtl="0">
              <a:lnSpc>
                <a:spcPct val="90000"/>
              </a:lnSpc>
              <a:spcBef>
                <a:spcPts val="812"/>
              </a:spcBef>
              <a:spcAft>
                <a:spcPts val="0"/>
              </a:spcAft>
              <a:buClr>
                <a:schemeClr val="dk1"/>
              </a:buClr>
              <a:buSzPts val="1800"/>
              <a:buNone/>
            </a:pPr>
            <a:r>
              <a:rPr lang="en-GB" sz="1800"/>
              <a:t>Students will use the BBC micro:bit as a data logger to collect observation data from their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environment. For example, they might log data related to different modes of transportation to school or litter on the school grounds. </a:t>
            </a:r>
            <a:r>
              <a:rPr lang="en-GB" sz="1800"/>
              <a:t>They will connect the micro:bit to a computer and then paraphrase the visual preview of data collected.</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spcBef>
                <a:spcPts val="812"/>
              </a:spcBef>
              <a:spcAft>
                <a:spcPts val="0"/>
              </a:spcAft>
              <a:buClr>
                <a:schemeClr val="dk1"/>
              </a:buClr>
              <a:buSzPts val="1800"/>
              <a:buNone/>
            </a:pPr>
            <a:r>
              <a:rPr lang="en-GB" sz="1800" i="1"/>
              <a:t>This activity may require an additional 45-60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minutes</a:t>
            </a:r>
            <a:r>
              <a:rPr lang="en-GB" sz="1800" i="1"/>
              <a:t> to fully engage students in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creating the data logger and in collecting and analyzing survey data.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6"/>
                  </a:ext>
                </a:extLst>
              </a:rPr>
              <a:t>ctivity Steps</a:t>
            </a:r>
            <a:r>
              <a:rPr lang="en-GB" sz="2600">
                <a:solidFill>
                  <a:srgbClr val="6C4BC1"/>
                </a:solidFill>
              </a:rPr>
              <a:t> 4</a:t>
            </a:r>
            <a:endParaRPr sz="2600">
              <a:solidFill>
                <a:srgbClr val="6C4BC1"/>
              </a:solidFill>
            </a:endParaRPr>
          </a:p>
        </p:txBody>
      </p:sp>
      <p:sp>
        <p:nvSpPr>
          <p:cNvPr id="281" name="Google Shape;281;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20</a:t>
            </a:fld>
            <a:endParaRPr/>
          </a:p>
        </p:txBody>
      </p:sp>
      <p:sp>
        <p:nvSpPr>
          <p:cNvPr id="282" name="Google Shape;282;g3669771b81a_0_219"/>
          <p:cNvSpPr txBox="1">
            <a:spLocks noGrp="1"/>
          </p:cNvSpPr>
          <p:nvPr>
            <p:ph type="body" idx="1"/>
          </p:nvPr>
        </p:nvSpPr>
        <p:spPr>
          <a:xfrm>
            <a:off x="681025" y="1383724"/>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Use your </a:t>
            </a:r>
            <a:r>
              <a:rPr lang="en-GB" sz="1800" b="1" i="1" dirty="0" err="1">
                <a:solidFill>
                  <a:srgbClr val="6C4BC1"/>
                </a:solidFill>
              </a:rPr>
              <a:t>micro:bit</a:t>
            </a:r>
            <a:r>
              <a:rPr lang="en-GB" sz="1800" b="1" i="1" dirty="0">
                <a:solidFill>
                  <a:srgbClr val="6C4BC1"/>
                </a:solidFill>
              </a:rPr>
              <a:t> to collect data:</a:t>
            </a:r>
            <a:endParaRPr sz="1800" b="1" i="1" dirty="0">
              <a:solidFill>
                <a:srgbClr val="6C4BC1"/>
              </a:solidFill>
            </a:endParaRPr>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6C4BC1"/>
                </a:solidFill>
              </a:rPr>
              <a:t>connect</a:t>
            </a:r>
            <a:r>
              <a:rPr lang="en-GB" sz="1800" dirty="0">
                <a:solidFill>
                  <a:srgbClr val="6C4BC1"/>
                </a:solidFill>
              </a:rPr>
              <a:t> </a:t>
            </a:r>
            <a:r>
              <a:rPr lang="en-GB" sz="1800" dirty="0"/>
              <a:t>the battery pack.  </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Go</a:t>
            </a:r>
            <a:r>
              <a:rPr lang="en-GB" sz="1800" dirty="0"/>
              <a:t> to the predetermined observation area and start collecting data. </a:t>
            </a:r>
            <a:endParaRPr sz="1800" dirty="0"/>
          </a:p>
          <a:p>
            <a:pPr marL="185732" lvl="0" indent="-185732" algn="l" rtl="0">
              <a:lnSpc>
                <a:spcPct val="110000"/>
              </a:lnSpc>
              <a:spcBef>
                <a:spcPts val="1300"/>
              </a:spcBef>
              <a:spcAft>
                <a:spcPts val="0"/>
              </a:spcAft>
              <a:buClr>
                <a:srgbClr val="6C4BC1"/>
              </a:buClr>
              <a:buSzPts val="1800"/>
              <a:buChar char="•"/>
            </a:pPr>
            <a:r>
              <a:rPr lang="en-GB" sz="1800" b="1" dirty="0">
                <a:solidFill>
                  <a:srgbClr val="6C4BC1"/>
                </a:solidFill>
              </a:rPr>
              <a:t>Collect</a:t>
            </a:r>
            <a:r>
              <a:rPr lang="en-GB" sz="1800" dirty="0"/>
              <a:t> data using the buttons to increase each count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7"/>
                  </a:ext>
                </a:extLst>
              </a:rPr>
              <a:t> by</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8"/>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9"/>
                  </a:ext>
                </a:extLst>
              </a:rPr>
              <a:t>1</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 (Button</a:t>
            </a:r>
            <a:r>
              <a:rPr lang="en-GB" sz="1800" dirty="0"/>
              <a:t> A = cars, button B = buses, touch logo = trucks or vans.)</a:t>
            </a:r>
            <a:endParaRPr sz="1800" dirty="0"/>
          </a:p>
          <a:p>
            <a:pPr marL="457200" lvl="0" indent="0" algn="l" rtl="0">
              <a:lnSpc>
                <a:spcPct val="110000"/>
              </a:lnSpc>
              <a:spcBef>
                <a:spcPts val="1300"/>
              </a:spcBef>
              <a:spcAft>
                <a:spcPts val="0"/>
              </a:spcAft>
              <a:buNone/>
            </a:pPr>
            <a:endParaRPr sz="1800" b="1" dirty="0">
              <a:solidFill>
                <a:srgbClr val="6C4BC1"/>
              </a:solidFill>
            </a:endParaRPr>
          </a:p>
        </p:txBody>
      </p:sp>
      <p:sp>
        <p:nvSpPr>
          <p:cNvPr id="283" name="Google Shape;283;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84" name="Google Shape;284;g3669771b81a_0_219"/>
          <p:cNvSpPr/>
          <p:nvPr/>
        </p:nvSpPr>
        <p:spPr>
          <a:xfrm>
            <a:off x="681025" y="5306725"/>
            <a:ext cx="8544000" cy="8571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1200"/>
              </a:spcAft>
              <a:buClr>
                <a:schemeClr val="dk1"/>
              </a:buClr>
              <a:buSzPts val="1800"/>
              <a:buFont typeface="Arial"/>
              <a:buNone/>
            </a:pPr>
            <a:r>
              <a:rPr lang="en-GB" sz="1800" b="1" dirty="0">
                <a:solidFill>
                  <a:srgbClr val="6C4BC1"/>
                </a:solidFill>
                <a:latin typeface="Helvetica Neue"/>
                <a:ea typeface="Helvetica Neue"/>
                <a:cs typeface="Helvetica Neue"/>
                <a:sym typeface="Helvetica Neue"/>
              </a:rPr>
              <a:t>Pro</a:t>
            </a:r>
            <a:r>
              <a:rPr lang="en-GB" sz="1800" b="1"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1"/>
                  </a:ext>
                </a:extLst>
              </a:rPr>
              <a:t> tip:</a:t>
            </a:r>
            <a:r>
              <a:rPr lang="en-GB" sz="1800"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2"/>
                  </a:ext>
                </a:extLst>
              </a:rPr>
              <a:t> </a:t>
            </a:r>
            <a:r>
              <a:rPr lang="en-GB" sz="1800" dirty="0">
                <a:solidFill>
                  <a:schemeClr val="dk1"/>
                </a:solidFill>
                <a:latin typeface="Helvetica Neue"/>
                <a:ea typeface="Helvetica Neue"/>
                <a:cs typeface="Helvetica Neue"/>
                <a:sym typeface="Helvetica Neue"/>
              </a:rPr>
              <a:t>Students can press buttons A and B together to delete the log and start the survey again.  </a:t>
            </a:r>
            <a:endParaRPr sz="1800" b="1" dirty="0">
              <a:solidFill>
                <a:srgbClr val="6C4BC1"/>
              </a:solidFill>
              <a:latin typeface="Helvetica Neue"/>
              <a:ea typeface="Helvetica Neue"/>
              <a:cs typeface="Helvetica Neue"/>
              <a:sym typeface="Helvetica Neue"/>
            </a:endParaRPr>
          </a:p>
        </p:txBody>
      </p:sp>
      <p:pic>
        <p:nvPicPr>
          <p:cNvPr id="285" name="Google Shape;285;g3669771b81a_0_219"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8946a10984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3"/>
                  </a:ext>
                </a:extLst>
              </a:rPr>
              <a:t>ctivity Steps</a:t>
            </a:r>
            <a:r>
              <a:rPr lang="en-GB" sz="2600">
                <a:solidFill>
                  <a:srgbClr val="6C4BC1"/>
                </a:solidFill>
              </a:rPr>
              <a:t> 5</a:t>
            </a:r>
            <a:endParaRPr sz="2600">
              <a:solidFill>
                <a:srgbClr val="6C4BC1"/>
              </a:solidFill>
            </a:endParaRPr>
          </a:p>
        </p:txBody>
      </p:sp>
      <p:sp>
        <p:nvSpPr>
          <p:cNvPr id="291" name="Google Shape;291;g38946a10984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21</a:t>
            </a:fld>
            <a:endParaRPr/>
          </a:p>
        </p:txBody>
      </p:sp>
      <p:sp>
        <p:nvSpPr>
          <p:cNvPr id="292" name="Google Shape;292;g38946a10984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93" name="Google Shape;293;g38946a10984_0_17"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42600" y="519337"/>
            <a:ext cx="1428350" cy="1191276"/>
          </a:xfrm>
          <a:prstGeom prst="rect">
            <a:avLst/>
          </a:prstGeom>
          <a:noFill/>
          <a:ln>
            <a:noFill/>
          </a:ln>
        </p:spPr>
      </p:pic>
      <p:sp>
        <p:nvSpPr>
          <p:cNvPr id="294" name="Google Shape;294;g38946a10984_0_17"/>
          <p:cNvSpPr txBox="1"/>
          <p:nvPr/>
        </p:nvSpPr>
        <p:spPr>
          <a:xfrm>
            <a:off x="681025" y="1346927"/>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6C4BC1"/>
              </a:buClr>
              <a:buSzPts val="1650"/>
              <a:buFont typeface="Helvetica Neue"/>
              <a:buChar char="•"/>
            </a:pPr>
            <a:r>
              <a:rPr lang="en-GB" sz="1650" dirty="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4"/>
                  </a:ext>
                </a:extLst>
              </a:rPr>
              <a:t>Disconnect</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5"/>
                  </a:ext>
                </a:extLst>
              </a:rPr>
              <a:t> the battery pack and </a:t>
            </a:r>
            <a:r>
              <a:rPr lang="en-GB" sz="1650" b="1"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6"/>
                  </a:ext>
                </a:extLst>
              </a:rPr>
              <a:t>plug</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 the </a:t>
            </a:r>
            <a:r>
              <a:rPr lang="en-GB" sz="1650" dirty="0" err="1">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micro:bit</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 back into a computer.</a:t>
            </a: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dirty="0">
                <a:solidFill>
                  <a:srgbClr val="000000"/>
                </a:solidFill>
                <a:highlight>
                  <a:srgbClr val="FFFFFF"/>
                </a:highlight>
                <a:latin typeface="Helvetica Neue"/>
                <a:ea typeface="Helvetica Neue"/>
                <a:cs typeface="Helvetica Neue"/>
                <a:sym typeface="Helvetica Neue"/>
              </a:rPr>
              <a:t>The MICROBIT drive will appear like a USB drive.</a:t>
            </a:r>
            <a:endParaRPr sz="1650" dirty="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b="1" dirty="0">
                <a:solidFill>
                  <a:srgbClr val="6C4BC1"/>
                </a:solidFill>
                <a:highlight>
                  <a:srgbClr val="FFFFFF"/>
                </a:highlight>
                <a:latin typeface="Helvetica Neue"/>
                <a:ea typeface="Helvetica Neue"/>
                <a:cs typeface="Helvetica Neue"/>
                <a:sym typeface="Helvetica Neue"/>
              </a:rPr>
              <a:t>Look</a:t>
            </a:r>
            <a:r>
              <a:rPr lang="en-GB" sz="1650" dirty="0">
                <a:solidFill>
                  <a:srgbClr val="000000"/>
                </a:solidFill>
                <a:highlight>
                  <a:srgbClr val="FFFFFF"/>
                </a:highlight>
                <a:latin typeface="Helvetica Neue"/>
                <a:ea typeface="Helvetica Neue"/>
                <a:cs typeface="Helvetica Neue"/>
                <a:sym typeface="Helvetica Neue"/>
              </a:rPr>
              <a:t> in the MICROBIT drive and </a:t>
            </a:r>
            <a:r>
              <a:rPr lang="en-GB" sz="1650" b="1" dirty="0">
                <a:solidFill>
                  <a:srgbClr val="6C4BC1"/>
                </a:solidFill>
                <a:highlight>
                  <a:srgbClr val="FFFFFF"/>
                </a:highlight>
                <a:latin typeface="Helvetica Neue"/>
                <a:ea typeface="Helvetica Neue"/>
                <a:cs typeface="Helvetica Neue"/>
                <a:sym typeface="Helvetica Neue"/>
              </a:rPr>
              <a:t>open</a:t>
            </a:r>
            <a:r>
              <a:rPr lang="en-GB" sz="1650" dirty="0">
                <a:solidFill>
                  <a:srgbClr val="000000"/>
                </a:solidFill>
                <a:highlight>
                  <a:srgbClr val="FFFFFF"/>
                </a:highlight>
                <a:latin typeface="Helvetica Neue"/>
                <a:ea typeface="Helvetica Neue"/>
                <a:cs typeface="Helvetica Neue"/>
                <a:sym typeface="Helvetica Neue"/>
              </a:rPr>
              <a:t> the </a:t>
            </a:r>
            <a:r>
              <a:rPr lang="en-GB" sz="1650" dirty="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8"/>
                  </a:ext>
                </a:extLst>
              </a:rPr>
              <a:t>MY_DATA file</a:t>
            </a:r>
            <a:r>
              <a:rPr lang="en-GB" sz="1650" dirty="0">
                <a:solidFill>
                  <a:srgbClr val="000000"/>
                </a:solidFill>
                <a:highlight>
                  <a:srgbClr val="FFFFFF"/>
                </a:highlight>
                <a:latin typeface="Helvetica Neue"/>
                <a:ea typeface="Helvetica Neue"/>
                <a:cs typeface="Helvetica Neue"/>
                <a:sym typeface="Helvetica Neue"/>
              </a:rPr>
              <a:t> to see a table of your data in a web browser.</a:t>
            </a: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6C4BC1"/>
              </a:buClr>
              <a:buSzPts val="1650"/>
              <a:buFont typeface="Helvetica Neue"/>
              <a:buChar char="•"/>
            </a:pPr>
            <a:r>
              <a:rPr lang="en-GB" sz="1650" dirty="0">
                <a:solidFill>
                  <a:srgbClr val="000000"/>
                </a:solidFill>
                <a:highlight>
                  <a:srgbClr val="FFFFFF"/>
                </a:highlight>
                <a:latin typeface="Helvetica Neue"/>
                <a:ea typeface="Helvetica Neue"/>
                <a:cs typeface="Helvetica Neue"/>
                <a:sym typeface="Helvetica Neue"/>
              </a:rPr>
              <a:t>The</a:t>
            </a:r>
            <a:r>
              <a:rPr lang="en-GB" sz="1650" dirty="0">
                <a:solidFill>
                  <a:srgbClr val="000000"/>
                </a:solidFill>
                <a:latin typeface="Helvetica Neue"/>
                <a:ea typeface="Helvetica Neue"/>
                <a:cs typeface="Helvetica Neue"/>
                <a:sym typeface="Helvetica Neue"/>
              </a:rPr>
              <a:t> times recorded in the table show the amount of time that passed since your </a:t>
            </a:r>
            <a:r>
              <a:rPr lang="en-GB" sz="1650" dirty="0" err="1">
                <a:solidFill>
                  <a:srgbClr val="000000"/>
                </a:solidFill>
                <a:latin typeface="Helvetica Neue"/>
                <a:ea typeface="Helvetica Neue"/>
                <a:cs typeface="Helvetica Neue"/>
                <a:sym typeface="Helvetica Neue"/>
              </a:rPr>
              <a:t>micro:bit</a:t>
            </a:r>
            <a:r>
              <a:rPr lang="en-GB" sz="1650" dirty="0">
                <a:solidFill>
                  <a:srgbClr val="000000"/>
                </a:solidFill>
                <a:latin typeface="Helvetica Neue"/>
                <a:ea typeface="Helvetica Neue"/>
                <a:cs typeface="Helvetica Neue"/>
                <a:sym typeface="Helvetica Neue"/>
              </a:rPr>
              <a:t> was powered on.</a:t>
            </a:r>
            <a:endParaRPr sz="1650" dirty="0">
              <a:solidFill>
                <a:srgbClr val="000000"/>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6C4BC1"/>
              </a:buClr>
              <a:buSzPts val="1650"/>
              <a:buFont typeface="Helvetica Neue"/>
              <a:buChar char="•"/>
            </a:pPr>
            <a:r>
              <a:rPr lang="en-GB" sz="1650" b="1" dirty="0">
                <a:solidFill>
                  <a:srgbClr val="6C4BC1"/>
                </a:solidFill>
                <a:highlight>
                  <a:srgbClr val="FFFFFF"/>
                </a:highlight>
                <a:latin typeface="Helvetica Neue"/>
                <a:ea typeface="Helvetica Neue"/>
                <a:cs typeface="Helvetica Neue"/>
                <a:sym typeface="Helvetica Neue"/>
              </a:rPr>
              <a:t>Paraphrase</a:t>
            </a:r>
            <a:r>
              <a:rPr lang="en-GB" sz="1900"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the data you have gathered. </a:t>
            </a:r>
            <a:endParaRPr sz="1650" dirty="0">
              <a:solidFill>
                <a:srgbClr val="000000"/>
              </a:solidFill>
              <a:latin typeface="Helvetica Neue"/>
              <a:ea typeface="Helvetica Neue"/>
              <a:cs typeface="Helvetica Neue"/>
              <a:sym typeface="Helvetica Neue"/>
            </a:endParaRPr>
          </a:p>
        </p:txBody>
      </p:sp>
      <p:pic>
        <p:nvPicPr>
          <p:cNvPr id="295" name="Google Shape;295;g38946a10984_0_17" descr="Decorative "/>
          <p:cNvPicPr preferRelativeResize="0"/>
          <p:nvPr/>
        </p:nvPicPr>
        <p:blipFill>
          <a:blip r:embed="rId4">
            <a:alphaModFix/>
          </a:blip>
          <a:stretch>
            <a:fillRect/>
          </a:stretch>
        </p:blipFill>
        <p:spPr>
          <a:xfrm>
            <a:off x="5084500" y="5450849"/>
            <a:ext cx="1270600" cy="1270600"/>
          </a:xfrm>
          <a:prstGeom prst="rect">
            <a:avLst/>
          </a:prstGeom>
          <a:noFill/>
          <a:ln>
            <a:noFill/>
          </a:ln>
        </p:spPr>
      </p:pic>
      <p:pic>
        <p:nvPicPr>
          <p:cNvPr id="296" name="Google Shape;296;g38946a10984_0_17" descr="MY_DATA file"/>
          <p:cNvPicPr preferRelativeResize="0"/>
          <p:nvPr/>
        </p:nvPicPr>
        <p:blipFill rotWithShape="1">
          <a:blip r:embed="rId5">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297" name="Google Shape;297;g38946a10984_0_17"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298" name="Google Shape;298;g38946a10984_0_17" descr="Table of data generated by micro:bit's data logging function with column headings 'car', 'bus' and 'truck'. "/>
          <p:cNvPicPr preferRelativeResize="0"/>
          <p:nvPr/>
        </p:nvPicPr>
        <p:blipFill>
          <a:blip r:embed="rId6">
            <a:alphaModFix/>
          </a:blip>
          <a:stretch>
            <a:fill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9"/>
                  </a:ext>
                </a:extLst>
              </a:rPr>
              <a:t>Analyze</a:t>
            </a:r>
            <a:r>
              <a:rPr lang="en-GB" sz="2600">
                <a:solidFill>
                  <a:srgbClr val="6C4BC1"/>
                </a:solidFill>
              </a:rPr>
              <a:t> Your Data 1</a:t>
            </a:r>
            <a:endParaRPr sz="2600">
              <a:solidFill>
                <a:srgbClr val="6C4BC1"/>
              </a:solidFill>
            </a:endParaRPr>
          </a:p>
        </p:txBody>
      </p:sp>
      <p:sp>
        <p:nvSpPr>
          <p:cNvPr id="304" name="Google Shape;304;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22</a:t>
            </a:fld>
            <a:endParaRPr/>
          </a:p>
        </p:txBody>
      </p:sp>
      <p:sp>
        <p:nvSpPr>
          <p:cNvPr id="305" name="Google Shape;305;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306" name="Google Shape;306;g365ab73c13e_0_36"/>
          <p:cNvSpPr txBox="1"/>
          <p:nvPr/>
        </p:nvSpPr>
        <p:spPr>
          <a:xfrm>
            <a:off x="681025" y="1257903"/>
            <a:ext cx="8836200" cy="1055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dirty="0">
                <a:solidFill>
                  <a:srgbClr val="000000"/>
                </a:solidFill>
                <a:latin typeface="Helvetica Neue"/>
                <a:ea typeface="Helvetica Neue"/>
                <a:cs typeface="Helvetica Neue"/>
                <a:sym typeface="Helvetica Neue"/>
              </a:rPr>
              <a:t>Students will </a:t>
            </a:r>
            <a:r>
              <a:rPr lang="en-GB" sz="1800" dirty="0">
                <a:latin typeface="Helvetica Neue"/>
                <a:ea typeface="Helvetica Neue"/>
                <a:cs typeface="Helvetica Neue"/>
                <a:sym typeface="Helvetica Neue"/>
              </a:rPr>
              <a:t>paraphrase</a:t>
            </a:r>
            <a:r>
              <a:rPr lang="en-GB" sz="1800" dirty="0">
                <a:solidFill>
                  <a:srgbClr val="000000"/>
                </a:solidFill>
                <a:latin typeface="Helvetica Neue"/>
                <a:ea typeface="Helvetica Neue"/>
                <a:cs typeface="Helvetica Neue"/>
                <a:sym typeface="Helvetica Neue"/>
              </a:rPr>
              <a:t> the </a:t>
            </a:r>
            <a:r>
              <a:rPr lang="en-GB" sz="1800" dirty="0">
                <a:latin typeface="Helvetica Neue"/>
                <a:ea typeface="Helvetica Neue"/>
                <a:cs typeface="Helvetica Neue"/>
                <a:sym typeface="Helvetica Neue"/>
              </a:rPr>
              <a:t>traffic </a:t>
            </a:r>
            <a:r>
              <a:rPr lang="en-GB" sz="1800" dirty="0">
                <a:solidFill>
                  <a:srgbClr val="000000"/>
                </a:solidFill>
                <a:latin typeface="Helvetica Neue"/>
                <a:ea typeface="Helvetica Neue"/>
                <a:cs typeface="Helvetica Neue"/>
                <a:sym typeface="Helvetica Neue"/>
              </a:rPr>
              <a:t>survey data collected us</a:t>
            </a:r>
            <a:r>
              <a:rPr lang="en-GB" sz="1800" dirty="0">
                <a:latin typeface="Helvetica Neue"/>
                <a:ea typeface="Helvetica Neue"/>
                <a:cs typeface="Helvetica Neue"/>
                <a:sym typeface="Helvetica Neue"/>
              </a:rPr>
              <a:t>ing the data table that appears in a web browser.</a:t>
            </a:r>
            <a:endParaRPr sz="1800" dirty="0">
              <a:latin typeface="Helvetica Neue"/>
              <a:ea typeface="Helvetica Neue"/>
              <a:cs typeface="Helvetica Neue"/>
              <a:sym typeface="Helvetica Neue"/>
            </a:endParaRPr>
          </a:p>
        </p:txBody>
      </p:sp>
      <p:sp>
        <p:nvSpPr>
          <p:cNvPr id="307" name="Google Shape;307;g365ab73c13e_0_36"/>
          <p:cNvSpPr/>
          <p:nvPr/>
        </p:nvSpPr>
        <p:spPr>
          <a:xfrm>
            <a:off x="681025" y="2206150"/>
            <a:ext cx="8544000" cy="4005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0"/>
                  </a:ext>
                </a:extLst>
              </a:rPr>
              <a:t>Use paper and pencil</a:t>
            </a:r>
            <a:r>
              <a:rPr lang="en-GB" sz="1800">
                <a:latin typeface="Helvetica Neue"/>
                <a:ea typeface="Helvetica Neue"/>
                <a:cs typeface="Helvetica Neue"/>
                <a:sym typeface="Helvetica Neue"/>
              </a:rPr>
              <a:t> 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308" name="Google Shape;308;g365ab73c13e_0_36" descr="Table of data generated by micro:bit's data logging function with table headings 'car', 'bus' and 'truck'. "/>
          <p:cNvPicPr preferRelativeResize="0"/>
          <p:nvPr/>
        </p:nvPicPr>
        <p:blipFill>
          <a:blip r:embed="rId3">
            <a:alphaModFix/>
          </a:blip>
          <a:stretch>
            <a:fill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309" name="Google Shape;309;g365ab73c13e_0_36" descr="Decorative" title="Surprised_green@4x-100.jpg"/>
          <p:cNvPicPr preferRelativeResize="0"/>
          <p:nvPr/>
        </p:nvPicPr>
        <p:blipFill>
          <a:blip r:embed="rId4">
            <a:alphaModFix/>
          </a:blip>
          <a:stretch>
            <a:fillRect/>
          </a:stretch>
        </p:blipFill>
        <p:spPr>
          <a:xfrm rot="-689773">
            <a:off x="7676707" y="367877"/>
            <a:ext cx="926336" cy="73854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8d90a9e202_0_4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1"/>
                  </a:ext>
                </a:extLst>
              </a:rPr>
              <a:t>Analyze</a:t>
            </a:r>
            <a:r>
              <a:rPr lang="en-GB" sz="2600">
                <a:solidFill>
                  <a:srgbClr val="6C4BC1"/>
                </a:solidFill>
              </a:rPr>
              <a:t> Your Data 2</a:t>
            </a:r>
            <a:endParaRPr sz="2600">
              <a:solidFill>
                <a:srgbClr val="6C4BC1"/>
              </a:solidFill>
            </a:endParaRPr>
          </a:p>
        </p:txBody>
      </p:sp>
      <p:sp>
        <p:nvSpPr>
          <p:cNvPr id="315" name="Google Shape;315;g38d90a9e202_0_4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23</a:t>
            </a:fld>
            <a:endParaRPr/>
          </a:p>
        </p:txBody>
      </p:sp>
      <p:sp>
        <p:nvSpPr>
          <p:cNvPr id="316" name="Google Shape;316;g38d90a9e202_0_4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317" name="Google Shape;317;g38d90a9e202_0_49"/>
          <p:cNvSpPr/>
          <p:nvPr/>
        </p:nvSpPr>
        <p:spPr>
          <a:xfrm>
            <a:off x="681025" y="1367475"/>
            <a:ext cx="8544000" cy="46590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6C4BC1"/>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Clr>
                <a:srgbClr val="6C4BC1"/>
              </a:buClr>
              <a:buSzPts val="1800"/>
              <a:buFont typeface="Helvetica Neue"/>
              <a:buChar char="●"/>
            </a:pPr>
            <a:r>
              <a:rPr lang="en-GB" sz="1800" b="1">
                <a:solidFill>
                  <a:srgbClr val="6C4BC1"/>
                </a:solidFill>
                <a:latin typeface="Helvetica Neue"/>
                <a:ea typeface="Helvetica Neue"/>
                <a:cs typeface="Helvetica Neue"/>
                <a:sym typeface="Helvetica Neue"/>
              </a:rPr>
              <a:t>P</a:t>
            </a:r>
            <a:r>
              <a:rPr lang="en-GB" sz="1800" b="1">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2"/>
                  </a:ext>
                </a:extLst>
              </a:rPr>
              <a:t>ress</a:t>
            </a:r>
            <a:r>
              <a:rPr lang="en-GB" sz="1800" b="1">
                <a:solidFill>
                  <a:srgbClr val="6C4BC1"/>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3"/>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Clr>
                <a:srgbClr val="6C4BC1"/>
              </a:buClr>
              <a:buSzPts val="1800"/>
              <a:buFont typeface="Helvetica Neue"/>
              <a:buChar char="●"/>
            </a:pPr>
            <a:r>
              <a:rPr lang="en-GB" sz="1800" b="1">
                <a:solidFill>
                  <a:srgbClr val="6C4BC1"/>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4"/>
                  </a:ext>
                </a:extLst>
              </a:rPr>
              <a:t>(comma separated values)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5"/>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318" name="Google Shape;318;g38d90a9e202_0_49" descr="Decorative" title="Surprised_green@4x-100.jpg"/>
          <p:cNvPicPr preferRelativeResize="0"/>
          <p:nvPr/>
        </p:nvPicPr>
        <p:blipFill>
          <a:blip r:embed="rId3">
            <a:alphaModFix/>
          </a:blip>
          <a:stretch>
            <a:fillRect/>
          </a:stretch>
        </p:blipFill>
        <p:spPr>
          <a:xfrm rot="-689786">
            <a:off x="7718318" y="547879"/>
            <a:ext cx="912836" cy="727792"/>
          </a:xfrm>
          <a:prstGeom prst="rect">
            <a:avLst/>
          </a:prstGeom>
          <a:noFill/>
          <a:ln>
            <a:noFill/>
          </a:ln>
        </p:spPr>
      </p:pic>
      <p:pic>
        <p:nvPicPr>
          <p:cNvPr id="319" name="Google Shape;319;g38d90a9e202_0_49" descr="Table of data generated by micro:bit's data logging function with table headings 'car', 'bus' and 'truck'. "/>
          <p:cNvPicPr preferRelativeResize="0"/>
          <p:nvPr/>
        </p:nvPicPr>
        <p:blipFill>
          <a:blip r:embed="rId4">
            <a:alphaModFix/>
          </a:blip>
          <a:stretch>
            <a:fillRect/>
          </a:stretch>
        </p:blipFill>
        <p:spPr>
          <a:xfrm>
            <a:off x="4594425" y="2282100"/>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38d90a9e202_0_3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 1</a:t>
            </a:r>
            <a:endParaRPr sz="2600">
              <a:solidFill>
                <a:srgbClr val="6C4BC1"/>
              </a:solidFill>
            </a:endParaRPr>
          </a:p>
        </p:txBody>
      </p:sp>
      <p:sp>
        <p:nvSpPr>
          <p:cNvPr id="325" name="Google Shape;325;g38d90a9e202_0_3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24</a:t>
            </a:fld>
            <a:endParaRPr/>
          </a:p>
        </p:txBody>
      </p:sp>
      <p:sp>
        <p:nvSpPr>
          <p:cNvPr id="326" name="Google Shape;326;g38d90a9e202_0_3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27" name="Google Shape;327;g38d90a9e202_0_34"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328" name="Google Shape;328;g38d90a9e202_0_34"/>
          <p:cNvSpPr txBox="1">
            <a:spLocks noGrp="1"/>
          </p:cNvSpPr>
          <p:nvPr>
            <p:ph type="body" idx="1"/>
          </p:nvPr>
        </p:nvSpPr>
        <p:spPr>
          <a:xfrm>
            <a:off x="681025" y="1206689"/>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6"/>
                  </a:ext>
                </a:extLst>
              </a:rPr>
              <a:t>This project uses </a:t>
            </a:r>
            <a:r>
              <a:rPr lang="en-GB" sz="1650" dirty="0"/>
              <a:t>the </a:t>
            </a:r>
            <a:r>
              <a:rPr lang="en-GB" sz="1650" dirty="0" err="1"/>
              <a:t>micro:bit’s</a:t>
            </a:r>
            <a:r>
              <a:rPr lang="en-GB" sz="1650" dirty="0"/>
              <a:t> data logging feature to record the number of cars,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7"/>
                  </a:ext>
                </a:extLst>
              </a:rPr>
              <a:t>buses</a:t>
            </a:r>
            <a:r>
              <a:rPr lang="en-GB" sz="1650" dirty="0"/>
              <a:t>, and trucks. </a:t>
            </a:r>
            <a:endParaRPr sz="1650" dirty="0"/>
          </a:p>
        </p:txBody>
      </p:sp>
      <p:sp>
        <p:nvSpPr>
          <p:cNvPr id="329" name="Google Shape;329;g38d90a9e202_0_34"/>
          <p:cNvSpPr/>
          <p:nvPr/>
        </p:nvSpPr>
        <p:spPr>
          <a:xfrm>
            <a:off x="743525" y="2064250"/>
            <a:ext cx="3570900" cy="4089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the program starts, the data logging table’s column headings are set as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8"/>
                  </a:ext>
                </a:extLst>
              </a:rPr>
              <a:t>car”,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9"/>
                  </a:ext>
                </a:extLst>
              </a:rPr>
              <a:t>bus”,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0"/>
                  </a:ext>
                </a:extLst>
              </a:rPr>
              <a:t>and “truck</a:t>
            </a:r>
            <a:r>
              <a:rPr lang="en-GB" sz="1650">
                <a:solidFill>
                  <a:schemeClr val="dk1"/>
                </a:solidFill>
                <a:latin typeface="Helvetica Neue"/>
                <a:ea typeface="Helvetica Neue"/>
                <a:cs typeface="Helvetica Neue"/>
                <a:sym typeface="Helvetica Neue"/>
              </a:rPr>
              <a:t>”. A ‘yes’ icon appears on the LED display.  </a:t>
            </a:r>
            <a:r>
              <a:rPr lang="en-GB" sz="1650" b="0" i="0" u="none" strike="noStrike" cap="none">
                <a:solidFill>
                  <a:schemeClr val="dk1"/>
                </a:solidFill>
                <a:latin typeface="Helvetica Neue"/>
                <a:ea typeface="Helvetica Neue"/>
                <a:cs typeface="Helvetica Neue"/>
                <a:sym typeface="Helvetica Neue"/>
              </a:rPr>
              <a:t> </a:t>
            </a:r>
            <a:endParaRPr sz="1650" b="0" i="0" u="none" strike="noStrike" cap="none">
              <a:solidFill>
                <a:srgbClr val="000000"/>
              </a:solidFill>
              <a:latin typeface="Helvetica Neue"/>
              <a:ea typeface="Helvetica Neue"/>
              <a:cs typeface="Helvetica Neue"/>
              <a:sym typeface="Helvetica Neue"/>
            </a:endParaRPr>
          </a:p>
        </p:txBody>
      </p:sp>
      <p:sp>
        <p:nvSpPr>
          <p:cNvPr id="330" name="Google Shape;330;g38d90a9e202_0_34"/>
          <p:cNvSpPr/>
          <p:nvPr/>
        </p:nvSpPr>
        <p:spPr>
          <a:xfrm>
            <a:off x="4735050" y="2064175"/>
            <a:ext cx="4591800" cy="4089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button A, a ‘show leds’ block is used to display a symbol for a car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1"/>
                  </a:ext>
                </a:extLst>
              </a:rPr>
              <a:t>car” </a:t>
            </a:r>
            <a:r>
              <a:rPr lang="en-GB" sz="1650">
                <a:solidFill>
                  <a:schemeClr val="dk1"/>
                </a:solidFill>
                <a:latin typeface="Helvetica Neue"/>
                <a:ea typeface="Helvetica Neue"/>
                <a:cs typeface="Helvetica Neue"/>
                <a:sym typeface="Helvetica Neue"/>
              </a:rPr>
              <a:t>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331" name="Google Shape;331;g38d90a9e202_0_34" descr="An on start block with a set columns block inside it. The column heading names are 'car', 'bus' and 'truck'. Under the set columns block but inside on start is the show icon yes block. " title="on-start.png"/>
          <p:cNvPicPr preferRelativeResize="0"/>
          <p:nvPr/>
        </p:nvPicPr>
        <p:blipFill>
          <a:blip r:embed="rId4">
            <a:alphaModFix/>
          </a:blip>
          <a:stretch>
            <a:fillRect/>
          </a:stretch>
        </p:blipFill>
        <p:spPr>
          <a:xfrm>
            <a:off x="1740450" y="2250912"/>
            <a:ext cx="1577050" cy="2107450"/>
          </a:xfrm>
          <a:prstGeom prst="rect">
            <a:avLst/>
          </a:prstGeom>
          <a:noFill/>
          <a:ln>
            <a:noFill/>
          </a:ln>
        </p:spPr>
      </p:pic>
      <p:pic>
        <p:nvPicPr>
          <p:cNvPr id="332" name="Google Shape;332;g38d90a9e202_0_34" descr="On button A pressed block with the following blocks inside it: &#10;- show LEDs (with a car symbol)&#10;- log data column 'car' value '1'. &#10;- clear screen " title="buttona.png"/>
          <p:cNvPicPr preferRelativeResize="0"/>
          <p:nvPr/>
        </p:nvPicPr>
        <p:blipFill>
          <a:blip r:embed="rId5">
            <a:alphaModFix/>
          </a:blip>
          <a:stretch>
            <a:fill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365ab73c13e_0_4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a:t>
            </a:r>
            <a:r>
              <a:rPr lang="en-GB" sz="2600">
                <a:solidFill>
                  <a:srgbClr val="2993D6"/>
                </a:solidFill>
              </a:rPr>
              <a:t> </a:t>
            </a:r>
            <a:r>
              <a:rPr lang="en-GB" sz="2600">
                <a:solidFill>
                  <a:srgbClr val="6C4BC1"/>
                </a:solidFill>
              </a:rPr>
              <a:t>Code Details 2</a:t>
            </a:r>
            <a:endParaRPr sz="2600">
              <a:solidFill>
                <a:srgbClr val="2993D6"/>
              </a:solidFill>
            </a:endParaRPr>
          </a:p>
        </p:txBody>
      </p:sp>
      <p:sp>
        <p:nvSpPr>
          <p:cNvPr id="338" name="Google Shape;338;g365ab73c13e_0_4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25</a:t>
            </a:fld>
            <a:endParaRPr/>
          </a:p>
        </p:txBody>
      </p:sp>
      <p:sp>
        <p:nvSpPr>
          <p:cNvPr id="339" name="Google Shape;339;g365ab73c13e_0_4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40" name="Google Shape;340;g365ab73c13e_0_47" descr="decorative" title="Inspired_green@4x-100 (1).jpg"/>
          <p:cNvPicPr preferRelativeResize="0"/>
          <p:nvPr/>
        </p:nvPicPr>
        <p:blipFill rotWithShape="1">
          <a:blip r:embed="rId3">
            <a:alphaModFix/>
          </a:blip>
          <a:srcRect/>
          <a:stretch/>
        </p:blipFill>
        <p:spPr>
          <a:xfrm rot="572948">
            <a:off x="7962150" y="240552"/>
            <a:ext cx="873876" cy="1188650"/>
          </a:xfrm>
          <a:prstGeom prst="rect">
            <a:avLst/>
          </a:prstGeom>
          <a:noFill/>
          <a:ln>
            <a:noFill/>
          </a:ln>
        </p:spPr>
      </p:pic>
      <p:sp>
        <p:nvSpPr>
          <p:cNvPr id="341" name="Google Shape;341;g365ab73c13e_0_47"/>
          <p:cNvSpPr/>
          <p:nvPr/>
        </p:nvSpPr>
        <p:spPr>
          <a:xfrm>
            <a:off x="681025" y="1493450"/>
            <a:ext cx="4083000" cy="4660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When you press button B, a ‘show leds’ block is used to display a symbol for a bus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2"/>
                  </a:ext>
                </a:extLst>
              </a:rPr>
              <a:t>bus</a:t>
            </a:r>
            <a:r>
              <a:rPr lang="en-GB" sz="1650">
                <a:solidFill>
                  <a:schemeClr val="dk1"/>
                </a:solidFill>
                <a:latin typeface="Helvetica Neue"/>
                <a:ea typeface="Helvetica Neue"/>
                <a:cs typeface="Helvetica Neue"/>
                <a:sym typeface="Helvetica Neue"/>
              </a:rPr>
              <a:t>” column of your data table. The LED display is then cleared. </a:t>
            </a:r>
            <a:endParaRPr sz="1650">
              <a:solidFill>
                <a:schemeClr val="dk1"/>
              </a:solidFill>
              <a:latin typeface="Helvetica Neue"/>
              <a:ea typeface="Helvetica Neue"/>
              <a:cs typeface="Helvetica Neue"/>
              <a:sym typeface="Helvetica Neue"/>
            </a:endParaRPr>
          </a:p>
        </p:txBody>
      </p:sp>
      <p:sp>
        <p:nvSpPr>
          <p:cNvPr id="342" name="Google Shape;342;g365ab73c13e_0_47"/>
          <p:cNvSpPr/>
          <p:nvPr/>
        </p:nvSpPr>
        <p:spPr>
          <a:xfrm>
            <a:off x="5243775" y="1493450"/>
            <a:ext cx="4083000" cy="46602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the micro:bit’s touch logo, a ‘show leds’ block is used to display a symbol for a truck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3"/>
                  </a:ext>
                </a:extLst>
              </a:rPr>
              <a:t>truck</a:t>
            </a:r>
            <a:r>
              <a:rPr lang="en-GB" sz="1650">
                <a:solidFill>
                  <a:schemeClr val="dk1"/>
                </a:solidFill>
                <a:latin typeface="Helvetica Neue"/>
                <a:ea typeface="Helvetica Neue"/>
                <a:cs typeface="Helvetica Neue"/>
                <a:sym typeface="Helvetica Neue"/>
              </a:rPr>
              <a:t>” 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343" name="Google Shape;343;g365ab73c13e_0_47" descr="The on button B pressed block containing the following blocks: &#10;- show LEDs with a bus symbol&#10;- log data column 'bus' value '1'&#10;- clear screen" title="buttonb.jpg"/>
          <p:cNvPicPr preferRelativeResize="0"/>
          <p:nvPr/>
        </p:nvPicPr>
        <p:blipFill>
          <a:blip r:embed="rId4">
            <a:alphaModFix/>
          </a:blip>
          <a:stretch>
            <a:fillRect/>
          </a:stretch>
        </p:blipFill>
        <p:spPr>
          <a:xfrm>
            <a:off x="1409225" y="1670425"/>
            <a:ext cx="2626597" cy="2536024"/>
          </a:xfrm>
          <a:prstGeom prst="rect">
            <a:avLst/>
          </a:prstGeom>
          <a:noFill/>
          <a:ln>
            <a:noFill/>
          </a:ln>
        </p:spPr>
      </p:pic>
      <p:pic>
        <p:nvPicPr>
          <p:cNvPr id="344" name="Google Shape;344;g365ab73c13e_0_47" descr="The on logo pressed block containing the following blocks:&#10;- the show LEDs block with a truck symbol&#10;- log data column 'truck' value '1'&#10;- clear screen " title="logo-pressed.jpg"/>
          <p:cNvPicPr preferRelativeResize="0"/>
          <p:nvPr/>
        </p:nvPicPr>
        <p:blipFill>
          <a:blip r:embed="rId5">
            <a:alphaModFix/>
          </a:blip>
          <a:stretch>
            <a:fillRect/>
          </a:stretch>
        </p:blipFill>
        <p:spPr>
          <a:xfrm>
            <a:off x="5850875" y="1621500"/>
            <a:ext cx="2868801" cy="26338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38946a10984_0_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a:t>
            </a:r>
            <a:r>
              <a:rPr lang="en-GB" sz="2600">
                <a:solidFill>
                  <a:srgbClr val="2993D6"/>
                </a:solidFill>
              </a:rPr>
              <a:t> </a:t>
            </a:r>
            <a:r>
              <a:rPr lang="en-GB" sz="2600">
                <a:solidFill>
                  <a:srgbClr val="6C4BC1"/>
                </a:solidFill>
              </a:rPr>
              <a:t>Code Details 3</a:t>
            </a:r>
            <a:endParaRPr sz="2600">
              <a:solidFill>
                <a:srgbClr val="2993D6"/>
              </a:solidFill>
            </a:endParaRPr>
          </a:p>
        </p:txBody>
      </p:sp>
      <p:sp>
        <p:nvSpPr>
          <p:cNvPr id="350" name="Google Shape;350;g38946a10984_0_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26</a:t>
            </a:fld>
            <a:endParaRPr/>
          </a:p>
        </p:txBody>
      </p:sp>
      <p:sp>
        <p:nvSpPr>
          <p:cNvPr id="351" name="Google Shape;351;g38946a10984_0_3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52" name="Google Shape;352;g38946a10984_0_33" descr="decorative" title="Inspired_green@4x-100 (1).jpg"/>
          <p:cNvPicPr preferRelativeResize="0"/>
          <p:nvPr/>
        </p:nvPicPr>
        <p:blipFill rotWithShape="1">
          <a:blip r:embed="rId3">
            <a:alphaModFix/>
          </a:blip>
          <a:srcRect/>
          <a:stretch/>
        </p:blipFill>
        <p:spPr>
          <a:xfrm rot="572948">
            <a:off x="7962150" y="240552"/>
            <a:ext cx="873876" cy="1188650"/>
          </a:xfrm>
          <a:prstGeom prst="rect">
            <a:avLst/>
          </a:prstGeom>
          <a:noFill/>
          <a:ln>
            <a:noFill/>
          </a:ln>
        </p:spPr>
      </p:pic>
      <p:sp>
        <p:nvSpPr>
          <p:cNvPr id="353" name="Google Shape;353;g38946a10984_0_33"/>
          <p:cNvSpPr/>
          <p:nvPr/>
        </p:nvSpPr>
        <p:spPr>
          <a:xfrm>
            <a:off x="694500" y="1504124"/>
            <a:ext cx="8364600" cy="4726247"/>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1200"/>
              </a:spcAft>
              <a:buClr>
                <a:srgbClr val="000000"/>
              </a:buClr>
              <a:buSzPts val="1600"/>
              <a:buFont typeface="Arial"/>
              <a:buNone/>
            </a:pPr>
            <a:r>
              <a:rPr lang="en-GB" sz="1650" dirty="0">
                <a:solidFill>
                  <a:schemeClr val="dk1"/>
                </a:solidFill>
                <a:latin typeface="Helvetica Neue"/>
                <a:ea typeface="Helvetica Neue"/>
                <a:cs typeface="Helvetica Neue"/>
                <a:sym typeface="Helvetica Neue"/>
              </a:rPr>
              <a:t>When you press buttons A and B at the same time, a skull icon appears on the </a:t>
            </a:r>
            <a:r>
              <a:rPr lang="en-GB" sz="1650" dirty="0" err="1">
                <a:solidFill>
                  <a:schemeClr val="dk1"/>
                </a:solidFill>
                <a:latin typeface="Helvetica Neue"/>
                <a:ea typeface="Helvetica Neue"/>
                <a:cs typeface="Helvetica Neue"/>
                <a:sym typeface="Helvetica Neue"/>
              </a:rPr>
              <a:t>micro:bit’s</a:t>
            </a:r>
            <a:r>
              <a:rPr lang="en-GB" sz="1650" dirty="0">
                <a:solidFill>
                  <a:schemeClr val="dk1"/>
                </a:solidFill>
                <a:latin typeface="Helvetica Neue"/>
                <a:ea typeface="Helvetica Neue"/>
                <a:cs typeface="Helvetica Neue"/>
                <a:sym typeface="Helvetica Neue"/>
              </a:rPr>
              <a:t> LED display, the log is cleared of data, and the data logging table’s column headings are reset. Then a ‘</a:t>
            </a:r>
            <a:r>
              <a:rPr lang="en-GB" sz="1650" dirty="0" err="1">
                <a:solidFill>
                  <a:schemeClr val="dk1"/>
                </a:solidFill>
                <a:latin typeface="Helvetica Neue"/>
                <a:ea typeface="Helvetica Neue"/>
                <a:cs typeface="Helvetica Neue"/>
                <a:sym typeface="Helvetica Neue"/>
              </a:rPr>
              <a:t>yes’</a:t>
            </a:r>
            <a:r>
              <a:rPr lang="en-GB" sz="1650" dirty="0">
                <a:solidFill>
                  <a:schemeClr val="dk1"/>
                </a:solidFill>
                <a:latin typeface="Helvetica Neue"/>
                <a:ea typeface="Helvetica Neue"/>
                <a:cs typeface="Helvetica Neue"/>
                <a:sym typeface="Helvetica Neue"/>
              </a:rPr>
              <a:t> icon appears on the LED display to </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4"/>
                  </a:ext>
                </a:extLst>
              </a:rPr>
              <a:t>indicate</a:t>
            </a:r>
            <a:r>
              <a:rPr lang="en-GB" sz="1650" dirty="0">
                <a:solidFill>
                  <a:schemeClr val="dk1"/>
                </a:solidFill>
                <a:latin typeface="Helvetica Neue"/>
                <a:ea typeface="Helvetica Neue"/>
                <a:cs typeface="Helvetica Neue"/>
                <a:sym typeface="Helvetica Neue"/>
              </a:rPr>
              <a:t> that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is ready to collect new data. </a:t>
            </a:r>
            <a:endParaRPr sz="1650" b="0" i="0" u="none" strike="noStrike" cap="none" dirty="0">
              <a:solidFill>
                <a:srgbClr val="000000"/>
              </a:solidFill>
              <a:latin typeface="Helvetica Neue"/>
              <a:ea typeface="Helvetica Neue"/>
              <a:cs typeface="Helvetica Neue"/>
              <a:sym typeface="Helvetica Neue"/>
            </a:endParaRPr>
          </a:p>
        </p:txBody>
      </p:sp>
      <p:pic>
        <p:nvPicPr>
          <p:cNvPr id="354" name="Google Shape;354;g38946a10984_0_33" descr="The on button A+B pressed block containing the following blocks:&#10;- show icon skull&#10;- delete log&#10;- set columns 'car', 'bus', 'truck' &#10;- show icon yes block " title="a-plus-b.jpg"/>
          <p:cNvPicPr preferRelativeResize="0"/>
          <p:nvPr/>
        </p:nvPicPr>
        <p:blipFill>
          <a:blip r:embed="rId4">
            <a:alphaModFix/>
          </a:blip>
          <a:stretch>
            <a:fillRect/>
          </a:stretch>
        </p:blipFill>
        <p:spPr>
          <a:xfrm>
            <a:off x="3826010" y="1552209"/>
            <a:ext cx="2253979" cy="337896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360" name="Google Shape;360;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3669771b81a_0_238"/>
          <p:cNvSpPr txBox="1">
            <a:spLocks noGrp="1"/>
          </p:cNvSpPr>
          <p:nvPr>
            <p:ph type="title"/>
          </p:nvPr>
        </p:nvSpPr>
        <p:spPr>
          <a:xfrm>
            <a:off x="681026" y="456075"/>
            <a:ext cx="76347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a:t>
            </a:r>
            <a:endParaRPr sz="2600">
              <a:solidFill>
                <a:srgbClr val="CD0364"/>
              </a:solidFill>
            </a:endParaRPr>
          </a:p>
        </p:txBody>
      </p:sp>
      <p:sp>
        <p:nvSpPr>
          <p:cNvPr id="366" name="Google Shape;366;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28</a:t>
            </a:fld>
            <a:endParaRPr/>
          </a:p>
        </p:txBody>
      </p:sp>
      <p:sp>
        <p:nvSpPr>
          <p:cNvPr id="367" name="Google Shape;367;g3669771b81a_0_238"/>
          <p:cNvSpPr txBox="1">
            <a:spLocks noGrp="1"/>
          </p:cNvSpPr>
          <p:nvPr>
            <p:ph type="body" idx="1"/>
          </p:nvPr>
        </p:nvSpPr>
        <p:spPr>
          <a:xfrm>
            <a:off x="681025" y="1301925"/>
            <a:ext cx="8490900" cy="4910100"/>
          </a:xfrm>
          <a:prstGeom prst="rect">
            <a:avLst/>
          </a:prstGeom>
          <a:noFill/>
          <a:ln>
            <a:noFill/>
          </a:ln>
        </p:spPr>
        <p:txBody>
          <a:bodyPr spcFirstLastPara="1" wrap="square" lIns="91425" tIns="45700" rIns="91425" bIns="45700" anchor="t" anchorCtr="0">
            <a:noAutofit/>
          </a:bodyPr>
          <a:lstStyle/>
          <a:p>
            <a:pPr marL="185732" lvl="0" indent="-176207" algn="l" rtl="0">
              <a:lnSpc>
                <a:spcPct val="100000"/>
              </a:lnSpc>
              <a:spcBef>
                <a:spcPts val="0"/>
              </a:spcBef>
              <a:spcAft>
                <a:spcPts val="0"/>
              </a:spcAft>
              <a:buClr>
                <a:srgbClr val="CD0364"/>
              </a:buClr>
              <a:buSzPts val="1650"/>
              <a:buChar char="•"/>
            </a:pPr>
            <a:r>
              <a:rPr lang="en-GB" sz="1650"/>
              <a:t>Students open the </a:t>
            </a:r>
            <a:r>
              <a:rPr lang="en-GB" sz="1650" b="1"/>
              <a:t>t</a:t>
            </a:r>
            <a:r>
              <a:rPr lang="en-GB" sz="165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5"/>
                  </a:ext>
                </a:extLst>
              </a:rPr>
              <a:t>raffic</a:t>
            </a:r>
            <a:r>
              <a:rPr lang="en-GB" sz="1650" b="1"/>
              <a:t> survey data logger</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6"/>
                  </a:ext>
                </a:extLst>
              </a:rPr>
              <a:t> </a:t>
            </a:r>
            <a:r>
              <a:rPr lang="en-GB" sz="165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7"/>
                  </a:ext>
                </a:extLst>
              </a:rPr>
              <a:t>project</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8"/>
                  </a:ext>
                </a:extLst>
              </a:rPr>
              <a:t> </a:t>
            </a:r>
            <a:r>
              <a:rPr lang="en-GB" sz="1650"/>
              <a:t>containing some pre-built code. Students will finish building their own traffic survey data logger using MakeCode. </a:t>
            </a:r>
            <a:r>
              <a:rPr lang="en-GB" sz="1650" i="1"/>
              <a:t>This activity may require an additional 45-60 </a:t>
            </a:r>
            <a:r>
              <a:rPr lang="en-GB" sz="165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9"/>
                  </a:ext>
                </a:extLst>
              </a:rPr>
              <a:t>minutes</a:t>
            </a:r>
            <a:r>
              <a:rPr lang="en-GB" sz="1650" i="1"/>
              <a:t> to fully engage students in creating the </a:t>
            </a:r>
            <a:r>
              <a:rPr lang="en-GB" sz="165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0"/>
                  </a:ext>
                </a:extLst>
              </a:rPr>
              <a:t>data logger and in collecting and analyzing survey data.</a:t>
            </a:r>
            <a:endParaRPr sz="1650"/>
          </a:p>
          <a:p>
            <a:pPr marL="457200" lvl="0" indent="0" algn="l" rtl="0">
              <a:lnSpc>
                <a:spcPct val="100000"/>
              </a:lnSpc>
              <a:spcBef>
                <a:spcPts val="0"/>
              </a:spcBef>
              <a:spcAft>
                <a:spcPts val="0"/>
              </a:spcAft>
              <a:buNone/>
            </a:pPr>
            <a:endParaRPr sz="1650"/>
          </a:p>
          <a:p>
            <a:pPr marL="185732" lvl="0" indent="-176207" algn="l" rtl="0">
              <a:lnSpc>
                <a:spcPct val="100000"/>
              </a:lnSpc>
              <a:spcBef>
                <a:spcPts val="0"/>
              </a:spcBef>
              <a:spcAft>
                <a:spcPts val="0"/>
              </a:spcAft>
              <a:buClr>
                <a:srgbClr val="CD0364"/>
              </a:buClr>
              <a:buSzPts val="1650"/>
              <a:buChar char="•"/>
            </a:pPr>
            <a:r>
              <a:rPr lang="en-GB" sz="1650"/>
              <a:t>Counting moving vehicles is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1"/>
                  </a:ext>
                </a:extLst>
              </a:rPr>
              <a:t>hard, so </a:t>
            </a:r>
            <a:r>
              <a:rPr lang="en-GB" sz="1650"/>
              <a:t>working in pairs or small groups can be help</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2"/>
                  </a:ext>
                </a:extLst>
              </a:rPr>
              <a:t>ful</a:t>
            </a:r>
            <a:r>
              <a:rPr lang="en-GB" sz="1650"/>
              <a:t>.</a:t>
            </a:r>
            <a:endParaRPr sz="1650"/>
          </a:p>
          <a:p>
            <a:pPr marL="457200" lvl="0" indent="0" algn="l" rtl="0">
              <a:lnSpc>
                <a:spcPct val="100000"/>
              </a:lnSpc>
              <a:spcBef>
                <a:spcPts val="0"/>
              </a:spcBef>
              <a:spcAft>
                <a:spcPts val="0"/>
              </a:spcAft>
              <a:buNone/>
            </a:pPr>
            <a:endParaRPr sz="1650"/>
          </a:p>
          <a:p>
            <a:pPr marL="185732" lvl="0" indent="-176207" algn="l" rtl="0">
              <a:lnSpc>
                <a:spcPct val="100000"/>
              </a:lnSpc>
              <a:spcBef>
                <a:spcPts val="0"/>
              </a:spcBef>
              <a:spcAft>
                <a:spcPts val="0"/>
              </a:spcAft>
              <a:buClr>
                <a:srgbClr val="CD0364"/>
              </a:buClr>
              <a:buSzPts val="1650"/>
              <a:buChar char="•"/>
            </a:pPr>
            <a:r>
              <a:rPr lang="en-GB" sz="1650"/>
              <a:t>This p</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3"/>
                  </a:ext>
                </a:extLst>
              </a:rPr>
              <a:t>roject</a:t>
            </a:r>
            <a:r>
              <a:rPr lang="en-GB" sz="1650"/>
              <a:t> is set up to measure cars with button A, buses with button B, and trucks or vans by pressing the touch logo, but you can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4"/>
                  </a:ext>
                </a:extLst>
              </a:rPr>
              <a:t>tailor inputs to </a:t>
            </a:r>
            <a:r>
              <a:rPr lang="en-GB" sz="1650"/>
              <a:t>best suit your class and environment. You can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5"/>
                  </a:ext>
                </a:extLst>
              </a:rPr>
              <a:t>rename the </a:t>
            </a:r>
            <a:r>
              <a:rPr lang="en-GB" sz="1650"/>
              <a:t>column headings to customize your use of this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6"/>
                  </a:ext>
                </a:extLst>
              </a:rPr>
              <a:t>project.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7"/>
                  </a:ext>
                </a:extLst>
              </a:rPr>
              <a:t>(Instructions available at the end of this guide.</a:t>
            </a:r>
            <a:r>
              <a:rPr lang="en-GB" sz="1650"/>
              <a:t>)</a:t>
            </a:r>
            <a:endParaRPr sz="1650"/>
          </a:p>
          <a:p>
            <a:pPr marL="457200" lvl="0" indent="0" algn="l" rtl="0">
              <a:lnSpc>
                <a:spcPct val="100000"/>
              </a:lnSpc>
              <a:spcBef>
                <a:spcPts val="0"/>
              </a:spcBef>
              <a:spcAft>
                <a:spcPts val="0"/>
              </a:spcAft>
              <a:buNone/>
            </a:pPr>
            <a:endParaRPr sz="1650"/>
          </a:p>
          <a:p>
            <a:pPr marL="185732" lvl="0" indent="-176207" algn="l" rtl="0">
              <a:lnSpc>
                <a:spcPct val="100000"/>
              </a:lnSpc>
              <a:spcBef>
                <a:spcPts val="0"/>
              </a:spcBef>
              <a:spcAft>
                <a:spcPts val="0"/>
              </a:spcAft>
              <a:buClr>
                <a:srgbClr val="CD0364"/>
              </a:buClr>
              <a:buSzPts val="1650"/>
              <a:buChar char="•"/>
            </a:pPr>
            <a:r>
              <a:rPr lang="en-GB" sz="1650"/>
              <a:t>Remember to identify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8"/>
                  </a:ext>
                </a:extLst>
              </a:rPr>
              <a:t>the areas where students will be collecting data</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9"/>
                  </a:ext>
                </a:extLst>
              </a:rPr>
              <a:t>. A </a:t>
            </a:r>
            <a:r>
              <a:rPr lang="en-GB" sz="1650"/>
              <a:t>selection of areas can provide interesting discussions at the end of the session.  </a:t>
            </a:r>
            <a:endParaRPr sz="1650"/>
          </a:p>
          <a:p>
            <a:pPr marL="457200" lvl="0" indent="0" algn="l" rtl="0">
              <a:lnSpc>
                <a:spcPct val="100000"/>
              </a:lnSpc>
              <a:spcBef>
                <a:spcPts val="0"/>
              </a:spcBef>
              <a:spcAft>
                <a:spcPts val="0"/>
              </a:spcAft>
              <a:buNone/>
            </a:pPr>
            <a:endParaRPr sz="1650"/>
          </a:p>
          <a:p>
            <a:pPr marL="185732" lvl="0" indent="-176207" algn="l" rtl="0">
              <a:lnSpc>
                <a:spcPct val="100000"/>
              </a:lnSpc>
              <a:spcBef>
                <a:spcPts val="0"/>
              </a:spcBef>
              <a:spcAft>
                <a:spcPts val="0"/>
              </a:spcAft>
              <a:buClr>
                <a:srgbClr val="CD0364"/>
              </a:buClr>
              <a:buSzPts val="1650"/>
              <a:buChar char="•"/>
            </a:pPr>
            <a:r>
              <a:rPr lang="en-GB" sz="1650"/>
              <a:t>Students will connect their micro:bits to a computer or tablet to view the data and graphs generated from their data logging on a web page and paraphrase it. They can also analyze their data by creating their own graphs using paper and pencil or a spreadsheet.</a:t>
            </a:r>
            <a:endParaRPr sz="1650"/>
          </a:p>
          <a:p>
            <a:pPr marL="457200" lvl="0" indent="0" algn="l" rtl="0">
              <a:lnSpc>
                <a:spcPct val="100000"/>
              </a:lnSpc>
              <a:spcBef>
                <a:spcPts val="2200"/>
              </a:spcBef>
              <a:spcAft>
                <a:spcPts val="0"/>
              </a:spcAft>
              <a:buNone/>
            </a:pPr>
            <a:endParaRPr sz="1650"/>
          </a:p>
        </p:txBody>
      </p:sp>
      <p:pic>
        <p:nvPicPr>
          <p:cNvPr id="368" name="Google Shape;368;g3669771b81a_0_238"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69" name="Google Shape;369;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35fa30c4f18_0_79"/>
          <p:cNvSpPr txBox="1">
            <a:spLocks noGrp="1"/>
          </p:cNvSpPr>
          <p:nvPr>
            <p:ph type="title"/>
          </p:nvPr>
        </p:nvSpPr>
        <p:spPr>
          <a:xfrm>
            <a:off x="681027" y="456075"/>
            <a:ext cx="7407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0"/>
                  </a:ext>
                </a:extLst>
              </a:rPr>
              <a:t>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1"/>
                  </a:ext>
                </a:extLst>
              </a:rPr>
              <a:t>teps</a:t>
            </a:r>
            <a:r>
              <a:rPr lang="en-GB" sz="2600">
                <a:solidFill>
                  <a:srgbClr val="CD0364"/>
                </a:solidFill>
              </a:rPr>
              <a:t> 1</a:t>
            </a:r>
            <a:endParaRPr sz="2600">
              <a:solidFill>
                <a:srgbClr val="CD0364"/>
              </a:solidFill>
            </a:endParaRPr>
          </a:p>
        </p:txBody>
      </p:sp>
      <p:sp>
        <p:nvSpPr>
          <p:cNvPr id="375" name="Google Shape;375;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29</a:t>
            </a:fld>
            <a:endParaRPr/>
          </a:p>
        </p:txBody>
      </p:sp>
      <p:sp>
        <p:nvSpPr>
          <p:cNvPr id="376" name="Google Shape;376;g35fa30c4f18_0_79"/>
          <p:cNvSpPr txBox="1">
            <a:spLocks noGrp="1"/>
          </p:cNvSpPr>
          <p:nvPr>
            <p:ph type="body" idx="1"/>
          </p:nvPr>
        </p:nvSpPr>
        <p:spPr>
          <a:xfrm>
            <a:off x="681025" y="1266694"/>
            <a:ext cx="8736000" cy="514102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300"/>
              </a:spcBef>
              <a:spcAft>
                <a:spcPts val="0"/>
              </a:spcAft>
              <a:buSzPts val="1665"/>
              <a:buNone/>
            </a:pPr>
            <a:r>
              <a:rPr lang="en-GB" sz="1665" b="1" i="1" dirty="0">
                <a:solidFill>
                  <a:srgbClr val="CD0364"/>
                </a:solidFill>
              </a:rPr>
              <a:t>Build the Code:</a:t>
            </a:r>
            <a:endParaRPr sz="1665" i="1" dirty="0"/>
          </a:p>
          <a:p>
            <a:pPr marL="318151" marR="180487" lvl="0" indent="-300980" algn="l" rtl="0">
              <a:lnSpc>
                <a:spcPct val="100000"/>
              </a:lnSpc>
              <a:spcBef>
                <a:spcPts val="1300"/>
              </a:spcBef>
              <a:spcAft>
                <a:spcPts val="0"/>
              </a:spcAft>
              <a:buClr>
                <a:srgbClr val="CD0364"/>
              </a:buClr>
              <a:buSzPts val="1665"/>
              <a:buChar char="•"/>
            </a:pPr>
            <a:r>
              <a:rPr lang="en-GB" sz="1665"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2"/>
                  </a:ext>
                </a:extLst>
              </a:rPr>
              <a:t>Open</a:t>
            </a:r>
            <a:r>
              <a:rPr lang="en-GB" sz="1665" dirty="0"/>
              <a:t> the traffic survey data logger</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 project</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4"/>
                  </a:ext>
                </a:extLst>
              </a:rPr>
              <a:t>: </a:t>
            </a:r>
            <a:r>
              <a:rPr lang="en-GB" sz="1665"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5"/>
                  </a:ext>
                </a:extLst>
              </a:rPr>
              <a:t>mbit.io</a:t>
            </a:r>
            <a:r>
              <a:rPr lang="en-GB" sz="1665"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5"/>
                  </a:ext>
                </a:extLst>
              </a:rPr>
              <a:t>/us-traffic-survey-spicy</a:t>
            </a:r>
            <a:endParaRPr sz="1665"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6"/>
                </a:ext>
              </a:extLst>
            </a:endParaRPr>
          </a:p>
          <a:p>
            <a:pPr marL="318151" marR="180487" lvl="0" indent="-300981" algn="l" rtl="0">
              <a:lnSpc>
                <a:spcPct val="100000"/>
              </a:lnSpc>
              <a:spcBef>
                <a:spcPts val="1300"/>
              </a:spcBef>
              <a:spcAft>
                <a:spcPts val="0"/>
              </a:spcAft>
              <a:buClr>
                <a:srgbClr val="CD0364"/>
              </a:buClr>
              <a:buSzPts val="1665"/>
              <a:buChar char="•"/>
            </a:pPr>
            <a:r>
              <a:rPr lang="en-GB" sz="1665"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7"/>
                  </a:ext>
                </a:extLst>
              </a:rPr>
              <a:t>Explain</a:t>
            </a:r>
            <a:r>
              <a:rPr lang="en-GB" sz="1665"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8"/>
                  </a:ext>
                </a:extLst>
              </a:rPr>
              <a:t> </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9"/>
                  </a:ext>
                </a:extLst>
              </a:rPr>
              <a:t>th</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0"/>
                  </a:ext>
                </a:extLst>
              </a:rPr>
              <a:t>at students will use the</a:t>
            </a:r>
            <a:r>
              <a:rPr lang="en-GB" sz="1665" dirty="0"/>
              <a:t> toolbox to find code blocks. </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1"/>
                  </a:ext>
                </a:extLst>
              </a:rPr>
              <a:t>For</a:t>
            </a:r>
            <a:r>
              <a:rPr lang="en-GB" sz="1665" dirty="0"/>
              <a:t> this project, two </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2"/>
                  </a:ext>
                </a:extLst>
              </a:rPr>
              <a:t>parts of the code are already done</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3"/>
                  </a:ext>
                </a:extLst>
              </a:rPr>
              <a:t> for them. </a:t>
            </a:r>
            <a:r>
              <a:rPr lang="en-GB" sz="1665" dirty="0"/>
              <a:t>They control what happens when the program starts and when the data log is deleted, including setting the data logging table column headings as “car”, “bus”, and “truck”.</a:t>
            </a:r>
            <a:endParaRPr sz="1665" dirty="0"/>
          </a:p>
          <a:p>
            <a:pPr marL="318151" marR="0" lvl="0" indent="-300980" algn="l" rtl="0">
              <a:lnSpc>
                <a:spcPct val="100000"/>
              </a:lnSpc>
              <a:spcBef>
                <a:spcPts val="1300"/>
              </a:spcBef>
              <a:spcAft>
                <a:spcPts val="0"/>
              </a:spcAft>
              <a:buClr>
                <a:srgbClr val="CD0364"/>
              </a:buClr>
              <a:buSzPts val="1665"/>
              <a:buChar char="•"/>
            </a:pPr>
            <a:r>
              <a:rPr lang="en-GB" sz="1665"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4"/>
                  </a:ext>
                </a:extLst>
              </a:rPr>
              <a:t>Explain</a:t>
            </a:r>
            <a:r>
              <a:rPr lang="en-GB" sz="1665"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5"/>
                  </a:ext>
                </a:extLst>
              </a:rPr>
              <a:t> that students </a:t>
            </a:r>
            <a:r>
              <a:rPr lang="en-GB" sz="1665" dirty="0"/>
              <a:t>will need to </a:t>
            </a:r>
            <a:r>
              <a:rPr lang="en-GB" sz="1665" b="1" dirty="0">
                <a:solidFill>
                  <a:srgbClr val="CD0364"/>
                </a:solidFill>
              </a:rPr>
              <a:t>code</a:t>
            </a:r>
            <a:r>
              <a:rPr lang="en-GB" sz="1665" dirty="0"/>
              <a:t> three parts of the traffic survey data logger:</a:t>
            </a:r>
            <a:endParaRPr sz="1665" dirty="0"/>
          </a:p>
          <a:p>
            <a:pPr marL="557193" marR="0" lvl="1" indent="-177157" algn="l" rtl="0">
              <a:lnSpc>
                <a:spcPct val="100000"/>
              </a:lnSpc>
              <a:spcBef>
                <a:spcPts val="1300"/>
              </a:spcBef>
              <a:spcAft>
                <a:spcPts val="0"/>
              </a:spcAft>
              <a:buClr>
                <a:srgbClr val="CD0364"/>
              </a:buClr>
              <a:buSzPts val="1665"/>
              <a:buAutoNum type="arabicPeriod"/>
            </a:pPr>
            <a:r>
              <a:rPr lang="en-GB" sz="1665" b="1" dirty="0">
                <a:solidFill>
                  <a:srgbClr val="CD0364"/>
                </a:solidFill>
              </a:rPr>
              <a:t>C</a:t>
            </a:r>
            <a:r>
              <a:rPr lang="en-GB" sz="1665"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6"/>
                  </a:ext>
                </a:extLst>
              </a:rPr>
              <a:t>ode</a:t>
            </a:r>
            <a:r>
              <a:rPr lang="en-GB" sz="1665" dirty="0"/>
              <a:t> the </a:t>
            </a:r>
            <a:r>
              <a:rPr lang="en-GB" sz="1665" dirty="0" err="1"/>
              <a:t>micro:bit</a:t>
            </a:r>
            <a:r>
              <a:rPr lang="en-GB" sz="1665" dirty="0"/>
              <a:t> so that when you press button A, a car icon appears on the LED display and a ‘1’ is added to the car column of the data logging table. </a:t>
            </a:r>
            <a:endParaRPr sz="1665" dirty="0"/>
          </a:p>
          <a:p>
            <a:pPr marL="557193" marR="0" lvl="1" indent="-177157" algn="l" rtl="0">
              <a:lnSpc>
                <a:spcPct val="100000"/>
              </a:lnSpc>
              <a:spcBef>
                <a:spcPts val="1300"/>
              </a:spcBef>
              <a:spcAft>
                <a:spcPts val="0"/>
              </a:spcAft>
              <a:buClr>
                <a:srgbClr val="CD0364"/>
              </a:buClr>
              <a:buSzPts val="1665"/>
              <a:buAutoNum type="arabicPeriod"/>
            </a:pPr>
            <a:r>
              <a:rPr lang="en-GB" sz="1665" b="1" dirty="0">
                <a:solidFill>
                  <a:srgbClr val="CD0364"/>
                </a:solidFill>
              </a:rPr>
              <a:t>Code</a:t>
            </a:r>
            <a:r>
              <a:rPr lang="en-GB" sz="1665" dirty="0"/>
              <a:t> the </a:t>
            </a:r>
            <a:r>
              <a:rPr lang="en-GB" sz="1665" dirty="0" err="1"/>
              <a:t>micro:bit</a:t>
            </a:r>
            <a:r>
              <a:rPr lang="en-GB" sz="1665" dirty="0"/>
              <a:t> so that when you press button B, a bus icon appears on the LED display and a ‘1’ is added to the bus column of the data logging table. </a:t>
            </a:r>
            <a:endParaRPr sz="1665" dirty="0"/>
          </a:p>
          <a:p>
            <a:pPr marL="557193" marR="0" lvl="1" indent="-177157" algn="l" rtl="0">
              <a:lnSpc>
                <a:spcPct val="100000"/>
              </a:lnSpc>
              <a:spcBef>
                <a:spcPts val="1300"/>
              </a:spcBef>
              <a:spcAft>
                <a:spcPts val="0"/>
              </a:spcAft>
              <a:buClr>
                <a:srgbClr val="CD0364"/>
              </a:buClr>
              <a:buSzPts val="1665"/>
              <a:buAutoNum type="arabicPeriod"/>
            </a:pPr>
            <a:r>
              <a:rPr lang="en-GB" sz="1665" b="1" dirty="0">
                <a:solidFill>
                  <a:srgbClr val="CD0364"/>
                </a:solidFill>
              </a:rPr>
              <a:t>Code</a:t>
            </a:r>
            <a:r>
              <a:rPr lang="en-GB" sz="1665" dirty="0"/>
              <a:t> the </a:t>
            </a:r>
            <a:r>
              <a:rPr lang="en-GB" sz="1665" dirty="0" err="1"/>
              <a:t>micro:bit</a:t>
            </a:r>
            <a:r>
              <a:rPr lang="en-GB" sz="1665" dirty="0"/>
              <a:t> so that when you press the touch logo, a truck icon appears on the LED display and a ‘1’ is added to the truck column of the data logging table. </a:t>
            </a:r>
            <a:endParaRPr sz="1665" dirty="0"/>
          </a:p>
        </p:txBody>
      </p:sp>
      <p:sp>
        <p:nvSpPr>
          <p:cNvPr id="377" name="Google Shape;377;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78" name="Google Shape;378;g35fa30c4f18_0_79"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088725" y="45608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Inputs</a:t>
            </a:r>
            <a:endParaRPr/>
          </a:p>
          <a:p>
            <a:pPr marL="0" lvl="0" indent="0" algn="l" rtl="0">
              <a:lnSpc>
                <a:spcPct val="90000"/>
              </a:lnSpc>
              <a:spcBef>
                <a:spcPts val="1000"/>
              </a:spcBef>
              <a:spcAft>
                <a:spcPts val="0"/>
              </a:spcAft>
              <a:buSzPts val="1800"/>
              <a:buNone/>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Inputs allow computers to sense things happening in the real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world so</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 they can act on them and make something happen.</a:t>
            </a:r>
            <a:r>
              <a:rPr lang="en-GB" sz="1800"/>
              <a:t> </a:t>
            </a:r>
            <a:endParaRPr sz="1800" strike="sngStrike"/>
          </a:p>
          <a:p>
            <a:pPr marL="0" lvl="0" indent="0" algn="l" rtl="0">
              <a:spcBef>
                <a:spcPts val="812"/>
              </a:spcBef>
              <a:spcAft>
                <a:spcPts val="0"/>
              </a:spcAft>
              <a:buNone/>
            </a:pPr>
            <a:r>
              <a:rPr lang="en-GB" sz="1800"/>
              <a:t>This project uses multiple buttons and the touch sensor for input:</a:t>
            </a:r>
            <a:endParaRPr sz="1800"/>
          </a:p>
          <a:p>
            <a:pPr marL="457200" lvl="0" indent="-342900" algn="l" rtl="0">
              <a:spcBef>
                <a:spcPts val="812"/>
              </a:spcBef>
              <a:spcAft>
                <a:spcPts val="0"/>
              </a:spcAft>
              <a:buClr>
                <a:srgbClr val="00A000"/>
              </a:buClr>
              <a:buSzPts val="1800"/>
              <a:buChar char="•"/>
            </a:pPr>
            <a:r>
              <a:rPr lang="en-GB" sz="1800"/>
              <a:t>Press button A to record when you see a car.</a:t>
            </a:r>
            <a:endParaRPr sz="1800"/>
          </a:p>
          <a:p>
            <a:pPr marL="457200" lvl="0" indent="-342900" algn="l" rtl="0">
              <a:spcBef>
                <a:spcPts val="812"/>
              </a:spcBef>
              <a:spcAft>
                <a:spcPts val="0"/>
              </a:spcAft>
              <a:buClr>
                <a:srgbClr val="00A000"/>
              </a:buClr>
              <a:buSzPts val="1800"/>
              <a:buChar char="•"/>
            </a:pPr>
            <a:r>
              <a:rPr lang="en-GB" sz="1800"/>
              <a:t>Press button B to record when you see a bus.</a:t>
            </a:r>
            <a:endParaRPr sz="1800"/>
          </a:p>
          <a:p>
            <a:pPr marL="457200" marR="76600" lvl="0" indent="-342900" algn="l" rtl="0">
              <a:spcBef>
                <a:spcPts val="812"/>
              </a:spcBef>
              <a:spcAft>
                <a:spcPts val="0"/>
              </a:spcAft>
              <a:buClr>
                <a:srgbClr val="00A000"/>
              </a:buClr>
              <a:buSzPts val="1800"/>
              <a:buChar char="•"/>
            </a:pPr>
            <a:r>
              <a:rPr lang="en-GB" sz="1800"/>
              <a:t>Press the touch logo when you see a truck or van.</a:t>
            </a:r>
            <a:endParaRPr sz="1800"/>
          </a:p>
          <a:p>
            <a:pPr marL="457200" marR="76600" lvl="0" indent="-342900" algn="l" rtl="0">
              <a:spcBef>
                <a:spcPts val="812"/>
              </a:spcBef>
              <a:spcAft>
                <a:spcPts val="0"/>
              </a:spcAft>
              <a:buSzPts val="1800"/>
              <a:buChar char="•"/>
            </a:pPr>
            <a:r>
              <a:rPr lang="en-GB" sz="1800"/>
              <a:t>Press buttons A + B to delete any old data stored on the micro:bit. </a:t>
            </a:r>
            <a:endParaRPr sz="1800"/>
          </a:p>
        </p:txBody>
      </p:sp>
      <p:sp>
        <p:nvSpPr>
          <p:cNvPr id="107" name="Google Shape;107;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Computer Science Concepts</a:t>
            </a:r>
            <a:endParaRPr/>
          </a:p>
        </p:txBody>
      </p:sp>
      <p:sp>
        <p:nvSpPr>
          <p:cNvPr id="108" name="Google Shape;108;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Page </a:t>
            </a:r>
            <a:fld id="{00000000-1234-1234-1234-123412341234}" type="slidenum">
              <a:rPr lang="en-GB"/>
              <a:t>3</a:t>
            </a:fld>
            <a:endParaRPr/>
          </a:p>
        </p:txBody>
      </p:sp>
      <p:pic>
        <p:nvPicPr>
          <p:cNvPr id="109" name="Google Shape;109;g3669771b81a_0_13"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3929549" y="4439776"/>
            <a:ext cx="2046900" cy="1718100"/>
          </a:xfrm>
          <a:prstGeom prst="rect">
            <a:avLst/>
          </a:prstGeom>
          <a:noFill/>
          <a:ln>
            <a:noFill/>
          </a:ln>
        </p:spPr>
      </p:pic>
      <p:pic>
        <p:nvPicPr>
          <p:cNvPr id="110" name="Google Shape;110;g3669771b81a_0_13" descr="decorative"/>
          <p:cNvPicPr preferRelativeResize="0"/>
          <p:nvPr/>
        </p:nvPicPr>
        <p:blipFill rotWithShape="1">
          <a:blip r:embed="rId4">
            <a:alphaModFix/>
          </a:blip>
          <a:srcRect/>
          <a:stretch/>
        </p:blipFill>
        <p:spPr>
          <a:xfrm>
            <a:off x="7693025" y="859138"/>
            <a:ext cx="937675" cy="7233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7"/>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8"/>
                  </a:ext>
                </a:extLst>
              </a:rPr>
              <a:t>teps</a:t>
            </a:r>
            <a:r>
              <a:rPr lang="en-GB" sz="2600">
                <a:solidFill>
                  <a:srgbClr val="CD0364"/>
                </a:solidFill>
              </a:rPr>
              <a:t> 2</a:t>
            </a:r>
            <a:endParaRPr sz="2600">
              <a:solidFill>
                <a:srgbClr val="CD0364"/>
              </a:solidFill>
            </a:endParaRPr>
          </a:p>
        </p:txBody>
      </p:sp>
      <p:sp>
        <p:nvSpPr>
          <p:cNvPr id="384" name="Google Shape;384;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30</a:t>
            </a:fld>
            <a:endParaRPr/>
          </a:p>
        </p:txBody>
      </p:sp>
      <p:sp>
        <p:nvSpPr>
          <p:cNvPr id="385" name="Google Shape;385;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86" name="Google Shape;386;g365ab73c13e_0_148"/>
          <p:cNvSpPr/>
          <p:nvPr/>
        </p:nvSpPr>
        <p:spPr>
          <a:xfrm>
            <a:off x="743525" y="1829450"/>
            <a:ext cx="32676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‘on button A pressed’ block </a:t>
            </a:r>
            <a:r>
              <a:rPr lang="en-GB" sz="1800" b="0" i="0" u="none" strike="noStrike" cap="none">
                <a:solidFill>
                  <a:schemeClr val="dk1"/>
                </a:solidFill>
                <a:latin typeface="Helvetica Neue"/>
                <a:ea typeface="Helvetica Neue"/>
                <a:cs typeface="Helvetica Neue"/>
                <a:sym typeface="Helvetica Neue"/>
              </a:rPr>
              <a:t>in the Input section and add it to your workspace.</a:t>
            </a:r>
            <a:endParaRPr b="0" i="0" u="none" strike="noStrike" cap="none">
              <a:solidFill>
                <a:srgbClr val="000000"/>
              </a:solidFill>
              <a:latin typeface="Helvetica Neue"/>
              <a:ea typeface="Helvetica Neue"/>
              <a:cs typeface="Helvetica Neue"/>
              <a:sym typeface="Helvetica Neue"/>
            </a:endParaRPr>
          </a:p>
        </p:txBody>
      </p:sp>
      <p:sp>
        <p:nvSpPr>
          <p:cNvPr id="387" name="Google Shape;387;g365ab73c13e_0_148"/>
          <p:cNvSpPr/>
          <p:nvPr/>
        </p:nvSpPr>
        <p:spPr>
          <a:xfrm>
            <a:off x="4695925" y="1887700"/>
            <a:ext cx="40728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a:t>
            </a:r>
            <a:r>
              <a:rPr lang="en-GB" sz="1800" b="1">
                <a:solidFill>
                  <a:srgbClr val="CD0364"/>
                </a:solidFill>
                <a:latin typeface="Helvetica Neue"/>
                <a:ea typeface="Helvetica Neue"/>
                <a:cs typeface="Helvetica Neue"/>
                <a:sym typeface="Helvetica Neue"/>
              </a:rPr>
              <a:t>the ‘show leds’ block </a:t>
            </a:r>
            <a:r>
              <a:rPr lang="en-GB" sz="1800">
                <a:solidFill>
                  <a:schemeClr val="dk1"/>
                </a:solidFill>
                <a:latin typeface="Helvetica Neue"/>
                <a:ea typeface="Helvetica Neue"/>
                <a:cs typeface="Helvetica Neue"/>
                <a:sym typeface="Helvetica Neue"/>
              </a:rPr>
              <a:t>in the Basic section, add it to the ‘on button A pressed’ block, and select LEDs to draw a car symbol. </a:t>
            </a:r>
            <a:endParaRPr sz="1800" i="0" u="none" strike="noStrike" cap="none">
              <a:solidFill>
                <a:schemeClr val="dk1"/>
              </a:solidFill>
              <a:latin typeface="Helvetica Neue"/>
              <a:ea typeface="Helvetica Neue"/>
              <a:cs typeface="Helvetica Neue"/>
              <a:sym typeface="Helvetica Neue"/>
            </a:endParaRPr>
          </a:p>
        </p:txBody>
      </p:sp>
      <p:pic>
        <p:nvPicPr>
          <p:cNvPr id="388" name="Google Shape;388;g365ab73c13e_0_148" descr="on button A pressed block " title="microbit-screenshot (19).png"/>
          <p:cNvPicPr preferRelativeResize="0"/>
          <p:nvPr/>
        </p:nvPicPr>
        <p:blipFill rotWithShape="1">
          <a:blip r:embed="rId3">
            <a:alphaModFix/>
          </a:blip>
          <a:srcRect l="51119" t="11543" r="29620" b="63432"/>
          <a:stretch/>
        </p:blipFill>
        <p:spPr>
          <a:xfrm>
            <a:off x="1185923" y="2265325"/>
            <a:ext cx="2229002" cy="1196491"/>
          </a:xfrm>
          <a:prstGeom prst="rect">
            <a:avLst/>
          </a:prstGeom>
          <a:noFill/>
          <a:ln>
            <a:noFill/>
          </a:ln>
        </p:spPr>
      </p:pic>
      <p:sp>
        <p:nvSpPr>
          <p:cNvPr id="389" name="Google Shape;389;g365ab73c13e_0_148"/>
          <p:cNvSpPr txBox="1"/>
          <p:nvPr/>
        </p:nvSpPr>
        <p:spPr>
          <a:xfrm>
            <a:off x="680952" y="1072053"/>
            <a:ext cx="37704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9"/>
                  </a:ext>
                </a:extLst>
              </a:rPr>
              <a:t>utton</a:t>
            </a:r>
            <a:r>
              <a:rPr lang="en-GB" sz="1800" b="1" i="1" u="none" strike="noStrike" cap="none" dirty="0">
                <a:solidFill>
                  <a:srgbClr val="CD0364"/>
                </a:solidFill>
                <a:latin typeface="Helvetica Neue"/>
                <a:ea typeface="Helvetica Neue"/>
                <a:cs typeface="Helvetica Neue"/>
                <a:sym typeface="Helvetica Neue"/>
              </a:rPr>
              <a:t> A part 1:</a:t>
            </a:r>
            <a:endParaRPr sz="1400" b="0" i="0" u="none" strike="noStrike" cap="none" dirty="0">
              <a:solidFill>
                <a:srgbClr val="000000"/>
              </a:solidFill>
              <a:latin typeface="Arial"/>
              <a:ea typeface="Arial"/>
              <a:cs typeface="Arial"/>
              <a:sym typeface="Arial"/>
            </a:endParaRPr>
          </a:p>
        </p:txBody>
      </p:sp>
      <p:pic>
        <p:nvPicPr>
          <p:cNvPr id="390" name="Google Shape;390;g365ab73c13e_0_148"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91" name="Google Shape;391;g365ab73c13e_0_148" descr="The on button A pressed block containing the show LEDs block with a car symbol. " title="show-leds.jpg"/>
          <p:cNvPicPr preferRelativeResize="0"/>
          <p:nvPr/>
        </p:nvPicPr>
        <p:blipFill>
          <a:blip r:embed="rId5">
            <a:alphaModFix/>
          </a:blip>
          <a:stretch>
            <a:fillRect/>
          </a:stretch>
        </p:blipFill>
        <p:spPr>
          <a:xfrm>
            <a:off x="5728788" y="2074949"/>
            <a:ext cx="2007075" cy="239605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3898304e403_1_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0"/>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1"/>
                  </a:ext>
                </a:extLst>
              </a:rPr>
              <a:t>teps</a:t>
            </a:r>
            <a:r>
              <a:rPr lang="en-GB" sz="2600">
                <a:solidFill>
                  <a:srgbClr val="CD0364"/>
                </a:solidFill>
              </a:rPr>
              <a:t> 3</a:t>
            </a:r>
            <a:endParaRPr sz="2600">
              <a:solidFill>
                <a:srgbClr val="CD0364"/>
              </a:solidFill>
            </a:endParaRPr>
          </a:p>
        </p:txBody>
      </p:sp>
      <p:sp>
        <p:nvSpPr>
          <p:cNvPr id="397" name="Google Shape;397;g3898304e403_1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31</a:t>
            </a:fld>
            <a:endParaRPr/>
          </a:p>
        </p:txBody>
      </p:sp>
      <p:sp>
        <p:nvSpPr>
          <p:cNvPr id="398" name="Google Shape;398;g3898304e403_1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99" name="Google Shape;399;g3898304e403_1_1"/>
          <p:cNvSpPr/>
          <p:nvPr/>
        </p:nvSpPr>
        <p:spPr>
          <a:xfrm>
            <a:off x="681025" y="1829175"/>
            <a:ext cx="4553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2"/>
                  </a:ext>
                </a:extLst>
              </a:rPr>
              <a:t>Find the </a:t>
            </a: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3"/>
                  </a:ext>
                </a:extLst>
              </a:rPr>
              <a:t>‘log data’ block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4"/>
                  </a:ext>
                </a:extLst>
              </a:rPr>
              <a:t>and add it underneath. Add</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5"/>
                  </a:ext>
                </a:extLst>
              </a:rPr>
              <a: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6"/>
                  </a:ext>
                </a:extLst>
              </a:rPr>
              <a:t>car”</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7"/>
                  </a:ext>
                </a:extLst>
              </a:rPr>
              <a: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8"/>
                  </a:ext>
                </a:extLst>
              </a:rPr>
              <a:t>into the column circle and ‘1’ into the value circle. This will mean a 1 is added into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9"/>
                  </a:ext>
                </a:extLst>
              </a:rPr>
              <a:t>car</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0"/>
                  </a:ext>
                </a:extLst>
              </a:rPr>
              <a: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1"/>
                  </a:ext>
                </a:extLst>
              </a:rPr>
              <a:t> column when you press the button. </a:t>
            </a:r>
            <a:r>
              <a:rPr lang="en-GB" sz="165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2"/>
                  </a:ext>
                </a:extLst>
              </a:rPr>
              <a:t> </a:t>
            </a:r>
            <a:endParaRPr sz="1650" i="0" u="none" strike="noStrike" cap="none">
              <a:solidFill>
                <a:schemeClr val="dk1"/>
              </a:solidFill>
              <a:latin typeface="Helvetica Neue"/>
              <a:ea typeface="Helvetica Neue"/>
              <a:cs typeface="Helvetica Neue"/>
              <a:sym typeface="Helvetica Neue"/>
            </a:endParaRPr>
          </a:p>
        </p:txBody>
      </p:sp>
      <p:sp>
        <p:nvSpPr>
          <p:cNvPr id="400" name="Google Shape;400;g3898304e403_1_1"/>
          <p:cNvSpPr txBox="1"/>
          <p:nvPr/>
        </p:nvSpPr>
        <p:spPr>
          <a:xfrm>
            <a:off x="680952" y="1100890"/>
            <a:ext cx="37704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3"/>
                  </a:ext>
                </a:extLst>
              </a:rPr>
              <a:t>utton</a:t>
            </a:r>
            <a:r>
              <a:rPr lang="en-GB" sz="1800" b="1" i="1" u="none" strike="noStrike" cap="none" dirty="0">
                <a:solidFill>
                  <a:srgbClr val="CD0364"/>
                </a:solidFill>
                <a:latin typeface="Helvetica Neue"/>
                <a:ea typeface="Helvetica Neue"/>
                <a:cs typeface="Helvetica Neue"/>
                <a:sym typeface="Helvetica Neue"/>
              </a:rPr>
              <a:t> A part 2:</a:t>
            </a:r>
            <a:endParaRPr sz="1400" b="0" i="0" u="none" strike="noStrike" cap="none" dirty="0">
              <a:solidFill>
                <a:srgbClr val="000000"/>
              </a:solidFill>
              <a:latin typeface="Arial"/>
              <a:ea typeface="Arial"/>
              <a:cs typeface="Arial"/>
              <a:sym typeface="Arial"/>
            </a:endParaRPr>
          </a:p>
        </p:txBody>
      </p:sp>
      <p:pic>
        <p:nvPicPr>
          <p:cNvPr id="401" name="Google Shape;401;g3898304e403_1_1"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02" name="Google Shape;402;g3898304e403_1_1" descr="The on button A pressed block containing the show LEDs block with a car symbol on it, and the log data column 'car', value '1' block. " title="log-data.jpg"/>
          <p:cNvPicPr preferRelativeResize="0"/>
          <p:nvPr/>
        </p:nvPicPr>
        <p:blipFill>
          <a:blip r:embed="rId4">
            <a:alphaModFix/>
          </a:blip>
          <a:stretch>
            <a:fillRect/>
          </a:stretch>
        </p:blipFill>
        <p:spPr>
          <a:xfrm>
            <a:off x="1523438" y="1995000"/>
            <a:ext cx="2868275" cy="2431999"/>
          </a:xfrm>
          <a:prstGeom prst="rect">
            <a:avLst/>
          </a:prstGeom>
          <a:noFill/>
          <a:ln>
            <a:noFill/>
          </a:ln>
        </p:spPr>
      </p:pic>
      <p:sp>
        <p:nvSpPr>
          <p:cNvPr id="403" name="Google Shape;403;g3898304e403_1_1"/>
          <p:cNvSpPr/>
          <p:nvPr/>
        </p:nvSpPr>
        <p:spPr>
          <a:xfrm>
            <a:off x="5664450" y="1829175"/>
            <a:ext cx="3560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4"/>
                  </a:ext>
                </a:extLst>
              </a:rPr>
              <a:t>Find </a:t>
            </a:r>
            <a:r>
              <a:rPr lang="en-GB" sz="1650" b="1">
                <a:solidFill>
                  <a:srgbClr val="CD0364"/>
                </a:solidFill>
                <a:latin typeface="Helvetica Neue"/>
                <a:ea typeface="Helvetica Neue"/>
                <a:cs typeface="Helvetica Neue"/>
                <a:sym typeface="Helvetica Neue"/>
              </a:rPr>
              <a:t>the ‘clear screen’ block </a:t>
            </a:r>
            <a:r>
              <a:rPr lang="en-GB" sz="1650">
                <a:solidFill>
                  <a:schemeClr val="dk1"/>
                </a:solidFill>
                <a:latin typeface="Helvetica Neue"/>
                <a:ea typeface="Helvetica Neue"/>
                <a:cs typeface="Helvetica Neue"/>
                <a:sym typeface="Helvetica Neue"/>
              </a:rPr>
              <a:t>in the Basic section and put it underneath. </a:t>
            </a:r>
            <a:endParaRPr sz="1650" i="0" u="none" strike="noStrike" cap="none">
              <a:solidFill>
                <a:schemeClr val="dk1"/>
              </a:solidFill>
              <a:latin typeface="Helvetica Neue"/>
              <a:ea typeface="Helvetica Neue"/>
              <a:cs typeface="Helvetica Neue"/>
              <a:sym typeface="Helvetica Neue"/>
            </a:endParaRPr>
          </a:p>
        </p:txBody>
      </p:sp>
      <p:pic>
        <p:nvPicPr>
          <p:cNvPr id="404" name="Google Shape;404;g3898304e403_1_1" descr="The on button A pressed block containing: &#10;- the show LEDs block with a car symbol on it&#10;- the log data column 'car' value '1' block&#10;- the clear screen block. " title="clear-screen.jpg"/>
          <p:cNvPicPr preferRelativeResize="0"/>
          <p:nvPr/>
        </p:nvPicPr>
        <p:blipFill>
          <a:blip r:embed="rId5">
            <a:alphaModFix/>
          </a:blip>
          <a:stretch>
            <a:fillRect/>
          </a:stretch>
        </p:blipFill>
        <p:spPr>
          <a:xfrm>
            <a:off x="5935012" y="2047049"/>
            <a:ext cx="3019576" cy="288365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g3898304e403_1_17"/>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5"/>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6"/>
                  </a:ext>
                </a:extLst>
              </a:rPr>
              <a:t>teps</a:t>
            </a:r>
            <a:r>
              <a:rPr lang="en-GB" sz="2600">
                <a:solidFill>
                  <a:srgbClr val="CD0364"/>
                </a:solidFill>
              </a:rPr>
              <a:t> 4</a:t>
            </a:r>
            <a:endParaRPr sz="2600">
              <a:solidFill>
                <a:srgbClr val="CD0364"/>
              </a:solidFill>
            </a:endParaRPr>
          </a:p>
        </p:txBody>
      </p:sp>
      <p:sp>
        <p:nvSpPr>
          <p:cNvPr id="410" name="Google Shape;410;g3898304e403_1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32</a:t>
            </a:fld>
            <a:endParaRPr/>
          </a:p>
        </p:txBody>
      </p:sp>
      <p:sp>
        <p:nvSpPr>
          <p:cNvPr id="411" name="Google Shape;411;g3898304e403_1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12" name="Google Shape;412;g3898304e403_1_17"/>
          <p:cNvSpPr/>
          <p:nvPr/>
        </p:nvSpPr>
        <p:spPr>
          <a:xfrm>
            <a:off x="743525" y="1829450"/>
            <a:ext cx="38742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‘on button A pressed’ block </a:t>
            </a:r>
            <a:r>
              <a:rPr lang="en-GB" sz="1800" b="0" i="0" u="none" strike="noStrike" cap="none">
                <a:solidFill>
                  <a:schemeClr val="dk1"/>
                </a:solidFill>
                <a:latin typeface="Helvetica Neue"/>
                <a:ea typeface="Helvetica Neue"/>
                <a:cs typeface="Helvetica Neue"/>
                <a:sym typeface="Helvetica Neue"/>
              </a:rPr>
              <a:t>in the Input section and add it to your workspace. Use the drop-down arrow to change the </a:t>
            </a:r>
            <a:r>
              <a:rPr lang="en-GB" sz="1800">
                <a:solidFill>
                  <a:schemeClr val="dk1"/>
                </a:solidFill>
                <a:latin typeface="Helvetica Neue"/>
                <a:ea typeface="Helvetica Neue"/>
                <a:cs typeface="Helvetica Neue"/>
                <a:sym typeface="Helvetica Neue"/>
              </a:rPr>
              <a:t>‘A’ to a ‘B’. </a:t>
            </a:r>
            <a:endParaRPr sz="1800" b="0" i="0" u="none" strike="noStrike" cap="none">
              <a:solidFill>
                <a:srgbClr val="000000"/>
              </a:solidFill>
              <a:latin typeface="Helvetica Neue"/>
              <a:ea typeface="Helvetica Neue"/>
              <a:cs typeface="Helvetica Neue"/>
              <a:sym typeface="Helvetica Neue"/>
            </a:endParaRPr>
          </a:p>
        </p:txBody>
      </p:sp>
      <p:sp>
        <p:nvSpPr>
          <p:cNvPr id="413" name="Google Shape;413;g3898304e403_1_17"/>
          <p:cNvSpPr/>
          <p:nvPr/>
        </p:nvSpPr>
        <p:spPr>
          <a:xfrm>
            <a:off x="5052225" y="1829450"/>
            <a:ext cx="38742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a:t>
            </a:r>
            <a:r>
              <a:rPr lang="en-GB" sz="1800" b="1">
                <a:solidFill>
                  <a:srgbClr val="CD0364"/>
                </a:solidFill>
                <a:latin typeface="Helvetica Neue"/>
                <a:ea typeface="Helvetica Neue"/>
                <a:cs typeface="Helvetica Neue"/>
                <a:sym typeface="Helvetica Neue"/>
              </a:rPr>
              <a:t>the ‘show leds’ block </a:t>
            </a:r>
            <a:r>
              <a:rPr lang="en-GB" sz="1800">
                <a:solidFill>
                  <a:schemeClr val="dk1"/>
                </a:solidFill>
                <a:latin typeface="Helvetica Neue"/>
                <a:ea typeface="Helvetica Neue"/>
                <a:cs typeface="Helvetica Neue"/>
                <a:sym typeface="Helvetica Neue"/>
              </a:rPr>
              <a:t>in the Basic section, add it to the ‘on button B pressed’ block, and select LEDs to draw a bus symbol. </a:t>
            </a:r>
            <a:endParaRPr sz="1800" i="0" u="none" strike="noStrike" cap="none">
              <a:solidFill>
                <a:schemeClr val="dk1"/>
              </a:solidFill>
              <a:latin typeface="Helvetica Neue"/>
              <a:ea typeface="Helvetica Neue"/>
              <a:cs typeface="Helvetica Neue"/>
              <a:sym typeface="Helvetica Neue"/>
            </a:endParaRPr>
          </a:p>
        </p:txBody>
      </p:sp>
      <p:sp>
        <p:nvSpPr>
          <p:cNvPr id="414" name="Google Shape;414;g3898304e403_1_17"/>
          <p:cNvSpPr txBox="1"/>
          <p:nvPr/>
        </p:nvSpPr>
        <p:spPr>
          <a:xfrm>
            <a:off x="681026" y="1072053"/>
            <a:ext cx="37704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7"/>
                  </a:ext>
                </a:extLst>
              </a:rPr>
              <a:t>utton</a:t>
            </a:r>
            <a:r>
              <a:rPr lang="en-GB" sz="1800" b="1" i="1" u="none" strike="noStrike" cap="none" dirty="0">
                <a:solidFill>
                  <a:srgbClr val="CD0364"/>
                </a:solidFill>
                <a:latin typeface="Helvetica Neue"/>
                <a:ea typeface="Helvetica Neue"/>
                <a:cs typeface="Helvetica Neue"/>
                <a:sym typeface="Helvetica Neue"/>
              </a:rPr>
              <a:t> B part 1:</a:t>
            </a:r>
            <a:endParaRPr sz="1400" b="0" i="0" u="none" strike="noStrike" cap="none" dirty="0">
              <a:solidFill>
                <a:srgbClr val="000000"/>
              </a:solidFill>
              <a:latin typeface="Arial"/>
              <a:ea typeface="Arial"/>
              <a:cs typeface="Arial"/>
              <a:sym typeface="Arial"/>
            </a:endParaRPr>
          </a:p>
        </p:txBody>
      </p:sp>
      <p:pic>
        <p:nvPicPr>
          <p:cNvPr id="415" name="Google Shape;415;g3898304e403_1_17"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16" name="Google Shape;416;g3898304e403_1_17" descr="The on button B pressed block with the show LEDs block inside it. The show LEDs block has the symbol of a bus on it. " title="show-leds.jpg"/>
          <p:cNvPicPr preferRelativeResize="0"/>
          <p:nvPr/>
        </p:nvPicPr>
        <p:blipFill>
          <a:blip r:embed="rId4">
            <a:alphaModFix/>
          </a:blip>
          <a:stretch>
            <a:fillRect/>
          </a:stretch>
        </p:blipFill>
        <p:spPr>
          <a:xfrm>
            <a:off x="5969362" y="1949474"/>
            <a:ext cx="2039926" cy="2444776"/>
          </a:xfrm>
          <a:prstGeom prst="rect">
            <a:avLst/>
          </a:prstGeom>
          <a:noFill/>
          <a:ln>
            <a:noFill/>
          </a:ln>
        </p:spPr>
      </p:pic>
      <p:pic>
        <p:nvPicPr>
          <p:cNvPr id="417" name="Google Shape;417;g3898304e403_1_17" descr="On button A pressed block greyed out. " title="microbit-screenshot (23).png"/>
          <p:cNvPicPr preferRelativeResize="0"/>
          <p:nvPr/>
        </p:nvPicPr>
        <p:blipFill rotWithShape="1">
          <a:blip r:embed="rId5">
            <a:alphaModFix/>
          </a:blip>
          <a:srcRect l="65999" t="15354" r="17902" b="59051"/>
          <a:stretch/>
        </p:blipFill>
        <p:spPr>
          <a:xfrm>
            <a:off x="1619152" y="2011502"/>
            <a:ext cx="1894149" cy="952876"/>
          </a:xfrm>
          <a:prstGeom prst="rect">
            <a:avLst/>
          </a:prstGeom>
          <a:noFill/>
          <a:ln>
            <a:noFill/>
          </a:ln>
        </p:spPr>
      </p:pic>
      <p:pic>
        <p:nvPicPr>
          <p:cNvPr id="418" name="Google Shape;418;g3898304e403_1_17" descr="On button B pressed block " title="microbit-screenshot (23).png"/>
          <p:cNvPicPr preferRelativeResize="0"/>
          <p:nvPr/>
        </p:nvPicPr>
        <p:blipFill rotWithShape="1">
          <a:blip r:embed="rId5">
            <a:alphaModFix/>
          </a:blip>
          <a:srcRect l="84692" t="14729" r="-790" b="59675"/>
          <a:stretch/>
        </p:blipFill>
        <p:spPr>
          <a:xfrm>
            <a:off x="1619152" y="3192551"/>
            <a:ext cx="1894149" cy="952876"/>
          </a:xfrm>
          <a:prstGeom prst="rect">
            <a:avLst/>
          </a:prstGeom>
          <a:noFill/>
          <a:ln>
            <a:noFill/>
          </a:ln>
        </p:spPr>
      </p:pic>
      <p:sp>
        <p:nvSpPr>
          <p:cNvPr id="419" name="Google Shape;419;g3898304e403_1_17" descr="pink down arrow to signal the students will change the gray, unusable on button A pressed block to a pink, usable on button B pressed by clicking the down arrow next to letter A and selecting letter B."/>
          <p:cNvSpPr txBox="1"/>
          <p:nvPr/>
        </p:nvSpPr>
        <p:spPr>
          <a:xfrm>
            <a:off x="2307509" y="2736562"/>
            <a:ext cx="517500" cy="635400"/>
          </a:xfrm>
          <a:prstGeom prst="rect">
            <a:avLst/>
          </a:prstGeom>
          <a:noFill/>
          <a:ln>
            <a:noFill/>
          </a:ln>
        </p:spPr>
        <p:txBody>
          <a:bodyPr spcFirstLastPara="1" wrap="square" lIns="108600" tIns="108600" rIns="108600" bIns="108600" anchor="t" anchorCtr="0">
            <a:spAutoFit/>
          </a:bodyPr>
          <a:lstStyle/>
          <a:p>
            <a:pPr marL="0" lvl="0" indent="0" algn="ctr" rtl="0">
              <a:spcBef>
                <a:spcPts val="0"/>
              </a:spcBef>
              <a:spcAft>
                <a:spcPts val="0"/>
              </a:spcAft>
              <a:buNone/>
            </a:pPr>
            <a:r>
              <a:rPr lang="en-GB" sz="2702">
                <a:solidFill>
                  <a:srgbClr val="CD0364"/>
                </a:solidFill>
                <a:latin typeface="Helvetica Neue"/>
                <a:ea typeface="Helvetica Neue"/>
                <a:cs typeface="Helvetica Neue"/>
                <a:sym typeface="Helvetica Neue"/>
              </a:rPr>
              <a:t>↓</a:t>
            </a:r>
            <a:endParaRPr sz="2702">
              <a:solidFill>
                <a:srgbClr val="CD0364"/>
              </a:solidFill>
              <a:latin typeface="Helvetica Neue"/>
              <a:ea typeface="Helvetica Neue"/>
              <a:cs typeface="Helvetica Neue"/>
              <a:sym typeface="Helvetica Neue"/>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3898304e403_1_3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8"/>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9"/>
                  </a:ext>
                </a:extLst>
              </a:rPr>
              <a:t>teps</a:t>
            </a:r>
            <a:r>
              <a:rPr lang="en-GB" sz="2600">
                <a:solidFill>
                  <a:srgbClr val="CD0364"/>
                </a:solidFill>
              </a:rPr>
              <a:t> 5</a:t>
            </a:r>
            <a:endParaRPr sz="2600">
              <a:solidFill>
                <a:srgbClr val="CD0364"/>
              </a:solidFill>
            </a:endParaRPr>
          </a:p>
        </p:txBody>
      </p:sp>
      <p:sp>
        <p:nvSpPr>
          <p:cNvPr id="425" name="Google Shape;425;g3898304e403_1_3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33</a:t>
            </a:fld>
            <a:endParaRPr/>
          </a:p>
        </p:txBody>
      </p:sp>
      <p:sp>
        <p:nvSpPr>
          <p:cNvPr id="426" name="Google Shape;426;g3898304e403_1_3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27" name="Google Shape;427;g3898304e403_1_31"/>
          <p:cNvSpPr/>
          <p:nvPr/>
        </p:nvSpPr>
        <p:spPr>
          <a:xfrm>
            <a:off x="681025" y="1829175"/>
            <a:ext cx="4328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0"/>
                  </a:ext>
                </a:extLst>
              </a:rPr>
              <a:t>Find the </a:t>
            </a: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1"/>
                  </a:ext>
                </a:extLst>
              </a:rPr>
              <a:t>‘log data’ block</a:t>
            </a:r>
            <a:r>
              <a:rPr lang="en-GB" sz="1650" b="1">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2"/>
                  </a:ext>
                </a:extLst>
              </a:rPr>
              <a: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3"/>
                  </a:ext>
                </a:extLst>
              </a:rPr>
              <a:t>and add it underneath. Add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4"/>
                  </a:ext>
                </a:extLst>
              </a:rPr>
              <a:t>bus”</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5"/>
                  </a:ext>
                </a:extLst>
              </a:rPr>
              <a: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6"/>
                  </a:ext>
                </a:extLst>
              </a:rPr>
              <a:t>into the column circle and ‘1’ into the value circle. This will mean a 1 is added into the</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7"/>
                  </a:ext>
                </a:extLst>
              </a:rPr>
              <a:t>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8"/>
                  </a:ext>
                </a:extLst>
              </a:rPr>
              <a:t>bus</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9"/>
                  </a:ext>
                </a:extLst>
              </a:rPr>
              <a: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0"/>
                  </a:ext>
                </a:extLst>
              </a:rPr>
              <a:t> column when you press the button. </a:t>
            </a:r>
            <a:r>
              <a:rPr lang="en-GB" sz="165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1"/>
                  </a:ext>
                </a:extLst>
              </a:rPr>
              <a:t> </a:t>
            </a:r>
            <a:endParaRPr sz="1650" i="0" u="none" strike="noStrike" cap="none">
              <a:solidFill>
                <a:schemeClr val="dk1"/>
              </a:solidFill>
              <a:latin typeface="Helvetica Neue"/>
              <a:ea typeface="Helvetica Neue"/>
              <a:cs typeface="Helvetica Neue"/>
              <a:sym typeface="Helvetica Neue"/>
            </a:endParaRPr>
          </a:p>
        </p:txBody>
      </p:sp>
      <p:sp>
        <p:nvSpPr>
          <p:cNvPr id="428" name="Google Shape;428;g3898304e403_1_31"/>
          <p:cNvSpPr txBox="1"/>
          <p:nvPr/>
        </p:nvSpPr>
        <p:spPr>
          <a:xfrm>
            <a:off x="680952" y="1046340"/>
            <a:ext cx="37704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 </a:t>
            </a:r>
            <a:r>
              <a:rPr lang="en-GB" sz="1800" b="1" i="1" dirty="0">
                <a:solidFill>
                  <a:srgbClr val="CD0364"/>
                </a:solidFill>
                <a:latin typeface="Helvetica Neue"/>
                <a:ea typeface="Helvetica Neue"/>
                <a:cs typeface="Helvetica Neue"/>
                <a:sym typeface="Helvetica Neue"/>
              </a:rPr>
              <a:t>b</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2"/>
                  </a:ext>
                </a:extLst>
              </a:rPr>
              <a:t>utton</a:t>
            </a:r>
            <a:r>
              <a:rPr lang="en-GB" sz="1800" b="1" i="1" u="none" strike="noStrike" cap="none" dirty="0">
                <a:solidFill>
                  <a:srgbClr val="CD0364"/>
                </a:solidFill>
                <a:latin typeface="Helvetica Neue"/>
                <a:ea typeface="Helvetica Neue"/>
                <a:cs typeface="Helvetica Neue"/>
                <a:sym typeface="Helvetica Neue"/>
              </a:rPr>
              <a:t> B part 2:</a:t>
            </a:r>
            <a:endParaRPr sz="1400" b="0" i="0" u="none" strike="noStrike" cap="none" dirty="0">
              <a:solidFill>
                <a:srgbClr val="000000"/>
              </a:solidFill>
              <a:latin typeface="Arial"/>
              <a:ea typeface="Arial"/>
              <a:cs typeface="Arial"/>
              <a:sym typeface="Arial"/>
            </a:endParaRPr>
          </a:p>
        </p:txBody>
      </p:sp>
      <p:pic>
        <p:nvPicPr>
          <p:cNvPr id="429" name="Google Shape;429;g3898304e403_1_31"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30" name="Google Shape;430;g3898304e403_1_31"/>
          <p:cNvSpPr/>
          <p:nvPr/>
        </p:nvSpPr>
        <p:spPr>
          <a:xfrm>
            <a:off x="5454725" y="1829175"/>
            <a:ext cx="37704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3"/>
                  </a:ext>
                </a:extLst>
              </a:rPr>
              <a:t>Find </a:t>
            </a:r>
            <a:r>
              <a:rPr lang="en-GB" sz="1650" b="1">
                <a:solidFill>
                  <a:srgbClr val="CD0364"/>
                </a:solidFill>
                <a:latin typeface="Helvetica Neue"/>
                <a:ea typeface="Helvetica Neue"/>
                <a:cs typeface="Helvetica Neue"/>
                <a:sym typeface="Helvetica Neue"/>
              </a:rPr>
              <a:t>the ‘clear screen’ block </a:t>
            </a:r>
            <a:r>
              <a:rPr lang="en-GB" sz="1650">
                <a:solidFill>
                  <a:schemeClr val="dk1"/>
                </a:solidFill>
                <a:latin typeface="Helvetica Neue"/>
                <a:ea typeface="Helvetica Neue"/>
                <a:cs typeface="Helvetica Neue"/>
                <a:sym typeface="Helvetica Neue"/>
              </a:rPr>
              <a:t>in the Basic section and put it underneath. </a:t>
            </a:r>
            <a:endParaRPr sz="1650" i="0" u="none" strike="noStrike" cap="none">
              <a:solidFill>
                <a:schemeClr val="dk1"/>
              </a:solidFill>
              <a:latin typeface="Helvetica Neue"/>
              <a:ea typeface="Helvetica Neue"/>
              <a:cs typeface="Helvetica Neue"/>
              <a:sym typeface="Helvetica Neue"/>
            </a:endParaRPr>
          </a:p>
        </p:txBody>
      </p:sp>
      <p:pic>
        <p:nvPicPr>
          <p:cNvPr id="431" name="Google Shape;431;g3898304e403_1_31" descr="The on button B pressed block with the following blocks inside it:&#10;- show LEDs with the symbol of a bus on it&#10;- log data column 'bus' value '1'&#10;- clear screen " title="log-data.jpg"/>
          <p:cNvPicPr preferRelativeResize="0"/>
          <p:nvPr/>
        </p:nvPicPr>
        <p:blipFill>
          <a:blip r:embed="rId4">
            <a:alphaModFix/>
          </a:blip>
          <a:stretch>
            <a:fillRect/>
          </a:stretch>
        </p:blipFill>
        <p:spPr>
          <a:xfrm>
            <a:off x="1527775" y="2082750"/>
            <a:ext cx="2634601" cy="2279101"/>
          </a:xfrm>
          <a:prstGeom prst="rect">
            <a:avLst/>
          </a:prstGeom>
          <a:noFill/>
          <a:ln w="19050" cap="flat" cmpd="sng">
            <a:solidFill>
              <a:schemeClr val="lt1"/>
            </a:solidFill>
            <a:prstDash val="solid"/>
            <a:round/>
            <a:headEnd type="none" w="sm" len="sm"/>
            <a:tailEnd type="none" w="sm" len="sm"/>
          </a:ln>
        </p:spPr>
      </p:pic>
      <p:pic>
        <p:nvPicPr>
          <p:cNvPr id="432" name="Google Shape;432;g3898304e403_1_31" title="clear-screen.jpg"/>
          <p:cNvPicPr preferRelativeResize="0"/>
          <p:nvPr/>
        </p:nvPicPr>
        <p:blipFill>
          <a:blip r:embed="rId5">
            <a:alphaModFix/>
          </a:blip>
          <a:stretch>
            <a:fillRect/>
          </a:stretch>
        </p:blipFill>
        <p:spPr>
          <a:xfrm>
            <a:off x="5881824" y="1975150"/>
            <a:ext cx="2916200" cy="2808826"/>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3898304e403_1_4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4"/>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5"/>
                  </a:ext>
                </a:extLst>
              </a:rPr>
              <a:t>teps</a:t>
            </a:r>
            <a:r>
              <a:rPr lang="en-GB" sz="2600">
                <a:solidFill>
                  <a:srgbClr val="CD0364"/>
                </a:solidFill>
              </a:rPr>
              <a:t> 6</a:t>
            </a:r>
            <a:endParaRPr sz="2600">
              <a:solidFill>
                <a:srgbClr val="CD0364"/>
              </a:solidFill>
            </a:endParaRPr>
          </a:p>
        </p:txBody>
      </p:sp>
      <p:sp>
        <p:nvSpPr>
          <p:cNvPr id="438" name="Google Shape;438;g3898304e403_1_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34</a:t>
            </a:fld>
            <a:endParaRPr/>
          </a:p>
        </p:txBody>
      </p:sp>
      <p:sp>
        <p:nvSpPr>
          <p:cNvPr id="439" name="Google Shape;439;g3898304e403_1_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40" name="Google Shape;440;g3898304e403_1_45"/>
          <p:cNvSpPr/>
          <p:nvPr/>
        </p:nvSpPr>
        <p:spPr>
          <a:xfrm>
            <a:off x="743525" y="1829450"/>
            <a:ext cx="28959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‘on logo pressed’ block </a:t>
            </a:r>
            <a:r>
              <a:rPr lang="en-GB" sz="1800" b="0" i="0" u="none" strike="noStrike" cap="none">
                <a:solidFill>
                  <a:schemeClr val="dk1"/>
                </a:solidFill>
                <a:latin typeface="Helvetica Neue"/>
                <a:ea typeface="Helvetica Neue"/>
                <a:cs typeface="Helvetica Neue"/>
                <a:sym typeface="Helvetica Neue"/>
              </a:rPr>
              <a:t>in the Input section and add it to your workspace. </a:t>
            </a:r>
            <a:endParaRPr sz="1800" b="0" i="0" u="none" strike="noStrike" cap="none">
              <a:solidFill>
                <a:srgbClr val="000000"/>
              </a:solidFill>
              <a:latin typeface="Helvetica Neue"/>
              <a:ea typeface="Helvetica Neue"/>
              <a:cs typeface="Helvetica Neue"/>
              <a:sym typeface="Helvetica Neue"/>
            </a:endParaRPr>
          </a:p>
        </p:txBody>
      </p:sp>
      <p:sp>
        <p:nvSpPr>
          <p:cNvPr id="441" name="Google Shape;441;g3898304e403_1_45"/>
          <p:cNvSpPr/>
          <p:nvPr/>
        </p:nvSpPr>
        <p:spPr>
          <a:xfrm>
            <a:off x="4138275" y="1887700"/>
            <a:ext cx="46305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a:t>
            </a:r>
            <a:r>
              <a:rPr lang="en-GB" sz="1800" b="1">
                <a:solidFill>
                  <a:srgbClr val="CD0364"/>
                </a:solidFill>
                <a:latin typeface="Helvetica Neue"/>
                <a:ea typeface="Helvetica Neue"/>
                <a:cs typeface="Helvetica Neue"/>
                <a:sym typeface="Helvetica Neue"/>
              </a:rPr>
              <a:t>the ‘show leds’ block </a:t>
            </a:r>
            <a:r>
              <a:rPr lang="en-GB" sz="1800">
                <a:solidFill>
                  <a:schemeClr val="dk1"/>
                </a:solidFill>
                <a:latin typeface="Helvetica Neue"/>
                <a:ea typeface="Helvetica Neue"/>
                <a:cs typeface="Helvetica Neue"/>
                <a:sym typeface="Helvetica Neue"/>
              </a:rPr>
              <a:t>in the Basic section, add it to the ‘on logo pressed’ block, and select LEDs to draw a truck symbol. </a:t>
            </a:r>
            <a:endParaRPr sz="1800" i="0" u="none" strike="noStrike" cap="none">
              <a:solidFill>
                <a:schemeClr val="dk1"/>
              </a:solidFill>
              <a:latin typeface="Helvetica Neue"/>
              <a:ea typeface="Helvetica Neue"/>
              <a:cs typeface="Helvetica Neue"/>
              <a:sym typeface="Helvetica Neue"/>
            </a:endParaRPr>
          </a:p>
        </p:txBody>
      </p:sp>
      <p:sp>
        <p:nvSpPr>
          <p:cNvPr id="442" name="Google Shape;442;g3898304e403_1_45"/>
          <p:cNvSpPr txBox="1"/>
          <p:nvPr/>
        </p:nvSpPr>
        <p:spPr>
          <a:xfrm>
            <a:off x="681026" y="1072053"/>
            <a:ext cx="76248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rPr>
              <a:t>c</a:t>
            </a:r>
            <a:r>
              <a:rPr lang="en-GB" sz="1800" b="1" i="1" u="none" strike="noStrike" cap="none" dirty="0">
                <a:solidFill>
                  <a:srgbClr val="CD0364"/>
                </a:solidFill>
                <a:latin typeface="Helvetica Neue"/>
                <a:ea typeface="Helvetica Neue"/>
                <a:cs typeface="Helvetica Neue"/>
                <a:sym typeface="Helvetica Neue"/>
              </a:rPr>
              <a:t>ode -</a:t>
            </a:r>
            <a:r>
              <a:rPr lang="en-GB" sz="1800" b="1" i="1" dirty="0">
                <a:solidFill>
                  <a:srgbClr val="CD0364"/>
                </a:solidFill>
                <a:latin typeface="Helvetica Neue"/>
                <a:ea typeface="Helvetica Neue"/>
                <a:cs typeface="Helvetica Neue"/>
                <a:sym typeface="Helvetica Neue"/>
              </a:rPr>
              <a:t> logo pressed part 1</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pic>
        <p:nvPicPr>
          <p:cNvPr id="443" name="Google Shape;443;g3898304e403_1_45"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444" name="Google Shape;444;g3898304e403_1_45" descr="On logo pressed block. " title="on-logo-pressed.jpg"/>
          <p:cNvPicPr preferRelativeResize="0"/>
          <p:nvPr/>
        </p:nvPicPr>
        <p:blipFill>
          <a:blip r:embed="rId4">
            <a:alphaModFix/>
          </a:blip>
          <a:stretch>
            <a:fillRect/>
          </a:stretch>
        </p:blipFill>
        <p:spPr>
          <a:xfrm>
            <a:off x="1102562" y="2184999"/>
            <a:ext cx="2177825" cy="1268775"/>
          </a:xfrm>
          <a:prstGeom prst="rect">
            <a:avLst/>
          </a:prstGeom>
          <a:solidFill>
            <a:schemeClr val="lt1"/>
          </a:solidFill>
          <a:ln w="19050" cap="flat" cmpd="sng">
            <a:solidFill>
              <a:schemeClr val="lt1"/>
            </a:solidFill>
            <a:prstDash val="solid"/>
            <a:round/>
            <a:headEnd type="none" w="sm" len="sm"/>
            <a:tailEnd type="none" w="sm" len="sm"/>
          </a:ln>
        </p:spPr>
      </p:pic>
      <p:pic>
        <p:nvPicPr>
          <p:cNvPr id="445" name="Google Shape;445;g3898304e403_1_45" descr="The on logo pressed block, containing a show LEDs block with a truck symbol on it. " title="truck.jpg"/>
          <p:cNvPicPr preferRelativeResize="0"/>
          <p:nvPr/>
        </p:nvPicPr>
        <p:blipFill>
          <a:blip r:embed="rId5">
            <a:alphaModFix/>
          </a:blip>
          <a:stretch>
            <a:fillRect/>
          </a:stretch>
        </p:blipFill>
        <p:spPr>
          <a:xfrm>
            <a:off x="5555176" y="2001075"/>
            <a:ext cx="1796675" cy="25315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3898304e403_1_7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6"/>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7"/>
                  </a:ext>
                </a:extLst>
              </a:rPr>
              <a:t>teps</a:t>
            </a:r>
            <a:r>
              <a:rPr lang="en-GB" sz="2600">
                <a:solidFill>
                  <a:srgbClr val="CD0364"/>
                </a:solidFill>
              </a:rPr>
              <a:t> 7</a:t>
            </a:r>
            <a:endParaRPr sz="2600">
              <a:solidFill>
                <a:srgbClr val="CD0364"/>
              </a:solidFill>
            </a:endParaRPr>
          </a:p>
        </p:txBody>
      </p:sp>
      <p:sp>
        <p:nvSpPr>
          <p:cNvPr id="451" name="Google Shape;451;g3898304e403_1_7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35</a:t>
            </a:fld>
            <a:endParaRPr/>
          </a:p>
        </p:txBody>
      </p:sp>
      <p:sp>
        <p:nvSpPr>
          <p:cNvPr id="452" name="Google Shape;452;g3898304e403_1_7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53" name="Google Shape;453;g3898304e403_1_71"/>
          <p:cNvSpPr/>
          <p:nvPr/>
        </p:nvSpPr>
        <p:spPr>
          <a:xfrm>
            <a:off x="681025" y="1746983"/>
            <a:ext cx="5012700" cy="384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8"/>
                  </a:ext>
                </a:extLst>
              </a:rPr>
              <a:t>Find the </a:t>
            </a: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9"/>
                  </a:ext>
                </a:extLst>
              </a:rPr>
              <a:t>‘log data’ block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0"/>
                  </a:ext>
                </a:extLst>
              </a:rPr>
              <a:t>and add it underneath. Add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1"/>
                  </a:ext>
                </a:extLst>
              </a:rPr>
              <a:t>truck</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2"/>
                  </a:ext>
                </a:extLst>
              </a:rPr>
              <a: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3"/>
                  </a:ext>
                </a:extLst>
              </a:rPr>
              <a:t> into the column circle and ‘1’ into the value circle. This will mean a 1 is added into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4"/>
                  </a:ext>
                </a:extLst>
              </a:rPr>
              <a:t>truck</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5"/>
                  </a:ext>
                </a:extLst>
              </a:rPr>
              <a:t>”</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6"/>
                  </a:ext>
                </a:extLst>
              </a:rPr>
              <a:t> column when you press the button. </a:t>
            </a:r>
            <a:r>
              <a:rPr lang="en-GB" sz="160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7"/>
                  </a:ext>
                </a:extLst>
              </a:rPr>
              <a:t> </a:t>
            </a:r>
            <a:endParaRPr sz="1600" i="0" u="none" strike="noStrike" cap="none">
              <a:solidFill>
                <a:schemeClr val="dk1"/>
              </a:solidFill>
              <a:latin typeface="Helvetica Neue"/>
              <a:ea typeface="Helvetica Neue"/>
              <a:cs typeface="Helvetica Neue"/>
              <a:sym typeface="Helvetica Neue"/>
            </a:endParaRPr>
          </a:p>
        </p:txBody>
      </p:sp>
      <p:sp>
        <p:nvSpPr>
          <p:cNvPr id="454" name="Google Shape;454;g3898304e403_1_71"/>
          <p:cNvSpPr txBox="1"/>
          <p:nvPr/>
        </p:nvSpPr>
        <p:spPr>
          <a:xfrm>
            <a:off x="680952" y="1054947"/>
            <a:ext cx="82119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8"/>
                  </a:ext>
                </a:extLst>
              </a:rPr>
              <a:t>Build the </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9"/>
                  </a:ext>
                </a:extLst>
              </a:rPr>
              <a:t>C</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0"/>
                  </a:ext>
                </a:extLst>
              </a:rPr>
              <a:t>ode - </a:t>
            </a:r>
            <a:r>
              <a:rPr lang="en-GB" sz="1800" b="1" i="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1"/>
                  </a:ext>
                </a:extLst>
              </a:rPr>
              <a:t>logo pressed part 2</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2"/>
                  </a:ext>
                </a:extLst>
              </a:rPr>
              <a:t>:</a:t>
            </a:r>
            <a:endParaRPr sz="1400" b="0" i="0" u="none" strike="noStrike" cap="none" dirty="0">
              <a:solidFill>
                <a:srgbClr val="000000"/>
              </a:solidFill>
              <a:latin typeface="Arial"/>
              <a:ea typeface="Arial"/>
              <a:cs typeface="Arial"/>
              <a:sym typeface="Arial"/>
            </a:endParaRPr>
          </a:p>
        </p:txBody>
      </p:sp>
      <p:pic>
        <p:nvPicPr>
          <p:cNvPr id="455" name="Google Shape;455;g3898304e403_1_71"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56" name="Google Shape;456;g3898304e403_1_71"/>
          <p:cNvSpPr/>
          <p:nvPr/>
        </p:nvSpPr>
        <p:spPr>
          <a:xfrm>
            <a:off x="6055775" y="1768883"/>
            <a:ext cx="3169200" cy="38013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3"/>
                  </a:ext>
                </a:extLst>
              </a:rPr>
              <a:t>Find </a:t>
            </a:r>
            <a:r>
              <a:rPr lang="en-GB" sz="1650" b="1">
                <a:solidFill>
                  <a:srgbClr val="CD0364"/>
                </a:solidFill>
                <a:latin typeface="Helvetica Neue"/>
                <a:ea typeface="Helvetica Neue"/>
                <a:cs typeface="Helvetica Neue"/>
                <a:sym typeface="Helvetica Neue"/>
              </a:rPr>
              <a:t>the ‘clear screen’ block </a:t>
            </a:r>
            <a:r>
              <a:rPr lang="en-GB" sz="1650">
                <a:solidFill>
                  <a:schemeClr val="dk1"/>
                </a:solidFill>
                <a:latin typeface="Helvetica Neue"/>
                <a:ea typeface="Helvetica Neue"/>
                <a:cs typeface="Helvetica Neue"/>
                <a:sym typeface="Helvetica Neue"/>
              </a:rPr>
              <a:t>in the Basic section and put it underneath. </a:t>
            </a:r>
            <a:endParaRPr sz="1650" i="0" u="none" strike="noStrike" cap="none">
              <a:solidFill>
                <a:schemeClr val="dk1"/>
              </a:solidFill>
              <a:latin typeface="Helvetica Neue"/>
              <a:ea typeface="Helvetica Neue"/>
              <a:cs typeface="Helvetica Neue"/>
              <a:sym typeface="Helvetica Neue"/>
            </a:endParaRPr>
          </a:p>
        </p:txBody>
      </p:sp>
      <p:pic>
        <p:nvPicPr>
          <p:cNvPr id="457" name="Google Shape;457;g3898304e403_1_71" descr="The on logo pressed block with the following blocks inside it: &#10;- the show LEDs block with the symbol of a truck on it&#10;- log data column 'truck', value '1'" title="log-data.jpg"/>
          <p:cNvPicPr preferRelativeResize="0"/>
          <p:nvPr/>
        </p:nvPicPr>
        <p:blipFill>
          <a:blip r:embed="rId4">
            <a:alphaModFix/>
          </a:blip>
          <a:stretch>
            <a:fillRect/>
          </a:stretch>
        </p:blipFill>
        <p:spPr>
          <a:xfrm>
            <a:off x="1986261" y="1871908"/>
            <a:ext cx="2402224" cy="1984825"/>
          </a:xfrm>
          <a:prstGeom prst="rect">
            <a:avLst/>
          </a:prstGeom>
          <a:noFill/>
          <a:ln>
            <a:noFill/>
          </a:ln>
        </p:spPr>
      </p:pic>
      <p:pic>
        <p:nvPicPr>
          <p:cNvPr id="458" name="Google Shape;458;g3898304e403_1_71" descr="The on logo pressed block with the following blocks inside it: &#10;- the show LEDs block with the symbol of a truck on it&#10;- log data column 'truck', value '1'&#10;- clear screen " title="clear-screen.jpg"/>
          <p:cNvPicPr preferRelativeResize="0"/>
          <p:nvPr/>
        </p:nvPicPr>
        <p:blipFill>
          <a:blip r:embed="rId5">
            <a:alphaModFix/>
          </a:blip>
          <a:stretch>
            <a:fillRect/>
          </a:stretch>
        </p:blipFill>
        <p:spPr>
          <a:xfrm>
            <a:off x="6345398" y="1871909"/>
            <a:ext cx="2589951" cy="2422300"/>
          </a:xfrm>
          <a:prstGeom prst="rect">
            <a:avLst/>
          </a:prstGeom>
          <a:noFill/>
          <a:ln w="19050" cap="flat" cmpd="sng">
            <a:solidFill>
              <a:schemeClr val="lt1"/>
            </a:solidFill>
            <a:prstDash val="solid"/>
            <a:round/>
            <a:headEnd type="none" w="sm" len="sm"/>
            <a:tailEnd type="none" w="sm" len="sm"/>
          </a:ln>
        </p:spPr>
      </p:pic>
      <p:sp>
        <p:nvSpPr>
          <p:cNvPr id="459" name="Google Shape;459;g3898304e403_1_71"/>
          <p:cNvSpPr txBox="1"/>
          <p:nvPr/>
        </p:nvSpPr>
        <p:spPr>
          <a:xfrm>
            <a:off x="681025" y="5605393"/>
            <a:ext cx="9026400" cy="579872"/>
          </a:xfrm>
          <a:prstGeom prst="rect">
            <a:avLst/>
          </a:prstGeom>
          <a:noFill/>
          <a:ln>
            <a:noFill/>
          </a:ln>
        </p:spPr>
        <p:txBody>
          <a:bodyPr spcFirstLastPara="1" wrap="square" lIns="91425" tIns="91425" rIns="91425" bIns="91425" anchor="ctr" anchorCtr="0">
            <a:spAutoFit/>
          </a:bodyPr>
          <a:lstStyle/>
          <a:p>
            <a:pPr marL="457200" marR="164679" lvl="0" indent="-333375" algn="l" rtl="0">
              <a:lnSpc>
                <a:spcPct val="90000"/>
              </a:lnSpc>
              <a:spcBef>
                <a:spcPts val="1300"/>
              </a:spcBef>
              <a:spcAft>
                <a:spcPts val="0"/>
              </a:spcAft>
              <a:buClr>
                <a:srgbClr val="CD0364"/>
              </a:buClr>
              <a:buSzPts val="1650"/>
              <a:buChar char="•"/>
            </a:pPr>
            <a:r>
              <a:rPr lang="en-GB" sz="1650" b="1" dirty="0">
                <a:solidFill>
                  <a:srgbClr val="CD0364"/>
                </a:solidFill>
                <a:latin typeface="Helvetica Neue"/>
                <a:ea typeface="Helvetica Neue"/>
                <a:cs typeface="Helvetica Neue"/>
                <a:sym typeface="Helvetica Neue"/>
              </a:rPr>
              <a:t>Test</a:t>
            </a:r>
            <a:r>
              <a:rPr lang="en-GB" sz="1650" dirty="0">
                <a:solidFill>
                  <a:schemeClr val="dk1"/>
                </a:solidFill>
                <a:latin typeface="Helvetica Neue"/>
                <a:ea typeface="Helvetica Neue"/>
                <a:cs typeface="Helvetica Neue"/>
                <a:sym typeface="Helvetica Neue"/>
              </a:rPr>
              <a:t> their code using the simulator and then </a:t>
            </a:r>
            <a:r>
              <a:rPr lang="en-GB" sz="1650" b="1" dirty="0">
                <a:solidFill>
                  <a:srgbClr val="CD0364"/>
                </a:solidFill>
                <a:latin typeface="Helvetica Neue"/>
                <a:ea typeface="Helvetica Neue"/>
                <a:cs typeface="Helvetica Neue"/>
                <a:sym typeface="Helvetica Neue"/>
              </a:rPr>
              <a:t>download</a:t>
            </a:r>
            <a:r>
              <a:rPr lang="en-GB" sz="1650" dirty="0">
                <a:solidFill>
                  <a:schemeClr val="dk1"/>
                </a:solidFill>
                <a:latin typeface="Helvetica Neue"/>
                <a:ea typeface="Helvetica Neue"/>
                <a:cs typeface="Helvetica Neue"/>
                <a:sym typeface="Helvetica Neue"/>
              </a:rPr>
              <a:t> the code to their </a:t>
            </a:r>
            <a:r>
              <a:rPr lang="en-GB" sz="1650" dirty="0" err="1">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4"/>
                  </a:ext>
                </a:extLst>
              </a:rPr>
              <a:t>micro:bit</a:t>
            </a:r>
            <a:r>
              <a:rPr lang="en-GB" sz="1650" dirty="0">
                <a:solidFill>
                  <a:schemeClr val="dk1"/>
                </a:solidFill>
                <a:latin typeface="Helvetica Neue"/>
                <a:ea typeface="Helvetica Neue"/>
                <a:cs typeface="Helvetica Neue"/>
                <a:sym typeface="Helvetica Neue"/>
              </a:rPr>
              <a:t>.</a:t>
            </a:r>
            <a:endParaRPr sz="1650" dirty="0">
              <a:solidFill>
                <a:schemeClr val="dk1"/>
              </a:solidFill>
              <a:latin typeface="Helvetica Neue"/>
              <a:ea typeface="Helvetica Neue"/>
              <a:cs typeface="Helvetica Neue"/>
              <a:sym typeface="Helvetica Neue"/>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38d90a9e202_0_8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5"/>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6"/>
                  </a:ext>
                </a:extLst>
              </a:rPr>
              <a:t>teps</a:t>
            </a:r>
            <a:r>
              <a:rPr lang="en-GB" sz="2600">
                <a:solidFill>
                  <a:srgbClr val="CD0364"/>
                </a:solidFill>
              </a:rPr>
              <a:t> 8</a:t>
            </a:r>
            <a:endParaRPr sz="2600">
              <a:solidFill>
                <a:srgbClr val="CD0364"/>
              </a:solidFill>
            </a:endParaRPr>
          </a:p>
        </p:txBody>
      </p:sp>
      <p:sp>
        <p:nvSpPr>
          <p:cNvPr id="465" name="Google Shape;465;g38d90a9e202_0_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36</a:t>
            </a:fld>
            <a:endParaRPr/>
          </a:p>
        </p:txBody>
      </p:sp>
      <p:sp>
        <p:nvSpPr>
          <p:cNvPr id="466" name="Google Shape;466;g38d90a9e202_0_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67" name="Google Shape;467;g38d90a9e202_0_8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68" name="Google Shape;468;g38d90a9e202_0_82"/>
          <p:cNvSpPr txBox="1">
            <a:spLocks noGrp="1"/>
          </p:cNvSpPr>
          <p:nvPr>
            <p:ph type="body" idx="1"/>
          </p:nvPr>
        </p:nvSpPr>
        <p:spPr>
          <a:xfrm>
            <a:off x="681025" y="1435094"/>
            <a:ext cx="8710800" cy="47073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rPr>
              <a:t>Use your </a:t>
            </a:r>
            <a:r>
              <a:rPr lang="en-GB" sz="1800" b="1" i="1" dirty="0" err="1">
                <a:solidFill>
                  <a:srgbClr val="CD0364"/>
                </a:solidFill>
              </a:rPr>
              <a:t>micro:bit</a:t>
            </a:r>
            <a:r>
              <a:rPr lang="en-GB" sz="1800" b="1" i="1" dirty="0">
                <a:solidFill>
                  <a:srgbClr val="CD0364"/>
                </a:solidFill>
              </a:rPr>
              <a:t> to Collect Data:</a:t>
            </a:r>
            <a:endParaRPr sz="1800" b="1" i="1" dirty="0">
              <a:solidFill>
                <a:srgbClr val="CD0364"/>
              </a:solidFill>
            </a:endParaRPr>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CD0364"/>
                </a:solidFill>
              </a:rPr>
              <a:t>connect</a:t>
            </a:r>
            <a:r>
              <a:rPr lang="en-GB" sz="1800" dirty="0">
                <a:solidFill>
                  <a:srgbClr val="6C4BC1"/>
                </a:solidFill>
              </a:rPr>
              <a:t> </a:t>
            </a:r>
            <a:r>
              <a:rPr lang="en-GB" sz="1800" dirty="0"/>
              <a:t>the battery pack.  </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Go</a:t>
            </a:r>
            <a:r>
              <a:rPr lang="en-GB" sz="1800" dirty="0"/>
              <a:t> to the predetermined observation area and start collecting data. </a:t>
            </a:r>
            <a:endParaRPr sz="1800" dirty="0"/>
          </a:p>
          <a:p>
            <a:pPr marL="185732" lvl="0" indent="-185732" algn="l" rtl="0">
              <a:lnSpc>
                <a:spcPct val="110000"/>
              </a:lnSpc>
              <a:spcBef>
                <a:spcPts val="1300"/>
              </a:spcBef>
              <a:spcAft>
                <a:spcPts val="0"/>
              </a:spcAft>
              <a:buClr>
                <a:srgbClr val="CD0364"/>
              </a:buClr>
              <a:buSzPts val="1800"/>
              <a:buChar char="•"/>
            </a:pPr>
            <a:r>
              <a:rPr lang="en-GB" sz="1800" b="1" dirty="0">
                <a:solidFill>
                  <a:srgbClr val="CD0364"/>
                </a:solidFill>
              </a:rPr>
              <a:t>Collect</a:t>
            </a:r>
            <a:r>
              <a:rPr lang="en-GB" sz="1800" dirty="0"/>
              <a:t> data using the buttons to increase each count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7"/>
                  </a:ext>
                </a:extLst>
              </a:rPr>
              <a:t> by</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8"/>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9"/>
                  </a:ext>
                </a:extLst>
              </a:rPr>
              <a:t>1</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0"/>
                  </a:ext>
                </a:extLst>
              </a:rPr>
              <a:t>. (Button</a:t>
            </a:r>
            <a:r>
              <a:rPr lang="en-GB" sz="1800" dirty="0"/>
              <a:t> A = cars, button B = buses, touch logo = trucks or vans.)</a:t>
            </a:r>
            <a:endParaRPr sz="1800" dirty="0"/>
          </a:p>
          <a:p>
            <a:pPr marL="457200" lvl="0" indent="0" algn="l" rtl="0">
              <a:lnSpc>
                <a:spcPct val="110000"/>
              </a:lnSpc>
              <a:spcBef>
                <a:spcPts val="1300"/>
              </a:spcBef>
              <a:spcAft>
                <a:spcPts val="0"/>
              </a:spcAft>
              <a:buNone/>
            </a:pPr>
            <a:endParaRPr sz="1800" b="1" dirty="0">
              <a:solidFill>
                <a:srgbClr val="6C4BC1"/>
              </a:solidFill>
            </a:endParaRPr>
          </a:p>
        </p:txBody>
      </p:sp>
      <p:sp>
        <p:nvSpPr>
          <p:cNvPr id="469" name="Google Shape;469;g38d90a9e202_0_82"/>
          <p:cNvSpPr/>
          <p:nvPr/>
        </p:nvSpPr>
        <p:spPr>
          <a:xfrm>
            <a:off x="681025" y="5306725"/>
            <a:ext cx="8544000" cy="857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1200"/>
              </a:spcAft>
              <a:buClr>
                <a:schemeClr val="dk1"/>
              </a:buClr>
              <a:buSzPts val="1800"/>
              <a:buFont typeface="Arial"/>
              <a:buNone/>
            </a:pPr>
            <a:r>
              <a:rPr lang="en-GB" sz="1800" b="1" dirty="0">
                <a:solidFill>
                  <a:srgbClr val="CD0364"/>
                </a:solidFill>
                <a:latin typeface="Helvetica Neue"/>
                <a:ea typeface="Helvetica Neue"/>
                <a:cs typeface="Helvetica Neue"/>
                <a:sym typeface="Helvetica Neue"/>
              </a:rPr>
              <a:t>Pro</a:t>
            </a:r>
            <a:r>
              <a:rPr lang="en-GB" sz="1800" b="1" dirty="0">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1"/>
                  </a:ext>
                </a:extLst>
              </a:rPr>
              <a:t> tip:</a:t>
            </a:r>
            <a:r>
              <a:rPr lang="en-GB" sz="1800" dirty="0">
                <a:solidFill>
                  <a:srgbClr val="6C4BC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2"/>
                  </a:ext>
                </a:extLst>
              </a:rPr>
              <a:t> </a:t>
            </a:r>
            <a:r>
              <a:rPr lang="en-GB" sz="1800" dirty="0">
                <a:solidFill>
                  <a:schemeClr val="dk1"/>
                </a:solidFill>
                <a:latin typeface="Helvetica Neue"/>
                <a:ea typeface="Helvetica Neue"/>
                <a:cs typeface="Helvetica Neue"/>
                <a:sym typeface="Helvetica Neue"/>
              </a:rPr>
              <a:t>Students can press buttons A and B together to delete the log and start the survey again.  </a:t>
            </a:r>
            <a:endParaRPr sz="1600" b="1" dirty="0">
              <a:solidFill>
                <a:srgbClr val="6C4BC1"/>
              </a:solidFill>
              <a:latin typeface="Helvetica Neue"/>
              <a:ea typeface="Helvetica Neue"/>
              <a:cs typeface="Helvetica Neue"/>
              <a:sym typeface="Helvetica Neue"/>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3"/>
                  </a:ext>
                </a:extLst>
              </a:rPr>
              <a:t>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4"/>
                  </a:ext>
                </a:extLst>
              </a:rPr>
              <a:t>teps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5"/>
                  </a:ext>
                </a:extLst>
              </a:rPr>
              <a:t> </a:t>
            </a:r>
            <a:r>
              <a:rPr lang="en-GB" sz="2600">
                <a:solidFill>
                  <a:srgbClr val="CD0364"/>
                </a:solidFill>
              </a:rPr>
              <a:t>9</a:t>
            </a:r>
            <a:endParaRPr sz="2600">
              <a:solidFill>
                <a:srgbClr val="6C4BC1"/>
              </a:solidFill>
            </a:endParaRPr>
          </a:p>
        </p:txBody>
      </p:sp>
      <p:sp>
        <p:nvSpPr>
          <p:cNvPr id="475" name="Google Shape;475;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37</a:t>
            </a:fld>
            <a:endParaRPr/>
          </a:p>
        </p:txBody>
      </p:sp>
      <p:sp>
        <p:nvSpPr>
          <p:cNvPr id="476" name="Google Shape;476;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77" name="Google Shape;477;g365ab73c13e_0_354"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478" name="Google Shape;478;g365ab73c13e_0_354"/>
          <p:cNvSpPr txBox="1"/>
          <p:nvPr/>
        </p:nvSpPr>
        <p:spPr>
          <a:xfrm>
            <a:off x="681025" y="1367475"/>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CD0364"/>
              </a:buClr>
              <a:buSzPts val="1650"/>
              <a:buFont typeface="Helvetica Neue"/>
              <a:buChar char="•"/>
            </a:pPr>
            <a:r>
              <a:rPr lang="en-GB" sz="165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6"/>
                  </a:ext>
                </a:extLst>
              </a:rPr>
              <a:t>Disconnect</a:t>
            </a:r>
            <a:r>
              <a:rPr lang="en-GB" sz="165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7"/>
                  </a:ext>
                </a:extLst>
              </a:rPr>
              <a:t> the battery pack and </a:t>
            </a: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8"/>
                  </a:ext>
                </a:extLst>
              </a:rPr>
              <a:t>plug</a:t>
            </a:r>
            <a:r>
              <a:rPr lang="en-GB" sz="165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9"/>
                  </a:ext>
                </a:extLst>
              </a:rPr>
              <a:t> the micro:bit back into a computer.</a:t>
            </a: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a:solidFill>
                  <a:srgbClr val="000000"/>
                </a:solidFill>
                <a:highlight>
                  <a:srgbClr val="FFFFFF"/>
                </a:highlight>
                <a:latin typeface="Helvetica Neue"/>
                <a:ea typeface="Helvetica Neue"/>
                <a:cs typeface="Helvetica Neue"/>
                <a:sym typeface="Helvetica Neue"/>
              </a:rPr>
              <a:t>The MICROBIT drive will appear like a USB drive.</a:t>
            </a:r>
            <a:endParaRPr sz="165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b="1">
                <a:solidFill>
                  <a:srgbClr val="CD0364"/>
                </a:solidFill>
                <a:highlight>
                  <a:srgbClr val="FFFFFF"/>
                </a:highlight>
                <a:latin typeface="Helvetica Neue"/>
                <a:ea typeface="Helvetica Neue"/>
                <a:cs typeface="Helvetica Neue"/>
                <a:sym typeface="Helvetica Neue"/>
              </a:rPr>
              <a:t>Look</a:t>
            </a:r>
            <a:r>
              <a:rPr lang="en-GB" sz="1650">
                <a:solidFill>
                  <a:srgbClr val="000000"/>
                </a:solidFill>
                <a:highlight>
                  <a:srgbClr val="FFFFFF"/>
                </a:highlight>
                <a:latin typeface="Helvetica Neue"/>
                <a:ea typeface="Helvetica Neue"/>
                <a:cs typeface="Helvetica Neue"/>
                <a:sym typeface="Helvetica Neue"/>
              </a:rPr>
              <a:t> in the MICROBIT drive and</a:t>
            </a:r>
            <a:r>
              <a:rPr lang="en-GB" sz="1650">
                <a:solidFill>
                  <a:srgbClr val="CD0364"/>
                </a:solidFill>
                <a:highlight>
                  <a:srgbClr val="FFFFFF"/>
                </a:highlight>
                <a:latin typeface="Helvetica Neue"/>
                <a:ea typeface="Helvetica Neue"/>
                <a:cs typeface="Helvetica Neue"/>
                <a:sym typeface="Helvetica Neue"/>
              </a:rPr>
              <a:t> </a:t>
            </a:r>
            <a:r>
              <a:rPr lang="en-GB" sz="1650" b="1">
                <a:solidFill>
                  <a:srgbClr val="CD0364"/>
                </a:solidFill>
                <a:highlight>
                  <a:srgbClr val="FFFFFF"/>
                </a:highlight>
                <a:latin typeface="Helvetica Neue"/>
                <a:ea typeface="Helvetica Neue"/>
                <a:cs typeface="Helvetica Neue"/>
                <a:sym typeface="Helvetica Neue"/>
              </a:rPr>
              <a:t>open</a:t>
            </a:r>
            <a:r>
              <a:rPr lang="en-GB" sz="1650">
                <a:solidFill>
                  <a:srgbClr val="000000"/>
                </a:solidFill>
                <a:highlight>
                  <a:srgbClr val="FFFFFF"/>
                </a:highlight>
                <a:latin typeface="Helvetica Neue"/>
                <a:ea typeface="Helvetica Neue"/>
                <a:cs typeface="Helvetica Neue"/>
                <a:sym typeface="Helvetica Neue"/>
              </a:rPr>
              <a:t> the </a:t>
            </a:r>
            <a:r>
              <a:rPr lang="en-GB" sz="165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0"/>
                  </a:ext>
                </a:extLst>
              </a:rPr>
              <a:t>MY_DATA </a:t>
            </a:r>
            <a:r>
              <a:rPr lang="en-GB" sz="1650">
                <a:solidFill>
                  <a:srgbClr val="000000"/>
                </a:solidFill>
                <a:highlight>
                  <a:srgbClr val="FFFFFF"/>
                </a:highlight>
                <a:latin typeface="Helvetica Neue"/>
                <a:ea typeface="Helvetica Neue"/>
                <a:cs typeface="Helvetica Neue"/>
                <a:sym typeface="Helvetica Neue"/>
              </a:rPr>
              <a:t>file to see a table of your data in a web browser.</a:t>
            </a: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CD0364"/>
              </a:buClr>
              <a:buSzPts val="1650"/>
              <a:buFont typeface="Helvetica Neue"/>
              <a:buChar char="•"/>
            </a:pPr>
            <a:r>
              <a:rPr lang="en-GB" sz="1650">
                <a:solidFill>
                  <a:srgbClr val="000000"/>
                </a:solidFill>
                <a:highlight>
                  <a:srgbClr val="FFFFFF"/>
                </a:highlight>
                <a:latin typeface="Helvetica Neue"/>
                <a:ea typeface="Helvetica Neue"/>
                <a:cs typeface="Helvetica Neue"/>
                <a:sym typeface="Helvetica Neue"/>
              </a:rPr>
              <a:t>The</a:t>
            </a:r>
            <a:r>
              <a:rPr lang="en-GB" sz="1650">
                <a:solidFill>
                  <a:srgbClr val="000000"/>
                </a:solidFill>
                <a:latin typeface="Helvetica Neue"/>
                <a:ea typeface="Helvetica Neue"/>
                <a:cs typeface="Helvetica Neue"/>
                <a:sym typeface="Helvetica Neue"/>
              </a:rPr>
              <a:t> times recorded in the table show the amount of time that passed since your micro:bit was powered on.</a:t>
            </a:r>
            <a:endParaRPr sz="1650">
              <a:solidFill>
                <a:srgbClr val="000000"/>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CD0364"/>
              </a:buClr>
              <a:buSzPts val="1650"/>
              <a:buFont typeface="Helvetica Neue"/>
              <a:buChar char="•"/>
            </a:pPr>
            <a:r>
              <a:rPr lang="en-GB" sz="1650" b="1">
                <a:solidFill>
                  <a:srgbClr val="CD0364"/>
                </a:solidFill>
                <a:highlight>
                  <a:srgbClr val="FFFFFF"/>
                </a:highlight>
                <a:latin typeface="Helvetica Neue"/>
                <a:ea typeface="Helvetica Neue"/>
                <a:cs typeface="Helvetica Neue"/>
                <a:sym typeface="Helvetica Neue"/>
              </a:rPr>
              <a:t>Paraphrase</a:t>
            </a:r>
            <a:r>
              <a:rPr lang="en-GB" sz="1900">
                <a:solidFill>
                  <a:schemeClr val="dk1"/>
                </a:solidFill>
                <a:latin typeface="Helvetica Neue"/>
                <a:ea typeface="Helvetica Neue"/>
                <a:cs typeface="Helvetica Neue"/>
                <a:sym typeface="Helvetica Neue"/>
              </a:rPr>
              <a:t> </a:t>
            </a:r>
            <a:r>
              <a:rPr lang="en-GB" sz="1650">
                <a:solidFill>
                  <a:schemeClr val="dk1"/>
                </a:solidFill>
                <a:latin typeface="Helvetica Neue"/>
                <a:ea typeface="Helvetica Neue"/>
                <a:cs typeface="Helvetica Neue"/>
                <a:sym typeface="Helvetica Neue"/>
              </a:rPr>
              <a:t>the data you have gathered. </a:t>
            </a:r>
            <a:endParaRPr sz="1650">
              <a:solidFill>
                <a:srgbClr val="000000"/>
              </a:solidFill>
              <a:latin typeface="Helvetica Neue"/>
              <a:ea typeface="Helvetica Neue"/>
              <a:cs typeface="Helvetica Neue"/>
              <a:sym typeface="Helvetica Neue"/>
            </a:endParaRPr>
          </a:p>
        </p:txBody>
      </p:sp>
      <p:pic>
        <p:nvPicPr>
          <p:cNvPr id="479" name="Google Shape;479;g365ab73c13e_0_354" descr="decorative "/>
          <p:cNvPicPr preferRelativeResize="0"/>
          <p:nvPr/>
        </p:nvPicPr>
        <p:blipFill>
          <a:blip r:embed="rId4">
            <a:alphaModFix/>
          </a:blip>
          <a:stretch>
            <a:fillRect/>
          </a:stretch>
        </p:blipFill>
        <p:spPr>
          <a:xfrm>
            <a:off x="5084500" y="5450849"/>
            <a:ext cx="1270600" cy="1270600"/>
          </a:xfrm>
          <a:prstGeom prst="rect">
            <a:avLst/>
          </a:prstGeom>
          <a:noFill/>
          <a:ln>
            <a:noFill/>
          </a:ln>
        </p:spPr>
      </p:pic>
      <p:pic>
        <p:nvPicPr>
          <p:cNvPr id="480" name="Google Shape;480;g365ab73c13e_0_354" descr="MY_DATA file "/>
          <p:cNvPicPr preferRelativeResize="0"/>
          <p:nvPr/>
        </p:nvPicPr>
        <p:blipFill rotWithShape="1">
          <a:blip r:embed="rId5">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481" name="Google Shape;481;g365ab73c13e_0_354"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482" name="Google Shape;482;g365ab73c13e_0_354" descr="A table of data generated by the micro:bit's data logging function with the column headings 'car', 'bus', and 'truck.' "/>
          <p:cNvPicPr preferRelativeResize="0"/>
          <p:nvPr/>
        </p:nvPicPr>
        <p:blipFill>
          <a:blip r:embed="rId6">
            <a:alphaModFix/>
          </a:blip>
          <a:stretch>
            <a:fill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g365ab73c13e_0_129"/>
          <p:cNvSpPr txBox="1">
            <a:spLocks noGrp="1"/>
          </p:cNvSpPr>
          <p:nvPr>
            <p:ph type="title"/>
          </p:nvPr>
        </p:nvSpPr>
        <p:spPr>
          <a:xfrm>
            <a:off x="681026" y="456075"/>
            <a:ext cx="7596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1"/>
                  </a:ext>
                </a:extLst>
              </a:rPr>
              <a:t>Analyze</a:t>
            </a:r>
            <a:r>
              <a:rPr lang="en-GB" sz="2600">
                <a:solidFill>
                  <a:srgbClr val="CD0364"/>
                </a:solidFill>
              </a:rPr>
              <a:t> Your Data 1</a:t>
            </a:r>
            <a:endParaRPr sz="2600">
              <a:solidFill>
                <a:srgbClr val="2993D6"/>
              </a:solidFill>
            </a:endParaRPr>
          </a:p>
        </p:txBody>
      </p:sp>
      <p:sp>
        <p:nvSpPr>
          <p:cNvPr id="488" name="Google Shape;488;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38</a:t>
            </a:fld>
            <a:endParaRPr/>
          </a:p>
        </p:txBody>
      </p:sp>
      <p:sp>
        <p:nvSpPr>
          <p:cNvPr id="489" name="Google Shape;489;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90" name="Google Shape;490;g365ab73c13e_0_129"/>
          <p:cNvSpPr txBox="1"/>
          <p:nvPr/>
        </p:nvSpPr>
        <p:spPr>
          <a:xfrm>
            <a:off x="681025" y="1278451"/>
            <a:ext cx="8836200" cy="1055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dirty="0">
                <a:solidFill>
                  <a:srgbClr val="000000"/>
                </a:solidFill>
                <a:latin typeface="Helvetica Neue"/>
                <a:ea typeface="Helvetica Neue"/>
                <a:cs typeface="Helvetica Neue"/>
                <a:sym typeface="Helvetica Neue"/>
              </a:rPr>
              <a:t>Students will </a:t>
            </a:r>
            <a:r>
              <a:rPr lang="en-GB" sz="1800" dirty="0">
                <a:latin typeface="Helvetica Neue"/>
                <a:ea typeface="Helvetica Neue"/>
                <a:cs typeface="Helvetica Neue"/>
                <a:sym typeface="Helvetica Neue"/>
              </a:rPr>
              <a:t>paraphrase</a:t>
            </a:r>
            <a:r>
              <a:rPr lang="en-GB" sz="1800" dirty="0">
                <a:solidFill>
                  <a:srgbClr val="000000"/>
                </a:solidFill>
                <a:latin typeface="Helvetica Neue"/>
                <a:ea typeface="Helvetica Neue"/>
                <a:cs typeface="Helvetica Neue"/>
                <a:sym typeface="Helvetica Neue"/>
              </a:rPr>
              <a:t> the </a:t>
            </a:r>
            <a:r>
              <a:rPr lang="en-GB" sz="1800" dirty="0">
                <a:latin typeface="Helvetica Neue"/>
                <a:ea typeface="Helvetica Neue"/>
                <a:cs typeface="Helvetica Neue"/>
                <a:sym typeface="Helvetica Neue"/>
              </a:rPr>
              <a:t>traffic </a:t>
            </a:r>
            <a:r>
              <a:rPr lang="en-GB" sz="1800" dirty="0">
                <a:solidFill>
                  <a:srgbClr val="000000"/>
                </a:solidFill>
                <a:latin typeface="Helvetica Neue"/>
                <a:ea typeface="Helvetica Neue"/>
                <a:cs typeface="Helvetica Neue"/>
                <a:sym typeface="Helvetica Neue"/>
              </a:rPr>
              <a:t>survey data collected us</a:t>
            </a:r>
            <a:r>
              <a:rPr lang="en-GB" sz="1800" dirty="0">
                <a:latin typeface="Helvetica Neue"/>
                <a:ea typeface="Helvetica Neue"/>
                <a:cs typeface="Helvetica Neue"/>
                <a:sym typeface="Helvetica Neue"/>
              </a:rPr>
              <a:t>ing the data table that appears in a web browser.</a:t>
            </a:r>
            <a:endParaRPr sz="1800" dirty="0">
              <a:latin typeface="Helvetica Neue"/>
              <a:ea typeface="Helvetica Neue"/>
              <a:cs typeface="Helvetica Neue"/>
              <a:sym typeface="Helvetica Neue"/>
            </a:endParaRPr>
          </a:p>
        </p:txBody>
      </p:sp>
      <p:sp>
        <p:nvSpPr>
          <p:cNvPr id="491" name="Google Shape;491;g365ab73c13e_0_129"/>
          <p:cNvSpPr/>
          <p:nvPr/>
        </p:nvSpPr>
        <p:spPr>
          <a:xfrm>
            <a:off x="681025" y="2206150"/>
            <a:ext cx="8544000" cy="4005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a:latin typeface="Helvetica Neue"/>
                <a:ea typeface="Helvetica Neue"/>
                <a:cs typeface="Helvetica Neue"/>
                <a:sym typeface="Helvetica Neue"/>
              </a:rPr>
              <a:t>Students can analyze their data using paper and pencil or a spreadsheet.</a:t>
            </a:r>
            <a:endParaRPr sz="1800">
              <a:latin typeface="Helvetica Neue"/>
              <a:ea typeface="Helvetica Neue"/>
              <a:cs typeface="Helvetica Neue"/>
              <a:sym typeface="Helvetica Neue"/>
            </a:endParaRPr>
          </a:p>
          <a:p>
            <a:pPr marL="0" marR="4443715" lvl="0" indent="0" algn="l" rtl="0">
              <a:lnSpc>
                <a:spcPct val="110000"/>
              </a:lnSpc>
              <a:spcBef>
                <a:spcPts val="1000"/>
              </a:spcBef>
              <a:spcAft>
                <a:spcPts val="1000"/>
              </a:spcAft>
              <a:buClr>
                <a:srgbClr val="000000"/>
              </a:buClr>
              <a:buSzPts val="1600"/>
              <a:buFont typeface="Arial"/>
              <a:buNone/>
            </a:pP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2"/>
                  </a:ext>
                </a:extLst>
              </a:rPr>
              <a:t>Use paper and pencil</a:t>
            </a:r>
            <a:r>
              <a:rPr lang="en-GB" sz="1800">
                <a:latin typeface="Helvetica Neue"/>
                <a:ea typeface="Helvetica Neue"/>
                <a:cs typeface="Helvetica Neue"/>
                <a:sym typeface="Helvetica Neue"/>
              </a:rPr>
              <a:t> to add up the total of each column to make your own column or bar chart to visualize your survey data.</a:t>
            </a:r>
            <a:endParaRPr sz="1800">
              <a:latin typeface="Helvetica Neue"/>
              <a:ea typeface="Helvetica Neue"/>
              <a:cs typeface="Helvetica Neue"/>
              <a:sym typeface="Helvetica Neue"/>
            </a:endParaRPr>
          </a:p>
        </p:txBody>
      </p:sp>
      <p:pic>
        <p:nvPicPr>
          <p:cNvPr id="492" name="Google Shape;492;g365ab73c13e_0_129" descr="A table of data generated by the micro:bit's data logging function with the column headings 'car', 'bus', and 'truck.' "/>
          <p:cNvPicPr preferRelativeResize="0"/>
          <p:nvPr/>
        </p:nvPicPr>
        <p:blipFill>
          <a:blip r:embed="rId3">
            <a:alphaModFix/>
          </a:blip>
          <a:stretch>
            <a:fillRect/>
          </a:stretch>
        </p:blipFill>
        <p:spPr>
          <a:xfrm>
            <a:off x="4614000" y="2633350"/>
            <a:ext cx="4352100" cy="3151500"/>
          </a:xfrm>
          <a:prstGeom prst="rect">
            <a:avLst/>
          </a:prstGeom>
          <a:noFill/>
          <a:ln w="9525" cap="flat" cmpd="sng">
            <a:solidFill>
              <a:schemeClr val="dk1"/>
            </a:solidFill>
            <a:prstDash val="solid"/>
            <a:round/>
            <a:headEnd type="none" w="sm" len="sm"/>
            <a:tailEnd type="none" w="sm" len="sm"/>
          </a:ln>
        </p:spPr>
      </p:pic>
      <p:pic>
        <p:nvPicPr>
          <p:cNvPr id="493" name="Google Shape;493;g365ab73c13e_0_129" descr="Decorative" title="Surprised_green@4x-100.jpg"/>
          <p:cNvPicPr preferRelativeResize="0"/>
          <p:nvPr/>
        </p:nvPicPr>
        <p:blipFill>
          <a:blip r:embed="rId4">
            <a:alphaModFix/>
          </a:blip>
          <a:stretch>
            <a:fillRect/>
          </a:stretch>
        </p:blipFill>
        <p:spPr>
          <a:xfrm rot="-689773">
            <a:off x="8341982" y="397352"/>
            <a:ext cx="926336" cy="73854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38d90a9e202_0_1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3"/>
                  </a:ext>
                </a:extLst>
              </a:rPr>
              <a:t>Analyze</a:t>
            </a:r>
            <a:r>
              <a:rPr lang="en-GB" sz="2600">
                <a:solidFill>
                  <a:srgbClr val="CD0364"/>
                </a:solidFill>
              </a:rPr>
              <a:t> Your Data 2</a:t>
            </a:r>
            <a:endParaRPr sz="2600">
              <a:solidFill>
                <a:srgbClr val="2993D6"/>
              </a:solidFill>
            </a:endParaRPr>
          </a:p>
        </p:txBody>
      </p:sp>
      <p:sp>
        <p:nvSpPr>
          <p:cNvPr id="499" name="Google Shape;499;g38d90a9e202_0_1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39</a:t>
            </a:fld>
            <a:endParaRPr/>
          </a:p>
        </p:txBody>
      </p:sp>
      <p:sp>
        <p:nvSpPr>
          <p:cNvPr id="500" name="Google Shape;500;g38d90a9e202_0_1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501" name="Google Shape;501;g38d90a9e202_0_113"/>
          <p:cNvSpPr/>
          <p:nvPr/>
        </p:nvSpPr>
        <p:spPr>
          <a:xfrm>
            <a:off x="681025" y="1367475"/>
            <a:ext cx="8544000" cy="4659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4443715" lvl="0" indent="0" algn="l" rtl="0">
              <a:lnSpc>
                <a:spcPct val="110000"/>
              </a:lnSpc>
              <a:spcBef>
                <a:spcPts val="0"/>
              </a:spcBef>
              <a:spcAft>
                <a:spcPts val="0"/>
              </a:spcAft>
              <a:buClr>
                <a:srgbClr val="000000"/>
              </a:buClr>
              <a:buSzPts val="1600"/>
              <a:buFont typeface="Arial"/>
              <a:buNone/>
            </a:pPr>
            <a:r>
              <a:rPr lang="en-GB" sz="1800" b="1">
                <a:solidFill>
                  <a:srgbClr val="CD0364"/>
                </a:solidFill>
                <a:latin typeface="Helvetica Neue"/>
                <a:ea typeface="Helvetica Neue"/>
                <a:cs typeface="Helvetica Neue"/>
                <a:sym typeface="Helvetica Neue"/>
              </a:rPr>
              <a:t>To use a spreadsheet</a:t>
            </a:r>
            <a:r>
              <a:rPr lang="en-GB" sz="1800">
                <a:latin typeface="Helvetica Neue"/>
                <a:ea typeface="Helvetica Neue"/>
                <a:cs typeface="Helvetica Neue"/>
                <a:sym typeface="Helvetica Neue"/>
              </a:rPr>
              <a:t>, you can:</a:t>
            </a:r>
            <a:endParaRPr sz="1800">
              <a:latin typeface="Helvetica Neue"/>
              <a:ea typeface="Helvetica Neue"/>
              <a:cs typeface="Helvetica Neue"/>
              <a:sym typeface="Helvetica Neue"/>
            </a:endParaRPr>
          </a:p>
          <a:p>
            <a:pPr marL="457200" marR="4443715" lvl="0" indent="-342900" algn="l" rtl="0">
              <a:lnSpc>
                <a:spcPct val="110000"/>
              </a:lnSpc>
              <a:spcBef>
                <a:spcPts val="1300"/>
              </a:spcBef>
              <a:spcAft>
                <a:spcPts val="0"/>
              </a:spcAft>
              <a:buClr>
                <a:srgbClr val="CD0364"/>
              </a:buClr>
              <a:buSzPts val="1800"/>
              <a:buFont typeface="Helvetica Neue"/>
              <a:buChar char="●"/>
            </a:pPr>
            <a:r>
              <a:rPr lang="en-GB" sz="1800" b="1">
                <a:solidFill>
                  <a:srgbClr val="CD0364"/>
                </a:solidFill>
                <a:latin typeface="Helvetica Neue"/>
                <a:ea typeface="Helvetica Neue"/>
                <a:cs typeface="Helvetica Neue"/>
                <a:sym typeface="Helvetica Neue"/>
              </a:rPr>
              <a:t>P</a:t>
            </a:r>
            <a:r>
              <a:rPr lang="en-GB" sz="18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4"/>
                  </a:ext>
                </a:extLst>
              </a:rPr>
              <a:t>ress</a:t>
            </a:r>
            <a:r>
              <a:rPr lang="en-GB" sz="1800" b="1">
                <a:solidFill>
                  <a:srgbClr val="CD0364"/>
                </a:solidFill>
                <a:latin typeface="Helvetica Neue"/>
                <a:ea typeface="Helvetica Neue"/>
                <a:cs typeface="Helvetica Neue"/>
                <a:sym typeface="Helvetica Neue"/>
              </a:rPr>
              <a:t> the copy button</a:t>
            </a:r>
            <a:r>
              <a:rPr lang="en-GB" sz="1800">
                <a:latin typeface="Helvetica Neue"/>
                <a:ea typeface="Helvetica Neue"/>
                <a:cs typeface="Helvetica Neue"/>
                <a:sym typeface="Helvetica Neue"/>
              </a:rPr>
              <a:t> to copy the data so you can paste it straight into a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5"/>
                  </a:ext>
                </a:extLst>
              </a:rPr>
              <a:t>spreadsheet</a:t>
            </a:r>
            <a:r>
              <a:rPr lang="en-GB" sz="1800">
                <a:latin typeface="Helvetica Neue"/>
                <a:ea typeface="Helvetica Neue"/>
                <a:cs typeface="Helvetica Neue"/>
                <a:sym typeface="Helvetica Neue"/>
              </a:rPr>
              <a:t>.</a:t>
            </a:r>
            <a:endParaRPr sz="1800">
              <a:latin typeface="Helvetica Neue"/>
              <a:ea typeface="Helvetica Neue"/>
              <a:cs typeface="Helvetica Neue"/>
              <a:sym typeface="Helvetica Neue"/>
            </a:endParaRPr>
          </a:p>
          <a:p>
            <a:pPr marL="457200" marR="4363497" lvl="0" indent="-342900" algn="l" rtl="0">
              <a:lnSpc>
                <a:spcPct val="110000"/>
              </a:lnSpc>
              <a:spcBef>
                <a:spcPts val="1300"/>
              </a:spcBef>
              <a:spcAft>
                <a:spcPts val="0"/>
              </a:spcAft>
              <a:buClr>
                <a:srgbClr val="CD0364"/>
              </a:buClr>
              <a:buSzPts val="1800"/>
              <a:buFont typeface="Helvetica Neue"/>
              <a:buChar char="●"/>
            </a:pPr>
            <a:r>
              <a:rPr lang="en-GB" sz="1800" b="1">
                <a:solidFill>
                  <a:srgbClr val="CD0364"/>
                </a:solidFill>
                <a:latin typeface="Helvetica Neue"/>
                <a:ea typeface="Helvetica Neue"/>
                <a:cs typeface="Helvetica Neue"/>
                <a:sym typeface="Helvetica Neue"/>
              </a:rPr>
              <a:t>Press the download button</a:t>
            </a:r>
            <a:r>
              <a:rPr lang="en-GB" sz="1800">
                <a:latin typeface="Helvetica Neue"/>
                <a:ea typeface="Helvetica Neue"/>
                <a:cs typeface="Helvetica Neue"/>
                <a:sym typeface="Helvetica Neue"/>
              </a:rPr>
              <a:t> to download the data as a CSV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6"/>
                  </a:ext>
                </a:extLst>
              </a:rPr>
              <a:t>(comma separated values)</a:t>
            </a:r>
            <a:r>
              <a:rPr lang="en-GB" sz="1800">
                <a:latin typeface="Helvetica Neue"/>
                <a:ea typeface="Helvetica Neue"/>
                <a:cs typeface="Helvetica Neue"/>
                <a:sym typeface="Helvetica Neue"/>
              </a:rPr>
              <a:t>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7"/>
                  </a:ext>
                </a:extLst>
              </a:rPr>
              <a:t>file</a:t>
            </a:r>
            <a:r>
              <a:rPr lang="en-GB" sz="1800">
                <a:latin typeface="Helvetica Neue"/>
                <a:ea typeface="Helvetica Neue"/>
                <a:cs typeface="Helvetica Neue"/>
                <a:sym typeface="Helvetica Neue"/>
              </a:rPr>
              <a:t>, which you can also import into a spreadsheet.</a:t>
            </a:r>
            <a:endParaRPr sz="1800">
              <a:latin typeface="Helvetica Neue"/>
              <a:ea typeface="Helvetica Neue"/>
              <a:cs typeface="Helvetica Neue"/>
              <a:sym typeface="Helvetica Neue"/>
            </a:endParaRPr>
          </a:p>
        </p:txBody>
      </p:sp>
      <p:pic>
        <p:nvPicPr>
          <p:cNvPr id="502" name="Google Shape;502;g38d90a9e202_0_113" descr="Decorative" title="Surprised_green@4x-100.jpg"/>
          <p:cNvPicPr preferRelativeResize="0"/>
          <p:nvPr/>
        </p:nvPicPr>
        <p:blipFill>
          <a:blip r:embed="rId3">
            <a:alphaModFix/>
          </a:blip>
          <a:stretch>
            <a:fillRect/>
          </a:stretch>
        </p:blipFill>
        <p:spPr>
          <a:xfrm rot="-689786">
            <a:off x="8540868" y="539754"/>
            <a:ext cx="912836" cy="727792"/>
          </a:xfrm>
          <a:prstGeom prst="rect">
            <a:avLst/>
          </a:prstGeom>
          <a:noFill/>
          <a:ln>
            <a:noFill/>
          </a:ln>
        </p:spPr>
      </p:pic>
      <p:pic>
        <p:nvPicPr>
          <p:cNvPr id="503" name="Google Shape;503;g38d90a9e202_0_113" descr="Table of data generated by micro:bit's data logging function with table headings 'car', 'bus' and 'truck'. "/>
          <p:cNvPicPr preferRelativeResize="0"/>
          <p:nvPr/>
        </p:nvPicPr>
        <p:blipFill>
          <a:blip r:embed="rId4">
            <a:alphaModFix/>
          </a:blip>
          <a:stretch>
            <a:fillRect/>
          </a:stretch>
        </p:blipFill>
        <p:spPr>
          <a:xfrm>
            <a:off x="4574875" y="2121225"/>
            <a:ext cx="4352100" cy="31515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Traffic Survey Data Logger Works</a:t>
            </a:r>
            <a:endParaRPr sz="2600">
              <a:solidFill>
                <a:srgbClr val="00A000"/>
              </a:solidFill>
            </a:endParaRPr>
          </a:p>
        </p:txBody>
      </p:sp>
      <p:sp>
        <p:nvSpPr>
          <p:cNvPr id="116" name="Google Shape;116;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a:t>
            </a:fld>
            <a:endParaRPr/>
          </a:p>
        </p:txBody>
      </p:sp>
      <p:sp>
        <p:nvSpPr>
          <p:cNvPr id="117" name="Google Shape;117;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dirty="0"/>
              <a:t>At the press of a button, the </a:t>
            </a:r>
            <a:r>
              <a:rPr lang="en-GB" sz="1800" dirty="0" err="1"/>
              <a:t>micro:bit</a:t>
            </a:r>
            <a:r>
              <a:rPr lang="en-GB" sz="1800" dirty="0"/>
              <a:t> records what you have seen and stores the data in a table so you can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analyze</a:t>
            </a:r>
            <a:r>
              <a:rPr lang="en-GB" sz="1800" dirty="0"/>
              <a:t> it later.</a:t>
            </a:r>
            <a:endParaRPr sz="1800" dirty="0"/>
          </a:p>
          <a:p>
            <a:pPr marL="457200" lvl="0" indent="-342900" algn="l" rtl="0">
              <a:lnSpc>
                <a:spcPct val="90000"/>
              </a:lnSpc>
              <a:spcBef>
                <a:spcPts val="1000"/>
              </a:spcBef>
              <a:spcAft>
                <a:spcPts val="0"/>
              </a:spcAft>
              <a:buClr>
                <a:srgbClr val="00A000"/>
              </a:buClr>
              <a:buSzPts val="1800"/>
              <a:buChar char="•"/>
            </a:pPr>
            <a:r>
              <a:rPr lang="en-GB" sz="1800" dirty="0"/>
              <a:t>Press button A when you see a car, button B when you see a bus, and the gold touch logo when you see a truck or van.</a:t>
            </a:r>
            <a:endParaRPr sz="1800" dirty="0"/>
          </a:p>
          <a:p>
            <a:pPr marL="457200" lvl="0" indent="-342900" algn="l" rtl="0">
              <a:lnSpc>
                <a:spcPct val="90000"/>
              </a:lnSpc>
              <a:spcBef>
                <a:spcPts val="1000"/>
              </a:spcBef>
              <a:spcAft>
                <a:spcPts val="0"/>
              </a:spcAft>
              <a:buClr>
                <a:srgbClr val="00A000"/>
              </a:buClr>
              <a:buSzPts val="1800"/>
              <a:buChar char="•"/>
            </a:pPr>
            <a:r>
              <a:rPr lang="en-GB" sz="1800" dirty="0"/>
              <a:t>You can record data anywhere if you unplug the </a:t>
            </a:r>
            <a:r>
              <a:rPr lang="en-GB" sz="1800" dirty="0" err="1"/>
              <a:t>micro:bit</a:t>
            </a:r>
            <a:r>
              <a:rPr lang="en-GB" sz="1800" dirty="0"/>
              <a:t> from your computer and connect a battery pack.</a:t>
            </a:r>
            <a:endParaRPr sz="1800" dirty="0"/>
          </a:p>
          <a:p>
            <a:pPr marL="457200" lvl="0" indent="-342900" algn="l" rtl="0">
              <a:lnSpc>
                <a:spcPct val="90000"/>
              </a:lnSpc>
              <a:spcBef>
                <a:spcPts val="1000"/>
              </a:spcBef>
              <a:spcAft>
                <a:spcPts val="0"/>
              </a:spcAft>
              <a:buClr>
                <a:srgbClr val="00A000"/>
              </a:buClr>
              <a:buSzPts val="1800"/>
              <a:buChar char="•"/>
            </a:pPr>
            <a:r>
              <a:rPr lang="en-GB" sz="1800" dirty="0"/>
              <a:t>Data stays on your </a:t>
            </a:r>
            <a:r>
              <a:rPr lang="en-GB" sz="1800" dirty="0" err="1"/>
              <a:t>micro:bit</a:t>
            </a:r>
            <a:r>
              <a:rPr lang="en-GB" sz="1800" dirty="0"/>
              <a:t> even if you disconnect the batteries, so you can study it when you’re back at your computer.</a:t>
            </a:r>
            <a:endParaRPr sz="1800" dirty="0"/>
          </a:p>
          <a:p>
            <a:pPr marL="457200" lvl="0" indent="-342900" algn="l" rtl="0">
              <a:lnSpc>
                <a:spcPct val="90000"/>
              </a:lnSpc>
              <a:spcBef>
                <a:spcPts val="1000"/>
              </a:spcBef>
              <a:spcAft>
                <a:spcPts val="0"/>
              </a:spcAft>
              <a:buClr>
                <a:srgbClr val="00A000"/>
              </a:buClr>
              <a:buSzPts val="1800"/>
              <a:buChar char="•"/>
            </a:pPr>
            <a:r>
              <a:rPr lang="en-GB" sz="1800" dirty="0"/>
              <a:t>After you’ve collected your data, plug the </a:t>
            </a:r>
            <a:r>
              <a:rPr lang="en-GB" sz="1800" dirty="0" err="1"/>
              <a:t>micro:bit</a:t>
            </a:r>
            <a:r>
              <a:rPr lang="en-GB" sz="1800" dirty="0"/>
              <a:t> into a computer to see a table of all the traffic you recorded in a web browser.</a:t>
            </a:r>
            <a:endParaRPr sz="1800" dirty="0"/>
          </a:p>
          <a:p>
            <a:pPr marL="0" lvl="0" indent="0" algn="l" rtl="0">
              <a:lnSpc>
                <a:spcPct val="90000"/>
              </a:lnSpc>
              <a:spcBef>
                <a:spcPts val="1000"/>
              </a:spcBef>
              <a:spcAft>
                <a:spcPts val="0"/>
              </a:spcAft>
              <a:buClr>
                <a:schemeClr val="dk1"/>
              </a:buClr>
              <a:buSzPts val="2000"/>
              <a:buNone/>
            </a:pPr>
            <a:endParaRPr sz="2000" b="1" dirty="0">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dirty="0"/>
          </a:p>
        </p:txBody>
      </p:sp>
      <p:sp>
        <p:nvSpPr>
          <p:cNvPr id="118" name="Google Shape;118;g365ab73c13e_0_81"/>
          <p:cNvSpPr/>
          <p:nvPr/>
        </p:nvSpPr>
        <p:spPr>
          <a:xfrm>
            <a:off x="584750" y="5444948"/>
            <a:ext cx="8254200" cy="911401"/>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dirty="0">
                <a:solidFill>
                  <a:srgbClr val="00A000"/>
                </a:solidFill>
                <a:latin typeface="Helvetica Neue"/>
                <a:ea typeface="Helvetica Neue"/>
                <a:cs typeface="Helvetica Neue"/>
                <a:sym typeface="Helvetica Neue"/>
              </a:rPr>
              <a:t>Pro</a:t>
            </a:r>
            <a:r>
              <a:rPr lang="en-GB" sz="1800" b="1" i="0" u="none" strike="noStrike" cap="none" dirty="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 </a:t>
            </a:r>
            <a:r>
              <a:rPr lang="en-GB" sz="1800" b="1" i="0" u="none" strike="noStrike" cap="none" dirty="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tip</a:t>
            </a:r>
            <a:r>
              <a:rPr lang="en-GB" sz="1800" b="1" i="0" u="none" strike="noStrike" cap="none" dirty="0">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a:t>
            </a:r>
            <a:r>
              <a:rPr lang="en-GB" sz="1800" b="0" i="0" u="none" strike="noStrike" cap="none"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 </a:t>
            </a:r>
            <a:r>
              <a:rPr lang="en-GB" sz="1800" dirty="0">
                <a:latin typeface="Helvetica Neue"/>
                <a:ea typeface="Helvetica Neue"/>
                <a:cs typeface="Helvetica Neue"/>
                <a:sym typeface="Helvetica Neue"/>
              </a:rPr>
              <a:t>Make sure you hold your </a:t>
            </a:r>
            <a:r>
              <a:rPr lang="en-GB" sz="1800" dirty="0" err="1">
                <a:latin typeface="Helvetica Neue"/>
                <a:ea typeface="Helvetica Neue"/>
                <a:cs typeface="Helvetica Neue"/>
                <a:sym typeface="Helvetica Neue"/>
              </a:rPr>
              <a:t>micro:bit</a:t>
            </a:r>
            <a:r>
              <a:rPr lang="en-GB" sz="1800" dirty="0">
                <a:latin typeface="Helvetica Neue"/>
                <a:ea typeface="Helvetica Neue"/>
                <a:cs typeface="Helvetica Neue"/>
                <a:sym typeface="Helvetica Neue"/>
              </a:rPr>
              <a:t> by the edges so you don’t record any data by accident.</a:t>
            </a:r>
            <a:endParaRPr sz="1800" b="0" i="0" u="none" strike="noStrike" cap="none" dirty="0">
              <a:solidFill>
                <a:srgbClr val="000000"/>
              </a:solidFill>
              <a:latin typeface="Helvetica Neue"/>
              <a:ea typeface="Helvetica Neue"/>
              <a:cs typeface="Helvetica Neue"/>
              <a:sym typeface="Helvetica Neue"/>
            </a:endParaRPr>
          </a:p>
        </p:txBody>
      </p:sp>
      <p:grpSp>
        <p:nvGrpSpPr>
          <p:cNvPr id="119" name="Google Shape;119;g365ab73c13e_0_81"/>
          <p:cNvGrpSpPr/>
          <p:nvPr/>
        </p:nvGrpSpPr>
        <p:grpSpPr>
          <a:xfrm rot="4042808">
            <a:off x="8733555" y="955093"/>
            <a:ext cx="650811" cy="659761"/>
            <a:chOff x="7572716" y="3272053"/>
            <a:chExt cx="489368" cy="496098"/>
          </a:xfrm>
        </p:grpSpPr>
        <p:sp>
          <p:nvSpPr>
            <p:cNvPr id="120" name="Google Shape;120;g365ab73c13e_0_8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1" name="Google Shape;121;g365ab73c13e_0_8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2" name="Google Shape;122;g365ab73c13e_0_8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3" name="Google Shape;123;g365ab73c13e_0_8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4" name="Google Shape;124;g365ab73c13e_0_8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5" name="Google Shape;125;g365ab73c13e_0_8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26" name="Google Shape;126;g365ab73c13e_0_81" descr="decorative"/>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g38d90a9e202_0_9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8"/>
                  </a:ext>
                </a:extLst>
              </a:rPr>
              <a:t>etails</a:t>
            </a:r>
            <a:r>
              <a:rPr lang="en-GB" sz="2600">
                <a:solidFill>
                  <a:srgbClr val="CD0364"/>
                </a:solidFill>
              </a:rPr>
              <a:t> 1</a:t>
            </a:r>
            <a:endParaRPr sz="2600">
              <a:solidFill>
                <a:srgbClr val="2993D6"/>
              </a:solidFill>
            </a:endParaRPr>
          </a:p>
        </p:txBody>
      </p:sp>
      <p:sp>
        <p:nvSpPr>
          <p:cNvPr id="509" name="Google Shape;509;g38d90a9e202_0_9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40</a:t>
            </a:fld>
            <a:endParaRPr/>
          </a:p>
        </p:txBody>
      </p:sp>
      <p:sp>
        <p:nvSpPr>
          <p:cNvPr id="510" name="Google Shape;510;g38d90a9e202_0_9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11" name="Google Shape;511;g38d90a9e202_0_97"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12" name="Google Shape;512;g38d90a9e202_0_97"/>
          <p:cNvSpPr txBox="1">
            <a:spLocks noGrp="1"/>
          </p:cNvSpPr>
          <p:nvPr>
            <p:ph type="body" idx="1"/>
          </p:nvPr>
        </p:nvSpPr>
        <p:spPr>
          <a:xfrm>
            <a:off x="681025" y="1227237"/>
            <a:ext cx="8836200" cy="9114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9"/>
                  </a:ext>
                </a:extLst>
              </a:rPr>
              <a:t>This project uses </a:t>
            </a:r>
            <a:r>
              <a:rPr lang="en-GB" sz="1650" dirty="0"/>
              <a:t>the </a:t>
            </a:r>
            <a:r>
              <a:rPr lang="en-GB" sz="1650" dirty="0" err="1"/>
              <a:t>micro:bit’s</a:t>
            </a:r>
            <a:r>
              <a:rPr lang="en-GB" sz="1650" dirty="0"/>
              <a:t> data logging feature to record the number of cars,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0"/>
                  </a:ext>
                </a:extLst>
              </a:rPr>
              <a:t>buses</a:t>
            </a:r>
            <a:r>
              <a:rPr lang="en-GB" sz="1650" dirty="0"/>
              <a:t>, and trucks. </a:t>
            </a:r>
            <a:endParaRPr sz="1650" dirty="0"/>
          </a:p>
        </p:txBody>
      </p:sp>
      <p:sp>
        <p:nvSpPr>
          <p:cNvPr id="513" name="Google Shape;513;g38d90a9e202_0_97"/>
          <p:cNvSpPr/>
          <p:nvPr/>
        </p:nvSpPr>
        <p:spPr>
          <a:xfrm>
            <a:off x="743525" y="2064250"/>
            <a:ext cx="3570900" cy="4089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the program starts, the data logging table’s column headings are set as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1"/>
                  </a:ext>
                </a:extLst>
              </a:rPr>
              <a:t>car”,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2"/>
                  </a:ext>
                </a:extLst>
              </a:rPr>
              <a:t>bus”,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3"/>
                  </a:ext>
                </a:extLst>
              </a:rPr>
              <a:t>and “truck</a:t>
            </a:r>
            <a:r>
              <a:rPr lang="en-GB" sz="1650">
                <a:solidFill>
                  <a:schemeClr val="dk1"/>
                </a:solidFill>
                <a:latin typeface="Helvetica Neue"/>
                <a:ea typeface="Helvetica Neue"/>
                <a:cs typeface="Helvetica Neue"/>
                <a:sym typeface="Helvetica Neue"/>
              </a:rPr>
              <a:t>”. A ‘yes’ icon appears on the LED display.  </a:t>
            </a:r>
            <a:r>
              <a:rPr lang="en-GB" sz="1650" b="0" i="0" u="none" strike="noStrike" cap="none">
                <a:solidFill>
                  <a:schemeClr val="dk1"/>
                </a:solidFill>
                <a:latin typeface="Helvetica Neue"/>
                <a:ea typeface="Helvetica Neue"/>
                <a:cs typeface="Helvetica Neue"/>
                <a:sym typeface="Helvetica Neue"/>
              </a:rPr>
              <a:t> </a:t>
            </a:r>
            <a:endParaRPr sz="1650" b="0" i="0" u="none" strike="noStrike" cap="none">
              <a:solidFill>
                <a:srgbClr val="000000"/>
              </a:solidFill>
              <a:latin typeface="Helvetica Neue"/>
              <a:ea typeface="Helvetica Neue"/>
              <a:cs typeface="Helvetica Neue"/>
              <a:sym typeface="Helvetica Neue"/>
            </a:endParaRPr>
          </a:p>
        </p:txBody>
      </p:sp>
      <p:sp>
        <p:nvSpPr>
          <p:cNvPr id="514" name="Google Shape;514;g38d90a9e202_0_97"/>
          <p:cNvSpPr/>
          <p:nvPr/>
        </p:nvSpPr>
        <p:spPr>
          <a:xfrm>
            <a:off x="4735050" y="2064175"/>
            <a:ext cx="4591800" cy="4089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button A, a ‘show leds’ block is used to display a symbol for a car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4"/>
                  </a:ext>
                </a:extLst>
              </a:rPr>
              <a:t>car” </a:t>
            </a:r>
            <a:r>
              <a:rPr lang="en-GB" sz="1650">
                <a:solidFill>
                  <a:schemeClr val="dk1"/>
                </a:solidFill>
                <a:latin typeface="Helvetica Neue"/>
                <a:ea typeface="Helvetica Neue"/>
                <a:cs typeface="Helvetica Neue"/>
                <a:sym typeface="Helvetica Neue"/>
              </a:rPr>
              <a:t>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515" name="Google Shape;515;g38d90a9e202_0_97" descr="An on start block with a set columns block inside it. The column heading names are 'car', 'bus' and 'truck'. Under the set columns block but inside on start is the show icon yes block. " title="on-start.png"/>
          <p:cNvPicPr preferRelativeResize="0"/>
          <p:nvPr/>
        </p:nvPicPr>
        <p:blipFill>
          <a:blip r:embed="rId4">
            <a:alphaModFix/>
          </a:blip>
          <a:stretch>
            <a:fillRect/>
          </a:stretch>
        </p:blipFill>
        <p:spPr>
          <a:xfrm>
            <a:off x="1740450" y="2250912"/>
            <a:ext cx="1577050" cy="2107450"/>
          </a:xfrm>
          <a:prstGeom prst="rect">
            <a:avLst/>
          </a:prstGeom>
          <a:noFill/>
          <a:ln>
            <a:noFill/>
          </a:ln>
        </p:spPr>
      </p:pic>
      <p:pic>
        <p:nvPicPr>
          <p:cNvPr id="516" name="Google Shape;516;g38d90a9e202_0_97" descr="On button A pressed block with the following blocks inside it: &#10;- show LEDs (with a car symbol)&#10;- log data column 'car' value '1'. &#10;- clear screen " title="buttona.png"/>
          <p:cNvPicPr preferRelativeResize="0"/>
          <p:nvPr/>
        </p:nvPicPr>
        <p:blipFill>
          <a:blip r:embed="rId5">
            <a:alphaModFix/>
          </a:blip>
          <a:stretch>
            <a:fillRect/>
          </a:stretch>
        </p:blipFill>
        <p:spPr>
          <a:xfrm>
            <a:off x="5846000" y="2143975"/>
            <a:ext cx="2369900" cy="2321301"/>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g365ab73c13e_0_3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5"/>
                  </a:ext>
                </a:extLst>
              </a:rPr>
              <a:t>etails</a:t>
            </a:r>
            <a:r>
              <a:rPr lang="en-GB" sz="2600">
                <a:solidFill>
                  <a:srgbClr val="CD0364"/>
                </a:solidFill>
              </a:rPr>
              <a:t> 2</a:t>
            </a:r>
            <a:endParaRPr sz="2600">
              <a:solidFill>
                <a:srgbClr val="6C4BC1"/>
              </a:solidFill>
            </a:endParaRPr>
          </a:p>
        </p:txBody>
      </p:sp>
      <p:sp>
        <p:nvSpPr>
          <p:cNvPr id="522" name="Google Shape;522;g365ab73c13e_0_3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41</a:t>
            </a:fld>
            <a:endParaRPr/>
          </a:p>
        </p:txBody>
      </p:sp>
      <p:sp>
        <p:nvSpPr>
          <p:cNvPr id="523" name="Google Shape;523;g365ab73c13e_0_34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24" name="Google Shape;524;g365ab73c13e_0_345"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25" name="Google Shape;525;g365ab73c13e_0_345"/>
          <p:cNvSpPr/>
          <p:nvPr/>
        </p:nvSpPr>
        <p:spPr>
          <a:xfrm>
            <a:off x="681025" y="1493450"/>
            <a:ext cx="4083000" cy="4660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When you press button B, a ‘show leds’ block is used to display a symbol for a bus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6"/>
                  </a:ext>
                </a:extLst>
              </a:rPr>
              <a:t>bus</a:t>
            </a:r>
            <a:r>
              <a:rPr lang="en-GB" sz="1650">
                <a:solidFill>
                  <a:schemeClr val="dk1"/>
                </a:solidFill>
                <a:latin typeface="Helvetica Neue"/>
                <a:ea typeface="Helvetica Neue"/>
                <a:cs typeface="Helvetica Neue"/>
                <a:sym typeface="Helvetica Neue"/>
              </a:rPr>
              <a:t>” column of your data table. The LED display is then cleared. </a:t>
            </a:r>
            <a:endParaRPr sz="1650">
              <a:solidFill>
                <a:schemeClr val="dk1"/>
              </a:solidFill>
              <a:latin typeface="Helvetica Neue"/>
              <a:ea typeface="Helvetica Neue"/>
              <a:cs typeface="Helvetica Neue"/>
              <a:sym typeface="Helvetica Neue"/>
            </a:endParaRPr>
          </a:p>
        </p:txBody>
      </p:sp>
      <p:sp>
        <p:nvSpPr>
          <p:cNvPr id="526" name="Google Shape;526;g365ab73c13e_0_345"/>
          <p:cNvSpPr/>
          <p:nvPr/>
        </p:nvSpPr>
        <p:spPr>
          <a:xfrm>
            <a:off x="5243775" y="1493450"/>
            <a:ext cx="4083000" cy="4660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When you press the micro:bit’s touch logo, a ‘show leds’ block is used to display a symbol for a truck and a ‘1’ is logged in the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7"/>
                  </a:ext>
                </a:extLst>
              </a:rPr>
              <a:t>truck</a:t>
            </a:r>
            <a:r>
              <a:rPr lang="en-GB" sz="1650">
                <a:solidFill>
                  <a:schemeClr val="dk1"/>
                </a:solidFill>
                <a:latin typeface="Helvetica Neue"/>
                <a:ea typeface="Helvetica Neue"/>
                <a:cs typeface="Helvetica Neue"/>
                <a:sym typeface="Helvetica Neue"/>
              </a:rPr>
              <a:t>” column of your data table. The LED display is then cleared. </a:t>
            </a:r>
            <a:endParaRPr sz="1650" b="0" i="0" u="none" strike="noStrike" cap="none">
              <a:solidFill>
                <a:srgbClr val="000000"/>
              </a:solidFill>
              <a:latin typeface="Helvetica Neue"/>
              <a:ea typeface="Helvetica Neue"/>
              <a:cs typeface="Helvetica Neue"/>
              <a:sym typeface="Helvetica Neue"/>
            </a:endParaRPr>
          </a:p>
        </p:txBody>
      </p:sp>
      <p:pic>
        <p:nvPicPr>
          <p:cNvPr id="527" name="Google Shape;527;g365ab73c13e_0_345" descr="The on button B pressed block containing the following blocks: &#10;- show LEDs with a bus symbol&#10;- log data column 'bus' value '1'&#10;- clear screen" title="buttonb.jpg"/>
          <p:cNvPicPr preferRelativeResize="0"/>
          <p:nvPr/>
        </p:nvPicPr>
        <p:blipFill>
          <a:blip r:embed="rId4">
            <a:alphaModFix/>
          </a:blip>
          <a:stretch>
            <a:fillRect/>
          </a:stretch>
        </p:blipFill>
        <p:spPr>
          <a:xfrm>
            <a:off x="1409225" y="1670425"/>
            <a:ext cx="2626597" cy="2536024"/>
          </a:xfrm>
          <a:prstGeom prst="rect">
            <a:avLst/>
          </a:prstGeom>
          <a:noFill/>
          <a:ln>
            <a:noFill/>
          </a:ln>
        </p:spPr>
      </p:pic>
      <p:pic>
        <p:nvPicPr>
          <p:cNvPr id="528" name="Google Shape;528;g365ab73c13e_0_345" descr="The on logo pressed block containing the following blocks:&#10;- the show LEDs block with a truck symbol&#10;- log data column 'truck' value '1'&#10;- clear screen " title="logo-pressed.jpg"/>
          <p:cNvPicPr preferRelativeResize="0"/>
          <p:nvPr/>
        </p:nvPicPr>
        <p:blipFill>
          <a:blip r:embed="rId5">
            <a:alphaModFix/>
          </a:blip>
          <a:stretch>
            <a:fillRect/>
          </a:stretch>
        </p:blipFill>
        <p:spPr>
          <a:xfrm>
            <a:off x="5850875" y="1621500"/>
            <a:ext cx="2868801" cy="263385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g38a208c5da7_0_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8"/>
                  </a:ext>
                </a:extLst>
              </a:rPr>
              <a:t>etails</a:t>
            </a:r>
            <a:r>
              <a:rPr lang="en-GB" sz="2600">
                <a:solidFill>
                  <a:srgbClr val="CD0364"/>
                </a:solidFill>
              </a:rPr>
              <a:t> 3</a:t>
            </a:r>
            <a:endParaRPr sz="2600">
              <a:solidFill>
                <a:srgbClr val="6C4BC1"/>
              </a:solidFill>
            </a:endParaRPr>
          </a:p>
        </p:txBody>
      </p:sp>
      <p:sp>
        <p:nvSpPr>
          <p:cNvPr id="534" name="Google Shape;534;g38a208c5da7_0_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42</a:t>
            </a:fld>
            <a:endParaRPr/>
          </a:p>
        </p:txBody>
      </p:sp>
      <p:sp>
        <p:nvSpPr>
          <p:cNvPr id="535" name="Google Shape;535;g38a208c5da7_0_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536" name="Google Shape;536;g38a208c5da7_0_8" descr="decorative" title="Inspired_green@4x-100 (1).jpg"/>
          <p:cNvPicPr preferRelativeResize="0"/>
          <p:nvPr/>
        </p:nvPicPr>
        <p:blipFill rotWithShape="1">
          <a:blip r:embed="rId3">
            <a:alphaModFix/>
          </a:blip>
          <a:srcRect/>
          <a:stretch/>
        </p:blipFill>
        <p:spPr>
          <a:xfrm rot="572948">
            <a:off x="7932800" y="240552"/>
            <a:ext cx="873876" cy="1188650"/>
          </a:xfrm>
          <a:prstGeom prst="rect">
            <a:avLst/>
          </a:prstGeom>
          <a:noFill/>
          <a:ln>
            <a:noFill/>
          </a:ln>
        </p:spPr>
      </p:pic>
      <p:sp>
        <p:nvSpPr>
          <p:cNvPr id="537" name="Google Shape;537;g38a208c5da7_0_8"/>
          <p:cNvSpPr/>
          <p:nvPr/>
        </p:nvSpPr>
        <p:spPr>
          <a:xfrm>
            <a:off x="694500" y="1504124"/>
            <a:ext cx="8364600" cy="4726247"/>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0" rIns="91425" bIns="91425" anchor="t" anchorCtr="0">
            <a:noAutofit/>
          </a:bodyPr>
          <a:lstStyle/>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0"/>
              </a:spcAft>
              <a:buClr>
                <a:srgbClr val="000000"/>
              </a:buClr>
              <a:buSzPts val="1600"/>
              <a:buFont typeface="Arial"/>
              <a:buNone/>
            </a:pPr>
            <a:endParaRPr sz="1600" dirty="0">
              <a:solidFill>
                <a:schemeClr val="dk1"/>
              </a:solidFill>
              <a:latin typeface="Helvetica Neue"/>
              <a:ea typeface="Helvetica Neue"/>
              <a:cs typeface="Helvetica Neue"/>
              <a:sym typeface="Helvetica Neue"/>
            </a:endParaRPr>
          </a:p>
          <a:p>
            <a:pPr marL="0" marR="178484" lvl="0" indent="0" algn="l" rtl="0">
              <a:lnSpc>
                <a:spcPct val="110000"/>
              </a:lnSpc>
              <a:spcBef>
                <a:spcPts val="1300"/>
              </a:spcBef>
              <a:spcAft>
                <a:spcPts val="1200"/>
              </a:spcAft>
              <a:buClr>
                <a:srgbClr val="000000"/>
              </a:buClr>
              <a:buSzPts val="1600"/>
              <a:buFont typeface="Arial"/>
              <a:buNone/>
            </a:pPr>
            <a:r>
              <a:rPr lang="en-GB" sz="1650" dirty="0">
                <a:solidFill>
                  <a:schemeClr val="dk1"/>
                </a:solidFill>
                <a:latin typeface="Helvetica Neue"/>
                <a:ea typeface="Helvetica Neue"/>
                <a:cs typeface="Helvetica Neue"/>
                <a:sym typeface="Helvetica Neue"/>
              </a:rPr>
              <a:t>When you press buttons A and B at the same time, a skull icon appears on the </a:t>
            </a:r>
            <a:r>
              <a:rPr lang="en-GB" sz="1650" dirty="0" err="1">
                <a:solidFill>
                  <a:schemeClr val="dk1"/>
                </a:solidFill>
                <a:latin typeface="Helvetica Neue"/>
                <a:ea typeface="Helvetica Neue"/>
                <a:cs typeface="Helvetica Neue"/>
                <a:sym typeface="Helvetica Neue"/>
              </a:rPr>
              <a:t>micro:bit’s</a:t>
            </a:r>
            <a:r>
              <a:rPr lang="en-GB" sz="1650" dirty="0">
                <a:solidFill>
                  <a:schemeClr val="dk1"/>
                </a:solidFill>
                <a:latin typeface="Helvetica Neue"/>
                <a:ea typeface="Helvetica Neue"/>
                <a:cs typeface="Helvetica Neue"/>
                <a:sym typeface="Helvetica Neue"/>
              </a:rPr>
              <a:t> LED display, the log is cleared of data, and the data logging table’s column headings are reset. Then a ‘</a:t>
            </a:r>
            <a:r>
              <a:rPr lang="en-GB" sz="1650" dirty="0" err="1">
                <a:solidFill>
                  <a:schemeClr val="dk1"/>
                </a:solidFill>
                <a:latin typeface="Helvetica Neue"/>
                <a:ea typeface="Helvetica Neue"/>
                <a:cs typeface="Helvetica Neue"/>
                <a:sym typeface="Helvetica Neue"/>
              </a:rPr>
              <a:t>yes’</a:t>
            </a:r>
            <a:r>
              <a:rPr lang="en-GB" sz="1650" dirty="0">
                <a:solidFill>
                  <a:schemeClr val="dk1"/>
                </a:solidFill>
                <a:latin typeface="Helvetica Neue"/>
                <a:ea typeface="Helvetica Neue"/>
                <a:cs typeface="Helvetica Neue"/>
                <a:sym typeface="Helvetica Neue"/>
              </a:rPr>
              <a:t> icon appears on the LED display to </a:t>
            </a:r>
            <a:r>
              <a:rPr lang="en-GB" sz="1650"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9"/>
                  </a:ext>
                </a:extLst>
              </a:rPr>
              <a:t>indicate</a:t>
            </a:r>
            <a:r>
              <a:rPr lang="en-GB" sz="1650" dirty="0">
                <a:solidFill>
                  <a:schemeClr val="dk1"/>
                </a:solidFill>
                <a:latin typeface="Helvetica Neue"/>
                <a:ea typeface="Helvetica Neue"/>
                <a:cs typeface="Helvetica Neue"/>
                <a:sym typeface="Helvetica Neue"/>
              </a:rPr>
              <a:t> that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is ready to collect new data. </a:t>
            </a:r>
            <a:endParaRPr sz="1650" b="0" i="0" u="none" strike="noStrike" cap="none" dirty="0">
              <a:solidFill>
                <a:srgbClr val="000000"/>
              </a:solidFill>
              <a:latin typeface="Helvetica Neue"/>
              <a:ea typeface="Helvetica Neue"/>
              <a:cs typeface="Helvetica Neue"/>
              <a:sym typeface="Helvetica Neue"/>
            </a:endParaRPr>
          </a:p>
        </p:txBody>
      </p:sp>
      <p:pic>
        <p:nvPicPr>
          <p:cNvPr id="538" name="Google Shape;538;g38a208c5da7_0_8" descr="The on button A+B pressed block containing the following blocks:&#10;- show icon skull&#10;- delete log&#10;- set columns 'car', 'bus', 'truck' &#10;- show icon yes block " title="a-plus-b.jpg"/>
          <p:cNvPicPr preferRelativeResize="0"/>
          <p:nvPr/>
        </p:nvPicPr>
        <p:blipFill>
          <a:blip r:embed="rId4">
            <a:alphaModFix/>
          </a:blip>
          <a:stretch>
            <a:fillRect/>
          </a:stretch>
        </p:blipFill>
        <p:spPr>
          <a:xfrm>
            <a:off x="3748068" y="1534946"/>
            <a:ext cx="2257463" cy="3384186"/>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544" name="Google Shape;544;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00A000"/>
                </a:solidFill>
              </a:rPr>
              <a:t>Traffic Survey Data Logger </a:t>
            </a:r>
            <a:r>
              <a:rPr lang="en-GB" sz="2600" dirty="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0"/>
                  </a:ext>
                </a:extLst>
              </a:rPr>
              <a:t>Extensions</a:t>
            </a:r>
            <a:endParaRPr sz="2600" dirty="0">
              <a:solidFill>
                <a:srgbClr val="00A000"/>
              </a:solidFill>
            </a:endParaRPr>
          </a:p>
        </p:txBody>
      </p:sp>
      <p:sp>
        <p:nvSpPr>
          <p:cNvPr id="550" name="Google Shape;550;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44</a:t>
            </a:fld>
            <a:endParaRPr/>
          </a:p>
        </p:txBody>
      </p:sp>
      <p:sp>
        <p:nvSpPr>
          <p:cNvPr id="551" name="Google Shape;551;g35fa30c4f18_0_51"/>
          <p:cNvSpPr txBox="1">
            <a:spLocks noGrp="1"/>
          </p:cNvSpPr>
          <p:nvPr>
            <p:ph type="body" idx="1"/>
          </p:nvPr>
        </p:nvSpPr>
        <p:spPr>
          <a:xfrm>
            <a:off x="681020" y="1386200"/>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Collect and compare data from different times of the day and suggest reasons why the data differs.  </a:t>
            </a:r>
            <a:endParaRPr sz="1800"/>
          </a:p>
          <a:p>
            <a:pPr marL="318151" lvl="0" indent="-309553" algn="l" rtl="0">
              <a:lnSpc>
                <a:spcPct val="110000"/>
              </a:lnSpc>
              <a:spcBef>
                <a:spcPts val="1300"/>
              </a:spcBef>
              <a:spcAft>
                <a:spcPts val="0"/>
              </a:spcAft>
              <a:buClr>
                <a:srgbClr val="00A000"/>
              </a:buClr>
              <a:buSzPts val="1800"/>
              <a:buChar char="•"/>
            </a:pPr>
            <a:r>
              <a:rPr lang="en-GB" sz="1800"/>
              <a:t>Make suggestions for</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1"/>
                  </a:ext>
                </a:extLst>
              </a:rPr>
              <a:t> how people could take better care of the environment </a:t>
            </a:r>
            <a:r>
              <a:rPr lang="en-GB" sz="1800"/>
              <a:t>using the data collected. </a:t>
            </a:r>
            <a:endParaRPr sz="1800"/>
          </a:p>
          <a:p>
            <a:pPr marL="318151" lvl="0" indent="-309553" algn="l" rtl="0">
              <a:lnSpc>
                <a:spcPct val="110000"/>
              </a:lnSpc>
              <a:spcBef>
                <a:spcPts val="1300"/>
              </a:spcBef>
              <a:spcAft>
                <a:spcPts val="0"/>
              </a:spcAft>
              <a:buClr>
                <a:srgbClr val="00A000"/>
              </a:buClr>
              <a:buSzPts val="1800"/>
              <a:buChar char="•"/>
            </a:pPr>
            <a:r>
              <a:rPr lang="en-GB" sz="1800"/>
              <a:t>Make a graphical representation of the number of vehicles counted, for example, by using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2"/>
                  </a:ext>
                </a:extLst>
              </a:rPr>
              <a:t>colored</a:t>
            </a:r>
            <a:r>
              <a:rPr lang="en-GB" sz="1800"/>
              <a:t> stickers. </a:t>
            </a:r>
            <a:endParaRPr sz="1800"/>
          </a:p>
          <a:p>
            <a:pPr marL="318151" lvl="0" indent="-309553" algn="l" rtl="0">
              <a:lnSpc>
                <a:spcPct val="110000"/>
              </a:lnSpc>
              <a:spcBef>
                <a:spcPts val="1300"/>
              </a:spcBef>
              <a:spcAft>
                <a:spcPts val="1000"/>
              </a:spcAft>
              <a:buClr>
                <a:srgbClr val="00A000"/>
              </a:buClr>
              <a:buSzPts val="1800"/>
              <a:buChar char="•"/>
            </a:pPr>
            <a:r>
              <a:rPr lang="en-GB" sz="1800"/>
              <a:t>Students could collect data by creating a paper and pen tally chart. How does this compare to using the micro:bit? Which method is more likely to be accurate? </a:t>
            </a:r>
            <a:endParaRPr sz="1800"/>
          </a:p>
        </p:txBody>
      </p:sp>
      <p:pic>
        <p:nvPicPr>
          <p:cNvPr id="552" name="Google Shape;552;g35fa30c4f18_0_51" title="Screenshot 2025-06-12 at 17.01.28.png"/>
          <p:cNvPicPr preferRelativeResize="0"/>
          <p:nvPr/>
        </p:nvPicPr>
        <p:blipFill rotWithShape="1">
          <a:blip r:embed="rId3">
            <a:alphaModFix/>
          </a:blip>
          <a:srcRect l="-129080" t="6450" r="129080" b="-6448"/>
          <a:stretch/>
        </p:blipFill>
        <p:spPr>
          <a:xfrm>
            <a:off x="7928000" y="4042200"/>
            <a:ext cx="1728000" cy="2237950"/>
          </a:xfrm>
          <a:prstGeom prst="rect">
            <a:avLst/>
          </a:prstGeom>
          <a:noFill/>
          <a:ln>
            <a:noFill/>
          </a:ln>
        </p:spPr>
      </p:pic>
      <p:pic>
        <p:nvPicPr>
          <p:cNvPr id="553" name="Google Shape;553;g35fa30c4f18_0_51" descr="Illustration of different data representations including a written report, scatterplot, bar graph, pie chart, and table data students can use to share the data collected with the micro:bit" title="Screenshot 2025-06-16 at 17.05.52.png"/>
          <p:cNvPicPr preferRelativeResize="0"/>
          <p:nvPr/>
        </p:nvPicPr>
        <p:blipFill rotWithShape="1">
          <a:blip r:embed="rId4">
            <a:alphaModFix/>
          </a:blip>
          <a:srcRect/>
          <a:stretch/>
        </p:blipFill>
        <p:spPr>
          <a:xfrm>
            <a:off x="5560475" y="4748440"/>
            <a:ext cx="1871300" cy="1183350"/>
          </a:xfrm>
          <a:prstGeom prst="rect">
            <a:avLst/>
          </a:prstGeom>
          <a:noFill/>
          <a:ln>
            <a:noFill/>
          </a:ln>
        </p:spPr>
      </p:pic>
      <p:grpSp>
        <p:nvGrpSpPr>
          <p:cNvPr id="554" name="Google Shape;554;g35fa30c4f18_0_51"/>
          <p:cNvGrpSpPr/>
          <p:nvPr/>
        </p:nvGrpSpPr>
        <p:grpSpPr>
          <a:xfrm>
            <a:off x="8091682" y="128549"/>
            <a:ext cx="981036" cy="1315129"/>
            <a:chOff x="7405932" y="173599"/>
            <a:chExt cx="981036" cy="1315129"/>
          </a:xfrm>
        </p:grpSpPr>
        <p:grpSp>
          <p:nvGrpSpPr>
            <p:cNvPr id="555" name="Google Shape;555;g35fa30c4f18_0_51"/>
            <p:cNvGrpSpPr/>
            <p:nvPr/>
          </p:nvGrpSpPr>
          <p:grpSpPr>
            <a:xfrm rot="4080661">
              <a:off x="7924640" y="228087"/>
              <a:ext cx="371965" cy="377145"/>
              <a:chOff x="7572716" y="3272053"/>
              <a:chExt cx="489368" cy="496098"/>
            </a:xfrm>
          </p:grpSpPr>
          <p:sp>
            <p:nvSpPr>
              <p:cNvPr id="556" name="Google Shape;556;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57" name="Google Shape;557;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58" name="Google Shape;558;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59" name="Google Shape;559;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0" name="Google Shape;560;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sp>
            <p:nvSpPr>
              <p:cNvPr id="561" name="Google Shape;561;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chemeClr val="dk1"/>
                  </a:solidFill>
                  <a:latin typeface="Calibri"/>
                  <a:ea typeface="Calibri"/>
                  <a:cs typeface="Calibri"/>
                  <a:sym typeface="Calibri"/>
                </a:endParaRPr>
              </a:p>
            </p:txBody>
          </p:sp>
        </p:grpSp>
        <p:pic>
          <p:nvPicPr>
            <p:cNvPr id="562" name="Google Shape;562;g35fa30c4f18_0_51" descr="decorative"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pic>
        <p:nvPicPr>
          <p:cNvPr id="563" name="Google Shape;563;g35fa30c4f18_0_51" descr="decorative "/>
          <p:cNvPicPr preferRelativeResize="0"/>
          <p:nvPr/>
        </p:nvPicPr>
        <p:blipFill>
          <a:blip r:embed="rId6">
            <a:alphaModFix/>
          </a:blip>
          <a:stretch>
            <a:fillRect/>
          </a:stretch>
        </p:blipFill>
        <p:spPr>
          <a:xfrm>
            <a:off x="2412075" y="4887464"/>
            <a:ext cx="1270600" cy="12706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g36ae1943653_0_3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100000"/>
              <a:buNone/>
            </a:pPr>
            <a:r>
              <a:rPr lang="en-GB">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3"/>
                  </a:ext>
                </a:extLst>
              </a:rPr>
              <a:t>Renam</a:t>
            </a:r>
            <a:r>
              <a:rPr lang="en-GB">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4"/>
                  </a:ext>
                </a:extLst>
              </a:rPr>
              <a:t>ing</a:t>
            </a:r>
            <a:r>
              <a:rPr lang="en-GB"/>
              <a:t> Column Headings</a:t>
            </a:r>
            <a:endParaRPr/>
          </a:p>
        </p:txBody>
      </p:sp>
      <p:sp>
        <p:nvSpPr>
          <p:cNvPr id="569" name="Google Shape;569;g36ae1943653_0_3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g36ae1943653_0_2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5"/>
                  </a:ext>
                </a:extLst>
              </a:rPr>
              <a:t>Renam</a:t>
            </a:r>
            <a:r>
              <a:rPr lang="en-GB" sz="2600">
                <a:solidFill>
                  <a:srgbClr val="00A000"/>
                </a:solidFill>
              </a:rPr>
              <a:t>ing Column Heading</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6"/>
                  </a:ext>
                </a:extLst>
              </a:rPr>
              <a:t>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7"/>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8"/>
                  </a:ext>
                </a:extLst>
              </a:rPr>
              <a:t>tep</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9"/>
                  </a:ext>
                </a:extLst>
              </a:rPr>
              <a:t> 1</a:t>
            </a:r>
            <a:endParaRPr sz="2600">
              <a:solidFill>
                <a:srgbClr val="00A000"/>
              </a:solidFill>
            </a:endParaRPr>
          </a:p>
        </p:txBody>
      </p:sp>
      <p:sp>
        <p:nvSpPr>
          <p:cNvPr id="575" name="Google Shape;575;g36ae1943653_0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46</a:t>
            </a:fld>
            <a:endParaRPr/>
          </a:p>
        </p:txBody>
      </p:sp>
      <p:sp>
        <p:nvSpPr>
          <p:cNvPr id="576" name="Google Shape;576;g36ae1943653_0_22"/>
          <p:cNvSpPr txBox="1">
            <a:spLocks noGrp="1"/>
          </p:cNvSpPr>
          <p:nvPr>
            <p:ph type="body" idx="1"/>
          </p:nvPr>
        </p:nvSpPr>
        <p:spPr>
          <a:xfrm>
            <a:off x="681025" y="4016064"/>
            <a:ext cx="7598400" cy="28416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00A000"/>
                </a:solidFill>
              </a:rPr>
              <a:t>Change the Column Heading Names:</a:t>
            </a:r>
            <a:endParaRPr sz="959" b="1" i="1">
              <a:solidFill>
                <a:srgbClr val="00A000"/>
              </a:solidFill>
            </a:endParaRPr>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rPr>
              <a:t>Open</a:t>
            </a:r>
            <a:r>
              <a:rPr lang="en-GB" sz="1800"/>
              <a:t> the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0"/>
                  </a:ext>
                </a:extLst>
              </a:rPr>
              <a:t>starter project</a:t>
            </a:r>
            <a:r>
              <a:rPr lang="en-GB" sz="1800"/>
              <a:t> at the appropriate spice level. </a:t>
            </a:r>
            <a:endParaRPr sz="1800"/>
          </a:p>
          <a:p>
            <a:pPr marL="318151" lvl="0" indent="-309553" algn="l" rtl="0">
              <a:lnSpc>
                <a:spcPct val="110000"/>
              </a:lnSpc>
              <a:spcBef>
                <a:spcPts val="1300"/>
              </a:spcBef>
              <a:spcAft>
                <a:spcPts val="0"/>
              </a:spcAft>
              <a:buClr>
                <a:srgbClr val="00A000"/>
              </a:buClr>
              <a:buSzPts val="1800"/>
              <a:buChar char="•"/>
            </a:pPr>
            <a:r>
              <a:rPr lang="en-GB" sz="18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1"/>
                  </a:ext>
                </a:extLst>
              </a:rPr>
              <a:t>Explain</a:t>
            </a: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2"/>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3"/>
                  </a:ext>
                </a:extLst>
              </a:rPr>
              <a:t>th</a:t>
            </a:r>
            <a:r>
              <a:rPr lang="en-GB" sz="1800"/>
              <a:t>at students have been provided starter code,</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4"/>
                  </a:ext>
                </a:extLst>
              </a:rPr>
              <a:t> which </a:t>
            </a:r>
            <a:r>
              <a:rPr lang="en-GB" sz="1800"/>
              <a:t>includes three column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5"/>
                  </a:ext>
                </a:extLst>
              </a:rPr>
              <a:t>headings</a:t>
            </a:r>
            <a:r>
              <a:rPr lang="en-GB" sz="1800"/>
              <a:t> for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6"/>
                  </a:ext>
                </a:extLst>
              </a:rPr>
              <a:t>“car”,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7"/>
                  </a:ext>
                </a:extLst>
              </a:rPr>
              <a:t>bus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8"/>
                  </a:ext>
                </a:extLst>
              </a:rPr>
              <a:t>”, and “truck”</a:t>
            </a:r>
            <a:r>
              <a:rPr lang="en-GB" sz="1800"/>
              <a:t> and they are going to change these to</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9"/>
                  </a:ext>
                </a:extLst>
              </a:rPr>
              <a:t> </a:t>
            </a:r>
            <a:r>
              <a:rPr lang="en-GB" sz="1800"/>
              <a:t>“paper”, “plastic”, and “metal”. </a:t>
            </a:r>
            <a:endParaRPr sz="1800"/>
          </a:p>
        </p:txBody>
      </p:sp>
      <p:pic>
        <p:nvPicPr>
          <p:cNvPr id="577" name="Google Shape;577;g36ae1943653_0_2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578" name="Google Shape;578;g36ae1943653_0_22" descr="decorative" title="Inspired_green@4x-100 (1).jpg"/>
          <p:cNvPicPr preferRelativeResize="0"/>
          <p:nvPr/>
        </p:nvPicPr>
        <p:blipFill rotWithShape="1">
          <a:blip r:embed="rId4">
            <a:alphaModFix/>
          </a:blip>
          <a:srcRect/>
          <a:stretch/>
        </p:blipFill>
        <p:spPr>
          <a:xfrm rot="572948">
            <a:off x="7508950" y="3665327"/>
            <a:ext cx="873876" cy="1188650"/>
          </a:xfrm>
          <a:prstGeom prst="rect">
            <a:avLst/>
          </a:prstGeom>
          <a:noFill/>
          <a:ln>
            <a:noFill/>
          </a:ln>
        </p:spPr>
      </p:pic>
      <p:sp>
        <p:nvSpPr>
          <p:cNvPr id="579" name="Google Shape;579;g36ae1943653_0_22"/>
          <p:cNvSpPr txBox="1">
            <a:spLocks noGrp="1"/>
          </p:cNvSpPr>
          <p:nvPr>
            <p:ph type="body" idx="1"/>
          </p:nvPr>
        </p:nvSpPr>
        <p:spPr>
          <a:xfrm>
            <a:off x="681025" y="1367475"/>
            <a:ext cx="7689900" cy="206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300"/>
              </a:spcBef>
              <a:spcAft>
                <a:spcPts val="0"/>
              </a:spcAft>
              <a:buSzPts val="1800"/>
              <a:buNone/>
            </a:pP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0"/>
                  </a:ext>
                </a:extLst>
              </a:rPr>
              <a:t>This project uses </a:t>
            </a:r>
            <a:r>
              <a:rPr lang="en-GB" sz="1800"/>
              <a:t>the column headings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1"/>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2"/>
                  </a:ext>
                </a:extLst>
              </a:rPr>
              <a:t>car”</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3"/>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4"/>
                  </a:ext>
                </a:extLst>
              </a:rPr>
              <a:t>bus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5"/>
                  </a:ext>
                </a:extLst>
              </a:rPr>
              <a:t>”,</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6"/>
                  </a:ext>
                </a:extLst>
              </a:rPr>
              <a:t> and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7"/>
                  </a:ext>
                </a:extLst>
              </a:rPr>
              <a:t>truck”</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8"/>
                  </a:ext>
                </a:extLst>
              </a:rPr>
              <a:t> </a:t>
            </a:r>
            <a:r>
              <a:rPr lang="en-GB" sz="1800"/>
              <a:t>in its data logging table. </a:t>
            </a:r>
            <a:endParaRPr sz="1800"/>
          </a:p>
          <a:p>
            <a:pPr marL="0" marR="0" lvl="0" indent="0" algn="l" rtl="0">
              <a:lnSpc>
                <a:spcPct val="110000"/>
              </a:lnSpc>
              <a:spcBef>
                <a:spcPts val="1300"/>
              </a:spcBef>
              <a:spcAft>
                <a:spcPts val="0"/>
              </a:spcAft>
              <a:buSzPts val="1800"/>
              <a:buNone/>
            </a:pPr>
            <a:r>
              <a:rPr lang="en-GB" sz="1800"/>
              <a:t>You can tailor this project to best suit your class and the topics you are studying by changing the column headings. For example, you might want your students to collect data about different types of trash found in the playground. You could therefore change the column headings to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9"/>
                  </a:ext>
                </a:extLst>
              </a:rPr>
              <a:t>paper”,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0"/>
                  </a:ext>
                </a:extLst>
              </a:rPr>
              <a:t>plastic</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1"/>
                  </a:ext>
                </a:extLst>
              </a:rPr>
              <a:t>”, and “metal”.</a:t>
            </a:r>
            <a:r>
              <a:rPr lang="en-GB" sz="1800"/>
              <a:t> </a:t>
            </a:r>
            <a:endParaRPr sz="18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g36ae1943653_0_6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2"/>
                  </a:ext>
                </a:extLst>
              </a:rPr>
              <a:t>Renaming Column Headings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3"/>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4"/>
                  </a:ext>
                </a:extLst>
              </a:rPr>
              <a:t>tep</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5"/>
                  </a:ext>
                </a:extLst>
              </a:rPr>
              <a:t> 2</a:t>
            </a:r>
            <a:endParaRPr sz="2600">
              <a:solidFill>
                <a:srgbClr val="CD0364"/>
              </a:solidFill>
            </a:endParaRPr>
          </a:p>
        </p:txBody>
      </p:sp>
      <p:sp>
        <p:nvSpPr>
          <p:cNvPr id="585" name="Google Shape;585;g36ae1943653_0_6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47</a:t>
            </a:fld>
            <a:endParaRPr/>
          </a:p>
        </p:txBody>
      </p:sp>
      <p:sp>
        <p:nvSpPr>
          <p:cNvPr id="586" name="Google Shape;586;g36ae1943653_0_66"/>
          <p:cNvSpPr/>
          <p:nvPr/>
        </p:nvSpPr>
        <p:spPr>
          <a:xfrm>
            <a:off x="681025" y="1571050"/>
            <a:ext cx="39171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00A000"/>
                </a:solidFill>
                <a:latin typeface="Helvetica Neue"/>
                <a:ea typeface="Helvetica Neue"/>
                <a:cs typeface="Helvetica Neue"/>
                <a:sym typeface="Helvetica Neue"/>
              </a:rPr>
              <a:t>Find the </a:t>
            </a:r>
            <a:r>
              <a:rPr lang="en-GB" sz="1800" b="1">
                <a:solidFill>
                  <a:srgbClr val="00A000"/>
                </a:solidFill>
                <a:latin typeface="Helvetica Neue"/>
                <a:ea typeface="Helvetica Neue"/>
                <a:cs typeface="Helvetica Neue"/>
                <a:sym typeface="Helvetica Neue"/>
              </a:rPr>
              <a:t>‘</a:t>
            </a:r>
            <a:r>
              <a:rPr lang="en-GB" sz="1800" b="1" i="0" u="none" strike="noStrike" cap="none">
                <a:solidFill>
                  <a:srgbClr val="00A000"/>
                </a:solidFill>
                <a:latin typeface="Helvetica Neue"/>
                <a:ea typeface="Helvetica Neue"/>
                <a:cs typeface="Helvetica Neue"/>
                <a:sym typeface="Helvetica Neue"/>
              </a:rPr>
              <a:t>on start block</a:t>
            </a:r>
            <a:r>
              <a:rPr lang="en-GB" sz="1800" b="1">
                <a:solidFill>
                  <a:srgbClr val="00A000"/>
                </a:solidFill>
                <a:latin typeface="Helvetica Neue"/>
                <a:ea typeface="Helvetica Neue"/>
                <a:cs typeface="Helvetica Neue"/>
                <a:sym typeface="Helvetica Neue"/>
              </a:rPr>
              <a:t>’, </a:t>
            </a:r>
            <a:r>
              <a:rPr lang="en-GB" sz="1800">
                <a:solidFill>
                  <a:schemeClr val="dk1"/>
                </a:solidFill>
                <a:latin typeface="Helvetica Neue"/>
                <a:ea typeface="Helvetica Neue"/>
                <a:cs typeface="Helvetica Neue"/>
                <a:sym typeface="Helvetica Neue"/>
              </a:rPr>
              <a:t>which has a ‘set columns’ block inside it.  Change the column headings inside this block to “paper”, “plastic”, and “metal”. </a:t>
            </a:r>
            <a:endParaRPr sz="1800">
              <a:solidFill>
                <a:schemeClr val="dk1"/>
              </a:solidFill>
              <a:latin typeface="Helvetica Neue"/>
              <a:ea typeface="Helvetica Neue"/>
              <a:cs typeface="Helvetica Neue"/>
              <a:sym typeface="Helvetica Neue"/>
            </a:endParaRPr>
          </a:p>
        </p:txBody>
      </p:sp>
      <p:pic>
        <p:nvPicPr>
          <p:cNvPr id="587" name="Google Shape;587;g36ae1943653_0_66"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88" name="Google Shape;588;g36ae1943653_0_66"/>
          <p:cNvSpPr/>
          <p:nvPr/>
        </p:nvSpPr>
        <p:spPr>
          <a:xfrm>
            <a:off x="4940500" y="1570925"/>
            <a:ext cx="45768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00A000"/>
                </a:solidFill>
                <a:latin typeface="Helvetica Neue"/>
                <a:ea typeface="Helvetica Neue"/>
                <a:cs typeface="Helvetica Neue"/>
                <a:sym typeface="Helvetica Neue"/>
              </a:rPr>
              <a:t>Find the </a:t>
            </a:r>
            <a:r>
              <a:rPr lang="en-GB" sz="1800" b="1">
                <a:solidFill>
                  <a:srgbClr val="00A000"/>
                </a:solidFill>
                <a:latin typeface="Helvetica Neue"/>
                <a:ea typeface="Helvetica Neue"/>
                <a:cs typeface="Helvetica Neue"/>
                <a:sym typeface="Helvetica Neue"/>
              </a:rPr>
              <a:t>‘on button </a:t>
            </a:r>
            <a:r>
              <a:rPr lang="en-GB" sz="1800" b="1">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6"/>
                  </a:ext>
                </a:extLst>
              </a:rPr>
              <a:t>A + B</a:t>
            </a:r>
            <a:r>
              <a:rPr lang="en-GB" sz="1800" b="1">
                <a:solidFill>
                  <a:srgbClr val="00A000"/>
                </a:solidFill>
                <a:latin typeface="Helvetica Neue"/>
                <a:ea typeface="Helvetica Neue"/>
                <a:cs typeface="Helvetica Neue"/>
                <a:sym typeface="Helvetica Neue"/>
              </a:rPr>
              <a:t> pressed’ </a:t>
            </a:r>
            <a:r>
              <a:rPr lang="en-GB" sz="1800" b="1">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7"/>
                  </a:ext>
                </a:extLst>
              </a:rPr>
              <a:t>block,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8"/>
                  </a:ext>
                </a:extLst>
              </a:rPr>
              <a:t>which</a:t>
            </a:r>
            <a:r>
              <a:rPr lang="en-GB" sz="1800">
                <a:solidFill>
                  <a:schemeClr val="dk1"/>
                </a:solidFill>
                <a:latin typeface="Helvetica Neue"/>
                <a:ea typeface="Helvetica Neue"/>
                <a:cs typeface="Helvetica Neue"/>
                <a:sym typeface="Helvetica Neue"/>
              </a:rPr>
              <a:t> has a ‘set columns’ block inside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9"/>
                  </a:ext>
                </a:extLst>
              </a:rPr>
              <a:t>it. Change</a:t>
            </a:r>
            <a:r>
              <a:rPr lang="en-GB" sz="1800">
                <a:solidFill>
                  <a:schemeClr val="dk1"/>
                </a:solidFill>
                <a:latin typeface="Helvetica Neue"/>
                <a:ea typeface="Helvetica Neue"/>
                <a:cs typeface="Helvetica Neue"/>
                <a:sym typeface="Helvetica Neue"/>
              </a:rPr>
              <a:t> the column headings inside this block to “paper”, “plastic”, and “metal”.  </a:t>
            </a:r>
            <a:endParaRPr sz="1800" b="1">
              <a:solidFill>
                <a:srgbClr val="00A000"/>
              </a:solidFill>
              <a:latin typeface="Helvetica Neue"/>
              <a:ea typeface="Helvetica Neue"/>
              <a:cs typeface="Helvetica Neue"/>
              <a:sym typeface="Helvetica Neue"/>
            </a:endParaRPr>
          </a:p>
        </p:txBody>
      </p:sp>
      <p:pic>
        <p:nvPicPr>
          <p:cNvPr id="589" name="Google Shape;589;g36ae1943653_0_66" descr="An on start block with a set columns block inside it. The column heading names are 'paper', 'plastic' and 'metal'. Under the set columns block but inside on start is the show icon yes block. " title="set-columns.jpg"/>
          <p:cNvPicPr preferRelativeResize="0"/>
          <p:nvPr/>
        </p:nvPicPr>
        <p:blipFill>
          <a:blip r:embed="rId4">
            <a:alphaModFix/>
          </a:blip>
          <a:stretch>
            <a:fillRect/>
          </a:stretch>
        </p:blipFill>
        <p:spPr>
          <a:xfrm>
            <a:off x="1630187" y="1776649"/>
            <a:ext cx="2018800" cy="2488549"/>
          </a:xfrm>
          <a:prstGeom prst="rect">
            <a:avLst/>
          </a:prstGeom>
          <a:noFill/>
          <a:ln>
            <a:noFill/>
          </a:ln>
        </p:spPr>
      </p:pic>
      <p:pic>
        <p:nvPicPr>
          <p:cNvPr id="590" name="Google Shape;590;g36ae1943653_0_66" descr="The on button A+B pressed block containing the following blocks:&#10;- show icon skull&#10;- delete log&#10;- set columns 'paper', 'plastic', 'metal' &#10;- show icon yes block " title="aplusb.jpg"/>
          <p:cNvPicPr preferRelativeResize="0"/>
          <p:nvPr/>
        </p:nvPicPr>
        <p:blipFill>
          <a:blip r:embed="rId5">
            <a:alphaModFix/>
          </a:blip>
          <a:stretch>
            <a:fillRect/>
          </a:stretch>
        </p:blipFill>
        <p:spPr>
          <a:xfrm>
            <a:off x="6344775" y="1727671"/>
            <a:ext cx="1768250" cy="258649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g38c141c80c2_0_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Column Headings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0"/>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1"/>
                  </a:ext>
                </a:extLst>
              </a:rPr>
              <a:t>tep</a:t>
            </a:r>
            <a:r>
              <a:rPr lang="en-GB" sz="2600">
                <a:solidFill>
                  <a:srgbClr val="00A000"/>
                </a:solidFill>
              </a:rPr>
              <a:t> 3</a:t>
            </a:r>
            <a:endParaRPr sz="2600">
              <a:solidFill>
                <a:srgbClr val="CD0364"/>
              </a:solidFill>
            </a:endParaRPr>
          </a:p>
        </p:txBody>
      </p:sp>
      <p:sp>
        <p:nvSpPr>
          <p:cNvPr id="596" name="Google Shape;596;g38c141c80c2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48</a:t>
            </a:fld>
            <a:endParaRPr/>
          </a:p>
        </p:txBody>
      </p:sp>
      <p:sp>
        <p:nvSpPr>
          <p:cNvPr id="597" name="Google Shape;597;g38c141c80c2_0_2"/>
          <p:cNvSpPr/>
          <p:nvPr/>
        </p:nvSpPr>
        <p:spPr>
          <a:xfrm>
            <a:off x="681025" y="1571050"/>
            <a:ext cx="42126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700" b="1" i="0" u="none" strike="noStrike" cap="none">
                <a:solidFill>
                  <a:srgbClr val="00A000"/>
                </a:solidFill>
                <a:latin typeface="Helvetica Neue"/>
                <a:ea typeface="Helvetica Neue"/>
                <a:cs typeface="Helvetica Neue"/>
                <a:sym typeface="Helvetica Neue"/>
              </a:rPr>
              <a:t>Find the set of blocks </a:t>
            </a:r>
            <a:r>
              <a:rPr lang="en-GB" sz="1700">
                <a:solidFill>
                  <a:schemeClr val="dk1"/>
                </a:solidFill>
                <a:latin typeface="Helvetica Neue"/>
                <a:ea typeface="Helvetica Neue"/>
                <a:cs typeface="Helvetica Neue"/>
                <a:sym typeface="Helvetica Neue"/>
              </a:rPr>
              <a:t>contained in ‘on button A pressed’ block. Find the ‘log data’ block and change the column heading “car” to “paper”. Edit the ‘</a:t>
            </a:r>
            <a:r>
              <a:rPr lang="en-GB" sz="17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2"/>
                  </a:ext>
                </a:extLst>
              </a:rPr>
              <a:t>show leds</a:t>
            </a:r>
            <a:r>
              <a:rPr lang="en-GB" sz="1700">
                <a:solidFill>
                  <a:schemeClr val="dk1"/>
                </a:solidFill>
                <a:latin typeface="Helvetica Neue"/>
                <a:ea typeface="Helvetica Neue"/>
                <a:cs typeface="Helvetica Neue"/>
                <a:sym typeface="Helvetica Neue"/>
              </a:rPr>
              <a:t>’ block to create an icon for paper. </a:t>
            </a:r>
            <a:endParaRPr sz="1700">
              <a:solidFill>
                <a:schemeClr val="dk1"/>
              </a:solidFill>
              <a:latin typeface="Helvetica Neue"/>
              <a:ea typeface="Helvetica Neue"/>
              <a:cs typeface="Helvetica Neue"/>
              <a:sym typeface="Helvetica Neue"/>
            </a:endParaRPr>
          </a:p>
        </p:txBody>
      </p:sp>
      <p:pic>
        <p:nvPicPr>
          <p:cNvPr id="598" name="Google Shape;598;g38c141c80c2_0_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599" name="Google Shape;599;g38c141c80c2_0_2"/>
          <p:cNvSpPr/>
          <p:nvPr/>
        </p:nvSpPr>
        <p:spPr>
          <a:xfrm>
            <a:off x="5304700" y="1570925"/>
            <a:ext cx="42126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100"/>
              <a:buFont typeface="Arial"/>
              <a:buNone/>
            </a:pPr>
            <a:r>
              <a:rPr lang="en-GB" sz="1700" b="1">
                <a:solidFill>
                  <a:srgbClr val="00A000"/>
                </a:solidFill>
                <a:latin typeface="Helvetica Neue"/>
                <a:ea typeface="Helvetica Neue"/>
                <a:cs typeface="Helvetica Neue"/>
                <a:sym typeface="Helvetica Neue"/>
              </a:rPr>
              <a:t>Find the set of blocks </a:t>
            </a:r>
            <a:r>
              <a:rPr lang="en-GB" sz="1700">
                <a:solidFill>
                  <a:schemeClr val="dk1"/>
                </a:solidFill>
                <a:latin typeface="Helvetica Neue"/>
                <a:ea typeface="Helvetica Neue"/>
                <a:cs typeface="Helvetica Neue"/>
                <a:sym typeface="Helvetica Neue"/>
              </a:rPr>
              <a:t>contained in ‘on button B pressed’ block. Find the ‘log data’ block and change the column heading “bus” to “plastic”. Edit the ‘</a:t>
            </a:r>
            <a:r>
              <a:rPr lang="en-GB" sz="17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3"/>
                  </a:ext>
                </a:extLst>
              </a:rPr>
              <a:t>show leds</a:t>
            </a:r>
            <a:r>
              <a:rPr lang="en-GB" sz="1700">
                <a:solidFill>
                  <a:schemeClr val="dk1"/>
                </a:solidFill>
                <a:latin typeface="Helvetica Neue"/>
                <a:ea typeface="Helvetica Neue"/>
                <a:cs typeface="Helvetica Neue"/>
                <a:sym typeface="Helvetica Neue"/>
              </a:rPr>
              <a:t>’ block to create an icon for plastic.  </a:t>
            </a:r>
            <a:r>
              <a:rPr lang="en-GB" sz="1700" b="1" i="0" u="none" strike="noStrike" cap="none">
                <a:solidFill>
                  <a:srgbClr val="00A000"/>
                </a:solidFill>
                <a:latin typeface="Helvetica Neue"/>
                <a:ea typeface="Helvetica Neue"/>
                <a:cs typeface="Helvetica Neue"/>
                <a:sym typeface="Helvetica Neue"/>
              </a:rPr>
              <a:t> </a:t>
            </a:r>
            <a:r>
              <a:rPr lang="en-GB" sz="1800">
                <a:solidFill>
                  <a:schemeClr val="dk1"/>
                </a:solidFill>
                <a:latin typeface="Helvetica Neue"/>
                <a:ea typeface="Helvetica Neue"/>
                <a:cs typeface="Helvetica Neue"/>
                <a:sym typeface="Helvetica Neue"/>
              </a:rPr>
              <a:t> </a:t>
            </a:r>
            <a:endParaRPr sz="1700" b="1">
              <a:solidFill>
                <a:srgbClr val="00A000"/>
              </a:solidFill>
              <a:latin typeface="Helvetica Neue"/>
              <a:ea typeface="Helvetica Neue"/>
              <a:cs typeface="Helvetica Neue"/>
              <a:sym typeface="Helvetica Neue"/>
            </a:endParaRPr>
          </a:p>
        </p:txBody>
      </p:sp>
      <p:pic>
        <p:nvPicPr>
          <p:cNvPr id="600" name="Google Shape;600;g38c141c80c2_0_2" descr="The on button A pressed block containing: &#10;- the show LEDs block with a square displayed on it &#10;- log data column 'paper' value '1'&#10;- clear screen " title="on-buttona-pressed.jpg"/>
          <p:cNvPicPr preferRelativeResize="0"/>
          <p:nvPr/>
        </p:nvPicPr>
        <p:blipFill>
          <a:blip r:embed="rId4">
            <a:alphaModFix/>
          </a:blip>
          <a:stretch>
            <a:fillRect/>
          </a:stretch>
        </p:blipFill>
        <p:spPr>
          <a:xfrm>
            <a:off x="1540764" y="1739900"/>
            <a:ext cx="2493124" cy="2318700"/>
          </a:xfrm>
          <a:prstGeom prst="rect">
            <a:avLst/>
          </a:prstGeom>
          <a:noFill/>
          <a:ln>
            <a:noFill/>
          </a:ln>
        </p:spPr>
      </p:pic>
      <p:pic>
        <p:nvPicPr>
          <p:cNvPr id="601" name="Google Shape;601;g38c141c80c2_0_2" descr="The on button B pressed block containing the following blocks: &#10;- show LEDs block with a symbol of a bottle on it&#10;- log data column 'plastic' value '1'&#10;- clear screen " title="on-button-b.jpg"/>
          <p:cNvPicPr preferRelativeResize="0"/>
          <p:nvPr/>
        </p:nvPicPr>
        <p:blipFill>
          <a:blip r:embed="rId5">
            <a:alphaModFix/>
          </a:blip>
          <a:stretch>
            <a:fillRect/>
          </a:stretch>
        </p:blipFill>
        <p:spPr>
          <a:xfrm>
            <a:off x="6100500" y="1739900"/>
            <a:ext cx="2621018" cy="2318700"/>
          </a:xfrm>
          <a:prstGeom prst="rect">
            <a:avLst/>
          </a:prstGeom>
          <a:solidFill>
            <a:schemeClr val="lt1"/>
          </a:solidFill>
          <a:ln w="19050" cap="flat" cmpd="sng">
            <a:solidFill>
              <a:schemeClr val="lt1"/>
            </a:solidFill>
            <a:prstDash val="solid"/>
            <a:round/>
            <a:headEnd type="none" w="sm" len="sm"/>
            <a:tailEnd type="none" w="sm" len="sm"/>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g38c1b65d269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Renaming Column Headings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4"/>
                  </a:ext>
                </a:extLst>
              </a:rPr>
              <a:t>S</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5"/>
                  </a:ext>
                </a:extLst>
              </a:rPr>
              <a:t>tep</a:t>
            </a:r>
            <a:r>
              <a:rPr lang="en-GB" sz="2600">
                <a:solidFill>
                  <a:srgbClr val="00A000"/>
                </a:solidFill>
              </a:rPr>
              <a:t> 4</a:t>
            </a:r>
            <a:endParaRPr sz="2600">
              <a:solidFill>
                <a:srgbClr val="CD0364"/>
              </a:solidFill>
            </a:endParaRPr>
          </a:p>
        </p:txBody>
      </p:sp>
      <p:sp>
        <p:nvSpPr>
          <p:cNvPr id="607" name="Google Shape;607;g38c1b65d269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49</a:t>
            </a:fld>
            <a:endParaRPr/>
          </a:p>
        </p:txBody>
      </p:sp>
      <p:sp>
        <p:nvSpPr>
          <p:cNvPr id="608" name="Google Shape;608;g38c1b65d269_0_0"/>
          <p:cNvSpPr/>
          <p:nvPr/>
        </p:nvSpPr>
        <p:spPr>
          <a:xfrm>
            <a:off x="681025" y="1571050"/>
            <a:ext cx="8544000" cy="45561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800" b="1" i="0" u="none" strike="noStrike" cap="none">
                <a:solidFill>
                  <a:srgbClr val="00A000"/>
                </a:solidFill>
                <a:latin typeface="Helvetica Neue"/>
                <a:ea typeface="Helvetica Neue"/>
                <a:cs typeface="Helvetica Neue"/>
                <a:sym typeface="Helvetica Neue"/>
              </a:rPr>
              <a:t>Find the set of blocks </a:t>
            </a:r>
            <a:r>
              <a:rPr lang="en-GB" sz="1800">
                <a:solidFill>
                  <a:schemeClr val="dk1"/>
                </a:solidFill>
                <a:latin typeface="Helvetica Neue"/>
                <a:ea typeface="Helvetica Neue"/>
                <a:cs typeface="Helvetica Neue"/>
                <a:sym typeface="Helvetica Neue"/>
              </a:rPr>
              <a:t>contained in ‘on logo pressed’ block. Find the ‘log data’ block and change the column heading “truck” to “metal”. Edit the ‘</a:t>
            </a:r>
            <a:r>
              <a:rPr lang="en-GB" sz="18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6"/>
                  </a:ext>
                </a:extLst>
              </a:rPr>
              <a:t>show leds’ </a:t>
            </a:r>
            <a:r>
              <a:rPr lang="en-GB" sz="1800">
                <a:solidFill>
                  <a:schemeClr val="dk1"/>
                </a:solidFill>
                <a:latin typeface="Helvetica Neue"/>
                <a:ea typeface="Helvetica Neue"/>
                <a:cs typeface="Helvetica Neue"/>
                <a:sym typeface="Helvetica Neue"/>
              </a:rPr>
              <a:t>block to create an icon for metal. </a:t>
            </a:r>
            <a:endParaRPr sz="1800">
              <a:solidFill>
                <a:schemeClr val="dk1"/>
              </a:solidFill>
              <a:latin typeface="Helvetica Neue"/>
              <a:ea typeface="Helvetica Neue"/>
              <a:cs typeface="Helvetica Neue"/>
              <a:sym typeface="Helvetica Neue"/>
            </a:endParaRPr>
          </a:p>
        </p:txBody>
      </p:sp>
      <p:pic>
        <p:nvPicPr>
          <p:cNvPr id="609" name="Google Shape;609;g38c1b65d269_0_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610" name="Google Shape;610;g38c1b65d269_0_0" descr="The on logo pressed block containing the following blocks: &#10;- the show LEDs block with a symbol for metal on it&#10;- log data column 'metal' value '1'&#10;- clear screen " title="on-logo-pressed.jpg"/>
          <p:cNvPicPr preferRelativeResize="0"/>
          <p:nvPr/>
        </p:nvPicPr>
        <p:blipFill>
          <a:blip r:embed="rId4">
            <a:alphaModFix/>
          </a:blip>
          <a:stretch>
            <a:fillRect/>
          </a:stretch>
        </p:blipFill>
        <p:spPr>
          <a:xfrm>
            <a:off x="3533806" y="1701800"/>
            <a:ext cx="3334674" cy="3086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35fe6bcad37_0_9"/>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Pick Your Level</a:t>
            </a:r>
            <a:endParaRPr sz="2600">
              <a:solidFill>
                <a:srgbClr val="00A000"/>
              </a:solidFill>
            </a:endParaRPr>
          </a:p>
        </p:txBody>
      </p:sp>
      <p:sp>
        <p:nvSpPr>
          <p:cNvPr id="132" name="Google Shape;132;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a:t>
            </a:fld>
            <a:endParaRPr/>
          </a:p>
        </p:txBody>
      </p:sp>
      <p:pic>
        <p:nvPicPr>
          <p:cNvPr id="133" name="Google Shape;133;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34" name="Google Shape;134;g35fe6bcad37_0_9"/>
          <p:cNvGraphicFramePr/>
          <p:nvPr/>
        </p:nvGraphicFramePr>
        <p:xfrm>
          <a:off x="775175" y="1276763"/>
          <a:ext cx="8544000" cy="5099250"/>
        </p:xfrm>
        <a:graphic>
          <a:graphicData uri="http://schemas.openxmlformats.org/drawingml/2006/table">
            <a:tbl>
              <a:tblPr>
                <a:noFill/>
                <a:tableStyleId>{C66D15D3-259C-4BE6-9061-1EC026C6D2BB}</a:tableStyleId>
              </a:tblPr>
              <a:tblGrid>
                <a:gridCol w="1681400">
                  <a:extLst>
                    <a:ext uri="{9D8B030D-6E8A-4147-A177-3AD203B41FA5}">
                      <a16:colId xmlns:a16="http://schemas.microsoft.com/office/drawing/2014/main" val="20000"/>
                    </a:ext>
                  </a:extLst>
                </a:gridCol>
                <a:gridCol w="686260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Mild</a:t>
                      </a:r>
                      <a:r>
                        <a:rPr lang="en-GB" sz="1875"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 </a:t>
                      </a:r>
                      <a:endParaRPr sz="1875" u="none" strike="noStrike" cap="none">
                        <a:solidFill>
                          <a:srgbClr val="2A92D6"/>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mins</a:t>
                      </a:r>
                      <a:endParaRPr sz="1400" u="none" strike="noStrike" cap="none"/>
                    </a:p>
                  </a:txBody>
                  <a:tcPr marL="91425" marR="91425" marT="91425" marB="90000">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Learning outcome: </a:t>
                      </a:r>
                      <a:r>
                        <a:rPr lang="en-GB" sz="1800">
                          <a:latin typeface="Helvetica Neue"/>
                          <a:ea typeface="Helvetica Neue"/>
                          <a:cs typeface="Helvetica Neue"/>
                          <a:sym typeface="Helvetica Neue"/>
                        </a:rPr>
                        <a:t>I can paraphrase quantitative data collected using the micro:bit traffic survey data logger.</a:t>
                      </a:r>
                      <a:endParaRPr sz="18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Activity description: </a:t>
                      </a:r>
                      <a:r>
                        <a:rPr lang="en-GB" sz="1800">
                          <a:latin typeface="Helvetica Neue"/>
                          <a:ea typeface="Helvetica Neue"/>
                          <a:cs typeface="Helvetica Neue"/>
                          <a:sym typeface="Helvetica Neue"/>
                        </a:rPr>
                        <a:t>Using existing code, collect observational data and paraphrase the visual preview of data logged using the micro:bit traffic survey data logger.</a:t>
                      </a:r>
                      <a:endParaRPr sz="1800" i="1">
                        <a:latin typeface="Helvetica Neue"/>
                        <a:ea typeface="Helvetica Neue"/>
                        <a:cs typeface="Helvetica Neue"/>
                        <a:sym typeface="Helvetica Neue"/>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Medium</a:t>
                      </a:r>
                      <a:endParaRPr sz="1875" u="none" strike="noStrike" cap="none">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mins</a:t>
                      </a:r>
                      <a:endParaRPr sz="1400" u="none" strike="noStrike" cap="none"/>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Learning outcome:</a:t>
                      </a:r>
                      <a:r>
                        <a:rPr lang="en-GB" sz="1800">
                          <a:latin typeface="Helvetica Neue"/>
                          <a:ea typeface="Helvetica Neue"/>
                          <a:cs typeface="Helvetica Neue"/>
                          <a:sym typeface="Helvetica Neue"/>
                        </a:rPr>
                        <a:t> I can modify my own micro:bit traffic survey data logger program to collect and paraphrase quantitative data.</a:t>
                      </a:r>
                      <a:endParaRPr sz="18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773950">
                <a:tc vMerge="1">
                  <a:txBody>
                    <a:bodyPr/>
                    <a:lstStyle/>
                    <a:p>
                      <a:endParaRPr lang="en-US"/>
                    </a:p>
                  </a:txBody>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Activity description: </a:t>
                      </a:r>
                      <a:r>
                        <a:rPr lang="en-GB" sz="1800">
                          <a:latin typeface="Helvetica Neue"/>
                          <a:ea typeface="Helvetica Neue"/>
                          <a:cs typeface="Helvetica Neue"/>
                          <a:sym typeface="Helvetica Neue"/>
                        </a:rPr>
                        <a:t>Modify the starter project to code your own traffic survey data logger program to collect observational data and paraphrase the visual preview of data logged.</a:t>
                      </a:r>
                      <a:endParaRPr sz="18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hlinkClick r:id="rId5" action="ppaction://hlinksldjump">
                            <a:extLst>
                              <a:ext uri="{A12FA001-AC4F-418D-AE19-62706E023703}">
                                <ahyp:hlinkClr xmlns:ahyp="http://schemas.microsoft.com/office/drawing/2018/hyperlinkcolor" val="tx"/>
                              </a:ext>
                            </a:extLst>
                          </a:hlinkClick>
                        </a:rPr>
                        <a:t>Spicy</a:t>
                      </a:r>
                      <a:endParaRPr sz="1875"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mins</a:t>
                      </a:r>
                      <a:endParaRPr sz="1400" u="none" strike="noStrike" cap="none"/>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Learning outcome: </a:t>
                      </a:r>
                      <a:r>
                        <a:rPr lang="en-GB" sz="1800">
                          <a:latin typeface="Helvetica Neue"/>
                          <a:ea typeface="Helvetica Neue"/>
                          <a:cs typeface="Helvetica Neue"/>
                          <a:sym typeface="Helvetica Neue"/>
                        </a:rPr>
                        <a:t>I can create my own micro:bit traffic survey data logger program to collect and paraphrase quantitative data.</a:t>
                      </a:r>
                      <a:endParaRPr sz="18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lvl="0" indent="0" algn="l" rtl="0">
                        <a:spcBef>
                          <a:spcPts val="0"/>
                        </a:spcBef>
                        <a:spcAft>
                          <a:spcPts val="0"/>
                        </a:spcAft>
                        <a:buNone/>
                      </a:pPr>
                      <a:r>
                        <a:rPr lang="en-GB" sz="1800" b="1">
                          <a:latin typeface="Helvetica Neue"/>
                          <a:ea typeface="Helvetica Neue"/>
                          <a:cs typeface="Helvetica Neue"/>
                          <a:sym typeface="Helvetica Neue"/>
                        </a:rPr>
                        <a:t>Activity description: </a:t>
                      </a:r>
                      <a:r>
                        <a:rPr lang="en-GB" sz="1800">
                          <a:latin typeface="Helvetica Neue"/>
                          <a:ea typeface="Helvetica Neue"/>
                          <a:cs typeface="Helvetica Neue"/>
                          <a:sym typeface="Helvetica Neue"/>
                        </a:rPr>
                        <a:t>Code your own traffic survey data logger program to collect observational data and paraphrase the visual preview of data logged.</a:t>
                      </a:r>
                      <a:endParaRPr sz="180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40" name="Google Shape;140;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Mild 🌶️ </a:t>
            </a:r>
            <a:r>
              <a:rPr lang="en-GB" sz="2600">
                <a:solidFill>
                  <a:srgbClr val="2993D6"/>
                </a:solidFill>
              </a:rPr>
              <a:t>Introduction</a:t>
            </a:r>
            <a:endParaRPr sz="2600">
              <a:solidFill>
                <a:srgbClr val="2993D6"/>
              </a:solidFill>
            </a:endParaRPr>
          </a:p>
        </p:txBody>
      </p:sp>
      <p:sp>
        <p:nvSpPr>
          <p:cNvPr id="146" name="Google Shape;146;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7</a:t>
            </a:fld>
            <a:endParaRPr/>
          </a:p>
        </p:txBody>
      </p:sp>
      <p:sp>
        <p:nvSpPr>
          <p:cNvPr id="147" name="Google Shape;147;g35fa30c4f18_0_17"/>
          <p:cNvSpPr txBox="1">
            <a:spLocks noGrp="1"/>
          </p:cNvSpPr>
          <p:nvPr>
            <p:ph type="body" idx="1"/>
          </p:nvPr>
        </p:nvSpPr>
        <p:spPr>
          <a:xfrm>
            <a:off x="681025" y="1073521"/>
            <a:ext cx="8544000" cy="50670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1300"/>
              </a:spcBef>
              <a:spcAft>
                <a:spcPts val="0"/>
              </a:spcAft>
              <a:buClr>
                <a:srgbClr val="2A92D6"/>
              </a:buClr>
              <a:buSzPts val="1650"/>
              <a:buChar char="•"/>
            </a:pPr>
            <a:r>
              <a:rPr lang="en-GB" sz="1650" dirty="0"/>
              <a:t>Students will download the code onto their </a:t>
            </a:r>
            <a:r>
              <a:rPr lang="en-GB" sz="1650" dirty="0" err="1"/>
              <a:t>micro:bit</a:t>
            </a:r>
            <a:r>
              <a:rPr lang="en-GB" sz="1650" dirty="0"/>
              <a:t>, take it outside (connected to the battery</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pack), and </a:t>
            </a:r>
            <a:r>
              <a:rPr lang="en-GB" sz="1650" dirty="0"/>
              <a:t>gather real-world data. </a:t>
            </a:r>
            <a:r>
              <a:rPr lang="en-GB" sz="1650" i="1" dirty="0"/>
              <a:t>This activity may require an additional 45-60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minutes</a:t>
            </a:r>
            <a:r>
              <a:rPr lang="en-GB" sz="1650" i="1" dirty="0"/>
              <a:t> to fully engage students in </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creating the data logger and in collecting and </a:t>
            </a:r>
            <a:r>
              <a:rPr lang="en-GB" sz="1650" i="1"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analyzing</a:t>
            </a:r>
            <a:r>
              <a:rPr lang="en-GB" sz="1650" i="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 survey data.</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 </a:t>
            </a:r>
            <a:endParaRPr sz="1650" dirty="0"/>
          </a:p>
          <a:p>
            <a:pPr marL="457200" lvl="0" indent="-333375" algn="l" rtl="0">
              <a:lnSpc>
                <a:spcPct val="100000"/>
              </a:lnSpc>
              <a:spcBef>
                <a:spcPts val="1300"/>
              </a:spcBef>
              <a:spcAft>
                <a:spcPts val="0"/>
              </a:spcAft>
              <a:buClr>
                <a:srgbClr val="2A92D6"/>
              </a:buClr>
              <a:buSzPts val="1650"/>
              <a:buChar char="•"/>
            </a:pPr>
            <a:r>
              <a:rPr lang="en-GB" sz="1650" dirty="0"/>
              <a:t>Counting moving vehicles is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hard, so </a:t>
            </a:r>
            <a:r>
              <a:rPr lang="en-GB" sz="1650" dirty="0"/>
              <a:t>working in pairs or small groups can be help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ful</a:t>
            </a:r>
            <a:r>
              <a:rPr lang="en-GB" sz="1650" dirty="0"/>
              <a:t>.</a:t>
            </a:r>
            <a:endParaRPr sz="1650" dirty="0"/>
          </a:p>
          <a:p>
            <a:pPr marL="457200" lvl="0" indent="-333375" algn="l" rtl="0">
              <a:lnSpc>
                <a:spcPct val="100000"/>
              </a:lnSpc>
              <a:spcBef>
                <a:spcPts val="1300"/>
              </a:spcBef>
              <a:spcAft>
                <a:spcPts val="0"/>
              </a:spcAft>
              <a:buClr>
                <a:srgbClr val="2A92D6"/>
              </a:buClr>
              <a:buSzPts val="1650"/>
              <a:buChar char="•"/>
            </a:pPr>
            <a:r>
              <a:rPr lang="en-GB" sz="1650" dirty="0"/>
              <a:t>This p</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roject</a:t>
            </a:r>
            <a:r>
              <a:rPr lang="en-GB" sz="1650" dirty="0"/>
              <a:t> is set up to measure cars with button A, buses with button B, and trucks or vans by pressing the touch logo, but you can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tailor inputs to </a:t>
            </a:r>
            <a:r>
              <a:rPr lang="en-GB" sz="1650" dirty="0"/>
              <a:t>best suit your class and environment. You can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rename the </a:t>
            </a:r>
            <a:r>
              <a:rPr lang="en-GB" sz="1650" dirty="0"/>
              <a:t>column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headings</a:t>
            </a:r>
            <a:r>
              <a:rPr lang="en-GB" sz="1650" dirty="0"/>
              <a:t>, for example, to customize your use of this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project.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Instructions</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 are available at the end of this guide.</a:t>
            </a:r>
            <a:r>
              <a:rPr lang="en-GB" sz="1650" dirty="0"/>
              <a:t>)</a:t>
            </a:r>
            <a:endParaRPr sz="1650" dirty="0"/>
          </a:p>
          <a:p>
            <a:pPr marL="457200" lvl="0" indent="-333375" algn="l" rtl="0">
              <a:lnSpc>
                <a:spcPct val="100000"/>
              </a:lnSpc>
              <a:spcBef>
                <a:spcPts val="1300"/>
              </a:spcBef>
              <a:spcAft>
                <a:spcPts val="0"/>
              </a:spcAft>
              <a:buClr>
                <a:srgbClr val="2A92D6"/>
              </a:buClr>
              <a:buSzPts val="1650"/>
              <a:buChar char="•"/>
            </a:pPr>
            <a:r>
              <a:rPr lang="en-GB" sz="1650" dirty="0"/>
              <a:t>Remember to identify </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the areas where students will be collecting data</a:t>
            </a: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 A </a:t>
            </a:r>
            <a:r>
              <a:rPr lang="en-GB" sz="1650" dirty="0"/>
              <a:t>selection of areas can provide interesting discussions at the end of the session.  </a:t>
            </a:r>
            <a:endParaRPr sz="1650" dirty="0"/>
          </a:p>
          <a:p>
            <a:pPr marL="457200" lvl="0" indent="-333375" algn="l" rtl="0">
              <a:lnSpc>
                <a:spcPct val="110000"/>
              </a:lnSpc>
              <a:spcBef>
                <a:spcPts val="1300"/>
              </a:spcBef>
              <a:spcAft>
                <a:spcPts val="0"/>
              </a:spcAft>
              <a:buClr>
                <a:srgbClr val="2A92D6"/>
              </a:buClr>
              <a:buSzPts val="1650"/>
              <a:buChar char="•"/>
            </a:pPr>
            <a:r>
              <a:rPr lang="en-GB" sz="1650" dirty="0"/>
              <a:t>Students will connect their </a:t>
            </a:r>
            <a:r>
              <a:rPr lang="en-GB" sz="1650" dirty="0" err="1"/>
              <a:t>micro:bits</a:t>
            </a:r>
            <a:r>
              <a:rPr lang="en-GB" sz="1650" dirty="0"/>
              <a:t> to a computer or tablet to view the data and graphs generated from their data logging on a web page and paraphrase it. They can also </a:t>
            </a:r>
            <a:r>
              <a:rPr lang="en-GB" sz="1650" dirty="0" err="1"/>
              <a:t>analyze</a:t>
            </a:r>
            <a:r>
              <a:rPr lang="en-GB" sz="1650" dirty="0"/>
              <a:t> their data by creating their own graphs using paper and pencil or a spreadsheet.</a:t>
            </a:r>
            <a:endParaRPr sz="1650" dirty="0"/>
          </a:p>
        </p:txBody>
      </p:sp>
      <p:pic>
        <p:nvPicPr>
          <p:cNvPr id="148" name="Google Shape;148;g35fa30c4f18_0_17"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49" name="Google Shape;149;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 Steps</a:t>
            </a:r>
            <a:r>
              <a:rPr lang="en-GB" sz="2600">
                <a:solidFill>
                  <a:srgbClr val="2993D6"/>
                </a:solidFill>
              </a:rPr>
              <a:t> 1</a:t>
            </a:r>
            <a:endParaRPr sz="2600">
              <a:solidFill>
                <a:srgbClr val="2993D6"/>
              </a:solidFill>
            </a:endParaRPr>
          </a:p>
        </p:txBody>
      </p:sp>
      <p:sp>
        <p:nvSpPr>
          <p:cNvPr id="155" name="Google Shape;155;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8</a:t>
            </a:fld>
            <a:endParaRPr/>
          </a:p>
        </p:txBody>
      </p:sp>
      <p:sp>
        <p:nvSpPr>
          <p:cNvPr id="156" name="Google Shape;156;g3669771b81a_0_1"/>
          <p:cNvSpPr txBox="1">
            <a:spLocks noGrp="1"/>
          </p:cNvSpPr>
          <p:nvPr>
            <p:ph type="body" idx="1"/>
          </p:nvPr>
        </p:nvSpPr>
        <p:spPr>
          <a:xfrm>
            <a:off x="681025" y="1548375"/>
            <a:ext cx="8544000" cy="38487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Open</a:t>
            </a:r>
            <a:r>
              <a:rPr lang="en-GB" sz="1800" dirty="0"/>
              <a:t> the project: </a:t>
            </a:r>
            <a:r>
              <a:rPr lang="en-GB" sz="1800" dirty="0" err="1">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mbit.io</a:t>
            </a:r>
            <a:r>
              <a:rPr lang="en-GB" sz="1800" dirty="0">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/us-traffic-survey</a:t>
            </a:r>
            <a:r>
              <a:rPr lang="en-GB" sz="1800" dirty="0">
                <a:hlinkClick r:id="rId3"/>
              </a:rPr>
              <a:t> </a:t>
            </a:r>
            <a:r>
              <a:rPr lang="en-GB" sz="1800" dirty="0"/>
              <a:t>and </a:t>
            </a:r>
            <a:r>
              <a:rPr lang="en-GB" sz="1800" b="1" dirty="0">
                <a:solidFill>
                  <a:srgbClr val="2A92D6"/>
                </a:solidFill>
              </a:rPr>
              <a:t>d</a:t>
            </a:r>
            <a:r>
              <a:rPr lang="en-GB" sz="1800" b="1" dirty="0">
                <a:solidFill>
                  <a:srgbClr val="2993D6"/>
                </a:solidFill>
              </a:rPr>
              <a:t>ownload</a:t>
            </a:r>
            <a:r>
              <a:rPr lang="en-GB" sz="1800" dirty="0"/>
              <a:t> the code to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the</a:t>
            </a:r>
            <a:r>
              <a:rPr lang="en-GB" sz="1800" dirty="0"/>
              <a:t> </a:t>
            </a:r>
            <a:r>
              <a:rPr lang="en-GB" sz="1800" dirty="0" err="1"/>
              <a:t>micro:bit</a:t>
            </a:r>
            <a:r>
              <a:rPr lang="en-GB" sz="1800" dirty="0"/>
              <a:t>.</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Unplug </a:t>
            </a:r>
            <a:r>
              <a:rPr lang="en-GB" sz="1800" dirty="0"/>
              <a:t>the </a:t>
            </a:r>
            <a:r>
              <a:rPr lang="en-GB" sz="1800" dirty="0" err="1"/>
              <a:t>micro:bit</a:t>
            </a:r>
            <a:r>
              <a:rPr lang="en-GB" sz="1800" dirty="0"/>
              <a:t> and </a:t>
            </a:r>
            <a:r>
              <a:rPr lang="en-GB" sz="1800" b="1" dirty="0">
                <a:solidFill>
                  <a:srgbClr val="2A92D6"/>
                </a:solidFill>
              </a:rPr>
              <a:t>connect</a:t>
            </a:r>
            <a:r>
              <a:rPr lang="en-GB" sz="1800" dirty="0"/>
              <a:t> the battery pack.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Go</a:t>
            </a:r>
            <a:r>
              <a:rPr lang="en-GB" sz="1800" dirty="0"/>
              <a:t> to the predetermined observation area and start collecting data.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Collect</a:t>
            </a:r>
            <a:r>
              <a:rPr lang="en-GB" sz="1800" dirty="0"/>
              <a:t> data using the buttons to increase each count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 by</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1</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 (Button</a:t>
            </a:r>
            <a:r>
              <a:rPr lang="en-GB" sz="1800" dirty="0"/>
              <a:t> A = cars, button B = buses, touch logo = trucks or vans.)</a:t>
            </a:r>
            <a:endParaRPr sz="1800" dirty="0"/>
          </a:p>
          <a:p>
            <a:pPr marL="0" lvl="0" indent="0" algn="l" rtl="0">
              <a:lnSpc>
                <a:spcPct val="110000"/>
              </a:lnSpc>
              <a:spcBef>
                <a:spcPts val="1300"/>
              </a:spcBef>
              <a:spcAft>
                <a:spcPts val="0"/>
              </a:spcAft>
              <a:buNone/>
            </a:pPr>
            <a:endParaRPr sz="1800" dirty="0"/>
          </a:p>
        </p:txBody>
      </p:sp>
      <p:sp>
        <p:nvSpPr>
          <p:cNvPr id="157" name="Google Shape;157;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158" name="Google Shape;158;g3669771b81a_0_1"/>
          <p:cNvSpPr/>
          <p:nvPr/>
        </p:nvSpPr>
        <p:spPr>
          <a:xfrm>
            <a:off x="681025" y="5306725"/>
            <a:ext cx="8455200" cy="857100"/>
          </a:xfrm>
          <a:prstGeom prst="roundRect">
            <a:avLst>
              <a:gd name="adj" fmla="val 16667"/>
            </a:avLst>
          </a:prstGeom>
          <a:solidFill>
            <a:schemeClr val="lt1"/>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1200"/>
              </a:spcAft>
              <a:buClr>
                <a:srgbClr val="000000"/>
              </a:buClr>
              <a:buSzPts val="1800"/>
              <a:buFont typeface="Arial"/>
              <a:buNone/>
            </a:pPr>
            <a:r>
              <a:rPr lang="en-GB" sz="1800" b="1" i="0" u="none" strike="noStrike" cap="none" dirty="0">
                <a:solidFill>
                  <a:srgbClr val="2A92D6"/>
                </a:solidFill>
                <a:latin typeface="Helvetica Neue"/>
                <a:ea typeface="Helvetica Neue"/>
                <a:cs typeface="Helvetica Neue"/>
                <a:sym typeface="Helvetica Neue"/>
              </a:rPr>
              <a:t>Pro</a:t>
            </a:r>
            <a:r>
              <a:rPr lang="en-GB" sz="1800" b="1" i="0" u="none" strike="noStrike" cap="none" dirty="0">
                <a:solidFill>
                  <a:srgbClr val="2A92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 tip:</a:t>
            </a:r>
            <a:r>
              <a:rPr lang="en-GB" sz="1800" b="0" i="0" u="none" strike="noStrike" cap="none" dirty="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 </a:t>
            </a:r>
            <a:r>
              <a:rPr lang="en-GB" sz="1800" b="0" i="0" u="none" strike="noStrike" cap="none" dirty="0">
                <a:solidFill>
                  <a:schemeClr val="dk1"/>
                </a:solidFill>
                <a:latin typeface="Helvetica Neue"/>
                <a:ea typeface="Helvetica Neue"/>
                <a:cs typeface="Helvetica Neue"/>
                <a:sym typeface="Helvetica Neue"/>
              </a:rPr>
              <a:t>Students can press </a:t>
            </a:r>
            <a:r>
              <a:rPr lang="en-GB" sz="1800" dirty="0">
                <a:solidFill>
                  <a:schemeClr val="dk1"/>
                </a:solidFill>
                <a:latin typeface="Helvetica Neue"/>
                <a:ea typeface="Helvetica Neue"/>
                <a:cs typeface="Helvetica Neue"/>
                <a:sym typeface="Helvetica Neue"/>
              </a:rPr>
              <a:t>buttons A and B together to delete the log and start the survey again.  </a:t>
            </a:r>
            <a:endParaRPr sz="1800" b="0" i="0" u="none" strike="noStrike" cap="none" dirty="0">
              <a:solidFill>
                <a:srgbClr val="000000"/>
              </a:solidFill>
              <a:latin typeface="Helvetica Neue"/>
              <a:ea typeface="Helvetica Neue"/>
              <a:cs typeface="Helvetica Neue"/>
              <a:sym typeface="Helvetica Neue"/>
            </a:endParaRPr>
          </a:p>
        </p:txBody>
      </p:sp>
      <p:pic>
        <p:nvPicPr>
          <p:cNvPr id="159" name="Google Shape;159;g3669771b81a_0_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38d90a9e202_0_0"/>
          <p:cNvSpPr txBox="1"/>
          <p:nvPr/>
        </p:nvSpPr>
        <p:spPr>
          <a:xfrm>
            <a:off x="681025" y="1357201"/>
            <a:ext cx="8544000" cy="4989000"/>
          </a:xfrm>
          <a:prstGeom prst="rect">
            <a:avLst/>
          </a:prstGeom>
          <a:noFill/>
          <a:ln>
            <a:noFill/>
          </a:ln>
        </p:spPr>
        <p:txBody>
          <a:bodyPr spcFirstLastPara="1" wrap="square" lIns="91425" tIns="45700" rIns="91425" bIns="45700" anchor="t" anchorCtr="0">
            <a:noAutofit/>
          </a:bodyPr>
          <a:lstStyle/>
          <a:p>
            <a:pPr marL="318151" marR="431467" lvl="0" indent="-300028" algn="l" rtl="0">
              <a:lnSpc>
                <a:spcPct val="110000"/>
              </a:lnSpc>
              <a:spcBef>
                <a:spcPts val="0"/>
              </a:spcBef>
              <a:spcAft>
                <a:spcPts val="0"/>
              </a:spcAft>
              <a:buClr>
                <a:srgbClr val="2993D6"/>
              </a:buClr>
              <a:buSzPts val="1650"/>
              <a:buFont typeface="Helvetica Neue"/>
              <a:buChar char="•"/>
            </a:pPr>
            <a:r>
              <a:rPr lang="en-GB" sz="1650" dirty="0">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Disconnect</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 the battery pack and </a:t>
            </a:r>
            <a:r>
              <a:rPr lang="en-GB" sz="1650" b="1" dirty="0">
                <a:solidFill>
                  <a:srgbClr val="2993D6"/>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plug</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 the </a:t>
            </a:r>
            <a:r>
              <a:rPr lang="en-GB" sz="1650" dirty="0" err="1">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micro:bit</a:t>
            </a:r>
            <a:r>
              <a:rPr lang="en-GB" sz="1650" dirty="0">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 back into a computer.</a:t>
            </a: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dirty="0">
                <a:solidFill>
                  <a:srgbClr val="000000"/>
                </a:solidFill>
                <a:highlight>
                  <a:srgbClr val="FFFFFF"/>
                </a:highlight>
                <a:latin typeface="Helvetica Neue"/>
                <a:ea typeface="Helvetica Neue"/>
                <a:cs typeface="Helvetica Neue"/>
                <a:sym typeface="Helvetica Neue"/>
              </a:rPr>
              <a:t>The MICROBIT drive will appear like a USB drive.</a:t>
            </a:r>
            <a:endParaRPr sz="1650" dirty="0">
              <a:solidFill>
                <a:srgbClr val="000000"/>
              </a:solidFill>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b="1" dirty="0">
                <a:solidFill>
                  <a:srgbClr val="2993D6"/>
                </a:solidFill>
                <a:highlight>
                  <a:srgbClr val="FFFFFF"/>
                </a:highlight>
                <a:latin typeface="Helvetica Neue"/>
                <a:ea typeface="Helvetica Neue"/>
                <a:cs typeface="Helvetica Neue"/>
                <a:sym typeface="Helvetica Neue"/>
              </a:rPr>
              <a:t>Look</a:t>
            </a:r>
            <a:r>
              <a:rPr lang="en-GB" sz="1650" dirty="0">
                <a:solidFill>
                  <a:srgbClr val="000000"/>
                </a:solidFill>
                <a:highlight>
                  <a:srgbClr val="FFFFFF"/>
                </a:highlight>
                <a:latin typeface="Helvetica Neue"/>
                <a:ea typeface="Helvetica Neue"/>
                <a:cs typeface="Helvetica Neue"/>
                <a:sym typeface="Helvetica Neue"/>
              </a:rPr>
              <a:t> in the MICROBIT drive and </a:t>
            </a:r>
            <a:r>
              <a:rPr lang="en-GB" sz="1650" b="1" dirty="0">
                <a:solidFill>
                  <a:srgbClr val="2993D6"/>
                </a:solidFill>
                <a:highlight>
                  <a:srgbClr val="FFFFFF"/>
                </a:highlight>
                <a:latin typeface="Helvetica Neue"/>
                <a:ea typeface="Helvetica Neue"/>
                <a:cs typeface="Helvetica Neue"/>
                <a:sym typeface="Helvetica Neue"/>
              </a:rPr>
              <a:t>open</a:t>
            </a:r>
            <a:r>
              <a:rPr lang="en-GB" sz="1650" dirty="0">
                <a:solidFill>
                  <a:srgbClr val="000000"/>
                </a:solidFill>
                <a:highlight>
                  <a:srgbClr val="FFFFFF"/>
                </a:highlight>
                <a:latin typeface="Helvetica Neue"/>
                <a:ea typeface="Helvetica Neue"/>
                <a:cs typeface="Helvetica Neue"/>
                <a:sym typeface="Helvetica Neue"/>
              </a:rPr>
              <a:t> the </a:t>
            </a:r>
            <a:r>
              <a:rPr lang="en-GB" sz="1650" dirty="0">
                <a:solidFill>
                  <a:srgbClr val="000000"/>
                </a:solidFill>
                <a:highlight>
                  <a:srgbClr val="FFFFFF"/>
                </a:highlight>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MY_DATA</a:t>
            </a:r>
            <a:r>
              <a:rPr lang="en-GB" sz="1650" dirty="0">
                <a:solidFill>
                  <a:srgbClr val="000000"/>
                </a:solidFill>
                <a:highlight>
                  <a:srgbClr val="FFFFFF"/>
                </a:highlight>
                <a:latin typeface="Helvetica Neue"/>
                <a:ea typeface="Helvetica Neue"/>
                <a:cs typeface="Helvetica Neue"/>
                <a:sym typeface="Helvetica Neue"/>
              </a:rPr>
              <a:t> file to see a table of your data in a web browser.</a:t>
            </a: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431467" lvl="0" indent="0" algn="l" rtl="0">
              <a:lnSpc>
                <a:spcPct val="110000"/>
              </a:lnSpc>
              <a:spcBef>
                <a:spcPts val="1000"/>
              </a:spcBef>
              <a:spcAft>
                <a:spcPts val="0"/>
              </a:spcAft>
              <a:buNone/>
            </a:pPr>
            <a:endParaRPr sz="1450" dirty="0">
              <a:highlight>
                <a:srgbClr val="FFFFFF"/>
              </a:highlight>
              <a:latin typeface="Helvetica Neue"/>
              <a:ea typeface="Helvetica Neue"/>
              <a:cs typeface="Helvetica Neue"/>
              <a:sym typeface="Helvetica Neue"/>
            </a:endParaRPr>
          </a:p>
          <a:p>
            <a:pPr marL="0" marR="174607" lvl="0" indent="0" algn="l" rtl="0">
              <a:lnSpc>
                <a:spcPct val="110000"/>
              </a:lnSpc>
              <a:spcBef>
                <a:spcPts val="1000"/>
              </a:spcBef>
              <a:spcAft>
                <a:spcPts val="0"/>
              </a:spcAft>
              <a:buNone/>
            </a:pPr>
            <a:endParaRPr sz="1650" dirty="0">
              <a:highlight>
                <a:srgbClr val="FFFFFF"/>
              </a:highlight>
              <a:latin typeface="Helvetica Neue"/>
              <a:ea typeface="Helvetica Neue"/>
              <a:cs typeface="Helvetica Neue"/>
              <a:sym typeface="Helvetica Neue"/>
            </a:endParaRPr>
          </a:p>
          <a:p>
            <a:pPr marL="318151" marR="431467" lvl="0" indent="-300028" algn="l" rtl="0">
              <a:lnSpc>
                <a:spcPct val="110000"/>
              </a:lnSpc>
              <a:spcBef>
                <a:spcPts val="1000"/>
              </a:spcBef>
              <a:spcAft>
                <a:spcPts val="0"/>
              </a:spcAft>
              <a:buClr>
                <a:srgbClr val="2993D6"/>
              </a:buClr>
              <a:buSzPts val="1650"/>
              <a:buFont typeface="Helvetica Neue"/>
              <a:buChar char="•"/>
            </a:pPr>
            <a:r>
              <a:rPr lang="en-GB" sz="1650" dirty="0">
                <a:solidFill>
                  <a:srgbClr val="000000"/>
                </a:solidFill>
                <a:highlight>
                  <a:srgbClr val="FFFFFF"/>
                </a:highlight>
                <a:latin typeface="Helvetica Neue"/>
                <a:ea typeface="Helvetica Neue"/>
                <a:cs typeface="Helvetica Neue"/>
                <a:sym typeface="Helvetica Neue"/>
              </a:rPr>
              <a:t>The</a:t>
            </a:r>
            <a:r>
              <a:rPr lang="en-GB" sz="1650" dirty="0">
                <a:solidFill>
                  <a:srgbClr val="000000"/>
                </a:solidFill>
                <a:latin typeface="Helvetica Neue"/>
                <a:ea typeface="Helvetica Neue"/>
                <a:cs typeface="Helvetica Neue"/>
                <a:sym typeface="Helvetica Neue"/>
              </a:rPr>
              <a:t> times recorded in the table show the amount of time that passed since your </a:t>
            </a:r>
            <a:r>
              <a:rPr lang="en-GB" sz="1650" dirty="0" err="1">
                <a:solidFill>
                  <a:srgbClr val="000000"/>
                </a:solidFill>
                <a:latin typeface="Helvetica Neue"/>
                <a:ea typeface="Helvetica Neue"/>
                <a:cs typeface="Helvetica Neue"/>
                <a:sym typeface="Helvetica Neue"/>
              </a:rPr>
              <a:t>micro:bit</a:t>
            </a:r>
            <a:r>
              <a:rPr lang="en-GB" sz="1650" dirty="0">
                <a:solidFill>
                  <a:srgbClr val="000000"/>
                </a:solidFill>
                <a:latin typeface="Helvetica Neue"/>
                <a:ea typeface="Helvetica Neue"/>
                <a:cs typeface="Helvetica Neue"/>
                <a:sym typeface="Helvetica Neue"/>
              </a:rPr>
              <a:t> was powered on.</a:t>
            </a:r>
            <a:endParaRPr sz="1650" dirty="0">
              <a:solidFill>
                <a:srgbClr val="000000"/>
              </a:solidFill>
              <a:latin typeface="Helvetica Neue"/>
              <a:ea typeface="Helvetica Neue"/>
              <a:cs typeface="Helvetica Neue"/>
              <a:sym typeface="Helvetica Neue"/>
            </a:endParaRPr>
          </a:p>
          <a:p>
            <a:pPr marL="318151" marR="431467" lvl="0" indent="-300028" algn="l" rtl="0">
              <a:lnSpc>
                <a:spcPct val="110000"/>
              </a:lnSpc>
              <a:spcBef>
                <a:spcPts val="1000"/>
              </a:spcBef>
              <a:spcAft>
                <a:spcPts val="1000"/>
              </a:spcAft>
              <a:buClr>
                <a:srgbClr val="2993D6"/>
              </a:buClr>
              <a:buSzPts val="1650"/>
              <a:buFont typeface="Helvetica Neue"/>
              <a:buChar char="•"/>
            </a:pPr>
            <a:r>
              <a:rPr lang="en-GB" sz="1650" b="1" dirty="0">
                <a:solidFill>
                  <a:srgbClr val="2993D6"/>
                </a:solidFill>
                <a:highlight>
                  <a:srgbClr val="FFFFFF"/>
                </a:highlight>
                <a:latin typeface="Helvetica Neue"/>
                <a:ea typeface="Helvetica Neue"/>
                <a:cs typeface="Helvetica Neue"/>
                <a:sym typeface="Helvetica Neue"/>
              </a:rPr>
              <a:t>Paraphrase</a:t>
            </a:r>
            <a:r>
              <a:rPr lang="en-GB" sz="1900"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the data you have gathered. </a:t>
            </a:r>
            <a:endParaRPr sz="1650" dirty="0">
              <a:solidFill>
                <a:srgbClr val="000000"/>
              </a:solidFill>
              <a:latin typeface="Helvetica Neue"/>
              <a:ea typeface="Helvetica Neue"/>
              <a:cs typeface="Helvetica Neue"/>
              <a:sym typeface="Helvetica Neue"/>
            </a:endParaRPr>
          </a:p>
        </p:txBody>
      </p:sp>
      <p:sp>
        <p:nvSpPr>
          <p:cNvPr id="165" name="Google Shape;165;g38d90a9e202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 Steps</a:t>
            </a:r>
            <a:r>
              <a:rPr lang="en-GB" sz="2600">
                <a:solidFill>
                  <a:srgbClr val="2993D6"/>
                </a:solidFill>
              </a:rPr>
              <a:t> 2</a:t>
            </a:r>
            <a:endParaRPr sz="2600">
              <a:solidFill>
                <a:srgbClr val="2993D6"/>
              </a:solidFill>
            </a:endParaRPr>
          </a:p>
        </p:txBody>
      </p:sp>
      <p:sp>
        <p:nvSpPr>
          <p:cNvPr id="166" name="Google Shape;166;g38d90a9e202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9</a:t>
            </a:fld>
            <a:endParaRPr/>
          </a:p>
        </p:txBody>
      </p:sp>
      <p:sp>
        <p:nvSpPr>
          <p:cNvPr id="167" name="Google Shape;167;g38d90a9e202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68" name="Google Shape;168;g38d90a9e202_0_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169" name="Google Shape;169;g38d90a9e202_0_0" descr="Decorative "/>
          <p:cNvPicPr preferRelativeResize="0"/>
          <p:nvPr/>
        </p:nvPicPr>
        <p:blipFill>
          <a:blip r:embed="rId4">
            <a:alphaModFix/>
          </a:blip>
          <a:stretch>
            <a:fillRect/>
          </a:stretch>
        </p:blipFill>
        <p:spPr>
          <a:xfrm>
            <a:off x="5084500" y="5450849"/>
            <a:ext cx="1270600" cy="1270600"/>
          </a:xfrm>
          <a:prstGeom prst="rect">
            <a:avLst/>
          </a:prstGeom>
          <a:noFill/>
          <a:ln>
            <a:noFill/>
          </a:ln>
        </p:spPr>
      </p:pic>
      <p:pic>
        <p:nvPicPr>
          <p:cNvPr id="170" name="Google Shape;170;g38d90a9e202_0_0" descr="MY_DATA file "/>
          <p:cNvPicPr preferRelativeResize="0"/>
          <p:nvPr/>
        </p:nvPicPr>
        <p:blipFill rotWithShape="1">
          <a:blip r:embed="rId5">
            <a:alphaModFix/>
          </a:blip>
          <a:srcRect l="2217" t="2855" r="1776" b="17170"/>
          <a:stretch/>
        </p:blipFill>
        <p:spPr>
          <a:xfrm>
            <a:off x="977825" y="2969575"/>
            <a:ext cx="3563877" cy="1647524"/>
          </a:xfrm>
          <a:prstGeom prst="rect">
            <a:avLst/>
          </a:prstGeom>
          <a:noFill/>
          <a:ln w="8450" cap="flat" cmpd="sng">
            <a:solidFill>
              <a:srgbClr val="000000"/>
            </a:solidFill>
            <a:prstDash val="solid"/>
            <a:round/>
            <a:headEnd type="none" w="sm" len="sm"/>
            <a:tailEnd type="none" w="sm" len="sm"/>
          </a:ln>
        </p:spPr>
      </p:pic>
      <p:sp>
        <p:nvSpPr>
          <p:cNvPr id="171" name="Google Shape;171;g38d90a9e202_0_0" descr="pink down arrow to signal the students will change the gray, unusable on button A pressed block to a pink, usable on button B pressed by clicking the down arrow next to letter A and selecting letter B."/>
          <p:cNvSpPr txBox="1"/>
          <p:nvPr/>
        </p:nvSpPr>
        <p:spPr>
          <a:xfrm rot="-5400000">
            <a:off x="4594416" y="3530187"/>
            <a:ext cx="428700" cy="526200"/>
          </a:xfrm>
          <a:prstGeom prst="rect">
            <a:avLst/>
          </a:prstGeom>
          <a:noFill/>
          <a:ln>
            <a:noFill/>
          </a:ln>
        </p:spPr>
        <p:txBody>
          <a:bodyPr spcFirstLastPara="1" wrap="square" lIns="89925" tIns="89925" rIns="89925" bIns="89925" anchor="t" anchorCtr="0">
            <a:spAutoFit/>
          </a:bodyPr>
          <a:lstStyle/>
          <a:p>
            <a:pPr marL="0" marR="0" lvl="0" indent="0" algn="ctr" rtl="0">
              <a:lnSpc>
                <a:spcPct val="100000"/>
              </a:lnSpc>
              <a:spcBef>
                <a:spcPts val="0"/>
              </a:spcBef>
              <a:spcAft>
                <a:spcPts val="0"/>
              </a:spcAft>
              <a:buClr>
                <a:srgbClr val="000000"/>
              </a:buClr>
              <a:buSzPts val="2238"/>
              <a:buFont typeface="Arial"/>
              <a:buNone/>
            </a:pPr>
            <a:r>
              <a:rPr lang="en-GB" sz="2237" b="0" i="0" u="none" strike="noStrike" cap="none">
                <a:solidFill>
                  <a:srgbClr val="CD0364"/>
                </a:solidFill>
                <a:latin typeface="Helvetica Neue"/>
                <a:ea typeface="Helvetica Neue"/>
                <a:cs typeface="Helvetica Neue"/>
                <a:sym typeface="Helvetica Neue"/>
              </a:rPr>
              <a:t>↓</a:t>
            </a:r>
            <a:endParaRPr sz="2237" b="0" i="0" u="none" strike="noStrike" cap="none">
              <a:solidFill>
                <a:srgbClr val="CD0364"/>
              </a:solidFill>
              <a:latin typeface="Helvetica Neue"/>
              <a:ea typeface="Helvetica Neue"/>
              <a:cs typeface="Helvetica Neue"/>
              <a:sym typeface="Helvetica Neue"/>
            </a:endParaRPr>
          </a:p>
        </p:txBody>
      </p:sp>
      <p:pic>
        <p:nvPicPr>
          <p:cNvPr id="172" name="Google Shape;172;g38d90a9e202_0_0" descr="Data table generated by the micro:bit's data logging function. "/>
          <p:cNvPicPr preferRelativeResize="0"/>
          <p:nvPr/>
        </p:nvPicPr>
        <p:blipFill>
          <a:blip r:embed="rId6">
            <a:alphaModFix/>
          </a:blip>
          <a:stretch>
            <a:fillRect/>
          </a:stretch>
        </p:blipFill>
        <p:spPr>
          <a:xfrm>
            <a:off x="5213525" y="2595526"/>
            <a:ext cx="3497625" cy="2532775"/>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4782</Words>
  <Application>Microsoft Macintosh PowerPoint</Application>
  <PresentationFormat>A4 Paper (210x297 mm)</PresentationFormat>
  <Paragraphs>366</Paragraphs>
  <Slides>49</Slides>
  <Notes>49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49</vt:i4>
      </vt:variant>
    </vt:vector>
  </HeadingPairs>
  <TitlesOfParts>
    <vt:vector size="54" baseType="lpstr">
      <vt:lpstr>Arial</vt:lpstr>
      <vt:lpstr>Calibri</vt:lpstr>
      <vt:lpstr>Helvetica Neue</vt:lpstr>
      <vt:lpstr>Office Theme</vt:lpstr>
      <vt:lpstr>Divider Slides</vt:lpstr>
      <vt:lpstr>What you need: </vt:lpstr>
      <vt:lpstr>Paraphrasing Quantitative Information with Traffic Survey Data Logger</vt:lpstr>
      <vt:lpstr>Computer Science Concepts</vt:lpstr>
      <vt:lpstr>How the Traffic Survey Data Logger Works</vt:lpstr>
      <vt:lpstr>Pick Your Level</vt:lpstr>
      <vt:lpstr>PowerPoint Presentation</vt:lpstr>
      <vt:lpstr>Mild 🌶️ Introduction</vt:lpstr>
      <vt:lpstr>Mild 🌶️ Student Activity Steps 1</vt:lpstr>
      <vt:lpstr>Mild 🌶️ Student Activity Steps 2</vt:lpstr>
      <vt:lpstr>Mild 🌶️ Analyze Your Data 1</vt:lpstr>
      <vt:lpstr>Mild 🌶️ Analyze Your Data 2</vt:lpstr>
      <vt:lpstr>Mild 🌶️ Code Details 1</vt:lpstr>
      <vt:lpstr>Mild 🌶️ Code Details 2</vt:lpstr>
      <vt:lpstr>Mild 🌶️ Code Details 3</vt:lpstr>
      <vt:lpstr>PowerPoint Presentation</vt:lpstr>
      <vt:lpstr>Medium 🌶️🌶️ Introduction</vt:lpstr>
      <vt:lpstr>Medium 🌶️🌶️ Student Activity Steps 1</vt:lpstr>
      <vt:lpstr>Medium 🌶️🌶️ Student Activity Steps 2</vt:lpstr>
      <vt:lpstr>Medium 🌶️🌶️ Student Activity Steps 3</vt:lpstr>
      <vt:lpstr>Medium 🌶️🌶️ Student Activity Steps 4</vt:lpstr>
      <vt:lpstr>Medium 🌶️🌶️ Student Activity Steps 5</vt:lpstr>
      <vt:lpstr>Medium 🌶️🌶️ Analyze Your Data 1</vt:lpstr>
      <vt:lpstr>Medium 🌶️🌶️ Analyze Your Data 2</vt:lpstr>
      <vt:lpstr>Medium 🌶️🌶️ Code Details 1</vt:lpstr>
      <vt:lpstr>Medium 🌶️🌶️ Code Details 2</vt:lpstr>
      <vt:lpstr>Medium 🌶️🌶️ Code Details 3</vt:lpstr>
      <vt:lpstr>PowerPoint Presentation</vt:lpstr>
      <vt:lpstr>Spicy 🌶️🌶️🌶️ Introduction</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Student Activity Steps 8</vt:lpstr>
      <vt:lpstr>Spicy 🌶️🌶️🌶️ Student Activity Steps 9</vt:lpstr>
      <vt:lpstr>Spicy 🌶️🌶️🌶️ Analyze Your Data 1</vt:lpstr>
      <vt:lpstr>Spicy 🌶️🌶️🌶️ Analyze Your Data 2</vt:lpstr>
      <vt:lpstr>Spicy 🌶️🌶️🌶️ Code Details 1</vt:lpstr>
      <vt:lpstr>Spicy 🌶️🌶️🌶️ Code Details 2</vt:lpstr>
      <vt:lpstr>Spicy 🌶️🌶️🌶️ Code Details 3</vt:lpstr>
      <vt:lpstr>PowerPoint Presentation</vt:lpstr>
      <vt:lpstr>Traffic Survey Data Logger Extensions</vt:lpstr>
      <vt:lpstr>PowerPoint Presentation</vt:lpstr>
      <vt:lpstr>Renaming Column Headings Step 1</vt:lpstr>
      <vt:lpstr>Renaming Column Headings Step 2</vt:lpstr>
      <vt:lpstr>Renaming Column Headings Step 3</vt:lpstr>
      <vt:lpstr>Renaming Column Headings Step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1</cp:revision>
  <dcterms:created xsi:type="dcterms:W3CDTF">2024-02-02T13:38:47Z</dcterms:created>
  <dcterms:modified xsi:type="dcterms:W3CDTF">2025-11-24T20:51:15Z</dcterms:modified>
  <cp:category/>
</cp:coreProperties>
</file>