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5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Lst>
  <p:sldSz cx="9906000" cy="6858000" type="A4"/>
  <p:notesSz cx="6858000" cy="9144000"/>
  <p:embeddedFontLst>
    <p:embeddedFont>
      <p:font typeface="Helvetica Neue" panose="02000503000000020004"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gAd6XLyBYGOxvKFjU0uammVIMNu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65514E0-D586-48A0-BDCD-203B0CDE7EFD}">
  <a:tblStyle styleId="{465514E0-D586-48A0-BDCD-203B0CDE7EF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3.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1.fntdata"/><Relationship Id="rId5" Type="http://schemas.openxmlformats.org/officeDocument/2006/relationships/slide" Target="slides/slide3.xml"/><Relationship Id="rId61" Type="http://customschemas.google.com/relationships/presentationmetadata" Target="meta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4.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2.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8d90a9e202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 name="Google Shape;181;g38d90a9e202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8db7ab5ec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g38db7ab5ec7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2" name="Google Shape;202;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8946a1098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g38946a10984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65ab73c13e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7" name="Google Shape;227;g365ab73c13e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8d90a9e202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g38d90a9e202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4" name="Google Shape;274;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8946a10984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8946a10984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307" name="Google Shape;307;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8d90a9e202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18" name="Google Shape;318;g38d90a9e202_0_4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8d90a9e202_0_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28" name="Google Shape;328;g38d90a9e202_0_3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65ab73c13e_0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8946a10984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g38946a10984_0_3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9" name="Google Shape;369;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7" name="Google Shape;387;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898304e403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0" name="Google Shape;400;g3898304e403_1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3898304e403_1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3" name="Google Shape;413;g3898304e403_1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3898304e403_1_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8" name="Google Shape;428;g3898304e403_1_3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3898304e403_1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1" name="Google Shape;441;g3898304e403_1_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3898304e403_1_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4" name="Google Shape;454;g3898304e403_1_7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38d90a9e202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g38d90a9e202_0_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8" name="Google Shape;478;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1" name="Google Shape;491;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38d90a9e202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2" name="Google Shape;502;g38d90a9e202_0_1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9" name="Google Shape;119;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38d90a9e202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2" name="Google Shape;512;g38d90a9e202_0_9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365ab73c13e_0_3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5" name="Google Shape;525;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38a208c5da7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7" name="Google Shape;537;g38a208c5da7_0_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7" name="Google Shape;547;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3" name="Google Shape;553;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36ae1943653_0_3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2" name="Google Shape;572;g36ae1943653_0_3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36ae1943653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8" name="Google Shape;578;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6ae1943653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8" name="Google Shape;588;g36ae1943653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38c141c80c2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9" name="Google Shape;599;g38c141c80c2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38c1b65d26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0" name="Google Shape;610;g38c1b65d269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 name="Google Shape;135;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 name="Google Shape;149;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8" name="Google Shape;158;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8d90a9e20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g38d90a9e202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parafrasear información cuantitativa con el registrador de datos de encuestas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parafrasear información cuantitativa con el registrador de datos de encuestas</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4th Grade - Paraphrasing Quantitative Information with Survey Data Logger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32.jp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4.jpg"/><Relationship Id="rId4" Type="http://schemas.openxmlformats.org/officeDocument/2006/relationships/image" Target="../media/image33.jp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jp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8.jpg"/><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40.jpg"/><Relationship Id="rId4" Type="http://schemas.openxmlformats.org/officeDocument/2006/relationships/image" Target="../media/image39.jp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42.jpg"/><Relationship Id="rId4" Type="http://schemas.openxmlformats.org/officeDocument/2006/relationships/image" Target="../media/image41.jp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3.jp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46.jpg"/><Relationship Id="rId4" Type="http://schemas.openxmlformats.org/officeDocument/2006/relationships/image" Target="../media/image45.jpg"/></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3.xml"/><Relationship Id="rId5" Type="http://schemas.openxmlformats.org/officeDocument/2006/relationships/image" Target="../media/image48.jpg"/><Relationship Id="rId4" Type="http://schemas.openxmlformats.org/officeDocument/2006/relationships/image" Target="../media/image47.jp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330225" y="6097104"/>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Parafraseando información cuantitativa con el registrador de datos de encuestas</a:t>
            </a:r>
            <a:endParaRPr/>
          </a:p>
        </p:txBody>
      </p:sp>
      <p:grpSp>
        <p:nvGrpSpPr>
          <p:cNvPr id="80" name="Google Shape;80;g35fec345a22_0_24"/>
          <p:cNvGrpSpPr/>
          <p:nvPr/>
        </p:nvGrpSpPr>
        <p:grpSpPr>
          <a:xfrm>
            <a:off x="283664" y="308089"/>
            <a:ext cx="815624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077953" y="-1466165"/>
              <a:ext cx="15768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 Alfabetización: 4.º curso</a:t>
              </a:r>
              <a:endParaRPr sz="2200"/>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5" name="Google Shape;85;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grpSp>
        <p:nvGrpSpPr>
          <p:cNvPr id="86" name="Google Shape;86;g35fec345a22_0_24"/>
          <p:cNvGrpSpPr/>
          <p:nvPr/>
        </p:nvGrpSpPr>
        <p:grpSpPr>
          <a:xfrm>
            <a:off x="7539634" y="4267383"/>
            <a:ext cx="1678118" cy="1126865"/>
            <a:chOff x="5447675" y="4033825"/>
            <a:chExt cx="1999425" cy="1342625"/>
          </a:xfrm>
        </p:grpSpPr>
        <p:pic>
          <p:nvPicPr>
            <p:cNvPr id="87" name="Google Shape;87;g35fec345a22_0_24" descr="Ilustración de espacio exterior" title="Screenshot 2025-06-03 at 15.53.27.png"/>
            <p:cNvPicPr preferRelativeResize="0"/>
            <p:nvPr/>
          </p:nvPicPr>
          <p:blipFill rotWithShape="1">
            <a:blip r:embed="rId6">
              <a:alphaModFix/>
            </a:blip>
            <a:srcRect/>
            <a:stretch/>
          </p:blipFill>
          <p:spPr>
            <a:xfrm>
              <a:off x="5447675" y="4033825"/>
              <a:ext cx="1999425" cy="1219350"/>
            </a:xfrm>
            <a:prstGeom prst="rect">
              <a:avLst/>
            </a:prstGeom>
            <a:noFill/>
            <a:ln>
              <a:noFill/>
            </a:ln>
          </p:spPr>
        </p:pic>
        <p:sp>
          <p:nvSpPr>
            <p:cNvPr id="88" name="Google Shape;88;g35fec345a22_0_24"/>
            <p:cNvSpPr txBox="1"/>
            <p:nvPr/>
          </p:nvSpPr>
          <p:spPr>
            <a:xfrm>
              <a:off x="5802388" y="5041650"/>
              <a:ext cx="1290000" cy="334800"/>
            </a:xfrm>
            <a:prstGeom prst="rect">
              <a:avLst/>
            </a:prstGeom>
            <a:noFill/>
            <a:ln>
              <a:noFill/>
            </a:ln>
          </p:spPr>
          <p:txBody>
            <a:bodyPr spcFirstLastPara="1" wrap="square" lIns="76725" tIns="76725" rIns="76725" bIns="76725" anchor="t" anchorCtr="0">
              <a:spAutoFit/>
            </a:bodyPr>
            <a:lstStyle/>
            <a:p>
              <a:pPr marL="0" marR="0" lvl="0" indent="0" algn="l"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Espacio exterior</a:t>
              </a:r>
              <a:endParaRPr/>
            </a:p>
          </p:txBody>
        </p:sp>
      </p:grpSp>
      <p:grpSp>
        <p:nvGrpSpPr>
          <p:cNvPr id="89" name="Google Shape;89;g35fec345a22_0_24"/>
          <p:cNvGrpSpPr/>
          <p:nvPr/>
        </p:nvGrpSpPr>
        <p:grpSpPr>
          <a:xfrm>
            <a:off x="2973603" y="4065249"/>
            <a:ext cx="1120354" cy="1306519"/>
            <a:chOff x="2774754" y="4194251"/>
            <a:chExt cx="1010147" cy="1177999"/>
          </a:xfrm>
        </p:grpSpPr>
        <p:pic>
          <p:nvPicPr>
            <p:cNvPr id="90" name="Google Shape;90;g35fec345a22_0_24" descr="Illustration of a battery back that is needed to provide power to a micro:bit used with this resource" title="Screenshot 2025-06-03 at 15.50.33.png"/>
            <p:cNvPicPr preferRelativeResize="0"/>
            <p:nvPr/>
          </p:nvPicPr>
          <p:blipFill rotWithShape="1">
            <a:blip r:embed="rId7">
              <a:alphaModFix/>
            </a:blip>
            <a:srcRect/>
            <a:stretch/>
          </p:blipFill>
          <p:spPr>
            <a:xfrm>
              <a:off x="2774754" y="4194251"/>
              <a:ext cx="1010147" cy="1149704"/>
            </a:xfrm>
            <a:prstGeom prst="rect">
              <a:avLst/>
            </a:prstGeom>
            <a:noFill/>
            <a:ln>
              <a:noFill/>
            </a:ln>
          </p:spPr>
        </p:pic>
        <p:sp>
          <p:nvSpPr>
            <p:cNvPr id="91" name="Google Shape;91;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4219466" y="4248548"/>
            <a:ext cx="1551860" cy="1275136"/>
            <a:chOff x="3916243" y="4367216"/>
            <a:chExt cx="1399207" cy="1149703"/>
          </a:xfrm>
        </p:grpSpPr>
        <p:pic>
          <p:nvPicPr>
            <p:cNvPr id="93" name="Google Shape;93;g35fec345a22_0_24" title="computer with usb.png"/>
            <p:cNvPicPr preferRelativeResize="0"/>
            <p:nvPr/>
          </p:nvPicPr>
          <p:blipFill rotWithShape="1">
            <a:blip r:embed="rId8">
              <a:alphaModFix/>
            </a:blip>
            <a:srcRect/>
            <a:stretch/>
          </p:blipFill>
          <p:spPr>
            <a:xfrm>
              <a:off x="3916243" y="4367216"/>
              <a:ext cx="1399127" cy="1149703"/>
            </a:xfrm>
            <a:prstGeom prst="rect">
              <a:avLst/>
            </a:prstGeom>
            <a:noFill/>
            <a:ln>
              <a:noFill/>
            </a:ln>
          </p:spPr>
        </p:pic>
        <p:sp>
          <p:nvSpPr>
            <p:cNvPr id="94" name="Google Shape;94;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5" name="Google Shape;95;g35fec345a22_0_24"/>
          <p:cNvGrpSpPr/>
          <p:nvPr/>
        </p:nvGrpSpPr>
        <p:grpSpPr>
          <a:xfrm>
            <a:off x="5874227" y="4242522"/>
            <a:ext cx="1562500" cy="1287173"/>
            <a:chOff x="5437125" y="4361794"/>
            <a:chExt cx="1408800" cy="1160556"/>
          </a:xfrm>
        </p:grpSpPr>
        <p:pic>
          <p:nvPicPr>
            <p:cNvPr id="96" name="Google Shape;96;g35fec345a22_0_24" title="tablet with bluetooth.png"/>
            <p:cNvPicPr preferRelativeResize="0"/>
            <p:nvPr/>
          </p:nvPicPr>
          <p:blipFill rotWithShape="1">
            <a:blip r:embed="rId9">
              <a:alphaModFix/>
            </a:blip>
            <a:srcRect/>
            <a:stretch/>
          </p:blipFill>
          <p:spPr>
            <a:xfrm>
              <a:off x="5446722" y="4361794"/>
              <a:ext cx="1399124" cy="1160556"/>
            </a:xfrm>
            <a:prstGeom prst="rect">
              <a:avLst/>
            </a:prstGeom>
            <a:noFill/>
            <a:ln>
              <a:noFill/>
            </a:ln>
          </p:spPr>
        </p:pic>
        <p:sp>
          <p:nvSpPr>
            <p:cNvPr id="97" name="Google Shape;97;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8d90a9e202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Analiza tus datos 1</a:t>
            </a:r>
            <a:endParaRPr/>
          </a:p>
        </p:txBody>
      </p:sp>
      <p:sp>
        <p:nvSpPr>
          <p:cNvPr id="184" name="Google Shape;184;g38d90a9e202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10</a:t>
            </a:fld>
            <a:endParaRPr/>
          </a:p>
        </p:txBody>
      </p:sp>
      <p:sp>
        <p:nvSpPr>
          <p:cNvPr id="185" name="Google Shape;185;g38d90a9e202_0_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6" name="Google Shape;186;g38d90a9e202_0_13"/>
          <p:cNvSpPr txBox="1"/>
          <p:nvPr/>
        </p:nvSpPr>
        <p:spPr>
          <a:xfrm>
            <a:off x="681025" y="1340095"/>
            <a:ext cx="8836200" cy="105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Los alumnos parafrasearán los datos recogidos en la encuesta de tráfico utilizando la tabla de datos que aparece en un navegador web.</a:t>
            </a:r>
            <a:endParaRPr/>
          </a:p>
        </p:txBody>
      </p:sp>
      <p:sp>
        <p:nvSpPr>
          <p:cNvPr id="187" name="Google Shape;187;g38d90a9e202_0_13"/>
          <p:cNvSpPr/>
          <p:nvPr/>
        </p:nvSpPr>
        <p:spPr>
          <a:xfrm>
            <a:off x="681025" y="2206150"/>
            <a:ext cx="8544000" cy="4005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2993D6"/>
                </a:solidFill>
                <a:latin typeface="Helvetica Neue"/>
                <a:ea typeface="Helvetica Neue"/>
                <a:cs typeface="Helvetica Neue"/>
                <a:sym typeface="Helvetica Neue"/>
              </a:rPr>
              <a:t>Utiliza papel y lápiz</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188" name="Google Shape;188;g38d90a9e202_0_13" descr="Tabla de datos generada por la función de registro de datos del micro:bit."/>
          <p:cNvPicPr preferRelativeResize="0"/>
          <p:nvPr/>
        </p:nvPicPr>
        <p:blipFill rotWithShape="1">
          <a:blip r:embed="rId3">
            <a:alphaModFix/>
          </a:blip>
          <a:src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189" name="Google Shape;189;g38d90a9e202_0_13" descr="Decorativo" title="Surprised_green@4x-100.jpg"/>
          <p:cNvPicPr preferRelativeResize="0"/>
          <p:nvPr/>
        </p:nvPicPr>
        <p:blipFill rotWithShape="1">
          <a:blip r:embed="rId4">
            <a:alphaModFix/>
          </a:blip>
          <a:srcRect/>
          <a:stretch/>
        </p:blipFill>
        <p:spPr>
          <a:xfrm rot="-689773">
            <a:off x="7676707" y="367877"/>
            <a:ext cx="926336" cy="7385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38db7ab5ec7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Analiza tus datos 2</a:t>
            </a:r>
            <a:endParaRPr/>
          </a:p>
        </p:txBody>
      </p:sp>
      <p:sp>
        <p:nvSpPr>
          <p:cNvPr id="195" name="Google Shape;195;g38db7ab5ec7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11</a:t>
            </a:fld>
            <a:endParaRPr/>
          </a:p>
        </p:txBody>
      </p:sp>
      <p:sp>
        <p:nvSpPr>
          <p:cNvPr id="196" name="Google Shape;196;g38db7ab5ec7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97" name="Google Shape;197;g38db7ab5ec7_0_0"/>
          <p:cNvSpPr/>
          <p:nvPr/>
        </p:nvSpPr>
        <p:spPr>
          <a:xfrm>
            <a:off x="681025" y="1367475"/>
            <a:ext cx="8544000" cy="46590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650" b="1" i="0" u="none" strike="noStrike" cap="none">
                <a:solidFill>
                  <a:srgbClr val="2993D6"/>
                </a:solidFill>
                <a:latin typeface="Helvetica Neue"/>
                <a:ea typeface="Helvetica Neue"/>
                <a:cs typeface="Helvetica Neue"/>
                <a:sym typeface="Helvetica Neue"/>
              </a:rPr>
              <a:t>Para utilizar una hoja de cálculo</a:t>
            </a:r>
            <a:r>
              <a:rPr lang="en-GB" sz="1650" b="0" i="0" u="none" strike="noStrike" cap="none">
                <a:solidFill>
                  <a:srgbClr val="000000"/>
                </a:solidFill>
                <a:latin typeface="Helvetica Neue"/>
                <a:ea typeface="Helvetica Neue"/>
                <a:cs typeface="Helvetica Neue"/>
                <a:sym typeface="Helvetica Neue"/>
              </a:rPr>
              <a:t>, puedes:</a:t>
            </a:r>
            <a:endParaRPr sz="1650"/>
          </a:p>
          <a:p>
            <a:pPr marL="457200" marR="4443715" lvl="0" indent="-333375" algn="l" rtl="0">
              <a:lnSpc>
                <a:spcPct val="110000"/>
              </a:lnSpc>
              <a:spcBef>
                <a:spcPts val="1300"/>
              </a:spcBef>
              <a:spcAft>
                <a:spcPts val="0"/>
              </a:spcAft>
              <a:buClr>
                <a:srgbClr val="2A92D6"/>
              </a:buClr>
              <a:buSzPts val="1650"/>
              <a:buFont typeface="Helvetica Neue"/>
              <a:buChar char="●"/>
            </a:pPr>
            <a:r>
              <a:rPr lang="en-GB" sz="1650" b="1" i="0" u="none" strike="noStrike" cap="none">
                <a:solidFill>
                  <a:srgbClr val="2993D6"/>
                </a:solidFill>
                <a:latin typeface="Helvetica Neue"/>
                <a:ea typeface="Helvetica Neue"/>
                <a:cs typeface="Helvetica Neue"/>
                <a:sym typeface="Helvetica Neue"/>
              </a:rPr>
              <a:t>Presionar el botón de copiar</a:t>
            </a:r>
            <a:r>
              <a:rPr lang="en-GB" sz="1650" b="0" i="0" u="none" strike="noStrike" cap="none">
                <a:solidFill>
                  <a:srgbClr val="000000"/>
                </a:solidFill>
                <a:latin typeface="Helvetica Neue"/>
                <a:ea typeface="Helvetica Neue"/>
                <a:cs typeface="Helvetica Neue"/>
                <a:sym typeface="Helvetica Neue"/>
              </a:rPr>
              <a:t> para copiar los datos y poder pegarlos directamente en una hoja de cálculo.</a:t>
            </a:r>
            <a:endParaRPr sz="1650"/>
          </a:p>
          <a:p>
            <a:pPr marL="457200" marR="4363497" lvl="0" indent="-333375" algn="l" rtl="0">
              <a:lnSpc>
                <a:spcPct val="110000"/>
              </a:lnSpc>
              <a:spcBef>
                <a:spcPts val="1300"/>
              </a:spcBef>
              <a:spcAft>
                <a:spcPts val="0"/>
              </a:spcAft>
              <a:buClr>
                <a:srgbClr val="2A92D6"/>
              </a:buClr>
              <a:buSzPts val="1650"/>
              <a:buFont typeface="Helvetica Neue"/>
              <a:buChar char="●"/>
            </a:pPr>
            <a:r>
              <a:rPr lang="en-GB" sz="1650" b="1" i="0" u="none" strike="noStrike" cap="none">
                <a:solidFill>
                  <a:srgbClr val="2993D6"/>
                </a:solidFill>
                <a:latin typeface="Helvetica Neue"/>
                <a:ea typeface="Helvetica Neue"/>
                <a:cs typeface="Helvetica Neue"/>
                <a:sym typeface="Helvetica Neue"/>
              </a:rPr>
              <a:t>Presiona el botón de descarga</a:t>
            </a:r>
            <a:r>
              <a:rPr lang="en-GB" sz="165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sz="1650"/>
          </a:p>
        </p:txBody>
      </p:sp>
      <p:pic>
        <p:nvPicPr>
          <p:cNvPr id="198" name="Google Shape;198;g38db7ab5ec7_0_0" descr="Decorativo" title="Surprised_green@4x-100.jpg"/>
          <p:cNvPicPr preferRelativeResize="0"/>
          <p:nvPr/>
        </p:nvPicPr>
        <p:blipFill rotWithShape="1">
          <a:blip r:embed="rId3">
            <a:alphaModFix/>
          </a:blip>
          <a:srcRect/>
          <a:stretch/>
        </p:blipFill>
        <p:spPr>
          <a:xfrm rot="-689786">
            <a:off x="7718318" y="547879"/>
            <a:ext cx="912836" cy="727792"/>
          </a:xfrm>
          <a:prstGeom prst="rect">
            <a:avLst/>
          </a:prstGeom>
          <a:noFill/>
          <a:ln>
            <a:noFill/>
          </a:ln>
        </p:spPr>
      </p:pic>
      <p:pic>
        <p:nvPicPr>
          <p:cNvPr id="199" name="Google Shape;199;g38db7ab5ec7_0_0" descr="Tabla de datos generada por la función de registro de datos de micro:bit con los encabezados de tabla «carro», «autobús» y «camión»."/>
          <p:cNvPicPr preferRelativeResize="0"/>
          <p:nvPr/>
        </p:nvPicPr>
        <p:blipFill rotWithShape="1">
          <a:blip r:embed="rId4">
            <a:alphaModFix/>
          </a:blip>
          <a:srcRect/>
          <a:stretch/>
        </p:blipFill>
        <p:spPr>
          <a:xfrm>
            <a:off x="4665275" y="2190400"/>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205" name="Google Shape;205;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12</a:t>
            </a:fld>
            <a:endParaRPr/>
          </a:p>
        </p:txBody>
      </p:sp>
      <p:sp>
        <p:nvSpPr>
          <p:cNvPr id="206" name="Google Shape;206;g35fa30c4f18_0_96"/>
          <p:cNvSpPr txBox="1">
            <a:spLocks noGrp="1"/>
          </p:cNvSpPr>
          <p:nvPr>
            <p:ph type="body" idx="1"/>
          </p:nvPr>
        </p:nvSpPr>
        <p:spPr>
          <a:xfrm>
            <a:off x="680963" y="1283392"/>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la función de registro de datos del micro:bit para registrar el número de carros, autobuses y camiones. </a:t>
            </a:r>
            <a:endParaRPr/>
          </a:p>
        </p:txBody>
      </p:sp>
      <p:sp>
        <p:nvSpPr>
          <p:cNvPr id="207" name="Google Shape;207;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08" name="Google Shape;208;g35fa30c4f18_0_96"/>
          <p:cNvSpPr/>
          <p:nvPr/>
        </p:nvSpPr>
        <p:spPr>
          <a:xfrm>
            <a:off x="743525" y="2064250"/>
            <a:ext cx="3676200" cy="4089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se inicia el programa, los encabezados de las columnas de la tabla de registro de datos se establecen como «carro», «autobús» y «camión». Aparece un ícono de «sí» en la pantalla led.   </a:t>
            </a:r>
            <a:endParaRPr sz="1600"/>
          </a:p>
        </p:txBody>
      </p:sp>
      <p:sp>
        <p:nvSpPr>
          <p:cNvPr id="209" name="Google Shape;209;g35fa30c4f18_0_96"/>
          <p:cNvSpPr/>
          <p:nvPr/>
        </p:nvSpPr>
        <p:spPr>
          <a:xfrm>
            <a:off x="4735050" y="2064175"/>
            <a:ext cx="4591800" cy="4089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se utiliza un bloque «mostrar led» para mostrar el símbolo de un carro y se registra un «1» en la columna «carro» de tu tabla de datos. A continuación, se borra la pantalla led. </a:t>
            </a:r>
            <a:endParaRPr sz="1600"/>
          </a:p>
        </p:txBody>
      </p:sp>
      <p:pic>
        <p:nvPicPr>
          <p:cNvPr id="210" name="Google Shape;210;g35fa30c4f18_0_96" descr="decorativo" title="Inspired_green@4x-100 (1).jpg"/>
          <p:cNvPicPr preferRelativeResize="0"/>
          <p:nvPr/>
        </p:nvPicPr>
        <p:blipFill rotWithShape="1">
          <a:blip r:embed="rId3">
            <a:alphaModFix/>
          </a:blip>
          <a:srcRect/>
          <a:stretch/>
        </p:blipFill>
        <p:spPr>
          <a:xfrm rot="572935">
            <a:off x="8139771" y="257839"/>
            <a:ext cx="686730" cy="934072"/>
          </a:xfrm>
          <a:prstGeom prst="rect">
            <a:avLst/>
          </a:prstGeom>
          <a:noFill/>
          <a:ln>
            <a:noFill/>
          </a:ln>
        </p:spPr>
      </p:pic>
      <p:pic>
        <p:nvPicPr>
          <p:cNvPr id="211" name="Google Shape;211;g35fa30c4f18_0_96" descr="Un bloque «al iniciar» con un bloque de columnas fijas en su interior." title="on-start.png"/>
          <p:cNvPicPr preferRelativeResize="0"/>
          <p:nvPr/>
        </p:nvPicPr>
        <p:blipFill rotWithShape="1">
          <a:blip r:embed="rId4">
            <a:alphaModFix/>
          </a:blip>
          <a:srcRect/>
          <a:stretch/>
        </p:blipFill>
        <p:spPr>
          <a:xfrm>
            <a:off x="1729325" y="2194812"/>
            <a:ext cx="1577050" cy="2107450"/>
          </a:xfrm>
          <a:prstGeom prst="rect">
            <a:avLst/>
          </a:prstGeom>
          <a:noFill/>
          <a:ln>
            <a:noFill/>
          </a:ln>
        </p:spPr>
      </p:pic>
      <p:pic>
        <p:nvPicPr>
          <p:cNvPr id="212" name="Google Shape;212;g35fa30c4f18_0_96" descr="Bloque «al presionar el botón A» con los siguientes bloques en su interior: - mostrar led (con el símbolo de un coche) - registrar columna de datos «carro» valor «1» - borrar pantalla" title="buttona.png"/>
          <p:cNvPicPr preferRelativeResize="0"/>
          <p:nvPr/>
        </p:nvPicPr>
        <p:blipFill rotWithShape="1">
          <a:blip r:embed="rId5">
            <a:alphaModFix/>
          </a:blip>
          <a:src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8946a10984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218" name="Google Shape;218;g38946a10984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13</a:t>
            </a:fld>
            <a:endParaRPr/>
          </a:p>
        </p:txBody>
      </p:sp>
      <p:sp>
        <p:nvSpPr>
          <p:cNvPr id="219" name="Google Shape;219;g38946a10984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20" name="Google Shape;220;g38946a10984_0_0"/>
          <p:cNvSpPr/>
          <p:nvPr/>
        </p:nvSpPr>
        <p:spPr>
          <a:xfrm>
            <a:off x="681025" y="1493450"/>
            <a:ext cx="4083000" cy="4660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utiliza un bloque «mostrar led» para mostrar el símbolo de un bus y se registra un «1» en la columna «bus» de tu tabla de datos. A continuación, se borra la pantalla led. </a:t>
            </a:r>
            <a:endParaRPr sz="1600"/>
          </a:p>
        </p:txBody>
      </p:sp>
      <p:sp>
        <p:nvSpPr>
          <p:cNvPr id="221" name="Google Shape;221;g38946a10984_0_0"/>
          <p:cNvSpPr/>
          <p:nvPr/>
        </p:nvSpPr>
        <p:spPr>
          <a:xfrm>
            <a:off x="5243775" y="1493450"/>
            <a:ext cx="4083000" cy="4660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el logo táctil del micro:bit, un bloque «mostrar led» mostrará el símbolo de un camión y se registrará un «1» en la columna «camión» de tu tabla de datos. A continuación, se borra la pantalla led. </a:t>
            </a:r>
            <a:endParaRPr sz="1600"/>
          </a:p>
        </p:txBody>
      </p:sp>
      <p:pic>
        <p:nvPicPr>
          <p:cNvPr id="222" name="Google Shape;222;g38946a10984_0_0"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pic>
        <p:nvPicPr>
          <p:cNvPr id="223" name="Google Shape;223;g38946a10984_0_0" descr="El bloque «al presionar el botón B» que contiene los siguientes bloques: - mostrar led con símbolo de bus - registrar columna de datos «bus» valor «1» - borrar pantalla" title="buttonb.jpg"/>
          <p:cNvPicPr preferRelativeResize="0"/>
          <p:nvPr/>
        </p:nvPicPr>
        <p:blipFill rotWithShape="1">
          <a:blip r:embed="rId4">
            <a:alphaModFix/>
          </a:blip>
          <a:srcRect/>
          <a:stretch/>
        </p:blipFill>
        <p:spPr>
          <a:xfrm>
            <a:off x="1409225" y="1670425"/>
            <a:ext cx="2626597" cy="2536024"/>
          </a:xfrm>
          <a:prstGeom prst="rect">
            <a:avLst/>
          </a:prstGeom>
          <a:noFill/>
          <a:ln>
            <a:noFill/>
          </a:ln>
        </p:spPr>
      </p:pic>
      <p:pic>
        <p:nvPicPr>
          <p:cNvPr id="224" name="Google Shape;224;g38946a10984_0_0" descr="El bloque «al presionar el logo» que contiene los siguientes bloques: - el bloque mostrar led con un símbolo de metal - registrar columna de datos «metal» valor «1» - borrar pantalla" title="logo-pressed.jpg"/>
          <p:cNvPicPr preferRelativeResize="0"/>
          <p:nvPr/>
        </p:nvPicPr>
        <p:blipFill rotWithShape="1">
          <a:blip r:embed="rId5">
            <a:alphaModFix/>
          </a:blip>
          <a:srcRect/>
          <a:stretch/>
        </p:blipFill>
        <p:spPr>
          <a:xfrm>
            <a:off x="5850875" y="1621500"/>
            <a:ext cx="2868801" cy="26338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65ab73c13e_0_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3</a:t>
            </a:r>
            <a:endParaRPr/>
          </a:p>
        </p:txBody>
      </p:sp>
      <p:sp>
        <p:nvSpPr>
          <p:cNvPr id="230" name="Google Shape;230;g365ab73c13e_0_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14</a:t>
            </a:fld>
            <a:endParaRPr/>
          </a:p>
        </p:txBody>
      </p:sp>
      <p:sp>
        <p:nvSpPr>
          <p:cNvPr id="231" name="Google Shape;231;g365ab73c13e_0_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32" name="Google Shape;232;g365ab73c13e_0_6"/>
          <p:cNvSpPr/>
          <p:nvPr/>
        </p:nvSpPr>
        <p:spPr>
          <a:xfrm>
            <a:off x="694500" y="1504125"/>
            <a:ext cx="8364600" cy="4798200"/>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los botones A y B al mismo tiempo, aparecerá el ícono de una calavera en la pantalla led del micro:bit, se borrarán los datos del registro y se restablecerán los encabezados de las columnas de la tabla de registro de datos. A continuación, aparece un ícono de «sí» en la pantalla led para indicar que el micro:bit está listo para recoger nuevos datos. </a:t>
            </a:r>
            <a:endParaRPr sz="1600"/>
          </a:p>
        </p:txBody>
      </p:sp>
      <p:pic>
        <p:nvPicPr>
          <p:cNvPr id="233" name="Google Shape;233;g365ab73c13e_0_6"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pic>
        <p:nvPicPr>
          <p:cNvPr id="234" name="Google Shape;234;g365ab73c13e_0_6" descr="El bloque «Al presionar los botones A+B» que contiene los siguientes bloques: - mostrar ícono de calavera - eliminar registro - fijar columnas «carro», «autobús», «camión» - bloque mostrar ícono sí" title="a-plus-b.jpg"/>
          <p:cNvPicPr preferRelativeResize="0"/>
          <p:nvPr/>
        </p:nvPicPr>
        <p:blipFill rotWithShape="1">
          <a:blip r:embed="rId4">
            <a:alphaModFix/>
          </a:blip>
          <a:srcRect/>
          <a:stretch/>
        </p:blipFill>
        <p:spPr>
          <a:xfrm>
            <a:off x="3797500" y="1605152"/>
            <a:ext cx="1968550" cy="29510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40" name="Google Shape;240;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65ab73c13e_0_21"/>
          <p:cNvSpPr txBox="1">
            <a:spLocks noGrp="1"/>
          </p:cNvSpPr>
          <p:nvPr>
            <p:ph type="title"/>
          </p:nvPr>
        </p:nvSpPr>
        <p:spPr>
          <a:xfrm>
            <a:off x="681037" y="344742"/>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46" name="Google Shape;246;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16</a:t>
            </a:fld>
            <a:endParaRPr/>
          </a:p>
        </p:txBody>
      </p:sp>
      <p:sp>
        <p:nvSpPr>
          <p:cNvPr id="247" name="Google Shape;247;g365ab73c13e_0_21"/>
          <p:cNvSpPr txBox="1">
            <a:spLocks noGrp="1"/>
          </p:cNvSpPr>
          <p:nvPr>
            <p:ph type="body" idx="1"/>
          </p:nvPr>
        </p:nvSpPr>
        <p:spPr>
          <a:xfrm>
            <a:off x="681025" y="1103535"/>
            <a:ext cx="8749800" cy="5163900"/>
          </a:xfrm>
          <a:prstGeom prst="rect">
            <a:avLst/>
          </a:prstGeom>
          <a:noFill/>
          <a:ln>
            <a:noFill/>
          </a:ln>
        </p:spPr>
        <p:txBody>
          <a:bodyPr spcFirstLastPara="1" wrap="square" lIns="91425" tIns="45700" rIns="91425" bIns="45700" anchor="t" anchorCtr="0">
            <a:noAutofit/>
          </a:bodyPr>
          <a:lstStyle/>
          <a:p>
            <a:pPr marL="185732" lvl="0" indent="-169857" algn="l" rtl="0">
              <a:lnSpc>
                <a:spcPct val="100000"/>
              </a:lnSpc>
              <a:spcBef>
                <a:spcPts val="0"/>
              </a:spcBef>
              <a:spcAft>
                <a:spcPts val="0"/>
              </a:spcAft>
              <a:buClr>
                <a:srgbClr val="6C4BC1"/>
              </a:buClr>
              <a:buSzPts val="1550"/>
              <a:buChar char="•"/>
            </a:pPr>
            <a:r>
              <a:rPr lang="en-GB" sz="1550"/>
              <a:t>Los alumnos abren un </a:t>
            </a:r>
            <a:r>
              <a:rPr lang="en-GB" sz="1550" b="1"/>
              <a:t>proyecto inicial</a:t>
            </a:r>
            <a:r>
              <a:rPr lang="en-GB" sz="1550"/>
              <a:t> que contiene todos los bloques que necesitan para realizar el proyecto. Ya se ha creado parte del código. Los alumnos deben utilizar los bloques restantes para terminar su registrador de datos de encuesta de tráfico . </a:t>
            </a:r>
            <a:r>
              <a:rPr lang="en-GB" sz="1550" i="1"/>
              <a:t>Esta actividad puede requerir entre 45 y 60 minutos adicionales para que los alumnos se involucren plenamente en la creación del registrador de datos y en la recopilación y el análisis de los datos de la encuesta.</a:t>
            </a:r>
            <a:br>
              <a:rPr lang="en-GB" sz="1550"/>
            </a:br>
            <a:endParaRPr sz="1550"/>
          </a:p>
          <a:p>
            <a:pPr marL="185732" lvl="0" indent="-169857" algn="l" rtl="0">
              <a:lnSpc>
                <a:spcPct val="100000"/>
              </a:lnSpc>
              <a:spcBef>
                <a:spcPts val="0"/>
              </a:spcBef>
              <a:spcAft>
                <a:spcPts val="0"/>
              </a:spcAft>
              <a:buClr>
                <a:srgbClr val="6C4BC1"/>
              </a:buClr>
              <a:buSzPts val="1550"/>
              <a:buChar char="•"/>
            </a:pPr>
            <a:r>
              <a:rPr lang="en-GB" sz="1550"/>
              <a:t>Contar vehículos en movimiento es difícil, por lo que trabajar por parejas o en grupos pequeños puede ser útil.</a:t>
            </a:r>
            <a:br>
              <a:rPr lang="en-GB" sz="1550"/>
            </a:br>
            <a:endParaRPr sz="1550"/>
          </a:p>
          <a:p>
            <a:pPr marL="185732" lvl="0" indent="-169857" algn="l" rtl="0">
              <a:lnSpc>
                <a:spcPct val="100000"/>
              </a:lnSpc>
              <a:spcBef>
                <a:spcPts val="0"/>
              </a:spcBef>
              <a:spcAft>
                <a:spcPts val="0"/>
              </a:spcAft>
              <a:buClr>
                <a:srgbClr val="6C4BC1"/>
              </a:buClr>
              <a:buSzPts val="1550"/>
              <a:buChar char="•"/>
            </a:pPr>
            <a:r>
              <a:rPr lang="en-GB" sz="1550"/>
              <a:t>Este proyecto está configurado para medir carros con el botón A, autobuses con el botón B, y camiones o furgonetas presionando el logo táctil, pero puedes adaptar las entradas para que se ajusten mejor a tu clase y entorno. Puedes cambiar el nombre de los títulos de las columnas para personalizar el uso de este proyecto. (Las instrucciones están disponibles al final de esta guía).</a:t>
            </a:r>
            <a:br>
              <a:rPr lang="en-GB" sz="1550"/>
            </a:br>
            <a:endParaRPr sz="1550"/>
          </a:p>
          <a:p>
            <a:pPr marL="185732" lvl="0" indent="-169857" algn="l" rtl="0">
              <a:lnSpc>
                <a:spcPct val="100000"/>
              </a:lnSpc>
              <a:spcBef>
                <a:spcPts val="0"/>
              </a:spcBef>
              <a:spcAft>
                <a:spcPts val="0"/>
              </a:spcAft>
              <a:buClr>
                <a:srgbClr val="6C4BC1"/>
              </a:buClr>
              <a:buSzPts val="1550"/>
              <a:buChar char="•"/>
            </a:pPr>
            <a:r>
              <a:rPr lang="en-GB" sz="1550"/>
              <a:t>Recuerda identificar las áreas en las que los alumnos recogerán datos. Una selección de áreas puede proporcionar debates interesantes al final de la sesión.  </a:t>
            </a:r>
            <a:br>
              <a:rPr lang="en-GB" sz="1550"/>
            </a:br>
            <a:endParaRPr sz="1550"/>
          </a:p>
          <a:p>
            <a:pPr marL="185732" lvl="0" indent="-169857" algn="l" rtl="0">
              <a:lnSpc>
                <a:spcPct val="100000"/>
              </a:lnSpc>
              <a:spcBef>
                <a:spcPts val="0"/>
              </a:spcBef>
              <a:spcAft>
                <a:spcPts val="0"/>
              </a:spcAft>
              <a:buClr>
                <a:srgbClr val="6C4BC1"/>
              </a:buClr>
              <a:buSzPts val="1550"/>
              <a:buChar char="•"/>
            </a:pPr>
            <a:r>
              <a:rPr lang="en-GB" sz="1550"/>
              <a:t>Los alumnos conectarán sus micro:bits a una computadora o tableta para ver los datos y gráficos generados a partir de su registro de datos en una página web y parafrasearlos. También pueden analizar sus datos creando sus propios gráficos utilizando papel y lápiz o una hoja de cálculo.</a:t>
            </a:r>
            <a:endParaRPr sz="1550"/>
          </a:p>
        </p:txBody>
      </p:sp>
      <p:sp>
        <p:nvSpPr>
          <p:cNvPr id="248" name="Google Shape;248;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9" name="Google Shape;249;g365ab73c13e_0_21" descr="decorativo"/>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3975"/>
          </a:p>
        </p:txBody>
      </p:sp>
      <p:sp>
        <p:nvSpPr>
          <p:cNvPr id="255" name="Google Shape;255;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17</a:t>
            </a:fld>
            <a:endParaRPr/>
          </a:p>
        </p:txBody>
      </p:sp>
      <p:sp>
        <p:nvSpPr>
          <p:cNvPr id="256" name="Google Shape;256;g3669771b81a_0_211"/>
          <p:cNvSpPr txBox="1">
            <a:spLocks noGrp="1"/>
          </p:cNvSpPr>
          <p:nvPr>
            <p:ph type="body" idx="1"/>
          </p:nvPr>
        </p:nvSpPr>
        <p:spPr>
          <a:xfrm>
            <a:off x="681025" y="1509663"/>
            <a:ext cx="8710800" cy="4694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1:</a:t>
            </a:r>
            <a:endParaRPr sz="2675"/>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Abre</a:t>
            </a:r>
            <a:r>
              <a:rPr lang="en-GB" sz="1650"/>
              <a:t> el proyecto inicial: mbit.io/us-traffic-survey-pp</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Explica</a:t>
            </a:r>
            <a:r>
              <a:rPr lang="en-GB" sz="1650"/>
              <a:t>que los alumnos tienen todos los bloques de código que necesitan. Para este proyecto, una parte del código ya está hecha para ellos. Este trozo de código garantiza que, cuando se inicie el programa, los encabezados de las columnas de la tabla de registro de datos sean «carro», «autobús» y «camión», y que aparezca un ícono de «sí» en la pantalla led. </a:t>
            </a:r>
            <a:endParaRPr sz="1650"/>
          </a:p>
          <a:p>
            <a:pPr marL="318151" marR="2857967" lvl="0" indent="-300028" algn="l" rtl="0">
              <a:lnSpc>
                <a:spcPct val="110000"/>
              </a:lnSpc>
              <a:spcBef>
                <a:spcPts val="1300"/>
              </a:spcBef>
              <a:spcAft>
                <a:spcPts val="0"/>
              </a:spcAft>
              <a:buClr>
                <a:srgbClr val="6C4BC1"/>
              </a:buClr>
              <a:buSzPts val="1650"/>
              <a:buChar char="•"/>
            </a:pPr>
            <a:r>
              <a:rPr lang="en-GB" sz="1650" b="1">
                <a:solidFill>
                  <a:srgbClr val="6C4BC1"/>
                </a:solidFill>
              </a:rPr>
              <a:t>Programa</a:t>
            </a:r>
            <a:r>
              <a:rPr lang="en-GB" sz="1650"/>
              <a:t> el botón A para mostrar el ícono de un carro en la pantalla del micro:bit y añadir un «1» a la columna del carro en la tabla de registro de datos. Luego borra la pantalla. </a:t>
            </a:r>
            <a:endParaRPr sz="1650"/>
          </a:p>
          <a:p>
            <a:pPr marL="318151" marR="2857967" lvl="0" indent="-300028" algn="l" rtl="0">
              <a:lnSpc>
                <a:spcPct val="110000"/>
              </a:lnSpc>
              <a:spcBef>
                <a:spcPts val="1300"/>
              </a:spcBef>
              <a:spcAft>
                <a:spcPts val="0"/>
              </a:spcAft>
              <a:buClr>
                <a:srgbClr val="6C4BC1"/>
              </a:buClr>
              <a:buSzPts val="1650"/>
              <a:buChar char="•"/>
            </a:pPr>
            <a:r>
              <a:rPr lang="en-GB" sz="1650" b="1">
                <a:solidFill>
                  <a:srgbClr val="6C4BC1"/>
                </a:solidFill>
              </a:rPr>
              <a:t>Asegúrate de que</a:t>
            </a:r>
            <a:r>
              <a:rPr lang="en-GB" sz="1650"/>
              <a:t> el código del alumno tenga el siguiente aspecto: </a:t>
            </a:r>
            <a:endParaRPr sz="1650"/>
          </a:p>
          <a:p>
            <a:pPr marL="0" marR="2857967" lvl="0" indent="0" algn="l" rtl="0">
              <a:lnSpc>
                <a:spcPct val="110000"/>
              </a:lnSpc>
              <a:spcBef>
                <a:spcPts val="1300"/>
              </a:spcBef>
              <a:spcAft>
                <a:spcPts val="0"/>
              </a:spcAft>
              <a:buSzPts val="1800"/>
              <a:buNone/>
            </a:pPr>
            <a:endParaRPr sz="1400"/>
          </a:p>
        </p:txBody>
      </p:sp>
      <p:pic>
        <p:nvPicPr>
          <p:cNvPr id="257" name="Google Shape;257;g3669771b81a_0_211" descr="micro:bit logo"/>
          <p:cNvPicPr preferRelativeResize="0"/>
          <p:nvPr/>
        </p:nvPicPr>
        <p:blipFill rotWithShape="1">
          <a:blip r:embed="rId3">
            <a:alphaModFix/>
          </a:blip>
          <a:srcRect/>
          <a:stretch/>
        </p:blipFill>
        <p:spPr>
          <a:xfrm>
            <a:off x="6697509" y="1367477"/>
            <a:ext cx="782653" cy="603761"/>
          </a:xfrm>
          <a:prstGeom prst="rect">
            <a:avLst/>
          </a:prstGeom>
          <a:noFill/>
          <a:ln>
            <a:noFill/>
          </a:ln>
        </p:spPr>
      </p:pic>
      <p:sp>
        <p:nvSpPr>
          <p:cNvPr id="258" name="Google Shape;258;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9" name="Google Shape;259;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60" name="Google Shape;260;g3669771b81a_0_211" descr="Bloque «al presionar el botón A» con los siguientes bloques en su interior: - mostrar led (con el símbolo de un coche) - registrar columna de datos «carro» valor «1» - borrar pantalla" title="buttona.png"/>
          <p:cNvPicPr preferRelativeResize="0"/>
          <p:nvPr/>
        </p:nvPicPr>
        <p:blipFill rotWithShape="1">
          <a:blip r:embed="rId5">
            <a:alphaModFix/>
          </a:blip>
          <a:srcRect/>
          <a:stretch/>
        </p:blipFill>
        <p:spPr>
          <a:xfrm>
            <a:off x="6568051" y="3681375"/>
            <a:ext cx="2657076" cy="2602576"/>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8d90a9e202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sz="3975"/>
          </a:p>
        </p:txBody>
      </p:sp>
      <p:sp>
        <p:nvSpPr>
          <p:cNvPr id="266" name="Google Shape;266;g38d90a9e202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18</a:t>
            </a:fld>
            <a:endParaRPr/>
          </a:p>
        </p:txBody>
      </p:sp>
      <p:sp>
        <p:nvSpPr>
          <p:cNvPr id="267" name="Google Shape;267;g38d90a9e202_0_63"/>
          <p:cNvSpPr txBox="1">
            <a:spLocks noGrp="1"/>
          </p:cNvSpPr>
          <p:nvPr>
            <p:ph type="body" idx="1"/>
          </p:nvPr>
        </p:nvSpPr>
        <p:spPr>
          <a:xfrm>
            <a:off x="681025" y="1509663"/>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300"/>
              </a:spcBef>
              <a:spcAft>
                <a:spcPts val="0"/>
              </a:spcAft>
              <a:buSzPts val="1530"/>
              <a:buNone/>
            </a:pPr>
            <a:r>
              <a:rPr lang="en-GB" sz="1800" b="1" i="1">
                <a:solidFill>
                  <a:srgbClr val="6C4BC1"/>
                </a:solidFill>
              </a:rPr>
              <a:t>Crea el código: Parte 2:</a:t>
            </a:r>
            <a:endParaRPr sz="1800"/>
          </a:p>
          <a:p>
            <a:pPr marL="318151" lvl="0" indent="-300028" algn="l" rtl="0">
              <a:lnSpc>
                <a:spcPct val="90000"/>
              </a:lnSpc>
              <a:spcBef>
                <a:spcPts val="1300"/>
              </a:spcBef>
              <a:spcAft>
                <a:spcPts val="0"/>
              </a:spcAft>
              <a:buClr>
                <a:srgbClr val="6C4BC1"/>
              </a:buClr>
              <a:buSzPts val="1650"/>
              <a:buChar char="•"/>
            </a:pPr>
            <a:r>
              <a:rPr lang="en-GB" sz="1650" b="1">
                <a:solidFill>
                  <a:srgbClr val="6C4BC1"/>
                </a:solidFill>
              </a:rPr>
              <a:t>Programa </a:t>
            </a:r>
            <a:r>
              <a:rPr lang="en-GB" sz="1650"/>
              <a:t>el botón B para mostrar un ícono de bus en la pantalla led del micro:bit y añadir un «1» a la columna de bus en la tabla de registro de datos. Luego borra la pantalla. </a:t>
            </a:r>
            <a:endParaRPr sz="1650"/>
          </a:p>
          <a:p>
            <a:pPr marL="318151" lvl="0" indent="-300028" algn="l" rtl="0">
              <a:lnSpc>
                <a:spcPct val="90000"/>
              </a:lnSpc>
              <a:spcBef>
                <a:spcPts val="1300"/>
              </a:spcBef>
              <a:spcAft>
                <a:spcPts val="0"/>
              </a:spcAft>
              <a:buClr>
                <a:srgbClr val="6C4BC1"/>
              </a:buClr>
              <a:buSzPts val="1650"/>
              <a:buChar char="•"/>
            </a:pPr>
            <a:r>
              <a:rPr lang="en-GB" sz="1650" b="1">
                <a:solidFill>
                  <a:srgbClr val="6C4BC1"/>
                </a:solidFill>
              </a:rPr>
              <a:t>Programa</a:t>
            </a:r>
            <a:r>
              <a:rPr lang="en-GB" sz="1650"/>
              <a:t> el logo táctil para mostrar un ícono de camión en la pantalla led y añadir un «1» a la columna de camión en la tabla de registro de datos. Luego borra la pantalla. </a:t>
            </a:r>
            <a:endParaRPr sz="1650"/>
          </a:p>
          <a:p>
            <a:pPr marL="318151" lvl="0" indent="-300028" algn="l" rtl="0">
              <a:lnSpc>
                <a:spcPct val="90000"/>
              </a:lnSpc>
              <a:spcBef>
                <a:spcPts val="1300"/>
              </a:spcBef>
              <a:spcAft>
                <a:spcPts val="0"/>
              </a:spcAft>
              <a:buClr>
                <a:srgbClr val="6C4BC1"/>
              </a:buClr>
              <a:buSzPts val="1650"/>
              <a:buChar char="•"/>
            </a:pPr>
            <a:r>
              <a:rPr lang="en-GB" sz="1650" b="1">
                <a:solidFill>
                  <a:srgbClr val="6C4BC1"/>
                </a:solidFill>
              </a:rPr>
              <a:t>Asegúrate</a:t>
            </a:r>
            <a:r>
              <a:rPr lang="en-GB" sz="1650"/>
              <a:t> de que el código de alumno tiene </a:t>
            </a:r>
            <a:b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br>
            <a:r>
              <a:rPr lang="en-GB" sz="1650"/>
              <a:t>este aspecto:</a:t>
            </a:r>
            <a:endParaRPr sz="1650"/>
          </a:p>
        </p:txBody>
      </p:sp>
      <p:sp>
        <p:nvSpPr>
          <p:cNvPr id="268" name="Google Shape;268;g38d90a9e202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9" name="Google Shape;269;g38d90a9e202_0_63"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70" name="Google Shape;270;g38d90a9e202_0_63" descr="El bloque «al presionar el botón B» que contiene los siguientes bloques: - mostrar led con símbolo de bus - registrar columna de datos «bus» valor «1» - borrar pantalla" title="buttonb.jpg"/>
          <p:cNvPicPr preferRelativeResize="0"/>
          <p:nvPr/>
        </p:nvPicPr>
        <p:blipFill rotWithShape="1">
          <a:blip r:embed="rId4">
            <a:alphaModFix/>
          </a:blip>
          <a:srcRect/>
          <a:stretch/>
        </p:blipFill>
        <p:spPr>
          <a:xfrm>
            <a:off x="3323876" y="3723030"/>
            <a:ext cx="2803201" cy="2706550"/>
          </a:xfrm>
          <a:prstGeom prst="rect">
            <a:avLst/>
          </a:prstGeom>
          <a:noFill/>
          <a:ln>
            <a:noFill/>
          </a:ln>
        </p:spPr>
      </p:pic>
      <p:pic>
        <p:nvPicPr>
          <p:cNvPr id="271" name="Google Shape;271;g38d90a9e202_0_63" descr="El bloque «al presionar el logo» que contiene los siguientes bloques: - el bloque mostrar led con un símbolo de metal - registrar columna de datos «metal» valor «1» - borrar pantalla" title="logo-pressed.jpg"/>
          <p:cNvPicPr preferRelativeResize="0"/>
          <p:nvPr/>
        </p:nvPicPr>
        <p:blipFill rotWithShape="1">
          <a:blip r:embed="rId5">
            <a:alphaModFix/>
          </a:blip>
          <a:srcRect/>
          <a:stretch/>
        </p:blipFill>
        <p:spPr>
          <a:xfrm>
            <a:off x="6351751" y="3714788"/>
            <a:ext cx="2947978" cy="27065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2400"/>
          </a:p>
        </p:txBody>
      </p:sp>
      <p:sp>
        <p:nvSpPr>
          <p:cNvPr id="277" name="Google Shape;277;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19</a:t>
            </a:fld>
            <a:endParaRPr/>
          </a:p>
        </p:txBody>
      </p:sp>
      <p:sp>
        <p:nvSpPr>
          <p:cNvPr id="278" name="Google Shape;278;g3669771b81a_0_228"/>
          <p:cNvSpPr txBox="1">
            <a:spLocks noGrp="1"/>
          </p:cNvSpPr>
          <p:nvPr>
            <p:ph type="body" idx="1"/>
          </p:nvPr>
        </p:nvSpPr>
        <p:spPr>
          <a:xfrm>
            <a:off x="681025" y="1509663"/>
            <a:ext cx="8710800" cy="469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300"/>
              </a:spcBef>
              <a:spcAft>
                <a:spcPts val="0"/>
              </a:spcAft>
              <a:buSzPts val="1530"/>
              <a:buNone/>
            </a:pPr>
            <a:r>
              <a:rPr lang="en-GB" sz="1800" b="1" i="1">
                <a:solidFill>
                  <a:srgbClr val="6C4BC1"/>
                </a:solidFill>
              </a:rPr>
              <a:t>Crea el código: Parte 3:</a:t>
            </a:r>
            <a:endParaRPr sz="1800"/>
          </a:p>
          <a:p>
            <a:pPr marL="318151" lvl="0" indent="-300028" algn="l" rtl="0">
              <a:lnSpc>
                <a:spcPct val="90000"/>
              </a:lnSpc>
              <a:spcBef>
                <a:spcPts val="1300"/>
              </a:spcBef>
              <a:spcAft>
                <a:spcPts val="0"/>
              </a:spcAft>
              <a:buSzPts val="1650"/>
              <a:buChar char="•"/>
            </a:pPr>
            <a:r>
              <a:rPr lang="en-GB" sz="1650" b="1">
                <a:solidFill>
                  <a:srgbClr val="6C4BC1"/>
                </a:solidFill>
              </a:rPr>
              <a:t>Construye</a:t>
            </a:r>
            <a:r>
              <a:rPr lang="en-GB" sz="1650"/>
              <a:t> los bloques para que muestren un ícono de calavera en la pantalla led, elimina el registro de datos del micro:bit, restablece los encabezados de las columnas a «carro», «autobús» y «camión», y muestra un ícono de «sí» cuando presiones a la vez los botones A y B. </a:t>
            </a:r>
            <a:endParaRPr sz="1650"/>
          </a:p>
          <a:p>
            <a:pPr marL="318151" marR="3127968" lvl="0" indent="-300028" algn="l" rtl="0">
              <a:lnSpc>
                <a:spcPct val="90000"/>
              </a:lnSpc>
              <a:spcBef>
                <a:spcPts val="1300"/>
              </a:spcBef>
              <a:spcAft>
                <a:spcPts val="0"/>
              </a:spcAft>
              <a:buClr>
                <a:srgbClr val="6C4BC1"/>
              </a:buClr>
              <a:buSzPts val="1650"/>
              <a:buChar char="•"/>
            </a:pPr>
            <a:r>
              <a:rPr lang="en-GB" sz="1650" b="1">
                <a:solidFill>
                  <a:srgbClr val="6C4BC1"/>
                </a:solidFill>
              </a:rPr>
              <a:t>Asegúrate de que el</a:t>
            </a:r>
            <a:r>
              <a:rPr lang="en-GB" sz="1650"/>
              <a:t> código de los alumnos tiene este aspecto:</a:t>
            </a:r>
            <a:endParaRPr sz="1650"/>
          </a:p>
          <a:p>
            <a:pPr marL="0" lvl="0" indent="0" algn="l" rtl="0">
              <a:lnSpc>
                <a:spcPct val="90000"/>
              </a:lnSpc>
              <a:spcBef>
                <a:spcPts val="1300"/>
              </a:spcBef>
              <a:spcAft>
                <a:spcPts val="0"/>
              </a:spcAft>
              <a:buSzPts val="1530"/>
              <a:buNone/>
            </a:pPr>
            <a:endParaRPr sz="1650"/>
          </a:p>
          <a:p>
            <a:pPr marL="0" lvl="0" indent="0" algn="l" rtl="0">
              <a:lnSpc>
                <a:spcPct val="90000"/>
              </a:lnSpc>
              <a:spcBef>
                <a:spcPts val="1300"/>
              </a:spcBef>
              <a:spcAft>
                <a:spcPts val="0"/>
              </a:spcAft>
              <a:buSzPts val="1530"/>
              <a:buNone/>
            </a:pPr>
            <a:endParaRPr sz="1650"/>
          </a:p>
          <a:p>
            <a:pPr marL="0" lvl="0" indent="0" algn="l" rtl="0">
              <a:lnSpc>
                <a:spcPct val="90000"/>
              </a:lnSpc>
              <a:spcBef>
                <a:spcPts val="1300"/>
              </a:spcBef>
              <a:spcAft>
                <a:spcPts val="0"/>
              </a:spcAft>
              <a:buSzPts val="1530"/>
              <a:buNone/>
            </a:pPr>
            <a:endParaRPr sz="1650"/>
          </a:p>
          <a:p>
            <a:pPr marL="0" lvl="0" indent="0" algn="l" rtl="0">
              <a:lnSpc>
                <a:spcPct val="90000"/>
              </a:lnSpc>
              <a:spcBef>
                <a:spcPts val="1300"/>
              </a:spcBef>
              <a:spcAft>
                <a:spcPts val="0"/>
              </a:spcAft>
              <a:buSzPts val="1800"/>
              <a:buNone/>
            </a:pPr>
            <a:endParaRPr sz="1650" b="1">
              <a:solidFill>
                <a:srgbClr val="6C4BC1"/>
              </a:solidFill>
            </a:endParaRPr>
          </a:p>
          <a:p>
            <a:pPr marL="0" lvl="0" indent="0" algn="l" rtl="0">
              <a:lnSpc>
                <a:spcPct val="90000"/>
              </a:lnSpc>
              <a:spcBef>
                <a:spcPts val="1300"/>
              </a:spcBef>
              <a:spcAft>
                <a:spcPts val="0"/>
              </a:spcAft>
              <a:buSzPts val="1800"/>
              <a:buNone/>
            </a:pPr>
            <a:endParaRPr sz="1650" b="1">
              <a:solidFill>
                <a:srgbClr val="6C4BC1"/>
              </a:solidFill>
            </a:endParaRPr>
          </a:p>
          <a:p>
            <a:pPr marL="457200" marR="164679" lvl="0" indent="-333375" algn="l" rtl="0">
              <a:lnSpc>
                <a:spcPct val="90000"/>
              </a:lnSpc>
              <a:spcBef>
                <a:spcPts val="1300"/>
              </a:spcBef>
              <a:spcAft>
                <a:spcPts val="0"/>
              </a:spcAft>
              <a:buSzPts val="1650"/>
              <a:buChar char="•"/>
            </a:pPr>
            <a:r>
              <a:rPr lang="en-GB" sz="1650" b="1">
                <a:solidFill>
                  <a:srgbClr val="6C4BC1"/>
                </a:solidFill>
              </a:rPr>
              <a:t>Prueba </a:t>
            </a:r>
            <a:r>
              <a:rPr lang="en-GB" sz="1650"/>
              <a:t>su código utilizando el simulador y luego </a:t>
            </a:r>
            <a:r>
              <a:rPr lang="en-GB" sz="1650" b="1">
                <a:solidFill>
                  <a:srgbClr val="6C4BC1"/>
                </a:solidFill>
              </a:rPr>
              <a:t>descarga</a:t>
            </a:r>
            <a:r>
              <a:rPr lang="en-GB" sz="1650"/>
              <a:t> el código en su micro:bit.</a:t>
            </a:r>
            <a:endParaRPr sz="1650"/>
          </a:p>
        </p:txBody>
      </p:sp>
      <p:sp>
        <p:nvSpPr>
          <p:cNvPr id="279" name="Google Shape;279;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0" name="Google Shape;280;g3669771b81a_0_22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81" name="Google Shape;281;g3669771b81a_0_228" descr="El bloque «Al presionar los botones A+B» que contiene los siguientes bloques: - mostrar ícono de calavera - eliminar registro - fijar columnas «carro», «autobús», «camión» - bloque mostrar ícono sí" title="a-plus-b.jpg"/>
          <p:cNvPicPr preferRelativeResize="0"/>
          <p:nvPr/>
        </p:nvPicPr>
        <p:blipFill rotWithShape="1">
          <a:blip r:embed="rId4">
            <a:alphaModFix/>
          </a:blip>
          <a:srcRect t="3067" b="2849"/>
          <a:stretch/>
        </p:blipFill>
        <p:spPr>
          <a:xfrm>
            <a:off x="6005287" y="2944801"/>
            <a:ext cx="1737514" cy="23627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35d6a68a0a1_0_136"/>
          <p:cNvSpPr txBox="1">
            <a:spLocks noGrp="1"/>
          </p:cNvSpPr>
          <p:nvPr>
            <p:ph type="body" idx="1"/>
          </p:nvPr>
        </p:nvSpPr>
        <p:spPr>
          <a:xfrm>
            <a:off x="5092936" y="1662679"/>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Función del micro:bit: </a:t>
            </a:r>
            <a:r>
              <a:rPr lang="en-GB" sz="1800" b="1">
                <a:solidFill>
                  <a:srgbClr val="00A000"/>
                </a:solidFill>
                <a:latin typeface="Helvetica Neue"/>
                <a:ea typeface="Helvetica Neue"/>
                <a:cs typeface="Helvetica Neue"/>
                <a:sym typeface="Helvetica Neue"/>
              </a:rPr>
              <a:t>botones</a:t>
            </a:r>
            <a:endParaRPr/>
          </a:p>
          <a:p>
            <a:pPr marL="0" lvl="0" indent="0" algn="l" rtl="0">
              <a:lnSpc>
                <a:spcPct val="90000"/>
              </a:lnSpc>
              <a:spcBef>
                <a:spcPts val="812"/>
              </a:spcBef>
              <a:spcAft>
                <a:spcPts val="0"/>
              </a:spcAft>
              <a:buClr>
                <a:schemeClr val="dk1"/>
              </a:buClr>
              <a:buSzPts val="1800"/>
              <a:buNone/>
            </a:pPr>
            <a:r>
              <a:rPr lang="en-GB" sz="1600">
                <a:latin typeface="Helvetica Neue"/>
                <a:ea typeface="Helvetica Neue"/>
                <a:cs typeface="Helvetica Neue"/>
                <a:sym typeface="Helvetica Neue"/>
              </a:rPr>
              <a:t>Los botones son un dispositivo de entrada muy común. El micro:bit tiene dos </a:t>
            </a:r>
            <a:r>
              <a:rPr lang="en-GB" sz="1600" b="1"/>
              <a:t>botones</a:t>
            </a:r>
            <a:r>
              <a:rPr lang="en-GB" sz="1600">
                <a:latin typeface="Helvetica Neue"/>
                <a:ea typeface="Helvetica Neue"/>
                <a:cs typeface="Helvetica Neue"/>
                <a:sym typeface="Helvetica Neue"/>
              </a:rPr>
              <a:t> </a:t>
            </a:r>
            <a:r>
              <a:rPr lang="en-GB" sz="1600"/>
              <a:t>que</a:t>
            </a:r>
            <a:r>
              <a:rPr lang="en-GB" sz="1600">
                <a:latin typeface="Helvetica Neue"/>
                <a:ea typeface="Helvetica Neue"/>
                <a:cs typeface="Helvetica Neue"/>
                <a:sym typeface="Helvetica Neue"/>
              </a:rPr>
              <a:t> se pueden programar: los botones A y B.</a:t>
            </a:r>
            <a:endParaRPr/>
          </a:p>
          <a:p>
            <a:pPr marL="185732" lvl="0" indent="-71432" algn="l" rtl="0">
              <a:lnSpc>
                <a:spcPct val="90000"/>
              </a:lnSpc>
              <a:spcBef>
                <a:spcPts val="812"/>
              </a:spcBef>
              <a:spcAft>
                <a:spcPts val="0"/>
              </a:spcAft>
              <a:buClr>
                <a:schemeClr val="dk1"/>
              </a:buClr>
              <a:buSzPts val="1800"/>
              <a:buNone/>
            </a:pPr>
            <a:endParaRPr sz="16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lvl="0" indent="0" algn="l" rtl="0">
              <a:lnSpc>
                <a:spcPct val="90000"/>
              </a:lnSpc>
              <a:spcBef>
                <a:spcPts val="812"/>
              </a:spcBef>
              <a:spcAft>
                <a:spcPts val="0"/>
              </a:spcAft>
              <a:buClr>
                <a:schemeClr val="dk1"/>
              </a:buClr>
              <a:buSzPts val="1800"/>
              <a:buNone/>
            </a:pPr>
            <a:r>
              <a:rPr lang="en-GB" sz="1600" b="1">
                <a:latin typeface="Helvetica Neue"/>
                <a:ea typeface="Helvetica Neue"/>
                <a:cs typeface="Helvetica Neue"/>
                <a:sym typeface="Helvetica Neue"/>
              </a:rPr>
              <a:t>Ejemplo</a:t>
            </a:r>
            <a:r>
              <a:rPr lang="en-GB" sz="1600">
                <a:latin typeface="Helvetica Neue"/>
                <a:ea typeface="Helvetica Neue"/>
                <a:cs typeface="Helvetica Neue"/>
                <a:sym typeface="Helvetica Neue"/>
              </a:rPr>
              <a:t>: </a:t>
            </a:r>
            <a:r>
              <a:rPr lang="en-GB" sz="1600"/>
              <a:t>los alumnos pueden observar diferentes vehículos utilizados para ir al colegio, incluyendo carros, autobuses y camiones/furgonetas. Pueden registrar su recuento para cada uno utilizando los botones del micro:bit.</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None/>
            </a:pPr>
            <a:endParaRPr sz="18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sz="2000"/>
          </a:p>
        </p:txBody>
      </p:sp>
      <p:pic>
        <p:nvPicPr>
          <p:cNvPr id="103" name="Google Shape;103;g35d6a68a0a1_0_136" descr="Ilustración de una placa del micro:bit y una mano junto a ella."/>
          <p:cNvPicPr preferRelativeResize="0"/>
          <p:nvPr/>
        </p:nvPicPr>
        <p:blipFill rotWithShape="1">
          <a:blip r:embed="rId3">
            <a:alphaModFix/>
          </a:blip>
          <a:srcRect/>
          <a:stretch/>
        </p:blipFill>
        <p:spPr>
          <a:xfrm>
            <a:off x="5909374" y="4914851"/>
            <a:ext cx="2046900" cy="1718100"/>
          </a:xfrm>
          <a:prstGeom prst="rect">
            <a:avLst/>
          </a:prstGeom>
          <a:noFill/>
          <a:ln>
            <a:noFill/>
          </a:ln>
        </p:spPr>
      </p:pic>
      <p:sp>
        <p:nvSpPr>
          <p:cNvPr id="104" name="Google Shape;104;g35d6a68a0a1_0_136"/>
          <p:cNvSpPr txBox="1">
            <a:spLocks noGrp="1"/>
          </p:cNvSpPr>
          <p:nvPr>
            <p:ph type="title"/>
          </p:nvPr>
        </p:nvSpPr>
        <p:spPr>
          <a:xfrm>
            <a:off x="681037" y="570373"/>
            <a:ext cx="8544000" cy="911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2800"/>
              <a:buFont typeface="Arial"/>
              <a:buNone/>
            </a:pPr>
            <a:r>
              <a:rPr lang="en-GB" sz="2800">
                <a:solidFill>
                  <a:srgbClr val="00A000"/>
                </a:solidFill>
              </a:rPr>
              <a:t>Parafraseando información cuantitativa con el registrador de datos de encuestas de tráfico</a:t>
            </a:r>
            <a:endParaRPr/>
          </a:p>
        </p:txBody>
      </p:sp>
      <p:sp>
        <p:nvSpPr>
          <p:cNvPr id="105" name="Google Shape;105;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6" name="Google Shape;106;g35d6a68a0a1_0_136"/>
          <p:cNvSpPr txBox="1">
            <a:spLocks noGrp="1"/>
          </p:cNvSpPr>
          <p:nvPr>
            <p:ph type="body" idx="1"/>
          </p:nvPr>
        </p:nvSpPr>
        <p:spPr>
          <a:xfrm>
            <a:off x="681036" y="16626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600"/>
              <a:t>Los alumnos utilizarán el BBC micro:bit como registrador de datos para recopilar datos de observación de su entorno. Por ejemplo, pueden registrar datos relacionados con los diferentes medios de transporte que utilizan para ir al colegio o la basura que hay en el recinto escolar. Conectarán el micro:bit a una computadora y luego parafrasearán la vista previa visual de los datos recopilados.</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1800"/>
              <a:buNone/>
            </a:pPr>
            <a:r>
              <a:rPr lang="en-GB" sz="1600" i="1"/>
              <a:t>Esta actividad puede requerir entre 45 y 60 minutos adicionales para que los alumnos se involucren plenamente en la creación del registrador de datos y en la recopilación y el análisis de los datos de la encuesta.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sz="2400"/>
          </a:p>
        </p:txBody>
      </p:sp>
      <p:sp>
        <p:nvSpPr>
          <p:cNvPr id="287" name="Google Shape;287;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20</a:t>
            </a:fld>
            <a:endParaRPr/>
          </a:p>
        </p:txBody>
      </p:sp>
      <p:sp>
        <p:nvSpPr>
          <p:cNvPr id="288" name="Google Shape;288;g3669771b81a_0_219"/>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Utiliza tu micro:bit para recopilar datos:</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solidFill>
                  <a:srgbClr val="6C4BC1"/>
                </a:solidFill>
              </a:rPr>
              <a:t> </a:t>
            </a:r>
            <a:r>
              <a:rPr lang="en-GB" sz="1800"/>
              <a:t> la batería. </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Ve</a:t>
            </a:r>
            <a:r>
              <a:rPr lang="en-GB" sz="1800"/>
              <a:t> a la zona de observación predeterminada y empieza a recopilar datos.  </a:t>
            </a:r>
            <a:endParaRPr/>
          </a:p>
          <a:p>
            <a:pPr marL="185732" lvl="0" indent="-185732" algn="l" rtl="0">
              <a:lnSpc>
                <a:spcPct val="110000"/>
              </a:lnSpc>
              <a:spcBef>
                <a:spcPts val="1300"/>
              </a:spcBef>
              <a:spcAft>
                <a:spcPts val="0"/>
              </a:spcAft>
              <a:buClr>
                <a:srgbClr val="6C4BC1"/>
              </a:buClr>
              <a:buSzPts val="1800"/>
              <a:buChar char="•"/>
            </a:pPr>
            <a:r>
              <a:rPr lang="en-GB" sz="1800" b="1">
                <a:solidFill>
                  <a:srgbClr val="6C4BC1"/>
                </a:solidFill>
              </a:rPr>
              <a:t>Recoge</a:t>
            </a:r>
            <a:r>
              <a:rPr lang="en-GB" sz="1800"/>
              <a:t> los datos utilizando los botones para aumentar cada recuento en 1 (botón A = carros, botón B = autobuses, logo táctil = camiones o furgonetas).</a:t>
            </a:r>
            <a:endParaRPr/>
          </a:p>
          <a:p>
            <a:pPr marL="457200" lvl="0" indent="0" algn="l" rtl="0">
              <a:lnSpc>
                <a:spcPct val="110000"/>
              </a:lnSpc>
              <a:spcBef>
                <a:spcPts val="1300"/>
              </a:spcBef>
              <a:spcAft>
                <a:spcPts val="0"/>
              </a:spcAft>
              <a:buSzPts val="1800"/>
              <a:buNone/>
            </a:pPr>
            <a:endParaRPr sz="1800" b="1">
              <a:solidFill>
                <a:srgbClr val="6C4BC1"/>
              </a:solidFill>
            </a:endParaRPr>
          </a:p>
        </p:txBody>
      </p:sp>
      <p:sp>
        <p:nvSpPr>
          <p:cNvPr id="289" name="Google Shape;289;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90" name="Google Shape;290;g3669771b81a_0_219"/>
          <p:cNvSpPr/>
          <p:nvPr/>
        </p:nvSpPr>
        <p:spPr>
          <a:xfrm>
            <a:off x="681025" y="5306725"/>
            <a:ext cx="8544000" cy="8571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800" b="1" i="0" u="none" strike="noStrike" cap="none">
                <a:solidFill>
                  <a:srgbClr val="6C4BC1"/>
                </a:solidFill>
                <a:latin typeface="Helvetica Neue"/>
                <a:ea typeface="Helvetica Neue"/>
                <a:cs typeface="Helvetica Neue"/>
                <a:sym typeface="Helvetica Neue"/>
              </a:rPr>
              <a:t>Consejo profesional:</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los alumnos pueden presionar los</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botones A y B a la vez para eliminar el registro y volver a iniciar la encuesta.  </a:t>
            </a:r>
            <a:endParaRPr/>
          </a:p>
        </p:txBody>
      </p:sp>
      <p:pic>
        <p:nvPicPr>
          <p:cNvPr id="291" name="Google Shape;291;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8946a10984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5</a:t>
            </a:r>
            <a:endParaRPr sz="3975"/>
          </a:p>
        </p:txBody>
      </p:sp>
      <p:sp>
        <p:nvSpPr>
          <p:cNvPr id="297" name="Google Shape;297;g38946a10984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21</a:t>
            </a:fld>
            <a:endParaRPr/>
          </a:p>
        </p:txBody>
      </p:sp>
      <p:sp>
        <p:nvSpPr>
          <p:cNvPr id="298" name="Google Shape;298;g38946a10984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99" name="Google Shape;299;g38946a10984_0_1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300" name="Google Shape;300;g38946a10984_0_17"/>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6C4BC1"/>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rgbClr val="000000"/>
                </a:solidFill>
                <a:latin typeface="Helvetica Neue"/>
                <a:ea typeface="Helvetica Neue"/>
                <a:cs typeface="Helvetica Neue"/>
                <a:sym typeface="Helvetica Neue"/>
              </a:rPr>
              <a:t> la batería y vuelve a </a:t>
            </a:r>
            <a:r>
              <a:rPr lang="en-GB" sz="1650" b="1" i="0" u="none" strike="noStrike" cap="none">
                <a:solidFill>
                  <a:srgbClr val="6C4BC1"/>
                </a:solidFill>
                <a:latin typeface="Helvetica Neue"/>
                <a:ea typeface="Helvetica Neue"/>
                <a:cs typeface="Helvetica Neue"/>
                <a:sym typeface="Helvetica Neue"/>
              </a:rPr>
              <a:t>conectar</a:t>
            </a:r>
            <a:r>
              <a:rPr lang="en-GB" sz="1650" b="0" i="0" u="none" strike="noStrike" cap="none">
                <a:solidFill>
                  <a:srgbClr val="000000"/>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1" i="0" u="none" strike="noStrike" cap="none">
                <a:solidFill>
                  <a:srgbClr val="6C4BC1"/>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1" i="0" u="none" strike="noStrike" cap="none">
                <a:solidFill>
                  <a:srgbClr val="6C4BC1"/>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6C4BC1"/>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Los</a:t>
            </a:r>
            <a:r>
              <a:rPr lang="en-GB" sz="1650" b="0" i="0" u="none" strike="noStrike" cap="none">
                <a:solidFill>
                  <a:srgbClr val="000000"/>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6C4BC1"/>
              </a:buClr>
              <a:buSzPts val="1650"/>
              <a:buFont typeface="Helvetica Neue"/>
              <a:buChar char="•"/>
            </a:pPr>
            <a:r>
              <a:rPr lang="en-GB" sz="1650" b="1" i="0" u="none" strike="noStrike" cap="none">
                <a:solidFill>
                  <a:srgbClr val="6C4BC1"/>
                </a:solidFill>
                <a:highlight>
                  <a:srgbClr val="FFFFFF"/>
                </a:highlight>
                <a:latin typeface="Helvetica Neue"/>
                <a:ea typeface="Helvetica Neue"/>
                <a:cs typeface="Helvetica Neue"/>
                <a:sym typeface="Helvetica Neue"/>
              </a:rPr>
              <a:t>Parafrasea</a:t>
            </a:r>
            <a:r>
              <a:rPr lang="en-GB" sz="1900" b="0" i="0" u="none" strike="noStrike" cap="none">
                <a:solidFill>
                  <a:schemeClr val="dk1"/>
                </a:solidFill>
                <a:latin typeface="Helvetica Neue"/>
                <a:ea typeface="Helvetica Neue"/>
                <a:cs typeface="Helvetica Neue"/>
                <a:sym typeface="Helvetica Neue"/>
              </a:rPr>
              <a:t> </a:t>
            </a:r>
            <a:r>
              <a:rPr lang="en-GB" sz="1650" b="0" i="0" u="none" strike="noStrike" cap="none">
                <a:solidFill>
                  <a:schemeClr val="dk1"/>
                </a:solidFill>
                <a:latin typeface="Helvetica Neue"/>
                <a:ea typeface="Helvetica Neue"/>
                <a:cs typeface="Helvetica Neue"/>
                <a:sym typeface="Helvetica Neue"/>
              </a:rPr>
              <a:t>los datos que has recopilado. </a:t>
            </a:r>
            <a:endParaRPr/>
          </a:p>
        </p:txBody>
      </p:sp>
      <p:pic>
        <p:nvPicPr>
          <p:cNvPr id="301" name="Google Shape;301;g38946a10984_0_17" descr="Decorativo"/>
          <p:cNvPicPr preferRelativeResize="0"/>
          <p:nvPr/>
        </p:nvPicPr>
        <p:blipFill rotWithShape="1">
          <a:blip r:embed="rId4">
            <a:alphaModFix/>
          </a:blip>
          <a:srcRect/>
          <a:stretch/>
        </p:blipFill>
        <p:spPr>
          <a:xfrm>
            <a:off x="5084500" y="5450849"/>
            <a:ext cx="1270600" cy="1270600"/>
          </a:xfrm>
          <a:prstGeom prst="rect">
            <a:avLst/>
          </a:prstGeom>
          <a:noFill/>
          <a:ln>
            <a:noFill/>
          </a:ln>
        </p:spPr>
      </p:pic>
      <p:pic>
        <p:nvPicPr>
          <p:cNvPr id="302" name="Google Shape;302;g38946a10984_0_17" descr="Archivo MY_DATA"/>
          <p:cNvPicPr preferRelativeResize="0"/>
          <p:nvPr/>
        </p:nvPicPr>
        <p:blipFill rotWithShape="1">
          <a:blip r:embed="rId5">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303" name="Google Shape;303;g38946a10984_0_17"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304" name="Google Shape;304;g38946a10984_0_17" descr="Tabla de datos generada por la función de registro de datos de micro:bit con los encabezados de columna «carro», «autobús» y «camión»."/>
          <p:cNvPicPr preferRelativeResize="0"/>
          <p:nvPr/>
        </p:nvPicPr>
        <p:blipFill rotWithShape="1">
          <a:blip r:embed="rId6">
            <a:alphaModFix/>
          </a:blip>
          <a:src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Analiza tus datos 1</a:t>
            </a:r>
            <a:endParaRPr/>
          </a:p>
        </p:txBody>
      </p:sp>
      <p:sp>
        <p:nvSpPr>
          <p:cNvPr id="310" name="Google Shape;310;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22</a:t>
            </a:fld>
            <a:endParaRPr/>
          </a:p>
        </p:txBody>
      </p:sp>
      <p:sp>
        <p:nvSpPr>
          <p:cNvPr id="311" name="Google Shape;311;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312" name="Google Shape;312;g365ab73c13e_0_36"/>
          <p:cNvSpPr txBox="1"/>
          <p:nvPr/>
        </p:nvSpPr>
        <p:spPr>
          <a:xfrm>
            <a:off x="681025" y="1340095"/>
            <a:ext cx="8836200" cy="105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Los alumnos parafrasearán los datos recogidos en la encuesta de tráfico utilizando la tabla de datos que aparece en un navegador web.</a:t>
            </a:r>
            <a:endParaRPr/>
          </a:p>
        </p:txBody>
      </p:sp>
      <p:sp>
        <p:nvSpPr>
          <p:cNvPr id="313" name="Google Shape;313;g365ab73c13e_0_36"/>
          <p:cNvSpPr/>
          <p:nvPr/>
        </p:nvSpPr>
        <p:spPr>
          <a:xfrm>
            <a:off x="681025" y="2206150"/>
            <a:ext cx="8544000" cy="4005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Utiliza papel y lápiz</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314" name="Google Shape;314;g365ab73c13e_0_36" descr="Tabla de datos generada por la función de registro de datos de micro:bit con los encabezados de tabla «carro», «autobús» y «camión»."/>
          <p:cNvPicPr preferRelativeResize="0"/>
          <p:nvPr/>
        </p:nvPicPr>
        <p:blipFill rotWithShape="1">
          <a:blip r:embed="rId3">
            <a:alphaModFix/>
          </a:blip>
          <a:src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315" name="Google Shape;315;g365ab73c13e_0_36" descr="Decorativo" title="Surprised_green@4x-100.jpg"/>
          <p:cNvPicPr preferRelativeResize="0"/>
          <p:nvPr/>
        </p:nvPicPr>
        <p:blipFill rotWithShape="1">
          <a:blip r:embed="rId4">
            <a:alphaModFix/>
          </a:blip>
          <a:srcRect/>
          <a:stretch/>
        </p:blipFill>
        <p:spPr>
          <a:xfrm rot="-689773">
            <a:off x="7676707" y="367877"/>
            <a:ext cx="926336" cy="73854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38d90a9e202_0_4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Analiza tus datos 2</a:t>
            </a:r>
            <a:endParaRPr/>
          </a:p>
        </p:txBody>
      </p:sp>
      <p:sp>
        <p:nvSpPr>
          <p:cNvPr id="321" name="Google Shape;321;g38d90a9e202_0_4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23</a:t>
            </a:fld>
            <a:endParaRPr/>
          </a:p>
        </p:txBody>
      </p:sp>
      <p:sp>
        <p:nvSpPr>
          <p:cNvPr id="322" name="Google Shape;322;g38d90a9e202_0_4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323" name="Google Shape;323;g38d90a9e202_0_49"/>
          <p:cNvSpPr/>
          <p:nvPr/>
        </p:nvSpPr>
        <p:spPr>
          <a:xfrm>
            <a:off x="681025" y="1367475"/>
            <a:ext cx="8544000" cy="46590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650" b="1" i="0" u="none" strike="noStrike" cap="none">
                <a:solidFill>
                  <a:srgbClr val="6C4BC1"/>
                </a:solidFill>
                <a:latin typeface="Helvetica Neue"/>
                <a:ea typeface="Helvetica Neue"/>
                <a:cs typeface="Helvetica Neue"/>
                <a:sym typeface="Helvetica Neue"/>
              </a:rPr>
              <a:t>Para utilizar una hoja de cálculo</a:t>
            </a:r>
            <a:r>
              <a:rPr lang="en-GB" sz="1650" b="0" i="0" u="none" strike="noStrike" cap="none">
                <a:solidFill>
                  <a:srgbClr val="000000"/>
                </a:solidFill>
                <a:latin typeface="Helvetica Neue"/>
                <a:ea typeface="Helvetica Neue"/>
                <a:cs typeface="Helvetica Neue"/>
                <a:sym typeface="Helvetica Neue"/>
              </a:rPr>
              <a:t>, puedes:</a:t>
            </a:r>
            <a:endParaRPr sz="1650"/>
          </a:p>
          <a:p>
            <a:pPr marL="457200" marR="4443715" lvl="0" indent="-333375" algn="l" rtl="0">
              <a:lnSpc>
                <a:spcPct val="110000"/>
              </a:lnSpc>
              <a:spcBef>
                <a:spcPts val="1300"/>
              </a:spcBef>
              <a:spcAft>
                <a:spcPts val="0"/>
              </a:spcAft>
              <a:buClr>
                <a:srgbClr val="6C4BC1"/>
              </a:buClr>
              <a:buSzPts val="1650"/>
              <a:buFont typeface="Helvetica Neue"/>
              <a:buChar char="●"/>
            </a:pPr>
            <a:r>
              <a:rPr lang="en-GB" sz="1650" b="1" i="0" u="none" strike="noStrike" cap="none">
                <a:solidFill>
                  <a:srgbClr val="6C4BC1"/>
                </a:solidFill>
                <a:latin typeface="Helvetica Neue"/>
                <a:ea typeface="Helvetica Neue"/>
                <a:cs typeface="Helvetica Neue"/>
                <a:sym typeface="Helvetica Neue"/>
              </a:rPr>
              <a:t>Presionar el botón de copiar</a:t>
            </a:r>
            <a:r>
              <a:rPr lang="en-GB" sz="1650" b="0" i="0" u="none" strike="noStrike" cap="none">
                <a:solidFill>
                  <a:srgbClr val="000000"/>
                </a:solidFill>
                <a:latin typeface="Helvetica Neue"/>
                <a:ea typeface="Helvetica Neue"/>
                <a:cs typeface="Helvetica Neue"/>
                <a:sym typeface="Helvetica Neue"/>
              </a:rPr>
              <a:t> para copiar los datos y poder pegarlos directamente en una hoja de cálculo.</a:t>
            </a:r>
            <a:endParaRPr sz="1650"/>
          </a:p>
          <a:p>
            <a:pPr marL="457200" marR="4363497" lvl="0" indent="-333375" algn="l" rtl="0">
              <a:lnSpc>
                <a:spcPct val="110000"/>
              </a:lnSpc>
              <a:spcBef>
                <a:spcPts val="1300"/>
              </a:spcBef>
              <a:spcAft>
                <a:spcPts val="0"/>
              </a:spcAft>
              <a:buClr>
                <a:srgbClr val="6C4BC1"/>
              </a:buClr>
              <a:buSzPts val="1650"/>
              <a:buFont typeface="Helvetica Neue"/>
              <a:buChar char="●"/>
            </a:pPr>
            <a:r>
              <a:rPr lang="en-GB" sz="1650" b="1" i="0" u="none" strike="noStrike" cap="none">
                <a:solidFill>
                  <a:srgbClr val="6C4BC1"/>
                </a:solidFill>
                <a:latin typeface="Helvetica Neue"/>
                <a:ea typeface="Helvetica Neue"/>
                <a:cs typeface="Helvetica Neue"/>
                <a:sym typeface="Helvetica Neue"/>
              </a:rPr>
              <a:t>Presiona el botón de descarga</a:t>
            </a:r>
            <a:r>
              <a:rPr lang="en-GB" sz="165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sz="1650"/>
          </a:p>
        </p:txBody>
      </p:sp>
      <p:pic>
        <p:nvPicPr>
          <p:cNvPr id="324" name="Google Shape;324;g38d90a9e202_0_49" descr="Decorativo" title="Surprised_green@4x-100.jpg"/>
          <p:cNvPicPr preferRelativeResize="0"/>
          <p:nvPr/>
        </p:nvPicPr>
        <p:blipFill rotWithShape="1">
          <a:blip r:embed="rId3">
            <a:alphaModFix/>
          </a:blip>
          <a:srcRect/>
          <a:stretch/>
        </p:blipFill>
        <p:spPr>
          <a:xfrm rot="-689786">
            <a:off x="7718318" y="547879"/>
            <a:ext cx="912836" cy="727792"/>
          </a:xfrm>
          <a:prstGeom prst="rect">
            <a:avLst/>
          </a:prstGeom>
          <a:noFill/>
          <a:ln>
            <a:noFill/>
          </a:ln>
        </p:spPr>
      </p:pic>
      <p:pic>
        <p:nvPicPr>
          <p:cNvPr id="325" name="Google Shape;325;g38d90a9e202_0_49" descr="Tabla de datos generada por la función de registro de datos de micro:bit con los encabezados de tabla «carro», «autobús» y «camión»."/>
          <p:cNvPicPr preferRelativeResize="0"/>
          <p:nvPr/>
        </p:nvPicPr>
        <p:blipFill rotWithShape="1">
          <a:blip r:embed="rId4">
            <a:alphaModFix/>
          </a:blip>
          <a:srcRect/>
          <a:stretch/>
        </p:blipFill>
        <p:spPr>
          <a:xfrm>
            <a:off x="4694625" y="2282088"/>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38d90a9e202_0_3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331" name="Google Shape;331;g38d90a9e202_0_3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24</a:t>
            </a:fld>
            <a:endParaRPr/>
          </a:p>
        </p:txBody>
      </p:sp>
      <p:sp>
        <p:nvSpPr>
          <p:cNvPr id="332" name="Google Shape;332;g38d90a9e202_0_3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33" name="Google Shape;333;g38d90a9e202_0_34"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334" name="Google Shape;334;g38d90a9e202_0_34"/>
          <p:cNvSpPr txBox="1">
            <a:spLocks noGrp="1"/>
          </p:cNvSpPr>
          <p:nvPr>
            <p:ph type="body" idx="1"/>
          </p:nvPr>
        </p:nvSpPr>
        <p:spPr>
          <a:xfrm>
            <a:off x="680963" y="1265024"/>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a:t>Este proyecto utiliza la función de registro de datos del micro:bit para registrar el número de carros, autobuses y camiones. </a:t>
            </a:r>
            <a:endParaRPr/>
          </a:p>
        </p:txBody>
      </p:sp>
      <p:sp>
        <p:nvSpPr>
          <p:cNvPr id="335" name="Google Shape;335;g38d90a9e202_0_34"/>
          <p:cNvSpPr/>
          <p:nvPr/>
        </p:nvSpPr>
        <p:spPr>
          <a:xfrm>
            <a:off x="743525" y="2064250"/>
            <a:ext cx="3676200" cy="4089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se inicia el programa, los encabezados de las columnas de la tabla de registro de datos se establecen como «carro», «autobús» y «camión». Aparece un ícono de «sí» en la pantalla led.  </a:t>
            </a:r>
            <a:r>
              <a:rPr lang="en-GB" sz="1400" b="0" i="0" u="none" strike="noStrike" cap="none">
                <a:solidFill>
                  <a:schemeClr val="dk1"/>
                </a:solidFill>
                <a:latin typeface="Helvetica Neue"/>
                <a:ea typeface="Helvetica Neue"/>
                <a:cs typeface="Helvetica Neue"/>
                <a:sym typeface="Helvetica Neue"/>
              </a:rPr>
              <a:t> </a:t>
            </a:r>
            <a:endParaRPr/>
          </a:p>
        </p:txBody>
      </p:sp>
      <p:sp>
        <p:nvSpPr>
          <p:cNvPr id="336" name="Google Shape;336;g38d90a9e202_0_34"/>
          <p:cNvSpPr/>
          <p:nvPr/>
        </p:nvSpPr>
        <p:spPr>
          <a:xfrm>
            <a:off x="4735050" y="2064175"/>
            <a:ext cx="4591800" cy="4089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se utiliza un bloque «mostrar led» para mostrar el símbolo de un carro y se registra un «1» en la columna «carro» de tu tabla de datos. A continuación, se borra la pantalla led. </a:t>
            </a:r>
            <a:endParaRPr sz="1600"/>
          </a:p>
        </p:txBody>
      </p:sp>
      <p:pic>
        <p:nvPicPr>
          <p:cNvPr id="337" name="Google Shape;337;g38d90a9e202_0_34" descr="Un bloque «al iniciar» con un bloque de columnas fijas en su interior." title="on-start.png"/>
          <p:cNvPicPr preferRelativeResize="0"/>
          <p:nvPr/>
        </p:nvPicPr>
        <p:blipFill rotWithShape="1">
          <a:blip r:embed="rId4">
            <a:alphaModFix/>
          </a:blip>
          <a:srcRect/>
          <a:stretch/>
        </p:blipFill>
        <p:spPr>
          <a:xfrm>
            <a:off x="1740450" y="2250912"/>
            <a:ext cx="1577050" cy="2107450"/>
          </a:xfrm>
          <a:prstGeom prst="rect">
            <a:avLst/>
          </a:prstGeom>
          <a:noFill/>
          <a:ln>
            <a:noFill/>
          </a:ln>
        </p:spPr>
      </p:pic>
      <p:pic>
        <p:nvPicPr>
          <p:cNvPr id="338" name="Google Shape;338;g38d90a9e202_0_34" descr="Bloque «al presionar el botón A» con los siguientes bloques en su interior: - mostrar led (con el símbolo de un coche) - registrar columna de datos «carro» valor «1» - borrar pantalla" title="buttona.png"/>
          <p:cNvPicPr preferRelativeResize="0"/>
          <p:nvPr/>
        </p:nvPicPr>
        <p:blipFill rotWithShape="1">
          <a:blip r:embed="rId5">
            <a:alphaModFix/>
          </a:blip>
          <a:src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a:t>
            </a:r>
            <a:r>
              <a:rPr lang="en-GB" sz="2600">
                <a:solidFill>
                  <a:srgbClr val="2993D6"/>
                </a:solidFill>
              </a:rPr>
              <a:t> </a:t>
            </a:r>
            <a:r>
              <a:rPr lang="en-GB" sz="2600">
                <a:solidFill>
                  <a:srgbClr val="6C4BC1"/>
                </a:solidFill>
              </a:rPr>
              <a:t>Detalles del código 2</a:t>
            </a:r>
            <a:endParaRPr/>
          </a:p>
        </p:txBody>
      </p:sp>
      <p:sp>
        <p:nvSpPr>
          <p:cNvPr id="344" name="Google Shape;344;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25</a:t>
            </a:fld>
            <a:endParaRPr/>
          </a:p>
        </p:txBody>
      </p:sp>
      <p:sp>
        <p:nvSpPr>
          <p:cNvPr id="345" name="Google Shape;345;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46" name="Google Shape;346;g365ab73c13e_0_47" descr="decorativo" title="Inspired_green@4x-100 (1).jpg"/>
          <p:cNvPicPr preferRelativeResize="0"/>
          <p:nvPr/>
        </p:nvPicPr>
        <p:blipFill rotWithShape="1">
          <a:blip r:embed="rId3">
            <a:alphaModFix/>
          </a:blip>
          <a:srcRect/>
          <a:stretch/>
        </p:blipFill>
        <p:spPr>
          <a:xfrm rot="572948">
            <a:off x="7962150" y="240552"/>
            <a:ext cx="873876" cy="1188650"/>
          </a:xfrm>
          <a:prstGeom prst="rect">
            <a:avLst/>
          </a:prstGeom>
          <a:noFill/>
          <a:ln>
            <a:noFill/>
          </a:ln>
        </p:spPr>
      </p:pic>
      <p:sp>
        <p:nvSpPr>
          <p:cNvPr id="347" name="Google Shape;347;g365ab73c13e_0_47"/>
          <p:cNvSpPr/>
          <p:nvPr/>
        </p:nvSpPr>
        <p:spPr>
          <a:xfrm>
            <a:off x="681025" y="1493450"/>
            <a:ext cx="4083000" cy="4660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utiliza un bloque «mostrar led» para mostrar el símbolo de un bus y se registra un «1» en la columna «bus» de tu tabla de datos. A continuación, se borra la pantalla led. </a:t>
            </a:r>
            <a:endParaRPr sz="1600"/>
          </a:p>
        </p:txBody>
      </p:sp>
      <p:sp>
        <p:nvSpPr>
          <p:cNvPr id="348" name="Google Shape;348;g365ab73c13e_0_47"/>
          <p:cNvSpPr/>
          <p:nvPr/>
        </p:nvSpPr>
        <p:spPr>
          <a:xfrm>
            <a:off x="5243775" y="1493450"/>
            <a:ext cx="4083000" cy="4660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el logo táctil del micro:bit, un bloque «mostrar led» mostrará el símbolo de un camión y se registrará un «1» en la columna «camión» de tu tabla de datos. A continuación, se borra la pantalla led. </a:t>
            </a:r>
            <a:endParaRPr sz="1600"/>
          </a:p>
        </p:txBody>
      </p:sp>
      <p:pic>
        <p:nvPicPr>
          <p:cNvPr id="349" name="Google Shape;349;g365ab73c13e_0_47" descr="El bloque «al presionar el botón B» que contiene los siguientes bloques: - mostrar led con símbolo de bus - registrar columna de datos «bus» valor «1» - borrar pantalla" title="buttonb.jpg"/>
          <p:cNvPicPr preferRelativeResize="0"/>
          <p:nvPr/>
        </p:nvPicPr>
        <p:blipFill rotWithShape="1">
          <a:blip r:embed="rId4">
            <a:alphaModFix/>
          </a:blip>
          <a:srcRect/>
          <a:stretch/>
        </p:blipFill>
        <p:spPr>
          <a:xfrm>
            <a:off x="1409225" y="1670425"/>
            <a:ext cx="2626597" cy="2536024"/>
          </a:xfrm>
          <a:prstGeom prst="rect">
            <a:avLst/>
          </a:prstGeom>
          <a:noFill/>
          <a:ln>
            <a:noFill/>
          </a:ln>
        </p:spPr>
      </p:pic>
      <p:pic>
        <p:nvPicPr>
          <p:cNvPr id="350" name="Google Shape;350;g365ab73c13e_0_47" descr="El bloque «al presionar el logo» que contiene los siguientes bloques: - el bloque mostrar led con un símbolo de metal - registrar columna de datos «metal» valor «1» - borrar pantalla" title="logo-pressed.jpg"/>
          <p:cNvPicPr preferRelativeResize="0"/>
          <p:nvPr/>
        </p:nvPicPr>
        <p:blipFill rotWithShape="1">
          <a:blip r:embed="rId5">
            <a:alphaModFix/>
          </a:blip>
          <a:srcRect/>
          <a:stretch/>
        </p:blipFill>
        <p:spPr>
          <a:xfrm>
            <a:off x="5850875" y="1621500"/>
            <a:ext cx="2868801" cy="26338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38946a10984_0_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a:t>
            </a:r>
            <a:r>
              <a:rPr lang="en-GB" sz="2600">
                <a:solidFill>
                  <a:srgbClr val="2993D6"/>
                </a:solidFill>
              </a:rPr>
              <a:t> </a:t>
            </a:r>
            <a:r>
              <a:rPr lang="en-GB" sz="2600">
                <a:solidFill>
                  <a:srgbClr val="6C4BC1"/>
                </a:solidFill>
              </a:rPr>
              <a:t>Detalles del código 3</a:t>
            </a:r>
            <a:endParaRPr/>
          </a:p>
        </p:txBody>
      </p:sp>
      <p:sp>
        <p:nvSpPr>
          <p:cNvPr id="356" name="Google Shape;356;g38946a10984_0_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26</a:t>
            </a:fld>
            <a:endParaRPr/>
          </a:p>
        </p:txBody>
      </p:sp>
      <p:sp>
        <p:nvSpPr>
          <p:cNvPr id="357" name="Google Shape;357;g38946a10984_0_3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58" name="Google Shape;358;g38946a10984_0_33" descr="decorativo" title="Inspired_green@4x-100 (1).jpg"/>
          <p:cNvPicPr preferRelativeResize="0"/>
          <p:nvPr/>
        </p:nvPicPr>
        <p:blipFill rotWithShape="1">
          <a:blip r:embed="rId3">
            <a:alphaModFix/>
          </a:blip>
          <a:srcRect/>
          <a:stretch/>
        </p:blipFill>
        <p:spPr>
          <a:xfrm rot="572948">
            <a:off x="7962150" y="240552"/>
            <a:ext cx="873876" cy="1188650"/>
          </a:xfrm>
          <a:prstGeom prst="rect">
            <a:avLst/>
          </a:prstGeom>
          <a:noFill/>
          <a:ln>
            <a:noFill/>
          </a:ln>
        </p:spPr>
      </p:pic>
      <p:sp>
        <p:nvSpPr>
          <p:cNvPr id="359" name="Google Shape;359;g38946a10984_0_33"/>
          <p:cNvSpPr/>
          <p:nvPr/>
        </p:nvSpPr>
        <p:spPr>
          <a:xfrm>
            <a:off x="694500" y="1504125"/>
            <a:ext cx="8364600" cy="4707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los botones A y B al mismo tiempo, aparecerá el ícono de una calavera en la pantalla led del micro:bit, se borrarán los datos del registro y se restablecerán los encabezados de las columnas de la tabla de registro de datos. A continuación, aparece un ícono de «sí» en la pantalla led para indicar que el micro:bit está listo para recoger nuevos datos. </a:t>
            </a:r>
            <a:endParaRPr sz="1600"/>
          </a:p>
        </p:txBody>
      </p:sp>
      <p:pic>
        <p:nvPicPr>
          <p:cNvPr id="360" name="Google Shape;360;g38946a10984_0_33" descr="El bloque «Al presionar los botones A+B» que contiene los siguientes bloques: - mostrar ícono de calavera - eliminar registro - fijar columnas «carro», «autobús», «camión» - bloque mostrar ícono sí" title="a-plus-b.jpg"/>
          <p:cNvPicPr preferRelativeResize="0"/>
          <p:nvPr/>
        </p:nvPicPr>
        <p:blipFill rotWithShape="1">
          <a:blip r:embed="rId4">
            <a:alphaModFix/>
          </a:blip>
          <a:srcRect/>
          <a:stretch/>
        </p:blipFill>
        <p:spPr>
          <a:xfrm>
            <a:off x="3892525" y="1615491"/>
            <a:ext cx="1968550" cy="285671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366" name="Google Shape;366;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669771b81a_0_238"/>
          <p:cNvSpPr txBox="1">
            <a:spLocks noGrp="1"/>
          </p:cNvSpPr>
          <p:nvPr>
            <p:ph type="title"/>
          </p:nvPr>
        </p:nvSpPr>
        <p:spPr>
          <a:xfrm>
            <a:off x="681026" y="456075"/>
            <a:ext cx="76347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372" name="Google Shape;372;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28</a:t>
            </a:fld>
            <a:endParaRPr/>
          </a:p>
        </p:txBody>
      </p:sp>
      <p:sp>
        <p:nvSpPr>
          <p:cNvPr id="373" name="Google Shape;373;g3669771b81a_0_238"/>
          <p:cNvSpPr txBox="1">
            <a:spLocks noGrp="1"/>
          </p:cNvSpPr>
          <p:nvPr>
            <p:ph type="body" idx="1"/>
          </p:nvPr>
        </p:nvSpPr>
        <p:spPr>
          <a:xfrm>
            <a:off x="681025" y="1301925"/>
            <a:ext cx="8490900" cy="4910100"/>
          </a:xfrm>
          <a:prstGeom prst="rect">
            <a:avLst/>
          </a:prstGeom>
          <a:noFill/>
          <a:ln>
            <a:noFill/>
          </a:ln>
        </p:spPr>
        <p:txBody>
          <a:bodyPr spcFirstLastPara="1" wrap="square" lIns="91425" tIns="45700" rIns="91425" bIns="45700" anchor="t" anchorCtr="0">
            <a:noAutofit/>
          </a:bodyPr>
          <a:lstStyle/>
          <a:p>
            <a:pPr marL="185732" lvl="0" indent="-182557" algn="l" rtl="0">
              <a:lnSpc>
                <a:spcPct val="100000"/>
              </a:lnSpc>
              <a:spcBef>
                <a:spcPts val="0"/>
              </a:spcBef>
              <a:spcAft>
                <a:spcPts val="0"/>
              </a:spcAft>
              <a:buClr>
                <a:srgbClr val="CD0364"/>
              </a:buClr>
              <a:buSzPts val="1750"/>
              <a:buChar char="•"/>
            </a:pPr>
            <a:r>
              <a:rPr lang="en-GB" sz="1500"/>
              <a:t>Los alumnos abren el </a:t>
            </a:r>
            <a:r>
              <a:rPr lang="en-GB" sz="1500" b="1"/>
              <a:t>proyecto</a:t>
            </a:r>
            <a:r>
              <a:rPr lang="en-GB" sz="1500"/>
              <a:t> del </a:t>
            </a:r>
            <a:r>
              <a:rPr lang="en-GB" sz="1500" b="1"/>
              <a:t>registrador de datos de encuestas</a:t>
            </a:r>
            <a:r>
              <a:rPr lang="en-GB" sz="1500"/>
              <a:t> de tráfico que contiene un código prediseñado. Los alumnos terminarán de construir su propio registrador de datos de encuestas de tráfico utilizando MakeCode. </a:t>
            </a:r>
            <a:r>
              <a:rPr lang="en-GB" sz="1500" i="1"/>
              <a:t>Esta actividad puede requerir entre 45 y 60 minutos adicionales para que los alumnos se involucren plenamente en la creación del registrador de datos y en la recopilación y el análisis de los datos de la encuesta.</a:t>
            </a:r>
            <a:endParaRPr sz="2375"/>
          </a:p>
          <a:p>
            <a:pPr marL="457200" lvl="0" indent="0" algn="l" rtl="0">
              <a:lnSpc>
                <a:spcPct val="100000"/>
              </a:lnSpc>
              <a:spcBef>
                <a:spcPts val="0"/>
              </a:spcBef>
              <a:spcAft>
                <a:spcPts val="0"/>
              </a:spcAft>
              <a:buSzPts val="1800"/>
              <a:buNone/>
            </a:pPr>
            <a:endParaRPr sz="1500"/>
          </a:p>
          <a:p>
            <a:pPr marL="185732" lvl="0" indent="-182557" algn="l" rtl="0">
              <a:lnSpc>
                <a:spcPct val="100000"/>
              </a:lnSpc>
              <a:spcBef>
                <a:spcPts val="0"/>
              </a:spcBef>
              <a:spcAft>
                <a:spcPts val="0"/>
              </a:spcAft>
              <a:buClr>
                <a:srgbClr val="CD0364"/>
              </a:buClr>
              <a:buSzPts val="1750"/>
              <a:buChar char="•"/>
            </a:pPr>
            <a:r>
              <a:rPr lang="en-GB" sz="1500"/>
              <a:t>Contar vehículos en movimiento es difícil, por lo que trabajar por parejas o en grupos pequeños puede ser útil.</a:t>
            </a:r>
            <a:endParaRPr sz="2375"/>
          </a:p>
          <a:p>
            <a:pPr marL="457200" lvl="0" indent="0" algn="l" rtl="0">
              <a:lnSpc>
                <a:spcPct val="100000"/>
              </a:lnSpc>
              <a:spcBef>
                <a:spcPts val="0"/>
              </a:spcBef>
              <a:spcAft>
                <a:spcPts val="0"/>
              </a:spcAft>
              <a:buSzPts val="1800"/>
              <a:buNone/>
            </a:pPr>
            <a:endParaRPr sz="1500"/>
          </a:p>
          <a:p>
            <a:pPr marL="185732" lvl="0" indent="-182557" algn="l" rtl="0">
              <a:lnSpc>
                <a:spcPct val="100000"/>
              </a:lnSpc>
              <a:spcBef>
                <a:spcPts val="0"/>
              </a:spcBef>
              <a:spcAft>
                <a:spcPts val="0"/>
              </a:spcAft>
              <a:buClr>
                <a:srgbClr val="CD0364"/>
              </a:buClr>
              <a:buSzPts val="1750"/>
              <a:buChar char="•"/>
            </a:pPr>
            <a:r>
              <a:rPr lang="en-GB" sz="1500"/>
              <a:t>Este proyecto está configurado para medir carros con el botón A, autobuses con el botón B, y camiones o furgonetas presionando el logo táctil, pero puedes adaptar las entradas para que se ajusten mejor a tu clase y entorno. Puedes cambiar el nombre de los títulos de las columnas para personalizar el uso de este proyecto. (Instrucciones disponibles al final de esta guía).</a:t>
            </a:r>
            <a:endParaRPr sz="2375"/>
          </a:p>
          <a:p>
            <a:pPr marL="457200" lvl="0" indent="0" algn="l" rtl="0">
              <a:lnSpc>
                <a:spcPct val="100000"/>
              </a:lnSpc>
              <a:spcBef>
                <a:spcPts val="0"/>
              </a:spcBef>
              <a:spcAft>
                <a:spcPts val="0"/>
              </a:spcAft>
              <a:buSzPts val="1800"/>
              <a:buNone/>
            </a:pPr>
            <a:endParaRPr sz="1500"/>
          </a:p>
          <a:p>
            <a:pPr marL="185732" lvl="0" indent="-182557" algn="l" rtl="0">
              <a:lnSpc>
                <a:spcPct val="100000"/>
              </a:lnSpc>
              <a:spcBef>
                <a:spcPts val="0"/>
              </a:spcBef>
              <a:spcAft>
                <a:spcPts val="0"/>
              </a:spcAft>
              <a:buClr>
                <a:srgbClr val="CD0364"/>
              </a:buClr>
              <a:buSzPts val="1750"/>
              <a:buChar char="•"/>
            </a:pPr>
            <a:r>
              <a:rPr lang="en-GB" sz="1500"/>
              <a:t>Recuerda identificar las áreas en las que los alumnos recogerán datos. Una selección de áreas puede proporcionar debates interesantes al final de la sesión. </a:t>
            </a:r>
            <a:endParaRPr sz="2375"/>
          </a:p>
          <a:p>
            <a:pPr marL="457200" lvl="0" indent="0" algn="l" rtl="0">
              <a:lnSpc>
                <a:spcPct val="100000"/>
              </a:lnSpc>
              <a:spcBef>
                <a:spcPts val="0"/>
              </a:spcBef>
              <a:spcAft>
                <a:spcPts val="0"/>
              </a:spcAft>
              <a:buSzPts val="1800"/>
              <a:buNone/>
            </a:pPr>
            <a:endParaRPr sz="1500"/>
          </a:p>
          <a:p>
            <a:pPr marL="185732" lvl="0" indent="-182557" algn="l" rtl="0">
              <a:lnSpc>
                <a:spcPct val="100000"/>
              </a:lnSpc>
              <a:spcBef>
                <a:spcPts val="0"/>
              </a:spcBef>
              <a:spcAft>
                <a:spcPts val="0"/>
              </a:spcAft>
              <a:buClr>
                <a:srgbClr val="CD0364"/>
              </a:buClr>
              <a:buSzPts val="1750"/>
              <a:buChar char="•"/>
            </a:pPr>
            <a:r>
              <a:rPr lang="en-GB" sz="1500"/>
              <a:t>Los alumnos conectarán sus micro:bits a una computadora o tableta para ver los datos y gráficos generados a partir de su registro de datos en una página web y parafrasearlos. También pueden analizar sus datos creando sus propios gráficos utilizando papel y lápiz o una hoja de cálculo.</a:t>
            </a:r>
            <a:endParaRPr sz="2375"/>
          </a:p>
          <a:p>
            <a:pPr marL="457200" lvl="0" indent="0" algn="l" rtl="0">
              <a:lnSpc>
                <a:spcPct val="100000"/>
              </a:lnSpc>
              <a:spcBef>
                <a:spcPts val="2200"/>
              </a:spcBef>
              <a:spcAft>
                <a:spcPts val="0"/>
              </a:spcAft>
              <a:buSzPts val="1800"/>
              <a:buNone/>
            </a:pPr>
            <a:endParaRPr sz="1400"/>
          </a:p>
        </p:txBody>
      </p:sp>
      <p:pic>
        <p:nvPicPr>
          <p:cNvPr id="374" name="Google Shape;374;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75" name="Google Shape;375;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35fa30c4f18_0_79"/>
          <p:cNvSpPr txBox="1">
            <a:spLocks noGrp="1"/>
          </p:cNvSpPr>
          <p:nvPr>
            <p:ph type="title"/>
          </p:nvPr>
        </p:nvSpPr>
        <p:spPr>
          <a:xfrm>
            <a:off x="681027" y="456075"/>
            <a:ext cx="7407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81" name="Google Shape;381;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29</a:t>
            </a:fld>
            <a:endParaRPr/>
          </a:p>
        </p:txBody>
      </p:sp>
      <p:sp>
        <p:nvSpPr>
          <p:cNvPr id="382" name="Google Shape;382;g35fa30c4f18_0_79"/>
          <p:cNvSpPr txBox="1">
            <a:spLocks noGrp="1"/>
          </p:cNvSpPr>
          <p:nvPr>
            <p:ph type="body" idx="1"/>
          </p:nvPr>
        </p:nvSpPr>
        <p:spPr>
          <a:xfrm>
            <a:off x="681025" y="1472175"/>
            <a:ext cx="8736000" cy="473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00"/>
              </a:spcBef>
              <a:spcAft>
                <a:spcPts val="0"/>
              </a:spcAft>
              <a:buSzPts val="1665"/>
              <a:buNone/>
            </a:pPr>
            <a:r>
              <a:rPr lang="en-GB" sz="1800" b="1" i="1">
                <a:solidFill>
                  <a:srgbClr val="CD0364"/>
                </a:solidFill>
              </a:rPr>
              <a:t>Crea el código:</a:t>
            </a:r>
            <a:endParaRPr sz="1800"/>
          </a:p>
          <a:p>
            <a:pPr marL="318151" marR="180487" lvl="0" indent="-307330" algn="l" rtl="0">
              <a:lnSpc>
                <a:spcPct val="100000"/>
              </a:lnSpc>
              <a:spcBef>
                <a:spcPts val="1300"/>
              </a:spcBef>
              <a:spcAft>
                <a:spcPts val="0"/>
              </a:spcAft>
              <a:buClr>
                <a:srgbClr val="CD0364"/>
              </a:buClr>
              <a:buSzPts val="1765"/>
              <a:buChar char="•"/>
            </a:pPr>
            <a:r>
              <a:rPr lang="en-GB" sz="1500" b="1">
                <a:solidFill>
                  <a:srgbClr val="CD0364"/>
                </a:solidFill>
              </a:rPr>
              <a:t>Abre</a:t>
            </a:r>
            <a:r>
              <a:rPr lang="en-GB" sz="1500"/>
              <a:t> el proyecto del registrador de datos del estudio de tráfico: mbit.io/us-traffic-survey-spicy</a:t>
            </a:r>
            <a:endParaRPr sz="1500"/>
          </a:p>
          <a:p>
            <a:pPr marL="318151" marR="180487" lvl="0" indent="-307331" algn="l" rtl="0">
              <a:lnSpc>
                <a:spcPct val="100000"/>
              </a:lnSpc>
              <a:spcBef>
                <a:spcPts val="1300"/>
              </a:spcBef>
              <a:spcAft>
                <a:spcPts val="0"/>
              </a:spcAft>
              <a:buClr>
                <a:srgbClr val="CD0364"/>
              </a:buClr>
              <a:buSzPts val="1765"/>
              <a:buChar char="•"/>
            </a:pPr>
            <a:r>
              <a:rPr lang="en-GB" sz="1500" b="1">
                <a:solidFill>
                  <a:srgbClr val="CD0364"/>
                </a:solidFill>
              </a:rPr>
              <a:t>Explica</a:t>
            </a:r>
            <a:r>
              <a:rPr lang="en-GB" sz="1500" b="1">
                <a:solidFill>
                  <a:srgbClr val="6C4BC1"/>
                </a:solidFill>
              </a:rPr>
              <a:t> </a:t>
            </a:r>
            <a:r>
              <a:rPr lang="en-GB" sz="1500"/>
              <a:t>que los alumnos utilizarán la caja de herramientas para buscar bloques de código. Para este proyecto, dos partes del código ya están hechas para ellos. Controlan lo que ocurre cuando se inicia el programa y cuando se elimina el registro de datos, incluyendo la configuración de los encabezados de las columnas de la tabla de registro de datos como «carro», «autobús» y «camión».</a:t>
            </a:r>
            <a:endParaRPr sz="2375"/>
          </a:p>
          <a:p>
            <a:pPr marL="318151" marR="0" lvl="0" indent="-307330" algn="l" rtl="0">
              <a:lnSpc>
                <a:spcPct val="100000"/>
              </a:lnSpc>
              <a:spcBef>
                <a:spcPts val="1300"/>
              </a:spcBef>
              <a:spcAft>
                <a:spcPts val="0"/>
              </a:spcAft>
              <a:buClr>
                <a:srgbClr val="CD0364"/>
              </a:buClr>
              <a:buSzPts val="1765"/>
              <a:buChar char="•"/>
            </a:pPr>
            <a:r>
              <a:rPr lang="en-GB" sz="1500" b="1">
                <a:solidFill>
                  <a:srgbClr val="CD0364"/>
                </a:solidFill>
              </a:rPr>
              <a:t>Explica</a:t>
            </a:r>
            <a:r>
              <a:rPr lang="en-GB" sz="1500"/>
              <a:t> a los alumnos que tendrán que </a:t>
            </a:r>
            <a:r>
              <a:rPr lang="en-GB" sz="1500" b="1">
                <a:solidFill>
                  <a:srgbClr val="CD0364"/>
                </a:solidFill>
              </a:rPr>
              <a:t>programar</a:t>
            </a:r>
            <a:r>
              <a:rPr lang="en-GB" sz="1500"/>
              <a:t> tres partes del registrador de datos del estudio de tráfico:</a:t>
            </a:r>
            <a:endParaRPr sz="2375"/>
          </a:p>
          <a:p>
            <a:pPr marL="557193" marR="0" lvl="1" indent="-183506" algn="l" rtl="0">
              <a:lnSpc>
                <a:spcPct val="100000"/>
              </a:lnSpc>
              <a:spcBef>
                <a:spcPts val="1300"/>
              </a:spcBef>
              <a:spcAft>
                <a:spcPts val="0"/>
              </a:spcAft>
              <a:buClr>
                <a:srgbClr val="CD0364"/>
              </a:buClr>
              <a:buSzPts val="1765"/>
              <a:buAutoNum type="arabicPeriod"/>
            </a:pPr>
            <a:r>
              <a:rPr lang="en-GB" sz="1500" b="1">
                <a:solidFill>
                  <a:srgbClr val="CD0364"/>
                </a:solidFill>
              </a:rPr>
              <a:t>Programa</a:t>
            </a:r>
            <a:r>
              <a:rPr lang="en-GB" sz="1500"/>
              <a:t> el micro:bit para que, al presionar el botón A, aparezca el ícono de un carro en la pantalla led y se añada un «1» a la columna del carro de la tabla de registro de datos. </a:t>
            </a:r>
            <a:endParaRPr sz="2050"/>
          </a:p>
          <a:p>
            <a:pPr marL="557193" marR="0" lvl="1" indent="-183506" algn="l" rtl="0">
              <a:lnSpc>
                <a:spcPct val="100000"/>
              </a:lnSpc>
              <a:spcBef>
                <a:spcPts val="1300"/>
              </a:spcBef>
              <a:spcAft>
                <a:spcPts val="0"/>
              </a:spcAft>
              <a:buClr>
                <a:srgbClr val="CD0364"/>
              </a:buClr>
              <a:buSzPts val="1765"/>
              <a:buAutoNum type="arabicPeriod"/>
            </a:pPr>
            <a:r>
              <a:rPr lang="en-GB" sz="1500" b="1">
                <a:solidFill>
                  <a:srgbClr val="CD0364"/>
                </a:solidFill>
              </a:rPr>
              <a:t>Programa</a:t>
            </a:r>
            <a:r>
              <a:rPr lang="en-GB" sz="1500"/>
              <a:t> el micro:bit para que, al presionar el botón B, aparezca un ícono de bus en la pantalla led y se añada un «1» a la columna de bus de la tabla de registro de datos. </a:t>
            </a:r>
            <a:endParaRPr sz="2050"/>
          </a:p>
          <a:p>
            <a:pPr marL="557193" marR="0" lvl="1" indent="-183506" algn="l" rtl="0">
              <a:lnSpc>
                <a:spcPct val="100000"/>
              </a:lnSpc>
              <a:spcBef>
                <a:spcPts val="1300"/>
              </a:spcBef>
              <a:spcAft>
                <a:spcPts val="0"/>
              </a:spcAft>
              <a:buClr>
                <a:srgbClr val="CD0364"/>
              </a:buClr>
              <a:buSzPts val="1765"/>
              <a:buAutoNum type="arabicPeriod"/>
            </a:pPr>
            <a:r>
              <a:rPr lang="en-GB" sz="1500" b="1">
                <a:solidFill>
                  <a:srgbClr val="CD0364"/>
                </a:solidFill>
              </a:rPr>
              <a:t>Programa</a:t>
            </a:r>
            <a:r>
              <a:rPr lang="en-GB" sz="1500"/>
              <a:t> el micro:bit para que, al presionar el logo táctil, aparezca un ícono de camión en la pantalla led y se añada un «1» a la columna de camiones de la tabla de registro de datos. </a:t>
            </a:r>
            <a:endParaRPr sz="2050"/>
          </a:p>
        </p:txBody>
      </p:sp>
      <p:sp>
        <p:nvSpPr>
          <p:cNvPr id="383" name="Google Shape;383;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84" name="Google Shape;384;g35fa30c4f18_0_7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088725" y="45608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Entradas</a:t>
            </a:r>
            <a:endParaRPr/>
          </a:p>
          <a:p>
            <a:pPr marL="0" lvl="0" indent="0" algn="l" rtl="0">
              <a:lnSpc>
                <a:spcPct val="90000"/>
              </a:lnSpc>
              <a:spcBef>
                <a:spcPts val="1000"/>
              </a:spcBef>
              <a:spcAft>
                <a:spcPts val="0"/>
              </a:spcAft>
              <a:buSzPts val="1800"/>
              <a:buNone/>
            </a:pPr>
            <a:r>
              <a:rPr lang="en-GB" sz="1800"/>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SzPts val="1800"/>
              <a:buNone/>
            </a:pPr>
            <a:r>
              <a:rPr lang="en-GB" sz="1800"/>
              <a:t>Este proyecto utiliza varios botones y el sensor táctil para la entrada:</a:t>
            </a:r>
            <a:endParaRPr/>
          </a:p>
          <a:p>
            <a:pPr marL="457200" lvl="0" indent="-342900" algn="l" rtl="0">
              <a:lnSpc>
                <a:spcPct val="90000"/>
              </a:lnSpc>
              <a:spcBef>
                <a:spcPts val="812"/>
              </a:spcBef>
              <a:spcAft>
                <a:spcPts val="0"/>
              </a:spcAft>
              <a:buClr>
                <a:srgbClr val="00A000"/>
              </a:buClr>
              <a:buSzPts val="1800"/>
              <a:buChar char="•"/>
            </a:pPr>
            <a:r>
              <a:rPr lang="en-GB" sz="1800"/>
              <a:t>Presiona el botón A para grabar cuando veas un carro.</a:t>
            </a:r>
            <a:endParaRPr/>
          </a:p>
          <a:p>
            <a:pPr marL="457200" lvl="0" indent="-342900" algn="l" rtl="0">
              <a:lnSpc>
                <a:spcPct val="90000"/>
              </a:lnSpc>
              <a:spcBef>
                <a:spcPts val="812"/>
              </a:spcBef>
              <a:spcAft>
                <a:spcPts val="0"/>
              </a:spcAft>
              <a:buClr>
                <a:srgbClr val="00A000"/>
              </a:buClr>
              <a:buSzPts val="1800"/>
              <a:buChar char="•"/>
            </a:pPr>
            <a:r>
              <a:rPr lang="en-GB" sz="1800"/>
              <a:t>Presiona el botón B para grabar cuando veas un autobús.</a:t>
            </a:r>
            <a:endParaRPr/>
          </a:p>
          <a:p>
            <a:pPr marL="457200" marR="76600" lvl="0" indent="-342900" algn="l" rtl="0">
              <a:lnSpc>
                <a:spcPct val="90000"/>
              </a:lnSpc>
              <a:spcBef>
                <a:spcPts val="812"/>
              </a:spcBef>
              <a:spcAft>
                <a:spcPts val="0"/>
              </a:spcAft>
              <a:buClr>
                <a:srgbClr val="00A000"/>
              </a:buClr>
              <a:buSzPts val="1800"/>
              <a:buChar char="•"/>
            </a:pPr>
            <a:r>
              <a:rPr lang="en-GB" sz="1800"/>
              <a:t>Presiona el logo táctil cuando veas un camión o una furgoneta.</a:t>
            </a:r>
            <a:endParaRPr/>
          </a:p>
          <a:p>
            <a:pPr marL="457200" marR="76600" lvl="0" indent="-342900" algn="l" rtl="0">
              <a:lnSpc>
                <a:spcPct val="90000"/>
              </a:lnSpc>
              <a:spcBef>
                <a:spcPts val="812"/>
              </a:spcBef>
              <a:spcAft>
                <a:spcPts val="0"/>
              </a:spcAft>
              <a:buSzPts val="1800"/>
              <a:buChar char="•"/>
            </a:pPr>
            <a:r>
              <a:rPr lang="en-GB" sz="1800"/>
              <a:t>Presiona los botones A + B para eliminar los datos antiguos almacenados en el micro:bit. </a:t>
            </a:r>
            <a:endParaRPr/>
          </a:p>
        </p:txBody>
      </p:sp>
      <p:sp>
        <p:nvSpPr>
          <p:cNvPr id="113" name="Google Shape;113;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14" name="Google Shape;114;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3</a:t>
            </a:fld>
            <a:endParaRPr/>
          </a:p>
        </p:txBody>
      </p:sp>
      <p:pic>
        <p:nvPicPr>
          <p:cNvPr id="115" name="Google Shape;115;g3669771b81a_0_13" descr="Ilustración de una placa del micro:bit y una mano junto a ella."/>
          <p:cNvPicPr preferRelativeResize="0"/>
          <p:nvPr/>
        </p:nvPicPr>
        <p:blipFill rotWithShape="1">
          <a:blip r:embed="rId3">
            <a:alphaModFix/>
          </a:blip>
          <a:srcRect/>
          <a:stretch/>
        </p:blipFill>
        <p:spPr>
          <a:xfrm>
            <a:off x="3929549" y="4439776"/>
            <a:ext cx="2046900" cy="1718100"/>
          </a:xfrm>
          <a:prstGeom prst="rect">
            <a:avLst/>
          </a:prstGeom>
          <a:noFill/>
          <a:ln>
            <a:noFill/>
          </a:ln>
        </p:spPr>
      </p:pic>
      <p:pic>
        <p:nvPicPr>
          <p:cNvPr id="116" name="Google Shape;116;g3669771b81a_0_13" descr="decorativo"/>
          <p:cNvPicPr preferRelativeResize="0"/>
          <p:nvPr/>
        </p:nvPicPr>
        <p:blipFill rotWithShape="1">
          <a:blip r:embed="rId4">
            <a:alphaModFix/>
          </a:blip>
          <a:srcRect/>
          <a:stretch/>
        </p:blipFill>
        <p:spPr>
          <a:xfrm>
            <a:off x="7693025" y="859138"/>
            <a:ext cx="937675" cy="7233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90" name="Google Shape;390;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30</a:t>
            </a:fld>
            <a:endParaRPr/>
          </a:p>
        </p:txBody>
      </p:sp>
      <p:sp>
        <p:nvSpPr>
          <p:cNvPr id="391" name="Google Shape;391;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92" name="Google Shape;392;g365ab73c13e_0_148"/>
          <p:cNvSpPr/>
          <p:nvPr/>
        </p:nvSpPr>
        <p:spPr>
          <a:xfrm>
            <a:off x="743525" y="1829450"/>
            <a:ext cx="32676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0" i="0" u="none" strike="noStrike" cap="none">
                <a:solidFill>
                  <a:schemeClr val="dk1"/>
                </a:solidFill>
                <a:latin typeface="Helvetica Neue"/>
                <a:ea typeface="Helvetica Neue"/>
                <a:cs typeface="Helvetica Neue"/>
                <a:sym typeface="Helvetica Neue"/>
              </a:rPr>
              <a:t>Busca el bloque «Al presionar el botón A» </a:t>
            </a:r>
            <a:r>
              <a:rPr lang="en-GB" sz="16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sp>
        <p:nvSpPr>
          <p:cNvPr id="393" name="Google Shape;393;g365ab73c13e_0_148"/>
          <p:cNvSpPr/>
          <p:nvPr/>
        </p:nvSpPr>
        <p:spPr>
          <a:xfrm>
            <a:off x="4695925" y="1887700"/>
            <a:ext cx="40728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led»</a:t>
            </a:r>
            <a:r>
              <a:rPr lang="en-GB" sz="1600" b="0" i="0" u="none" strike="noStrike" cap="none">
                <a:solidFill>
                  <a:schemeClr val="dk1"/>
                </a:solidFill>
                <a:latin typeface="Helvetica Neue"/>
                <a:ea typeface="Helvetica Neue"/>
                <a:cs typeface="Helvetica Neue"/>
                <a:sym typeface="Helvetica Neue"/>
              </a:rPr>
              <a:t> en la sección Básico, añádelo al bloque «al presionar el botón A» y selecciona los led para dibujar el símbolo de un carro. </a:t>
            </a:r>
            <a:endParaRPr/>
          </a:p>
        </p:txBody>
      </p:sp>
      <p:pic>
        <p:nvPicPr>
          <p:cNvPr id="394" name="Google Shape;394;g365ab73c13e_0_148" descr="bloque «al presionar el botón A»" title="microbit-screenshot (19).png"/>
          <p:cNvPicPr preferRelativeResize="0"/>
          <p:nvPr/>
        </p:nvPicPr>
        <p:blipFill rotWithShape="1">
          <a:blip r:embed="rId3">
            <a:alphaModFix/>
          </a:blip>
          <a:srcRect l="51119" t="11543" r="29620" b="63432"/>
          <a:stretch/>
        </p:blipFill>
        <p:spPr>
          <a:xfrm>
            <a:off x="1185923" y="2265325"/>
            <a:ext cx="2229002" cy="1196491"/>
          </a:xfrm>
          <a:prstGeom prst="rect">
            <a:avLst/>
          </a:prstGeom>
          <a:noFill/>
          <a:ln>
            <a:noFill/>
          </a:ln>
        </p:spPr>
      </p:pic>
      <p:sp>
        <p:nvSpPr>
          <p:cNvPr id="395" name="Google Shape;395;g365ab73c13e_0_148"/>
          <p:cNvSpPr txBox="1"/>
          <p:nvPr/>
        </p:nvSpPr>
        <p:spPr>
          <a:xfrm>
            <a:off x="681025" y="1266891"/>
            <a:ext cx="3770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1:</a:t>
            </a:r>
            <a:endParaRPr/>
          </a:p>
        </p:txBody>
      </p:sp>
      <p:pic>
        <p:nvPicPr>
          <p:cNvPr id="396" name="Google Shape;396;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97" name="Google Shape;397;g365ab73c13e_0_148" descr="El bloque «al presionar el botón A» que contiene el bloque de led de visualización con un símbolo de carro." title="show-leds.jpg"/>
          <p:cNvPicPr preferRelativeResize="0"/>
          <p:nvPr/>
        </p:nvPicPr>
        <p:blipFill rotWithShape="1">
          <a:blip r:embed="rId5">
            <a:alphaModFix/>
          </a:blip>
          <a:srcRect/>
          <a:stretch/>
        </p:blipFill>
        <p:spPr>
          <a:xfrm>
            <a:off x="5728788" y="2074949"/>
            <a:ext cx="2007075" cy="239605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g3898304e403_1_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403" name="Google Shape;403;g3898304e403_1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31</a:t>
            </a:fld>
            <a:endParaRPr/>
          </a:p>
        </p:txBody>
      </p:sp>
      <p:sp>
        <p:nvSpPr>
          <p:cNvPr id="404" name="Google Shape;404;g3898304e403_1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05" name="Google Shape;405;g3898304e403_1_1"/>
          <p:cNvSpPr/>
          <p:nvPr/>
        </p:nvSpPr>
        <p:spPr>
          <a:xfrm>
            <a:off x="681025" y="1829175"/>
            <a:ext cx="486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«registrar datos» </a:t>
            </a:r>
            <a:r>
              <a:rPr lang="en-GB" sz="1600" b="0" i="0" u="none" strike="noStrike" cap="none">
                <a:solidFill>
                  <a:schemeClr val="dk1"/>
                </a:solidFill>
                <a:latin typeface="Helvetica Neue"/>
                <a:ea typeface="Helvetica Neue"/>
                <a:cs typeface="Helvetica Neue"/>
                <a:sym typeface="Helvetica Neue"/>
              </a:rPr>
              <a:t>y añádelo debajo. Añade «coche» en el círculo de la columna y «1» en el círculo del valor. Esto significará que se añadirá un 1 en la columna «coche» cuando presiones el botón.  </a:t>
            </a:r>
            <a:endParaRPr sz="1600"/>
          </a:p>
        </p:txBody>
      </p:sp>
      <p:sp>
        <p:nvSpPr>
          <p:cNvPr id="406" name="Google Shape;406;g3898304e403_1_1"/>
          <p:cNvSpPr txBox="1"/>
          <p:nvPr/>
        </p:nvSpPr>
        <p:spPr>
          <a:xfrm>
            <a:off x="681025" y="1276035"/>
            <a:ext cx="3770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2:</a:t>
            </a:r>
            <a:endParaRPr/>
          </a:p>
        </p:txBody>
      </p:sp>
      <p:pic>
        <p:nvPicPr>
          <p:cNvPr id="407" name="Google Shape;407;g3898304e403_1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08" name="Google Shape;408;g3898304e403_1_1" descr="El bloque «al presionar el botón A» que contiene el bloque de led de visualización con el símbolo de un carro y el bloque de la registrar columna de datos «carro», valor «1»." title="log-data.jpg"/>
          <p:cNvPicPr preferRelativeResize="0"/>
          <p:nvPr/>
        </p:nvPicPr>
        <p:blipFill rotWithShape="1">
          <a:blip r:embed="rId4">
            <a:alphaModFix/>
          </a:blip>
          <a:srcRect/>
          <a:stretch/>
        </p:blipFill>
        <p:spPr>
          <a:xfrm>
            <a:off x="1523438" y="1995000"/>
            <a:ext cx="2868275" cy="2431999"/>
          </a:xfrm>
          <a:prstGeom prst="rect">
            <a:avLst/>
          </a:prstGeom>
          <a:noFill/>
          <a:ln>
            <a:noFill/>
          </a:ln>
        </p:spPr>
      </p:pic>
      <p:sp>
        <p:nvSpPr>
          <p:cNvPr id="409" name="Google Shape;409;g3898304e403_1_1"/>
          <p:cNvSpPr/>
          <p:nvPr/>
        </p:nvSpPr>
        <p:spPr>
          <a:xfrm>
            <a:off x="5764648" y="1829175"/>
            <a:ext cx="3560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chemeClr val="dk1"/>
                </a:solidFill>
                <a:latin typeface="Helvetica Neue"/>
                <a:ea typeface="Helvetica Neue"/>
                <a:cs typeface="Helvetica Neue"/>
                <a:sym typeface="Helvetica Neue"/>
              </a:rPr>
              <a:t>en la sección Básico y colócalo debajo. </a:t>
            </a:r>
            <a:endParaRPr sz="1600"/>
          </a:p>
        </p:txBody>
      </p:sp>
      <p:pic>
        <p:nvPicPr>
          <p:cNvPr id="410" name="Google Shape;410;g3898304e403_1_1" descr="El bloque «al presionar el botón A» que contiene: - el bloque de led de visualización con el símbolo de un coche - el bloque registrar columna de datos «coche» con el valor «1» - el bloque de borrado de pantalla." title="clear-screen.jpg"/>
          <p:cNvPicPr preferRelativeResize="0"/>
          <p:nvPr/>
        </p:nvPicPr>
        <p:blipFill rotWithShape="1">
          <a:blip r:embed="rId5">
            <a:alphaModFix/>
          </a:blip>
          <a:srcRect/>
          <a:stretch/>
        </p:blipFill>
        <p:spPr>
          <a:xfrm>
            <a:off x="6035210" y="2047049"/>
            <a:ext cx="3019576" cy="288365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3898304e403_1_17"/>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416" name="Google Shape;416;g3898304e403_1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32</a:t>
            </a:fld>
            <a:endParaRPr/>
          </a:p>
        </p:txBody>
      </p:sp>
      <p:sp>
        <p:nvSpPr>
          <p:cNvPr id="417" name="Google Shape;417;g3898304e403_1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18" name="Google Shape;418;g3898304e403_1_17"/>
          <p:cNvSpPr/>
          <p:nvPr/>
        </p:nvSpPr>
        <p:spPr>
          <a:xfrm>
            <a:off x="743525" y="1829450"/>
            <a:ext cx="38742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Al presionar el botón A </a:t>
            </a:r>
            <a:r>
              <a:rPr lang="en-GB" sz="1600" b="0" i="0" u="none" strike="noStrike" cap="none">
                <a:solidFill>
                  <a:schemeClr val="dk1"/>
                </a:solidFill>
                <a:latin typeface="Helvetica Neue"/>
                <a:ea typeface="Helvetica Neue"/>
                <a:cs typeface="Helvetica Neue"/>
                <a:sym typeface="Helvetica Neue"/>
              </a:rPr>
              <a:t>en la sección Entrada y añádelo a tu espacio de trabajo. Usa la flecha del menú desplegable para cambiar la «A» por una «B». </a:t>
            </a:r>
            <a:endParaRPr/>
          </a:p>
        </p:txBody>
      </p:sp>
      <p:sp>
        <p:nvSpPr>
          <p:cNvPr id="419" name="Google Shape;419;g3898304e403_1_17"/>
          <p:cNvSpPr/>
          <p:nvPr/>
        </p:nvSpPr>
        <p:spPr>
          <a:xfrm>
            <a:off x="5052225" y="1829450"/>
            <a:ext cx="38742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led» </a:t>
            </a:r>
            <a:r>
              <a:rPr lang="en-GB" sz="1600" b="0" i="0" u="none" strike="noStrike" cap="none">
                <a:solidFill>
                  <a:schemeClr val="dk1"/>
                </a:solidFill>
                <a:latin typeface="Helvetica Neue"/>
                <a:ea typeface="Helvetica Neue"/>
                <a:cs typeface="Helvetica Neue"/>
                <a:sym typeface="Helvetica Neue"/>
              </a:rPr>
              <a:t>en la sección Básico, añádelo al bloque «al presionar el botón B» y selecciona los led para dibujar el símbolo de un autobús. </a:t>
            </a:r>
            <a:endParaRPr/>
          </a:p>
        </p:txBody>
      </p:sp>
      <p:sp>
        <p:nvSpPr>
          <p:cNvPr id="420" name="Google Shape;420;g3898304e403_1_17"/>
          <p:cNvSpPr txBox="1"/>
          <p:nvPr/>
        </p:nvSpPr>
        <p:spPr>
          <a:xfrm>
            <a:off x="681025" y="1257747"/>
            <a:ext cx="3770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1:</a:t>
            </a:r>
            <a:endParaRPr/>
          </a:p>
        </p:txBody>
      </p:sp>
      <p:pic>
        <p:nvPicPr>
          <p:cNvPr id="421" name="Google Shape;421;g3898304e403_1_1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22" name="Google Shape;422;g3898304e403_1_17" descr="El bloque «al presionar el botón B» con el bloque de led de visualización en su interior." title="show-leds.jpg"/>
          <p:cNvPicPr preferRelativeResize="0"/>
          <p:nvPr/>
        </p:nvPicPr>
        <p:blipFill rotWithShape="1">
          <a:blip r:embed="rId4">
            <a:alphaModFix/>
          </a:blip>
          <a:srcRect/>
          <a:stretch/>
        </p:blipFill>
        <p:spPr>
          <a:xfrm>
            <a:off x="5969362" y="1949474"/>
            <a:ext cx="2039926" cy="2444776"/>
          </a:xfrm>
          <a:prstGeom prst="rect">
            <a:avLst/>
          </a:prstGeom>
          <a:noFill/>
          <a:ln>
            <a:noFill/>
          </a:ln>
        </p:spPr>
      </p:pic>
      <p:pic>
        <p:nvPicPr>
          <p:cNvPr id="423" name="Google Shape;423;g3898304e403_1_17" descr="Bloque «al presionar el botón A» desactivado." title="microbit-screenshot (23).png"/>
          <p:cNvPicPr preferRelativeResize="0"/>
          <p:nvPr/>
        </p:nvPicPr>
        <p:blipFill rotWithShape="1">
          <a:blip r:embed="rId5">
            <a:alphaModFix/>
          </a:blip>
          <a:srcRect l="65999" t="15354" r="17901" b="59051"/>
          <a:stretch/>
        </p:blipFill>
        <p:spPr>
          <a:xfrm>
            <a:off x="1619152" y="2011502"/>
            <a:ext cx="1894149" cy="952876"/>
          </a:xfrm>
          <a:prstGeom prst="rect">
            <a:avLst/>
          </a:prstGeom>
          <a:noFill/>
          <a:ln>
            <a:noFill/>
          </a:ln>
        </p:spPr>
      </p:pic>
      <p:pic>
        <p:nvPicPr>
          <p:cNvPr id="424" name="Google Shape;424;g3898304e403_1_17" descr="Bloque «al presionar el botón B»" title="microbit-screenshot (23).png"/>
          <p:cNvPicPr preferRelativeResize="0"/>
          <p:nvPr/>
        </p:nvPicPr>
        <p:blipFill rotWithShape="1">
          <a:blip r:embed="rId5">
            <a:alphaModFix/>
          </a:blip>
          <a:srcRect l="84692" t="14729" r="-790" b="59674"/>
          <a:stretch/>
        </p:blipFill>
        <p:spPr>
          <a:xfrm>
            <a:off x="1619152" y="3192551"/>
            <a:ext cx="1894149" cy="952876"/>
          </a:xfrm>
          <a:prstGeom prst="rect">
            <a:avLst/>
          </a:prstGeom>
          <a:noFill/>
          <a:ln>
            <a:noFill/>
          </a:ln>
        </p:spPr>
      </p:pic>
      <p:sp>
        <p:nvSpPr>
          <p:cNvPr id="425" name="Google Shape;425;g3898304e403_1_17"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2307509" y="2736562"/>
            <a:ext cx="517500" cy="635400"/>
          </a:xfrm>
          <a:prstGeom prst="rect">
            <a:avLst/>
          </a:prstGeom>
          <a:noFill/>
          <a:ln>
            <a:noFill/>
          </a:ln>
        </p:spPr>
        <p:txBody>
          <a:bodyPr spcFirstLastPara="1" wrap="square" lIns="108600" tIns="108600" rIns="108600" bIns="108600" anchor="t" anchorCtr="0">
            <a:spAutoFit/>
          </a:bodyPr>
          <a:lstStyle/>
          <a:p>
            <a:pPr marL="0" marR="0" lvl="0" indent="0" algn="ctr" rtl="0">
              <a:lnSpc>
                <a:spcPct val="100000"/>
              </a:lnSpc>
              <a:spcBef>
                <a:spcPts val="0"/>
              </a:spcBef>
              <a:spcAft>
                <a:spcPts val="0"/>
              </a:spcAft>
              <a:buClr>
                <a:srgbClr val="000000"/>
              </a:buClr>
              <a:buSzPts val="2702"/>
              <a:buFont typeface="Arial"/>
              <a:buNone/>
            </a:pPr>
            <a:r>
              <a:rPr lang="en-GB" sz="2702"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g3898304e403_1_3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431" name="Google Shape;431;g3898304e403_1_3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33</a:t>
            </a:fld>
            <a:endParaRPr/>
          </a:p>
        </p:txBody>
      </p:sp>
      <p:sp>
        <p:nvSpPr>
          <p:cNvPr id="432" name="Google Shape;432;g3898304e403_1_3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33" name="Google Shape;433;g3898304e403_1_31"/>
          <p:cNvSpPr/>
          <p:nvPr/>
        </p:nvSpPr>
        <p:spPr>
          <a:xfrm>
            <a:off x="681025" y="1829175"/>
            <a:ext cx="4328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«registrar datos» </a:t>
            </a:r>
            <a:r>
              <a:rPr lang="en-GB" sz="1600" b="1" i="0" u="none" strike="noStrike" cap="none">
                <a:solidFill>
                  <a:schemeClr val="dk1"/>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y añádelo debajo. Añade «autobús» en el círculo de la columna y «1» en el círculo del valor. Esto significará que se añadirá un 1 en la columna «autobús» cuando presiones el botón.  </a:t>
            </a:r>
            <a:endParaRPr sz="1600"/>
          </a:p>
        </p:txBody>
      </p:sp>
      <p:sp>
        <p:nvSpPr>
          <p:cNvPr id="434" name="Google Shape;434;g3898304e403_1_31"/>
          <p:cNvSpPr txBox="1"/>
          <p:nvPr/>
        </p:nvSpPr>
        <p:spPr>
          <a:xfrm>
            <a:off x="681025" y="1266891"/>
            <a:ext cx="3770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2:</a:t>
            </a:r>
            <a:endParaRPr/>
          </a:p>
        </p:txBody>
      </p:sp>
      <p:pic>
        <p:nvPicPr>
          <p:cNvPr id="435" name="Google Shape;435;g3898304e403_1_3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36" name="Google Shape;436;g3898304e403_1_31"/>
          <p:cNvSpPr/>
          <p:nvPr/>
        </p:nvSpPr>
        <p:spPr>
          <a:xfrm>
            <a:off x="5454725" y="1829175"/>
            <a:ext cx="37704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chemeClr val="dk1"/>
                </a:solidFill>
                <a:latin typeface="Helvetica Neue"/>
                <a:ea typeface="Helvetica Neue"/>
                <a:cs typeface="Helvetica Neue"/>
                <a:sym typeface="Helvetica Neue"/>
              </a:rPr>
              <a:t>en la sección Básico y colócalo debajo. </a:t>
            </a:r>
            <a:endParaRPr sz="1600"/>
          </a:p>
        </p:txBody>
      </p:sp>
      <p:pic>
        <p:nvPicPr>
          <p:cNvPr id="437" name="Google Shape;437;g3898304e403_1_31" descr="El bloque «al presionar el botón B» con los siguientes bloques en su interior: - mostrar led con el símbolo de un autobús - registrar el valor «1» en la columna de datos «autobús» - borrar pantalla" title="log-data.jpg"/>
          <p:cNvPicPr preferRelativeResize="0"/>
          <p:nvPr/>
        </p:nvPicPr>
        <p:blipFill rotWithShape="1">
          <a:blip r:embed="rId4">
            <a:alphaModFix/>
          </a:blip>
          <a:srcRect/>
          <a:stretch/>
        </p:blipFill>
        <p:spPr>
          <a:xfrm>
            <a:off x="1527775" y="1975150"/>
            <a:ext cx="2634601" cy="2279101"/>
          </a:xfrm>
          <a:prstGeom prst="rect">
            <a:avLst/>
          </a:prstGeom>
          <a:noFill/>
          <a:ln w="19050" cap="flat" cmpd="sng">
            <a:solidFill>
              <a:schemeClr val="lt1"/>
            </a:solidFill>
            <a:prstDash val="solid"/>
            <a:round/>
            <a:headEnd type="none" w="sm" len="sm"/>
            <a:tailEnd type="none" w="sm" len="sm"/>
          </a:ln>
        </p:spPr>
      </p:pic>
      <p:pic>
        <p:nvPicPr>
          <p:cNvPr id="438" name="Google Shape;438;g3898304e403_1_31" title="clear-screen.jpg"/>
          <p:cNvPicPr preferRelativeResize="0"/>
          <p:nvPr/>
        </p:nvPicPr>
        <p:blipFill rotWithShape="1">
          <a:blip r:embed="rId5">
            <a:alphaModFix/>
          </a:blip>
          <a:srcRect/>
          <a:stretch/>
        </p:blipFill>
        <p:spPr>
          <a:xfrm>
            <a:off x="5881824" y="1975150"/>
            <a:ext cx="2916200" cy="2808826"/>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g3898304e403_1_4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444" name="Google Shape;444;g3898304e403_1_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34</a:t>
            </a:fld>
            <a:endParaRPr/>
          </a:p>
        </p:txBody>
      </p:sp>
      <p:sp>
        <p:nvSpPr>
          <p:cNvPr id="445" name="Google Shape;445;g3898304e403_1_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46" name="Google Shape;446;g3898304e403_1_45"/>
          <p:cNvSpPr/>
          <p:nvPr/>
        </p:nvSpPr>
        <p:spPr>
          <a:xfrm>
            <a:off x="743525" y="1829450"/>
            <a:ext cx="28959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«al presionar el logo» </a:t>
            </a:r>
            <a:r>
              <a:rPr lang="en-GB" sz="1600" b="0" i="0" u="none" strike="noStrike" cap="none">
                <a:solidFill>
                  <a:schemeClr val="dk1"/>
                </a:solidFill>
                <a:latin typeface="Helvetica Neue"/>
                <a:ea typeface="Helvetica Neue"/>
                <a:cs typeface="Helvetica Neue"/>
                <a:sym typeface="Helvetica Neue"/>
              </a:rPr>
              <a:t>en la sección Entrada y añádelo a tu espacio de trabajo. </a:t>
            </a:r>
            <a:endParaRPr/>
          </a:p>
        </p:txBody>
      </p:sp>
      <p:sp>
        <p:nvSpPr>
          <p:cNvPr id="447" name="Google Shape;447;g3898304e403_1_45"/>
          <p:cNvSpPr/>
          <p:nvPr/>
        </p:nvSpPr>
        <p:spPr>
          <a:xfrm>
            <a:off x="4138275" y="1887700"/>
            <a:ext cx="46305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led» </a:t>
            </a:r>
            <a:r>
              <a:rPr lang="en-GB" sz="1600" b="0" i="0" u="none" strike="noStrike" cap="none">
                <a:solidFill>
                  <a:schemeClr val="dk1"/>
                </a:solidFill>
                <a:latin typeface="Helvetica Neue"/>
                <a:ea typeface="Helvetica Neue"/>
                <a:cs typeface="Helvetica Neue"/>
                <a:sym typeface="Helvetica Neue"/>
              </a:rPr>
              <a:t>en la sección Básico, añádelo al bloque «al presionar el logo» y selecciona los led para dibujar el símbolo de un camión. </a:t>
            </a:r>
            <a:endParaRPr/>
          </a:p>
        </p:txBody>
      </p:sp>
      <p:sp>
        <p:nvSpPr>
          <p:cNvPr id="448" name="Google Shape;448;g3898304e403_1_45"/>
          <p:cNvSpPr txBox="1"/>
          <p:nvPr/>
        </p:nvSpPr>
        <p:spPr>
          <a:xfrm>
            <a:off x="681025" y="1257747"/>
            <a:ext cx="76248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parte 1 del logo presionado:</a:t>
            </a:r>
            <a:endParaRPr/>
          </a:p>
        </p:txBody>
      </p:sp>
      <p:pic>
        <p:nvPicPr>
          <p:cNvPr id="449" name="Google Shape;449;g3898304e403_1_45"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50" name="Google Shape;450;g3898304e403_1_45" descr="Bloque «al presionar el logo»." title="on-logo-pressed.jpg"/>
          <p:cNvPicPr preferRelativeResize="0"/>
          <p:nvPr/>
        </p:nvPicPr>
        <p:blipFill rotWithShape="1">
          <a:blip r:embed="rId4">
            <a:alphaModFix/>
          </a:blip>
          <a:srcRect/>
          <a:stretch/>
        </p:blipFill>
        <p:spPr>
          <a:xfrm>
            <a:off x="1102562" y="2184999"/>
            <a:ext cx="2177825" cy="1268775"/>
          </a:xfrm>
          <a:prstGeom prst="rect">
            <a:avLst/>
          </a:prstGeom>
          <a:solidFill>
            <a:schemeClr val="lt1"/>
          </a:solidFill>
          <a:ln w="19050" cap="flat" cmpd="sng">
            <a:solidFill>
              <a:schemeClr val="lt1"/>
            </a:solidFill>
            <a:prstDash val="solid"/>
            <a:round/>
            <a:headEnd type="none" w="sm" len="sm"/>
            <a:tailEnd type="none" w="sm" len="sm"/>
          </a:ln>
        </p:spPr>
      </p:pic>
      <p:pic>
        <p:nvPicPr>
          <p:cNvPr id="451" name="Google Shape;451;g3898304e403_1_45" descr="El bloque «al presionar el logo», que contiene un bloque de led luminosos con el símbolo de un camión." title="truck.jpg"/>
          <p:cNvPicPr preferRelativeResize="0"/>
          <p:nvPr/>
        </p:nvPicPr>
        <p:blipFill rotWithShape="1">
          <a:blip r:embed="rId5">
            <a:alphaModFix/>
          </a:blip>
          <a:srcRect/>
          <a:stretch/>
        </p:blipFill>
        <p:spPr>
          <a:xfrm>
            <a:off x="5555176" y="2001075"/>
            <a:ext cx="1796675" cy="25315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g3898304e403_1_7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457" name="Google Shape;457;g3898304e403_1_7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35</a:t>
            </a:fld>
            <a:endParaRPr/>
          </a:p>
        </p:txBody>
      </p:sp>
      <p:sp>
        <p:nvSpPr>
          <p:cNvPr id="458" name="Google Shape;458;g3898304e403_1_7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59" name="Google Shape;459;g3898304e403_1_71"/>
          <p:cNvSpPr/>
          <p:nvPr/>
        </p:nvSpPr>
        <p:spPr>
          <a:xfrm>
            <a:off x="681025" y="1829175"/>
            <a:ext cx="5012700" cy="384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«registrar datos» </a:t>
            </a:r>
            <a:r>
              <a:rPr lang="en-GB" sz="1600" b="0" i="0" u="none" strike="noStrike" cap="none">
                <a:solidFill>
                  <a:schemeClr val="dk1"/>
                </a:solidFill>
                <a:latin typeface="Helvetica Neue"/>
                <a:ea typeface="Helvetica Neue"/>
                <a:cs typeface="Helvetica Neue"/>
                <a:sym typeface="Helvetica Neue"/>
              </a:rPr>
              <a:t>y añádelo debajo. Añade «camión» en el círculo de la columna y «1» en el círculo del valor. Esto significará que se añadirá un 1 en la columna «camión» cuando presiones el botón. </a:t>
            </a:r>
            <a:r>
              <a:rPr lang="en-GB" sz="1400" b="0" i="0" u="none" strike="noStrike" cap="none">
                <a:solidFill>
                  <a:schemeClr val="dk1"/>
                </a:solidFill>
                <a:latin typeface="Helvetica Neue"/>
                <a:ea typeface="Helvetica Neue"/>
                <a:cs typeface="Helvetica Neue"/>
                <a:sym typeface="Helvetica Neue"/>
              </a:rPr>
              <a:t> </a:t>
            </a:r>
            <a:endParaRPr/>
          </a:p>
        </p:txBody>
      </p:sp>
      <p:sp>
        <p:nvSpPr>
          <p:cNvPr id="460" name="Google Shape;460;g3898304e403_1_71"/>
          <p:cNvSpPr txBox="1"/>
          <p:nvPr/>
        </p:nvSpPr>
        <p:spPr>
          <a:xfrm>
            <a:off x="681025" y="1257747"/>
            <a:ext cx="82119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logo presionado, parte 2:</a:t>
            </a:r>
            <a:endParaRPr/>
          </a:p>
        </p:txBody>
      </p:sp>
      <p:pic>
        <p:nvPicPr>
          <p:cNvPr id="461" name="Google Shape;461;g3898304e403_1_7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62" name="Google Shape;462;g3898304e403_1_71"/>
          <p:cNvSpPr/>
          <p:nvPr/>
        </p:nvSpPr>
        <p:spPr>
          <a:xfrm>
            <a:off x="6055775" y="1851075"/>
            <a:ext cx="3169200" cy="38013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chemeClr val="dk1"/>
                </a:solidFill>
                <a:latin typeface="Helvetica Neue"/>
                <a:ea typeface="Helvetica Neue"/>
                <a:cs typeface="Helvetica Neue"/>
                <a:sym typeface="Helvetica Neue"/>
              </a:rPr>
              <a:t>en la sección Básico y colócalo debajo. </a:t>
            </a:r>
            <a:endParaRPr/>
          </a:p>
        </p:txBody>
      </p:sp>
      <p:pic>
        <p:nvPicPr>
          <p:cNvPr id="463" name="Google Shape;463;g3898304e403_1_71" descr="El bloque «al presionar el logo» con los siguientes bloques en su interior: - el bloque «mostrar led» con el símbolo de un camión - registrar columna de datos «camión», valor «1»" title="log-data.jpg"/>
          <p:cNvPicPr preferRelativeResize="0"/>
          <p:nvPr/>
        </p:nvPicPr>
        <p:blipFill rotWithShape="1">
          <a:blip r:embed="rId4">
            <a:alphaModFix/>
          </a:blip>
          <a:srcRect/>
          <a:stretch/>
        </p:blipFill>
        <p:spPr>
          <a:xfrm>
            <a:off x="1986261" y="1954100"/>
            <a:ext cx="2402224" cy="1984825"/>
          </a:xfrm>
          <a:prstGeom prst="rect">
            <a:avLst/>
          </a:prstGeom>
          <a:noFill/>
          <a:ln>
            <a:noFill/>
          </a:ln>
        </p:spPr>
      </p:pic>
      <p:pic>
        <p:nvPicPr>
          <p:cNvPr id="464" name="Google Shape;464;g3898304e403_1_71" descr="El bloque «al presionar el logo» con los siguientes bloques en su interior: - el bloque «mostrar led» con el símbolo de un camión - registrar columna de datos «camión», valor «1» - borrar pantalla" title="clear-screen.jpg"/>
          <p:cNvPicPr preferRelativeResize="0"/>
          <p:nvPr/>
        </p:nvPicPr>
        <p:blipFill rotWithShape="1">
          <a:blip r:embed="rId5">
            <a:alphaModFix/>
          </a:blip>
          <a:srcRect/>
          <a:stretch/>
        </p:blipFill>
        <p:spPr>
          <a:xfrm>
            <a:off x="6345398" y="1954101"/>
            <a:ext cx="2589951" cy="2422300"/>
          </a:xfrm>
          <a:prstGeom prst="rect">
            <a:avLst/>
          </a:prstGeom>
          <a:noFill/>
          <a:ln w="19050" cap="flat" cmpd="sng">
            <a:solidFill>
              <a:schemeClr val="lt1"/>
            </a:solidFill>
            <a:prstDash val="solid"/>
            <a:round/>
            <a:headEnd type="none" w="sm" len="sm"/>
            <a:tailEnd type="none" w="sm" len="sm"/>
          </a:ln>
        </p:spPr>
      </p:pic>
      <p:sp>
        <p:nvSpPr>
          <p:cNvPr id="465" name="Google Shape;465;g3898304e403_1_71"/>
          <p:cNvSpPr txBox="1"/>
          <p:nvPr/>
        </p:nvSpPr>
        <p:spPr>
          <a:xfrm>
            <a:off x="681025" y="5863287"/>
            <a:ext cx="9026400" cy="413400"/>
          </a:xfrm>
          <a:prstGeom prst="rect">
            <a:avLst/>
          </a:prstGeom>
          <a:noFill/>
          <a:ln>
            <a:noFill/>
          </a:ln>
        </p:spPr>
        <p:txBody>
          <a:bodyPr spcFirstLastPara="1" wrap="square" lIns="91425" tIns="91425" rIns="91425" bIns="91425" anchor="t" anchorCtr="0">
            <a:spAutoFit/>
          </a:bodyPr>
          <a:lstStyle/>
          <a:p>
            <a:pPr marL="457200" marR="164679" lvl="0" indent="-333375" algn="l" rtl="0">
              <a:lnSpc>
                <a:spcPct val="90000"/>
              </a:lnSpc>
              <a:spcBef>
                <a:spcPts val="1300"/>
              </a:spcBef>
              <a:spcAft>
                <a:spcPts val="0"/>
              </a:spcAft>
              <a:buClr>
                <a:srgbClr val="CD0364"/>
              </a:buClr>
              <a:buSzPts val="1650"/>
              <a:buFont typeface="Arial"/>
              <a:buChar char="•"/>
            </a:pPr>
            <a:r>
              <a:rPr lang="en-GB" sz="1650" b="1" i="0" u="none" strike="noStrike" cap="none">
                <a:solidFill>
                  <a:srgbClr val="CD0364"/>
                </a:solidFill>
                <a:latin typeface="Helvetica Neue"/>
                <a:ea typeface="Helvetica Neue"/>
                <a:cs typeface="Helvetica Neue"/>
                <a:sym typeface="Helvetica Neue"/>
              </a:rPr>
              <a:t>Prueba </a:t>
            </a:r>
            <a:r>
              <a:rPr lang="en-GB" sz="1650" b="0" i="0" u="none" strike="noStrike" cap="none">
                <a:solidFill>
                  <a:schemeClr val="dk1"/>
                </a:solidFill>
                <a:latin typeface="Helvetica Neue"/>
                <a:ea typeface="Helvetica Neue"/>
                <a:cs typeface="Helvetica Neue"/>
                <a:sym typeface="Helvetica Neue"/>
              </a:rPr>
              <a:t>su código utilizando el simulador y luego </a:t>
            </a:r>
            <a:r>
              <a:rPr lang="en-GB" sz="1650" b="1" i="0" u="none" strike="noStrike" cap="none">
                <a:solidFill>
                  <a:srgbClr val="CD0364"/>
                </a:solidFill>
                <a:latin typeface="Helvetica Neue"/>
                <a:ea typeface="Helvetica Neue"/>
                <a:cs typeface="Helvetica Neue"/>
                <a:sym typeface="Helvetica Neue"/>
              </a:rPr>
              <a:t>descarga</a:t>
            </a:r>
            <a:r>
              <a:rPr lang="en-GB" sz="1650" b="0" i="0" u="none" strike="noStrike" cap="none">
                <a:solidFill>
                  <a:schemeClr val="dk1"/>
                </a:solidFill>
                <a:latin typeface="Helvetica Neue"/>
                <a:ea typeface="Helvetica Neue"/>
                <a:cs typeface="Helvetica Neue"/>
                <a:sym typeface="Helvetica Neue"/>
              </a:rPr>
              <a:t> el código en su micro:bit.</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g38d90a9e202_0_8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8</a:t>
            </a:r>
            <a:endParaRPr/>
          </a:p>
        </p:txBody>
      </p:sp>
      <p:sp>
        <p:nvSpPr>
          <p:cNvPr id="471" name="Google Shape;471;g38d90a9e202_0_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36</a:t>
            </a:fld>
            <a:endParaRPr/>
          </a:p>
        </p:txBody>
      </p:sp>
      <p:sp>
        <p:nvSpPr>
          <p:cNvPr id="472" name="Google Shape;472;g38d90a9e202_0_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73" name="Google Shape;473;g38d90a9e202_0_8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74" name="Google Shape;474;g38d90a9e202_0_82"/>
          <p:cNvSpPr txBox="1">
            <a:spLocks noGrp="1"/>
          </p:cNvSpPr>
          <p:nvPr>
            <p:ph type="body" idx="1"/>
          </p:nvPr>
        </p:nvSpPr>
        <p:spPr>
          <a:xfrm>
            <a:off x="681025" y="1496738"/>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Utiliza tu micro:bit para recopilar datos:</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solidFill>
                  <a:srgbClr val="6C4BC1"/>
                </a:solidFill>
              </a:rPr>
              <a:t> </a:t>
            </a:r>
            <a:r>
              <a:rPr lang="en-GB" sz="1800"/>
              <a:t> la batería. </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Ve</a:t>
            </a:r>
            <a:r>
              <a:rPr lang="en-GB" sz="1800"/>
              <a:t> a la zona de observación predeterminada y empieza a recopilar datos.  </a:t>
            </a:r>
            <a:endParaRPr/>
          </a:p>
          <a:p>
            <a:pPr marL="185732" lvl="0" indent="-185732" algn="l" rtl="0">
              <a:lnSpc>
                <a:spcPct val="110000"/>
              </a:lnSpc>
              <a:spcBef>
                <a:spcPts val="1300"/>
              </a:spcBef>
              <a:spcAft>
                <a:spcPts val="0"/>
              </a:spcAft>
              <a:buClr>
                <a:srgbClr val="CD0364"/>
              </a:buClr>
              <a:buSzPts val="1800"/>
              <a:buChar char="•"/>
            </a:pPr>
            <a:r>
              <a:rPr lang="en-GB" sz="1800" b="1">
                <a:solidFill>
                  <a:srgbClr val="CD0364"/>
                </a:solidFill>
              </a:rPr>
              <a:t>Recoge</a:t>
            </a:r>
            <a:r>
              <a:rPr lang="en-GB" sz="1800"/>
              <a:t> los datos utilizando los botones para aumentar cada recuento en 1 (botón A = carros, botón B = autobuses, logo táctil = camiones o furgonetas).</a:t>
            </a:r>
            <a:endParaRPr/>
          </a:p>
          <a:p>
            <a:pPr marL="457200" lvl="0" indent="0" algn="l" rtl="0">
              <a:lnSpc>
                <a:spcPct val="110000"/>
              </a:lnSpc>
              <a:spcBef>
                <a:spcPts val="1300"/>
              </a:spcBef>
              <a:spcAft>
                <a:spcPts val="0"/>
              </a:spcAft>
              <a:buSzPts val="1800"/>
              <a:buNone/>
            </a:pPr>
            <a:endParaRPr sz="1800" b="1">
              <a:solidFill>
                <a:srgbClr val="6C4BC1"/>
              </a:solidFill>
            </a:endParaRPr>
          </a:p>
        </p:txBody>
      </p:sp>
      <p:sp>
        <p:nvSpPr>
          <p:cNvPr id="475" name="Google Shape;475;g38d90a9e202_0_82"/>
          <p:cNvSpPr/>
          <p:nvPr/>
        </p:nvSpPr>
        <p:spPr>
          <a:xfrm>
            <a:off x="681025" y="5306725"/>
            <a:ext cx="8544000" cy="857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los alumnos pueden presionar los</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botones A y B a la vez para eliminar el registro y volver a iniciar la encuesta.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9</a:t>
            </a:r>
            <a:endParaRPr/>
          </a:p>
        </p:txBody>
      </p:sp>
      <p:sp>
        <p:nvSpPr>
          <p:cNvPr id="481" name="Google Shape;481;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37</a:t>
            </a:fld>
            <a:endParaRPr/>
          </a:p>
        </p:txBody>
      </p:sp>
      <p:sp>
        <p:nvSpPr>
          <p:cNvPr id="482" name="Google Shape;482;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83" name="Google Shape;483;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84" name="Google Shape;484;g365ab73c13e_0_354"/>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CD0364"/>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rgbClr val="000000"/>
                </a:solidFill>
                <a:latin typeface="Helvetica Neue"/>
                <a:ea typeface="Helvetica Neue"/>
                <a:cs typeface="Helvetica Neue"/>
                <a:sym typeface="Helvetica Neue"/>
              </a:rPr>
              <a:t> la batería y vuelve a </a:t>
            </a:r>
            <a:r>
              <a:rPr lang="en-GB" sz="1650" b="1" i="0" u="none" strike="noStrike" cap="none">
                <a:solidFill>
                  <a:srgbClr val="CD0364"/>
                </a:solidFill>
                <a:latin typeface="Helvetica Neue"/>
                <a:ea typeface="Helvetica Neue"/>
                <a:cs typeface="Helvetica Neue"/>
                <a:sym typeface="Helvetica Neue"/>
              </a:rPr>
              <a:t>conectar</a:t>
            </a:r>
            <a:r>
              <a:rPr lang="en-GB" sz="1650" b="0" i="0" u="none" strike="noStrike" cap="none">
                <a:solidFill>
                  <a:srgbClr val="000000"/>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1" i="0" u="none" strike="noStrike" cap="none">
                <a:solidFill>
                  <a:srgbClr val="CD0364"/>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0" i="0" u="none" strike="noStrike" cap="none">
                <a:solidFill>
                  <a:srgbClr val="CD0364"/>
                </a:solidFill>
                <a:highlight>
                  <a:srgbClr val="FFFFFF"/>
                </a:highlight>
                <a:latin typeface="Helvetica Neue"/>
                <a:ea typeface="Helvetica Neue"/>
                <a:cs typeface="Helvetica Neue"/>
                <a:sym typeface="Helvetica Neue"/>
              </a:rPr>
              <a:t> </a:t>
            </a:r>
            <a:r>
              <a:rPr lang="en-GB" sz="1650" b="1" i="0" u="none" strike="noStrike" cap="none">
                <a:solidFill>
                  <a:srgbClr val="CD0364"/>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CD0364"/>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Los</a:t>
            </a:r>
            <a:r>
              <a:rPr lang="en-GB" sz="1650" b="0" i="0" u="none" strike="noStrike" cap="none">
                <a:solidFill>
                  <a:srgbClr val="000000"/>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CD0364"/>
              </a:buClr>
              <a:buSzPts val="1650"/>
              <a:buFont typeface="Helvetica Neue"/>
              <a:buChar char="•"/>
            </a:pPr>
            <a:r>
              <a:rPr lang="en-GB" sz="1650" b="1" i="0" u="none" strike="noStrike" cap="none">
                <a:solidFill>
                  <a:srgbClr val="CD0364"/>
                </a:solidFill>
                <a:highlight>
                  <a:srgbClr val="FFFFFF"/>
                </a:highlight>
                <a:latin typeface="Helvetica Neue"/>
                <a:ea typeface="Helvetica Neue"/>
                <a:cs typeface="Helvetica Neue"/>
                <a:sym typeface="Helvetica Neue"/>
              </a:rPr>
              <a:t>Parafrasea</a:t>
            </a:r>
            <a:r>
              <a:rPr lang="en-GB" sz="1900" b="0" i="0" u="none" strike="noStrike" cap="none">
                <a:solidFill>
                  <a:schemeClr val="dk1"/>
                </a:solidFill>
                <a:latin typeface="Helvetica Neue"/>
                <a:ea typeface="Helvetica Neue"/>
                <a:cs typeface="Helvetica Neue"/>
                <a:sym typeface="Helvetica Neue"/>
              </a:rPr>
              <a:t> </a:t>
            </a:r>
            <a:r>
              <a:rPr lang="en-GB" sz="1650" b="0" i="0" u="none" strike="noStrike" cap="none">
                <a:solidFill>
                  <a:schemeClr val="dk1"/>
                </a:solidFill>
                <a:latin typeface="Helvetica Neue"/>
                <a:ea typeface="Helvetica Neue"/>
                <a:cs typeface="Helvetica Neue"/>
                <a:sym typeface="Helvetica Neue"/>
              </a:rPr>
              <a:t>los datos que has recopilado. </a:t>
            </a:r>
            <a:endParaRPr/>
          </a:p>
        </p:txBody>
      </p:sp>
      <p:pic>
        <p:nvPicPr>
          <p:cNvPr id="485" name="Google Shape;485;g365ab73c13e_0_354" descr="decorativo"/>
          <p:cNvPicPr preferRelativeResize="0"/>
          <p:nvPr/>
        </p:nvPicPr>
        <p:blipFill rotWithShape="1">
          <a:blip r:embed="rId4">
            <a:alphaModFix/>
          </a:blip>
          <a:srcRect/>
          <a:stretch/>
        </p:blipFill>
        <p:spPr>
          <a:xfrm>
            <a:off x="5084500" y="5450849"/>
            <a:ext cx="1270600" cy="1270600"/>
          </a:xfrm>
          <a:prstGeom prst="rect">
            <a:avLst/>
          </a:prstGeom>
          <a:noFill/>
          <a:ln>
            <a:noFill/>
          </a:ln>
        </p:spPr>
      </p:pic>
      <p:pic>
        <p:nvPicPr>
          <p:cNvPr id="486" name="Google Shape;486;g365ab73c13e_0_354" descr="Archivo MY_DATA"/>
          <p:cNvPicPr preferRelativeResize="0"/>
          <p:nvPr/>
        </p:nvPicPr>
        <p:blipFill rotWithShape="1">
          <a:blip r:embed="rId5">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487" name="Google Shape;487;g365ab73c13e_0_354"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488" name="Google Shape;488;g365ab73c13e_0_354" descr="Una tabla de datos generada por la función de registro de datos de micro:bit con los encabezados de columna «carro», «autobús» y «camión»."/>
          <p:cNvPicPr preferRelativeResize="0"/>
          <p:nvPr/>
        </p:nvPicPr>
        <p:blipFill rotWithShape="1">
          <a:blip r:embed="rId6">
            <a:alphaModFix/>
          </a:blip>
          <a:src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g365ab73c13e_0_129"/>
          <p:cNvSpPr txBox="1">
            <a:spLocks noGrp="1"/>
          </p:cNvSpPr>
          <p:nvPr>
            <p:ph type="title"/>
          </p:nvPr>
        </p:nvSpPr>
        <p:spPr>
          <a:xfrm>
            <a:off x="681026" y="456075"/>
            <a:ext cx="7596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Analiza tus datos 1</a:t>
            </a:r>
            <a:endParaRPr/>
          </a:p>
        </p:txBody>
      </p:sp>
      <p:sp>
        <p:nvSpPr>
          <p:cNvPr id="494" name="Google Shape;494;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38</a:t>
            </a:fld>
            <a:endParaRPr/>
          </a:p>
        </p:txBody>
      </p:sp>
      <p:sp>
        <p:nvSpPr>
          <p:cNvPr id="495" name="Google Shape;495;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96" name="Google Shape;496;g365ab73c13e_0_129"/>
          <p:cNvSpPr txBox="1"/>
          <p:nvPr/>
        </p:nvSpPr>
        <p:spPr>
          <a:xfrm>
            <a:off x="681025" y="1340095"/>
            <a:ext cx="8836200" cy="105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Los alumnos parafrasearán los datos recogidos en la encuesta de tráfico utilizando la tabla de datos que aparece en un navegador web.</a:t>
            </a:r>
            <a:endParaRPr/>
          </a:p>
        </p:txBody>
      </p:sp>
      <p:sp>
        <p:nvSpPr>
          <p:cNvPr id="497" name="Google Shape;497;g365ab73c13e_0_129"/>
          <p:cNvSpPr/>
          <p:nvPr/>
        </p:nvSpPr>
        <p:spPr>
          <a:xfrm>
            <a:off x="681025" y="2206150"/>
            <a:ext cx="8544000" cy="4005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0" i="0" u="none" strike="noStrike" cap="none">
                <a:solidFill>
                  <a:srgbClr val="000000"/>
                </a:solidFill>
                <a:latin typeface="Helvetica Neue"/>
                <a:ea typeface="Helvetica Neue"/>
                <a:cs typeface="Helvetica Neue"/>
                <a:sym typeface="Helvetica Neue"/>
              </a:rPr>
              <a:t>Los alumnos pueden analizar sus datos utilizando papel y lápiz o una hoja de cálculo.</a:t>
            </a:r>
            <a:endParaRPr/>
          </a:p>
          <a:p>
            <a:pPr marL="0" marR="4443715" lvl="0" indent="0" algn="l" rtl="0">
              <a:lnSpc>
                <a:spcPct val="110000"/>
              </a:lnSpc>
              <a:spcBef>
                <a:spcPts val="1000"/>
              </a:spcBef>
              <a:spcAft>
                <a:spcPts val="1000"/>
              </a:spcAft>
              <a:buClr>
                <a:srgbClr val="000000"/>
              </a:buClr>
              <a:buSzPts val="1600"/>
              <a:buFont typeface="Arial"/>
              <a:buNone/>
            </a:pPr>
            <a:r>
              <a:rPr lang="en-GB" sz="1800" b="1" i="0" u="none" strike="noStrike" cap="none">
                <a:solidFill>
                  <a:srgbClr val="CD0364"/>
                </a:solidFill>
                <a:latin typeface="Helvetica Neue"/>
                <a:ea typeface="Helvetica Neue"/>
                <a:cs typeface="Helvetica Neue"/>
                <a:sym typeface="Helvetica Neue"/>
              </a:rPr>
              <a:t>Utiliza papel y lápiz</a:t>
            </a:r>
            <a:r>
              <a:rPr lang="en-GB" sz="1800" b="0" i="0" u="none" strike="noStrike" cap="none">
                <a:solidFill>
                  <a:srgbClr val="000000"/>
                </a:solidFill>
                <a:latin typeface="Helvetica Neue"/>
                <a:ea typeface="Helvetica Neue"/>
                <a:cs typeface="Helvetica Neue"/>
                <a:sym typeface="Helvetica Neue"/>
              </a:rPr>
              <a:t> para sumar el total de cada columna y hacer tu propio gráfico de columnas o de barras para visualizar los datos de tu encuesta.</a:t>
            </a:r>
            <a:endParaRPr/>
          </a:p>
        </p:txBody>
      </p:sp>
      <p:pic>
        <p:nvPicPr>
          <p:cNvPr id="498" name="Google Shape;498;g365ab73c13e_0_129" descr="Una tabla de datos generada por la función de registro de datos de micro:bit con los encabezados de columna «carro», «autobús» y «camión»."/>
          <p:cNvPicPr preferRelativeResize="0"/>
          <p:nvPr/>
        </p:nvPicPr>
        <p:blipFill rotWithShape="1">
          <a:blip r:embed="rId3">
            <a:alphaModFix/>
          </a:blip>
          <a:src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499" name="Google Shape;499;g365ab73c13e_0_129" descr="Decorativo" title="Surprised_green@4x-100.jpg"/>
          <p:cNvPicPr preferRelativeResize="0"/>
          <p:nvPr/>
        </p:nvPicPr>
        <p:blipFill rotWithShape="1">
          <a:blip r:embed="rId4">
            <a:alphaModFix/>
          </a:blip>
          <a:srcRect/>
          <a:stretch/>
        </p:blipFill>
        <p:spPr>
          <a:xfrm rot="-689773">
            <a:off x="8341982" y="397352"/>
            <a:ext cx="926336" cy="73854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38d90a9e202_0_1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Analiza tus datos 2</a:t>
            </a:r>
            <a:endParaRPr/>
          </a:p>
        </p:txBody>
      </p:sp>
      <p:sp>
        <p:nvSpPr>
          <p:cNvPr id="505" name="Google Shape;505;g38d90a9e202_0_1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39</a:t>
            </a:fld>
            <a:endParaRPr/>
          </a:p>
        </p:txBody>
      </p:sp>
      <p:sp>
        <p:nvSpPr>
          <p:cNvPr id="506" name="Google Shape;506;g38d90a9e202_0_1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507" name="Google Shape;507;g38d90a9e202_0_113"/>
          <p:cNvSpPr/>
          <p:nvPr/>
        </p:nvSpPr>
        <p:spPr>
          <a:xfrm>
            <a:off x="681025" y="1367475"/>
            <a:ext cx="8544000" cy="4659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rPr>
              <a:t>Para utilizar una hoja de cálculo</a:t>
            </a:r>
            <a:r>
              <a:rPr lang="en-GB" sz="1650" b="0" i="0" u="none" strike="noStrike" cap="none">
                <a:solidFill>
                  <a:srgbClr val="000000"/>
                </a:solidFill>
                <a:latin typeface="Helvetica Neue"/>
                <a:ea typeface="Helvetica Neue"/>
                <a:cs typeface="Helvetica Neue"/>
                <a:sym typeface="Helvetica Neue"/>
              </a:rPr>
              <a:t>, puedes:</a:t>
            </a:r>
            <a:endParaRPr sz="1650"/>
          </a:p>
          <a:p>
            <a:pPr marL="457200" marR="4443715" lvl="0" indent="-333375" algn="l" rtl="0">
              <a:lnSpc>
                <a:spcPct val="110000"/>
              </a:lnSpc>
              <a:spcBef>
                <a:spcPts val="1300"/>
              </a:spcBef>
              <a:spcAft>
                <a:spcPts val="0"/>
              </a:spcAft>
              <a:buClr>
                <a:srgbClr val="CD0364"/>
              </a:buClr>
              <a:buSzPts val="1650"/>
              <a:buFont typeface="Helvetica Neue"/>
              <a:buChar char="●"/>
            </a:pPr>
            <a:r>
              <a:rPr lang="en-GB" sz="1650" b="1" i="0" u="none" strike="noStrike" cap="none">
                <a:solidFill>
                  <a:srgbClr val="CD0364"/>
                </a:solidFill>
                <a:latin typeface="Helvetica Neue"/>
                <a:ea typeface="Helvetica Neue"/>
                <a:cs typeface="Helvetica Neue"/>
                <a:sym typeface="Helvetica Neue"/>
              </a:rPr>
              <a:t>Presionar el botón de copiar</a:t>
            </a:r>
            <a:r>
              <a:rPr lang="en-GB" sz="1650" b="0" i="0" u="none" strike="noStrike" cap="none">
                <a:solidFill>
                  <a:srgbClr val="000000"/>
                </a:solidFill>
                <a:latin typeface="Helvetica Neue"/>
                <a:ea typeface="Helvetica Neue"/>
                <a:cs typeface="Helvetica Neue"/>
                <a:sym typeface="Helvetica Neue"/>
              </a:rPr>
              <a:t> para copiar los datos y poder pegarlos directamente en una hoja de cálculo.</a:t>
            </a:r>
            <a:endParaRPr sz="1650"/>
          </a:p>
          <a:p>
            <a:pPr marL="457200" marR="4363497" lvl="0" indent="-333375" algn="l" rtl="0">
              <a:lnSpc>
                <a:spcPct val="110000"/>
              </a:lnSpc>
              <a:spcBef>
                <a:spcPts val="1300"/>
              </a:spcBef>
              <a:spcAft>
                <a:spcPts val="0"/>
              </a:spcAft>
              <a:buClr>
                <a:srgbClr val="CD0364"/>
              </a:buClr>
              <a:buSzPts val="1650"/>
              <a:buFont typeface="Helvetica Neue"/>
              <a:buChar char="●"/>
            </a:pPr>
            <a:r>
              <a:rPr lang="en-GB" sz="1650" b="1" i="0" u="none" strike="noStrike" cap="none">
                <a:solidFill>
                  <a:srgbClr val="CD0364"/>
                </a:solidFill>
                <a:latin typeface="Helvetica Neue"/>
                <a:ea typeface="Helvetica Neue"/>
                <a:cs typeface="Helvetica Neue"/>
                <a:sym typeface="Helvetica Neue"/>
              </a:rPr>
              <a:t>Presiona el botón de descarga</a:t>
            </a:r>
            <a:r>
              <a:rPr lang="en-GB" sz="1650" b="0" i="0" u="none" strike="noStrike" cap="none">
                <a:solidFill>
                  <a:srgbClr val="000000"/>
                </a:solidFill>
                <a:latin typeface="Helvetica Neue"/>
                <a:ea typeface="Helvetica Neue"/>
                <a:cs typeface="Helvetica Neue"/>
                <a:sym typeface="Helvetica Neue"/>
              </a:rPr>
              <a:t> para descargar los datos como archivo CSV (valores separados por comas), que también puedes importar a una hoja de cálculo.</a:t>
            </a:r>
            <a:endParaRPr sz="1650"/>
          </a:p>
        </p:txBody>
      </p:sp>
      <p:pic>
        <p:nvPicPr>
          <p:cNvPr id="508" name="Google Shape;508;g38d90a9e202_0_113" descr="Decorativo" title="Surprised_green@4x-100.jpg"/>
          <p:cNvPicPr preferRelativeResize="0"/>
          <p:nvPr/>
        </p:nvPicPr>
        <p:blipFill rotWithShape="1">
          <a:blip r:embed="rId3">
            <a:alphaModFix/>
          </a:blip>
          <a:srcRect/>
          <a:stretch/>
        </p:blipFill>
        <p:spPr>
          <a:xfrm rot="-689786">
            <a:off x="8540868" y="539754"/>
            <a:ext cx="912836" cy="727792"/>
          </a:xfrm>
          <a:prstGeom prst="rect">
            <a:avLst/>
          </a:prstGeom>
          <a:noFill/>
          <a:ln>
            <a:noFill/>
          </a:ln>
        </p:spPr>
      </p:pic>
      <p:pic>
        <p:nvPicPr>
          <p:cNvPr id="509" name="Google Shape;509;g38d90a9e202_0_113" descr="Tabla de datos generada por la función de registro de datos de micro:bit con los encabezados de tabla «carro», «autobús» y «camión»."/>
          <p:cNvPicPr preferRelativeResize="0"/>
          <p:nvPr/>
        </p:nvPicPr>
        <p:blipFill rotWithShape="1">
          <a:blip r:embed="rId4">
            <a:alphaModFix/>
          </a:blip>
          <a:srcRect/>
          <a:stretch/>
        </p:blipFill>
        <p:spPr>
          <a:xfrm>
            <a:off x="4630550" y="2121225"/>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365ab73c13e_0_81"/>
          <p:cNvSpPr txBox="1">
            <a:spLocks noGrp="1"/>
          </p:cNvSpPr>
          <p:nvPr>
            <p:ph type="title"/>
          </p:nvPr>
        </p:nvSpPr>
        <p:spPr>
          <a:xfrm>
            <a:off x="681026" y="456075"/>
            <a:ext cx="7455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registrador de datos de encuestas de tráfico</a:t>
            </a:r>
            <a:endParaRPr/>
          </a:p>
        </p:txBody>
      </p:sp>
      <p:sp>
        <p:nvSpPr>
          <p:cNvPr id="122" name="Google Shape;122;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23" name="Google Shape;123;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a:t>Al presionar un botón, el micro:bit registra lo que has visto y almacena los datos en una tabla para que puedas analizarlos más tarde.</a:t>
            </a:r>
            <a:endParaRPr/>
          </a:p>
          <a:p>
            <a:pPr marL="457200" lvl="0" indent="-342900" algn="l" rtl="0">
              <a:lnSpc>
                <a:spcPct val="90000"/>
              </a:lnSpc>
              <a:spcBef>
                <a:spcPts val="1000"/>
              </a:spcBef>
              <a:spcAft>
                <a:spcPts val="0"/>
              </a:spcAft>
              <a:buClr>
                <a:srgbClr val="00A000"/>
              </a:buClr>
              <a:buSzPts val="1800"/>
              <a:buChar char="•"/>
            </a:pPr>
            <a:r>
              <a:rPr lang="en-GB" sz="1800"/>
              <a:t>Presiona el botón A cuando veas un carro, el botón B cuando veas un autobús y el logo táctil dorado cuando veas un camión o una furgoneta.</a:t>
            </a:r>
            <a:endParaRPr/>
          </a:p>
          <a:p>
            <a:pPr marL="457200" lvl="0" indent="-342900" algn="l" rtl="0">
              <a:lnSpc>
                <a:spcPct val="90000"/>
              </a:lnSpc>
              <a:spcBef>
                <a:spcPts val="1000"/>
              </a:spcBef>
              <a:spcAft>
                <a:spcPts val="0"/>
              </a:spcAft>
              <a:buClr>
                <a:srgbClr val="00A000"/>
              </a:buClr>
              <a:buSzPts val="1800"/>
              <a:buChar char="•"/>
            </a:pPr>
            <a:r>
              <a:rPr lang="en-GB" sz="1800"/>
              <a:t>Puedes grabar datos en cualquier lugar si desconectas el micro:bit de la computadora y conectas una batería.</a:t>
            </a:r>
            <a:endParaRPr/>
          </a:p>
          <a:p>
            <a:pPr marL="457200" lvl="0" indent="-342900" algn="l" rtl="0">
              <a:lnSpc>
                <a:spcPct val="90000"/>
              </a:lnSpc>
              <a:spcBef>
                <a:spcPts val="1000"/>
              </a:spcBef>
              <a:spcAft>
                <a:spcPts val="0"/>
              </a:spcAft>
              <a:buClr>
                <a:srgbClr val="00A000"/>
              </a:buClr>
              <a:buSzPts val="1800"/>
              <a:buChar char="•"/>
            </a:pPr>
            <a:r>
              <a:rPr lang="en-GB" sz="1800"/>
              <a:t>Los datos permanecen en tu micro:bit aunque desconectes las pilas, para que puedas estudiarlos cuando vuelvas a tu computadora.</a:t>
            </a:r>
            <a:endParaRPr/>
          </a:p>
          <a:p>
            <a:pPr marL="457200" lvl="0" indent="-342900" algn="l" rtl="0">
              <a:lnSpc>
                <a:spcPct val="90000"/>
              </a:lnSpc>
              <a:spcBef>
                <a:spcPts val="1000"/>
              </a:spcBef>
              <a:spcAft>
                <a:spcPts val="0"/>
              </a:spcAft>
              <a:buClr>
                <a:srgbClr val="00A000"/>
              </a:buClr>
              <a:buSzPts val="1800"/>
              <a:buChar char="•"/>
            </a:pPr>
            <a:r>
              <a:rPr lang="en-GB" sz="1800"/>
              <a:t>Cuando hayas recopilado los datos, conecta el micro:bit a una computadora para ver una tabla de todo el tráfico que has registrado en un navegador web.</a:t>
            </a:r>
            <a:endParaRPr/>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24" name="Google Shape;124;g365ab73c13e_0_81"/>
          <p:cNvSpPr/>
          <p:nvPr/>
        </p:nvSpPr>
        <p:spPr>
          <a:xfrm>
            <a:off x="584750" y="544495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asegúrate de sujetar tu micro:bit por los bordes para no grabar ningún dato por accidente.</a:t>
            </a:r>
            <a:endParaRPr/>
          </a:p>
        </p:txBody>
      </p:sp>
      <p:grpSp>
        <p:nvGrpSpPr>
          <p:cNvPr id="125" name="Google Shape;125;g365ab73c13e_0_81"/>
          <p:cNvGrpSpPr/>
          <p:nvPr/>
        </p:nvGrpSpPr>
        <p:grpSpPr>
          <a:xfrm rot="4042808">
            <a:off x="8733555" y="955093"/>
            <a:ext cx="650811" cy="659761"/>
            <a:chOff x="7572716" y="3272053"/>
            <a:chExt cx="489368" cy="496098"/>
          </a:xfrm>
        </p:grpSpPr>
        <p:sp>
          <p:nvSpPr>
            <p:cNvPr id="126" name="Google Shape;126;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7" name="Google Shape;127;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8" name="Google Shape;128;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9" name="Google Shape;129;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0" name="Google Shape;130;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1" name="Google Shape;131;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2" name="Google Shape;132;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38d90a9e202_0_9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515" name="Google Shape;515;g38d90a9e202_0_9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40</a:t>
            </a:fld>
            <a:endParaRPr/>
          </a:p>
        </p:txBody>
      </p:sp>
      <p:sp>
        <p:nvSpPr>
          <p:cNvPr id="516" name="Google Shape;516;g38d90a9e202_0_9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17" name="Google Shape;517;g38d90a9e202_0_97"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18" name="Google Shape;518;g38d90a9e202_0_97"/>
          <p:cNvSpPr txBox="1">
            <a:spLocks noGrp="1"/>
          </p:cNvSpPr>
          <p:nvPr>
            <p:ph type="body" idx="1"/>
          </p:nvPr>
        </p:nvSpPr>
        <p:spPr>
          <a:xfrm>
            <a:off x="681025" y="1286517"/>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a:t>Este proyecto utiliza la función de registro de datos del micro:bit para registrar el número de carros, autobuses y camiones. </a:t>
            </a:r>
            <a:endParaRPr/>
          </a:p>
        </p:txBody>
      </p:sp>
      <p:sp>
        <p:nvSpPr>
          <p:cNvPr id="519" name="Google Shape;519;g38d90a9e202_0_97"/>
          <p:cNvSpPr/>
          <p:nvPr/>
        </p:nvSpPr>
        <p:spPr>
          <a:xfrm>
            <a:off x="743525" y="2064250"/>
            <a:ext cx="3722100" cy="4089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se inicia el programa, los encabezados de las columnas de la tabla de registro de datos se establecen como «carro», «autobús» y «camión». Aparece un ícono de «sí» en la pantalla led. </a:t>
            </a:r>
            <a:r>
              <a:rPr lang="en-GB" sz="1400" b="0" i="0" u="none" strike="noStrike" cap="none">
                <a:solidFill>
                  <a:schemeClr val="dk1"/>
                </a:solidFill>
                <a:latin typeface="Helvetica Neue"/>
                <a:ea typeface="Helvetica Neue"/>
                <a:cs typeface="Helvetica Neue"/>
                <a:sym typeface="Helvetica Neue"/>
              </a:rPr>
              <a:t>  </a:t>
            </a:r>
            <a:endParaRPr/>
          </a:p>
        </p:txBody>
      </p:sp>
      <p:sp>
        <p:nvSpPr>
          <p:cNvPr id="520" name="Google Shape;520;g38d90a9e202_0_97"/>
          <p:cNvSpPr/>
          <p:nvPr/>
        </p:nvSpPr>
        <p:spPr>
          <a:xfrm>
            <a:off x="4735050" y="2064175"/>
            <a:ext cx="4591800" cy="4089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se utiliza un bloque «mostrar led» para mostrar el símbolo de un carro y se registra un «1» en la columna «carro» de tu tabla de datos. A continuación, se borra la pantalla led. </a:t>
            </a:r>
            <a:endParaRPr sz="1600"/>
          </a:p>
        </p:txBody>
      </p:sp>
      <p:pic>
        <p:nvPicPr>
          <p:cNvPr id="521" name="Google Shape;521;g38d90a9e202_0_97" descr="Un bloque «al iniciar» con un bloque de columnas fijas en su interior." title="on-start.png"/>
          <p:cNvPicPr preferRelativeResize="0"/>
          <p:nvPr/>
        </p:nvPicPr>
        <p:blipFill rotWithShape="1">
          <a:blip r:embed="rId4">
            <a:alphaModFix/>
          </a:blip>
          <a:srcRect/>
          <a:stretch/>
        </p:blipFill>
        <p:spPr>
          <a:xfrm>
            <a:off x="1740450" y="2250912"/>
            <a:ext cx="1577050" cy="2107450"/>
          </a:xfrm>
          <a:prstGeom prst="rect">
            <a:avLst/>
          </a:prstGeom>
          <a:noFill/>
          <a:ln>
            <a:noFill/>
          </a:ln>
        </p:spPr>
      </p:pic>
      <p:pic>
        <p:nvPicPr>
          <p:cNvPr id="522" name="Google Shape;522;g38d90a9e202_0_97" descr="Bloque «al presionar el botón A» con los siguientes bloques en su interior: - mostrar led (con el símbolo de un coche) - registrar columna de datos «carro» valor «1» - borrar pantalla" title="buttona.png"/>
          <p:cNvPicPr preferRelativeResize="0"/>
          <p:nvPr/>
        </p:nvPicPr>
        <p:blipFill rotWithShape="1">
          <a:blip r:embed="rId5">
            <a:alphaModFix/>
          </a:blip>
          <a:src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528" name="Google Shape;528;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41</a:t>
            </a:fld>
            <a:endParaRPr/>
          </a:p>
        </p:txBody>
      </p:sp>
      <p:sp>
        <p:nvSpPr>
          <p:cNvPr id="529" name="Google Shape;529;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30" name="Google Shape;530;g365ab73c13e_0_345"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31" name="Google Shape;531;g365ab73c13e_0_345"/>
          <p:cNvSpPr/>
          <p:nvPr/>
        </p:nvSpPr>
        <p:spPr>
          <a:xfrm>
            <a:off x="681025" y="1493450"/>
            <a:ext cx="4083000" cy="4660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utiliza un bloque «mostrar led» para mostrar el símbolo de un bus y se registra un «1» en la columna «bus» de tu tabla de datos. A continuación, se borra la pantalla led. </a:t>
            </a:r>
            <a:endParaRPr sz="1600"/>
          </a:p>
        </p:txBody>
      </p:sp>
      <p:sp>
        <p:nvSpPr>
          <p:cNvPr id="532" name="Google Shape;532;g365ab73c13e_0_345"/>
          <p:cNvSpPr/>
          <p:nvPr/>
        </p:nvSpPr>
        <p:spPr>
          <a:xfrm>
            <a:off x="5243775" y="1493450"/>
            <a:ext cx="4083000" cy="4660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el logo táctil del micro:bit, un bloque «mostrar led» mostrará el símbolo de un camión y se registrará un «1» en la columna «camión» de tu tabla de datos. A continuación, se borra la pantalla led. </a:t>
            </a:r>
            <a:endParaRPr sz="1600"/>
          </a:p>
        </p:txBody>
      </p:sp>
      <p:pic>
        <p:nvPicPr>
          <p:cNvPr id="533" name="Google Shape;533;g365ab73c13e_0_345" descr="El bloque «al presionar el botón B» que contiene los siguientes bloques: - mostrar led con símbolo de bus - registrar columna de datos «bus» valor «1» - borrar pantalla" title="buttonb.jpg"/>
          <p:cNvPicPr preferRelativeResize="0"/>
          <p:nvPr/>
        </p:nvPicPr>
        <p:blipFill rotWithShape="1">
          <a:blip r:embed="rId4">
            <a:alphaModFix/>
          </a:blip>
          <a:srcRect/>
          <a:stretch/>
        </p:blipFill>
        <p:spPr>
          <a:xfrm>
            <a:off x="1409225" y="1670425"/>
            <a:ext cx="2626597" cy="2536024"/>
          </a:xfrm>
          <a:prstGeom prst="rect">
            <a:avLst/>
          </a:prstGeom>
          <a:noFill/>
          <a:ln>
            <a:noFill/>
          </a:ln>
        </p:spPr>
      </p:pic>
      <p:pic>
        <p:nvPicPr>
          <p:cNvPr id="534" name="Google Shape;534;g365ab73c13e_0_345" descr="El bloque «al presionar el logo» que contiene los siguientes bloques: - el bloque mostrar led con un símbolo de metal - registrar columna de datos «metal» valor «1» - borrar pantalla" title="logo-pressed.jpg"/>
          <p:cNvPicPr preferRelativeResize="0"/>
          <p:nvPr/>
        </p:nvPicPr>
        <p:blipFill rotWithShape="1">
          <a:blip r:embed="rId5">
            <a:alphaModFix/>
          </a:blip>
          <a:srcRect/>
          <a:stretch/>
        </p:blipFill>
        <p:spPr>
          <a:xfrm>
            <a:off x="5850875" y="1621500"/>
            <a:ext cx="2868801" cy="263385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g38a208c5da7_0_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3</a:t>
            </a:r>
            <a:endParaRPr/>
          </a:p>
        </p:txBody>
      </p:sp>
      <p:sp>
        <p:nvSpPr>
          <p:cNvPr id="540" name="Google Shape;540;g38a208c5da7_0_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42</a:t>
            </a:fld>
            <a:endParaRPr/>
          </a:p>
        </p:txBody>
      </p:sp>
      <p:sp>
        <p:nvSpPr>
          <p:cNvPr id="541" name="Google Shape;541;g38a208c5da7_0_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542" name="Google Shape;542;g38a208c5da7_0_8" descr="decorativo"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43" name="Google Shape;543;g38a208c5da7_0_8"/>
          <p:cNvSpPr/>
          <p:nvPr/>
        </p:nvSpPr>
        <p:spPr>
          <a:xfrm>
            <a:off x="694500" y="1504125"/>
            <a:ext cx="8364600" cy="4707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200" b="0" i="0" u="none" strike="noStrike" cap="none">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Cuando presiones los botones A y B al mismo tiempo, aparecerá el ícono de una calavera en la pantalla led del micro:bit, se borrarán los datos del registro y se restablecerán los encabezados de las columnas de la tabla de registro de datos. A continuación, aparece un ícono de «sí» en la pantalla led para indicar que el micro:bit está listo para recoger nuevos datos. </a:t>
            </a:r>
            <a:endParaRPr sz="1600"/>
          </a:p>
        </p:txBody>
      </p:sp>
      <p:pic>
        <p:nvPicPr>
          <p:cNvPr id="544" name="Google Shape;544;g38a208c5da7_0_8" descr="El bloque «Al presionar los botones A+B» que contiene los siguientes bloques: - mostrar ícono de calavera - eliminar registro - fijar columnas «carro», «autobús», «camión» - bloque mostrar ícono sí" title="a-plus-b.jpg"/>
          <p:cNvPicPr preferRelativeResize="0"/>
          <p:nvPr/>
        </p:nvPicPr>
        <p:blipFill rotWithShape="1">
          <a:blip r:embed="rId4">
            <a:alphaModFix/>
          </a:blip>
          <a:srcRect/>
          <a:stretch/>
        </p:blipFill>
        <p:spPr>
          <a:xfrm>
            <a:off x="3892525" y="1676323"/>
            <a:ext cx="1968550" cy="284756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550" name="Google Shape;550;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00A000"/>
                </a:solidFill>
              </a:rPr>
              <a:t>Extensiones del registrador de datos de encuestas de tráfico</a:t>
            </a:r>
            <a:endParaRPr sz="3975"/>
          </a:p>
        </p:txBody>
      </p:sp>
      <p:sp>
        <p:nvSpPr>
          <p:cNvPr id="556" name="Google Shape;556;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44</a:t>
            </a:fld>
            <a:endParaRPr/>
          </a:p>
        </p:txBody>
      </p:sp>
      <p:sp>
        <p:nvSpPr>
          <p:cNvPr id="557" name="Google Shape;557;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Recopila y compara datos de diferentes momentos del día y sugiere razones por las que los datos difieren. </a:t>
            </a:r>
            <a:endParaRPr/>
          </a:p>
          <a:p>
            <a:pPr marL="318151" lvl="0" indent="-309553" algn="l" rtl="0">
              <a:lnSpc>
                <a:spcPct val="110000"/>
              </a:lnSpc>
              <a:spcBef>
                <a:spcPts val="1300"/>
              </a:spcBef>
              <a:spcAft>
                <a:spcPts val="0"/>
              </a:spcAft>
              <a:buClr>
                <a:srgbClr val="00A000"/>
              </a:buClr>
              <a:buSzPts val="1800"/>
              <a:buChar char="•"/>
            </a:pPr>
            <a:r>
              <a:rPr lang="en-GB" sz="1800"/>
              <a:t>Da sugerencias sobre cómo las personas podrían cuidar mejor el medio ambiente utilizando los datos recopilados. </a:t>
            </a:r>
            <a:endParaRPr/>
          </a:p>
          <a:p>
            <a:pPr marL="318151" lvl="0" indent="-309553" algn="l" rtl="0">
              <a:lnSpc>
                <a:spcPct val="110000"/>
              </a:lnSpc>
              <a:spcBef>
                <a:spcPts val="1300"/>
              </a:spcBef>
              <a:spcAft>
                <a:spcPts val="0"/>
              </a:spcAft>
              <a:buClr>
                <a:srgbClr val="00A000"/>
              </a:buClr>
              <a:buSzPts val="1800"/>
              <a:buChar char="•"/>
            </a:pPr>
            <a:r>
              <a:rPr lang="en-GB" sz="1800"/>
              <a:t>Haz una representación gráfica del número de vehículos contados, por ejemplo, utilizando pegatinas de colores. </a:t>
            </a:r>
            <a:endParaRPr/>
          </a:p>
          <a:p>
            <a:pPr marL="318151" lvl="0" indent="-309553" algn="l" rtl="0">
              <a:lnSpc>
                <a:spcPct val="110000"/>
              </a:lnSpc>
              <a:spcBef>
                <a:spcPts val="1300"/>
              </a:spcBef>
              <a:spcAft>
                <a:spcPts val="1000"/>
              </a:spcAft>
              <a:buClr>
                <a:srgbClr val="00A000"/>
              </a:buClr>
              <a:buSzPts val="1800"/>
              <a:buChar char="•"/>
            </a:pPr>
            <a:r>
              <a:rPr lang="en-GB" sz="1800"/>
              <a:t>Los alumnos podrían recopilar datos creando una tabla de recuento en papel y con lápiz. ¿En qué se diferencia esto del uso del micro:bit? ¿Qué método es más probable que sea preciso? </a:t>
            </a:r>
            <a:endParaRPr/>
          </a:p>
        </p:txBody>
      </p:sp>
      <p:pic>
        <p:nvPicPr>
          <p:cNvPr id="558" name="Google Shape;558;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pic>
        <p:nvPicPr>
          <p:cNvPr id="559" name="Google Shape;559;g35fa30c4f18_0_51" descr="Ilustración de diferentes representaciones de datos, incluyendo un informe escrito, un diagrama de dispersión, un gráfico de barras, un gráfico circular y datos en tabla que pueden utilizar para compartir los datos recopilados con el micro:bit." title="Screenshot 2025-06-16 at 17.05.52.png"/>
          <p:cNvPicPr preferRelativeResize="0"/>
          <p:nvPr/>
        </p:nvPicPr>
        <p:blipFill rotWithShape="1">
          <a:blip r:embed="rId4">
            <a:alphaModFix/>
          </a:blip>
          <a:srcRect/>
          <a:stretch/>
        </p:blipFill>
        <p:spPr>
          <a:xfrm>
            <a:off x="5560475" y="4645700"/>
            <a:ext cx="1871300" cy="1183350"/>
          </a:xfrm>
          <a:prstGeom prst="rect">
            <a:avLst/>
          </a:prstGeom>
          <a:noFill/>
          <a:ln>
            <a:noFill/>
          </a:ln>
        </p:spPr>
      </p:pic>
      <p:grpSp>
        <p:nvGrpSpPr>
          <p:cNvPr id="560" name="Google Shape;560;g35fa30c4f18_0_51"/>
          <p:cNvGrpSpPr/>
          <p:nvPr/>
        </p:nvGrpSpPr>
        <p:grpSpPr>
          <a:xfrm>
            <a:off x="8370007" y="1898724"/>
            <a:ext cx="981036" cy="1315129"/>
            <a:chOff x="7405932" y="173599"/>
            <a:chExt cx="981036" cy="1315129"/>
          </a:xfrm>
        </p:grpSpPr>
        <p:grpSp>
          <p:nvGrpSpPr>
            <p:cNvPr id="561" name="Google Shape;561;g35fa30c4f18_0_51"/>
            <p:cNvGrpSpPr/>
            <p:nvPr/>
          </p:nvGrpSpPr>
          <p:grpSpPr>
            <a:xfrm rot="4080661">
              <a:off x="7924640" y="228087"/>
              <a:ext cx="371965" cy="377145"/>
              <a:chOff x="7572716" y="3272053"/>
              <a:chExt cx="489368" cy="496098"/>
            </a:xfrm>
          </p:grpSpPr>
          <p:sp>
            <p:nvSpPr>
              <p:cNvPr id="562" name="Google Shape;562;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3" name="Google Shape;563;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4" name="Google Shape;564;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5" name="Google Shape;565;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6" name="Google Shape;566;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7" name="Google Shape;567;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grpSp>
        <p:pic>
          <p:nvPicPr>
            <p:cNvPr id="568" name="Google Shape;568;g35fa30c4f18_0_51"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pic>
        <p:nvPicPr>
          <p:cNvPr id="569" name="Google Shape;569;g35fa30c4f18_0_51" descr="decorativo"/>
          <p:cNvPicPr preferRelativeResize="0"/>
          <p:nvPr/>
        </p:nvPicPr>
        <p:blipFill rotWithShape="1">
          <a:blip r:embed="rId6">
            <a:alphaModFix/>
          </a:blip>
          <a:srcRect/>
          <a:stretch/>
        </p:blipFill>
        <p:spPr>
          <a:xfrm>
            <a:off x="2412075" y="4784724"/>
            <a:ext cx="1270600" cy="12706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98019"/>
              <a:buNone/>
            </a:pPr>
            <a:r>
              <a:rPr lang="en-GB"/>
              <a:t>Cambiar el nombre de los encabezados de columna</a:t>
            </a:r>
            <a:endParaRPr/>
          </a:p>
        </p:txBody>
      </p:sp>
      <p:sp>
        <p:nvSpPr>
          <p:cNvPr id="575" name="Google Shape;575;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g36ae1943653_0_22"/>
          <p:cNvSpPr txBox="1">
            <a:spLocks noGrp="1"/>
          </p:cNvSpPr>
          <p:nvPr>
            <p:ph type="title"/>
          </p:nvPr>
        </p:nvSpPr>
        <p:spPr>
          <a:xfrm>
            <a:off x="681027" y="456075"/>
            <a:ext cx="7302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Cambiar el nombre de los encabezados de columna, paso 1</a:t>
            </a:r>
            <a:endParaRPr sz="4175"/>
          </a:p>
        </p:txBody>
      </p:sp>
      <p:sp>
        <p:nvSpPr>
          <p:cNvPr id="581" name="Google Shape;581;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46</a:t>
            </a:fld>
            <a:endParaRPr/>
          </a:p>
        </p:txBody>
      </p:sp>
      <p:sp>
        <p:nvSpPr>
          <p:cNvPr id="582" name="Google Shape;582;g36ae1943653_0_22"/>
          <p:cNvSpPr txBox="1">
            <a:spLocks noGrp="1"/>
          </p:cNvSpPr>
          <p:nvPr>
            <p:ph type="body" idx="1"/>
          </p:nvPr>
        </p:nvSpPr>
        <p:spPr>
          <a:xfrm>
            <a:off x="681025" y="4016064"/>
            <a:ext cx="7598400" cy="28416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00A000"/>
                </a:solidFill>
              </a:rPr>
              <a:t>Cambiar los nombres de los encabezados de columna:</a:t>
            </a:r>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Abre</a:t>
            </a:r>
            <a:r>
              <a:rPr lang="en-GB" sz="1800"/>
              <a:t> el proyecto inicial con el nivel de especias adecuado. </a:t>
            </a:r>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Explica</a:t>
            </a:r>
            <a:r>
              <a:rPr lang="en-GB" sz="1800" b="1">
                <a:solidFill>
                  <a:srgbClr val="6C4BC1"/>
                </a:solidFill>
              </a:rPr>
              <a:t> </a:t>
            </a:r>
            <a:r>
              <a:rPr lang="en-GB" sz="1800"/>
              <a:t>que a los alumnos se les ha proporcionado un código inicial, que incluye tres encabezados de columna para «carro», «autobús» y «camión», y que van a cambiarlos por «papel», «plástico» y «metal». </a:t>
            </a:r>
            <a:endParaRPr/>
          </a:p>
        </p:txBody>
      </p:sp>
      <p:pic>
        <p:nvPicPr>
          <p:cNvPr id="583" name="Google Shape;583;g36ae1943653_0_2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584" name="Google Shape;584;g36ae1943653_0_22" descr="decorativo" title="Inspired_green@4x-100 (1).jpg"/>
          <p:cNvPicPr preferRelativeResize="0"/>
          <p:nvPr/>
        </p:nvPicPr>
        <p:blipFill rotWithShape="1">
          <a:blip r:embed="rId4">
            <a:alphaModFix/>
          </a:blip>
          <a:srcRect/>
          <a:stretch/>
        </p:blipFill>
        <p:spPr>
          <a:xfrm rot="572948">
            <a:off x="7508950" y="3665327"/>
            <a:ext cx="873876" cy="1188650"/>
          </a:xfrm>
          <a:prstGeom prst="rect">
            <a:avLst/>
          </a:prstGeom>
          <a:noFill/>
          <a:ln>
            <a:noFill/>
          </a:ln>
        </p:spPr>
      </p:pic>
      <p:sp>
        <p:nvSpPr>
          <p:cNvPr id="585" name="Google Shape;585;g36ae1943653_0_22"/>
          <p:cNvSpPr txBox="1">
            <a:spLocks noGrp="1"/>
          </p:cNvSpPr>
          <p:nvPr>
            <p:ph type="body" idx="1"/>
          </p:nvPr>
        </p:nvSpPr>
        <p:spPr>
          <a:xfrm>
            <a:off x="681025" y="1367475"/>
            <a:ext cx="7689900" cy="206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300"/>
              </a:spcBef>
              <a:spcAft>
                <a:spcPts val="0"/>
              </a:spcAft>
              <a:buSzPts val="1800"/>
              <a:buNone/>
            </a:pPr>
            <a:r>
              <a:rPr lang="en-GB" sz="1800"/>
              <a:t>Este proyecto utiliza los encabezados de columna «carro», «autobús» y «camión» en su tabla de registro de datos. </a:t>
            </a:r>
            <a:endParaRPr/>
          </a:p>
          <a:p>
            <a:pPr marL="0" marR="0" lvl="0" indent="0" algn="l" rtl="0">
              <a:lnSpc>
                <a:spcPct val="110000"/>
              </a:lnSpc>
              <a:spcBef>
                <a:spcPts val="1300"/>
              </a:spcBef>
              <a:spcAft>
                <a:spcPts val="0"/>
              </a:spcAft>
              <a:buSzPts val="1800"/>
              <a:buNone/>
            </a:pPr>
            <a:r>
              <a:rPr lang="en-GB" sz="1800"/>
              <a:t>Puedes adaptar este proyecto para que se ajuste mejor a tu clase y a los temas que estás estudiando cambiando los encabezados de las columnas. Por ejemplo, es posible que quieras que tus alumnos recopilen datos sobre los diferentes tipos de basura que se encuentran en el patio. Por lo tanto, podrías cambiar los encabezados de las columnas a «papel», «plástico» y «metal».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g36ae1943653_0_66"/>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Cambiar el nombre de los encabezados de columna, paso 2</a:t>
            </a:r>
            <a:endParaRPr sz="2600"/>
          </a:p>
        </p:txBody>
      </p:sp>
      <p:sp>
        <p:nvSpPr>
          <p:cNvPr id="591" name="Google Shape;591;g36ae1943653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47</a:t>
            </a:fld>
            <a:endParaRPr/>
          </a:p>
        </p:txBody>
      </p:sp>
      <p:sp>
        <p:nvSpPr>
          <p:cNvPr id="592" name="Google Shape;592;g36ae1943653_0_66"/>
          <p:cNvSpPr/>
          <p:nvPr/>
        </p:nvSpPr>
        <p:spPr>
          <a:xfrm>
            <a:off x="681025" y="1571050"/>
            <a:ext cx="39171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bloque «al iniciar», </a:t>
            </a:r>
            <a:r>
              <a:rPr lang="en-GB" sz="1600" b="0" i="0" u="none" strike="noStrike" cap="none">
                <a:solidFill>
                  <a:schemeClr val="dk1"/>
                </a:solidFill>
                <a:latin typeface="Helvetica Neue"/>
                <a:ea typeface="Helvetica Neue"/>
                <a:cs typeface="Helvetica Neue"/>
                <a:sym typeface="Helvetica Neue"/>
              </a:rPr>
              <a:t>que contiene un bloque «fijar columnas».  Cambia los encabezados de las columnas dentro de este bloque por «papel», «plástico» y «metal». </a:t>
            </a:r>
            <a:endParaRPr/>
          </a:p>
        </p:txBody>
      </p:sp>
      <p:pic>
        <p:nvPicPr>
          <p:cNvPr id="593" name="Google Shape;593;g36ae1943653_0_66"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94" name="Google Shape;594;g36ae1943653_0_66"/>
          <p:cNvSpPr/>
          <p:nvPr/>
        </p:nvSpPr>
        <p:spPr>
          <a:xfrm>
            <a:off x="4940500" y="1570925"/>
            <a:ext cx="45768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bloque «al presionar los botones A+B», </a:t>
            </a:r>
            <a:r>
              <a:rPr lang="en-GB" sz="1600" b="0" i="0" u="none" strike="noStrike" cap="none">
                <a:solidFill>
                  <a:schemeClr val="dk1"/>
                </a:solidFill>
                <a:latin typeface="Helvetica Neue"/>
                <a:ea typeface="Helvetica Neue"/>
                <a:cs typeface="Helvetica Neue"/>
                <a:sym typeface="Helvetica Neue"/>
              </a:rPr>
              <a:t>que contiene un bloque «fijar columnas». Cambia los encabezados de las columnas dentro de este bloque por «papel», «plástico» y «metal». </a:t>
            </a:r>
            <a:endParaRPr/>
          </a:p>
        </p:txBody>
      </p:sp>
      <p:pic>
        <p:nvPicPr>
          <p:cNvPr id="595" name="Google Shape;595;g36ae1943653_0_66" descr="Un bloque «al iniciar» con un bloque de columnas fijas en su interior." title="set-columns.jpg"/>
          <p:cNvPicPr preferRelativeResize="0"/>
          <p:nvPr/>
        </p:nvPicPr>
        <p:blipFill rotWithShape="1">
          <a:blip r:embed="rId4">
            <a:alphaModFix/>
          </a:blip>
          <a:srcRect/>
          <a:stretch/>
        </p:blipFill>
        <p:spPr>
          <a:xfrm>
            <a:off x="1630187" y="1776649"/>
            <a:ext cx="2018800" cy="2488549"/>
          </a:xfrm>
          <a:prstGeom prst="rect">
            <a:avLst/>
          </a:prstGeom>
          <a:noFill/>
          <a:ln>
            <a:noFill/>
          </a:ln>
        </p:spPr>
      </p:pic>
      <p:pic>
        <p:nvPicPr>
          <p:cNvPr id="596" name="Google Shape;596;g36ae1943653_0_66" descr="El bloque «Al presionar los botones A+B» que contiene los siguientes bloques: - mostrar ícono de calavera - eliminar registro - establecer columnas «papel», «plástico», «metal» - mostrar bloque «ícono sí»" title="aplusb.jpg"/>
          <p:cNvPicPr preferRelativeResize="0"/>
          <p:nvPr/>
        </p:nvPicPr>
        <p:blipFill rotWithShape="1">
          <a:blip r:embed="rId5">
            <a:alphaModFix/>
          </a:blip>
          <a:srcRect/>
          <a:stretch/>
        </p:blipFill>
        <p:spPr>
          <a:xfrm>
            <a:off x="6344775" y="1727671"/>
            <a:ext cx="1768250" cy="258649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38c141c80c2_0_2"/>
          <p:cNvSpPr txBox="1">
            <a:spLocks noGrp="1"/>
          </p:cNvSpPr>
          <p:nvPr>
            <p:ph type="title"/>
          </p:nvPr>
        </p:nvSpPr>
        <p:spPr>
          <a:xfrm>
            <a:off x="681027" y="456075"/>
            <a:ext cx="7447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Cambiar el nombre de los encabezados de columna, paso 3</a:t>
            </a:r>
            <a:endParaRPr sz="2600"/>
          </a:p>
        </p:txBody>
      </p:sp>
      <p:sp>
        <p:nvSpPr>
          <p:cNvPr id="602" name="Google Shape;602;g38c141c80c2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48</a:t>
            </a:fld>
            <a:endParaRPr/>
          </a:p>
        </p:txBody>
      </p:sp>
      <p:sp>
        <p:nvSpPr>
          <p:cNvPr id="603" name="Google Shape;603;g38c141c80c2_0_2"/>
          <p:cNvSpPr/>
          <p:nvPr/>
        </p:nvSpPr>
        <p:spPr>
          <a:xfrm>
            <a:off x="681025" y="1571050"/>
            <a:ext cx="42126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conjunto de bloques que </a:t>
            </a:r>
            <a:r>
              <a:rPr lang="en-GB" sz="1600" b="0" i="0" u="none" strike="noStrike" cap="none">
                <a:solidFill>
                  <a:schemeClr val="dk1"/>
                </a:solidFill>
                <a:latin typeface="Helvetica Neue"/>
                <a:ea typeface="Helvetica Neue"/>
                <a:cs typeface="Helvetica Neue"/>
                <a:sym typeface="Helvetica Neue"/>
              </a:rPr>
              <a:t>contiene el bloque «al presionar el botón A» Busca el bloque «registrar datos» y cambia el encabezado de la columna «carro» por «papel». Edita el bloque «mostrar led» para crear un ícono para el papel. </a:t>
            </a:r>
            <a:endParaRPr sz="1600"/>
          </a:p>
        </p:txBody>
      </p:sp>
      <p:pic>
        <p:nvPicPr>
          <p:cNvPr id="604" name="Google Shape;604;g38c141c80c2_0_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605" name="Google Shape;605;g38c141c80c2_0_2"/>
          <p:cNvSpPr/>
          <p:nvPr/>
        </p:nvSpPr>
        <p:spPr>
          <a:xfrm>
            <a:off x="5304700" y="1570925"/>
            <a:ext cx="42126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conjunto de bloques que </a:t>
            </a:r>
            <a:r>
              <a:rPr lang="en-GB" sz="1600" b="0" i="0" u="none" strike="noStrike" cap="none">
                <a:solidFill>
                  <a:schemeClr val="dk1"/>
                </a:solidFill>
                <a:latin typeface="Helvetica Neue"/>
                <a:ea typeface="Helvetica Neue"/>
                <a:cs typeface="Helvetica Neue"/>
                <a:sym typeface="Helvetica Neue"/>
              </a:rPr>
              <a:t>contiene el bloque «al presionar el botón B». Busca el bloque «registrar datos» y cambia el encabezado de la columna «bus» por «plástico». Edita el bloque «mostrar led» para crear un ícono para el plástico. </a:t>
            </a:r>
            <a:r>
              <a:rPr lang="en-GB" sz="1600" b="1" i="0" u="none" strike="noStrike" cap="none">
                <a:solidFill>
                  <a:srgbClr val="00A000"/>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 </a:t>
            </a:r>
            <a:endParaRPr sz="1600"/>
          </a:p>
        </p:txBody>
      </p:sp>
      <p:pic>
        <p:nvPicPr>
          <p:cNvPr id="606" name="Google Shape;606;g38c141c80c2_0_2" descr="El bloque «al presionar el botón A» que contiene: - el bloque mostrar led con un cuadrado mostrado en él - registrar columna de datos «papel» valor «1» - borrar pantalla" title="on-buttona-pressed.jpg"/>
          <p:cNvPicPr preferRelativeResize="0"/>
          <p:nvPr/>
        </p:nvPicPr>
        <p:blipFill rotWithShape="1">
          <a:blip r:embed="rId4">
            <a:alphaModFix/>
          </a:blip>
          <a:srcRect/>
          <a:stretch/>
        </p:blipFill>
        <p:spPr>
          <a:xfrm>
            <a:off x="1540752" y="1661975"/>
            <a:ext cx="2493124" cy="2318700"/>
          </a:xfrm>
          <a:prstGeom prst="rect">
            <a:avLst/>
          </a:prstGeom>
          <a:noFill/>
          <a:ln>
            <a:noFill/>
          </a:ln>
        </p:spPr>
      </p:pic>
      <p:pic>
        <p:nvPicPr>
          <p:cNvPr id="607" name="Google Shape;607;g38c141c80c2_0_2" descr="El bloque «al presionar el botón B» que contiene los siguientes bloques: - bloque mostrar led con el símbolo de una botella - registrar el valor «1» en la columna de datos «plástico» - borrar la pantalla" title="on-button-b.jpg"/>
          <p:cNvPicPr preferRelativeResize="0"/>
          <p:nvPr/>
        </p:nvPicPr>
        <p:blipFill rotWithShape="1">
          <a:blip r:embed="rId5">
            <a:alphaModFix/>
          </a:blip>
          <a:srcRect/>
          <a:stretch/>
        </p:blipFill>
        <p:spPr>
          <a:xfrm>
            <a:off x="6100488" y="1661975"/>
            <a:ext cx="2621018" cy="2318700"/>
          </a:xfrm>
          <a:prstGeom prst="rect">
            <a:avLst/>
          </a:prstGeom>
          <a:solidFill>
            <a:schemeClr val="lt1"/>
          </a:solidFill>
          <a:ln w="19050" cap="flat" cmpd="sng">
            <a:solidFill>
              <a:schemeClr val="lt1"/>
            </a:solidFill>
            <a:prstDash val="solid"/>
            <a:round/>
            <a:headEnd type="none" w="sm" len="sm"/>
            <a:tailEnd type="none" w="sm" len="sm"/>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g38c1b65d269_0_0"/>
          <p:cNvSpPr txBox="1">
            <a:spLocks noGrp="1"/>
          </p:cNvSpPr>
          <p:nvPr>
            <p:ph type="title"/>
          </p:nvPr>
        </p:nvSpPr>
        <p:spPr>
          <a:xfrm>
            <a:off x="681027" y="456075"/>
            <a:ext cx="7458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Cambiar el nombre de los encabezados de columna, paso 4</a:t>
            </a:r>
            <a:endParaRPr sz="2600"/>
          </a:p>
        </p:txBody>
      </p:sp>
      <p:sp>
        <p:nvSpPr>
          <p:cNvPr id="613" name="Google Shape;613;g38c1b65d269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49</a:t>
            </a:fld>
            <a:endParaRPr/>
          </a:p>
        </p:txBody>
      </p:sp>
      <p:sp>
        <p:nvSpPr>
          <p:cNvPr id="614" name="Google Shape;614;g38c1b65d269_0_0"/>
          <p:cNvSpPr/>
          <p:nvPr/>
        </p:nvSpPr>
        <p:spPr>
          <a:xfrm>
            <a:off x="681025" y="1571050"/>
            <a:ext cx="85440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00A000"/>
                </a:solidFill>
                <a:latin typeface="Helvetica Neue"/>
                <a:ea typeface="Helvetica Neue"/>
                <a:cs typeface="Helvetica Neue"/>
                <a:sym typeface="Helvetica Neue"/>
              </a:rPr>
              <a:t>Busca el conjunto de bloques </a:t>
            </a:r>
            <a:r>
              <a:rPr lang="en-GB" sz="1600" b="0" i="0" u="none" strike="noStrike" cap="none">
                <a:solidFill>
                  <a:schemeClr val="dk1"/>
                </a:solidFill>
                <a:latin typeface="Helvetica Neue"/>
                <a:ea typeface="Helvetica Neue"/>
                <a:cs typeface="Helvetica Neue"/>
                <a:sym typeface="Helvetica Neue"/>
              </a:rPr>
              <a:t>que contiene el bloque «al presionar el logo». Busca el bloque «registrar datos» y cambia el encabezado de la columna «camión» por «metal». Edita el bloque «mostrar led» para crear un ícono para el metal. </a:t>
            </a:r>
            <a:endParaRPr/>
          </a:p>
        </p:txBody>
      </p:sp>
      <p:pic>
        <p:nvPicPr>
          <p:cNvPr id="615" name="Google Shape;615;g38c1b65d269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616" name="Google Shape;616;g38c1b65d269_0_0" descr="El bloque «al presionar el logo» que contiene los siguientes bloques: - el bloque de led de visualización con un símbolo de metal - registrar columna de datos «metal» valor «1» - borrar pantalla" title="on-logo-pressed.jpg"/>
          <p:cNvPicPr preferRelativeResize="0"/>
          <p:nvPr/>
        </p:nvPicPr>
        <p:blipFill rotWithShape="1">
          <a:blip r:embed="rId4">
            <a:alphaModFix/>
          </a:blip>
          <a:srcRect/>
          <a:stretch/>
        </p:blipFill>
        <p:spPr>
          <a:xfrm>
            <a:off x="3533806" y="1701800"/>
            <a:ext cx="3334674" cy="3086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35fe6bcad37_0_9"/>
          <p:cNvSpPr txBox="1">
            <a:spLocks noGrp="1"/>
          </p:cNvSpPr>
          <p:nvPr>
            <p:ph type="title"/>
          </p:nvPr>
        </p:nvSpPr>
        <p:spPr>
          <a:xfrm>
            <a:off x="681012" y="266810"/>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38" name="Google Shape;138;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39" name="Google Shape;139;g35fe6bcad37_0_9" descr="decorativo"/>
          <p:cNvPicPr preferRelativeResize="0"/>
          <p:nvPr/>
        </p:nvPicPr>
        <p:blipFill rotWithShape="1">
          <a:blip r:embed="rId3">
            <a:alphaModFix/>
          </a:blip>
          <a:srcRect/>
          <a:stretch/>
        </p:blipFill>
        <p:spPr>
          <a:xfrm>
            <a:off x="8425727" y="199338"/>
            <a:ext cx="955218" cy="736882"/>
          </a:xfrm>
          <a:prstGeom prst="rect">
            <a:avLst/>
          </a:prstGeom>
          <a:noFill/>
          <a:ln>
            <a:noFill/>
          </a:ln>
        </p:spPr>
      </p:pic>
      <p:graphicFrame>
        <p:nvGraphicFramePr>
          <p:cNvPr id="140" name="Google Shape;140;g35fe6bcad37_0_9"/>
          <p:cNvGraphicFramePr/>
          <p:nvPr/>
        </p:nvGraphicFramePr>
        <p:xfrm>
          <a:off x="681000" y="1069831"/>
          <a:ext cx="3000000" cy="3000000"/>
        </p:xfrm>
        <a:graphic>
          <a:graphicData uri="http://schemas.openxmlformats.org/drawingml/2006/table">
            <a:tbl>
              <a:tblPr>
                <a:noFill/>
                <a:tableStyleId>{465514E0-D586-48A0-BDCD-203B0CDE7EFD}</a:tableStyleId>
              </a:tblPr>
              <a:tblGrid>
                <a:gridCol w="1681400">
                  <a:extLst>
                    <a:ext uri="{9D8B030D-6E8A-4147-A177-3AD203B41FA5}">
                      <a16:colId xmlns:a16="http://schemas.microsoft.com/office/drawing/2014/main" val="20000"/>
                    </a:ext>
                  </a:extLst>
                </a:gridCol>
                <a:gridCol w="686260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993D6"/>
                          </a:solidFill>
                          <a:latin typeface="Helvetica Neue"/>
                          <a:ea typeface="Helvetica Neue"/>
                          <a:cs typeface="Helvetica Neue"/>
                          <a:sym typeface="Helvetica Neue"/>
                        </a:rPr>
                        <a:t>Ligero</a:t>
                      </a:r>
                      <a:r>
                        <a:rPr lang="en-GB" sz="1800"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parafrasear datos cuantitativos recogidos utilizando el registrador de datos de encuestas de tráfico del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utilizando el código existente, recoge datos de observación y parafrasea la vista previa visual de los datos registrados utilizando el registrador de datos de encuestas de tráfico del micro:bit.</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5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puedo modificar mi propio programa micro:bit de registro de datos de encuestas de tráfico para recoger y parafrasear datos cuantitativos.</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modifica el proyecto inicial para codificar tu propio programa registrador de datos de encuestas de tráfico para recopilar datos de observación y parafrasear la vista previa visual de los datos registrados.</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soy capaz de crear mi propio programa de micro:bit para registrar datos de encuestas de tráfico con el fin de recopilar y parafrasear datos cuantitativos.</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programa tu propio programa de registro de datos de encuestas de tráfico para recopilar datos observacionales y parafrasear la vista previa visual de los datos registrados.</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46" name="Google Shape;146;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2" name="Google Shape;152;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7</a:t>
            </a:fld>
            <a:endParaRPr/>
          </a:p>
        </p:txBody>
      </p:sp>
      <p:sp>
        <p:nvSpPr>
          <p:cNvPr id="153" name="Google Shape;153;g35fa30c4f18_0_17"/>
          <p:cNvSpPr txBox="1">
            <a:spLocks noGrp="1"/>
          </p:cNvSpPr>
          <p:nvPr>
            <p:ph type="body" idx="1"/>
          </p:nvPr>
        </p:nvSpPr>
        <p:spPr>
          <a:xfrm>
            <a:off x="681025" y="1289275"/>
            <a:ext cx="8836200" cy="50670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1300"/>
              </a:spcBef>
              <a:spcAft>
                <a:spcPts val="0"/>
              </a:spcAft>
              <a:buClr>
                <a:srgbClr val="2A92D6"/>
              </a:buClr>
              <a:buSzPts val="1650"/>
              <a:buChar char="•"/>
            </a:pPr>
            <a:r>
              <a:rPr lang="en-GB" sz="1650"/>
              <a:t>Los alumnos descargarán el código en su micro:bit, lo sacarán al exterior (conectado a la batería) y recopilarán datos del mundo real. </a:t>
            </a:r>
            <a:r>
              <a:rPr lang="en-GB" sz="1650" i="1"/>
              <a:t>Esta actividad puede requerir entre 45 y 60 minutos adicionales para que los alumnos se involucren plenamente en la creación del registrador de datos y en la recopilación y el análisis de los datos de la encuesta.</a:t>
            </a:r>
            <a:r>
              <a:rPr lang="en-GB" sz="1650"/>
              <a:t> </a:t>
            </a:r>
            <a:endParaRPr sz="1650"/>
          </a:p>
          <a:p>
            <a:pPr marL="457200" lvl="0" indent="-333375" algn="l" rtl="0">
              <a:lnSpc>
                <a:spcPct val="100000"/>
              </a:lnSpc>
              <a:spcBef>
                <a:spcPts val="1300"/>
              </a:spcBef>
              <a:spcAft>
                <a:spcPts val="0"/>
              </a:spcAft>
              <a:buClr>
                <a:srgbClr val="2A92D6"/>
              </a:buClr>
              <a:buSzPts val="1650"/>
              <a:buChar char="•"/>
            </a:pPr>
            <a:r>
              <a:rPr lang="en-GB" sz="1650"/>
              <a:t>Contar vehículos en movimiento es difícil, por lo que trabajar por parejas o en grupos pequeños puede ser útil.</a:t>
            </a:r>
            <a:endParaRPr sz="1650"/>
          </a:p>
          <a:p>
            <a:pPr marL="457200" lvl="0" indent="-333375" algn="l" rtl="0">
              <a:lnSpc>
                <a:spcPct val="100000"/>
              </a:lnSpc>
              <a:spcBef>
                <a:spcPts val="1300"/>
              </a:spcBef>
              <a:spcAft>
                <a:spcPts val="0"/>
              </a:spcAft>
              <a:buClr>
                <a:srgbClr val="2A92D6"/>
              </a:buClr>
              <a:buSzPts val="1650"/>
              <a:buChar char="•"/>
            </a:pPr>
            <a:r>
              <a:rPr lang="en-GB" sz="1650"/>
              <a:t>Este proyecto está configurado para medir carros con el botón A, autobuses con el botón B, y camiones o furgonetas presionando el logo táctil, pero puedes adaptar las entradas para que se ajusten mejor a tu clase y entorno. Puedes cambiar el nombre de los títulos de las columnas, por ejemplo, para personalizar tu uso de este proyecto. (Las instrucciones están disponibles al final de esta guía).</a:t>
            </a:r>
            <a:endParaRPr sz="1650"/>
          </a:p>
          <a:p>
            <a:pPr marL="457200" lvl="0" indent="-333375" algn="l" rtl="0">
              <a:lnSpc>
                <a:spcPct val="100000"/>
              </a:lnSpc>
              <a:spcBef>
                <a:spcPts val="1300"/>
              </a:spcBef>
              <a:spcAft>
                <a:spcPts val="0"/>
              </a:spcAft>
              <a:buClr>
                <a:srgbClr val="2A92D6"/>
              </a:buClr>
              <a:buSzPts val="1650"/>
              <a:buChar char="•"/>
            </a:pPr>
            <a:r>
              <a:rPr lang="en-GB" sz="1650"/>
              <a:t>Recuerda identificar las áreas en las que los alumnos recogerán datos. Una selección de áreas puede proporcionar debates interesantes al final de la sesión. </a:t>
            </a:r>
            <a:endParaRPr sz="1650"/>
          </a:p>
          <a:p>
            <a:pPr marL="457200" lvl="0" indent="-333375" algn="l" rtl="0">
              <a:lnSpc>
                <a:spcPct val="100000"/>
              </a:lnSpc>
              <a:spcBef>
                <a:spcPts val="1300"/>
              </a:spcBef>
              <a:spcAft>
                <a:spcPts val="0"/>
              </a:spcAft>
              <a:buClr>
                <a:srgbClr val="2A92D6"/>
              </a:buClr>
              <a:buSzPts val="1650"/>
              <a:buChar char="•"/>
            </a:pPr>
            <a:r>
              <a:rPr lang="en-GB" sz="1650"/>
              <a:t>Los alumnos conectarán sus micro:bits a una computadora o tableta para ver los datos y gráficos generados a partir de su registro de datos en una página web y parafrasearlos. También pueden analizar sus datos creando sus propios gráficos utilizando papel y lápiz o una hoja de cálculo.</a:t>
            </a:r>
            <a:endParaRPr sz="1650"/>
          </a:p>
        </p:txBody>
      </p:sp>
      <p:pic>
        <p:nvPicPr>
          <p:cNvPr id="154" name="Google Shape;154;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5" name="Google Shape;155;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1</a:t>
            </a:r>
            <a:endParaRPr/>
          </a:p>
        </p:txBody>
      </p:sp>
      <p:sp>
        <p:nvSpPr>
          <p:cNvPr id="161" name="Google Shape;161;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8</a:t>
            </a:fld>
            <a:endParaRPr/>
          </a:p>
        </p:txBody>
      </p:sp>
      <p:sp>
        <p:nvSpPr>
          <p:cNvPr id="162" name="Google Shape;162;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Abre</a:t>
            </a:r>
            <a:r>
              <a:rPr lang="en-GB" sz="1800"/>
              <a:t> el proyecto: mbit.io/us-traffic-survey y </a:t>
            </a:r>
            <a:r>
              <a:rPr lang="en-GB" sz="1800" b="1">
                <a:solidFill>
                  <a:srgbClr val="2A92D6"/>
                </a:solidFill>
              </a:rPr>
              <a:t>d</a:t>
            </a:r>
            <a:r>
              <a:rPr lang="en-GB" sz="1800" b="1">
                <a:solidFill>
                  <a:srgbClr val="2993D6"/>
                </a:solidFill>
              </a:rPr>
              <a:t>escarga</a:t>
            </a:r>
            <a:r>
              <a:rPr lang="en-GB" sz="1800"/>
              <a:t> el código en el micro:bit.</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Ve</a:t>
            </a:r>
            <a:r>
              <a:rPr lang="en-GB" sz="1800"/>
              <a:t> a la zona de observación predeterminada y empieza a recopilar datos.  </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Recoge</a:t>
            </a:r>
            <a:r>
              <a:rPr lang="en-GB" sz="1800"/>
              <a:t> los datos utilizando los botones para aumentar cada recuento en 1 (botón A = carros, botón B = autobuses, logo táctil = camiones o furgonetas).</a:t>
            </a:r>
            <a:endParaRPr/>
          </a:p>
          <a:p>
            <a:pPr marL="0" lvl="0" indent="0" algn="l" rtl="0">
              <a:lnSpc>
                <a:spcPct val="110000"/>
              </a:lnSpc>
              <a:spcBef>
                <a:spcPts val="1300"/>
              </a:spcBef>
              <a:spcAft>
                <a:spcPts val="0"/>
              </a:spcAft>
              <a:buSzPts val="1800"/>
              <a:buNone/>
            </a:pPr>
            <a:endParaRPr sz="1800"/>
          </a:p>
        </p:txBody>
      </p:sp>
      <p:sp>
        <p:nvSpPr>
          <p:cNvPr id="163" name="Google Shape;163;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64" name="Google Shape;164;g3669771b81a_0_1"/>
          <p:cNvSpPr/>
          <p:nvPr/>
        </p:nvSpPr>
        <p:spPr>
          <a:xfrm>
            <a:off x="681025" y="5306725"/>
            <a:ext cx="8455200" cy="857100"/>
          </a:xfrm>
          <a:prstGeom prst="roundRect">
            <a:avLst>
              <a:gd name="adj" fmla="val 16667"/>
            </a:avLst>
          </a:prstGeom>
          <a:solidFill>
            <a:schemeClr val="lt1"/>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2A92D6"/>
                </a:solidFill>
                <a:latin typeface="Helvetica Neue"/>
                <a:ea typeface="Helvetica Neue"/>
                <a:cs typeface="Helvetica Neue"/>
                <a:sym typeface="Helvetica Neue"/>
              </a:rPr>
              <a:t>Consejo profesional:</a:t>
            </a:r>
            <a:r>
              <a:rPr lang="en-GB" sz="1800" b="0" i="0" u="none" strike="noStrike" cap="none">
                <a:solidFill>
                  <a:schemeClr val="dk1"/>
                </a:solidFill>
                <a:latin typeface="Helvetica Neue"/>
                <a:ea typeface="Helvetica Neue"/>
                <a:cs typeface="Helvetica Neue"/>
                <a:sym typeface="Helvetica Neue"/>
              </a:rPr>
              <a:t> los alumnos pueden presionar los botones A y B a la vez para eliminar el registro y volver a iniciar la encuesta.  </a:t>
            </a:r>
            <a:endParaRPr/>
          </a:p>
        </p:txBody>
      </p:sp>
      <p:pic>
        <p:nvPicPr>
          <p:cNvPr id="165" name="Google Shape;165;g3669771b81a_0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g38d90a9e202_0_0"/>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6" lvl="0" indent="-300028" algn="l" rtl="0">
              <a:lnSpc>
                <a:spcPct val="110000"/>
              </a:lnSpc>
              <a:spcBef>
                <a:spcPts val="0"/>
              </a:spcBef>
              <a:spcAft>
                <a:spcPts val="0"/>
              </a:spcAft>
              <a:buClr>
                <a:srgbClr val="2993D6"/>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Desconecta</a:t>
            </a:r>
            <a:r>
              <a:rPr lang="en-GB" sz="1650" b="0" i="0" u="none" strike="noStrike" cap="none">
                <a:solidFill>
                  <a:srgbClr val="000000"/>
                </a:solidFill>
                <a:latin typeface="Helvetica Neue"/>
                <a:ea typeface="Helvetica Neue"/>
                <a:cs typeface="Helvetica Neue"/>
                <a:sym typeface="Helvetica Neue"/>
              </a:rPr>
              <a:t> la batería y vuelve a </a:t>
            </a:r>
            <a:r>
              <a:rPr lang="en-GB" sz="1650" b="1" i="0" u="none" strike="noStrike" cap="none">
                <a:solidFill>
                  <a:srgbClr val="2993D6"/>
                </a:solidFill>
                <a:latin typeface="Helvetica Neue"/>
                <a:ea typeface="Helvetica Neue"/>
                <a:cs typeface="Helvetica Neue"/>
                <a:sym typeface="Helvetica Neue"/>
              </a:rPr>
              <a:t>conectar</a:t>
            </a:r>
            <a:r>
              <a:rPr lang="en-GB" sz="1650" b="0" i="0" u="none" strike="noStrike" cap="none">
                <a:solidFill>
                  <a:srgbClr val="000000"/>
                </a:solidFill>
                <a:latin typeface="Helvetica Neue"/>
                <a:ea typeface="Helvetica Neue"/>
                <a:cs typeface="Helvetica Neue"/>
                <a:sym typeface="Helvetica Neue"/>
              </a:rPr>
              <a:t> el micro:bit a una computadora.</a:t>
            </a:r>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La unidad MICROBIT aparecerá como una unidad USB.</a:t>
            </a:r>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1" i="0" u="none" strike="noStrike" cap="none">
                <a:solidFill>
                  <a:srgbClr val="2993D6"/>
                </a:solidFill>
                <a:highlight>
                  <a:srgbClr val="FFFFFF"/>
                </a:highlight>
                <a:latin typeface="Helvetica Neue"/>
                <a:ea typeface="Helvetica Neue"/>
                <a:cs typeface="Helvetica Neue"/>
                <a:sym typeface="Helvetica Neue"/>
              </a:rPr>
              <a:t>Busca</a:t>
            </a:r>
            <a:r>
              <a:rPr lang="en-GB" sz="1650" b="0" i="0" u="none" strike="noStrike" cap="none">
                <a:solidFill>
                  <a:srgbClr val="000000"/>
                </a:solidFill>
                <a:highlight>
                  <a:srgbClr val="FFFFFF"/>
                </a:highlight>
                <a:latin typeface="Helvetica Neue"/>
                <a:ea typeface="Helvetica Neue"/>
                <a:cs typeface="Helvetica Neue"/>
                <a:sym typeface="Helvetica Neue"/>
              </a:rPr>
              <a:t> en la unidad MICROBIT y </a:t>
            </a:r>
            <a:r>
              <a:rPr lang="en-GB" sz="1650" b="1" i="0" u="none" strike="noStrike" cap="none">
                <a:solidFill>
                  <a:srgbClr val="2993D6"/>
                </a:solidFill>
                <a:highlight>
                  <a:srgbClr val="FFFFFF"/>
                </a:highlight>
                <a:latin typeface="Helvetica Neue"/>
                <a:ea typeface="Helvetica Neue"/>
                <a:cs typeface="Helvetica Neue"/>
                <a:sym typeface="Helvetica Neue"/>
              </a:rPr>
              <a:t>abre</a:t>
            </a:r>
            <a:r>
              <a:rPr lang="en-GB" sz="1650" b="0" i="0" u="none" strike="noStrike" cap="none">
                <a:solidFill>
                  <a:srgbClr val="000000"/>
                </a:solidFill>
                <a:highlight>
                  <a:srgbClr val="FFFFFF"/>
                </a:highlight>
                <a:latin typeface="Helvetica Neue"/>
                <a:ea typeface="Helvetica Neue"/>
                <a:cs typeface="Helvetica Neue"/>
                <a:sym typeface="Helvetica Neue"/>
              </a:rPr>
              <a:t> el archivo MY_DATA para ver una tabla de tus datos en un navegador web.</a:t>
            </a:r>
            <a:endParaRPr/>
          </a:p>
          <a:p>
            <a:pPr marL="0" marR="431466"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431466" lvl="0" indent="0" algn="l" rtl="0">
              <a:lnSpc>
                <a:spcPct val="110000"/>
              </a:lnSpc>
              <a:spcBef>
                <a:spcPts val="1000"/>
              </a:spcBef>
              <a:spcAft>
                <a:spcPts val="0"/>
              </a:spcAft>
              <a:buClr>
                <a:srgbClr val="000000"/>
              </a:buClr>
              <a:buSzPts val="1450"/>
              <a:buFont typeface="Arial"/>
              <a:buNone/>
            </a:pPr>
            <a:endParaRPr sz="1450" b="0" i="0" u="none" strike="noStrike" cap="none">
              <a:solidFill>
                <a:srgbClr val="000000"/>
              </a:solidFill>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Clr>
                <a:srgbClr val="000000"/>
              </a:buClr>
              <a:buSzPts val="1650"/>
              <a:buFont typeface="Arial"/>
              <a:buNone/>
            </a:pPr>
            <a:endParaRPr sz="1650" b="0" i="0" u="none" strike="noStrike" cap="none">
              <a:solidFill>
                <a:srgbClr val="000000"/>
              </a:solidFill>
              <a:highlight>
                <a:srgbClr val="FFFFFF"/>
              </a:highlight>
              <a:latin typeface="Helvetica Neue"/>
              <a:ea typeface="Helvetica Neue"/>
              <a:cs typeface="Helvetica Neue"/>
              <a:sym typeface="Helvetica Neue"/>
            </a:endParaRPr>
          </a:p>
          <a:p>
            <a:pPr marL="318151" marR="431466" lvl="0" indent="-300028" algn="l" rtl="0">
              <a:lnSpc>
                <a:spcPct val="110000"/>
              </a:lnSpc>
              <a:spcBef>
                <a:spcPts val="1000"/>
              </a:spcBef>
              <a:spcAft>
                <a:spcPts val="0"/>
              </a:spcAft>
              <a:buClr>
                <a:srgbClr val="2993D6"/>
              </a:buClr>
              <a:buSzPts val="1650"/>
              <a:buFont typeface="Helvetica Neue"/>
              <a:buChar char="•"/>
            </a:pPr>
            <a:r>
              <a:rPr lang="en-GB" sz="1650" b="0" i="0" u="none" strike="noStrike" cap="none">
                <a:solidFill>
                  <a:srgbClr val="000000"/>
                </a:solidFill>
                <a:highlight>
                  <a:srgbClr val="FFFFFF"/>
                </a:highlight>
                <a:latin typeface="Helvetica Neue"/>
                <a:ea typeface="Helvetica Neue"/>
                <a:cs typeface="Helvetica Neue"/>
                <a:sym typeface="Helvetica Neue"/>
              </a:rPr>
              <a:t>Los</a:t>
            </a:r>
            <a:r>
              <a:rPr lang="en-GB" sz="1650" b="0" i="0" u="none" strike="noStrike" cap="none">
                <a:solidFill>
                  <a:srgbClr val="000000"/>
                </a:solidFill>
                <a:latin typeface="Helvetica Neue"/>
                <a:ea typeface="Helvetica Neue"/>
                <a:cs typeface="Helvetica Neue"/>
                <a:sym typeface="Helvetica Neue"/>
              </a:rPr>
              <a:t> tiempos registrados en la tabla muestran el tiempo transcurrido desde que se encendió tu micro:bit.</a:t>
            </a:r>
            <a:endParaRPr/>
          </a:p>
          <a:p>
            <a:pPr marL="318151" marR="431466" lvl="0" indent="-300028" algn="l" rtl="0">
              <a:lnSpc>
                <a:spcPct val="110000"/>
              </a:lnSpc>
              <a:spcBef>
                <a:spcPts val="1000"/>
              </a:spcBef>
              <a:spcAft>
                <a:spcPts val="1000"/>
              </a:spcAft>
              <a:buClr>
                <a:srgbClr val="2993D6"/>
              </a:buClr>
              <a:buSzPts val="1650"/>
              <a:buFont typeface="Helvetica Neue"/>
              <a:buChar char="•"/>
            </a:pPr>
            <a:r>
              <a:rPr lang="en-GB" sz="1650" b="1" i="0" u="none" strike="noStrike" cap="none">
                <a:solidFill>
                  <a:srgbClr val="2993D6"/>
                </a:solidFill>
                <a:highlight>
                  <a:srgbClr val="FFFFFF"/>
                </a:highlight>
                <a:latin typeface="Helvetica Neue"/>
                <a:ea typeface="Helvetica Neue"/>
                <a:cs typeface="Helvetica Neue"/>
                <a:sym typeface="Helvetica Neue"/>
              </a:rPr>
              <a:t>Parafrasea</a:t>
            </a:r>
            <a:r>
              <a:rPr lang="en-GB" sz="1900" b="0" i="0" u="none" strike="noStrike" cap="none">
                <a:solidFill>
                  <a:schemeClr val="dk1"/>
                </a:solidFill>
                <a:latin typeface="Helvetica Neue"/>
                <a:ea typeface="Helvetica Neue"/>
                <a:cs typeface="Helvetica Neue"/>
                <a:sym typeface="Helvetica Neue"/>
              </a:rPr>
              <a:t> </a:t>
            </a:r>
            <a:r>
              <a:rPr lang="en-GB" sz="1650" b="0" i="0" u="none" strike="noStrike" cap="none">
                <a:solidFill>
                  <a:schemeClr val="dk1"/>
                </a:solidFill>
                <a:latin typeface="Helvetica Neue"/>
                <a:ea typeface="Helvetica Neue"/>
                <a:cs typeface="Helvetica Neue"/>
                <a:sym typeface="Helvetica Neue"/>
              </a:rPr>
              <a:t>los datos que has recopilado. </a:t>
            </a:r>
            <a:endParaRPr/>
          </a:p>
        </p:txBody>
      </p:sp>
      <p:sp>
        <p:nvSpPr>
          <p:cNvPr id="171" name="Google Shape;171;g38d90a9e202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2</a:t>
            </a:r>
            <a:endParaRPr/>
          </a:p>
        </p:txBody>
      </p:sp>
      <p:sp>
        <p:nvSpPr>
          <p:cNvPr id="172" name="Google Shape;172;g38d90a9e202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9</a:t>
            </a:fld>
            <a:endParaRPr/>
          </a:p>
        </p:txBody>
      </p:sp>
      <p:sp>
        <p:nvSpPr>
          <p:cNvPr id="173" name="Google Shape;173;g38d90a9e202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4" name="Google Shape;174;g38d90a9e202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175" name="Google Shape;175;g38d90a9e202_0_0" descr="Decorativo"/>
          <p:cNvPicPr preferRelativeResize="0"/>
          <p:nvPr/>
        </p:nvPicPr>
        <p:blipFill rotWithShape="1">
          <a:blip r:embed="rId4">
            <a:alphaModFix/>
          </a:blip>
          <a:srcRect/>
          <a:stretch/>
        </p:blipFill>
        <p:spPr>
          <a:xfrm>
            <a:off x="5084500" y="5450849"/>
            <a:ext cx="1270600" cy="1270600"/>
          </a:xfrm>
          <a:prstGeom prst="rect">
            <a:avLst/>
          </a:prstGeom>
          <a:noFill/>
          <a:ln>
            <a:noFill/>
          </a:ln>
        </p:spPr>
      </p:pic>
      <p:pic>
        <p:nvPicPr>
          <p:cNvPr id="176" name="Google Shape;176;g38d90a9e202_0_0" descr="Archivo MY_DATA"/>
          <p:cNvPicPr preferRelativeResize="0"/>
          <p:nvPr/>
        </p:nvPicPr>
        <p:blipFill rotWithShape="1">
          <a:blip r:embed="rId5">
            <a:alphaModFix/>
          </a:blip>
          <a:srcRect l="2217" t="2855" r="1776" b="17170"/>
          <a:stretch/>
        </p:blipFill>
        <p:spPr>
          <a:xfrm>
            <a:off x="977825" y="2969575"/>
            <a:ext cx="3563877" cy="1647524"/>
          </a:xfrm>
          <a:prstGeom prst="rect">
            <a:avLst/>
          </a:prstGeom>
          <a:noFill/>
          <a:ln w="9525" cap="flat" cmpd="sng">
            <a:solidFill>
              <a:srgbClr val="000000"/>
            </a:solidFill>
            <a:prstDash val="solid"/>
            <a:round/>
            <a:headEnd type="none" w="sm" len="sm"/>
            <a:tailEnd type="none" w="sm" len="sm"/>
          </a:ln>
        </p:spPr>
      </p:pic>
      <p:sp>
        <p:nvSpPr>
          <p:cNvPr id="177" name="Google Shape;177;g38d90a9e202_0_0"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a:p>
        </p:txBody>
      </p:sp>
      <p:pic>
        <p:nvPicPr>
          <p:cNvPr id="178" name="Google Shape;178;g38d90a9e202_0_0" descr="Tabla de datos generada por la función de registro de datos del micro:bit."/>
          <p:cNvPicPr preferRelativeResize="0"/>
          <p:nvPr/>
        </p:nvPicPr>
        <p:blipFill rotWithShape="1">
          <a:blip r:embed="rId6">
            <a:alphaModFix/>
          </a:blip>
          <a:src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5330</Words>
  <Application>Microsoft Macintosh PowerPoint</Application>
  <PresentationFormat>A4 Paper (210x297 mm)</PresentationFormat>
  <Paragraphs>373</Paragraphs>
  <Slides>49</Slides>
  <Notes>49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49</vt:i4>
      </vt:variant>
    </vt:vector>
  </HeadingPairs>
  <TitlesOfParts>
    <vt:vector size="54" baseType="lpstr">
      <vt:lpstr>Arial</vt:lpstr>
      <vt:lpstr>Calibri</vt:lpstr>
      <vt:lpstr>Helvetica Neue</vt:lpstr>
      <vt:lpstr>Office Theme</vt:lpstr>
      <vt:lpstr>Divider Slides</vt:lpstr>
      <vt:lpstr>Lo que necesitas: </vt:lpstr>
      <vt:lpstr>Parafraseando información cuantitativa con el registrador de datos de encuestas de tráfico</vt:lpstr>
      <vt:lpstr>Conceptos de la Informática</vt:lpstr>
      <vt:lpstr>Cómo funciona el registrador de datos de encuestas de tráfico</vt:lpstr>
      <vt:lpstr>Elige tu nivel</vt:lpstr>
      <vt:lpstr>PowerPoint Presentation</vt:lpstr>
      <vt:lpstr>Ligero 🌶️ Introducción</vt:lpstr>
      <vt:lpstr>Ligero 🌶️ Pasos de la actividad de los alumnos 1</vt:lpstr>
      <vt:lpstr>Ligero 🌶️ Pasos de la actividad de los alumnos 2</vt:lpstr>
      <vt:lpstr>Ligero 🌶️ Analiza tus datos 1</vt:lpstr>
      <vt:lpstr>Ligero 🌶️ Analiza tus datos 2</vt:lpstr>
      <vt:lpstr>Ligero 🌶️ Detalles del código 1</vt:lpstr>
      <vt:lpstr>Ligero 🌶️ Detalles del código 2</vt:lpstr>
      <vt:lpstr>Ligero 🌶️ Detalles del código 3</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Pasos de la actividad de los alumnos 5</vt:lpstr>
      <vt:lpstr>Medio 🌶️🌶️ Analiza tus datos 1</vt:lpstr>
      <vt:lpstr>Medio 🌶️🌶️ Analiza tus datos 2</vt:lpstr>
      <vt:lpstr>Medio 🌶️🌶️ Detalles del código 1</vt:lpstr>
      <vt:lpstr>Medio 🌶️🌶️ Detalles del código 2</vt:lpstr>
      <vt:lpstr>Medio 🌶️🌶️ Detalles del código 3</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Pasos de la actividad de los alumnos 9</vt:lpstr>
      <vt:lpstr>Picante 🌶️🌶️🌶️ Analiza tus datos 1</vt:lpstr>
      <vt:lpstr>Picante 🌶️🌶️🌶️ Analiza tus datos 2</vt:lpstr>
      <vt:lpstr>Picante 🌶️🌶️🌶️ Detalles del código 1</vt:lpstr>
      <vt:lpstr>Picante 🌶️🌶️🌶️ Detalles del código 2</vt:lpstr>
      <vt:lpstr>Picante 🌶️🌶️🌶️ Detalles del código 3</vt:lpstr>
      <vt:lpstr>PowerPoint Presentation</vt:lpstr>
      <vt:lpstr>Extensiones del registrador de datos de encuestas de tráfico</vt:lpstr>
      <vt:lpstr>PowerPoint Presentation</vt:lpstr>
      <vt:lpstr>Cambiar el nombre de los encabezados de columna, paso 1</vt:lpstr>
      <vt:lpstr>Cambiar el nombre de los encabezados de columna, paso 2</vt:lpstr>
      <vt:lpstr>Cambiar el nombre de los encabezados de columna, paso 3</vt:lpstr>
      <vt:lpstr>Cambiar el nombre de los encabezados de columna, paso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2025-12-18T15:51:49Z</dcterms:modified>
  <cp:category/>
</cp:coreProperties>
</file>