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 id="2147483661" r:id="rId3"/>
  </p:sldMasterIdLst>
  <p:notesMasterIdLst>
    <p:notesMasterId r:id="rId32"/>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9906000" cy="6858000" type="A4"/>
  <p:notesSz cx="6858000" cy="9144000"/>
  <p:embeddedFontLst>
    <p:embeddedFont>
      <p:font typeface="Helvetica Neue" panose="020B060402020202020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913">
          <p15:clr>
            <a:srgbClr val="A4A3A4"/>
          </p15:clr>
        </p15:guide>
        <p15:guide id="2" pos="245">
          <p15:clr>
            <a:srgbClr val="A4A3A4"/>
          </p15:clr>
        </p15:guide>
        <p15:guide id="3" orient="horz" pos="769">
          <p15:clr>
            <a:srgbClr val="A4A3A4"/>
          </p15:clr>
        </p15:guide>
        <p15:guide id="4" pos="5995">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hHcK+5fCY7sVwXRTF/SX6XSVwA3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870EC0-89AF-4161-89D4-FBA03152B29E}" v="24" dt="2025-12-17T21:40:59.512"/>
  </p1510:revLst>
</p1510:revInfo>
</file>

<file path=ppt/tableStyles.xml><?xml version="1.0" encoding="utf-8"?>
<a:tblStyleLst xmlns:a="http://schemas.openxmlformats.org/drawingml/2006/main" def="{01506FA7-4D06-4F74-8406-98ED3BC74F02}">
  <a:tblStyle styleId="{01506FA7-4D06-4F74-8406-98ED3BC74F02}"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7"/>
    <p:restoredTop sz="94667"/>
  </p:normalViewPr>
  <p:slideViewPr>
    <p:cSldViewPr snapToGrid="0">
      <p:cViewPr varScale="1">
        <p:scale>
          <a:sx n="124" d="100"/>
          <a:sy n="124" d="100"/>
        </p:scale>
        <p:origin x="1008" y="168"/>
      </p:cViewPr>
      <p:guideLst>
        <p:guide orient="horz" pos="3913"/>
        <p:guide pos="245"/>
        <p:guide orient="horz" pos="769"/>
        <p:guide pos="599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font" Target="fonts/font2.fntdata"/><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4.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3.fntdata"/><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1.fntdata"/><Relationship Id="rId46"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ey Rogers" userId="7RzU5Q6VJGF/i3l9MGdG3CvbLgasbZPao2hiEiIxdvY=" providerId="None" clId="Web-{E3870EC0-89AF-4161-89D4-FBA03152B29E}"/>
    <pc:docChg chg="modSld">
      <pc:chgData name="Corey Rogers" userId="7RzU5Q6VJGF/i3l9MGdG3CvbLgasbZPao2hiEiIxdvY=" providerId="None" clId="Web-{E3870EC0-89AF-4161-89D4-FBA03152B29E}" dt="2025-12-17T21:40:59.512" v="12" actId="20577"/>
      <pc:docMkLst>
        <pc:docMk/>
      </pc:docMkLst>
      <pc:sldChg chg="modSp">
        <pc:chgData name="Corey Rogers" userId="7RzU5Q6VJGF/i3l9MGdG3CvbLgasbZPao2hiEiIxdvY=" providerId="None" clId="Web-{E3870EC0-89AF-4161-89D4-FBA03152B29E}" dt="2025-12-17T21:40:17.433" v="3"/>
        <pc:sldMkLst>
          <pc:docMk/>
          <pc:sldMk cId="0" sldId="260"/>
        </pc:sldMkLst>
        <pc:graphicFrameChg chg="mod modGraphic">
          <ac:chgData name="Corey Rogers" userId="7RzU5Q6VJGF/i3l9MGdG3CvbLgasbZPao2hiEiIxdvY=" providerId="None" clId="Web-{E3870EC0-89AF-4161-89D4-FBA03152B29E}" dt="2025-12-17T21:40:17.433" v="3"/>
          <ac:graphicFrameMkLst>
            <pc:docMk/>
            <pc:sldMk cId="0" sldId="260"/>
            <ac:graphicFrameMk id="175" creationId="{00000000-0000-0000-0000-000000000000}"/>
          </ac:graphicFrameMkLst>
        </pc:graphicFrameChg>
      </pc:sldChg>
      <pc:sldChg chg="modSp">
        <pc:chgData name="Corey Rogers" userId="7RzU5Q6VJGF/i3l9MGdG3CvbLgasbZPao2hiEiIxdvY=" providerId="None" clId="Web-{E3870EC0-89AF-4161-89D4-FBA03152B29E}" dt="2025-12-17T21:40:42.902" v="7" actId="20577"/>
        <pc:sldMkLst>
          <pc:docMk/>
          <pc:sldMk cId="0" sldId="263"/>
        </pc:sldMkLst>
        <pc:spChg chg="mod">
          <ac:chgData name="Corey Rogers" userId="7RzU5Q6VJGF/i3l9MGdG3CvbLgasbZPao2hiEiIxdvY=" providerId="None" clId="Web-{E3870EC0-89AF-4161-89D4-FBA03152B29E}" dt="2025-12-17T21:40:42.902" v="7" actId="20577"/>
          <ac:spMkLst>
            <pc:docMk/>
            <pc:sldMk cId="0" sldId="263"/>
            <ac:spMk id="205" creationId="{00000000-0000-0000-0000-000000000000}"/>
          </ac:spMkLst>
        </pc:spChg>
      </pc:sldChg>
      <pc:sldChg chg="modSp">
        <pc:chgData name="Corey Rogers" userId="7RzU5Q6VJGF/i3l9MGdG3CvbLgasbZPao2hiEiIxdvY=" providerId="None" clId="Web-{E3870EC0-89AF-4161-89D4-FBA03152B29E}" dt="2025-12-17T21:40:53.324" v="10" actId="20577"/>
        <pc:sldMkLst>
          <pc:docMk/>
          <pc:sldMk cId="0" sldId="267"/>
        </pc:sldMkLst>
        <pc:spChg chg="mod">
          <ac:chgData name="Corey Rogers" userId="7RzU5Q6VJGF/i3l9MGdG3CvbLgasbZPao2hiEiIxdvY=" providerId="None" clId="Web-{E3870EC0-89AF-4161-89D4-FBA03152B29E}" dt="2025-12-17T21:40:53.324" v="10" actId="20577"/>
          <ac:spMkLst>
            <pc:docMk/>
            <pc:sldMk cId="0" sldId="267"/>
            <ac:spMk id="249" creationId="{00000000-0000-0000-0000-000000000000}"/>
          </ac:spMkLst>
        </pc:spChg>
      </pc:sldChg>
      <pc:sldChg chg="modSp">
        <pc:chgData name="Corey Rogers" userId="7RzU5Q6VJGF/i3l9MGdG3CvbLgasbZPao2hiEiIxdvY=" providerId="None" clId="Web-{E3870EC0-89AF-4161-89D4-FBA03152B29E}" dt="2025-12-17T21:40:59.512" v="12" actId="20577"/>
        <pc:sldMkLst>
          <pc:docMk/>
          <pc:sldMk cId="0" sldId="274"/>
        </pc:sldMkLst>
        <pc:spChg chg="mod">
          <ac:chgData name="Corey Rogers" userId="7RzU5Q6VJGF/i3l9MGdG3CvbLgasbZPao2hiEiIxdvY=" providerId="None" clId="Web-{E3870EC0-89AF-4161-89D4-FBA03152B29E}" dt="2025-12-17T21:40:59.512" v="12" actId="20577"/>
          <ac:spMkLst>
            <pc:docMk/>
            <pc:sldMk cId="0" sldId="274"/>
            <ac:spMk id="32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5pPr>
            <a:lvl6pPr marL="2743200" marR="0" lvl="5"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Helvetica Neue"/>
                <a:ea typeface="Helvetica Neue"/>
                <a:cs typeface="Helvetica Neue"/>
                <a:sym typeface="Helvetica Neue"/>
              </a:rPr>
              <a:t>‹#›</a:t>
            </a:fld>
            <a:endParaRPr sz="1200" b="0" i="0" u="none" strike="noStrike" cap="none">
              <a:solidFill>
                <a:schemeClr val="dk1"/>
              </a:solidFill>
              <a:latin typeface="Helvetica Neue"/>
              <a:ea typeface="Helvetica Neue"/>
              <a:cs typeface="Helvetica Neue"/>
              <a:sym typeface="Helvetica Neue"/>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fec345a22_0_2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g35fec345a22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0" name="Google Shape;110;g35fec345a22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5fa30c4f18_0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2" name="Google Shape;222;g35fa30c4f18_0_9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669771b81a_0_118: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g3669771b81a_0_118: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365ab73c13e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 name="Google Shape;245;g365ab73c13e_0_2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3669771b81a_0_2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5" name="Google Shape;255;g3669771b81a_0_21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33d186f471d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6" name="Google Shape;266;g33d186f471d_0_3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33d186f471d_0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7" name="Google Shape;277;g33d186f471d_0_5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669771b81a_0_2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 name="Google Shape;288;g3669771b81a_0_21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365ab73c13e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4" lvl="0" indent="0" algn="l" rtl="0">
              <a:lnSpc>
                <a:spcPct val="110000"/>
              </a:lnSpc>
              <a:spcBef>
                <a:spcPts val="1300"/>
              </a:spcBef>
              <a:spcAft>
                <a:spcPts val="0"/>
              </a:spcAft>
              <a:buSzPts val="1400"/>
              <a:buNone/>
            </a:pPr>
            <a:endParaRPr/>
          </a:p>
        </p:txBody>
      </p:sp>
      <p:sp>
        <p:nvSpPr>
          <p:cNvPr id="299" name="Google Shape;299;g365ab73c13e_0_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3669771b81a_0_181: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6" name="Google Shape;316;g3669771b81a_0_181: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3669771b81a_0_2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2" name="Google Shape;322;g3669771b81a_0_23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d6a68a0a1_0_1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 name="Google Shape;128;g35d6a68a0a1_0_1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35fa30c4f18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2" name="Google Shape;332;g35fa30c4f18_0_7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365ab73c13e_0_1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2" name="Google Shape;342;g365ab73c13e_0_14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3694c7ecca9_2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7" name="Google Shape;357;g3694c7ecca9_2_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3694c7ecca9_2_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5" name="Google Shape;375;g3694c7ecca9_2_32: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3694c7ecca9_2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9" name="Google Shape;389;g3694c7ecca9_2_5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365ab73c13e_0_3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6" name="Google Shape;406;g365ab73c13e_0_35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365ab73c13e_0_1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7" name="Google Shape;417;g365ab73c13e_0_12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365ab73c13e_0_420: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4" name="Google Shape;434;g365ab73c13e_0_420: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35fa30c4f18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0" name="Google Shape;440;g35fa30c4f18_0_5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669771b81a_0_1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g3669771b81a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6" name="Google Shape;146;g3669771b81a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65ab73c13e_0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4" name="Google Shape;154;g365ab73c13e_0_8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5fe6bcad37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 name="Google Shape;170;g35fe6bcad37_0_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694c7ecca9_0_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8" name="Google Shape;178;g3694c7ecca9_0_4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669771b81a_0_55: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 name="Google Shape;195;g3669771b81a_0_55: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5fa30c4f18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1" name="Google Shape;201;g35fa30c4f18_0_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3669771b81a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g3669771b81a_0_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chemeClr val="lt1"/>
        </a:solidFill>
        <a:effectLst/>
      </p:bgPr>
    </p:bg>
    <p:spTree>
      <p:nvGrpSpPr>
        <p:cNvPr id="1" name="Shape 15"/>
        <p:cNvGrpSpPr/>
        <p:nvPr/>
      </p:nvGrpSpPr>
      <p:grpSpPr>
        <a:xfrm>
          <a:off x="0" y="0"/>
          <a:ext cx="0" cy="0"/>
          <a:chOff x="0" y="0"/>
          <a:chExt cx="0" cy="0"/>
        </a:xfrm>
      </p:grpSpPr>
      <p:pic>
        <p:nvPicPr>
          <p:cNvPr id="16" name="Google Shape;16;p26"/>
          <p:cNvPicPr preferRelativeResize="0"/>
          <p:nvPr/>
        </p:nvPicPr>
        <p:blipFill rotWithShape="1">
          <a:blip r:embed="rId2">
            <a:alphaModFix/>
          </a:blip>
          <a:srcRect/>
          <a:stretch/>
        </p:blipFill>
        <p:spPr>
          <a:xfrm>
            <a:off x="1" y="-253998"/>
            <a:ext cx="9905998" cy="7111999"/>
          </a:xfrm>
          <a:prstGeom prst="rect">
            <a:avLst/>
          </a:prstGeom>
          <a:noFill/>
          <a:ln>
            <a:noFill/>
          </a:ln>
        </p:spPr>
      </p:pic>
      <p:sp>
        <p:nvSpPr>
          <p:cNvPr id="17" name="Google Shape;17;p26"/>
          <p:cNvSpPr/>
          <p:nvPr/>
        </p:nvSpPr>
        <p:spPr>
          <a:xfrm>
            <a:off x="4418076" y="950976"/>
            <a:ext cx="1159002" cy="1316736"/>
          </a:xfrm>
          <a:custGeom>
            <a:avLst/>
            <a:gdLst/>
            <a:ahLst/>
            <a:cxnLst/>
            <a:rect l="l" t="t" r="r" b="b"/>
            <a:pathLst>
              <a:path w="1069848" h="987552" extrusionOk="0">
                <a:moveTo>
                  <a:pt x="228600" y="36576"/>
                </a:moveTo>
                <a:lnTo>
                  <a:pt x="0" y="658368"/>
                </a:lnTo>
                <a:lnTo>
                  <a:pt x="109728" y="859536"/>
                </a:lnTo>
                <a:lnTo>
                  <a:pt x="356616" y="877824"/>
                </a:lnTo>
                <a:lnTo>
                  <a:pt x="640080" y="987552"/>
                </a:lnTo>
                <a:lnTo>
                  <a:pt x="1014984" y="969264"/>
                </a:lnTo>
                <a:lnTo>
                  <a:pt x="1042416" y="722376"/>
                </a:lnTo>
                <a:lnTo>
                  <a:pt x="1069848" y="246888"/>
                </a:lnTo>
                <a:lnTo>
                  <a:pt x="850392" y="0"/>
                </a:lnTo>
                <a:lnTo>
                  <a:pt x="228600" y="3657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18" name="Google Shape;18;p26" descr="A picture containing black, darkness, black and white&#10;&#10;Description automatically generated"/>
          <p:cNvPicPr preferRelativeResize="0"/>
          <p:nvPr/>
        </p:nvPicPr>
        <p:blipFill rotWithShape="1">
          <a:blip r:embed="rId3">
            <a:alphaModFix/>
          </a:blip>
          <a:srcRect/>
          <a:stretch/>
        </p:blipFill>
        <p:spPr>
          <a:xfrm>
            <a:off x="4491769" y="720187"/>
            <a:ext cx="1238250" cy="1524000"/>
          </a:xfrm>
          <a:prstGeom prst="rect">
            <a:avLst/>
          </a:prstGeom>
          <a:noFill/>
          <a:ln>
            <a:noFill/>
          </a:ln>
        </p:spPr>
      </p:pic>
      <p:pic>
        <p:nvPicPr>
          <p:cNvPr id="19" name="Google Shape;19;p26" descr="A picture containing black, darkness&#10;&#10;Description automatically generated"/>
          <p:cNvPicPr preferRelativeResize="0"/>
          <p:nvPr/>
        </p:nvPicPr>
        <p:blipFill rotWithShape="1">
          <a:blip r:embed="rId4">
            <a:alphaModFix/>
          </a:blip>
          <a:srcRect/>
          <a:stretch/>
        </p:blipFill>
        <p:spPr>
          <a:xfrm>
            <a:off x="4172298" y="1440230"/>
            <a:ext cx="565249" cy="632447"/>
          </a:xfrm>
          <a:prstGeom prst="rect">
            <a:avLst/>
          </a:prstGeom>
          <a:noFill/>
          <a:ln>
            <a:noFill/>
          </a:ln>
        </p:spPr>
      </p:pic>
      <p:pic>
        <p:nvPicPr>
          <p:cNvPr id="20" name="Google Shape;20;p26"/>
          <p:cNvPicPr preferRelativeResize="0"/>
          <p:nvPr/>
        </p:nvPicPr>
        <p:blipFill rotWithShape="1">
          <a:blip r:embed="rId5">
            <a:alphaModFix/>
          </a:blip>
          <a:srcRect/>
          <a:stretch/>
        </p:blipFill>
        <p:spPr>
          <a:xfrm>
            <a:off x="1178213" y="1196017"/>
            <a:ext cx="2947323" cy="594155"/>
          </a:xfrm>
          <a:prstGeom prst="rect">
            <a:avLst/>
          </a:prstGeom>
          <a:noFill/>
          <a:ln>
            <a:noFill/>
          </a:ln>
        </p:spPr>
      </p:pic>
      <p:sp>
        <p:nvSpPr>
          <p:cNvPr id="21" name="Google Shape;21;p26"/>
          <p:cNvSpPr/>
          <p:nvPr/>
        </p:nvSpPr>
        <p:spPr>
          <a:xfrm>
            <a:off x="326898" y="4498848"/>
            <a:ext cx="1495806" cy="1914144"/>
          </a:xfrm>
          <a:custGeom>
            <a:avLst/>
            <a:gdLst/>
            <a:ahLst/>
            <a:cxnLst/>
            <a:rect l="l" t="t" r="r" b="b"/>
            <a:pathLst>
              <a:path w="1380744" h="1435608" extrusionOk="0">
                <a:moveTo>
                  <a:pt x="365760" y="219456"/>
                </a:moveTo>
                <a:lnTo>
                  <a:pt x="411480" y="192024"/>
                </a:lnTo>
                <a:lnTo>
                  <a:pt x="722376" y="0"/>
                </a:lnTo>
                <a:lnTo>
                  <a:pt x="1097280" y="82296"/>
                </a:lnTo>
                <a:lnTo>
                  <a:pt x="1335024" y="292608"/>
                </a:lnTo>
                <a:lnTo>
                  <a:pt x="1380744" y="630936"/>
                </a:lnTo>
                <a:lnTo>
                  <a:pt x="1298448" y="950976"/>
                </a:lnTo>
                <a:lnTo>
                  <a:pt x="1115568" y="1207008"/>
                </a:lnTo>
                <a:lnTo>
                  <a:pt x="685800" y="1426464"/>
                </a:lnTo>
                <a:lnTo>
                  <a:pt x="265176" y="1435608"/>
                </a:lnTo>
                <a:lnTo>
                  <a:pt x="0" y="1307592"/>
                </a:lnTo>
                <a:lnTo>
                  <a:pt x="18288" y="804672"/>
                </a:lnTo>
                <a:lnTo>
                  <a:pt x="365760" y="21945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22" name="Google Shape;22;p26" descr="A black and white image of a bird&#10;&#10;Description automatically generated with low confidence"/>
          <p:cNvPicPr preferRelativeResize="0"/>
          <p:nvPr/>
        </p:nvPicPr>
        <p:blipFill rotWithShape="1">
          <a:blip r:embed="rId6">
            <a:alphaModFix/>
          </a:blip>
          <a:srcRect/>
          <a:stretch/>
        </p:blipFill>
        <p:spPr>
          <a:xfrm>
            <a:off x="265456" y="4718689"/>
            <a:ext cx="1389592" cy="1507067"/>
          </a:xfrm>
          <a:prstGeom prst="rect">
            <a:avLst/>
          </a:prstGeom>
          <a:noFill/>
          <a:ln>
            <a:noFill/>
          </a:ln>
        </p:spPr>
      </p:pic>
      <p:pic>
        <p:nvPicPr>
          <p:cNvPr id="23" name="Google Shape;23;p26" descr="A picture containing black, darkness, black and white&#10;&#10;Description automatically generated"/>
          <p:cNvPicPr preferRelativeResize="0"/>
          <p:nvPr/>
        </p:nvPicPr>
        <p:blipFill rotWithShape="1">
          <a:blip r:embed="rId7">
            <a:alphaModFix/>
          </a:blip>
          <a:srcRect/>
          <a:stretch/>
        </p:blipFill>
        <p:spPr>
          <a:xfrm>
            <a:off x="78930" y="6036007"/>
            <a:ext cx="522817" cy="4233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vider Dusk Orange">
  <p:cSld name="Divider Dusk Orange">
    <p:bg>
      <p:bgPr>
        <a:solidFill>
          <a:schemeClr val="accent4"/>
        </a:solidFill>
        <a:effectLst/>
      </p:bgPr>
    </p:bg>
    <p:spTree>
      <p:nvGrpSpPr>
        <p:cNvPr id="1" name="Shape 64"/>
        <p:cNvGrpSpPr/>
        <p:nvPr/>
      </p:nvGrpSpPr>
      <p:grpSpPr>
        <a:xfrm>
          <a:off x="0" y="0"/>
          <a:ext cx="0" cy="0"/>
          <a:chOff x="0" y="0"/>
          <a:chExt cx="0" cy="0"/>
        </a:xfrm>
      </p:grpSpPr>
      <p:sp>
        <p:nvSpPr>
          <p:cNvPr id="65" name="Google Shape;65;g3669771b81a_0_199"/>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g3669771b81a_0_199"/>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vider Polar Teal">
  <p:cSld name="Divider Polar Teal">
    <p:bg>
      <p:bgPr>
        <a:solidFill>
          <a:schemeClr val="accent6"/>
        </a:solidFill>
        <a:effectLst/>
      </p:bgPr>
    </p:bg>
    <p:spTree>
      <p:nvGrpSpPr>
        <p:cNvPr id="1" name="Shape 67"/>
        <p:cNvGrpSpPr/>
        <p:nvPr/>
      </p:nvGrpSpPr>
      <p:grpSpPr>
        <a:xfrm>
          <a:off x="0" y="0"/>
          <a:ext cx="0" cy="0"/>
          <a:chOff x="0" y="0"/>
          <a:chExt cx="0" cy="0"/>
        </a:xfrm>
      </p:grpSpPr>
      <p:sp>
        <p:nvSpPr>
          <p:cNvPr id="68" name="Google Shape;68;g3669771b81a_0_20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g3669771b81a_0_20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chemeClr val="lt1"/>
        </a:solidFill>
        <a:effectLst/>
      </p:bgPr>
    </p:bg>
    <p:spTree>
      <p:nvGrpSpPr>
        <p:cNvPr id="1" name="Shape 76"/>
        <p:cNvGrpSpPr/>
        <p:nvPr/>
      </p:nvGrpSpPr>
      <p:grpSpPr>
        <a:xfrm>
          <a:off x="0" y="0"/>
          <a:ext cx="0" cy="0"/>
          <a:chOff x="0" y="0"/>
          <a:chExt cx="0" cy="0"/>
        </a:xfrm>
      </p:grpSpPr>
      <p:pic>
        <p:nvPicPr>
          <p:cNvPr id="77" name="Google Shape;77;g3694c7ecca9_0_59"/>
          <p:cNvPicPr preferRelativeResize="0"/>
          <p:nvPr/>
        </p:nvPicPr>
        <p:blipFill rotWithShape="1">
          <a:blip r:embed="rId2">
            <a:alphaModFix/>
          </a:blip>
          <a:srcRect/>
          <a:stretch/>
        </p:blipFill>
        <p:spPr>
          <a:xfrm>
            <a:off x="1" y="-253998"/>
            <a:ext cx="9905997" cy="7112000"/>
          </a:xfrm>
          <a:prstGeom prst="rect">
            <a:avLst/>
          </a:prstGeom>
          <a:noFill/>
          <a:ln>
            <a:noFill/>
          </a:ln>
        </p:spPr>
      </p:pic>
      <p:sp>
        <p:nvSpPr>
          <p:cNvPr id="78" name="Google Shape;78;g3694c7ecca9_0_59"/>
          <p:cNvSpPr/>
          <p:nvPr/>
        </p:nvSpPr>
        <p:spPr>
          <a:xfrm>
            <a:off x="4418076" y="950976"/>
            <a:ext cx="1158110" cy="1315913"/>
          </a:xfrm>
          <a:custGeom>
            <a:avLst/>
            <a:gdLst/>
            <a:ahLst/>
            <a:cxnLst/>
            <a:rect l="l" t="t" r="r" b="b"/>
            <a:pathLst>
              <a:path w="1069848" h="987552" extrusionOk="0">
                <a:moveTo>
                  <a:pt x="228600" y="36576"/>
                </a:moveTo>
                <a:lnTo>
                  <a:pt x="0" y="658368"/>
                </a:lnTo>
                <a:lnTo>
                  <a:pt x="109728" y="859536"/>
                </a:lnTo>
                <a:lnTo>
                  <a:pt x="356616" y="877824"/>
                </a:lnTo>
                <a:lnTo>
                  <a:pt x="640080" y="987552"/>
                </a:lnTo>
                <a:lnTo>
                  <a:pt x="1014984" y="969264"/>
                </a:lnTo>
                <a:lnTo>
                  <a:pt x="1042416" y="722376"/>
                </a:lnTo>
                <a:lnTo>
                  <a:pt x="1069848" y="246888"/>
                </a:lnTo>
                <a:lnTo>
                  <a:pt x="850392" y="0"/>
                </a:lnTo>
                <a:lnTo>
                  <a:pt x="228600" y="3657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79" name="Google Shape;79;g3694c7ecca9_0_59" descr="A picture containing black, darkness, black and white&#10;&#10;Description automatically generated"/>
          <p:cNvPicPr preferRelativeResize="0"/>
          <p:nvPr/>
        </p:nvPicPr>
        <p:blipFill rotWithShape="1">
          <a:blip r:embed="rId3">
            <a:alphaModFix/>
          </a:blip>
          <a:srcRect/>
          <a:stretch/>
        </p:blipFill>
        <p:spPr>
          <a:xfrm>
            <a:off x="4491769" y="720187"/>
            <a:ext cx="1238250" cy="1524000"/>
          </a:xfrm>
          <a:prstGeom prst="rect">
            <a:avLst/>
          </a:prstGeom>
          <a:noFill/>
          <a:ln>
            <a:noFill/>
          </a:ln>
        </p:spPr>
      </p:pic>
      <p:pic>
        <p:nvPicPr>
          <p:cNvPr id="80" name="Google Shape;80;g3694c7ecca9_0_59" descr="A picture containing black, darkness&#10;&#10;Description automatically generated"/>
          <p:cNvPicPr preferRelativeResize="0"/>
          <p:nvPr/>
        </p:nvPicPr>
        <p:blipFill rotWithShape="1">
          <a:blip r:embed="rId4">
            <a:alphaModFix/>
          </a:blip>
          <a:srcRect/>
          <a:stretch/>
        </p:blipFill>
        <p:spPr>
          <a:xfrm>
            <a:off x="4172298" y="1440230"/>
            <a:ext cx="565249" cy="632447"/>
          </a:xfrm>
          <a:prstGeom prst="rect">
            <a:avLst/>
          </a:prstGeom>
          <a:noFill/>
          <a:ln>
            <a:noFill/>
          </a:ln>
        </p:spPr>
      </p:pic>
      <p:pic>
        <p:nvPicPr>
          <p:cNvPr id="81" name="Google Shape;81;g3694c7ecca9_0_59"/>
          <p:cNvPicPr preferRelativeResize="0"/>
          <p:nvPr/>
        </p:nvPicPr>
        <p:blipFill rotWithShape="1">
          <a:blip r:embed="rId5">
            <a:alphaModFix/>
          </a:blip>
          <a:srcRect/>
          <a:stretch/>
        </p:blipFill>
        <p:spPr>
          <a:xfrm>
            <a:off x="1178213" y="1196017"/>
            <a:ext cx="2947323" cy="594155"/>
          </a:xfrm>
          <a:prstGeom prst="rect">
            <a:avLst/>
          </a:prstGeom>
          <a:noFill/>
          <a:ln>
            <a:noFill/>
          </a:ln>
        </p:spPr>
      </p:pic>
      <p:sp>
        <p:nvSpPr>
          <p:cNvPr id="82" name="Google Shape;82;g3694c7ecca9_0_59"/>
          <p:cNvSpPr/>
          <p:nvPr/>
        </p:nvSpPr>
        <p:spPr>
          <a:xfrm>
            <a:off x="326898" y="4498848"/>
            <a:ext cx="1494655" cy="1912948"/>
          </a:xfrm>
          <a:custGeom>
            <a:avLst/>
            <a:gdLst/>
            <a:ahLst/>
            <a:cxnLst/>
            <a:rect l="l" t="t" r="r" b="b"/>
            <a:pathLst>
              <a:path w="1380744" h="1435608" extrusionOk="0">
                <a:moveTo>
                  <a:pt x="365760" y="219456"/>
                </a:moveTo>
                <a:lnTo>
                  <a:pt x="411480" y="192024"/>
                </a:lnTo>
                <a:lnTo>
                  <a:pt x="722376" y="0"/>
                </a:lnTo>
                <a:lnTo>
                  <a:pt x="1097280" y="82296"/>
                </a:lnTo>
                <a:lnTo>
                  <a:pt x="1335024" y="292608"/>
                </a:lnTo>
                <a:lnTo>
                  <a:pt x="1380744" y="630936"/>
                </a:lnTo>
                <a:lnTo>
                  <a:pt x="1298448" y="950976"/>
                </a:lnTo>
                <a:lnTo>
                  <a:pt x="1115568" y="1207008"/>
                </a:lnTo>
                <a:lnTo>
                  <a:pt x="685800" y="1426464"/>
                </a:lnTo>
                <a:lnTo>
                  <a:pt x="265176" y="1435608"/>
                </a:lnTo>
                <a:lnTo>
                  <a:pt x="0" y="1307592"/>
                </a:lnTo>
                <a:lnTo>
                  <a:pt x="18288" y="804672"/>
                </a:lnTo>
                <a:lnTo>
                  <a:pt x="365760" y="21945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83" name="Google Shape;83;g3694c7ecca9_0_59" descr="A black and white image of a bird&#10;&#10;Description automatically generated with low confidence"/>
          <p:cNvPicPr preferRelativeResize="0"/>
          <p:nvPr/>
        </p:nvPicPr>
        <p:blipFill rotWithShape="1">
          <a:blip r:embed="rId6">
            <a:alphaModFix/>
          </a:blip>
          <a:srcRect/>
          <a:stretch/>
        </p:blipFill>
        <p:spPr>
          <a:xfrm>
            <a:off x="265456" y="4718689"/>
            <a:ext cx="1389592" cy="1507067"/>
          </a:xfrm>
          <a:prstGeom prst="rect">
            <a:avLst/>
          </a:prstGeom>
          <a:noFill/>
          <a:ln>
            <a:noFill/>
          </a:ln>
        </p:spPr>
      </p:pic>
      <p:pic>
        <p:nvPicPr>
          <p:cNvPr id="84" name="Google Shape;84;g3694c7ecca9_0_59" descr="A picture containing black, darkness, black and white&#10;&#10;Description automatically generated"/>
          <p:cNvPicPr preferRelativeResize="0"/>
          <p:nvPr/>
        </p:nvPicPr>
        <p:blipFill rotWithShape="1">
          <a:blip r:embed="rId7">
            <a:alphaModFix/>
          </a:blip>
          <a:srcRect/>
          <a:stretch/>
        </p:blipFill>
        <p:spPr>
          <a:xfrm>
            <a:off x="78930" y="6036007"/>
            <a:ext cx="522817" cy="42333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lumn">
  <p:cSld name="Column">
    <p:spTree>
      <p:nvGrpSpPr>
        <p:cNvPr id="1" name="Shape 85"/>
        <p:cNvGrpSpPr/>
        <p:nvPr/>
      </p:nvGrpSpPr>
      <p:grpSpPr>
        <a:xfrm>
          <a:off x="0" y="0"/>
          <a:ext cx="0" cy="0"/>
          <a:chOff x="0" y="0"/>
          <a:chExt cx="0" cy="0"/>
        </a:xfrm>
      </p:grpSpPr>
      <p:sp>
        <p:nvSpPr>
          <p:cNvPr id="86" name="Google Shape;86;g3694c7ecca9_0_68"/>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g3694c7ecca9_0_68"/>
          <p:cNvSpPr txBox="1">
            <a:spLocks noGrp="1"/>
          </p:cNvSpPr>
          <p:nvPr>
            <p:ph type="dt" idx="10"/>
          </p:nvPr>
        </p:nvSpPr>
        <p:spPr>
          <a:xfrm>
            <a:off x="681038" y="6356351"/>
            <a:ext cx="22290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g3694c7ecca9_0_68"/>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g3694c7ecca9_0_6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90" name="Google Shape;90;g3694c7ecca9_0_68"/>
          <p:cNvSpPr txBox="1">
            <a:spLocks noGrp="1"/>
          </p:cNvSpPr>
          <p:nvPr>
            <p:ph type="body" idx="1"/>
          </p:nvPr>
        </p:nvSpPr>
        <p:spPr>
          <a:xfrm>
            <a:off x="681036" y="1548371"/>
            <a:ext cx="4132200" cy="4609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91" name="Google Shape;91;g3694c7ecca9_0_68"/>
          <p:cNvSpPr txBox="1">
            <a:spLocks noGrp="1"/>
          </p:cNvSpPr>
          <p:nvPr>
            <p:ph type="body" idx="2"/>
          </p:nvPr>
        </p:nvSpPr>
        <p:spPr>
          <a:xfrm>
            <a:off x="5092861" y="1548371"/>
            <a:ext cx="4132200" cy="4609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92" name="Google Shape;92;g3694c7ecca9_0_68"/>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3rd Grade - Math </a:t>
            </a:r>
            <a:r>
              <a:rPr lang="en-GB" sz="1150">
                <a:solidFill>
                  <a:srgbClr val="888888"/>
                </a:solidFill>
                <a:latin typeface="Helvetica Neue"/>
                <a:ea typeface="Helvetica Neue"/>
                <a:cs typeface="Helvetica Neue"/>
                <a:sym typeface="Helvetica Neue"/>
              </a:rPr>
              <a:t>f</a:t>
            </a:r>
            <a:r>
              <a:rPr lang="en-GB" sz="1150" b="0" i="0" u="none" strike="noStrike" cap="none">
                <a:solidFill>
                  <a:srgbClr val="888888"/>
                </a:solidFill>
                <a:latin typeface="Helvetica Neue"/>
                <a:ea typeface="Helvetica Neue"/>
                <a:cs typeface="Helvetica Neue"/>
                <a:sym typeface="Helvetica Neue"/>
              </a:rPr>
              <a:t>act </a:t>
            </a:r>
            <a:r>
              <a:rPr lang="en-GB" sz="1150">
                <a:solidFill>
                  <a:srgbClr val="888888"/>
                </a:solidFill>
                <a:latin typeface="Helvetica Neue"/>
                <a:ea typeface="Helvetica Neue"/>
                <a:cs typeface="Helvetica Neue"/>
                <a:sym typeface="Helvetica Neue"/>
              </a:rPr>
              <a:t>f</a:t>
            </a:r>
            <a:r>
              <a:rPr lang="en-GB" sz="1150" b="0" i="0" u="none" strike="noStrike" cap="none">
                <a:solidFill>
                  <a:srgbClr val="888888"/>
                </a:solidFill>
                <a:latin typeface="Helvetica Neue"/>
                <a:ea typeface="Helvetica Neue"/>
                <a:cs typeface="Helvetica Neue"/>
                <a:sym typeface="Helvetica Neue"/>
              </a:rPr>
              <a:t>luency with </a:t>
            </a:r>
            <a:r>
              <a:rPr lang="en-GB" sz="1150">
                <a:solidFill>
                  <a:srgbClr val="888888"/>
                </a:solidFill>
                <a:latin typeface="Helvetica Neue"/>
                <a:ea typeface="Helvetica Neue"/>
                <a:cs typeface="Helvetica Neue"/>
                <a:sym typeface="Helvetica Neue"/>
              </a:rPr>
              <a:t>d</a:t>
            </a:r>
            <a:r>
              <a:rPr lang="en-GB" sz="1150" b="0" i="0" u="none" strike="noStrike" cap="none">
                <a:solidFill>
                  <a:srgbClr val="888888"/>
                </a:solidFill>
                <a:latin typeface="Helvetica Neue"/>
                <a:ea typeface="Helvetica Neue"/>
                <a:cs typeface="Helvetica Neue"/>
                <a:sym typeface="Helvetica Neue"/>
              </a:rPr>
              <a:t>ice</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USE">
  <p:cSld name="USE">
    <p:spTree>
      <p:nvGrpSpPr>
        <p:cNvPr id="1" name="Shape 93"/>
        <p:cNvGrpSpPr/>
        <p:nvPr/>
      </p:nvGrpSpPr>
      <p:grpSpPr>
        <a:xfrm>
          <a:off x="0" y="0"/>
          <a:ext cx="0" cy="0"/>
          <a:chOff x="0" y="0"/>
          <a:chExt cx="0" cy="0"/>
        </a:xfrm>
      </p:grpSpPr>
      <p:sp>
        <p:nvSpPr>
          <p:cNvPr id="94" name="Google Shape;94;g3694c7ecca9_0_7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g3694c7ecca9_0_76"/>
          <p:cNvSpPr txBox="1">
            <a:spLocks noGrp="1"/>
          </p:cNvSpPr>
          <p:nvPr>
            <p:ph type="dt" idx="10"/>
          </p:nvPr>
        </p:nvSpPr>
        <p:spPr>
          <a:xfrm>
            <a:off x="681038" y="6356351"/>
            <a:ext cx="22290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g3694c7ecca9_0_76"/>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g3694c7ecca9_0_7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98" name="Google Shape;98;g3694c7ecca9_0_76"/>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99" name="Google Shape;99;g3694c7ecca9_0_76"/>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a:solidFill>
                  <a:srgbClr val="888888"/>
                </a:solidFill>
                <a:latin typeface="Helvetica Neue"/>
                <a:ea typeface="Helvetica Neue"/>
                <a:cs typeface="Helvetica Neue"/>
                <a:sym typeface="Helvetica Neue"/>
              </a:rPr>
              <a:t>3rd</a:t>
            </a:r>
            <a:r>
              <a:rPr lang="en-GB" sz="1150" b="0" i="0" u="none" strike="noStrike" cap="none">
                <a:solidFill>
                  <a:srgbClr val="888888"/>
                </a:solidFill>
                <a:latin typeface="Helvetica Neue"/>
                <a:ea typeface="Helvetica Neue"/>
                <a:cs typeface="Helvetica Neue"/>
                <a:sym typeface="Helvetica Neue"/>
              </a:rPr>
              <a:t> Grade - </a:t>
            </a:r>
            <a:r>
              <a:rPr lang="en-GB" sz="1150">
                <a:solidFill>
                  <a:srgbClr val="888888"/>
                </a:solidFill>
                <a:latin typeface="Helvetica Neue"/>
                <a:ea typeface="Helvetica Neue"/>
                <a:cs typeface="Helvetica Neue"/>
                <a:sym typeface="Helvetica Neue"/>
              </a:rPr>
              <a:t>Math fact fluency with dice</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4_Title Only">
  <p:cSld name="4_Title Only">
    <p:spTree>
      <p:nvGrpSpPr>
        <p:cNvPr id="1" name="Shape 100"/>
        <p:cNvGrpSpPr/>
        <p:nvPr/>
      </p:nvGrpSpPr>
      <p:grpSpPr>
        <a:xfrm>
          <a:off x="0" y="0"/>
          <a:ext cx="0" cy="0"/>
          <a:chOff x="0" y="0"/>
          <a:chExt cx="0" cy="0"/>
        </a:xfrm>
      </p:grpSpPr>
      <p:sp>
        <p:nvSpPr>
          <p:cNvPr id="101" name="Google Shape;101;g3694c7ecca9_0_83"/>
          <p:cNvSpPr txBox="1">
            <a:spLocks noGrp="1"/>
          </p:cNvSpPr>
          <p:nvPr>
            <p:ph type="title"/>
          </p:nvPr>
        </p:nvSpPr>
        <p:spPr>
          <a:xfrm>
            <a:off x="460997" y="369143"/>
            <a:ext cx="3822900" cy="830100"/>
          </a:xfrm>
          <a:prstGeom prst="rect">
            <a:avLst/>
          </a:prstGeom>
          <a:noFill/>
          <a:ln>
            <a:noFill/>
          </a:ln>
        </p:spPr>
        <p:txBody>
          <a:bodyPr spcFirstLastPara="1" wrap="square" lIns="0" tIns="180000" rIns="0" bIns="180000" anchor="ctr" anchorCtr="0">
            <a:spAutoFit/>
          </a:bodyPr>
          <a:lstStyle>
            <a:lvl1pPr lvl="0" algn="l">
              <a:lnSpc>
                <a:spcPct val="90000"/>
              </a:lnSpc>
              <a:spcBef>
                <a:spcPts val="0"/>
              </a:spcBef>
              <a:spcAft>
                <a:spcPts val="0"/>
              </a:spcAft>
              <a:buClr>
                <a:srgbClr val="000000"/>
              </a:buClr>
              <a:buSzPts val="3033"/>
              <a:buFont typeface="Helvetica Neue"/>
              <a:buNone/>
              <a:defRPr sz="3033" b="0" i="0">
                <a:solidFill>
                  <a:srgbClr val="000000"/>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g3694c7ecca9_0_83"/>
          <p:cNvSpPr txBox="1"/>
          <p:nvPr/>
        </p:nvSpPr>
        <p:spPr>
          <a:xfrm>
            <a:off x="9539907" y="6509187"/>
            <a:ext cx="452100" cy="275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92"/>
              <a:buFont typeface="Arial"/>
              <a:buNone/>
            </a:pPr>
            <a:fld id="{00000000-1234-1234-1234-123412341234}" type="slidenum">
              <a:rPr lang="en-GB" sz="1192" b="0" i="0" u="none" strike="noStrike" cap="none">
                <a:solidFill>
                  <a:srgbClr val="7F7F7F"/>
                </a:solidFill>
                <a:latin typeface="Helvetica Neue"/>
                <a:ea typeface="Helvetica Neue"/>
                <a:cs typeface="Helvetica Neue"/>
                <a:sym typeface="Helvetica Neue"/>
              </a:rPr>
              <a:t>‹#›</a:t>
            </a:fld>
            <a:endParaRPr sz="1192" b="0" i="0" u="none" strike="noStrike" cap="none">
              <a:solidFill>
                <a:srgbClr val="7F7F7F"/>
              </a:solidFill>
              <a:latin typeface="Helvetica Neue"/>
              <a:ea typeface="Helvetica Neue"/>
              <a:cs typeface="Helvetica Neue"/>
              <a:sym typeface="Helvetica Neue"/>
            </a:endParaRPr>
          </a:p>
        </p:txBody>
      </p:sp>
      <p:sp>
        <p:nvSpPr>
          <p:cNvPr id="103" name="Google Shape;103;g3694c7ecca9_0_83"/>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3rd Grade - Biological evolution with Species counter</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104"/>
        <p:cNvGrpSpPr/>
        <p:nvPr/>
      </p:nvGrpSpPr>
      <p:grpSpPr>
        <a:xfrm>
          <a:off x="0" y="0"/>
          <a:ext cx="0" cy="0"/>
          <a:chOff x="0" y="0"/>
          <a:chExt cx="0" cy="0"/>
        </a:xfrm>
      </p:grpSpPr>
      <p:pic>
        <p:nvPicPr>
          <p:cNvPr id="105" name="Google Shape;105;g3694c7ecca9_0_87"/>
          <p:cNvPicPr preferRelativeResize="0"/>
          <p:nvPr/>
        </p:nvPicPr>
        <p:blipFill rotWithShape="1">
          <a:blip r:embed="rId2">
            <a:alphaModFix/>
          </a:blip>
          <a:srcRect/>
          <a:stretch/>
        </p:blipFill>
        <p:spPr>
          <a:xfrm>
            <a:off x="801785" y="1196017"/>
            <a:ext cx="2947323" cy="594155"/>
          </a:xfrm>
          <a:prstGeom prst="rect">
            <a:avLst/>
          </a:prstGeom>
          <a:noFill/>
          <a:ln>
            <a:noFill/>
          </a:ln>
        </p:spPr>
      </p:pic>
      <p:sp>
        <p:nvSpPr>
          <p:cNvPr id="106" name="Google Shape;106;g3694c7ecca9_0_87"/>
          <p:cNvSpPr txBox="1">
            <a:spLocks noGrp="1"/>
          </p:cNvSpPr>
          <p:nvPr>
            <p:ph type="ctrTitle"/>
          </p:nvPr>
        </p:nvSpPr>
        <p:spPr>
          <a:xfrm>
            <a:off x="887451" y="3126259"/>
            <a:ext cx="5437800" cy="1320600"/>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rgbClr val="000000"/>
              </a:buClr>
              <a:buSzPts val="4767"/>
              <a:buFont typeface="Arial"/>
              <a:buNone/>
              <a:defRPr sz="4767">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lumn">
  <p:cSld name="Column">
    <p:spTree>
      <p:nvGrpSpPr>
        <p:cNvPr id="1" name="Shape 24"/>
        <p:cNvGrpSpPr/>
        <p:nvPr/>
      </p:nvGrpSpPr>
      <p:grpSpPr>
        <a:xfrm>
          <a:off x="0" y="0"/>
          <a:ext cx="0" cy="0"/>
          <a:chOff x="0" y="0"/>
          <a:chExt cx="0" cy="0"/>
        </a:xfrm>
      </p:grpSpPr>
      <p:sp>
        <p:nvSpPr>
          <p:cNvPr id="25" name="Google Shape;25;p29"/>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9"/>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29" name="Google Shape;29;p29"/>
          <p:cNvSpPr txBox="1">
            <a:spLocks noGrp="1"/>
          </p:cNvSpPr>
          <p:nvPr>
            <p:ph type="body" idx="1"/>
          </p:nvPr>
        </p:nvSpPr>
        <p:spPr>
          <a:xfrm>
            <a:off x="681036"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0" name="Google Shape;30;p29"/>
          <p:cNvSpPr txBox="1">
            <a:spLocks noGrp="1"/>
          </p:cNvSpPr>
          <p:nvPr>
            <p:ph type="body" idx="2"/>
          </p:nvPr>
        </p:nvSpPr>
        <p:spPr>
          <a:xfrm>
            <a:off x="5092861"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1" name="Google Shape;31;p29"/>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a:solidFill>
                  <a:srgbClr val="888888"/>
                </a:solidFill>
                <a:latin typeface="Helvetica Neue"/>
                <a:ea typeface="Helvetica Neue"/>
                <a:cs typeface="Helvetica Neue"/>
                <a:sym typeface="Helvetica Neue"/>
              </a:rPr>
              <a:t>4th</a:t>
            </a:r>
            <a:r>
              <a:rPr lang="en-GB" sz="1150" b="0" i="0" u="none" strike="noStrike" cap="none">
                <a:solidFill>
                  <a:srgbClr val="888888"/>
                </a:solidFill>
                <a:latin typeface="Helvetica Neue"/>
                <a:ea typeface="Helvetica Neue"/>
                <a:cs typeface="Helvetica Neue"/>
                <a:sym typeface="Helvetica Neue"/>
              </a:rPr>
              <a:t> Grade - </a:t>
            </a:r>
            <a:r>
              <a:rPr lang="en-GB" sz="1150">
                <a:solidFill>
                  <a:srgbClr val="888888"/>
                </a:solidFill>
                <a:latin typeface="Helvetica Neue"/>
                <a:ea typeface="Helvetica Neue"/>
                <a:cs typeface="Helvetica Neue"/>
                <a:sym typeface="Helvetica Neue"/>
              </a:rPr>
              <a:t>Number</a:t>
            </a:r>
            <a:r>
              <a:rPr lang="en-GB" sz="1150" b="0" i="0" u="none" strike="noStrike" cap="none">
                <a:solidFill>
                  <a:srgbClr val="888888"/>
                </a:solidFill>
                <a:latin typeface="Helvetica Neue"/>
                <a:ea typeface="Helvetica Neue"/>
                <a:cs typeface="Helvetica Neue"/>
                <a:sym typeface="Helvetica Neue"/>
              </a:rPr>
              <a:t> </a:t>
            </a:r>
            <a:r>
              <a:rPr lang="en-GB" sz="1150">
                <a:solidFill>
                  <a:srgbClr val="888888"/>
                </a:solidFill>
                <a:latin typeface="Helvetica Neue"/>
                <a:ea typeface="Helvetica Neue"/>
                <a:cs typeface="Helvetica Neue"/>
                <a:sym typeface="Helvetica Neue"/>
              </a:rPr>
              <a:t>Patterns with</a:t>
            </a:r>
            <a:r>
              <a:rPr lang="en-GB" sz="1150" b="0" i="0" u="none" strike="noStrike" cap="none">
                <a:solidFill>
                  <a:srgbClr val="888888"/>
                </a:solidFill>
                <a:latin typeface="Helvetica Neue"/>
                <a:ea typeface="Helvetica Neue"/>
                <a:cs typeface="Helvetica Neue"/>
                <a:sym typeface="Helvetica Neue"/>
              </a:rPr>
              <a:t> the </a:t>
            </a:r>
            <a:r>
              <a:rPr lang="en-GB" sz="1150">
                <a:solidFill>
                  <a:srgbClr val="888888"/>
                </a:solidFill>
                <a:latin typeface="Helvetica Neue"/>
                <a:ea typeface="Helvetica Neue"/>
                <a:cs typeface="Helvetica Neue"/>
                <a:sym typeface="Helvetica Neue"/>
              </a:rPr>
              <a:t>Counter</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USE">
  <p:cSld name="USE">
    <p:spTree>
      <p:nvGrpSpPr>
        <p:cNvPr id="1" name="Shape 32"/>
        <p:cNvGrpSpPr/>
        <p:nvPr/>
      </p:nvGrpSpPr>
      <p:grpSpPr>
        <a:xfrm>
          <a:off x="0" y="0"/>
          <a:ext cx="0" cy="0"/>
          <a:chOff x="0" y="0"/>
          <a:chExt cx="0" cy="0"/>
        </a:xfrm>
      </p:grpSpPr>
      <p:sp>
        <p:nvSpPr>
          <p:cNvPr id="33" name="Google Shape;33;p27"/>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7"/>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7"/>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37" name="Google Shape;37;p27"/>
          <p:cNvSpPr txBox="1">
            <a:spLocks noGrp="1"/>
          </p:cNvSpPr>
          <p:nvPr>
            <p:ph type="body" idx="1"/>
          </p:nvPr>
        </p:nvSpPr>
        <p:spPr>
          <a:xfrm>
            <a:off x="681036" y="1548371"/>
            <a:ext cx="8543925"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8" name="Google Shape;38;p27"/>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a:solidFill>
                  <a:srgbClr val="888888"/>
                </a:solidFill>
                <a:latin typeface="Helvetica Neue"/>
                <a:ea typeface="Helvetica Neue"/>
                <a:cs typeface="Helvetica Neue"/>
                <a:sym typeface="Helvetica Neue"/>
              </a:rPr>
              <a:t>4th</a:t>
            </a:r>
            <a:r>
              <a:rPr lang="en-GB" sz="1150" b="0" i="0" u="none" strike="noStrike" cap="none">
                <a:solidFill>
                  <a:srgbClr val="888888"/>
                </a:solidFill>
                <a:latin typeface="Helvetica Neue"/>
                <a:ea typeface="Helvetica Neue"/>
                <a:cs typeface="Helvetica Neue"/>
                <a:sym typeface="Helvetica Neue"/>
              </a:rPr>
              <a:t> Grade - </a:t>
            </a:r>
            <a:r>
              <a:rPr lang="en-GB" sz="1150">
                <a:solidFill>
                  <a:srgbClr val="888888"/>
                </a:solidFill>
                <a:latin typeface="Helvetica Neue"/>
                <a:ea typeface="Helvetica Neue"/>
                <a:cs typeface="Helvetica Neue"/>
                <a:sym typeface="Helvetica Neue"/>
              </a:rPr>
              <a:t>Number</a:t>
            </a:r>
            <a:r>
              <a:rPr lang="en-GB" sz="1150" b="0" i="0" u="none" strike="noStrike" cap="none">
                <a:solidFill>
                  <a:srgbClr val="888888"/>
                </a:solidFill>
                <a:latin typeface="Helvetica Neue"/>
                <a:ea typeface="Helvetica Neue"/>
                <a:cs typeface="Helvetica Neue"/>
                <a:sym typeface="Helvetica Neue"/>
              </a:rPr>
              <a:t> </a:t>
            </a:r>
            <a:r>
              <a:rPr lang="en-GB" sz="1150">
                <a:solidFill>
                  <a:srgbClr val="888888"/>
                </a:solidFill>
                <a:latin typeface="Helvetica Neue"/>
                <a:ea typeface="Helvetica Neue"/>
                <a:cs typeface="Helvetica Neue"/>
                <a:sym typeface="Helvetica Neue"/>
              </a:rPr>
              <a:t>Patterns with</a:t>
            </a:r>
            <a:r>
              <a:rPr lang="en-GB" sz="1150" b="0" i="0" u="none" strike="noStrike" cap="none">
                <a:solidFill>
                  <a:srgbClr val="888888"/>
                </a:solidFill>
                <a:latin typeface="Helvetica Neue"/>
                <a:ea typeface="Helvetica Neue"/>
                <a:cs typeface="Helvetica Neue"/>
                <a:sym typeface="Helvetica Neue"/>
              </a:rPr>
              <a:t> the </a:t>
            </a:r>
            <a:r>
              <a:rPr lang="en-GB" sz="1150">
                <a:solidFill>
                  <a:srgbClr val="888888"/>
                </a:solidFill>
                <a:latin typeface="Helvetica Neue"/>
                <a:ea typeface="Helvetica Neue"/>
                <a:cs typeface="Helvetica Neue"/>
                <a:sym typeface="Helvetica Neue"/>
              </a:rPr>
              <a:t>Counter</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Title Only">
  <p:cSld name="4_Title Only">
    <p:spTree>
      <p:nvGrpSpPr>
        <p:cNvPr id="1" name="Shape 39"/>
        <p:cNvGrpSpPr/>
        <p:nvPr/>
      </p:nvGrpSpPr>
      <p:grpSpPr>
        <a:xfrm>
          <a:off x="0" y="0"/>
          <a:ext cx="0" cy="0"/>
          <a:chOff x="0" y="0"/>
          <a:chExt cx="0" cy="0"/>
        </a:xfrm>
      </p:grpSpPr>
      <p:sp>
        <p:nvSpPr>
          <p:cNvPr id="40" name="Google Shape;40;p28"/>
          <p:cNvSpPr txBox="1">
            <a:spLocks noGrp="1"/>
          </p:cNvSpPr>
          <p:nvPr>
            <p:ph type="title"/>
          </p:nvPr>
        </p:nvSpPr>
        <p:spPr>
          <a:xfrm>
            <a:off x="460997" y="369143"/>
            <a:ext cx="3822841" cy="830246"/>
          </a:xfrm>
          <a:prstGeom prst="rect">
            <a:avLst/>
          </a:prstGeom>
          <a:noFill/>
          <a:ln>
            <a:noFill/>
          </a:ln>
        </p:spPr>
        <p:txBody>
          <a:bodyPr spcFirstLastPara="1" wrap="square" lIns="0" tIns="180000" rIns="0" bIns="180000" anchor="ctr" anchorCtr="0">
            <a:spAutoFit/>
          </a:bodyPr>
          <a:lstStyle>
            <a:lvl1pPr lvl="0" algn="l">
              <a:lnSpc>
                <a:spcPct val="90000"/>
              </a:lnSpc>
              <a:spcBef>
                <a:spcPts val="0"/>
              </a:spcBef>
              <a:spcAft>
                <a:spcPts val="0"/>
              </a:spcAft>
              <a:buClr>
                <a:srgbClr val="000000"/>
              </a:buClr>
              <a:buSzPts val="3033"/>
              <a:buFont typeface="Helvetica Neue"/>
              <a:buNone/>
              <a:defRPr sz="3033" b="0" i="0">
                <a:solidFill>
                  <a:srgbClr val="000000"/>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8"/>
          <p:cNvSpPr txBox="1"/>
          <p:nvPr/>
        </p:nvSpPr>
        <p:spPr>
          <a:xfrm>
            <a:off x="9539907" y="6509187"/>
            <a:ext cx="452231" cy="2757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92"/>
              <a:buFont typeface="Arial"/>
              <a:buNone/>
            </a:pPr>
            <a:fld id="{00000000-1234-1234-1234-123412341234}" type="slidenum">
              <a:rPr lang="en-GB" sz="1192" b="0" i="0" u="none" strike="noStrike" cap="none">
                <a:solidFill>
                  <a:srgbClr val="7F7F7F"/>
                </a:solidFill>
                <a:latin typeface="Helvetica Neue"/>
                <a:ea typeface="Helvetica Neue"/>
                <a:cs typeface="Helvetica Neue"/>
                <a:sym typeface="Helvetica Neue"/>
              </a:rPr>
              <a:t>‹#›</a:t>
            </a:fld>
            <a:endParaRPr sz="1192" b="0" i="0" u="none" strike="noStrike" cap="none">
              <a:solidFill>
                <a:srgbClr val="7F7F7F"/>
              </a:solidFill>
              <a:latin typeface="Helvetica Neue"/>
              <a:ea typeface="Helvetica Neue"/>
              <a:cs typeface="Helvetica Neue"/>
              <a:sym typeface="Helvetica Neue"/>
            </a:endParaRPr>
          </a:p>
        </p:txBody>
      </p:sp>
      <p:sp>
        <p:nvSpPr>
          <p:cNvPr id="42" name="Google Shape;42;p28"/>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a:solidFill>
                  <a:srgbClr val="888888"/>
                </a:solidFill>
                <a:latin typeface="Helvetica Neue"/>
                <a:ea typeface="Helvetica Neue"/>
                <a:cs typeface="Helvetica Neue"/>
                <a:sym typeface="Helvetica Neue"/>
              </a:rPr>
              <a:t>4th</a:t>
            </a:r>
            <a:r>
              <a:rPr lang="en-GB" sz="1150" b="0" i="0" u="none" strike="noStrike" cap="none">
                <a:solidFill>
                  <a:srgbClr val="888888"/>
                </a:solidFill>
                <a:latin typeface="Helvetica Neue"/>
                <a:ea typeface="Helvetica Neue"/>
                <a:cs typeface="Helvetica Neue"/>
                <a:sym typeface="Helvetica Neue"/>
              </a:rPr>
              <a:t> Grade - </a:t>
            </a:r>
            <a:r>
              <a:rPr lang="en-GB" sz="1150">
                <a:solidFill>
                  <a:srgbClr val="888888"/>
                </a:solidFill>
                <a:latin typeface="Helvetica Neue"/>
                <a:ea typeface="Helvetica Neue"/>
                <a:cs typeface="Helvetica Neue"/>
                <a:sym typeface="Helvetica Neue"/>
              </a:rPr>
              <a:t>Number</a:t>
            </a:r>
            <a:r>
              <a:rPr lang="en-GB" sz="1150" b="0" i="0" u="none" strike="noStrike" cap="none">
                <a:solidFill>
                  <a:srgbClr val="888888"/>
                </a:solidFill>
                <a:latin typeface="Helvetica Neue"/>
                <a:ea typeface="Helvetica Neue"/>
                <a:cs typeface="Helvetica Neue"/>
                <a:sym typeface="Helvetica Neue"/>
              </a:rPr>
              <a:t> </a:t>
            </a:r>
            <a:r>
              <a:rPr lang="en-GB" sz="1150">
                <a:solidFill>
                  <a:srgbClr val="888888"/>
                </a:solidFill>
                <a:latin typeface="Helvetica Neue"/>
                <a:ea typeface="Helvetica Neue"/>
                <a:cs typeface="Helvetica Neue"/>
                <a:sym typeface="Helvetica Neue"/>
              </a:rPr>
              <a:t>Patterns with</a:t>
            </a:r>
            <a:r>
              <a:rPr lang="en-GB" sz="1150" b="0" i="0" u="none" strike="noStrike" cap="none">
                <a:solidFill>
                  <a:srgbClr val="888888"/>
                </a:solidFill>
                <a:latin typeface="Helvetica Neue"/>
                <a:ea typeface="Helvetica Neue"/>
                <a:cs typeface="Helvetica Neue"/>
                <a:sym typeface="Helvetica Neue"/>
              </a:rPr>
              <a:t> the </a:t>
            </a:r>
            <a:r>
              <a:rPr lang="en-GB" sz="1150">
                <a:solidFill>
                  <a:srgbClr val="888888"/>
                </a:solidFill>
                <a:latin typeface="Helvetica Neue"/>
                <a:ea typeface="Helvetica Neue"/>
                <a:cs typeface="Helvetica Neue"/>
                <a:sym typeface="Helvetica Neue"/>
              </a:rPr>
              <a:t>Counter</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43"/>
        <p:cNvGrpSpPr/>
        <p:nvPr/>
      </p:nvGrpSpPr>
      <p:grpSpPr>
        <a:xfrm>
          <a:off x="0" y="0"/>
          <a:ext cx="0" cy="0"/>
          <a:chOff x="0" y="0"/>
          <a:chExt cx="0" cy="0"/>
        </a:xfrm>
      </p:grpSpPr>
      <p:pic>
        <p:nvPicPr>
          <p:cNvPr id="44" name="Google Shape;44;p30"/>
          <p:cNvPicPr preferRelativeResize="0"/>
          <p:nvPr/>
        </p:nvPicPr>
        <p:blipFill rotWithShape="1">
          <a:blip r:embed="rId2">
            <a:alphaModFix/>
          </a:blip>
          <a:srcRect/>
          <a:stretch/>
        </p:blipFill>
        <p:spPr>
          <a:xfrm>
            <a:off x="801785" y="1196017"/>
            <a:ext cx="2947323" cy="594155"/>
          </a:xfrm>
          <a:prstGeom prst="rect">
            <a:avLst/>
          </a:prstGeom>
          <a:noFill/>
          <a:ln>
            <a:noFill/>
          </a:ln>
        </p:spPr>
      </p:pic>
      <p:sp>
        <p:nvSpPr>
          <p:cNvPr id="45" name="Google Shape;45;p30"/>
          <p:cNvSpPr txBox="1">
            <a:spLocks noGrp="1"/>
          </p:cNvSpPr>
          <p:nvPr>
            <p:ph type="ctrTitle"/>
          </p:nvPr>
        </p:nvSpPr>
        <p:spPr>
          <a:xfrm>
            <a:off x="887451" y="3126259"/>
            <a:ext cx="5437923" cy="1320490"/>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rgbClr val="000000"/>
              </a:buClr>
              <a:buSzPts val="4767"/>
              <a:buFont typeface="Arial"/>
              <a:buNone/>
              <a:defRPr sz="4767">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vider Lantern Blue">
  <p:cSld name="Divider Lantern Blue">
    <p:bg>
      <p:bgPr>
        <a:solidFill>
          <a:schemeClr val="accent2"/>
        </a:solidFill>
        <a:effectLst/>
      </p:bgPr>
    </p:bg>
    <p:spTree>
      <p:nvGrpSpPr>
        <p:cNvPr id="1" name="Shape 52"/>
        <p:cNvGrpSpPr/>
        <p:nvPr/>
      </p:nvGrpSpPr>
      <p:grpSpPr>
        <a:xfrm>
          <a:off x="0" y="0"/>
          <a:ext cx="0" cy="0"/>
          <a:chOff x="0" y="0"/>
          <a:chExt cx="0" cy="0"/>
        </a:xfrm>
      </p:grpSpPr>
      <p:sp>
        <p:nvSpPr>
          <p:cNvPr id="53" name="Google Shape;53;g3669771b81a_0_193"/>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g3669771b81a_0_193"/>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Polar Purple">
  <p:cSld name="Divider Polar Purple">
    <p:bg>
      <p:bgPr>
        <a:solidFill>
          <a:schemeClr val="accent5"/>
        </a:solidFill>
        <a:effectLst/>
      </p:bgPr>
    </p:bg>
    <p:spTree>
      <p:nvGrpSpPr>
        <p:cNvPr id="1" name="Shape 55"/>
        <p:cNvGrpSpPr/>
        <p:nvPr/>
      </p:nvGrpSpPr>
      <p:grpSpPr>
        <a:xfrm>
          <a:off x="0" y="0"/>
          <a:ext cx="0" cy="0"/>
          <a:chOff x="0" y="0"/>
          <a:chExt cx="0" cy="0"/>
        </a:xfrm>
      </p:grpSpPr>
      <p:sp>
        <p:nvSpPr>
          <p:cNvPr id="56" name="Google Shape;56;g3669771b81a_0_202"/>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g3669771b81a_0_202"/>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vider Dusk Red">
  <p:cSld name="Divider Dusk Red">
    <p:bg>
      <p:bgPr>
        <a:solidFill>
          <a:schemeClr val="accent3"/>
        </a:solidFill>
        <a:effectLst/>
      </p:bgPr>
    </p:bg>
    <p:spTree>
      <p:nvGrpSpPr>
        <p:cNvPr id="1" name="Shape 58"/>
        <p:cNvGrpSpPr/>
        <p:nvPr/>
      </p:nvGrpSpPr>
      <p:grpSpPr>
        <a:xfrm>
          <a:off x="0" y="0"/>
          <a:ext cx="0" cy="0"/>
          <a:chOff x="0" y="0"/>
          <a:chExt cx="0" cy="0"/>
        </a:xfrm>
      </p:grpSpPr>
      <p:sp>
        <p:nvSpPr>
          <p:cNvPr id="59" name="Google Shape;59;g3669771b81a_0_196"/>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g3669771b81a_0_196"/>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vider Lantern Green">
  <p:cSld name="Divider Lantern Green">
    <p:bg>
      <p:bgPr>
        <a:solidFill>
          <a:schemeClr val="accent1"/>
        </a:solidFill>
        <a:effectLst/>
      </p:bgPr>
    </p:bg>
    <p:spTree>
      <p:nvGrpSpPr>
        <p:cNvPr id="1" name="Shape 61"/>
        <p:cNvGrpSpPr/>
        <p:nvPr/>
      </p:nvGrpSpPr>
      <p:grpSpPr>
        <a:xfrm>
          <a:off x="0" y="0"/>
          <a:ext cx="0" cy="0"/>
          <a:chOff x="0" y="0"/>
          <a:chExt cx="0" cy="0"/>
        </a:xfrm>
      </p:grpSpPr>
      <p:sp>
        <p:nvSpPr>
          <p:cNvPr id="62" name="Google Shape;62;g3669771b81a_0_20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g3669771b81a_0_20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681038" y="365125"/>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575"/>
              <a:buFont typeface="Arial"/>
              <a:buNone/>
              <a:defRPr sz="3575"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5"/>
          <p:cNvSpPr txBox="1">
            <a:spLocks noGrp="1"/>
          </p:cNvSpPr>
          <p:nvPr>
            <p:ph type="body" idx="1"/>
          </p:nvPr>
        </p:nvSpPr>
        <p:spPr>
          <a:xfrm>
            <a:off x="681038" y="1825625"/>
            <a:ext cx="8543925" cy="4351339"/>
          </a:xfrm>
          <a:prstGeom prst="rect">
            <a:avLst/>
          </a:prstGeom>
          <a:noFill/>
          <a:ln>
            <a:noFill/>
          </a:ln>
        </p:spPr>
        <p:txBody>
          <a:bodyPr spcFirstLastPara="1" wrap="square" lIns="91425" tIns="45700" rIns="91425" bIns="45700" anchor="t" anchorCtr="0">
            <a:normAutofit/>
          </a:bodyPr>
          <a:lstStyle>
            <a:lvl1pPr marL="457200" marR="0" lvl="0" indent="-373062" algn="l" rtl="0">
              <a:lnSpc>
                <a:spcPct val="90000"/>
              </a:lnSpc>
              <a:spcBef>
                <a:spcPts val="812"/>
              </a:spcBef>
              <a:spcAft>
                <a:spcPts val="0"/>
              </a:spcAft>
              <a:buClr>
                <a:schemeClr val="dk1"/>
              </a:buClr>
              <a:buSzPts val="2275"/>
              <a:buFont typeface="Arial"/>
              <a:buChar char="•"/>
              <a:defRPr sz="2275" b="0" i="0" u="none" strike="noStrike" cap="none">
                <a:solidFill>
                  <a:schemeClr val="dk1"/>
                </a:solidFill>
                <a:latin typeface="Helvetica Neue"/>
                <a:ea typeface="Helvetica Neue"/>
                <a:cs typeface="Helvetica Neue"/>
                <a:sym typeface="Helvetica Neue"/>
              </a:defRPr>
            </a:lvl1pPr>
            <a:lvl2pPr marL="914400" marR="0" lvl="1" indent="-352425" algn="l" rtl="0">
              <a:lnSpc>
                <a:spcPct val="90000"/>
              </a:lnSpc>
              <a:spcBef>
                <a:spcPts val="406"/>
              </a:spcBef>
              <a:spcAft>
                <a:spcPts val="0"/>
              </a:spcAft>
              <a:buClr>
                <a:schemeClr val="dk1"/>
              </a:buClr>
              <a:buSzPts val="1950"/>
              <a:buFont typeface="Arial"/>
              <a:buChar char="•"/>
              <a:defRPr sz="1950" b="0" i="0" u="none" strike="noStrike" cap="none">
                <a:solidFill>
                  <a:schemeClr val="dk1"/>
                </a:solidFill>
                <a:latin typeface="Helvetica Neue"/>
                <a:ea typeface="Helvetica Neue"/>
                <a:cs typeface="Helvetica Neue"/>
                <a:sym typeface="Helvetica Neue"/>
              </a:defRPr>
            </a:lvl2pPr>
            <a:lvl3pPr marL="1371600" marR="0" lvl="2" indent="-331787" algn="l" rtl="0">
              <a:lnSpc>
                <a:spcPct val="90000"/>
              </a:lnSpc>
              <a:spcBef>
                <a:spcPts val="406"/>
              </a:spcBef>
              <a:spcAft>
                <a:spcPts val="0"/>
              </a:spcAft>
              <a:buClr>
                <a:schemeClr val="dk1"/>
              </a:buClr>
              <a:buSzPts val="1625"/>
              <a:buFont typeface="Arial"/>
              <a:buChar char="•"/>
              <a:defRPr sz="1625" b="0" i="0" u="none" strike="noStrike" cap="none">
                <a:solidFill>
                  <a:schemeClr val="dk1"/>
                </a:solidFill>
                <a:latin typeface="Helvetica Neue"/>
                <a:ea typeface="Helvetica Neue"/>
                <a:cs typeface="Helvetica Neue"/>
                <a:sym typeface="Helvetica Neue"/>
              </a:defRPr>
            </a:lvl3pPr>
            <a:lvl4pPr marL="1828800" marR="0" lvl="3"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4pPr>
            <a:lvl5pPr marL="2286000" marR="0" lvl="4"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5pPr>
            <a:lvl6pPr marL="2743200" marR="0" lvl="5"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6pPr>
            <a:lvl7pPr marL="3200400" marR="0" lvl="6"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7pPr>
            <a:lvl8pPr marL="3657600" marR="0" lvl="7"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8pPr>
            <a:lvl9pPr marL="4114800" marR="0" lvl="8"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
        <p:cNvGrpSpPr/>
        <p:nvPr/>
      </p:nvGrpSpPr>
      <p:grpSpPr>
        <a:xfrm>
          <a:off x="0" y="0"/>
          <a:ext cx="0" cy="0"/>
          <a:chOff x="0" y="0"/>
          <a:chExt cx="0" cy="0"/>
        </a:xfrm>
      </p:grpSpPr>
      <p:pic>
        <p:nvPicPr>
          <p:cNvPr id="47" name="Google Shape;47;g3669771b81a_0_186" descr="A close up of a logo&#10;&#10;Description automatically generated"/>
          <p:cNvPicPr preferRelativeResize="0"/>
          <p:nvPr/>
        </p:nvPicPr>
        <p:blipFill rotWithShape="1">
          <a:blip r:embed="rId8">
            <a:alphaModFix/>
          </a:blip>
          <a:srcRect/>
          <a:stretch/>
        </p:blipFill>
        <p:spPr>
          <a:xfrm>
            <a:off x="7799472" y="461975"/>
            <a:ext cx="1667467" cy="281259"/>
          </a:xfrm>
          <a:prstGeom prst="rect">
            <a:avLst/>
          </a:prstGeom>
          <a:noFill/>
          <a:ln>
            <a:noFill/>
          </a:ln>
        </p:spPr>
      </p:pic>
      <p:sp>
        <p:nvSpPr>
          <p:cNvPr id="48" name="Google Shape;48;g3669771b81a_0_186"/>
          <p:cNvSpPr txBox="1">
            <a:spLocks noGrp="1"/>
          </p:cNvSpPr>
          <p:nvPr>
            <p:ph type="title"/>
          </p:nvPr>
        </p:nvSpPr>
        <p:spPr>
          <a:xfrm>
            <a:off x="681038" y="365126"/>
            <a:ext cx="85440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399"/>
              <a:buFont typeface="Arial"/>
              <a:buNone/>
              <a:defRPr sz="439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9" name="Google Shape;49;g3669771b81a_0_186"/>
          <p:cNvSpPr txBox="1">
            <a:spLocks noGrp="1"/>
          </p:cNvSpPr>
          <p:nvPr>
            <p:ph type="body" idx="1"/>
          </p:nvPr>
        </p:nvSpPr>
        <p:spPr>
          <a:xfrm>
            <a:off x="681038" y="1825625"/>
            <a:ext cx="8544000" cy="4351200"/>
          </a:xfrm>
          <a:prstGeom prst="rect">
            <a:avLst/>
          </a:prstGeom>
          <a:noFill/>
          <a:ln>
            <a:noFill/>
          </a:ln>
        </p:spPr>
        <p:txBody>
          <a:bodyPr spcFirstLastPara="1" wrap="square" lIns="91425" tIns="45700" rIns="91425" bIns="45700" anchor="t" anchorCtr="0">
            <a:normAutofit/>
          </a:bodyPr>
          <a:lstStyle>
            <a:lvl1pPr marL="457200" marR="0" lvl="0" indent="-406336" algn="l" rtl="0">
              <a:lnSpc>
                <a:spcPct val="110000"/>
              </a:lnSpc>
              <a:spcBef>
                <a:spcPts val="1000"/>
              </a:spcBef>
              <a:spcAft>
                <a:spcPts val="0"/>
              </a:spcAft>
              <a:buClr>
                <a:schemeClr val="accent1"/>
              </a:buClr>
              <a:buSzPts val="2799"/>
              <a:buFont typeface="Arial"/>
              <a:buChar char="•"/>
              <a:defRPr sz="2799" b="0" i="0" u="none" strike="noStrike" cap="none">
                <a:solidFill>
                  <a:schemeClr val="dk1"/>
                </a:solidFill>
                <a:latin typeface="Arial"/>
                <a:ea typeface="Arial"/>
                <a:cs typeface="Arial"/>
                <a:sym typeface="Arial"/>
              </a:defRPr>
            </a:lvl1pPr>
            <a:lvl2pPr marL="914400" marR="0" lvl="1" indent="-380936" algn="l" rtl="0">
              <a:lnSpc>
                <a:spcPct val="110000"/>
              </a:lnSpc>
              <a:spcBef>
                <a:spcPts val="500"/>
              </a:spcBef>
              <a:spcAft>
                <a:spcPts val="0"/>
              </a:spcAft>
              <a:buClr>
                <a:schemeClr val="accent1"/>
              </a:buClr>
              <a:buSzPts val="2399"/>
              <a:buFont typeface="Arial"/>
              <a:buChar char="•"/>
              <a:defRPr sz="2399" b="0" i="0" u="none" strike="noStrike" cap="none">
                <a:solidFill>
                  <a:schemeClr val="dk1"/>
                </a:solidFill>
                <a:latin typeface="Arial"/>
                <a:ea typeface="Arial"/>
                <a:cs typeface="Arial"/>
                <a:sym typeface="Arial"/>
              </a:defRPr>
            </a:lvl2pPr>
            <a:lvl3pPr marL="1371600" marR="0" lvl="2" indent="-355536" algn="l" rtl="0">
              <a:lnSpc>
                <a:spcPct val="110000"/>
              </a:lnSpc>
              <a:spcBef>
                <a:spcPts val="500"/>
              </a:spcBef>
              <a:spcAft>
                <a:spcPts val="0"/>
              </a:spcAft>
              <a:buClr>
                <a:schemeClr val="accent1"/>
              </a:buClr>
              <a:buSzPts val="1999"/>
              <a:buFont typeface="Arial"/>
              <a:buChar char="•"/>
              <a:defRPr sz="1999" b="0" i="0" u="none" strike="noStrike" cap="none">
                <a:solidFill>
                  <a:schemeClr val="dk1"/>
                </a:solidFill>
                <a:latin typeface="Arial"/>
                <a:ea typeface="Arial"/>
                <a:cs typeface="Arial"/>
                <a:sym typeface="Arial"/>
              </a:defRPr>
            </a:lvl3pPr>
            <a:lvl4pPr marL="1828800" marR="0" lvl="3"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4pPr>
            <a:lvl5pPr marL="2286000" marR="0" lvl="4"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5pPr>
            <a:lvl6pPr marL="2743200" marR="0" lvl="5"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6pPr>
            <a:lvl7pPr marL="3200400" marR="0" lvl="6"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7pPr>
            <a:lvl8pPr marL="3657600" marR="0" lvl="7"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8pPr>
            <a:lvl9pPr marL="4114800" marR="0" lvl="8"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9pPr>
          </a:lstStyle>
          <a:p>
            <a:endParaRPr/>
          </a:p>
        </p:txBody>
      </p:sp>
      <p:sp>
        <p:nvSpPr>
          <p:cNvPr id="50" name="Google Shape;50;g3669771b81a_0_186"/>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51" name="Google Shape;51;g3669771b81a_0_186"/>
          <p:cNvSpPr txBox="1">
            <a:spLocks noGrp="1"/>
          </p:cNvSpPr>
          <p:nvPr>
            <p:ph type="sldNum" idx="12"/>
          </p:nvPr>
        </p:nvSpPr>
        <p:spPr>
          <a:xfrm>
            <a:off x="6996112"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sp>
        <p:nvSpPr>
          <p:cNvPr id="71" name="Google Shape;71;g3694c7ecca9_0_53"/>
          <p:cNvSpPr txBox="1">
            <a:spLocks noGrp="1"/>
          </p:cNvSpPr>
          <p:nvPr>
            <p:ph type="title"/>
          </p:nvPr>
        </p:nvSpPr>
        <p:spPr>
          <a:xfrm>
            <a:off x="681038" y="365125"/>
            <a:ext cx="85440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3575"/>
              <a:buFont typeface="Arial"/>
              <a:buNone/>
              <a:defRPr sz="3575" b="1"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2" name="Google Shape;72;g3694c7ecca9_0_53"/>
          <p:cNvSpPr txBox="1">
            <a:spLocks noGrp="1"/>
          </p:cNvSpPr>
          <p:nvPr>
            <p:ph type="body" idx="1"/>
          </p:nvPr>
        </p:nvSpPr>
        <p:spPr>
          <a:xfrm>
            <a:off x="681038" y="1825625"/>
            <a:ext cx="8544000" cy="4351200"/>
          </a:xfrm>
          <a:prstGeom prst="rect">
            <a:avLst/>
          </a:prstGeom>
          <a:noFill/>
          <a:ln>
            <a:noFill/>
          </a:ln>
        </p:spPr>
        <p:txBody>
          <a:bodyPr spcFirstLastPara="1" wrap="square" lIns="91425" tIns="45700" rIns="91425" bIns="45700" anchor="t" anchorCtr="0">
            <a:normAutofit/>
          </a:bodyPr>
          <a:lstStyle>
            <a:lvl1pPr marL="457200" marR="0" lvl="0" indent="-373062" algn="l">
              <a:lnSpc>
                <a:spcPct val="90000"/>
              </a:lnSpc>
              <a:spcBef>
                <a:spcPts val="812"/>
              </a:spcBef>
              <a:spcAft>
                <a:spcPts val="0"/>
              </a:spcAft>
              <a:buClr>
                <a:schemeClr val="dk1"/>
              </a:buClr>
              <a:buSzPts val="2275"/>
              <a:buFont typeface="Arial"/>
              <a:buChar char="•"/>
              <a:defRPr sz="2275" b="0" i="0" u="none" strike="noStrike" cap="none">
                <a:solidFill>
                  <a:schemeClr val="dk1"/>
                </a:solidFill>
                <a:latin typeface="Helvetica Neue"/>
                <a:ea typeface="Helvetica Neue"/>
                <a:cs typeface="Helvetica Neue"/>
                <a:sym typeface="Helvetica Neue"/>
              </a:defRPr>
            </a:lvl1pPr>
            <a:lvl2pPr marL="914400" marR="0" lvl="1" indent="-352425" algn="l">
              <a:lnSpc>
                <a:spcPct val="90000"/>
              </a:lnSpc>
              <a:spcBef>
                <a:spcPts val="406"/>
              </a:spcBef>
              <a:spcAft>
                <a:spcPts val="0"/>
              </a:spcAft>
              <a:buClr>
                <a:schemeClr val="dk1"/>
              </a:buClr>
              <a:buSzPts val="1950"/>
              <a:buFont typeface="Arial"/>
              <a:buChar char="•"/>
              <a:defRPr sz="1950" b="0" i="0" u="none" strike="noStrike" cap="none">
                <a:solidFill>
                  <a:schemeClr val="dk1"/>
                </a:solidFill>
                <a:latin typeface="Helvetica Neue"/>
                <a:ea typeface="Helvetica Neue"/>
                <a:cs typeface="Helvetica Neue"/>
                <a:sym typeface="Helvetica Neue"/>
              </a:defRPr>
            </a:lvl2pPr>
            <a:lvl3pPr marL="1371600" marR="0" lvl="2" indent="-331787" algn="l">
              <a:lnSpc>
                <a:spcPct val="90000"/>
              </a:lnSpc>
              <a:spcBef>
                <a:spcPts val="406"/>
              </a:spcBef>
              <a:spcAft>
                <a:spcPts val="0"/>
              </a:spcAft>
              <a:buClr>
                <a:schemeClr val="dk1"/>
              </a:buClr>
              <a:buSzPts val="1625"/>
              <a:buFont typeface="Arial"/>
              <a:buChar char="•"/>
              <a:defRPr sz="1625" b="0" i="0" u="none" strike="noStrike" cap="none">
                <a:solidFill>
                  <a:schemeClr val="dk1"/>
                </a:solidFill>
                <a:latin typeface="Helvetica Neue"/>
                <a:ea typeface="Helvetica Neue"/>
                <a:cs typeface="Helvetica Neue"/>
                <a:sym typeface="Helvetica Neue"/>
              </a:defRPr>
            </a:lvl3pPr>
            <a:lvl4pPr marL="1828800" marR="0" lvl="3" indent="-321436" algn="l">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4pPr>
            <a:lvl5pPr marL="2286000" marR="0" lvl="4" indent="-321436" algn="l">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5pPr>
            <a:lvl6pPr marL="2743200" marR="0" lvl="5" indent="-321436" algn="l">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6pPr>
            <a:lvl7pPr marL="3200400" marR="0" lvl="6" indent="-321436" algn="l">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7pPr>
            <a:lvl8pPr marL="3657600" marR="0" lvl="7" indent="-321436" algn="l">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8pPr>
            <a:lvl9pPr marL="4114800" marR="0" lvl="8" indent="-321436" algn="l">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9pPr>
          </a:lstStyle>
          <a:p>
            <a:endParaRPr/>
          </a:p>
        </p:txBody>
      </p:sp>
      <p:sp>
        <p:nvSpPr>
          <p:cNvPr id="73" name="Google Shape;73;g3694c7ecca9_0_53"/>
          <p:cNvSpPr txBox="1">
            <a:spLocks noGrp="1"/>
          </p:cNvSpPr>
          <p:nvPr>
            <p:ph type="dt" idx="10"/>
          </p:nvPr>
        </p:nvSpPr>
        <p:spPr>
          <a:xfrm>
            <a:off x="681038" y="6356351"/>
            <a:ext cx="22290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74" name="Google Shape;74;g3694c7ecca9_0_53"/>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75" name="Google Shape;75;g3694c7ecca9_0_5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hyperlink" Target="http://mbit.io/us-counter-pp"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21.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hyperlink" Target="https://makecode.microbit.org/"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26.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7"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9.jp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cde.ca.gov/Ci/ma/cf/documents/mathfwchapter2.pdf"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19.jp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hyperlink" Target="http://mbit.io/us-counter"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A000"/>
        </a:solidFill>
        <a:effectLst/>
      </p:bgPr>
    </p:bg>
    <p:spTree>
      <p:nvGrpSpPr>
        <p:cNvPr id="1" name="Shape 111"/>
        <p:cNvGrpSpPr/>
        <p:nvPr/>
      </p:nvGrpSpPr>
      <p:grpSpPr>
        <a:xfrm>
          <a:off x="0" y="0"/>
          <a:ext cx="0" cy="0"/>
          <a:chOff x="0" y="0"/>
          <a:chExt cx="0" cy="0"/>
        </a:xfrm>
      </p:grpSpPr>
      <p:sp>
        <p:nvSpPr>
          <p:cNvPr id="112" name="Google Shape;112;g35fec345a22_0_24"/>
          <p:cNvSpPr/>
          <p:nvPr/>
        </p:nvSpPr>
        <p:spPr>
          <a:xfrm>
            <a:off x="283800" y="3422425"/>
            <a:ext cx="9233400" cy="212730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sp>
        <p:nvSpPr>
          <p:cNvPr id="113" name="Google Shape;113;g35fec345a22_0_24"/>
          <p:cNvSpPr txBox="1">
            <a:spLocks noGrp="1"/>
          </p:cNvSpPr>
          <p:nvPr>
            <p:ph type="title" idx="4294967295"/>
          </p:nvPr>
        </p:nvSpPr>
        <p:spPr>
          <a:xfrm>
            <a:off x="482075" y="3496750"/>
            <a:ext cx="8735700" cy="654300"/>
          </a:xfrm>
          <a:prstGeom prst="rect">
            <a:avLst/>
          </a:prstGeom>
          <a:noFill/>
          <a:ln>
            <a:noFill/>
          </a:ln>
        </p:spPr>
        <p:txBody>
          <a:bodyPr spcFirstLastPara="1" wrap="square" lIns="99050" tIns="49525" rIns="99050" bIns="49525" anchor="t" anchorCtr="0">
            <a:spAutoFit/>
          </a:bodyPr>
          <a:lstStyle/>
          <a:p>
            <a:pPr marL="0" lvl="0" indent="0" algn="l" rtl="0">
              <a:lnSpc>
                <a:spcPct val="90000"/>
              </a:lnSpc>
              <a:spcBef>
                <a:spcPts val="0"/>
              </a:spcBef>
              <a:spcAft>
                <a:spcPts val="0"/>
              </a:spcAft>
              <a:buClr>
                <a:srgbClr val="00A000"/>
              </a:buClr>
              <a:buSzPts val="2000"/>
              <a:buFont typeface="Arial"/>
              <a:buNone/>
            </a:pPr>
            <a:r>
              <a:rPr lang="en-GB" sz="2000">
                <a:solidFill>
                  <a:srgbClr val="00A000"/>
                </a:solidFill>
                <a:latin typeface="Helvetica Neue"/>
                <a:ea typeface="Helvetica Neue"/>
                <a:cs typeface="Helvetica Neue"/>
                <a:sym typeface="Helvetica Neue"/>
              </a:rPr>
              <a:t>What you need</a:t>
            </a:r>
            <a:endParaRPr sz="2000">
              <a:solidFill>
                <a:srgbClr val="00A000"/>
              </a:solidFill>
              <a:latin typeface="Helvetica Neue"/>
              <a:ea typeface="Helvetica Neue"/>
              <a:cs typeface="Helvetica Neue"/>
              <a:sym typeface="Helvetica Neue"/>
            </a:endParaRPr>
          </a:p>
          <a:p>
            <a:pPr marL="0" lvl="0" indent="0" algn="l" rtl="0">
              <a:lnSpc>
                <a:spcPct val="90000"/>
              </a:lnSpc>
              <a:spcBef>
                <a:spcPts val="0"/>
              </a:spcBef>
              <a:spcAft>
                <a:spcPts val="0"/>
              </a:spcAft>
              <a:buClr>
                <a:srgbClr val="00A000"/>
              </a:buClr>
              <a:buSzPts val="2000"/>
              <a:buFont typeface="Arial"/>
              <a:buNone/>
            </a:pPr>
            <a:endParaRPr sz="2000">
              <a:solidFill>
                <a:srgbClr val="00A000"/>
              </a:solidFill>
              <a:latin typeface="Helvetica Neue"/>
              <a:ea typeface="Helvetica Neue"/>
              <a:cs typeface="Helvetica Neue"/>
              <a:sym typeface="Helvetica Neue"/>
            </a:endParaRPr>
          </a:p>
        </p:txBody>
      </p:sp>
      <p:pic>
        <p:nvPicPr>
          <p:cNvPr id="114" name="Google Shape;114;g35fec345a22_0_24" descr="The micro:bit logo in black font on a green background."/>
          <p:cNvPicPr preferRelativeResize="0"/>
          <p:nvPr/>
        </p:nvPicPr>
        <p:blipFill rotWithShape="1">
          <a:blip r:embed="rId3">
            <a:alphaModFix/>
          </a:blip>
          <a:srcRect/>
          <a:stretch/>
        </p:blipFill>
        <p:spPr>
          <a:xfrm>
            <a:off x="6413041" y="5737408"/>
            <a:ext cx="3104170" cy="948989"/>
          </a:xfrm>
          <a:prstGeom prst="rect">
            <a:avLst/>
          </a:prstGeom>
          <a:noFill/>
          <a:ln>
            <a:noFill/>
          </a:ln>
        </p:spPr>
      </p:pic>
      <p:sp>
        <p:nvSpPr>
          <p:cNvPr id="115" name="Google Shape;115;g35fec345a22_0_24"/>
          <p:cNvSpPr txBox="1"/>
          <p:nvPr/>
        </p:nvSpPr>
        <p:spPr>
          <a:xfrm>
            <a:off x="482065" y="6080301"/>
            <a:ext cx="2911800" cy="40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17"/>
              <a:buFont typeface="Arial"/>
              <a:buNone/>
            </a:pPr>
            <a:r>
              <a:rPr lang="en-GB" sz="2017" b="0" i="0" u="none" strike="noStrike" cap="none">
                <a:solidFill>
                  <a:schemeClr val="lt1"/>
                </a:solidFill>
                <a:latin typeface="Helvetica Neue"/>
                <a:ea typeface="Helvetica Neue"/>
                <a:cs typeface="Helvetica Neue"/>
                <a:sym typeface="Helvetica Neue"/>
              </a:rPr>
              <a:t>Project guide</a:t>
            </a:r>
            <a:endParaRPr sz="1900" b="0" i="0" u="none" strike="noStrike" cap="none">
              <a:solidFill>
                <a:srgbClr val="000000"/>
              </a:solidFill>
              <a:latin typeface="Arial"/>
              <a:ea typeface="Arial"/>
              <a:cs typeface="Arial"/>
              <a:sym typeface="Arial"/>
            </a:endParaRPr>
          </a:p>
        </p:txBody>
      </p:sp>
      <p:sp>
        <p:nvSpPr>
          <p:cNvPr id="116" name="Google Shape;116;g35fec345a22_0_24"/>
          <p:cNvSpPr txBox="1"/>
          <p:nvPr/>
        </p:nvSpPr>
        <p:spPr>
          <a:xfrm>
            <a:off x="283812" y="1352450"/>
            <a:ext cx="9447600" cy="633600"/>
          </a:xfrm>
          <a:prstGeom prst="rect">
            <a:avLst/>
          </a:prstGeom>
          <a:noFill/>
          <a:ln>
            <a:noFill/>
          </a:ln>
        </p:spPr>
        <p:txBody>
          <a:bodyPr spcFirstLastPara="1" wrap="square" lIns="99050" tIns="49525" rIns="99050" bIns="49525" anchor="t" anchorCtr="0">
            <a:spAutoFit/>
          </a:bodyPr>
          <a:lstStyle/>
          <a:p>
            <a:pPr marL="0" marR="0" lvl="0" indent="0" algn="l" rtl="0">
              <a:lnSpc>
                <a:spcPct val="100000"/>
              </a:lnSpc>
              <a:spcBef>
                <a:spcPts val="0"/>
              </a:spcBef>
              <a:spcAft>
                <a:spcPts val="0"/>
              </a:spcAft>
              <a:buClr>
                <a:schemeClr val="lt1"/>
              </a:buClr>
              <a:buSzPts val="3466"/>
              <a:buFont typeface="Arial"/>
              <a:buNone/>
            </a:pPr>
            <a:r>
              <a:rPr lang="en-GB" sz="3466" b="1">
                <a:solidFill>
                  <a:schemeClr val="lt1"/>
                </a:solidFill>
              </a:rPr>
              <a:t>Number P</a:t>
            </a:r>
            <a:r>
              <a:rPr lang="en-GB" sz="3466" b="1">
                <a:solidFill>
                  <a:schemeClr val="lt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atterns</a:t>
            </a:r>
            <a:r>
              <a:rPr lang="en-GB" sz="3466" b="1">
                <a:solidFill>
                  <a:schemeClr val="lt1"/>
                </a:solidFill>
              </a:rPr>
              <a:t> with the C</a:t>
            </a:r>
            <a:r>
              <a:rPr lang="en-GB" sz="3466" b="1">
                <a:solidFill>
                  <a:schemeClr val="lt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ounter</a:t>
            </a:r>
            <a:endParaRPr sz="1400" b="0" i="0" u="none" strike="noStrike" cap="none">
              <a:solidFill>
                <a:srgbClr val="000000"/>
              </a:solidFill>
              <a:latin typeface="Arial"/>
              <a:ea typeface="Arial"/>
              <a:cs typeface="Arial"/>
              <a:sym typeface="Arial"/>
            </a:endParaRPr>
          </a:p>
        </p:txBody>
      </p:sp>
      <p:grpSp>
        <p:nvGrpSpPr>
          <p:cNvPr id="117" name="Google Shape;117;g35fec345a22_0_24"/>
          <p:cNvGrpSpPr/>
          <p:nvPr/>
        </p:nvGrpSpPr>
        <p:grpSpPr>
          <a:xfrm>
            <a:off x="283825" y="308093"/>
            <a:ext cx="6776414" cy="719853"/>
            <a:chOff x="1043748" y="-1624402"/>
            <a:chExt cx="1645200" cy="664500"/>
          </a:xfrm>
        </p:grpSpPr>
        <p:sp>
          <p:nvSpPr>
            <p:cNvPr id="118" name="Google Shape;118;g35fec345a22_0_24"/>
            <p:cNvSpPr/>
            <p:nvPr/>
          </p:nvSpPr>
          <p:spPr>
            <a:xfrm>
              <a:off x="1043748" y="-1624402"/>
              <a:ext cx="1645200" cy="6645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sp>
          <p:nvSpPr>
            <p:cNvPr id="119" name="Google Shape;119;g35fec345a22_0_24"/>
            <p:cNvSpPr txBox="1"/>
            <p:nvPr/>
          </p:nvSpPr>
          <p:spPr>
            <a:xfrm>
              <a:off x="1112157" y="-1522993"/>
              <a:ext cx="1506000" cy="461700"/>
            </a:xfrm>
            <a:prstGeom prst="rect">
              <a:avLst/>
            </a:prstGeom>
            <a:noFill/>
            <a:ln>
              <a:noFill/>
            </a:ln>
          </p:spPr>
          <p:txBody>
            <a:bodyPr spcFirstLastPara="1" wrap="square" lIns="99050" tIns="49525" rIns="99050" bIns="49525" anchor="t" anchorCtr="0">
              <a:spAutoFit/>
            </a:bodyPr>
            <a:lstStyle/>
            <a:p>
              <a:pPr marL="0" marR="0" lvl="0" indent="0" algn="ctr" rtl="0">
                <a:lnSpc>
                  <a:spcPct val="100000"/>
                </a:lnSpc>
                <a:spcBef>
                  <a:spcPts val="0"/>
                </a:spcBef>
                <a:spcAft>
                  <a:spcPts val="0"/>
                </a:spcAft>
                <a:buClr>
                  <a:srgbClr val="000000"/>
                </a:buClr>
                <a:buSzPts val="2600"/>
                <a:buFont typeface="Arial"/>
                <a:buNone/>
              </a:pPr>
              <a:r>
                <a:rPr lang="en-GB" sz="2600" b="0" i="0" u="none" strike="noStrike" cap="none">
                  <a:solidFill>
                    <a:schemeClr val="lt1"/>
                  </a:solidFill>
                  <a:latin typeface="Helvetica Neue"/>
                  <a:ea typeface="Helvetica Neue"/>
                  <a:cs typeface="Helvetica Neue"/>
                  <a:sym typeface="Helvetica Neue"/>
                </a:rPr>
                <a:t>Integrating CS with Math - </a:t>
              </a:r>
              <a:r>
                <a:rPr lang="en-GB" sz="2600">
                  <a:solidFill>
                    <a:schemeClr val="lt1"/>
                  </a:solidFill>
                  <a:latin typeface="Helvetica Neue"/>
                  <a:ea typeface="Helvetica Neue"/>
                  <a:cs typeface="Helvetica Neue"/>
                  <a:sym typeface="Helvetica Neue"/>
                </a:rPr>
                <a:t>4th</a:t>
              </a:r>
              <a:r>
                <a:rPr lang="en-GB" sz="2600" b="0" i="0" u="none" strike="noStrike" cap="none">
                  <a:solidFill>
                    <a:schemeClr val="lt1"/>
                  </a:solidFill>
                  <a:latin typeface="Helvetica Neue"/>
                  <a:ea typeface="Helvetica Neue"/>
                  <a:cs typeface="Helvetica Neue"/>
                  <a:sym typeface="Helvetica Neue"/>
                </a:rPr>
                <a:t> Grade</a:t>
              </a:r>
              <a:endParaRPr sz="2288" b="0" i="0" u="none" strike="noStrike" cap="none">
                <a:solidFill>
                  <a:schemeClr val="dk1"/>
                </a:solidFill>
                <a:latin typeface="Calibri"/>
                <a:ea typeface="Calibri"/>
                <a:cs typeface="Calibri"/>
                <a:sym typeface="Calibri"/>
              </a:endParaRPr>
            </a:p>
          </p:txBody>
        </p:sp>
      </p:grpSp>
      <p:sp>
        <p:nvSpPr>
          <p:cNvPr id="120" name="Google Shape;120;g35fec345a22_0_24" descr="'''"/>
          <p:cNvSpPr/>
          <p:nvPr/>
        </p:nvSpPr>
        <p:spPr>
          <a:xfrm>
            <a:off x="330225" y="5954600"/>
            <a:ext cx="2016000" cy="6543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87"/>
              <a:buFont typeface="Arial"/>
              <a:buNone/>
            </a:pPr>
            <a:endParaRPr sz="1887" b="0" i="0" u="none" strike="noStrike" cap="none">
              <a:solidFill>
                <a:schemeClr val="lt1"/>
              </a:solidFill>
              <a:latin typeface="Calibri"/>
              <a:ea typeface="Calibri"/>
              <a:cs typeface="Calibri"/>
              <a:sym typeface="Calibri"/>
            </a:endParaRPr>
          </a:p>
        </p:txBody>
      </p:sp>
      <p:pic>
        <p:nvPicPr>
          <p:cNvPr id="121" name="Google Shape;121;g35fec345a22_0_24" descr="Illustration of a micro:bit that is needed for using this resource" title="Screenshot 2025-06-03 at 15.50.03.png"/>
          <p:cNvPicPr preferRelativeResize="0"/>
          <p:nvPr/>
        </p:nvPicPr>
        <p:blipFill rotWithShape="1">
          <a:blip r:embed="rId4">
            <a:alphaModFix/>
          </a:blip>
          <a:srcRect/>
          <a:stretch/>
        </p:blipFill>
        <p:spPr>
          <a:xfrm>
            <a:off x="633357" y="4049375"/>
            <a:ext cx="1454443" cy="1311525"/>
          </a:xfrm>
          <a:prstGeom prst="rect">
            <a:avLst/>
          </a:prstGeom>
          <a:noFill/>
          <a:ln>
            <a:noFill/>
          </a:ln>
        </p:spPr>
      </p:pic>
      <p:pic>
        <p:nvPicPr>
          <p:cNvPr id="122" name="Google Shape;122;g35fec345a22_0_24" descr="Illustration of a Micro USB cable that is needed for downloading code onto the micro:bit used in this resource" title="Screenshot 2025-06-03 at 15.50.11.png"/>
          <p:cNvPicPr preferRelativeResize="0"/>
          <p:nvPr/>
        </p:nvPicPr>
        <p:blipFill rotWithShape="1">
          <a:blip r:embed="rId5">
            <a:alphaModFix/>
          </a:blip>
          <a:srcRect/>
          <a:stretch/>
        </p:blipFill>
        <p:spPr>
          <a:xfrm>
            <a:off x="2344602" y="4033825"/>
            <a:ext cx="882298" cy="1342625"/>
          </a:xfrm>
          <a:prstGeom prst="rect">
            <a:avLst/>
          </a:prstGeom>
          <a:noFill/>
          <a:ln>
            <a:noFill/>
          </a:ln>
        </p:spPr>
      </p:pic>
      <p:pic>
        <p:nvPicPr>
          <p:cNvPr id="123" name="Google Shape;123;g35fec345a22_0_24" descr="Illustration of a battery back that is needed to provide power to a micro:bit used with this resource" title="Screenshot 2025-06-03 at 15.50.33.png"/>
          <p:cNvPicPr preferRelativeResize="0"/>
          <p:nvPr/>
        </p:nvPicPr>
        <p:blipFill rotWithShape="1">
          <a:blip r:embed="rId6">
            <a:alphaModFix/>
          </a:blip>
          <a:srcRect/>
          <a:stretch/>
        </p:blipFill>
        <p:spPr>
          <a:xfrm>
            <a:off x="3483695" y="4049378"/>
            <a:ext cx="1152333" cy="1311525"/>
          </a:xfrm>
          <a:prstGeom prst="rect">
            <a:avLst/>
          </a:prstGeom>
          <a:noFill/>
          <a:ln>
            <a:noFill/>
          </a:ln>
        </p:spPr>
      </p:pic>
      <p:pic>
        <p:nvPicPr>
          <p:cNvPr id="124" name="Google Shape;124;g35fec345a22_0_24" title="tablet with bluetooth.png"/>
          <p:cNvPicPr preferRelativeResize="0"/>
          <p:nvPr/>
        </p:nvPicPr>
        <p:blipFill>
          <a:blip r:embed="rId7">
            <a:alphaModFix/>
          </a:blip>
          <a:stretch>
            <a:fillRect/>
          </a:stretch>
        </p:blipFill>
        <p:spPr>
          <a:xfrm>
            <a:off x="6783525" y="4190750"/>
            <a:ext cx="1581113" cy="1311525"/>
          </a:xfrm>
          <a:prstGeom prst="rect">
            <a:avLst/>
          </a:prstGeom>
          <a:noFill/>
          <a:ln>
            <a:noFill/>
          </a:ln>
        </p:spPr>
      </p:pic>
      <p:pic>
        <p:nvPicPr>
          <p:cNvPr id="125" name="Google Shape;125;g35fec345a22_0_24" title="computer with usb.png"/>
          <p:cNvPicPr preferRelativeResize="0"/>
          <p:nvPr/>
        </p:nvPicPr>
        <p:blipFill>
          <a:blip r:embed="rId8">
            <a:alphaModFix/>
          </a:blip>
          <a:stretch>
            <a:fillRect/>
          </a:stretch>
        </p:blipFill>
        <p:spPr>
          <a:xfrm>
            <a:off x="4892825" y="4175201"/>
            <a:ext cx="1633895" cy="1342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Google Shape;224;g35fa30c4f18_0_96" descr="Block-based code for Buttons A+B pressed simultaneously on a micro:bit to reset variable &quot;count&quot; to 0 and display 0 to confirm reset. The show number 0 and set variable block for count are inside the on button A+B block." title="Screenshot 2025-06-18 at 10.41.56.png"/>
          <p:cNvPicPr preferRelativeResize="0"/>
          <p:nvPr/>
        </p:nvPicPr>
        <p:blipFill>
          <a:blip r:embed="rId3">
            <a:alphaModFix/>
          </a:blip>
          <a:stretch>
            <a:fillRect/>
          </a:stretch>
        </p:blipFill>
        <p:spPr>
          <a:xfrm>
            <a:off x="7588263" y="2648775"/>
            <a:ext cx="1642700" cy="1192466"/>
          </a:xfrm>
          <a:prstGeom prst="rect">
            <a:avLst/>
          </a:prstGeom>
          <a:noFill/>
          <a:ln>
            <a:noFill/>
          </a:ln>
        </p:spPr>
      </p:pic>
      <p:sp>
        <p:nvSpPr>
          <p:cNvPr id="225" name="Google Shape;225;g35fa30c4f18_0_96"/>
          <p:cNvSpPr txBox="1">
            <a:spLocks noGrp="1"/>
          </p:cNvSpPr>
          <p:nvPr>
            <p:ph type="body" idx="1"/>
          </p:nvPr>
        </p:nvSpPr>
        <p:spPr>
          <a:xfrm>
            <a:off x="681036" y="1373713"/>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8"/>
                  </a:ext>
                </a:extLst>
              </a:rPr>
              <a:t>This project uses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9"/>
                  </a:ext>
                </a:extLst>
              </a:rPr>
              <a:t>button A to increase a variable called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0"/>
                  </a:ext>
                </a:extLst>
              </a:rPr>
              <a:t>count”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1"/>
                  </a:ext>
                </a:extLst>
              </a:rPr>
              <a:t>and show the number on the LED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2"/>
                  </a:ext>
                </a:extLst>
              </a:rPr>
              <a:t>display. You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3"/>
                  </a:ext>
                </a:extLst>
              </a:rPr>
              <a:t>can change the increment to other numbers (such as 3,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4"/>
                  </a:ext>
                </a:extLst>
              </a:rPr>
              <a:t>5, and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5"/>
                  </a:ext>
                </a:extLst>
              </a:rPr>
              <a:t>6) to explore other patterns. </a:t>
            </a:r>
            <a:endParaRPr sz="1550" dirty="0"/>
          </a:p>
        </p:txBody>
      </p:sp>
      <p:sp>
        <p:nvSpPr>
          <p:cNvPr id="226" name="Google Shape;226;g35fa30c4f18_0_96"/>
          <p:cNvSpPr/>
          <p:nvPr/>
        </p:nvSpPr>
        <p:spPr>
          <a:xfrm>
            <a:off x="7504975" y="2538075"/>
            <a:ext cx="1725900" cy="36198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A and B down together resets the variable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6"/>
                  </a:ext>
                </a:extLst>
              </a:rPr>
              <a:t>count” </a:t>
            </a:r>
            <a:r>
              <a:rPr lang="en-GB" sz="1600">
                <a:solidFill>
                  <a:schemeClr val="dk1"/>
                </a:solidFill>
                <a:latin typeface="Helvetica Neue"/>
                <a:ea typeface="Helvetica Neue"/>
                <a:cs typeface="Helvetica Neue"/>
                <a:sym typeface="Helvetica Neue"/>
              </a:rPr>
              <a:t>back to 0.   </a:t>
            </a:r>
            <a:endParaRPr sz="1600">
              <a:solidFill>
                <a:schemeClr val="dk1"/>
              </a:solidFill>
              <a:latin typeface="Helvetica Neue"/>
              <a:ea typeface="Helvetica Neue"/>
              <a:cs typeface="Helvetica Neue"/>
              <a:sym typeface="Helvetica Neue"/>
            </a:endParaRPr>
          </a:p>
        </p:txBody>
      </p:sp>
      <p:sp>
        <p:nvSpPr>
          <p:cNvPr id="227" name="Google Shape;227;g35fa30c4f18_0_9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7"/>
                  </a:ext>
                </a:extLst>
              </a:rPr>
              <a:t>Mild 🌶️ Code Details</a:t>
            </a:r>
            <a:endParaRPr sz="2600">
              <a:solidFill>
                <a:srgbClr val="2993D6"/>
              </a:solidFill>
            </a:endParaRPr>
          </a:p>
        </p:txBody>
      </p:sp>
      <p:sp>
        <p:nvSpPr>
          <p:cNvPr id="228" name="Google Shape;228;g35fa30c4f18_0_9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10</a:t>
            </a:fld>
            <a:endParaRPr/>
          </a:p>
        </p:txBody>
      </p:sp>
      <p:sp>
        <p:nvSpPr>
          <p:cNvPr id="229" name="Google Shape;229;g35fa30c4f18_0_9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sp>
        <p:nvSpPr>
          <p:cNvPr id="230" name="Google Shape;230;g35fa30c4f18_0_96"/>
          <p:cNvSpPr/>
          <p:nvPr/>
        </p:nvSpPr>
        <p:spPr>
          <a:xfrm>
            <a:off x="675025" y="2538075"/>
            <a:ext cx="2122800" cy="36198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At the beginning of the program, 0 is shown on the LED display to help students know the variable “count” is reset to 0. </a:t>
            </a:r>
            <a:r>
              <a:rPr lang="en-GB" sz="1600" b="0" i="0" u="none" strike="noStrike" cap="none">
                <a:solidFill>
                  <a:schemeClr val="dk1"/>
                </a:solidFill>
                <a:latin typeface="Helvetica Neue"/>
                <a:ea typeface="Helvetica Neue"/>
                <a:cs typeface="Helvetica Neue"/>
                <a:sym typeface="Helvetica Neue"/>
              </a:rPr>
              <a:t> </a:t>
            </a:r>
            <a:endParaRPr sz="1600" b="0" i="0" u="none" strike="noStrike" cap="none">
              <a:solidFill>
                <a:schemeClr val="dk1"/>
              </a:solidFill>
              <a:latin typeface="Helvetica Neue"/>
              <a:ea typeface="Helvetica Neue"/>
              <a:cs typeface="Helvetica Neue"/>
              <a:sym typeface="Helvetica Neue"/>
            </a:endParaRPr>
          </a:p>
        </p:txBody>
      </p:sp>
      <p:pic>
        <p:nvPicPr>
          <p:cNvPr id="231" name="Google Shape;231;g35fa30c4f18_0_96" descr="Block-based code for a micro:bit to reset variable &quot;count&quot; to 0 and display 0 to confirm reset at start of program. The show number 0 and set variable block for count are inside the on start block." title="Screenshot 2025-06-18 at 10.11.35.png"/>
          <p:cNvPicPr preferRelativeResize="0"/>
          <p:nvPr/>
        </p:nvPicPr>
        <p:blipFill>
          <a:blip r:embed="rId4">
            <a:alphaModFix/>
          </a:blip>
          <a:stretch>
            <a:fillRect/>
          </a:stretch>
        </p:blipFill>
        <p:spPr>
          <a:xfrm>
            <a:off x="917050" y="2680934"/>
            <a:ext cx="1809375" cy="1346675"/>
          </a:xfrm>
          <a:prstGeom prst="rect">
            <a:avLst/>
          </a:prstGeom>
          <a:noFill/>
          <a:ln>
            <a:noFill/>
          </a:ln>
        </p:spPr>
      </p:pic>
      <p:sp>
        <p:nvSpPr>
          <p:cNvPr id="232" name="Google Shape;232;g35fa30c4f18_0_96"/>
          <p:cNvSpPr/>
          <p:nvPr/>
        </p:nvSpPr>
        <p:spPr>
          <a:xfrm>
            <a:off x="2943975" y="2538075"/>
            <a:ext cx="1809300" cy="36198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B adds 2 to the value of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8"/>
                  </a:ext>
                </a:extLst>
              </a:rPr>
              <a:t>count</a:t>
            </a:r>
            <a:r>
              <a:rPr lang="en-GB" sz="1600">
                <a:solidFill>
                  <a:schemeClr val="dk1"/>
                </a:solidFill>
                <a:latin typeface="Helvetica Neue"/>
                <a:ea typeface="Helvetica Neue"/>
                <a:cs typeface="Helvetica Neue"/>
                <a:sym typeface="Helvetica Neue"/>
              </a:rPr>
              <a:t>” and then shows the number on the LED display. </a:t>
            </a:r>
            <a:endParaRPr sz="1600">
              <a:solidFill>
                <a:schemeClr val="dk1"/>
              </a:solidFill>
              <a:latin typeface="Helvetica Neue"/>
              <a:ea typeface="Helvetica Neue"/>
              <a:cs typeface="Helvetica Neue"/>
              <a:sym typeface="Helvetica Neue"/>
            </a:endParaRPr>
          </a:p>
        </p:txBody>
      </p:sp>
      <p:sp>
        <p:nvSpPr>
          <p:cNvPr id="233" name="Google Shape;233;g35fa30c4f18_0_96"/>
          <p:cNvSpPr/>
          <p:nvPr/>
        </p:nvSpPr>
        <p:spPr>
          <a:xfrm>
            <a:off x="4899425" y="2538075"/>
            <a:ext cx="2459400" cy="36198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A shows the current number stored in the variable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9"/>
                  </a:ext>
                </a:extLst>
              </a:rPr>
              <a:t>count”.</a:t>
            </a:r>
            <a:r>
              <a:rPr lang="en-GB" sz="1600">
                <a:solidFill>
                  <a:schemeClr val="dk1"/>
                </a:solidFill>
                <a:latin typeface="Helvetica Neue"/>
                <a:ea typeface="Helvetica Neue"/>
                <a:cs typeface="Helvetica Neue"/>
                <a:sym typeface="Helvetica Neue"/>
              </a:rPr>
              <a:t> This code is h</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0"/>
                  </a:ext>
                </a:extLst>
              </a:rPr>
              <a:t>elpful to show double digits which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1"/>
                  </a:ext>
                </a:extLst>
              </a:rPr>
              <a:t>cannot remain on</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2"/>
                  </a:ext>
                </a:extLst>
              </a:rPr>
              <a:t> the LED display</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3"/>
                  </a:ext>
                </a:extLst>
              </a:rPr>
              <a:t>. </a:t>
            </a:r>
            <a:r>
              <a:rPr lang="en-GB" sz="1600">
                <a:solidFill>
                  <a:schemeClr val="dk1"/>
                </a:solidFill>
                <a:latin typeface="Helvetica Neue"/>
                <a:ea typeface="Helvetica Neue"/>
                <a:cs typeface="Helvetica Neue"/>
                <a:sym typeface="Helvetica Neue"/>
              </a:rPr>
              <a:t> </a:t>
            </a:r>
            <a:endParaRPr sz="1600">
              <a:solidFill>
                <a:schemeClr val="dk1"/>
              </a:solidFill>
              <a:latin typeface="Helvetica Neue"/>
              <a:ea typeface="Helvetica Neue"/>
              <a:cs typeface="Helvetica Neue"/>
              <a:sym typeface="Helvetica Neue"/>
            </a:endParaRPr>
          </a:p>
        </p:txBody>
      </p:sp>
      <p:pic>
        <p:nvPicPr>
          <p:cNvPr id="234" name="Google Shape;234;g35fa30c4f18_0_96" descr="Block-based code for Button A on a micro:bit to display the current value of &quot;count&quot; every time Button A is pressed. It is helpful to have this additional code for when numbers get large enough that they scroll across the LED display. The show number block with the count  variable block are inside the on button A pressed block." title="Screenshot 2025-06-18 at 10.41.37.png"/>
          <p:cNvPicPr preferRelativeResize="0"/>
          <p:nvPr/>
        </p:nvPicPr>
        <p:blipFill>
          <a:blip r:embed="rId5">
            <a:alphaModFix/>
          </a:blip>
          <a:stretch>
            <a:fillRect/>
          </a:stretch>
        </p:blipFill>
        <p:spPr>
          <a:xfrm>
            <a:off x="5284287" y="2714250"/>
            <a:ext cx="1689675" cy="1061550"/>
          </a:xfrm>
          <a:prstGeom prst="rect">
            <a:avLst/>
          </a:prstGeom>
          <a:noFill/>
          <a:ln>
            <a:noFill/>
          </a:ln>
        </p:spPr>
      </p:pic>
      <p:pic>
        <p:nvPicPr>
          <p:cNvPr id="235" name="Google Shape;235;g35fa30c4f18_0_96" descr="Block-based code for Button B on a micro:bit to increase the value of variable &quot;count&quot; by 2 and display the current value of &quot;count&quot; every time Button B is pressed. The change variable count by 2 and show number blocks are inside the on button B pressed block." title="microbit-screenshot (19).png"/>
          <p:cNvPicPr preferRelativeResize="0"/>
          <p:nvPr/>
        </p:nvPicPr>
        <p:blipFill>
          <a:blip r:embed="rId6">
            <a:alphaModFix/>
          </a:blip>
          <a:stretch>
            <a:fillRect/>
          </a:stretch>
        </p:blipFill>
        <p:spPr>
          <a:xfrm>
            <a:off x="3087037" y="2680926"/>
            <a:ext cx="1593076" cy="1128174"/>
          </a:xfrm>
          <a:prstGeom prst="rect">
            <a:avLst/>
          </a:prstGeom>
          <a:noFill/>
          <a:ln>
            <a:noFill/>
          </a:ln>
        </p:spPr>
      </p:pic>
      <p:pic>
        <p:nvPicPr>
          <p:cNvPr id="236" name="Google Shape;236;g35fa30c4f18_0_96" descr="decorative" title="Inspired_green@4x-100.jpg"/>
          <p:cNvPicPr preferRelativeResize="0"/>
          <p:nvPr/>
        </p:nvPicPr>
        <p:blipFill>
          <a:blip r:embed="rId7">
            <a:alphaModFix/>
          </a:blip>
          <a:stretch>
            <a:fillRect/>
          </a:stretch>
        </p:blipFill>
        <p:spPr>
          <a:xfrm>
            <a:off x="8044750" y="226075"/>
            <a:ext cx="940975" cy="1279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3669771b81a_0_11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Medium</a:t>
            </a:r>
            <a:endParaRPr/>
          </a:p>
        </p:txBody>
      </p:sp>
      <p:sp>
        <p:nvSpPr>
          <p:cNvPr id="242" name="Google Shape;242;g3669771b81a_0_11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365ab73c13e_0_2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a:t>
            </a:r>
            <a:r>
              <a:rPr lang="en-GB" sz="2600">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4"/>
                  </a:ext>
                </a:extLst>
              </a:rPr>
              <a:t>Introduction</a:t>
            </a:r>
            <a:endParaRPr sz="2600">
              <a:solidFill>
                <a:srgbClr val="6C4BC1"/>
              </a:solidFill>
            </a:endParaRPr>
          </a:p>
        </p:txBody>
      </p:sp>
      <p:sp>
        <p:nvSpPr>
          <p:cNvPr id="248" name="Google Shape;248;g365ab73c13e_0_2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12</a:t>
            </a:fld>
            <a:endParaRPr/>
          </a:p>
        </p:txBody>
      </p:sp>
      <p:sp>
        <p:nvSpPr>
          <p:cNvPr id="249" name="Google Shape;249;g365ab73c13e_0_21"/>
          <p:cNvSpPr txBox="1">
            <a:spLocks noGrp="1"/>
          </p:cNvSpPr>
          <p:nvPr>
            <p:ph type="body" idx="1"/>
          </p:nvPr>
        </p:nvSpPr>
        <p:spPr>
          <a:xfrm>
            <a:off x="681036" y="1486727"/>
            <a:ext cx="8544000" cy="4609500"/>
          </a:xfrm>
          <a:prstGeom prst="rect">
            <a:avLst/>
          </a:prstGeom>
          <a:noFill/>
          <a:ln>
            <a:noFill/>
          </a:ln>
        </p:spPr>
        <p:txBody>
          <a:bodyPr spcFirstLastPara="1" wrap="square" lIns="91425" tIns="45700" rIns="91425" bIns="45700" anchor="t" anchorCtr="0">
            <a:normAutofit lnSpcReduction="10000"/>
          </a:bodyPr>
          <a:lstStyle/>
          <a:p>
            <a:pPr marL="185732" lvl="0" indent="-185731" algn="l" rtl="0">
              <a:lnSpc>
                <a:spcPct val="110000"/>
              </a:lnSpc>
              <a:spcBef>
                <a:spcPts val="1300"/>
              </a:spcBef>
              <a:spcAft>
                <a:spcPts val="0"/>
              </a:spcAft>
              <a:buClr>
                <a:srgbClr val="6C4BC1"/>
              </a:buClr>
              <a:buSzPts val="1800"/>
              <a:buChar char="•"/>
            </a:pPr>
            <a:r>
              <a:rPr lang="en-GB" sz="1800" dirty="0"/>
              <a:t>Students open a </a:t>
            </a:r>
            <a:r>
              <a:rPr lang="en-GB" sz="1800" b="1" dirty="0"/>
              <a:t>starter project</a:t>
            </a:r>
            <a:r>
              <a:rPr lang="en-GB" sz="1800" dirty="0"/>
              <a:t> containing all the blocks they need to make the project. </a:t>
            </a:r>
            <a:endParaRPr sz="1800" dirty="0"/>
          </a:p>
          <a:p>
            <a:pPr marL="185732" lvl="0" indent="0" algn="l" rtl="0">
              <a:lnSpc>
                <a:spcPct val="110000"/>
              </a:lnSpc>
              <a:spcBef>
                <a:spcPts val="1300"/>
              </a:spcBef>
              <a:spcAft>
                <a:spcPts val="0"/>
              </a:spcAft>
              <a:buSzPts val="1946"/>
              <a:buNone/>
            </a:pPr>
            <a:endParaRPr sz="1800" dirty="0"/>
          </a:p>
          <a:p>
            <a:pPr marL="185732" lvl="0" indent="-185732" algn="l" rtl="0">
              <a:lnSpc>
                <a:spcPct val="110000"/>
              </a:lnSpc>
              <a:spcBef>
                <a:spcPts val="1300"/>
              </a:spcBef>
              <a:spcAft>
                <a:spcPts val="0"/>
              </a:spcAft>
              <a:buClr>
                <a:srgbClr val="6C4BC1"/>
              </a:buClr>
              <a:buSzPts val="1800"/>
              <a:buChar char="•"/>
            </a:pPr>
            <a:r>
              <a:rPr lang="en-GB" sz="1800" dirty="0"/>
              <a:t>After the code has been built and downloaded onto their </a:t>
            </a:r>
            <a:r>
              <a:rPr lang="en-GB" sz="1800" dirty="0" err="1"/>
              <a:t>micro:bit</a:t>
            </a:r>
            <a:r>
              <a:rPr lang="en-GB" sz="1800" dirty="0"/>
              <a:t>, students can use the project to explore number patterns and test a given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5"/>
                  </a:ext>
                </a:extLst>
              </a:rPr>
              <a:t>rule. For</a:t>
            </a:r>
            <a:r>
              <a:rPr lang="en-GB" sz="1800" dirty="0"/>
              <a:t> example: </a:t>
            </a:r>
            <a:endParaRPr sz="1800" dirty="0"/>
          </a:p>
          <a:p>
            <a:pPr marL="914400" lvl="1" indent="-342900" algn="l" rtl="0">
              <a:lnSpc>
                <a:spcPct val="110000"/>
              </a:lnSpc>
              <a:spcBef>
                <a:spcPts val="1300"/>
              </a:spcBef>
              <a:spcAft>
                <a:spcPts val="0"/>
              </a:spcAft>
              <a:buClr>
                <a:srgbClr val="6C4BC1"/>
              </a:buClr>
              <a:buSzPts val="1800"/>
              <a:buChar char="•"/>
            </a:pPr>
            <a:r>
              <a:rPr lang="en-GB" sz="1800" dirty="0"/>
              <a:t>Start with the number 0 and use the rule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6"/>
                  </a:ext>
                </a:extLst>
              </a:rPr>
              <a:t>–</a:t>
            </a:r>
            <a:r>
              <a:rPr lang="en-GB" sz="1800" dirty="0"/>
              <a:t> “add 3”. What are the first five numbers in your pattern?</a:t>
            </a:r>
            <a:endParaRPr sz="1800" dirty="0"/>
          </a:p>
          <a:p>
            <a:pPr marL="0" lvl="0" indent="0" algn="l" rtl="0">
              <a:lnSpc>
                <a:spcPct val="110000"/>
              </a:lnSpc>
              <a:spcBef>
                <a:spcPts val="1300"/>
              </a:spcBef>
              <a:spcAft>
                <a:spcPts val="0"/>
              </a:spcAft>
              <a:buNone/>
            </a:pPr>
            <a:endParaRPr sz="1800" dirty="0"/>
          </a:p>
          <a:p>
            <a:pPr marL="185732" lvl="0" indent="-185732" algn="l" rtl="0">
              <a:lnSpc>
                <a:spcPct val="110000"/>
              </a:lnSpc>
              <a:spcBef>
                <a:spcPts val="1300"/>
              </a:spcBef>
              <a:spcAft>
                <a:spcPts val="0"/>
              </a:spcAft>
              <a:buClr>
                <a:srgbClr val="6C4BC1"/>
              </a:buClr>
              <a:buSzPts val="1800"/>
              <a:buChar char="•"/>
            </a:pPr>
            <a:r>
              <a:rPr lang="en-GB" sz="1800" dirty="0"/>
              <a:t>Students can work in pairs to test each other.  </a:t>
            </a:r>
            <a:endParaRPr sz="1800" dirty="0"/>
          </a:p>
          <a:p>
            <a:pPr marL="185420" marR="3046095" indent="-185420">
              <a:lnSpc>
                <a:spcPct val="110000"/>
              </a:lnSpc>
              <a:spcBef>
                <a:spcPts val="1300"/>
              </a:spcBef>
              <a:buClr>
                <a:srgbClr val="6C4BC1"/>
              </a:buClr>
            </a:pPr>
            <a:r>
              <a:rPr lang="en-GB" sz="1800" dirty="0"/>
              <a:t>The </a:t>
            </a:r>
            <a:r>
              <a:rPr lang="en-GB" sz="1800" dirty="0">
                <a:solidFill>
                  <a:schemeClr val="tx1"/>
                </a:solidFill>
              </a:rPr>
              <a:t>counter recording sheet</a:t>
            </a:r>
            <a:r>
              <a:rPr lang="en-GB" sz="1800" dirty="0"/>
              <a:t> can be used for students to record rule inputs and outputs and represent the rule using a hundreds chart.</a:t>
            </a:r>
            <a:endParaRPr sz="1800" dirty="0"/>
          </a:p>
        </p:txBody>
      </p:sp>
      <p:sp>
        <p:nvSpPr>
          <p:cNvPr id="250" name="Google Shape;250;g365ab73c13e_0_2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251" name="Google Shape;251;g365ab73c13e_0_21" descr="decorative"/>
          <p:cNvPicPr preferRelativeResize="0"/>
          <p:nvPr/>
        </p:nvPicPr>
        <p:blipFill rotWithShape="1">
          <a:blip r:embed="rId3">
            <a:alphaModFix/>
          </a:blip>
          <a:srcRect/>
          <a:stretch/>
        </p:blipFill>
        <p:spPr>
          <a:xfrm>
            <a:off x="8310377" y="282688"/>
            <a:ext cx="955218" cy="736882"/>
          </a:xfrm>
          <a:prstGeom prst="rect">
            <a:avLst/>
          </a:prstGeom>
          <a:noFill/>
          <a:ln>
            <a:noFill/>
          </a:ln>
        </p:spPr>
      </p:pic>
      <p:pic>
        <p:nvPicPr>
          <p:cNvPr id="252" name="Google Shape;252;g365ab73c13e_0_21" descr="10 by 10 number grid starting with 1 in the top left-hand corner and ending with 100 in the bottom right-hand corner. Every third number, starting with 3, is highlighted in yellow, resulting in diagonal yellow lines across the number grid." title="Screenshot 2025-06-18 at 15.44.38.png"/>
          <p:cNvPicPr preferRelativeResize="0"/>
          <p:nvPr/>
        </p:nvPicPr>
        <p:blipFill>
          <a:blip r:embed="rId4">
            <a:alphaModFix/>
          </a:blip>
          <a:stretch>
            <a:fillRect/>
          </a:stretch>
        </p:blipFill>
        <p:spPr>
          <a:xfrm>
            <a:off x="6108000" y="4208175"/>
            <a:ext cx="2739626" cy="18969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3669771b81a_0_21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Activity S</a:t>
            </a:r>
            <a:r>
              <a:rPr lang="en-GB" sz="2600">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7"/>
                  </a:ext>
                </a:extLst>
              </a:rPr>
              <a:t>teps</a:t>
            </a:r>
            <a:r>
              <a:rPr lang="en-GB" sz="2600">
                <a:solidFill>
                  <a:srgbClr val="6C4BC1"/>
                </a:solidFill>
              </a:rPr>
              <a:t> 1</a:t>
            </a:r>
            <a:endParaRPr sz="2600">
              <a:solidFill>
                <a:srgbClr val="6C4BC1"/>
              </a:solidFill>
            </a:endParaRPr>
          </a:p>
        </p:txBody>
      </p:sp>
      <p:sp>
        <p:nvSpPr>
          <p:cNvPr id="258" name="Google Shape;258;g3669771b81a_0_21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13</a:t>
            </a:fld>
            <a:endParaRPr/>
          </a:p>
        </p:txBody>
      </p:sp>
      <p:sp>
        <p:nvSpPr>
          <p:cNvPr id="259" name="Google Shape;259;g3669771b81a_0_211"/>
          <p:cNvSpPr txBox="1">
            <a:spLocks noGrp="1"/>
          </p:cNvSpPr>
          <p:nvPr>
            <p:ph type="body" idx="1"/>
          </p:nvPr>
        </p:nvSpPr>
        <p:spPr>
          <a:xfrm>
            <a:off x="681036" y="1270973"/>
            <a:ext cx="8544000" cy="46095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800" b="1" i="1" dirty="0">
                <a:solidFill>
                  <a:srgbClr val="6C4BC1"/>
                </a:solidFill>
              </a:rPr>
              <a:t>Build the code:</a:t>
            </a:r>
            <a:endParaRPr sz="959" b="1" i="1" dirty="0">
              <a:solidFill>
                <a:srgbClr val="6C4BC1"/>
              </a:solidFill>
            </a:endParaRPr>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Open</a:t>
            </a:r>
            <a:r>
              <a:rPr lang="en-GB" sz="1800" dirty="0"/>
              <a:t> the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8"/>
                  </a:ext>
                </a:extLst>
              </a:rPr>
              <a:t>starter project</a:t>
            </a:r>
            <a:r>
              <a:rPr lang="en-GB" sz="1800" dirty="0"/>
              <a:t>: </a:t>
            </a:r>
            <a:r>
              <a:rPr lang="en-GB" sz="1800" u="sng" dirty="0">
                <a:solidFill>
                  <a:schemeClr val="hlink"/>
                </a:solidFill>
                <a:hlinkClick r:id="rId3"/>
              </a:rPr>
              <a:t>mbit.io/us-counter-pp</a:t>
            </a: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9"/>
                  </a:ext>
                </a:extLst>
              </a:rPr>
              <a:t>Explain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0"/>
                  </a:ext>
                </a:extLst>
              </a:rPr>
              <a:t>that students </a:t>
            </a:r>
            <a:r>
              <a:rPr lang="en-GB" sz="1800" dirty="0"/>
              <a:t>have all the code blocks they need.  </a:t>
            </a: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Outline</a:t>
            </a:r>
            <a:r>
              <a:rPr lang="en-GB" sz="1800" dirty="0"/>
              <a:t> that they are making a counter that adds two to a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1"/>
                  </a:ext>
                </a:extLst>
              </a:rPr>
              <a:t>count” </a:t>
            </a:r>
            <a:r>
              <a:rPr lang="en-GB" sz="1800" dirty="0"/>
              <a:t>variable every time button B is pressed.  </a:t>
            </a:r>
            <a:endParaRPr sz="1800" dirty="0"/>
          </a:p>
          <a:p>
            <a:pPr marL="318151" lvl="0" indent="-309553" algn="l" rtl="0">
              <a:lnSpc>
                <a:spcPct val="110000"/>
              </a:lnSpc>
              <a:spcBef>
                <a:spcPts val="1300"/>
              </a:spcBef>
              <a:spcAft>
                <a:spcPts val="0"/>
              </a:spcAft>
              <a:buSzPts val="1800"/>
              <a:buChar char="•"/>
            </a:pPr>
            <a:r>
              <a:rPr lang="en-GB" sz="1800" b="1" dirty="0">
                <a:solidFill>
                  <a:srgbClr val="6C4BC1"/>
                </a:solidFill>
              </a:rPr>
              <a:t>Code</a:t>
            </a:r>
            <a:r>
              <a:rPr lang="en-GB" sz="1800" dirty="0"/>
              <a:t> the ‘on start’ block to set the variable “count” to 0 at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2"/>
                  </a:ext>
                </a:extLst>
              </a:rPr>
              <a:t>the start. It is helpful to a</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3"/>
                  </a:ext>
                </a:extLst>
              </a:rPr>
              <a:t>dd</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4"/>
                  </a:ext>
                </a:extLst>
              </a:rPr>
              <a:t> a ‘show number 0’ block so students know the variable is empty or set to zero.</a:t>
            </a: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Make sure</a:t>
            </a:r>
            <a:r>
              <a:rPr lang="en-GB" sz="1800" dirty="0"/>
              <a:t> student code looks like:</a:t>
            </a:r>
            <a:endParaRPr sz="1800" dirty="0"/>
          </a:p>
          <a:p>
            <a:pPr marL="0" lvl="0" indent="0" algn="l" rtl="0">
              <a:lnSpc>
                <a:spcPct val="110000"/>
              </a:lnSpc>
              <a:spcBef>
                <a:spcPts val="1300"/>
              </a:spcBef>
              <a:spcAft>
                <a:spcPts val="0"/>
              </a:spcAft>
              <a:buSzPts val="1800"/>
              <a:buNone/>
            </a:pPr>
            <a:endParaRPr sz="1800" dirty="0"/>
          </a:p>
        </p:txBody>
      </p:sp>
      <p:sp>
        <p:nvSpPr>
          <p:cNvPr id="260" name="Google Shape;260;g3669771b81a_0_21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261" name="Google Shape;261;g3669771b81a_0_211" descr="Block-based code for a micro:bit to reset variable &quot;count&quot; to 0 and display 0 to confirm reset at start of program. The show number 0 and set variable block for count are inside the on start block." title="Screenshot 2025-06-18 at 10.11.35.png"/>
          <p:cNvPicPr preferRelativeResize="0"/>
          <p:nvPr/>
        </p:nvPicPr>
        <p:blipFill>
          <a:blip r:embed="rId4">
            <a:alphaModFix/>
          </a:blip>
          <a:stretch>
            <a:fillRect/>
          </a:stretch>
        </p:blipFill>
        <p:spPr>
          <a:xfrm>
            <a:off x="4934250" y="4649348"/>
            <a:ext cx="2293500" cy="1707000"/>
          </a:xfrm>
          <a:prstGeom prst="rect">
            <a:avLst/>
          </a:prstGeom>
          <a:noFill/>
          <a:ln>
            <a:noFill/>
          </a:ln>
        </p:spPr>
      </p:pic>
      <p:pic>
        <p:nvPicPr>
          <p:cNvPr id="262" name="Google Shape;262;g3669771b81a_0_211" descr="Illustration of educator in front of empty whiteboard used to signal teacher-led activities on this page" title="black female teacher image.png"/>
          <p:cNvPicPr preferRelativeResize="0"/>
          <p:nvPr/>
        </p:nvPicPr>
        <p:blipFill>
          <a:blip r:embed="rId5">
            <a:alphaModFix/>
          </a:blip>
          <a:stretch>
            <a:fillRect/>
          </a:stretch>
        </p:blipFill>
        <p:spPr>
          <a:xfrm>
            <a:off x="8193400" y="379637"/>
            <a:ext cx="1428350" cy="1191276"/>
          </a:xfrm>
          <a:prstGeom prst="rect">
            <a:avLst/>
          </a:prstGeom>
          <a:noFill/>
          <a:ln>
            <a:noFill/>
          </a:ln>
        </p:spPr>
      </p:pic>
      <p:pic>
        <p:nvPicPr>
          <p:cNvPr id="263" name="Google Shape;263;g3669771b81a_0_211" descr="decorative"/>
          <p:cNvPicPr preferRelativeResize="0"/>
          <p:nvPr/>
        </p:nvPicPr>
        <p:blipFill rotWithShape="1">
          <a:blip r:embed="rId6">
            <a:alphaModFix/>
          </a:blip>
          <a:srcRect/>
          <a:stretch/>
        </p:blipFill>
        <p:spPr>
          <a:xfrm>
            <a:off x="610125" y="5420999"/>
            <a:ext cx="854437" cy="6591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g33d186f471d_0_38"/>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Activity S</a:t>
            </a:r>
            <a:r>
              <a:rPr lang="en-GB" sz="2600">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5"/>
                  </a:ext>
                </a:extLst>
              </a:rPr>
              <a:t>teps</a:t>
            </a:r>
            <a:r>
              <a:rPr lang="en-GB" sz="2600">
                <a:solidFill>
                  <a:srgbClr val="6C4BC1"/>
                </a:solidFill>
              </a:rPr>
              <a:t> 2</a:t>
            </a:r>
            <a:endParaRPr sz="2600">
              <a:solidFill>
                <a:srgbClr val="6C4BC1"/>
              </a:solidFill>
            </a:endParaRPr>
          </a:p>
        </p:txBody>
      </p:sp>
      <p:sp>
        <p:nvSpPr>
          <p:cNvPr id="269" name="Google Shape;269;g33d186f471d_0_3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14</a:t>
            </a:fld>
            <a:endParaRPr/>
          </a:p>
        </p:txBody>
      </p:sp>
      <p:sp>
        <p:nvSpPr>
          <p:cNvPr id="270" name="Google Shape;270;g33d186f471d_0_38"/>
          <p:cNvSpPr txBox="1">
            <a:spLocks noGrp="1"/>
          </p:cNvSpPr>
          <p:nvPr>
            <p:ph type="body" idx="1"/>
          </p:nvPr>
        </p:nvSpPr>
        <p:spPr>
          <a:xfrm>
            <a:off x="681025" y="1331121"/>
            <a:ext cx="8369700" cy="4821789"/>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10000"/>
              </a:lnSpc>
              <a:spcBef>
                <a:spcPts val="1300"/>
              </a:spcBef>
              <a:spcAft>
                <a:spcPts val="0"/>
              </a:spcAft>
              <a:buSzPts val="1800"/>
              <a:buNone/>
            </a:pPr>
            <a:r>
              <a:rPr lang="en-GB" sz="1800" b="1" i="1" dirty="0">
                <a:solidFill>
                  <a:srgbClr val="6C4BC1"/>
                </a:solidFill>
              </a:rPr>
              <a:t>Build code to test number patterns:</a:t>
            </a:r>
            <a:endParaRPr sz="959" b="1" i="1" dirty="0">
              <a:solidFill>
                <a:srgbClr val="6C4BC1"/>
              </a:solidFill>
            </a:endParaRPr>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Use ‘on button B pressed’</a:t>
            </a:r>
            <a:r>
              <a:rPr lang="en-GB" sz="1800" dirty="0"/>
              <a:t> to add to the</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6"/>
                  </a:ext>
                </a:extLst>
              </a:rPr>
              <a:t> “count” </a:t>
            </a:r>
            <a:r>
              <a:rPr lang="en-GB" sz="1800" dirty="0"/>
              <a:t>v</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7"/>
                  </a:ext>
                </a:extLst>
              </a:rPr>
              <a:t>ariable. First</a:t>
            </a:r>
            <a:r>
              <a:rPr lang="en-GB" sz="1800" dirty="0"/>
              <a:t>, we are adding two,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8"/>
                  </a:ext>
                </a:extLst>
              </a:rPr>
              <a:t>but </a:t>
            </a:r>
            <a:r>
              <a:rPr lang="en-GB" sz="1800" dirty="0"/>
              <a:t>later we can change this increment value to test other number patterns.</a:t>
            </a: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Use ‘show number’ </a:t>
            </a:r>
            <a:r>
              <a:rPr lang="en-GB" sz="1800" dirty="0"/>
              <a:t>to show the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9"/>
                  </a:ext>
                </a:extLst>
              </a:rPr>
              <a:t>"count"</a:t>
            </a:r>
            <a:r>
              <a:rPr lang="en-GB" sz="1800" dirty="0"/>
              <a:t> variable on the LED display. </a:t>
            </a: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Make sure</a:t>
            </a:r>
            <a:r>
              <a:rPr lang="en-GB" sz="1800" dirty="0"/>
              <a:t> student code looks like:</a:t>
            </a:r>
            <a:endParaRPr sz="1800" dirty="0"/>
          </a:p>
          <a:p>
            <a:pPr marL="457200" lvl="0" indent="0" algn="l" rtl="0">
              <a:lnSpc>
                <a:spcPct val="110000"/>
              </a:lnSpc>
              <a:spcBef>
                <a:spcPts val="1300"/>
              </a:spcBef>
              <a:spcAft>
                <a:spcPts val="0"/>
              </a:spcAft>
              <a:buNone/>
            </a:pPr>
            <a:endParaRPr sz="1800" dirty="0"/>
          </a:p>
          <a:p>
            <a:pPr marL="0" lvl="0" indent="0" algn="l" rtl="0">
              <a:lnSpc>
                <a:spcPct val="110000"/>
              </a:lnSpc>
              <a:spcBef>
                <a:spcPts val="1300"/>
              </a:spcBef>
              <a:spcAft>
                <a:spcPts val="0"/>
              </a:spcAft>
              <a:buNone/>
            </a:pP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Use ‘on button A pressed’</a:t>
            </a:r>
            <a:r>
              <a:rPr lang="en-GB" sz="1800" dirty="0"/>
              <a:t> to show the number stored in the</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0"/>
                  </a:ext>
                </a:extLst>
              </a:rPr>
              <a:t> variable. It</a:t>
            </a:r>
            <a:r>
              <a:rPr lang="en-GB" sz="1800" dirty="0"/>
              <a:t> is helpful to have this additional code for when numbers get large enough that they scroll across the LED display.  </a:t>
            </a:r>
            <a:endParaRPr sz="1800" dirty="0"/>
          </a:p>
          <a:p>
            <a:pPr marL="318151" lvl="0" indent="-309553" algn="l" rtl="0">
              <a:lnSpc>
                <a:spcPct val="110000"/>
              </a:lnSpc>
              <a:spcBef>
                <a:spcPts val="1300"/>
              </a:spcBef>
              <a:spcAft>
                <a:spcPts val="0"/>
              </a:spcAft>
              <a:buSzPts val="1800"/>
              <a:buChar char="•"/>
            </a:pPr>
            <a:r>
              <a:rPr lang="en-GB" sz="1800" b="1" dirty="0">
                <a:solidFill>
                  <a:srgbClr val="6C4BC1"/>
                </a:solidFill>
              </a:rPr>
              <a:t>Make sure</a:t>
            </a:r>
            <a:r>
              <a:rPr lang="en-GB" sz="1800" dirty="0"/>
              <a:t> student code looks like: </a:t>
            </a:r>
            <a:endParaRPr sz="1800" dirty="0"/>
          </a:p>
        </p:txBody>
      </p:sp>
      <p:sp>
        <p:nvSpPr>
          <p:cNvPr id="271" name="Google Shape;271;g33d186f471d_0_3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272" name="Google Shape;272;g33d186f471d_0_38" descr="Block-based code for Button B on a micro:bit to increase the value of variable &quot;count&quot; by 2 and display the current value of &quot;count&quot; every time Button B is pressed. The change variable count by 2 and show number blocks are inside the on button B pressed block." title="microbit-screenshot (19).png"/>
          <p:cNvPicPr preferRelativeResize="0"/>
          <p:nvPr/>
        </p:nvPicPr>
        <p:blipFill>
          <a:blip r:embed="rId3">
            <a:alphaModFix/>
          </a:blip>
          <a:stretch>
            <a:fillRect/>
          </a:stretch>
        </p:blipFill>
        <p:spPr>
          <a:xfrm>
            <a:off x="4953000" y="3429000"/>
            <a:ext cx="1613967" cy="1088325"/>
          </a:xfrm>
          <a:prstGeom prst="rect">
            <a:avLst/>
          </a:prstGeom>
          <a:noFill/>
          <a:ln>
            <a:noFill/>
          </a:ln>
        </p:spPr>
      </p:pic>
      <p:pic>
        <p:nvPicPr>
          <p:cNvPr id="273" name="Google Shape;273;g33d186f471d_0_38" descr="Block-based code for Button A on a micro:bit to display the current value of &quot;count&quot; every time Button A is pressed. It is helpful to have this additional code for when numbers get large enough that they scroll across the LED display. The show number block with the count  variable block are inside the on button A pressed block." title="Screenshot 2025-06-18 at 10.41.37.png"/>
          <p:cNvPicPr preferRelativeResize="0"/>
          <p:nvPr/>
        </p:nvPicPr>
        <p:blipFill>
          <a:blip r:embed="rId4">
            <a:alphaModFix/>
          </a:blip>
          <a:stretch>
            <a:fillRect/>
          </a:stretch>
        </p:blipFill>
        <p:spPr>
          <a:xfrm>
            <a:off x="4873198" y="5496701"/>
            <a:ext cx="1722455" cy="1082152"/>
          </a:xfrm>
          <a:prstGeom prst="rect">
            <a:avLst/>
          </a:prstGeom>
          <a:noFill/>
          <a:ln>
            <a:noFill/>
          </a:ln>
        </p:spPr>
      </p:pic>
      <p:pic>
        <p:nvPicPr>
          <p:cNvPr id="274" name="Google Shape;274;g33d186f471d_0_38" descr="Illustration of educator in front of empty whiteboard used to signal teacher-led activities on this page" title="black female teacher image.png"/>
          <p:cNvPicPr preferRelativeResize="0"/>
          <p:nvPr/>
        </p:nvPicPr>
        <p:blipFill>
          <a:blip r:embed="rId5">
            <a:alphaModFix/>
          </a:blip>
          <a:stretch>
            <a:fillRect/>
          </a:stretch>
        </p:blipFill>
        <p:spPr>
          <a:xfrm>
            <a:off x="8193400" y="379637"/>
            <a:ext cx="1428350" cy="11912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g33d186f471d_0_5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Activity S</a:t>
            </a:r>
            <a:r>
              <a:rPr lang="en-GB" sz="2600">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1"/>
                  </a:ext>
                </a:extLst>
              </a:rPr>
              <a:t>teps</a:t>
            </a:r>
            <a:r>
              <a:rPr lang="en-GB" sz="2600">
                <a:solidFill>
                  <a:srgbClr val="6C4BC1"/>
                </a:solidFill>
              </a:rPr>
              <a:t> 3</a:t>
            </a:r>
            <a:endParaRPr sz="2600">
              <a:solidFill>
                <a:srgbClr val="6C4BC1"/>
              </a:solidFill>
            </a:endParaRPr>
          </a:p>
        </p:txBody>
      </p:sp>
      <p:sp>
        <p:nvSpPr>
          <p:cNvPr id="280" name="Google Shape;280;g33d186f471d_0_5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15</a:t>
            </a:fld>
            <a:endParaRPr/>
          </a:p>
        </p:txBody>
      </p:sp>
      <p:sp>
        <p:nvSpPr>
          <p:cNvPr id="281" name="Google Shape;281;g33d186f471d_0_50"/>
          <p:cNvSpPr txBox="1">
            <a:spLocks noGrp="1"/>
          </p:cNvSpPr>
          <p:nvPr>
            <p:ph type="body" idx="1"/>
          </p:nvPr>
        </p:nvSpPr>
        <p:spPr>
          <a:xfrm>
            <a:off x="681036" y="1455905"/>
            <a:ext cx="8544000" cy="46095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800" b="1" i="1" dirty="0">
                <a:solidFill>
                  <a:srgbClr val="6C4BC1"/>
                </a:solidFill>
              </a:rPr>
              <a:t>Build the code to reset the variables:</a:t>
            </a:r>
            <a:endParaRPr sz="959" b="1" i="1" dirty="0">
              <a:solidFill>
                <a:srgbClr val="6C4BC1"/>
              </a:solidFill>
            </a:endParaRPr>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Use ‘on button A+B pressed’</a:t>
            </a:r>
            <a:r>
              <a:rPr lang="en-GB" sz="1800" dirty="0"/>
              <a:t> to reset the variable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2"/>
                  </a:ext>
                </a:extLst>
              </a:rPr>
              <a:t>"count".</a:t>
            </a: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Use ‘show number 0’ </a:t>
            </a:r>
            <a:r>
              <a:rPr lang="en-GB" sz="1800" dirty="0"/>
              <a:t>to give visual feedback to the student that the variable has been reset back to zero.   </a:t>
            </a: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Use ‘set count to 0’</a:t>
            </a:r>
            <a:r>
              <a:rPr lang="en-GB" sz="1800" dirty="0"/>
              <a:t> to do the reset and set the variable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3"/>
                  </a:ext>
                </a:extLst>
              </a:rPr>
              <a:t>"count"</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4"/>
                  </a:ext>
                </a:extLst>
              </a:rPr>
              <a:t> </a:t>
            </a:r>
            <a:r>
              <a:rPr lang="en-GB" sz="1800" dirty="0"/>
              <a:t>value to zero. </a:t>
            </a:r>
            <a:endParaRPr sz="1800" dirty="0"/>
          </a:p>
          <a:p>
            <a:pPr marL="318151" lvl="0" indent="-309553" algn="l" rtl="0">
              <a:lnSpc>
                <a:spcPct val="110000"/>
              </a:lnSpc>
              <a:spcBef>
                <a:spcPts val="1300"/>
              </a:spcBef>
              <a:spcAft>
                <a:spcPts val="0"/>
              </a:spcAft>
              <a:buClr>
                <a:srgbClr val="6C4BC1"/>
              </a:buClr>
              <a:buSzPts val="1800"/>
              <a:buChar char="•"/>
            </a:pPr>
            <a:r>
              <a:rPr lang="en-GB" sz="1800" b="1" dirty="0">
                <a:solidFill>
                  <a:srgbClr val="6C4BC1"/>
                </a:solidFill>
              </a:rPr>
              <a:t>Make sure</a:t>
            </a:r>
            <a:r>
              <a:rPr lang="en-GB" sz="1800" dirty="0"/>
              <a:t> student code looks like:</a:t>
            </a:r>
            <a:endParaRPr sz="1800" dirty="0"/>
          </a:p>
          <a:p>
            <a:pPr marL="0" lvl="0" indent="0" algn="l" rtl="0">
              <a:lnSpc>
                <a:spcPct val="110000"/>
              </a:lnSpc>
              <a:spcBef>
                <a:spcPts val="1300"/>
              </a:spcBef>
              <a:spcAft>
                <a:spcPts val="0"/>
              </a:spcAft>
              <a:buSzPts val="1800"/>
              <a:buNone/>
            </a:pPr>
            <a:endParaRPr sz="1800" dirty="0"/>
          </a:p>
        </p:txBody>
      </p:sp>
      <p:sp>
        <p:nvSpPr>
          <p:cNvPr id="282" name="Google Shape;282;g33d186f471d_0_5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283" name="Google Shape;283;g33d186f471d_0_50" descr="Block-based code for Buttons A+B pressed simultaneously on a micro:bit to reset variable &quot;count&quot; to 0 and display 0 to confirm reset. The show number 0 and set variable block for count are inside the on button A+B block." title="Screenshot 2025-06-18 at 10.41.56.png"/>
          <p:cNvPicPr preferRelativeResize="0"/>
          <p:nvPr/>
        </p:nvPicPr>
        <p:blipFill>
          <a:blip r:embed="rId3">
            <a:alphaModFix/>
          </a:blip>
          <a:stretch>
            <a:fillRect/>
          </a:stretch>
        </p:blipFill>
        <p:spPr>
          <a:xfrm>
            <a:off x="4886525" y="3791550"/>
            <a:ext cx="1978892" cy="1436525"/>
          </a:xfrm>
          <a:prstGeom prst="rect">
            <a:avLst/>
          </a:prstGeom>
          <a:noFill/>
          <a:ln>
            <a:noFill/>
          </a:ln>
        </p:spPr>
      </p:pic>
      <p:pic>
        <p:nvPicPr>
          <p:cNvPr id="284" name="Google Shape;284;g33d186f471d_0_50" descr="Illustration of educator in front of empty whiteboard used to signal teacher-led activities on this page" title="black female teacher image.png"/>
          <p:cNvPicPr preferRelativeResize="0"/>
          <p:nvPr/>
        </p:nvPicPr>
        <p:blipFill>
          <a:blip r:embed="rId4">
            <a:alphaModFix/>
          </a:blip>
          <a:stretch>
            <a:fillRect/>
          </a:stretch>
        </p:blipFill>
        <p:spPr>
          <a:xfrm>
            <a:off x="8193400" y="379637"/>
            <a:ext cx="1428350" cy="1191276"/>
          </a:xfrm>
          <a:prstGeom prst="rect">
            <a:avLst/>
          </a:prstGeom>
          <a:noFill/>
          <a:ln>
            <a:noFill/>
          </a:ln>
        </p:spPr>
      </p:pic>
      <p:pic>
        <p:nvPicPr>
          <p:cNvPr id="285" name="Google Shape;285;g33d186f471d_0_50" descr="decorative"/>
          <p:cNvPicPr preferRelativeResize="0"/>
          <p:nvPr/>
        </p:nvPicPr>
        <p:blipFill rotWithShape="1">
          <a:blip r:embed="rId5">
            <a:alphaModFix/>
          </a:blip>
          <a:srcRect/>
          <a:stretch/>
        </p:blipFill>
        <p:spPr>
          <a:xfrm>
            <a:off x="610125" y="5420999"/>
            <a:ext cx="854437" cy="6591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g3669771b81a_0_21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a:t>
            </a:r>
            <a:r>
              <a:rPr lang="en-GB" sz="2600">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5"/>
                  </a:ext>
                </a:extLst>
              </a:rPr>
              <a:t>ctivity Steps</a:t>
            </a:r>
            <a:r>
              <a:rPr lang="en-GB" sz="2600">
                <a:solidFill>
                  <a:srgbClr val="6C4BC1"/>
                </a:solidFill>
              </a:rPr>
              <a:t> 4</a:t>
            </a:r>
            <a:endParaRPr sz="2600">
              <a:solidFill>
                <a:srgbClr val="6C4BC1"/>
              </a:solidFill>
            </a:endParaRPr>
          </a:p>
        </p:txBody>
      </p:sp>
      <p:sp>
        <p:nvSpPr>
          <p:cNvPr id="291" name="Google Shape;291;g3669771b81a_0_21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16</a:t>
            </a:fld>
            <a:endParaRPr/>
          </a:p>
        </p:txBody>
      </p:sp>
      <p:sp>
        <p:nvSpPr>
          <p:cNvPr id="292" name="Google Shape;292;g3669771b81a_0_219"/>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Test</a:t>
            </a:r>
            <a:r>
              <a:rPr lang="en-GB" sz="1800"/>
              <a:t> their code using the simulator and then </a:t>
            </a:r>
            <a:r>
              <a:rPr lang="en-GB" sz="1800" b="1">
                <a:solidFill>
                  <a:srgbClr val="6C4BC1"/>
                </a:solidFill>
              </a:rPr>
              <a:t>download</a:t>
            </a:r>
            <a:r>
              <a:rPr lang="en-GB" sz="1800"/>
              <a:t> the code to their </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6"/>
                  </a:ext>
                </a:extLst>
              </a:rPr>
              <a:t>micro:bit</a:t>
            </a:r>
            <a:r>
              <a:rPr lang="en-GB" sz="1800"/>
              <a:t>.</a:t>
            </a:r>
            <a:endParaRPr sz="1800"/>
          </a:p>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Unplug</a:t>
            </a:r>
            <a:r>
              <a:rPr lang="en-GB" sz="1800" b="1">
                <a:solidFill>
                  <a:srgbClr val="2993D6"/>
                </a:solidFill>
              </a:rPr>
              <a:t> </a:t>
            </a:r>
            <a:r>
              <a:rPr lang="en-GB" sz="1800"/>
              <a:t>the micro:bit and </a:t>
            </a:r>
            <a:r>
              <a:rPr lang="en-GB" sz="1800" b="1">
                <a:solidFill>
                  <a:srgbClr val="6C4BC1"/>
                </a:solidFill>
              </a:rPr>
              <a:t>connect</a:t>
            </a:r>
            <a:r>
              <a:rPr lang="en-GB" sz="1800"/>
              <a:t> the battery pack.  </a:t>
            </a:r>
            <a:endParaRPr sz="1800"/>
          </a:p>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Predict </a:t>
            </a:r>
            <a:r>
              <a:rPr lang="en-GB" sz="1800"/>
              <a:t>the next number in the number pattern</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7"/>
                  </a:ext>
                </a:extLst>
              </a:rPr>
              <a:t> </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8"/>
                  </a:ext>
                </a:extLst>
              </a:rPr>
              <a:t>–</a:t>
            </a:r>
            <a:r>
              <a:rPr lang="en-GB" sz="1800"/>
              <a:t> </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9"/>
                  </a:ext>
                </a:extLst>
              </a:rPr>
              <a:t>“add two.”</a:t>
            </a:r>
            <a:endParaRPr sz="1800"/>
          </a:p>
          <a:p>
            <a:pPr marL="457200" lvl="0" indent="-342900" algn="l" rtl="0">
              <a:lnSpc>
                <a:spcPct val="110000"/>
              </a:lnSpc>
              <a:spcBef>
                <a:spcPts val="1300"/>
              </a:spcBef>
              <a:spcAft>
                <a:spcPts val="0"/>
              </a:spcAft>
              <a:buClr>
                <a:srgbClr val="6C4BC1"/>
              </a:buClr>
              <a:buSzPts val="1800"/>
              <a:buChar char="•"/>
            </a:pPr>
            <a:r>
              <a:rPr lang="en-GB" sz="1800" b="1">
                <a:solidFill>
                  <a:srgbClr val="6C4BC1"/>
                </a:solidFill>
              </a:rPr>
              <a:t>Press button B </a:t>
            </a:r>
            <a:r>
              <a:rPr lang="en-GB" sz="1800"/>
              <a:t>to calculate the answer and button A to show the correct answer on the LED </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0"/>
                  </a:ext>
                </a:extLst>
              </a:rPr>
              <a:t>display. Was </a:t>
            </a:r>
            <a:r>
              <a:rPr lang="en-GB" sz="1800"/>
              <a:t>your prediction right?</a:t>
            </a:r>
            <a:endParaRPr sz="1800" b="1">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1"/>
                </a:ext>
              </a:extLst>
            </a:endParaRPr>
          </a:p>
          <a:p>
            <a:pPr marL="457200" lvl="0" indent="-342900" algn="l" rtl="0">
              <a:lnSpc>
                <a:spcPct val="110000"/>
              </a:lnSpc>
              <a:spcBef>
                <a:spcPts val="1300"/>
              </a:spcBef>
              <a:spcAft>
                <a:spcPts val="0"/>
              </a:spcAft>
              <a:buClr>
                <a:srgbClr val="6C4BC1"/>
              </a:buClr>
              <a:buSzPts val="1800"/>
              <a:buChar char="•"/>
            </a:pPr>
            <a:r>
              <a:rPr lang="en-GB" sz="1800" b="1">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2"/>
                  </a:ext>
                </a:extLst>
              </a:rPr>
              <a:t>Change </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3"/>
                  </a:ext>
                </a:extLst>
              </a:rPr>
              <a:t>the increment number to explore more number patterns.</a:t>
            </a:r>
            <a:endParaRPr sz="1800"/>
          </a:p>
        </p:txBody>
      </p:sp>
      <p:sp>
        <p:nvSpPr>
          <p:cNvPr id="293" name="Google Shape;293;g3669771b81a_0_21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sp>
        <p:nvSpPr>
          <p:cNvPr id="294" name="Google Shape;294;g3669771b81a_0_219"/>
          <p:cNvSpPr/>
          <p:nvPr/>
        </p:nvSpPr>
        <p:spPr>
          <a:xfrm>
            <a:off x="681025" y="5306725"/>
            <a:ext cx="6561300" cy="911400"/>
          </a:xfrm>
          <a:prstGeom prst="roundRect">
            <a:avLst>
              <a:gd name="adj" fmla="val 16667"/>
            </a:avLst>
          </a:prstGeom>
          <a:solidFill>
            <a:srgbClr val="FFFFFF"/>
          </a:solid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0000"/>
              </a:lnSpc>
              <a:spcBef>
                <a:spcPts val="0"/>
              </a:spcBef>
              <a:spcAft>
                <a:spcPts val="0"/>
              </a:spcAft>
              <a:buNone/>
            </a:pPr>
            <a:r>
              <a:rPr lang="en-GB" sz="1800" b="1">
                <a:solidFill>
                  <a:srgbClr val="6C4BC1"/>
                </a:solidFill>
                <a:latin typeface="Helvetica Neue"/>
                <a:ea typeface="Helvetica Neue"/>
                <a:cs typeface="Helvetica Neue"/>
                <a:sym typeface="Helvetica Neue"/>
              </a:rPr>
              <a:t>Pro</a:t>
            </a:r>
            <a:r>
              <a:rPr lang="en-GB" sz="1800" b="1">
                <a:solidFill>
                  <a:srgbClr val="6C4BC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4"/>
                  </a:ext>
                </a:extLst>
              </a:rPr>
              <a:t> tip:</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5"/>
                  </a:ext>
                </a:extLst>
              </a:rPr>
              <a:t> </a:t>
            </a:r>
            <a:r>
              <a:rPr lang="en-GB" sz="1800">
                <a:solidFill>
                  <a:srgbClr val="000000"/>
                </a:solidFill>
                <a:latin typeface="Helvetica Neue"/>
                <a:ea typeface="Helvetica Neue"/>
                <a:cs typeface="Helvetica Neue"/>
                <a:sym typeface="Helvetica Neue"/>
              </a:rPr>
              <a:t>Students can press </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6"/>
                  </a:ext>
                </a:extLst>
              </a:rPr>
              <a:t>the</a:t>
            </a:r>
            <a:r>
              <a:rPr lang="en-GB" sz="1800">
                <a:solidFill>
                  <a:srgbClr val="000000"/>
                </a:solidFill>
                <a:latin typeface="Helvetica Neue"/>
                <a:ea typeface="Helvetica Neue"/>
                <a:cs typeface="Helvetica Neue"/>
                <a:sym typeface="Helvetica Neue"/>
              </a:rPr>
              <a:t> reset button on the back of the micro:bit to clear the </a:t>
            </a:r>
            <a:r>
              <a:rPr lang="en-GB" sz="1800">
                <a:latin typeface="Helvetica Neue"/>
                <a:ea typeface="Helvetica Neue"/>
                <a:cs typeface="Helvetica Neue"/>
                <a:sym typeface="Helvetica Neue"/>
              </a:rPr>
              <a:t>current number pattern and restart.</a:t>
            </a:r>
            <a:endParaRPr>
              <a:latin typeface="Helvetica Neue"/>
              <a:ea typeface="Helvetica Neue"/>
              <a:cs typeface="Helvetica Neue"/>
              <a:sym typeface="Helvetica Neue"/>
            </a:endParaRPr>
          </a:p>
        </p:txBody>
      </p:sp>
      <p:pic>
        <p:nvPicPr>
          <p:cNvPr id="295" name="Google Shape;295;g3669771b81a_0_219" descr="An illustration of the back of a micro:bit and a finger over part of the board. The reset button is being pressed by the finger."/>
          <p:cNvPicPr preferRelativeResize="0"/>
          <p:nvPr/>
        </p:nvPicPr>
        <p:blipFill>
          <a:blip r:embed="rId3">
            <a:alphaModFix/>
          </a:blip>
          <a:stretch>
            <a:fillRect/>
          </a:stretch>
        </p:blipFill>
        <p:spPr>
          <a:xfrm>
            <a:off x="7390950" y="5206575"/>
            <a:ext cx="1523049" cy="1149775"/>
          </a:xfrm>
          <a:prstGeom prst="rect">
            <a:avLst/>
          </a:prstGeom>
          <a:noFill/>
          <a:ln>
            <a:noFill/>
          </a:ln>
        </p:spPr>
      </p:pic>
      <p:pic>
        <p:nvPicPr>
          <p:cNvPr id="296" name="Google Shape;296;g3669771b81a_0_219" descr="Illustration of educator in front of empty whiteboard used to signal teacher-led activities on this page" title="black female teacher image.png"/>
          <p:cNvPicPr preferRelativeResize="0"/>
          <p:nvPr/>
        </p:nvPicPr>
        <p:blipFill>
          <a:blip r:embed="rId4">
            <a:alphaModFix/>
          </a:blip>
          <a:stretch>
            <a:fillRect/>
          </a:stretch>
        </p:blipFill>
        <p:spPr>
          <a:xfrm>
            <a:off x="8193400" y="379637"/>
            <a:ext cx="1428350" cy="119127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pic>
        <p:nvPicPr>
          <p:cNvPr id="301" name="Google Shape;301;g365ab73c13e_0_36" descr="Block-based code for Buttons A+B pressed simultaneously on a micro:bit to reset variable &quot;count&quot; to 0 and display 0 to confirm reset. The show number 0 and set variable block for count are inside the on button A+B block." title="Screenshot 2025-06-18 at 10.41.56.png"/>
          <p:cNvPicPr preferRelativeResize="0"/>
          <p:nvPr/>
        </p:nvPicPr>
        <p:blipFill>
          <a:blip r:embed="rId3">
            <a:alphaModFix/>
          </a:blip>
          <a:stretch>
            <a:fillRect/>
          </a:stretch>
        </p:blipFill>
        <p:spPr>
          <a:xfrm>
            <a:off x="7588288" y="2648775"/>
            <a:ext cx="1642700" cy="1192466"/>
          </a:xfrm>
          <a:prstGeom prst="rect">
            <a:avLst/>
          </a:prstGeom>
          <a:noFill/>
          <a:ln>
            <a:noFill/>
          </a:ln>
        </p:spPr>
      </p:pic>
      <p:sp>
        <p:nvSpPr>
          <p:cNvPr id="302" name="Google Shape;302;g365ab73c13e_0_36"/>
          <p:cNvSpPr txBox="1">
            <a:spLocks noGrp="1"/>
          </p:cNvSpPr>
          <p:nvPr>
            <p:ph type="body" idx="1"/>
          </p:nvPr>
        </p:nvSpPr>
        <p:spPr>
          <a:xfrm>
            <a:off x="681036" y="1332616"/>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7"/>
                  </a:ext>
                </a:extLst>
              </a:rPr>
              <a:t>This project uses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8"/>
                  </a:ext>
                </a:extLst>
              </a:rPr>
              <a:t>button A to increase a variable called</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9"/>
                  </a:ext>
                </a:extLst>
              </a:rPr>
              <a:t>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0"/>
                  </a:ext>
                </a:extLst>
              </a:rPr>
              <a:t>"count"</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1"/>
                  </a:ext>
                </a:extLst>
              </a:rPr>
              <a:t>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2"/>
                  </a:ext>
                </a:extLst>
              </a:rPr>
              <a:t>and show the number on the LED display. You can change the increment to other numbers (such as 3,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3"/>
                  </a:ext>
                </a:extLst>
              </a:rPr>
              <a:t>5, and</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4"/>
                  </a:ext>
                </a:extLst>
              </a:rPr>
              <a:t> 6) to explore other patterns. </a:t>
            </a:r>
            <a:endParaRPr sz="1550" dirty="0"/>
          </a:p>
        </p:txBody>
      </p:sp>
      <p:sp>
        <p:nvSpPr>
          <p:cNvPr id="303" name="Google Shape;303;g365ab73c13e_0_36"/>
          <p:cNvSpPr/>
          <p:nvPr/>
        </p:nvSpPr>
        <p:spPr>
          <a:xfrm>
            <a:off x="7505000" y="2538075"/>
            <a:ext cx="1725900" cy="36198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A and B down together resets the variable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5"/>
                  </a:ext>
                </a:extLst>
              </a:rPr>
              <a:t>count” </a:t>
            </a:r>
            <a:r>
              <a:rPr lang="en-GB" sz="1600">
                <a:solidFill>
                  <a:schemeClr val="dk1"/>
                </a:solidFill>
                <a:latin typeface="Helvetica Neue"/>
                <a:ea typeface="Helvetica Neue"/>
                <a:cs typeface="Helvetica Neue"/>
                <a:sym typeface="Helvetica Neue"/>
              </a:rPr>
              <a:t>back to 0.   </a:t>
            </a:r>
            <a:endParaRPr sz="1600">
              <a:solidFill>
                <a:schemeClr val="dk1"/>
              </a:solidFill>
              <a:latin typeface="Helvetica Neue"/>
              <a:ea typeface="Helvetica Neue"/>
              <a:cs typeface="Helvetica Neue"/>
              <a:sym typeface="Helvetica Neue"/>
            </a:endParaRPr>
          </a:p>
        </p:txBody>
      </p:sp>
      <p:sp>
        <p:nvSpPr>
          <p:cNvPr id="304" name="Google Shape;304;g365ab73c13e_0_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Code Details</a:t>
            </a:r>
            <a:endParaRPr sz="2600">
              <a:solidFill>
                <a:srgbClr val="6C4BC1"/>
              </a:solidFill>
            </a:endParaRPr>
          </a:p>
        </p:txBody>
      </p:sp>
      <p:sp>
        <p:nvSpPr>
          <p:cNvPr id="305" name="Google Shape;305;g365ab73c13e_0_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17</a:t>
            </a:fld>
            <a:endParaRPr/>
          </a:p>
        </p:txBody>
      </p:sp>
      <p:sp>
        <p:nvSpPr>
          <p:cNvPr id="306" name="Google Shape;306;g365ab73c13e_0_3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07" name="Google Shape;307;g365ab73c13e_0_36" descr="decorative" title="Inspired_green@4x-100.jpg"/>
          <p:cNvPicPr preferRelativeResize="0"/>
          <p:nvPr/>
        </p:nvPicPr>
        <p:blipFill>
          <a:blip r:embed="rId4">
            <a:alphaModFix/>
          </a:blip>
          <a:stretch>
            <a:fillRect/>
          </a:stretch>
        </p:blipFill>
        <p:spPr>
          <a:xfrm>
            <a:off x="7968900" y="201700"/>
            <a:ext cx="990036" cy="1346675"/>
          </a:xfrm>
          <a:prstGeom prst="rect">
            <a:avLst/>
          </a:prstGeom>
          <a:noFill/>
          <a:ln>
            <a:noFill/>
          </a:ln>
        </p:spPr>
      </p:pic>
      <p:sp>
        <p:nvSpPr>
          <p:cNvPr id="308" name="Google Shape;308;g365ab73c13e_0_36"/>
          <p:cNvSpPr/>
          <p:nvPr/>
        </p:nvSpPr>
        <p:spPr>
          <a:xfrm>
            <a:off x="675050" y="2538075"/>
            <a:ext cx="2122800" cy="36198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At the beginning of the program, 0 is shown on the LED display to help students know the variable “count” is reset to 0. </a:t>
            </a:r>
            <a:r>
              <a:rPr lang="en-GB" sz="1600" b="0" i="0" u="none" strike="noStrike" cap="none">
                <a:solidFill>
                  <a:schemeClr val="dk1"/>
                </a:solidFill>
                <a:latin typeface="Helvetica Neue"/>
                <a:ea typeface="Helvetica Neue"/>
                <a:cs typeface="Helvetica Neue"/>
                <a:sym typeface="Helvetica Neue"/>
              </a:rPr>
              <a:t> </a:t>
            </a:r>
            <a:endParaRPr sz="1600" b="0" i="0" u="none" strike="noStrike" cap="none">
              <a:solidFill>
                <a:schemeClr val="dk1"/>
              </a:solidFill>
              <a:latin typeface="Helvetica Neue"/>
              <a:ea typeface="Helvetica Neue"/>
              <a:cs typeface="Helvetica Neue"/>
              <a:sym typeface="Helvetica Neue"/>
            </a:endParaRPr>
          </a:p>
        </p:txBody>
      </p:sp>
      <p:pic>
        <p:nvPicPr>
          <p:cNvPr id="309" name="Google Shape;309;g365ab73c13e_0_36" descr="Block-based code for a micro:bit to reset variable &quot;count&quot; to 0 and display 0 to confirm reset at start of program. The show number 0 and set variable block for count are inside the on start block." title="Screenshot 2025-06-18 at 10.11.35.png"/>
          <p:cNvPicPr preferRelativeResize="0"/>
          <p:nvPr/>
        </p:nvPicPr>
        <p:blipFill>
          <a:blip r:embed="rId5">
            <a:alphaModFix/>
          </a:blip>
          <a:stretch>
            <a:fillRect/>
          </a:stretch>
        </p:blipFill>
        <p:spPr>
          <a:xfrm>
            <a:off x="917075" y="2680934"/>
            <a:ext cx="1809375" cy="1346675"/>
          </a:xfrm>
          <a:prstGeom prst="rect">
            <a:avLst/>
          </a:prstGeom>
          <a:noFill/>
          <a:ln>
            <a:noFill/>
          </a:ln>
        </p:spPr>
      </p:pic>
      <p:sp>
        <p:nvSpPr>
          <p:cNvPr id="310" name="Google Shape;310;g365ab73c13e_0_36"/>
          <p:cNvSpPr/>
          <p:nvPr/>
        </p:nvSpPr>
        <p:spPr>
          <a:xfrm>
            <a:off x="2944000" y="2538075"/>
            <a:ext cx="1809300" cy="36198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B adds 2 to the value of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6"/>
                  </a:ext>
                </a:extLst>
              </a:rPr>
              <a:t>count</a:t>
            </a:r>
            <a:r>
              <a:rPr lang="en-GB" sz="1600">
                <a:solidFill>
                  <a:schemeClr val="dk1"/>
                </a:solidFill>
                <a:latin typeface="Helvetica Neue"/>
                <a:ea typeface="Helvetica Neue"/>
                <a:cs typeface="Helvetica Neue"/>
                <a:sym typeface="Helvetica Neue"/>
              </a:rPr>
              <a:t>” and then shows the number on the LED display. </a:t>
            </a:r>
            <a:endParaRPr sz="1600">
              <a:solidFill>
                <a:schemeClr val="dk1"/>
              </a:solidFill>
              <a:latin typeface="Helvetica Neue"/>
              <a:ea typeface="Helvetica Neue"/>
              <a:cs typeface="Helvetica Neue"/>
              <a:sym typeface="Helvetica Neue"/>
            </a:endParaRPr>
          </a:p>
        </p:txBody>
      </p:sp>
      <p:sp>
        <p:nvSpPr>
          <p:cNvPr id="311" name="Google Shape;311;g365ab73c13e_0_36"/>
          <p:cNvSpPr/>
          <p:nvPr/>
        </p:nvSpPr>
        <p:spPr>
          <a:xfrm>
            <a:off x="4899450" y="2538075"/>
            <a:ext cx="2459400" cy="36198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A shows the current number stored in the variable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7"/>
                  </a:ext>
                </a:extLst>
              </a:rPr>
              <a:t>count”.</a:t>
            </a:r>
            <a:r>
              <a:rPr lang="en-GB" sz="1600">
                <a:solidFill>
                  <a:schemeClr val="dk1"/>
                </a:solidFill>
                <a:latin typeface="Helvetica Neue"/>
                <a:ea typeface="Helvetica Neue"/>
                <a:cs typeface="Helvetica Neue"/>
                <a:sym typeface="Helvetica Neue"/>
              </a:rPr>
              <a:t> This code is h</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8"/>
                  </a:ext>
                </a:extLst>
              </a:rPr>
              <a:t>elpful to show double digits which cannot remain on the LED display</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9"/>
                  </a:ext>
                </a:extLst>
              </a:rPr>
              <a:t>. </a:t>
            </a:r>
            <a:r>
              <a:rPr lang="en-GB" sz="1600">
                <a:solidFill>
                  <a:schemeClr val="dk1"/>
                </a:solidFill>
                <a:latin typeface="Helvetica Neue"/>
                <a:ea typeface="Helvetica Neue"/>
                <a:cs typeface="Helvetica Neue"/>
                <a:sym typeface="Helvetica Neue"/>
              </a:rPr>
              <a:t> </a:t>
            </a:r>
            <a:endParaRPr sz="1600">
              <a:solidFill>
                <a:schemeClr val="dk1"/>
              </a:solidFill>
              <a:latin typeface="Helvetica Neue"/>
              <a:ea typeface="Helvetica Neue"/>
              <a:cs typeface="Helvetica Neue"/>
              <a:sym typeface="Helvetica Neue"/>
            </a:endParaRPr>
          </a:p>
        </p:txBody>
      </p:sp>
      <p:pic>
        <p:nvPicPr>
          <p:cNvPr id="312" name="Google Shape;312;g365ab73c13e_0_36" descr="Block-based code for Button A on a micro:bit to display the current value of &quot;count&quot; every time Button A is pressed. It is helpful to have this additional code for when numbers get large enough that they scroll across the LED display. The show number block with the count  variable block are inside the on button A pressed block." title="Screenshot 2025-06-18 at 10.41.37.png"/>
          <p:cNvPicPr preferRelativeResize="0"/>
          <p:nvPr/>
        </p:nvPicPr>
        <p:blipFill>
          <a:blip r:embed="rId6">
            <a:alphaModFix/>
          </a:blip>
          <a:stretch>
            <a:fillRect/>
          </a:stretch>
        </p:blipFill>
        <p:spPr>
          <a:xfrm>
            <a:off x="5284312" y="2714250"/>
            <a:ext cx="1689675" cy="1061550"/>
          </a:xfrm>
          <a:prstGeom prst="rect">
            <a:avLst/>
          </a:prstGeom>
          <a:noFill/>
          <a:ln>
            <a:noFill/>
          </a:ln>
        </p:spPr>
      </p:pic>
      <p:pic>
        <p:nvPicPr>
          <p:cNvPr id="313" name="Google Shape;313;g365ab73c13e_0_36" descr="Block-based code for Button B on a micro:bit to increase the value of variable &quot;count&quot; by 2 and display the current value of &quot;count&quot; every time Button B is pressed. The change variable count by 2 and show number blocks are inside the on button B pressed block." title="microbit-screenshot (19).png"/>
          <p:cNvPicPr preferRelativeResize="0"/>
          <p:nvPr/>
        </p:nvPicPr>
        <p:blipFill>
          <a:blip r:embed="rId7">
            <a:alphaModFix/>
          </a:blip>
          <a:stretch>
            <a:fillRect/>
          </a:stretch>
        </p:blipFill>
        <p:spPr>
          <a:xfrm>
            <a:off x="3087062" y="2680926"/>
            <a:ext cx="1593076" cy="11281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g3669771b81a_0_181"/>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Spicy</a:t>
            </a:r>
            <a:endParaRPr/>
          </a:p>
        </p:txBody>
      </p:sp>
      <p:sp>
        <p:nvSpPr>
          <p:cNvPr id="319" name="Google Shape;319;g3669771b81a_0_181"/>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g3669771b81a_0_238"/>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Introduction</a:t>
            </a:r>
            <a:endParaRPr sz="2600">
              <a:solidFill>
                <a:srgbClr val="CD0364"/>
              </a:solidFill>
            </a:endParaRPr>
          </a:p>
        </p:txBody>
      </p:sp>
      <p:sp>
        <p:nvSpPr>
          <p:cNvPr id="325" name="Google Shape;325;g3669771b81a_0_23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19</a:t>
            </a:fld>
            <a:endParaRPr/>
          </a:p>
        </p:txBody>
      </p:sp>
      <p:sp>
        <p:nvSpPr>
          <p:cNvPr id="326" name="Google Shape;326;g3669771b81a_0_238"/>
          <p:cNvSpPr txBox="1">
            <a:spLocks noGrp="1"/>
          </p:cNvSpPr>
          <p:nvPr>
            <p:ph type="body" idx="1"/>
          </p:nvPr>
        </p:nvSpPr>
        <p:spPr>
          <a:xfrm>
            <a:off x="681025" y="1414813"/>
            <a:ext cx="8544000" cy="4663500"/>
          </a:xfrm>
          <a:prstGeom prst="rect">
            <a:avLst/>
          </a:prstGeom>
          <a:noFill/>
          <a:ln>
            <a:noFill/>
          </a:ln>
        </p:spPr>
        <p:txBody>
          <a:bodyPr spcFirstLastPara="1" wrap="square" lIns="91425" tIns="45700" rIns="91425" bIns="45700" anchor="t" anchorCtr="0">
            <a:normAutofit/>
          </a:bodyPr>
          <a:lstStyle/>
          <a:p>
            <a:pPr marL="185732" lvl="0" indent="-185732" algn="l" rtl="0">
              <a:lnSpc>
                <a:spcPct val="110000"/>
              </a:lnSpc>
              <a:spcBef>
                <a:spcPts val="1300"/>
              </a:spcBef>
              <a:spcAft>
                <a:spcPts val="0"/>
              </a:spcAft>
              <a:buClr>
                <a:srgbClr val="CD0364"/>
              </a:buClr>
              <a:buSzPts val="1800"/>
              <a:buChar char="•"/>
            </a:pPr>
            <a:r>
              <a:rPr lang="en-GB" sz="1800" dirty="0"/>
              <a:t>Students open </a:t>
            </a:r>
            <a:r>
              <a:rPr lang="en-GB" sz="1800" b="1" dirty="0"/>
              <a:t>Microsoft </a:t>
            </a:r>
            <a:r>
              <a:rPr lang="en-GB" sz="1800" b="1" dirty="0" err="1"/>
              <a:t>MakeCode</a:t>
            </a:r>
            <a:r>
              <a:rPr lang="en-GB" sz="1800" dirty="0"/>
              <a:t> and code their own counter. </a:t>
            </a:r>
            <a:endParaRPr sz="1800" dirty="0"/>
          </a:p>
          <a:p>
            <a:pPr marL="185732" lvl="0" indent="0" algn="l" rtl="0">
              <a:lnSpc>
                <a:spcPct val="110000"/>
              </a:lnSpc>
              <a:spcBef>
                <a:spcPts val="1300"/>
              </a:spcBef>
              <a:spcAft>
                <a:spcPts val="0"/>
              </a:spcAft>
              <a:buSzPts val="1800"/>
              <a:buNone/>
            </a:pPr>
            <a:endParaRPr sz="1250" dirty="0"/>
          </a:p>
          <a:p>
            <a:pPr marL="185732" lvl="0" indent="-185732" algn="l" rtl="0">
              <a:lnSpc>
                <a:spcPct val="110000"/>
              </a:lnSpc>
              <a:spcBef>
                <a:spcPts val="1300"/>
              </a:spcBef>
              <a:spcAft>
                <a:spcPts val="0"/>
              </a:spcAft>
              <a:buClr>
                <a:srgbClr val="CD0364"/>
              </a:buClr>
              <a:buSzPts val="1800"/>
              <a:buChar char="•"/>
            </a:pP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0"/>
                  </a:ext>
                </a:extLst>
              </a:rPr>
              <a:t>After the code has been built and downloaded onto their </a:t>
            </a:r>
            <a:r>
              <a:rPr lang="en-GB" sz="1800" dirty="0" err="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0"/>
                  </a:ext>
                </a:extLst>
              </a:rPr>
              <a:t>micro:bit</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0"/>
                  </a:ext>
                </a:extLst>
              </a:rPr>
              <a:t>,</a:t>
            </a:r>
            <a:r>
              <a:rPr lang="en-GB" sz="1800" dirty="0"/>
              <a:t> students can use the project to explore number patterns and test a given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1"/>
                  </a:ext>
                </a:extLst>
              </a:rPr>
              <a:t>rule. For</a:t>
            </a:r>
            <a:r>
              <a:rPr lang="en-GB" sz="1800" dirty="0"/>
              <a:t> example: </a:t>
            </a:r>
            <a:endParaRPr sz="1800" dirty="0"/>
          </a:p>
          <a:p>
            <a:pPr marL="914400" lvl="1" indent="-342900" algn="l" rtl="0">
              <a:lnSpc>
                <a:spcPct val="110000"/>
              </a:lnSpc>
              <a:spcBef>
                <a:spcPts val="1300"/>
              </a:spcBef>
              <a:spcAft>
                <a:spcPts val="0"/>
              </a:spcAft>
              <a:buClr>
                <a:srgbClr val="CD0364"/>
              </a:buClr>
              <a:buSzPts val="1800"/>
              <a:buChar char="•"/>
            </a:pPr>
            <a:r>
              <a:rPr lang="en-GB" sz="1800" dirty="0"/>
              <a:t>Start with the number 0 and use the rule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2"/>
                  </a:ext>
                </a:extLst>
              </a:rPr>
              <a:t>–</a:t>
            </a:r>
            <a:r>
              <a:rPr lang="en-GB" sz="1800" dirty="0"/>
              <a:t>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3"/>
                  </a:ext>
                </a:extLst>
              </a:rPr>
              <a:t>“add 3”. Wha</a:t>
            </a:r>
            <a:r>
              <a:rPr lang="en-GB" sz="1800" dirty="0"/>
              <a:t>t are the first five numbers in your pattern?</a:t>
            </a:r>
            <a:endParaRPr sz="1800" dirty="0"/>
          </a:p>
          <a:p>
            <a:pPr marL="0" lvl="0" indent="0" algn="l" rtl="0">
              <a:lnSpc>
                <a:spcPct val="110000"/>
              </a:lnSpc>
              <a:spcBef>
                <a:spcPts val="1300"/>
              </a:spcBef>
              <a:spcAft>
                <a:spcPts val="0"/>
              </a:spcAft>
              <a:buNone/>
            </a:pPr>
            <a:endParaRPr sz="1800" dirty="0"/>
          </a:p>
          <a:p>
            <a:pPr marL="457200" lvl="0" indent="-342900" algn="l" rtl="0">
              <a:lnSpc>
                <a:spcPct val="110000"/>
              </a:lnSpc>
              <a:spcBef>
                <a:spcPts val="1300"/>
              </a:spcBef>
              <a:spcAft>
                <a:spcPts val="0"/>
              </a:spcAft>
              <a:buClr>
                <a:srgbClr val="CD0364"/>
              </a:buClr>
              <a:buSzPts val="1800"/>
              <a:buChar char="•"/>
            </a:pPr>
            <a:r>
              <a:rPr lang="en-GB" sz="1800" dirty="0"/>
              <a:t>Students can work in pairs to test each other.</a:t>
            </a:r>
            <a:endParaRPr sz="1800" dirty="0"/>
          </a:p>
          <a:p>
            <a:pPr marR="3136265">
              <a:lnSpc>
                <a:spcPct val="110000"/>
              </a:lnSpc>
              <a:spcBef>
                <a:spcPts val="1300"/>
              </a:spcBef>
              <a:buClr>
                <a:srgbClr val="CD0364"/>
              </a:buClr>
            </a:pPr>
            <a:r>
              <a:rPr lang="en-GB" sz="1800"/>
              <a:t>The </a:t>
            </a:r>
            <a:r>
              <a:rPr lang="en-GB" sz="1800">
                <a:solidFill>
                  <a:schemeClr val="tx1"/>
                </a:solidFill>
              </a:rPr>
              <a:t>counter recording sheet</a:t>
            </a:r>
            <a:r>
              <a:rPr lang="en-GB" sz="1800"/>
              <a:t> can be used for </a:t>
            </a:r>
            <a:r>
              <a:rPr lang="en-GB" sz="1800" dirty="0"/>
              <a:t>students to record rule inputs and outputs and represent the rule using a hundreds chart.  </a:t>
            </a:r>
            <a:endParaRPr sz="1800" dirty="0"/>
          </a:p>
        </p:txBody>
      </p:sp>
      <p:sp>
        <p:nvSpPr>
          <p:cNvPr id="327" name="Google Shape;327;g3669771b81a_0_23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328" name="Google Shape;328;g3669771b81a_0_238" descr="decorative"/>
          <p:cNvPicPr preferRelativeResize="0"/>
          <p:nvPr/>
        </p:nvPicPr>
        <p:blipFill rotWithShape="1">
          <a:blip r:embed="rId3">
            <a:alphaModFix/>
          </a:blip>
          <a:srcRect/>
          <a:stretch/>
        </p:blipFill>
        <p:spPr>
          <a:xfrm>
            <a:off x="8310377" y="282688"/>
            <a:ext cx="955218" cy="736882"/>
          </a:xfrm>
          <a:prstGeom prst="rect">
            <a:avLst/>
          </a:prstGeom>
          <a:noFill/>
          <a:ln>
            <a:noFill/>
          </a:ln>
        </p:spPr>
      </p:pic>
      <p:pic>
        <p:nvPicPr>
          <p:cNvPr id="329" name="Google Shape;329;g3669771b81a_0_238" descr="10 by 10 number grid starting with 1 in the top left-hand corner and ending with 100 in the bottom right-hand corner. Every third number, starting with 3, is highlighted in yellow, resulting in diagonal yellow lines across the number grid." title="Screenshot 2025-06-18 at 15.44.38.png"/>
          <p:cNvPicPr preferRelativeResize="0"/>
          <p:nvPr/>
        </p:nvPicPr>
        <p:blipFill>
          <a:blip r:embed="rId4">
            <a:alphaModFix/>
          </a:blip>
          <a:stretch>
            <a:fillRect/>
          </a:stretch>
        </p:blipFill>
        <p:spPr>
          <a:xfrm>
            <a:off x="6108000" y="4208175"/>
            <a:ext cx="2739626" cy="18969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5d6a68a0a1_0_1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Number P</a:t>
            </a:r>
            <a:r>
              <a:rPr lang="en-GB" sz="2600">
                <a:solidFill>
                  <a:srgbClr val="00A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atterns with the Counter</a:t>
            </a:r>
            <a:endParaRPr sz="2600">
              <a:solidFill>
                <a:srgbClr val="00A000"/>
              </a:solidFill>
            </a:endParaRPr>
          </a:p>
        </p:txBody>
      </p:sp>
      <p:sp>
        <p:nvSpPr>
          <p:cNvPr id="131" name="Google Shape;131;g35d6a68a0a1_0_1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975"/>
              <a:buFont typeface="Arial"/>
              <a:buNone/>
            </a:pPr>
            <a:r>
              <a:rPr lang="en-GB"/>
              <a:t>Page </a:t>
            </a:r>
            <a:fld id="{00000000-1234-1234-1234-123412341234}" type="slidenum">
              <a:rPr lang="en-GB"/>
              <a:t>2</a:t>
            </a:fld>
            <a:endParaRPr/>
          </a:p>
        </p:txBody>
      </p:sp>
      <p:sp>
        <p:nvSpPr>
          <p:cNvPr id="132" name="Google Shape;132;g35d6a68a0a1_0_136"/>
          <p:cNvSpPr txBox="1">
            <a:spLocks noGrp="1"/>
          </p:cNvSpPr>
          <p:nvPr>
            <p:ph type="body" idx="1"/>
          </p:nvPr>
        </p:nvSpPr>
        <p:spPr>
          <a:xfrm>
            <a:off x="681036" y="1548371"/>
            <a:ext cx="4132200" cy="4609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00A000"/>
              </a:buClr>
              <a:buSzPts val="2000"/>
              <a:buNone/>
            </a:pPr>
            <a:r>
              <a:rPr lang="en-GB" sz="2000" b="1">
                <a:solidFill>
                  <a:srgbClr val="00A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Summary &amp; Context</a:t>
            </a:r>
            <a:endParaRPr/>
          </a:p>
          <a:p>
            <a:pPr marL="0" lvl="0" indent="0" algn="l" rtl="0">
              <a:lnSpc>
                <a:spcPct val="90000"/>
              </a:lnSpc>
              <a:spcBef>
                <a:spcPts val="812"/>
              </a:spcBef>
              <a:spcAft>
                <a:spcPts val="0"/>
              </a:spcAft>
              <a:buClr>
                <a:schemeClr val="dk1"/>
              </a:buClr>
              <a:buSzPts val="1800"/>
              <a:buNone/>
            </a:pPr>
            <a:r>
              <a:rPr lang="en-GB" sz="1800"/>
              <a:t>Students can use BBC micro:bit to represent their given rule as an algorithm and test the pattern results. </a:t>
            </a:r>
            <a:endParaRPr sz="1800"/>
          </a:p>
          <a:p>
            <a:pPr marL="0" lvl="0" indent="0" algn="l" rtl="0">
              <a:lnSpc>
                <a:spcPct val="90000"/>
              </a:lnSpc>
              <a:spcBef>
                <a:spcPts val="812"/>
              </a:spcBef>
              <a:spcAft>
                <a:spcPts val="0"/>
              </a:spcAft>
              <a:buClr>
                <a:schemeClr val="dk1"/>
              </a:buClr>
              <a:buSzPts val="1800"/>
              <a:buNone/>
            </a:pPr>
            <a:endParaRPr sz="1800"/>
          </a:p>
          <a:p>
            <a:pPr marL="0" lvl="0" indent="0" algn="l" rtl="0">
              <a:lnSpc>
                <a:spcPct val="90000"/>
              </a:lnSpc>
              <a:spcBef>
                <a:spcPts val="812"/>
              </a:spcBef>
              <a:spcAft>
                <a:spcPts val="0"/>
              </a:spcAft>
              <a:buClr>
                <a:schemeClr val="dk1"/>
              </a:buClr>
              <a:buSzPts val="1800"/>
              <a:buNone/>
            </a:pPr>
            <a:r>
              <a:rPr lang="en-GB" sz="1800"/>
              <a:t>Students can modify an existing program to confirm their understanding of odd and even numbers in the results of a given rule.</a:t>
            </a:r>
            <a:endParaRPr sz="1800"/>
          </a:p>
          <a:p>
            <a:pPr marL="0" lvl="0" indent="0" algn="l" rtl="0">
              <a:lnSpc>
                <a:spcPct val="90000"/>
              </a:lnSpc>
              <a:spcBef>
                <a:spcPts val="812"/>
              </a:spcBef>
              <a:spcAft>
                <a:spcPts val="0"/>
              </a:spcAft>
              <a:buClr>
                <a:schemeClr val="dk1"/>
              </a:buClr>
              <a:buSzPts val="1800"/>
              <a:buFont typeface="Arial"/>
              <a:buNone/>
            </a:pPr>
            <a:endParaRPr sz="1800"/>
          </a:p>
        </p:txBody>
      </p:sp>
      <p:sp>
        <p:nvSpPr>
          <p:cNvPr id="133" name="Google Shape;133;g35d6a68a0a1_0_136"/>
          <p:cNvSpPr txBox="1"/>
          <p:nvPr/>
        </p:nvSpPr>
        <p:spPr>
          <a:xfrm>
            <a:off x="4857686" y="1557171"/>
            <a:ext cx="4132200" cy="4609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None/>
            </a:pPr>
            <a:r>
              <a:rPr lang="en-GB" sz="2000" b="1">
                <a:solidFill>
                  <a:srgbClr val="00A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micro:bit Feature: Buttons</a:t>
            </a:r>
            <a:endParaRPr sz="2275">
              <a:solidFill>
                <a:srgbClr val="000000"/>
              </a:solidFill>
              <a:latin typeface="Helvetica Neue"/>
              <a:ea typeface="Helvetica Neue"/>
              <a:cs typeface="Helvetica Neue"/>
              <a:sym typeface="Helvetica Neue"/>
            </a:endParaRPr>
          </a:p>
          <a:p>
            <a:pPr marL="0" lvl="0" indent="0" algn="l" rtl="0">
              <a:lnSpc>
                <a:spcPct val="90000"/>
              </a:lnSpc>
              <a:spcBef>
                <a:spcPts val="812"/>
              </a:spcBef>
              <a:spcAft>
                <a:spcPts val="0"/>
              </a:spcAft>
              <a:buNone/>
            </a:pP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Buttons are a very common input device. The micro:bit has two buttons which can be programmed </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 buttons A and B.</a:t>
            </a:r>
            <a:endParaRPr sz="2275">
              <a:solidFill>
                <a:srgbClr val="000000"/>
              </a:solidFill>
              <a:latin typeface="Helvetica Neue"/>
              <a:ea typeface="Helvetica Neue"/>
              <a:cs typeface="Helvetica Neue"/>
              <a:sym typeface="Helvetica Neue"/>
            </a:endParaRPr>
          </a:p>
          <a:p>
            <a:pPr marL="185732" lvl="0" indent="-71432" algn="l" rtl="0">
              <a:lnSpc>
                <a:spcPct val="90000"/>
              </a:lnSpc>
              <a:spcBef>
                <a:spcPts val="812"/>
              </a:spcBef>
              <a:spcAft>
                <a:spcPts val="0"/>
              </a:spcAft>
              <a:buNone/>
            </a:pPr>
            <a:endParaRPr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endParaRPr>
          </a:p>
          <a:p>
            <a:pPr marL="0" lvl="0" indent="0" algn="l" rtl="0">
              <a:lnSpc>
                <a:spcPct val="90000"/>
              </a:lnSpc>
              <a:spcBef>
                <a:spcPts val="812"/>
              </a:spcBef>
              <a:spcAft>
                <a:spcPts val="0"/>
              </a:spcAft>
              <a:buNone/>
            </a:pPr>
            <a:r>
              <a:rPr lang="en-GB" sz="1800" b="1">
                <a:solidFill>
                  <a:srgbClr val="000000"/>
                </a:solidFill>
                <a:latin typeface="Helvetica Neue"/>
                <a:ea typeface="Helvetica Neue"/>
                <a:cs typeface="Helvetica Neue"/>
                <a:sym typeface="Helvetica Neue"/>
              </a:rPr>
              <a:t>Example</a:t>
            </a:r>
            <a:r>
              <a:rPr lang="en-GB" sz="1800">
                <a:solidFill>
                  <a:srgbClr val="000000"/>
                </a:solidFill>
                <a:latin typeface="Helvetica Neue"/>
                <a:ea typeface="Helvetica Neue"/>
                <a:cs typeface="Helvetica Neue"/>
                <a:sym typeface="Helvetica Neue"/>
              </a:rPr>
              <a:t>: </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Students can </a:t>
            </a:r>
            <a:r>
              <a:rPr lang="en-GB" sz="18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use the buttons to </a:t>
            </a:r>
            <a:r>
              <a:rPr lang="en-GB" sz="1800">
                <a:latin typeface="Helvetica Neue"/>
                <a:ea typeface="Helvetica Neue"/>
                <a:cs typeface="Helvetica Neue"/>
                <a:sym typeface="Helvetica Neue"/>
              </a:rPr>
              <a:t>add to a variable to predict and test numbers in a pattern. </a:t>
            </a:r>
            <a:endParaRPr sz="1800">
              <a:solidFill>
                <a:srgbClr val="000000"/>
              </a:solidFill>
              <a:latin typeface="Helvetica Neue"/>
              <a:ea typeface="Helvetica Neue"/>
              <a:cs typeface="Helvetica Neue"/>
              <a:sym typeface="Helvetica Neue"/>
            </a:endParaRPr>
          </a:p>
          <a:p>
            <a:pPr marL="0" lvl="0" indent="0" algn="l" rtl="0">
              <a:lnSpc>
                <a:spcPct val="90000"/>
              </a:lnSpc>
              <a:spcBef>
                <a:spcPts val="812"/>
              </a:spcBef>
              <a:spcAft>
                <a:spcPts val="0"/>
              </a:spcAft>
              <a:buNone/>
            </a:pPr>
            <a:endParaRPr sz="1800">
              <a:solidFill>
                <a:srgbClr val="000000"/>
              </a:solidFill>
              <a:latin typeface="Helvetica Neue"/>
              <a:ea typeface="Helvetica Neue"/>
              <a:cs typeface="Helvetica Neue"/>
              <a:sym typeface="Helvetica Neue"/>
            </a:endParaRPr>
          </a:p>
          <a:p>
            <a:pPr marL="0" lvl="0" indent="0" algn="l" rtl="0">
              <a:lnSpc>
                <a:spcPct val="90000"/>
              </a:lnSpc>
              <a:spcBef>
                <a:spcPts val="812"/>
              </a:spcBef>
              <a:spcAft>
                <a:spcPts val="0"/>
              </a:spcAft>
              <a:buNone/>
            </a:pPr>
            <a:endParaRPr sz="2000" b="1">
              <a:solidFill>
                <a:srgbClr val="00A000"/>
              </a:solidFill>
              <a:latin typeface="Helvetica Neue"/>
              <a:ea typeface="Helvetica Neue"/>
              <a:cs typeface="Helvetica Neue"/>
              <a:sym typeface="Helvetica Neue"/>
            </a:endParaRPr>
          </a:p>
          <a:p>
            <a:pPr marL="0" lvl="0" indent="0" algn="l" rtl="0">
              <a:lnSpc>
                <a:spcPct val="90000"/>
              </a:lnSpc>
              <a:spcBef>
                <a:spcPts val="812"/>
              </a:spcBef>
              <a:spcAft>
                <a:spcPts val="0"/>
              </a:spcAft>
              <a:buNone/>
            </a:pPr>
            <a:endParaRPr sz="2275">
              <a:solidFill>
                <a:srgbClr val="000000"/>
              </a:solidFill>
              <a:latin typeface="Helvetica Neue"/>
              <a:ea typeface="Helvetica Neue"/>
              <a:cs typeface="Helvetica Neue"/>
              <a:sym typeface="Helvetica Neue"/>
            </a:endParaRPr>
          </a:p>
        </p:txBody>
      </p:sp>
      <p:pic>
        <p:nvPicPr>
          <p:cNvPr id="134" name="Google Shape;134;g35d6a68a0a1_0_136" descr="An illustration of a micro:bit board and a hand next to it. Button A on the board is being pressed by the index finger of the hand."/>
          <p:cNvPicPr preferRelativeResize="0"/>
          <p:nvPr/>
        </p:nvPicPr>
        <p:blipFill rotWithShape="1">
          <a:blip r:embed="rId3">
            <a:alphaModFix/>
          </a:blip>
          <a:srcRect/>
          <a:stretch/>
        </p:blipFill>
        <p:spPr>
          <a:xfrm>
            <a:off x="5352605" y="4256691"/>
            <a:ext cx="2275501" cy="1909980"/>
          </a:xfrm>
          <a:prstGeom prst="rect">
            <a:avLst/>
          </a:prstGeom>
          <a:noFill/>
          <a:ln>
            <a:noFill/>
          </a:ln>
        </p:spPr>
      </p:pic>
      <p:grpSp>
        <p:nvGrpSpPr>
          <p:cNvPr id="135" name="Google Shape;135;g35d6a68a0a1_0_136"/>
          <p:cNvGrpSpPr/>
          <p:nvPr/>
        </p:nvGrpSpPr>
        <p:grpSpPr>
          <a:xfrm rot="4286382">
            <a:off x="8664645" y="1016602"/>
            <a:ext cx="650795" cy="659745"/>
            <a:chOff x="7572716" y="3272053"/>
            <a:chExt cx="489368" cy="496098"/>
          </a:xfrm>
        </p:grpSpPr>
        <p:sp>
          <p:nvSpPr>
            <p:cNvPr id="136" name="Google Shape;136;g35d6a68a0a1_0_136" descr="decorative"/>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37" name="Google Shape;137;g35d6a68a0a1_0_136" descr="decorative"/>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38" name="Google Shape;138;g35d6a68a0a1_0_136" descr="decorative"/>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39" name="Google Shape;139;g35d6a68a0a1_0_136" descr="decorative"/>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40" name="Google Shape;140;g35d6a68a0a1_0_136" descr="decorative"/>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41" name="Google Shape;141;g35d6a68a0a1_0_136" descr="decorative"/>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grpSp>
      <p:pic>
        <p:nvPicPr>
          <p:cNvPr id="142" name="Google Shape;142;g35d6a68a0a1_0_136" descr="decorative"/>
          <p:cNvPicPr preferRelativeResize="0"/>
          <p:nvPr/>
        </p:nvPicPr>
        <p:blipFill rotWithShape="1">
          <a:blip r:embed="rId4">
            <a:alphaModFix/>
          </a:blip>
          <a:srcRect/>
          <a:stretch/>
        </p:blipFill>
        <p:spPr>
          <a:xfrm rot="-119300">
            <a:off x="8288205" y="914781"/>
            <a:ext cx="192617" cy="19261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g35fa30c4f18_0_7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Student Activity Steps 1</a:t>
            </a:r>
            <a:endParaRPr sz="2600">
              <a:solidFill>
                <a:srgbClr val="CD0364"/>
              </a:solidFill>
            </a:endParaRPr>
          </a:p>
        </p:txBody>
      </p:sp>
      <p:sp>
        <p:nvSpPr>
          <p:cNvPr id="335" name="Google Shape;335;g35fa30c4f18_0_7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20</a:t>
            </a:fld>
            <a:endParaRPr/>
          </a:p>
        </p:txBody>
      </p:sp>
      <p:sp>
        <p:nvSpPr>
          <p:cNvPr id="336" name="Google Shape;336;g35fa30c4f18_0_79"/>
          <p:cNvSpPr txBox="1">
            <a:spLocks noGrp="1"/>
          </p:cNvSpPr>
          <p:nvPr>
            <p:ph type="body" idx="1"/>
          </p:nvPr>
        </p:nvSpPr>
        <p:spPr>
          <a:xfrm>
            <a:off x="681036" y="1373713"/>
            <a:ext cx="8544000" cy="4729138"/>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10000"/>
              </a:lnSpc>
              <a:spcBef>
                <a:spcPts val="1300"/>
              </a:spcBef>
              <a:spcAft>
                <a:spcPts val="0"/>
              </a:spcAft>
              <a:buSzPts val="1800"/>
              <a:buNone/>
            </a:pPr>
            <a:r>
              <a:rPr lang="en-GB" sz="1800" b="1" i="1" dirty="0">
                <a:solidFill>
                  <a:srgbClr val="CD0364"/>
                </a:solidFill>
              </a:rPr>
              <a:t>Build the code:</a:t>
            </a:r>
            <a:endParaRPr sz="1800" i="1" dirty="0"/>
          </a:p>
          <a:p>
            <a:pPr marL="318151" marR="2070487" lvl="0" indent="-309553" algn="l" rtl="0">
              <a:lnSpc>
                <a:spcPct val="110000"/>
              </a:lnSpc>
              <a:spcBef>
                <a:spcPts val="1300"/>
              </a:spcBef>
              <a:spcAft>
                <a:spcPts val="0"/>
              </a:spcAft>
              <a:buClr>
                <a:srgbClr val="CD0364"/>
              </a:buClr>
              <a:buSzPts val="1800"/>
              <a:buChar char="•"/>
            </a:pPr>
            <a:r>
              <a:rPr lang="en-GB" sz="1800" b="1" dirty="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4"/>
                  </a:ext>
                </a:extLst>
              </a:rPr>
              <a:t>Open</a:t>
            </a:r>
            <a:r>
              <a:rPr lang="en-GB" sz="1800" dirty="0"/>
              <a:t> Microsoft </a:t>
            </a:r>
            <a:r>
              <a:rPr lang="en-GB" sz="1800" dirty="0" err="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5"/>
                  </a:ext>
                </a:extLst>
              </a:rPr>
              <a:t>MakeCode</a:t>
            </a:r>
            <a:r>
              <a:rPr lang="en-GB" sz="1800" dirty="0"/>
              <a:t>: </a:t>
            </a:r>
            <a:r>
              <a:rPr lang="en-GB" sz="1800" u="sng" dirty="0">
                <a:solidFill>
                  <a:schemeClr val="hlink"/>
                </a:solidFill>
                <a:hlinkClick r:id="rId3"/>
              </a:rPr>
              <a:t>microbit.makecode.org</a:t>
            </a:r>
            <a:endParaRPr sz="1800" b="1" dirty="0">
              <a:solidFill>
                <a:srgbClr val="CD0364"/>
              </a:solidFill>
            </a:endParaRPr>
          </a:p>
          <a:p>
            <a:pPr marL="318151" marR="2070487" lvl="0" indent="-309553" algn="l" rtl="0">
              <a:lnSpc>
                <a:spcPct val="110000"/>
              </a:lnSpc>
              <a:spcBef>
                <a:spcPts val="1300"/>
              </a:spcBef>
              <a:spcAft>
                <a:spcPts val="0"/>
              </a:spcAft>
              <a:buClr>
                <a:srgbClr val="CD0364"/>
              </a:buClr>
              <a:buSzPts val="1800"/>
              <a:buChar char="•"/>
            </a:pPr>
            <a:r>
              <a:rPr lang="en-GB" sz="1800" b="1" dirty="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6"/>
                  </a:ext>
                </a:extLst>
              </a:rPr>
              <a:t>Explain</a:t>
            </a:r>
            <a:r>
              <a:rPr lang="en-GB" sz="1800" b="1" dirty="0">
                <a:solidFill>
                  <a:srgbClr val="6C4BC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7"/>
                  </a:ext>
                </a:extLst>
              </a:rPr>
              <a:t>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8"/>
                  </a:ext>
                </a:extLst>
              </a:rPr>
              <a:t>that students </a:t>
            </a:r>
            <a:r>
              <a:rPr lang="en-GB" sz="1800" dirty="0"/>
              <a:t>will use the toolbox to find code blocks.</a:t>
            </a:r>
            <a:endParaRPr sz="1800" b="1" dirty="0">
              <a:solidFill>
                <a:srgbClr val="6C4BC1"/>
              </a:solidFill>
            </a:endParaRPr>
          </a:p>
          <a:p>
            <a:pPr marL="318151" marR="2070487" lvl="0" indent="-309553" algn="l" rtl="0">
              <a:lnSpc>
                <a:spcPct val="110000"/>
              </a:lnSpc>
              <a:spcBef>
                <a:spcPts val="1300"/>
              </a:spcBef>
              <a:spcAft>
                <a:spcPts val="0"/>
              </a:spcAft>
              <a:buClr>
                <a:srgbClr val="CD0364"/>
              </a:buClr>
              <a:buSzPts val="1800"/>
              <a:buChar char="•"/>
            </a:pPr>
            <a:r>
              <a:rPr lang="en-GB" sz="1800" b="1" dirty="0">
                <a:solidFill>
                  <a:srgbClr val="CD0364"/>
                </a:solidFill>
              </a:rPr>
              <a:t>Outline</a:t>
            </a:r>
            <a:r>
              <a:rPr lang="en-GB" sz="1800" dirty="0"/>
              <a:t> that they are making a counter that adds two to a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9"/>
                  </a:ext>
                </a:extLst>
              </a:rPr>
              <a:t>"count" </a:t>
            </a:r>
            <a:r>
              <a:rPr lang="en-GB" sz="1800" dirty="0"/>
              <a:t>variable every time button B is pressed.  </a:t>
            </a:r>
            <a:endParaRPr sz="1800" dirty="0"/>
          </a:p>
          <a:p>
            <a:pPr marL="318151" marR="1884607" lvl="0" indent="-309553" algn="l" rtl="0">
              <a:lnSpc>
                <a:spcPct val="110000"/>
              </a:lnSpc>
              <a:spcBef>
                <a:spcPts val="1300"/>
              </a:spcBef>
              <a:spcAft>
                <a:spcPts val="0"/>
              </a:spcAft>
              <a:buClr>
                <a:srgbClr val="CD0364"/>
              </a:buClr>
              <a:buSzPts val="1800"/>
              <a:buChar char="•"/>
            </a:pPr>
            <a:r>
              <a:rPr lang="en-GB" sz="1800" b="1" dirty="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0"/>
                  </a:ext>
                </a:extLst>
              </a:rPr>
              <a:t>Explain</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1"/>
                  </a:ext>
                </a:extLst>
              </a:rPr>
              <a:t> that they</a:t>
            </a:r>
            <a:r>
              <a:rPr lang="en-GB" sz="1800" dirty="0"/>
              <a:t> will need to </a:t>
            </a:r>
            <a:r>
              <a:rPr lang="en-GB" sz="1800" b="1" dirty="0">
                <a:solidFill>
                  <a:srgbClr val="CD0364"/>
                </a:solidFill>
              </a:rPr>
              <a:t>code</a:t>
            </a:r>
            <a:r>
              <a:rPr lang="en-GB" sz="1800" dirty="0"/>
              <a:t> the four parts of the counter:</a:t>
            </a:r>
            <a:endParaRPr sz="1800" dirty="0"/>
          </a:p>
          <a:p>
            <a:pPr marL="914400" lvl="1" indent="-342900" algn="l" rtl="0">
              <a:lnSpc>
                <a:spcPct val="110000"/>
              </a:lnSpc>
              <a:spcBef>
                <a:spcPts val="1300"/>
              </a:spcBef>
              <a:spcAft>
                <a:spcPts val="0"/>
              </a:spcAft>
              <a:buClr>
                <a:srgbClr val="CD0364"/>
              </a:buClr>
              <a:buSzPts val="1800"/>
              <a:buFont typeface="Helvetica Neue"/>
              <a:buAutoNum type="arabicPeriod"/>
            </a:pPr>
            <a:r>
              <a:rPr lang="en-GB" sz="1800" b="1" dirty="0">
                <a:solidFill>
                  <a:srgbClr val="CD0364"/>
                </a:solidFill>
              </a:rPr>
              <a:t>C</a:t>
            </a:r>
            <a:r>
              <a:rPr lang="en-GB" sz="1800" b="1" dirty="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2"/>
                  </a:ext>
                </a:extLst>
              </a:rPr>
              <a:t>ode</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3"/>
                  </a:ext>
                </a:extLst>
              </a:rPr>
              <a:t> </a:t>
            </a:r>
            <a:r>
              <a:rPr lang="en-GB" sz="1800" dirty="0"/>
              <a:t>the program to show 0 and set the variable to 0 at the start.</a:t>
            </a:r>
            <a:endParaRPr sz="1800" b="1" dirty="0">
              <a:solidFill>
                <a:srgbClr val="CD0364"/>
              </a:solidFill>
            </a:endParaRPr>
          </a:p>
          <a:p>
            <a:pPr marL="914400" lvl="1" indent="-342900" algn="l" rtl="0">
              <a:lnSpc>
                <a:spcPct val="110000"/>
              </a:lnSpc>
              <a:spcBef>
                <a:spcPts val="1300"/>
              </a:spcBef>
              <a:spcAft>
                <a:spcPts val="0"/>
              </a:spcAft>
              <a:buClr>
                <a:srgbClr val="CD0364"/>
              </a:buClr>
              <a:buSzPts val="1800"/>
              <a:buFont typeface="Helvetica Neue"/>
              <a:buAutoNum type="arabicPeriod"/>
            </a:pPr>
            <a:r>
              <a:rPr lang="en-GB" sz="1800" b="1" dirty="0">
                <a:solidFill>
                  <a:srgbClr val="CD0364"/>
                </a:solidFill>
              </a:rPr>
              <a:t>Code</a:t>
            </a:r>
            <a:r>
              <a:rPr lang="en-GB" sz="1800" dirty="0"/>
              <a:t> Button B to add to the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4"/>
                  </a:ext>
                </a:extLst>
              </a:rPr>
              <a:t>"count" </a:t>
            </a:r>
            <a:r>
              <a:rPr lang="en-GB" sz="1800" dirty="0"/>
              <a:t>variable based on the given rule.</a:t>
            </a:r>
            <a:endParaRPr sz="1800" dirty="0"/>
          </a:p>
          <a:p>
            <a:pPr marL="914400" lvl="1" indent="-342900" algn="l" rtl="0">
              <a:lnSpc>
                <a:spcPct val="110000"/>
              </a:lnSpc>
              <a:spcBef>
                <a:spcPts val="1300"/>
              </a:spcBef>
              <a:spcAft>
                <a:spcPts val="0"/>
              </a:spcAft>
              <a:buClr>
                <a:srgbClr val="CD0364"/>
              </a:buClr>
              <a:buSzPts val="1800"/>
              <a:buFont typeface="Helvetica Neue"/>
              <a:buAutoNum type="arabicPeriod"/>
            </a:pPr>
            <a:r>
              <a:rPr lang="en-GB" sz="1800" b="1" dirty="0">
                <a:solidFill>
                  <a:srgbClr val="CD0364"/>
                </a:solidFill>
              </a:rPr>
              <a:t>Code</a:t>
            </a:r>
            <a:r>
              <a:rPr lang="en-GB" sz="1800" dirty="0"/>
              <a:t> Button A to show the number stored in the variable.</a:t>
            </a:r>
            <a:endParaRPr sz="1800" dirty="0"/>
          </a:p>
          <a:p>
            <a:pPr marL="914400" lvl="1" indent="-342900" algn="l" rtl="0">
              <a:lnSpc>
                <a:spcPct val="110000"/>
              </a:lnSpc>
              <a:spcBef>
                <a:spcPts val="1300"/>
              </a:spcBef>
              <a:spcAft>
                <a:spcPts val="0"/>
              </a:spcAft>
              <a:buClr>
                <a:srgbClr val="CD0364"/>
              </a:buClr>
              <a:buSzPts val="1800"/>
              <a:buAutoNum type="arabicPeriod"/>
            </a:pPr>
            <a:r>
              <a:rPr lang="en-GB" sz="1800" b="1" dirty="0">
                <a:solidFill>
                  <a:srgbClr val="CD0364"/>
                </a:solidFill>
              </a:rPr>
              <a:t>Code</a:t>
            </a:r>
            <a:r>
              <a:rPr lang="en-GB" sz="1800" dirty="0"/>
              <a:t> Buttons A+B to reset the variable to 0.</a:t>
            </a:r>
            <a:endParaRPr sz="1800" dirty="0"/>
          </a:p>
        </p:txBody>
      </p:sp>
      <p:sp>
        <p:nvSpPr>
          <p:cNvPr id="337" name="Google Shape;337;g35fa30c4f18_0_7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338" name="Google Shape;338;g35fa30c4f18_0_79" descr="Image of a micro:bit board from the front."/>
          <p:cNvPicPr preferRelativeResize="0"/>
          <p:nvPr/>
        </p:nvPicPr>
        <p:blipFill rotWithShape="1">
          <a:blip r:embed="rId4">
            <a:alphaModFix/>
          </a:blip>
          <a:srcRect/>
          <a:stretch/>
        </p:blipFill>
        <p:spPr>
          <a:xfrm>
            <a:off x="7207626" y="1719678"/>
            <a:ext cx="2229000" cy="1798552"/>
          </a:xfrm>
          <a:prstGeom prst="rect">
            <a:avLst/>
          </a:prstGeom>
          <a:noFill/>
          <a:ln>
            <a:noFill/>
          </a:ln>
        </p:spPr>
      </p:pic>
      <p:pic>
        <p:nvPicPr>
          <p:cNvPr id="339" name="Google Shape;339;g35fa30c4f18_0_79" descr="Illustration of educator in front of empty whiteboard used to signal teacher-led activities on this page" title="black female teacher image.png"/>
          <p:cNvPicPr preferRelativeResize="0"/>
          <p:nvPr/>
        </p:nvPicPr>
        <p:blipFill>
          <a:blip r:embed="rId5">
            <a:alphaModFix/>
          </a:blip>
          <a:stretch>
            <a:fillRect/>
          </a:stretch>
        </p:blipFill>
        <p:spPr>
          <a:xfrm>
            <a:off x="8193400" y="379637"/>
            <a:ext cx="1428350" cy="119127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g365ab73c13e_0_148"/>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5"/>
                  </a:ext>
                </a:extLst>
              </a:rPr>
              <a:t>Student</a:t>
            </a:r>
            <a:r>
              <a:rPr lang="en-GB" sz="2600">
                <a:solidFill>
                  <a:srgbClr val="CD0364"/>
                </a:solidFill>
              </a:rPr>
              <a:t> Activity 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6"/>
                  </a:ext>
                </a:extLst>
              </a:rPr>
              <a:t>teps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7"/>
                  </a:ext>
                </a:extLst>
              </a:rPr>
              <a:t> </a:t>
            </a:r>
            <a:r>
              <a:rPr lang="en-GB" sz="2600">
                <a:solidFill>
                  <a:srgbClr val="CD0364"/>
                </a:solidFill>
              </a:rPr>
              <a:t>2</a:t>
            </a:r>
            <a:endParaRPr sz="2600">
              <a:solidFill>
                <a:srgbClr val="CD0364"/>
              </a:solidFill>
            </a:endParaRPr>
          </a:p>
        </p:txBody>
      </p:sp>
      <p:sp>
        <p:nvSpPr>
          <p:cNvPr id="345" name="Google Shape;345;g365ab73c13e_0_14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21</a:t>
            </a:fld>
            <a:endParaRPr/>
          </a:p>
        </p:txBody>
      </p:sp>
      <p:sp>
        <p:nvSpPr>
          <p:cNvPr id="346" name="Google Shape;346;g365ab73c13e_0_14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347" name="Google Shape;347;g365ab73c13e_0_148"/>
          <p:cNvSpPr/>
          <p:nvPr/>
        </p:nvSpPr>
        <p:spPr>
          <a:xfrm>
            <a:off x="743575" y="1829175"/>
            <a:ext cx="2371500" cy="4334100"/>
          </a:xfrm>
          <a:prstGeom prst="roundRect">
            <a:avLst>
              <a:gd name="adj" fmla="val 16667"/>
            </a:avLst>
          </a:prstGeom>
          <a:solidFill>
            <a:schemeClr val="lt1"/>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800" b="1" i="0" u="none" strike="noStrike" cap="none" dirty="0">
                <a:solidFill>
                  <a:srgbClr val="CD0364"/>
                </a:solidFill>
                <a:latin typeface="Helvetica Neue"/>
                <a:ea typeface="Helvetica Neue"/>
                <a:cs typeface="Helvetica Neue"/>
                <a:sym typeface="Helvetica Neue"/>
              </a:rPr>
              <a:t>Find the ‘</a:t>
            </a:r>
            <a:r>
              <a:rPr lang="en-GB" sz="1800" b="1" dirty="0">
                <a:solidFill>
                  <a:srgbClr val="CD0364"/>
                </a:solidFill>
                <a:latin typeface="Helvetica Neue"/>
                <a:ea typeface="Helvetica Neue"/>
                <a:cs typeface="Helvetica Neue"/>
                <a:sym typeface="Helvetica Neue"/>
              </a:rPr>
              <a:t>show number</a:t>
            </a:r>
            <a:r>
              <a:rPr lang="en-GB" sz="1800" b="1" i="0" u="none" strike="noStrike" cap="none" dirty="0">
                <a:solidFill>
                  <a:srgbClr val="CD0364"/>
                </a:solidFill>
                <a:latin typeface="Helvetica Neue"/>
                <a:ea typeface="Helvetica Neue"/>
                <a:cs typeface="Helvetica Neue"/>
                <a:sym typeface="Helvetica Neue"/>
              </a:rPr>
              <a:t>’ block </a:t>
            </a:r>
            <a:r>
              <a:rPr lang="en-GB" sz="1800" b="0" i="0" u="none" strike="noStrike" cap="none" dirty="0">
                <a:solidFill>
                  <a:schemeClr val="dk1"/>
                </a:solidFill>
                <a:latin typeface="Helvetica Neue"/>
                <a:ea typeface="Helvetica Neue"/>
                <a:cs typeface="Helvetica Neue"/>
                <a:sym typeface="Helvetica Neue"/>
              </a:rPr>
              <a:t>in the Input section</a:t>
            </a:r>
            <a:r>
              <a:rPr lang="en-GB" sz="1800" dirty="0">
                <a:solidFill>
                  <a:schemeClr val="dk1"/>
                </a:solidFill>
                <a:latin typeface="Helvetica Neue"/>
                <a:ea typeface="Helvetica Neue"/>
                <a:cs typeface="Helvetica Neue"/>
                <a:sym typeface="Helvetica Neue"/>
              </a:rPr>
              <a:t>.</a:t>
            </a:r>
            <a:endParaRPr sz="1400" b="0" i="0" u="none" strike="noStrike" cap="none" dirty="0">
              <a:solidFill>
                <a:srgbClr val="000000"/>
              </a:solidFill>
              <a:latin typeface="Helvetica Neue"/>
              <a:ea typeface="Helvetica Neue"/>
              <a:cs typeface="Helvetica Neue"/>
              <a:sym typeface="Helvetica Neue"/>
            </a:endParaRPr>
          </a:p>
        </p:txBody>
      </p:sp>
      <p:sp>
        <p:nvSpPr>
          <p:cNvPr id="348" name="Google Shape;348;g365ab73c13e_0_148"/>
          <p:cNvSpPr txBox="1"/>
          <p:nvPr/>
        </p:nvSpPr>
        <p:spPr>
          <a:xfrm>
            <a:off x="680963" y="1076590"/>
            <a:ext cx="3000000" cy="656047"/>
          </a:xfrm>
          <a:prstGeom prst="rect">
            <a:avLst/>
          </a:prstGeom>
          <a:noFill/>
          <a:ln>
            <a:noFill/>
          </a:ln>
        </p:spPr>
        <p:txBody>
          <a:bodyPr spcFirstLastPara="1" wrap="square" lIns="91425" tIns="91425" rIns="91425" bIns="91425" anchor="ctr"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dirty="0">
                <a:solidFill>
                  <a:srgbClr val="CD0364"/>
                </a:solidFill>
                <a:latin typeface="Helvetica Neue"/>
                <a:ea typeface="Helvetica Neue"/>
                <a:cs typeface="Helvetica Neue"/>
                <a:sym typeface="Helvetica Neue"/>
              </a:rPr>
              <a:t>Build the code - on start:</a:t>
            </a:r>
            <a:endParaRPr sz="1400" b="0" i="0" u="none" strike="noStrike" cap="none" dirty="0">
              <a:solidFill>
                <a:srgbClr val="000000"/>
              </a:solidFill>
              <a:latin typeface="Arial"/>
              <a:ea typeface="Arial"/>
              <a:cs typeface="Arial"/>
              <a:sym typeface="Arial"/>
            </a:endParaRPr>
          </a:p>
        </p:txBody>
      </p:sp>
      <p:pic>
        <p:nvPicPr>
          <p:cNvPr id="349" name="Google Shape;349;g365ab73c13e_0_148" descr="Block-based code for micro:bit used for a teacher-led code along with students to create code that resets variable &quot;count&quot; to 0 and display 0 to confirm reset at start of program. The show number 0 block is added inside the on start block." title="microbit-screenshot (45).png"/>
          <p:cNvPicPr preferRelativeResize="0"/>
          <p:nvPr/>
        </p:nvPicPr>
        <p:blipFill>
          <a:blip r:embed="rId3">
            <a:alphaModFix/>
          </a:blip>
          <a:stretch>
            <a:fillRect/>
          </a:stretch>
        </p:blipFill>
        <p:spPr>
          <a:xfrm>
            <a:off x="1114387" y="2517796"/>
            <a:ext cx="1623705" cy="1129530"/>
          </a:xfrm>
          <a:prstGeom prst="rect">
            <a:avLst/>
          </a:prstGeom>
          <a:solidFill>
            <a:schemeClr val="lt1"/>
          </a:solidFill>
          <a:ln>
            <a:noFill/>
          </a:ln>
        </p:spPr>
      </p:pic>
      <p:sp>
        <p:nvSpPr>
          <p:cNvPr id="350" name="Google Shape;350;g365ab73c13e_0_148"/>
          <p:cNvSpPr/>
          <p:nvPr/>
        </p:nvSpPr>
        <p:spPr>
          <a:xfrm>
            <a:off x="3462975" y="1829175"/>
            <a:ext cx="3218700" cy="43341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700" b="1">
                <a:solidFill>
                  <a:srgbClr val="CD0364"/>
                </a:solidFill>
                <a:latin typeface="Helvetica Neue"/>
                <a:ea typeface="Helvetica Neue"/>
                <a:cs typeface="Helvetica Neue"/>
                <a:sym typeface="Helvetica Neue"/>
              </a:rPr>
              <a:t>Select ‘Make a Variable’</a:t>
            </a:r>
            <a:r>
              <a:rPr lang="en-GB" sz="1700">
                <a:latin typeface="Helvetica Neue"/>
                <a:ea typeface="Helvetica Neue"/>
                <a:cs typeface="Helvetica Neue"/>
                <a:sym typeface="Helvetica Neue"/>
              </a:rPr>
              <a:t> in the Variables section. </a:t>
            </a:r>
            <a:r>
              <a:rPr lang="en-GB" sz="1700" b="1">
                <a:solidFill>
                  <a:srgbClr val="CD0364"/>
                </a:solidFill>
                <a:latin typeface="Helvetica Neue"/>
                <a:ea typeface="Helvetica Neue"/>
                <a:cs typeface="Helvetica Neue"/>
                <a:sym typeface="Helvetica Neue"/>
              </a:rPr>
              <a:t>Name your variable</a:t>
            </a:r>
            <a:r>
              <a:rPr lang="en-GB" sz="1700">
                <a:latin typeface="Helvetica Neue"/>
                <a:ea typeface="Helvetica Neue"/>
                <a:cs typeface="Helvetica Neue"/>
                <a:sym typeface="Helvetica Neue"/>
              </a:rPr>
              <a:t> “</a:t>
            </a:r>
            <a:r>
              <a:rPr lang="en-GB" sz="17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8"/>
                  </a:ext>
                </a:extLst>
              </a:rPr>
              <a:t>random_</a:t>
            </a:r>
            <a:r>
              <a:rPr lang="en-GB" sz="17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9"/>
                  </a:ext>
                </a:extLst>
              </a:rPr>
              <a:t>number”. </a:t>
            </a:r>
            <a:r>
              <a:rPr lang="en-GB" sz="17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0"/>
                  </a:ext>
                </a:extLst>
              </a:rPr>
              <a:t>You</a:t>
            </a:r>
            <a:r>
              <a:rPr lang="en-GB" sz="1700">
                <a:latin typeface="Helvetica Neue"/>
                <a:ea typeface="Helvetica Neue"/>
                <a:cs typeface="Helvetica Neue"/>
                <a:sym typeface="Helvetica Neue"/>
              </a:rPr>
              <a:t> will see two new variable blocks appear.</a:t>
            </a:r>
            <a:endParaRPr sz="1700">
              <a:latin typeface="Helvetica Neue"/>
              <a:ea typeface="Helvetica Neue"/>
              <a:cs typeface="Helvetica Neue"/>
              <a:sym typeface="Helvetica Neue"/>
            </a:endParaRPr>
          </a:p>
        </p:txBody>
      </p:sp>
      <p:pic>
        <p:nvPicPr>
          <p:cNvPr id="351" name="Google Shape;351;g365ab73c13e_0_148" descr="Block-based code for micro:bit used for a teacher-led code along with students to create code that resets variable &quot;count&quot; to 0 and display 0 to confirm reset at start of program. &#10;The Variables section of the menu is shown with the set variable to 0 block, change variable by 1 block, and the variable block for count after the count variable was created as the next step." title="Screenshot 2025-06-18 at 11.40.34.png"/>
          <p:cNvPicPr preferRelativeResize="0"/>
          <p:nvPr/>
        </p:nvPicPr>
        <p:blipFill>
          <a:blip r:embed="rId4">
            <a:alphaModFix/>
          </a:blip>
          <a:stretch>
            <a:fillRect/>
          </a:stretch>
        </p:blipFill>
        <p:spPr>
          <a:xfrm>
            <a:off x="4261175" y="2124075"/>
            <a:ext cx="1383700" cy="1941645"/>
          </a:xfrm>
          <a:prstGeom prst="rect">
            <a:avLst/>
          </a:prstGeom>
          <a:noFill/>
          <a:ln>
            <a:noFill/>
          </a:ln>
        </p:spPr>
      </p:pic>
      <p:sp>
        <p:nvSpPr>
          <p:cNvPr id="352" name="Google Shape;352;g365ab73c13e_0_148"/>
          <p:cNvSpPr/>
          <p:nvPr/>
        </p:nvSpPr>
        <p:spPr>
          <a:xfrm>
            <a:off x="7029575" y="1804875"/>
            <a:ext cx="23715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700" b="1" dirty="0">
                <a:solidFill>
                  <a:srgbClr val="CD0364"/>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1"/>
                  </a:ext>
                </a:extLst>
              </a:rPr>
              <a:t>Find the ‘set count to 0’ block</a:t>
            </a:r>
            <a:r>
              <a:rPr lang="en-GB" sz="1700" dirty="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2"/>
                  </a:ext>
                </a:extLst>
              </a:rPr>
              <a:t> in the </a:t>
            </a:r>
            <a:r>
              <a:rPr lang="en-GB" sz="1700" dirty="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3"/>
                  </a:ext>
                </a:extLst>
              </a:rPr>
              <a:t>Variables</a:t>
            </a:r>
            <a:r>
              <a:rPr lang="en-GB" sz="1700" dirty="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4"/>
                  </a:ext>
                </a:extLst>
              </a:rPr>
              <a:t> section.</a:t>
            </a:r>
            <a:endParaRPr sz="1700" dirty="0">
              <a:solidFill>
                <a:srgbClr val="000000"/>
              </a:solidFill>
              <a:latin typeface="Helvetica Neue"/>
              <a:ea typeface="Helvetica Neue"/>
              <a:cs typeface="Helvetica Neue"/>
              <a:sym typeface="Helvetica Neue"/>
            </a:endParaRPr>
          </a:p>
        </p:txBody>
      </p:sp>
      <p:pic>
        <p:nvPicPr>
          <p:cNvPr id="353" name="Google Shape;353;g365ab73c13e_0_148" descr="Block-based code for micro:bit used for a teacher-led code along with students to create code that resets variable &quot;count&quot; to 0 and display 0 to confirm reset at start of program. The set count to 0 block is added below the show number 0 block is added inside the on start block as the final step." title="microbit-screenshot (46).png"/>
          <p:cNvPicPr preferRelativeResize="0"/>
          <p:nvPr/>
        </p:nvPicPr>
        <p:blipFill>
          <a:blip r:embed="rId5">
            <a:alphaModFix/>
          </a:blip>
          <a:stretch>
            <a:fillRect/>
          </a:stretch>
        </p:blipFill>
        <p:spPr>
          <a:xfrm>
            <a:off x="7264127" y="2333265"/>
            <a:ext cx="1965807" cy="1523263"/>
          </a:xfrm>
          <a:prstGeom prst="rect">
            <a:avLst/>
          </a:prstGeom>
          <a:noFill/>
          <a:ln>
            <a:noFill/>
          </a:ln>
        </p:spPr>
      </p:pic>
      <p:pic>
        <p:nvPicPr>
          <p:cNvPr id="354" name="Google Shape;354;g365ab73c13e_0_148" descr="Illustration of educator in front of empty whiteboard used to signal teacher-led activities on this page" title="black female teacher image.png"/>
          <p:cNvPicPr preferRelativeResize="0"/>
          <p:nvPr/>
        </p:nvPicPr>
        <p:blipFill>
          <a:blip r:embed="rId6">
            <a:alphaModFix/>
          </a:blip>
          <a:stretch>
            <a:fillRect/>
          </a:stretch>
        </p:blipFill>
        <p:spPr>
          <a:xfrm>
            <a:off x="8193400" y="379637"/>
            <a:ext cx="1428350" cy="119127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g3694c7ecca9_2_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5"/>
                  </a:ext>
                </a:extLst>
              </a:rPr>
              <a:t>Student</a:t>
            </a:r>
            <a:r>
              <a:rPr lang="en-GB" sz="2600">
                <a:solidFill>
                  <a:srgbClr val="CD0364"/>
                </a:solidFill>
              </a:rPr>
              <a:t> Activity 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6"/>
                  </a:ext>
                </a:extLst>
              </a:rPr>
              <a:t>teps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7"/>
                  </a:ext>
                </a:extLst>
              </a:rPr>
              <a:t> </a:t>
            </a:r>
            <a:r>
              <a:rPr lang="en-GB" sz="2600">
                <a:solidFill>
                  <a:srgbClr val="CD0364"/>
                </a:solidFill>
              </a:rPr>
              <a:t>3</a:t>
            </a:r>
            <a:endParaRPr sz="2600">
              <a:solidFill>
                <a:srgbClr val="CD0364"/>
              </a:solidFill>
            </a:endParaRPr>
          </a:p>
        </p:txBody>
      </p:sp>
      <p:sp>
        <p:nvSpPr>
          <p:cNvPr id="360" name="Google Shape;360;g3694c7ecca9_2_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22</a:t>
            </a:fld>
            <a:endParaRPr/>
          </a:p>
        </p:txBody>
      </p:sp>
      <p:sp>
        <p:nvSpPr>
          <p:cNvPr id="361" name="Google Shape;361;g3694c7ecca9_2_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362" name="Google Shape;362;g3694c7ecca9_2_7"/>
          <p:cNvSpPr txBox="1"/>
          <p:nvPr/>
        </p:nvSpPr>
        <p:spPr>
          <a:xfrm>
            <a:off x="680963" y="1057732"/>
            <a:ext cx="3000000" cy="656047"/>
          </a:xfrm>
          <a:prstGeom prst="rect">
            <a:avLst/>
          </a:prstGeom>
          <a:noFill/>
          <a:ln>
            <a:noFill/>
          </a:ln>
        </p:spPr>
        <p:txBody>
          <a:bodyPr spcFirstLastPara="1" wrap="square" lIns="91425" tIns="91425" rIns="91425" bIns="91425" anchor="ctr"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dirty="0">
                <a:solidFill>
                  <a:srgbClr val="CD0364"/>
                </a:solidFill>
                <a:latin typeface="Helvetica Neue"/>
                <a:ea typeface="Helvetica Neue"/>
                <a:cs typeface="Helvetica Neue"/>
                <a:sym typeface="Helvetica Neue"/>
              </a:rPr>
              <a:t>Build the code - </a:t>
            </a:r>
            <a:r>
              <a:rPr lang="en-GB" sz="1800" b="1" i="1" dirty="0">
                <a:solidFill>
                  <a:srgbClr val="CD0364"/>
                </a:solidFill>
                <a:latin typeface="Helvetica Neue"/>
                <a:ea typeface="Helvetica Neue"/>
                <a:cs typeface="Helvetica Neue"/>
                <a:sym typeface="Helvetica Neue"/>
              </a:rPr>
              <a:t>button B</a:t>
            </a:r>
            <a:r>
              <a:rPr lang="en-GB" sz="1800" b="1" i="1" u="none" strike="noStrike" cap="none" dirty="0">
                <a:solidFill>
                  <a:srgbClr val="CD0364"/>
                </a:solidFill>
                <a:latin typeface="Helvetica Neue"/>
                <a:ea typeface="Helvetica Neue"/>
                <a:cs typeface="Helvetica Neue"/>
                <a:sym typeface="Helvetica Neue"/>
              </a:rPr>
              <a:t>:</a:t>
            </a:r>
            <a:endParaRPr sz="1400" b="0" i="0" u="none" strike="noStrike" cap="none" dirty="0">
              <a:solidFill>
                <a:srgbClr val="000000"/>
              </a:solidFill>
              <a:latin typeface="Arial"/>
              <a:ea typeface="Arial"/>
              <a:cs typeface="Arial"/>
              <a:sym typeface="Arial"/>
            </a:endParaRPr>
          </a:p>
        </p:txBody>
      </p:sp>
      <p:sp>
        <p:nvSpPr>
          <p:cNvPr id="363" name="Google Shape;363;g3694c7ecca9_2_7"/>
          <p:cNvSpPr/>
          <p:nvPr/>
        </p:nvSpPr>
        <p:spPr>
          <a:xfrm>
            <a:off x="3091488" y="1824500"/>
            <a:ext cx="2100300" cy="43341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Clr>
                <a:schemeClr val="dk1"/>
              </a:buClr>
              <a:buSzPts val="1100"/>
              <a:buFont typeface="Arial"/>
              <a:buNone/>
            </a:pPr>
            <a:r>
              <a:rPr lang="en-GB" sz="1700" b="1">
                <a:solidFill>
                  <a:srgbClr val="CD0364"/>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8"/>
                  </a:ext>
                </a:extLst>
              </a:rPr>
              <a:t>Find the ‘change count to 1’ block</a:t>
            </a:r>
            <a:r>
              <a:rPr lang="en-GB" sz="17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9"/>
                  </a:ext>
                </a:extLst>
              </a:rPr>
              <a:t> in the Variables section and update the number to 2.</a:t>
            </a:r>
            <a:endParaRPr sz="1700">
              <a:solidFill>
                <a:schemeClr val="dk1"/>
              </a:solidFill>
              <a:latin typeface="Helvetica Neue"/>
              <a:ea typeface="Helvetica Neue"/>
              <a:cs typeface="Helvetica Neue"/>
              <a:sym typeface="Helvetica Neue"/>
            </a:endParaRPr>
          </a:p>
          <a:p>
            <a:pPr marL="0" lvl="0" indent="0" algn="l" rtl="0">
              <a:lnSpc>
                <a:spcPct val="110000"/>
              </a:lnSpc>
              <a:spcBef>
                <a:spcPts val="1300"/>
              </a:spcBef>
              <a:spcAft>
                <a:spcPts val="0"/>
              </a:spcAft>
              <a:buNone/>
            </a:pPr>
            <a:endParaRPr sz="1700" b="1">
              <a:solidFill>
                <a:srgbClr val="CD0364"/>
              </a:solidFill>
              <a:latin typeface="Helvetica Neue"/>
              <a:ea typeface="Helvetica Neue"/>
              <a:cs typeface="Helvetica Neue"/>
              <a:sym typeface="Helvetica Neue"/>
            </a:endParaRPr>
          </a:p>
        </p:txBody>
      </p:sp>
      <p:sp>
        <p:nvSpPr>
          <p:cNvPr id="364" name="Google Shape;364;g3694c7ecca9_2_7"/>
          <p:cNvSpPr/>
          <p:nvPr/>
        </p:nvSpPr>
        <p:spPr>
          <a:xfrm>
            <a:off x="743525" y="1829450"/>
            <a:ext cx="21003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600" b="1">
                <a:solidFill>
                  <a:srgbClr val="CD0364"/>
                </a:solidFill>
                <a:latin typeface="Helvetica Neue"/>
                <a:ea typeface="Helvetica Neue"/>
                <a:cs typeface="Helvetica Neue"/>
                <a:sym typeface="Helvetica Neue"/>
              </a:rPr>
              <a:t>Find the ‘on button A pressed’ block </a:t>
            </a:r>
            <a:r>
              <a:rPr lang="en-GB" sz="1600">
                <a:solidFill>
                  <a:srgbClr val="000000"/>
                </a:solidFill>
                <a:latin typeface="Helvetica Neue"/>
                <a:ea typeface="Helvetica Neue"/>
                <a:cs typeface="Helvetica Neue"/>
                <a:sym typeface="Helvetica Neue"/>
              </a:rPr>
              <a:t>in the Input section and add it to your workspace. Click the down arrow and select B.</a:t>
            </a:r>
            <a:endParaRPr sz="1200">
              <a:latin typeface="Helvetica Neue"/>
              <a:ea typeface="Helvetica Neue"/>
              <a:cs typeface="Helvetica Neue"/>
              <a:sym typeface="Helvetica Neue"/>
            </a:endParaRPr>
          </a:p>
        </p:txBody>
      </p:sp>
      <p:pic>
        <p:nvPicPr>
          <p:cNvPr id="365" name="Google Shape;365;g3694c7ecca9_2_7" descr="Block-based code for micro:bit used for a teacher-led code along with students to code Button B to increase the value of variable &quot;count&quot; by 2 and display the current value of &quot;count&quot; every time Button B is pressed. An empty on button A pressed block is changed to a on button B pressed block by clicking the down arrow next to letter A and selecting letter B as the next step." title="microbit-screenshot (23).png"/>
          <p:cNvPicPr preferRelativeResize="0"/>
          <p:nvPr/>
        </p:nvPicPr>
        <p:blipFill rotWithShape="1">
          <a:blip r:embed="rId3">
            <a:alphaModFix/>
          </a:blip>
          <a:srcRect l="84692" t="14729" r="-790" b="59675"/>
          <a:stretch/>
        </p:blipFill>
        <p:spPr>
          <a:xfrm>
            <a:off x="909751" y="3015589"/>
            <a:ext cx="1594675" cy="802226"/>
          </a:xfrm>
          <a:prstGeom prst="rect">
            <a:avLst/>
          </a:prstGeom>
          <a:noFill/>
          <a:ln>
            <a:noFill/>
          </a:ln>
        </p:spPr>
      </p:pic>
      <p:sp>
        <p:nvSpPr>
          <p:cNvPr id="366" name="Google Shape;366;g3694c7ecca9_2_7"/>
          <p:cNvSpPr txBox="1"/>
          <p:nvPr/>
        </p:nvSpPr>
        <p:spPr>
          <a:xfrm>
            <a:off x="1489288" y="2641475"/>
            <a:ext cx="435600" cy="534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275">
                <a:solidFill>
                  <a:srgbClr val="CD0364"/>
                </a:solidFill>
                <a:latin typeface="Helvetica Neue"/>
                <a:ea typeface="Helvetica Neue"/>
                <a:cs typeface="Helvetica Neue"/>
                <a:sym typeface="Helvetica Neue"/>
              </a:rPr>
              <a:t>↓</a:t>
            </a:r>
            <a:endParaRPr sz="2275">
              <a:solidFill>
                <a:srgbClr val="CD0364"/>
              </a:solidFill>
              <a:latin typeface="Helvetica Neue"/>
              <a:ea typeface="Helvetica Neue"/>
              <a:cs typeface="Helvetica Neue"/>
              <a:sym typeface="Helvetica Neue"/>
            </a:endParaRPr>
          </a:p>
        </p:txBody>
      </p:sp>
      <p:pic>
        <p:nvPicPr>
          <p:cNvPr id="367" name="Google Shape;367;g3694c7ecca9_2_7" descr="Block-based code for micro:bit used for a teacher-led code along with students to code Button B to increase the value of variable &quot;count&quot; by 2 and display the current value of &quot;count&quot; every time Button B is pressed. An empty on button A pressed block is added to the workspace.&#10;" title="microbit-screenshot (47).png"/>
          <p:cNvPicPr preferRelativeResize="0"/>
          <p:nvPr/>
        </p:nvPicPr>
        <p:blipFill rotWithShape="1">
          <a:blip r:embed="rId4">
            <a:alphaModFix/>
          </a:blip>
          <a:srcRect l="53455" b="38920"/>
          <a:stretch/>
        </p:blipFill>
        <p:spPr>
          <a:xfrm>
            <a:off x="920137" y="1978825"/>
            <a:ext cx="1594677" cy="738853"/>
          </a:xfrm>
          <a:prstGeom prst="rect">
            <a:avLst/>
          </a:prstGeom>
          <a:noFill/>
          <a:ln>
            <a:noFill/>
          </a:ln>
        </p:spPr>
      </p:pic>
      <p:sp>
        <p:nvSpPr>
          <p:cNvPr id="368" name="Google Shape;368;g3694c7ecca9_2_7"/>
          <p:cNvSpPr/>
          <p:nvPr/>
        </p:nvSpPr>
        <p:spPr>
          <a:xfrm>
            <a:off x="5439450" y="1800200"/>
            <a:ext cx="39528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700" b="1">
                <a:solidFill>
                  <a:srgbClr val="CD0364"/>
                </a:solidFill>
                <a:latin typeface="Helvetica Neue"/>
                <a:ea typeface="Helvetica Neue"/>
                <a:cs typeface="Helvetica Neue"/>
                <a:sym typeface="Helvetica Neue"/>
              </a:rPr>
              <a:t>Find the ‘show number 0’ block</a:t>
            </a:r>
            <a:r>
              <a:rPr lang="en-GB" sz="1700">
                <a:solidFill>
                  <a:srgbClr val="000000"/>
                </a:solidFill>
                <a:latin typeface="Helvetica Neue"/>
                <a:ea typeface="Helvetica Neue"/>
                <a:cs typeface="Helvetica Neue"/>
                <a:sym typeface="Helvetica Neue"/>
              </a:rPr>
              <a:t> in the Input </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0"/>
                  </a:ext>
                </a:extLst>
              </a:rPr>
              <a:t>section</a:t>
            </a:r>
            <a:r>
              <a:rPr lang="en-GB" sz="1700">
                <a:solidFill>
                  <a:srgbClr val="000000"/>
                </a:solidFill>
                <a:latin typeface="Helvetica Neue"/>
                <a:ea typeface="Helvetica Neue"/>
                <a:cs typeface="Helvetica Neue"/>
                <a:sym typeface="Helvetica Neue"/>
              </a:rPr>
              <a:t>.</a:t>
            </a:r>
            <a:endParaRPr sz="1600">
              <a:latin typeface="Helvetica Neue"/>
              <a:ea typeface="Helvetica Neue"/>
              <a:cs typeface="Helvetica Neue"/>
              <a:sym typeface="Helvetica Neue"/>
            </a:endParaRPr>
          </a:p>
          <a:p>
            <a:pPr marL="0" lvl="0" indent="0" algn="l" rtl="0">
              <a:lnSpc>
                <a:spcPct val="110000"/>
              </a:lnSpc>
              <a:spcBef>
                <a:spcPts val="1300"/>
              </a:spcBef>
              <a:spcAft>
                <a:spcPts val="0"/>
              </a:spcAft>
              <a:buNone/>
            </a:pPr>
            <a:endParaRPr sz="1200">
              <a:latin typeface="Helvetica Neue"/>
              <a:ea typeface="Helvetica Neue"/>
              <a:cs typeface="Helvetica Neue"/>
              <a:sym typeface="Helvetica Neue"/>
            </a:endParaRPr>
          </a:p>
          <a:p>
            <a:pPr marL="0" lvl="0" indent="0" algn="l" rtl="0">
              <a:lnSpc>
                <a:spcPct val="110000"/>
              </a:lnSpc>
              <a:spcBef>
                <a:spcPts val="1300"/>
              </a:spcBef>
              <a:spcAft>
                <a:spcPts val="0"/>
              </a:spcAft>
              <a:buNone/>
            </a:pPr>
            <a:endParaRPr sz="1200">
              <a:latin typeface="Helvetica Neue"/>
              <a:ea typeface="Helvetica Neue"/>
              <a:cs typeface="Helvetica Neue"/>
              <a:sym typeface="Helvetica Neue"/>
            </a:endParaRPr>
          </a:p>
          <a:p>
            <a:pPr marL="0" lvl="0" indent="0" algn="l" rtl="0">
              <a:lnSpc>
                <a:spcPct val="110000"/>
              </a:lnSpc>
              <a:spcBef>
                <a:spcPts val="1300"/>
              </a:spcBef>
              <a:spcAft>
                <a:spcPts val="0"/>
              </a:spcAft>
              <a:buNone/>
            </a:pPr>
            <a:endParaRPr sz="1200">
              <a:latin typeface="Helvetica Neue"/>
              <a:ea typeface="Helvetica Neue"/>
              <a:cs typeface="Helvetica Neue"/>
              <a:sym typeface="Helvetica Neue"/>
            </a:endParaRPr>
          </a:p>
          <a:p>
            <a:pPr marL="0" lvl="0" indent="0" algn="l" rtl="0">
              <a:lnSpc>
                <a:spcPct val="110000"/>
              </a:lnSpc>
              <a:spcBef>
                <a:spcPts val="1300"/>
              </a:spcBef>
              <a:spcAft>
                <a:spcPts val="0"/>
              </a:spcAft>
              <a:buClr>
                <a:srgbClr val="000000"/>
              </a:buClr>
              <a:buSzPts val="1100"/>
              <a:buFont typeface="Arial"/>
              <a:buNone/>
            </a:pPr>
            <a:r>
              <a:rPr lang="en-GB" sz="1700" b="1">
                <a:solidFill>
                  <a:srgbClr val="CD0364"/>
                </a:solidFill>
                <a:latin typeface="Helvetica Neue"/>
                <a:ea typeface="Helvetica Neue"/>
                <a:cs typeface="Helvetica Neue"/>
                <a:sym typeface="Helvetica Neue"/>
              </a:rPr>
              <a:t>Find variable</a:t>
            </a:r>
            <a:r>
              <a:rPr lang="en-GB" sz="1700" b="1">
                <a:solidFill>
                  <a:srgbClr val="CD0364"/>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1"/>
                  </a:ext>
                </a:extLst>
              </a:rPr>
              <a:t> </a:t>
            </a:r>
            <a:r>
              <a:rPr lang="en-GB" sz="1700" b="1">
                <a:solidFill>
                  <a:srgbClr val="CD0364"/>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2"/>
                  </a:ext>
                </a:extLst>
              </a:rPr>
              <a:t>"count"</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3"/>
                  </a:ext>
                </a:extLst>
              </a:rPr>
              <a:t> </a:t>
            </a:r>
            <a:r>
              <a:rPr lang="en-GB" sz="1700">
                <a:solidFill>
                  <a:srgbClr val="000000"/>
                </a:solidFill>
                <a:latin typeface="Helvetica Neue"/>
                <a:ea typeface="Helvetica Neue"/>
                <a:cs typeface="Helvetica Neue"/>
                <a:sym typeface="Helvetica Neue"/>
              </a:rPr>
              <a:t>in the Variables section and put it on top of the 0 in</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4"/>
                  </a:ext>
                </a:extLst>
              </a:rPr>
              <a:t> </a:t>
            </a:r>
            <a:r>
              <a:rPr lang="en-GB" sz="1700">
                <a:latin typeface="Helvetica Neue"/>
                <a:ea typeface="Helvetica Neue"/>
                <a:cs typeface="Helvetica Neue"/>
                <a:sym typeface="Helvetica Neue"/>
              </a:rPr>
              <a:t>‘</a:t>
            </a:r>
            <a:r>
              <a:rPr lang="en-GB" sz="1700">
                <a:solidFill>
                  <a:srgbClr val="000000"/>
                </a:solidFill>
                <a:latin typeface="Helvetica Neue"/>
                <a:ea typeface="Helvetica Neue"/>
                <a:cs typeface="Helvetica Neue"/>
                <a:sym typeface="Helvetica Neue"/>
              </a:rPr>
              <a:t>show number 0’ </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5"/>
                  </a:ext>
                </a:extLst>
              </a:rPr>
              <a:t>block</a:t>
            </a:r>
            <a:r>
              <a:rPr lang="en-GB" sz="1700">
                <a:solidFill>
                  <a:srgbClr val="000000"/>
                </a:solidFill>
                <a:latin typeface="Helvetica Neue"/>
                <a:ea typeface="Helvetica Neue"/>
                <a:cs typeface="Helvetica Neue"/>
                <a:sym typeface="Helvetica Neue"/>
              </a:rPr>
              <a:t>.</a:t>
            </a:r>
            <a:endParaRPr sz="1600">
              <a:solidFill>
                <a:srgbClr val="000000"/>
              </a:solidFill>
              <a:latin typeface="Helvetica Neue"/>
              <a:ea typeface="Helvetica Neue"/>
              <a:cs typeface="Helvetica Neue"/>
              <a:sym typeface="Helvetica Neue"/>
            </a:endParaRPr>
          </a:p>
        </p:txBody>
      </p:sp>
      <p:pic>
        <p:nvPicPr>
          <p:cNvPr id="369" name="Google Shape;369;g3694c7ecca9_2_7" descr="Block-based code for micro:bit used for a teacher-led code along with students to code Button B to increase the value of variable &quot;count&quot; by 2 and display the current value of &quot;count&quot; every time Button B is pressed. A &quot;count&quot; variable block is added on top of the 0 of the show number 0 block as the final step." title="microbit-screenshot (52).png"/>
          <p:cNvPicPr preferRelativeResize="0"/>
          <p:nvPr/>
        </p:nvPicPr>
        <p:blipFill>
          <a:blip r:embed="rId5">
            <a:alphaModFix/>
          </a:blip>
          <a:stretch>
            <a:fillRect/>
          </a:stretch>
        </p:blipFill>
        <p:spPr>
          <a:xfrm>
            <a:off x="6641425" y="3817825"/>
            <a:ext cx="1594675" cy="1129305"/>
          </a:xfrm>
          <a:prstGeom prst="rect">
            <a:avLst/>
          </a:prstGeom>
          <a:noFill/>
          <a:ln>
            <a:noFill/>
          </a:ln>
        </p:spPr>
      </p:pic>
      <p:pic>
        <p:nvPicPr>
          <p:cNvPr id="370" name="Google Shape;370;g3694c7ecca9_2_7" descr="Block-based code for micro:bit used for a teacher-led code along with students to code Button B to increase the value of variable &quot;count&quot; by 2 and display the current value of &quot;count&quot; every time Button B is pressed. A show number 0 block is added below the change count by 2 block inside the on button B pressed block as the next step." title="microbit-screenshot (53).png"/>
          <p:cNvPicPr preferRelativeResize="0"/>
          <p:nvPr/>
        </p:nvPicPr>
        <p:blipFill>
          <a:blip r:embed="rId6">
            <a:alphaModFix/>
          </a:blip>
          <a:stretch>
            <a:fillRect/>
          </a:stretch>
        </p:blipFill>
        <p:spPr>
          <a:xfrm>
            <a:off x="6618513" y="1978825"/>
            <a:ext cx="1594675" cy="1129312"/>
          </a:xfrm>
          <a:prstGeom prst="rect">
            <a:avLst/>
          </a:prstGeom>
          <a:noFill/>
          <a:ln>
            <a:noFill/>
          </a:ln>
        </p:spPr>
      </p:pic>
      <p:pic>
        <p:nvPicPr>
          <p:cNvPr id="371" name="Google Shape;371;g3694c7ecca9_2_7" descr="Block-based code for micro:bit used for a teacher-led code along with students to code Button B to increase the value of variable &quot;count&quot; by 2 and display the current value of &quot;count&quot; every time Button B is pressed. A change count by 2 block is added inside the on button B pressed block as the next step." title="microbit-screenshot (54).png"/>
          <p:cNvPicPr preferRelativeResize="0"/>
          <p:nvPr/>
        </p:nvPicPr>
        <p:blipFill>
          <a:blip r:embed="rId7">
            <a:alphaModFix/>
          </a:blip>
          <a:stretch>
            <a:fillRect/>
          </a:stretch>
        </p:blipFill>
        <p:spPr>
          <a:xfrm>
            <a:off x="3344313" y="2403475"/>
            <a:ext cx="1594649" cy="831453"/>
          </a:xfrm>
          <a:prstGeom prst="rect">
            <a:avLst/>
          </a:prstGeom>
          <a:noFill/>
          <a:ln>
            <a:noFill/>
          </a:ln>
        </p:spPr>
      </p:pic>
      <p:pic>
        <p:nvPicPr>
          <p:cNvPr id="372" name="Google Shape;372;g3694c7ecca9_2_7" descr="Illustration of educator in front of empty whiteboard used to signal teacher-led activities on this page" title="black female teacher image.png"/>
          <p:cNvPicPr preferRelativeResize="0"/>
          <p:nvPr/>
        </p:nvPicPr>
        <p:blipFill>
          <a:blip r:embed="rId8">
            <a:alphaModFix/>
          </a:blip>
          <a:stretch>
            <a:fillRect/>
          </a:stretch>
        </p:blipFill>
        <p:spPr>
          <a:xfrm>
            <a:off x="8193400" y="379637"/>
            <a:ext cx="1428350" cy="119127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g3694c7ecca9_2_32"/>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6"/>
                  </a:ext>
                </a:extLst>
              </a:rPr>
              <a:t>Student</a:t>
            </a:r>
            <a:r>
              <a:rPr lang="en-GB" sz="2600">
                <a:solidFill>
                  <a:srgbClr val="CD0364"/>
                </a:solidFill>
              </a:rPr>
              <a:t> Activity 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7"/>
                  </a:ext>
                </a:extLst>
              </a:rPr>
              <a:t>teps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8"/>
                  </a:ext>
                </a:extLst>
              </a:rPr>
              <a:t> </a:t>
            </a:r>
            <a:r>
              <a:rPr lang="en-GB" sz="2600">
                <a:solidFill>
                  <a:srgbClr val="CD0364"/>
                </a:solidFill>
              </a:rPr>
              <a:t>4</a:t>
            </a:r>
            <a:endParaRPr sz="2600">
              <a:solidFill>
                <a:srgbClr val="CD0364"/>
              </a:solidFill>
            </a:endParaRPr>
          </a:p>
        </p:txBody>
      </p:sp>
      <p:sp>
        <p:nvSpPr>
          <p:cNvPr id="378" name="Google Shape;378;g3694c7ecca9_2_32"/>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23</a:t>
            </a:fld>
            <a:endParaRPr/>
          </a:p>
        </p:txBody>
      </p:sp>
      <p:sp>
        <p:nvSpPr>
          <p:cNvPr id="379" name="Google Shape;379;g3694c7ecca9_2_32"/>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380" name="Google Shape;380;g3694c7ecca9_2_32"/>
          <p:cNvSpPr txBox="1"/>
          <p:nvPr/>
        </p:nvSpPr>
        <p:spPr>
          <a:xfrm>
            <a:off x="680963" y="1072053"/>
            <a:ext cx="3000000" cy="656047"/>
          </a:xfrm>
          <a:prstGeom prst="rect">
            <a:avLst/>
          </a:prstGeom>
          <a:noFill/>
          <a:ln>
            <a:noFill/>
          </a:ln>
        </p:spPr>
        <p:txBody>
          <a:bodyPr spcFirstLastPara="1" wrap="square" lIns="91425" tIns="91425" rIns="91425" bIns="91425" anchor="ctr"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dirty="0">
                <a:solidFill>
                  <a:srgbClr val="CD0364"/>
                </a:solidFill>
                <a:latin typeface="Helvetica Neue"/>
                <a:ea typeface="Helvetica Neue"/>
                <a:cs typeface="Helvetica Neue"/>
                <a:sym typeface="Helvetica Neue"/>
              </a:rPr>
              <a:t>Build the code - </a:t>
            </a:r>
            <a:r>
              <a:rPr lang="en-GB" sz="1800" b="1" i="1" dirty="0">
                <a:solidFill>
                  <a:srgbClr val="CD0364"/>
                </a:solidFill>
                <a:latin typeface="Helvetica Neue"/>
                <a:ea typeface="Helvetica Neue"/>
                <a:cs typeface="Helvetica Neue"/>
                <a:sym typeface="Helvetica Neue"/>
              </a:rPr>
              <a:t>button A:</a:t>
            </a:r>
            <a:endParaRPr sz="1400" b="0" i="0" u="none" strike="noStrike" cap="none" dirty="0">
              <a:solidFill>
                <a:srgbClr val="000000"/>
              </a:solidFill>
              <a:latin typeface="Arial"/>
              <a:ea typeface="Arial"/>
              <a:cs typeface="Arial"/>
              <a:sym typeface="Arial"/>
            </a:endParaRPr>
          </a:p>
        </p:txBody>
      </p:sp>
      <p:sp>
        <p:nvSpPr>
          <p:cNvPr id="381" name="Google Shape;381;g3694c7ecca9_2_32"/>
          <p:cNvSpPr/>
          <p:nvPr/>
        </p:nvSpPr>
        <p:spPr>
          <a:xfrm>
            <a:off x="743525" y="1829450"/>
            <a:ext cx="21003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600" b="1">
                <a:solidFill>
                  <a:srgbClr val="CD0364"/>
                </a:solidFill>
                <a:latin typeface="Helvetica Neue"/>
                <a:ea typeface="Helvetica Neue"/>
                <a:cs typeface="Helvetica Neue"/>
                <a:sym typeface="Helvetica Neue"/>
              </a:rPr>
              <a:t>Find the ‘on button A pressed’ block </a:t>
            </a:r>
            <a:r>
              <a:rPr lang="en-GB" sz="1600">
                <a:solidFill>
                  <a:srgbClr val="000000"/>
                </a:solidFill>
                <a:latin typeface="Helvetica Neue"/>
                <a:ea typeface="Helvetica Neue"/>
                <a:cs typeface="Helvetica Neue"/>
                <a:sym typeface="Helvetica Neue"/>
              </a:rPr>
              <a:t>in the Input section and add it to your workspace. </a:t>
            </a:r>
            <a:endParaRPr sz="1200">
              <a:latin typeface="Helvetica Neue"/>
              <a:ea typeface="Helvetica Neue"/>
              <a:cs typeface="Helvetica Neue"/>
              <a:sym typeface="Helvetica Neue"/>
            </a:endParaRPr>
          </a:p>
        </p:txBody>
      </p:sp>
      <p:pic>
        <p:nvPicPr>
          <p:cNvPr id="382" name="Google Shape;382;g3694c7ecca9_2_32" descr="Block-based code for micro:bit used for a teacher-led code along with students to code  Button A to display the current value of &quot;count&quot; every time Button A is pressed. It is helpful to have this additional code for when numbers get large enough that they scroll across the LED display. An empty on button A pressed block is added to the workspace." title="microbit-screenshot (47).png"/>
          <p:cNvPicPr preferRelativeResize="0"/>
          <p:nvPr/>
        </p:nvPicPr>
        <p:blipFill rotWithShape="1">
          <a:blip r:embed="rId3">
            <a:alphaModFix/>
          </a:blip>
          <a:srcRect l="53455" b="38920"/>
          <a:stretch/>
        </p:blipFill>
        <p:spPr>
          <a:xfrm>
            <a:off x="996337" y="2536475"/>
            <a:ext cx="1594677" cy="738853"/>
          </a:xfrm>
          <a:prstGeom prst="rect">
            <a:avLst/>
          </a:prstGeom>
          <a:noFill/>
          <a:ln>
            <a:noFill/>
          </a:ln>
        </p:spPr>
      </p:pic>
      <p:sp>
        <p:nvSpPr>
          <p:cNvPr id="383" name="Google Shape;383;g3694c7ecca9_2_32"/>
          <p:cNvSpPr/>
          <p:nvPr/>
        </p:nvSpPr>
        <p:spPr>
          <a:xfrm>
            <a:off x="3189325" y="1800200"/>
            <a:ext cx="39528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700" b="1">
                <a:solidFill>
                  <a:srgbClr val="CD0364"/>
                </a:solidFill>
                <a:latin typeface="Helvetica Neue"/>
                <a:ea typeface="Helvetica Neue"/>
                <a:cs typeface="Helvetica Neue"/>
                <a:sym typeface="Helvetica Neue"/>
              </a:rPr>
              <a:t>Find the ‘show number 0’ block</a:t>
            </a:r>
            <a:r>
              <a:rPr lang="en-GB" sz="1700">
                <a:solidFill>
                  <a:srgbClr val="000000"/>
                </a:solidFill>
                <a:latin typeface="Helvetica Neue"/>
                <a:ea typeface="Helvetica Neue"/>
                <a:cs typeface="Helvetica Neue"/>
                <a:sym typeface="Helvetica Neue"/>
              </a:rPr>
              <a:t> in the Input </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9"/>
                  </a:ext>
                </a:extLst>
              </a:rPr>
              <a:t>section</a:t>
            </a:r>
            <a:r>
              <a:rPr lang="en-GB" sz="1700">
                <a:solidFill>
                  <a:srgbClr val="000000"/>
                </a:solidFill>
                <a:latin typeface="Helvetica Neue"/>
                <a:ea typeface="Helvetica Neue"/>
                <a:cs typeface="Helvetica Neue"/>
                <a:sym typeface="Helvetica Neue"/>
              </a:rPr>
              <a:t>.</a:t>
            </a:r>
            <a:endParaRPr sz="1600">
              <a:latin typeface="Helvetica Neue"/>
              <a:ea typeface="Helvetica Neue"/>
              <a:cs typeface="Helvetica Neue"/>
              <a:sym typeface="Helvetica Neue"/>
            </a:endParaRPr>
          </a:p>
          <a:p>
            <a:pPr marL="0" lvl="0" indent="0" algn="l" rtl="0">
              <a:lnSpc>
                <a:spcPct val="110000"/>
              </a:lnSpc>
              <a:spcBef>
                <a:spcPts val="1300"/>
              </a:spcBef>
              <a:spcAft>
                <a:spcPts val="0"/>
              </a:spcAft>
              <a:buNone/>
            </a:pPr>
            <a:endParaRPr sz="1200">
              <a:latin typeface="Helvetica Neue"/>
              <a:ea typeface="Helvetica Neue"/>
              <a:cs typeface="Helvetica Neue"/>
              <a:sym typeface="Helvetica Neue"/>
            </a:endParaRPr>
          </a:p>
          <a:p>
            <a:pPr marL="0" lvl="0" indent="0" algn="l" rtl="0">
              <a:lnSpc>
                <a:spcPct val="110000"/>
              </a:lnSpc>
              <a:spcBef>
                <a:spcPts val="1300"/>
              </a:spcBef>
              <a:spcAft>
                <a:spcPts val="0"/>
              </a:spcAft>
              <a:buNone/>
            </a:pPr>
            <a:endParaRPr sz="1200">
              <a:latin typeface="Helvetica Neue"/>
              <a:ea typeface="Helvetica Neue"/>
              <a:cs typeface="Helvetica Neue"/>
              <a:sym typeface="Helvetica Neue"/>
            </a:endParaRPr>
          </a:p>
          <a:p>
            <a:pPr marL="0" lvl="0" indent="0" algn="l" rtl="0">
              <a:lnSpc>
                <a:spcPct val="110000"/>
              </a:lnSpc>
              <a:spcBef>
                <a:spcPts val="1300"/>
              </a:spcBef>
              <a:spcAft>
                <a:spcPts val="0"/>
              </a:spcAft>
              <a:buNone/>
            </a:pPr>
            <a:endParaRPr sz="1200">
              <a:latin typeface="Helvetica Neue"/>
              <a:ea typeface="Helvetica Neue"/>
              <a:cs typeface="Helvetica Neue"/>
              <a:sym typeface="Helvetica Neue"/>
            </a:endParaRPr>
          </a:p>
          <a:p>
            <a:pPr marL="0" lvl="0" indent="0" algn="l" rtl="0">
              <a:lnSpc>
                <a:spcPct val="110000"/>
              </a:lnSpc>
              <a:spcBef>
                <a:spcPts val="1300"/>
              </a:spcBef>
              <a:spcAft>
                <a:spcPts val="0"/>
              </a:spcAft>
              <a:buClr>
                <a:srgbClr val="000000"/>
              </a:buClr>
              <a:buSzPts val="1100"/>
              <a:buFont typeface="Arial"/>
              <a:buNone/>
            </a:pPr>
            <a:r>
              <a:rPr lang="en-GB" sz="1700" b="1">
                <a:solidFill>
                  <a:srgbClr val="CD0364"/>
                </a:solidFill>
                <a:latin typeface="Helvetica Neue"/>
                <a:ea typeface="Helvetica Neue"/>
                <a:cs typeface="Helvetica Neue"/>
                <a:sym typeface="Helvetica Neue"/>
              </a:rPr>
              <a:t>Find variable </a:t>
            </a:r>
            <a:r>
              <a:rPr lang="en-GB" sz="1700" b="1">
                <a:solidFill>
                  <a:srgbClr val="CD0364"/>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0"/>
                  </a:ext>
                </a:extLst>
              </a:rPr>
              <a:t>"count"</a:t>
            </a:r>
            <a:r>
              <a:rPr lang="en-GB" sz="1700">
                <a:solidFill>
                  <a:srgbClr val="000000"/>
                </a:solidFill>
                <a:latin typeface="Helvetica Neue"/>
                <a:ea typeface="Helvetica Neue"/>
                <a:cs typeface="Helvetica Neue"/>
                <a:sym typeface="Helvetica Neue"/>
              </a:rPr>
              <a:t> in the Variables section and put it on top of the 0 in </a:t>
            </a:r>
            <a:r>
              <a:rPr lang="en-GB" sz="1700">
                <a:latin typeface="Helvetica Neue"/>
                <a:ea typeface="Helvetica Neue"/>
                <a:cs typeface="Helvetica Neue"/>
                <a:sym typeface="Helvetica Neue"/>
              </a:rPr>
              <a:t>‘</a:t>
            </a:r>
            <a:r>
              <a:rPr lang="en-GB" sz="1700">
                <a:solidFill>
                  <a:srgbClr val="000000"/>
                </a:solidFill>
                <a:latin typeface="Helvetica Neue"/>
                <a:ea typeface="Helvetica Neue"/>
                <a:cs typeface="Helvetica Neue"/>
                <a:sym typeface="Helvetica Neue"/>
              </a:rPr>
              <a:t>show number 0’ </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1"/>
                  </a:ext>
                </a:extLst>
              </a:rPr>
              <a:t>block</a:t>
            </a:r>
            <a:r>
              <a:rPr lang="en-GB" sz="1700">
                <a:solidFill>
                  <a:srgbClr val="000000"/>
                </a:solidFill>
                <a:latin typeface="Helvetica Neue"/>
                <a:ea typeface="Helvetica Neue"/>
                <a:cs typeface="Helvetica Neue"/>
                <a:sym typeface="Helvetica Neue"/>
              </a:rPr>
              <a:t>.</a:t>
            </a:r>
            <a:endParaRPr sz="1600">
              <a:solidFill>
                <a:srgbClr val="000000"/>
              </a:solidFill>
              <a:latin typeface="Helvetica Neue"/>
              <a:ea typeface="Helvetica Neue"/>
              <a:cs typeface="Helvetica Neue"/>
              <a:sym typeface="Helvetica Neue"/>
            </a:endParaRPr>
          </a:p>
        </p:txBody>
      </p:sp>
      <p:pic>
        <p:nvPicPr>
          <p:cNvPr id="384" name="Google Shape;384;g3694c7ecca9_2_32" descr="Block-based code for micro:bit used for a teacher-led code along with students to code  Button A to display the current value of &quot;count&quot; every time Button A is pressed. A show number 0 block is added inside the on button A pressed block as the next step." title="microbit-screenshot (55).png"/>
          <p:cNvPicPr preferRelativeResize="0"/>
          <p:nvPr/>
        </p:nvPicPr>
        <p:blipFill>
          <a:blip r:embed="rId4">
            <a:alphaModFix/>
          </a:blip>
          <a:stretch>
            <a:fillRect/>
          </a:stretch>
        </p:blipFill>
        <p:spPr>
          <a:xfrm>
            <a:off x="4344300" y="2072618"/>
            <a:ext cx="1642849" cy="931658"/>
          </a:xfrm>
          <a:prstGeom prst="rect">
            <a:avLst/>
          </a:prstGeom>
          <a:noFill/>
          <a:ln>
            <a:noFill/>
          </a:ln>
        </p:spPr>
      </p:pic>
      <p:pic>
        <p:nvPicPr>
          <p:cNvPr id="385" name="Google Shape;385;g3694c7ecca9_2_32" descr="Block-based code for micro:bit used for a teacher-led code along with students to code  Button A to display the current value of &quot;count&quot; every time Button A is pressed.  A &quot;count&quot; variable block is added on top of the 0 of the show number 0 block as the final step." title="microbit-screenshot (56).png"/>
          <p:cNvPicPr preferRelativeResize="0"/>
          <p:nvPr/>
        </p:nvPicPr>
        <p:blipFill>
          <a:blip r:embed="rId5">
            <a:alphaModFix/>
          </a:blip>
          <a:stretch>
            <a:fillRect/>
          </a:stretch>
        </p:blipFill>
        <p:spPr>
          <a:xfrm>
            <a:off x="4344300" y="3989025"/>
            <a:ext cx="1642850" cy="911925"/>
          </a:xfrm>
          <a:prstGeom prst="rect">
            <a:avLst/>
          </a:prstGeom>
          <a:noFill/>
          <a:ln>
            <a:noFill/>
          </a:ln>
        </p:spPr>
      </p:pic>
      <p:pic>
        <p:nvPicPr>
          <p:cNvPr id="386" name="Google Shape;386;g3694c7ecca9_2_32" descr="Illustration of educator in front of empty whiteboard used to signal teacher-led activities on this page" title="black female teacher image.png"/>
          <p:cNvPicPr preferRelativeResize="0"/>
          <p:nvPr/>
        </p:nvPicPr>
        <p:blipFill>
          <a:blip r:embed="rId6">
            <a:alphaModFix/>
          </a:blip>
          <a:stretch>
            <a:fillRect/>
          </a:stretch>
        </p:blipFill>
        <p:spPr>
          <a:xfrm>
            <a:off x="8193400" y="379637"/>
            <a:ext cx="1428350" cy="119127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g3694c7ecca9_2_54"/>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2"/>
                  </a:ext>
                </a:extLst>
              </a:rPr>
              <a:t>Student</a:t>
            </a:r>
            <a:r>
              <a:rPr lang="en-GB" sz="2600">
                <a:solidFill>
                  <a:srgbClr val="CD0364"/>
                </a:solidFill>
              </a:rPr>
              <a:t> Activity 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3"/>
                  </a:ext>
                </a:extLst>
              </a:rPr>
              <a:t>teps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4"/>
                  </a:ext>
                </a:extLst>
              </a:rPr>
              <a:t> </a:t>
            </a:r>
            <a:r>
              <a:rPr lang="en-GB" sz="2600">
                <a:solidFill>
                  <a:srgbClr val="CD0364"/>
                </a:solidFill>
              </a:rPr>
              <a:t>5</a:t>
            </a:r>
            <a:endParaRPr sz="2600">
              <a:solidFill>
                <a:srgbClr val="CD0364"/>
              </a:solidFill>
            </a:endParaRPr>
          </a:p>
        </p:txBody>
      </p:sp>
      <p:sp>
        <p:nvSpPr>
          <p:cNvPr id="392" name="Google Shape;392;g3694c7ecca9_2_5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24</a:t>
            </a:fld>
            <a:endParaRPr/>
          </a:p>
        </p:txBody>
      </p:sp>
      <p:sp>
        <p:nvSpPr>
          <p:cNvPr id="393" name="Google Shape;393;g3694c7ecca9_2_5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394" name="Google Shape;394;g3694c7ecca9_2_54"/>
          <p:cNvSpPr txBox="1"/>
          <p:nvPr/>
        </p:nvSpPr>
        <p:spPr>
          <a:xfrm>
            <a:off x="680963" y="1065357"/>
            <a:ext cx="4464900" cy="656047"/>
          </a:xfrm>
          <a:prstGeom prst="rect">
            <a:avLst/>
          </a:prstGeom>
          <a:noFill/>
          <a:ln>
            <a:noFill/>
          </a:ln>
        </p:spPr>
        <p:txBody>
          <a:bodyPr spcFirstLastPara="1" wrap="square" lIns="91425" tIns="91425" rIns="91425" bIns="91425" anchor="ctr"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dirty="0">
                <a:solidFill>
                  <a:srgbClr val="CD0364"/>
                </a:solidFill>
                <a:latin typeface="Helvetica Neue"/>
                <a:ea typeface="Helvetica Neue"/>
                <a:cs typeface="Helvetica Neue"/>
                <a:sym typeface="Helvetica Neue"/>
              </a:rPr>
              <a:t>Build the code - </a:t>
            </a:r>
            <a:r>
              <a:rPr lang="en-GB" sz="1800" b="1" i="1" dirty="0">
                <a:solidFill>
                  <a:srgbClr val="CD0364"/>
                </a:solidFill>
                <a:latin typeface="Helvetica Neue"/>
                <a:ea typeface="Helvetica Neue"/>
                <a:cs typeface="Helvetica Neue"/>
                <a:sym typeface="Helvetica Neue"/>
              </a:rPr>
              <a:t>buttons A+B:</a:t>
            </a:r>
            <a:endParaRPr sz="1400" b="0" i="0" u="none" strike="noStrike" cap="none" dirty="0">
              <a:solidFill>
                <a:srgbClr val="000000"/>
              </a:solidFill>
              <a:latin typeface="Arial"/>
              <a:ea typeface="Arial"/>
              <a:cs typeface="Arial"/>
              <a:sym typeface="Arial"/>
            </a:endParaRPr>
          </a:p>
        </p:txBody>
      </p:sp>
      <p:sp>
        <p:nvSpPr>
          <p:cNvPr id="395" name="Google Shape;395;g3694c7ecca9_2_54"/>
          <p:cNvSpPr/>
          <p:nvPr/>
        </p:nvSpPr>
        <p:spPr>
          <a:xfrm>
            <a:off x="3189325" y="1800200"/>
            <a:ext cx="21003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700" b="1">
                <a:solidFill>
                  <a:srgbClr val="CD0364"/>
                </a:solidFill>
                <a:latin typeface="Helvetica Neue"/>
                <a:ea typeface="Helvetica Neue"/>
                <a:cs typeface="Helvetica Neue"/>
                <a:sym typeface="Helvetica Neue"/>
              </a:rPr>
              <a:t>Find the ‘show number 0’ block</a:t>
            </a:r>
            <a:r>
              <a:rPr lang="en-GB" sz="1700">
                <a:solidFill>
                  <a:srgbClr val="000000"/>
                </a:solidFill>
                <a:latin typeface="Helvetica Neue"/>
                <a:ea typeface="Helvetica Neue"/>
                <a:cs typeface="Helvetica Neue"/>
                <a:sym typeface="Helvetica Neue"/>
              </a:rPr>
              <a:t> in the Input </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5"/>
                  </a:ext>
                </a:extLst>
              </a:rPr>
              <a:t>section</a:t>
            </a:r>
            <a:r>
              <a:rPr lang="en-GB" sz="1700">
                <a:solidFill>
                  <a:srgbClr val="000000"/>
                </a:solidFill>
                <a:latin typeface="Helvetica Neue"/>
                <a:ea typeface="Helvetica Neue"/>
                <a:cs typeface="Helvetica Neue"/>
                <a:sym typeface="Helvetica Neue"/>
              </a:rPr>
              <a:t>.</a:t>
            </a:r>
            <a:endParaRPr sz="1600">
              <a:solidFill>
                <a:srgbClr val="000000"/>
              </a:solidFill>
              <a:latin typeface="Helvetica Neue"/>
              <a:ea typeface="Helvetica Neue"/>
              <a:cs typeface="Helvetica Neue"/>
              <a:sym typeface="Helvetica Neue"/>
            </a:endParaRPr>
          </a:p>
        </p:txBody>
      </p:sp>
      <p:sp>
        <p:nvSpPr>
          <p:cNvPr id="396" name="Google Shape;396;g3694c7ecca9_2_54"/>
          <p:cNvSpPr/>
          <p:nvPr/>
        </p:nvSpPr>
        <p:spPr>
          <a:xfrm>
            <a:off x="743525" y="1829450"/>
            <a:ext cx="21003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600" b="1">
                <a:solidFill>
                  <a:srgbClr val="CD0364"/>
                </a:solidFill>
                <a:latin typeface="Helvetica Neue"/>
                <a:ea typeface="Helvetica Neue"/>
                <a:cs typeface="Helvetica Neue"/>
                <a:sym typeface="Helvetica Neue"/>
              </a:rPr>
              <a:t>Find the ‘on button A pressed’ block </a:t>
            </a:r>
            <a:r>
              <a:rPr lang="en-GB" sz="1600">
                <a:solidFill>
                  <a:srgbClr val="000000"/>
                </a:solidFill>
                <a:latin typeface="Helvetica Neue"/>
                <a:ea typeface="Helvetica Neue"/>
                <a:cs typeface="Helvetica Neue"/>
                <a:sym typeface="Helvetica Neue"/>
              </a:rPr>
              <a:t>in the Input section and add it to your workspace. Click the down arrow and select </a:t>
            </a:r>
            <a:r>
              <a:rPr lang="en-GB" sz="1600">
                <a:latin typeface="Helvetica Neue"/>
                <a:ea typeface="Helvetica Neue"/>
                <a:cs typeface="Helvetica Neue"/>
                <a:sym typeface="Helvetica Neue"/>
              </a:rPr>
              <a:t>A+B</a:t>
            </a:r>
            <a:r>
              <a:rPr lang="en-GB" sz="1600">
                <a:solidFill>
                  <a:srgbClr val="000000"/>
                </a:solidFill>
                <a:latin typeface="Helvetica Neue"/>
                <a:ea typeface="Helvetica Neue"/>
                <a:cs typeface="Helvetica Neue"/>
                <a:sym typeface="Helvetica Neue"/>
              </a:rPr>
              <a:t>.</a:t>
            </a:r>
            <a:endParaRPr sz="1200">
              <a:latin typeface="Helvetica Neue"/>
              <a:ea typeface="Helvetica Neue"/>
              <a:cs typeface="Helvetica Neue"/>
              <a:sym typeface="Helvetica Neue"/>
            </a:endParaRPr>
          </a:p>
        </p:txBody>
      </p:sp>
      <p:pic>
        <p:nvPicPr>
          <p:cNvPr id="397" name="Google Shape;397;g3694c7ecca9_2_54" descr="Block-based code for micro:bit used for a teacher-led code along with students to reset variable &quot;count&quot; to 0 and display 0 to confirm reset when buttons A+B are pressed at the same time. An empty on button A pressed block is added to the workspace and is gray because another on button A pressed block is already being used in the code." title="microbit-screenshot (23).png"/>
          <p:cNvPicPr preferRelativeResize="0"/>
          <p:nvPr/>
        </p:nvPicPr>
        <p:blipFill rotWithShape="1">
          <a:blip r:embed="rId3">
            <a:alphaModFix/>
          </a:blip>
          <a:srcRect l="65999" t="15354" r="17902" b="59051"/>
          <a:stretch/>
        </p:blipFill>
        <p:spPr>
          <a:xfrm>
            <a:off x="909751" y="2021264"/>
            <a:ext cx="1594675" cy="802226"/>
          </a:xfrm>
          <a:prstGeom prst="rect">
            <a:avLst/>
          </a:prstGeom>
          <a:noFill/>
          <a:ln>
            <a:noFill/>
          </a:ln>
        </p:spPr>
      </p:pic>
      <p:sp>
        <p:nvSpPr>
          <p:cNvPr id="398" name="Google Shape;398;g3694c7ecca9_2_54" descr="pink down arrow to signal the students will change the gray, unusable on button A pressed block to a pink, usable on button B pressed by clicking the down arrow next to letter A and selecting letter B."/>
          <p:cNvSpPr txBox="1"/>
          <p:nvPr/>
        </p:nvSpPr>
        <p:spPr>
          <a:xfrm>
            <a:off x="1489288" y="2641475"/>
            <a:ext cx="435600" cy="534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275">
                <a:solidFill>
                  <a:srgbClr val="CD0364"/>
                </a:solidFill>
                <a:latin typeface="Helvetica Neue"/>
                <a:ea typeface="Helvetica Neue"/>
                <a:cs typeface="Helvetica Neue"/>
                <a:sym typeface="Helvetica Neue"/>
              </a:rPr>
              <a:t>↓</a:t>
            </a:r>
            <a:endParaRPr sz="2275">
              <a:solidFill>
                <a:srgbClr val="CD0364"/>
              </a:solidFill>
              <a:latin typeface="Helvetica Neue"/>
              <a:ea typeface="Helvetica Neue"/>
              <a:cs typeface="Helvetica Neue"/>
              <a:sym typeface="Helvetica Neue"/>
            </a:endParaRPr>
          </a:p>
        </p:txBody>
      </p:sp>
      <p:pic>
        <p:nvPicPr>
          <p:cNvPr id="399" name="Google Shape;399;g3694c7ecca9_2_54" descr="Block-based code for micro:bit used for a teacher-led code along with students to reset variable &quot;count&quot; to 0 and display 0 to confirm reset when buttons A+B are pressed at the same time. An empty on button A pressed block is changed to an on button A+B pressed block by clicking the down arrow next to letter A and selecting A+B." title="microbit-screenshot (57).png"/>
          <p:cNvPicPr preferRelativeResize="0"/>
          <p:nvPr/>
        </p:nvPicPr>
        <p:blipFill>
          <a:blip r:embed="rId4">
            <a:alphaModFix/>
          </a:blip>
          <a:stretch>
            <a:fillRect/>
          </a:stretch>
        </p:blipFill>
        <p:spPr>
          <a:xfrm>
            <a:off x="992925" y="3123350"/>
            <a:ext cx="1428350" cy="611325"/>
          </a:xfrm>
          <a:prstGeom prst="rect">
            <a:avLst/>
          </a:prstGeom>
          <a:noFill/>
          <a:ln>
            <a:noFill/>
          </a:ln>
        </p:spPr>
      </p:pic>
      <p:pic>
        <p:nvPicPr>
          <p:cNvPr id="400" name="Google Shape;400;g3694c7ecca9_2_54" descr="Block-based code for micro:bit used for a teacher-led code along with students to reset variable &quot;count&quot; to 0 and display 0 to confirm reset when buttons A+B are pressed at the same time. A show number 0 block is added inside the on button A+B pressed block as the next step." title="microbit-screenshot (58).png"/>
          <p:cNvPicPr preferRelativeResize="0"/>
          <p:nvPr/>
        </p:nvPicPr>
        <p:blipFill>
          <a:blip r:embed="rId5">
            <a:alphaModFix/>
          </a:blip>
          <a:stretch>
            <a:fillRect/>
          </a:stretch>
        </p:blipFill>
        <p:spPr>
          <a:xfrm>
            <a:off x="3350493" y="2641475"/>
            <a:ext cx="1777958" cy="931650"/>
          </a:xfrm>
          <a:prstGeom prst="rect">
            <a:avLst/>
          </a:prstGeom>
          <a:noFill/>
          <a:ln>
            <a:noFill/>
          </a:ln>
        </p:spPr>
      </p:pic>
      <p:sp>
        <p:nvSpPr>
          <p:cNvPr id="401" name="Google Shape;401;g3694c7ecca9_2_54"/>
          <p:cNvSpPr/>
          <p:nvPr/>
        </p:nvSpPr>
        <p:spPr>
          <a:xfrm>
            <a:off x="5635125" y="1770950"/>
            <a:ext cx="23715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None/>
            </a:pPr>
            <a:r>
              <a:rPr lang="en-GB" sz="1700" b="1">
                <a:solidFill>
                  <a:srgbClr val="CD0364"/>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6"/>
                  </a:ext>
                </a:extLst>
              </a:rPr>
              <a:t>Find the ‘set count to 0’ block</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7"/>
                  </a:ext>
                </a:extLst>
              </a:rPr>
              <a:t> in the </a:t>
            </a:r>
            <a:r>
              <a:rPr lang="en-GB" sz="17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8"/>
                  </a:ext>
                </a:extLst>
              </a:rPr>
              <a:t>Variables</a:t>
            </a:r>
            <a:r>
              <a:rPr lang="en-GB" sz="17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9"/>
                  </a:ext>
                </a:extLst>
              </a:rPr>
              <a:t> section.</a:t>
            </a:r>
            <a:endParaRPr sz="1700">
              <a:solidFill>
                <a:srgbClr val="000000"/>
              </a:solidFill>
              <a:latin typeface="Helvetica Neue"/>
              <a:ea typeface="Helvetica Neue"/>
              <a:cs typeface="Helvetica Neue"/>
              <a:sym typeface="Helvetica Neue"/>
            </a:endParaRPr>
          </a:p>
        </p:txBody>
      </p:sp>
      <p:pic>
        <p:nvPicPr>
          <p:cNvPr id="402" name="Google Shape;402;g3694c7ecca9_2_54" descr="Block-based code for micro:bit used for a teacher-led code along with students to reset variable &quot;count&quot; to 0 and display 0 to confirm reset when buttons A+B are pressed at the same time. A set count to 0 block is added below the show number 0 block inside the on button A+B pressed block as the next step." title="microbit-screenshot (59).png"/>
          <p:cNvPicPr preferRelativeResize="0"/>
          <p:nvPr/>
        </p:nvPicPr>
        <p:blipFill>
          <a:blip r:embed="rId6">
            <a:alphaModFix/>
          </a:blip>
          <a:stretch>
            <a:fillRect/>
          </a:stretch>
        </p:blipFill>
        <p:spPr>
          <a:xfrm>
            <a:off x="5974525" y="2440325"/>
            <a:ext cx="1777950" cy="1294349"/>
          </a:xfrm>
          <a:prstGeom prst="rect">
            <a:avLst/>
          </a:prstGeom>
          <a:noFill/>
          <a:ln>
            <a:noFill/>
          </a:ln>
        </p:spPr>
      </p:pic>
      <p:pic>
        <p:nvPicPr>
          <p:cNvPr id="403" name="Google Shape;403;g3694c7ecca9_2_54" descr="Illustration of educator in front of empty whiteboard used to signal teacher-led activities on this page" title="black female teacher image.png"/>
          <p:cNvPicPr preferRelativeResize="0"/>
          <p:nvPr/>
        </p:nvPicPr>
        <p:blipFill>
          <a:blip r:embed="rId7">
            <a:alphaModFix/>
          </a:blip>
          <a:stretch>
            <a:fillRect/>
          </a:stretch>
        </p:blipFill>
        <p:spPr>
          <a:xfrm>
            <a:off x="8193400" y="379637"/>
            <a:ext cx="1428350" cy="119127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g365ab73c13e_0_354"/>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Spicy 🌶️🌶️🌶️ Student Activity S</a:t>
            </a:r>
            <a:r>
              <a:rPr lang="en-GB" sz="260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0"/>
                  </a:ext>
                </a:extLst>
              </a:rPr>
              <a:t>teps</a:t>
            </a:r>
            <a:r>
              <a:rPr lang="en-GB" sz="2600">
                <a:solidFill>
                  <a:srgbClr val="CD0364"/>
                </a:solidFill>
              </a:rPr>
              <a:t> 6</a:t>
            </a:r>
            <a:endParaRPr sz="2600">
              <a:solidFill>
                <a:srgbClr val="6C4BC1"/>
              </a:solidFill>
            </a:endParaRPr>
          </a:p>
        </p:txBody>
      </p:sp>
      <p:sp>
        <p:nvSpPr>
          <p:cNvPr id="409" name="Google Shape;409;g365ab73c13e_0_35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25</a:t>
            </a:fld>
            <a:endParaRPr/>
          </a:p>
        </p:txBody>
      </p:sp>
      <p:sp>
        <p:nvSpPr>
          <p:cNvPr id="410" name="Google Shape;410;g365ab73c13e_0_354"/>
          <p:cNvSpPr txBox="1">
            <a:spLocks noGrp="1"/>
          </p:cNvSpPr>
          <p:nvPr>
            <p:ph type="body" idx="1"/>
          </p:nvPr>
        </p:nvSpPr>
        <p:spPr>
          <a:xfrm>
            <a:off x="681036" y="1486727"/>
            <a:ext cx="85440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1300"/>
              </a:spcBef>
              <a:spcAft>
                <a:spcPts val="0"/>
              </a:spcAft>
              <a:buClr>
                <a:srgbClr val="CD0364"/>
              </a:buClr>
              <a:buSzPts val="1800"/>
              <a:buChar char="•"/>
            </a:pPr>
            <a:r>
              <a:rPr lang="en-GB" sz="1800" b="1" dirty="0">
                <a:solidFill>
                  <a:srgbClr val="CD0364"/>
                </a:solidFill>
              </a:rPr>
              <a:t>Test</a:t>
            </a:r>
            <a:r>
              <a:rPr lang="en-GB" sz="1800" dirty="0"/>
              <a:t> their code using the simulator and then </a:t>
            </a:r>
            <a:r>
              <a:rPr lang="en-GB" sz="1800" b="1" dirty="0">
                <a:solidFill>
                  <a:srgbClr val="CD0364"/>
                </a:solidFill>
              </a:rPr>
              <a:t>download</a:t>
            </a:r>
            <a:r>
              <a:rPr lang="en-GB" sz="1800" dirty="0"/>
              <a:t> the code to their </a:t>
            </a:r>
            <a:r>
              <a:rPr lang="en-GB" sz="1800" dirty="0" err="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1"/>
                  </a:ext>
                </a:extLst>
              </a:rPr>
              <a:t>micro:bit</a:t>
            </a:r>
            <a:r>
              <a:rPr lang="en-GB" sz="1800" dirty="0"/>
              <a:t>.</a:t>
            </a:r>
            <a:endParaRPr sz="1800" b="1" dirty="0">
              <a:solidFill>
                <a:srgbClr val="CD0364"/>
              </a:solidFill>
            </a:endParaRPr>
          </a:p>
          <a:p>
            <a:pPr marL="457200" lvl="0" indent="-342900" algn="l" rtl="0">
              <a:lnSpc>
                <a:spcPct val="110000"/>
              </a:lnSpc>
              <a:spcBef>
                <a:spcPts val="1300"/>
              </a:spcBef>
              <a:spcAft>
                <a:spcPts val="0"/>
              </a:spcAft>
              <a:buClr>
                <a:srgbClr val="CD0364"/>
              </a:buClr>
              <a:buSzPts val="1800"/>
              <a:buChar char="•"/>
            </a:pPr>
            <a:r>
              <a:rPr lang="en-GB" sz="1800" b="1" dirty="0">
                <a:solidFill>
                  <a:srgbClr val="CD0364"/>
                </a:solidFill>
              </a:rPr>
              <a:t>Unplug</a:t>
            </a:r>
            <a:r>
              <a:rPr lang="en-GB" sz="1800" b="1" dirty="0">
                <a:solidFill>
                  <a:srgbClr val="2993D6"/>
                </a:solidFill>
              </a:rPr>
              <a:t> </a:t>
            </a:r>
            <a:r>
              <a:rPr lang="en-GB" sz="1800" dirty="0"/>
              <a:t>the </a:t>
            </a:r>
            <a:r>
              <a:rPr lang="en-GB" sz="1800" dirty="0" err="1"/>
              <a:t>micro:bit</a:t>
            </a:r>
            <a:r>
              <a:rPr lang="en-GB" sz="1800" dirty="0"/>
              <a:t> and </a:t>
            </a:r>
            <a:r>
              <a:rPr lang="en-GB" sz="1800" b="1" dirty="0">
                <a:solidFill>
                  <a:srgbClr val="CD0364"/>
                </a:solidFill>
              </a:rPr>
              <a:t>connect</a:t>
            </a:r>
            <a:r>
              <a:rPr lang="en-GB" sz="1800" dirty="0"/>
              <a:t> the battery pack.  </a:t>
            </a:r>
            <a:endParaRPr sz="1800" dirty="0"/>
          </a:p>
          <a:p>
            <a:pPr marL="457200" lvl="0" indent="-342900" algn="l" rtl="0">
              <a:lnSpc>
                <a:spcPct val="110000"/>
              </a:lnSpc>
              <a:spcBef>
                <a:spcPts val="1300"/>
              </a:spcBef>
              <a:spcAft>
                <a:spcPts val="0"/>
              </a:spcAft>
              <a:buClr>
                <a:srgbClr val="CD0364"/>
              </a:buClr>
              <a:buSzPts val="1800"/>
              <a:buChar char="•"/>
            </a:pPr>
            <a:r>
              <a:rPr lang="en-GB" sz="1800" b="1" dirty="0">
                <a:solidFill>
                  <a:srgbClr val="CD0364"/>
                </a:solidFill>
              </a:rPr>
              <a:t>Predict </a:t>
            </a:r>
            <a:r>
              <a:rPr lang="en-GB" sz="1800" dirty="0"/>
              <a:t>the next number in the number pattern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2"/>
                  </a:ext>
                </a:extLst>
              </a:rPr>
              <a:t>–</a:t>
            </a:r>
            <a:r>
              <a:rPr lang="en-GB" sz="1800" dirty="0"/>
              <a:t>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3"/>
                  </a:ext>
                </a:extLst>
              </a:rPr>
              <a:t>add two”</a:t>
            </a:r>
            <a:r>
              <a:rPr lang="en-GB" sz="1800" dirty="0"/>
              <a:t>.</a:t>
            </a:r>
            <a:endParaRPr sz="1800" dirty="0"/>
          </a:p>
          <a:p>
            <a:pPr marL="457200" lvl="0" indent="-342900" algn="l" rtl="0">
              <a:lnSpc>
                <a:spcPct val="110000"/>
              </a:lnSpc>
              <a:spcBef>
                <a:spcPts val="1300"/>
              </a:spcBef>
              <a:spcAft>
                <a:spcPts val="0"/>
              </a:spcAft>
              <a:buClr>
                <a:srgbClr val="CD0364"/>
              </a:buClr>
              <a:buSzPts val="1800"/>
              <a:buChar char="•"/>
            </a:pPr>
            <a:r>
              <a:rPr lang="en-GB" sz="1800" b="1" dirty="0">
                <a:solidFill>
                  <a:srgbClr val="CD0364"/>
                </a:solidFill>
              </a:rPr>
              <a:t>Press button B </a:t>
            </a:r>
            <a:r>
              <a:rPr lang="en-GB" sz="1800" dirty="0"/>
              <a:t>to calculate the answer and button A to show the correct answer on the LED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4"/>
                  </a:ext>
                </a:extLst>
              </a:rPr>
              <a:t>display. Was</a:t>
            </a:r>
            <a:r>
              <a:rPr lang="en-GB" sz="1800" dirty="0"/>
              <a:t> your prediction right?</a:t>
            </a:r>
            <a:endParaRPr sz="1800" b="1" dirty="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5"/>
                </a:ext>
              </a:extLst>
            </a:endParaRPr>
          </a:p>
          <a:p>
            <a:pPr marL="457200" lvl="0" indent="-342900" algn="l" rtl="0">
              <a:lnSpc>
                <a:spcPct val="110000"/>
              </a:lnSpc>
              <a:spcBef>
                <a:spcPts val="1300"/>
              </a:spcBef>
              <a:spcAft>
                <a:spcPts val="0"/>
              </a:spcAft>
              <a:buClr>
                <a:srgbClr val="CD0364"/>
              </a:buClr>
              <a:buSzPts val="1800"/>
              <a:buChar char="•"/>
            </a:pPr>
            <a:r>
              <a:rPr lang="en-GB" sz="1800" b="1" dirty="0">
                <a:solidFill>
                  <a:srgbClr val="CD0364"/>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6"/>
                  </a:ext>
                </a:extLst>
              </a:rPr>
              <a:t>Change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7"/>
                  </a:ext>
                </a:extLst>
              </a:rPr>
              <a:t>the increment number to explore more number pattern</a:t>
            </a:r>
            <a:r>
              <a:rPr lang="en-GB" sz="1800" dirty="0"/>
              <a:t>s.</a:t>
            </a:r>
            <a:endParaRPr sz="1800" dirty="0"/>
          </a:p>
        </p:txBody>
      </p:sp>
      <p:sp>
        <p:nvSpPr>
          <p:cNvPr id="411" name="Google Shape;411;g365ab73c13e_0_35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412" name="Google Shape;412;g365ab73c13e_0_354" descr="Illustration of educator in front of empty whiteboard used to signal teacher-led activities on this page" title="black female teacher image.png"/>
          <p:cNvPicPr preferRelativeResize="0"/>
          <p:nvPr/>
        </p:nvPicPr>
        <p:blipFill>
          <a:blip r:embed="rId3">
            <a:alphaModFix/>
          </a:blip>
          <a:stretch>
            <a:fillRect/>
          </a:stretch>
        </p:blipFill>
        <p:spPr>
          <a:xfrm>
            <a:off x="8193400" y="379637"/>
            <a:ext cx="1428350" cy="1191276"/>
          </a:xfrm>
          <a:prstGeom prst="rect">
            <a:avLst/>
          </a:prstGeom>
          <a:noFill/>
          <a:ln>
            <a:noFill/>
          </a:ln>
        </p:spPr>
      </p:pic>
      <p:sp>
        <p:nvSpPr>
          <p:cNvPr id="413" name="Google Shape;413;g365ab73c13e_0_354"/>
          <p:cNvSpPr/>
          <p:nvPr/>
        </p:nvSpPr>
        <p:spPr>
          <a:xfrm>
            <a:off x="681025" y="5306725"/>
            <a:ext cx="6561300" cy="911400"/>
          </a:xfrm>
          <a:prstGeom prst="roundRect">
            <a:avLst>
              <a:gd name="adj" fmla="val 16667"/>
            </a:avLst>
          </a:prstGeom>
          <a:solidFill>
            <a:srgbClr val="FFFFFF"/>
          </a:solid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0000"/>
              </a:lnSpc>
              <a:spcBef>
                <a:spcPts val="0"/>
              </a:spcBef>
              <a:spcAft>
                <a:spcPts val="0"/>
              </a:spcAft>
              <a:buNone/>
            </a:pPr>
            <a:r>
              <a:rPr lang="en-GB" sz="1800" b="1">
                <a:solidFill>
                  <a:srgbClr val="CD0364"/>
                </a:solidFill>
                <a:latin typeface="Helvetica Neue"/>
                <a:ea typeface="Helvetica Neue"/>
                <a:cs typeface="Helvetica Neue"/>
                <a:sym typeface="Helvetica Neue"/>
              </a:rPr>
              <a:t>Pro</a:t>
            </a:r>
            <a:r>
              <a:rPr lang="en-GB" sz="1800" b="1">
                <a:solidFill>
                  <a:srgbClr val="CD0364"/>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8"/>
                  </a:ext>
                </a:extLst>
              </a:rPr>
              <a:t> tip:</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9"/>
                  </a:ext>
                </a:extLst>
              </a:rPr>
              <a:t> </a:t>
            </a:r>
            <a:r>
              <a:rPr lang="en-GB" sz="1800">
                <a:solidFill>
                  <a:srgbClr val="000000"/>
                </a:solidFill>
                <a:latin typeface="Helvetica Neue"/>
                <a:ea typeface="Helvetica Neue"/>
                <a:cs typeface="Helvetica Neue"/>
                <a:sym typeface="Helvetica Neue"/>
              </a:rPr>
              <a:t>Students can press </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0"/>
                  </a:ext>
                </a:extLst>
              </a:rPr>
              <a:t>the</a:t>
            </a:r>
            <a:r>
              <a:rPr lang="en-GB" sz="1800">
                <a:solidFill>
                  <a:srgbClr val="000000"/>
                </a:solidFill>
                <a:latin typeface="Helvetica Neue"/>
                <a:ea typeface="Helvetica Neue"/>
                <a:cs typeface="Helvetica Neue"/>
                <a:sym typeface="Helvetica Neue"/>
              </a:rPr>
              <a:t> reset button on the back of the micro:bit to clear the </a:t>
            </a:r>
            <a:r>
              <a:rPr lang="en-GB" sz="1800">
                <a:latin typeface="Helvetica Neue"/>
                <a:ea typeface="Helvetica Neue"/>
                <a:cs typeface="Helvetica Neue"/>
                <a:sym typeface="Helvetica Neue"/>
              </a:rPr>
              <a:t>current number pattern and restart.</a:t>
            </a:r>
            <a:endParaRPr>
              <a:latin typeface="Helvetica Neue"/>
              <a:ea typeface="Helvetica Neue"/>
              <a:cs typeface="Helvetica Neue"/>
              <a:sym typeface="Helvetica Neue"/>
            </a:endParaRPr>
          </a:p>
        </p:txBody>
      </p:sp>
      <p:pic>
        <p:nvPicPr>
          <p:cNvPr id="414" name="Google Shape;414;g365ab73c13e_0_354" descr="An illustration of the back of a micro:bit and a finger over part of the board. The reset button is being pressed by the finger."/>
          <p:cNvPicPr preferRelativeResize="0"/>
          <p:nvPr/>
        </p:nvPicPr>
        <p:blipFill>
          <a:blip r:embed="rId4">
            <a:alphaModFix/>
          </a:blip>
          <a:stretch>
            <a:fillRect/>
          </a:stretch>
        </p:blipFill>
        <p:spPr>
          <a:xfrm>
            <a:off x="7390950" y="5206575"/>
            <a:ext cx="1523049" cy="11497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g365ab73c13e_0_12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Code Details</a:t>
            </a:r>
            <a:endParaRPr sz="2600">
              <a:solidFill>
                <a:srgbClr val="2993D6"/>
              </a:solidFill>
            </a:endParaRPr>
          </a:p>
        </p:txBody>
      </p:sp>
      <p:sp>
        <p:nvSpPr>
          <p:cNvPr id="420" name="Google Shape;420;g365ab73c13e_0_12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26</a:t>
            </a:fld>
            <a:endParaRPr/>
          </a:p>
        </p:txBody>
      </p:sp>
      <p:sp>
        <p:nvSpPr>
          <p:cNvPr id="421" name="Google Shape;421;g365ab73c13e_0_12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422" name="Google Shape;422;g365ab73c13e_0_129"/>
          <p:cNvSpPr txBox="1">
            <a:spLocks noGrp="1"/>
          </p:cNvSpPr>
          <p:nvPr>
            <p:ph type="body" idx="1"/>
          </p:nvPr>
        </p:nvSpPr>
        <p:spPr>
          <a:xfrm>
            <a:off x="681036" y="1373713"/>
            <a:ext cx="8544000" cy="46095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1"/>
                  </a:ext>
                </a:extLst>
              </a:rPr>
              <a:t>This project uses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2"/>
                  </a:ext>
                </a:extLst>
              </a:rPr>
              <a:t>button A to increase a variable called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3"/>
                  </a:ext>
                </a:extLst>
              </a:rPr>
              <a:t>"count"</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4"/>
                  </a:ext>
                </a:extLst>
              </a:rPr>
              <a:t> and show the number on the LED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5"/>
                  </a:ext>
                </a:extLst>
              </a:rPr>
              <a:t>display. You</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6"/>
                  </a:ext>
                </a:extLst>
              </a:rPr>
              <a:t> can change the increment to other numbers (such as 3, </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7"/>
                  </a:ext>
                </a:extLst>
              </a:rPr>
              <a:t>5, and</a:t>
            </a:r>
            <a:r>
              <a:rPr lang="en-GB" sz="16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8"/>
                  </a:ext>
                </a:extLst>
              </a:rPr>
              <a:t> 6) to explore other patterns. </a:t>
            </a:r>
            <a:endParaRPr sz="1550" dirty="0"/>
          </a:p>
        </p:txBody>
      </p:sp>
      <p:pic>
        <p:nvPicPr>
          <p:cNvPr id="423" name="Google Shape;423;g365ab73c13e_0_129" descr="decorative" title="Inspired_green@4x-100.jpg"/>
          <p:cNvPicPr preferRelativeResize="0"/>
          <p:nvPr/>
        </p:nvPicPr>
        <p:blipFill>
          <a:blip r:embed="rId3">
            <a:alphaModFix/>
          </a:blip>
          <a:stretch>
            <a:fillRect/>
          </a:stretch>
        </p:blipFill>
        <p:spPr>
          <a:xfrm>
            <a:off x="7968900" y="201700"/>
            <a:ext cx="990036" cy="1346675"/>
          </a:xfrm>
          <a:prstGeom prst="rect">
            <a:avLst/>
          </a:prstGeom>
          <a:noFill/>
          <a:ln>
            <a:noFill/>
          </a:ln>
        </p:spPr>
      </p:pic>
      <p:pic>
        <p:nvPicPr>
          <p:cNvPr id="424" name="Google Shape;424;g365ab73c13e_0_129" descr="Block-based code for Buttons A+B pressed simultaneously on a micro:bit to reset variable &quot;count&quot; to 0 and display 0 to confirm reset. The show number 0 and set variable block for count are inside the on button A+B block." title="Screenshot 2025-06-18 at 10.41.56.png"/>
          <p:cNvPicPr preferRelativeResize="0"/>
          <p:nvPr/>
        </p:nvPicPr>
        <p:blipFill>
          <a:blip r:embed="rId4">
            <a:alphaModFix/>
          </a:blip>
          <a:stretch>
            <a:fillRect/>
          </a:stretch>
        </p:blipFill>
        <p:spPr>
          <a:xfrm>
            <a:off x="7588288" y="2648775"/>
            <a:ext cx="1642700" cy="1192466"/>
          </a:xfrm>
          <a:prstGeom prst="rect">
            <a:avLst/>
          </a:prstGeom>
          <a:noFill/>
          <a:ln>
            <a:noFill/>
          </a:ln>
        </p:spPr>
      </p:pic>
      <p:sp>
        <p:nvSpPr>
          <p:cNvPr id="425" name="Google Shape;425;g365ab73c13e_0_129"/>
          <p:cNvSpPr/>
          <p:nvPr/>
        </p:nvSpPr>
        <p:spPr>
          <a:xfrm>
            <a:off x="7505000" y="2538075"/>
            <a:ext cx="1725900" cy="3619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A and B down together resets the variable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9"/>
                  </a:ext>
                </a:extLst>
              </a:rPr>
              <a:t>count” </a:t>
            </a:r>
            <a:r>
              <a:rPr lang="en-GB" sz="1600">
                <a:solidFill>
                  <a:schemeClr val="dk1"/>
                </a:solidFill>
                <a:latin typeface="Helvetica Neue"/>
                <a:ea typeface="Helvetica Neue"/>
                <a:cs typeface="Helvetica Neue"/>
                <a:sym typeface="Helvetica Neue"/>
              </a:rPr>
              <a:t>back to 0.   </a:t>
            </a:r>
            <a:endParaRPr sz="1600">
              <a:solidFill>
                <a:schemeClr val="dk1"/>
              </a:solidFill>
              <a:latin typeface="Helvetica Neue"/>
              <a:ea typeface="Helvetica Neue"/>
              <a:cs typeface="Helvetica Neue"/>
              <a:sym typeface="Helvetica Neue"/>
            </a:endParaRPr>
          </a:p>
        </p:txBody>
      </p:sp>
      <p:sp>
        <p:nvSpPr>
          <p:cNvPr id="426" name="Google Shape;426;g365ab73c13e_0_129"/>
          <p:cNvSpPr/>
          <p:nvPr/>
        </p:nvSpPr>
        <p:spPr>
          <a:xfrm>
            <a:off x="675050" y="2538075"/>
            <a:ext cx="2122800" cy="3619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At the beginning of the program, 0 is shown on the LED display to help students know the variable “count” is reset to 0. </a:t>
            </a:r>
            <a:r>
              <a:rPr lang="en-GB" sz="1600" b="0" i="0" u="none" strike="noStrike" cap="none">
                <a:solidFill>
                  <a:schemeClr val="dk1"/>
                </a:solidFill>
                <a:latin typeface="Helvetica Neue"/>
                <a:ea typeface="Helvetica Neue"/>
                <a:cs typeface="Helvetica Neue"/>
                <a:sym typeface="Helvetica Neue"/>
              </a:rPr>
              <a:t> </a:t>
            </a:r>
            <a:endParaRPr sz="1600" b="0" i="0" u="none" strike="noStrike" cap="none">
              <a:solidFill>
                <a:schemeClr val="dk1"/>
              </a:solidFill>
              <a:latin typeface="Helvetica Neue"/>
              <a:ea typeface="Helvetica Neue"/>
              <a:cs typeface="Helvetica Neue"/>
              <a:sym typeface="Helvetica Neue"/>
            </a:endParaRPr>
          </a:p>
        </p:txBody>
      </p:sp>
      <p:pic>
        <p:nvPicPr>
          <p:cNvPr id="427" name="Google Shape;427;g365ab73c13e_0_129" descr="Block-based code for a micro:bit to reset variable &quot;count&quot; to 0 and display 0 to confirm reset at start of program. The show number 0 and set variable block for count are inside the on start block." title="Screenshot 2025-06-18 at 10.11.35.png"/>
          <p:cNvPicPr preferRelativeResize="0"/>
          <p:nvPr/>
        </p:nvPicPr>
        <p:blipFill>
          <a:blip r:embed="rId5">
            <a:alphaModFix/>
          </a:blip>
          <a:stretch>
            <a:fillRect/>
          </a:stretch>
        </p:blipFill>
        <p:spPr>
          <a:xfrm>
            <a:off x="917075" y="2680934"/>
            <a:ext cx="1809375" cy="1346675"/>
          </a:xfrm>
          <a:prstGeom prst="rect">
            <a:avLst/>
          </a:prstGeom>
          <a:noFill/>
          <a:ln>
            <a:noFill/>
          </a:ln>
        </p:spPr>
      </p:pic>
      <p:sp>
        <p:nvSpPr>
          <p:cNvPr id="428" name="Google Shape;428;g365ab73c13e_0_129"/>
          <p:cNvSpPr/>
          <p:nvPr/>
        </p:nvSpPr>
        <p:spPr>
          <a:xfrm>
            <a:off x="2944000" y="2538075"/>
            <a:ext cx="1809300" cy="3619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B adds 2 to the value of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0"/>
                  </a:ext>
                </a:extLst>
              </a:rPr>
              <a:t>count</a:t>
            </a:r>
            <a:r>
              <a:rPr lang="en-GB" sz="1600">
                <a:solidFill>
                  <a:schemeClr val="dk1"/>
                </a:solidFill>
                <a:latin typeface="Helvetica Neue"/>
                <a:ea typeface="Helvetica Neue"/>
                <a:cs typeface="Helvetica Neue"/>
                <a:sym typeface="Helvetica Neue"/>
              </a:rPr>
              <a:t>” and then shows the number on the LED display. </a:t>
            </a:r>
            <a:endParaRPr sz="1600">
              <a:solidFill>
                <a:schemeClr val="dk1"/>
              </a:solidFill>
              <a:latin typeface="Helvetica Neue"/>
              <a:ea typeface="Helvetica Neue"/>
              <a:cs typeface="Helvetica Neue"/>
              <a:sym typeface="Helvetica Neue"/>
            </a:endParaRPr>
          </a:p>
        </p:txBody>
      </p:sp>
      <p:sp>
        <p:nvSpPr>
          <p:cNvPr id="429" name="Google Shape;429;g365ab73c13e_0_129"/>
          <p:cNvSpPr/>
          <p:nvPr/>
        </p:nvSpPr>
        <p:spPr>
          <a:xfrm>
            <a:off x="4899450" y="2538075"/>
            <a:ext cx="2459400" cy="3619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a:solidFill>
                  <a:schemeClr val="dk1"/>
                </a:solidFill>
                <a:latin typeface="Helvetica Neue"/>
                <a:ea typeface="Helvetica Neue"/>
                <a:cs typeface="Helvetica Neue"/>
                <a:sym typeface="Helvetica Neue"/>
              </a:rPr>
              <a:t>Pressing button A shows the current number stored in the variable “</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1"/>
                  </a:ext>
                </a:extLst>
              </a:rPr>
              <a:t>count”.</a:t>
            </a:r>
            <a:r>
              <a:rPr lang="en-GB" sz="1600">
                <a:solidFill>
                  <a:schemeClr val="dk1"/>
                </a:solidFill>
                <a:latin typeface="Helvetica Neue"/>
                <a:ea typeface="Helvetica Neue"/>
                <a:cs typeface="Helvetica Neue"/>
                <a:sym typeface="Helvetica Neue"/>
              </a:rPr>
              <a:t> This code is h</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2"/>
                  </a:ext>
                </a:extLst>
              </a:rPr>
              <a:t>elpful to show double digits which cannot remain on the LED display</a:t>
            </a:r>
            <a:r>
              <a:rPr lang="en-GB" sz="160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3"/>
                  </a:ext>
                </a:extLst>
              </a:rPr>
              <a:t>. </a:t>
            </a:r>
            <a:r>
              <a:rPr lang="en-GB" sz="1600">
                <a:solidFill>
                  <a:schemeClr val="dk1"/>
                </a:solidFill>
                <a:latin typeface="Helvetica Neue"/>
                <a:ea typeface="Helvetica Neue"/>
                <a:cs typeface="Helvetica Neue"/>
                <a:sym typeface="Helvetica Neue"/>
              </a:rPr>
              <a:t> </a:t>
            </a:r>
            <a:endParaRPr sz="1600">
              <a:solidFill>
                <a:schemeClr val="dk1"/>
              </a:solidFill>
              <a:latin typeface="Helvetica Neue"/>
              <a:ea typeface="Helvetica Neue"/>
              <a:cs typeface="Helvetica Neue"/>
              <a:sym typeface="Helvetica Neue"/>
            </a:endParaRPr>
          </a:p>
        </p:txBody>
      </p:sp>
      <p:pic>
        <p:nvPicPr>
          <p:cNvPr id="430" name="Google Shape;430;g365ab73c13e_0_129" descr="Block-based code for Button A on a micro:bit to display the current value of &quot;count&quot; every time Button A is pressed. It is helpful to have this additional code for when numbers get large enough that they scroll across the LED display. The show number block with the count  variable block are inside the on button A pressed block." title="Screenshot 2025-06-18 at 10.41.37.png"/>
          <p:cNvPicPr preferRelativeResize="0"/>
          <p:nvPr/>
        </p:nvPicPr>
        <p:blipFill>
          <a:blip r:embed="rId6">
            <a:alphaModFix/>
          </a:blip>
          <a:stretch>
            <a:fillRect/>
          </a:stretch>
        </p:blipFill>
        <p:spPr>
          <a:xfrm>
            <a:off x="5284312" y="2714250"/>
            <a:ext cx="1689675" cy="1061550"/>
          </a:xfrm>
          <a:prstGeom prst="rect">
            <a:avLst/>
          </a:prstGeom>
          <a:noFill/>
          <a:ln>
            <a:noFill/>
          </a:ln>
        </p:spPr>
      </p:pic>
      <p:pic>
        <p:nvPicPr>
          <p:cNvPr id="431" name="Google Shape;431;g365ab73c13e_0_129" descr="Block-based code for Button B on a micro:bit to increase the value of variable &quot;count&quot; by 2 and display the current value of &quot;count&quot; every time Button B is pressed. The change variable count by 2 and show number blocks are inside the on button B pressed block." title="microbit-screenshot (19).png"/>
          <p:cNvPicPr preferRelativeResize="0"/>
          <p:nvPr/>
        </p:nvPicPr>
        <p:blipFill>
          <a:blip r:embed="rId7">
            <a:alphaModFix/>
          </a:blip>
          <a:stretch>
            <a:fillRect/>
          </a:stretch>
        </p:blipFill>
        <p:spPr>
          <a:xfrm>
            <a:off x="3087062" y="2680926"/>
            <a:ext cx="1593076" cy="112817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g365ab73c13e_0_420"/>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Extension I</a:t>
            </a:r>
            <a:r>
              <a:rPr lang="en-G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4"/>
                  </a:ext>
                </a:extLst>
              </a:rPr>
              <a:t>deas</a:t>
            </a:r>
            <a:endParaRPr/>
          </a:p>
        </p:txBody>
      </p:sp>
      <p:sp>
        <p:nvSpPr>
          <p:cNvPr id="437" name="Google Shape;437;g365ab73c13e_0_420"/>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35fa30c4f18_0_5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Counter E</a:t>
            </a:r>
            <a:r>
              <a:rPr lang="en-GB" sz="2600">
                <a:solidFill>
                  <a:srgbClr val="00A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5"/>
                  </a:ext>
                </a:extLst>
              </a:rPr>
              <a:t>xtensions</a:t>
            </a:r>
            <a:endParaRPr sz="2600">
              <a:solidFill>
                <a:srgbClr val="00A000"/>
              </a:solidFill>
            </a:endParaRPr>
          </a:p>
        </p:txBody>
      </p:sp>
      <p:sp>
        <p:nvSpPr>
          <p:cNvPr id="443" name="Google Shape;443;g35fa30c4f18_0_5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28</a:t>
            </a:fld>
            <a:endParaRPr/>
          </a:p>
        </p:txBody>
      </p:sp>
      <p:sp>
        <p:nvSpPr>
          <p:cNvPr id="444" name="Google Shape;444;g35fa30c4f18_0_51"/>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318151" lvl="0" indent="-309553" algn="l" rtl="0">
              <a:lnSpc>
                <a:spcPct val="110000"/>
              </a:lnSpc>
              <a:spcBef>
                <a:spcPts val="1300"/>
              </a:spcBef>
              <a:spcAft>
                <a:spcPts val="0"/>
              </a:spcAft>
              <a:buClr>
                <a:srgbClr val="00A000"/>
              </a:buClr>
              <a:buSzPts val="1800"/>
              <a:buChar char="•"/>
            </a:pPr>
            <a:r>
              <a:rPr lang="en-GB" sz="1800"/>
              <a:t>Find another way of resetting the counter, for example by shaking the micro:bit.</a:t>
            </a:r>
            <a:endParaRPr sz="1800"/>
          </a:p>
          <a:p>
            <a:pPr marL="318151" lvl="0" indent="-309553" algn="l" rtl="0">
              <a:lnSpc>
                <a:spcPct val="110000"/>
              </a:lnSpc>
              <a:spcBef>
                <a:spcPts val="1300"/>
              </a:spcBef>
              <a:spcAft>
                <a:spcPts val="0"/>
              </a:spcAft>
              <a:buClr>
                <a:srgbClr val="00A000"/>
              </a:buClr>
              <a:buSzPts val="1800"/>
              <a:buChar char="•"/>
            </a:pP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6"/>
                  </a:ext>
                </a:extLst>
              </a:rPr>
              <a:t>Show</a:t>
            </a:r>
            <a:r>
              <a:rPr lang="en-GB" sz="1800"/>
              <a:t> the number graphically - use a bar chart or dots.</a:t>
            </a:r>
            <a:endParaRPr sz="1800"/>
          </a:p>
          <a:p>
            <a:pPr marL="318151" lvl="0" indent="-309553" algn="l" rtl="0">
              <a:lnSpc>
                <a:spcPct val="110000"/>
              </a:lnSpc>
              <a:spcBef>
                <a:spcPts val="1300"/>
              </a:spcBef>
              <a:spcAft>
                <a:spcPts val="1000"/>
              </a:spcAft>
              <a:buClr>
                <a:srgbClr val="00A000"/>
              </a:buClr>
              <a:buSzPts val="1800"/>
              <a:buChar char="•"/>
            </a:pPr>
            <a:r>
              <a:rPr lang="en-GB" sz="1800"/>
              <a:t>Show a heart or another picture when you reach a certain number - it could be your target for star-jumps or another activity.</a:t>
            </a:r>
            <a:endParaRPr sz="1800"/>
          </a:p>
        </p:txBody>
      </p:sp>
      <p:pic>
        <p:nvPicPr>
          <p:cNvPr id="445" name="Google Shape;445;g35fa30c4f18_0_51" title="Screenshot 2025-06-12 at 17.01.28.png"/>
          <p:cNvPicPr preferRelativeResize="0"/>
          <p:nvPr/>
        </p:nvPicPr>
        <p:blipFill rotWithShape="1">
          <a:blip r:embed="rId3">
            <a:alphaModFix/>
          </a:blip>
          <a:srcRect l="-129080" t="6450" r="129080" b="-6447"/>
          <a:stretch/>
        </p:blipFill>
        <p:spPr>
          <a:xfrm>
            <a:off x="7928000" y="4042200"/>
            <a:ext cx="1728000" cy="2237950"/>
          </a:xfrm>
          <a:prstGeom prst="rect">
            <a:avLst/>
          </a:prstGeom>
          <a:noFill/>
          <a:ln>
            <a:noFill/>
          </a:ln>
        </p:spPr>
      </p:pic>
      <p:grpSp>
        <p:nvGrpSpPr>
          <p:cNvPr id="446" name="Google Shape;446;g35fa30c4f18_0_51"/>
          <p:cNvGrpSpPr/>
          <p:nvPr/>
        </p:nvGrpSpPr>
        <p:grpSpPr>
          <a:xfrm>
            <a:off x="8111925" y="254211"/>
            <a:ext cx="981050" cy="1315139"/>
            <a:chOff x="7405925" y="173586"/>
            <a:chExt cx="981050" cy="1315139"/>
          </a:xfrm>
        </p:grpSpPr>
        <p:grpSp>
          <p:nvGrpSpPr>
            <p:cNvPr id="447" name="Google Shape;447;g35fa30c4f18_0_51"/>
            <p:cNvGrpSpPr/>
            <p:nvPr/>
          </p:nvGrpSpPr>
          <p:grpSpPr>
            <a:xfrm rot="4080661">
              <a:off x="7924640" y="228087"/>
              <a:ext cx="371965" cy="377145"/>
              <a:chOff x="7572716" y="3272053"/>
              <a:chExt cx="489368" cy="496098"/>
            </a:xfrm>
          </p:grpSpPr>
          <p:sp>
            <p:nvSpPr>
              <p:cNvPr id="448" name="Google Shape;448;g35fa30c4f18_0_51" descr="decorative"/>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449" name="Google Shape;449;g35fa30c4f18_0_51" descr="decorative"/>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450" name="Google Shape;450;g35fa30c4f18_0_51" descr="decorative"/>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451" name="Google Shape;451;g35fa30c4f18_0_51" descr="decorative"/>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452" name="Google Shape;452;g35fa30c4f18_0_51" descr="decorative"/>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453" name="Google Shape;453;g35fa30c4f18_0_51" descr="decorative"/>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grpSp>
        <p:pic>
          <p:nvPicPr>
            <p:cNvPr id="454" name="Google Shape;454;g35fa30c4f18_0_51" descr="decorative" title="Surprised_green@4x-100.jpg"/>
            <p:cNvPicPr preferRelativeResize="0"/>
            <p:nvPr/>
          </p:nvPicPr>
          <p:blipFill>
            <a:blip r:embed="rId4">
              <a:alphaModFix/>
            </a:blip>
            <a:stretch>
              <a:fillRect/>
            </a:stretch>
          </p:blipFill>
          <p:spPr>
            <a:xfrm rot="-1287383">
              <a:off x="7495156" y="724214"/>
              <a:ext cx="802589" cy="639897"/>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3669771b81a_0_13"/>
          <p:cNvSpPr txBox="1">
            <a:spLocks noGrp="1"/>
          </p:cNvSpPr>
          <p:nvPr>
            <p:ph type="body" idx="1"/>
          </p:nvPr>
        </p:nvSpPr>
        <p:spPr>
          <a:xfrm>
            <a:off x="681036" y="1404535"/>
            <a:ext cx="8544000" cy="479040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812"/>
              </a:spcBef>
              <a:spcAft>
                <a:spcPts val="0"/>
              </a:spcAft>
              <a:buNone/>
            </a:pPr>
            <a:r>
              <a:rPr lang="en-GB" sz="2000" b="1" dirty="0">
                <a:solidFill>
                  <a:srgbClr val="00A000"/>
                </a:solidFill>
              </a:rPr>
              <a:t>Inputs</a:t>
            </a:r>
            <a:endParaRPr dirty="0">
              <a:solidFill>
                <a:srgbClr val="000000"/>
              </a:solidFill>
            </a:endParaRPr>
          </a:p>
          <a:p>
            <a:pPr marL="0" lvl="0" indent="0" algn="l" rtl="0">
              <a:lnSpc>
                <a:spcPct val="90000"/>
              </a:lnSpc>
              <a:spcBef>
                <a:spcPts val="812"/>
              </a:spcBef>
              <a:spcAft>
                <a:spcPts val="0"/>
              </a:spcAft>
              <a:buNone/>
            </a:pPr>
            <a:r>
              <a:rPr lang="en-GB" sz="1800" dirty="0">
                <a:solidFill>
                  <a:srgbClr val="000000"/>
                </a:solidFill>
              </a:rPr>
              <a:t>Inputs allow computers to sense things happening in the real </a:t>
            </a:r>
            <a:r>
              <a:rPr lang="en-GB" sz="1800" dirty="0">
                <a:solidFill>
                  <a:srgbClr val="000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world so</a:t>
            </a:r>
            <a:r>
              <a:rPr lang="en-GB" sz="1800" dirty="0">
                <a:solidFill>
                  <a:srgbClr val="000000"/>
                </a:solidFill>
              </a:rPr>
              <a:t> they can act on them and make something happen. </a:t>
            </a:r>
            <a:endParaRPr sz="1800" dirty="0">
              <a:solidFill>
                <a:srgbClr val="000000"/>
              </a:solidFill>
            </a:endParaRPr>
          </a:p>
          <a:p>
            <a:pPr marL="0" lvl="0" indent="0" algn="l" rtl="0">
              <a:lnSpc>
                <a:spcPct val="90000"/>
              </a:lnSpc>
              <a:spcBef>
                <a:spcPts val="812"/>
              </a:spcBef>
              <a:spcAft>
                <a:spcPts val="0"/>
              </a:spcAft>
              <a:buNone/>
            </a:pPr>
            <a:r>
              <a:rPr lang="en-GB" sz="1800" dirty="0">
                <a:solidFill>
                  <a:srgbClr val="000000"/>
                </a:solidFill>
              </a:rPr>
              <a:t>This project uses multiple buttons for input:</a:t>
            </a:r>
            <a:endParaRPr sz="1800" dirty="0">
              <a:solidFill>
                <a:srgbClr val="000000"/>
              </a:solidFill>
            </a:endParaRPr>
          </a:p>
          <a:p>
            <a:pPr marL="457200" marR="0" lvl="0" indent="-342900" algn="l" rtl="0">
              <a:lnSpc>
                <a:spcPct val="90000"/>
              </a:lnSpc>
              <a:spcBef>
                <a:spcPts val="812"/>
              </a:spcBef>
              <a:spcAft>
                <a:spcPts val="0"/>
              </a:spcAft>
              <a:buClr>
                <a:srgbClr val="00A000"/>
              </a:buClr>
              <a:buSzPts val="1800"/>
              <a:buChar char="•"/>
            </a:pPr>
            <a:r>
              <a:rPr lang="en-GB" sz="1800" dirty="0">
                <a:solidFill>
                  <a:srgbClr val="000000"/>
                </a:solidFill>
              </a:rPr>
              <a:t>Button A</a:t>
            </a:r>
            <a:endParaRPr sz="1800" dirty="0">
              <a:solidFill>
                <a:srgbClr val="000000"/>
              </a:solidFill>
            </a:endParaRPr>
          </a:p>
          <a:p>
            <a:pPr marL="457200" marR="0" lvl="0" indent="-342900" algn="l" rtl="0">
              <a:lnSpc>
                <a:spcPct val="90000"/>
              </a:lnSpc>
              <a:spcBef>
                <a:spcPts val="812"/>
              </a:spcBef>
              <a:spcAft>
                <a:spcPts val="0"/>
              </a:spcAft>
              <a:buClr>
                <a:srgbClr val="00A000"/>
              </a:buClr>
              <a:buSzPts val="1800"/>
              <a:buChar char="•"/>
            </a:pPr>
            <a:r>
              <a:rPr lang="en-GB" sz="1800" dirty="0">
                <a:solidFill>
                  <a:srgbClr val="000000"/>
                </a:solidFill>
              </a:rPr>
              <a:t>Button B</a:t>
            </a:r>
            <a:endParaRPr sz="1800" dirty="0">
              <a:solidFill>
                <a:srgbClr val="000000"/>
              </a:solidFill>
            </a:endParaRPr>
          </a:p>
          <a:p>
            <a:pPr marL="457200" marR="0" lvl="0" indent="-342900" algn="l" rtl="0">
              <a:lnSpc>
                <a:spcPct val="90000"/>
              </a:lnSpc>
              <a:spcBef>
                <a:spcPts val="812"/>
              </a:spcBef>
              <a:spcAft>
                <a:spcPts val="0"/>
              </a:spcAft>
              <a:buClr>
                <a:srgbClr val="00A000"/>
              </a:buClr>
              <a:buSzPts val="1800"/>
              <a:buChar char="•"/>
            </a:pPr>
            <a:r>
              <a:rPr lang="en-GB" sz="1800" dirty="0">
                <a:solidFill>
                  <a:srgbClr val="000000"/>
                </a:solidFill>
              </a:rPr>
              <a:t>Button A and B pressed together</a:t>
            </a:r>
            <a:endParaRPr sz="1800" dirty="0">
              <a:solidFill>
                <a:srgbClr val="000000"/>
              </a:solidFill>
            </a:endParaRPr>
          </a:p>
          <a:p>
            <a:pPr marL="0" lvl="0" indent="0" algn="l" rtl="0">
              <a:lnSpc>
                <a:spcPct val="90000"/>
              </a:lnSpc>
              <a:spcBef>
                <a:spcPts val="812"/>
              </a:spcBef>
              <a:spcAft>
                <a:spcPts val="0"/>
              </a:spcAft>
              <a:buNone/>
            </a:pPr>
            <a:endParaRPr sz="2000" b="1" dirty="0">
              <a:solidFill>
                <a:srgbClr val="00A000"/>
              </a:solidFill>
            </a:endParaRPr>
          </a:p>
          <a:p>
            <a:pPr marL="0" lvl="0" indent="0" algn="l" rtl="0">
              <a:lnSpc>
                <a:spcPct val="90000"/>
              </a:lnSpc>
              <a:spcBef>
                <a:spcPts val="812"/>
              </a:spcBef>
              <a:spcAft>
                <a:spcPts val="0"/>
              </a:spcAft>
              <a:buNone/>
            </a:pPr>
            <a:r>
              <a:rPr lang="en-GB" sz="2000" b="1" dirty="0">
                <a:solidFill>
                  <a:srgbClr val="00A000"/>
                </a:solidFill>
              </a:rPr>
              <a:t>Storing Data</a:t>
            </a:r>
            <a:endParaRPr sz="1800" dirty="0">
              <a:solidFill>
                <a:srgbClr val="000000"/>
              </a:solidFill>
            </a:endParaRPr>
          </a:p>
          <a:p>
            <a:pPr marL="0" lvl="0" indent="0" algn="l" rtl="0">
              <a:lnSpc>
                <a:spcPct val="90000"/>
              </a:lnSpc>
              <a:spcBef>
                <a:spcPts val="812"/>
              </a:spcBef>
              <a:spcAft>
                <a:spcPts val="0"/>
              </a:spcAft>
              <a:buNone/>
            </a:pPr>
            <a:r>
              <a:rPr lang="en-GB" sz="1800" dirty="0">
                <a:solidFill>
                  <a:srgbClr val="000000"/>
                </a:solidFill>
              </a:rPr>
              <a:t>Variables store numbers or values that can change in a computer program. </a:t>
            </a:r>
            <a:endParaRPr sz="1800" dirty="0">
              <a:solidFill>
                <a:srgbClr val="000000"/>
              </a:solidFill>
            </a:endParaRPr>
          </a:p>
          <a:p>
            <a:pPr marL="457200" lvl="0" indent="-342900" algn="l" rtl="0">
              <a:lnSpc>
                <a:spcPct val="90000"/>
              </a:lnSpc>
              <a:spcBef>
                <a:spcPts val="812"/>
              </a:spcBef>
              <a:spcAft>
                <a:spcPts val="0"/>
              </a:spcAft>
              <a:buClr>
                <a:srgbClr val="00A000"/>
              </a:buClr>
              <a:buSzPts val="1800"/>
              <a:buChar char="•"/>
            </a:pPr>
            <a:r>
              <a:rPr lang="en-GB" sz="1800" dirty="0">
                <a:solidFill>
                  <a:srgbClr val="000000"/>
                </a:solidFill>
              </a:rPr>
              <a:t>We can describe variables as being like a box that stores information and which students can access, add to, or remove from at any time.</a:t>
            </a:r>
            <a:endParaRPr sz="1800" dirty="0">
              <a:solidFill>
                <a:srgbClr val="000000"/>
              </a:solidFill>
            </a:endParaRPr>
          </a:p>
          <a:p>
            <a:pPr marL="0" lvl="0" indent="0" algn="l" rtl="0">
              <a:lnSpc>
                <a:spcPct val="90000"/>
              </a:lnSpc>
              <a:spcBef>
                <a:spcPts val="812"/>
              </a:spcBef>
              <a:spcAft>
                <a:spcPts val="0"/>
              </a:spcAft>
              <a:buNone/>
            </a:pPr>
            <a:r>
              <a:rPr lang="en-GB" sz="1800" dirty="0">
                <a:solidFill>
                  <a:srgbClr val="000000"/>
                </a:solidFill>
              </a:rPr>
              <a:t>In computer science, a ‘string’ is a sequence of characters that can contain letters, numbers, </a:t>
            </a:r>
            <a:r>
              <a:rPr lang="en-GB" sz="1800" dirty="0">
                <a:solidFill>
                  <a:srgbClr val="000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symbols and</a:t>
            </a:r>
            <a:r>
              <a:rPr lang="en-GB" sz="1800" dirty="0">
                <a:solidFill>
                  <a:srgbClr val="000000"/>
                </a:solidFill>
              </a:rPr>
              <a:t> spaces.</a:t>
            </a:r>
            <a:endParaRPr sz="2000" b="1" dirty="0">
              <a:solidFill>
                <a:srgbClr val="00A000"/>
              </a:solidFill>
            </a:endParaRPr>
          </a:p>
        </p:txBody>
      </p:sp>
      <p:sp>
        <p:nvSpPr>
          <p:cNvPr id="149" name="Google Shape;149;g3669771b81a_0_13"/>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Computer S</a:t>
            </a:r>
            <a:r>
              <a:rPr lang="en-GB" sz="2600">
                <a:solidFill>
                  <a:srgbClr val="00A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
                  </a:ext>
                </a:extLst>
              </a:rPr>
              <a:t>cience Concepts</a:t>
            </a:r>
            <a:endParaRPr/>
          </a:p>
        </p:txBody>
      </p:sp>
      <p:sp>
        <p:nvSpPr>
          <p:cNvPr id="150" name="Google Shape;150;g3669771b81a_0_1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3</a:t>
            </a:fld>
            <a:endParaRPr/>
          </a:p>
        </p:txBody>
      </p:sp>
      <p:pic>
        <p:nvPicPr>
          <p:cNvPr id="151" name="Google Shape;151;g3669771b81a_0_13" descr="decorative"/>
          <p:cNvPicPr preferRelativeResize="0"/>
          <p:nvPr/>
        </p:nvPicPr>
        <p:blipFill rotWithShape="1">
          <a:blip r:embed="rId3">
            <a:alphaModFix/>
          </a:blip>
          <a:srcRect/>
          <a:stretch/>
        </p:blipFill>
        <p:spPr>
          <a:xfrm>
            <a:off x="8059352" y="613013"/>
            <a:ext cx="955218" cy="73688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365ab73c13e_0_8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How the Counter W</a:t>
            </a:r>
            <a:r>
              <a:rPr lang="en-GB" sz="2600">
                <a:solidFill>
                  <a:srgbClr val="00A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
                  </a:ext>
                </a:extLst>
              </a:rPr>
              <a:t>orks</a:t>
            </a:r>
            <a:endParaRPr sz="2600">
              <a:solidFill>
                <a:srgbClr val="00A000"/>
              </a:solidFill>
            </a:endParaRPr>
          </a:p>
        </p:txBody>
      </p:sp>
      <p:sp>
        <p:nvSpPr>
          <p:cNvPr id="157" name="Google Shape;157;g365ab73c13e_0_8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975"/>
              <a:buFont typeface="Arial"/>
              <a:buNone/>
            </a:pPr>
            <a:r>
              <a:rPr lang="en-GB"/>
              <a:t>Page </a:t>
            </a:r>
            <a:fld id="{00000000-1234-1234-1234-123412341234}" type="slidenum">
              <a:rPr lang="en-GB"/>
              <a:t>4</a:t>
            </a:fld>
            <a:endParaRPr/>
          </a:p>
        </p:txBody>
      </p:sp>
      <p:sp>
        <p:nvSpPr>
          <p:cNvPr id="158" name="Google Shape;158;g365ab73c13e_0_81"/>
          <p:cNvSpPr txBox="1">
            <a:spLocks noGrp="1"/>
          </p:cNvSpPr>
          <p:nvPr>
            <p:ph type="body" idx="1"/>
          </p:nvPr>
        </p:nvSpPr>
        <p:spPr>
          <a:xfrm>
            <a:off x="681014" y="1548375"/>
            <a:ext cx="81018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Clr>
                <a:srgbClr val="00A000"/>
              </a:buClr>
              <a:buSzPts val="1800"/>
              <a:buChar char="•"/>
            </a:pPr>
            <a:r>
              <a:rPr lang="en-GB" sz="1800" dirty="0"/>
              <a:t>This project uses a variable called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count</a:t>
            </a:r>
            <a:r>
              <a:rPr lang="en-GB" sz="1800" dirty="0"/>
              <a:t>” to keep track of the number you're counting.</a:t>
            </a:r>
            <a:endParaRPr sz="1800" dirty="0"/>
          </a:p>
          <a:p>
            <a:pPr marL="457200" lvl="0" indent="-342900" algn="l" rtl="0">
              <a:lnSpc>
                <a:spcPct val="90000"/>
              </a:lnSpc>
              <a:spcBef>
                <a:spcPts val="1000"/>
              </a:spcBef>
              <a:spcAft>
                <a:spcPts val="0"/>
              </a:spcAft>
              <a:buClr>
                <a:srgbClr val="00A000"/>
              </a:buClr>
              <a:buSzPts val="1800"/>
              <a:buChar char="•"/>
            </a:pPr>
            <a:r>
              <a:rPr lang="en-GB" sz="1800" dirty="0"/>
              <a:t>It sets the variable to 0 at the start.</a:t>
            </a:r>
            <a:endParaRPr sz="1800" dirty="0"/>
          </a:p>
          <a:p>
            <a:pPr marL="457200" lvl="0" indent="-342900" algn="l" rtl="0">
              <a:lnSpc>
                <a:spcPct val="90000"/>
              </a:lnSpc>
              <a:spcBef>
                <a:spcPts val="1000"/>
              </a:spcBef>
              <a:spcAft>
                <a:spcPts val="0"/>
              </a:spcAft>
              <a:buClr>
                <a:srgbClr val="00A000"/>
              </a:buClr>
              <a:buSzPts val="1800"/>
              <a:buChar char="•"/>
            </a:pPr>
            <a:r>
              <a:rPr lang="en-GB" sz="1800" dirty="0"/>
              <a:t>Every time you press button B, it increases the count variable by two and shows it on the LED display.</a:t>
            </a:r>
            <a:endParaRPr sz="1800" dirty="0"/>
          </a:p>
          <a:p>
            <a:pPr marL="457200" lvl="0" indent="-342900" algn="l" rtl="0">
              <a:lnSpc>
                <a:spcPct val="90000"/>
              </a:lnSpc>
              <a:spcBef>
                <a:spcPts val="1000"/>
              </a:spcBef>
              <a:spcAft>
                <a:spcPts val="0"/>
              </a:spcAft>
              <a:buClr>
                <a:srgbClr val="00A000"/>
              </a:buClr>
              <a:buSzPts val="1800"/>
              <a:buChar char="•"/>
            </a:pPr>
            <a:r>
              <a:rPr lang="en-GB" sz="1800" dirty="0"/>
              <a:t>Numbers over nine won't stay on the display, so pressing button A shows the number.</a:t>
            </a:r>
            <a:endParaRPr sz="1800" dirty="0"/>
          </a:p>
          <a:p>
            <a:pPr marL="457200" lvl="0" indent="-342900" algn="l" rtl="0">
              <a:lnSpc>
                <a:spcPct val="90000"/>
              </a:lnSpc>
              <a:spcBef>
                <a:spcPts val="1000"/>
              </a:spcBef>
              <a:spcAft>
                <a:spcPts val="0"/>
              </a:spcAft>
              <a:buClr>
                <a:srgbClr val="00A000"/>
              </a:buClr>
              <a:buSzPts val="1800"/>
              <a:buChar char="•"/>
            </a:pPr>
            <a:r>
              <a:rPr lang="en-GB" sz="1800" dirty="0"/>
              <a:t>You can reset the counter by pressing buttons A and B together.</a:t>
            </a:r>
            <a:endParaRPr sz="1800" dirty="0"/>
          </a:p>
          <a:p>
            <a:pPr marL="457200" lvl="0" indent="0" algn="l" rtl="0">
              <a:lnSpc>
                <a:spcPct val="90000"/>
              </a:lnSpc>
              <a:spcBef>
                <a:spcPts val="1000"/>
              </a:spcBef>
              <a:spcAft>
                <a:spcPts val="0"/>
              </a:spcAft>
              <a:buSzPts val="1800"/>
              <a:buNone/>
            </a:pPr>
            <a:endParaRPr sz="1800" dirty="0"/>
          </a:p>
          <a:p>
            <a:pPr marL="0" lvl="0" indent="0" algn="l" rtl="0">
              <a:lnSpc>
                <a:spcPct val="90000"/>
              </a:lnSpc>
              <a:spcBef>
                <a:spcPts val="1000"/>
              </a:spcBef>
              <a:spcAft>
                <a:spcPts val="0"/>
              </a:spcAft>
              <a:buClr>
                <a:schemeClr val="dk1"/>
              </a:buClr>
              <a:buSzPts val="2000"/>
              <a:buNone/>
            </a:pPr>
            <a:endParaRPr sz="2000" b="1" dirty="0">
              <a:solidFill>
                <a:srgbClr val="00A000"/>
              </a:solidFill>
              <a:latin typeface="Helvetica Neue"/>
              <a:ea typeface="Helvetica Neue"/>
              <a:cs typeface="Helvetica Neue"/>
              <a:sym typeface="Helvetica Neue"/>
            </a:endParaRPr>
          </a:p>
          <a:p>
            <a:pPr marL="0" lvl="0" indent="0" algn="l" rtl="0">
              <a:lnSpc>
                <a:spcPct val="90000"/>
              </a:lnSpc>
              <a:spcBef>
                <a:spcPts val="812"/>
              </a:spcBef>
              <a:spcAft>
                <a:spcPts val="0"/>
              </a:spcAft>
              <a:buClr>
                <a:schemeClr val="dk1"/>
              </a:buClr>
              <a:buSzPts val="2275"/>
              <a:buNone/>
            </a:pPr>
            <a:endParaRPr dirty="0"/>
          </a:p>
        </p:txBody>
      </p:sp>
      <p:sp>
        <p:nvSpPr>
          <p:cNvPr id="159" name="Google Shape;159;g365ab73c13e_0_81"/>
          <p:cNvSpPr/>
          <p:nvPr/>
        </p:nvSpPr>
        <p:spPr>
          <a:xfrm>
            <a:off x="584750" y="5302750"/>
            <a:ext cx="8254200" cy="1053600"/>
          </a:xfrm>
          <a:prstGeom prst="roundRect">
            <a:avLst>
              <a:gd name="adj" fmla="val 16667"/>
            </a:avLst>
          </a:prstGeom>
          <a:solidFill>
            <a:schemeClr val="lt1"/>
          </a:solidFill>
          <a:ln w="19050" cap="flat" cmpd="sng">
            <a:solidFill>
              <a:srgbClr val="00A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600" b="1">
                <a:solidFill>
                  <a:srgbClr val="00A000"/>
                </a:solidFill>
                <a:latin typeface="Helvetica Neue"/>
                <a:ea typeface="Helvetica Neue"/>
                <a:cs typeface="Helvetica Neue"/>
                <a:sym typeface="Helvetica Neue"/>
              </a:rPr>
              <a:t>Pro</a:t>
            </a:r>
            <a:r>
              <a:rPr lang="en-GB" sz="1600" b="1" i="0" u="none" strike="noStrike" cap="none">
                <a:solidFill>
                  <a:srgbClr val="00A000"/>
                </a:solidFill>
                <a:latin typeface="Helvetica Neue"/>
                <a:ea typeface="Helvetica Neue"/>
                <a:cs typeface="Helvetica Neue"/>
                <a:sym typeface="Helvetica Neue"/>
              </a:rPr>
              <a:t> t</a:t>
            </a:r>
            <a:r>
              <a:rPr lang="en-GB" sz="1600" b="1" i="0" u="none" strike="noStrike" cap="none">
                <a:solidFill>
                  <a:srgbClr val="00A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rPr>
              <a:t>ip:</a:t>
            </a:r>
            <a:r>
              <a:rPr lang="en-GB" sz="1600" b="0" i="0" u="none" strike="noStrike" cap="none">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 </a:t>
            </a:r>
            <a:r>
              <a:rPr lang="en-GB" sz="16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
                  </a:ext>
                </a:extLst>
              </a:rPr>
              <a:t>Th</a:t>
            </a:r>
            <a:r>
              <a:rPr lang="en-GB" sz="1600">
                <a:latin typeface="Helvetica Neue"/>
                <a:ea typeface="Helvetica Neue"/>
                <a:cs typeface="Helvetica Neue"/>
                <a:sym typeface="Helvetica Neue"/>
              </a:rPr>
              <a:t>is project starts with the variable </a:t>
            </a:r>
            <a:r>
              <a:rPr lang="en-GB" sz="16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
                  </a:ext>
                </a:extLst>
              </a:rPr>
              <a:t>inc</a:t>
            </a:r>
            <a:r>
              <a:rPr lang="en-GB" sz="1600">
                <a:latin typeface="Helvetica Neue"/>
                <a:ea typeface="Helvetica Neue"/>
                <a:cs typeface="Helvetica Neue"/>
                <a:sym typeface="Helvetica Neue"/>
              </a:rPr>
              <a:t>reasing by the value of 2 each </a:t>
            </a:r>
            <a:r>
              <a:rPr lang="en-GB" sz="16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time. You</a:t>
            </a:r>
            <a:r>
              <a:rPr lang="en-GB" sz="1600">
                <a:latin typeface="Helvetica Neue"/>
                <a:ea typeface="Helvetica Neue"/>
                <a:cs typeface="Helvetica Neue"/>
                <a:sym typeface="Helvetica Neue"/>
              </a:rPr>
              <a:t> can replace the number 2 to explore other </a:t>
            </a:r>
            <a:r>
              <a:rPr lang="en-GB" sz="16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2"/>
                  </a:ext>
                </a:extLst>
              </a:rPr>
              <a:t>patterns, such</a:t>
            </a:r>
            <a:r>
              <a:rPr lang="en-GB" sz="1600">
                <a:latin typeface="Helvetica Neue"/>
                <a:ea typeface="Helvetica Neue"/>
                <a:cs typeface="Helvetica Neue"/>
                <a:sym typeface="Helvetica Neue"/>
              </a:rPr>
              <a:t> as increments of 3, 5, </a:t>
            </a:r>
            <a:r>
              <a:rPr lang="en-GB" sz="1600">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6, or </a:t>
            </a:r>
            <a:r>
              <a:rPr lang="en-GB" sz="1600">
                <a:latin typeface="Helvetica Neue"/>
                <a:ea typeface="Helvetica Neue"/>
                <a:cs typeface="Helvetica Neue"/>
                <a:sym typeface="Helvetica Neue"/>
              </a:rPr>
              <a:t>more.  </a:t>
            </a:r>
            <a:endParaRPr sz="1600" b="0" i="0" u="none" strike="noStrike" cap="none">
              <a:solidFill>
                <a:srgbClr val="000000"/>
              </a:solidFill>
              <a:latin typeface="Helvetica Neue"/>
              <a:ea typeface="Helvetica Neue"/>
              <a:cs typeface="Helvetica Neue"/>
              <a:sym typeface="Helvetica Neue"/>
            </a:endParaRPr>
          </a:p>
        </p:txBody>
      </p:sp>
      <p:grpSp>
        <p:nvGrpSpPr>
          <p:cNvPr id="160" name="Google Shape;160;g365ab73c13e_0_81"/>
          <p:cNvGrpSpPr/>
          <p:nvPr/>
        </p:nvGrpSpPr>
        <p:grpSpPr>
          <a:xfrm rot="3243489">
            <a:off x="8664871" y="940584"/>
            <a:ext cx="650808" cy="659758"/>
            <a:chOff x="7572716" y="3272053"/>
            <a:chExt cx="489368" cy="496098"/>
          </a:xfrm>
        </p:grpSpPr>
        <p:sp>
          <p:nvSpPr>
            <p:cNvPr id="161" name="Google Shape;161;g365ab73c13e_0_81" descr="decorative"/>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62" name="Google Shape;162;g365ab73c13e_0_81" descr="decorative"/>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63" name="Google Shape;163;g365ab73c13e_0_81" descr="decorative"/>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64" name="Google Shape;164;g365ab73c13e_0_81" descr="decorative"/>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65" name="Google Shape;165;g365ab73c13e_0_81" descr="decorative"/>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sp>
          <p:nvSpPr>
            <p:cNvPr id="166" name="Google Shape;166;g365ab73c13e_0_81" descr="decorative"/>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288">
                <a:solidFill>
                  <a:srgbClr val="000000"/>
                </a:solidFill>
                <a:latin typeface="Calibri"/>
                <a:ea typeface="Calibri"/>
                <a:cs typeface="Calibri"/>
                <a:sym typeface="Calibri"/>
              </a:endParaRPr>
            </a:p>
          </p:txBody>
        </p:sp>
      </p:grpSp>
      <p:pic>
        <p:nvPicPr>
          <p:cNvPr id="167" name="Google Shape;167;g365ab73c13e_0_81" descr="decorative"/>
          <p:cNvPicPr preferRelativeResize="0"/>
          <p:nvPr/>
        </p:nvPicPr>
        <p:blipFill rotWithShape="1">
          <a:blip r:embed="rId3">
            <a:alphaModFix/>
          </a:blip>
          <a:srcRect/>
          <a:stretch/>
        </p:blipFill>
        <p:spPr>
          <a:xfrm rot="-119300">
            <a:off x="8288205" y="914781"/>
            <a:ext cx="192617" cy="19261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35fe6bcad37_0_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4"/>
                  </a:ext>
                </a:extLst>
              </a:rPr>
              <a:t>Pick Your Level</a:t>
            </a:r>
            <a:endParaRPr sz="2600">
              <a:solidFill>
                <a:srgbClr val="00A000"/>
              </a:solidFill>
            </a:endParaRPr>
          </a:p>
        </p:txBody>
      </p:sp>
      <p:sp>
        <p:nvSpPr>
          <p:cNvPr id="173" name="Google Shape;173;g35fe6bcad37_0_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975"/>
              <a:buFont typeface="Arial"/>
              <a:buNone/>
            </a:pPr>
            <a:r>
              <a:rPr lang="en-GB"/>
              <a:t>Page </a:t>
            </a:r>
            <a:fld id="{00000000-1234-1234-1234-123412341234}" type="slidenum">
              <a:rPr lang="en-GB"/>
              <a:t>5</a:t>
            </a:fld>
            <a:endParaRPr/>
          </a:p>
        </p:txBody>
      </p:sp>
      <p:pic>
        <p:nvPicPr>
          <p:cNvPr id="174" name="Google Shape;174;g35fe6bcad37_0_9" descr="decorative"/>
          <p:cNvPicPr preferRelativeResize="0"/>
          <p:nvPr/>
        </p:nvPicPr>
        <p:blipFill rotWithShape="1">
          <a:blip r:embed="rId3">
            <a:alphaModFix/>
          </a:blip>
          <a:srcRect/>
          <a:stretch/>
        </p:blipFill>
        <p:spPr>
          <a:xfrm>
            <a:off x="8470252" y="332938"/>
            <a:ext cx="955218" cy="736882"/>
          </a:xfrm>
          <a:prstGeom prst="rect">
            <a:avLst/>
          </a:prstGeom>
          <a:noFill/>
          <a:ln>
            <a:noFill/>
          </a:ln>
        </p:spPr>
      </p:pic>
      <p:graphicFrame>
        <p:nvGraphicFramePr>
          <p:cNvPr id="175" name="Google Shape;175;g35fe6bcad37_0_9"/>
          <p:cNvGraphicFramePr/>
          <p:nvPr>
            <p:extLst>
              <p:ext uri="{D42A27DB-BD31-4B8C-83A1-F6EECF244321}">
                <p14:modId xmlns:p14="http://schemas.microsoft.com/office/powerpoint/2010/main" val="2025419966"/>
              </p:ext>
            </p:extLst>
          </p:nvPr>
        </p:nvGraphicFramePr>
        <p:xfrm>
          <a:off x="479725" y="1220788"/>
          <a:ext cx="8945750" cy="4997295"/>
        </p:xfrm>
        <a:graphic>
          <a:graphicData uri="http://schemas.openxmlformats.org/drawingml/2006/table">
            <a:tbl>
              <a:tblPr>
                <a:noFill/>
                <a:tableStyleId>{01506FA7-4D06-4F74-8406-98ED3BC74F02}</a:tableStyleId>
              </a:tblPr>
              <a:tblGrid>
                <a:gridCol w="1251075">
                  <a:extLst>
                    <a:ext uri="{9D8B030D-6E8A-4147-A177-3AD203B41FA5}">
                      <a16:colId xmlns:a16="http://schemas.microsoft.com/office/drawing/2014/main" val="20000"/>
                    </a:ext>
                  </a:extLst>
                </a:gridCol>
                <a:gridCol w="7694675">
                  <a:extLst>
                    <a:ext uri="{9D8B030D-6E8A-4147-A177-3AD203B41FA5}">
                      <a16:colId xmlns:a16="http://schemas.microsoft.com/office/drawing/2014/main" val="20001"/>
                    </a:ext>
                  </a:extLst>
                </a:gridCol>
              </a:tblGrid>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50" b="1" u="sng" strike="noStrike" cap="none">
                          <a:solidFill>
                            <a:srgbClr val="2A92D6"/>
                          </a:solidFill>
                          <a:latin typeface="Helvetica Neue"/>
                          <a:ea typeface="Helvetica Neue"/>
                          <a:cs typeface="Helvetica Neue"/>
                          <a:sym typeface="Helvetica Neue"/>
                        </a:rPr>
                        <a:t>Mild</a:t>
                      </a:r>
                      <a:r>
                        <a:rPr lang="en-GB" sz="1850" u="sng" strike="noStrike" cap="none" dirty="0">
                          <a:solidFill>
                            <a:srgbClr val="2A92D6"/>
                          </a:solidFill>
                          <a:latin typeface="Helvetica Neue"/>
                          <a:ea typeface="Helvetica Neue"/>
                          <a:cs typeface="Helvetica Neue"/>
                          <a:sym typeface="Helvetica Neue"/>
                          <a:hlinkClick r:id="" action="ppaction://noaction">
                            <a:extLst>
                              <a:ext uri="{A12FA001-AC4F-418D-AE19-62706E023703}">
                                <ahyp:hlinkClr xmlns:ahyp="http://schemas.microsoft.com/office/drawing/2018/hyperlinkcolor" val="tx"/>
                              </a:ext>
                            </a:extLst>
                          </a:hlinkClick>
                        </a:rPr>
                        <a:t> </a:t>
                      </a:r>
                      <a:endParaRPr sz="1850" u="none" strike="noStrike" cap="none" dirty="0">
                        <a:solidFill>
                          <a:srgbClr val="2A92D6"/>
                        </a:solidFill>
                        <a:latin typeface="Helvetica Neue"/>
                        <a:ea typeface="Helvetica Neue"/>
                        <a:cs typeface="Helvetica Neue"/>
                        <a:sym typeface="Helvetica Neue"/>
                        <a:hlinkClick r:id="" action="ppaction://noaction">
                          <a:extLst>
                            <a:ext uri="{A12FA001-AC4F-418D-AE19-62706E023703}">
                              <ahyp:hlinkClr xmlns:ahyp="http://schemas.microsoft.com/office/drawing/2018/hyperlinkcolor" val="tx"/>
                            </a:ext>
                          </a:extLst>
                        </a:hlinkClick>
                      </a:endParaRPr>
                    </a:p>
                    <a:p>
                      <a:pPr marL="0" marR="0" lvl="0" indent="0" algn="l" rtl="0">
                        <a:lnSpc>
                          <a:spcPct val="90000"/>
                        </a:lnSpc>
                        <a:spcBef>
                          <a:spcPts val="812"/>
                        </a:spcBef>
                        <a:spcAft>
                          <a:spcPts val="0"/>
                        </a:spcAft>
                        <a:buClr>
                          <a:srgbClr val="000000"/>
                        </a:buClr>
                        <a:buSzPts val="1875"/>
                        <a:buFont typeface="Arial"/>
                        <a:buNone/>
                      </a:pPr>
                      <a:r>
                        <a:rPr lang="en-GB" sz="1850" u="none" strike="noStrike" cap="none" dirty="0">
                          <a:solidFill>
                            <a:schemeClr val="dk1"/>
                          </a:solidFill>
                          <a:latin typeface="Helvetica Neue"/>
                          <a:ea typeface="Helvetica Neue"/>
                          <a:cs typeface="Helvetica Neue"/>
                          <a:sym typeface="Helvetica Neue"/>
                        </a:rPr>
                        <a:t>🌶️</a:t>
                      </a:r>
                      <a:endParaRPr sz="1850" u="none" strike="noStrike" cap="none" dirty="0">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00"/>
                        <a:buFont typeface="Arial"/>
                        <a:buNone/>
                      </a:pPr>
                      <a:endParaRPr sz="13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00"/>
                        <a:buFont typeface="Arial"/>
                        <a:buNone/>
                      </a:pPr>
                      <a:endParaRPr sz="13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dirty="0">
                          <a:solidFill>
                            <a:schemeClr val="dk1"/>
                          </a:solidFill>
                          <a:latin typeface="Helvetica Neue"/>
                          <a:ea typeface="Helvetica Neue"/>
                          <a:cs typeface="Helvetica Neue"/>
                          <a:sym typeface="Helvetica Neue"/>
                        </a:rPr>
                        <a:t>30 mins</a:t>
                      </a:r>
                      <a:endParaRPr sz="1400" u="none" strike="noStrike" cap="none" dirty="0"/>
                    </a:p>
                  </a:txBody>
                  <a:tcPr marL="91425" marR="91425" marT="91425" marB="90000"/>
                </a:tc>
                <a:tc>
                  <a:txBody>
                    <a:bodyPr/>
                    <a:lstStyle/>
                    <a:p>
                      <a:pPr marL="0" marR="0" lvl="0" indent="0" algn="l" rtl="0">
                        <a:lnSpc>
                          <a:spcPct val="100000"/>
                        </a:lnSpc>
                        <a:spcBef>
                          <a:spcPts val="0"/>
                        </a:spcBef>
                        <a:spcAft>
                          <a:spcPts val="0"/>
                        </a:spcAft>
                        <a:buClr>
                          <a:schemeClr val="dk1"/>
                        </a:buClr>
                        <a:buSzPts val="1100"/>
                        <a:buFont typeface="Arial"/>
                        <a:buNone/>
                      </a:pPr>
                      <a:r>
                        <a:rPr lang="en-GB" sz="1650" b="1" u="none" strike="noStrike" cap="none" dirty="0">
                          <a:solidFill>
                            <a:schemeClr val="dk1"/>
                          </a:solidFill>
                          <a:latin typeface="Helvetica Neue"/>
                          <a:ea typeface="Helvetica Neue"/>
                          <a:cs typeface="Helvetica Neue"/>
                          <a:sym typeface="Helvetica Neue"/>
                        </a:rPr>
                        <a:t>Learning outcome: </a:t>
                      </a:r>
                      <a:r>
                        <a:rPr lang="en-GB" sz="1650" dirty="0">
                          <a:solidFill>
                            <a:schemeClr val="dk1"/>
                          </a:solidFill>
                          <a:latin typeface="Helvetica Neue"/>
                          <a:ea typeface="Helvetica Neue"/>
                          <a:cs typeface="Helvetica Neue"/>
                          <a:sym typeface="Helvetica Neue"/>
                        </a:rPr>
                        <a:t>I can test number patterns that follow a given rule using the </a:t>
                      </a:r>
                      <a:r>
                        <a:rPr lang="en-GB" sz="1650" dirty="0" err="1">
                          <a:solidFill>
                            <a:schemeClr val="dk1"/>
                          </a:solidFill>
                          <a:latin typeface="Helvetica Neue"/>
                          <a:ea typeface="Helvetica Neue"/>
                          <a:cs typeface="Helvetica Neue"/>
                          <a:sym typeface="Helvetica Neue"/>
                        </a:rPr>
                        <a:t>micro:bit</a:t>
                      </a:r>
                      <a:r>
                        <a:rPr lang="en-GB" sz="1650" dirty="0">
                          <a:solidFill>
                            <a:schemeClr val="dk1"/>
                          </a:solidFill>
                          <a:latin typeface="Helvetica Neue"/>
                          <a:ea typeface="Helvetica Neue"/>
                          <a:cs typeface="Helvetica Neue"/>
                          <a:sym typeface="Helvetica Neue"/>
                        </a:rPr>
                        <a:t> counter.</a:t>
                      </a:r>
                      <a:endParaRPr sz="1650" u="none" strike="noStrike" cap="none" dirty="0">
                        <a:latin typeface="Helvetica Neue"/>
                        <a:ea typeface="Helvetica Neue"/>
                        <a:cs typeface="Helvetica Neue"/>
                        <a:sym typeface="Helvetica Neue"/>
                      </a:endParaRPr>
                    </a:p>
                  </a:txBody>
                  <a:tcPr marL="91425" marR="91425" marT="91425" marB="91425">
                    <a:solidFill>
                      <a:srgbClr val="F3F3F3"/>
                    </a:solidFill>
                  </a:tcPr>
                </a:tc>
                <a:extLst>
                  <a:ext uri="{0D108BD9-81ED-4DB2-BD59-A6C34878D82A}">
                    <a16:rowId xmlns:a16="http://schemas.microsoft.com/office/drawing/2014/main" val="10000"/>
                  </a:ext>
                </a:extLst>
              </a:tr>
              <a:tr h="10079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dirty="0">
                          <a:solidFill>
                            <a:schemeClr val="dk1"/>
                          </a:solidFill>
                          <a:latin typeface="Helvetica Neue"/>
                          <a:ea typeface="Helvetica Neue"/>
                          <a:cs typeface="Helvetica Neue"/>
                          <a:sym typeface="Helvetica Neue"/>
                        </a:rPr>
                        <a:t>Activity description: </a:t>
                      </a:r>
                      <a:r>
                        <a:rPr lang="en-GB" sz="1650" dirty="0">
                          <a:solidFill>
                            <a:schemeClr val="dk1"/>
                          </a:solidFill>
                          <a:latin typeface="Helvetica Neue"/>
                          <a:ea typeface="Helvetica Neue"/>
                          <a:cs typeface="Helvetica Neue"/>
                          <a:sym typeface="Helvetica Neue"/>
                        </a:rPr>
                        <a:t>Using existing code, test a given rule by increasing the pattern by increments of 2 (hit the button 1 time to increase the pattern by 2) to generate the resulting sequence.</a:t>
                      </a:r>
                      <a:endParaRPr sz="1650" u="none" strike="noStrike" cap="none" dirty="0">
                        <a:solidFill>
                          <a:schemeClr val="dk1"/>
                        </a:solidFill>
                        <a:latin typeface="Helvetica Neue"/>
                        <a:ea typeface="Helvetica Neue"/>
                        <a:cs typeface="Helvetica Neue"/>
                        <a:sym typeface="Helvetica Neue"/>
                      </a:endParaRPr>
                    </a:p>
                  </a:txBody>
                  <a:tcPr marL="91425" marR="91425" marT="91425" marB="91425">
                    <a:solidFill>
                      <a:srgbClr val="D9D9D9"/>
                    </a:solidFill>
                  </a:tcPr>
                </a:tc>
                <a:extLst>
                  <a:ext uri="{0D108BD9-81ED-4DB2-BD59-A6C34878D82A}">
                    <a16:rowId xmlns:a16="http://schemas.microsoft.com/office/drawing/2014/main" val="10001"/>
                  </a:ext>
                </a:extLst>
              </a:tr>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50" b="1" u="sng" strike="noStrike" cap="none" dirty="0">
                          <a:solidFill>
                            <a:srgbClr val="6C4BC1"/>
                          </a:solidFill>
                          <a:latin typeface="Helvetica Neue"/>
                          <a:ea typeface="Helvetica Neue"/>
                          <a:cs typeface="Helvetica Neue"/>
                          <a:sym typeface="Helvetica Neue"/>
                        </a:rPr>
                        <a:t>Medium</a:t>
                      </a:r>
                      <a:endParaRPr sz="1850" u="none" strike="noStrike" cap="none" dirty="0">
                        <a:solidFill>
                          <a:srgbClr val="6C4BC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875"/>
                        <a:buFont typeface="Arial"/>
                        <a:buNone/>
                      </a:pPr>
                      <a:r>
                        <a:rPr lang="en-GB" sz="1850" u="none" strike="noStrike" cap="none" dirty="0">
                          <a:solidFill>
                            <a:schemeClr val="dk1"/>
                          </a:solidFill>
                          <a:latin typeface="Helvetica Neue"/>
                          <a:ea typeface="Helvetica Neue"/>
                          <a:cs typeface="Helvetica Neue"/>
                          <a:sym typeface="Helvetica Neue"/>
                        </a:rPr>
                        <a:t>🌶️🌶️</a:t>
                      </a:r>
                      <a:endParaRPr sz="1850" u="none" strike="noStrike" cap="none" dirty="0">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075"/>
                        <a:buFont typeface="Arial"/>
                        <a:buNone/>
                      </a:pPr>
                      <a:endParaRPr sz="10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075"/>
                        <a:buFont typeface="Arial"/>
                        <a:buNone/>
                      </a:pPr>
                      <a:endParaRPr sz="10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dirty="0">
                          <a:solidFill>
                            <a:schemeClr val="dk1"/>
                          </a:solidFill>
                          <a:latin typeface="Helvetica Neue"/>
                          <a:ea typeface="Helvetica Neue"/>
                          <a:cs typeface="Helvetica Neue"/>
                          <a:sym typeface="Helvetica Neue"/>
                        </a:rPr>
                        <a:t>45 mins</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dirty="0">
                          <a:solidFill>
                            <a:schemeClr val="dk1"/>
                          </a:solidFill>
                          <a:latin typeface="Helvetica Neue"/>
                          <a:ea typeface="Helvetica Neue"/>
                          <a:cs typeface="Helvetica Neue"/>
                          <a:sym typeface="Helvetica Neue"/>
                        </a:rPr>
                        <a:t>Learning outcome:</a:t>
                      </a:r>
                      <a:r>
                        <a:rPr lang="en-GB" sz="1650" u="none" strike="noStrike" cap="none" dirty="0">
                          <a:solidFill>
                            <a:schemeClr val="dk1"/>
                          </a:solidFill>
                          <a:latin typeface="Helvetica Neue"/>
                          <a:ea typeface="Helvetica Neue"/>
                          <a:cs typeface="Helvetica Neue"/>
                          <a:sym typeface="Helvetica Neue"/>
                        </a:rPr>
                        <a:t> </a:t>
                      </a:r>
                      <a:r>
                        <a:rPr lang="en-GB" sz="1650" dirty="0">
                          <a:solidFill>
                            <a:schemeClr val="dk1"/>
                          </a:solidFill>
                          <a:latin typeface="Helvetica Neue"/>
                          <a:ea typeface="Helvetica Neue"/>
                          <a:cs typeface="Helvetica Neue"/>
                          <a:sym typeface="Helvetica Neue"/>
                        </a:rPr>
                        <a:t>I can modify my own counter program to test number patterns that follow a given rule.</a:t>
                      </a:r>
                      <a:endParaRPr sz="1650" u="none" strike="noStrike" cap="none" dirty="0">
                        <a:solidFill>
                          <a:schemeClr val="dk1"/>
                        </a:solidFill>
                        <a:latin typeface="Helvetica Neue"/>
                        <a:ea typeface="Helvetica Neue"/>
                        <a:cs typeface="Helvetica Neue"/>
                        <a:sym typeface="Helvetica Neue"/>
                      </a:endParaRPr>
                    </a:p>
                  </a:txBody>
                  <a:tcPr marL="91425" marR="91425" marT="91425" marB="91425">
                    <a:solidFill>
                      <a:srgbClr val="F3F3F3"/>
                    </a:solidFill>
                  </a:tcPr>
                </a:tc>
                <a:extLst>
                  <a:ext uri="{0D108BD9-81ED-4DB2-BD59-A6C34878D82A}">
                    <a16:rowId xmlns:a16="http://schemas.microsoft.com/office/drawing/2014/main" val="10002"/>
                  </a:ext>
                </a:extLst>
              </a:tr>
              <a:tr h="82500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dirty="0">
                          <a:solidFill>
                            <a:schemeClr val="dk1"/>
                          </a:solidFill>
                          <a:latin typeface="Helvetica Neue"/>
                          <a:ea typeface="Helvetica Neue"/>
                          <a:cs typeface="Helvetica Neue"/>
                          <a:sym typeface="Helvetica Neue"/>
                        </a:rPr>
                        <a:t>Activity description:</a:t>
                      </a:r>
                      <a:r>
                        <a:rPr lang="en-GB" sz="1650" u="none" strike="noStrike" cap="none" dirty="0">
                          <a:solidFill>
                            <a:schemeClr val="dk1"/>
                          </a:solidFill>
                          <a:latin typeface="Helvetica Neue"/>
                          <a:ea typeface="Helvetica Neue"/>
                          <a:cs typeface="Helvetica Neue"/>
                          <a:sym typeface="Helvetica Neue"/>
                        </a:rPr>
                        <a:t> </a:t>
                      </a:r>
                      <a:r>
                        <a:rPr lang="en-GB" sz="1650" dirty="0">
                          <a:solidFill>
                            <a:schemeClr val="dk1"/>
                          </a:solidFill>
                          <a:latin typeface="Helvetica Neue"/>
                          <a:ea typeface="Helvetica Neue"/>
                          <a:cs typeface="Helvetica Neue"/>
                          <a:sym typeface="Helvetica Neue"/>
                        </a:rPr>
                        <a:t>Modify the starter project to test a given rule by changing the pattern </a:t>
                      </a:r>
                      <a:r>
                        <a:rPr lang="en-GB" sz="1650" dirty="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increment (hit </a:t>
                      </a:r>
                      <a:r>
                        <a:rPr lang="en-GB" sz="1650" dirty="0">
                          <a:solidFill>
                            <a:schemeClr val="dk1"/>
                          </a:solidFill>
                          <a:latin typeface="Helvetica Neue"/>
                          <a:ea typeface="Helvetica Neue"/>
                          <a:cs typeface="Helvetica Neue"/>
                          <a:sym typeface="Helvetica Neue"/>
                        </a:rPr>
                        <a:t>the button 1 time to </a:t>
                      </a:r>
                      <a:r>
                        <a:rPr lang="en-GB" sz="1650" dirty="0">
                          <a:solidFill>
                            <a:schemeClr val="dk1"/>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6"/>
                            </a:ext>
                          </a:extLst>
                        </a:rPr>
                        <a:t>in</a:t>
                      </a:r>
                      <a:r>
                        <a:rPr lang="en-GB" sz="1650" dirty="0">
                          <a:solidFill>
                            <a:schemeClr val="dk1"/>
                          </a:solidFill>
                          <a:latin typeface="Helvetica Neue"/>
                          <a:ea typeface="Helvetica Neue"/>
                          <a:cs typeface="Helvetica Neue"/>
                          <a:sym typeface="Helvetica Neue"/>
                        </a:rPr>
                        <a:t>crease the pattern by 3) to generate the resulting sequence.</a:t>
                      </a:r>
                      <a:endParaRPr sz="1650" u="none" strike="noStrike" cap="none" dirty="0">
                        <a:solidFill>
                          <a:schemeClr val="dk1"/>
                        </a:solidFill>
                        <a:latin typeface="Helvetica Neue"/>
                        <a:ea typeface="Helvetica Neue"/>
                        <a:cs typeface="Helvetica Neue"/>
                        <a:sym typeface="Helvetica Neue"/>
                      </a:endParaRPr>
                    </a:p>
                  </a:txBody>
                  <a:tcPr marL="91425" marR="91425" marT="91425" marB="91425">
                    <a:solidFill>
                      <a:srgbClr val="D9D9D9"/>
                    </a:solidFill>
                  </a:tcPr>
                </a:tc>
                <a:extLst>
                  <a:ext uri="{0D108BD9-81ED-4DB2-BD59-A6C34878D82A}">
                    <a16:rowId xmlns:a16="http://schemas.microsoft.com/office/drawing/2014/main" val="10003"/>
                  </a:ext>
                </a:extLst>
              </a:tr>
              <a:tr h="84010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50" b="1" u="sng" strike="noStrike" cap="none">
                          <a:solidFill>
                            <a:srgbClr val="CD0364"/>
                          </a:solidFill>
                          <a:latin typeface="Helvetica Neue"/>
                          <a:ea typeface="Helvetica Neue"/>
                          <a:cs typeface="Helvetica Neue"/>
                          <a:sym typeface="Helvetica Neue"/>
                        </a:rPr>
                        <a:t>Spicy</a:t>
                      </a:r>
                      <a:endParaRPr sz="1850" u="none" strike="noStrike" cap="none">
                        <a:solidFill>
                          <a:srgbClr val="CD0364"/>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875"/>
                        <a:buFont typeface="Arial"/>
                        <a:buNone/>
                      </a:pPr>
                      <a:r>
                        <a:rPr lang="en-GB" sz="1850" u="none" strike="noStrike" cap="none" dirty="0">
                          <a:solidFill>
                            <a:schemeClr val="dk1"/>
                          </a:solidFill>
                          <a:latin typeface="Helvetica Neue"/>
                          <a:ea typeface="Helvetica Neue"/>
                          <a:cs typeface="Helvetica Neue"/>
                          <a:sym typeface="Helvetica Neue"/>
                        </a:rPr>
                        <a:t>🌶️🌶️🌶️</a:t>
                      </a:r>
                      <a:endParaRPr sz="1850" u="none" strike="noStrike" cap="none" dirty="0">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75"/>
                        <a:buFont typeface="Arial"/>
                        <a:buNone/>
                      </a:pPr>
                      <a:endParaRPr sz="13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75"/>
                        <a:buFont typeface="Arial"/>
                        <a:buNone/>
                      </a:pPr>
                      <a:endParaRPr sz="13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dirty="0">
                          <a:solidFill>
                            <a:schemeClr val="dk1"/>
                          </a:solidFill>
                          <a:latin typeface="Helvetica Neue"/>
                          <a:ea typeface="Helvetica Neue"/>
                          <a:cs typeface="Helvetica Neue"/>
                          <a:sym typeface="Helvetica Neue"/>
                        </a:rPr>
                        <a:t>45-60 mins</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dirty="0">
                          <a:solidFill>
                            <a:schemeClr val="dk1"/>
                          </a:solidFill>
                          <a:latin typeface="Helvetica Neue"/>
                          <a:ea typeface="Helvetica Neue"/>
                          <a:cs typeface="Helvetica Neue"/>
                          <a:sym typeface="Helvetica Neue"/>
                        </a:rPr>
                        <a:t>Learning outcome:</a:t>
                      </a:r>
                      <a:r>
                        <a:rPr lang="en-GB" sz="1650" u="none" strike="noStrike" cap="none" dirty="0">
                          <a:solidFill>
                            <a:schemeClr val="dk1"/>
                          </a:solidFill>
                          <a:latin typeface="Helvetica Neue"/>
                          <a:ea typeface="Helvetica Neue"/>
                          <a:cs typeface="Helvetica Neue"/>
                          <a:sym typeface="Helvetica Neue"/>
                        </a:rPr>
                        <a:t> </a:t>
                      </a:r>
                      <a:r>
                        <a:rPr lang="en-GB" sz="1650" dirty="0">
                          <a:solidFill>
                            <a:schemeClr val="dk1"/>
                          </a:solidFill>
                          <a:latin typeface="Helvetica Neue"/>
                          <a:ea typeface="Helvetica Neue"/>
                          <a:cs typeface="Helvetica Neue"/>
                          <a:sym typeface="Helvetica Neue"/>
                        </a:rPr>
                        <a:t>I can create my own counter program to test number patterns that follow a given rule.</a:t>
                      </a:r>
                      <a:endParaRPr sz="1650" u="none" strike="noStrike" cap="none" dirty="0">
                        <a:solidFill>
                          <a:schemeClr val="dk1"/>
                        </a:solidFill>
                        <a:latin typeface="Helvetica Neue"/>
                        <a:ea typeface="Helvetica Neue"/>
                        <a:cs typeface="Helvetica Neue"/>
                        <a:sym typeface="Helvetica Neue"/>
                      </a:endParaRPr>
                    </a:p>
                  </a:txBody>
                  <a:tcPr marL="91425" marR="91425" marT="91425" marB="91425">
                    <a:solidFill>
                      <a:srgbClr val="F3F3F3"/>
                    </a:solidFill>
                  </a:tcPr>
                </a:tc>
                <a:extLst>
                  <a:ext uri="{0D108BD9-81ED-4DB2-BD59-A6C34878D82A}">
                    <a16:rowId xmlns:a16="http://schemas.microsoft.com/office/drawing/2014/main" val="10004"/>
                  </a:ext>
                </a:extLst>
              </a:tr>
              <a:tr h="840475">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650" b="1" u="none" strike="noStrike" cap="none" dirty="0">
                          <a:solidFill>
                            <a:schemeClr val="dk1"/>
                          </a:solidFill>
                          <a:latin typeface="Helvetica Neue"/>
                          <a:ea typeface="Helvetica Neue"/>
                          <a:cs typeface="Helvetica Neue"/>
                          <a:sym typeface="Helvetica Neue"/>
                        </a:rPr>
                        <a:t>Activity description:</a:t>
                      </a:r>
                      <a:r>
                        <a:rPr lang="en-GB" sz="1650" u="none" strike="noStrike" cap="none" dirty="0">
                          <a:solidFill>
                            <a:schemeClr val="dk1"/>
                          </a:solidFill>
                          <a:latin typeface="Helvetica Neue"/>
                          <a:ea typeface="Helvetica Neue"/>
                          <a:cs typeface="Helvetica Neue"/>
                          <a:sym typeface="Helvetica Neue"/>
                        </a:rPr>
                        <a:t> </a:t>
                      </a:r>
                      <a:r>
                        <a:rPr lang="en-GB" sz="1650" dirty="0">
                          <a:solidFill>
                            <a:schemeClr val="dk1"/>
                          </a:solidFill>
                          <a:latin typeface="Helvetica Neue"/>
                          <a:ea typeface="Helvetica Neue"/>
                          <a:cs typeface="Helvetica Neue"/>
                          <a:sym typeface="Helvetica Neue"/>
                        </a:rPr>
                        <a:t>Code your own counter program to test a given rule by changing the pattern increment to generate the resulting sequence.</a:t>
                      </a:r>
                      <a:endParaRPr sz="1650" u="none" strike="noStrike" cap="none" dirty="0">
                        <a:solidFill>
                          <a:schemeClr val="dk1"/>
                        </a:solidFill>
                        <a:latin typeface="Helvetica Neue"/>
                        <a:ea typeface="Helvetica Neue"/>
                        <a:cs typeface="Helvetica Neue"/>
                        <a:sym typeface="Helvetica Neue"/>
                      </a:endParaRPr>
                    </a:p>
                  </a:txBody>
                  <a:tcPr marL="91425" marR="91425" marT="91425" marB="91425">
                    <a:solidFill>
                      <a:srgbClr val="D9D9D9"/>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3694c7ecca9_0_4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Benefits of C</a:t>
            </a:r>
            <a:r>
              <a:rPr lang="en-GB" sz="2600">
                <a:solidFill>
                  <a:srgbClr val="00A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rPr>
              <a:t>omputational Tools in Math Instruction</a:t>
            </a:r>
            <a:endParaRPr sz="2600">
              <a:solidFill>
                <a:srgbClr val="00A000"/>
              </a:solidFill>
            </a:endParaRPr>
          </a:p>
        </p:txBody>
      </p:sp>
      <p:sp>
        <p:nvSpPr>
          <p:cNvPr id="181" name="Google Shape;181;g3694c7ecca9_0_4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6</a:t>
            </a:fld>
            <a:endParaRPr/>
          </a:p>
        </p:txBody>
      </p:sp>
      <p:sp>
        <p:nvSpPr>
          <p:cNvPr id="182" name="Google Shape;182;g3694c7ecca9_0_45"/>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lnSpcReduction="20000"/>
          </a:bodyPr>
          <a:lstStyle/>
          <a:p>
            <a:pPr marL="0" lvl="0" indent="0" algn="l" rtl="0">
              <a:lnSpc>
                <a:spcPct val="110000"/>
              </a:lnSpc>
              <a:spcBef>
                <a:spcPts val="1300"/>
              </a:spcBef>
              <a:spcAft>
                <a:spcPts val="0"/>
              </a:spcAft>
              <a:buNone/>
            </a:pPr>
            <a:r>
              <a:rPr lang="en-GB" sz="1800" b="1"/>
              <a:t>California Context</a:t>
            </a:r>
            <a:endParaRPr sz="1800" b="1"/>
          </a:p>
          <a:p>
            <a:pPr marL="0" lvl="0" indent="0" algn="l" rtl="0">
              <a:lnSpc>
                <a:spcPct val="110000"/>
              </a:lnSpc>
              <a:spcBef>
                <a:spcPts val="1300"/>
              </a:spcBef>
              <a:spcAft>
                <a:spcPts val="0"/>
              </a:spcAft>
              <a:buNone/>
            </a:pPr>
            <a:r>
              <a:rPr lang="en-GB" sz="1800"/>
              <a:t>The micro:bit counter project supports the CA Mathematics Framework and the Standard of Mathematical Practice 5 by integrating computational tools to support math understanding. This is a relevant component because students can measure by using the micro:bit to count.</a:t>
            </a:r>
            <a:endParaRPr sz="1800"/>
          </a:p>
          <a:p>
            <a:pPr marL="0" lvl="0" indent="0" algn="l" rtl="0">
              <a:lnSpc>
                <a:spcPct val="110000"/>
              </a:lnSpc>
              <a:spcBef>
                <a:spcPts val="1300"/>
              </a:spcBef>
              <a:spcAft>
                <a:spcPts val="0"/>
              </a:spcAft>
              <a:buNone/>
            </a:pPr>
            <a:r>
              <a:rPr lang="en-GB" sz="1800"/>
              <a:t>Computational </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8"/>
                  </a:ext>
                </a:extLst>
              </a:rPr>
              <a:t>tool-</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9"/>
                  </a:ext>
                </a:extLst>
              </a:rPr>
              <a:t>based</a:t>
            </a:r>
            <a:r>
              <a:rPr lang="en-GB" sz="1800"/>
              <a:t> activities:</a:t>
            </a:r>
            <a:endParaRPr sz="1800"/>
          </a:p>
          <a:p>
            <a:pPr marL="457200" marR="0" lvl="0" indent="-342900" algn="l" rtl="0">
              <a:lnSpc>
                <a:spcPct val="110000"/>
              </a:lnSpc>
              <a:spcBef>
                <a:spcPts val="1300"/>
              </a:spcBef>
              <a:spcAft>
                <a:spcPts val="0"/>
              </a:spcAft>
              <a:buClr>
                <a:srgbClr val="00A000"/>
              </a:buClr>
              <a:buSzPts val="1800"/>
              <a:buChar char="•"/>
            </a:pP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support multilingual learners with visuals and hands-on representations. </a:t>
            </a:r>
            <a:endParaRPr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1"/>
                </a:ext>
              </a:extLst>
            </a:endParaRPr>
          </a:p>
          <a:p>
            <a:pPr marL="457200" lvl="0" indent="-342900" algn="l" rtl="0">
              <a:lnSpc>
                <a:spcPct val="110000"/>
              </a:lnSpc>
              <a:spcBef>
                <a:spcPts val="1300"/>
              </a:spcBef>
              <a:spcAft>
                <a:spcPts val="0"/>
              </a:spcAft>
              <a:buClr>
                <a:srgbClr val="00A000"/>
              </a:buClr>
              <a:buSzPts val="1800"/>
              <a:buChar char="•"/>
            </a:pP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2"/>
                  </a:ext>
                </a:extLst>
              </a:rPr>
              <a:t>provide low floor/high ceiling entry points for all learners that promote student agency and curiosity.</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3"/>
                  </a:ext>
                </a:extLst>
              </a:rPr>
              <a:t> </a:t>
            </a:r>
            <a:endParaRPr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4"/>
                </a:ext>
              </a:extLst>
            </a:endParaRPr>
          </a:p>
          <a:p>
            <a:pPr marL="457200" lvl="0" indent="-342900" algn="l" rtl="0">
              <a:lnSpc>
                <a:spcPct val="110000"/>
              </a:lnSpc>
              <a:spcBef>
                <a:spcPts val="1300"/>
              </a:spcBef>
              <a:spcAft>
                <a:spcPts val="0"/>
              </a:spcAft>
              <a:buClr>
                <a:srgbClr val="00A000"/>
              </a:buClr>
              <a:buSzPts val="1800"/>
              <a:buChar char="•"/>
            </a:pP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5"/>
                  </a:ext>
                </a:extLst>
              </a:rPr>
              <a:t>promote culturally responsive pedagogy in connection to the </a:t>
            </a:r>
            <a:r>
              <a:rPr lang="en-GB" sz="1800" u="sng">
                <a:solidFill>
                  <a:schemeClr val="hlink"/>
                </a:solidFill>
                <a:hlinkClick r:id="rId3"/>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6"/>
                  </a:ext>
                </a:extLst>
              </a:rPr>
              <a:t>Five Components of Equitable and Engaging Mathematics Instruction</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7"/>
                  </a:ext>
                </a:extLst>
              </a:rPr>
              <a:t>.</a:t>
            </a:r>
            <a:endParaRPr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8"/>
                </a:ext>
              </a:extLst>
            </a:endParaRPr>
          </a:p>
          <a:p>
            <a:pPr marL="457200" lvl="0" indent="-342900" algn="l" rtl="0">
              <a:lnSpc>
                <a:spcPct val="110000"/>
              </a:lnSpc>
              <a:spcBef>
                <a:spcPts val="1300"/>
              </a:spcBef>
              <a:spcAft>
                <a:spcPts val="1000"/>
              </a:spcAft>
              <a:buClr>
                <a:srgbClr val="00A000"/>
              </a:buClr>
              <a:buSzPts val="1800"/>
              <a:buChar char="•"/>
            </a:pP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9"/>
                  </a:ext>
                </a:extLst>
              </a:rPr>
              <a:t>provide </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0"/>
                  </a:ext>
                </a:extLst>
              </a:rPr>
              <a:t>formative assessment </a:t>
            </a:r>
            <a:r>
              <a:rPr lang="en-GB"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1"/>
                  </a:ext>
                </a:extLst>
              </a:rPr>
              <a:t>data collection opportunities to support and inform instruction.</a:t>
            </a:r>
            <a:endParaRPr sz="1800"/>
          </a:p>
        </p:txBody>
      </p:sp>
      <p:pic>
        <p:nvPicPr>
          <p:cNvPr id="183" name="Google Shape;183;g3694c7ecca9_0_45" title="Screenshot 2025-06-12 at 17.01.28.png"/>
          <p:cNvPicPr preferRelativeResize="0"/>
          <p:nvPr/>
        </p:nvPicPr>
        <p:blipFill rotWithShape="1">
          <a:blip r:embed="rId4">
            <a:alphaModFix/>
          </a:blip>
          <a:srcRect l="-129080" t="6450" r="129080" b="-6449"/>
          <a:stretch/>
        </p:blipFill>
        <p:spPr>
          <a:xfrm>
            <a:off x="7928000" y="4042200"/>
            <a:ext cx="1728000" cy="2237950"/>
          </a:xfrm>
          <a:prstGeom prst="rect">
            <a:avLst/>
          </a:prstGeom>
          <a:noFill/>
          <a:ln>
            <a:noFill/>
          </a:ln>
        </p:spPr>
      </p:pic>
      <p:grpSp>
        <p:nvGrpSpPr>
          <p:cNvPr id="184" name="Google Shape;184;g3694c7ecca9_0_45"/>
          <p:cNvGrpSpPr/>
          <p:nvPr/>
        </p:nvGrpSpPr>
        <p:grpSpPr>
          <a:xfrm>
            <a:off x="8385150" y="3738536"/>
            <a:ext cx="981050" cy="1315139"/>
            <a:chOff x="7405925" y="173586"/>
            <a:chExt cx="981050" cy="1315139"/>
          </a:xfrm>
        </p:grpSpPr>
        <p:grpSp>
          <p:nvGrpSpPr>
            <p:cNvPr id="185" name="Google Shape;185;g3694c7ecca9_0_45"/>
            <p:cNvGrpSpPr/>
            <p:nvPr/>
          </p:nvGrpSpPr>
          <p:grpSpPr>
            <a:xfrm rot="4080661">
              <a:off x="7924640" y="228087"/>
              <a:ext cx="371965" cy="377145"/>
              <a:chOff x="7572716" y="3272053"/>
              <a:chExt cx="489368" cy="496098"/>
            </a:xfrm>
          </p:grpSpPr>
          <p:sp>
            <p:nvSpPr>
              <p:cNvPr id="186" name="Google Shape;186;g3694c7ecca9_0_45" descr="decorative"/>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187" name="Google Shape;187;g3694c7ecca9_0_45" descr="decorative"/>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188" name="Google Shape;188;g3694c7ecca9_0_45" descr="decorative"/>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189" name="Google Shape;189;g3694c7ecca9_0_45" descr="decorative"/>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190" name="Google Shape;190;g3694c7ecca9_0_45" descr="decorative"/>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sp>
            <p:nvSpPr>
              <p:cNvPr id="191" name="Google Shape;191;g3694c7ecca9_0_45" descr="decorative"/>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52250" tIns="26100" rIns="52250" bIns="26100" anchor="ctr" anchorCtr="0">
                <a:noAutofit/>
              </a:bodyPr>
              <a:lstStyle/>
              <a:p>
                <a:pPr marL="0" marR="0" lvl="0" indent="0" algn="l" rtl="0">
                  <a:spcBef>
                    <a:spcPts val="0"/>
                  </a:spcBef>
                  <a:spcAft>
                    <a:spcPts val="0"/>
                  </a:spcAft>
                  <a:buNone/>
                </a:pPr>
                <a:endParaRPr sz="1307">
                  <a:solidFill>
                    <a:srgbClr val="000000"/>
                  </a:solidFill>
                  <a:latin typeface="Calibri"/>
                  <a:ea typeface="Calibri"/>
                  <a:cs typeface="Calibri"/>
                  <a:sym typeface="Calibri"/>
                </a:endParaRPr>
              </a:p>
            </p:txBody>
          </p:sp>
        </p:grpSp>
        <p:pic>
          <p:nvPicPr>
            <p:cNvPr id="192" name="Google Shape;192;g3694c7ecca9_0_45" descr="decorative" title="Surprised_green@4x-100.jpg"/>
            <p:cNvPicPr preferRelativeResize="0"/>
            <p:nvPr/>
          </p:nvPicPr>
          <p:blipFill>
            <a:blip r:embed="rId5">
              <a:alphaModFix/>
            </a:blip>
            <a:stretch>
              <a:fillRect/>
            </a:stretch>
          </p:blipFill>
          <p:spPr>
            <a:xfrm rot="-1287383">
              <a:off x="7495156" y="724214"/>
              <a:ext cx="802589" cy="639897"/>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669771b81a_0_5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50"/>
              <a:buNone/>
            </a:pPr>
            <a:r>
              <a:rPr lang="en-GB" sz="4950"/>
              <a:t>Mild</a:t>
            </a:r>
            <a:endParaRPr/>
          </a:p>
        </p:txBody>
      </p:sp>
      <p:sp>
        <p:nvSpPr>
          <p:cNvPr id="198" name="Google Shape;198;g3669771b81a_0_5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5fa30c4f18_0_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2"/>
                  </a:ext>
                </a:extLst>
              </a:rPr>
              <a:t>Mild 🌶️ </a:t>
            </a:r>
            <a:r>
              <a:rPr lang="en-GB" sz="2600">
                <a:solidFill>
                  <a:srgbClr val="2993D6"/>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3"/>
                  </a:ext>
                </a:extLst>
              </a:rPr>
              <a:t>Introduction</a:t>
            </a:r>
            <a:endParaRPr sz="2600">
              <a:solidFill>
                <a:srgbClr val="2993D6"/>
              </a:solidFill>
            </a:endParaRPr>
          </a:p>
        </p:txBody>
      </p:sp>
      <p:sp>
        <p:nvSpPr>
          <p:cNvPr id="204" name="Google Shape;204;g35fa30c4f18_0_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8</a:t>
            </a:fld>
            <a:endParaRPr/>
          </a:p>
        </p:txBody>
      </p:sp>
      <p:sp>
        <p:nvSpPr>
          <p:cNvPr id="205" name="Google Shape;205;g35fa30c4f18_0_17"/>
          <p:cNvSpPr txBox="1">
            <a:spLocks noGrp="1"/>
          </p:cNvSpPr>
          <p:nvPr>
            <p:ph type="body" idx="1"/>
          </p:nvPr>
        </p:nvSpPr>
        <p:spPr>
          <a:xfrm>
            <a:off x="681011" y="1382501"/>
            <a:ext cx="85440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1300"/>
              </a:spcBef>
              <a:spcAft>
                <a:spcPts val="0"/>
              </a:spcAft>
              <a:buClr>
                <a:srgbClr val="2993D6"/>
              </a:buClr>
              <a:buSzPts val="1800"/>
              <a:buChar char="•"/>
            </a:pPr>
            <a:r>
              <a:rPr lang="en-GB" sz="1800" dirty="0"/>
              <a:t>Students will download the code on their </a:t>
            </a:r>
            <a:r>
              <a:rPr lang="en-GB" sz="1800" dirty="0" err="1"/>
              <a:t>micro:bit</a:t>
            </a:r>
            <a:r>
              <a:rPr lang="en-GB" sz="1800" dirty="0"/>
              <a:t> and use their </a:t>
            </a:r>
            <a:r>
              <a:rPr lang="en-GB" sz="1800" dirty="0" err="1"/>
              <a:t>micro:bit</a:t>
            </a:r>
            <a:r>
              <a:rPr lang="en-GB" sz="1800" dirty="0"/>
              <a:t> as a counter.    </a:t>
            </a:r>
            <a:endParaRPr sz="1800" dirty="0"/>
          </a:p>
          <a:p>
            <a:pPr marL="457200" lvl="0" indent="0" algn="l" rtl="0">
              <a:lnSpc>
                <a:spcPct val="110000"/>
              </a:lnSpc>
              <a:spcBef>
                <a:spcPts val="1300"/>
              </a:spcBef>
              <a:spcAft>
                <a:spcPts val="0"/>
              </a:spcAft>
              <a:buSzPts val="1946"/>
              <a:buNone/>
            </a:pPr>
            <a:endParaRPr sz="1005" dirty="0"/>
          </a:p>
          <a:p>
            <a:pPr marL="457200" lvl="0" indent="-342900" algn="l" rtl="0">
              <a:lnSpc>
                <a:spcPct val="110000"/>
              </a:lnSpc>
              <a:spcBef>
                <a:spcPts val="1300"/>
              </a:spcBef>
              <a:spcAft>
                <a:spcPts val="0"/>
              </a:spcAft>
              <a:buClr>
                <a:srgbClr val="2993D6"/>
              </a:buClr>
              <a:buSzPts val="1800"/>
              <a:buChar char="•"/>
            </a:pP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4"/>
                  </a:ext>
                </a:extLst>
              </a:rPr>
              <a:t>Students can use the project to explore number patterns and test a given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5"/>
                  </a:ext>
                </a:extLst>
              </a:rPr>
              <a:t>rule. For</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6"/>
                  </a:ext>
                </a:extLst>
              </a:rPr>
              <a:t> example: </a:t>
            </a:r>
            <a:endParaRPr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7"/>
                </a:ext>
              </a:extLst>
            </a:endParaRPr>
          </a:p>
          <a:p>
            <a:pPr marL="914400" lvl="1" indent="-342900" algn="l" rtl="0">
              <a:lnSpc>
                <a:spcPct val="110000"/>
              </a:lnSpc>
              <a:spcBef>
                <a:spcPts val="1300"/>
              </a:spcBef>
              <a:spcAft>
                <a:spcPts val="0"/>
              </a:spcAft>
              <a:buClr>
                <a:srgbClr val="2993D6"/>
              </a:buClr>
              <a:buSzPts val="1800"/>
              <a:buChar char="•"/>
            </a:pPr>
            <a:r>
              <a:rPr lang="en-GB" sz="1800" dirty="0"/>
              <a:t>Start with the number 0 and use the rule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8"/>
                  </a:ext>
                </a:extLst>
              </a:rPr>
              <a:t>–</a:t>
            </a:r>
            <a:r>
              <a:rPr lang="en-GB" sz="1800" dirty="0"/>
              <a:t> “add 3”. What are the first five numbers in your pattern?</a:t>
            </a:r>
            <a:endParaRPr sz="1800" dirty="0"/>
          </a:p>
          <a:p>
            <a:pPr marL="457200" lvl="0" indent="0" algn="l" rtl="0">
              <a:lnSpc>
                <a:spcPct val="110000"/>
              </a:lnSpc>
              <a:spcBef>
                <a:spcPts val="1300"/>
              </a:spcBef>
              <a:spcAft>
                <a:spcPts val="0"/>
              </a:spcAft>
              <a:buSzPts val="1946"/>
              <a:buNone/>
            </a:pPr>
            <a:endParaRPr sz="950" dirty="0"/>
          </a:p>
          <a:p>
            <a:pPr marL="457200" lvl="0" indent="-342897" algn="l" rtl="0">
              <a:lnSpc>
                <a:spcPct val="110000"/>
              </a:lnSpc>
              <a:spcBef>
                <a:spcPts val="1300"/>
              </a:spcBef>
              <a:spcAft>
                <a:spcPts val="0"/>
              </a:spcAft>
              <a:buClr>
                <a:srgbClr val="2993D6"/>
              </a:buClr>
              <a:buSzPts val="1800"/>
              <a:buChar char="•"/>
            </a:pPr>
            <a:r>
              <a:rPr lang="en-GB" sz="1800" dirty="0"/>
              <a:t>Students can work in pairs to test each other.  </a:t>
            </a:r>
            <a:endParaRPr sz="1800" dirty="0"/>
          </a:p>
          <a:p>
            <a:pPr marL="457200" marR="2956560" lvl="0" indent="-342265" algn="l" rtl="0">
              <a:lnSpc>
                <a:spcPct val="110000"/>
              </a:lnSpc>
              <a:spcBef>
                <a:spcPts val="1300"/>
              </a:spcBef>
              <a:spcAft>
                <a:spcPts val="0"/>
              </a:spcAft>
              <a:buClr>
                <a:srgbClr val="2993D6"/>
              </a:buClr>
              <a:buSzPts val="1800"/>
              <a:buChar char="•"/>
            </a:pPr>
            <a:r>
              <a:rPr lang="en-GB" sz="1800" dirty="0"/>
              <a:t>The </a:t>
            </a:r>
            <a:r>
              <a:rPr lang="en-GB" sz="1800">
                <a:solidFill>
                  <a:schemeClr val="tx1"/>
                </a:solidFill>
              </a:rPr>
              <a:t>counter recording sheet</a:t>
            </a:r>
            <a:r>
              <a:rPr lang="en-GB" sz="1800" dirty="0"/>
              <a:t> can be used for students to record rule inputs and outputs and represent the rule using a hundreds chart.</a:t>
            </a:r>
            <a:endParaRPr sz="1800" dirty="0"/>
          </a:p>
        </p:txBody>
      </p:sp>
      <p:pic>
        <p:nvPicPr>
          <p:cNvPr id="206" name="Google Shape;206;g35fa30c4f18_0_17" descr="decorative"/>
          <p:cNvPicPr preferRelativeResize="0"/>
          <p:nvPr/>
        </p:nvPicPr>
        <p:blipFill rotWithShape="1">
          <a:blip r:embed="rId3">
            <a:alphaModFix/>
          </a:blip>
          <a:srcRect/>
          <a:stretch/>
        </p:blipFill>
        <p:spPr>
          <a:xfrm>
            <a:off x="8310377" y="282688"/>
            <a:ext cx="955218" cy="736882"/>
          </a:xfrm>
          <a:prstGeom prst="rect">
            <a:avLst/>
          </a:prstGeom>
          <a:noFill/>
          <a:ln>
            <a:noFill/>
          </a:ln>
        </p:spPr>
      </p:pic>
      <p:sp>
        <p:nvSpPr>
          <p:cNvPr id="207" name="Google Shape;207;g35fa30c4f18_0_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pic>
        <p:nvPicPr>
          <p:cNvPr id="208" name="Google Shape;208;g35fa30c4f18_0_17" descr="10 by 10 number grid starting with 1 in the top left-hand corner and ending with 100 in the bottom right-hand corner. Every third number, starting with 3, is highlighted in yellow, resulting in diagonal yellow lines across the number grid." title="Screenshot 2025-06-18 at 15.44.38.png"/>
          <p:cNvPicPr preferRelativeResize="0"/>
          <p:nvPr/>
        </p:nvPicPr>
        <p:blipFill>
          <a:blip r:embed="rId4">
            <a:alphaModFix/>
          </a:blip>
          <a:stretch>
            <a:fillRect/>
          </a:stretch>
        </p:blipFill>
        <p:spPr>
          <a:xfrm>
            <a:off x="6209275" y="4056250"/>
            <a:ext cx="2739626" cy="1896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3669771b81a_0_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9"/>
                  </a:ext>
                </a:extLst>
              </a:rPr>
              <a:t>Mild 🌶️ Student A</a:t>
            </a:r>
            <a:r>
              <a:rPr lang="en-GB" sz="2600">
                <a:solidFill>
                  <a:srgbClr val="2993D6"/>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0"/>
                  </a:ext>
                </a:extLst>
              </a:rPr>
              <a:t>ctivity</a:t>
            </a:r>
            <a:r>
              <a:rPr lang="en-GB" sz="2600">
                <a:solidFill>
                  <a:srgbClr val="2993D6"/>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1"/>
                  </a:ext>
                </a:extLst>
              </a:rPr>
              <a:t> Steps</a:t>
            </a:r>
            <a:endParaRPr sz="2600">
              <a:solidFill>
                <a:srgbClr val="2993D6"/>
              </a:solidFill>
            </a:endParaRPr>
          </a:p>
        </p:txBody>
      </p:sp>
      <p:sp>
        <p:nvSpPr>
          <p:cNvPr id="214" name="Google Shape;214;g3669771b81a_0_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75"/>
              <a:buFont typeface="Arial"/>
              <a:buNone/>
            </a:pPr>
            <a:r>
              <a:rPr lang="en-GB"/>
              <a:t>Page </a:t>
            </a:r>
            <a:fld id="{00000000-1234-1234-1234-123412341234}" type="slidenum">
              <a:rPr lang="en-GB"/>
              <a:t>9</a:t>
            </a:fld>
            <a:endParaRPr/>
          </a:p>
        </p:txBody>
      </p:sp>
      <p:sp>
        <p:nvSpPr>
          <p:cNvPr id="215" name="Google Shape;215;g3669771b81a_0_1"/>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a:bodyPr>
          <a:lstStyle/>
          <a:p>
            <a:pPr marL="318151" lvl="0" indent="-309553" algn="l" rtl="0">
              <a:lnSpc>
                <a:spcPct val="110000"/>
              </a:lnSpc>
              <a:spcBef>
                <a:spcPts val="1300"/>
              </a:spcBef>
              <a:spcAft>
                <a:spcPts val="0"/>
              </a:spcAft>
              <a:buClr>
                <a:srgbClr val="2993D6"/>
              </a:buClr>
              <a:buSzPts val="1800"/>
              <a:buChar char="•"/>
            </a:pPr>
            <a:r>
              <a:rPr lang="en-GB" sz="1800" b="1" dirty="0">
                <a:solidFill>
                  <a:srgbClr val="2993D6"/>
                </a:solidFill>
              </a:rPr>
              <a:t>Open</a:t>
            </a:r>
            <a:r>
              <a:rPr lang="en-GB" sz="1800" dirty="0"/>
              <a:t> the project: </a:t>
            </a:r>
            <a:r>
              <a:rPr lang="en-GB" sz="1800" u="sng" dirty="0">
                <a:solidFill>
                  <a:schemeClr val="hlink"/>
                </a:solidFill>
                <a:hlinkClick r:id="rId3"/>
              </a:rPr>
              <a:t>mbit.io/us-counter</a:t>
            </a:r>
            <a:r>
              <a:rPr lang="en-GB" sz="1800" dirty="0"/>
              <a:t> and </a:t>
            </a:r>
            <a:r>
              <a:rPr lang="en-GB" sz="1800" b="1" dirty="0">
                <a:solidFill>
                  <a:srgbClr val="2A92D6"/>
                </a:solidFill>
              </a:rPr>
              <a:t>d</a:t>
            </a:r>
            <a:r>
              <a:rPr lang="en-GB" sz="1800" b="1" dirty="0">
                <a:solidFill>
                  <a:srgbClr val="2993D6"/>
                </a:solidFill>
              </a:rPr>
              <a:t>ownload</a:t>
            </a:r>
            <a:r>
              <a:rPr lang="en-GB" sz="1800" dirty="0"/>
              <a:t> the code to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2"/>
                  </a:ext>
                </a:extLst>
              </a:rPr>
              <a:t>the</a:t>
            </a:r>
            <a:r>
              <a:rPr lang="en-GB" sz="1800" dirty="0"/>
              <a:t> </a:t>
            </a:r>
            <a:r>
              <a:rPr lang="en-GB" sz="1800" dirty="0" err="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3"/>
                  </a:ext>
                </a:extLst>
              </a:rPr>
              <a:t>micro:bit</a:t>
            </a:r>
            <a:r>
              <a:rPr lang="en-GB" sz="1800" dirty="0"/>
              <a:t>.</a:t>
            </a:r>
            <a:endParaRPr sz="1800" dirty="0"/>
          </a:p>
          <a:p>
            <a:pPr marL="318151" lvl="0" indent="-309553" algn="l" rtl="0">
              <a:lnSpc>
                <a:spcPct val="110000"/>
              </a:lnSpc>
              <a:spcBef>
                <a:spcPts val="1300"/>
              </a:spcBef>
              <a:spcAft>
                <a:spcPts val="0"/>
              </a:spcAft>
              <a:buClr>
                <a:srgbClr val="2993D6"/>
              </a:buClr>
              <a:buSzPts val="1800"/>
              <a:buChar char="•"/>
            </a:pPr>
            <a:r>
              <a:rPr lang="en-GB" sz="1800" b="1" dirty="0">
                <a:solidFill>
                  <a:srgbClr val="2993D6"/>
                </a:solidFill>
              </a:rPr>
              <a:t>Unplug </a:t>
            </a:r>
            <a:r>
              <a:rPr lang="en-GB" sz="1800" dirty="0"/>
              <a:t>the </a:t>
            </a:r>
            <a:r>
              <a:rPr lang="en-GB" sz="1800" dirty="0" err="1"/>
              <a:t>micro:bit</a:t>
            </a:r>
            <a:r>
              <a:rPr lang="en-GB" sz="1800" dirty="0"/>
              <a:t> and </a:t>
            </a:r>
            <a:r>
              <a:rPr lang="en-GB" sz="1800" b="1" dirty="0">
                <a:solidFill>
                  <a:srgbClr val="2A92D6"/>
                </a:solidFill>
              </a:rPr>
              <a:t>connect</a:t>
            </a:r>
            <a:r>
              <a:rPr lang="en-GB" sz="1800" dirty="0"/>
              <a:t> the battery pack.  </a:t>
            </a:r>
            <a:endParaRPr sz="1800" dirty="0"/>
          </a:p>
          <a:p>
            <a:pPr marL="318151" lvl="0" indent="-309553" algn="l" rtl="0">
              <a:lnSpc>
                <a:spcPct val="110000"/>
              </a:lnSpc>
              <a:spcBef>
                <a:spcPts val="1300"/>
              </a:spcBef>
              <a:spcAft>
                <a:spcPts val="0"/>
              </a:spcAft>
              <a:buClr>
                <a:srgbClr val="2993D6"/>
              </a:buClr>
              <a:buSzPts val="1800"/>
              <a:buChar char="•"/>
            </a:pPr>
            <a:r>
              <a:rPr lang="en-GB" sz="1800" b="1" dirty="0">
                <a:solidFill>
                  <a:srgbClr val="2993D6"/>
                </a:solidFill>
              </a:rPr>
              <a:t>Predict </a:t>
            </a:r>
            <a:r>
              <a:rPr lang="en-GB" sz="1800" dirty="0"/>
              <a:t>the next number in the number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4"/>
                  </a:ext>
                </a:extLst>
              </a:rPr>
              <a:t>pattern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5"/>
                  </a:ext>
                </a:extLst>
              </a:rPr>
              <a:t>–</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6"/>
                  </a:ext>
                </a:extLst>
              </a:rPr>
              <a:t>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7"/>
                  </a:ext>
                </a:extLst>
              </a:rPr>
              <a:t>add</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8"/>
                  </a:ext>
                </a:extLst>
              </a:rPr>
              <a:t> two.”</a:t>
            </a:r>
            <a:endParaRPr sz="1800" dirty="0"/>
          </a:p>
          <a:p>
            <a:pPr marL="318151" lvl="0" indent="-309553" algn="l" rtl="0">
              <a:lnSpc>
                <a:spcPct val="110000"/>
              </a:lnSpc>
              <a:spcBef>
                <a:spcPts val="1300"/>
              </a:spcBef>
              <a:spcAft>
                <a:spcPts val="0"/>
              </a:spcAft>
              <a:buClr>
                <a:srgbClr val="2993D6"/>
              </a:buClr>
              <a:buSzPts val="1800"/>
              <a:buChar char="•"/>
            </a:pPr>
            <a:r>
              <a:rPr lang="en-GB" sz="1800" b="1" dirty="0">
                <a:solidFill>
                  <a:srgbClr val="2993D6"/>
                </a:solidFill>
              </a:rPr>
              <a:t>Press button B</a:t>
            </a:r>
            <a:r>
              <a:rPr lang="en-GB" sz="1800" dirty="0"/>
              <a:t> to calculate the answer and button A to show the correct answer on the LED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9"/>
                  </a:ext>
                </a:extLst>
              </a:rPr>
              <a:t>display. Was</a:t>
            </a:r>
            <a:r>
              <a:rPr lang="en-GB" sz="1800" dirty="0"/>
              <a:t> your prediction r</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0"/>
                  </a:ext>
                </a:extLst>
              </a:rPr>
              <a:t>ight?</a:t>
            </a:r>
            <a:endParaRPr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1"/>
                </a:ext>
              </a:extLst>
            </a:endParaRPr>
          </a:p>
          <a:p>
            <a:pPr marL="318151" lvl="0" indent="-309553" algn="l" rtl="0">
              <a:lnSpc>
                <a:spcPct val="110000"/>
              </a:lnSpc>
              <a:spcBef>
                <a:spcPts val="1300"/>
              </a:spcBef>
              <a:spcAft>
                <a:spcPts val="0"/>
              </a:spcAft>
              <a:buClr>
                <a:srgbClr val="2993D6"/>
              </a:buClr>
              <a:buSzPts val="1800"/>
              <a:buChar char="•"/>
            </a:pPr>
            <a:r>
              <a:rPr lang="en-GB" sz="1800" b="1" dirty="0">
                <a:solidFill>
                  <a:srgbClr val="2A92D6"/>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2"/>
                  </a:ext>
                </a:extLst>
              </a:rPr>
              <a:t>Change</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3"/>
                  </a:ext>
                </a:extLst>
              </a:rPr>
              <a:t> the increment number to explore more number patterns.</a:t>
            </a:r>
            <a:endParaRPr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4"/>
                </a:ext>
              </a:extLst>
            </a:endParaRPr>
          </a:p>
          <a:p>
            <a:pPr marL="457200" lvl="0" indent="0" algn="l" rtl="0">
              <a:lnSpc>
                <a:spcPct val="110000"/>
              </a:lnSpc>
              <a:spcBef>
                <a:spcPts val="1300"/>
              </a:spcBef>
              <a:spcAft>
                <a:spcPts val="0"/>
              </a:spcAft>
              <a:buNone/>
            </a:pPr>
            <a:endParaRPr sz="1800" dirty="0"/>
          </a:p>
        </p:txBody>
      </p:sp>
      <p:sp>
        <p:nvSpPr>
          <p:cNvPr id="216" name="Google Shape;216;g3669771b81a_0_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pic>
        <p:nvPicPr>
          <p:cNvPr id="217" name="Google Shape;217;g3669771b81a_0_1" descr="Illustration of educator in front of empty whiteboard used to signal teacher-led activities on this page" title="black female teacher image.png"/>
          <p:cNvPicPr preferRelativeResize="0"/>
          <p:nvPr/>
        </p:nvPicPr>
        <p:blipFill>
          <a:blip r:embed="rId4">
            <a:alphaModFix/>
          </a:blip>
          <a:stretch>
            <a:fillRect/>
          </a:stretch>
        </p:blipFill>
        <p:spPr>
          <a:xfrm>
            <a:off x="8193400" y="379637"/>
            <a:ext cx="1428350" cy="1191276"/>
          </a:xfrm>
          <a:prstGeom prst="rect">
            <a:avLst/>
          </a:prstGeom>
          <a:noFill/>
          <a:ln>
            <a:noFill/>
          </a:ln>
        </p:spPr>
      </p:pic>
      <p:sp>
        <p:nvSpPr>
          <p:cNvPr id="218" name="Google Shape;218;g3669771b81a_0_1"/>
          <p:cNvSpPr/>
          <p:nvPr/>
        </p:nvSpPr>
        <p:spPr>
          <a:xfrm>
            <a:off x="681025" y="5306725"/>
            <a:ext cx="6561300" cy="911400"/>
          </a:xfrm>
          <a:prstGeom prst="roundRect">
            <a:avLst>
              <a:gd name="adj" fmla="val 16667"/>
            </a:avLst>
          </a:prstGeom>
          <a:solidFill>
            <a:srgbClr val="FFFFFF"/>
          </a:solid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0000"/>
              </a:lnSpc>
              <a:spcBef>
                <a:spcPts val="0"/>
              </a:spcBef>
              <a:spcAft>
                <a:spcPts val="0"/>
              </a:spcAft>
              <a:buNone/>
            </a:pPr>
            <a:r>
              <a:rPr lang="en-GB" sz="1800" b="1">
                <a:solidFill>
                  <a:srgbClr val="2A92D6"/>
                </a:solidFill>
                <a:latin typeface="Helvetica Neue"/>
                <a:ea typeface="Helvetica Neue"/>
                <a:cs typeface="Helvetica Neue"/>
                <a:sym typeface="Helvetica Neue"/>
              </a:rPr>
              <a:t>Pro</a:t>
            </a:r>
            <a:r>
              <a:rPr lang="en-GB" sz="1800" b="1">
                <a:solidFill>
                  <a:srgbClr val="2A92D6"/>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5"/>
                  </a:ext>
                </a:extLst>
              </a:rPr>
              <a:t> tip:</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6"/>
                  </a:ext>
                </a:extLst>
              </a:rPr>
              <a:t> </a:t>
            </a:r>
            <a:r>
              <a:rPr lang="en-GB" sz="1800">
                <a:solidFill>
                  <a:srgbClr val="000000"/>
                </a:solidFill>
                <a:latin typeface="Helvetica Neue"/>
                <a:ea typeface="Helvetica Neue"/>
                <a:cs typeface="Helvetica Neue"/>
                <a:sym typeface="Helvetica Neue"/>
              </a:rPr>
              <a:t>Students can press </a:t>
            </a:r>
            <a:r>
              <a:rPr lang="en-GB" sz="1800">
                <a:solidFill>
                  <a:srgbClr val="000000"/>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7"/>
                  </a:ext>
                </a:extLst>
              </a:rPr>
              <a:t>the</a:t>
            </a:r>
            <a:r>
              <a:rPr lang="en-GB" sz="1800">
                <a:solidFill>
                  <a:srgbClr val="000000"/>
                </a:solidFill>
                <a:latin typeface="Helvetica Neue"/>
                <a:ea typeface="Helvetica Neue"/>
                <a:cs typeface="Helvetica Neue"/>
                <a:sym typeface="Helvetica Neue"/>
              </a:rPr>
              <a:t> reset button on the back of the micro:bit to clear the </a:t>
            </a:r>
            <a:r>
              <a:rPr lang="en-GB" sz="1800">
                <a:latin typeface="Helvetica Neue"/>
                <a:ea typeface="Helvetica Neue"/>
                <a:cs typeface="Helvetica Neue"/>
                <a:sym typeface="Helvetica Neue"/>
              </a:rPr>
              <a:t>current number pattern and restart.</a:t>
            </a:r>
            <a:endParaRPr>
              <a:latin typeface="Helvetica Neue"/>
              <a:ea typeface="Helvetica Neue"/>
              <a:cs typeface="Helvetica Neue"/>
              <a:sym typeface="Helvetica Neue"/>
            </a:endParaRPr>
          </a:p>
        </p:txBody>
      </p:sp>
      <p:pic>
        <p:nvPicPr>
          <p:cNvPr id="219" name="Google Shape;219;g3669771b81a_0_1" descr="An illustration of the back of a micro:bit and a finger over part of the board. The reset button is being pressed by the finger."/>
          <p:cNvPicPr preferRelativeResize="0"/>
          <p:nvPr/>
        </p:nvPicPr>
        <p:blipFill>
          <a:blip r:embed="rId5">
            <a:alphaModFix/>
          </a:blip>
          <a:stretch>
            <a:fillRect/>
          </a:stretch>
        </p:blipFill>
        <p:spPr>
          <a:xfrm>
            <a:off x="7390950" y="5206575"/>
            <a:ext cx="1523049" cy="11497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Slides">
  <a:themeElements>
    <a:clrScheme name="Custom 2">
      <a:dk1>
        <a:srgbClr val="000000"/>
      </a:dk1>
      <a:lt1>
        <a:srgbClr val="FFFFFF"/>
      </a:lt1>
      <a:dk2>
        <a:srgbClr val="3E4048"/>
      </a:dk2>
      <a:lt2>
        <a:srgbClr val="E7E6E6"/>
      </a:lt2>
      <a:accent1>
        <a:srgbClr val="00A000"/>
      </a:accent1>
      <a:accent2>
        <a:srgbClr val="2A92D6"/>
      </a:accent2>
      <a:accent3>
        <a:srgbClr val="CD0365"/>
      </a:accent3>
      <a:accent4>
        <a:srgbClr val="E7645C"/>
      </a:accent4>
      <a:accent5>
        <a:srgbClr val="6C4BC1"/>
      </a:accent5>
      <a:accent6>
        <a:srgbClr val="7BCDC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2675</Words>
  <Application>Microsoft Office PowerPoint</Application>
  <PresentationFormat>A4 Paper (210x297 mm)</PresentationFormat>
  <Paragraphs>242</Paragraphs>
  <Slides>28</Slides>
  <Notes>28</Notes>
  <HiddenSlides>0</HiddenSlides>
  <MMClips>0</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Office Theme</vt:lpstr>
      <vt:lpstr>Divider Slides</vt:lpstr>
      <vt:lpstr>Office Theme</vt:lpstr>
      <vt:lpstr>What you need </vt:lpstr>
      <vt:lpstr>Number Patterns with the Counter</vt:lpstr>
      <vt:lpstr>Computer Science Concepts</vt:lpstr>
      <vt:lpstr>How the Counter Works</vt:lpstr>
      <vt:lpstr>Pick Your Level</vt:lpstr>
      <vt:lpstr>Benefits of Computational Tools in Math Instruction</vt:lpstr>
      <vt:lpstr>PowerPoint Presentation</vt:lpstr>
      <vt:lpstr>Mild 🌶️ Introduction</vt:lpstr>
      <vt:lpstr>Mild 🌶️ Student Activity Steps</vt:lpstr>
      <vt:lpstr>Mild 🌶️ Code Details</vt:lpstr>
      <vt:lpstr>PowerPoint Presentation</vt:lpstr>
      <vt:lpstr>Medium 🌶️🌶️ Introduction</vt:lpstr>
      <vt:lpstr>Medium 🌶️🌶️ Student Activity Steps 1</vt:lpstr>
      <vt:lpstr>Medium 🌶️🌶️ Student Activity Steps 2</vt:lpstr>
      <vt:lpstr>Medium 🌶️🌶️ Student Activity Steps 3</vt:lpstr>
      <vt:lpstr>Medium 🌶️🌶️ Student Activity Steps 4</vt:lpstr>
      <vt:lpstr>Medium 🌶️🌶️ Code Details</vt:lpstr>
      <vt:lpstr>PowerPoint Presentation</vt:lpstr>
      <vt:lpstr>Spicy 🌶️🌶️🌶️ Introduction</vt:lpstr>
      <vt:lpstr>Spicy 🌶️🌶️🌶️ Student Activity Steps 1</vt:lpstr>
      <vt:lpstr>Spicy 🌶️🌶️🌶️ Student Activity Steps 2</vt:lpstr>
      <vt:lpstr>Spicy 🌶️🌶️🌶️ Student Activity Steps 3</vt:lpstr>
      <vt:lpstr>Spicy 🌶️🌶️🌶️ Student Activity Steps 4</vt:lpstr>
      <vt:lpstr>Spicy 🌶️🌶️🌶️ Student Activity Steps 5</vt:lpstr>
      <vt:lpstr>Spicy 🌶️🌶️🌶️ Student Activity Steps 6</vt:lpstr>
      <vt:lpstr>Spicy 🌶️🌶️🌶️ Code Details</vt:lpstr>
      <vt:lpstr>PowerPoint Presentation</vt:lpstr>
      <vt:lpstr>Counter Extensions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guide</dc:title>
  <dc:subject/>
  <dc:creator>Micro:bit Educational Foundation</dc:creator>
  <cp:keywords/>
  <dc:description/>
  <cp:lastModifiedBy>Corey Rogers</cp:lastModifiedBy>
  <cp:revision>8</cp:revision>
  <dcterms:created xsi:type="dcterms:W3CDTF">2024-02-02T13:38:47Z</dcterms:created>
  <dcterms:modified xsi:type="dcterms:W3CDTF">2025-12-17T21:41:01Z</dcterms:modified>
  <cp:category/>
</cp:coreProperties>
</file>