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4" r:id="rId2"/>
  </p:sldMasterIdLst>
  <p:notesMasterIdLst>
    <p:notesMasterId r:id="rId4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9906000" cy="6858000" type="A4"/>
  <p:notesSz cx="6858000" cy="9144000"/>
  <p:embeddedFontLst>
    <p:embeddedFont>
      <p:font typeface="Helvetica Neue" panose="02000503000000020004" pitchFamily="2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913">
          <p15:clr>
            <a:srgbClr val="A4A3A4"/>
          </p15:clr>
        </p15:guide>
        <p15:guide id="2" pos="245">
          <p15:clr>
            <a:srgbClr val="A4A3A4"/>
          </p15:clr>
        </p15:guide>
        <p15:guide id="3" orient="horz" pos="769">
          <p15:clr>
            <a:srgbClr val="A4A3A4"/>
          </p15:clr>
        </p15:guide>
        <p15:guide id="4" pos="5995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8" roundtripDataSignature="AMtx7mgfxPG3fvCLlieT9qo/I3wr/89Us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rey Rogers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31C39D9-9317-4A5C-A6D1-B44FB8C55918}">
  <a:tblStyle styleId="{931C39D9-9317-4A5C-A6D1-B44FB8C5591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87"/>
  </p:normalViewPr>
  <p:slideViewPr>
    <p:cSldViewPr snapToGrid="0">
      <p:cViewPr varScale="1">
        <p:scale>
          <a:sx n="112" d="100"/>
          <a:sy n="112" d="100"/>
        </p:scale>
        <p:origin x="1400" y="200"/>
      </p:cViewPr>
      <p:guideLst>
        <p:guide orient="horz" pos="3913"/>
        <p:guide pos="245"/>
        <p:guide orient="horz" pos="769"/>
        <p:guide pos="59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font" Target="fonts/font2.fntdata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8" Type="http://customschemas.google.com/relationships/presentationmetadata" Target="metadata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font" Target="fonts/font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4.fntdata"/><Relationship Id="rId60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5-10-30T13:02:42.953" idx="1">
    <p:pos x="428" y="975"/>
    <p:text>https://makecode.microbit.org/S57353-93233-53588-31742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tUKWh1o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5-10-07T21:03:42.586" idx="2">
    <p:pos x="428" y="975"/>
    <p:text>https://makecode.microbit.org/S35501-96955-96851-53313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r_NV59E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5fec345a2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35fec345a22_0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35fec345a22_0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7f758c98f6_0_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6" name="Google Shape;176;g37f758c98f6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7f758c98f6_0_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6" name="Google Shape;196;g37f758c98f6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894a057a6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6" name="Google Shape;216;g3894a057a6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87f37b8444_1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g387f37b8444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669771b81a_0_118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9" name="Google Shape;269;g3669771b81a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65ab73c13e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5" name="Google Shape;275;g365ab73c13e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81f67b5b05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5" name="Google Shape;285;g381f67b5b0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669771b81a_0_2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6" name="Google Shape;306;g3669771b81a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803ce5d895_0_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7" name="Google Shape;317;g3803ce5d895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669771b81a_0_2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7" name="Google Shape;327;g3669771b81a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5d6a68a0a1_0_1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g35d6a68a0a1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65ab73c13e_0_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6" name="Google Shape;336;g365ab73c13e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9444fbf832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3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7" name="Google Shape;347;g39444fbf83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39444fbf832_0_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3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7" name="Google Shape;367;g39444fbf832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9444fbf832_0_1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3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7" name="Google Shape;387;g39444fbf832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39444fbf832_0_2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3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0" name="Google Shape;420;g39444fbf832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3669771b81a_0_181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0" name="Google Shape;440;g3669771b81a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669771b81a_0_2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6" name="Google Shape;446;g3669771b81a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35fa30c4f18_0_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5" name="Google Shape;455;g35fa30c4f18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365ab73c13e_0_1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6" name="Google Shape;476;g365ab73c13e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3894a057a6a_0_10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1" name="Google Shape;491;g3894a057a6a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7f758c98f6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g37f758c98f6_0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g37f758c98f6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3894a057a6a_0_1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4" name="Google Shape;504;g3894a057a6a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3894a057a6a_0_1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5" name="Google Shape;515;g3894a057a6a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3894a057a6a_0_1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6" name="Google Shape;526;g3894a057a6a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3894a057a6a_0_8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7" name="Google Shape;537;g3894a057a6a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3894a057a6a_0_1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2" name="Google Shape;552;g3894a057a6a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3894a057a6a_0_1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5" name="Google Shape;565;g3894a057a6a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3894a057a6a_0_19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8" name="Google Shape;578;g3894a057a6a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3894a057a6a_0_2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1" name="Google Shape;591;g3894a057a6a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365ab73c13e_0_3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02" name="Google Shape;602;g365ab73c13e_0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365ab73c13e_0_1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1" name="Google Shape;611;g365ab73c13e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65ab73c13e_0_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" name="Google Shape;117;g365ab73c13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39444fbf832_0_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2" name="Google Shape;622;g39444fbf832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39444fbf832_0_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2" name="Google Shape;642;g39444fbf832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39444fbf832_0_1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2" name="Google Shape;662;g39444fbf832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39444fbf832_0_2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95" name="Google Shape;695;g39444fbf832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g365ab73c13e_0_420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5" name="Google Shape;715;g365ab73c13e_0_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g35fa30c4f18_0_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1" name="Google Shape;721;g35fa30c4f18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5fe6bcad37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2" name="Google Shape;132;g35fe6bcad3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669771b81a_0_55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0" name="Google Shape;140;g3669771b81a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5fa30c4f18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g35fa30c4f18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669771b81a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6" name="Google Shape;156;g3669771b81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87f37b8444_1_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g387f37b8444_1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chemeClr val="lt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-253998"/>
            <a:ext cx="9905998" cy="711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6"/>
          <p:cNvSpPr/>
          <p:nvPr/>
        </p:nvSpPr>
        <p:spPr>
          <a:xfrm>
            <a:off x="4418076" y="950976"/>
            <a:ext cx="1159002" cy="1316736"/>
          </a:xfrm>
          <a:custGeom>
            <a:avLst/>
            <a:gdLst/>
            <a:ahLst/>
            <a:cxnLst/>
            <a:rect l="l" t="t" r="r" b="b"/>
            <a:pathLst>
              <a:path w="1069848" h="987552" extrusionOk="0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26" descr="A picture containing black, darkness, black and whit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1769" y="720187"/>
            <a:ext cx="12382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6" descr="A picture containing black, darknes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72298" y="1440230"/>
            <a:ext cx="565249" cy="632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78213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6"/>
          <p:cNvSpPr/>
          <p:nvPr/>
        </p:nvSpPr>
        <p:spPr>
          <a:xfrm>
            <a:off x="326898" y="4498848"/>
            <a:ext cx="1495806" cy="1914144"/>
          </a:xfrm>
          <a:custGeom>
            <a:avLst/>
            <a:gdLst/>
            <a:ahLst/>
            <a:cxnLst/>
            <a:rect l="l" t="t" r="r" b="b"/>
            <a:pathLst>
              <a:path w="1380744" h="1435608" extrusionOk="0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Google Shape;22;p26" descr="A black and white image of a bird&#10;&#10;Description automatically generated with low confidenc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5456" y="4718689"/>
            <a:ext cx="1389592" cy="1507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26" descr="A picture containing black, darkness, black and white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930" y="6036007"/>
            <a:ext cx="522817" cy="423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Dusk Orange">
  <p:cSld name="Divider Dusk Orange">
    <p:bg>
      <p:bgPr>
        <a:solidFill>
          <a:schemeClr val="accent4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669771b81a_0_199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g3669771b81a_0_199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olar Teal">
  <p:cSld name="Divider Polar Teal">
    <p:bg>
      <p:bgPr>
        <a:solidFill>
          <a:schemeClr val="accent6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69771b81a_0_205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g3669771b81a_0_205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lumn">
  <p:cSld name="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9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body" idx="2"/>
          </p:nvPr>
        </p:nvSpPr>
        <p:spPr>
          <a:xfrm>
            <a:off x="5092861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9"/>
          <p:cNvSpPr txBox="1"/>
          <p:nvPr/>
        </p:nvSpPr>
        <p:spPr>
          <a:xfrm>
            <a:off x="121300" y="83975"/>
            <a:ext cx="481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5th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Grade - </a:t>
            </a: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Narrative Writing Prompts with Story Element Generator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SE">
  <p:cSld name="US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7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" name="Google Shape;37;p27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3925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7"/>
          <p:cNvSpPr txBox="1"/>
          <p:nvPr/>
        </p:nvSpPr>
        <p:spPr>
          <a:xfrm>
            <a:off x="121300" y="83975"/>
            <a:ext cx="481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5th Grade - Narrative Writing Prompts with Story Element Generator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Only">
  <p:cSld name="4_Title 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8"/>
          <p:cNvSpPr txBox="1">
            <a:spLocks noGrp="1"/>
          </p:cNvSpPr>
          <p:nvPr>
            <p:ph type="title"/>
          </p:nvPr>
        </p:nvSpPr>
        <p:spPr>
          <a:xfrm>
            <a:off x="460997" y="369143"/>
            <a:ext cx="3822841" cy="830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33"/>
              <a:buFont typeface="Helvetica Neue"/>
              <a:buNone/>
              <a:defRPr sz="3033" b="0" i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/>
          <p:nvPr/>
        </p:nvSpPr>
        <p:spPr>
          <a:xfrm>
            <a:off x="9539907" y="6509187"/>
            <a:ext cx="452231" cy="275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fld id="{00000000-1234-1234-1234-123412341234}" type="slidenum">
              <a:rPr lang="en-GB" sz="1192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192" b="0" i="0" u="none" strike="noStrike" cap="none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" name="Google Shape;42;p28"/>
          <p:cNvSpPr txBox="1"/>
          <p:nvPr/>
        </p:nvSpPr>
        <p:spPr>
          <a:xfrm>
            <a:off x="121300" y="83975"/>
            <a:ext cx="481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5th Grade - Narrative Writing Prompts with Story Element Generator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1785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30"/>
          <p:cNvSpPr txBox="1">
            <a:spLocks noGrp="1"/>
          </p:cNvSpPr>
          <p:nvPr>
            <p:ph type="ctrTitle"/>
          </p:nvPr>
        </p:nvSpPr>
        <p:spPr>
          <a:xfrm>
            <a:off x="887451" y="3126259"/>
            <a:ext cx="5437923" cy="1320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67"/>
              <a:buFont typeface="Arial"/>
              <a:buNone/>
              <a:defRPr sz="4767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Lantern Blue">
  <p:cSld name="Divider Lantern Blue">
    <p:bg>
      <p:bgPr>
        <a:solidFill>
          <a:schemeClr val="accent2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669771b81a_0_193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g3669771b81a_0_193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olar Purple">
  <p:cSld name="Divider Polar Purple">
    <p:bg>
      <p:bgPr>
        <a:solidFill>
          <a:schemeClr val="accent5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669771b81a_0_202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g3669771b81a_0_202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Dusk Red">
  <p:cSld name="Divider Dusk Red">
    <p:bg>
      <p:bgPr>
        <a:solidFill>
          <a:schemeClr val="accent3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69771b81a_0_196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g3669771b81a_0_196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Lantern Green">
  <p:cSld name="Divider Lantern Green">
    <p:bg>
      <p:bgPr>
        <a:solidFill>
          <a:schemeClr val="accent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669771b81a_0_208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g3669771b81a_0_208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75"/>
              <a:buFont typeface="Arial"/>
              <a:buNone/>
              <a:defRPr sz="3575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3062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Char char="•"/>
              <a:defRPr sz="227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242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Char char="•"/>
              <a:defRPr sz="19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3178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Char char="•"/>
              <a:defRPr sz="162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g3669771b81a_0_186" descr="A close up of a logo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99472" y="461975"/>
            <a:ext cx="1667467" cy="28125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g3669771b81a_0_186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40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99"/>
              <a:buFont typeface="Arial"/>
              <a:buNone/>
              <a:defRPr sz="4399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g3669771b81a_0_186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40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336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799"/>
              <a:buFont typeface="Arial"/>
              <a:buChar char="•"/>
              <a:defRPr sz="2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09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399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5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99"/>
              <a:buFont typeface="Arial"/>
              <a:buChar char="•"/>
              <a:defRPr sz="19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8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8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g3669771b81a_0_186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g3669771b81a_0_186"/>
          <p:cNvSpPr txBox="1">
            <a:spLocks noGrp="1"/>
          </p:cNvSpPr>
          <p:nvPr>
            <p:ph type="sldNum" idx="12"/>
          </p:nvPr>
        </p:nvSpPr>
        <p:spPr>
          <a:xfrm>
            <a:off x="6996112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hyperlink" Target="http://mbit.io/us-story-pp" TargetMode="Externa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2.xml"/><Relationship Id="rId3" Type="http://schemas.openxmlformats.org/officeDocument/2006/relationships/hyperlink" Target="http://mbit.io/us-story-spicy" TargetMode="Externa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mbit.io/us-story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A00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5fec345a22_0_24"/>
          <p:cNvSpPr/>
          <p:nvPr/>
        </p:nvSpPr>
        <p:spPr>
          <a:xfrm>
            <a:off x="283800" y="3422425"/>
            <a:ext cx="9233400" cy="2127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g35fec345a22_0_24"/>
          <p:cNvSpPr txBox="1">
            <a:spLocks noGrp="1"/>
          </p:cNvSpPr>
          <p:nvPr>
            <p:ph type="title" idx="4294967295"/>
          </p:nvPr>
        </p:nvSpPr>
        <p:spPr>
          <a:xfrm>
            <a:off x="482075" y="3496750"/>
            <a:ext cx="8735700" cy="6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you </a:t>
            </a: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need</a:t>
            </a: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endParaRPr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7" name="Google Shape;77;g35fec345a22_0_24" descr="The micro:bit logo in black font on a green background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13041" y="5737408"/>
            <a:ext cx="3104170" cy="94898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g35fec345a22_0_24"/>
          <p:cNvSpPr txBox="1"/>
          <p:nvPr/>
        </p:nvSpPr>
        <p:spPr>
          <a:xfrm>
            <a:off x="482065" y="6080301"/>
            <a:ext cx="2911800" cy="4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17"/>
              <a:buFont typeface="Arial"/>
              <a:buNone/>
            </a:pPr>
            <a:r>
              <a:rPr lang="en-GB" sz="2017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Project guide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g35fec345a22_0_24"/>
          <p:cNvSpPr txBox="1"/>
          <p:nvPr/>
        </p:nvSpPr>
        <p:spPr>
          <a:xfrm>
            <a:off x="283812" y="1352450"/>
            <a:ext cx="9447600" cy="11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66"/>
              <a:buFont typeface="Arial"/>
              <a:buNone/>
            </a:pPr>
            <a:r>
              <a:rPr lang="en-GB" sz="3466" b="1">
                <a:solidFill>
                  <a:schemeClr val="lt1"/>
                </a:solidFill>
              </a:rPr>
              <a:t>Narrative Writing Prompts with Story Element Generator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g35fec345a22_0_24"/>
          <p:cNvGrpSpPr/>
          <p:nvPr/>
        </p:nvGrpSpPr>
        <p:grpSpPr>
          <a:xfrm>
            <a:off x="283825" y="308093"/>
            <a:ext cx="6776414" cy="719853"/>
            <a:chOff x="1043748" y="-1624402"/>
            <a:chExt cx="1645200" cy="664500"/>
          </a:xfrm>
        </p:grpSpPr>
        <p:sp>
          <p:nvSpPr>
            <p:cNvPr id="81" name="Google Shape;81;g35fec345a22_0_24"/>
            <p:cNvSpPr/>
            <p:nvPr/>
          </p:nvSpPr>
          <p:spPr>
            <a:xfrm>
              <a:off x="1043748" y="-1624402"/>
              <a:ext cx="1645200" cy="664500"/>
            </a:xfrm>
            <a:prstGeom prst="roundRect">
              <a:avLst>
                <a:gd name="adj" fmla="val 50000"/>
              </a:avLst>
            </a:prstGeom>
            <a:noFill/>
            <a:ln w="825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g35fec345a22_0_24"/>
            <p:cNvSpPr txBox="1"/>
            <p:nvPr/>
          </p:nvSpPr>
          <p:spPr>
            <a:xfrm>
              <a:off x="1112157" y="-1522993"/>
              <a:ext cx="15060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49525" rIns="99050" bIns="495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Integrating CS with </a:t>
              </a:r>
              <a:r>
                <a:rPr lang="en-GB" sz="2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Literacy</a:t>
              </a: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- </a:t>
              </a:r>
              <a:r>
                <a:rPr lang="en-GB" sz="2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5th</a:t>
              </a: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Grade</a:t>
              </a: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" name="Google Shape;83;g35fec345a22_0_24" descr="'''"/>
          <p:cNvSpPr/>
          <p:nvPr/>
        </p:nvSpPr>
        <p:spPr>
          <a:xfrm>
            <a:off x="330225" y="5954600"/>
            <a:ext cx="2016000" cy="654300"/>
          </a:xfrm>
          <a:prstGeom prst="roundRect">
            <a:avLst>
              <a:gd name="adj" fmla="val 50000"/>
            </a:avLst>
          </a:prstGeom>
          <a:noFill/>
          <a:ln w="825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87"/>
              <a:buFont typeface="Arial"/>
              <a:buNone/>
            </a:pPr>
            <a:endParaRPr sz="18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4" name="Google Shape;84;g35fec345a22_0_24" descr="Illustration of a micro:bit that is needed for using this resource." title="Screenshot 2025-06-03 at 15.50.03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357" y="4049375"/>
            <a:ext cx="145444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g35fec345a22_0_24" descr="Illustration of a USB cable that is needed for downloading code onto the micro:bit used in this resource." title="Screenshot 2025-06-03 at 15.50.11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44602" y="4033825"/>
            <a:ext cx="882298" cy="134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g35fec345a22_0_24" descr="Illustration of a battery pack that is needed to provide power to a micro:bit used with this resource." title="Screenshot 2025-06-03 at 15.50.33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83695" y="4049378"/>
            <a:ext cx="115233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g35fec345a22_0_24" descr="A tablet with a Bluetooth connection. " title="tablet with bluetooth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783525" y="4190750"/>
            <a:ext cx="158111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g35fec345a22_0_24" descr="A computer with a USB connection." title="computer with usb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892825" y="4175201"/>
            <a:ext cx="1633895" cy="134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7f758c98f6_0_73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 2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79" name="Google Shape;179;g37f758c98f6_0_73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180" name="Google Shape;180;g37f758c98f6_0_73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1" name="Google Shape;181;g37f758c98f6_0_73"/>
          <p:cNvSpPr/>
          <p:nvPr/>
        </p:nvSpPr>
        <p:spPr>
          <a:xfrm>
            <a:off x="741400" y="1367475"/>
            <a:ext cx="8544000" cy="4988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A92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elements in each array are numbered with an index that starts at 0 and goes up to 2. Numbering starts at 0 instead of 1 because computers start counting at 0.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example, the “character” array includes three elements with an index: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Index 0 = “whale”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Index 1 = “mermaid”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Index 2 = “pirate”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2" name="Google Shape;182;g37f758c98f6_0_73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33">
            <a:off x="8321936" y="347504"/>
            <a:ext cx="548546" cy="7461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3" name="Google Shape;183;g37f758c98f6_0_73"/>
          <p:cNvGrpSpPr/>
          <p:nvPr/>
        </p:nvGrpSpPr>
        <p:grpSpPr>
          <a:xfrm>
            <a:off x="1903375" y="3679275"/>
            <a:ext cx="6220052" cy="2390904"/>
            <a:chOff x="1903375" y="3679275"/>
            <a:chExt cx="6220052" cy="2390904"/>
          </a:xfrm>
        </p:grpSpPr>
        <p:pic>
          <p:nvPicPr>
            <p:cNvPr id="184" name="Google Shape;184;g37f758c98f6_0_73" descr="Block-based code for a micro:bit to set variables &quot;character&quot;, &quot;setting&quot;, and &quot;problem&quot; as arrays containing the elements &quot;whale&quot;, &quot;mermaid&quot;, and &quot;pirate&quot;; &quot;ocean&quot;, island&quot;, and &quot;ship&quot;; and &quot;storm&quot;, &quot;lost&quot;, &quot;monster&quot; respectively." title="microbit-screenshot (90).png"/>
            <p:cNvPicPr preferRelativeResize="0"/>
            <p:nvPr/>
          </p:nvPicPr>
          <p:blipFill rotWithShape="1">
            <a:blip r:embed="rId4">
              <a:alphaModFix/>
            </a:blip>
            <a:srcRect b="63154"/>
            <a:stretch/>
          </p:blipFill>
          <p:spPr>
            <a:xfrm>
              <a:off x="1903375" y="3998776"/>
              <a:ext cx="6220052" cy="207140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85" name="Google Shape;185;g37f758c98f6_0_73"/>
            <p:cNvGrpSpPr/>
            <p:nvPr/>
          </p:nvGrpSpPr>
          <p:grpSpPr>
            <a:xfrm>
              <a:off x="4638074" y="3679275"/>
              <a:ext cx="895200" cy="820810"/>
              <a:chOff x="4638074" y="3679275"/>
              <a:chExt cx="895200" cy="820810"/>
            </a:xfrm>
          </p:grpSpPr>
          <p:sp>
            <p:nvSpPr>
              <p:cNvPr id="186" name="Google Shape;186;g37f758c98f6_0_73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867861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275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275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87" name="Google Shape;187;g37f758c98f6_0_73"/>
              <p:cNvSpPr/>
              <p:nvPr/>
            </p:nvSpPr>
            <p:spPr>
              <a:xfrm>
                <a:off x="4638074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2A92D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0</a:t>
                </a:r>
                <a:endParaRPr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88" name="Google Shape;188;g37f758c98f6_0_73"/>
            <p:cNvGrpSpPr/>
            <p:nvPr/>
          </p:nvGrpSpPr>
          <p:grpSpPr>
            <a:xfrm>
              <a:off x="5635112" y="3679275"/>
              <a:ext cx="895200" cy="820810"/>
              <a:chOff x="4688500" y="3679275"/>
              <a:chExt cx="895200" cy="820810"/>
            </a:xfrm>
          </p:grpSpPr>
          <p:sp>
            <p:nvSpPr>
              <p:cNvPr id="189" name="Google Shape;189;g37f758c98f6_0_73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275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275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90" name="Google Shape;190;g37f758c98f6_0_73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2A92D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1</a:t>
                </a:r>
                <a:endParaRPr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91" name="Google Shape;191;g37f758c98f6_0_73"/>
            <p:cNvGrpSpPr/>
            <p:nvPr/>
          </p:nvGrpSpPr>
          <p:grpSpPr>
            <a:xfrm>
              <a:off x="6632137" y="3679275"/>
              <a:ext cx="895200" cy="820810"/>
              <a:chOff x="4688500" y="3679275"/>
              <a:chExt cx="895200" cy="820810"/>
            </a:xfrm>
          </p:grpSpPr>
          <p:sp>
            <p:nvSpPr>
              <p:cNvPr id="192" name="Google Shape;192;g37f758c98f6_0_73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275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275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93" name="Google Shape;193;g37f758c98f6_0_73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2A92D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2</a:t>
                </a:r>
                <a:endParaRPr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7f758c98f6_0_49"/>
          <p:cNvSpPr txBox="1">
            <a:spLocks noGrp="1"/>
          </p:cNvSpPr>
          <p:nvPr>
            <p:ph type="body" idx="1"/>
          </p:nvPr>
        </p:nvSpPr>
        <p:spPr>
          <a:xfrm>
            <a:off x="681036" y="131729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650"/>
              <a:t>This project uses randomization to pick different story elements </a:t>
            </a: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4"/>
                  </a:ext>
                </a:extLst>
              </a:rPr>
              <a:t>every time</a:t>
            </a:r>
            <a:r>
              <a:rPr lang="en-GB" sz="1650"/>
              <a:t> you shake the micro:bit.</a:t>
            </a:r>
            <a:endParaRPr sz="1650"/>
          </a:p>
        </p:txBody>
      </p:sp>
      <p:sp>
        <p:nvSpPr>
          <p:cNvPr id="199" name="Google Shape;199;g37f758c98f6_0_4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 3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200" name="Google Shape;200;g37f758c98f6_0_4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201" name="Google Shape;201;g37f758c98f6_0_4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2" name="Google Shape;202;g37f758c98f6_0_49"/>
          <p:cNvSpPr/>
          <p:nvPr/>
        </p:nvSpPr>
        <p:spPr>
          <a:xfrm>
            <a:off x="741400" y="1928825"/>
            <a:ext cx="8544000" cy="4427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A92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are three different parts of code used to randomly pick a story element.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red block identifies which array to use.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purple block picks a random number between 0 and 2. The random number selected is used as the index number.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orange block gets the element at the index number from the array identified. 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3" name="Google Shape;203;g37f758c98f6_0_49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52">
            <a:off x="8094686" y="314982"/>
            <a:ext cx="684007" cy="930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g37f758c98f6_0_49" descr="The on shake block containing: &#10;Show string character get value at pick random 0 to 2." title="microbit-screenshot - 2025-10-01T140847.227.png"/>
          <p:cNvPicPr preferRelativeResize="0"/>
          <p:nvPr/>
        </p:nvPicPr>
        <p:blipFill rotWithShape="1">
          <a:blip r:embed="rId4">
            <a:alphaModFix/>
          </a:blip>
          <a:srcRect t="33639" b="43933"/>
          <a:stretch/>
        </p:blipFill>
        <p:spPr>
          <a:xfrm>
            <a:off x="2295400" y="4431134"/>
            <a:ext cx="5436001" cy="11732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5" name="Google Shape;205;g37f758c98f6_0_49"/>
          <p:cNvGrpSpPr/>
          <p:nvPr/>
        </p:nvGrpSpPr>
        <p:grpSpPr>
          <a:xfrm>
            <a:off x="5348667" y="3948214"/>
            <a:ext cx="1821661" cy="901919"/>
            <a:chOff x="180128" y="3544688"/>
            <a:chExt cx="2860200" cy="999024"/>
          </a:xfrm>
        </p:grpSpPr>
        <p:sp>
          <p:nvSpPr>
            <p:cNvPr id="206" name="Google Shape;206;g37f758c98f6_0_49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>
              <a:off x="1392450" y="4008812"/>
              <a:ext cx="4356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525" tIns="82525" rIns="82525" bIns="825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53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2053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07" name="Google Shape;207;g37f758c98f6_0_49"/>
            <p:cNvSpPr/>
            <p:nvPr/>
          </p:nvSpPr>
          <p:spPr>
            <a:xfrm>
              <a:off x="180128" y="3544688"/>
              <a:ext cx="2860200" cy="534900"/>
            </a:xfrm>
            <a:prstGeom prst="roundRect">
              <a:avLst>
                <a:gd name="adj" fmla="val 16667"/>
              </a:avLst>
            </a:prstGeom>
            <a:noFill/>
            <a:ln w="17200" cap="flat" cmpd="sng">
              <a:solidFill>
                <a:srgbClr val="2A92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525" tIns="82525" rIns="82525" bIns="825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63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1</a:t>
              </a:r>
              <a:endParaRPr sz="1263" b="1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08" name="Google Shape;208;g37f758c98f6_0_49"/>
          <p:cNvGrpSpPr/>
          <p:nvPr/>
        </p:nvGrpSpPr>
        <p:grpSpPr>
          <a:xfrm>
            <a:off x="2658386" y="3948241"/>
            <a:ext cx="2302967" cy="901913"/>
            <a:chOff x="3099782" y="3510840"/>
            <a:chExt cx="3615900" cy="999017"/>
          </a:xfrm>
        </p:grpSpPr>
        <p:sp>
          <p:nvSpPr>
            <p:cNvPr id="209" name="Google Shape;209;g37f758c98f6_0_49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>
              <a:off x="4574879" y="3974957"/>
              <a:ext cx="4356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525" tIns="82525" rIns="82525" bIns="825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53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2053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10" name="Google Shape;210;g37f758c98f6_0_49"/>
            <p:cNvSpPr/>
            <p:nvPr/>
          </p:nvSpPr>
          <p:spPr>
            <a:xfrm>
              <a:off x="3099782" y="3510840"/>
              <a:ext cx="3615900" cy="534900"/>
            </a:xfrm>
            <a:prstGeom prst="roundRect">
              <a:avLst>
                <a:gd name="adj" fmla="val 16667"/>
              </a:avLst>
            </a:prstGeom>
            <a:noFill/>
            <a:ln w="17200" cap="flat" cmpd="sng">
              <a:solidFill>
                <a:srgbClr val="2A92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525" tIns="82525" rIns="82525" bIns="825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63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Use the “</a:t>
              </a:r>
              <a:r>
                <a:rPr lang="en-GB" sz="1263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  <a:extLst>
                    <a:ext uri="http://customooxmlschemas.google.com/">
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5"/>
                    </a:ext>
                  </a:extLst>
                </a:rPr>
                <a:t>character</a:t>
              </a:r>
              <a:r>
                <a:rPr lang="en-GB" sz="1263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” array</a:t>
              </a:r>
              <a:endParaRPr sz="1263" b="1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11" name="Google Shape;211;g37f758c98f6_0_49"/>
          <p:cNvGrpSpPr/>
          <p:nvPr/>
        </p:nvGrpSpPr>
        <p:grpSpPr>
          <a:xfrm>
            <a:off x="3660743" y="5263604"/>
            <a:ext cx="2302967" cy="856247"/>
            <a:chOff x="1824650" y="3428411"/>
            <a:chExt cx="3615900" cy="948434"/>
          </a:xfrm>
        </p:grpSpPr>
        <p:sp>
          <p:nvSpPr>
            <p:cNvPr id="212" name="Google Shape;212;g37f758c98f6_0_49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10800000">
              <a:off x="3414801" y="3428411"/>
              <a:ext cx="4356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525" tIns="82525" rIns="82525" bIns="825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53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2053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13" name="Google Shape;213;g37f758c98f6_0_49"/>
            <p:cNvSpPr/>
            <p:nvPr/>
          </p:nvSpPr>
          <p:spPr>
            <a:xfrm>
              <a:off x="1824650" y="3841945"/>
              <a:ext cx="3615900" cy="534900"/>
            </a:xfrm>
            <a:prstGeom prst="roundRect">
              <a:avLst>
                <a:gd name="adj" fmla="val 16667"/>
              </a:avLst>
            </a:prstGeom>
            <a:noFill/>
            <a:ln w="17200" cap="flat" cmpd="sng">
              <a:solidFill>
                <a:srgbClr val="2A92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525" tIns="82525" rIns="82525" bIns="825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63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Get the element at index 1</a:t>
              </a:r>
              <a:endParaRPr sz="1263" b="1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894a057a6a_0_0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 4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219" name="Google Shape;219;g3894a057a6a_0_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220" name="Google Shape;220;g3894a057a6a_0_0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1" name="Google Shape;221;g3894a057a6a_0_0"/>
          <p:cNvSpPr/>
          <p:nvPr/>
        </p:nvSpPr>
        <p:spPr>
          <a:xfrm>
            <a:off x="741400" y="1367475"/>
            <a:ext cx="8544000" cy="4988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A92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code will show the string “mermaid” because it is the element at index 1 in the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6"/>
                  </a:ext>
                </a:extLst>
              </a:rPr>
              <a:t>character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array.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2" name="Google Shape;222;g3894a057a6a_0_0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52">
            <a:off x="8094686" y="314982"/>
            <a:ext cx="684007" cy="93039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3" name="Google Shape;223;g3894a057a6a_0_0"/>
          <p:cNvGrpSpPr/>
          <p:nvPr/>
        </p:nvGrpSpPr>
        <p:grpSpPr>
          <a:xfrm>
            <a:off x="958917" y="2539562"/>
            <a:ext cx="4596515" cy="1836276"/>
            <a:chOff x="2146973" y="4222100"/>
            <a:chExt cx="5140941" cy="2053770"/>
          </a:xfrm>
        </p:grpSpPr>
        <p:pic>
          <p:nvPicPr>
            <p:cNvPr id="224" name="Google Shape;224;g3894a057a6a_0_0" descr="The on shake block containing: &#10;Show string character get value at pick random 0 to 2." title="microbit-screenshot - 2025-10-01T140847.227.png"/>
            <p:cNvPicPr preferRelativeResize="0"/>
            <p:nvPr/>
          </p:nvPicPr>
          <p:blipFill rotWithShape="1">
            <a:blip r:embed="rId4">
              <a:alphaModFix/>
            </a:blip>
            <a:srcRect t="33639" b="43933"/>
            <a:stretch/>
          </p:blipFill>
          <p:spPr>
            <a:xfrm>
              <a:off x="2146973" y="4678811"/>
              <a:ext cx="5140941" cy="110959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25" name="Google Shape;225;g3894a057a6a_0_0"/>
            <p:cNvGrpSpPr/>
            <p:nvPr/>
          </p:nvGrpSpPr>
          <p:grpSpPr>
            <a:xfrm>
              <a:off x="5034525" y="4222100"/>
              <a:ext cx="1722984" cy="852967"/>
              <a:chOff x="180128" y="3544688"/>
              <a:chExt cx="2860200" cy="999024"/>
            </a:xfrm>
          </p:grpSpPr>
          <p:sp>
            <p:nvSpPr>
              <p:cNvPr id="226" name="Google Shape;226;g3894a057a6a_0_0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1392450" y="4008812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9775" tIns="69775" rIns="69775" bIns="6977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736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736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27" name="Google Shape;227;g3894a057a6a_0_0"/>
              <p:cNvSpPr/>
              <p:nvPr/>
            </p:nvSpPr>
            <p:spPr>
              <a:xfrm>
                <a:off x="180128" y="3544688"/>
                <a:ext cx="2860200" cy="534900"/>
              </a:xfrm>
              <a:prstGeom prst="roundRect">
                <a:avLst>
                  <a:gd name="adj" fmla="val 16667"/>
                </a:avLst>
              </a:prstGeom>
              <a:noFill/>
              <a:ln w="14550" cap="flat" cmpd="sng">
                <a:solidFill>
                  <a:srgbClr val="2A92D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9775" tIns="69775" rIns="69775" bIns="69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68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Random number = 1</a:t>
                </a:r>
                <a:endParaRPr sz="1068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228" name="Google Shape;228;g3894a057a6a_0_0"/>
            <p:cNvGrpSpPr/>
            <p:nvPr/>
          </p:nvGrpSpPr>
          <p:grpSpPr>
            <a:xfrm>
              <a:off x="2490475" y="4222125"/>
              <a:ext cx="2178218" cy="852961"/>
              <a:chOff x="3099782" y="3510840"/>
              <a:chExt cx="3615900" cy="999017"/>
            </a:xfrm>
          </p:grpSpPr>
          <p:sp>
            <p:nvSpPr>
              <p:cNvPr id="229" name="Google Shape;229;g3894a057a6a_0_0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574879" y="3974957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9775" tIns="69775" rIns="69775" bIns="6977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736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736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30" name="Google Shape;230;g3894a057a6a_0_0"/>
              <p:cNvSpPr/>
              <p:nvPr/>
            </p:nvSpPr>
            <p:spPr>
              <a:xfrm>
                <a:off x="3099782" y="3510840"/>
                <a:ext cx="3615900" cy="534900"/>
              </a:xfrm>
              <a:prstGeom prst="roundRect">
                <a:avLst>
                  <a:gd name="adj" fmla="val 16667"/>
                </a:avLst>
              </a:prstGeom>
              <a:noFill/>
              <a:ln w="14550" cap="flat" cmpd="sng">
                <a:solidFill>
                  <a:srgbClr val="2A92D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9775" tIns="69775" rIns="69775" bIns="69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68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Use the “</a:t>
                </a:r>
                <a:r>
                  <a:rPr lang="en-GB" sz="1068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  <a:extLst>
                      <a:ext uri="http://customooxmlschemas.google.com/">
  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7"/>
                      </a:ext>
                    </a:extLst>
                  </a:rPr>
                  <a:t>character</a:t>
                </a:r>
                <a:r>
                  <a:rPr lang="en-GB" sz="1068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” array</a:t>
                </a:r>
                <a:endParaRPr sz="1068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231" name="Google Shape;231;g3894a057a6a_0_0"/>
            <p:cNvGrpSpPr/>
            <p:nvPr/>
          </p:nvGrpSpPr>
          <p:grpSpPr>
            <a:xfrm>
              <a:off x="3438335" y="5466098"/>
              <a:ext cx="2178218" cy="809773"/>
              <a:chOff x="1824650" y="3428411"/>
              <a:chExt cx="3615900" cy="948434"/>
            </a:xfrm>
          </p:grpSpPr>
          <p:sp>
            <p:nvSpPr>
              <p:cNvPr id="232" name="Google Shape;232;g3894a057a6a_0_0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 rot="10800000">
                <a:off x="3414801" y="3428411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9775" tIns="69775" rIns="69775" bIns="6977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736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736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33" name="Google Shape;233;g3894a057a6a_0_0"/>
              <p:cNvSpPr/>
              <p:nvPr/>
            </p:nvSpPr>
            <p:spPr>
              <a:xfrm>
                <a:off x="1824650" y="3841945"/>
                <a:ext cx="3615900" cy="534900"/>
              </a:xfrm>
              <a:prstGeom prst="roundRect">
                <a:avLst>
                  <a:gd name="adj" fmla="val 16667"/>
                </a:avLst>
              </a:prstGeom>
              <a:noFill/>
              <a:ln w="14550" cap="flat" cmpd="sng">
                <a:solidFill>
                  <a:srgbClr val="2A92D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9775" tIns="69775" rIns="69775" bIns="69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68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Get the element at index 1</a:t>
                </a:r>
                <a:endParaRPr sz="1068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  <p:grpSp>
        <p:nvGrpSpPr>
          <p:cNvPr id="234" name="Google Shape;234;g3894a057a6a_0_0"/>
          <p:cNvGrpSpPr/>
          <p:nvPr/>
        </p:nvGrpSpPr>
        <p:grpSpPr>
          <a:xfrm>
            <a:off x="4113002" y="4375785"/>
            <a:ext cx="4954894" cy="1904594"/>
            <a:chOff x="1903375" y="3679275"/>
            <a:chExt cx="6220052" cy="2390904"/>
          </a:xfrm>
        </p:grpSpPr>
        <p:pic>
          <p:nvPicPr>
            <p:cNvPr id="235" name="Google Shape;235;g3894a057a6a_0_0" descr="Block-based code for a micro:bit to set variables &quot;character&quot;, &quot;setting&quot;, and &quot;problem&quot; as arrays containing the elements &quot;whale&quot;, &quot;mermaid&quot;, and &quot;pirate&quot;; &quot;ocean&quot;, island&quot;, and &quot;ship&quot;; and &quot;storm&quot;, &quot;lost&quot;, &quot;monster&quot; respectively." title="microbit-screenshot (90).png"/>
            <p:cNvPicPr preferRelativeResize="0"/>
            <p:nvPr/>
          </p:nvPicPr>
          <p:blipFill rotWithShape="1">
            <a:blip r:embed="rId5">
              <a:alphaModFix/>
            </a:blip>
            <a:srcRect b="63154"/>
            <a:stretch/>
          </p:blipFill>
          <p:spPr>
            <a:xfrm>
              <a:off x="1903375" y="3998776"/>
              <a:ext cx="6220052" cy="207140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36" name="Google Shape;236;g3894a057a6a_0_0"/>
            <p:cNvGrpSpPr/>
            <p:nvPr/>
          </p:nvGrpSpPr>
          <p:grpSpPr>
            <a:xfrm>
              <a:off x="4638074" y="3679275"/>
              <a:ext cx="895200" cy="820810"/>
              <a:chOff x="4638074" y="3679275"/>
              <a:chExt cx="895200" cy="820810"/>
            </a:xfrm>
          </p:grpSpPr>
          <p:sp>
            <p:nvSpPr>
              <p:cNvPr id="237" name="Google Shape;237;g3894a057a6a_0_0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867861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825" tIns="72825" rIns="72825" bIns="728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12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812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38" name="Google Shape;238;g3894a057a6a_0_0"/>
              <p:cNvSpPr/>
              <p:nvPr/>
            </p:nvSpPr>
            <p:spPr>
              <a:xfrm>
                <a:off x="4638074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5175" cap="flat" cmpd="sng">
                <a:solidFill>
                  <a:srgbClr val="2A92D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2825" tIns="72825" rIns="72825" bIns="728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15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0</a:t>
                </a:r>
                <a:endParaRPr sz="1115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239" name="Google Shape;239;g3894a057a6a_0_0"/>
            <p:cNvGrpSpPr/>
            <p:nvPr/>
          </p:nvGrpSpPr>
          <p:grpSpPr>
            <a:xfrm>
              <a:off x="5635112" y="3679275"/>
              <a:ext cx="895200" cy="820810"/>
              <a:chOff x="4688500" y="3679275"/>
              <a:chExt cx="895200" cy="820810"/>
            </a:xfrm>
          </p:grpSpPr>
          <p:sp>
            <p:nvSpPr>
              <p:cNvPr id="240" name="Google Shape;240;g3894a057a6a_0_0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825" tIns="72825" rIns="72825" bIns="728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12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812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41" name="Google Shape;241;g3894a057a6a_0_0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5175" cap="flat" cmpd="sng">
                <a:solidFill>
                  <a:srgbClr val="2A92D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2825" tIns="72825" rIns="72825" bIns="728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15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1</a:t>
                </a:r>
                <a:endParaRPr sz="1115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242" name="Google Shape;242;g3894a057a6a_0_0"/>
            <p:cNvGrpSpPr/>
            <p:nvPr/>
          </p:nvGrpSpPr>
          <p:grpSpPr>
            <a:xfrm>
              <a:off x="6632137" y="3679275"/>
              <a:ext cx="895200" cy="820810"/>
              <a:chOff x="4688500" y="3679275"/>
              <a:chExt cx="895200" cy="820810"/>
            </a:xfrm>
          </p:grpSpPr>
          <p:sp>
            <p:nvSpPr>
              <p:cNvPr id="243" name="Google Shape;243;g3894a057a6a_0_0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825" tIns="72825" rIns="72825" bIns="728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12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812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44" name="Google Shape;244;g3894a057a6a_0_0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5175" cap="flat" cmpd="sng">
                <a:solidFill>
                  <a:srgbClr val="2A92D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2825" tIns="72825" rIns="72825" bIns="728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15" b="1">
                    <a:solidFill>
                      <a:srgbClr val="2993D6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2</a:t>
                </a:r>
                <a:endParaRPr sz="1115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  <p:sp>
        <p:nvSpPr>
          <p:cNvPr id="245" name="Google Shape;245;g3894a057a6a_0_0"/>
          <p:cNvSpPr/>
          <p:nvPr/>
        </p:nvSpPr>
        <p:spPr>
          <a:xfrm rot="5400000">
            <a:off x="6114988" y="2685507"/>
            <a:ext cx="732900" cy="221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2993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6" name="Google Shape;246;g3894a057a6a_0_0"/>
          <p:cNvSpPr/>
          <p:nvPr/>
        </p:nvSpPr>
        <p:spPr>
          <a:xfrm rot="-5400000">
            <a:off x="2162349" y="3608707"/>
            <a:ext cx="746700" cy="25236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2993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87f37b8444_1_9"/>
          <p:cNvSpPr txBox="1">
            <a:spLocks noGrp="1"/>
          </p:cNvSpPr>
          <p:nvPr>
            <p:ph type="body" idx="1"/>
          </p:nvPr>
        </p:nvSpPr>
        <p:spPr>
          <a:xfrm>
            <a:off x="681036" y="131729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50"/>
              <a:t>This project </a:t>
            </a: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8"/>
                  </a:ext>
                </a:extLst>
              </a:rPr>
              <a:t>uses the ‘on shake’</a:t>
            </a:r>
            <a:r>
              <a:rPr lang="en-GB" sz="1650"/>
              <a:t> block to detect movement using the accelerometer.</a:t>
            </a:r>
            <a:endParaRPr sz="1650"/>
          </a:p>
        </p:txBody>
      </p:sp>
      <p:sp>
        <p:nvSpPr>
          <p:cNvPr id="252" name="Google Shape;252;g387f37b8444_1_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 5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253" name="Google Shape;253;g387f37b8444_1_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254" name="Google Shape;254;g387f37b8444_1_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5" name="Google Shape;255;g387f37b8444_1_9"/>
          <p:cNvSpPr/>
          <p:nvPr/>
        </p:nvSpPr>
        <p:spPr>
          <a:xfrm>
            <a:off x="741400" y="1760975"/>
            <a:ext cx="8544000" cy="46095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A92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it detects 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9"/>
                  </a:ext>
                </a:extLst>
              </a:rPr>
              <a:t>movement, 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random number between 0 and 2 is picked for each array. The character, setting, and problem elements from each randomly selected index are shown on the micro:bit’s LED display with a two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0"/>
                  </a:ext>
                </a:extLst>
              </a:rPr>
              <a:t> second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1"/>
                  </a:ext>
                </a:extLst>
              </a:rPr>
              <a:t>2000 millisecond)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pause after each word shown to provide enough time to record the word displayed.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5124582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this example, the character at index 1 is “mermaid”, the setting at index 0 is “ocean”, and the problem at index 0 is “storm”. The words “mermaid”, “ocean”, and “storm” would scroll across the LED display with a two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2"/>
                  </a:ext>
                </a:extLst>
              </a:rPr>
              <a:t> second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delay after each word.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6" name="Google Shape;256;g387f37b8444_1_9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52">
            <a:off x="8094686" y="314982"/>
            <a:ext cx="684007" cy="930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87f37b8444_1_9" descr="Block-based code for a micro:bit to randomly select and display elements from arrays called &quot;character&quot;, &quot;setting&quot; and &quot;problem&quot;. When the micro:bit detects movement, the &quot;on shake&quot; code block contains code that selects a random number between 0 and 2 is for each array. The elements for those indices are shown on the micro:bit’s LED display with a 2 second pause to provide enough time to record each element." title="microbit-screenshot (90).png"/>
          <p:cNvPicPr preferRelativeResize="0"/>
          <p:nvPr/>
        </p:nvPicPr>
        <p:blipFill rotWithShape="1">
          <a:blip r:embed="rId4">
            <a:alphaModFix/>
          </a:blip>
          <a:srcRect t="36439"/>
          <a:stretch/>
        </p:blipFill>
        <p:spPr>
          <a:xfrm>
            <a:off x="3895332" y="3388330"/>
            <a:ext cx="4418796" cy="25384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8" name="Google Shape;258;g387f37b8444_1_9"/>
          <p:cNvGrpSpPr/>
          <p:nvPr/>
        </p:nvGrpSpPr>
        <p:grpSpPr>
          <a:xfrm>
            <a:off x="7982400" y="3779513"/>
            <a:ext cx="1252461" cy="378816"/>
            <a:chOff x="68680" y="3877853"/>
            <a:chExt cx="2506927" cy="534900"/>
          </a:xfrm>
        </p:grpSpPr>
        <p:sp>
          <p:nvSpPr>
            <p:cNvPr id="259" name="Google Shape;259;g387f37b8444_1_9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5400000">
              <a:off x="293980" y="3766271"/>
              <a:ext cx="307500" cy="75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25" tIns="64725" rIns="64725" bIns="64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10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61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60" name="Google Shape;260;g387f37b8444_1_9"/>
            <p:cNvSpPr/>
            <p:nvPr/>
          </p:nvSpPr>
          <p:spPr>
            <a:xfrm>
              <a:off x="743208" y="3877853"/>
              <a:ext cx="1832400" cy="534900"/>
            </a:xfrm>
            <a:prstGeom prst="roundRect">
              <a:avLst>
                <a:gd name="adj" fmla="val 16667"/>
              </a:avLst>
            </a:prstGeom>
            <a:noFill/>
            <a:ln w="13500" cap="flat" cmpd="sng">
              <a:solidFill>
                <a:srgbClr val="2A92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4725" tIns="64725" rIns="64725" bIns="64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91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1</a:t>
              </a:r>
              <a:endParaRPr sz="991" b="1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61" name="Google Shape;261;g387f37b8444_1_9"/>
          <p:cNvGrpSpPr/>
          <p:nvPr/>
        </p:nvGrpSpPr>
        <p:grpSpPr>
          <a:xfrm>
            <a:off x="7982400" y="4429076"/>
            <a:ext cx="1252461" cy="378816"/>
            <a:chOff x="68680" y="3877853"/>
            <a:chExt cx="2506927" cy="534900"/>
          </a:xfrm>
        </p:grpSpPr>
        <p:sp>
          <p:nvSpPr>
            <p:cNvPr id="262" name="Google Shape;262;g387f37b8444_1_9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5400000">
              <a:off x="293980" y="3766271"/>
              <a:ext cx="307500" cy="75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25" tIns="64725" rIns="64725" bIns="64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10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61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63" name="Google Shape;263;g387f37b8444_1_9"/>
            <p:cNvSpPr/>
            <p:nvPr/>
          </p:nvSpPr>
          <p:spPr>
            <a:xfrm>
              <a:off x="743208" y="3877853"/>
              <a:ext cx="1832400" cy="534900"/>
            </a:xfrm>
            <a:prstGeom prst="roundRect">
              <a:avLst>
                <a:gd name="adj" fmla="val 16667"/>
              </a:avLst>
            </a:prstGeom>
            <a:noFill/>
            <a:ln w="13500" cap="flat" cmpd="sng">
              <a:solidFill>
                <a:srgbClr val="2A92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4725" tIns="64725" rIns="64725" bIns="64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91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0</a:t>
              </a:r>
              <a:endParaRPr sz="991" b="1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64" name="Google Shape;264;g387f37b8444_1_9"/>
          <p:cNvGrpSpPr/>
          <p:nvPr/>
        </p:nvGrpSpPr>
        <p:grpSpPr>
          <a:xfrm>
            <a:off x="7982400" y="5078640"/>
            <a:ext cx="1252461" cy="378816"/>
            <a:chOff x="68680" y="3877853"/>
            <a:chExt cx="2506927" cy="534900"/>
          </a:xfrm>
        </p:grpSpPr>
        <p:sp>
          <p:nvSpPr>
            <p:cNvPr id="265" name="Google Shape;265;g387f37b8444_1_9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5400000">
              <a:off x="293980" y="3766271"/>
              <a:ext cx="307500" cy="75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25" tIns="64725" rIns="64725" bIns="64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10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61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66" name="Google Shape;266;g387f37b8444_1_9"/>
            <p:cNvSpPr/>
            <p:nvPr/>
          </p:nvSpPr>
          <p:spPr>
            <a:xfrm>
              <a:off x="743208" y="3877853"/>
              <a:ext cx="1832400" cy="534900"/>
            </a:xfrm>
            <a:prstGeom prst="roundRect">
              <a:avLst>
                <a:gd name="adj" fmla="val 16667"/>
              </a:avLst>
            </a:prstGeom>
            <a:noFill/>
            <a:ln w="13500" cap="flat" cmpd="sng">
              <a:solidFill>
                <a:srgbClr val="2A92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4725" tIns="64725" rIns="64725" bIns="64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91" b="1">
                  <a:solidFill>
                    <a:srgbClr val="2993D6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0</a:t>
              </a:r>
              <a:endParaRPr sz="991" b="1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669771b81a_0_118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Medium</a:t>
            </a:r>
            <a:endParaRPr/>
          </a:p>
        </p:txBody>
      </p:sp>
      <p:sp>
        <p:nvSpPr>
          <p:cNvPr id="272" name="Google Shape;272;g3669771b81a_0_118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65ab73c13e_0_2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3"/>
                  </a:ext>
                </a:extLst>
              </a:rPr>
              <a:t>Introduction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78" name="Google Shape;278;g365ab73c13e_0_2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279" name="Google Shape;279;g365ab73c13e_0_2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Students open a </a:t>
            </a:r>
            <a:r>
              <a:rPr lang="en-GB" sz="1800" b="1"/>
              <a:t>starter project</a:t>
            </a:r>
            <a:r>
              <a:rPr lang="en-GB" sz="1800"/>
              <a:t> containing all the blocks they need to make the project.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After the code has been built and downloaded onto their micro:bit, students will shake their micro:bit to randomly select a character, setting, and problem to practice narrative writing.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Reading text as it scrolls across the LED display and recording the story elements is challenging, so working in pairs or small groups can be helpful.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Students record the character, setting, and problem. </a:t>
            </a:r>
            <a:endParaRPr sz="1800"/>
          </a:p>
          <a:p>
            <a:pPr marL="914400" marR="1162616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4"/>
                  </a:ext>
                </a:extLst>
              </a:rPr>
              <a:t>narrative writing recording sheet</a:t>
            </a:r>
            <a:r>
              <a:rPr lang="en-GB" sz="1800"/>
              <a:t> can be used to record the story elements, create an outline, and write a story. </a:t>
            </a:r>
            <a:endParaRPr sz="1800"/>
          </a:p>
          <a:p>
            <a:pPr marL="457200" marR="1162616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Students will use the story elements to create an outline and draft their story.</a:t>
            </a:r>
            <a:endParaRPr sz="1800"/>
          </a:p>
        </p:txBody>
      </p:sp>
      <p:sp>
        <p:nvSpPr>
          <p:cNvPr id="280" name="Google Shape;280;g365ab73c13e_0_2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1" name="Google Shape;281;g365ab73c13e_0_21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62652" y="401438"/>
            <a:ext cx="955218" cy="736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g365ab73c13e_0_21" descr="decorative " title="Large-Pencil@2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192254">
            <a:off x="7664555" y="4145800"/>
            <a:ext cx="1807986" cy="1812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81f67b5b05_0_0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5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1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88" name="Google Shape;288;g381f67b5b05_0_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289" name="Google Shape;289;g381f67b5b05_0_0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>
                <a:solidFill>
                  <a:srgbClr val="6C4BC1"/>
                </a:solidFill>
              </a:rPr>
              <a:t>Build the Code - Part 1:</a:t>
            </a:r>
            <a:endParaRPr sz="959" b="1" i="1">
              <a:solidFill>
                <a:srgbClr val="6C4BC1"/>
              </a:solidFill>
            </a:endParaRPr>
          </a:p>
          <a:p>
            <a:pPr marL="318151" lvl="0" indent="-30002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b="1">
                <a:solidFill>
                  <a:srgbClr val="6C4BC1"/>
                </a:solidFill>
              </a:rPr>
              <a:t>Open</a:t>
            </a:r>
            <a:r>
              <a:rPr lang="en-GB" sz="1650"/>
              <a:t> the </a:t>
            </a: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6"/>
                  </a:ext>
                </a:extLst>
              </a:rPr>
              <a:t>starter project</a:t>
            </a:r>
            <a:r>
              <a:rPr lang="en-GB" sz="1650"/>
              <a:t>: </a:t>
            </a:r>
            <a:r>
              <a:rPr lang="en-GB" sz="1650" u="sng">
                <a:solidFill>
                  <a:schemeClr val="hlink"/>
                </a:solidFill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7"/>
                  </a:ext>
                </a:extLst>
              </a:rPr>
              <a:t>mbit.io/us-story-pp</a:t>
            </a:r>
            <a:endParaRPr sz="1650"/>
          </a:p>
          <a:p>
            <a:pPr marL="318151" lvl="0" indent="-30002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b="1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8"/>
                  </a:ext>
                </a:extLst>
              </a:rPr>
              <a:t>Explain </a:t>
            </a: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9"/>
                  </a:ext>
                </a:extLst>
              </a:rPr>
              <a:t>th</a:t>
            </a:r>
            <a:r>
              <a:rPr lang="en-GB" sz="1650"/>
              <a:t>at students have all the code blocks they need.  </a:t>
            </a:r>
            <a:endParaRPr sz="1650"/>
          </a:p>
          <a:p>
            <a:pPr marL="318151" marR="0" lvl="0" indent="-30002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b="1">
                <a:solidFill>
                  <a:srgbClr val="6C4BC1"/>
                </a:solidFill>
              </a:rPr>
              <a:t>Explain </a:t>
            </a:r>
            <a:r>
              <a:rPr lang="en-GB" sz="1650"/>
              <a:t>that</a:t>
            </a:r>
            <a:r>
              <a:rPr lang="en-GB" sz="1650" b="1">
                <a:solidFill>
                  <a:srgbClr val="6C4BC1"/>
                </a:solidFill>
              </a:rPr>
              <a:t> </a:t>
            </a:r>
            <a:r>
              <a:rPr lang="en-GB" sz="1650"/>
              <a:t>they will be building their own story element generator that will randomly select a character, setting, and problem from a list when they shake the micro:bit.</a:t>
            </a:r>
            <a:endParaRPr sz="1650"/>
          </a:p>
          <a:p>
            <a:pPr marL="318151" lvl="0" indent="-30002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b="1">
                <a:solidFill>
                  <a:srgbClr val="6C4BC1"/>
                </a:solidFill>
              </a:rPr>
              <a:t>Explain </a:t>
            </a:r>
            <a:r>
              <a:rPr lang="en-GB" sz="1650"/>
              <a:t>that students should be intentional when they are selecting and moving coding blocks. They should click round, </a:t>
            </a: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0"/>
                  </a:ext>
                </a:extLst>
              </a:rPr>
              <a:t>gray</a:t>
            </a:r>
            <a:r>
              <a:rPr lang="en-GB" sz="1650"/>
              <a:t>, or orange blocks near the words ‘array of’ or ‘get value at’ to avoid pulling code blocks apart. </a:t>
            </a:r>
            <a:endParaRPr sz="165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endParaRPr sz="1800"/>
          </a:p>
        </p:txBody>
      </p:sp>
      <p:sp>
        <p:nvSpPr>
          <p:cNvPr id="290" name="Google Shape;290;g381f67b5b05_0_0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91" name="Google Shape;291;g381f67b5b05_0_0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2" name="Google Shape;292;g381f67b5b05_0_0"/>
          <p:cNvGrpSpPr/>
          <p:nvPr/>
        </p:nvGrpSpPr>
        <p:grpSpPr>
          <a:xfrm>
            <a:off x="6179307" y="4715297"/>
            <a:ext cx="2970467" cy="725412"/>
            <a:chOff x="4681600" y="4563176"/>
            <a:chExt cx="4214026" cy="1029100"/>
          </a:xfrm>
        </p:grpSpPr>
        <p:pic>
          <p:nvPicPr>
            <p:cNvPr id="293" name="Google Shape;293;g381f67b5b05_0_0" descr="Character get value at pick random..." title="microbit-screenshot (93).png"/>
            <p:cNvPicPr preferRelativeResize="0"/>
            <p:nvPr/>
          </p:nvPicPr>
          <p:blipFill rotWithShape="1">
            <a:blip r:embed="rId5">
              <a:alphaModFix/>
            </a:blip>
            <a:srcRect l="18915" r="49998" b="88804"/>
            <a:stretch/>
          </p:blipFill>
          <p:spPr>
            <a:xfrm>
              <a:off x="4681600" y="4893475"/>
              <a:ext cx="4214026" cy="6988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4" name="Google Shape;294;g381f67b5b05_0_0" descr="Arrow pointing down "/>
            <p:cNvSpPr txBox="1"/>
            <p:nvPr/>
          </p:nvSpPr>
          <p:spPr>
            <a:xfrm>
              <a:off x="6090160" y="4563176"/>
              <a:ext cx="483600" cy="593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525" tIns="71525" rIns="71525" bIns="715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80"/>
                <a:buFont typeface="Arial"/>
                <a:buNone/>
              </a:pPr>
              <a:r>
                <a:rPr lang="en-GB" sz="1779" b="0" i="0" u="none" strike="noStrike" cap="none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779" b="0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95" name="Google Shape;295;g381f67b5b05_0_0"/>
          <p:cNvGrpSpPr/>
          <p:nvPr/>
        </p:nvGrpSpPr>
        <p:grpSpPr>
          <a:xfrm>
            <a:off x="928012" y="4672160"/>
            <a:ext cx="4105798" cy="1543346"/>
            <a:chOff x="1006265" y="4616851"/>
            <a:chExt cx="4497533" cy="1690597"/>
          </a:xfrm>
        </p:grpSpPr>
        <p:grpSp>
          <p:nvGrpSpPr>
            <p:cNvPr id="296" name="Google Shape;296;g381f67b5b05_0_0"/>
            <p:cNvGrpSpPr/>
            <p:nvPr/>
          </p:nvGrpSpPr>
          <p:grpSpPr>
            <a:xfrm>
              <a:off x="2228605" y="4616851"/>
              <a:ext cx="3190207" cy="882623"/>
              <a:chOff x="5011000" y="5544219"/>
              <a:chExt cx="3676201" cy="1017081"/>
            </a:xfrm>
          </p:grpSpPr>
          <p:pic>
            <p:nvPicPr>
              <p:cNvPr id="297" name="Google Shape;297;g381f67b5b05_0_0" descr="Array of block " title="microbit-screenshot (93).png"/>
              <p:cNvPicPr preferRelativeResize="0"/>
              <p:nvPr/>
            </p:nvPicPr>
            <p:blipFill rotWithShape="1">
              <a:blip r:embed="rId5">
                <a:alphaModFix/>
              </a:blip>
              <a:srcRect l="19159" t="12226" r="53722" b="76577"/>
              <a:stretch/>
            </p:blipFill>
            <p:spPr>
              <a:xfrm>
                <a:off x="5011000" y="5862500"/>
                <a:ext cx="3676201" cy="69880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8" name="Google Shape;298;g381f67b5b05_0_0" descr="Arrow pointing down "/>
              <p:cNvSpPr txBox="1"/>
              <p:nvPr/>
            </p:nvSpPr>
            <p:spPr>
              <a:xfrm>
                <a:off x="5337610" y="5544219"/>
                <a:ext cx="483600" cy="593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0375" tIns="80375" rIns="80375" bIns="803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Arial"/>
                  <a:buNone/>
                </a:pPr>
                <a:r>
                  <a:rPr lang="en-GB" sz="2000" b="0" i="0" u="none" strike="noStrike" cap="none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000" b="0" i="0" u="none" strike="noStrike" cap="none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299" name="Google Shape;299;g381f67b5b05_0_0"/>
            <p:cNvGrpSpPr/>
            <p:nvPr/>
          </p:nvGrpSpPr>
          <p:grpSpPr>
            <a:xfrm>
              <a:off x="1006265" y="5278609"/>
              <a:ext cx="4497533" cy="1028840"/>
              <a:chOff x="1813450" y="4933403"/>
              <a:chExt cx="5182684" cy="1185572"/>
            </a:xfrm>
          </p:grpSpPr>
          <p:pic>
            <p:nvPicPr>
              <p:cNvPr id="300" name="Google Shape;300;g381f67b5b05_0_0" descr="On start block with the following block inside it: &#10;Set problem to array of 'storm' 'lost' 'monster'. " title="microbit-screenshot (94).png"/>
              <p:cNvPicPr preferRelativeResize="0"/>
              <p:nvPr/>
            </p:nvPicPr>
            <p:blipFill rotWithShape="1">
              <a:blip r:embed="rId6">
                <a:alphaModFix/>
              </a:blip>
              <a:srcRect l="7957" r="53189" b="83440"/>
              <a:stretch/>
            </p:blipFill>
            <p:spPr>
              <a:xfrm>
                <a:off x="1813450" y="5101900"/>
                <a:ext cx="5182684" cy="10170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1" name="Google Shape;301;g381f67b5b05_0_0" descr="Arrow pointing down "/>
              <p:cNvSpPr txBox="1"/>
              <p:nvPr/>
            </p:nvSpPr>
            <p:spPr>
              <a:xfrm>
                <a:off x="3560160" y="4933403"/>
                <a:ext cx="483600" cy="593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0375" tIns="80375" rIns="80375" bIns="803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Arial"/>
                  <a:buNone/>
                </a:pPr>
                <a:r>
                  <a:rPr lang="en-GB" sz="2000" b="0" i="0" u="none" strike="noStrike" cap="none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000" b="0" i="0" u="none" strike="noStrike" cap="none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  <p:pic>
        <p:nvPicPr>
          <p:cNvPr id="302" name="Google Shape;302;g381f67b5b05_0_0" descr="The on shake block with the following block inside it: &#10;show string character get value at pick random 0 to 2 " title="microbit-screenshot - 2025-10-07T154158.888.png"/>
          <p:cNvPicPr preferRelativeResize="0"/>
          <p:nvPr/>
        </p:nvPicPr>
        <p:blipFill rotWithShape="1">
          <a:blip r:embed="rId7">
            <a:alphaModFix/>
          </a:blip>
          <a:srcRect t="17942" r="58832" b="62528"/>
          <a:stretch/>
        </p:blipFill>
        <p:spPr>
          <a:xfrm>
            <a:off x="5396119" y="5372229"/>
            <a:ext cx="3762386" cy="88629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g381f67b5b05_0_0" descr="Arrow pointing down"/>
          <p:cNvSpPr txBox="1"/>
          <p:nvPr/>
        </p:nvSpPr>
        <p:spPr>
          <a:xfrm>
            <a:off x="7177224" y="5347906"/>
            <a:ext cx="340800" cy="41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525" tIns="71525" rIns="71525" bIns="715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80"/>
              <a:buFont typeface="Arial"/>
              <a:buNone/>
            </a:pPr>
            <a:r>
              <a:rPr lang="en-GB" sz="1779" b="0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↓</a:t>
            </a:r>
            <a:endParaRPr sz="1779" b="0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669771b81a_0_21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1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2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09" name="Google Shape;309;g3669771b81a_0_21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17</a:t>
            </a:fld>
            <a:endParaRPr/>
          </a:p>
        </p:txBody>
      </p:sp>
      <p:sp>
        <p:nvSpPr>
          <p:cNvPr id="310" name="Google Shape;310;g3669771b81a_0_211"/>
          <p:cNvSpPr txBox="1">
            <a:spLocks noGrp="1"/>
          </p:cNvSpPr>
          <p:nvPr>
            <p:ph type="body" idx="1"/>
          </p:nvPr>
        </p:nvSpPr>
        <p:spPr>
          <a:xfrm>
            <a:off x="681036" y="1470106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>
                <a:solidFill>
                  <a:srgbClr val="6C4BC1"/>
                </a:solidFill>
              </a:rPr>
              <a:t>Code ‘On Start’ - Part 2:</a:t>
            </a:r>
            <a:endParaRPr sz="180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Code</a:t>
            </a:r>
            <a:r>
              <a:rPr lang="en-GB" sz="1800"/>
              <a:t> the program to start by setting the variables to arrays as follows: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“C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2"/>
                  </a:ext>
                </a:extLst>
              </a:rPr>
              <a:t>haracter</a:t>
            </a:r>
            <a:r>
              <a:rPr lang="en-GB" sz="1800"/>
              <a:t>” should be set to array of whale, mermaid, and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3"/>
                  </a:ext>
                </a:extLst>
              </a:rPr>
              <a:t> pirate</a:t>
            </a:r>
            <a:r>
              <a:rPr lang="en-GB" sz="1800"/>
              <a:t>.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“S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4"/>
                  </a:ext>
                </a:extLst>
              </a:rPr>
              <a:t>ettings</a:t>
            </a:r>
            <a:r>
              <a:rPr lang="en-GB" sz="1800"/>
              <a:t>” should be set to array of ocean, island, and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5"/>
                  </a:ext>
                </a:extLst>
              </a:rPr>
              <a:t>ship</a:t>
            </a:r>
            <a:r>
              <a:rPr lang="en-GB" sz="1800"/>
              <a:t>.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“P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6"/>
                  </a:ext>
                </a:extLst>
              </a:rPr>
              <a:t>roblem</a:t>
            </a:r>
            <a:r>
              <a:rPr lang="en-GB" sz="1800"/>
              <a:t>” to array of storm, lost, and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7"/>
                  </a:ext>
                </a:extLst>
              </a:rPr>
              <a:t>monster</a:t>
            </a:r>
            <a:r>
              <a:rPr lang="en-GB" sz="1800"/>
              <a:t>.</a:t>
            </a:r>
            <a:endParaRPr sz="1800"/>
          </a:p>
          <a:p>
            <a:pPr marL="318151" marR="5392617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Make sure</a:t>
            </a:r>
            <a:r>
              <a:rPr lang="en-GB" sz="1800"/>
              <a:t> student code looks like:</a:t>
            </a:r>
            <a:endParaRPr sz="180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endParaRPr sz="1800"/>
          </a:p>
        </p:txBody>
      </p:sp>
      <p:sp>
        <p:nvSpPr>
          <p:cNvPr id="311" name="Google Shape;311;g3669771b81a_0_21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12" name="Google Shape;312;g3669771b81a_0_21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g3669771b81a_0_211" descr="Block-based code for a micro:bit to set variables &quot;character&quot;, &quot;setting&quot;, and &quot;problem&quot; as arrays containing the elements &quot;whale&quot;, &quot;mermaid&quot;, and &quot;pirate&quot;; &quot;ocean&quot;, island&quot;, and &quot;ship&quot;; and &quot;storm&quot;, &quot;lost&quot;, &quot;monster&quot; respectively." title="microbit-screenshot (90).png"/>
          <p:cNvPicPr preferRelativeResize="0"/>
          <p:nvPr/>
        </p:nvPicPr>
        <p:blipFill rotWithShape="1">
          <a:blip r:embed="rId4">
            <a:alphaModFix/>
          </a:blip>
          <a:srcRect b="63154"/>
          <a:stretch/>
        </p:blipFill>
        <p:spPr>
          <a:xfrm>
            <a:off x="3797500" y="3555050"/>
            <a:ext cx="5145574" cy="1713577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g3669771b81a_0_211"/>
          <p:cNvSpPr/>
          <p:nvPr/>
        </p:nvSpPr>
        <p:spPr>
          <a:xfrm>
            <a:off x="825900" y="5469025"/>
            <a:ext cx="8254200" cy="819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</a:t>
            </a:r>
            <a:r>
              <a:rPr lang="en-GB" sz="180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8"/>
                  </a:ext>
                </a:extLst>
              </a:rPr>
              <a:t> tip</a:t>
            </a:r>
            <a:r>
              <a:rPr lang="en-GB" sz="180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9"/>
                  </a:ext>
                </a:extLst>
              </a:rPr>
              <a:t>:</a:t>
            </a:r>
            <a:r>
              <a:rPr lang="en-GB"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0"/>
                  </a:ext>
                </a:extLst>
              </a:rPr>
              <a:t> </a:t>
            </a: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1"/>
                  </a:ext>
                </a:extLst>
              </a:rPr>
              <a:t>Student</a:t>
            </a: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s can open a new starter project if they accidentally pull the rounded, </a:t>
            </a: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2"/>
                  </a:ext>
                </a:extLst>
              </a:rPr>
              <a:t>gray</a:t>
            </a: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, or orange blocks blocks apart.</a:t>
            </a: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803ce5d895_0_4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3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3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20" name="Google Shape;320;g3803ce5d895_0_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18</a:t>
            </a:fld>
            <a:endParaRPr/>
          </a:p>
        </p:txBody>
      </p:sp>
      <p:sp>
        <p:nvSpPr>
          <p:cNvPr id="321" name="Google Shape;321;g3803ce5d895_0_4"/>
          <p:cNvSpPr txBox="1">
            <a:spLocks noGrp="1"/>
          </p:cNvSpPr>
          <p:nvPr>
            <p:ph type="body" idx="1"/>
          </p:nvPr>
        </p:nvSpPr>
        <p:spPr>
          <a:xfrm>
            <a:off x="681036" y="1479889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>
                <a:solidFill>
                  <a:srgbClr val="6C4BC1"/>
                </a:solidFill>
              </a:rPr>
              <a:t>Code ‘On Shake’ - Part 3: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Code</a:t>
            </a:r>
            <a:r>
              <a:rPr lang="en-GB" sz="1800"/>
              <a:t>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4"/>
                  </a:ext>
                </a:extLst>
              </a:rPr>
              <a:t>‘on shake’ </a:t>
            </a:r>
            <a:r>
              <a:rPr lang="en-GB" sz="1800"/>
              <a:t>black to display a randomly selected character, setting, and problem on the LED screen with a two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5"/>
                  </a:ext>
                </a:extLst>
              </a:rPr>
              <a:t> second</a:t>
            </a:r>
            <a:r>
              <a:rPr lang="en-GB" sz="1800"/>
              <a:t> (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6"/>
                  </a:ext>
                </a:extLst>
              </a:rPr>
              <a:t>2000 millisecond)</a:t>
            </a:r>
            <a:r>
              <a:rPr lang="en-GB" sz="1800"/>
              <a:t> pause after each word. 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Explain</a:t>
            </a:r>
            <a:r>
              <a:rPr lang="en-GB" sz="1800"/>
              <a:t> that each variable needs code to pick a random number between 0 and 2. The number picked is the index used to get a word from the array. </a:t>
            </a:r>
            <a:endParaRPr sz="1800"/>
          </a:p>
          <a:p>
            <a:pPr marL="318151" marR="5392617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Make sure</a:t>
            </a:r>
            <a:r>
              <a:rPr lang="en-GB" sz="1800"/>
              <a:t> student code looks like:</a:t>
            </a:r>
            <a:endParaRPr sz="180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endParaRPr sz="1800"/>
          </a:p>
        </p:txBody>
      </p:sp>
      <p:sp>
        <p:nvSpPr>
          <p:cNvPr id="322" name="Google Shape;322;g3803ce5d895_0_4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23" name="Google Shape;323;g3803ce5d895_0_4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g3803ce5d895_0_4" descr="Block-based code for a micro:bit to randomly select and display elements from arrays called &quot;character&quot;, &quot;setting&quot; and &quot;problem&quot;. When the micro:bit detects movement, the &quot;on shake&quot; code block contains code that selects a random number between 0 and 2 is for each array. The elements for those indices are shown on the micro:bit’s LED display with a 2 second pause to provide enough time to record each element." title="microbit-screenshot (90).png"/>
          <p:cNvPicPr preferRelativeResize="0"/>
          <p:nvPr/>
        </p:nvPicPr>
        <p:blipFill rotWithShape="1">
          <a:blip r:embed="rId4">
            <a:alphaModFix/>
          </a:blip>
          <a:srcRect t="36439"/>
          <a:stretch/>
        </p:blipFill>
        <p:spPr>
          <a:xfrm>
            <a:off x="3893525" y="3751075"/>
            <a:ext cx="4676024" cy="268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669771b81a_0_21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7"/>
                  </a:ext>
                </a:extLst>
              </a:rPr>
              <a:t>ctivity Steps</a:t>
            </a:r>
            <a:r>
              <a:rPr lang="en-GB" sz="2600">
                <a:solidFill>
                  <a:srgbClr val="6C4BC1"/>
                </a:solidFill>
              </a:rPr>
              <a:t> 4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30" name="Google Shape;330;g3669771b81a_0_21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19</a:t>
            </a:fld>
            <a:endParaRPr/>
          </a:p>
        </p:txBody>
      </p:sp>
      <p:sp>
        <p:nvSpPr>
          <p:cNvPr id="331" name="Google Shape;331;g3669771b81a_0_21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Test</a:t>
            </a:r>
            <a:r>
              <a:rPr lang="en-GB" sz="1800"/>
              <a:t> their code using the simulator and then </a:t>
            </a:r>
            <a:r>
              <a:rPr lang="en-GB" sz="1800" b="1">
                <a:solidFill>
                  <a:srgbClr val="6C4BC1"/>
                </a:solidFill>
              </a:rPr>
              <a:t>download</a:t>
            </a:r>
            <a:r>
              <a:rPr lang="en-GB" sz="1800"/>
              <a:t> the code to their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8"/>
                  </a:ext>
                </a:extLst>
              </a:rPr>
              <a:t>micro:bit</a:t>
            </a:r>
            <a:r>
              <a:rPr lang="en-GB" sz="1800"/>
              <a:t>.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Unplug</a:t>
            </a:r>
            <a:r>
              <a:rPr lang="en-GB" sz="1800" b="1">
                <a:solidFill>
                  <a:srgbClr val="2993D6"/>
                </a:solidFill>
              </a:rPr>
              <a:t> </a:t>
            </a:r>
            <a:r>
              <a:rPr lang="en-GB" sz="1800"/>
              <a:t>the micro:bit and </a:t>
            </a:r>
            <a:r>
              <a:rPr lang="en-GB" sz="1800" b="1">
                <a:solidFill>
                  <a:srgbClr val="6C4BC1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Shake</a:t>
            </a:r>
            <a:r>
              <a:rPr lang="en-GB" sz="1800"/>
              <a:t> the micro:bit to randomly select a character,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9"/>
                  </a:ext>
                </a:extLst>
              </a:rPr>
              <a:t>setting</a:t>
            </a:r>
            <a:r>
              <a:rPr lang="en-GB" sz="1800"/>
              <a:t>, and problem. 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Record</a:t>
            </a:r>
            <a:r>
              <a:rPr lang="en-GB" sz="1800" b="1">
                <a:solidFill>
                  <a:srgbClr val="2993D6"/>
                </a:solidFill>
              </a:rPr>
              <a:t> </a:t>
            </a:r>
            <a:r>
              <a:rPr lang="en-GB" sz="1800"/>
              <a:t>each story element as it scrolls across the LED display.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0"/>
                  </a:ext>
                </a:extLst>
              </a:rPr>
              <a:t>narrative writing recording sheet</a:t>
            </a:r>
            <a:r>
              <a:rPr lang="en-GB" sz="1800"/>
              <a:t> can be used to record the story elements, create an outline, and write a story. </a:t>
            </a:r>
            <a:endParaRPr sz="1800" b="1">
              <a:solidFill>
                <a:srgbClr val="2993D6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1"/>
                  </a:ext>
                </a:extLst>
              </a:rPr>
              <a:t>Use</a:t>
            </a:r>
            <a:r>
              <a:rPr lang="en-GB" sz="1800" b="1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2"/>
                  </a:ext>
                </a:extLst>
              </a:rPr>
              <a:t>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3"/>
                  </a:ext>
                </a:extLst>
              </a:rPr>
              <a:t>the story elements to practice writing a story: 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4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5"/>
                  </a:ext>
                </a:extLst>
              </a:rPr>
              <a:t>Imagine who your character is, where and when the story takes place, what problem they’ll face, and how they solve it.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6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Determine the beginning, middle, and end of your story.</a:t>
            </a:r>
            <a:endParaRPr sz="1800" b="1">
              <a:solidFill>
                <a:srgbClr val="6C4BC1"/>
              </a:solidFill>
            </a:endParaRPr>
          </a:p>
        </p:txBody>
      </p:sp>
      <p:sp>
        <p:nvSpPr>
          <p:cNvPr id="332" name="Google Shape;332;g3669771b81a_0_21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33" name="Google Shape;333;g3669771b81a_0_219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g35d6a68a0a1_0_136" descr="An illustration of a micro:bit board being moved about.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34632" y="4333878"/>
            <a:ext cx="2751667" cy="202247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g35d6a68a0a1_0_136"/>
          <p:cNvSpPr txBox="1">
            <a:spLocks noGrp="1"/>
          </p:cNvSpPr>
          <p:nvPr>
            <p:ph type="title"/>
          </p:nvPr>
        </p:nvSpPr>
        <p:spPr>
          <a:xfrm>
            <a:off x="681037" y="528876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Narrative Writing Prompts with Story Element Generator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95" name="Google Shape;95;g35d6a68a0a1_0_13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96" name="Google Shape;96;g35d6a68a0a1_0_136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41322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Summary &amp; Context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800"/>
              <a:t>Similar to “roll-a-story” activities, students can shake the BBC micro:bit to randomly generate a character, setting, and problem to practice writing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imagined</a:t>
            </a:r>
            <a:r>
              <a:rPr lang="en-GB" sz="1800"/>
              <a:t> narratives. Students will use the randomly generated story elements to develop the main parts of a story, create an outline, and write their story.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800"/>
              <a:t>Teachers can use this project as a full class activity, as part of station rotations, or on a choice board for independent practice.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</p:txBody>
      </p:sp>
      <p:grpSp>
        <p:nvGrpSpPr>
          <p:cNvPr id="97" name="Google Shape;97;g35d6a68a0a1_0_136"/>
          <p:cNvGrpSpPr/>
          <p:nvPr/>
        </p:nvGrpSpPr>
        <p:grpSpPr>
          <a:xfrm rot="4042808">
            <a:off x="8733555" y="955093"/>
            <a:ext cx="650811" cy="659761"/>
            <a:chOff x="7572716" y="3272053"/>
            <a:chExt cx="489368" cy="496098"/>
          </a:xfrm>
        </p:grpSpPr>
        <p:sp>
          <p:nvSpPr>
            <p:cNvPr id="98" name="Google Shape;98;g35d6a68a0a1_0_136" descr="decorative"/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g35d6a68a0a1_0_136" descr="decorative"/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g35d6a68a0a1_0_136" descr="decorative"/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g35d6a68a0a1_0_136" descr="decorative"/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/>
              <a:ahLst/>
              <a:cxnLst/>
              <a:rect l="l" t="t" r="r" b="b"/>
              <a:pathLst>
                <a:path w="85145" h="168636" extrusionOk="0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g35d6a68a0a1_0_136" descr="decorative"/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/>
              <a:ahLst/>
              <a:cxnLst/>
              <a:rect l="l" t="t" r="r" b="b"/>
              <a:pathLst>
                <a:path w="85145" h="168602" extrusionOk="0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g35d6a68a0a1_0_136" descr="decorative"/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4" name="Google Shape;104;g35d6a68a0a1_0_136" descr="decorativ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86302" y="1058044"/>
            <a:ext cx="192617" cy="192617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g35d6a68a0a1_0_136"/>
          <p:cNvSpPr txBox="1">
            <a:spLocks noGrp="1"/>
          </p:cNvSpPr>
          <p:nvPr>
            <p:ph type="body" idx="1"/>
          </p:nvPr>
        </p:nvSpPr>
        <p:spPr>
          <a:xfrm>
            <a:off x="5092936" y="1548371"/>
            <a:ext cx="41322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micro:bit Feature: </a:t>
            </a:r>
            <a:r>
              <a:rPr lang="en-GB" sz="2000" b="1">
                <a:solidFill>
                  <a:srgbClr val="00A000"/>
                </a:solidFill>
              </a:rPr>
              <a:t>Accelerometer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/>
              <a:t>The micro:bit’s accelerometer detects when it’s tilted left or right, backwards or forwards, and up or down, as well as when it’s shaken or falling.</a:t>
            </a:r>
            <a:endParaRPr sz="1800"/>
          </a:p>
          <a:p>
            <a:pPr marL="185732" lvl="0" indent="-71432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Example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"/>
                  </a:ext>
                </a:extLst>
              </a:rPr>
              <a:t>: Shake the micro:bit to </a:t>
            </a:r>
            <a:r>
              <a:rPr lang="en-GB" sz="1800"/>
              <a:t>randomly select a character, setting, and problem from a list of options.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1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None/>
            </a:pP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365ab73c13e_0_3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 1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39" name="Google Shape;339;g365ab73c13e_0_3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20</a:t>
            </a:fld>
            <a:endParaRPr/>
          </a:p>
        </p:txBody>
      </p:sp>
      <p:sp>
        <p:nvSpPr>
          <p:cNvPr id="340" name="Google Shape;340;g365ab73c13e_0_3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41" name="Google Shape;341;g365ab73c13e_0_36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33">
            <a:off x="8321936" y="347504"/>
            <a:ext cx="548546" cy="746116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g365ab73c13e_0_36"/>
          <p:cNvSpPr txBox="1">
            <a:spLocks noGrp="1"/>
          </p:cNvSpPr>
          <p:nvPr>
            <p:ph type="body" idx="1"/>
          </p:nvPr>
        </p:nvSpPr>
        <p:spPr>
          <a:xfrm>
            <a:off x="681036" y="131729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7"/>
                  </a:ext>
                </a:extLst>
              </a:rPr>
              <a:t>This project uses </a:t>
            </a:r>
            <a:r>
              <a:rPr lang="en-GB" sz="1650"/>
              <a:t>arrays, which are a special kind of variable that store data in lists. Each item in an array is called an element. </a:t>
            </a:r>
            <a:endParaRPr sz="1650"/>
          </a:p>
        </p:txBody>
      </p:sp>
      <p:sp>
        <p:nvSpPr>
          <p:cNvPr id="343" name="Google Shape;343;g365ab73c13e_0_36"/>
          <p:cNvSpPr/>
          <p:nvPr/>
        </p:nvSpPr>
        <p:spPr>
          <a:xfrm>
            <a:off x="741400" y="2059700"/>
            <a:ext cx="8544000" cy="4296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the beginning of the program, three variables are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8"/>
                  </a:ext>
                </a:extLst>
              </a:rPr>
              <a:t>set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arrays: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9"/>
                  </a:ext>
                </a:extLst>
              </a:rPr>
              <a:t>he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variable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0"/>
                  </a:ext>
                </a:extLst>
              </a:rPr>
              <a:t> “character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is set with three elements -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1"/>
                  </a:ext>
                </a:extLst>
              </a:rPr>
              <a:t>“whale”, “mermaid”, and “pirate”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2"/>
                  </a:ext>
                </a:extLst>
              </a:rPr>
              <a:t>he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variable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3"/>
                  </a:ext>
                </a:extLst>
              </a:rPr>
              <a:t>setting”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set with three elements -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4"/>
                  </a:ext>
                </a:extLst>
              </a:rPr>
              <a:t>“ocean”, “island”, and “ship”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5"/>
                  </a:ext>
                </a:extLst>
              </a:rPr>
              <a:t>he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variable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6"/>
                  </a:ext>
                </a:extLst>
              </a:rPr>
              <a:t>problem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is set with three elements -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7"/>
                  </a:ext>
                </a:extLst>
              </a:rPr>
              <a:t>“storm”, “lost”, and “monster”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44" name="Google Shape;344;g365ab73c13e_0_36" descr="Block-based code for a micro:bit to set variables &quot;character&quot;, &quot;setting&quot;, and &quot;problem&quot; as arrays containing the elements &quot;whale&quot;, &quot;mermaid&quot;, and &quot;pirate&quot;; &quot;ocean&quot;, island&quot;, and &quot;ship&quot;; and &quot;storm&quot;, &quot;lost&quot;, &quot;monster&quot; respectively." title="microbit-screenshot (90).png"/>
          <p:cNvPicPr preferRelativeResize="0"/>
          <p:nvPr/>
        </p:nvPicPr>
        <p:blipFill rotWithShape="1">
          <a:blip r:embed="rId4">
            <a:alphaModFix/>
          </a:blip>
          <a:srcRect b="63154"/>
          <a:stretch/>
        </p:blipFill>
        <p:spPr>
          <a:xfrm>
            <a:off x="1794688" y="2224831"/>
            <a:ext cx="6316626" cy="2103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9444fbf832_0_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 2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50" name="Google Shape;350;g39444fbf832_0_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21</a:t>
            </a:fld>
            <a:endParaRPr/>
          </a:p>
        </p:txBody>
      </p:sp>
      <p:sp>
        <p:nvSpPr>
          <p:cNvPr id="351" name="Google Shape;351;g39444fbf832_0_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52" name="Google Shape;352;g39444fbf832_0_6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33">
            <a:off x="8321936" y="347504"/>
            <a:ext cx="548546" cy="746116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g39444fbf832_0_6"/>
          <p:cNvSpPr/>
          <p:nvPr/>
        </p:nvSpPr>
        <p:spPr>
          <a:xfrm>
            <a:off x="741400" y="1367475"/>
            <a:ext cx="8544000" cy="4988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elements in each array are numbered with an index that starts at 0 and goes up to 2. Numbering starts at 0 instead of 1 because computers start counting at 0.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example, the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8"/>
                  </a:ext>
                </a:extLst>
              </a:rPr>
              <a:t>character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array includes three elements with an index: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Index 0 = “whale”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Index 1 = “mermaid”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Index 2 = “pirate”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54" name="Google Shape;354;g39444fbf832_0_6"/>
          <p:cNvGrpSpPr/>
          <p:nvPr/>
        </p:nvGrpSpPr>
        <p:grpSpPr>
          <a:xfrm>
            <a:off x="1903375" y="3679275"/>
            <a:ext cx="6220052" cy="2390904"/>
            <a:chOff x="1903375" y="3679275"/>
            <a:chExt cx="6220052" cy="2390904"/>
          </a:xfrm>
        </p:grpSpPr>
        <p:pic>
          <p:nvPicPr>
            <p:cNvPr id="355" name="Google Shape;355;g39444fbf832_0_6" descr="Block-based code for a micro:bit to set variables &quot;character&quot;, &quot;setting&quot;, and &quot;problem&quot; as arrays containing the elements &quot;whale&quot;, &quot;mermaid&quot;, and &quot;pirate&quot;; &quot;ocean&quot;, island&quot;, and &quot;ship&quot;; and &quot;storm&quot;, &quot;lost&quot;, &quot;monster&quot; respectively." title="microbit-screenshot (90).png"/>
            <p:cNvPicPr preferRelativeResize="0"/>
            <p:nvPr/>
          </p:nvPicPr>
          <p:blipFill rotWithShape="1">
            <a:blip r:embed="rId4">
              <a:alphaModFix/>
            </a:blip>
            <a:srcRect b="63154"/>
            <a:stretch/>
          </p:blipFill>
          <p:spPr>
            <a:xfrm>
              <a:off x="1903375" y="3998776"/>
              <a:ext cx="6220052" cy="207140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56" name="Google Shape;356;g39444fbf832_0_6"/>
            <p:cNvGrpSpPr/>
            <p:nvPr/>
          </p:nvGrpSpPr>
          <p:grpSpPr>
            <a:xfrm>
              <a:off x="4638074" y="3679275"/>
              <a:ext cx="895200" cy="820810"/>
              <a:chOff x="4638074" y="3679275"/>
              <a:chExt cx="895200" cy="820810"/>
            </a:xfrm>
          </p:grpSpPr>
          <p:sp>
            <p:nvSpPr>
              <p:cNvPr id="357" name="Google Shape;357;g39444fbf832_0_6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867861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275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275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58" name="Google Shape;358;g39444fbf832_0_6"/>
              <p:cNvSpPr/>
              <p:nvPr/>
            </p:nvSpPr>
            <p:spPr>
              <a:xfrm>
                <a:off x="4638074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6C4BC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0</a:t>
                </a:r>
                <a:endParaRPr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359" name="Google Shape;359;g39444fbf832_0_6"/>
            <p:cNvGrpSpPr/>
            <p:nvPr/>
          </p:nvGrpSpPr>
          <p:grpSpPr>
            <a:xfrm>
              <a:off x="5635112" y="3679275"/>
              <a:ext cx="895200" cy="820810"/>
              <a:chOff x="4688500" y="3679275"/>
              <a:chExt cx="895200" cy="820810"/>
            </a:xfrm>
          </p:grpSpPr>
          <p:sp>
            <p:nvSpPr>
              <p:cNvPr id="360" name="Google Shape;360;g39444fbf832_0_6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275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275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61" name="Google Shape;361;g39444fbf832_0_6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6C4BC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1</a:t>
                </a:r>
                <a:endParaRPr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362" name="Google Shape;362;g39444fbf832_0_6"/>
            <p:cNvGrpSpPr/>
            <p:nvPr/>
          </p:nvGrpSpPr>
          <p:grpSpPr>
            <a:xfrm>
              <a:off x="6632137" y="3679275"/>
              <a:ext cx="895200" cy="820810"/>
              <a:chOff x="4688500" y="3679275"/>
              <a:chExt cx="895200" cy="820810"/>
            </a:xfrm>
          </p:grpSpPr>
          <p:sp>
            <p:nvSpPr>
              <p:cNvPr id="363" name="Google Shape;363;g39444fbf832_0_6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275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275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64" name="Google Shape;364;g39444fbf832_0_6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6C4BC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2</a:t>
                </a:r>
                <a:endParaRPr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39444fbf832_0_6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 3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70" name="Google Shape;370;g39444fbf832_0_6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22</a:t>
            </a:fld>
            <a:endParaRPr/>
          </a:p>
        </p:txBody>
      </p:sp>
      <p:sp>
        <p:nvSpPr>
          <p:cNvPr id="371" name="Google Shape;371;g39444fbf832_0_6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72" name="Google Shape;372;g39444fbf832_0_69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33">
            <a:off x="8321936" y="347504"/>
            <a:ext cx="548546" cy="746116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g39444fbf832_0_69"/>
          <p:cNvSpPr txBox="1">
            <a:spLocks noGrp="1"/>
          </p:cNvSpPr>
          <p:nvPr>
            <p:ph type="body" idx="1"/>
          </p:nvPr>
        </p:nvSpPr>
        <p:spPr>
          <a:xfrm>
            <a:off x="681036" y="131729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650"/>
              <a:t>This project uses randomization to pick different story elements </a:t>
            </a: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9"/>
                  </a:ext>
                </a:extLst>
              </a:rPr>
              <a:t>every time</a:t>
            </a:r>
            <a:r>
              <a:rPr lang="en-GB" sz="1650"/>
              <a:t> you shake the micro:bit.</a:t>
            </a:r>
            <a:endParaRPr sz="1650"/>
          </a:p>
        </p:txBody>
      </p:sp>
      <p:sp>
        <p:nvSpPr>
          <p:cNvPr id="374" name="Google Shape;374;g39444fbf832_0_69"/>
          <p:cNvSpPr/>
          <p:nvPr/>
        </p:nvSpPr>
        <p:spPr>
          <a:xfrm>
            <a:off x="741400" y="1928825"/>
            <a:ext cx="8544000" cy="4427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are three different parts of code used to randomly pick a story element.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red block identifies which array to use.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purple block picks a random number between 0 and 2. The random number selected is used as the index number.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orange block gets the element at the index number from the array identified. 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75" name="Google Shape;375;g39444fbf832_0_69" descr="On shake block containing the following block: &#10;show string character get value at pick random 0 to 2" title="microbit-screenshot - 2025-10-01T140847.227.png"/>
          <p:cNvPicPr preferRelativeResize="0"/>
          <p:nvPr/>
        </p:nvPicPr>
        <p:blipFill rotWithShape="1">
          <a:blip r:embed="rId4">
            <a:alphaModFix/>
          </a:blip>
          <a:srcRect t="33639" b="43933"/>
          <a:stretch/>
        </p:blipFill>
        <p:spPr>
          <a:xfrm>
            <a:off x="2295400" y="4431134"/>
            <a:ext cx="5436001" cy="11732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6" name="Google Shape;376;g39444fbf832_0_69"/>
          <p:cNvGrpSpPr/>
          <p:nvPr/>
        </p:nvGrpSpPr>
        <p:grpSpPr>
          <a:xfrm>
            <a:off x="5348667" y="3948214"/>
            <a:ext cx="1821661" cy="901919"/>
            <a:chOff x="180128" y="3544688"/>
            <a:chExt cx="2860200" cy="999024"/>
          </a:xfrm>
        </p:grpSpPr>
        <p:sp>
          <p:nvSpPr>
            <p:cNvPr id="377" name="Google Shape;377;g39444fbf832_0_69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>
              <a:off x="1392450" y="4008812"/>
              <a:ext cx="4356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525" tIns="82525" rIns="82525" bIns="825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53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2053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78" name="Google Shape;378;g39444fbf832_0_69"/>
            <p:cNvSpPr/>
            <p:nvPr/>
          </p:nvSpPr>
          <p:spPr>
            <a:xfrm>
              <a:off x="180128" y="3544688"/>
              <a:ext cx="2860200" cy="534900"/>
            </a:xfrm>
            <a:prstGeom prst="roundRect">
              <a:avLst>
                <a:gd name="adj" fmla="val 16667"/>
              </a:avLst>
            </a:prstGeom>
            <a:noFill/>
            <a:ln w="17200" cap="flat" cmpd="sng">
              <a:solidFill>
                <a:srgbClr val="6C4BC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525" tIns="82525" rIns="82525" bIns="825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63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1</a:t>
              </a:r>
              <a:endParaRPr sz="1263" b="1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379" name="Google Shape;379;g39444fbf832_0_69"/>
          <p:cNvGrpSpPr/>
          <p:nvPr/>
        </p:nvGrpSpPr>
        <p:grpSpPr>
          <a:xfrm>
            <a:off x="2658386" y="3948241"/>
            <a:ext cx="2302967" cy="901913"/>
            <a:chOff x="3099782" y="3510840"/>
            <a:chExt cx="3615900" cy="999017"/>
          </a:xfrm>
        </p:grpSpPr>
        <p:sp>
          <p:nvSpPr>
            <p:cNvPr id="380" name="Google Shape;380;g39444fbf832_0_69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>
              <a:off x="4574879" y="3974957"/>
              <a:ext cx="4356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525" tIns="82525" rIns="82525" bIns="825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53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2053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81" name="Google Shape;381;g39444fbf832_0_69"/>
            <p:cNvSpPr/>
            <p:nvPr/>
          </p:nvSpPr>
          <p:spPr>
            <a:xfrm>
              <a:off x="3099782" y="3510840"/>
              <a:ext cx="3615900" cy="534900"/>
            </a:xfrm>
            <a:prstGeom prst="roundRect">
              <a:avLst>
                <a:gd name="adj" fmla="val 16667"/>
              </a:avLst>
            </a:prstGeom>
            <a:noFill/>
            <a:ln w="17200" cap="flat" cmpd="sng">
              <a:solidFill>
                <a:srgbClr val="6C4BC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525" tIns="82525" rIns="82525" bIns="825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63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Use the “</a:t>
              </a:r>
              <a:r>
                <a:rPr lang="en-GB" sz="1263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  <a:extLst>
                    <a:ext uri="http://customooxmlschemas.google.com/">
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0"/>
                    </a:ext>
                  </a:extLst>
                </a:rPr>
                <a:t>character</a:t>
              </a:r>
              <a:r>
                <a:rPr lang="en-GB" sz="1263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” array</a:t>
              </a:r>
              <a:endParaRPr sz="1263" b="1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382" name="Google Shape;382;g39444fbf832_0_69"/>
          <p:cNvGrpSpPr/>
          <p:nvPr/>
        </p:nvGrpSpPr>
        <p:grpSpPr>
          <a:xfrm>
            <a:off x="3660743" y="5263604"/>
            <a:ext cx="2302967" cy="856247"/>
            <a:chOff x="1824650" y="3428411"/>
            <a:chExt cx="3615900" cy="948434"/>
          </a:xfrm>
        </p:grpSpPr>
        <p:sp>
          <p:nvSpPr>
            <p:cNvPr id="383" name="Google Shape;383;g39444fbf832_0_69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10800000">
              <a:off x="3414801" y="3428411"/>
              <a:ext cx="4356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525" tIns="82525" rIns="82525" bIns="825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53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2053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84" name="Google Shape;384;g39444fbf832_0_69"/>
            <p:cNvSpPr/>
            <p:nvPr/>
          </p:nvSpPr>
          <p:spPr>
            <a:xfrm>
              <a:off x="1824650" y="3841945"/>
              <a:ext cx="3615900" cy="534900"/>
            </a:xfrm>
            <a:prstGeom prst="roundRect">
              <a:avLst>
                <a:gd name="adj" fmla="val 16667"/>
              </a:avLst>
            </a:prstGeom>
            <a:noFill/>
            <a:ln w="17200" cap="flat" cmpd="sng">
              <a:solidFill>
                <a:srgbClr val="6C4BC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525" tIns="82525" rIns="82525" bIns="825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63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Get the element at index 1</a:t>
              </a:r>
              <a:endParaRPr sz="1263" b="1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9444fbf832_0_13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 4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90" name="Google Shape;390;g39444fbf832_0_13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23</a:t>
            </a:fld>
            <a:endParaRPr/>
          </a:p>
        </p:txBody>
      </p:sp>
      <p:sp>
        <p:nvSpPr>
          <p:cNvPr id="391" name="Google Shape;391;g39444fbf832_0_13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92" name="Google Shape;392;g39444fbf832_0_131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33">
            <a:off x="8321936" y="347504"/>
            <a:ext cx="548546" cy="746116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g39444fbf832_0_131"/>
          <p:cNvSpPr/>
          <p:nvPr/>
        </p:nvSpPr>
        <p:spPr>
          <a:xfrm>
            <a:off x="741400" y="1367475"/>
            <a:ext cx="8544000" cy="4988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code will show the string “mermaid” because it is the element at index 1 in the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1"/>
                  </a:ext>
                </a:extLst>
              </a:rPr>
              <a:t>character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array.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94" name="Google Shape;394;g39444fbf832_0_131"/>
          <p:cNvGrpSpPr/>
          <p:nvPr/>
        </p:nvGrpSpPr>
        <p:grpSpPr>
          <a:xfrm>
            <a:off x="958917" y="2539562"/>
            <a:ext cx="4596515" cy="1836276"/>
            <a:chOff x="2146973" y="4222100"/>
            <a:chExt cx="5140941" cy="2053770"/>
          </a:xfrm>
        </p:grpSpPr>
        <p:pic>
          <p:nvPicPr>
            <p:cNvPr id="395" name="Google Shape;395;g39444fbf832_0_131" descr="On shake block containing the following block: &#10;show string character get value at pick random 0 to 2. " title="microbit-screenshot - 2025-10-01T140847.227.png"/>
            <p:cNvPicPr preferRelativeResize="0"/>
            <p:nvPr/>
          </p:nvPicPr>
          <p:blipFill rotWithShape="1">
            <a:blip r:embed="rId4">
              <a:alphaModFix/>
            </a:blip>
            <a:srcRect t="33639" b="43933"/>
            <a:stretch/>
          </p:blipFill>
          <p:spPr>
            <a:xfrm>
              <a:off x="2146973" y="4678811"/>
              <a:ext cx="5140941" cy="110959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96" name="Google Shape;396;g39444fbf832_0_131"/>
            <p:cNvGrpSpPr/>
            <p:nvPr/>
          </p:nvGrpSpPr>
          <p:grpSpPr>
            <a:xfrm>
              <a:off x="5034525" y="4222100"/>
              <a:ext cx="1722984" cy="852967"/>
              <a:chOff x="180128" y="3544688"/>
              <a:chExt cx="2860200" cy="999024"/>
            </a:xfrm>
          </p:grpSpPr>
          <p:sp>
            <p:nvSpPr>
              <p:cNvPr id="397" name="Google Shape;397;g39444fbf832_0_131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1392450" y="4008812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9775" tIns="69775" rIns="69775" bIns="6977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736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736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98" name="Google Shape;398;g39444fbf832_0_131"/>
              <p:cNvSpPr/>
              <p:nvPr/>
            </p:nvSpPr>
            <p:spPr>
              <a:xfrm>
                <a:off x="180128" y="3544688"/>
                <a:ext cx="2860200" cy="534900"/>
              </a:xfrm>
              <a:prstGeom prst="roundRect">
                <a:avLst>
                  <a:gd name="adj" fmla="val 16667"/>
                </a:avLst>
              </a:prstGeom>
              <a:noFill/>
              <a:ln w="14550" cap="flat" cmpd="sng">
                <a:solidFill>
                  <a:srgbClr val="6C4BC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9775" tIns="69775" rIns="69775" bIns="69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68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Random number = 1</a:t>
                </a:r>
                <a:endParaRPr sz="1068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399" name="Google Shape;399;g39444fbf832_0_131"/>
            <p:cNvGrpSpPr/>
            <p:nvPr/>
          </p:nvGrpSpPr>
          <p:grpSpPr>
            <a:xfrm>
              <a:off x="2490475" y="4222125"/>
              <a:ext cx="2178218" cy="852961"/>
              <a:chOff x="3099782" y="3510840"/>
              <a:chExt cx="3615900" cy="999017"/>
            </a:xfrm>
          </p:grpSpPr>
          <p:sp>
            <p:nvSpPr>
              <p:cNvPr id="400" name="Google Shape;400;g39444fbf832_0_131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574879" y="3974957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9775" tIns="69775" rIns="69775" bIns="6977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736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736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01" name="Google Shape;401;g39444fbf832_0_131"/>
              <p:cNvSpPr/>
              <p:nvPr/>
            </p:nvSpPr>
            <p:spPr>
              <a:xfrm>
                <a:off x="3099782" y="3510840"/>
                <a:ext cx="3615900" cy="534900"/>
              </a:xfrm>
              <a:prstGeom prst="roundRect">
                <a:avLst>
                  <a:gd name="adj" fmla="val 16667"/>
                </a:avLst>
              </a:prstGeom>
              <a:noFill/>
              <a:ln w="14550" cap="flat" cmpd="sng">
                <a:solidFill>
                  <a:srgbClr val="6C4BC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9775" tIns="69775" rIns="69775" bIns="69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68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Use the “</a:t>
                </a:r>
                <a:r>
                  <a:rPr lang="en-GB" sz="1068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  <a:extLst>
                      <a:ext uri="http://customooxmlschemas.google.com/">
  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2"/>
                      </a:ext>
                    </a:extLst>
                  </a:rPr>
                  <a:t>character</a:t>
                </a:r>
                <a:r>
                  <a:rPr lang="en-GB" sz="1068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” array</a:t>
                </a:r>
                <a:endParaRPr sz="1068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402" name="Google Shape;402;g39444fbf832_0_131"/>
            <p:cNvGrpSpPr/>
            <p:nvPr/>
          </p:nvGrpSpPr>
          <p:grpSpPr>
            <a:xfrm>
              <a:off x="3438335" y="5466098"/>
              <a:ext cx="2178218" cy="809773"/>
              <a:chOff x="1824650" y="3428411"/>
              <a:chExt cx="3615900" cy="948434"/>
            </a:xfrm>
          </p:grpSpPr>
          <p:sp>
            <p:nvSpPr>
              <p:cNvPr id="403" name="Google Shape;403;g39444fbf832_0_131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 rot="10800000">
                <a:off x="3414801" y="3428411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9775" tIns="69775" rIns="69775" bIns="6977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736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736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04" name="Google Shape;404;g39444fbf832_0_131"/>
              <p:cNvSpPr/>
              <p:nvPr/>
            </p:nvSpPr>
            <p:spPr>
              <a:xfrm>
                <a:off x="1824650" y="3841945"/>
                <a:ext cx="3615900" cy="534900"/>
              </a:xfrm>
              <a:prstGeom prst="roundRect">
                <a:avLst>
                  <a:gd name="adj" fmla="val 16667"/>
                </a:avLst>
              </a:prstGeom>
              <a:noFill/>
              <a:ln w="14550" cap="flat" cmpd="sng">
                <a:solidFill>
                  <a:srgbClr val="6C4BC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9775" tIns="69775" rIns="69775" bIns="69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68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Get the element at index 1</a:t>
                </a:r>
                <a:endParaRPr sz="1068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  <p:grpSp>
        <p:nvGrpSpPr>
          <p:cNvPr id="405" name="Google Shape;405;g39444fbf832_0_131"/>
          <p:cNvGrpSpPr/>
          <p:nvPr/>
        </p:nvGrpSpPr>
        <p:grpSpPr>
          <a:xfrm>
            <a:off x="4113002" y="4375785"/>
            <a:ext cx="4954894" cy="1904594"/>
            <a:chOff x="1903375" y="3679275"/>
            <a:chExt cx="6220052" cy="2390904"/>
          </a:xfrm>
        </p:grpSpPr>
        <p:pic>
          <p:nvPicPr>
            <p:cNvPr id="406" name="Google Shape;406;g39444fbf832_0_131" descr="Block-based code for a micro:bit to set variables &quot;character&quot;, &quot;setting&quot;, and &quot;problem&quot; as arrays containing the elements &quot;whale&quot;, &quot;mermaid&quot;, and &quot;pirate&quot;; &quot;ocean&quot;, island&quot;, and &quot;ship&quot;; and &quot;storm&quot;, &quot;lost&quot;, &quot;monster&quot; respectively." title="microbit-screenshot (90).png"/>
            <p:cNvPicPr preferRelativeResize="0"/>
            <p:nvPr/>
          </p:nvPicPr>
          <p:blipFill rotWithShape="1">
            <a:blip r:embed="rId5">
              <a:alphaModFix/>
            </a:blip>
            <a:srcRect b="63154"/>
            <a:stretch/>
          </p:blipFill>
          <p:spPr>
            <a:xfrm>
              <a:off x="1903375" y="3998776"/>
              <a:ext cx="6220052" cy="207140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07" name="Google Shape;407;g39444fbf832_0_131"/>
            <p:cNvGrpSpPr/>
            <p:nvPr/>
          </p:nvGrpSpPr>
          <p:grpSpPr>
            <a:xfrm>
              <a:off x="4638074" y="3679275"/>
              <a:ext cx="895200" cy="820810"/>
              <a:chOff x="4638074" y="3679275"/>
              <a:chExt cx="895200" cy="820810"/>
            </a:xfrm>
          </p:grpSpPr>
          <p:sp>
            <p:nvSpPr>
              <p:cNvPr id="408" name="Google Shape;408;g39444fbf832_0_131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867861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825" tIns="72825" rIns="72825" bIns="728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12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812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09" name="Google Shape;409;g39444fbf832_0_131"/>
              <p:cNvSpPr/>
              <p:nvPr/>
            </p:nvSpPr>
            <p:spPr>
              <a:xfrm>
                <a:off x="4638074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5175" cap="flat" cmpd="sng">
                <a:solidFill>
                  <a:srgbClr val="6C4BC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2825" tIns="72825" rIns="72825" bIns="728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15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0</a:t>
                </a:r>
                <a:endParaRPr sz="1115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410" name="Google Shape;410;g39444fbf832_0_131"/>
            <p:cNvGrpSpPr/>
            <p:nvPr/>
          </p:nvGrpSpPr>
          <p:grpSpPr>
            <a:xfrm>
              <a:off x="5635112" y="3679275"/>
              <a:ext cx="895200" cy="820810"/>
              <a:chOff x="4688500" y="3679275"/>
              <a:chExt cx="895200" cy="820810"/>
            </a:xfrm>
          </p:grpSpPr>
          <p:sp>
            <p:nvSpPr>
              <p:cNvPr id="411" name="Google Shape;411;g39444fbf832_0_131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825" tIns="72825" rIns="72825" bIns="728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12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812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12" name="Google Shape;412;g39444fbf832_0_131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5175" cap="flat" cmpd="sng">
                <a:solidFill>
                  <a:srgbClr val="6C4BC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2825" tIns="72825" rIns="72825" bIns="728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15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1</a:t>
                </a:r>
                <a:endParaRPr sz="1115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413" name="Google Shape;413;g39444fbf832_0_131"/>
            <p:cNvGrpSpPr/>
            <p:nvPr/>
          </p:nvGrpSpPr>
          <p:grpSpPr>
            <a:xfrm>
              <a:off x="6632137" y="3679275"/>
              <a:ext cx="895200" cy="820810"/>
              <a:chOff x="4688500" y="3679275"/>
              <a:chExt cx="895200" cy="820810"/>
            </a:xfrm>
          </p:grpSpPr>
          <p:sp>
            <p:nvSpPr>
              <p:cNvPr id="414" name="Google Shape;414;g39444fbf832_0_131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825" tIns="72825" rIns="72825" bIns="728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12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812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15" name="Google Shape;415;g39444fbf832_0_131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5175" cap="flat" cmpd="sng">
                <a:solidFill>
                  <a:srgbClr val="6C4BC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2825" tIns="72825" rIns="72825" bIns="728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15" b="1">
                    <a:solidFill>
                      <a:srgbClr val="6C4BC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2</a:t>
                </a:r>
                <a:endParaRPr sz="1115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  <p:sp>
        <p:nvSpPr>
          <p:cNvPr id="416" name="Google Shape;416;g39444fbf832_0_131"/>
          <p:cNvSpPr/>
          <p:nvPr/>
        </p:nvSpPr>
        <p:spPr>
          <a:xfrm rot="5400000">
            <a:off x="6114988" y="2685507"/>
            <a:ext cx="732900" cy="221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6C4BC1"/>
          </a:solidFill>
          <a:ln w="952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7" name="Google Shape;417;g39444fbf832_0_131"/>
          <p:cNvSpPr/>
          <p:nvPr/>
        </p:nvSpPr>
        <p:spPr>
          <a:xfrm rot="-5400000">
            <a:off x="2162349" y="3608707"/>
            <a:ext cx="746700" cy="25236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6C4BC1"/>
          </a:solidFill>
          <a:ln w="952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39444fbf832_0_200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 5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423" name="Google Shape;423;g39444fbf832_0_20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24</a:t>
            </a:fld>
            <a:endParaRPr/>
          </a:p>
        </p:txBody>
      </p:sp>
      <p:sp>
        <p:nvSpPr>
          <p:cNvPr id="424" name="Google Shape;424;g39444fbf832_0_200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25" name="Google Shape;425;g39444fbf832_0_200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33">
            <a:off x="8321936" y="347504"/>
            <a:ext cx="548546" cy="746116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g39444fbf832_0_200"/>
          <p:cNvSpPr txBox="1">
            <a:spLocks noGrp="1"/>
          </p:cNvSpPr>
          <p:nvPr>
            <p:ph type="body" idx="1"/>
          </p:nvPr>
        </p:nvSpPr>
        <p:spPr>
          <a:xfrm>
            <a:off x="681036" y="131729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50"/>
              <a:t>This project </a:t>
            </a: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3"/>
                  </a:ext>
                </a:extLst>
              </a:rPr>
              <a:t>uses the ‘on shake’ </a:t>
            </a:r>
            <a:r>
              <a:rPr lang="en-GB" sz="1650"/>
              <a:t>block to detect movement using the accelerometer.</a:t>
            </a:r>
            <a:endParaRPr sz="1650"/>
          </a:p>
        </p:txBody>
      </p:sp>
      <p:sp>
        <p:nvSpPr>
          <p:cNvPr id="427" name="Google Shape;427;g39444fbf832_0_200"/>
          <p:cNvSpPr/>
          <p:nvPr/>
        </p:nvSpPr>
        <p:spPr>
          <a:xfrm>
            <a:off x="741400" y="1760975"/>
            <a:ext cx="8544000" cy="46095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it detects 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4"/>
                  </a:ext>
                </a:extLst>
              </a:rPr>
              <a:t>movement, 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random number between 0 and 2 is picked for each array. The character, setting, and problem elements from each randomly selected index are shown on the micro:bit’s LED display with a two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5"/>
                  </a:ext>
                </a:extLst>
              </a:rPr>
              <a:t> second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6"/>
                  </a:ext>
                </a:extLst>
              </a:rPr>
              <a:t>2000 millisecond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 pause after each word shown to provide enough time to record the word displayed.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5124582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this example, the character at index 1 is “mermaid”, the setting at index 0 is “ocean”, and the problem at index 0 is “storm”. The words “mermaid”, “ocean”, and “storm” would scroll across the LED display with a two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7"/>
                  </a:ext>
                </a:extLst>
              </a:rPr>
              <a:t> second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delay after each word.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28" name="Google Shape;428;g39444fbf832_0_200" descr="Block-based code for a micro:bit to randomly select and display elements from arrays called &quot;character&quot;, &quot;setting&quot; and &quot;problem&quot;. When the micro:bit detects movement, the &quot;on shake&quot; code block contains code that selects a random number between 0 and 2 is for each array. The elements for those indices are shown on the micro:bit’s LED display with a 2 second pause to provide enough time to record each element." title="microbit-screenshot (90).png"/>
          <p:cNvPicPr preferRelativeResize="0"/>
          <p:nvPr/>
        </p:nvPicPr>
        <p:blipFill rotWithShape="1">
          <a:blip r:embed="rId4">
            <a:alphaModFix/>
          </a:blip>
          <a:srcRect t="36439"/>
          <a:stretch/>
        </p:blipFill>
        <p:spPr>
          <a:xfrm>
            <a:off x="3895332" y="3388330"/>
            <a:ext cx="4418796" cy="25384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9" name="Google Shape;429;g39444fbf832_0_200"/>
          <p:cNvGrpSpPr/>
          <p:nvPr/>
        </p:nvGrpSpPr>
        <p:grpSpPr>
          <a:xfrm>
            <a:off x="7982400" y="3779513"/>
            <a:ext cx="1252461" cy="378816"/>
            <a:chOff x="68680" y="3877853"/>
            <a:chExt cx="2506927" cy="534900"/>
          </a:xfrm>
        </p:grpSpPr>
        <p:sp>
          <p:nvSpPr>
            <p:cNvPr id="430" name="Google Shape;430;g39444fbf832_0_200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5400000">
              <a:off x="293980" y="3766271"/>
              <a:ext cx="307500" cy="75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25" tIns="64725" rIns="64725" bIns="64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10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61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31" name="Google Shape;431;g39444fbf832_0_200"/>
            <p:cNvSpPr/>
            <p:nvPr/>
          </p:nvSpPr>
          <p:spPr>
            <a:xfrm>
              <a:off x="743208" y="3877853"/>
              <a:ext cx="1832400" cy="534900"/>
            </a:xfrm>
            <a:prstGeom prst="roundRect">
              <a:avLst>
                <a:gd name="adj" fmla="val 16667"/>
              </a:avLst>
            </a:prstGeom>
            <a:noFill/>
            <a:ln w="13500" cap="flat" cmpd="sng">
              <a:solidFill>
                <a:srgbClr val="6C4BC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4725" tIns="64725" rIns="64725" bIns="64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91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1</a:t>
              </a:r>
              <a:endParaRPr sz="991" b="1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432" name="Google Shape;432;g39444fbf832_0_200"/>
          <p:cNvGrpSpPr/>
          <p:nvPr/>
        </p:nvGrpSpPr>
        <p:grpSpPr>
          <a:xfrm>
            <a:off x="7982400" y="4429076"/>
            <a:ext cx="1252461" cy="378816"/>
            <a:chOff x="68680" y="3877853"/>
            <a:chExt cx="2506927" cy="534900"/>
          </a:xfrm>
        </p:grpSpPr>
        <p:sp>
          <p:nvSpPr>
            <p:cNvPr id="433" name="Google Shape;433;g39444fbf832_0_200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5400000">
              <a:off x="293980" y="3766271"/>
              <a:ext cx="307500" cy="75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25" tIns="64725" rIns="64725" bIns="64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10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61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34" name="Google Shape;434;g39444fbf832_0_200"/>
            <p:cNvSpPr/>
            <p:nvPr/>
          </p:nvSpPr>
          <p:spPr>
            <a:xfrm>
              <a:off x="743208" y="3877853"/>
              <a:ext cx="1832400" cy="534900"/>
            </a:xfrm>
            <a:prstGeom prst="roundRect">
              <a:avLst>
                <a:gd name="adj" fmla="val 16667"/>
              </a:avLst>
            </a:prstGeom>
            <a:noFill/>
            <a:ln w="13500" cap="flat" cmpd="sng">
              <a:solidFill>
                <a:srgbClr val="6C4BC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4725" tIns="64725" rIns="64725" bIns="64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91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0</a:t>
              </a:r>
              <a:endParaRPr sz="991" b="1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435" name="Google Shape;435;g39444fbf832_0_200"/>
          <p:cNvGrpSpPr/>
          <p:nvPr/>
        </p:nvGrpSpPr>
        <p:grpSpPr>
          <a:xfrm>
            <a:off x="7982400" y="5078640"/>
            <a:ext cx="1252461" cy="378816"/>
            <a:chOff x="68680" y="3877853"/>
            <a:chExt cx="2506927" cy="534900"/>
          </a:xfrm>
        </p:grpSpPr>
        <p:sp>
          <p:nvSpPr>
            <p:cNvPr id="436" name="Google Shape;436;g39444fbf832_0_200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5400000">
              <a:off x="293980" y="3766271"/>
              <a:ext cx="307500" cy="75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25" tIns="64725" rIns="64725" bIns="64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10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61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37" name="Google Shape;437;g39444fbf832_0_200"/>
            <p:cNvSpPr/>
            <p:nvPr/>
          </p:nvSpPr>
          <p:spPr>
            <a:xfrm>
              <a:off x="743208" y="3877853"/>
              <a:ext cx="1832400" cy="534900"/>
            </a:xfrm>
            <a:prstGeom prst="roundRect">
              <a:avLst>
                <a:gd name="adj" fmla="val 16667"/>
              </a:avLst>
            </a:prstGeom>
            <a:noFill/>
            <a:ln w="13500" cap="flat" cmpd="sng">
              <a:solidFill>
                <a:srgbClr val="6C4BC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4725" tIns="64725" rIns="64725" bIns="64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91" b="1">
                  <a:solidFill>
                    <a:srgbClr val="6C4BC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0</a:t>
              </a:r>
              <a:endParaRPr sz="991" b="1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3669771b81a_0_181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Spicy</a:t>
            </a:r>
            <a:endParaRPr/>
          </a:p>
        </p:txBody>
      </p:sp>
      <p:sp>
        <p:nvSpPr>
          <p:cNvPr id="443" name="Google Shape;443;g3669771b81a_0_181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3669771b81a_0_238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654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Introduction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449" name="Google Shape;449;g3669771b81a_0_23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26</a:t>
            </a:fld>
            <a:endParaRPr/>
          </a:p>
        </p:txBody>
      </p:sp>
      <p:sp>
        <p:nvSpPr>
          <p:cNvPr id="450" name="Google Shape;450;g3669771b81a_0_238"/>
          <p:cNvSpPr txBox="1">
            <a:spLocks noGrp="1"/>
          </p:cNvSpPr>
          <p:nvPr>
            <p:ph type="body" idx="1"/>
          </p:nvPr>
        </p:nvSpPr>
        <p:spPr>
          <a:xfrm>
            <a:off x="681025" y="1548375"/>
            <a:ext cx="85440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Students open the </a:t>
            </a:r>
            <a:r>
              <a:rPr lang="en-GB" sz="1800" b="1"/>
              <a:t>story element generator spicy</a:t>
            </a:r>
            <a:r>
              <a:rPr lang="en-GB" sz="1800"/>
              <a:t> </a:t>
            </a:r>
            <a:r>
              <a:rPr lang="en-GB" sz="1800" b="1"/>
              <a:t>project</a:t>
            </a:r>
            <a:r>
              <a:rPr lang="en-GB" sz="1800"/>
              <a:t> containing some pre-built code. Students will finish building their own story element generator using MakeCode.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After the code has been built and downloaded onto their micro:bit, students will shake their micro:bit to randomly select a character, setting, and problem to practice narrative writing.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Reading text as it scrolls across the LED display and recording the story elements is challenging, so working in pairs or small groups can be helpful.</a:t>
            </a:r>
            <a:endParaRPr sz="1800"/>
          </a:p>
          <a:p>
            <a:pPr marL="457200" marR="793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Students record the character, setting, and problem. </a:t>
            </a:r>
            <a:endParaRPr sz="1800"/>
          </a:p>
          <a:p>
            <a:pPr marL="914400" marR="793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The narrative writing recording sheet can be used to record the story elements, create an outline, and write a story. </a:t>
            </a:r>
            <a:endParaRPr sz="1800"/>
          </a:p>
          <a:p>
            <a:pPr marL="457200" marR="793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Students will use the story elements to create an outline and draft their story.</a:t>
            </a:r>
            <a:endParaRPr sz="1800"/>
          </a:p>
        </p:txBody>
      </p:sp>
      <p:pic>
        <p:nvPicPr>
          <p:cNvPr id="451" name="Google Shape;451;g3669771b81a_0_238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2577" y="25033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g3669771b81a_0_23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35fa30c4f18_0_79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8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1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458" name="Google Shape;458;g35fa30c4f18_0_7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27</a:t>
            </a:fld>
            <a:endParaRPr/>
          </a:p>
        </p:txBody>
      </p:sp>
      <p:sp>
        <p:nvSpPr>
          <p:cNvPr id="459" name="Google Shape;459;g35fa30c4f18_0_7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800" b="1" i="1">
                <a:solidFill>
                  <a:srgbClr val="CD0364"/>
                </a:solidFill>
              </a:rPr>
              <a:t>Build the Code - Part 1:</a:t>
            </a:r>
            <a:endParaRPr sz="959" b="1" i="1">
              <a:solidFill>
                <a:srgbClr val="CD0364"/>
              </a:solidFill>
            </a:endParaRPr>
          </a:p>
          <a:p>
            <a:pPr marL="318151" lvl="0" indent="-30002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650"/>
              <a:buChar char="•"/>
            </a:pPr>
            <a:r>
              <a:rPr lang="en-GB" sz="1650" b="1">
                <a:solidFill>
                  <a:srgbClr val="CD0364"/>
                </a:solidFill>
              </a:rPr>
              <a:t>Open</a:t>
            </a:r>
            <a:r>
              <a:rPr lang="en-GB" sz="1650"/>
              <a:t> the </a:t>
            </a: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9"/>
                  </a:ext>
                </a:extLst>
              </a:rPr>
              <a:t>starter project</a:t>
            </a:r>
            <a:r>
              <a:rPr lang="en-GB" sz="1650"/>
              <a:t>: </a:t>
            </a:r>
            <a:r>
              <a:rPr lang="en-GB" sz="1650" u="sng">
                <a:solidFill>
                  <a:schemeClr val="hlink"/>
                </a:solidFill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0"/>
                  </a:ext>
                </a:extLst>
              </a:rPr>
              <a:t>mbit.io/us-story-</a:t>
            </a:r>
            <a:r>
              <a:rPr lang="en-GB" sz="1650" u="sng">
                <a:solidFill>
                  <a:schemeClr val="hlink"/>
                </a:solidFill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1"/>
                  </a:ext>
                </a:extLst>
              </a:rPr>
              <a:t>spicy</a:t>
            </a:r>
            <a:endParaRPr sz="1650"/>
          </a:p>
          <a:p>
            <a:pPr marL="318151" marR="0" lvl="0" indent="-30002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650"/>
              <a:buChar char="•"/>
            </a:pPr>
            <a:r>
              <a:rPr lang="en-GB" sz="1650" b="1">
                <a:solidFill>
                  <a:srgbClr val="CD0364"/>
                </a:solidFill>
              </a:rPr>
              <a:t>Explain</a:t>
            </a:r>
            <a:r>
              <a:rPr lang="en-GB" sz="1650" b="1">
                <a:solidFill>
                  <a:srgbClr val="6C4BC1"/>
                </a:solidFill>
              </a:rPr>
              <a:t> </a:t>
            </a:r>
            <a:r>
              <a:rPr lang="en-GB" sz="1650"/>
              <a:t>that students will use the toolbox to find code blocks. For this project, the code blocks to create arrays and to randomly pick a story element are provided.</a:t>
            </a:r>
            <a:endParaRPr sz="1650"/>
          </a:p>
          <a:p>
            <a:pPr marL="318151" lvl="0" indent="-30002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650"/>
              <a:buChar char="•"/>
            </a:pPr>
            <a:r>
              <a:rPr lang="en-GB" sz="1650" b="1">
                <a:solidFill>
                  <a:srgbClr val="CD0364"/>
                </a:solidFill>
              </a:rPr>
              <a:t>Explain</a:t>
            </a:r>
            <a:r>
              <a:rPr lang="en-GB" sz="1650" b="1">
                <a:solidFill>
                  <a:srgbClr val="6C4BC1"/>
                </a:solidFill>
              </a:rPr>
              <a:t> </a:t>
            </a:r>
            <a:r>
              <a:rPr lang="en-GB" sz="1650"/>
              <a:t>that</a:t>
            </a:r>
            <a:r>
              <a:rPr lang="en-GB" sz="1650" b="1">
                <a:solidFill>
                  <a:srgbClr val="6C4BC1"/>
                </a:solidFill>
              </a:rPr>
              <a:t> </a:t>
            </a:r>
            <a:r>
              <a:rPr lang="en-GB" sz="1650"/>
              <a:t>they will be building their own story element generator that will randomly select a character, setting, and problem from a list when they shake the micro:bit.</a:t>
            </a:r>
            <a:endParaRPr sz="1650"/>
          </a:p>
          <a:p>
            <a:pPr marL="318151" lvl="0" indent="-30002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650"/>
              <a:buChar char="•"/>
            </a:pPr>
            <a:r>
              <a:rPr lang="en-GB" sz="1650" b="1">
                <a:solidFill>
                  <a:srgbClr val="CD0364"/>
                </a:solidFill>
              </a:rPr>
              <a:t>Explain</a:t>
            </a:r>
            <a:r>
              <a:rPr lang="en-GB" sz="1650" b="1">
                <a:solidFill>
                  <a:srgbClr val="6C4BC1"/>
                </a:solidFill>
              </a:rPr>
              <a:t> </a:t>
            </a:r>
            <a:r>
              <a:rPr lang="en-GB" sz="1650"/>
              <a:t>that students should be intentional when they are selecting and moving coding blocks. They should click round, </a:t>
            </a: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2"/>
                  </a:ext>
                </a:extLst>
              </a:rPr>
              <a:t>gray</a:t>
            </a:r>
            <a:r>
              <a:rPr lang="en-GB" sz="1650"/>
              <a:t>, or orange blocks near the words ‘array of’ or ‘get value at’ to avoid pulling code blocks apart. </a:t>
            </a:r>
            <a:endParaRPr sz="1650" b="1" i="1">
              <a:solidFill>
                <a:srgbClr val="CD0364"/>
              </a:solidFill>
            </a:endParaRPr>
          </a:p>
          <a:p>
            <a:pPr marL="457200" marR="2070487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endParaRPr sz="180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endParaRPr sz="1800"/>
          </a:p>
        </p:txBody>
      </p:sp>
      <p:sp>
        <p:nvSpPr>
          <p:cNvPr id="460" name="Google Shape;460;g35fa30c4f18_0_7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61" name="Google Shape;461;g35fa30c4f18_0_79" descr="Illustration of educator in front of empty whiteboard used to signal teacher-led activities on this page." title="black female teacher 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2" name="Google Shape;462;g35fa30c4f18_0_79"/>
          <p:cNvGrpSpPr/>
          <p:nvPr/>
        </p:nvGrpSpPr>
        <p:grpSpPr>
          <a:xfrm>
            <a:off x="6179307" y="4813129"/>
            <a:ext cx="2970467" cy="725412"/>
            <a:chOff x="4681600" y="4563176"/>
            <a:chExt cx="4214026" cy="1029100"/>
          </a:xfrm>
        </p:grpSpPr>
        <p:pic>
          <p:nvPicPr>
            <p:cNvPr id="463" name="Google Shape;463;g35fa30c4f18_0_79" descr="Character get value at pick random " title="microbit-screenshot (93).png"/>
            <p:cNvPicPr preferRelativeResize="0"/>
            <p:nvPr/>
          </p:nvPicPr>
          <p:blipFill rotWithShape="1">
            <a:blip r:embed="rId5">
              <a:alphaModFix/>
            </a:blip>
            <a:srcRect l="18915" r="49998" b="88804"/>
            <a:stretch/>
          </p:blipFill>
          <p:spPr>
            <a:xfrm>
              <a:off x="4681600" y="4893475"/>
              <a:ext cx="4214026" cy="6988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4" name="Google Shape;464;g35fa30c4f18_0_79" descr="Arrow pointing down "/>
            <p:cNvSpPr txBox="1"/>
            <p:nvPr/>
          </p:nvSpPr>
          <p:spPr>
            <a:xfrm>
              <a:off x="6090160" y="4563176"/>
              <a:ext cx="483600" cy="593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525" tIns="71525" rIns="71525" bIns="715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80"/>
                <a:buFont typeface="Arial"/>
                <a:buNone/>
              </a:pPr>
              <a:r>
                <a:rPr lang="en-GB" sz="1779" b="0" i="0" u="none" strike="noStrike" cap="none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779" b="0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465" name="Google Shape;465;g35fa30c4f18_0_79"/>
          <p:cNvGrpSpPr/>
          <p:nvPr/>
        </p:nvGrpSpPr>
        <p:grpSpPr>
          <a:xfrm>
            <a:off x="928012" y="4769992"/>
            <a:ext cx="4105798" cy="1543346"/>
            <a:chOff x="1006265" y="4616851"/>
            <a:chExt cx="4497533" cy="1690597"/>
          </a:xfrm>
        </p:grpSpPr>
        <p:grpSp>
          <p:nvGrpSpPr>
            <p:cNvPr id="466" name="Google Shape;466;g35fa30c4f18_0_79"/>
            <p:cNvGrpSpPr/>
            <p:nvPr/>
          </p:nvGrpSpPr>
          <p:grpSpPr>
            <a:xfrm>
              <a:off x="2228605" y="4616851"/>
              <a:ext cx="3190207" cy="882623"/>
              <a:chOff x="5011000" y="5544219"/>
              <a:chExt cx="3676201" cy="1017081"/>
            </a:xfrm>
          </p:grpSpPr>
          <p:pic>
            <p:nvPicPr>
              <p:cNvPr id="467" name="Google Shape;467;g35fa30c4f18_0_79" descr="Array of block " title="microbit-screenshot (93).png"/>
              <p:cNvPicPr preferRelativeResize="0"/>
              <p:nvPr/>
            </p:nvPicPr>
            <p:blipFill rotWithShape="1">
              <a:blip r:embed="rId5">
                <a:alphaModFix/>
              </a:blip>
              <a:srcRect l="19159" t="12226" r="53722" b="76577"/>
              <a:stretch/>
            </p:blipFill>
            <p:spPr>
              <a:xfrm>
                <a:off x="5011000" y="5862500"/>
                <a:ext cx="3676201" cy="69880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68" name="Google Shape;468;g35fa30c4f18_0_79" descr="Arrow pointing down "/>
              <p:cNvSpPr txBox="1"/>
              <p:nvPr/>
            </p:nvSpPr>
            <p:spPr>
              <a:xfrm>
                <a:off x="5337610" y="5544219"/>
                <a:ext cx="483600" cy="593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0375" tIns="80375" rIns="80375" bIns="803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Arial"/>
                  <a:buNone/>
                </a:pPr>
                <a:r>
                  <a:rPr lang="en-GB" sz="2000" b="0" i="0" u="none" strike="noStrike" cap="none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000" b="0" i="0" u="none" strike="noStrike" cap="none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469" name="Google Shape;469;g35fa30c4f18_0_79"/>
            <p:cNvGrpSpPr/>
            <p:nvPr/>
          </p:nvGrpSpPr>
          <p:grpSpPr>
            <a:xfrm>
              <a:off x="1006265" y="5278609"/>
              <a:ext cx="4497533" cy="1028840"/>
              <a:chOff x="1813450" y="4933403"/>
              <a:chExt cx="5182684" cy="1185572"/>
            </a:xfrm>
          </p:grpSpPr>
          <p:pic>
            <p:nvPicPr>
              <p:cNvPr id="470" name="Google Shape;470;g35fa30c4f18_0_79" descr="On start block containing the following block: &#10;Set problem to array of 'storm' , 'lost', 'monster'. " title="microbit-screenshot (94).png"/>
              <p:cNvPicPr preferRelativeResize="0"/>
              <p:nvPr/>
            </p:nvPicPr>
            <p:blipFill rotWithShape="1">
              <a:blip r:embed="rId6">
                <a:alphaModFix/>
              </a:blip>
              <a:srcRect l="7957" r="53189" b="83440"/>
              <a:stretch/>
            </p:blipFill>
            <p:spPr>
              <a:xfrm>
                <a:off x="1813450" y="5101900"/>
                <a:ext cx="5182684" cy="10170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71" name="Google Shape;471;g35fa30c4f18_0_79" descr="Arrow pointing down "/>
              <p:cNvSpPr txBox="1"/>
              <p:nvPr/>
            </p:nvSpPr>
            <p:spPr>
              <a:xfrm>
                <a:off x="3560160" y="4933403"/>
                <a:ext cx="483600" cy="593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0375" tIns="80375" rIns="80375" bIns="803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Arial"/>
                  <a:buNone/>
                </a:pPr>
                <a:r>
                  <a:rPr lang="en-GB" sz="2000" b="0" i="0" u="none" strike="noStrike" cap="none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000" b="0" i="0" u="none" strike="noStrike" cap="none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  <p:pic>
        <p:nvPicPr>
          <p:cNvPr id="472" name="Google Shape;472;g35fa30c4f18_0_79" descr="On shake block containing the following block: &#10;show string character get value at pick random 0 to 2" title="microbit-screenshot - 2025-10-07T154158.888.png"/>
          <p:cNvPicPr preferRelativeResize="0"/>
          <p:nvPr/>
        </p:nvPicPr>
        <p:blipFill rotWithShape="1">
          <a:blip r:embed="rId7">
            <a:alphaModFix/>
          </a:blip>
          <a:srcRect t="17942" r="58832" b="62528"/>
          <a:stretch/>
        </p:blipFill>
        <p:spPr>
          <a:xfrm>
            <a:off x="5396119" y="5470060"/>
            <a:ext cx="3762386" cy="886290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g35fa30c4f18_0_79" descr="pink down arrow to signal the students will change the gray, unusable on button A pressed block to a pink, usable on button B pressed by clicking the down arrow next to letter A and selecting letter B."/>
          <p:cNvSpPr txBox="1"/>
          <p:nvPr/>
        </p:nvSpPr>
        <p:spPr>
          <a:xfrm>
            <a:off x="7177224" y="5445738"/>
            <a:ext cx="340800" cy="41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525" tIns="71525" rIns="71525" bIns="715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80"/>
              <a:buFont typeface="Arial"/>
              <a:buNone/>
            </a:pPr>
            <a:r>
              <a:rPr lang="en-GB" sz="1779" b="0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↓</a:t>
            </a:r>
            <a:endParaRPr sz="1779" b="0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365ab73c13e_0_148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3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4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5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2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479" name="Google Shape;479;g365ab73c13e_0_14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28</a:t>
            </a:fld>
            <a:endParaRPr/>
          </a:p>
        </p:txBody>
      </p:sp>
      <p:sp>
        <p:nvSpPr>
          <p:cNvPr id="480" name="Google Shape;480;g365ab73c13e_0_14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1" name="Google Shape;481;g365ab73c13e_0_148"/>
          <p:cNvSpPr/>
          <p:nvPr/>
        </p:nvSpPr>
        <p:spPr>
          <a:xfrm>
            <a:off x="743575" y="1829175"/>
            <a:ext cx="1848900" cy="43827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‘on start’ block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Input section and add it to your workspace.</a:t>
            </a:r>
            <a:endParaRPr sz="14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2" name="Google Shape;482;g365ab73c13e_0_148"/>
          <p:cNvSpPr/>
          <p:nvPr/>
        </p:nvSpPr>
        <p:spPr>
          <a:xfrm>
            <a:off x="2815184" y="1829450"/>
            <a:ext cx="24972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6"/>
                  </a:ext>
                </a:extLst>
              </a:rPr>
              <a:t>‘set character to 0’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Variables section and add it inside the ‘on start’ block.</a:t>
            </a:r>
            <a:endParaRPr sz="18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3" name="Google Shape;483;g365ab73c13e_0_148"/>
          <p:cNvSpPr txBox="1"/>
          <p:nvPr/>
        </p:nvSpPr>
        <p:spPr>
          <a:xfrm>
            <a:off x="681025" y="1367475"/>
            <a:ext cx="592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</a:t>
            </a: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7"/>
                  </a:ext>
                </a:extLst>
              </a:rPr>
              <a:t>ode - On Start Part 1</a:t>
            </a:r>
            <a:r>
              <a:rPr lang="en-GB" sz="1800" b="1" i="1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8"/>
                  </a:ext>
                </a:extLst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g365ab73c13e_0_148"/>
          <p:cNvSpPr/>
          <p:nvPr/>
        </p:nvSpPr>
        <p:spPr>
          <a:xfrm>
            <a:off x="5535075" y="1829450"/>
            <a:ext cx="36900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of the</a:t>
            </a: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‘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array of’ rounded blocks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provided on the workspace and put it on top of the 0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9"/>
                  </a:ext>
                </a:extLst>
              </a:rPr>
              <a:t>in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‘set character to 0’ block. This will make the “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0"/>
                  </a:ext>
                </a:extLst>
              </a:rPr>
              <a:t>character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variable an array.</a:t>
            </a:r>
            <a:endParaRPr sz="18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85" name="Google Shape;485;g365ab73c13e_0_148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g365ab73c13e_0_148" descr="On start block " title="microbit-screenshot (23).png"/>
          <p:cNvPicPr preferRelativeResize="0"/>
          <p:nvPr/>
        </p:nvPicPr>
        <p:blipFill rotWithShape="1">
          <a:blip r:embed="rId4">
            <a:alphaModFix/>
          </a:blip>
          <a:srcRect l="24421" t="13792" r="63928" b="60612"/>
          <a:stretch/>
        </p:blipFill>
        <p:spPr>
          <a:xfrm>
            <a:off x="905450" y="2070200"/>
            <a:ext cx="1525156" cy="1060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Google Shape;487;g365ab73c13e_0_148" descr="On start block containing set character to 0 block. " title="microbit-screenshot - 2025-10-07T161137.839.png"/>
          <p:cNvPicPr preferRelativeResize="0"/>
          <p:nvPr/>
        </p:nvPicPr>
        <p:blipFill rotWithShape="1">
          <a:blip r:embed="rId5">
            <a:alphaModFix/>
          </a:blip>
          <a:srcRect l="620" r="82096" b="82097"/>
          <a:stretch/>
        </p:blipFill>
        <p:spPr>
          <a:xfrm>
            <a:off x="2949284" y="2177650"/>
            <a:ext cx="2229002" cy="1146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g365ab73c13e_0_148" descr="On start block containing set character to array of block " title="microbit-screenshot - 2025-10-07T161332.452.png"/>
          <p:cNvPicPr preferRelativeResize="0"/>
          <p:nvPr/>
        </p:nvPicPr>
        <p:blipFill rotWithShape="1">
          <a:blip r:embed="rId6">
            <a:alphaModFix/>
          </a:blip>
          <a:srcRect r="66098" b="83610"/>
          <a:stretch/>
        </p:blipFill>
        <p:spPr>
          <a:xfrm>
            <a:off x="5453721" y="2295250"/>
            <a:ext cx="3796695" cy="91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3894a057a6a_0_105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1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2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3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3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494" name="Google Shape;494;g3894a057a6a_0_10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29</a:t>
            </a:fld>
            <a:endParaRPr/>
          </a:p>
        </p:txBody>
      </p:sp>
      <p:sp>
        <p:nvSpPr>
          <p:cNvPr id="495" name="Google Shape;495;g3894a057a6a_0_105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96" name="Google Shape;496;g3894a057a6a_0_105"/>
          <p:cNvSpPr/>
          <p:nvPr/>
        </p:nvSpPr>
        <p:spPr>
          <a:xfrm>
            <a:off x="5226500" y="1829450"/>
            <a:ext cx="39111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4"/>
                  </a:ext>
                </a:extLst>
              </a:rPr>
              <a:t>‘set 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5"/>
                  </a:ext>
                </a:extLst>
              </a:rPr>
              <a:t>setting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6"/>
                  </a:ext>
                </a:extLst>
              </a:rPr>
              <a:t> to 0’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Variables section and add it inside the ‘on start’ block under the ‘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7"/>
                  </a:ext>
                </a:extLst>
              </a:rPr>
              <a:t>set character to’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block.</a:t>
            </a:r>
            <a:endParaRPr sz="18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97" name="Google Shape;497;g3894a057a6a_0_105"/>
          <p:cNvSpPr txBox="1"/>
          <p:nvPr/>
        </p:nvSpPr>
        <p:spPr>
          <a:xfrm>
            <a:off x="681025" y="1367475"/>
            <a:ext cx="6509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</a:t>
            </a: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8"/>
                  </a:ext>
                </a:extLst>
              </a:rPr>
              <a:t>ode - On Start Part 2</a:t>
            </a:r>
            <a:r>
              <a:rPr lang="en-GB" sz="1800" b="1" i="1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9"/>
                  </a:ext>
                </a:extLst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g3894a057a6a_0_105"/>
          <p:cNvSpPr/>
          <p:nvPr/>
        </p:nvSpPr>
        <p:spPr>
          <a:xfrm>
            <a:off x="743575" y="1829450"/>
            <a:ext cx="42264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Update the text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‘array of’ block to include the characters “whale”, “mermaid”, and “pirate”. Students can choose to add different characters but should only add three words to the array.</a:t>
            </a:r>
            <a:endParaRPr sz="18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99" name="Google Shape;499;g3894a057a6a_0_105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g3894a057a6a_0_105" descr="On start block containing a set character to array of 'whale', 'mermaid' 'pirate' block. " title="microbit-screenshot - 2025-10-07T161753.895.png"/>
          <p:cNvPicPr preferRelativeResize="0"/>
          <p:nvPr/>
        </p:nvPicPr>
        <p:blipFill rotWithShape="1">
          <a:blip r:embed="rId4">
            <a:alphaModFix/>
          </a:blip>
          <a:srcRect l="1015" r="56320" b="83014"/>
          <a:stretch/>
        </p:blipFill>
        <p:spPr>
          <a:xfrm>
            <a:off x="841350" y="2375075"/>
            <a:ext cx="4069023" cy="80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g3894a057a6a_0_105" descr="On start block containing a set character to array of 'whale', 'mermaid' 'pirate' block and a set setting to 0 block. " title="microbit-screenshot - 2025-10-07T162621.242.png"/>
          <p:cNvPicPr preferRelativeResize="0"/>
          <p:nvPr/>
        </p:nvPicPr>
        <p:blipFill rotWithShape="1">
          <a:blip r:embed="rId5">
            <a:alphaModFix/>
          </a:blip>
          <a:srcRect r="57336" b="77402"/>
          <a:stretch/>
        </p:blipFill>
        <p:spPr>
          <a:xfrm>
            <a:off x="5313088" y="2375075"/>
            <a:ext cx="3737923" cy="99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g37f758c98f6_0_2" descr="An illustration of a micro:bit board being moved about.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62435" y="1932907"/>
            <a:ext cx="1602625" cy="117792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g37f758c98f6_0_2"/>
          <p:cNvSpPr txBox="1">
            <a:spLocks noGrp="1"/>
          </p:cNvSpPr>
          <p:nvPr>
            <p:ph type="body" idx="1"/>
          </p:nvPr>
        </p:nvSpPr>
        <p:spPr>
          <a:xfrm>
            <a:off x="681025" y="1220800"/>
            <a:ext cx="8544000" cy="53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7660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00A000"/>
                </a:solidFill>
              </a:rPr>
              <a:t>Inputs</a:t>
            </a:r>
            <a:endParaRPr/>
          </a:p>
          <a:p>
            <a:pPr marL="0" marR="7660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Inputs allow computers to sense things happening in the real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"/>
                  </a:ext>
                </a:extLst>
              </a:rPr>
              <a:t>world so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"/>
                  </a:ext>
                </a:extLst>
              </a:rPr>
              <a:t> they can act on them and make something happen.</a:t>
            </a:r>
            <a:r>
              <a:rPr lang="en-GB" sz="1800"/>
              <a:t> </a:t>
            </a:r>
            <a:endParaRPr sz="1800"/>
          </a:p>
          <a:p>
            <a:pPr marL="0" marR="7660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GB" sz="1800"/>
              <a:t>This project uses the accelerometer sensor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"/>
                  </a:ext>
                </a:extLst>
              </a:rPr>
              <a:t> for inpu</a:t>
            </a:r>
            <a:r>
              <a:rPr lang="en-GB" sz="1800"/>
              <a:t>t. </a:t>
            </a:r>
            <a:endParaRPr sz="1800" strike="sngStrike"/>
          </a:p>
          <a:p>
            <a:pPr marL="457200" marR="796599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An accelerometer is a motion sensor that measures movement. In this project, the accelerometer detects when you shake the micro:bit and then randomly selects and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"/>
                  </a:ext>
                </a:extLst>
              </a:rPr>
              <a:t>display</a:t>
            </a:r>
            <a:r>
              <a:rPr lang="en-GB" sz="1800"/>
              <a:t>s your story elements.</a:t>
            </a:r>
            <a:endParaRPr sz="2000" b="1">
              <a:solidFill>
                <a:srgbClr val="00A000"/>
              </a:solidFill>
            </a:endParaRPr>
          </a:p>
          <a:p>
            <a:pPr marL="0" marR="7660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600" b="1">
              <a:solidFill>
                <a:srgbClr val="00A000"/>
              </a:solidFill>
            </a:endParaRPr>
          </a:p>
          <a:p>
            <a:pPr marL="0" marR="7660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00A000"/>
                </a:solidFill>
              </a:rPr>
              <a:t>Storing Data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/>
              <a:t>Variables store numbers or values that can change in a computer program. </a:t>
            </a: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"/>
                  </a:ext>
                </a:extLst>
              </a:rPr>
              <a:t>We can describe variables like a box that stores information and which students can access, add to, or remove from at any time.</a:t>
            </a:r>
            <a:r>
              <a:rPr lang="en-GB" sz="1800"/>
              <a:t> 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-GB" sz="1800"/>
              <a:t>This project uses arrays, which are a special kind of variable that store data in lists. This project uses three arrays called “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"/>
                  </a:ext>
                </a:extLst>
              </a:rPr>
              <a:t>character”, “setting”, and “problem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"/>
                  </a:ext>
                </a:extLst>
              </a:rPr>
              <a:t>"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"/>
                  </a:ext>
                </a:extLst>
              </a:rPr>
              <a:t>.</a:t>
            </a: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Each array stores a list of words. Each item in an array</a:t>
            </a:r>
            <a:r>
              <a:rPr lang="en-GB" sz="1800" b="1"/>
              <a:t> </a:t>
            </a:r>
            <a:r>
              <a:rPr lang="en-GB" sz="1800"/>
              <a:t>is called an element. The elements are numbered with an index</a:t>
            </a:r>
            <a:r>
              <a:rPr lang="en-GB" sz="1800" b="1"/>
              <a:t> </a:t>
            </a:r>
            <a:r>
              <a:rPr lang="en-GB" sz="1800"/>
              <a:t>(0, 1, 2,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"/>
                  </a:ext>
                </a:extLst>
              </a:rPr>
              <a:t>et</a:t>
            </a:r>
            <a:r>
              <a:rPr lang="en-GB" sz="1800"/>
              <a:t>c.). Programs use the index to choose elements from the array. </a:t>
            </a:r>
            <a:endParaRPr sz="1800"/>
          </a:p>
        </p:txBody>
      </p:sp>
      <p:sp>
        <p:nvSpPr>
          <p:cNvPr id="113" name="Google Shape;113;g37f758c98f6_0_2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"/>
                  </a:ext>
                </a:extLst>
              </a:rPr>
              <a:t>Computer Science Concepts</a:t>
            </a:r>
            <a:endParaRPr/>
          </a:p>
        </p:txBody>
      </p:sp>
      <p:sp>
        <p:nvSpPr>
          <p:cNvPr id="114" name="Google Shape;114;g37f758c98f6_0_2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3894a057a6a_0_121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0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1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2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4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507" name="Google Shape;507;g3894a057a6a_0_12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30</a:t>
            </a:fld>
            <a:endParaRPr/>
          </a:p>
        </p:txBody>
      </p:sp>
      <p:sp>
        <p:nvSpPr>
          <p:cNvPr id="508" name="Google Shape;508;g3894a057a6a_0_12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9" name="Google Shape;509;g3894a057a6a_0_121"/>
          <p:cNvSpPr txBox="1"/>
          <p:nvPr/>
        </p:nvSpPr>
        <p:spPr>
          <a:xfrm>
            <a:off x="681025" y="1367475"/>
            <a:ext cx="5541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</a:t>
            </a: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3"/>
                  </a:ext>
                </a:extLst>
              </a:rPr>
              <a:t>ode - On Start Part 3</a:t>
            </a:r>
            <a:r>
              <a:rPr lang="en-GB" sz="1800" b="1" i="1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4"/>
                  </a:ext>
                </a:extLst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0" name="Google Shape;510;g3894a057a6a_0_12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g3894a057a6a_0_121"/>
          <p:cNvSpPr/>
          <p:nvPr/>
        </p:nvSpPr>
        <p:spPr>
          <a:xfrm>
            <a:off x="743575" y="1829450"/>
            <a:ext cx="84816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of the</a:t>
            </a: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‘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array of’ rounded blocks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provided on the workspace and put it on top of the 0 in ‘set setting to 0’ block.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Update the text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‘array of’ block to include the settings “ocean”, “island”, and “ship”. Students can choose to add different settings but should only add three words to the array.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12" name="Google Shape;512;g3894a057a6a_0_121" descr="On start block containing the following blocks:&#10;- set character to array of 'whale', 'mermaid' 'pirate' block. &#10;- set setting to array of 'ocean', 'island' 'ship' block. " title="microbit-screenshot - 2025-10-07T163004.472.png"/>
          <p:cNvPicPr preferRelativeResize="0"/>
          <p:nvPr/>
        </p:nvPicPr>
        <p:blipFill rotWithShape="1">
          <a:blip r:embed="rId4">
            <a:alphaModFix/>
          </a:blip>
          <a:srcRect r="46346" b="75876"/>
          <a:stretch/>
        </p:blipFill>
        <p:spPr>
          <a:xfrm>
            <a:off x="1949764" y="2167525"/>
            <a:ext cx="6006477" cy="167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3894a057a6a_0_139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5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6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7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5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518" name="Google Shape;518;g3894a057a6a_0_13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31</a:t>
            </a:fld>
            <a:endParaRPr/>
          </a:p>
        </p:txBody>
      </p:sp>
      <p:sp>
        <p:nvSpPr>
          <p:cNvPr id="519" name="Google Shape;519;g3894a057a6a_0_13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0" name="Google Shape;520;g3894a057a6a_0_139"/>
          <p:cNvSpPr/>
          <p:nvPr/>
        </p:nvSpPr>
        <p:spPr>
          <a:xfrm>
            <a:off x="743575" y="1829450"/>
            <a:ext cx="58308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8"/>
                  </a:ext>
                </a:extLst>
              </a:rPr>
              <a:t>‘set problem to 0’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Variables section and add it inside the ‘on start’ block under the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9"/>
                  </a:ext>
                </a:extLst>
              </a:rPr>
              <a:t>‘set setting to’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block.</a:t>
            </a:r>
            <a:endParaRPr sz="18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1" name="Google Shape;521;g3894a057a6a_0_139"/>
          <p:cNvSpPr txBox="1"/>
          <p:nvPr/>
        </p:nvSpPr>
        <p:spPr>
          <a:xfrm>
            <a:off x="681025" y="1367475"/>
            <a:ext cx="6646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</a:t>
            </a: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0"/>
                  </a:ext>
                </a:extLst>
              </a:rPr>
              <a:t>ode - On Start Part 4</a:t>
            </a:r>
            <a:r>
              <a:rPr lang="en-GB" sz="1800" b="1" i="1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1"/>
                  </a:ext>
                </a:extLst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2" name="Google Shape;522;g3894a057a6a_0_139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g3894a057a6a_0_139" descr="On start block containing the following blocks:&#10;- set character to array of 'whale', 'mermaid' 'pirate' block. &#10;- set setting to array of 'ocean', 'island' 'ship' block. &#10;- set problem to 0 block. " title="microbit-screenshot - 2025-10-07T163320.190.png"/>
          <p:cNvPicPr preferRelativeResize="0"/>
          <p:nvPr/>
        </p:nvPicPr>
        <p:blipFill rotWithShape="1">
          <a:blip r:embed="rId4">
            <a:alphaModFix/>
          </a:blip>
          <a:srcRect r="46248" b="71307"/>
          <a:stretch/>
        </p:blipFill>
        <p:spPr>
          <a:xfrm>
            <a:off x="1050375" y="2275098"/>
            <a:ext cx="5324749" cy="176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3894a057a6a_0_152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2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3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4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6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529" name="Google Shape;529;g3894a057a6a_0_152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32</a:t>
            </a:fld>
            <a:endParaRPr/>
          </a:p>
        </p:txBody>
      </p:sp>
      <p:sp>
        <p:nvSpPr>
          <p:cNvPr id="530" name="Google Shape;530;g3894a057a6a_0_152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1" name="Google Shape;531;g3894a057a6a_0_152"/>
          <p:cNvSpPr txBox="1"/>
          <p:nvPr/>
        </p:nvSpPr>
        <p:spPr>
          <a:xfrm>
            <a:off x="681025" y="1367475"/>
            <a:ext cx="5326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Code - On Start Part 5</a:t>
            </a:r>
            <a:r>
              <a:rPr lang="en-GB" sz="1800" b="1" i="1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2" name="Google Shape;532;g3894a057a6a_0_152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g3894a057a6a_0_152"/>
          <p:cNvSpPr/>
          <p:nvPr/>
        </p:nvSpPr>
        <p:spPr>
          <a:xfrm>
            <a:off x="743575" y="1829450"/>
            <a:ext cx="84816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of the</a:t>
            </a: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‘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array of’ rounded blocks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provided on the workspace and put it on top of the 0 in ‘set problem to 0’ block.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Update the text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‘array of’ block to include the problems “storm”, “lost”, and “monster”. Students can choose to add different problems but should only add three words to the array.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34" name="Google Shape;534;g3894a057a6a_0_152" descr="On start block containing the following blocks:&#10;- set character to array of 'whale', 'mermaid' 'pirate' block. &#10;- set setting to array of 'ocean', 'island' 'ship' block. &#10;- set problem to array of 'storm', 'lost', 'monster'. " title="microbit-screenshot - 2025-10-07T163554.652.png"/>
          <p:cNvPicPr preferRelativeResize="0"/>
          <p:nvPr/>
        </p:nvPicPr>
        <p:blipFill rotWithShape="1">
          <a:blip r:embed="rId4">
            <a:alphaModFix/>
          </a:blip>
          <a:srcRect r="46230" b="71743"/>
          <a:stretch/>
        </p:blipFill>
        <p:spPr>
          <a:xfrm>
            <a:off x="2321175" y="2177298"/>
            <a:ext cx="5326397" cy="173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g3894a057a6a_0_88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5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6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7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7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540" name="Google Shape;540;g3894a057a6a_0_8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33</a:t>
            </a:fld>
            <a:endParaRPr/>
          </a:p>
        </p:txBody>
      </p:sp>
      <p:sp>
        <p:nvSpPr>
          <p:cNvPr id="541" name="Google Shape;541;g3894a057a6a_0_8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42" name="Google Shape;542;g3894a057a6a_0_88"/>
          <p:cNvSpPr/>
          <p:nvPr/>
        </p:nvSpPr>
        <p:spPr>
          <a:xfrm>
            <a:off x="743575" y="1829175"/>
            <a:ext cx="1759800" cy="43827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‘on shake’ block 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Input section and add it to your workspace.</a:t>
            </a:r>
            <a:endParaRPr sz="165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43" name="Google Shape;543;g3894a057a6a_0_88"/>
          <p:cNvSpPr/>
          <p:nvPr/>
        </p:nvSpPr>
        <p:spPr>
          <a:xfrm>
            <a:off x="2772625" y="1829175"/>
            <a:ext cx="17598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‘show </a:t>
            </a: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string</a:t>
            </a: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 section. This will show a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on the LED display.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44" name="Google Shape;544;g3894a057a6a_0_88"/>
          <p:cNvSpPr txBox="1"/>
          <p:nvPr/>
        </p:nvSpPr>
        <p:spPr>
          <a:xfrm>
            <a:off x="681025" y="1367475"/>
            <a:ext cx="6489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</a:t>
            </a: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8"/>
                  </a:ext>
                </a:extLst>
              </a:rPr>
              <a:t>ode - On Shake Part 1</a:t>
            </a:r>
            <a:r>
              <a:rPr lang="en-GB" sz="1800" b="1" i="1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9"/>
                  </a:ext>
                </a:extLst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g3894a057a6a_0_88"/>
          <p:cNvSpPr/>
          <p:nvPr/>
        </p:nvSpPr>
        <p:spPr>
          <a:xfrm>
            <a:off x="4801675" y="1829450"/>
            <a:ext cx="44232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‘character get value at’ rounded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provided on the workspace and put it on top of the “Hello!”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0"/>
                  </a:ext>
                </a:extLst>
              </a:rPr>
              <a:t>in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‘show string’ block. This will randomly pick an element from the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1"/>
                  </a:ext>
                </a:extLst>
              </a:rPr>
              <a:t>character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array to scroll across the LED display.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46" name="Google Shape;546;g3894a057a6a_0_88" descr="On shake block" title="microbit-screenshot (17)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9300" y="2252100"/>
            <a:ext cx="1428350" cy="946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g3894a057a6a_0_88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g3894a057a6a_0_88" descr="On shake block containing the following block: &#10;show string character get value at pick random 0 to 2" title="microbit-screenshot - 2025-10-07T164144.530.png"/>
          <p:cNvPicPr preferRelativeResize="0"/>
          <p:nvPr/>
        </p:nvPicPr>
        <p:blipFill rotWithShape="1">
          <a:blip r:embed="rId5">
            <a:alphaModFix/>
          </a:blip>
          <a:srcRect t="34257" r="50888" b="45235"/>
          <a:stretch/>
        </p:blipFill>
        <p:spPr>
          <a:xfrm>
            <a:off x="4967400" y="2252100"/>
            <a:ext cx="4257475" cy="1104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g3894a057a6a_0_88" descr="On shake block containing a show string 'hello!' block. " title="microbit-screenshot - 2025-10-07T165907.316.png"/>
          <p:cNvPicPr preferRelativeResize="0"/>
          <p:nvPr/>
        </p:nvPicPr>
        <p:blipFill rotWithShape="1">
          <a:blip r:embed="rId6">
            <a:alphaModFix/>
          </a:blip>
          <a:srcRect t="35616" r="81571" b="43798"/>
          <a:stretch/>
        </p:blipFill>
        <p:spPr>
          <a:xfrm>
            <a:off x="2863000" y="2215325"/>
            <a:ext cx="1686062" cy="10198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3894a057a6a_0_165"/>
          <p:cNvSpPr/>
          <p:nvPr/>
        </p:nvSpPr>
        <p:spPr>
          <a:xfrm>
            <a:off x="743575" y="1829175"/>
            <a:ext cx="44232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‘pause’ block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Basics section and add it inside the ‘on shake’ block under the ‘show string’ block. Click the arrow to update to time to two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2"/>
                  </a:ext>
                </a:extLst>
              </a:rPr>
              <a:t>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seconds (2000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3"/>
                  </a:ext>
                </a:extLst>
              </a:rPr>
              <a:t>milliseconds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). This gives students time to write down the randomly selected character.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55" name="Google Shape;555;g3894a057a6a_0_165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4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5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6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8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556" name="Google Shape;556;g3894a057a6a_0_16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34</a:t>
            </a:fld>
            <a:endParaRPr/>
          </a:p>
        </p:txBody>
      </p:sp>
      <p:sp>
        <p:nvSpPr>
          <p:cNvPr id="557" name="Google Shape;557;g3894a057a6a_0_165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58" name="Google Shape;558;g3894a057a6a_0_165"/>
          <p:cNvSpPr/>
          <p:nvPr/>
        </p:nvSpPr>
        <p:spPr>
          <a:xfrm>
            <a:off x="5380750" y="1829175"/>
            <a:ext cx="42429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‘show </a:t>
            </a: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string</a:t>
            </a: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 sectio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 and add it inside the ‘show string’ block under the ‘pause’ block.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59" name="Google Shape;559;g3894a057a6a_0_165"/>
          <p:cNvSpPr txBox="1"/>
          <p:nvPr/>
        </p:nvSpPr>
        <p:spPr>
          <a:xfrm>
            <a:off x="681025" y="1367475"/>
            <a:ext cx="7223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</a:t>
            </a: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7"/>
                  </a:ext>
                </a:extLst>
              </a:rPr>
              <a:t>ode - On Shake Part 2</a:t>
            </a:r>
            <a:r>
              <a:rPr lang="en-GB" sz="1800" b="1" i="1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8"/>
                  </a:ext>
                </a:extLst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0" name="Google Shape;560;g3894a057a6a_0_165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g3894a057a6a_0_165" descr="On shake block containing the following block: &#10;- show string character get value at pick random 0 to 2&#10;- pause 2000 ms " title="microbit-screenshot - 2025-10-07T164854.735.png"/>
          <p:cNvPicPr preferRelativeResize="0"/>
          <p:nvPr/>
        </p:nvPicPr>
        <p:blipFill rotWithShape="1">
          <a:blip r:embed="rId4">
            <a:alphaModFix/>
          </a:blip>
          <a:srcRect t="34895" r="51580" b="40300"/>
          <a:stretch/>
        </p:blipFill>
        <p:spPr>
          <a:xfrm>
            <a:off x="895833" y="2201250"/>
            <a:ext cx="4138250" cy="131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g3894a057a6a_0_165" descr="On shake block containing the following block: &#10;- show string character get value at pick random 0 to 2&#10;- pause 2000 ms &#10;- show string 'hello!' " title="microbit-screenshot - 2025-10-07T170025.956.png"/>
          <p:cNvPicPr preferRelativeResize="0"/>
          <p:nvPr/>
        </p:nvPicPr>
        <p:blipFill rotWithShape="1">
          <a:blip r:embed="rId5">
            <a:alphaModFix/>
          </a:blip>
          <a:srcRect t="35175" r="52963" b="31239"/>
          <a:stretch/>
        </p:blipFill>
        <p:spPr>
          <a:xfrm>
            <a:off x="5485400" y="2259900"/>
            <a:ext cx="4138250" cy="1555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3894a057a6a_0_181"/>
          <p:cNvSpPr/>
          <p:nvPr/>
        </p:nvSpPr>
        <p:spPr>
          <a:xfrm>
            <a:off x="743575" y="1829175"/>
            <a:ext cx="40599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‘setting get value at’ rounded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provided on the workspace and put it on top of the “Hello!”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9"/>
                  </a:ext>
                </a:extLst>
              </a:rPr>
              <a:t>in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‘show string’ block. This will randomly pick an element from the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0"/>
                  </a:ext>
                </a:extLst>
              </a:rPr>
              <a:t>setting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array to scroll across the LED display.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8" name="Google Shape;568;g3894a057a6a_0_181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1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2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3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9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569" name="Google Shape;569;g3894a057a6a_0_18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35</a:t>
            </a:fld>
            <a:endParaRPr/>
          </a:p>
        </p:txBody>
      </p:sp>
      <p:sp>
        <p:nvSpPr>
          <p:cNvPr id="570" name="Google Shape;570;g3894a057a6a_0_18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1" name="Google Shape;571;g3894a057a6a_0_181"/>
          <p:cNvSpPr txBox="1"/>
          <p:nvPr/>
        </p:nvSpPr>
        <p:spPr>
          <a:xfrm>
            <a:off x="681025" y="1367475"/>
            <a:ext cx="5942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</a:t>
            </a: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4"/>
                  </a:ext>
                </a:extLst>
              </a:rPr>
              <a:t>ode - On Shake Part 3:</a:t>
            </a:r>
            <a:endParaRPr sz="1800" b="1" i="1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72" name="Google Shape;572;g3894a057a6a_0_18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g3894a057a6a_0_181" descr="On shake block containing the following blocks: &#10;- show string character get value at pick random 0 to 2 &#10;- pause 2000 ms &#10;- show string setting get value at pick random 0 to 2 " title="microbit-screenshot - 2025-10-07T165452.040.png"/>
          <p:cNvPicPr preferRelativeResize="0"/>
          <p:nvPr/>
        </p:nvPicPr>
        <p:blipFill rotWithShape="1">
          <a:blip r:embed="rId4">
            <a:alphaModFix/>
          </a:blip>
          <a:srcRect t="35252" r="49733" b="29875"/>
          <a:stretch/>
        </p:blipFill>
        <p:spPr>
          <a:xfrm>
            <a:off x="918175" y="2052925"/>
            <a:ext cx="3828076" cy="1565226"/>
          </a:xfrm>
          <a:prstGeom prst="rect">
            <a:avLst/>
          </a:prstGeom>
          <a:noFill/>
          <a:ln>
            <a:noFill/>
          </a:ln>
        </p:spPr>
      </p:pic>
      <p:sp>
        <p:nvSpPr>
          <p:cNvPr id="574" name="Google Shape;574;g3894a057a6a_0_181"/>
          <p:cNvSpPr/>
          <p:nvPr/>
        </p:nvSpPr>
        <p:spPr>
          <a:xfrm>
            <a:off x="5067725" y="1829175"/>
            <a:ext cx="43926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‘pause’ block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 section and add it inside the ‘on shake’ block under the ‘show string’ block. Click the arrow to update the time to two seconds (2000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5"/>
                  </a:ext>
                </a:extLst>
              </a:rPr>
              <a:t>milliseconds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). This gives students time to write down the randomly selected character.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75" name="Google Shape;575;g3894a057a6a_0_181" descr="On shake block containing the following blocks: &#10;- show string character get value at pick random 0 to 2 &#10;- pause 2000 ms &#10;- show string setting get value at pick random 0 to 2 &#10;- pause 2000 ms " title="microbit-screenshot - 2025-10-07T165635.571.png"/>
          <p:cNvPicPr preferRelativeResize="0"/>
          <p:nvPr/>
        </p:nvPicPr>
        <p:blipFill rotWithShape="1">
          <a:blip r:embed="rId5">
            <a:alphaModFix/>
          </a:blip>
          <a:srcRect t="49794" r="51283"/>
          <a:stretch/>
        </p:blipFill>
        <p:spPr>
          <a:xfrm>
            <a:off x="5281438" y="2111625"/>
            <a:ext cx="3828076" cy="17279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0" name="Google Shape;580;g3894a057a6a_0_198" title="microbit-screenshot - 2025-10-30T075729.228.png"/>
          <p:cNvPicPr preferRelativeResize="0"/>
          <p:nvPr/>
        </p:nvPicPr>
        <p:blipFill rotWithShape="1">
          <a:blip r:embed="rId3">
            <a:alphaModFix/>
          </a:blip>
          <a:srcRect t="41193" r="50039" b="10270"/>
          <a:stretch/>
        </p:blipFill>
        <p:spPr>
          <a:xfrm>
            <a:off x="786488" y="2241263"/>
            <a:ext cx="3590374" cy="1905903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g3894a057a6a_0_198" descr="On shake block containing the following blocks: &#10;- show string character get value at pick random 0 to 2 &#10;- pause 2000 ms &#10;- show string setting get value at pick random 0 to 2 &#10;- pause 2000 ms &#10;- show string 'Hello!'"/>
          <p:cNvSpPr/>
          <p:nvPr/>
        </p:nvSpPr>
        <p:spPr>
          <a:xfrm>
            <a:off x="743575" y="1829175"/>
            <a:ext cx="36762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‘show string’ block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 section and add it inside the ‘show string’ block under the ‘pause’ block.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2" name="Google Shape;582;g3894a057a6a_0_198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6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7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8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10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583" name="Google Shape;583;g3894a057a6a_0_19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36</a:t>
            </a:fld>
            <a:endParaRPr/>
          </a:p>
        </p:txBody>
      </p:sp>
      <p:sp>
        <p:nvSpPr>
          <p:cNvPr id="584" name="Google Shape;584;g3894a057a6a_0_19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5" name="Google Shape;585;g3894a057a6a_0_198"/>
          <p:cNvSpPr/>
          <p:nvPr/>
        </p:nvSpPr>
        <p:spPr>
          <a:xfrm>
            <a:off x="4676350" y="1829175"/>
            <a:ext cx="49473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‘problem get value at’ rounded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provided on the workspace and put it on top of the “Hello!”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9"/>
                  </a:ext>
                </a:extLst>
              </a:rPr>
              <a:t>in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‘show string’ block. This will randomly pick an element from the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0"/>
                  </a:ext>
                </a:extLst>
              </a:rPr>
              <a:t>problem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array to scroll across the LED display.</a:t>
            </a:r>
            <a:endParaRPr sz="1650" b="1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6" name="Google Shape;586;g3894a057a6a_0_198"/>
          <p:cNvSpPr txBox="1"/>
          <p:nvPr/>
        </p:nvSpPr>
        <p:spPr>
          <a:xfrm>
            <a:off x="681025" y="1367475"/>
            <a:ext cx="5609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</a:t>
            </a: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1"/>
                  </a:ext>
                </a:extLst>
              </a:rPr>
              <a:t>ode - On Shake Part 4:</a:t>
            </a:r>
            <a:endParaRPr sz="1800" b="1" i="1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87" name="Google Shape;587;g3894a057a6a_0_198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g3894a057a6a_0_198" descr="On shake block containing the following blocks: &#10;- show string character get value at pick random 0 to 2 &#10;- pause 2000 ms &#10;- show string setting get value at pick random 0 to 2 &#10;- pause 2000 ms &#10;- show string problem get value at pick random 0 to 2" title="microbit-screenshot - 2025-10-30T075829.785.png"/>
          <p:cNvPicPr preferRelativeResize="0"/>
          <p:nvPr/>
        </p:nvPicPr>
        <p:blipFill rotWithShape="1">
          <a:blip r:embed="rId5">
            <a:alphaModFix/>
          </a:blip>
          <a:srcRect t="46450" r="45684" b="-1098"/>
          <a:stretch/>
        </p:blipFill>
        <p:spPr>
          <a:xfrm>
            <a:off x="5104688" y="2118062"/>
            <a:ext cx="4090624" cy="215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894a057a6a_0_214"/>
          <p:cNvSpPr/>
          <p:nvPr/>
        </p:nvSpPr>
        <p:spPr>
          <a:xfrm>
            <a:off x="743575" y="1829175"/>
            <a:ext cx="84813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‘pause’ block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Basics section and add it inside the ‘on shake’ block under the ‘show string’ block. Click the arrow to update to time to two seconds (2000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2"/>
                  </a:ext>
                </a:extLst>
              </a:rPr>
              <a:t>milliseconds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). This gives students time to write down the randomly selected character.</a:t>
            </a:r>
            <a:endParaRPr sz="19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94" name="Google Shape;594;g3894a057a6a_0_214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3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4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5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11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595" name="Google Shape;595;g3894a057a6a_0_21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37</a:t>
            </a:fld>
            <a:endParaRPr/>
          </a:p>
        </p:txBody>
      </p:sp>
      <p:sp>
        <p:nvSpPr>
          <p:cNvPr id="596" name="Google Shape;596;g3894a057a6a_0_214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97" name="Google Shape;597;g3894a057a6a_0_214"/>
          <p:cNvSpPr txBox="1"/>
          <p:nvPr/>
        </p:nvSpPr>
        <p:spPr>
          <a:xfrm>
            <a:off x="681025" y="1367475"/>
            <a:ext cx="6039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</a:t>
            </a:r>
            <a:r>
              <a:rPr lang="en-GB" sz="1800" b="1" i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6"/>
                  </a:ext>
                </a:extLst>
              </a:rPr>
              <a:t>ode - On Shake Part 5:</a:t>
            </a:r>
            <a:endParaRPr sz="1800" b="1" i="1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98" name="Google Shape;598;g3894a057a6a_0_214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g3894a057a6a_0_214" descr="On shake block containing the following blocks: &#10;- show string character get value at pick random 0 to 2 &#10;- pause 2000 ms &#10;- show string setting get value at pick random 0 to 2 &#10;- pause 2000 ms &#10;- show string problem get value at pick random 0 to 2&#10;- pause 2000 ms" title="microbit-screenshot - 2025-10-30T075936.703.png"/>
          <p:cNvPicPr preferRelativeResize="0"/>
          <p:nvPr/>
        </p:nvPicPr>
        <p:blipFill rotWithShape="1">
          <a:blip r:embed="rId4">
            <a:alphaModFix/>
          </a:blip>
          <a:srcRect t="43091" r="2324"/>
          <a:stretch/>
        </p:blipFill>
        <p:spPr>
          <a:xfrm>
            <a:off x="2836200" y="2025125"/>
            <a:ext cx="4233602" cy="249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365ab73c13e_0_354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7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12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605" name="Google Shape;605;g365ab73c13e_0_35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38</a:t>
            </a:fld>
            <a:endParaRPr/>
          </a:p>
        </p:txBody>
      </p:sp>
      <p:sp>
        <p:nvSpPr>
          <p:cNvPr id="606" name="Google Shape;606;g365ab73c13e_0_354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</a:rPr>
              <a:t>Test</a:t>
            </a:r>
            <a:r>
              <a:rPr lang="en-GB" sz="1800"/>
              <a:t> their code using the simulator and then </a:t>
            </a:r>
            <a:r>
              <a:rPr lang="en-GB" sz="1800" b="1">
                <a:solidFill>
                  <a:srgbClr val="CD0364"/>
                </a:solidFill>
              </a:rPr>
              <a:t>download</a:t>
            </a:r>
            <a:r>
              <a:rPr lang="en-GB" sz="1800"/>
              <a:t> the code to their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8"/>
                  </a:ext>
                </a:extLst>
              </a:rPr>
              <a:t>micro:bit</a:t>
            </a:r>
            <a:r>
              <a:rPr lang="en-GB" sz="1800"/>
              <a:t>.</a:t>
            </a:r>
            <a:endParaRPr sz="1800" b="1">
              <a:solidFill>
                <a:srgbClr val="CD0364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</a:rPr>
              <a:t>Unplug</a:t>
            </a:r>
            <a:r>
              <a:rPr lang="en-GB" sz="1800" b="1">
                <a:solidFill>
                  <a:srgbClr val="2993D6"/>
                </a:solidFill>
              </a:rPr>
              <a:t> </a:t>
            </a:r>
            <a:r>
              <a:rPr lang="en-GB" sz="1800"/>
              <a:t>the micro:bit and </a:t>
            </a:r>
            <a:r>
              <a:rPr lang="en-GB" sz="1800" b="1">
                <a:solidFill>
                  <a:srgbClr val="CD0364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</a:rPr>
              <a:t>Shake</a:t>
            </a:r>
            <a:r>
              <a:rPr lang="en-GB" sz="1800"/>
              <a:t> the micro:bit to randomly select a character,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9"/>
                  </a:ext>
                </a:extLst>
              </a:rPr>
              <a:t>setting</a:t>
            </a:r>
            <a:r>
              <a:rPr lang="en-GB" sz="1800"/>
              <a:t>, and problem. 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</a:rPr>
              <a:t>Record</a:t>
            </a:r>
            <a:r>
              <a:rPr lang="en-GB" sz="1800" b="1">
                <a:solidFill>
                  <a:srgbClr val="2993D6"/>
                </a:solidFill>
              </a:rPr>
              <a:t> </a:t>
            </a:r>
            <a:r>
              <a:rPr lang="en-GB" sz="1800"/>
              <a:t>each story element as it scrolls across the LED display.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0"/>
                  </a:ext>
                </a:extLst>
              </a:rPr>
              <a:t>narrative writing recording sheet</a:t>
            </a:r>
            <a:r>
              <a:rPr lang="en-GB" sz="1800"/>
              <a:t> can be used to record the story elements, create an outline, and write a story. </a:t>
            </a:r>
            <a:endParaRPr sz="1800" b="1">
              <a:solidFill>
                <a:srgbClr val="2993D6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1"/>
                  </a:ext>
                </a:extLst>
              </a:rPr>
              <a:t>Use</a:t>
            </a:r>
            <a:r>
              <a:rPr lang="en-GB" sz="1800" b="1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2"/>
                  </a:ext>
                </a:extLst>
              </a:rPr>
              <a:t>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3"/>
                  </a:ext>
                </a:extLst>
              </a:rPr>
              <a:t>the story elements to practice writing a story: 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4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5"/>
                  </a:ext>
                </a:extLst>
              </a:rPr>
              <a:t>Imagine who your character is, where and when the story takes place, what problem they’ll face, and how they solve it.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6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Determine the beginning, middle, and end of your story.</a:t>
            </a:r>
            <a:endParaRPr sz="1800" b="1">
              <a:solidFill>
                <a:srgbClr val="CD0364"/>
              </a:solidFill>
            </a:endParaRPr>
          </a:p>
        </p:txBody>
      </p:sp>
      <p:sp>
        <p:nvSpPr>
          <p:cNvPr id="607" name="Google Shape;607;g365ab73c13e_0_354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08" name="Google Shape;608;g365ab73c13e_0_354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365ab73c13e_0_129"/>
          <p:cNvSpPr txBox="1">
            <a:spLocks noGrp="1"/>
          </p:cNvSpPr>
          <p:nvPr>
            <p:ph type="title"/>
          </p:nvPr>
        </p:nvSpPr>
        <p:spPr>
          <a:xfrm>
            <a:off x="681027" y="456075"/>
            <a:ext cx="74304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 1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614" name="Google Shape;614;g365ab73c13e_0_12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39</a:t>
            </a:fld>
            <a:endParaRPr/>
          </a:p>
        </p:txBody>
      </p:sp>
      <p:sp>
        <p:nvSpPr>
          <p:cNvPr id="615" name="Google Shape;615;g365ab73c13e_0_12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16" name="Google Shape;616;g365ab73c13e_0_129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34">
            <a:off x="8117651" y="330436"/>
            <a:ext cx="733273" cy="997378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g365ab73c13e_0_129"/>
          <p:cNvSpPr txBox="1">
            <a:spLocks noGrp="1"/>
          </p:cNvSpPr>
          <p:nvPr>
            <p:ph type="body" idx="1"/>
          </p:nvPr>
        </p:nvSpPr>
        <p:spPr>
          <a:xfrm>
            <a:off x="681036" y="131729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7"/>
                  </a:ext>
                </a:extLst>
              </a:rPr>
              <a:t>This project uses </a:t>
            </a:r>
            <a:r>
              <a:rPr lang="en-GB" sz="1650"/>
              <a:t>arrays, which are a special kind of variable that store data in lists. Each item in an array is called an element. </a:t>
            </a:r>
            <a:endParaRPr sz="1650"/>
          </a:p>
        </p:txBody>
      </p:sp>
      <p:sp>
        <p:nvSpPr>
          <p:cNvPr id="618" name="Google Shape;618;g365ab73c13e_0_129"/>
          <p:cNvSpPr/>
          <p:nvPr/>
        </p:nvSpPr>
        <p:spPr>
          <a:xfrm>
            <a:off x="741400" y="2059700"/>
            <a:ext cx="8544000" cy="4296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the beginning of the program, three variables are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8"/>
                  </a:ext>
                </a:extLst>
              </a:rPr>
              <a:t>set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arrays: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9"/>
                  </a:ext>
                </a:extLst>
              </a:rPr>
              <a:t>he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variable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0"/>
                  </a:ext>
                </a:extLst>
              </a:rPr>
              <a:t> “character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is set with three elements -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1"/>
                  </a:ext>
                </a:extLst>
              </a:rPr>
              <a:t>“whale”, “mermaid”, and “pirate”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2"/>
                  </a:ext>
                </a:extLst>
              </a:rPr>
              <a:t>he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variable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3"/>
                  </a:ext>
                </a:extLst>
              </a:rPr>
              <a:t>setting”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set with three elements -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4"/>
                  </a:ext>
                </a:extLst>
              </a:rPr>
              <a:t>“ocean”, “island”, and “ship”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5"/>
                  </a:ext>
                </a:extLst>
              </a:rPr>
              <a:t>he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variable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6"/>
                  </a:ext>
                </a:extLst>
              </a:rPr>
              <a:t>problem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is set with three elements -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7"/>
                  </a:ext>
                </a:extLst>
              </a:rPr>
              <a:t>“storm”, “lost”, and “monster”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19" name="Google Shape;619;g365ab73c13e_0_129" descr="Block-based code for a micro:bit to set variables &quot;character&quot;, &quot;setting&quot;, and &quot;problem&quot; as arrays containing the elements &quot;whale&quot;, &quot;mermaid&quot;, and &quot;pirate&quot;; &quot;ocean&quot;, island&quot;, and &quot;ship&quot;; and &quot;storm&quot;, &quot;lost&quot;, &quot;monster&quot; respectively." title="microbit-screenshot (90).png"/>
          <p:cNvPicPr preferRelativeResize="0"/>
          <p:nvPr/>
        </p:nvPicPr>
        <p:blipFill rotWithShape="1">
          <a:blip r:embed="rId4">
            <a:alphaModFix/>
          </a:blip>
          <a:srcRect b="63154"/>
          <a:stretch/>
        </p:blipFill>
        <p:spPr>
          <a:xfrm>
            <a:off x="1794688" y="2224831"/>
            <a:ext cx="6316626" cy="2103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65ab73c13e_0_8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How the Story Element Generator W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"/>
                  </a:ext>
                </a:extLst>
              </a:rPr>
              <a:t>orks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20" name="Google Shape;120;g365ab73c13e_0_8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121" name="Google Shape;121;g365ab73c13e_0_81"/>
          <p:cNvSpPr txBox="1">
            <a:spLocks noGrp="1"/>
          </p:cNvSpPr>
          <p:nvPr>
            <p:ph type="body" idx="1"/>
          </p:nvPr>
        </p:nvSpPr>
        <p:spPr>
          <a:xfrm>
            <a:off x="681025" y="1548375"/>
            <a:ext cx="78318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</a:pPr>
            <a:r>
              <a:rPr lang="en-GB" sz="1800"/>
              <a:t>When you shake your micro:bit, random story elements, including character, setting, and problem, will be selected.</a:t>
            </a: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</a:pPr>
            <a:r>
              <a:rPr lang="en-GB" sz="1800"/>
              <a:t>The program uses three arrays called “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"/>
                  </a:ext>
                </a:extLst>
              </a:rPr>
              <a:t>character”, “setting”, and “problem”.</a:t>
            </a: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</a:pPr>
            <a:r>
              <a:rPr lang="en-GB" sz="1800"/>
              <a:t>Each array stores a list of words. Each item in an array is called an element. The elements are numbered with an index.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"/>
                  </a:ext>
                </a:extLst>
              </a:rPr>
              <a:t>For example, the array “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"/>
                  </a:ext>
                </a:extLst>
              </a:rPr>
              <a:t>character”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"/>
                  </a:ext>
                </a:extLst>
              </a:rPr>
              <a:t>includes three elements: element 0, whale; element 1, mermaid; and element 2, pirate.</a:t>
            </a:r>
            <a:r>
              <a:rPr lang="en-GB" sz="1800"/>
              <a:t> The indices are numbered from 0 because computers start counting at 0.</a:t>
            </a: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</a:pPr>
            <a:r>
              <a:rPr lang="en-GB" sz="1800"/>
              <a:t>You can use selected story elements such as mermaid, ship, and storm to practice narrative writing.</a:t>
            </a: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</a:pPr>
            <a:r>
              <a:rPr lang="en-GB" sz="1800"/>
              <a:t>When you shake your micro:bit, a random number between 0 and 2 is chosen for each array. The elements for those indices are shown on the micro:bit’s LED display with a two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2"/>
                  </a:ext>
                </a:extLst>
              </a:rPr>
              <a:t> second </a:t>
            </a:r>
            <a:r>
              <a:rPr lang="en-GB" sz="1800"/>
              <a:t>(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3"/>
                  </a:ext>
                </a:extLst>
              </a:rPr>
              <a:t>2000 millisecond</a:t>
            </a:r>
            <a:r>
              <a:rPr lang="en-GB" sz="1800"/>
              <a:t>) delay to provide time to record the words displayed.</a:t>
            </a:r>
            <a:endParaRPr/>
          </a:p>
        </p:txBody>
      </p:sp>
      <p:grpSp>
        <p:nvGrpSpPr>
          <p:cNvPr id="122" name="Google Shape;122;g365ab73c13e_0_81"/>
          <p:cNvGrpSpPr/>
          <p:nvPr/>
        </p:nvGrpSpPr>
        <p:grpSpPr>
          <a:xfrm rot="4042808">
            <a:off x="8733554" y="955085"/>
            <a:ext cx="650811" cy="659761"/>
            <a:chOff x="7572716" y="3272053"/>
            <a:chExt cx="489368" cy="496098"/>
          </a:xfrm>
        </p:grpSpPr>
        <p:sp>
          <p:nvSpPr>
            <p:cNvPr id="123" name="Google Shape;123;g365ab73c13e_0_81" descr="decorative"/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g365ab73c13e_0_81" descr="decorative"/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g365ab73c13e_0_81" descr="decorative"/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g365ab73c13e_0_81" descr="decorative"/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/>
              <a:ahLst/>
              <a:cxnLst/>
              <a:rect l="l" t="t" r="r" b="b"/>
              <a:pathLst>
                <a:path w="85145" h="168636" extrusionOk="0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g365ab73c13e_0_81" descr="decorative"/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/>
              <a:ahLst/>
              <a:cxnLst/>
              <a:rect l="l" t="t" r="r" b="b"/>
              <a:pathLst>
                <a:path w="85145" h="168602" extrusionOk="0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g365ab73c13e_0_81" descr="decorative"/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29" name="Google Shape;129;g365ab73c13e_0_81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6302" y="1058044"/>
            <a:ext cx="192617" cy="192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39444fbf832_0_28"/>
          <p:cNvSpPr txBox="1">
            <a:spLocks noGrp="1"/>
          </p:cNvSpPr>
          <p:nvPr>
            <p:ph type="title"/>
          </p:nvPr>
        </p:nvSpPr>
        <p:spPr>
          <a:xfrm>
            <a:off x="681027" y="456075"/>
            <a:ext cx="74424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 2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625" name="Google Shape;625;g39444fbf832_0_2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40</a:t>
            </a:fld>
            <a:endParaRPr/>
          </a:p>
        </p:txBody>
      </p:sp>
      <p:sp>
        <p:nvSpPr>
          <p:cNvPr id="626" name="Google Shape;626;g39444fbf832_0_2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27" name="Google Shape;627;g39444fbf832_0_28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62">
            <a:off x="8158923" y="333871"/>
            <a:ext cx="695953" cy="946660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g39444fbf832_0_28"/>
          <p:cNvSpPr/>
          <p:nvPr/>
        </p:nvSpPr>
        <p:spPr>
          <a:xfrm>
            <a:off x="741400" y="1367475"/>
            <a:ext cx="8544000" cy="4988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elements in each </a:t>
            </a:r>
            <a:r>
              <a:rPr lang="en-GB" sz="165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array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are numbered with an </a:t>
            </a:r>
            <a:r>
              <a:rPr lang="en-GB" sz="1650" i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index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that starts at 0 and goes up to 2. Numbering starts at 0 instead of 1 because computers start counting at 0.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example, the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8"/>
                  </a:ext>
                </a:extLst>
              </a:rPr>
              <a:t>character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array includes three elements with an index: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Index 0 = “whale”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Index 1 = “mermaid”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Index 2 = “pirate”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629" name="Google Shape;629;g39444fbf832_0_28"/>
          <p:cNvGrpSpPr/>
          <p:nvPr/>
        </p:nvGrpSpPr>
        <p:grpSpPr>
          <a:xfrm>
            <a:off x="1903375" y="3679275"/>
            <a:ext cx="6220052" cy="2390904"/>
            <a:chOff x="1903375" y="3679275"/>
            <a:chExt cx="6220052" cy="2390904"/>
          </a:xfrm>
        </p:grpSpPr>
        <p:pic>
          <p:nvPicPr>
            <p:cNvPr id="630" name="Google Shape;630;g39444fbf832_0_28" descr="Block-based code for a micro:bit to set variables &quot;character&quot;, &quot;setting&quot;, and &quot;problem&quot; as arrays containing the elements &quot;whale&quot;, &quot;mermaid&quot;, and &quot;pirate&quot;; &quot;ocean&quot;, island&quot;, and &quot;ship&quot;; and &quot;storm&quot;, &quot;lost&quot;, &quot;monster&quot; respectively." title="microbit-screenshot (90).png"/>
            <p:cNvPicPr preferRelativeResize="0"/>
            <p:nvPr/>
          </p:nvPicPr>
          <p:blipFill rotWithShape="1">
            <a:blip r:embed="rId4">
              <a:alphaModFix/>
            </a:blip>
            <a:srcRect b="63154"/>
            <a:stretch/>
          </p:blipFill>
          <p:spPr>
            <a:xfrm>
              <a:off x="1903375" y="3998776"/>
              <a:ext cx="6220052" cy="207140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31" name="Google Shape;631;g39444fbf832_0_28"/>
            <p:cNvGrpSpPr/>
            <p:nvPr/>
          </p:nvGrpSpPr>
          <p:grpSpPr>
            <a:xfrm>
              <a:off x="4638074" y="3679275"/>
              <a:ext cx="895200" cy="820810"/>
              <a:chOff x="4638074" y="3679275"/>
              <a:chExt cx="895200" cy="820810"/>
            </a:xfrm>
          </p:grpSpPr>
          <p:sp>
            <p:nvSpPr>
              <p:cNvPr id="632" name="Google Shape;632;g39444fbf832_0_28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867861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275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275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33" name="Google Shape;633;g39444fbf832_0_28"/>
              <p:cNvSpPr/>
              <p:nvPr/>
            </p:nvSpPr>
            <p:spPr>
              <a:xfrm>
                <a:off x="4638074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CD03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0</a:t>
                </a:r>
                <a:endParaRPr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634" name="Google Shape;634;g39444fbf832_0_28"/>
            <p:cNvGrpSpPr/>
            <p:nvPr/>
          </p:nvGrpSpPr>
          <p:grpSpPr>
            <a:xfrm>
              <a:off x="5635112" y="3679275"/>
              <a:ext cx="895200" cy="820810"/>
              <a:chOff x="4688500" y="3679275"/>
              <a:chExt cx="895200" cy="820810"/>
            </a:xfrm>
          </p:grpSpPr>
          <p:sp>
            <p:nvSpPr>
              <p:cNvPr id="635" name="Google Shape;635;g39444fbf832_0_28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275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275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36" name="Google Shape;636;g39444fbf832_0_28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CD03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1</a:t>
                </a:r>
                <a:endParaRPr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637" name="Google Shape;637;g39444fbf832_0_28"/>
            <p:cNvGrpSpPr/>
            <p:nvPr/>
          </p:nvGrpSpPr>
          <p:grpSpPr>
            <a:xfrm>
              <a:off x="6632137" y="3679275"/>
              <a:ext cx="895200" cy="820810"/>
              <a:chOff x="4688500" y="3679275"/>
              <a:chExt cx="895200" cy="820810"/>
            </a:xfrm>
          </p:grpSpPr>
          <p:sp>
            <p:nvSpPr>
              <p:cNvPr id="638" name="Google Shape;638;g39444fbf832_0_28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275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2275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39" name="Google Shape;639;g39444fbf832_0_28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CD03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2</a:t>
                </a:r>
                <a:endParaRPr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39444fbf832_0_50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075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 3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645" name="Google Shape;645;g39444fbf832_0_5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41</a:t>
            </a:fld>
            <a:endParaRPr/>
          </a:p>
        </p:txBody>
      </p:sp>
      <p:sp>
        <p:nvSpPr>
          <p:cNvPr id="646" name="Google Shape;646;g39444fbf832_0_50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47" name="Google Shape;647;g39444fbf832_0_50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52">
            <a:off x="8139394" y="332243"/>
            <a:ext cx="713613" cy="970665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g39444fbf832_0_50"/>
          <p:cNvSpPr txBox="1">
            <a:spLocks noGrp="1"/>
          </p:cNvSpPr>
          <p:nvPr>
            <p:ph type="body" idx="1"/>
          </p:nvPr>
        </p:nvSpPr>
        <p:spPr>
          <a:xfrm>
            <a:off x="681036" y="131729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650"/>
              <a:t>This project uses randomization to pick different story elements </a:t>
            </a: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9"/>
                  </a:ext>
                </a:extLst>
              </a:rPr>
              <a:t>every time</a:t>
            </a:r>
            <a:r>
              <a:rPr lang="en-GB" sz="1650"/>
              <a:t> you shake the micro:bit.</a:t>
            </a:r>
            <a:endParaRPr sz="1650"/>
          </a:p>
        </p:txBody>
      </p:sp>
      <p:sp>
        <p:nvSpPr>
          <p:cNvPr id="649" name="Google Shape;649;g39444fbf832_0_50"/>
          <p:cNvSpPr/>
          <p:nvPr/>
        </p:nvSpPr>
        <p:spPr>
          <a:xfrm>
            <a:off x="741400" y="1928825"/>
            <a:ext cx="8544000" cy="4427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are three different parts of code used to randomly pick a story element.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red block identifies which array to use.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purple block picks a random number between 0 and 2. The random number selected is used as the index number.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orange block gets the element at the index number from the array identified. 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50" name="Google Shape;650;g39444fbf832_0_50" descr="On shake block containing the following block:&#10;Show string character get value at pick random 0 to 2. " title="microbit-screenshot - 2025-10-01T140847.227.png"/>
          <p:cNvPicPr preferRelativeResize="0"/>
          <p:nvPr/>
        </p:nvPicPr>
        <p:blipFill rotWithShape="1">
          <a:blip r:embed="rId4">
            <a:alphaModFix/>
          </a:blip>
          <a:srcRect t="33639" b="43933"/>
          <a:stretch/>
        </p:blipFill>
        <p:spPr>
          <a:xfrm>
            <a:off x="2295400" y="4431134"/>
            <a:ext cx="5436001" cy="11732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1" name="Google Shape;651;g39444fbf832_0_50"/>
          <p:cNvGrpSpPr/>
          <p:nvPr/>
        </p:nvGrpSpPr>
        <p:grpSpPr>
          <a:xfrm>
            <a:off x="5348667" y="3948214"/>
            <a:ext cx="1821661" cy="901919"/>
            <a:chOff x="180128" y="3544688"/>
            <a:chExt cx="2860200" cy="999024"/>
          </a:xfrm>
        </p:grpSpPr>
        <p:sp>
          <p:nvSpPr>
            <p:cNvPr id="652" name="Google Shape;652;g39444fbf832_0_50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>
              <a:off x="1392450" y="4008812"/>
              <a:ext cx="4356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525" tIns="82525" rIns="82525" bIns="825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53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2053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3" name="Google Shape;653;g39444fbf832_0_50"/>
            <p:cNvSpPr/>
            <p:nvPr/>
          </p:nvSpPr>
          <p:spPr>
            <a:xfrm>
              <a:off x="180128" y="3544688"/>
              <a:ext cx="2860200" cy="534900"/>
            </a:xfrm>
            <a:prstGeom prst="roundRect">
              <a:avLst>
                <a:gd name="adj" fmla="val 16667"/>
              </a:avLst>
            </a:prstGeom>
            <a:noFill/>
            <a:ln w="17200" cap="flat" cmpd="sng">
              <a:solidFill>
                <a:srgbClr val="CD03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525" tIns="82525" rIns="82525" bIns="825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63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1</a:t>
              </a:r>
              <a:endParaRPr sz="1263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654" name="Google Shape;654;g39444fbf832_0_50"/>
          <p:cNvGrpSpPr/>
          <p:nvPr/>
        </p:nvGrpSpPr>
        <p:grpSpPr>
          <a:xfrm>
            <a:off x="2658386" y="3948241"/>
            <a:ext cx="2302967" cy="901913"/>
            <a:chOff x="3099782" y="3510840"/>
            <a:chExt cx="3615900" cy="999017"/>
          </a:xfrm>
        </p:grpSpPr>
        <p:sp>
          <p:nvSpPr>
            <p:cNvPr id="655" name="Google Shape;655;g39444fbf832_0_50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>
              <a:off x="4574879" y="3974957"/>
              <a:ext cx="4356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525" tIns="82525" rIns="82525" bIns="825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53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2053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6" name="Google Shape;656;g39444fbf832_0_50"/>
            <p:cNvSpPr/>
            <p:nvPr/>
          </p:nvSpPr>
          <p:spPr>
            <a:xfrm>
              <a:off x="3099782" y="3510840"/>
              <a:ext cx="3615900" cy="534900"/>
            </a:xfrm>
            <a:prstGeom prst="roundRect">
              <a:avLst>
                <a:gd name="adj" fmla="val 16667"/>
              </a:avLst>
            </a:prstGeom>
            <a:noFill/>
            <a:ln w="17200" cap="flat" cmpd="sng">
              <a:solidFill>
                <a:srgbClr val="CD03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525" tIns="82525" rIns="82525" bIns="825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63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Use the “</a:t>
              </a:r>
              <a:r>
                <a:rPr lang="en-GB" sz="1263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  <a:extLst>
                    <a:ext uri="http://customooxmlschemas.google.com/">
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0"/>
                    </a:ext>
                  </a:extLst>
                </a:rPr>
                <a:t>character</a:t>
              </a:r>
              <a:r>
                <a:rPr lang="en-GB" sz="1263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” array</a:t>
              </a:r>
              <a:endParaRPr sz="1263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657" name="Google Shape;657;g39444fbf832_0_50"/>
          <p:cNvGrpSpPr/>
          <p:nvPr/>
        </p:nvGrpSpPr>
        <p:grpSpPr>
          <a:xfrm>
            <a:off x="3660743" y="5263604"/>
            <a:ext cx="2302967" cy="856247"/>
            <a:chOff x="1824650" y="3428411"/>
            <a:chExt cx="3615900" cy="948434"/>
          </a:xfrm>
        </p:grpSpPr>
        <p:sp>
          <p:nvSpPr>
            <p:cNvPr id="658" name="Google Shape;658;g39444fbf832_0_50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10800000">
              <a:off x="3414801" y="3428411"/>
              <a:ext cx="4356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525" tIns="82525" rIns="82525" bIns="825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53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2053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9" name="Google Shape;659;g39444fbf832_0_50"/>
            <p:cNvSpPr/>
            <p:nvPr/>
          </p:nvSpPr>
          <p:spPr>
            <a:xfrm>
              <a:off x="1824650" y="3841945"/>
              <a:ext cx="3615900" cy="534900"/>
            </a:xfrm>
            <a:prstGeom prst="roundRect">
              <a:avLst>
                <a:gd name="adj" fmla="val 16667"/>
              </a:avLst>
            </a:prstGeom>
            <a:noFill/>
            <a:ln w="17200" cap="flat" cmpd="sng">
              <a:solidFill>
                <a:srgbClr val="CD03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525" tIns="82525" rIns="82525" bIns="825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63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Get the element at index 1</a:t>
              </a:r>
              <a:endParaRPr sz="1263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39444fbf832_0_112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 4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665" name="Google Shape;665;g39444fbf832_0_112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42</a:t>
            </a:fld>
            <a:endParaRPr/>
          </a:p>
        </p:txBody>
      </p:sp>
      <p:sp>
        <p:nvSpPr>
          <p:cNvPr id="666" name="Google Shape;666;g39444fbf832_0_112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67" name="Google Shape;667;g39444fbf832_0_112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59">
            <a:off x="8125226" y="331061"/>
            <a:ext cx="726424" cy="988105"/>
          </a:xfrm>
          <a:prstGeom prst="rect">
            <a:avLst/>
          </a:prstGeom>
          <a:noFill/>
          <a:ln>
            <a:noFill/>
          </a:ln>
        </p:spPr>
      </p:pic>
      <p:sp>
        <p:nvSpPr>
          <p:cNvPr id="668" name="Google Shape;668;g39444fbf832_0_112"/>
          <p:cNvSpPr/>
          <p:nvPr/>
        </p:nvSpPr>
        <p:spPr>
          <a:xfrm>
            <a:off x="741400" y="1367475"/>
            <a:ext cx="8544000" cy="4988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code will show the string “mermaid” because it is the element at index 1 in the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1"/>
                  </a:ext>
                </a:extLst>
              </a:rPr>
              <a:t>character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array.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669" name="Google Shape;669;g39444fbf832_0_112"/>
          <p:cNvGrpSpPr/>
          <p:nvPr/>
        </p:nvGrpSpPr>
        <p:grpSpPr>
          <a:xfrm>
            <a:off x="958917" y="2539562"/>
            <a:ext cx="4596515" cy="1836276"/>
            <a:chOff x="2146973" y="4222100"/>
            <a:chExt cx="5140941" cy="2053770"/>
          </a:xfrm>
        </p:grpSpPr>
        <p:pic>
          <p:nvPicPr>
            <p:cNvPr id="670" name="Google Shape;670;g39444fbf832_0_112" descr="On shake block containing the following block:&#10;Show string character get value at pick random 0 to 2. " title="microbit-screenshot - 2025-10-01T140847.227.png"/>
            <p:cNvPicPr preferRelativeResize="0"/>
            <p:nvPr/>
          </p:nvPicPr>
          <p:blipFill rotWithShape="1">
            <a:blip r:embed="rId4">
              <a:alphaModFix/>
            </a:blip>
            <a:srcRect t="33639" b="43933"/>
            <a:stretch/>
          </p:blipFill>
          <p:spPr>
            <a:xfrm>
              <a:off x="2146973" y="4678811"/>
              <a:ext cx="5140941" cy="110959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71" name="Google Shape;671;g39444fbf832_0_112"/>
            <p:cNvGrpSpPr/>
            <p:nvPr/>
          </p:nvGrpSpPr>
          <p:grpSpPr>
            <a:xfrm>
              <a:off x="5034525" y="4222100"/>
              <a:ext cx="1722984" cy="852967"/>
              <a:chOff x="180128" y="3544688"/>
              <a:chExt cx="2860200" cy="999024"/>
            </a:xfrm>
          </p:grpSpPr>
          <p:sp>
            <p:nvSpPr>
              <p:cNvPr id="672" name="Google Shape;672;g39444fbf832_0_112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1392450" y="4008812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9775" tIns="69775" rIns="69775" bIns="6977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736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736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73" name="Google Shape;673;g39444fbf832_0_112"/>
              <p:cNvSpPr/>
              <p:nvPr/>
            </p:nvSpPr>
            <p:spPr>
              <a:xfrm>
                <a:off x="180128" y="3544688"/>
                <a:ext cx="2860200" cy="534900"/>
              </a:xfrm>
              <a:prstGeom prst="roundRect">
                <a:avLst>
                  <a:gd name="adj" fmla="val 16667"/>
                </a:avLst>
              </a:prstGeom>
              <a:noFill/>
              <a:ln w="14550" cap="flat" cmpd="sng">
                <a:solidFill>
                  <a:srgbClr val="CD03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9775" tIns="69775" rIns="69775" bIns="69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68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Random number = 1</a:t>
                </a:r>
                <a:endParaRPr sz="1068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674" name="Google Shape;674;g39444fbf832_0_112"/>
            <p:cNvGrpSpPr/>
            <p:nvPr/>
          </p:nvGrpSpPr>
          <p:grpSpPr>
            <a:xfrm>
              <a:off x="2490475" y="4222125"/>
              <a:ext cx="2178218" cy="852961"/>
              <a:chOff x="3099782" y="3510840"/>
              <a:chExt cx="3615900" cy="999017"/>
            </a:xfrm>
          </p:grpSpPr>
          <p:sp>
            <p:nvSpPr>
              <p:cNvPr id="675" name="Google Shape;675;g39444fbf832_0_112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574879" y="3974957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9775" tIns="69775" rIns="69775" bIns="6977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736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736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76" name="Google Shape;676;g39444fbf832_0_112"/>
              <p:cNvSpPr/>
              <p:nvPr/>
            </p:nvSpPr>
            <p:spPr>
              <a:xfrm>
                <a:off x="3099782" y="3510840"/>
                <a:ext cx="3615900" cy="534900"/>
              </a:xfrm>
              <a:prstGeom prst="roundRect">
                <a:avLst>
                  <a:gd name="adj" fmla="val 16667"/>
                </a:avLst>
              </a:prstGeom>
              <a:noFill/>
              <a:ln w="14550" cap="flat" cmpd="sng">
                <a:solidFill>
                  <a:srgbClr val="CD03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9775" tIns="69775" rIns="69775" bIns="69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68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Use the “</a:t>
                </a:r>
                <a:r>
                  <a:rPr lang="en-GB" sz="1068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  <a:extLst>
                      <a:ext uri="http://customooxmlschemas.google.com/">
  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2"/>
                      </a:ext>
                    </a:extLst>
                  </a:rPr>
                  <a:t>character</a:t>
                </a:r>
                <a:r>
                  <a:rPr lang="en-GB" sz="1068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” array</a:t>
                </a:r>
                <a:endParaRPr sz="1068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677" name="Google Shape;677;g39444fbf832_0_112"/>
            <p:cNvGrpSpPr/>
            <p:nvPr/>
          </p:nvGrpSpPr>
          <p:grpSpPr>
            <a:xfrm>
              <a:off x="3438335" y="5466098"/>
              <a:ext cx="2178218" cy="809773"/>
              <a:chOff x="1824650" y="3428411"/>
              <a:chExt cx="3615900" cy="948434"/>
            </a:xfrm>
          </p:grpSpPr>
          <p:sp>
            <p:nvSpPr>
              <p:cNvPr id="678" name="Google Shape;678;g39444fbf832_0_112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 rot="10800000">
                <a:off x="3414801" y="3428411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9775" tIns="69775" rIns="69775" bIns="6977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736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736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79" name="Google Shape;679;g39444fbf832_0_112"/>
              <p:cNvSpPr/>
              <p:nvPr/>
            </p:nvSpPr>
            <p:spPr>
              <a:xfrm>
                <a:off x="1824650" y="3841945"/>
                <a:ext cx="3615900" cy="534900"/>
              </a:xfrm>
              <a:prstGeom prst="roundRect">
                <a:avLst>
                  <a:gd name="adj" fmla="val 16667"/>
                </a:avLst>
              </a:prstGeom>
              <a:noFill/>
              <a:ln w="14550" cap="flat" cmpd="sng">
                <a:solidFill>
                  <a:srgbClr val="CD03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9775" tIns="69775" rIns="69775" bIns="69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68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Get the element at index 1</a:t>
                </a:r>
                <a:endParaRPr sz="1068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  <p:grpSp>
        <p:nvGrpSpPr>
          <p:cNvPr id="680" name="Google Shape;680;g39444fbf832_0_112"/>
          <p:cNvGrpSpPr/>
          <p:nvPr/>
        </p:nvGrpSpPr>
        <p:grpSpPr>
          <a:xfrm>
            <a:off x="4113002" y="4375785"/>
            <a:ext cx="4954894" cy="1904594"/>
            <a:chOff x="1903375" y="3679275"/>
            <a:chExt cx="6220052" cy="2390904"/>
          </a:xfrm>
        </p:grpSpPr>
        <p:pic>
          <p:nvPicPr>
            <p:cNvPr id="681" name="Google Shape;681;g39444fbf832_0_112" descr="Block-based code for a micro:bit to set variables &quot;character&quot;, &quot;setting&quot;, and &quot;problem&quot; as arrays containing the elements &quot;whale&quot;, &quot;mermaid&quot;, and &quot;pirate&quot;; &quot;ocean&quot;, island&quot;, and &quot;ship&quot;; and &quot;storm&quot;, &quot;lost&quot;, &quot;monster&quot; respectively." title="microbit-screenshot (90).png"/>
            <p:cNvPicPr preferRelativeResize="0"/>
            <p:nvPr/>
          </p:nvPicPr>
          <p:blipFill rotWithShape="1">
            <a:blip r:embed="rId5">
              <a:alphaModFix/>
            </a:blip>
            <a:srcRect b="63154"/>
            <a:stretch/>
          </p:blipFill>
          <p:spPr>
            <a:xfrm>
              <a:off x="1903375" y="3998776"/>
              <a:ext cx="6220052" cy="207140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82" name="Google Shape;682;g39444fbf832_0_112"/>
            <p:cNvGrpSpPr/>
            <p:nvPr/>
          </p:nvGrpSpPr>
          <p:grpSpPr>
            <a:xfrm>
              <a:off x="4638074" y="3679275"/>
              <a:ext cx="895200" cy="820810"/>
              <a:chOff x="4638074" y="3679275"/>
              <a:chExt cx="895200" cy="820810"/>
            </a:xfrm>
          </p:grpSpPr>
          <p:sp>
            <p:nvSpPr>
              <p:cNvPr id="683" name="Google Shape;683;g39444fbf832_0_112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867861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825" tIns="72825" rIns="72825" bIns="728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12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812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84" name="Google Shape;684;g39444fbf832_0_112"/>
              <p:cNvSpPr/>
              <p:nvPr/>
            </p:nvSpPr>
            <p:spPr>
              <a:xfrm>
                <a:off x="4638074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5175" cap="flat" cmpd="sng">
                <a:solidFill>
                  <a:srgbClr val="CD03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2825" tIns="72825" rIns="72825" bIns="728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15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0</a:t>
                </a:r>
                <a:endParaRPr sz="1115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685" name="Google Shape;685;g39444fbf832_0_112"/>
            <p:cNvGrpSpPr/>
            <p:nvPr/>
          </p:nvGrpSpPr>
          <p:grpSpPr>
            <a:xfrm>
              <a:off x="5635112" y="3679275"/>
              <a:ext cx="895200" cy="820810"/>
              <a:chOff x="4688500" y="3679275"/>
              <a:chExt cx="895200" cy="820810"/>
            </a:xfrm>
          </p:grpSpPr>
          <p:sp>
            <p:nvSpPr>
              <p:cNvPr id="686" name="Google Shape;686;g39444fbf832_0_112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825" tIns="72825" rIns="72825" bIns="728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12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812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87" name="Google Shape;687;g39444fbf832_0_112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5175" cap="flat" cmpd="sng">
                <a:solidFill>
                  <a:srgbClr val="CD03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2825" tIns="72825" rIns="72825" bIns="728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15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1</a:t>
                </a:r>
                <a:endParaRPr sz="1115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688" name="Google Shape;688;g39444fbf832_0_112"/>
            <p:cNvGrpSpPr/>
            <p:nvPr/>
          </p:nvGrpSpPr>
          <p:grpSpPr>
            <a:xfrm>
              <a:off x="6632137" y="3679275"/>
              <a:ext cx="895200" cy="820810"/>
              <a:chOff x="4688500" y="3679275"/>
              <a:chExt cx="895200" cy="820810"/>
            </a:xfrm>
          </p:grpSpPr>
          <p:sp>
            <p:nvSpPr>
              <p:cNvPr id="689" name="Google Shape;689;g39444fbf832_0_112" descr="pink down arrow to signal the students will change the gray, unusable on button A pressed block to a pink, usable on button B pressed by clicking the down arrow next to letter A and selecting letter B."/>
              <p:cNvSpPr txBox="1"/>
              <p:nvPr/>
            </p:nvSpPr>
            <p:spPr>
              <a:xfrm>
                <a:off x="4918288" y="3965185"/>
                <a:ext cx="4356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825" tIns="72825" rIns="72825" bIns="728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12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↓</a:t>
                </a:r>
                <a:endParaRPr sz="1812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90" name="Google Shape;690;g39444fbf832_0_112"/>
              <p:cNvSpPr/>
              <p:nvPr/>
            </p:nvSpPr>
            <p:spPr>
              <a:xfrm>
                <a:off x="4688500" y="3679275"/>
                <a:ext cx="895200" cy="365100"/>
              </a:xfrm>
              <a:prstGeom prst="roundRect">
                <a:avLst>
                  <a:gd name="adj" fmla="val 16667"/>
                </a:avLst>
              </a:prstGeom>
              <a:noFill/>
              <a:ln w="15175" cap="flat" cmpd="sng">
                <a:solidFill>
                  <a:srgbClr val="CD03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2825" tIns="72825" rIns="72825" bIns="728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15" b="1">
                    <a:solidFill>
                      <a:srgbClr val="CD0364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Index 2</a:t>
                </a:r>
                <a:endParaRPr sz="1115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  <p:sp>
        <p:nvSpPr>
          <p:cNvPr id="691" name="Google Shape;691;g39444fbf832_0_112" descr="Arrow pointing to the bottom right."/>
          <p:cNvSpPr/>
          <p:nvPr/>
        </p:nvSpPr>
        <p:spPr>
          <a:xfrm rot="5400000">
            <a:off x="6114988" y="2685507"/>
            <a:ext cx="732900" cy="221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CD0364"/>
          </a:solidFill>
          <a:ln w="9525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92" name="Google Shape;692;g39444fbf832_0_112" descr="Arrow pointing to the top left. "/>
          <p:cNvSpPr/>
          <p:nvPr/>
        </p:nvSpPr>
        <p:spPr>
          <a:xfrm rot="-5400000">
            <a:off x="2162349" y="3608707"/>
            <a:ext cx="746700" cy="25236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CD0364"/>
          </a:solidFill>
          <a:ln w="9525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39444fbf832_0_244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 5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698" name="Google Shape;698;g39444fbf832_0_24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43</a:t>
            </a:fld>
            <a:endParaRPr/>
          </a:p>
        </p:txBody>
      </p:sp>
      <p:sp>
        <p:nvSpPr>
          <p:cNvPr id="699" name="Google Shape;699;g39444fbf832_0_244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00" name="Google Shape;700;g39444fbf832_0_244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59">
            <a:off x="8125226" y="331061"/>
            <a:ext cx="726424" cy="988105"/>
          </a:xfrm>
          <a:prstGeom prst="rect">
            <a:avLst/>
          </a:prstGeom>
          <a:noFill/>
          <a:ln>
            <a:noFill/>
          </a:ln>
        </p:spPr>
      </p:pic>
      <p:sp>
        <p:nvSpPr>
          <p:cNvPr id="701" name="Google Shape;701;g39444fbf832_0_244"/>
          <p:cNvSpPr txBox="1">
            <a:spLocks noGrp="1"/>
          </p:cNvSpPr>
          <p:nvPr>
            <p:ph type="body" idx="1"/>
          </p:nvPr>
        </p:nvSpPr>
        <p:spPr>
          <a:xfrm>
            <a:off x="681036" y="131729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50"/>
              <a:t>This project uses ‘on shake’ to detect movement using the accelerometer.</a:t>
            </a:r>
            <a:endParaRPr sz="1650"/>
          </a:p>
        </p:txBody>
      </p:sp>
      <p:sp>
        <p:nvSpPr>
          <p:cNvPr id="702" name="Google Shape;702;g39444fbf832_0_244"/>
          <p:cNvSpPr/>
          <p:nvPr/>
        </p:nvSpPr>
        <p:spPr>
          <a:xfrm>
            <a:off x="741400" y="1760975"/>
            <a:ext cx="8544000" cy="46095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it detects 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3"/>
                  </a:ext>
                </a:extLst>
              </a:rPr>
              <a:t>movement, 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random number between 0 and 2 is picked for each array. The character, setting, and problem elements from each randomly selected index are shown on the micro:bit’s LED display with a two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4"/>
                  </a:ext>
                </a:extLst>
              </a:rPr>
              <a:t> second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5"/>
                  </a:ext>
                </a:extLst>
              </a:rPr>
              <a:t>2000 millisecond)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pause after each word shown to provide enough time to record the word displayed.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5124582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this example, the character at index 1 is “mermaid”, the setting at index 0 is “ocean”, and the problem at index 0 is “storm”. The words “mermaid”, “ocean”, and “storm” would scroll across the LED display with a two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6"/>
                  </a:ext>
                </a:extLst>
              </a:rPr>
              <a:t> second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delay after each word.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03" name="Google Shape;703;g39444fbf832_0_244" descr="Block-based code for a micro:bit to randomly select and display elements from arrays called &quot;character&quot;, &quot;setting&quot; and &quot;problem&quot;. When the micro:bit detects movement, the &quot;on shake&quot; code block contains code that selects a random number between 0 and 2 is for each array. The elements for those indices are shown on the micro:bit’s LED display with a 2 second pause to provide enough time to record each element." title="microbit-screenshot (90).png"/>
          <p:cNvPicPr preferRelativeResize="0"/>
          <p:nvPr/>
        </p:nvPicPr>
        <p:blipFill rotWithShape="1">
          <a:blip r:embed="rId4">
            <a:alphaModFix/>
          </a:blip>
          <a:srcRect t="36439"/>
          <a:stretch/>
        </p:blipFill>
        <p:spPr>
          <a:xfrm>
            <a:off x="3895332" y="3388330"/>
            <a:ext cx="4418796" cy="25384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4" name="Google Shape;704;g39444fbf832_0_244"/>
          <p:cNvGrpSpPr/>
          <p:nvPr/>
        </p:nvGrpSpPr>
        <p:grpSpPr>
          <a:xfrm>
            <a:off x="7982400" y="3779513"/>
            <a:ext cx="1252461" cy="378816"/>
            <a:chOff x="68680" y="3877853"/>
            <a:chExt cx="2506927" cy="534900"/>
          </a:xfrm>
        </p:grpSpPr>
        <p:sp>
          <p:nvSpPr>
            <p:cNvPr id="705" name="Google Shape;705;g39444fbf832_0_244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5400000">
              <a:off x="293980" y="3766271"/>
              <a:ext cx="307500" cy="75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25" tIns="64725" rIns="64725" bIns="64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10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61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6" name="Google Shape;706;g39444fbf832_0_244"/>
            <p:cNvSpPr/>
            <p:nvPr/>
          </p:nvSpPr>
          <p:spPr>
            <a:xfrm>
              <a:off x="743208" y="3877853"/>
              <a:ext cx="1832400" cy="534900"/>
            </a:xfrm>
            <a:prstGeom prst="roundRect">
              <a:avLst>
                <a:gd name="adj" fmla="val 16667"/>
              </a:avLst>
            </a:prstGeom>
            <a:noFill/>
            <a:ln w="13500" cap="flat" cmpd="sng">
              <a:solidFill>
                <a:srgbClr val="CD03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4725" tIns="64725" rIns="64725" bIns="64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91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1</a:t>
              </a:r>
              <a:endParaRPr sz="991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707" name="Google Shape;707;g39444fbf832_0_244"/>
          <p:cNvGrpSpPr/>
          <p:nvPr/>
        </p:nvGrpSpPr>
        <p:grpSpPr>
          <a:xfrm>
            <a:off x="7982400" y="4429076"/>
            <a:ext cx="1252461" cy="378816"/>
            <a:chOff x="68680" y="3877853"/>
            <a:chExt cx="2506927" cy="534900"/>
          </a:xfrm>
        </p:grpSpPr>
        <p:sp>
          <p:nvSpPr>
            <p:cNvPr id="708" name="Google Shape;708;g39444fbf832_0_244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5400000">
              <a:off x="293980" y="3766271"/>
              <a:ext cx="307500" cy="75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25" tIns="64725" rIns="64725" bIns="64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10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61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9" name="Google Shape;709;g39444fbf832_0_244"/>
            <p:cNvSpPr/>
            <p:nvPr/>
          </p:nvSpPr>
          <p:spPr>
            <a:xfrm>
              <a:off x="743208" y="3877853"/>
              <a:ext cx="1832400" cy="534900"/>
            </a:xfrm>
            <a:prstGeom prst="roundRect">
              <a:avLst>
                <a:gd name="adj" fmla="val 16667"/>
              </a:avLst>
            </a:prstGeom>
            <a:noFill/>
            <a:ln w="13500" cap="flat" cmpd="sng">
              <a:solidFill>
                <a:srgbClr val="CD03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4725" tIns="64725" rIns="64725" bIns="64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91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0</a:t>
              </a:r>
              <a:endParaRPr sz="991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710" name="Google Shape;710;g39444fbf832_0_244"/>
          <p:cNvGrpSpPr/>
          <p:nvPr/>
        </p:nvGrpSpPr>
        <p:grpSpPr>
          <a:xfrm>
            <a:off x="7982400" y="5078640"/>
            <a:ext cx="1252461" cy="378816"/>
            <a:chOff x="68680" y="3877853"/>
            <a:chExt cx="2506927" cy="534900"/>
          </a:xfrm>
        </p:grpSpPr>
        <p:sp>
          <p:nvSpPr>
            <p:cNvPr id="711" name="Google Shape;711;g39444fbf832_0_244" descr="pink down arrow to signal the students will change the gray, unusable on button A pressed block to a pink, usable on button B pressed by clicking the down arrow next to letter A and selecting letter B."/>
            <p:cNvSpPr txBox="1"/>
            <p:nvPr/>
          </p:nvSpPr>
          <p:spPr>
            <a:xfrm rot="5400000">
              <a:off x="293980" y="3766271"/>
              <a:ext cx="307500" cy="75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25" tIns="64725" rIns="64725" bIns="64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10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↓</a:t>
              </a:r>
              <a:endParaRPr sz="161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2" name="Google Shape;712;g39444fbf832_0_244"/>
            <p:cNvSpPr/>
            <p:nvPr/>
          </p:nvSpPr>
          <p:spPr>
            <a:xfrm>
              <a:off x="743208" y="3877853"/>
              <a:ext cx="1832400" cy="534900"/>
            </a:xfrm>
            <a:prstGeom prst="roundRect">
              <a:avLst>
                <a:gd name="adj" fmla="val 16667"/>
              </a:avLst>
            </a:prstGeom>
            <a:noFill/>
            <a:ln w="13500" cap="flat" cmpd="sng">
              <a:solidFill>
                <a:srgbClr val="CD03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4725" tIns="64725" rIns="64725" bIns="64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91" b="1">
                  <a:solidFill>
                    <a:srgbClr val="CD036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Random number = 0</a:t>
              </a:r>
              <a:endParaRPr sz="991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g365ab73c13e_0_420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Extension I</a:t>
            </a:r>
            <a:r>
              <a:rPr lang="en-GB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7"/>
                  </a:ext>
                </a:extLst>
              </a:rPr>
              <a:t>deas</a:t>
            </a:r>
            <a:endParaRPr/>
          </a:p>
        </p:txBody>
      </p:sp>
      <p:sp>
        <p:nvSpPr>
          <p:cNvPr id="718" name="Google Shape;718;g365ab73c13e_0_420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44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35fa30c4f18_0_5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Story 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8"/>
                  </a:ext>
                </a:extLst>
              </a:rPr>
              <a:t>Element</a:t>
            </a:r>
            <a:r>
              <a:rPr lang="en-GB" sz="2600">
                <a:solidFill>
                  <a:srgbClr val="00A000"/>
                </a:solidFill>
              </a:rPr>
              <a:t> Generator E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9"/>
                  </a:ext>
                </a:extLst>
              </a:rPr>
              <a:t>xtensions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724" name="Google Shape;724;g35fa30c4f18_0_5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45</a:t>
            </a:fld>
            <a:endParaRPr/>
          </a:p>
        </p:txBody>
      </p:sp>
      <p:sp>
        <p:nvSpPr>
          <p:cNvPr id="725" name="Google Shape;725;g35fa30c4f18_0_5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Add more characters, settings, and problems to each array.</a:t>
            </a:r>
            <a:endParaRPr sz="1800"/>
          </a:p>
          <a:p>
            <a:pPr marL="914400" marR="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What changes will you need to make to the ‘pick random’ block if you add words to the array?</a:t>
            </a:r>
            <a:endParaRPr sz="180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Find a way to randomly select more story elements using other inputs such as button A or button B. </a:t>
            </a:r>
            <a:endParaRPr sz="1800"/>
          </a:p>
          <a:p>
            <a:pPr marL="914400" marR="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Examples include adding supporting characters, settings that include where and when, or external and internal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20"/>
                  </a:ext>
                </a:extLst>
              </a:rPr>
              <a:t>problems</a:t>
            </a:r>
            <a:r>
              <a:rPr lang="en-GB" sz="1800"/>
              <a:t>.</a:t>
            </a:r>
            <a:endParaRPr sz="180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100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Create your own “roll-a-story” dice with random images shown on the LED display.</a:t>
            </a:r>
            <a:endParaRPr sz="1800"/>
          </a:p>
        </p:txBody>
      </p:sp>
      <p:pic>
        <p:nvPicPr>
          <p:cNvPr id="726" name="Google Shape;726;g35fa30c4f18_0_51" title="Screenshot 2025-06-12 at 17.01.28.png"/>
          <p:cNvPicPr preferRelativeResize="0"/>
          <p:nvPr/>
        </p:nvPicPr>
        <p:blipFill rotWithShape="1">
          <a:blip r:embed="rId3">
            <a:alphaModFix/>
          </a:blip>
          <a:srcRect l="-129080" t="6450" r="129080" b="-6447"/>
          <a:stretch/>
        </p:blipFill>
        <p:spPr>
          <a:xfrm>
            <a:off x="7928000" y="4042200"/>
            <a:ext cx="1728000" cy="2237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7" name="Google Shape;727;g35fa30c4f18_0_51"/>
          <p:cNvGrpSpPr/>
          <p:nvPr/>
        </p:nvGrpSpPr>
        <p:grpSpPr>
          <a:xfrm>
            <a:off x="8243982" y="334474"/>
            <a:ext cx="981036" cy="1315129"/>
            <a:chOff x="7405932" y="173599"/>
            <a:chExt cx="981036" cy="1315129"/>
          </a:xfrm>
        </p:grpSpPr>
        <p:grpSp>
          <p:nvGrpSpPr>
            <p:cNvPr id="728" name="Google Shape;728;g35fa30c4f18_0_51"/>
            <p:cNvGrpSpPr/>
            <p:nvPr/>
          </p:nvGrpSpPr>
          <p:grpSpPr>
            <a:xfrm rot="4080661">
              <a:off x="7924640" y="228087"/>
              <a:ext cx="371965" cy="377145"/>
              <a:chOff x="7572716" y="3272053"/>
              <a:chExt cx="489368" cy="496098"/>
            </a:xfrm>
          </p:grpSpPr>
          <p:sp>
            <p:nvSpPr>
              <p:cNvPr id="729" name="Google Shape;729;g35fa30c4f18_0_51" descr="decorative"/>
              <p:cNvSpPr/>
              <p:nvPr/>
            </p:nvSpPr>
            <p:spPr>
              <a:xfrm>
                <a:off x="7572716" y="3522735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0" name="Google Shape;730;g35fa30c4f18_0_51" descr="decorative"/>
              <p:cNvSpPr/>
              <p:nvPr/>
            </p:nvSpPr>
            <p:spPr>
              <a:xfrm>
                <a:off x="7869358" y="356696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3528" y="126660"/>
                    </a:move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0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ubicBezTo>
                      <a:pt x="144209" y="95991"/>
                      <a:pt x="144869" y="114788"/>
                      <a:pt x="133528" y="126770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1" name="Google Shape;731;g35fa30c4f18_0_51" descr="decorative"/>
              <p:cNvSpPr/>
              <p:nvPr/>
            </p:nvSpPr>
            <p:spPr>
              <a:xfrm>
                <a:off x="7895017" y="3425342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2" name="Google Shape;732;g35fa30c4f18_0_51" descr="decorative"/>
              <p:cNvSpPr/>
              <p:nvPr/>
            </p:nvSpPr>
            <p:spPr>
              <a:xfrm>
                <a:off x="7813147" y="3272053"/>
                <a:ext cx="85145" cy="168636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36" extrusionOk="0">
                    <a:moveTo>
                      <a:pt x="785" y="132142"/>
                    </a:moveTo>
                    <a:lnTo>
                      <a:pt x="26331" y="22988"/>
                    </a:lnTo>
                    <a:cubicBezTo>
                      <a:pt x="30075" y="7049"/>
                      <a:pt x="46151" y="-2954"/>
                      <a:pt x="62118" y="783"/>
                    </a:cubicBezTo>
                    <a:cubicBezTo>
                      <a:pt x="78084" y="4521"/>
                      <a:pt x="88104" y="20460"/>
                      <a:pt x="84360" y="36508"/>
                    </a:cubicBezTo>
                    <a:lnTo>
                      <a:pt x="58814" y="145662"/>
                    </a:lnTo>
                    <a:cubicBezTo>
                      <a:pt x="55621" y="159403"/>
                      <a:pt x="43398" y="168636"/>
                      <a:pt x="29854" y="168636"/>
                    </a:cubicBezTo>
                    <a:cubicBezTo>
                      <a:pt x="27652" y="168636"/>
                      <a:pt x="25340" y="168417"/>
                      <a:pt x="23028" y="167867"/>
                    </a:cubicBezTo>
                    <a:cubicBezTo>
                      <a:pt x="7061" y="164130"/>
                      <a:pt x="-2959" y="148191"/>
                      <a:pt x="785" y="132142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3" name="Google Shape;733;g35fa30c4f18_0_51" descr="decorative"/>
              <p:cNvSpPr/>
              <p:nvPr/>
            </p:nvSpPr>
            <p:spPr>
              <a:xfrm>
                <a:off x="7736508" y="3599549"/>
                <a:ext cx="85145" cy="168602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02" extrusionOk="0">
                    <a:moveTo>
                      <a:pt x="62118" y="749"/>
                    </a:moveTo>
                    <a:cubicBezTo>
                      <a:pt x="78084" y="4486"/>
                      <a:pt x="88104" y="20425"/>
                      <a:pt x="84360" y="36474"/>
                    </a:cubicBezTo>
                    <a:lnTo>
                      <a:pt x="58814" y="145628"/>
                    </a:lnTo>
                    <a:cubicBezTo>
                      <a:pt x="55621" y="159369"/>
                      <a:pt x="43398" y="168602"/>
                      <a:pt x="29854" y="168602"/>
                    </a:cubicBezTo>
                    <a:cubicBezTo>
                      <a:pt x="27652" y="168602"/>
                      <a:pt x="25340" y="168382"/>
                      <a:pt x="23028" y="167833"/>
                    </a:cubicBezTo>
                    <a:cubicBezTo>
                      <a:pt x="7061" y="164095"/>
                      <a:pt x="-2959" y="148156"/>
                      <a:pt x="785" y="132108"/>
                    </a:cubicBezTo>
                    <a:lnTo>
                      <a:pt x="26331" y="22954"/>
                    </a:lnTo>
                    <a:cubicBezTo>
                      <a:pt x="30075" y="7015"/>
                      <a:pt x="46041" y="-2878"/>
                      <a:pt x="62118" y="749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4" name="Google Shape;734;g35fa30c4f18_0_51" descr="decorative"/>
              <p:cNvSpPr/>
              <p:nvPr/>
            </p:nvSpPr>
            <p:spPr>
              <a:xfrm>
                <a:off x="7623695" y="333711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2206" y="84669"/>
                    </a:moveTo>
                    <a:cubicBezTo>
                      <a:pt x="144209" y="95881"/>
                      <a:pt x="144869" y="114678"/>
                      <a:pt x="133528" y="126660"/>
                    </a:cubicBez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1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735" name="Google Shape;735;g35fa30c4f18_0_51" descr="decorative" title="Surprised_green@4x-100.jp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-1287383">
              <a:off x="7495156" y="724214"/>
              <a:ext cx="802589" cy="63989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5fe6bcad37_0_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Pick Your Level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35" name="Google Shape;135;g35fe6bcad37_0_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136" name="Google Shape;136;g35fe6bcad37_0_9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70252" y="332938"/>
            <a:ext cx="955218" cy="73688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7" name="Google Shape;137;g35fe6bcad37_0_9"/>
          <p:cNvGraphicFramePr/>
          <p:nvPr/>
        </p:nvGraphicFramePr>
        <p:xfrm>
          <a:off x="479725" y="12207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{931C39D9-9317-4A5C-A6D1-B44FB8C55918}</a:tableStyleId>
              </a:tblPr>
              <a:tblGrid>
                <a:gridCol w="1251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4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820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>
                          <a:solidFill>
                            <a:srgbClr val="2993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Mild</a:t>
                      </a:r>
                      <a:r>
                        <a:rPr lang="en-GB" sz="1875" u="sng" strike="noStrike" cap="none">
                          <a:solidFill>
                            <a:srgbClr val="2993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endParaRPr sz="1875" u="sng" strike="noStrike" cap="none">
                        <a:solidFill>
                          <a:srgbClr val="2993D6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</a:t>
                      </a:r>
                      <a:endParaRPr sz="18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3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3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30 mins</a:t>
                      </a:r>
                      <a:endParaRPr sz="1400" u="none" strike="noStrike" cap="none"/>
                    </a:p>
                  </a:txBody>
                  <a:tcPr marL="91425" marR="91425" marT="91425" marB="90000">
                    <a:lnR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5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 </a:t>
                      </a:r>
                      <a:r>
                        <a:rPr lang="en-GB" sz="165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randomly select a character, setting, and problem using the micro:bit story element generator program to practice narrative writing.</a:t>
                      </a:r>
                      <a:endParaRPr sz="165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96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5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65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Using existing code, randomly select a character, setting, and problem using a micro:bit to practice narrative writing, including developing story elements and plot.</a:t>
                      </a:r>
                      <a:endParaRPr sz="1650" i="1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085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>
                          <a:solidFill>
                            <a:srgbClr val="6C4BC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Medium</a:t>
                      </a:r>
                      <a:endParaRPr sz="1875" u="none" strike="noStrike" cap="none">
                        <a:solidFill>
                          <a:srgbClr val="6C4BC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</a:t>
                      </a:r>
                      <a:endParaRPr sz="18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endParaRPr sz="18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 mins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R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5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</a:t>
                      </a:r>
                      <a:r>
                        <a:rPr lang="en-GB" sz="165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I can modify my own story element generator program to randomly select a character, setting, and problem to practice narrative writing.</a:t>
                      </a:r>
                      <a:endParaRPr sz="165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8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5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65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Modify the starter project to randomly select a character, setting, and problem to practice narrative writing that includes developing story elements and plot.</a:t>
                      </a:r>
                      <a:endParaRPr sz="165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085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>
                          <a:solidFill>
                            <a:srgbClr val="CD0364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Spicy</a:t>
                      </a:r>
                      <a:endParaRPr sz="1875" u="sng" strike="noStrike" cap="none">
                        <a:solidFill>
                          <a:srgbClr val="CD0364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🌶️🌶️🌶️</a:t>
                      </a:r>
                      <a:endParaRPr sz="13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45-60 mins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R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5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 </a:t>
                      </a:r>
                      <a:r>
                        <a:rPr lang="en-GB" sz="165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create my own story element generator program to randomly select a character, setting, and problem to practice narrative writing.</a:t>
                      </a:r>
                      <a:endParaRPr sz="165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5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65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Code your own story element generator program to randomly select a character, setting, and problem to practice narrative writing that includes developing story elements and plot.</a:t>
                      </a:r>
                      <a:endParaRPr sz="165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669771b81a_0_55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50"/>
              <a:buNone/>
            </a:pPr>
            <a:r>
              <a:rPr lang="en-GB" sz="4950"/>
              <a:t>Mild</a:t>
            </a:r>
            <a:endParaRPr/>
          </a:p>
        </p:txBody>
      </p:sp>
      <p:sp>
        <p:nvSpPr>
          <p:cNvPr id="143" name="Google Shape;143;g3669771b81a_0_55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5fa30c4f18_0_1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5"/>
                  </a:ext>
                </a:extLst>
              </a:rPr>
              <a:t>Mild 🌶️ 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6"/>
                  </a:ext>
                </a:extLst>
              </a:rPr>
              <a:t>Introduction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49" name="Google Shape;149;g35fa30c4f18_0_1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50" name="Google Shape;150;g35fa30c4f18_0_17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Students will download the code on their micro:bit and shake their micro:bit to randomly select a character, setting, and problem to practice narrative writing.</a:t>
            </a:r>
            <a:endParaRPr sz="1800"/>
          </a:p>
          <a:p>
            <a:pPr marL="457200" lvl="0" indent="-3429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Reading text as it scrolls across the LED display and recording the story elements is challenging, so working in pairs or small groups can be helpful.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22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Students record the character, setting, and problem. 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narrative writing recording sheet</a:t>
            </a:r>
            <a:r>
              <a:rPr lang="en-GB" sz="1800"/>
              <a:t> can be used to record the story elements, create an outline, and write a story. </a:t>
            </a:r>
            <a:endParaRPr sz="950"/>
          </a:p>
          <a:p>
            <a:pPr marL="457200" marR="1792616" lvl="0" indent="-34289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Students will use the story elements to create an outline and draft their story.</a:t>
            </a:r>
            <a:endParaRPr sz="1800"/>
          </a:p>
        </p:txBody>
      </p:sp>
      <p:pic>
        <p:nvPicPr>
          <p:cNvPr id="151" name="Google Shape;151;g35fa30c4f18_0_17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10377" y="28268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g35fa30c4f18_0_1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53" name="Google Shape;153;g35fa30c4f18_0_17" descr="decorative " title="Large-Pencil@2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192266">
            <a:off x="7127577" y="4498350"/>
            <a:ext cx="1654501" cy="1658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669771b81a_0_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8"/>
                  </a:ext>
                </a:extLst>
              </a:rPr>
              <a:t>Mild 🌶️ Student A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9"/>
                  </a:ext>
                </a:extLst>
              </a:rPr>
              <a:t>ctivity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0"/>
                  </a:ext>
                </a:extLst>
              </a:rPr>
              <a:t> Steps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59" name="Google Shape;159;g3669771b81a_0_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60" name="Google Shape;160;g3669771b81a_0_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Open</a:t>
            </a:r>
            <a:r>
              <a:rPr lang="en-GB" sz="1800"/>
              <a:t> the project: </a:t>
            </a:r>
            <a:r>
              <a:rPr lang="en-GB" sz="1800" u="sng">
                <a:solidFill>
                  <a:schemeClr val="hlink"/>
                </a:solidFill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1"/>
                  </a:ext>
                </a:extLst>
              </a:rPr>
              <a:t>mbit.io/us-</a:t>
            </a:r>
            <a:r>
              <a:rPr lang="en-GB" sz="1800" u="sng">
                <a:solidFill>
                  <a:schemeClr val="hlink"/>
                </a:solidFill>
                <a:hlinkClick r:id="rId3"/>
              </a:rPr>
              <a:t>story</a:t>
            </a:r>
            <a:r>
              <a:rPr lang="en-GB" sz="1800"/>
              <a:t> and </a:t>
            </a:r>
            <a:r>
              <a:rPr lang="en-GB" sz="1800" b="1">
                <a:solidFill>
                  <a:srgbClr val="2A92D6"/>
                </a:solidFill>
              </a:rPr>
              <a:t>d</a:t>
            </a:r>
            <a:r>
              <a:rPr lang="en-GB" sz="1800" b="1">
                <a:solidFill>
                  <a:srgbClr val="2993D6"/>
                </a:solidFill>
              </a:rPr>
              <a:t>ownload</a:t>
            </a:r>
            <a:r>
              <a:rPr lang="en-GB" sz="1800"/>
              <a:t> the code to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2"/>
                  </a:ext>
                </a:extLst>
              </a:rPr>
              <a:t>the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3"/>
                  </a:ext>
                </a:extLst>
              </a:rPr>
              <a:t> micro:bit</a:t>
            </a:r>
            <a:r>
              <a:rPr lang="en-GB" sz="1800"/>
              <a:t>.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Unplug </a:t>
            </a:r>
            <a:r>
              <a:rPr lang="en-GB" sz="1800"/>
              <a:t>the micro:bit and </a:t>
            </a:r>
            <a:r>
              <a:rPr lang="en-GB" sz="1800" b="1">
                <a:solidFill>
                  <a:srgbClr val="2A92D6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Shake</a:t>
            </a:r>
            <a:r>
              <a:rPr lang="en-GB" sz="1800"/>
              <a:t> the micro:bit to randomly select a character,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4"/>
                  </a:ext>
                </a:extLst>
              </a:rPr>
              <a:t>setting</a:t>
            </a:r>
            <a:r>
              <a:rPr lang="en-GB" sz="1800"/>
              <a:t>, and problem.  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Record </a:t>
            </a:r>
            <a:r>
              <a:rPr lang="en-GB" sz="1800"/>
              <a:t>each story element as it scrolls across the LED display.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5"/>
                  </a:ext>
                </a:extLst>
              </a:rPr>
              <a:t>narrative writing recording sheet</a:t>
            </a:r>
            <a:r>
              <a:rPr lang="en-GB" sz="1800"/>
              <a:t> can be used to record the story elements, create an outline, and write a story. </a:t>
            </a:r>
            <a:endParaRPr sz="1800" b="1">
              <a:solidFill>
                <a:srgbClr val="2993D6"/>
              </a:solidFill>
            </a:endParaRPr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6"/>
                  </a:ext>
                </a:extLst>
              </a:rPr>
              <a:t>Use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7"/>
                  </a:ext>
                </a:extLst>
              </a:rPr>
              <a:t>the story elements to practice writing a story: 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8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9"/>
                  </a:ext>
                </a:extLst>
              </a:rPr>
              <a:t>Imagine who your character is, where and when the story takes place, what problem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0"/>
                  </a:ext>
                </a:extLst>
              </a:rPr>
              <a:t>they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1"/>
                  </a:ext>
                </a:extLst>
              </a:rPr>
              <a:t> will face, and how they solve it.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2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Determine the beginning, middle, and end of your story.</a:t>
            </a:r>
            <a:endParaRPr sz="1800"/>
          </a:p>
        </p:txBody>
      </p:sp>
      <p:sp>
        <p:nvSpPr>
          <p:cNvPr id="161" name="Google Shape;161;g3669771b81a_0_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62" name="Google Shape;162;g3669771b81a_0_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57450" y="39738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87f37b8444_1_3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 1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68" name="Google Shape;168;g387f37b8444_1_3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69" name="Google Shape;169;g387f37b8444_1_37"/>
          <p:cNvSpPr txBox="1">
            <a:spLocks noGrp="1"/>
          </p:cNvSpPr>
          <p:nvPr>
            <p:ph type="body" idx="1"/>
          </p:nvPr>
        </p:nvSpPr>
        <p:spPr>
          <a:xfrm>
            <a:off x="681036" y="131729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65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3"/>
                  </a:ext>
                </a:extLst>
              </a:rPr>
              <a:t>This project uses </a:t>
            </a:r>
            <a:r>
              <a:rPr lang="en-GB" sz="1650"/>
              <a:t>arrays, which are a special kind of variable that store data in lists. Each item in an array is called an element. </a:t>
            </a:r>
            <a:endParaRPr sz="1650"/>
          </a:p>
        </p:txBody>
      </p:sp>
      <p:sp>
        <p:nvSpPr>
          <p:cNvPr id="170" name="Google Shape;170;g387f37b8444_1_3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1" name="Google Shape;171;g387f37b8444_1_37"/>
          <p:cNvSpPr/>
          <p:nvPr/>
        </p:nvSpPr>
        <p:spPr>
          <a:xfrm>
            <a:off x="741400" y="2059700"/>
            <a:ext cx="8544000" cy="4296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A92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the beginning of the program, three variables are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4"/>
                  </a:ext>
                </a:extLst>
              </a:rPr>
              <a:t>set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arrays: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5"/>
                  </a:ext>
                </a:extLst>
              </a:rPr>
              <a:t>he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variable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6"/>
                  </a:ext>
                </a:extLst>
              </a:rPr>
              <a:t> “character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is set with three elements -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7"/>
                  </a:ext>
                </a:extLst>
              </a:rPr>
              <a:t>“whale”, “mermaid”, and “pirate”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8"/>
                  </a:ext>
                </a:extLst>
              </a:rPr>
              <a:t>he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variable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9"/>
                  </a:ext>
                </a:extLst>
              </a:rPr>
              <a:t>setting”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set with three elements -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0"/>
                  </a:ext>
                </a:extLst>
              </a:rPr>
              <a:t>“ocean”, “island”, and “ship”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Helvetica Neue"/>
              <a:buChar char="●"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1"/>
                  </a:ext>
                </a:extLst>
              </a:rPr>
              <a:t>he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variable “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2"/>
                  </a:ext>
                </a:extLst>
              </a:rPr>
              <a:t>problem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 is set with three elements -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3"/>
                  </a:ext>
                </a:extLst>
              </a:rPr>
              <a:t>“storm”, “lost”, and “monster”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2" name="Google Shape;172;g387f37b8444_1_37" descr="Block-based code for a micro:bit to set variables &quot;character&quot;, &quot;setting&quot;, and &quot;problem&quot; as arrays containing the elements &quot;whale&quot;, &quot;mermaid&quot;, and &quot;pirate&quot;; &quot;ocean&quot;, island&quot;, and &quot;ship&quot;; and &quot;storm&quot;, &quot;lost&quot;, &quot;monster&quot; respectively." title="microbit-screenshot (90).png"/>
          <p:cNvPicPr preferRelativeResize="0"/>
          <p:nvPr/>
        </p:nvPicPr>
        <p:blipFill rotWithShape="1">
          <a:blip r:embed="rId3">
            <a:alphaModFix/>
          </a:blip>
          <a:srcRect b="63154"/>
          <a:stretch/>
        </p:blipFill>
        <p:spPr>
          <a:xfrm>
            <a:off x="1794688" y="2224831"/>
            <a:ext cx="6316626" cy="2103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g387f37b8444_1_37" descr="decorative" title="Inspired_green@4x-100 (1)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72933">
            <a:off x="8321936" y="347504"/>
            <a:ext cx="548546" cy="7461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vider Slides">
  <a:themeElements>
    <a:clrScheme name="Custom 2">
      <a:dk1>
        <a:srgbClr val="000000"/>
      </a:dk1>
      <a:lt1>
        <a:srgbClr val="FFFFFF"/>
      </a:lt1>
      <a:dk2>
        <a:srgbClr val="3E4048"/>
      </a:dk2>
      <a:lt2>
        <a:srgbClr val="E7E6E6"/>
      </a:lt2>
      <a:accent1>
        <a:srgbClr val="00A000"/>
      </a:accent1>
      <a:accent2>
        <a:srgbClr val="2A92D6"/>
      </a:accent2>
      <a:accent3>
        <a:srgbClr val="CD0365"/>
      </a:accent3>
      <a:accent4>
        <a:srgbClr val="E7645C"/>
      </a:accent4>
      <a:accent5>
        <a:srgbClr val="6C4BC1"/>
      </a:accent5>
      <a:accent6>
        <a:srgbClr val="7BCDC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4775</Words>
  <Application>Microsoft Macintosh PowerPoint</Application>
  <PresentationFormat>A4 Paper (210x297 mm)</PresentationFormat>
  <Paragraphs>427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50" baseType="lpstr">
      <vt:lpstr>Arial</vt:lpstr>
      <vt:lpstr>Calibri</vt:lpstr>
      <vt:lpstr>Helvetica Neue</vt:lpstr>
      <vt:lpstr>Office Theme</vt:lpstr>
      <vt:lpstr>Divider Slides</vt:lpstr>
      <vt:lpstr>What you need: </vt:lpstr>
      <vt:lpstr>Narrative Writing Prompts with Story Element Generator</vt:lpstr>
      <vt:lpstr>Computer Science Concepts</vt:lpstr>
      <vt:lpstr>How the Story Element Generator Works</vt:lpstr>
      <vt:lpstr>Pick Your Level</vt:lpstr>
      <vt:lpstr>PowerPoint Presentation</vt:lpstr>
      <vt:lpstr>Mild 🌶️ Introduction</vt:lpstr>
      <vt:lpstr>Mild 🌶️ Student Activity Steps</vt:lpstr>
      <vt:lpstr>Mild 🌶️ Code Details 1</vt:lpstr>
      <vt:lpstr>Mild 🌶️ Code Details 2</vt:lpstr>
      <vt:lpstr>Mild 🌶️ Code Details 3</vt:lpstr>
      <vt:lpstr>Mild 🌶️ Code Details 4</vt:lpstr>
      <vt:lpstr>Mild 🌶️ Code Details 5</vt:lpstr>
      <vt:lpstr>PowerPoint Presentation</vt:lpstr>
      <vt:lpstr>Medium 🌶️🌶️ Introduction</vt:lpstr>
      <vt:lpstr>Medium 🌶️🌶️ Student Activity Steps 1</vt:lpstr>
      <vt:lpstr>Medium 🌶️🌶️ Student Activity Steps 2</vt:lpstr>
      <vt:lpstr>Medium 🌶️🌶️ Student Activity Steps 3</vt:lpstr>
      <vt:lpstr>Medium 🌶️🌶️ Student Activity Steps 4</vt:lpstr>
      <vt:lpstr>Medium 🌶️🌶️ Code Details 1</vt:lpstr>
      <vt:lpstr>Medium 🌶️🌶️ Code Details 2</vt:lpstr>
      <vt:lpstr>Medium 🌶️🌶️ Code Details 3</vt:lpstr>
      <vt:lpstr>Medium 🌶️🌶️ Code Details 4</vt:lpstr>
      <vt:lpstr>Medium 🌶️🌶️ Code Details 5</vt:lpstr>
      <vt:lpstr>PowerPoint Presentation</vt:lpstr>
      <vt:lpstr>Spicy 🌶️🌶️🌶️ Introduction</vt:lpstr>
      <vt:lpstr>Spicy 🌶️🌶️🌶️ Student Activity Steps 1</vt:lpstr>
      <vt:lpstr>Spicy 🌶️🌶️🌶️ Student Activity Steps 2</vt:lpstr>
      <vt:lpstr>Spicy 🌶️🌶️🌶️ Student Activity Steps 3</vt:lpstr>
      <vt:lpstr>Spicy 🌶️🌶️🌶️ Student Activity Steps 4</vt:lpstr>
      <vt:lpstr>Spicy 🌶️🌶️🌶️ Student Activity Steps 5</vt:lpstr>
      <vt:lpstr>Spicy 🌶️🌶️🌶️ Student Activity Steps 6</vt:lpstr>
      <vt:lpstr>Spicy 🌶️🌶️🌶️ Student Activity Steps 7</vt:lpstr>
      <vt:lpstr>Spicy 🌶️🌶️🌶️ Student Activity Steps 8</vt:lpstr>
      <vt:lpstr>Spicy 🌶️🌶️🌶️ Student Activity Steps 9</vt:lpstr>
      <vt:lpstr>Spicy 🌶️🌶️🌶️ Student Activity Steps 10</vt:lpstr>
      <vt:lpstr>Spicy 🌶️🌶️🌶️ Student Activity Steps 11</vt:lpstr>
      <vt:lpstr>Spicy 🌶️🌶️🌶️ Student Activity Steps 12</vt:lpstr>
      <vt:lpstr>Spicy 🌶️🌶️🌶️ Code Details 1</vt:lpstr>
      <vt:lpstr>Spicy 🌶️🌶️🌶️ Code Details 2</vt:lpstr>
      <vt:lpstr>Spicy 🌶️🌶️🌶️ Code Details 3</vt:lpstr>
      <vt:lpstr>Spicy 🌶️🌶️🌶️ Code Details 4</vt:lpstr>
      <vt:lpstr>Spicy 🌶️🌶️🌶️ Code Details 5</vt:lpstr>
      <vt:lpstr>PowerPoint Presentation</vt:lpstr>
      <vt:lpstr>Story Element Generator Extensions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guide</dc:title>
  <dc:subject/>
  <dc:creator>Micro:bit Educational Foundation</dc:creator>
  <cp:keywords/>
  <dc:description/>
  <cp:lastModifiedBy>Corey Rogers</cp:lastModifiedBy>
  <cp:revision>1</cp:revision>
  <dcterms:created xsi:type="dcterms:W3CDTF">2024-02-02T13:38:47Z</dcterms:created>
  <dcterms:modified xsi:type="dcterms:W3CDTF">2025-12-17T21:21:00Z</dcterms:modified>
  <cp:category/>
</cp:coreProperties>
</file>