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4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Lst>
  <p:sldSz cx="9906000" cy="6858000" type="A4"/>
  <p:notesSz cx="6858000" cy="9144000"/>
  <p:embeddedFontLst>
    <p:embeddedFont>
      <p:font typeface="Helvetica Neue" panose="02000503000000020004" pitchFamily="2"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7" roundtripDataSignature="AMtx7mjr3DnoqxZgwfX+x/+MHjf0jB8S8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463C74D-D32A-4428-9DA0-7D7081654007}">
  <a:tblStyle styleId="{8463C74D-D32A-4428-9DA0-7D7081654007}"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2.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font" Target="fonts/font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fntdata"/><Relationship Id="rId57" Type="http://customschemas.google.com/relationships/presentationmetadata" Target="meta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4.fntdata"/><Relationship Id="rId6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7f758c98f6_0_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1" name="Google Shape;181;g37f758c98f6_0_7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7f758c98f6_0_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7f758c98f6_0_4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894a057a6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2" name="Google Shape;222;g3894a057a6a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87f37b8444_1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g387f37b8444_1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5" name="Google Shape;275;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1" name="Google Shape;281;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81f67b5b0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1" name="Google Shape;291;g381f67b5b05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2" name="Google Shape;312;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803ce5d895_0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3" name="Google Shape;323;g3803ce5d895_0_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3" name="Google Shape;333;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342" name="Google Shape;342;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9444fbf832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53" name="Google Shape;353;g39444fbf832_0_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39444fbf832_0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73" name="Google Shape;373;g39444fbf832_0_6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39444fbf832_0_1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94" name="Google Shape;394;g39444fbf832_0_13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39444fbf832_0_2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427" name="Google Shape;427;g39444fbf832_0_20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7" name="Google Shape;447;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3" name="Google Shape;453;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3" name="Google Shape;483;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3894a057a6a_0_10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8" name="Google Shape;498;g3894a057a6a_0_10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7f758c98f6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37f758c98f6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37f758c98f6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3894a057a6a_0_1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1" name="Google Shape;511;g3894a057a6a_0_1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3894a057a6a_0_1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g3894a057a6a_0_13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3894a057a6a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3" name="Google Shape;533;g3894a057a6a_0_15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3894a057a6a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4" name="Google Shape;544;g3894a057a6a_0_8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3894a057a6a_0_1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9" name="Google Shape;559;g3894a057a6a_0_16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3894a057a6a_0_1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2" name="Google Shape;572;g3894a057a6a_0_1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3894a057a6a_0_19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5" name="Google Shape;585;g3894a057a6a_0_19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3894a057a6a_0_2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8" name="Google Shape;598;g3894a057a6a_0_21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9" name="Google Shape;609;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8" name="Google Shape;618;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39444fbf832_0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9" name="Google Shape;629;g39444fbf832_0_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39444fbf832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9" name="Google Shape;649;g39444fbf832_0_5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39444fbf832_0_1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9" name="Google Shape;669;g39444fbf832_0_1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g39444fbf832_0_2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2" name="Google Shape;702;g39444fbf832_0_24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2" name="Google Shape;722;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8" name="Google Shape;728;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1" name="Google Shape;151;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87f37b8444_1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g387f37b8444_1_3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299" y="83975"/>
            <a:ext cx="6175983"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temas para redacciones narrativas con el generador de elementos de historias</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6020708"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temas para redacciones narrativas con el generador de elementos de historias</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8144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5th Grade - Narrative Writing Prompts with Story Element Generator</a:t>
            </a:r>
            <a:endParaRPr/>
          </a:p>
          <a:p>
            <a:pPr marL="0" marR="0" lvl="0" indent="0" algn="l" rtl="0">
              <a:lnSpc>
                <a:spcPct val="100000"/>
              </a:lnSpc>
              <a:spcBef>
                <a:spcPts val="0"/>
              </a:spcBef>
              <a:spcAft>
                <a:spcPts val="0"/>
              </a:spcAft>
              <a:buClr>
                <a:schemeClr val="dk1"/>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45.jp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348513" y="6095944"/>
            <a:ext cx="29118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800"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Ideas para escribir relatos con el generador de elementos de historias</a:t>
            </a:r>
            <a:endParaRPr/>
          </a:p>
        </p:txBody>
      </p:sp>
      <p:grpSp>
        <p:nvGrpSpPr>
          <p:cNvPr id="80" name="Google Shape;80;g35fec345a22_0_24"/>
          <p:cNvGrpSpPr/>
          <p:nvPr/>
        </p:nvGrpSpPr>
        <p:grpSpPr>
          <a:xfrm>
            <a:off x="283867" y="308093"/>
            <a:ext cx="8211851"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084776" y="-1463616"/>
              <a:ext cx="1563000" cy="4050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 Alfabetización: 5.º curso</a:t>
              </a:r>
              <a:endParaRPr sz="1800"/>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85" name="Google Shape;85;g35fec345a22_0_24" descr="Ilustración de un cable USB necesario para descargar el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grpSp>
        <p:nvGrpSpPr>
          <p:cNvPr id="86" name="Google Shape;86;g35fec345a22_0_24"/>
          <p:cNvGrpSpPr/>
          <p:nvPr/>
        </p:nvGrpSpPr>
        <p:grpSpPr>
          <a:xfrm>
            <a:off x="3428128" y="4085275"/>
            <a:ext cx="1120354" cy="1306519"/>
            <a:chOff x="2774754" y="4194251"/>
            <a:chExt cx="1010147" cy="1177999"/>
          </a:xfrm>
        </p:grpSpPr>
        <p:pic>
          <p:nvPicPr>
            <p:cNvPr id="87" name="Google Shape;87;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88" name="Google Shape;88;g35fec345a22_0_24"/>
            <p:cNvSpPr txBox="1"/>
            <p:nvPr/>
          </p:nvSpPr>
          <p:spPr>
            <a:xfrm>
              <a:off x="2774800" y="5200650"/>
              <a:ext cx="1010100" cy="171600"/>
            </a:xfrm>
            <a:prstGeom prst="rect">
              <a:avLst/>
            </a:prstGeom>
            <a:solidFill>
              <a:srgbClr val="FFFFFF"/>
            </a:solidFill>
            <a:ln>
              <a:noFill/>
            </a:ln>
          </p:spPr>
          <p:txBody>
            <a:bodyPr spcFirstLastPara="1" wrap="square" lIns="79400" tIns="0" rIns="79400" bIns="79400" anchor="t" anchorCtr="0">
              <a:noAutofit/>
            </a:bodyPr>
            <a:lstStyle/>
            <a:p>
              <a:pPr marL="0" marR="0" lvl="0" indent="0" algn="ctr"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Batería</a:t>
              </a:r>
              <a:endParaRPr sz="831" b="1" i="0" u="none" strike="noStrike" cap="none">
                <a:solidFill>
                  <a:srgbClr val="000000"/>
                </a:solidFill>
                <a:latin typeface="Helvetica Neue"/>
                <a:ea typeface="Helvetica Neue"/>
                <a:cs typeface="Helvetica Neue"/>
                <a:sym typeface="Helvetica Neue"/>
              </a:endParaRPr>
            </a:p>
          </p:txBody>
        </p:sp>
      </p:grpSp>
      <p:grpSp>
        <p:nvGrpSpPr>
          <p:cNvPr id="89" name="Google Shape;89;g35fec345a22_0_24"/>
          <p:cNvGrpSpPr/>
          <p:nvPr/>
        </p:nvGrpSpPr>
        <p:grpSpPr>
          <a:xfrm>
            <a:off x="4719241" y="4268573"/>
            <a:ext cx="1551860" cy="1275136"/>
            <a:chOff x="3916243" y="4367216"/>
            <a:chExt cx="1399207" cy="1149703"/>
          </a:xfrm>
        </p:grpSpPr>
        <p:pic>
          <p:nvPicPr>
            <p:cNvPr id="90" name="Google Shape;90;g35fec345a22_0_24"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91" name="Google Shape;91;g35fec345a22_0_24"/>
            <p:cNvSpPr txBox="1"/>
            <p:nvPr/>
          </p:nvSpPr>
          <p:spPr>
            <a:xfrm>
              <a:off x="3916250" y="5200650"/>
              <a:ext cx="13992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Computadora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USB</a:t>
              </a:r>
              <a:endParaRPr sz="831"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6441877" y="4267248"/>
            <a:ext cx="1562500" cy="1287173"/>
            <a:chOff x="5437125" y="4361794"/>
            <a:chExt cx="1408800" cy="1160556"/>
          </a:xfrm>
        </p:grpSpPr>
        <p:pic>
          <p:nvPicPr>
            <p:cNvPr id="93" name="Google Shape;93;g35fec345a22_0_24"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94" name="Google Shape;94;g35fec345a22_0_24"/>
            <p:cNvSpPr txBox="1"/>
            <p:nvPr/>
          </p:nvSpPr>
          <p:spPr>
            <a:xfrm>
              <a:off x="5437125" y="5200650"/>
              <a:ext cx="14088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Tablet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Bluetooth</a:t>
              </a:r>
              <a:endParaRPr sz="831"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37f758c98f6_0_7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2</a:t>
            </a:r>
            <a:endParaRPr/>
          </a:p>
        </p:txBody>
      </p:sp>
      <p:sp>
        <p:nvSpPr>
          <p:cNvPr id="184" name="Google Shape;184;g37f758c98f6_0_7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10</a:t>
            </a:fld>
            <a:endParaRPr/>
          </a:p>
        </p:txBody>
      </p:sp>
      <p:sp>
        <p:nvSpPr>
          <p:cNvPr id="185" name="Google Shape;185;g37f758c98f6_0_7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86" name="Google Shape;186;g37f758c98f6_0_73"/>
          <p:cNvSpPr/>
          <p:nvPr/>
        </p:nvSpPr>
        <p:spPr>
          <a:xfrm>
            <a:off x="741400" y="1367475"/>
            <a:ext cx="8544000" cy="49887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600" b="0" i="0" u="none" strike="noStrike" cap="none">
                <a:solidFill>
                  <a:schemeClr val="dk1"/>
                </a:solidFill>
                <a:latin typeface="Helvetica Neue"/>
                <a:ea typeface="Helvetica Neue"/>
                <a:cs typeface="Helvetica Neue"/>
                <a:sym typeface="Helvetica Neue"/>
              </a:rPr>
              <a:t>Los elementos de cada matriz se numeran con un índice que comienza en 0 y llega hasta 2. La numeración comienza en 0 en lugar de 1 porque las computadoras comienzan a contar desde 0.</a:t>
            </a:r>
            <a:endParaRPr sz="1600"/>
          </a:p>
          <a:p>
            <a:pPr marL="0" marR="0" lvl="0" indent="0" algn="l" rtl="0">
              <a:lnSpc>
                <a:spcPct val="110000"/>
              </a:lnSpc>
              <a:spcBef>
                <a:spcPts val="1300"/>
              </a:spcBef>
              <a:spcAft>
                <a:spcPts val="0"/>
              </a:spcAft>
              <a:buClr>
                <a:srgbClr val="000000"/>
              </a:buClr>
              <a:buSzPts val="1400"/>
              <a:buFont typeface="Arial"/>
              <a:buNone/>
            </a:pPr>
            <a:r>
              <a:rPr lang="en-GB" sz="1600" b="0" i="0" u="none" strike="noStrike" cap="none">
                <a:solidFill>
                  <a:schemeClr val="dk1"/>
                </a:solidFill>
                <a:latin typeface="Helvetica Neue"/>
                <a:ea typeface="Helvetica Neue"/>
                <a:cs typeface="Helvetica Neue"/>
                <a:sym typeface="Helvetica Neue"/>
              </a:rPr>
              <a:t>Por ejemplo, la matriz «personaje» incluye tres elementos con un índice:</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0 = «ballena»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1 = «sirena»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2 = «pirata»</a:t>
            </a:r>
            <a:endParaRPr sz="1600"/>
          </a:p>
        </p:txBody>
      </p:sp>
      <p:pic>
        <p:nvPicPr>
          <p:cNvPr id="187" name="Google Shape;187;g37f758c98f6_0_73" descr="decorativo" title="Inspired_green@4x-100 (1).jpg"/>
          <p:cNvPicPr preferRelativeResize="0"/>
          <p:nvPr/>
        </p:nvPicPr>
        <p:blipFill rotWithShape="1">
          <a:blip r:embed="rId3">
            <a:alphaModFix/>
          </a:blip>
          <a:srcRect/>
          <a:stretch/>
        </p:blipFill>
        <p:spPr>
          <a:xfrm rot="572933">
            <a:off x="8321936" y="347504"/>
            <a:ext cx="548546" cy="746116"/>
          </a:xfrm>
          <a:prstGeom prst="rect">
            <a:avLst/>
          </a:prstGeom>
          <a:noFill/>
          <a:ln>
            <a:noFill/>
          </a:ln>
        </p:spPr>
      </p:pic>
      <p:grpSp>
        <p:nvGrpSpPr>
          <p:cNvPr id="188" name="Google Shape;188;g37f758c98f6_0_73"/>
          <p:cNvGrpSpPr/>
          <p:nvPr/>
        </p:nvGrpSpPr>
        <p:grpSpPr>
          <a:xfrm>
            <a:off x="2348700" y="3821000"/>
            <a:ext cx="6220052" cy="2390904"/>
            <a:chOff x="1903375" y="3679275"/>
            <a:chExt cx="6220052" cy="2390904"/>
          </a:xfrm>
        </p:grpSpPr>
        <p:pic>
          <p:nvPicPr>
            <p:cNvPr id="189" name="Google Shape;189;g37f758c98f6_0_73"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4">
              <a:alphaModFix/>
            </a:blip>
            <a:srcRect b="63154"/>
            <a:stretch/>
          </p:blipFill>
          <p:spPr>
            <a:xfrm>
              <a:off x="1903375" y="3998776"/>
              <a:ext cx="6220052" cy="2071403"/>
            </a:xfrm>
            <a:prstGeom prst="rect">
              <a:avLst/>
            </a:prstGeom>
            <a:noFill/>
            <a:ln>
              <a:noFill/>
            </a:ln>
          </p:spPr>
        </p:pic>
        <p:grpSp>
          <p:nvGrpSpPr>
            <p:cNvPr id="190" name="Google Shape;190;g37f758c98f6_0_73"/>
            <p:cNvGrpSpPr/>
            <p:nvPr/>
          </p:nvGrpSpPr>
          <p:grpSpPr>
            <a:xfrm>
              <a:off x="4638074" y="3679275"/>
              <a:ext cx="895200" cy="820810"/>
              <a:chOff x="4638074" y="3679275"/>
              <a:chExt cx="895200" cy="820810"/>
            </a:xfrm>
          </p:grpSpPr>
          <p:sp>
            <p:nvSpPr>
              <p:cNvPr id="191" name="Google Shape;191;g37f758c98f6_0_73"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867861"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2993D6"/>
                    </a:solidFill>
                    <a:latin typeface="Helvetica Neue"/>
                    <a:ea typeface="Helvetica Neue"/>
                    <a:cs typeface="Helvetica Neue"/>
                    <a:sym typeface="Helvetica Neue"/>
                  </a:rPr>
                  <a:t>↓</a:t>
                </a:r>
                <a:endParaRPr/>
              </a:p>
            </p:txBody>
          </p:sp>
          <p:sp>
            <p:nvSpPr>
              <p:cNvPr id="192" name="Google Shape;192;g37f758c98f6_0_73"/>
              <p:cNvSpPr/>
              <p:nvPr/>
            </p:nvSpPr>
            <p:spPr>
              <a:xfrm>
                <a:off x="4638074" y="3679275"/>
                <a:ext cx="895200" cy="3651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2993D6"/>
                    </a:solidFill>
                    <a:latin typeface="Helvetica Neue"/>
                    <a:ea typeface="Helvetica Neue"/>
                    <a:cs typeface="Helvetica Neue"/>
                    <a:sym typeface="Helvetica Neue"/>
                  </a:rPr>
                  <a:t>Índice 0</a:t>
                </a:r>
                <a:endParaRPr/>
              </a:p>
            </p:txBody>
          </p:sp>
        </p:grpSp>
        <p:grpSp>
          <p:nvGrpSpPr>
            <p:cNvPr id="193" name="Google Shape;193;g37f758c98f6_0_73"/>
            <p:cNvGrpSpPr/>
            <p:nvPr/>
          </p:nvGrpSpPr>
          <p:grpSpPr>
            <a:xfrm>
              <a:off x="5635112" y="3679275"/>
              <a:ext cx="895200" cy="820810"/>
              <a:chOff x="4688500" y="3679275"/>
              <a:chExt cx="895200" cy="820810"/>
            </a:xfrm>
          </p:grpSpPr>
          <p:sp>
            <p:nvSpPr>
              <p:cNvPr id="194" name="Google Shape;194;g37f758c98f6_0_73"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2993D6"/>
                    </a:solidFill>
                    <a:latin typeface="Helvetica Neue"/>
                    <a:ea typeface="Helvetica Neue"/>
                    <a:cs typeface="Helvetica Neue"/>
                    <a:sym typeface="Helvetica Neue"/>
                  </a:rPr>
                  <a:t>↓</a:t>
                </a:r>
                <a:endParaRPr/>
              </a:p>
            </p:txBody>
          </p:sp>
          <p:sp>
            <p:nvSpPr>
              <p:cNvPr id="195" name="Google Shape;195;g37f758c98f6_0_73"/>
              <p:cNvSpPr/>
              <p:nvPr/>
            </p:nvSpPr>
            <p:spPr>
              <a:xfrm>
                <a:off x="4688500" y="3679275"/>
                <a:ext cx="895200" cy="3651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2993D6"/>
                    </a:solidFill>
                    <a:latin typeface="Helvetica Neue"/>
                    <a:ea typeface="Helvetica Neue"/>
                    <a:cs typeface="Helvetica Neue"/>
                    <a:sym typeface="Helvetica Neue"/>
                  </a:rPr>
                  <a:t>Índice 1</a:t>
                </a:r>
                <a:endParaRPr/>
              </a:p>
            </p:txBody>
          </p:sp>
        </p:grpSp>
        <p:grpSp>
          <p:nvGrpSpPr>
            <p:cNvPr id="196" name="Google Shape;196;g37f758c98f6_0_73"/>
            <p:cNvGrpSpPr/>
            <p:nvPr/>
          </p:nvGrpSpPr>
          <p:grpSpPr>
            <a:xfrm>
              <a:off x="6632137" y="3679275"/>
              <a:ext cx="895200" cy="820810"/>
              <a:chOff x="4688500" y="3679275"/>
              <a:chExt cx="895200" cy="820810"/>
            </a:xfrm>
          </p:grpSpPr>
          <p:sp>
            <p:nvSpPr>
              <p:cNvPr id="197" name="Google Shape;197;g37f758c98f6_0_73"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2993D6"/>
                    </a:solidFill>
                    <a:latin typeface="Helvetica Neue"/>
                    <a:ea typeface="Helvetica Neue"/>
                    <a:cs typeface="Helvetica Neue"/>
                    <a:sym typeface="Helvetica Neue"/>
                  </a:rPr>
                  <a:t>↓</a:t>
                </a:r>
                <a:endParaRPr/>
              </a:p>
            </p:txBody>
          </p:sp>
          <p:sp>
            <p:nvSpPr>
              <p:cNvPr id="198" name="Google Shape;198;g37f758c98f6_0_73"/>
              <p:cNvSpPr/>
              <p:nvPr/>
            </p:nvSpPr>
            <p:spPr>
              <a:xfrm>
                <a:off x="4688500" y="3679275"/>
                <a:ext cx="895200" cy="3651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2993D6"/>
                    </a:solidFill>
                    <a:latin typeface="Helvetica Neue"/>
                    <a:ea typeface="Helvetica Neue"/>
                    <a:cs typeface="Helvetica Neue"/>
                    <a:sym typeface="Helvetica Neue"/>
                  </a:rPr>
                  <a:t>Índice 2</a:t>
                </a:r>
                <a:endParaRPr/>
              </a:p>
            </p:txBody>
          </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37f758c98f6_0_49"/>
          <p:cNvSpPr txBox="1">
            <a:spLocks noGrp="1"/>
          </p:cNvSpPr>
          <p:nvPr>
            <p:ph type="body" idx="1"/>
          </p:nvPr>
        </p:nvSpPr>
        <p:spPr>
          <a:xfrm>
            <a:off x="681036" y="1216708"/>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la aleatorización para seleccionar diferentes elementos de la historia cada vez que agitas el micro:bit.</a:t>
            </a:r>
            <a:endParaRPr sz="2475"/>
          </a:p>
        </p:txBody>
      </p:sp>
      <p:sp>
        <p:nvSpPr>
          <p:cNvPr id="204" name="Google Shape;204;g37f758c98f6_0_4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3</a:t>
            </a:r>
            <a:endParaRPr/>
          </a:p>
        </p:txBody>
      </p:sp>
      <p:sp>
        <p:nvSpPr>
          <p:cNvPr id="205" name="Google Shape;205;g37f758c98f6_0_4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11</a:t>
            </a:fld>
            <a:endParaRPr/>
          </a:p>
        </p:txBody>
      </p:sp>
      <p:sp>
        <p:nvSpPr>
          <p:cNvPr id="206" name="Google Shape;206;g37f758c98f6_0_4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07" name="Google Shape;207;g37f758c98f6_0_49"/>
          <p:cNvSpPr/>
          <p:nvPr/>
        </p:nvSpPr>
        <p:spPr>
          <a:xfrm>
            <a:off x="741400" y="1850400"/>
            <a:ext cx="8544000" cy="45060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Hay tres partes diferentes del código que se utilizan para seleccionar aleatoriamente un elemento de la historia.</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rojo identifica qué matriz utilizar.</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morado elige un número aleatorio entre 0 y 2. El número aleatorio seleccionado se utiliza como número de índice.</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naranja obtiene el elemento en el número de índice de la matriz identificada. </a:t>
            </a:r>
            <a:endParaRPr sz="1600"/>
          </a:p>
        </p:txBody>
      </p:sp>
      <p:pic>
        <p:nvPicPr>
          <p:cNvPr id="208" name="Google Shape;208;g37f758c98f6_0_49" descr="decorativo" title="Inspired_green@4x-100 (1).jpg"/>
          <p:cNvPicPr preferRelativeResize="0"/>
          <p:nvPr/>
        </p:nvPicPr>
        <p:blipFill rotWithShape="1">
          <a:blip r:embed="rId3">
            <a:alphaModFix/>
          </a:blip>
          <a:srcRect/>
          <a:stretch/>
        </p:blipFill>
        <p:spPr>
          <a:xfrm rot="572952">
            <a:off x="8094686" y="314982"/>
            <a:ext cx="684007" cy="930394"/>
          </a:xfrm>
          <a:prstGeom prst="rect">
            <a:avLst/>
          </a:prstGeom>
          <a:noFill/>
          <a:ln>
            <a:noFill/>
          </a:ln>
        </p:spPr>
      </p:pic>
      <p:grpSp>
        <p:nvGrpSpPr>
          <p:cNvPr id="209" name="Google Shape;209;g37f758c98f6_0_49"/>
          <p:cNvGrpSpPr/>
          <p:nvPr/>
        </p:nvGrpSpPr>
        <p:grpSpPr>
          <a:xfrm>
            <a:off x="2907725" y="4104089"/>
            <a:ext cx="5436001" cy="2171637"/>
            <a:chOff x="2295400" y="3948214"/>
            <a:chExt cx="5436001" cy="2171637"/>
          </a:xfrm>
        </p:grpSpPr>
        <p:pic>
          <p:nvPicPr>
            <p:cNvPr id="210" name="Google Shape;210;g37f758c98f6_0_49" descr="El bloque «si agitado» contiene: mostrar personaje de cadena, obtener valor en elegir al azar entre 0 y 2." title="microbit-screenshot - 2025-10-01T140847.227.png"/>
            <p:cNvPicPr preferRelativeResize="0"/>
            <p:nvPr/>
          </p:nvPicPr>
          <p:blipFill rotWithShape="1">
            <a:blip r:embed="rId4">
              <a:alphaModFix/>
            </a:blip>
            <a:srcRect t="33639" b="43932"/>
            <a:stretch/>
          </p:blipFill>
          <p:spPr>
            <a:xfrm>
              <a:off x="2295400" y="4431134"/>
              <a:ext cx="5436001" cy="1173277"/>
            </a:xfrm>
            <a:prstGeom prst="rect">
              <a:avLst/>
            </a:prstGeom>
            <a:noFill/>
            <a:ln>
              <a:noFill/>
            </a:ln>
          </p:spPr>
        </p:pic>
        <p:grpSp>
          <p:nvGrpSpPr>
            <p:cNvPr id="211" name="Google Shape;211;g37f758c98f6_0_49"/>
            <p:cNvGrpSpPr/>
            <p:nvPr/>
          </p:nvGrpSpPr>
          <p:grpSpPr>
            <a:xfrm>
              <a:off x="5348667" y="3948214"/>
              <a:ext cx="1821661" cy="901648"/>
              <a:chOff x="180128" y="3544688"/>
              <a:chExt cx="2860200" cy="998724"/>
            </a:xfrm>
          </p:grpSpPr>
          <p:sp>
            <p:nvSpPr>
              <p:cNvPr id="212" name="Google Shape;212;g37f758c98f6_0_4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392450" y="4008812"/>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2993D6"/>
                    </a:solidFill>
                    <a:latin typeface="Helvetica Neue"/>
                    <a:ea typeface="Helvetica Neue"/>
                    <a:cs typeface="Helvetica Neue"/>
                    <a:sym typeface="Helvetica Neue"/>
                  </a:rPr>
                  <a:t>↓</a:t>
                </a:r>
                <a:endParaRPr/>
              </a:p>
            </p:txBody>
          </p:sp>
          <p:sp>
            <p:nvSpPr>
              <p:cNvPr id="213" name="Google Shape;213;g37f758c98f6_0_49"/>
              <p:cNvSpPr/>
              <p:nvPr/>
            </p:nvSpPr>
            <p:spPr>
              <a:xfrm>
                <a:off x="180128" y="3544688"/>
                <a:ext cx="2860200" cy="534900"/>
              </a:xfrm>
              <a:prstGeom prst="roundRect">
                <a:avLst>
                  <a:gd name="adj" fmla="val 16667"/>
                </a:avLst>
              </a:prstGeom>
              <a:noFill/>
              <a:ln w="17200" cap="flat" cmpd="sng">
                <a:solidFill>
                  <a:srgbClr val="2A92D6"/>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2993D6"/>
                    </a:solidFill>
                    <a:latin typeface="Helvetica Neue"/>
                    <a:ea typeface="Helvetica Neue"/>
                    <a:cs typeface="Helvetica Neue"/>
                    <a:sym typeface="Helvetica Neue"/>
                  </a:rPr>
                  <a:t>Número aleatorio = 1</a:t>
                </a:r>
                <a:endParaRPr/>
              </a:p>
            </p:txBody>
          </p:sp>
        </p:grpSp>
        <p:grpSp>
          <p:nvGrpSpPr>
            <p:cNvPr id="214" name="Google Shape;214;g37f758c98f6_0_49"/>
            <p:cNvGrpSpPr/>
            <p:nvPr/>
          </p:nvGrpSpPr>
          <p:grpSpPr>
            <a:xfrm>
              <a:off x="2658386" y="3948241"/>
              <a:ext cx="2302967" cy="901642"/>
              <a:chOff x="3099782" y="3510840"/>
              <a:chExt cx="3615900" cy="998717"/>
            </a:xfrm>
          </p:grpSpPr>
          <p:sp>
            <p:nvSpPr>
              <p:cNvPr id="215" name="Google Shape;215;g37f758c98f6_0_4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574879" y="3974957"/>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2993D6"/>
                    </a:solidFill>
                    <a:latin typeface="Helvetica Neue"/>
                    <a:ea typeface="Helvetica Neue"/>
                    <a:cs typeface="Helvetica Neue"/>
                    <a:sym typeface="Helvetica Neue"/>
                  </a:rPr>
                  <a:t>↓</a:t>
                </a:r>
                <a:endParaRPr/>
              </a:p>
            </p:txBody>
          </p:sp>
          <p:sp>
            <p:nvSpPr>
              <p:cNvPr id="216" name="Google Shape;216;g37f758c98f6_0_49"/>
              <p:cNvSpPr/>
              <p:nvPr/>
            </p:nvSpPr>
            <p:spPr>
              <a:xfrm>
                <a:off x="3099782" y="3510840"/>
                <a:ext cx="3615900" cy="534900"/>
              </a:xfrm>
              <a:prstGeom prst="roundRect">
                <a:avLst>
                  <a:gd name="adj" fmla="val 16667"/>
                </a:avLst>
              </a:prstGeom>
              <a:noFill/>
              <a:ln w="17200" cap="flat" cmpd="sng">
                <a:solidFill>
                  <a:srgbClr val="2A92D6"/>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2993D6"/>
                    </a:solidFill>
                    <a:latin typeface="Helvetica Neue"/>
                    <a:ea typeface="Helvetica Neue"/>
                    <a:cs typeface="Helvetica Neue"/>
                    <a:sym typeface="Helvetica Neue"/>
                  </a:rPr>
                  <a:t>Utiliza la matriz «personaje»</a:t>
                </a:r>
                <a:endParaRPr/>
              </a:p>
            </p:txBody>
          </p:sp>
        </p:grpSp>
        <p:grpSp>
          <p:nvGrpSpPr>
            <p:cNvPr id="217" name="Google Shape;217;g37f758c98f6_0_49"/>
            <p:cNvGrpSpPr/>
            <p:nvPr/>
          </p:nvGrpSpPr>
          <p:grpSpPr>
            <a:xfrm>
              <a:off x="3660743" y="5263875"/>
              <a:ext cx="2302967" cy="855976"/>
              <a:chOff x="1824650" y="3428711"/>
              <a:chExt cx="3615900" cy="948134"/>
            </a:xfrm>
          </p:grpSpPr>
          <p:sp>
            <p:nvSpPr>
              <p:cNvPr id="218" name="Google Shape;218;g37f758c98f6_0_4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10800000">
                <a:off x="3414801" y="3428711"/>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2993D6"/>
                    </a:solidFill>
                    <a:latin typeface="Helvetica Neue"/>
                    <a:ea typeface="Helvetica Neue"/>
                    <a:cs typeface="Helvetica Neue"/>
                    <a:sym typeface="Helvetica Neue"/>
                  </a:rPr>
                  <a:t>↓</a:t>
                </a:r>
                <a:endParaRPr/>
              </a:p>
            </p:txBody>
          </p:sp>
          <p:sp>
            <p:nvSpPr>
              <p:cNvPr id="219" name="Google Shape;219;g37f758c98f6_0_49"/>
              <p:cNvSpPr/>
              <p:nvPr/>
            </p:nvSpPr>
            <p:spPr>
              <a:xfrm>
                <a:off x="1824650" y="3841945"/>
                <a:ext cx="3615900" cy="534900"/>
              </a:xfrm>
              <a:prstGeom prst="roundRect">
                <a:avLst>
                  <a:gd name="adj" fmla="val 16667"/>
                </a:avLst>
              </a:prstGeom>
              <a:noFill/>
              <a:ln w="17200" cap="flat" cmpd="sng">
                <a:solidFill>
                  <a:srgbClr val="2A92D6"/>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2993D6"/>
                    </a:solidFill>
                    <a:latin typeface="Helvetica Neue"/>
                    <a:ea typeface="Helvetica Neue"/>
                    <a:cs typeface="Helvetica Neue"/>
                    <a:sym typeface="Helvetica Neue"/>
                  </a:rPr>
                  <a:t>Obtén el elemento en el índice 1</a:t>
                </a:r>
                <a:endParaRPr/>
              </a:p>
            </p:txBody>
          </p: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g3894a057a6a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4</a:t>
            </a:r>
            <a:endParaRPr/>
          </a:p>
        </p:txBody>
      </p:sp>
      <p:sp>
        <p:nvSpPr>
          <p:cNvPr id="225" name="Google Shape;225;g3894a057a6a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12</a:t>
            </a:fld>
            <a:endParaRPr/>
          </a:p>
        </p:txBody>
      </p:sp>
      <p:sp>
        <p:nvSpPr>
          <p:cNvPr id="226" name="Google Shape;226;g3894a057a6a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27" name="Google Shape;227;g3894a057a6a_0_0"/>
          <p:cNvSpPr/>
          <p:nvPr/>
        </p:nvSpPr>
        <p:spPr>
          <a:xfrm>
            <a:off x="741400" y="1367475"/>
            <a:ext cx="8544000" cy="49887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Este código mostrará la cadena «sirena», ya que es el elemento del índice 1 de la matriz «personaje».</a:t>
            </a:r>
            <a:endParaRPr/>
          </a:p>
        </p:txBody>
      </p:sp>
      <p:pic>
        <p:nvPicPr>
          <p:cNvPr id="228" name="Google Shape;228;g3894a057a6a_0_0" descr="decorativo" title="Inspired_green@4x-100 (1).jpg"/>
          <p:cNvPicPr preferRelativeResize="0"/>
          <p:nvPr/>
        </p:nvPicPr>
        <p:blipFill rotWithShape="1">
          <a:blip r:embed="rId3">
            <a:alphaModFix/>
          </a:blip>
          <a:srcRect/>
          <a:stretch/>
        </p:blipFill>
        <p:spPr>
          <a:xfrm rot="572952">
            <a:off x="8094686" y="314982"/>
            <a:ext cx="684007" cy="930394"/>
          </a:xfrm>
          <a:prstGeom prst="rect">
            <a:avLst/>
          </a:prstGeom>
          <a:noFill/>
          <a:ln>
            <a:noFill/>
          </a:ln>
        </p:spPr>
      </p:pic>
      <p:grpSp>
        <p:nvGrpSpPr>
          <p:cNvPr id="229" name="Google Shape;229;g3894a057a6a_0_0"/>
          <p:cNvGrpSpPr/>
          <p:nvPr/>
        </p:nvGrpSpPr>
        <p:grpSpPr>
          <a:xfrm>
            <a:off x="958917" y="2539562"/>
            <a:ext cx="4596515" cy="1836277"/>
            <a:chOff x="2146973" y="4222100"/>
            <a:chExt cx="5140941" cy="2053771"/>
          </a:xfrm>
        </p:grpSpPr>
        <p:pic>
          <p:nvPicPr>
            <p:cNvPr id="230" name="Google Shape;230;g3894a057a6a_0_0" descr="El bloque «si agitado» contiene: mostrar cadena personaje, obtener valor en elegir al azar entre 0 y 2." title="microbit-screenshot - 2025-10-01T140847.227.png"/>
            <p:cNvPicPr preferRelativeResize="0"/>
            <p:nvPr/>
          </p:nvPicPr>
          <p:blipFill rotWithShape="1">
            <a:blip r:embed="rId4">
              <a:alphaModFix/>
            </a:blip>
            <a:srcRect t="33639" b="43932"/>
            <a:stretch/>
          </p:blipFill>
          <p:spPr>
            <a:xfrm>
              <a:off x="2146973" y="4678811"/>
              <a:ext cx="5140941" cy="1109599"/>
            </a:xfrm>
            <a:prstGeom prst="rect">
              <a:avLst/>
            </a:prstGeom>
            <a:noFill/>
            <a:ln>
              <a:noFill/>
            </a:ln>
          </p:spPr>
        </p:pic>
        <p:grpSp>
          <p:nvGrpSpPr>
            <p:cNvPr id="231" name="Google Shape;231;g3894a057a6a_0_0"/>
            <p:cNvGrpSpPr/>
            <p:nvPr/>
          </p:nvGrpSpPr>
          <p:grpSpPr>
            <a:xfrm>
              <a:off x="5034525" y="4222100"/>
              <a:ext cx="1722984" cy="852967"/>
              <a:chOff x="180128" y="3544688"/>
              <a:chExt cx="2860200" cy="999024"/>
            </a:xfrm>
          </p:grpSpPr>
          <p:sp>
            <p:nvSpPr>
              <p:cNvPr id="232" name="Google Shape;232;g3894a057a6a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392450" y="4008812"/>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2993D6"/>
                    </a:solidFill>
                    <a:latin typeface="Helvetica Neue"/>
                    <a:ea typeface="Helvetica Neue"/>
                    <a:cs typeface="Helvetica Neue"/>
                    <a:sym typeface="Helvetica Neue"/>
                  </a:rPr>
                  <a:t>↓</a:t>
                </a:r>
                <a:endParaRPr/>
              </a:p>
            </p:txBody>
          </p:sp>
          <p:sp>
            <p:nvSpPr>
              <p:cNvPr id="233" name="Google Shape;233;g3894a057a6a_0_0"/>
              <p:cNvSpPr/>
              <p:nvPr/>
            </p:nvSpPr>
            <p:spPr>
              <a:xfrm>
                <a:off x="180128" y="3544688"/>
                <a:ext cx="2860200" cy="534900"/>
              </a:xfrm>
              <a:prstGeom prst="roundRect">
                <a:avLst>
                  <a:gd name="adj" fmla="val 16667"/>
                </a:avLst>
              </a:prstGeom>
              <a:noFill/>
              <a:ln w="14550" cap="flat" cmpd="sng">
                <a:solidFill>
                  <a:srgbClr val="2A92D6"/>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2993D6"/>
                    </a:solidFill>
                    <a:latin typeface="Helvetica Neue"/>
                    <a:ea typeface="Helvetica Neue"/>
                    <a:cs typeface="Helvetica Neue"/>
                    <a:sym typeface="Helvetica Neue"/>
                  </a:rPr>
                  <a:t>Número aleatorio = 1</a:t>
                </a:r>
                <a:endParaRPr/>
              </a:p>
            </p:txBody>
          </p:sp>
        </p:grpSp>
        <p:grpSp>
          <p:nvGrpSpPr>
            <p:cNvPr id="234" name="Google Shape;234;g3894a057a6a_0_0"/>
            <p:cNvGrpSpPr/>
            <p:nvPr/>
          </p:nvGrpSpPr>
          <p:grpSpPr>
            <a:xfrm>
              <a:off x="2490475" y="4222125"/>
              <a:ext cx="2178218" cy="852961"/>
              <a:chOff x="3099782" y="3510840"/>
              <a:chExt cx="3615900" cy="999017"/>
            </a:xfrm>
          </p:grpSpPr>
          <p:sp>
            <p:nvSpPr>
              <p:cNvPr id="235" name="Google Shape;235;g3894a057a6a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574879" y="3974957"/>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2993D6"/>
                    </a:solidFill>
                    <a:latin typeface="Helvetica Neue"/>
                    <a:ea typeface="Helvetica Neue"/>
                    <a:cs typeface="Helvetica Neue"/>
                    <a:sym typeface="Helvetica Neue"/>
                  </a:rPr>
                  <a:t>↓</a:t>
                </a:r>
                <a:endParaRPr/>
              </a:p>
            </p:txBody>
          </p:sp>
          <p:sp>
            <p:nvSpPr>
              <p:cNvPr id="236" name="Google Shape;236;g3894a057a6a_0_0"/>
              <p:cNvSpPr/>
              <p:nvPr/>
            </p:nvSpPr>
            <p:spPr>
              <a:xfrm>
                <a:off x="3099782" y="3510840"/>
                <a:ext cx="3615900" cy="534900"/>
              </a:xfrm>
              <a:prstGeom prst="roundRect">
                <a:avLst>
                  <a:gd name="adj" fmla="val 16667"/>
                </a:avLst>
              </a:prstGeom>
              <a:noFill/>
              <a:ln w="14550" cap="flat" cmpd="sng">
                <a:solidFill>
                  <a:srgbClr val="2A92D6"/>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2993D6"/>
                    </a:solidFill>
                    <a:latin typeface="Helvetica Neue"/>
                    <a:ea typeface="Helvetica Neue"/>
                    <a:cs typeface="Helvetica Neue"/>
                    <a:sym typeface="Helvetica Neue"/>
                  </a:rPr>
                  <a:t>Utiliza la matriz «personaje»</a:t>
                </a:r>
                <a:endParaRPr/>
              </a:p>
            </p:txBody>
          </p:sp>
        </p:grpSp>
        <p:grpSp>
          <p:nvGrpSpPr>
            <p:cNvPr id="237" name="Google Shape;237;g3894a057a6a_0_0"/>
            <p:cNvGrpSpPr/>
            <p:nvPr/>
          </p:nvGrpSpPr>
          <p:grpSpPr>
            <a:xfrm>
              <a:off x="3438335" y="5466098"/>
              <a:ext cx="2178218" cy="809773"/>
              <a:chOff x="1824650" y="3428411"/>
              <a:chExt cx="3615900" cy="948434"/>
            </a:xfrm>
          </p:grpSpPr>
          <p:sp>
            <p:nvSpPr>
              <p:cNvPr id="238" name="Google Shape;238;g3894a057a6a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10800000">
                <a:off x="3414801" y="3428411"/>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2993D6"/>
                    </a:solidFill>
                    <a:latin typeface="Helvetica Neue"/>
                    <a:ea typeface="Helvetica Neue"/>
                    <a:cs typeface="Helvetica Neue"/>
                    <a:sym typeface="Helvetica Neue"/>
                  </a:rPr>
                  <a:t>↓</a:t>
                </a:r>
                <a:endParaRPr/>
              </a:p>
            </p:txBody>
          </p:sp>
          <p:sp>
            <p:nvSpPr>
              <p:cNvPr id="239" name="Google Shape;239;g3894a057a6a_0_0"/>
              <p:cNvSpPr/>
              <p:nvPr/>
            </p:nvSpPr>
            <p:spPr>
              <a:xfrm>
                <a:off x="1824650" y="3841945"/>
                <a:ext cx="3615900" cy="534900"/>
              </a:xfrm>
              <a:prstGeom prst="roundRect">
                <a:avLst>
                  <a:gd name="adj" fmla="val 16667"/>
                </a:avLst>
              </a:prstGeom>
              <a:noFill/>
              <a:ln w="14550" cap="flat" cmpd="sng">
                <a:solidFill>
                  <a:srgbClr val="2A92D6"/>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2993D6"/>
                    </a:solidFill>
                    <a:latin typeface="Helvetica Neue"/>
                    <a:ea typeface="Helvetica Neue"/>
                    <a:cs typeface="Helvetica Neue"/>
                    <a:sym typeface="Helvetica Neue"/>
                  </a:rPr>
                  <a:t>Obtén el elemento en el índice 1</a:t>
                </a:r>
                <a:endParaRPr/>
              </a:p>
            </p:txBody>
          </p:sp>
        </p:grpSp>
      </p:grpSp>
      <p:grpSp>
        <p:nvGrpSpPr>
          <p:cNvPr id="240" name="Google Shape;240;g3894a057a6a_0_0"/>
          <p:cNvGrpSpPr/>
          <p:nvPr/>
        </p:nvGrpSpPr>
        <p:grpSpPr>
          <a:xfrm>
            <a:off x="4113002" y="4375785"/>
            <a:ext cx="4954894" cy="1904594"/>
            <a:chOff x="1903375" y="3679275"/>
            <a:chExt cx="6220052" cy="2390904"/>
          </a:xfrm>
        </p:grpSpPr>
        <p:pic>
          <p:nvPicPr>
            <p:cNvPr id="241" name="Google Shape;241;g3894a057a6a_0_0"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5">
              <a:alphaModFix/>
            </a:blip>
            <a:srcRect b="63154"/>
            <a:stretch/>
          </p:blipFill>
          <p:spPr>
            <a:xfrm>
              <a:off x="1903375" y="3998776"/>
              <a:ext cx="6220052" cy="2071403"/>
            </a:xfrm>
            <a:prstGeom prst="rect">
              <a:avLst/>
            </a:prstGeom>
            <a:noFill/>
            <a:ln>
              <a:noFill/>
            </a:ln>
          </p:spPr>
        </p:pic>
        <p:grpSp>
          <p:nvGrpSpPr>
            <p:cNvPr id="242" name="Google Shape;242;g3894a057a6a_0_0"/>
            <p:cNvGrpSpPr/>
            <p:nvPr/>
          </p:nvGrpSpPr>
          <p:grpSpPr>
            <a:xfrm>
              <a:off x="4638074" y="3679275"/>
              <a:ext cx="895200" cy="820810"/>
              <a:chOff x="4638074" y="3679275"/>
              <a:chExt cx="895200" cy="820810"/>
            </a:xfrm>
          </p:grpSpPr>
          <p:sp>
            <p:nvSpPr>
              <p:cNvPr id="243" name="Google Shape;243;g3894a057a6a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867861"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2993D6"/>
                    </a:solidFill>
                    <a:latin typeface="Helvetica Neue"/>
                    <a:ea typeface="Helvetica Neue"/>
                    <a:cs typeface="Helvetica Neue"/>
                    <a:sym typeface="Helvetica Neue"/>
                  </a:rPr>
                  <a:t>↓</a:t>
                </a:r>
                <a:endParaRPr/>
              </a:p>
            </p:txBody>
          </p:sp>
          <p:sp>
            <p:nvSpPr>
              <p:cNvPr id="244" name="Google Shape;244;g3894a057a6a_0_0"/>
              <p:cNvSpPr/>
              <p:nvPr/>
            </p:nvSpPr>
            <p:spPr>
              <a:xfrm>
                <a:off x="4638074" y="3679275"/>
                <a:ext cx="895200" cy="365100"/>
              </a:xfrm>
              <a:prstGeom prst="roundRect">
                <a:avLst>
                  <a:gd name="adj" fmla="val 16667"/>
                </a:avLst>
              </a:prstGeom>
              <a:noFill/>
              <a:ln w="15175" cap="flat" cmpd="sng">
                <a:solidFill>
                  <a:srgbClr val="2A92D6"/>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2993D6"/>
                    </a:solidFill>
                    <a:latin typeface="Helvetica Neue"/>
                    <a:ea typeface="Helvetica Neue"/>
                    <a:cs typeface="Helvetica Neue"/>
                    <a:sym typeface="Helvetica Neue"/>
                  </a:rPr>
                  <a:t>Índice 0</a:t>
                </a:r>
                <a:endParaRPr/>
              </a:p>
            </p:txBody>
          </p:sp>
        </p:grpSp>
        <p:grpSp>
          <p:nvGrpSpPr>
            <p:cNvPr id="245" name="Google Shape;245;g3894a057a6a_0_0"/>
            <p:cNvGrpSpPr/>
            <p:nvPr/>
          </p:nvGrpSpPr>
          <p:grpSpPr>
            <a:xfrm>
              <a:off x="5635112" y="3679275"/>
              <a:ext cx="895200" cy="820810"/>
              <a:chOff x="4688500" y="3679275"/>
              <a:chExt cx="895200" cy="820810"/>
            </a:xfrm>
          </p:grpSpPr>
          <p:sp>
            <p:nvSpPr>
              <p:cNvPr id="246" name="Google Shape;246;g3894a057a6a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2993D6"/>
                    </a:solidFill>
                    <a:latin typeface="Helvetica Neue"/>
                    <a:ea typeface="Helvetica Neue"/>
                    <a:cs typeface="Helvetica Neue"/>
                    <a:sym typeface="Helvetica Neue"/>
                  </a:rPr>
                  <a:t>↓</a:t>
                </a:r>
                <a:endParaRPr/>
              </a:p>
            </p:txBody>
          </p:sp>
          <p:sp>
            <p:nvSpPr>
              <p:cNvPr id="247" name="Google Shape;247;g3894a057a6a_0_0"/>
              <p:cNvSpPr/>
              <p:nvPr/>
            </p:nvSpPr>
            <p:spPr>
              <a:xfrm>
                <a:off x="4688500" y="3679275"/>
                <a:ext cx="895200" cy="365100"/>
              </a:xfrm>
              <a:prstGeom prst="roundRect">
                <a:avLst>
                  <a:gd name="adj" fmla="val 16667"/>
                </a:avLst>
              </a:prstGeom>
              <a:noFill/>
              <a:ln w="15175" cap="flat" cmpd="sng">
                <a:solidFill>
                  <a:srgbClr val="2A92D6"/>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2993D6"/>
                    </a:solidFill>
                    <a:latin typeface="Helvetica Neue"/>
                    <a:ea typeface="Helvetica Neue"/>
                    <a:cs typeface="Helvetica Neue"/>
                    <a:sym typeface="Helvetica Neue"/>
                  </a:rPr>
                  <a:t>Índice 1</a:t>
                </a:r>
                <a:endParaRPr/>
              </a:p>
            </p:txBody>
          </p:sp>
        </p:grpSp>
        <p:grpSp>
          <p:nvGrpSpPr>
            <p:cNvPr id="248" name="Google Shape;248;g3894a057a6a_0_0"/>
            <p:cNvGrpSpPr/>
            <p:nvPr/>
          </p:nvGrpSpPr>
          <p:grpSpPr>
            <a:xfrm>
              <a:off x="6632137" y="3679275"/>
              <a:ext cx="895200" cy="820810"/>
              <a:chOff x="4688500" y="3679275"/>
              <a:chExt cx="895200" cy="820810"/>
            </a:xfrm>
          </p:grpSpPr>
          <p:sp>
            <p:nvSpPr>
              <p:cNvPr id="249" name="Google Shape;249;g3894a057a6a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2993D6"/>
                    </a:solidFill>
                    <a:latin typeface="Helvetica Neue"/>
                    <a:ea typeface="Helvetica Neue"/>
                    <a:cs typeface="Helvetica Neue"/>
                    <a:sym typeface="Helvetica Neue"/>
                  </a:rPr>
                  <a:t>↓</a:t>
                </a:r>
                <a:endParaRPr/>
              </a:p>
            </p:txBody>
          </p:sp>
          <p:sp>
            <p:nvSpPr>
              <p:cNvPr id="250" name="Google Shape;250;g3894a057a6a_0_0"/>
              <p:cNvSpPr/>
              <p:nvPr/>
            </p:nvSpPr>
            <p:spPr>
              <a:xfrm>
                <a:off x="4688500" y="3679275"/>
                <a:ext cx="895200" cy="365100"/>
              </a:xfrm>
              <a:prstGeom prst="roundRect">
                <a:avLst>
                  <a:gd name="adj" fmla="val 16667"/>
                </a:avLst>
              </a:prstGeom>
              <a:noFill/>
              <a:ln w="15175" cap="flat" cmpd="sng">
                <a:solidFill>
                  <a:srgbClr val="2A92D6"/>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2993D6"/>
                    </a:solidFill>
                    <a:latin typeface="Helvetica Neue"/>
                    <a:ea typeface="Helvetica Neue"/>
                    <a:cs typeface="Helvetica Neue"/>
                    <a:sym typeface="Helvetica Neue"/>
                  </a:rPr>
                  <a:t>Índice 2</a:t>
                </a:r>
                <a:endParaRPr/>
              </a:p>
            </p:txBody>
          </p:sp>
        </p:grpSp>
      </p:grpSp>
      <p:sp>
        <p:nvSpPr>
          <p:cNvPr id="251" name="Google Shape;251;g3894a057a6a_0_0"/>
          <p:cNvSpPr/>
          <p:nvPr/>
        </p:nvSpPr>
        <p:spPr>
          <a:xfrm rot="5400000">
            <a:off x="6114988" y="2685507"/>
            <a:ext cx="732900" cy="2211900"/>
          </a:xfrm>
          <a:prstGeom prst="bentArrow">
            <a:avLst>
              <a:gd name="adj1" fmla="val 25000"/>
              <a:gd name="adj2" fmla="val 25000"/>
              <a:gd name="adj3" fmla="val 25000"/>
              <a:gd name="adj4" fmla="val 43750"/>
            </a:avLst>
          </a:prstGeom>
          <a:solidFill>
            <a:srgbClr val="2993D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
        <p:nvSpPr>
          <p:cNvPr id="252" name="Google Shape;252;g3894a057a6a_0_0"/>
          <p:cNvSpPr/>
          <p:nvPr/>
        </p:nvSpPr>
        <p:spPr>
          <a:xfrm rot="-5400000">
            <a:off x="2162349" y="3608707"/>
            <a:ext cx="746700" cy="2523600"/>
          </a:xfrm>
          <a:prstGeom prst="bentArrow">
            <a:avLst>
              <a:gd name="adj1" fmla="val 25000"/>
              <a:gd name="adj2" fmla="val 25000"/>
              <a:gd name="adj3" fmla="val 25000"/>
              <a:gd name="adj4" fmla="val 43750"/>
            </a:avLst>
          </a:prstGeom>
          <a:solidFill>
            <a:srgbClr val="2993D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87f37b8444_1_9"/>
          <p:cNvSpPr txBox="1">
            <a:spLocks noGrp="1"/>
          </p:cNvSpPr>
          <p:nvPr>
            <p:ph type="body" idx="1"/>
          </p:nvPr>
        </p:nvSpPr>
        <p:spPr>
          <a:xfrm>
            <a:off x="681036" y="1234194"/>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Clr>
                <a:schemeClr val="dk1"/>
              </a:buClr>
              <a:buSzPts val="1600"/>
              <a:buFont typeface="Arial"/>
              <a:buNone/>
            </a:pPr>
            <a:r>
              <a:rPr lang="en-GB" sz="1600"/>
              <a:t>Este proyecto utiliza el bloque «si agitado» para detectar el movimiento mediante el acelerómetro.</a:t>
            </a:r>
            <a:endParaRPr sz="2475"/>
          </a:p>
        </p:txBody>
      </p:sp>
      <p:sp>
        <p:nvSpPr>
          <p:cNvPr id="258" name="Google Shape;258;g387f37b8444_1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5</a:t>
            </a:r>
            <a:endParaRPr/>
          </a:p>
        </p:txBody>
      </p:sp>
      <p:sp>
        <p:nvSpPr>
          <p:cNvPr id="259" name="Google Shape;259;g387f37b8444_1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60" name="Google Shape;260;g387f37b8444_1_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61" name="Google Shape;261;g387f37b8444_1_9"/>
          <p:cNvSpPr/>
          <p:nvPr/>
        </p:nvSpPr>
        <p:spPr>
          <a:xfrm>
            <a:off x="741400" y="1828150"/>
            <a:ext cx="8700600" cy="4542300"/>
          </a:xfrm>
          <a:prstGeom prst="roundRect">
            <a:avLst>
              <a:gd name="adj" fmla="val 8457"/>
            </a:avLst>
          </a:prstGeom>
          <a:noFill/>
          <a:ln w="19050" cap="flat" cmpd="sng">
            <a:solidFill>
              <a:srgbClr val="2A92D6"/>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Si detecta movimiento, se elige un número aleatorio entre 0 y 2 para cada matriz. Los elementos del personaje, escenario y problema de cada índice seleccionado aleatoriamente se muestran en la pantalla led del micro:bit con una pausa de dos segundos (2000 milisegundos) después de cada palabra mostrada para dar tiempo suficiente para registrar la palabra mostrada.</a:t>
            </a:r>
            <a:endParaRPr sz="1600"/>
          </a:p>
          <a:p>
            <a:pPr marL="0" marR="5414172"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En este ejemplo, el personaje en el índice 1 es «sirena», el escenario en el índice 0 es «océano» y el problema en el índice 0 es «tormenta». Las palabras «sirena», «océano» y «tormenta» aparecerían en la pantalla led con un retraso de dos segundos entre cada palabra.</a:t>
            </a:r>
            <a:endParaRPr sz="1600"/>
          </a:p>
        </p:txBody>
      </p:sp>
      <p:pic>
        <p:nvPicPr>
          <p:cNvPr id="262" name="Google Shape;262;g387f37b8444_1_9" descr="decorativo" title="Inspired_green@4x-100 (1).jpg"/>
          <p:cNvPicPr preferRelativeResize="0"/>
          <p:nvPr/>
        </p:nvPicPr>
        <p:blipFill rotWithShape="1">
          <a:blip r:embed="rId3">
            <a:alphaModFix/>
          </a:blip>
          <a:srcRect/>
          <a:stretch/>
        </p:blipFill>
        <p:spPr>
          <a:xfrm rot="572952">
            <a:off x="8094686" y="314982"/>
            <a:ext cx="684007" cy="930394"/>
          </a:xfrm>
          <a:prstGeom prst="rect">
            <a:avLst/>
          </a:prstGeom>
          <a:noFill/>
          <a:ln>
            <a:noFill/>
          </a:ln>
        </p:spPr>
      </p:pic>
      <p:pic>
        <p:nvPicPr>
          <p:cNvPr id="263" name="Google Shape;263;g387f37b8444_1_9" descr="Código basado en bloques para que un micro:bit seleccione y muestre aleatoriamente elementos de matrices llamadas «personaje», «escenario» y «problema»." title="microbit-screenshot (90).png"/>
          <p:cNvPicPr preferRelativeResize="0"/>
          <p:nvPr/>
        </p:nvPicPr>
        <p:blipFill rotWithShape="1">
          <a:blip r:embed="rId4">
            <a:alphaModFix/>
          </a:blip>
          <a:srcRect t="36439"/>
          <a:stretch/>
        </p:blipFill>
        <p:spPr>
          <a:xfrm>
            <a:off x="3895332" y="3388330"/>
            <a:ext cx="4418796" cy="2538471"/>
          </a:xfrm>
          <a:prstGeom prst="rect">
            <a:avLst/>
          </a:prstGeom>
          <a:noFill/>
          <a:ln>
            <a:noFill/>
          </a:ln>
        </p:spPr>
      </p:pic>
      <p:grpSp>
        <p:nvGrpSpPr>
          <p:cNvPr id="264" name="Google Shape;264;g387f37b8444_1_9"/>
          <p:cNvGrpSpPr/>
          <p:nvPr/>
        </p:nvGrpSpPr>
        <p:grpSpPr>
          <a:xfrm>
            <a:off x="7982400" y="3779513"/>
            <a:ext cx="1252461" cy="378816"/>
            <a:chOff x="68680" y="3877853"/>
            <a:chExt cx="2506928" cy="534900"/>
          </a:xfrm>
        </p:grpSpPr>
        <p:sp>
          <p:nvSpPr>
            <p:cNvPr id="265" name="Google Shape;265;g387f37b8444_1_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2993D6"/>
                  </a:solidFill>
                  <a:latin typeface="Helvetica Neue"/>
                  <a:ea typeface="Helvetica Neue"/>
                  <a:cs typeface="Helvetica Neue"/>
                  <a:sym typeface="Helvetica Neue"/>
                </a:rPr>
                <a:t>↓</a:t>
              </a:r>
              <a:endParaRPr/>
            </a:p>
          </p:txBody>
        </p:sp>
        <p:sp>
          <p:nvSpPr>
            <p:cNvPr id="266" name="Google Shape;266;g387f37b8444_1_9"/>
            <p:cNvSpPr/>
            <p:nvPr/>
          </p:nvSpPr>
          <p:spPr>
            <a:xfrm>
              <a:off x="743208" y="3877853"/>
              <a:ext cx="1832400" cy="534900"/>
            </a:xfrm>
            <a:prstGeom prst="roundRect">
              <a:avLst>
                <a:gd name="adj" fmla="val 16667"/>
              </a:avLst>
            </a:prstGeom>
            <a:noFill/>
            <a:ln w="13500" cap="flat" cmpd="sng">
              <a:solidFill>
                <a:srgbClr val="2A92D6"/>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2993D6"/>
                  </a:solidFill>
                  <a:latin typeface="Helvetica Neue"/>
                  <a:ea typeface="Helvetica Neue"/>
                  <a:cs typeface="Helvetica Neue"/>
                  <a:sym typeface="Helvetica Neue"/>
                </a:rPr>
                <a:t>Número aleatorio = 1</a:t>
              </a:r>
              <a:endParaRPr/>
            </a:p>
          </p:txBody>
        </p:sp>
      </p:grpSp>
      <p:grpSp>
        <p:nvGrpSpPr>
          <p:cNvPr id="267" name="Google Shape;267;g387f37b8444_1_9"/>
          <p:cNvGrpSpPr/>
          <p:nvPr/>
        </p:nvGrpSpPr>
        <p:grpSpPr>
          <a:xfrm>
            <a:off x="7982400" y="4429076"/>
            <a:ext cx="1252461" cy="378816"/>
            <a:chOff x="68680" y="3877853"/>
            <a:chExt cx="2506928" cy="534900"/>
          </a:xfrm>
        </p:grpSpPr>
        <p:sp>
          <p:nvSpPr>
            <p:cNvPr id="268" name="Google Shape;268;g387f37b8444_1_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2993D6"/>
                  </a:solidFill>
                  <a:latin typeface="Helvetica Neue"/>
                  <a:ea typeface="Helvetica Neue"/>
                  <a:cs typeface="Helvetica Neue"/>
                  <a:sym typeface="Helvetica Neue"/>
                </a:rPr>
                <a:t>↓</a:t>
              </a:r>
              <a:endParaRPr/>
            </a:p>
          </p:txBody>
        </p:sp>
        <p:sp>
          <p:nvSpPr>
            <p:cNvPr id="269" name="Google Shape;269;g387f37b8444_1_9"/>
            <p:cNvSpPr/>
            <p:nvPr/>
          </p:nvSpPr>
          <p:spPr>
            <a:xfrm>
              <a:off x="743208" y="3877853"/>
              <a:ext cx="1832400" cy="534900"/>
            </a:xfrm>
            <a:prstGeom prst="roundRect">
              <a:avLst>
                <a:gd name="adj" fmla="val 16667"/>
              </a:avLst>
            </a:prstGeom>
            <a:noFill/>
            <a:ln w="13500" cap="flat" cmpd="sng">
              <a:solidFill>
                <a:srgbClr val="2A92D6"/>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2993D6"/>
                  </a:solidFill>
                  <a:latin typeface="Helvetica Neue"/>
                  <a:ea typeface="Helvetica Neue"/>
                  <a:cs typeface="Helvetica Neue"/>
                  <a:sym typeface="Helvetica Neue"/>
                </a:rPr>
                <a:t>Número aleatorio = 0</a:t>
              </a:r>
              <a:endParaRPr/>
            </a:p>
          </p:txBody>
        </p:sp>
      </p:grpSp>
      <p:grpSp>
        <p:nvGrpSpPr>
          <p:cNvPr id="270" name="Google Shape;270;g387f37b8444_1_9"/>
          <p:cNvGrpSpPr/>
          <p:nvPr/>
        </p:nvGrpSpPr>
        <p:grpSpPr>
          <a:xfrm>
            <a:off x="7982400" y="5078640"/>
            <a:ext cx="1252461" cy="378816"/>
            <a:chOff x="68680" y="3877853"/>
            <a:chExt cx="2506928" cy="534900"/>
          </a:xfrm>
        </p:grpSpPr>
        <p:sp>
          <p:nvSpPr>
            <p:cNvPr id="271" name="Google Shape;271;g387f37b8444_1_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2993D6"/>
                  </a:solidFill>
                  <a:latin typeface="Helvetica Neue"/>
                  <a:ea typeface="Helvetica Neue"/>
                  <a:cs typeface="Helvetica Neue"/>
                  <a:sym typeface="Helvetica Neue"/>
                </a:rPr>
                <a:t>↓</a:t>
              </a:r>
              <a:endParaRPr/>
            </a:p>
          </p:txBody>
        </p:sp>
        <p:sp>
          <p:nvSpPr>
            <p:cNvPr id="272" name="Google Shape;272;g387f37b8444_1_9"/>
            <p:cNvSpPr/>
            <p:nvPr/>
          </p:nvSpPr>
          <p:spPr>
            <a:xfrm>
              <a:off x="743208" y="3877853"/>
              <a:ext cx="1832400" cy="534900"/>
            </a:xfrm>
            <a:prstGeom prst="roundRect">
              <a:avLst>
                <a:gd name="adj" fmla="val 16667"/>
              </a:avLst>
            </a:prstGeom>
            <a:noFill/>
            <a:ln w="13500" cap="flat" cmpd="sng">
              <a:solidFill>
                <a:srgbClr val="2A92D6"/>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2993D6"/>
                  </a:solidFill>
                  <a:latin typeface="Helvetica Neue"/>
                  <a:ea typeface="Helvetica Neue"/>
                  <a:cs typeface="Helvetica Neue"/>
                  <a:sym typeface="Helvetica Neue"/>
                </a:rPr>
                <a:t>Número aleatorio = 0</a:t>
              </a: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78" name="Google Shape;278;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84" name="Google Shape;284;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85" name="Google Shape;285;g365ab73c13e_0_21"/>
          <p:cNvSpPr txBox="1">
            <a:spLocks noGrp="1"/>
          </p:cNvSpPr>
          <p:nvPr>
            <p:ph type="body" idx="1"/>
          </p:nvPr>
        </p:nvSpPr>
        <p:spPr>
          <a:xfrm>
            <a:off x="681036" y="1367471"/>
            <a:ext cx="8544000" cy="46095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110000"/>
              </a:lnSpc>
              <a:spcBef>
                <a:spcPts val="1300"/>
              </a:spcBef>
              <a:spcAft>
                <a:spcPts val="0"/>
              </a:spcAft>
              <a:buClr>
                <a:srgbClr val="6C4BC1"/>
              </a:buClr>
              <a:buSzPts val="1800"/>
              <a:buChar char="•"/>
            </a:pPr>
            <a:r>
              <a:rPr lang="en-GB" sz="1600"/>
              <a:t>Los alumnos abren un </a:t>
            </a:r>
            <a:r>
              <a:rPr lang="en-GB" sz="1600" b="1"/>
              <a:t>proyecto inicial</a:t>
            </a:r>
            <a:r>
              <a:rPr lang="en-GB" sz="1600"/>
              <a:t> que contiene todos los bloques que necesitan para realizar el proyecto. </a:t>
            </a:r>
            <a:endParaRPr/>
          </a:p>
          <a:p>
            <a:pPr marL="457200" lvl="0" indent="-342900" algn="l" rtl="0">
              <a:lnSpc>
                <a:spcPct val="110000"/>
              </a:lnSpc>
              <a:spcBef>
                <a:spcPts val="1300"/>
              </a:spcBef>
              <a:spcAft>
                <a:spcPts val="0"/>
              </a:spcAft>
              <a:buClr>
                <a:srgbClr val="6C4BC1"/>
              </a:buClr>
              <a:buSzPts val="1800"/>
              <a:buChar char="•"/>
            </a:pPr>
            <a:r>
              <a:rPr lang="en-GB" sz="1600"/>
              <a:t>Una vez que el código se haya compilado y descargado en su micro:bit, los alumnos agitarán su micro:bit para seleccionar aleatoriamente un personaje, un escenario y un problema con los que practicar la escritura narrativa.</a:t>
            </a:r>
            <a:endParaRPr/>
          </a:p>
          <a:p>
            <a:pPr marL="457200" lvl="0" indent="-342900" algn="l" rtl="0">
              <a:lnSpc>
                <a:spcPct val="110000"/>
              </a:lnSpc>
              <a:spcBef>
                <a:spcPts val="1300"/>
              </a:spcBef>
              <a:spcAft>
                <a:spcPts val="0"/>
              </a:spcAft>
              <a:buClr>
                <a:srgbClr val="6C4BC1"/>
              </a:buClr>
              <a:buSzPts val="1800"/>
              <a:buChar char="•"/>
            </a:pPr>
            <a:r>
              <a:rPr lang="en-GB" sz="1600"/>
              <a:t>Leer el texto a medida que se desplaza por la pantalla led y registrar los elementos de la historia es una tarea difícil, por lo que puede resultar útil trabajar en parejas o en grupo pequeño.</a:t>
            </a:r>
            <a:endParaRPr/>
          </a:p>
          <a:p>
            <a:pPr marL="457200" lvl="0" indent="-342900" algn="l" rtl="0">
              <a:lnSpc>
                <a:spcPct val="110000"/>
              </a:lnSpc>
              <a:spcBef>
                <a:spcPts val="1300"/>
              </a:spcBef>
              <a:spcAft>
                <a:spcPts val="0"/>
              </a:spcAft>
              <a:buClr>
                <a:srgbClr val="6C4BC1"/>
              </a:buClr>
              <a:buSzPts val="1800"/>
              <a:buChar char="•"/>
            </a:pPr>
            <a:r>
              <a:rPr lang="en-GB" sz="1600"/>
              <a:t>Los alumnos registran el personaje, el escenario y el problema. </a:t>
            </a:r>
            <a:endParaRPr/>
          </a:p>
          <a:p>
            <a:pPr marL="914400" marR="1162616" lvl="1" indent="-342900" algn="l" rtl="0">
              <a:lnSpc>
                <a:spcPct val="110000"/>
              </a:lnSpc>
              <a:spcBef>
                <a:spcPts val="1300"/>
              </a:spcBef>
              <a:spcAft>
                <a:spcPts val="0"/>
              </a:spcAft>
              <a:buClr>
                <a:srgbClr val="6C4BC1"/>
              </a:buClr>
              <a:buSzPts val="1800"/>
              <a:buChar char="•"/>
            </a:pPr>
            <a:r>
              <a:rPr lang="en-GB" sz="1600"/>
              <a:t>La hoja de registro de escritura narrativa se puede utilizar para registrar los elementos de la historia, crear un esquema y escribir una historia. </a:t>
            </a:r>
            <a:endParaRPr/>
          </a:p>
          <a:p>
            <a:pPr marL="457200" marR="1162616" lvl="0" indent="-342900" algn="l" rtl="0">
              <a:lnSpc>
                <a:spcPct val="110000"/>
              </a:lnSpc>
              <a:spcBef>
                <a:spcPts val="1300"/>
              </a:spcBef>
              <a:spcAft>
                <a:spcPts val="0"/>
              </a:spcAft>
              <a:buClr>
                <a:srgbClr val="6C4BC1"/>
              </a:buClr>
              <a:buSzPts val="1800"/>
              <a:buChar char="•"/>
            </a:pPr>
            <a:r>
              <a:rPr lang="en-GB" sz="1600"/>
              <a:t>Los alumnos utilizarán los elementos de la historia para crear un esquema y redactar un borrador de su historia.</a:t>
            </a:r>
            <a:endParaRPr/>
          </a:p>
        </p:txBody>
      </p:sp>
      <p:sp>
        <p:nvSpPr>
          <p:cNvPr id="286" name="Google Shape;286;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87" name="Google Shape;287;g365ab73c13e_0_21" descr="decorativo"/>
          <p:cNvPicPr preferRelativeResize="0"/>
          <p:nvPr/>
        </p:nvPicPr>
        <p:blipFill rotWithShape="1">
          <a:blip r:embed="rId3">
            <a:alphaModFix/>
          </a:blip>
          <a:srcRect/>
          <a:stretch/>
        </p:blipFill>
        <p:spPr>
          <a:xfrm>
            <a:off x="8362652" y="401438"/>
            <a:ext cx="955218" cy="736882"/>
          </a:xfrm>
          <a:prstGeom prst="rect">
            <a:avLst/>
          </a:prstGeom>
          <a:noFill/>
          <a:ln>
            <a:noFill/>
          </a:ln>
        </p:spPr>
      </p:pic>
      <p:pic>
        <p:nvPicPr>
          <p:cNvPr id="288" name="Google Shape;288;g365ab73c13e_0_21" descr="decorativo" title="Large-Pencil@2x.png"/>
          <p:cNvPicPr preferRelativeResize="0"/>
          <p:nvPr/>
        </p:nvPicPr>
        <p:blipFill rotWithShape="1">
          <a:blip r:embed="rId4">
            <a:alphaModFix/>
          </a:blip>
          <a:srcRect/>
          <a:stretch/>
        </p:blipFill>
        <p:spPr>
          <a:xfrm rot="-1192254">
            <a:off x="7664555" y="4145800"/>
            <a:ext cx="1807986" cy="18127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g381f67b5b05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sz="3975"/>
          </a:p>
        </p:txBody>
      </p:sp>
      <p:sp>
        <p:nvSpPr>
          <p:cNvPr id="294" name="Google Shape;294;g381f67b5b05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95" name="Google Shape;295;g381f67b5b05_0_0"/>
          <p:cNvSpPr txBox="1">
            <a:spLocks noGrp="1"/>
          </p:cNvSpPr>
          <p:nvPr>
            <p:ph type="body" idx="1"/>
          </p:nvPr>
        </p:nvSpPr>
        <p:spPr>
          <a:xfrm>
            <a:off x="681036" y="1459306"/>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parte 1:</a:t>
            </a:r>
            <a:endParaRPr sz="1800"/>
          </a:p>
          <a:p>
            <a:pPr marL="318151" lvl="0" indent="-296853" algn="l" rtl="0">
              <a:lnSpc>
                <a:spcPct val="110000"/>
              </a:lnSpc>
              <a:spcBef>
                <a:spcPts val="1300"/>
              </a:spcBef>
              <a:spcAft>
                <a:spcPts val="0"/>
              </a:spcAft>
              <a:buClr>
                <a:srgbClr val="6C4BC1"/>
              </a:buClr>
              <a:buSzPts val="1600"/>
              <a:buChar char="•"/>
            </a:pPr>
            <a:r>
              <a:rPr lang="en-GB" sz="1600" b="1">
                <a:solidFill>
                  <a:srgbClr val="6C4BC1"/>
                </a:solidFill>
              </a:rPr>
              <a:t>Abre</a:t>
            </a:r>
            <a:r>
              <a:rPr lang="en-GB" sz="1600"/>
              <a:t> el proyecto inicial: mbit.io/us-story-pp</a:t>
            </a:r>
            <a:endParaRPr sz="1600"/>
          </a:p>
          <a:p>
            <a:pPr marL="318151" lvl="0" indent="-296853" algn="l" rtl="0">
              <a:lnSpc>
                <a:spcPct val="110000"/>
              </a:lnSpc>
              <a:spcBef>
                <a:spcPts val="1300"/>
              </a:spcBef>
              <a:spcAft>
                <a:spcPts val="0"/>
              </a:spcAft>
              <a:buClr>
                <a:srgbClr val="6C4BC1"/>
              </a:buClr>
              <a:buSzPts val="1600"/>
              <a:buChar char="•"/>
            </a:pPr>
            <a:r>
              <a:rPr lang="en-GB" sz="1600" b="1">
                <a:solidFill>
                  <a:srgbClr val="6C4BC1"/>
                </a:solidFill>
              </a:rPr>
              <a:t>Explica </a:t>
            </a:r>
            <a:r>
              <a:rPr lang="en-GB" sz="1600"/>
              <a:t>a los alumnos que tienen todos los bloques de código que necesitan.  </a:t>
            </a:r>
            <a:endParaRPr sz="1600"/>
          </a:p>
          <a:p>
            <a:pPr marL="318151" marR="0" lvl="0" indent="-296853" algn="l" rtl="0">
              <a:lnSpc>
                <a:spcPct val="110000"/>
              </a:lnSpc>
              <a:spcBef>
                <a:spcPts val="1300"/>
              </a:spcBef>
              <a:spcAft>
                <a:spcPts val="0"/>
              </a:spcAft>
              <a:buClr>
                <a:srgbClr val="6C4BC1"/>
              </a:buClr>
              <a:buSzPts val="1600"/>
              <a:buChar char="•"/>
            </a:pPr>
            <a:r>
              <a:rPr lang="en-GB" sz="1600" b="1">
                <a:solidFill>
                  <a:srgbClr val="6C4BC1"/>
                </a:solidFill>
              </a:rPr>
              <a:t>Explica </a:t>
            </a:r>
            <a:r>
              <a:rPr lang="en-GB" sz="1600"/>
              <a:t>que</a:t>
            </a:r>
            <a:r>
              <a:rPr lang="en-GB" sz="1600" b="1">
                <a:solidFill>
                  <a:srgbClr val="6C4BC1"/>
                </a:solidFill>
              </a:rPr>
              <a:t> </a:t>
            </a:r>
            <a:r>
              <a:rPr lang="en-GB" sz="1600"/>
              <a:t>van a crear su propio generador de elementos de historias que seleccionará aleatoriamente un personaje, un escenario y un problema de una lista cuando agiten el micro:bit.</a:t>
            </a:r>
            <a:endParaRPr sz="1600"/>
          </a:p>
          <a:p>
            <a:pPr marL="318151" lvl="0" indent="-296853" algn="l" rtl="0">
              <a:lnSpc>
                <a:spcPct val="110000"/>
              </a:lnSpc>
              <a:spcBef>
                <a:spcPts val="1300"/>
              </a:spcBef>
              <a:spcAft>
                <a:spcPts val="0"/>
              </a:spcAft>
              <a:buClr>
                <a:srgbClr val="6C4BC1"/>
              </a:buClr>
              <a:buSzPts val="1600"/>
              <a:buChar char="•"/>
            </a:pPr>
            <a:r>
              <a:rPr lang="en-GB" sz="1600" b="1">
                <a:solidFill>
                  <a:srgbClr val="6C4BC1"/>
                </a:solidFill>
              </a:rPr>
              <a:t>Explica </a:t>
            </a:r>
            <a:r>
              <a:rPr lang="en-GB" sz="1600"/>
              <a:t>que los alumnos deben ser intencionales al seleccionar y mover los bloques de código. Deben hacer clic en los bloques redondos, grises o naranjas que se encuentran cerca de las palabras «matriz de» u «obtener valor en» para evitar separar los bloques de código. </a:t>
            </a:r>
            <a:endParaRPr sz="1600"/>
          </a:p>
          <a:p>
            <a:pPr marL="0" lvl="0" indent="0" algn="l" rtl="0">
              <a:lnSpc>
                <a:spcPct val="110000"/>
              </a:lnSpc>
              <a:spcBef>
                <a:spcPts val="1300"/>
              </a:spcBef>
              <a:spcAft>
                <a:spcPts val="0"/>
              </a:spcAft>
              <a:buSzPts val="1800"/>
              <a:buNone/>
            </a:pPr>
            <a:endParaRPr sz="1400"/>
          </a:p>
        </p:txBody>
      </p:sp>
      <p:sp>
        <p:nvSpPr>
          <p:cNvPr id="296" name="Google Shape;296;g381f67b5b05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97" name="Google Shape;297;g381f67b5b05_0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grpSp>
        <p:nvGrpSpPr>
          <p:cNvPr id="298" name="Google Shape;298;g381f67b5b05_0_0"/>
          <p:cNvGrpSpPr/>
          <p:nvPr/>
        </p:nvGrpSpPr>
        <p:grpSpPr>
          <a:xfrm>
            <a:off x="6179307" y="4626235"/>
            <a:ext cx="2970467" cy="725413"/>
            <a:chOff x="4681600" y="4563176"/>
            <a:chExt cx="4214026" cy="1029100"/>
          </a:xfrm>
        </p:grpSpPr>
        <p:pic>
          <p:nvPicPr>
            <p:cNvPr id="299" name="Google Shape;299;g381f67b5b05_0_0" descr="Personaje obtener valor al azar..." title="microbit-screenshot (93).png"/>
            <p:cNvPicPr preferRelativeResize="0"/>
            <p:nvPr/>
          </p:nvPicPr>
          <p:blipFill rotWithShape="1">
            <a:blip r:embed="rId4">
              <a:alphaModFix/>
            </a:blip>
            <a:srcRect l="18915" r="49997" b="88804"/>
            <a:stretch/>
          </p:blipFill>
          <p:spPr>
            <a:xfrm>
              <a:off x="4681600" y="4893475"/>
              <a:ext cx="4214026" cy="698801"/>
            </a:xfrm>
            <a:prstGeom prst="rect">
              <a:avLst/>
            </a:prstGeom>
            <a:noFill/>
            <a:ln>
              <a:noFill/>
            </a:ln>
          </p:spPr>
        </p:pic>
        <p:sp>
          <p:nvSpPr>
            <p:cNvPr id="300" name="Google Shape;300;g381f67b5b05_0_0" descr="Flecha apuntando hacia abajo"/>
            <p:cNvSpPr txBox="1"/>
            <p:nvPr/>
          </p:nvSpPr>
          <p:spPr>
            <a:xfrm>
              <a:off x="6090160" y="4563176"/>
              <a:ext cx="483600" cy="593400"/>
            </a:xfrm>
            <a:prstGeom prst="rect">
              <a:avLst/>
            </a:prstGeom>
            <a:noFill/>
            <a:ln>
              <a:noFill/>
            </a:ln>
          </p:spPr>
          <p:txBody>
            <a:bodyPr spcFirstLastPara="1" wrap="square" lIns="71525" tIns="71525" rIns="71525" bIns="71525" anchor="t" anchorCtr="0">
              <a:spAutoFit/>
            </a:bodyPr>
            <a:lstStyle/>
            <a:p>
              <a:pPr marL="0" marR="0" lvl="0" indent="0" algn="ctr" rtl="0">
                <a:lnSpc>
                  <a:spcPct val="100000"/>
                </a:lnSpc>
                <a:spcBef>
                  <a:spcPts val="0"/>
                </a:spcBef>
                <a:spcAft>
                  <a:spcPts val="0"/>
                </a:spcAft>
                <a:buClr>
                  <a:srgbClr val="000000"/>
                </a:buClr>
                <a:buSzPts val="1780"/>
                <a:buFont typeface="Arial"/>
                <a:buNone/>
              </a:pPr>
              <a:r>
                <a:rPr lang="en-GB" sz="1779" b="0" i="0" u="none" strike="noStrike" cap="none">
                  <a:solidFill>
                    <a:srgbClr val="CD0364"/>
                  </a:solidFill>
                  <a:latin typeface="Helvetica Neue"/>
                  <a:ea typeface="Helvetica Neue"/>
                  <a:cs typeface="Helvetica Neue"/>
                  <a:sym typeface="Helvetica Neue"/>
                </a:rPr>
                <a:t>↓</a:t>
              </a:r>
              <a:endParaRPr/>
            </a:p>
          </p:txBody>
        </p:sp>
      </p:grpSp>
      <p:grpSp>
        <p:nvGrpSpPr>
          <p:cNvPr id="301" name="Google Shape;301;g381f67b5b05_0_0"/>
          <p:cNvGrpSpPr/>
          <p:nvPr/>
        </p:nvGrpSpPr>
        <p:grpSpPr>
          <a:xfrm>
            <a:off x="928012" y="4583095"/>
            <a:ext cx="4105798" cy="1543347"/>
            <a:chOff x="1006265" y="4616851"/>
            <a:chExt cx="4497533" cy="1690598"/>
          </a:xfrm>
        </p:grpSpPr>
        <p:grpSp>
          <p:nvGrpSpPr>
            <p:cNvPr id="302" name="Google Shape;302;g381f67b5b05_0_0"/>
            <p:cNvGrpSpPr/>
            <p:nvPr/>
          </p:nvGrpSpPr>
          <p:grpSpPr>
            <a:xfrm>
              <a:off x="2228605" y="4616851"/>
              <a:ext cx="3190207" cy="882624"/>
              <a:chOff x="5011000" y="5544219"/>
              <a:chExt cx="3676201" cy="1017082"/>
            </a:xfrm>
          </p:grpSpPr>
          <p:pic>
            <p:nvPicPr>
              <p:cNvPr id="303" name="Google Shape;303;g381f67b5b05_0_0" descr="Bloque «matriz de»" title="microbit-screenshot (93).png"/>
              <p:cNvPicPr preferRelativeResize="0"/>
              <p:nvPr/>
            </p:nvPicPr>
            <p:blipFill rotWithShape="1">
              <a:blip r:embed="rId4">
                <a:alphaModFix/>
              </a:blip>
              <a:srcRect l="19159" t="12226" r="53721" b="76577"/>
              <a:stretch/>
            </p:blipFill>
            <p:spPr>
              <a:xfrm>
                <a:off x="5011000" y="5862500"/>
                <a:ext cx="3676201" cy="698801"/>
              </a:xfrm>
              <a:prstGeom prst="rect">
                <a:avLst/>
              </a:prstGeom>
              <a:noFill/>
              <a:ln>
                <a:noFill/>
              </a:ln>
            </p:spPr>
          </p:pic>
          <p:sp>
            <p:nvSpPr>
              <p:cNvPr id="304" name="Google Shape;304;g381f67b5b05_0_0" descr="Flecha apuntando hacia abajo"/>
              <p:cNvSpPr txBox="1"/>
              <p:nvPr/>
            </p:nvSpPr>
            <p:spPr>
              <a:xfrm>
                <a:off x="5337610" y="5544219"/>
                <a:ext cx="483600" cy="593400"/>
              </a:xfrm>
              <a:prstGeom prst="rect">
                <a:avLst/>
              </a:prstGeom>
              <a:noFill/>
              <a:ln>
                <a:noFill/>
              </a:ln>
            </p:spPr>
            <p:txBody>
              <a:bodyPr spcFirstLastPara="1" wrap="square" lIns="80375" tIns="80375" rIns="80375" bIns="8037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rgbClr val="CD0364"/>
                    </a:solidFill>
                    <a:latin typeface="Helvetica Neue"/>
                    <a:ea typeface="Helvetica Neue"/>
                    <a:cs typeface="Helvetica Neue"/>
                    <a:sym typeface="Helvetica Neue"/>
                  </a:rPr>
                  <a:t>↓</a:t>
                </a:r>
                <a:endParaRPr/>
              </a:p>
            </p:txBody>
          </p:sp>
        </p:grpSp>
        <p:grpSp>
          <p:nvGrpSpPr>
            <p:cNvPr id="305" name="Google Shape;305;g381f67b5b05_0_0"/>
            <p:cNvGrpSpPr/>
            <p:nvPr/>
          </p:nvGrpSpPr>
          <p:grpSpPr>
            <a:xfrm>
              <a:off x="1006265" y="5278609"/>
              <a:ext cx="4497533" cy="1028840"/>
              <a:chOff x="1813450" y="4933403"/>
              <a:chExt cx="5182684" cy="1185572"/>
            </a:xfrm>
          </p:grpSpPr>
          <p:pic>
            <p:nvPicPr>
              <p:cNvPr id="306" name="Google Shape;306;g381f67b5b05_0_0" descr="Bloque «al iniciar» con el siguiente bloque dentro: establece el problema en la matriz «tormenta», «perdido» y «monstruo»." title="microbit-screenshot (94).png"/>
              <p:cNvPicPr preferRelativeResize="0"/>
              <p:nvPr/>
            </p:nvPicPr>
            <p:blipFill rotWithShape="1">
              <a:blip r:embed="rId5">
                <a:alphaModFix/>
              </a:blip>
              <a:srcRect l="7957" r="53189" b="83440"/>
              <a:stretch/>
            </p:blipFill>
            <p:spPr>
              <a:xfrm>
                <a:off x="1813450" y="5101900"/>
                <a:ext cx="5182684" cy="1017075"/>
              </a:xfrm>
              <a:prstGeom prst="rect">
                <a:avLst/>
              </a:prstGeom>
              <a:noFill/>
              <a:ln>
                <a:noFill/>
              </a:ln>
            </p:spPr>
          </p:pic>
          <p:sp>
            <p:nvSpPr>
              <p:cNvPr id="307" name="Google Shape;307;g381f67b5b05_0_0" descr="Flecha apuntando hacia abajo"/>
              <p:cNvSpPr txBox="1"/>
              <p:nvPr/>
            </p:nvSpPr>
            <p:spPr>
              <a:xfrm>
                <a:off x="3560160" y="4933403"/>
                <a:ext cx="483600" cy="593400"/>
              </a:xfrm>
              <a:prstGeom prst="rect">
                <a:avLst/>
              </a:prstGeom>
              <a:noFill/>
              <a:ln>
                <a:noFill/>
              </a:ln>
            </p:spPr>
            <p:txBody>
              <a:bodyPr spcFirstLastPara="1" wrap="square" lIns="80375" tIns="80375" rIns="80375" bIns="8037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rgbClr val="CD0364"/>
                    </a:solidFill>
                    <a:latin typeface="Helvetica Neue"/>
                    <a:ea typeface="Helvetica Neue"/>
                    <a:cs typeface="Helvetica Neue"/>
                    <a:sym typeface="Helvetica Neue"/>
                  </a:rPr>
                  <a:t>↓</a:t>
                </a:r>
                <a:endParaRPr/>
              </a:p>
            </p:txBody>
          </p:sp>
        </p:grpSp>
      </p:grpSp>
      <p:pic>
        <p:nvPicPr>
          <p:cNvPr id="308" name="Google Shape;308;g381f67b5b05_0_0" descr="El bloque «si agitado» con el siguiente bloque en su interior: mostrar el personaje de la cadena obtener el valor al azar entre 0 y 2" title="microbit-screenshot - 2025-10-07T154158.888.png"/>
          <p:cNvPicPr preferRelativeResize="0"/>
          <p:nvPr/>
        </p:nvPicPr>
        <p:blipFill rotWithShape="1">
          <a:blip r:embed="rId6">
            <a:alphaModFix/>
          </a:blip>
          <a:srcRect t="17942" r="58832" b="62528"/>
          <a:stretch/>
        </p:blipFill>
        <p:spPr>
          <a:xfrm>
            <a:off x="5396119" y="5283164"/>
            <a:ext cx="3762386" cy="886290"/>
          </a:xfrm>
          <a:prstGeom prst="rect">
            <a:avLst/>
          </a:prstGeom>
          <a:noFill/>
          <a:ln>
            <a:noFill/>
          </a:ln>
        </p:spPr>
      </p:pic>
      <p:sp>
        <p:nvSpPr>
          <p:cNvPr id="309" name="Google Shape;309;g381f67b5b05_0_0" descr="Flecha apuntando hacia abajo"/>
          <p:cNvSpPr txBox="1"/>
          <p:nvPr/>
        </p:nvSpPr>
        <p:spPr>
          <a:xfrm>
            <a:off x="7177224" y="5258841"/>
            <a:ext cx="340800" cy="418200"/>
          </a:xfrm>
          <a:prstGeom prst="rect">
            <a:avLst/>
          </a:prstGeom>
          <a:noFill/>
          <a:ln>
            <a:noFill/>
          </a:ln>
        </p:spPr>
        <p:txBody>
          <a:bodyPr spcFirstLastPara="1" wrap="square" lIns="71525" tIns="71525" rIns="71525" bIns="71525" anchor="t" anchorCtr="0">
            <a:spAutoFit/>
          </a:bodyPr>
          <a:lstStyle/>
          <a:p>
            <a:pPr marL="0" marR="0" lvl="0" indent="0" algn="ctr" rtl="0">
              <a:lnSpc>
                <a:spcPct val="100000"/>
              </a:lnSpc>
              <a:spcBef>
                <a:spcPts val="0"/>
              </a:spcBef>
              <a:spcAft>
                <a:spcPts val="0"/>
              </a:spcAft>
              <a:buClr>
                <a:srgbClr val="000000"/>
              </a:buClr>
              <a:buSzPts val="1780"/>
              <a:buFont typeface="Arial"/>
              <a:buNone/>
            </a:pPr>
            <a:r>
              <a:rPr lang="en-GB" sz="1779" b="0" i="0" u="none" strike="noStrike" cap="none">
                <a:solidFill>
                  <a:srgbClr val="CD0364"/>
                </a:solidFill>
                <a:latin typeface="Helvetica Neue"/>
                <a:ea typeface="Helvetica Neue"/>
                <a:cs typeface="Helvetica Neue"/>
                <a:sym typeface="Helvetica Neue"/>
              </a:rPr>
              <a: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a:p>
        </p:txBody>
      </p:sp>
      <p:sp>
        <p:nvSpPr>
          <p:cNvPr id="315" name="Google Shape;315;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316" name="Google Shape;316;g3669771b81a_0_211"/>
          <p:cNvSpPr txBox="1">
            <a:spLocks noGrp="1"/>
          </p:cNvSpPr>
          <p:nvPr>
            <p:ph type="body" idx="1"/>
          </p:nvPr>
        </p:nvSpPr>
        <p:spPr>
          <a:xfrm>
            <a:off x="681036" y="1470106"/>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Código «Al inicio»: parte 2:</a:t>
            </a:r>
            <a:endParaRPr sz="1800"/>
          </a:p>
          <a:p>
            <a:pPr marL="318151" marR="0" lvl="0" indent="-296853" algn="l" rtl="0">
              <a:lnSpc>
                <a:spcPct val="110000"/>
              </a:lnSpc>
              <a:spcBef>
                <a:spcPts val="1300"/>
              </a:spcBef>
              <a:spcAft>
                <a:spcPts val="0"/>
              </a:spcAft>
              <a:buClr>
                <a:srgbClr val="6C4BC1"/>
              </a:buClr>
              <a:buSzPts val="1600"/>
              <a:buChar char="•"/>
            </a:pPr>
            <a:r>
              <a:rPr lang="en-GB" sz="1600" b="1">
                <a:solidFill>
                  <a:srgbClr val="6C4BC1"/>
                </a:solidFill>
              </a:rPr>
              <a:t>Programa</a:t>
            </a:r>
            <a:r>
              <a:rPr lang="en-GB" sz="1600"/>
              <a:t> el programa para que comience estableciendo las variables en matrices de la siguiente manera:</a:t>
            </a:r>
            <a:endParaRPr sz="1600"/>
          </a:p>
          <a:p>
            <a:pPr marL="914400" lvl="1" indent="-330200" algn="l" rtl="0">
              <a:lnSpc>
                <a:spcPct val="110000"/>
              </a:lnSpc>
              <a:spcBef>
                <a:spcPts val="0"/>
              </a:spcBef>
              <a:spcAft>
                <a:spcPts val="0"/>
              </a:spcAft>
              <a:buClr>
                <a:srgbClr val="6C4BC1"/>
              </a:buClr>
              <a:buSzPts val="1600"/>
              <a:buChar char="•"/>
            </a:pPr>
            <a:r>
              <a:rPr lang="en-GB" sz="1600"/>
              <a:t>El «personaje» debe establecerse como una combinación de ballena, sirena y pirata.</a:t>
            </a:r>
            <a:endParaRPr sz="1600"/>
          </a:p>
          <a:p>
            <a:pPr marL="914400" lvl="1" indent="-330200" algn="l" rtl="0">
              <a:lnSpc>
                <a:spcPct val="110000"/>
              </a:lnSpc>
              <a:spcBef>
                <a:spcPts val="500"/>
              </a:spcBef>
              <a:spcAft>
                <a:spcPts val="0"/>
              </a:spcAft>
              <a:buClr>
                <a:srgbClr val="6C4BC1"/>
              </a:buClr>
              <a:buSzPts val="1600"/>
              <a:buChar char="•"/>
            </a:pPr>
            <a:r>
              <a:rPr lang="en-GB" sz="1600"/>
              <a:t>La opción «escenarios» debe establecerse en una combinación de océano, isla y barco.</a:t>
            </a:r>
            <a:endParaRPr sz="1600"/>
          </a:p>
          <a:p>
            <a:pPr marL="914400" marR="5210971" lvl="1" indent="-330200" algn="l" rtl="0">
              <a:lnSpc>
                <a:spcPct val="110000"/>
              </a:lnSpc>
              <a:spcBef>
                <a:spcPts val="500"/>
              </a:spcBef>
              <a:spcAft>
                <a:spcPts val="0"/>
              </a:spcAft>
              <a:buClr>
                <a:srgbClr val="6C4BC1"/>
              </a:buClr>
              <a:buSzPts val="1600"/>
              <a:buChar char="•"/>
            </a:pPr>
            <a:r>
              <a:rPr lang="en-GB" sz="1600"/>
              <a:t>«Problema» a la matriz de tormenta, perdido y monstruo.</a:t>
            </a:r>
            <a:endParaRPr sz="1600"/>
          </a:p>
          <a:p>
            <a:pPr marL="318151" marR="5210971" lvl="0" indent="-296853" algn="l" rtl="0">
              <a:lnSpc>
                <a:spcPct val="110000"/>
              </a:lnSpc>
              <a:spcBef>
                <a:spcPts val="1300"/>
              </a:spcBef>
              <a:spcAft>
                <a:spcPts val="0"/>
              </a:spcAft>
              <a:buClr>
                <a:srgbClr val="6C4BC1"/>
              </a:buClr>
              <a:buSzPts val="1600"/>
              <a:buChar char="•"/>
            </a:pPr>
            <a:r>
              <a:rPr lang="en-GB" sz="1600" b="1">
                <a:solidFill>
                  <a:srgbClr val="6C4BC1"/>
                </a:solidFill>
              </a:rPr>
              <a:t>Asegúrate de que el</a:t>
            </a:r>
            <a:r>
              <a:rPr lang="en-GB" sz="1600"/>
              <a:t> código de los alumnos tiene este aspecto:</a:t>
            </a:r>
            <a:endParaRPr sz="1600"/>
          </a:p>
          <a:p>
            <a:pPr marL="0" lvl="0" indent="0" algn="l" rtl="0">
              <a:lnSpc>
                <a:spcPct val="110000"/>
              </a:lnSpc>
              <a:spcBef>
                <a:spcPts val="1300"/>
              </a:spcBef>
              <a:spcAft>
                <a:spcPts val="0"/>
              </a:spcAft>
              <a:buSzPts val="1800"/>
              <a:buNone/>
            </a:pPr>
            <a:endParaRPr sz="1400"/>
          </a:p>
        </p:txBody>
      </p:sp>
      <p:sp>
        <p:nvSpPr>
          <p:cNvPr id="317" name="Google Shape;317;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18" name="Google Shape;318;g3669771b81a_0_21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19" name="Google Shape;319;g3669771b81a_0_211"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4">
            <a:alphaModFix/>
          </a:blip>
          <a:srcRect b="63154"/>
          <a:stretch/>
        </p:blipFill>
        <p:spPr>
          <a:xfrm>
            <a:off x="4146050" y="3653375"/>
            <a:ext cx="5145574" cy="1713577"/>
          </a:xfrm>
          <a:prstGeom prst="rect">
            <a:avLst/>
          </a:prstGeom>
          <a:noFill/>
          <a:ln>
            <a:noFill/>
          </a:ln>
        </p:spPr>
      </p:pic>
      <p:sp>
        <p:nvSpPr>
          <p:cNvPr id="320" name="Google Shape;320;g3669771b81a_0_211"/>
          <p:cNvSpPr/>
          <p:nvPr/>
        </p:nvSpPr>
        <p:spPr>
          <a:xfrm>
            <a:off x="825900" y="5591125"/>
            <a:ext cx="8254200" cy="6969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6C4BC1"/>
                </a:solidFill>
                <a:latin typeface="Helvetica Neue"/>
                <a:ea typeface="Helvetica Neue"/>
                <a:cs typeface="Helvetica Neue"/>
                <a:sym typeface="Helvetica Neue"/>
              </a:rPr>
              <a:t>Consejo profesional:</a:t>
            </a:r>
            <a:r>
              <a:rPr lang="en-GB" sz="1600" b="0" i="0" u="none" strike="noStrike" cap="none">
                <a:solidFill>
                  <a:srgbClr val="000000"/>
                </a:solidFill>
                <a:latin typeface="Helvetica Neue"/>
                <a:ea typeface="Helvetica Neue"/>
                <a:cs typeface="Helvetica Neue"/>
                <a:sym typeface="Helvetica Neue"/>
              </a:rPr>
              <a:t> los alumnos pueden abrir un nuevo proyecto inicial si accidentalmente separan los bloques redondeados, grises o naranjas.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3803ce5d895_0_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a:p>
        </p:txBody>
      </p:sp>
      <p:sp>
        <p:nvSpPr>
          <p:cNvPr id="326" name="Google Shape;326;g3803ce5d895_0_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18</a:t>
            </a:fld>
            <a:endParaRPr/>
          </a:p>
        </p:txBody>
      </p:sp>
      <p:sp>
        <p:nvSpPr>
          <p:cNvPr id="327" name="Google Shape;327;g3803ce5d895_0_4"/>
          <p:cNvSpPr txBox="1">
            <a:spLocks noGrp="1"/>
          </p:cNvSpPr>
          <p:nvPr>
            <p:ph type="body" idx="1"/>
          </p:nvPr>
        </p:nvSpPr>
        <p:spPr>
          <a:xfrm>
            <a:off x="681036" y="1479889"/>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Código «si agitado»: parte 3:</a:t>
            </a:r>
            <a:endParaRPr sz="1800"/>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Programa</a:t>
            </a:r>
            <a:r>
              <a:rPr lang="en-GB" sz="1600"/>
              <a:t> el bloque «si agitado» para mostrar un personaje, un escenario y un problema seleccionados aleatoriamente en la pantalla led, con una pausa de dos segundos (2000 milisegundos) después de cada palabra. </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Explica</a:t>
            </a:r>
            <a:r>
              <a:rPr lang="en-GB" sz="1600"/>
              <a:t> que cada variable necesita código para elegir un número aleatorio entre 0 y 2. El número elegido es el índice que se utiliza para obtener una palabra de la matriz. </a:t>
            </a:r>
            <a:endParaRPr/>
          </a:p>
          <a:p>
            <a:pPr marL="318151" marR="5392617" lvl="0" indent="-309553" algn="l" rtl="0">
              <a:lnSpc>
                <a:spcPct val="110000"/>
              </a:lnSpc>
              <a:spcBef>
                <a:spcPts val="1300"/>
              </a:spcBef>
              <a:spcAft>
                <a:spcPts val="0"/>
              </a:spcAft>
              <a:buClr>
                <a:srgbClr val="6C4BC1"/>
              </a:buClr>
              <a:buSzPts val="1800"/>
              <a:buChar char="•"/>
            </a:pPr>
            <a:r>
              <a:rPr lang="en-GB" sz="1600" b="1">
                <a:solidFill>
                  <a:srgbClr val="6C4BC1"/>
                </a:solidFill>
              </a:rPr>
              <a:t>Asegúrate de que el</a:t>
            </a:r>
            <a:r>
              <a:rPr lang="en-GB" sz="1600"/>
              <a:t> código de los alumnos tiene este aspecto:</a:t>
            </a:r>
            <a:endParaRPr/>
          </a:p>
          <a:p>
            <a:pPr marL="0" lvl="0" indent="0" algn="l" rtl="0">
              <a:lnSpc>
                <a:spcPct val="110000"/>
              </a:lnSpc>
              <a:spcBef>
                <a:spcPts val="1300"/>
              </a:spcBef>
              <a:spcAft>
                <a:spcPts val="0"/>
              </a:spcAft>
              <a:buSzPts val="1800"/>
              <a:buNone/>
            </a:pPr>
            <a:endParaRPr sz="1600"/>
          </a:p>
        </p:txBody>
      </p:sp>
      <p:sp>
        <p:nvSpPr>
          <p:cNvPr id="328" name="Google Shape;328;g3803ce5d895_0_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29" name="Google Shape;329;g3803ce5d895_0_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30" name="Google Shape;330;g3803ce5d895_0_4" descr="Código basado en bloques para que un micro:bit seleccione y muestre aleatoriamente elementos de matrices llamadas «personaje», «escenario» y «problema»." title="microbit-screenshot (90).png"/>
          <p:cNvPicPr preferRelativeResize="0"/>
          <p:nvPr/>
        </p:nvPicPr>
        <p:blipFill rotWithShape="1">
          <a:blip r:embed="rId4">
            <a:alphaModFix/>
          </a:blip>
          <a:srcRect t="36439"/>
          <a:stretch/>
        </p:blipFill>
        <p:spPr>
          <a:xfrm>
            <a:off x="3993725" y="3717675"/>
            <a:ext cx="4676024" cy="2686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4</a:t>
            </a:r>
            <a:endParaRPr/>
          </a:p>
        </p:txBody>
      </p:sp>
      <p:sp>
        <p:nvSpPr>
          <p:cNvPr id="336" name="Google Shape;336;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337" name="Google Shape;337;g3669771b81a_0_21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Prueba </a:t>
            </a:r>
            <a:r>
              <a:rPr lang="en-GB" sz="1600"/>
              <a:t>su código utilizando el simulador y luego </a:t>
            </a:r>
            <a:r>
              <a:rPr lang="en-GB" sz="1600" b="1">
                <a:solidFill>
                  <a:srgbClr val="6C4BC1"/>
                </a:solidFill>
              </a:rPr>
              <a:t>descarga</a:t>
            </a:r>
            <a:r>
              <a:rPr lang="en-GB" sz="1600"/>
              <a:t> el código en su micro:bit.</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Desconecta</a:t>
            </a:r>
            <a:r>
              <a:rPr lang="en-GB" sz="1600" b="1">
                <a:solidFill>
                  <a:srgbClr val="2993D6"/>
                </a:solidFill>
              </a:rPr>
              <a:t> </a:t>
            </a:r>
            <a:r>
              <a:rPr lang="en-GB" sz="1600"/>
              <a:t>el micro:bit y </a:t>
            </a:r>
            <a:r>
              <a:rPr lang="en-GB" sz="1600" b="1">
                <a:solidFill>
                  <a:srgbClr val="6C4BC1"/>
                </a:solidFill>
              </a:rPr>
              <a:t>conecta</a:t>
            </a:r>
            <a:r>
              <a:rPr lang="en-GB" sz="1600"/>
              <a:t> la batería.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Agita</a:t>
            </a:r>
            <a:r>
              <a:rPr lang="en-GB" sz="1600"/>
              <a:t> el micro:bit para seleccionar aleatoriamente un personaje, un escenario y un problema.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Registra </a:t>
            </a:r>
            <a:r>
              <a:rPr lang="en-GB" sz="1600" b="1">
                <a:solidFill>
                  <a:srgbClr val="2993D6"/>
                </a:solidFill>
              </a:rPr>
              <a:t> </a:t>
            </a:r>
            <a:r>
              <a:rPr lang="en-GB" sz="1600"/>
              <a:t>cada elemento de la historia a medida que se desplaza por la pantalla led.</a:t>
            </a:r>
            <a:endParaRPr/>
          </a:p>
          <a:p>
            <a:pPr marL="914400" lvl="1" indent="-342900" algn="l" rtl="0">
              <a:lnSpc>
                <a:spcPct val="110000"/>
              </a:lnSpc>
              <a:spcBef>
                <a:spcPts val="1300"/>
              </a:spcBef>
              <a:spcAft>
                <a:spcPts val="0"/>
              </a:spcAft>
              <a:buClr>
                <a:srgbClr val="6C4BC1"/>
              </a:buClr>
              <a:buSzPts val="1800"/>
              <a:buChar char="•"/>
            </a:pPr>
            <a:r>
              <a:rPr lang="en-GB" sz="1600"/>
              <a:t>La hoja de registro de escritura narrativa se puede utilizar para registrar los elementos de la historia, crear un esquema y escribir una historia.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Utiliza </a:t>
            </a:r>
            <a:r>
              <a:rPr lang="en-GB" sz="1600" b="1">
                <a:solidFill>
                  <a:srgbClr val="2993D6"/>
                </a:solidFill>
              </a:rPr>
              <a:t> </a:t>
            </a:r>
            <a:r>
              <a:rPr lang="en-GB" sz="1600"/>
              <a:t>los elementos de la historia para practicar la redacción de una historia: </a:t>
            </a:r>
            <a:endParaRPr/>
          </a:p>
          <a:p>
            <a:pPr marL="914400" lvl="1" indent="-342900" algn="l" rtl="0">
              <a:lnSpc>
                <a:spcPct val="110000"/>
              </a:lnSpc>
              <a:spcBef>
                <a:spcPts val="1300"/>
              </a:spcBef>
              <a:spcAft>
                <a:spcPts val="0"/>
              </a:spcAft>
              <a:buClr>
                <a:srgbClr val="6C4BC1"/>
              </a:buClr>
              <a:buSzPts val="1800"/>
              <a:buChar char="•"/>
            </a:pPr>
            <a:r>
              <a:rPr lang="en-GB" sz="1600"/>
              <a:t>Imagina quién es tu personaje, dónde y cuándo tiene lugar la historia, a qué problemas se enfrentará y cómo los resolverá.</a:t>
            </a:r>
            <a:endParaRPr/>
          </a:p>
          <a:p>
            <a:pPr marL="914400" lvl="1" indent="-342900" algn="l" rtl="0">
              <a:lnSpc>
                <a:spcPct val="110000"/>
              </a:lnSpc>
              <a:spcBef>
                <a:spcPts val="1300"/>
              </a:spcBef>
              <a:spcAft>
                <a:spcPts val="0"/>
              </a:spcAft>
              <a:buClr>
                <a:srgbClr val="6C4BC1"/>
              </a:buClr>
              <a:buSzPts val="1800"/>
              <a:buChar char="•"/>
            </a:pPr>
            <a:r>
              <a:rPr lang="en-GB" sz="1600"/>
              <a:t>Determina el principio, el desarrollo y el final de tu historia.</a:t>
            </a:r>
            <a:endParaRPr/>
          </a:p>
        </p:txBody>
      </p:sp>
      <p:sp>
        <p:nvSpPr>
          <p:cNvPr id="338" name="Google Shape;338;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39" name="Google Shape;339;g3669771b81a_0_21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g35d6a68a0a1_0_136" descr="Ilustración de una placa del micro:bit en movimiento."/>
          <p:cNvPicPr preferRelativeResize="0"/>
          <p:nvPr/>
        </p:nvPicPr>
        <p:blipFill rotWithShape="1">
          <a:blip r:embed="rId3">
            <a:alphaModFix/>
          </a:blip>
          <a:srcRect/>
          <a:stretch/>
        </p:blipFill>
        <p:spPr>
          <a:xfrm>
            <a:off x="5534632" y="4333878"/>
            <a:ext cx="2751667" cy="2022475"/>
          </a:xfrm>
          <a:prstGeom prst="rect">
            <a:avLst/>
          </a:prstGeom>
          <a:noFill/>
          <a:ln>
            <a:noFill/>
          </a:ln>
        </p:spPr>
      </p:pic>
      <p:sp>
        <p:nvSpPr>
          <p:cNvPr id="100" name="Google Shape;100;g35d6a68a0a1_0_136"/>
          <p:cNvSpPr txBox="1">
            <a:spLocks noGrp="1"/>
          </p:cNvSpPr>
          <p:nvPr>
            <p:ph type="title"/>
          </p:nvPr>
        </p:nvSpPr>
        <p:spPr>
          <a:xfrm>
            <a:off x="681037" y="528876"/>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Ideas para escribir relatos con el generador de elementos de historias</a:t>
            </a:r>
            <a:endParaRPr/>
          </a:p>
        </p:txBody>
      </p:sp>
      <p:sp>
        <p:nvSpPr>
          <p:cNvPr id="101" name="Google Shape;101;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2" name="Google Shape;102;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Resumen y contexto</a:t>
            </a:r>
            <a:endParaRPr/>
          </a:p>
          <a:p>
            <a:pPr marL="0" lvl="0" indent="0" algn="l" rtl="0">
              <a:lnSpc>
                <a:spcPct val="90000"/>
              </a:lnSpc>
              <a:spcBef>
                <a:spcPts val="812"/>
              </a:spcBef>
              <a:spcAft>
                <a:spcPts val="0"/>
              </a:spcAft>
              <a:buClr>
                <a:schemeClr val="dk1"/>
              </a:buClr>
              <a:buSzPts val="1800"/>
              <a:buNone/>
            </a:pPr>
            <a:r>
              <a:rPr lang="en-GB" sz="1600"/>
              <a:t>De forma similar a las actividades de historias a través de juegos, los alumnos pueden agitar el BBC micro:bit para generar aleatoriamente un personaje, un escenario y un problema con el que practicar la redacción de narraciones imaginarias. Los alumnos utilizarán los elementos de la historia generados aleatoriamente para desarrollar las partes principales de una historia, crear un esquema y escribir su historia.</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1800"/>
              <a:buNone/>
            </a:pPr>
            <a:r>
              <a:rPr lang="en-GB" sz="1600"/>
              <a:t>Los docentes pueden utilizar este proyecto como actividad para toda la clase, como parte de rotaciones por estaciones o en un tablero de opciones para la práctica independiente.</a:t>
            </a:r>
            <a:endParaRPr/>
          </a:p>
          <a:p>
            <a:pPr marL="0" lvl="0" indent="0" algn="l" rtl="0">
              <a:lnSpc>
                <a:spcPct val="90000"/>
              </a:lnSpc>
              <a:spcBef>
                <a:spcPts val="812"/>
              </a:spcBef>
              <a:spcAft>
                <a:spcPts val="0"/>
              </a:spcAft>
              <a:buClr>
                <a:schemeClr val="dk1"/>
              </a:buClr>
              <a:buSzPts val="1800"/>
              <a:buNone/>
            </a:pPr>
            <a:endParaRPr sz="1600"/>
          </a:p>
        </p:txBody>
      </p:sp>
      <p:grpSp>
        <p:nvGrpSpPr>
          <p:cNvPr id="103" name="Google Shape;103;g35d6a68a0a1_0_136"/>
          <p:cNvGrpSpPr/>
          <p:nvPr/>
        </p:nvGrpSpPr>
        <p:grpSpPr>
          <a:xfrm rot="4042808">
            <a:off x="8733555" y="955093"/>
            <a:ext cx="650811" cy="659761"/>
            <a:chOff x="7572716" y="3272053"/>
            <a:chExt cx="489368" cy="496098"/>
          </a:xfrm>
        </p:grpSpPr>
        <p:sp>
          <p:nvSpPr>
            <p:cNvPr id="104" name="Google Shape;104;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5" name="Google Shape;105;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6" name="Google Shape;106;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7" name="Google Shape;107;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8" name="Google Shape;108;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9" name="Google Shape;109;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10" name="Google Shape;110;g35d6a68a0a1_0_136" descr="decorativo"/>
          <p:cNvPicPr preferRelativeResize="0"/>
          <p:nvPr/>
        </p:nvPicPr>
        <p:blipFill rotWithShape="1">
          <a:blip r:embed="rId4">
            <a:alphaModFix/>
          </a:blip>
          <a:srcRect/>
          <a:stretch/>
        </p:blipFill>
        <p:spPr>
          <a:xfrm>
            <a:off x="8286302" y="1058044"/>
            <a:ext cx="192617" cy="192617"/>
          </a:xfrm>
          <a:prstGeom prst="rect">
            <a:avLst/>
          </a:prstGeom>
          <a:noFill/>
          <a:ln>
            <a:noFill/>
          </a:ln>
        </p:spPr>
      </p:pic>
      <p:sp>
        <p:nvSpPr>
          <p:cNvPr id="111" name="Google Shape;111;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Función del micro:bit: acelerómetro</a:t>
            </a:r>
            <a:endParaRPr/>
          </a:p>
          <a:p>
            <a:pPr marL="0" lvl="0" indent="0" algn="l" rtl="0">
              <a:lnSpc>
                <a:spcPct val="90000"/>
              </a:lnSpc>
              <a:spcBef>
                <a:spcPts val="812"/>
              </a:spcBef>
              <a:spcAft>
                <a:spcPts val="0"/>
              </a:spcAft>
              <a:buClr>
                <a:schemeClr val="dk1"/>
              </a:buClr>
              <a:buSzPts val="1800"/>
              <a:buFont typeface="Arial"/>
              <a:buNone/>
            </a:pPr>
            <a:r>
              <a:rPr lang="en-GB" sz="1600"/>
              <a:t>El acelerómetro del micro:bit detecta cuando se inclina hacia la izquierda o la derecha, hacia atrás o hacia delante, y hacia arriba o hacia abajo, así como cuando se sacude o se cae.</a:t>
            </a:r>
            <a:endParaRPr/>
          </a:p>
          <a:p>
            <a:pPr marL="185732" lvl="0" indent="-71432" algn="l" rtl="0">
              <a:lnSpc>
                <a:spcPct val="90000"/>
              </a:lnSpc>
              <a:spcBef>
                <a:spcPts val="812"/>
              </a:spcBef>
              <a:spcAft>
                <a:spcPts val="0"/>
              </a:spcAft>
              <a:buClr>
                <a:schemeClr val="dk1"/>
              </a:buClr>
              <a:buSzPts val="1800"/>
              <a:buFont typeface="Arial"/>
              <a:buNone/>
            </a:pPr>
            <a:endParaRPr sz="1600"/>
          </a:p>
          <a:p>
            <a:pPr marL="0" lvl="0" indent="0" algn="l" rtl="0">
              <a:lnSpc>
                <a:spcPct val="90000"/>
              </a:lnSpc>
              <a:spcBef>
                <a:spcPts val="812"/>
              </a:spcBef>
              <a:spcAft>
                <a:spcPts val="0"/>
              </a:spcAft>
              <a:buClr>
                <a:schemeClr val="dk1"/>
              </a:buClr>
              <a:buSzPts val="1800"/>
              <a:buFont typeface="Arial"/>
              <a:buNone/>
            </a:pPr>
            <a:r>
              <a:rPr lang="en-GB" sz="1600" b="1"/>
              <a:t>Ejemplo</a:t>
            </a:r>
            <a:r>
              <a:rPr lang="en-GB" sz="1600"/>
              <a:t>: agita el micro:bit para seleccionar aleatoriamente un personaje, un escenario y un problema de una lista de opciones.</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2000"/>
              <a:buNone/>
            </a:pPr>
            <a:endParaRPr sz="18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sz="2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1</a:t>
            </a:r>
            <a:endParaRPr/>
          </a:p>
        </p:txBody>
      </p:sp>
      <p:sp>
        <p:nvSpPr>
          <p:cNvPr id="345" name="Google Shape;345;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346" name="Google Shape;346;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47" name="Google Shape;347;g365ab73c13e_0_36" descr="decorativo" title="Inspired_green@4x-100 (1).jpg"/>
          <p:cNvPicPr preferRelativeResize="0"/>
          <p:nvPr/>
        </p:nvPicPr>
        <p:blipFill rotWithShape="1">
          <a:blip r:embed="rId3">
            <a:alphaModFix/>
          </a:blip>
          <a:srcRect/>
          <a:stretch/>
        </p:blipFill>
        <p:spPr>
          <a:xfrm rot="572933">
            <a:off x="8321936" y="347504"/>
            <a:ext cx="548546" cy="746116"/>
          </a:xfrm>
          <a:prstGeom prst="rect">
            <a:avLst/>
          </a:prstGeom>
          <a:noFill/>
          <a:ln>
            <a:noFill/>
          </a:ln>
        </p:spPr>
      </p:pic>
      <p:sp>
        <p:nvSpPr>
          <p:cNvPr id="348" name="Google Shape;348;g365ab73c13e_0_36"/>
          <p:cNvSpPr txBox="1">
            <a:spLocks noGrp="1"/>
          </p:cNvSpPr>
          <p:nvPr>
            <p:ph type="body" idx="1"/>
          </p:nvPr>
        </p:nvSpPr>
        <p:spPr>
          <a:xfrm>
            <a:off x="681036" y="1317292"/>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matrices, que son un tipo especial de variable que almacena datos en listas. Cada componente de una matriz se denomina elemento. </a:t>
            </a:r>
            <a:endParaRPr/>
          </a:p>
        </p:txBody>
      </p:sp>
      <p:sp>
        <p:nvSpPr>
          <p:cNvPr id="349" name="Google Shape;349;g365ab73c13e_0_36"/>
          <p:cNvSpPr/>
          <p:nvPr/>
        </p:nvSpPr>
        <p:spPr>
          <a:xfrm>
            <a:off x="741400" y="1972875"/>
            <a:ext cx="8544000" cy="43833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inicio del programa, se establecen tres variables como matrices:</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«personaje» se establece con tres elementos: «ballena», «sirena» y «pirata».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«escenario» se establece con tres elementos: «océano», «isla» y «barco».</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«problema» se establece con tres elementos: «tormenta», «perdido» y «monstruo».</a:t>
            </a:r>
            <a:endParaRPr sz="1600"/>
          </a:p>
        </p:txBody>
      </p:sp>
      <p:pic>
        <p:nvPicPr>
          <p:cNvPr id="350" name="Google Shape;350;g365ab73c13e_0_36"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4">
            <a:alphaModFix/>
          </a:blip>
          <a:srcRect b="63154"/>
          <a:stretch/>
        </p:blipFill>
        <p:spPr>
          <a:xfrm>
            <a:off x="2017612" y="2035575"/>
            <a:ext cx="5991572" cy="199532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g39444fbf832_0_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2</a:t>
            </a:r>
            <a:endParaRPr/>
          </a:p>
        </p:txBody>
      </p:sp>
      <p:sp>
        <p:nvSpPr>
          <p:cNvPr id="356" name="Google Shape;356;g39444fbf832_0_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357" name="Google Shape;357;g39444fbf832_0_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58" name="Google Shape;358;g39444fbf832_0_6" descr="decorativo" title="Inspired_green@4x-100 (1).jpg"/>
          <p:cNvPicPr preferRelativeResize="0"/>
          <p:nvPr/>
        </p:nvPicPr>
        <p:blipFill rotWithShape="1">
          <a:blip r:embed="rId3">
            <a:alphaModFix/>
          </a:blip>
          <a:srcRect/>
          <a:stretch/>
        </p:blipFill>
        <p:spPr>
          <a:xfrm rot="572933">
            <a:off x="8321936" y="347504"/>
            <a:ext cx="548546" cy="746116"/>
          </a:xfrm>
          <a:prstGeom prst="rect">
            <a:avLst/>
          </a:prstGeom>
          <a:noFill/>
          <a:ln>
            <a:noFill/>
          </a:ln>
        </p:spPr>
      </p:pic>
      <p:sp>
        <p:nvSpPr>
          <p:cNvPr id="359" name="Google Shape;359;g39444fbf832_0_6"/>
          <p:cNvSpPr/>
          <p:nvPr/>
        </p:nvSpPr>
        <p:spPr>
          <a:xfrm>
            <a:off x="741400" y="1367475"/>
            <a:ext cx="8544000" cy="49887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600" b="0" i="0" u="none" strike="noStrike" cap="none">
                <a:solidFill>
                  <a:schemeClr val="dk1"/>
                </a:solidFill>
                <a:latin typeface="Helvetica Neue"/>
                <a:ea typeface="Helvetica Neue"/>
                <a:cs typeface="Helvetica Neue"/>
                <a:sym typeface="Helvetica Neue"/>
              </a:rPr>
              <a:t>Los elementos de cada matriz se numeran con un índice que comienza en 0 y llega hasta 2. La numeración comienza en 0 en lugar de 1 porque las computadoras comienzan a contar desde 0.</a:t>
            </a:r>
            <a:endParaRPr sz="1600"/>
          </a:p>
          <a:p>
            <a:pPr marL="0" marR="0" lvl="0" indent="0" algn="l" rtl="0">
              <a:lnSpc>
                <a:spcPct val="110000"/>
              </a:lnSpc>
              <a:spcBef>
                <a:spcPts val="1300"/>
              </a:spcBef>
              <a:spcAft>
                <a:spcPts val="0"/>
              </a:spcAft>
              <a:buClr>
                <a:srgbClr val="000000"/>
              </a:buClr>
              <a:buSzPts val="1400"/>
              <a:buFont typeface="Arial"/>
              <a:buNone/>
            </a:pPr>
            <a:r>
              <a:rPr lang="en-GB" sz="1600" b="0" i="0" u="none" strike="noStrike" cap="none">
                <a:solidFill>
                  <a:schemeClr val="dk1"/>
                </a:solidFill>
                <a:latin typeface="Helvetica Neue"/>
                <a:ea typeface="Helvetica Neue"/>
                <a:cs typeface="Helvetica Neue"/>
                <a:sym typeface="Helvetica Neue"/>
              </a:rPr>
              <a:t>Por ejemplo, la matriz «personaje» incluye tres elementos con un índice:</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0 = «ballena»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1 = «sirena»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2 = «pirata»</a:t>
            </a:r>
            <a:endParaRPr sz="1600"/>
          </a:p>
        </p:txBody>
      </p:sp>
      <p:grpSp>
        <p:nvGrpSpPr>
          <p:cNvPr id="360" name="Google Shape;360;g39444fbf832_0_6"/>
          <p:cNvGrpSpPr/>
          <p:nvPr/>
        </p:nvGrpSpPr>
        <p:grpSpPr>
          <a:xfrm>
            <a:off x="2348700" y="3768375"/>
            <a:ext cx="6220052" cy="2390904"/>
            <a:chOff x="1903375" y="3679275"/>
            <a:chExt cx="6220052" cy="2390904"/>
          </a:xfrm>
        </p:grpSpPr>
        <p:pic>
          <p:nvPicPr>
            <p:cNvPr id="361" name="Google Shape;361;g39444fbf832_0_6"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4">
              <a:alphaModFix/>
            </a:blip>
            <a:srcRect b="63154"/>
            <a:stretch/>
          </p:blipFill>
          <p:spPr>
            <a:xfrm>
              <a:off x="1903375" y="3998776"/>
              <a:ext cx="6220052" cy="2071403"/>
            </a:xfrm>
            <a:prstGeom prst="rect">
              <a:avLst/>
            </a:prstGeom>
            <a:noFill/>
            <a:ln>
              <a:noFill/>
            </a:ln>
          </p:spPr>
        </p:pic>
        <p:grpSp>
          <p:nvGrpSpPr>
            <p:cNvPr id="362" name="Google Shape;362;g39444fbf832_0_6"/>
            <p:cNvGrpSpPr/>
            <p:nvPr/>
          </p:nvGrpSpPr>
          <p:grpSpPr>
            <a:xfrm>
              <a:off x="4638074" y="3679275"/>
              <a:ext cx="895200" cy="820810"/>
              <a:chOff x="4638074" y="3679275"/>
              <a:chExt cx="895200" cy="820810"/>
            </a:xfrm>
          </p:grpSpPr>
          <p:sp>
            <p:nvSpPr>
              <p:cNvPr id="363" name="Google Shape;363;g39444fbf832_0_6"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867861"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6C4BC1"/>
                    </a:solidFill>
                    <a:latin typeface="Helvetica Neue"/>
                    <a:ea typeface="Helvetica Neue"/>
                    <a:cs typeface="Helvetica Neue"/>
                    <a:sym typeface="Helvetica Neue"/>
                  </a:rPr>
                  <a:t>↓</a:t>
                </a:r>
                <a:endParaRPr/>
              </a:p>
            </p:txBody>
          </p:sp>
          <p:sp>
            <p:nvSpPr>
              <p:cNvPr id="364" name="Google Shape;364;g39444fbf832_0_6"/>
              <p:cNvSpPr/>
              <p:nvPr/>
            </p:nvSpPr>
            <p:spPr>
              <a:xfrm>
                <a:off x="4638074" y="3679275"/>
                <a:ext cx="895200" cy="3651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6C4BC1"/>
                    </a:solidFill>
                    <a:latin typeface="Helvetica Neue"/>
                    <a:ea typeface="Helvetica Neue"/>
                    <a:cs typeface="Helvetica Neue"/>
                    <a:sym typeface="Helvetica Neue"/>
                  </a:rPr>
                  <a:t>Índice 0</a:t>
                </a:r>
                <a:endParaRPr/>
              </a:p>
            </p:txBody>
          </p:sp>
        </p:grpSp>
        <p:grpSp>
          <p:nvGrpSpPr>
            <p:cNvPr id="365" name="Google Shape;365;g39444fbf832_0_6"/>
            <p:cNvGrpSpPr/>
            <p:nvPr/>
          </p:nvGrpSpPr>
          <p:grpSpPr>
            <a:xfrm>
              <a:off x="5635112" y="3679275"/>
              <a:ext cx="895200" cy="820810"/>
              <a:chOff x="4688500" y="3679275"/>
              <a:chExt cx="895200" cy="820810"/>
            </a:xfrm>
          </p:grpSpPr>
          <p:sp>
            <p:nvSpPr>
              <p:cNvPr id="366" name="Google Shape;366;g39444fbf832_0_6"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6C4BC1"/>
                    </a:solidFill>
                    <a:latin typeface="Helvetica Neue"/>
                    <a:ea typeface="Helvetica Neue"/>
                    <a:cs typeface="Helvetica Neue"/>
                    <a:sym typeface="Helvetica Neue"/>
                  </a:rPr>
                  <a:t>↓</a:t>
                </a:r>
                <a:endParaRPr/>
              </a:p>
            </p:txBody>
          </p:sp>
          <p:sp>
            <p:nvSpPr>
              <p:cNvPr id="367" name="Google Shape;367;g39444fbf832_0_6"/>
              <p:cNvSpPr/>
              <p:nvPr/>
            </p:nvSpPr>
            <p:spPr>
              <a:xfrm>
                <a:off x="4688500" y="3679275"/>
                <a:ext cx="895200" cy="3651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6C4BC1"/>
                    </a:solidFill>
                    <a:latin typeface="Helvetica Neue"/>
                    <a:ea typeface="Helvetica Neue"/>
                    <a:cs typeface="Helvetica Neue"/>
                    <a:sym typeface="Helvetica Neue"/>
                  </a:rPr>
                  <a:t>Índice 1</a:t>
                </a:r>
                <a:endParaRPr/>
              </a:p>
            </p:txBody>
          </p:sp>
        </p:grpSp>
        <p:grpSp>
          <p:nvGrpSpPr>
            <p:cNvPr id="368" name="Google Shape;368;g39444fbf832_0_6"/>
            <p:cNvGrpSpPr/>
            <p:nvPr/>
          </p:nvGrpSpPr>
          <p:grpSpPr>
            <a:xfrm>
              <a:off x="6632137" y="3679275"/>
              <a:ext cx="895200" cy="820810"/>
              <a:chOff x="4688500" y="3679275"/>
              <a:chExt cx="895200" cy="820810"/>
            </a:xfrm>
          </p:grpSpPr>
          <p:sp>
            <p:nvSpPr>
              <p:cNvPr id="369" name="Google Shape;369;g39444fbf832_0_6"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6C4BC1"/>
                    </a:solidFill>
                    <a:latin typeface="Helvetica Neue"/>
                    <a:ea typeface="Helvetica Neue"/>
                    <a:cs typeface="Helvetica Neue"/>
                    <a:sym typeface="Helvetica Neue"/>
                  </a:rPr>
                  <a:t>↓</a:t>
                </a:r>
                <a:endParaRPr/>
              </a:p>
            </p:txBody>
          </p:sp>
          <p:sp>
            <p:nvSpPr>
              <p:cNvPr id="370" name="Google Shape;370;g39444fbf832_0_6"/>
              <p:cNvSpPr/>
              <p:nvPr/>
            </p:nvSpPr>
            <p:spPr>
              <a:xfrm>
                <a:off x="4688500" y="3679275"/>
                <a:ext cx="895200" cy="3651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6C4BC1"/>
                    </a:solidFill>
                    <a:latin typeface="Helvetica Neue"/>
                    <a:ea typeface="Helvetica Neue"/>
                    <a:cs typeface="Helvetica Neue"/>
                    <a:sym typeface="Helvetica Neue"/>
                  </a:rPr>
                  <a:t>Índice 2</a:t>
                </a:r>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39444fbf832_0_6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3</a:t>
            </a:r>
            <a:endParaRPr/>
          </a:p>
        </p:txBody>
      </p:sp>
      <p:sp>
        <p:nvSpPr>
          <p:cNvPr id="376" name="Google Shape;376;g39444fbf832_0_6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77" name="Google Shape;377;g39444fbf832_0_6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78" name="Google Shape;378;g39444fbf832_0_69" descr="decorativo" title="Inspired_green@4x-100 (1).jpg"/>
          <p:cNvPicPr preferRelativeResize="0"/>
          <p:nvPr/>
        </p:nvPicPr>
        <p:blipFill rotWithShape="1">
          <a:blip r:embed="rId3">
            <a:alphaModFix/>
          </a:blip>
          <a:srcRect/>
          <a:stretch/>
        </p:blipFill>
        <p:spPr>
          <a:xfrm rot="572933">
            <a:off x="8321936" y="347504"/>
            <a:ext cx="548546" cy="746116"/>
          </a:xfrm>
          <a:prstGeom prst="rect">
            <a:avLst/>
          </a:prstGeom>
          <a:noFill/>
          <a:ln>
            <a:noFill/>
          </a:ln>
        </p:spPr>
      </p:pic>
      <p:sp>
        <p:nvSpPr>
          <p:cNvPr id="379" name="Google Shape;379;g39444fbf832_0_69"/>
          <p:cNvSpPr txBox="1">
            <a:spLocks noGrp="1"/>
          </p:cNvSpPr>
          <p:nvPr>
            <p:ph type="body" idx="1"/>
          </p:nvPr>
        </p:nvSpPr>
        <p:spPr>
          <a:xfrm>
            <a:off x="681036" y="1234996"/>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la aleatorización para seleccionar diferentes elementos de la historia cada vez que agitas el micro:bit.</a:t>
            </a:r>
            <a:endParaRPr sz="2475"/>
          </a:p>
        </p:txBody>
      </p:sp>
      <p:sp>
        <p:nvSpPr>
          <p:cNvPr id="380" name="Google Shape;380;g39444fbf832_0_69"/>
          <p:cNvSpPr/>
          <p:nvPr/>
        </p:nvSpPr>
        <p:spPr>
          <a:xfrm>
            <a:off x="741400" y="1901393"/>
            <a:ext cx="8544000" cy="4427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Hay tres partes diferentes del código que se utilizan para seleccionar aleatoriamente un elemento de la historia.</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rojo identifica qué matriz utilizar.</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morado elige un número aleatorio entre 0 y 2. El número aleatorio seleccionado se utiliza como número de índice.</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naranja obtiene el elemento en el número de índice de la matriz identificada. </a:t>
            </a:r>
            <a:endParaRPr sz="1600"/>
          </a:p>
        </p:txBody>
      </p:sp>
      <p:grpSp>
        <p:nvGrpSpPr>
          <p:cNvPr id="381" name="Google Shape;381;g39444fbf832_0_69"/>
          <p:cNvGrpSpPr/>
          <p:nvPr/>
        </p:nvGrpSpPr>
        <p:grpSpPr>
          <a:xfrm>
            <a:off x="2896600" y="4084796"/>
            <a:ext cx="5436001" cy="2171637"/>
            <a:chOff x="2295400" y="3948214"/>
            <a:chExt cx="5436001" cy="2171637"/>
          </a:xfrm>
        </p:grpSpPr>
        <p:pic>
          <p:nvPicPr>
            <p:cNvPr id="382" name="Google Shape;382;g39444fbf832_0_69" descr="En el bloque si agitado que contiene el siguiente bloque: mostrar el cadena personaje obtener el valor al elegir al azar entre 0 y 2" title="microbit-screenshot - 2025-10-01T140847.227.png"/>
            <p:cNvPicPr preferRelativeResize="0"/>
            <p:nvPr/>
          </p:nvPicPr>
          <p:blipFill rotWithShape="1">
            <a:blip r:embed="rId4">
              <a:alphaModFix/>
            </a:blip>
            <a:srcRect t="33639" b="43932"/>
            <a:stretch/>
          </p:blipFill>
          <p:spPr>
            <a:xfrm>
              <a:off x="2295400" y="4431134"/>
              <a:ext cx="5436001" cy="1173277"/>
            </a:xfrm>
            <a:prstGeom prst="rect">
              <a:avLst/>
            </a:prstGeom>
            <a:noFill/>
            <a:ln>
              <a:noFill/>
            </a:ln>
          </p:spPr>
        </p:pic>
        <p:grpSp>
          <p:nvGrpSpPr>
            <p:cNvPr id="383" name="Google Shape;383;g39444fbf832_0_69"/>
            <p:cNvGrpSpPr/>
            <p:nvPr/>
          </p:nvGrpSpPr>
          <p:grpSpPr>
            <a:xfrm>
              <a:off x="5348667" y="3948214"/>
              <a:ext cx="1821661" cy="901648"/>
              <a:chOff x="180128" y="3544688"/>
              <a:chExt cx="2860200" cy="998724"/>
            </a:xfrm>
          </p:grpSpPr>
          <p:sp>
            <p:nvSpPr>
              <p:cNvPr id="384" name="Google Shape;384;g39444fbf832_0_6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392450" y="4008812"/>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6C4BC1"/>
                    </a:solidFill>
                    <a:latin typeface="Helvetica Neue"/>
                    <a:ea typeface="Helvetica Neue"/>
                    <a:cs typeface="Helvetica Neue"/>
                    <a:sym typeface="Helvetica Neue"/>
                  </a:rPr>
                  <a:t>↓</a:t>
                </a:r>
                <a:endParaRPr/>
              </a:p>
            </p:txBody>
          </p:sp>
          <p:sp>
            <p:nvSpPr>
              <p:cNvPr id="385" name="Google Shape;385;g39444fbf832_0_69"/>
              <p:cNvSpPr/>
              <p:nvPr/>
            </p:nvSpPr>
            <p:spPr>
              <a:xfrm>
                <a:off x="180128" y="3544688"/>
                <a:ext cx="2860200" cy="534900"/>
              </a:xfrm>
              <a:prstGeom prst="roundRect">
                <a:avLst>
                  <a:gd name="adj" fmla="val 16667"/>
                </a:avLst>
              </a:prstGeom>
              <a:noFill/>
              <a:ln w="17200" cap="flat" cmpd="sng">
                <a:solidFill>
                  <a:srgbClr val="6C4BC1"/>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6C4BC1"/>
                    </a:solidFill>
                    <a:latin typeface="Helvetica Neue"/>
                    <a:ea typeface="Helvetica Neue"/>
                    <a:cs typeface="Helvetica Neue"/>
                    <a:sym typeface="Helvetica Neue"/>
                  </a:rPr>
                  <a:t>Número aleatorio = 1</a:t>
                </a:r>
                <a:endParaRPr/>
              </a:p>
            </p:txBody>
          </p:sp>
        </p:grpSp>
        <p:grpSp>
          <p:nvGrpSpPr>
            <p:cNvPr id="386" name="Google Shape;386;g39444fbf832_0_69"/>
            <p:cNvGrpSpPr/>
            <p:nvPr/>
          </p:nvGrpSpPr>
          <p:grpSpPr>
            <a:xfrm>
              <a:off x="2658386" y="3948241"/>
              <a:ext cx="2302967" cy="901642"/>
              <a:chOff x="3099782" y="3510840"/>
              <a:chExt cx="3615900" cy="998717"/>
            </a:xfrm>
          </p:grpSpPr>
          <p:sp>
            <p:nvSpPr>
              <p:cNvPr id="387" name="Google Shape;387;g39444fbf832_0_6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574879" y="3974957"/>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6C4BC1"/>
                    </a:solidFill>
                    <a:latin typeface="Helvetica Neue"/>
                    <a:ea typeface="Helvetica Neue"/>
                    <a:cs typeface="Helvetica Neue"/>
                    <a:sym typeface="Helvetica Neue"/>
                  </a:rPr>
                  <a:t>↓</a:t>
                </a:r>
                <a:endParaRPr/>
              </a:p>
            </p:txBody>
          </p:sp>
          <p:sp>
            <p:nvSpPr>
              <p:cNvPr id="388" name="Google Shape;388;g39444fbf832_0_69"/>
              <p:cNvSpPr/>
              <p:nvPr/>
            </p:nvSpPr>
            <p:spPr>
              <a:xfrm>
                <a:off x="3099782" y="3510840"/>
                <a:ext cx="3615900" cy="534900"/>
              </a:xfrm>
              <a:prstGeom prst="roundRect">
                <a:avLst>
                  <a:gd name="adj" fmla="val 16667"/>
                </a:avLst>
              </a:prstGeom>
              <a:noFill/>
              <a:ln w="17200" cap="flat" cmpd="sng">
                <a:solidFill>
                  <a:srgbClr val="6C4BC1"/>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6C4BC1"/>
                    </a:solidFill>
                    <a:latin typeface="Helvetica Neue"/>
                    <a:ea typeface="Helvetica Neue"/>
                    <a:cs typeface="Helvetica Neue"/>
                    <a:sym typeface="Helvetica Neue"/>
                  </a:rPr>
                  <a:t>Utiliza la matriz «personaje»</a:t>
                </a:r>
                <a:endParaRPr/>
              </a:p>
            </p:txBody>
          </p:sp>
        </p:grpSp>
        <p:grpSp>
          <p:nvGrpSpPr>
            <p:cNvPr id="389" name="Google Shape;389;g39444fbf832_0_69"/>
            <p:cNvGrpSpPr/>
            <p:nvPr/>
          </p:nvGrpSpPr>
          <p:grpSpPr>
            <a:xfrm>
              <a:off x="3660743" y="5263875"/>
              <a:ext cx="2302967" cy="855976"/>
              <a:chOff x="1824650" y="3428711"/>
              <a:chExt cx="3615900" cy="948134"/>
            </a:xfrm>
          </p:grpSpPr>
          <p:sp>
            <p:nvSpPr>
              <p:cNvPr id="390" name="Google Shape;390;g39444fbf832_0_6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10800000">
                <a:off x="3414801" y="3428711"/>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6C4BC1"/>
                    </a:solidFill>
                    <a:latin typeface="Helvetica Neue"/>
                    <a:ea typeface="Helvetica Neue"/>
                    <a:cs typeface="Helvetica Neue"/>
                    <a:sym typeface="Helvetica Neue"/>
                  </a:rPr>
                  <a:t>↓</a:t>
                </a:r>
                <a:endParaRPr/>
              </a:p>
            </p:txBody>
          </p:sp>
          <p:sp>
            <p:nvSpPr>
              <p:cNvPr id="391" name="Google Shape;391;g39444fbf832_0_69"/>
              <p:cNvSpPr/>
              <p:nvPr/>
            </p:nvSpPr>
            <p:spPr>
              <a:xfrm>
                <a:off x="1824650" y="3841945"/>
                <a:ext cx="3615900" cy="534900"/>
              </a:xfrm>
              <a:prstGeom prst="roundRect">
                <a:avLst>
                  <a:gd name="adj" fmla="val 16667"/>
                </a:avLst>
              </a:prstGeom>
              <a:noFill/>
              <a:ln w="17200" cap="flat" cmpd="sng">
                <a:solidFill>
                  <a:srgbClr val="6C4BC1"/>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6C4BC1"/>
                    </a:solidFill>
                    <a:latin typeface="Helvetica Neue"/>
                    <a:ea typeface="Helvetica Neue"/>
                    <a:cs typeface="Helvetica Neue"/>
                    <a:sym typeface="Helvetica Neue"/>
                  </a:rPr>
                  <a:t>Obtén el elemento en el índice 1</a:t>
                </a:r>
                <a:endParaRPr/>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39444fbf832_0_13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4</a:t>
            </a:r>
            <a:endParaRPr/>
          </a:p>
        </p:txBody>
      </p:sp>
      <p:sp>
        <p:nvSpPr>
          <p:cNvPr id="397" name="Google Shape;397;g39444fbf832_0_13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23</a:t>
            </a:fld>
            <a:endParaRPr/>
          </a:p>
        </p:txBody>
      </p:sp>
      <p:sp>
        <p:nvSpPr>
          <p:cNvPr id="398" name="Google Shape;398;g39444fbf832_0_13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99" name="Google Shape;399;g39444fbf832_0_131" descr="decorativo" title="Inspired_green@4x-100 (1).jpg"/>
          <p:cNvPicPr preferRelativeResize="0"/>
          <p:nvPr/>
        </p:nvPicPr>
        <p:blipFill rotWithShape="1">
          <a:blip r:embed="rId3">
            <a:alphaModFix/>
          </a:blip>
          <a:srcRect/>
          <a:stretch/>
        </p:blipFill>
        <p:spPr>
          <a:xfrm rot="572933">
            <a:off x="8321936" y="347504"/>
            <a:ext cx="548546" cy="746116"/>
          </a:xfrm>
          <a:prstGeom prst="rect">
            <a:avLst/>
          </a:prstGeom>
          <a:noFill/>
          <a:ln>
            <a:noFill/>
          </a:ln>
        </p:spPr>
      </p:pic>
      <p:sp>
        <p:nvSpPr>
          <p:cNvPr id="400" name="Google Shape;400;g39444fbf832_0_131"/>
          <p:cNvSpPr/>
          <p:nvPr/>
        </p:nvSpPr>
        <p:spPr>
          <a:xfrm>
            <a:off x="741400" y="1367475"/>
            <a:ext cx="8544000" cy="49887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Este código mostrará la cadena «sirena», ya que es el elemento del índice 1 de la matriz «personaje».</a:t>
            </a:r>
            <a:endParaRPr/>
          </a:p>
        </p:txBody>
      </p:sp>
      <p:grpSp>
        <p:nvGrpSpPr>
          <p:cNvPr id="401" name="Google Shape;401;g39444fbf832_0_131"/>
          <p:cNvGrpSpPr/>
          <p:nvPr/>
        </p:nvGrpSpPr>
        <p:grpSpPr>
          <a:xfrm>
            <a:off x="958917" y="2539562"/>
            <a:ext cx="4596515" cy="1836277"/>
            <a:chOff x="2146973" y="4222100"/>
            <a:chExt cx="5140941" cy="2053771"/>
          </a:xfrm>
        </p:grpSpPr>
        <p:pic>
          <p:nvPicPr>
            <p:cNvPr id="402" name="Google Shape;402;g39444fbf832_0_131" descr="En el bloque si agitado que contiene el siguiente bloque: mostrar la cadena personaje obtener el valor al elegir aleatoriamente entre 0 y 2." title="microbit-screenshot - 2025-10-01T140847.227.png"/>
            <p:cNvPicPr preferRelativeResize="0"/>
            <p:nvPr/>
          </p:nvPicPr>
          <p:blipFill rotWithShape="1">
            <a:blip r:embed="rId4">
              <a:alphaModFix/>
            </a:blip>
            <a:srcRect t="33639" b="43932"/>
            <a:stretch/>
          </p:blipFill>
          <p:spPr>
            <a:xfrm>
              <a:off x="2146973" y="4678811"/>
              <a:ext cx="5140941" cy="1109599"/>
            </a:xfrm>
            <a:prstGeom prst="rect">
              <a:avLst/>
            </a:prstGeom>
            <a:noFill/>
            <a:ln>
              <a:noFill/>
            </a:ln>
          </p:spPr>
        </p:pic>
        <p:grpSp>
          <p:nvGrpSpPr>
            <p:cNvPr id="403" name="Google Shape;403;g39444fbf832_0_131"/>
            <p:cNvGrpSpPr/>
            <p:nvPr/>
          </p:nvGrpSpPr>
          <p:grpSpPr>
            <a:xfrm>
              <a:off x="5034525" y="4222100"/>
              <a:ext cx="1722984" cy="852967"/>
              <a:chOff x="180128" y="3544688"/>
              <a:chExt cx="2860200" cy="999024"/>
            </a:xfrm>
          </p:grpSpPr>
          <p:sp>
            <p:nvSpPr>
              <p:cNvPr id="404" name="Google Shape;404;g39444fbf832_0_131"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392450" y="4008812"/>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6C4BC1"/>
                    </a:solidFill>
                    <a:latin typeface="Helvetica Neue"/>
                    <a:ea typeface="Helvetica Neue"/>
                    <a:cs typeface="Helvetica Neue"/>
                    <a:sym typeface="Helvetica Neue"/>
                  </a:rPr>
                  <a:t>↓</a:t>
                </a:r>
                <a:endParaRPr/>
              </a:p>
            </p:txBody>
          </p:sp>
          <p:sp>
            <p:nvSpPr>
              <p:cNvPr id="405" name="Google Shape;405;g39444fbf832_0_131"/>
              <p:cNvSpPr/>
              <p:nvPr/>
            </p:nvSpPr>
            <p:spPr>
              <a:xfrm>
                <a:off x="180128" y="3544688"/>
                <a:ext cx="2860200" cy="534900"/>
              </a:xfrm>
              <a:prstGeom prst="roundRect">
                <a:avLst>
                  <a:gd name="adj" fmla="val 16667"/>
                </a:avLst>
              </a:prstGeom>
              <a:noFill/>
              <a:ln w="14550" cap="flat" cmpd="sng">
                <a:solidFill>
                  <a:srgbClr val="6C4BC1"/>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6C4BC1"/>
                    </a:solidFill>
                    <a:latin typeface="Helvetica Neue"/>
                    <a:ea typeface="Helvetica Neue"/>
                    <a:cs typeface="Helvetica Neue"/>
                    <a:sym typeface="Helvetica Neue"/>
                  </a:rPr>
                  <a:t>Número aleatorio = 1</a:t>
                </a:r>
                <a:endParaRPr/>
              </a:p>
            </p:txBody>
          </p:sp>
        </p:grpSp>
        <p:grpSp>
          <p:nvGrpSpPr>
            <p:cNvPr id="406" name="Google Shape;406;g39444fbf832_0_131"/>
            <p:cNvGrpSpPr/>
            <p:nvPr/>
          </p:nvGrpSpPr>
          <p:grpSpPr>
            <a:xfrm>
              <a:off x="2490475" y="4222125"/>
              <a:ext cx="2178218" cy="852961"/>
              <a:chOff x="3099782" y="3510840"/>
              <a:chExt cx="3615900" cy="999017"/>
            </a:xfrm>
          </p:grpSpPr>
          <p:sp>
            <p:nvSpPr>
              <p:cNvPr id="407" name="Google Shape;407;g39444fbf832_0_131"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574879" y="3974957"/>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6C4BC1"/>
                    </a:solidFill>
                    <a:latin typeface="Helvetica Neue"/>
                    <a:ea typeface="Helvetica Neue"/>
                    <a:cs typeface="Helvetica Neue"/>
                    <a:sym typeface="Helvetica Neue"/>
                  </a:rPr>
                  <a:t>↓</a:t>
                </a:r>
                <a:endParaRPr/>
              </a:p>
            </p:txBody>
          </p:sp>
          <p:sp>
            <p:nvSpPr>
              <p:cNvPr id="408" name="Google Shape;408;g39444fbf832_0_131"/>
              <p:cNvSpPr/>
              <p:nvPr/>
            </p:nvSpPr>
            <p:spPr>
              <a:xfrm>
                <a:off x="3099782" y="3510840"/>
                <a:ext cx="3615900" cy="534900"/>
              </a:xfrm>
              <a:prstGeom prst="roundRect">
                <a:avLst>
                  <a:gd name="adj" fmla="val 16667"/>
                </a:avLst>
              </a:prstGeom>
              <a:noFill/>
              <a:ln w="14550" cap="flat" cmpd="sng">
                <a:solidFill>
                  <a:srgbClr val="6C4BC1"/>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6C4BC1"/>
                    </a:solidFill>
                    <a:latin typeface="Helvetica Neue"/>
                    <a:ea typeface="Helvetica Neue"/>
                    <a:cs typeface="Helvetica Neue"/>
                    <a:sym typeface="Helvetica Neue"/>
                  </a:rPr>
                  <a:t>Utiliza la matriz «personaje»</a:t>
                </a:r>
                <a:endParaRPr/>
              </a:p>
            </p:txBody>
          </p:sp>
        </p:grpSp>
        <p:grpSp>
          <p:nvGrpSpPr>
            <p:cNvPr id="409" name="Google Shape;409;g39444fbf832_0_131"/>
            <p:cNvGrpSpPr/>
            <p:nvPr/>
          </p:nvGrpSpPr>
          <p:grpSpPr>
            <a:xfrm>
              <a:off x="3438335" y="5466098"/>
              <a:ext cx="2178218" cy="809773"/>
              <a:chOff x="1824650" y="3428411"/>
              <a:chExt cx="3615900" cy="948434"/>
            </a:xfrm>
          </p:grpSpPr>
          <p:sp>
            <p:nvSpPr>
              <p:cNvPr id="410" name="Google Shape;410;g39444fbf832_0_131"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10800000">
                <a:off x="3414801" y="3428411"/>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6C4BC1"/>
                    </a:solidFill>
                    <a:latin typeface="Helvetica Neue"/>
                    <a:ea typeface="Helvetica Neue"/>
                    <a:cs typeface="Helvetica Neue"/>
                    <a:sym typeface="Helvetica Neue"/>
                  </a:rPr>
                  <a:t>↓</a:t>
                </a:r>
                <a:endParaRPr/>
              </a:p>
            </p:txBody>
          </p:sp>
          <p:sp>
            <p:nvSpPr>
              <p:cNvPr id="411" name="Google Shape;411;g39444fbf832_0_131"/>
              <p:cNvSpPr/>
              <p:nvPr/>
            </p:nvSpPr>
            <p:spPr>
              <a:xfrm>
                <a:off x="1824650" y="3841945"/>
                <a:ext cx="3615900" cy="534900"/>
              </a:xfrm>
              <a:prstGeom prst="roundRect">
                <a:avLst>
                  <a:gd name="adj" fmla="val 16667"/>
                </a:avLst>
              </a:prstGeom>
              <a:noFill/>
              <a:ln w="14550" cap="flat" cmpd="sng">
                <a:solidFill>
                  <a:srgbClr val="6C4BC1"/>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6C4BC1"/>
                    </a:solidFill>
                    <a:latin typeface="Helvetica Neue"/>
                    <a:ea typeface="Helvetica Neue"/>
                    <a:cs typeface="Helvetica Neue"/>
                    <a:sym typeface="Helvetica Neue"/>
                  </a:rPr>
                  <a:t>Obtén el elemento en el índice 1</a:t>
                </a:r>
                <a:endParaRPr/>
              </a:p>
            </p:txBody>
          </p:sp>
        </p:grpSp>
      </p:grpSp>
      <p:grpSp>
        <p:nvGrpSpPr>
          <p:cNvPr id="412" name="Google Shape;412;g39444fbf832_0_131"/>
          <p:cNvGrpSpPr/>
          <p:nvPr/>
        </p:nvGrpSpPr>
        <p:grpSpPr>
          <a:xfrm>
            <a:off x="4113002" y="4375785"/>
            <a:ext cx="4954894" cy="1904594"/>
            <a:chOff x="1903375" y="3679275"/>
            <a:chExt cx="6220052" cy="2390904"/>
          </a:xfrm>
        </p:grpSpPr>
        <p:pic>
          <p:nvPicPr>
            <p:cNvPr id="413" name="Google Shape;413;g39444fbf832_0_131"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5">
              <a:alphaModFix/>
            </a:blip>
            <a:srcRect b="63154"/>
            <a:stretch/>
          </p:blipFill>
          <p:spPr>
            <a:xfrm>
              <a:off x="1903375" y="3998776"/>
              <a:ext cx="6220052" cy="2071403"/>
            </a:xfrm>
            <a:prstGeom prst="rect">
              <a:avLst/>
            </a:prstGeom>
            <a:noFill/>
            <a:ln>
              <a:noFill/>
            </a:ln>
          </p:spPr>
        </p:pic>
        <p:grpSp>
          <p:nvGrpSpPr>
            <p:cNvPr id="414" name="Google Shape;414;g39444fbf832_0_131"/>
            <p:cNvGrpSpPr/>
            <p:nvPr/>
          </p:nvGrpSpPr>
          <p:grpSpPr>
            <a:xfrm>
              <a:off x="4638074" y="3679275"/>
              <a:ext cx="895200" cy="820810"/>
              <a:chOff x="4638074" y="3679275"/>
              <a:chExt cx="895200" cy="820810"/>
            </a:xfrm>
          </p:grpSpPr>
          <p:sp>
            <p:nvSpPr>
              <p:cNvPr id="415" name="Google Shape;415;g39444fbf832_0_131"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867861"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6C4BC1"/>
                    </a:solidFill>
                    <a:latin typeface="Helvetica Neue"/>
                    <a:ea typeface="Helvetica Neue"/>
                    <a:cs typeface="Helvetica Neue"/>
                    <a:sym typeface="Helvetica Neue"/>
                  </a:rPr>
                  <a:t>↓</a:t>
                </a:r>
                <a:endParaRPr/>
              </a:p>
            </p:txBody>
          </p:sp>
          <p:sp>
            <p:nvSpPr>
              <p:cNvPr id="416" name="Google Shape;416;g39444fbf832_0_131"/>
              <p:cNvSpPr/>
              <p:nvPr/>
            </p:nvSpPr>
            <p:spPr>
              <a:xfrm>
                <a:off x="4638074" y="3679275"/>
                <a:ext cx="895200" cy="365100"/>
              </a:xfrm>
              <a:prstGeom prst="roundRect">
                <a:avLst>
                  <a:gd name="adj" fmla="val 16667"/>
                </a:avLst>
              </a:prstGeom>
              <a:noFill/>
              <a:ln w="15175" cap="flat" cmpd="sng">
                <a:solidFill>
                  <a:srgbClr val="6C4BC1"/>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6C4BC1"/>
                    </a:solidFill>
                    <a:latin typeface="Helvetica Neue"/>
                    <a:ea typeface="Helvetica Neue"/>
                    <a:cs typeface="Helvetica Neue"/>
                    <a:sym typeface="Helvetica Neue"/>
                  </a:rPr>
                  <a:t>Índice 0</a:t>
                </a:r>
                <a:endParaRPr/>
              </a:p>
            </p:txBody>
          </p:sp>
        </p:grpSp>
        <p:grpSp>
          <p:nvGrpSpPr>
            <p:cNvPr id="417" name="Google Shape;417;g39444fbf832_0_131"/>
            <p:cNvGrpSpPr/>
            <p:nvPr/>
          </p:nvGrpSpPr>
          <p:grpSpPr>
            <a:xfrm>
              <a:off x="5635112" y="3679275"/>
              <a:ext cx="895200" cy="820810"/>
              <a:chOff x="4688500" y="3679275"/>
              <a:chExt cx="895200" cy="820810"/>
            </a:xfrm>
          </p:grpSpPr>
          <p:sp>
            <p:nvSpPr>
              <p:cNvPr id="418" name="Google Shape;418;g39444fbf832_0_131"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6C4BC1"/>
                    </a:solidFill>
                    <a:latin typeface="Helvetica Neue"/>
                    <a:ea typeface="Helvetica Neue"/>
                    <a:cs typeface="Helvetica Neue"/>
                    <a:sym typeface="Helvetica Neue"/>
                  </a:rPr>
                  <a:t>↓</a:t>
                </a:r>
                <a:endParaRPr/>
              </a:p>
            </p:txBody>
          </p:sp>
          <p:sp>
            <p:nvSpPr>
              <p:cNvPr id="419" name="Google Shape;419;g39444fbf832_0_131"/>
              <p:cNvSpPr/>
              <p:nvPr/>
            </p:nvSpPr>
            <p:spPr>
              <a:xfrm>
                <a:off x="4688500" y="3679275"/>
                <a:ext cx="895200" cy="365100"/>
              </a:xfrm>
              <a:prstGeom prst="roundRect">
                <a:avLst>
                  <a:gd name="adj" fmla="val 16667"/>
                </a:avLst>
              </a:prstGeom>
              <a:noFill/>
              <a:ln w="15175" cap="flat" cmpd="sng">
                <a:solidFill>
                  <a:srgbClr val="6C4BC1"/>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6C4BC1"/>
                    </a:solidFill>
                    <a:latin typeface="Helvetica Neue"/>
                    <a:ea typeface="Helvetica Neue"/>
                    <a:cs typeface="Helvetica Neue"/>
                    <a:sym typeface="Helvetica Neue"/>
                  </a:rPr>
                  <a:t>Índice 1</a:t>
                </a:r>
                <a:endParaRPr/>
              </a:p>
            </p:txBody>
          </p:sp>
        </p:grpSp>
        <p:grpSp>
          <p:nvGrpSpPr>
            <p:cNvPr id="420" name="Google Shape;420;g39444fbf832_0_131"/>
            <p:cNvGrpSpPr/>
            <p:nvPr/>
          </p:nvGrpSpPr>
          <p:grpSpPr>
            <a:xfrm>
              <a:off x="6632137" y="3679275"/>
              <a:ext cx="895200" cy="820810"/>
              <a:chOff x="4688500" y="3679275"/>
              <a:chExt cx="895200" cy="820810"/>
            </a:xfrm>
          </p:grpSpPr>
          <p:sp>
            <p:nvSpPr>
              <p:cNvPr id="421" name="Google Shape;421;g39444fbf832_0_131"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6C4BC1"/>
                    </a:solidFill>
                    <a:latin typeface="Helvetica Neue"/>
                    <a:ea typeface="Helvetica Neue"/>
                    <a:cs typeface="Helvetica Neue"/>
                    <a:sym typeface="Helvetica Neue"/>
                  </a:rPr>
                  <a:t>↓</a:t>
                </a:r>
                <a:endParaRPr/>
              </a:p>
            </p:txBody>
          </p:sp>
          <p:sp>
            <p:nvSpPr>
              <p:cNvPr id="422" name="Google Shape;422;g39444fbf832_0_131"/>
              <p:cNvSpPr/>
              <p:nvPr/>
            </p:nvSpPr>
            <p:spPr>
              <a:xfrm>
                <a:off x="4688500" y="3679275"/>
                <a:ext cx="895200" cy="365100"/>
              </a:xfrm>
              <a:prstGeom prst="roundRect">
                <a:avLst>
                  <a:gd name="adj" fmla="val 16667"/>
                </a:avLst>
              </a:prstGeom>
              <a:noFill/>
              <a:ln w="15175" cap="flat" cmpd="sng">
                <a:solidFill>
                  <a:srgbClr val="6C4BC1"/>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6C4BC1"/>
                    </a:solidFill>
                    <a:latin typeface="Helvetica Neue"/>
                    <a:ea typeface="Helvetica Neue"/>
                    <a:cs typeface="Helvetica Neue"/>
                    <a:sym typeface="Helvetica Neue"/>
                  </a:rPr>
                  <a:t>Índice 2</a:t>
                </a:r>
                <a:endParaRPr/>
              </a:p>
            </p:txBody>
          </p:sp>
        </p:grpSp>
      </p:grpSp>
      <p:sp>
        <p:nvSpPr>
          <p:cNvPr id="423" name="Google Shape;423;g39444fbf832_0_131"/>
          <p:cNvSpPr/>
          <p:nvPr/>
        </p:nvSpPr>
        <p:spPr>
          <a:xfrm rot="5400000">
            <a:off x="6114988" y="2685507"/>
            <a:ext cx="732900" cy="2211900"/>
          </a:xfrm>
          <a:prstGeom prst="bentArrow">
            <a:avLst>
              <a:gd name="adj1" fmla="val 25000"/>
              <a:gd name="adj2" fmla="val 25000"/>
              <a:gd name="adj3" fmla="val 25000"/>
              <a:gd name="adj4" fmla="val 43750"/>
            </a:avLst>
          </a:prstGeom>
          <a:solidFill>
            <a:srgbClr val="6C4BC1"/>
          </a:solidFill>
          <a:ln w="9525"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
        <p:nvSpPr>
          <p:cNvPr id="424" name="Google Shape;424;g39444fbf832_0_131"/>
          <p:cNvSpPr/>
          <p:nvPr/>
        </p:nvSpPr>
        <p:spPr>
          <a:xfrm rot="-5400000">
            <a:off x="2162349" y="3608707"/>
            <a:ext cx="746700" cy="2523600"/>
          </a:xfrm>
          <a:prstGeom prst="bentArrow">
            <a:avLst>
              <a:gd name="adj1" fmla="val 25000"/>
              <a:gd name="adj2" fmla="val 25000"/>
              <a:gd name="adj3" fmla="val 25000"/>
              <a:gd name="adj4" fmla="val 43750"/>
            </a:avLst>
          </a:prstGeom>
          <a:solidFill>
            <a:srgbClr val="6C4BC1"/>
          </a:solidFill>
          <a:ln w="9525"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39444fbf832_0_20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5</a:t>
            </a:r>
            <a:endParaRPr/>
          </a:p>
        </p:txBody>
      </p:sp>
      <p:sp>
        <p:nvSpPr>
          <p:cNvPr id="430" name="Google Shape;430;g39444fbf832_0_20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431" name="Google Shape;431;g39444fbf832_0_20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432" name="Google Shape;432;g39444fbf832_0_200" descr="decorativo" title="Inspired_green@4x-100 (1).jpg"/>
          <p:cNvPicPr preferRelativeResize="0"/>
          <p:nvPr/>
        </p:nvPicPr>
        <p:blipFill rotWithShape="1">
          <a:blip r:embed="rId3">
            <a:alphaModFix/>
          </a:blip>
          <a:srcRect/>
          <a:stretch/>
        </p:blipFill>
        <p:spPr>
          <a:xfrm rot="572933">
            <a:off x="8321936" y="347504"/>
            <a:ext cx="548546" cy="746116"/>
          </a:xfrm>
          <a:prstGeom prst="rect">
            <a:avLst/>
          </a:prstGeom>
          <a:noFill/>
          <a:ln>
            <a:noFill/>
          </a:ln>
        </p:spPr>
      </p:pic>
      <p:sp>
        <p:nvSpPr>
          <p:cNvPr id="433" name="Google Shape;433;g39444fbf832_0_200"/>
          <p:cNvSpPr txBox="1">
            <a:spLocks noGrp="1"/>
          </p:cNvSpPr>
          <p:nvPr>
            <p:ph type="body" idx="1"/>
          </p:nvPr>
        </p:nvSpPr>
        <p:spPr>
          <a:xfrm>
            <a:off x="681036" y="118369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Clr>
                <a:schemeClr val="dk1"/>
              </a:buClr>
              <a:buSzPts val="1600"/>
              <a:buFont typeface="Arial"/>
              <a:buNone/>
            </a:pPr>
            <a:r>
              <a:rPr lang="en-GB" sz="1600"/>
              <a:t>Este proyecto utiliza el bloque «si agitado» para detectar el movimiento mediante el acelerómetro.</a:t>
            </a:r>
            <a:endParaRPr sz="1600"/>
          </a:p>
        </p:txBody>
      </p:sp>
      <p:sp>
        <p:nvSpPr>
          <p:cNvPr id="434" name="Google Shape;434;g39444fbf832_0_200"/>
          <p:cNvSpPr/>
          <p:nvPr/>
        </p:nvSpPr>
        <p:spPr>
          <a:xfrm>
            <a:off x="741400" y="1760975"/>
            <a:ext cx="8544000" cy="4609500"/>
          </a:xfrm>
          <a:prstGeom prst="roundRect">
            <a:avLst>
              <a:gd name="adj" fmla="val 10508"/>
            </a:avLst>
          </a:prstGeom>
          <a:noFill/>
          <a:ln w="19050" cap="flat" cmpd="sng">
            <a:solidFill>
              <a:srgbClr val="6C4BC1"/>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Si detecta movimiento, se elige un número aleatorio entre 0 y 2 para cada matriz. Los elementos del personaje, escenario y problema de cada índice seleccionado aleatoriamente se muestran en la pantalla led del micro:bit con una pausa de dos segundos (2000 milisegundos) después de cada palabra mostrada para dar tiempo suficiente para registrar la palabra mostrada.</a:t>
            </a:r>
            <a:endParaRPr sz="1600"/>
          </a:p>
          <a:p>
            <a:pPr marL="0" marR="528151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En este ejemplo, el personaje en el índice 1 es «sirena», el escenario en el índice 0 es «océano» y el problema en el índice 0 es «tormenta». Las palabras «sirena», «océano» y «tormenta» aparecerían en la pantalla led con un retraso de dos segundos entre cada palabra.</a:t>
            </a:r>
            <a:endParaRPr sz="1600"/>
          </a:p>
        </p:txBody>
      </p:sp>
      <p:pic>
        <p:nvPicPr>
          <p:cNvPr id="435" name="Google Shape;435;g39444fbf832_0_200" descr="Código basado en bloques para que un micro:bit seleccione y muestre aleatoriamente elementos de matrices llamadas «personaje», «escenario» y «problema»." title="microbit-screenshot (90).png"/>
          <p:cNvPicPr preferRelativeResize="0"/>
          <p:nvPr/>
        </p:nvPicPr>
        <p:blipFill rotWithShape="1">
          <a:blip r:embed="rId4">
            <a:alphaModFix/>
          </a:blip>
          <a:srcRect t="36439"/>
          <a:stretch/>
        </p:blipFill>
        <p:spPr>
          <a:xfrm>
            <a:off x="3895332" y="3388330"/>
            <a:ext cx="4418796" cy="2538471"/>
          </a:xfrm>
          <a:prstGeom prst="rect">
            <a:avLst/>
          </a:prstGeom>
          <a:noFill/>
          <a:ln>
            <a:noFill/>
          </a:ln>
        </p:spPr>
      </p:pic>
      <p:grpSp>
        <p:nvGrpSpPr>
          <p:cNvPr id="436" name="Google Shape;436;g39444fbf832_0_200"/>
          <p:cNvGrpSpPr/>
          <p:nvPr/>
        </p:nvGrpSpPr>
        <p:grpSpPr>
          <a:xfrm>
            <a:off x="7982400" y="3779513"/>
            <a:ext cx="1252461" cy="378816"/>
            <a:chOff x="68680" y="3877853"/>
            <a:chExt cx="2506928" cy="534900"/>
          </a:xfrm>
        </p:grpSpPr>
        <p:sp>
          <p:nvSpPr>
            <p:cNvPr id="437" name="Google Shape;437;g39444fbf832_0_20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6C4BC1"/>
                  </a:solidFill>
                  <a:latin typeface="Helvetica Neue"/>
                  <a:ea typeface="Helvetica Neue"/>
                  <a:cs typeface="Helvetica Neue"/>
                  <a:sym typeface="Helvetica Neue"/>
                </a:rPr>
                <a:t>↓</a:t>
              </a:r>
              <a:endParaRPr/>
            </a:p>
          </p:txBody>
        </p:sp>
        <p:sp>
          <p:nvSpPr>
            <p:cNvPr id="438" name="Google Shape;438;g39444fbf832_0_200"/>
            <p:cNvSpPr/>
            <p:nvPr/>
          </p:nvSpPr>
          <p:spPr>
            <a:xfrm>
              <a:off x="743208" y="3877853"/>
              <a:ext cx="1832400" cy="534900"/>
            </a:xfrm>
            <a:prstGeom prst="roundRect">
              <a:avLst>
                <a:gd name="adj" fmla="val 16667"/>
              </a:avLst>
            </a:prstGeom>
            <a:noFill/>
            <a:ln w="13500" cap="flat" cmpd="sng">
              <a:solidFill>
                <a:srgbClr val="6C4BC1"/>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6C4BC1"/>
                  </a:solidFill>
                  <a:latin typeface="Helvetica Neue"/>
                  <a:ea typeface="Helvetica Neue"/>
                  <a:cs typeface="Helvetica Neue"/>
                  <a:sym typeface="Helvetica Neue"/>
                </a:rPr>
                <a:t>Número aleatorio = 1</a:t>
              </a:r>
              <a:endParaRPr/>
            </a:p>
          </p:txBody>
        </p:sp>
      </p:grpSp>
      <p:grpSp>
        <p:nvGrpSpPr>
          <p:cNvPr id="439" name="Google Shape;439;g39444fbf832_0_200"/>
          <p:cNvGrpSpPr/>
          <p:nvPr/>
        </p:nvGrpSpPr>
        <p:grpSpPr>
          <a:xfrm>
            <a:off x="7982400" y="4429076"/>
            <a:ext cx="1252461" cy="378816"/>
            <a:chOff x="68680" y="3877853"/>
            <a:chExt cx="2506928" cy="534900"/>
          </a:xfrm>
        </p:grpSpPr>
        <p:sp>
          <p:nvSpPr>
            <p:cNvPr id="440" name="Google Shape;440;g39444fbf832_0_20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6C4BC1"/>
                  </a:solidFill>
                  <a:latin typeface="Helvetica Neue"/>
                  <a:ea typeface="Helvetica Neue"/>
                  <a:cs typeface="Helvetica Neue"/>
                  <a:sym typeface="Helvetica Neue"/>
                </a:rPr>
                <a:t>↓</a:t>
              </a:r>
              <a:endParaRPr/>
            </a:p>
          </p:txBody>
        </p:sp>
        <p:sp>
          <p:nvSpPr>
            <p:cNvPr id="441" name="Google Shape;441;g39444fbf832_0_200"/>
            <p:cNvSpPr/>
            <p:nvPr/>
          </p:nvSpPr>
          <p:spPr>
            <a:xfrm>
              <a:off x="743208" y="3877853"/>
              <a:ext cx="1832400" cy="534900"/>
            </a:xfrm>
            <a:prstGeom prst="roundRect">
              <a:avLst>
                <a:gd name="adj" fmla="val 16667"/>
              </a:avLst>
            </a:prstGeom>
            <a:noFill/>
            <a:ln w="13500" cap="flat" cmpd="sng">
              <a:solidFill>
                <a:srgbClr val="6C4BC1"/>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6C4BC1"/>
                  </a:solidFill>
                  <a:latin typeface="Helvetica Neue"/>
                  <a:ea typeface="Helvetica Neue"/>
                  <a:cs typeface="Helvetica Neue"/>
                  <a:sym typeface="Helvetica Neue"/>
                </a:rPr>
                <a:t>Número aleatorio = 0</a:t>
              </a:r>
              <a:endParaRPr/>
            </a:p>
          </p:txBody>
        </p:sp>
      </p:grpSp>
      <p:grpSp>
        <p:nvGrpSpPr>
          <p:cNvPr id="442" name="Google Shape;442;g39444fbf832_0_200"/>
          <p:cNvGrpSpPr/>
          <p:nvPr/>
        </p:nvGrpSpPr>
        <p:grpSpPr>
          <a:xfrm>
            <a:off x="7982400" y="5078640"/>
            <a:ext cx="1252461" cy="378816"/>
            <a:chOff x="68680" y="3877853"/>
            <a:chExt cx="2506928" cy="534900"/>
          </a:xfrm>
        </p:grpSpPr>
        <p:sp>
          <p:nvSpPr>
            <p:cNvPr id="443" name="Google Shape;443;g39444fbf832_0_20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6C4BC1"/>
                  </a:solidFill>
                  <a:latin typeface="Helvetica Neue"/>
                  <a:ea typeface="Helvetica Neue"/>
                  <a:cs typeface="Helvetica Neue"/>
                  <a:sym typeface="Helvetica Neue"/>
                </a:rPr>
                <a:t>↓</a:t>
              </a:r>
              <a:endParaRPr/>
            </a:p>
          </p:txBody>
        </p:sp>
        <p:sp>
          <p:nvSpPr>
            <p:cNvPr id="444" name="Google Shape;444;g39444fbf832_0_200"/>
            <p:cNvSpPr/>
            <p:nvPr/>
          </p:nvSpPr>
          <p:spPr>
            <a:xfrm>
              <a:off x="743208" y="3877853"/>
              <a:ext cx="1832400" cy="534900"/>
            </a:xfrm>
            <a:prstGeom prst="roundRect">
              <a:avLst>
                <a:gd name="adj" fmla="val 16667"/>
              </a:avLst>
            </a:prstGeom>
            <a:noFill/>
            <a:ln w="13500" cap="flat" cmpd="sng">
              <a:solidFill>
                <a:srgbClr val="6C4BC1"/>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6C4BC1"/>
                  </a:solidFill>
                  <a:latin typeface="Helvetica Neue"/>
                  <a:ea typeface="Helvetica Neue"/>
                  <a:cs typeface="Helvetica Neue"/>
                  <a:sym typeface="Helvetica Neue"/>
                </a:rPr>
                <a:t>Número aleatorio = 0</a:t>
              </a: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450" name="Google Shape;450;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g3669771b81a_0_238"/>
          <p:cNvSpPr txBox="1">
            <a:spLocks noGrp="1"/>
          </p:cNvSpPr>
          <p:nvPr>
            <p:ph type="title"/>
          </p:nvPr>
        </p:nvSpPr>
        <p:spPr>
          <a:xfrm>
            <a:off x="681026" y="456075"/>
            <a:ext cx="7654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456" name="Google Shape;456;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26</a:t>
            </a:fld>
            <a:endParaRPr/>
          </a:p>
        </p:txBody>
      </p:sp>
      <p:sp>
        <p:nvSpPr>
          <p:cNvPr id="457" name="Google Shape;457;g3669771b81a_0_238"/>
          <p:cNvSpPr txBox="1">
            <a:spLocks noGrp="1"/>
          </p:cNvSpPr>
          <p:nvPr>
            <p:ph type="body" idx="1"/>
          </p:nvPr>
        </p:nvSpPr>
        <p:spPr>
          <a:xfrm>
            <a:off x="681000" y="1367475"/>
            <a:ext cx="8544000" cy="4808100"/>
          </a:xfrm>
          <a:prstGeom prst="rect">
            <a:avLst/>
          </a:prstGeom>
          <a:noFill/>
          <a:ln>
            <a:noFill/>
          </a:ln>
        </p:spPr>
        <p:txBody>
          <a:bodyPr spcFirstLastPara="1" wrap="square" lIns="91425" tIns="45700" rIns="91425" bIns="45700" anchor="t" anchorCtr="0">
            <a:noAutofit/>
          </a:bodyPr>
          <a:lstStyle/>
          <a:p>
            <a:pPr marL="457200" lvl="0" indent="-342900" algn="l" rtl="0">
              <a:lnSpc>
                <a:spcPct val="110000"/>
              </a:lnSpc>
              <a:spcBef>
                <a:spcPts val="1300"/>
              </a:spcBef>
              <a:spcAft>
                <a:spcPts val="0"/>
              </a:spcAft>
              <a:buClr>
                <a:srgbClr val="CD0364"/>
              </a:buClr>
              <a:buSzPts val="1800"/>
              <a:buChar char="•"/>
            </a:pPr>
            <a:r>
              <a:rPr lang="en-GB" sz="1600"/>
              <a:t>Los alumnos abren el </a:t>
            </a:r>
            <a:r>
              <a:rPr lang="en-GB" sz="1600" b="1"/>
              <a:t>proyecto</a:t>
            </a:r>
            <a:r>
              <a:rPr lang="en-GB" sz="1600"/>
              <a:t> </a:t>
            </a:r>
            <a:r>
              <a:rPr lang="en-GB" sz="1600" b="1"/>
              <a:t>picante generador de elementos de historias</a:t>
            </a:r>
            <a:r>
              <a:rPr lang="en-GB" sz="1600"/>
              <a:t> que contiene código prediseñado. Los alumnos terminarán de crear su propio generador de elementos de historias utilizando MakeCode. </a:t>
            </a:r>
            <a:endParaRPr/>
          </a:p>
          <a:p>
            <a:pPr marL="457200" lvl="0" indent="-342900" algn="l" rtl="0">
              <a:lnSpc>
                <a:spcPct val="110000"/>
              </a:lnSpc>
              <a:spcBef>
                <a:spcPts val="1300"/>
              </a:spcBef>
              <a:spcAft>
                <a:spcPts val="0"/>
              </a:spcAft>
              <a:buClr>
                <a:srgbClr val="CD0364"/>
              </a:buClr>
              <a:buSzPts val="1800"/>
              <a:buChar char="•"/>
            </a:pPr>
            <a:r>
              <a:rPr lang="en-GB" sz="1600"/>
              <a:t>Una vez que el código se haya compilado y descargado en su micro:bit, los alumnos agitarán su micro:bit para seleccionar aleatoriamente un personaje, un escenario y un problema con los que practicar la escritura narrativa.</a:t>
            </a:r>
            <a:endParaRPr/>
          </a:p>
          <a:p>
            <a:pPr marL="457200" lvl="0" indent="-342900" algn="l" rtl="0">
              <a:lnSpc>
                <a:spcPct val="110000"/>
              </a:lnSpc>
              <a:spcBef>
                <a:spcPts val="1300"/>
              </a:spcBef>
              <a:spcAft>
                <a:spcPts val="0"/>
              </a:spcAft>
              <a:buClr>
                <a:srgbClr val="CD0364"/>
              </a:buClr>
              <a:buSzPts val="1800"/>
              <a:buChar char="•"/>
            </a:pPr>
            <a:r>
              <a:rPr lang="en-GB" sz="1600"/>
              <a:t>Leer el texto a medida que se desplaza por la pantalla led y registrar los elementos de la historia es una tarea difícil, por lo que puede resultar útil trabajar en parejas o en grupo pequeño.</a:t>
            </a:r>
            <a:endParaRPr/>
          </a:p>
          <a:p>
            <a:pPr marL="457200" marR="793" lvl="0" indent="-342900" algn="l" rtl="0">
              <a:lnSpc>
                <a:spcPct val="110000"/>
              </a:lnSpc>
              <a:spcBef>
                <a:spcPts val="1300"/>
              </a:spcBef>
              <a:spcAft>
                <a:spcPts val="0"/>
              </a:spcAft>
              <a:buClr>
                <a:srgbClr val="CD0364"/>
              </a:buClr>
              <a:buSzPts val="1800"/>
              <a:buChar char="•"/>
            </a:pPr>
            <a:r>
              <a:rPr lang="en-GB" sz="1600"/>
              <a:t>Los alumnos registran el personaje, el escenario y el problema. </a:t>
            </a:r>
            <a:endParaRPr/>
          </a:p>
          <a:p>
            <a:pPr marL="914400" marR="793" lvl="1" indent="-342900" algn="l" rtl="0">
              <a:lnSpc>
                <a:spcPct val="110000"/>
              </a:lnSpc>
              <a:spcBef>
                <a:spcPts val="1300"/>
              </a:spcBef>
              <a:spcAft>
                <a:spcPts val="0"/>
              </a:spcAft>
              <a:buClr>
                <a:srgbClr val="CD0364"/>
              </a:buClr>
              <a:buSzPts val="1800"/>
              <a:buChar char="•"/>
            </a:pPr>
            <a:r>
              <a:rPr lang="en-GB" sz="1600"/>
              <a:t>La hoja de registro de escritura narrativa se puede utilizar para registrar los elementos de la historia, crear un esquema y escribir una historia. </a:t>
            </a:r>
            <a:endParaRPr/>
          </a:p>
          <a:p>
            <a:pPr marL="457200" marR="793" lvl="0" indent="-342900" algn="l" rtl="0">
              <a:lnSpc>
                <a:spcPct val="110000"/>
              </a:lnSpc>
              <a:spcBef>
                <a:spcPts val="1300"/>
              </a:spcBef>
              <a:spcAft>
                <a:spcPts val="0"/>
              </a:spcAft>
              <a:buClr>
                <a:srgbClr val="CD0364"/>
              </a:buClr>
              <a:buSzPts val="1800"/>
              <a:buChar char="•"/>
            </a:pPr>
            <a:r>
              <a:rPr lang="en-GB" sz="1600"/>
              <a:t>Los alumnos utilizarán los elementos de la historia para crear un esquema y redactar un borrador de su historia.</a:t>
            </a:r>
            <a:endParaRPr/>
          </a:p>
        </p:txBody>
      </p:sp>
      <p:pic>
        <p:nvPicPr>
          <p:cNvPr id="458" name="Google Shape;458;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459" name="Google Shape;459;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35fa30c4f18_0_79"/>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465" name="Google Shape;465;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27</a:t>
            </a:fld>
            <a:endParaRPr/>
          </a:p>
        </p:txBody>
      </p:sp>
      <p:sp>
        <p:nvSpPr>
          <p:cNvPr id="466" name="Google Shape;466;g35fa30c4f18_0_7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800" b="1" i="1">
                <a:solidFill>
                  <a:srgbClr val="CD0364"/>
                </a:solidFill>
              </a:rPr>
              <a:t>Crea el código: parte 1:</a:t>
            </a:r>
            <a:endParaRPr sz="1800"/>
          </a:p>
          <a:p>
            <a:pPr marL="318151" lvl="0" indent="-296853" algn="l" rtl="0">
              <a:lnSpc>
                <a:spcPct val="110000"/>
              </a:lnSpc>
              <a:spcBef>
                <a:spcPts val="1300"/>
              </a:spcBef>
              <a:spcAft>
                <a:spcPts val="0"/>
              </a:spcAft>
              <a:buClr>
                <a:srgbClr val="CD0364"/>
              </a:buClr>
              <a:buSzPts val="1600"/>
              <a:buChar char="•"/>
            </a:pPr>
            <a:r>
              <a:rPr lang="en-GB" sz="1600" b="1">
                <a:solidFill>
                  <a:srgbClr val="CD0364"/>
                </a:solidFill>
              </a:rPr>
              <a:t>Abre</a:t>
            </a:r>
            <a:r>
              <a:rPr lang="en-GB" sz="1600"/>
              <a:t> el proyecto inicial: mbit.io/us-story-spicy</a:t>
            </a:r>
            <a:endParaRPr sz="1600"/>
          </a:p>
          <a:p>
            <a:pPr marL="318151" marR="0" lvl="0" indent="-296853" algn="l" rtl="0">
              <a:lnSpc>
                <a:spcPct val="110000"/>
              </a:lnSpc>
              <a:spcBef>
                <a:spcPts val="1300"/>
              </a:spcBef>
              <a:spcAft>
                <a:spcPts val="0"/>
              </a:spcAft>
              <a:buClr>
                <a:srgbClr val="CD0364"/>
              </a:buClr>
              <a:buSzPts val="1600"/>
              <a:buChar char="•"/>
            </a:pPr>
            <a:r>
              <a:rPr lang="en-GB" sz="1600" b="1">
                <a:solidFill>
                  <a:srgbClr val="CD0364"/>
                </a:solidFill>
              </a:rPr>
              <a:t>Explica</a:t>
            </a:r>
            <a:r>
              <a:rPr lang="en-GB" sz="1600" b="1">
                <a:solidFill>
                  <a:srgbClr val="6C4BC1"/>
                </a:solidFill>
              </a:rPr>
              <a:t> </a:t>
            </a:r>
            <a:r>
              <a:rPr lang="en-GB" sz="1600"/>
              <a:t>que los alumnos utilizarán la caja de herramientas para buscar bloques de código. Para este proyecto, se proporcionan los bloques de código para crear matrices y seleccionar aleatoriamente un elemento de la historia.</a:t>
            </a:r>
            <a:endParaRPr sz="1600"/>
          </a:p>
          <a:p>
            <a:pPr marL="318151" lvl="0" indent="-296853" algn="l" rtl="0">
              <a:lnSpc>
                <a:spcPct val="110000"/>
              </a:lnSpc>
              <a:spcBef>
                <a:spcPts val="1300"/>
              </a:spcBef>
              <a:spcAft>
                <a:spcPts val="0"/>
              </a:spcAft>
              <a:buClr>
                <a:srgbClr val="CD0364"/>
              </a:buClr>
              <a:buSzPts val="1600"/>
              <a:buChar char="•"/>
            </a:pPr>
            <a:r>
              <a:rPr lang="en-GB" sz="1600" b="1">
                <a:solidFill>
                  <a:srgbClr val="CD0364"/>
                </a:solidFill>
              </a:rPr>
              <a:t>Explica</a:t>
            </a:r>
            <a:r>
              <a:rPr lang="en-GB" sz="1600" b="1">
                <a:solidFill>
                  <a:srgbClr val="6C4BC1"/>
                </a:solidFill>
              </a:rPr>
              <a:t> </a:t>
            </a:r>
            <a:r>
              <a:rPr lang="en-GB" sz="1600"/>
              <a:t>que</a:t>
            </a:r>
            <a:r>
              <a:rPr lang="en-GB" sz="1600" b="1">
                <a:solidFill>
                  <a:srgbClr val="6C4BC1"/>
                </a:solidFill>
              </a:rPr>
              <a:t> </a:t>
            </a:r>
            <a:r>
              <a:rPr lang="en-GB" sz="1600"/>
              <a:t>van a crear su propio generador de elementos de historias que seleccionará aleatoriamente un personaje, un escenario y un problema de una lista cuando agiten el micro:bit.</a:t>
            </a:r>
            <a:endParaRPr sz="1600"/>
          </a:p>
          <a:p>
            <a:pPr marL="318151" lvl="0" indent="-296853" algn="l" rtl="0">
              <a:lnSpc>
                <a:spcPct val="110000"/>
              </a:lnSpc>
              <a:spcBef>
                <a:spcPts val="1300"/>
              </a:spcBef>
              <a:spcAft>
                <a:spcPts val="0"/>
              </a:spcAft>
              <a:buClr>
                <a:srgbClr val="CD0364"/>
              </a:buClr>
              <a:buSzPts val="1600"/>
              <a:buChar char="•"/>
            </a:pPr>
            <a:r>
              <a:rPr lang="en-GB" sz="1600" b="1">
                <a:solidFill>
                  <a:srgbClr val="CD0364"/>
                </a:solidFill>
              </a:rPr>
              <a:t>Explica </a:t>
            </a:r>
            <a:r>
              <a:rPr lang="en-GB" sz="1600" b="1">
                <a:solidFill>
                  <a:srgbClr val="6C4BC1"/>
                </a:solidFill>
              </a:rPr>
              <a:t> </a:t>
            </a:r>
            <a:r>
              <a:rPr lang="en-GB" sz="1600"/>
              <a:t>que los alumnos deben ser intencionales al seleccionar y mover los bloques de código. Deben hacer clic en los bloques redondos, grises o naranjas que se encuentran cerca de las palabras «matriz de» u «obtener valor en» para evitar separar los bloques de código. </a:t>
            </a:r>
            <a:endParaRPr sz="1600"/>
          </a:p>
          <a:p>
            <a:pPr marL="457200" marR="2070487" lvl="0" indent="0" algn="l" rtl="0">
              <a:lnSpc>
                <a:spcPct val="110000"/>
              </a:lnSpc>
              <a:spcBef>
                <a:spcPts val="1300"/>
              </a:spcBef>
              <a:spcAft>
                <a:spcPts val="0"/>
              </a:spcAft>
              <a:buSzPts val="1800"/>
              <a:buNone/>
            </a:pPr>
            <a:endParaRPr sz="1400"/>
          </a:p>
          <a:p>
            <a:pPr marL="0" lvl="0" indent="0" algn="l" rtl="0">
              <a:lnSpc>
                <a:spcPct val="110000"/>
              </a:lnSpc>
              <a:spcBef>
                <a:spcPts val="1300"/>
              </a:spcBef>
              <a:spcAft>
                <a:spcPts val="0"/>
              </a:spcAft>
              <a:buSzPts val="1800"/>
              <a:buNone/>
            </a:pPr>
            <a:endParaRPr sz="1400"/>
          </a:p>
        </p:txBody>
      </p:sp>
      <p:sp>
        <p:nvSpPr>
          <p:cNvPr id="467" name="Google Shape;467;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68" name="Google Shape;468;g35fa30c4f18_0_79" descr="Ilustración de un educador delante de una pizarra en blanco utilizada para indic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grpSp>
        <p:nvGrpSpPr>
          <p:cNvPr id="469" name="Google Shape;469;g35fa30c4f18_0_79"/>
          <p:cNvGrpSpPr/>
          <p:nvPr/>
        </p:nvGrpSpPr>
        <p:grpSpPr>
          <a:xfrm>
            <a:off x="6179307" y="4813129"/>
            <a:ext cx="2970467" cy="725412"/>
            <a:chOff x="4681600" y="4563176"/>
            <a:chExt cx="4214026" cy="1029100"/>
          </a:xfrm>
        </p:grpSpPr>
        <p:pic>
          <p:nvPicPr>
            <p:cNvPr id="470" name="Google Shape;470;g35fa30c4f18_0_79" descr="Personaje obtener al azar al elegir aleatoriamente" title="microbit-screenshot (93).png"/>
            <p:cNvPicPr preferRelativeResize="0"/>
            <p:nvPr/>
          </p:nvPicPr>
          <p:blipFill rotWithShape="1">
            <a:blip r:embed="rId4">
              <a:alphaModFix/>
            </a:blip>
            <a:srcRect l="18915" r="49997" b="88804"/>
            <a:stretch/>
          </p:blipFill>
          <p:spPr>
            <a:xfrm>
              <a:off x="4681600" y="4893475"/>
              <a:ext cx="4214026" cy="698801"/>
            </a:xfrm>
            <a:prstGeom prst="rect">
              <a:avLst/>
            </a:prstGeom>
            <a:noFill/>
            <a:ln>
              <a:noFill/>
            </a:ln>
          </p:spPr>
        </p:pic>
        <p:sp>
          <p:nvSpPr>
            <p:cNvPr id="471" name="Google Shape;471;g35fa30c4f18_0_79" descr="Flecha apuntando hacia abajo"/>
            <p:cNvSpPr txBox="1"/>
            <p:nvPr/>
          </p:nvSpPr>
          <p:spPr>
            <a:xfrm>
              <a:off x="6090160" y="4563176"/>
              <a:ext cx="483600" cy="593700"/>
            </a:xfrm>
            <a:prstGeom prst="rect">
              <a:avLst/>
            </a:prstGeom>
            <a:noFill/>
            <a:ln>
              <a:noFill/>
            </a:ln>
          </p:spPr>
          <p:txBody>
            <a:bodyPr spcFirstLastPara="1" wrap="square" lIns="71525" tIns="71525" rIns="71525" bIns="71525" anchor="t" anchorCtr="0">
              <a:spAutoFit/>
            </a:bodyPr>
            <a:lstStyle/>
            <a:p>
              <a:pPr marL="0" marR="0" lvl="0" indent="0" algn="ctr" rtl="0">
                <a:lnSpc>
                  <a:spcPct val="100000"/>
                </a:lnSpc>
                <a:spcBef>
                  <a:spcPts val="0"/>
                </a:spcBef>
                <a:spcAft>
                  <a:spcPts val="0"/>
                </a:spcAft>
                <a:buClr>
                  <a:srgbClr val="000000"/>
                </a:buClr>
                <a:buSzPts val="1780"/>
                <a:buFont typeface="Arial"/>
                <a:buNone/>
              </a:pPr>
              <a:r>
                <a:rPr lang="en-GB" sz="1779" b="0" i="0" u="none" strike="noStrike" cap="none">
                  <a:solidFill>
                    <a:srgbClr val="CD0364"/>
                  </a:solidFill>
                  <a:latin typeface="Helvetica Neue"/>
                  <a:ea typeface="Helvetica Neue"/>
                  <a:cs typeface="Helvetica Neue"/>
                  <a:sym typeface="Helvetica Neue"/>
                </a:rPr>
                <a:t>↓</a:t>
              </a:r>
              <a:endParaRPr/>
            </a:p>
          </p:txBody>
        </p:sp>
      </p:grpSp>
      <p:grpSp>
        <p:nvGrpSpPr>
          <p:cNvPr id="472" name="Google Shape;472;g35fa30c4f18_0_79"/>
          <p:cNvGrpSpPr/>
          <p:nvPr/>
        </p:nvGrpSpPr>
        <p:grpSpPr>
          <a:xfrm>
            <a:off x="928012" y="4769992"/>
            <a:ext cx="4105798" cy="1543347"/>
            <a:chOff x="1006265" y="4616851"/>
            <a:chExt cx="4497533" cy="1690598"/>
          </a:xfrm>
        </p:grpSpPr>
        <p:grpSp>
          <p:nvGrpSpPr>
            <p:cNvPr id="473" name="Google Shape;473;g35fa30c4f18_0_79"/>
            <p:cNvGrpSpPr/>
            <p:nvPr/>
          </p:nvGrpSpPr>
          <p:grpSpPr>
            <a:xfrm>
              <a:off x="2228605" y="4616851"/>
              <a:ext cx="3190207" cy="882624"/>
              <a:chOff x="5011000" y="5544219"/>
              <a:chExt cx="3676201" cy="1017082"/>
            </a:xfrm>
          </p:grpSpPr>
          <p:pic>
            <p:nvPicPr>
              <p:cNvPr id="474" name="Google Shape;474;g35fa30c4f18_0_79" descr="Bloque «matriz de»" title="microbit-screenshot (93).png"/>
              <p:cNvPicPr preferRelativeResize="0"/>
              <p:nvPr/>
            </p:nvPicPr>
            <p:blipFill rotWithShape="1">
              <a:blip r:embed="rId4">
                <a:alphaModFix/>
              </a:blip>
              <a:srcRect l="19159" t="12226" r="53721" b="76577"/>
              <a:stretch/>
            </p:blipFill>
            <p:spPr>
              <a:xfrm>
                <a:off x="5011000" y="5862500"/>
                <a:ext cx="3676201" cy="698801"/>
              </a:xfrm>
              <a:prstGeom prst="rect">
                <a:avLst/>
              </a:prstGeom>
              <a:noFill/>
              <a:ln>
                <a:noFill/>
              </a:ln>
            </p:spPr>
          </p:pic>
          <p:sp>
            <p:nvSpPr>
              <p:cNvPr id="475" name="Google Shape;475;g35fa30c4f18_0_79" descr="Flecha apuntando hacia abajo"/>
              <p:cNvSpPr txBox="1"/>
              <p:nvPr/>
            </p:nvSpPr>
            <p:spPr>
              <a:xfrm>
                <a:off x="5337610" y="5544219"/>
                <a:ext cx="483600" cy="593700"/>
              </a:xfrm>
              <a:prstGeom prst="rect">
                <a:avLst/>
              </a:prstGeom>
              <a:noFill/>
              <a:ln>
                <a:noFill/>
              </a:ln>
            </p:spPr>
            <p:txBody>
              <a:bodyPr spcFirstLastPara="1" wrap="square" lIns="80375" tIns="80375" rIns="80375" bIns="8037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rgbClr val="CD0364"/>
                    </a:solidFill>
                    <a:latin typeface="Helvetica Neue"/>
                    <a:ea typeface="Helvetica Neue"/>
                    <a:cs typeface="Helvetica Neue"/>
                    <a:sym typeface="Helvetica Neue"/>
                  </a:rPr>
                  <a:t>↓</a:t>
                </a:r>
                <a:endParaRPr/>
              </a:p>
            </p:txBody>
          </p:sp>
        </p:grpSp>
        <p:grpSp>
          <p:nvGrpSpPr>
            <p:cNvPr id="476" name="Google Shape;476;g35fa30c4f18_0_79"/>
            <p:cNvGrpSpPr/>
            <p:nvPr/>
          </p:nvGrpSpPr>
          <p:grpSpPr>
            <a:xfrm>
              <a:off x="1006265" y="5278609"/>
              <a:ext cx="4497533" cy="1028840"/>
              <a:chOff x="1813450" y="4933403"/>
              <a:chExt cx="5182684" cy="1185572"/>
            </a:xfrm>
          </p:grpSpPr>
          <p:pic>
            <p:nvPicPr>
              <p:cNvPr id="477" name="Google Shape;477;g35fa30c4f18_0_79" descr="Bloque «al iniciar» que contiene el siguiente bloque: establece el problema en la matriz de «tormenta», «perdido» y «monstruo»." title="microbit-screenshot (94).png"/>
              <p:cNvPicPr preferRelativeResize="0"/>
              <p:nvPr/>
            </p:nvPicPr>
            <p:blipFill rotWithShape="1">
              <a:blip r:embed="rId5">
                <a:alphaModFix/>
              </a:blip>
              <a:srcRect l="7957" r="53189" b="83440"/>
              <a:stretch/>
            </p:blipFill>
            <p:spPr>
              <a:xfrm>
                <a:off x="1813450" y="5101900"/>
                <a:ext cx="5182684" cy="1017075"/>
              </a:xfrm>
              <a:prstGeom prst="rect">
                <a:avLst/>
              </a:prstGeom>
              <a:noFill/>
              <a:ln>
                <a:noFill/>
              </a:ln>
            </p:spPr>
          </p:pic>
          <p:sp>
            <p:nvSpPr>
              <p:cNvPr id="478" name="Google Shape;478;g35fa30c4f18_0_79" descr="Flecha apuntando hacia abajo"/>
              <p:cNvSpPr txBox="1"/>
              <p:nvPr/>
            </p:nvSpPr>
            <p:spPr>
              <a:xfrm>
                <a:off x="3560160" y="4933403"/>
                <a:ext cx="483600" cy="593700"/>
              </a:xfrm>
              <a:prstGeom prst="rect">
                <a:avLst/>
              </a:prstGeom>
              <a:noFill/>
              <a:ln>
                <a:noFill/>
              </a:ln>
            </p:spPr>
            <p:txBody>
              <a:bodyPr spcFirstLastPara="1" wrap="square" lIns="80375" tIns="80375" rIns="80375" bIns="8037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rgbClr val="CD0364"/>
                    </a:solidFill>
                    <a:latin typeface="Helvetica Neue"/>
                    <a:ea typeface="Helvetica Neue"/>
                    <a:cs typeface="Helvetica Neue"/>
                    <a:sym typeface="Helvetica Neue"/>
                  </a:rPr>
                  <a:t>↓</a:t>
                </a:r>
                <a:endParaRPr/>
              </a:p>
            </p:txBody>
          </p:sp>
        </p:grpSp>
      </p:grpSp>
      <p:pic>
        <p:nvPicPr>
          <p:cNvPr id="479" name="Google Shape;479;g35fa30c4f18_0_79" descr="En el bloque si agitado que contiene el siguiente bloque: mostrar el cadena personaje obtener el valor al elegir al azar entre 0 y 2" title="microbit-screenshot - 2025-10-07T154158.888.png"/>
          <p:cNvPicPr preferRelativeResize="0"/>
          <p:nvPr/>
        </p:nvPicPr>
        <p:blipFill rotWithShape="1">
          <a:blip r:embed="rId6">
            <a:alphaModFix/>
          </a:blip>
          <a:srcRect t="17942" r="58832" b="62528"/>
          <a:stretch/>
        </p:blipFill>
        <p:spPr>
          <a:xfrm>
            <a:off x="5396119" y="5470060"/>
            <a:ext cx="3762386" cy="886290"/>
          </a:xfrm>
          <a:prstGeom prst="rect">
            <a:avLst/>
          </a:prstGeom>
          <a:noFill/>
          <a:ln>
            <a:noFill/>
          </a:ln>
        </p:spPr>
      </p:pic>
      <p:sp>
        <p:nvSpPr>
          <p:cNvPr id="480" name="Google Shape;480;g35fa30c4f18_0_7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7177224" y="5445738"/>
            <a:ext cx="340800" cy="418500"/>
          </a:xfrm>
          <a:prstGeom prst="rect">
            <a:avLst/>
          </a:prstGeom>
          <a:noFill/>
          <a:ln>
            <a:noFill/>
          </a:ln>
        </p:spPr>
        <p:txBody>
          <a:bodyPr spcFirstLastPara="1" wrap="square" lIns="71525" tIns="71525" rIns="71525" bIns="71525" anchor="t" anchorCtr="0">
            <a:spAutoFit/>
          </a:bodyPr>
          <a:lstStyle/>
          <a:p>
            <a:pPr marL="0" marR="0" lvl="0" indent="0" algn="ctr" rtl="0">
              <a:lnSpc>
                <a:spcPct val="100000"/>
              </a:lnSpc>
              <a:spcBef>
                <a:spcPts val="0"/>
              </a:spcBef>
              <a:spcAft>
                <a:spcPts val="0"/>
              </a:spcAft>
              <a:buClr>
                <a:srgbClr val="000000"/>
              </a:buClr>
              <a:buSzPts val="1780"/>
              <a:buFont typeface="Arial"/>
              <a:buNone/>
            </a:pPr>
            <a:r>
              <a:rPr lang="en-GB" sz="1779" b="0" i="0" u="none" strike="noStrike" cap="none">
                <a:solidFill>
                  <a:srgbClr val="CD0364"/>
                </a:solidFill>
                <a:latin typeface="Helvetica Neue"/>
                <a:ea typeface="Helvetica Neue"/>
                <a:cs typeface="Helvetica Neue"/>
                <a:sym typeface="Helvetica Neue"/>
              </a:rPr>
              <a:t>↓</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g365ab73c13e_0_148"/>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486" name="Google Shape;486;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28</a:t>
            </a:fld>
            <a:endParaRPr/>
          </a:p>
        </p:txBody>
      </p:sp>
      <p:sp>
        <p:nvSpPr>
          <p:cNvPr id="487" name="Google Shape;487;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88" name="Google Shape;488;g365ab73c13e_0_148"/>
          <p:cNvSpPr/>
          <p:nvPr/>
        </p:nvSpPr>
        <p:spPr>
          <a:xfrm>
            <a:off x="743575" y="1829175"/>
            <a:ext cx="1848900" cy="43827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800" b="1" i="0" u="none" strike="noStrike" cap="none">
                <a:solidFill>
                  <a:srgbClr val="CD0364"/>
                </a:solidFill>
                <a:latin typeface="Helvetica Neue"/>
                <a:ea typeface="Helvetica Neue"/>
                <a:cs typeface="Helvetica Neue"/>
                <a:sym typeface="Helvetica Neue"/>
              </a:rPr>
              <a:t>Busca el bloque «al iniciar» </a:t>
            </a:r>
            <a:r>
              <a:rPr lang="en-GB" sz="1800" b="0" i="0" u="none" strike="noStrike" cap="none">
                <a:solidFill>
                  <a:schemeClr val="dk1"/>
                </a:solidFill>
                <a:latin typeface="Helvetica Neue"/>
                <a:ea typeface="Helvetica Neue"/>
                <a:cs typeface="Helvetica Neue"/>
                <a:sym typeface="Helvetica Neue"/>
              </a:rPr>
              <a:t>en la sección Entrada y añádelo a tu espacio de trabajo.</a:t>
            </a:r>
            <a:endParaRPr/>
          </a:p>
        </p:txBody>
      </p:sp>
      <p:sp>
        <p:nvSpPr>
          <p:cNvPr id="489" name="Google Shape;489;g365ab73c13e_0_148"/>
          <p:cNvSpPr/>
          <p:nvPr/>
        </p:nvSpPr>
        <p:spPr>
          <a:xfrm>
            <a:off x="2815184" y="1829450"/>
            <a:ext cx="24972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800" b="1" i="0" u="none" strike="noStrike" cap="none">
                <a:solidFill>
                  <a:srgbClr val="CD0364"/>
                </a:solidFill>
                <a:latin typeface="Helvetica Neue"/>
                <a:ea typeface="Helvetica Neue"/>
                <a:cs typeface="Helvetica Neue"/>
                <a:sym typeface="Helvetica Neue"/>
              </a:rPr>
              <a:t>Busca «establecer personaje en 0»</a:t>
            </a:r>
            <a:r>
              <a:rPr lang="en-GB" sz="1800" b="0" i="0" u="none" strike="noStrike" cap="none">
                <a:solidFill>
                  <a:schemeClr val="dk1"/>
                </a:solidFill>
                <a:latin typeface="Helvetica Neue"/>
                <a:ea typeface="Helvetica Neue"/>
                <a:cs typeface="Helvetica Neue"/>
                <a:sym typeface="Helvetica Neue"/>
              </a:rPr>
              <a:t> en la sección Variables y añádelo dentro del bloque «al iniciar».</a:t>
            </a:r>
            <a:endParaRPr/>
          </a:p>
        </p:txBody>
      </p:sp>
      <p:sp>
        <p:nvSpPr>
          <p:cNvPr id="490" name="Google Shape;490;g365ab73c13e_0_148"/>
          <p:cNvSpPr txBox="1"/>
          <p:nvPr/>
        </p:nvSpPr>
        <p:spPr>
          <a:xfrm>
            <a:off x="681025" y="1285179"/>
            <a:ext cx="59226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iniciar, parte 1:</a:t>
            </a:r>
            <a:endParaRPr/>
          </a:p>
        </p:txBody>
      </p:sp>
      <p:sp>
        <p:nvSpPr>
          <p:cNvPr id="491" name="Google Shape;491;g365ab73c13e_0_148"/>
          <p:cNvSpPr/>
          <p:nvPr/>
        </p:nvSpPr>
        <p:spPr>
          <a:xfrm>
            <a:off x="5535075" y="1829450"/>
            <a:ext cx="3690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uno de los bloques redondeados «matriz de» </a:t>
            </a:r>
            <a:r>
              <a:rPr lang="en-GB" sz="1800" b="0" i="0" u="none" strike="noStrike" cap="none">
                <a:solidFill>
                  <a:schemeClr val="dk1"/>
                </a:solidFill>
                <a:latin typeface="Helvetica Neue"/>
                <a:ea typeface="Helvetica Neue"/>
                <a:cs typeface="Helvetica Neue"/>
                <a:sym typeface="Helvetica Neue"/>
              </a:rPr>
              <a:t>que se encuentran en el espacio de trabajo y colócalo encima del 0 en el bloque «fijar personaje a 0». Esto convertirá la variable «personaje» en una matriz.</a:t>
            </a:r>
            <a:endParaRPr/>
          </a:p>
        </p:txBody>
      </p:sp>
      <p:pic>
        <p:nvPicPr>
          <p:cNvPr id="492" name="Google Shape;492;g365ab73c13e_0_14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493" name="Google Shape;493;g365ab73c13e_0_148" descr="Bloque «al iniciar»" title="microbit-screenshot (23).png"/>
          <p:cNvPicPr preferRelativeResize="0"/>
          <p:nvPr/>
        </p:nvPicPr>
        <p:blipFill rotWithShape="1">
          <a:blip r:embed="rId4">
            <a:alphaModFix/>
          </a:blip>
          <a:srcRect l="24420" t="13792" r="63928" b="60612"/>
          <a:stretch/>
        </p:blipFill>
        <p:spPr>
          <a:xfrm>
            <a:off x="905450" y="2070200"/>
            <a:ext cx="1525156" cy="1060199"/>
          </a:xfrm>
          <a:prstGeom prst="rect">
            <a:avLst/>
          </a:prstGeom>
          <a:noFill/>
          <a:ln>
            <a:noFill/>
          </a:ln>
        </p:spPr>
      </p:pic>
      <p:pic>
        <p:nvPicPr>
          <p:cNvPr id="494" name="Google Shape;494;g365ab73c13e_0_148" descr="En el bloque «al iniciar», establece el personaje en 0." title="microbit-screenshot - 2025-10-07T161137.839.png"/>
          <p:cNvPicPr preferRelativeResize="0"/>
          <p:nvPr/>
        </p:nvPicPr>
        <p:blipFill rotWithShape="1">
          <a:blip r:embed="rId5">
            <a:alphaModFix/>
          </a:blip>
          <a:srcRect l="619" r="82096" b="82097"/>
          <a:stretch/>
        </p:blipFill>
        <p:spPr>
          <a:xfrm>
            <a:off x="2949284" y="2177650"/>
            <a:ext cx="2229002" cy="1146566"/>
          </a:xfrm>
          <a:prstGeom prst="rect">
            <a:avLst/>
          </a:prstGeom>
          <a:noFill/>
          <a:ln>
            <a:noFill/>
          </a:ln>
        </p:spPr>
      </p:pic>
      <p:pic>
        <p:nvPicPr>
          <p:cNvPr id="495" name="Google Shape;495;g365ab73c13e_0_148" descr="En el bloque «al iniciar» que contiene el bloque fijar personaje a matriz de" title="microbit-screenshot - 2025-10-07T161332.452.png"/>
          <p:cNvPicPr preferRelativeResize="0"/>
          <p:nvPr/>
        </p:nvPicPr>
        <p:blipFill rotWithShape="1">
          <a:blip r:embed="rId6">
            <a:alphaModFix/>
          </a:blip>
          <a:srcRect r="66098" b="83610"/>
          <a:stretch/>
        </p:blipFill>
        <p:spPr>
          <a:xfrm>
            <a:off x="5453721" y="2295250"/>
            <a:ext cx="3796695" cy="911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g3894a057a6a_0_105"/>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501" name="Google Shape;501;g3894a057a6a_0_10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29</a:t>
            </a:fld>
            <a:endParaRPr/>
          </a:p>
        </p:txBody>
      </p:sp>
      <p:sp>
        <p:nvSpPr>
          <p:cNvPr id="502" name="Google Shape;502;g3894a057a6a_0_10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03" name="Google Shape;503;g3894a057a6a_0_105"/>
          <p:cNvSpPr/>
          <p:nvPr/>
        </p:nvSpPr>
        <p:spPr>
          <a:xfrm>
            <a:off x="5226500" y="1829450"/>
            <a:ext cx="39111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800" b="1" i="0" u="none" strike="noStrike" cap="none">
                <a:solidFill>
                  <a:srgbClr val="CD0364"/>
                </a:solidFill>
                <a:latin typeface="Helvetica Neue"/>
                <a:ea typeface="Helvetica Neue"/>
                <a:cs typeface="Helvetica Neue"/>
                <a:sym typeface="Helvetica Neue"/>
              </a:rPr>
              <a:t>Busca «establecer escenario en 0»</a:t>
            </a:r>
            <a:r>
              <a:rPr lang="en-GB" sz="1800" b="0" i="0" u="none" strike="noStrike" cap="none">
                <a:solidFill>
                  <a:schemeClr val="dk1"/>
                </a:solidFill>
                <a:latin typeface="Helvetica Neue"/>
                <a:ea typeface="Helvetica Neue"/>
                <a:cs typeface="Helvetica Neue"/>
                <a:sym typeface="Helvetica Neue"/>
              </a:rPr>
              <a:t> en la sección Variables y añádelo dentro del bloque «al iniciar» debajo del bloque «establecer personaje en».</a:t>
            </a:r>
            <a:endParaRPr/>
          </a:p>
        </p:txBody>
      </p:sp>
      <p:sp>
        <p:nvSpPr>
          <p:cNvPr id="504" name="Google Shape;504;g3894a057a6a_0_105"/>
          <p:cNvSpPr txBox="1"/>
          <p:nvPr/>
        </p:nvSpPr>
        <p:spPr>
          <a:xfrm>
            <a:off x="681025" y="1248603"/>
            <a:ext cx="6509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iniciar, parte 2:</a:t>
            </a:r>
            <a:endParaRPr/>
          </a:p>
        </p:txBody>
      </p:sp>
      <p:sp>
        <p:nvSpPr>
          <p:cNvPr id="505" name="Google Shape;505;g3894a057a6a_0_105"/>
          <p:cNvSpPr/>
          <p:nvPr/>
        </p:nvSpPr>
        <p:spPr>
          <a:xfrm>
            <a:off x="743575" y="1829450"/>
            <a:ext cx="42264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Actualiza el texto </a:t>
            </a:r>
            <a:r>
              <a:rPr lang="en-GB" sz="1800" b="0" i="0" u="none" strike="noStrike" cap="none">
                <a:solidFill>
                  <a:schemeClr val="dk1"/>
                </a:solidFill>
                <a:latin typeface="Helvetica Neue"/>
                <a:ea typeface="Helvetica Neue"/>
                <a:cs typeface="Helvetica Neue"/>
                <a:sym typeface="Helvetica Neue"/>
              </a:rPr>
              <a:t>del bloque «matriz de» para incluir los personajes «ballena», «sirena» y «pirata». Los alumnos pueden elegir añadir diferentes personajes, pero solo deben añadir tres palabras a la matriz.</a:t>
            </a:r>
            <a:endParaRPr/>
          </a:p>
        </p:txBody>
      </p:sp>
      <p:pic>
        <p:nvPicPr>
          <p:cNvPr id="506" name="Google Shape;506;g3894a057a6a_0_105"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507" name="Google Shape;507;g3894a057a6a_0_105" descr="En el bloque «al iniciar» que contiene un personaje establecido para la matriz de bloques «ballena», «sirena» y «pirata»." title="microbit-screenshot - 2025-10-07T161753.895.png"/>
          <p:cNvPicPr preferRelativeResize="0"/>
          <p:nvPr/>
        </p:nvPicPr>
        <p:blipFill rotWithShape="1">
          <a:blip r:embed="rId4">
            <a:alphaModFix/>
          </a:blip>
          <a:srcRect l="1014" r="56320" b="83014"/>
          <a:stretch/>
        </p:blipFill>
        <p:spPr>
          <a:xfrm>
            <a:off x="841350" y="2375075"/>
            <a:ext cx="4069023" cy="804450"/>
          </a:xfrm>
          <a:prstGeom prst="rect">
            <a:avLst/>
          </a:prstGeom>
          <a:noFill/>
          <a:ln>
            <a:noFill/>
          </a:ln>
        </p:spPr>
      </p:pic>
      <p:pic>
        <p:nvPicPr>
          <p:cNvPr id="508" name="Google Shape;508;g3894a057a6a_0_105" descr="En el bloque «al iniciar» que contiene un personaje establecido para la matriz de «ballena», «sirena» y «pirata», y un bloque de escenario establecido en 0." title="microbit-screenshot - 2025-10-07T162621.242.png"/>
          <p:cNvPicPr preferRelativeResize="0"/>
          <p:nvPr/>
        </p:nvPicPr>
        <p:blipFill rotWithShape="1">
          <a:blip r:embed="rId5">
            <a:alphaModFix/>
          </a:blip>
          <a:srcRect r="57336" b="77402"/>
          <a:stretch/>
        </p:blipFill>
        <p:spPr>
          <a:xfrm>
            <a:off x="5313088" y="2375075"/>
            <a:ext cx="3737923" cy="991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37f758c98f6_0_2"/>
          <p:cNvSpPr txBox="1">
            <a:spLocks noGrp="1"/>
          </p:cNvSpPr>
          <p:nvPr>
            <p:ph type="body" idx="1"/>
          </p:nvPr>
        </p:nvSpPr>
        <p:spPr>
          <a:xfrm>
            <a:off x="681025" y="1220800"/>
            <a:ext cx="8836200" cy="5347200"/>
          </a:xfrm>
          <a:prstGeom prst="rect">
            <a:avLst/>
          </a:prstGeom>
          <a:noFill/>
          <a:ln>
            <a:noFill/>
          </a:ln>
        </p:spPr>
        <p:txBody>
          <a:bodyPr spcFirstLastPara="1" wrap="square" lIns="91425" tIns="45700" rIns="91425" bIns="45700" anchor="t" anchorCtr="0">
            <a:noAutofit/>
          </a:bodyPr>
          <a:lstStyle/>
          <a:p>
            <a:pPr marL="0" marR="76600" lvl="0" indent="0" algn="l" rtl="0">
              <a:lnSpc>
                <a:spcPct val="90000"/>
              </a:lnSpc>
              <a:spcBef>
                <a:spcPts val="1100"/>
              </a:spcBef>
              <a:spcAft>
                <a:spcPts val="0"/>
              </a:spcAft>
              <a:buClr>
                <a:schemeClr val="dk1"/>
              </a:buClr>
              <a:buSzPts val="1100"/>
              <a:buFont typeface="Arial"/>
              <a:buNone/>
            </a:pPr>
            <a:r>
              <a:rPr lang="en-GB" sz="1800" b="1">
                <a:solidFill>
                  <a:srgbClr val="00A000"/>
                </a:solidFill>
              </a:rPr>
              <a:t>Entradas</a:t>
            </a:r>
            <a:endParaRPr sz="2475"/>
          </a:p>
          <a:p>
            <a:pPr marL="0" marR="80971" lvl="0" indent="0" algn="l" rtl="0">
              <a:lnSpc>
                <a:spcPct val="90000"/>
              </a:lnSpc>
              <a:spcBef>
                <a:spcPts val="1100"/>
              </a:spcBef>
              <a:spcAft>
                <a:spcPts val="0"/>
              </a:spcAft>
              <a:buSzPts val="1800"/>
              <a:buNone/>
            </a:pPr>
            <a:r>
              <a:rPr lang="en-GB" sz="1600"/>
              <a:t>Las entradas permiten a las computadoras percibir lo que ocurre en el mundo real para actuar en consecuencia y hacer que ocurra algo. </a:t>
            </a:r>
            <a:endParaRPr sz="2475"/>
          </a:p>
          <a:p>
            <a:pPr marL="0" marR="80971" lvl="0" indent="0" algn="l" rtl="0">
              <a:lnSpc>
                <a:spcPct val="90000"/>
              </a:lnSpc>
              <a:spcBef>
                <a:spcPts val="1100"/>
              </a:spcBef>
              <a:spcAft>
                <a:spcPts val="0"/>
              </a:spcAft>
              <a:buSzPts val="1800"/>
              <a:buNone/>
            </a:pPr>
            <a:r>
              <a:rPr lang="en-GB" sz="1600"/>
              <a:t>Este proyecto utiliza el sensor acelerómetro como entrada. </a:t>
            </a:r>
            <a:endParaRPr sz="2475"/>
          </a:p>
          <a:p>
            <a:pPr marL="457200" marR="80971" lvl="0" indent="-355600" algn="l" rtl="0">
              <a:lnSpc>
                <a:spcPct val="110000"/>
              </a:lnSpc>
              <a:spcBef>
                <a:spcPts val="1300"/>
              </a:spcBef>
              <a:spcAft>
                <a:spcPts val="0"/>
              </a:spcAft>
              <a:buSzPts val="2000"/>
              <a:buChar char="•"/>
            </a:pPr>
            <a:r>
              <a:rPr lang="en-GB" sz="1600"/>
              <a:t>Un acelerómetro es un sensor de movimiento que mide el movimiento. En este proyecto, el acelerómetro detecta cuándo agitas el micro:bit y, a continuación, selecciona y muestra aleatoriamente los elementos de tu historia.</a:t>
            </a:r>
            <a:endParaRPr sz="2475"/>
          </a:p>
          <a:p>
            <a:pPr marL="0" marR="76600" lvl="0" indent="0" algn="l" rtl="0">
              <a:lnSpc>
                <a:spcPct val="90000"/>
              </a:lnSpc>
              <a:spcBef>
                <a:spcPts val="1100"/>
              </a:spcBef>
              <a:spcAft>
                <a:spcPts val="0"/>
              </a:spcAft>
              <a:buClr>
                <a:schemeClr val="dk1"/>
              </a:buClr>
              <a:buSzPts val="1100"/>
              <a:buFont typeface="Arial"/>
              <a:buNone/>
            </a:pPr>
            <a:endParaRPr sz="600" b="1">
              <a:solidFill>
                <a:srgbClr val="00A000"/>
              </a:solidFill>
            </a:endParaRPr>
          </a:p>
          <a:p>
            <a:pPr marL="0" marR="76600" lvl="0" indent="0" algn="l" rtl="0">
              <a:lnSpc>
                <a:spcPct val="90000"/>
              </a:lnSpc>
              <a:spcBef>
                <a:spcPts val="1100"/>
              </a:spcBef>
              <a:spcAft>
                <a:spcPts val="0"/>
              </a:spcAft>
              <a:buClr>
                <a:schemeClr val="dk1"/>
              </a:buClr>
              <a:buSzPts val="1100"/>
              <a:buFont typeface="Arial"/>
              <a:buNone/>
            </a:pPr>
            <a:r>
              <a:rPr lang="en-GB" sz="1800" b="1">
                <a:solidFill>
                  <a:srgbClr val="00A000"/>
                </a:solidFill>
              </a:rPr>
              <a:t>Almacenamiento de datos</a:t>
            </a:r>
            <a:endParaRPr sz="2475"/>
          </a:p>
          <a:p>
            <a:pPr marL="0" lvl="0" indent="0" algn="l" rtl="0">
              <a:lnSpc>
                <a:spcPct val="90000"/>
              </a:lnSpc>
              <a:spcBef>
                <a:spcPts val="1100"/>
              </a:spcBef>
              <a:spcAft>
                <a:spcPts val="0"/>
              </a:spcAft>
              <a:buClr>
                <a:schemeClr val="dk1"/>
              </a:buClr>
              <a:buSzPts val="1100"/>
              <a:buFont typeface="Arial"/>
              <a:buNone/>
            </a:pPr>
            <a:r>
              <a:rPr lang="en-GB" sz="1600"/>
              <a:t>Las variables almacenan números o valores que pueden cambiar en un programa informático. </a:t>
            </a:r>
            <a:endParaRPr sz="2475"/>
          </a:p>
          <a:p>
            <a:pPr marL="457200" lvl="0" indent="-355600" algn="l" rtl="0">
              <a:lnSpc>
                <a:spcPct val="90000"/>
              </a:lnSpc>
              <a:spcBef>
                <a:spcPts val="1100"/>
              </a:spcBef>
              <a:spcAft>
                <a:spcPts val="0"/>
              </a:spcAft>
              <a:buSzPts val="2000"/>
              <a:buChar char="•"/>
            </a:pPr>
            <a:r>
              <a:rPr lang="en-GB" sz="1600"/>
              <a:t>Podemos describir las variables como una caja que almacena información y a la que los alumnos pueden acceder, añadir o eliminar en cualquier momento. </a:t>
            </a:r>
            <a:endParaRPr sz="2475"/>
          </a:p>
          <a:p>
            <a:pPr marL="0" lvl="0" indent="0" algn="l" rtl="0">
              <a:lnSpc>
                <a:spcPct val="90000"/>
              </a:lnSpc>
              <a:spcBef>
                <a:spcPts val="1100"/>
              </a:spcBef>
              <a:spcAft>
                <a:spcPts val="0"/>
              </a:spcAft>
              <a:buSzPts val="1800"/>
              <a:buNone/>
            </a:pPr>
            <a:r>
              <a:rPr lang="en-GB" sz="1600"/>
              <a:t>Este proyecto utiliza matrices, que son un tipo especial de variable que almacena datos en listas. Este proyecto utiliza tres matrices llamadas «personaje», «escenario» y «problema».</a:t>
            </a:r>
            <a:endParaRPr sz="2475"/>
          </a:p>
          <a:p>
            <a:pPr marL="457200" lvl="0" indent="-355600" algn="l" rtl="0">
              <a:lnSpc>
                <a:spcPct val="90000"/>
              </a:lnSpc>
              <a:spcBef>
                <a:spcPts val="1000"/>
              </a:spcBef>
              <a:spcAft>
                <a:spcPts val="0"/>
              </a:spcAft>
              <a:buSzPts val="2000"/>
              <a:buChar char="•"/>
            </a:pPr>
            <a:r>
              <a:rPr lang="en-GB" sz="1600"/>
              <a:t>Cada matriz almacena una lista de palabras. Cada componente de una matriz</a:t>
            </a:r>
            <a:r>
              <a:rPr lang="en-GB" sz="1600" b="1"/>
              <a:t> </a:t>
            </a:r>
            <a:r>
              <a:rPr lang="en-GB" sz="1600"/>
              <a:t>se denomina elemento. Los elementos están numerados con un índice</a:t>
            </a:r>
            <a:r>
              <a:rPr lang="en-GB" sz="1600" b="1"/>
              <a:t> </a:t>
            </a:r>
            <a:r>
              <a:rPr lang="en-GB" sz="1600"/>
              <a:t>(0, 1, 2, etc.). Los programas utilizan el índice para seleccionar elementos de la matriz. </a:t>
            </a:r>
            <a:endParaRPr sz="2475"/>
          </a:p>
        </p:txBody>
      </p:sp>
      <p:sp>
        <p:nvSpPr>
          <p:cNvPr id="118" name="Google Shape;118;g37f758c98f6_0_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19" name="Google Shape;119;g37f758c98f6_0_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g3894a057a6a_0_121"/>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514" name="Google Shape;514;g3894a057a6a_0_1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30</a:t>
            </a:fld>
            <a:endParaRPr/>
          </a:p>
        </p:txBody>
      </p:sp>
      <p:sp>
        <p:nvSpPr>
          <p:cNvPr id="515" name="Google Shape;515;g3894a057a6a_0_1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16" name="Google Shape;516;g3894a057a6a_0_121"/>
          <p:cNvSpPr txBox="1"/>
          <p:nvPr/>
        </p:nvSpPr>
        <p:spPr>
          <a:xfrm>
            <a:off x="681025" y="1266891"/>
            <a:ext cx="5541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iniciar, parte 3:</a:t>
            </a:r>
            <a:endParaRPr/>
          </a:p>
        </p:txBody>
      </p:sp>
      <p:pic>
        <p:nvPicPr>
          <p:cNvPr id="517" name="Google Shape;517;g3894a057a6a_0_12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518" name="Google Shape;518;g3894a057a6a_0_121"/>
          <p:cNvSpPr/>
          <p:nvPr/>
        </p:nvSpPr>
        <p:spPr>
          <a:xfrm>
            <a:off x="743575" y="1829450"/>
            <a:ext cx="84816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uno de los bloques redondeados «matriz de» </a:t>
            </a:r>
            <a:r>
              <a:rPr lang="en-GB" sz="1800" b="0" i="0" u="none" strike="noStrike" cap="none">
                <a:solidFill>
                  <a:schemeClr val="dk1"/>
                </a:solidFill>
                <a:latin typeface="Helvetica Neue"/>
                <a:ea typeface="Helvetica Neue"/>
                <a:cs typeface="Helvetica Neue"/>
                <a:sym typeface="Helvetica Neue"/>
              </a:rPr>
              <a:t>que se proporcionan en el espacio de trabajo y colócalo encima del 0 en el bloque «establecer escenario en 0».</a:t>
            </a:r>
            <a:endParaRPr/>
          </a:p>
          <a:p>
            <a:pPr marL="0" marR="0" lvl="0" indent="0" algn="l" rtl="0">
              <a:lnSpc>
                <a:spcPct val="110000"/>
              </a:lnSpc>
              <a:spcBef>
                <a:spcPts val="0"/>
              </a:spcBef>
              <a:spcAft>
                <a:spcPts val="0"/>
              </a:spcAft>
              <a:buClr>
                <a:srgbClr val="000000"/>
              </a:buClr>
              <a:buSzPts val="1800"/>
              <a:buFont typeface="Arial"/>
              <a:buNone/>
            </a:pPr>
            <a:endParaRPr sz="18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Actualiza el texto </a:t>
            </a:r>
            <a:r>
              <a:rPr lang="en-GB" sz="1800" b="0" i="0" u="none" strike="noStrike" cap="none">
                <a:solidFill>
                  <a:schemeClr val="dk1"/>
                </a:solidFill>
                <a:latin typeface="Helvetica Neue"/>
                <a:ea typeface="Helvetica Neue"/>
                <a:cs typeface="Helvetica Neue"/>
                <a:sym typeface="Helvetica Neue"/>
              </a:rPr>
              <a:t>del bloque «array of» para incluir los escenarios «océano», «isla» y «barco». Los alumnos pueden optar por añadir diferentes escenarios, pero solo deben añadir tres palabras a la matriz.</a:t>
            </a:r>
            <a:endParaRPr/>
          </a:p>
        </p:txBody>
      </p:sp>
      <p:pic>
        <p:nvPicPr>
          <p:cNvPr id="519" name="Google Shape;519;g3894a057a6a_0_121" descr="En el bloque «al iniciar» que contiene los siguientes bloques: - establecer el personaje en la matriz de bloques «ballena», «sirena» y «pirata». - establecer el escenario en la matriz de bloques «océano», «isla» y «barco»." title="microbit-screenshot - 2025-10-07T163004.472.png"/>
          <p:cNvPicPr preferRelativeResize="0"/>
          <p:nvPr/>
        </p:nvPicPr>
        <p:blipFill rotWithShape="1">
          <a:blip r:embed="rId4">
            <a:alphaModFix/>
          </a:blip>
          <a:srcRect r="46345" b="75876"/>
          <a:stretch/>
        </p:blipFill>
        <p:spPr>
          <a:xfrm>
            <a:off x="1949764" y="2167525"/>
            <a:ext cx="6006477" cy="16772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g3894a057a6a_0_139"/>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525" name="Google Shape;525;g3894a057a6a_0_13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31</a:t>
            </a:fld>
            <a:endParaRPr/>
          </a:p>
        </p:txBody>
      </p:sp>
      <p:sp>
        <p:nvSpPr>
          <p:cNvPr id="526" name="Google Shape;526;g3894a057a6a_0_13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27" name="Google Shape;527;g3894a057a6a_0_139"/>
          <p:cNvSpPr/>
          <p:nvPr/>
        </p:nvSpPr>
        <p:spPr>
          <a:xfrm>
            <a:off x="743575" y="1829450"/>
            <a:ext cx="58308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800" b="1" i="0" u="none" strike="noStrike" cap="none">
                <a:solidFill>
                  <a:srgbClr val="CD0364"/>
                </a:solidFill>
                <a:latin typeface="Helvetica Neue"/>
                <a:ea typeface="Helvetica Neue"/>
                <a:cs typeface="Helvetica Neue"/>
                <a:sym typeface="Helvetica Neue"/>
              </a:rPr>
              <a:t>Busca «establecer problema en 0»</a:t>
            </a:r>
            <a:r>
              <a:rPr lang="en-GB" sz="1800" b="0" i="0" u="none" strike="noStrike" cap="none">
                <a:solidFill>
                  <a:schemeClr val="dk1"/>
                </a:solidFill>
                <a:latin typeface="Helvetica Neue"/>
                <a:ea typeface="Helvetica Neue"/>
                <a:cs typeface="Helvetica Neue"/>
                <a:sym typeface="Helvetica Neue"/>
              </a:rPr>
              <a:t> en la sección Variables y añádelo dentro del bloque «al iniciar» debajo del bloque «establecer escenario en».</a:t>
            </a:r>
            <a:endParaRPr/>
          </a:p>
        </p:txBody>
      </p:sp>
      <p:sp>
        <p:nvSpPr>
          <p:cNvPr id="528" name="Google Shape;528;g3894a057a6a_0_139"/>
          <p:cNvSpPr txBox="1"/>
          <p:nvPr/>
        </p:nvSpPr>
        <p:spPr>
          <a:xfrm>
            <a:off x="681025" y="1257747"/>
            <a:ext cx="6646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iniciar, parte 4:</a:t>
            </a:r>
            <a:endParaRPr/>
          </a:p>
        </p:txBody>
      </p:sp>
      <p:pic>
        <p:nvPicPr>
          <p:cNvPr id="529" name="Google Shape;529;g3894a057a6a_0_13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530" name="Google Shape;530;g3894a057a6a_0_139" descr="En el bloque «al iniciar» que contiene los siguientes bloques: - bloque establecer el personaje en matriz de «ballena», «sirena» y «pirata». - bloque establecer escenario en la matriz de los bloques «océano», «isla» y «barco». - establece el problema en el bloque 0." title="microbit-screenshot - 2025-10-07T163320.190.png"/>
          <p:cNvPicPr preferRelativeResize="0"/>
          <p:nvPr/>
        </p:nvPicPr>
        <p:blipFill rotWithShape="1">
          <a:blip r:embed="rId4">
            <a:alphaModFix/>
          </a:blip>
          <a:srcRect r="46248" b="71307"/>
          <a:stretch/>
        </p:blipFill>
        <p:spPr>
          <a:xfrm>
            <a:off x="1050375" y="2275098"/>
            <a:ext cx="5324749" cy="176532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g3894a057a6a_0_152"/>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536" name="Google Shape;536;g3894a057a6a_0_15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32</a:t>
            </a:fld>
            <a:endParaRPr/>
          </a:p>
        </p:txBody>
      </p:sp>
      <p:sp>
        <p:nvSpPr>
          <p:cNvPr id="537" name="Google Shape;537;g3894a057a6a_0_15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38" name="Google Shape;538;g3894a057a6a_0_152"/>
          <p:cNvSpPr txBox="1"/>
          <p:nvPr/>
        </p:nvSpPr>
        <p:spPr>
          <a:xfrm>
            <a:off x="681025" y="1266891"/>
            <a:ext cx="5326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iniciar, parte 5:</a:t>
            </a:r>
            <a:endParaRPr/>
          </a:p>
        </p:txBody>
      </p:sp>
      <p:pic>
        <p:nvPicPr>
          <p:cNvPr id="539" name="Google Shape;539;g3894a057a6a_0_15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540" name="Google Shape;540;g3894a057a6a_0_152"/>
          <p:cNvSpPr/>
          <p:nvPr/>
        </p:nvSpPr>
        <p:spPr>
          <a:xfrm>
            <a:off x="743575" y="1829450"/>
            <a:ext cx="84816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uno de los bloques redondeados «matriz de»</a:t>
            </a:r>
            <a:r>
              <a:rPr lang="en-GB" sz="1600" b="0" i="0" u="none" strike="noStrike" cap="none">
                <a:solidFill>
                  <a:schemeClr val="dk1"/>
                </a:solidFill>
                <a:latin typeface="Helvetica Neue"/>
                <a:ea typeface="Helvetica Neue"/>
                <a:cs typeface="Helvetica Neue"/>
                <a:sym typeface="Helvetica Neue"/>
              </a:rPr>
              <a:t> que se proporcionan en el espacio de trabajo y colócalo encima del 0 en el bloque «establecer problema en 0».</a:t>
            </a:r>
            <a:endParaRPr/>
          </a:p>
          <a:p>
            <a:pPr marL="0" marR="0" lvl="0" indent="0" algn="l" rtl="0">
              <a:lnSpc>
                <a:spcPct val="110000"/>
              </a:lnSpc>
              <a:spcBef>
                <a:spcPts val="0"/>
              </a:spcBef>
              <a:spcAft>
                <a:spcPts val="0"/>
              </a:spcAft>
              <a:buClr>
                <a:srgbClr val="000000"/>
              </a:buClr>
              <a:buSzPts val="18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0"/>
              </a:spcAft>
              <a:buClr>
                <a:schemeClr val="dk1"/>
              </a:buClr>
              <a:buSzPts val="1800"/>
              <a:buFont typeface="Arial"/>
              <a:buNone/>
            </a:pPr>
            <a:r>
              <a:rPr lang="en-GB" sz="1600" b="1" i="0" u="none" strike="noStrike" cap="none">
                <a:solidFill>
                  <a:srgbClr val="CD0364"/>
                </a:solidFill>
                <a:latin typeface="Helvetica Neue"/>
                <a:ea typeface="Helvetica Neue"/>
                <a:cs typeface="Helvetica Neue"/>
                <a:sym typeface="Helvetica Neue"/>
              </a:rPr>
              <a:t>Actualiza el texto </a:t>
            </a:r>
            <a:r>
              <a:rPr lang="en-GB" sz="1600" b="0" i="0" u="none" strike="noStrike" cap="none">
                <a:solidFill>
                  <a:schemeClr val="dk1"/>
                </a:solidFill>
                <a:latin typeface="Helvetica Neue"/>
                <a:ea typeface="Helvetica Neue"/>
                <a:cs typeface="Helvetica Neue"/>
                <a:sym typeface="Helvetica Neue"/>
              </a:rPr>
              <a:t>del bloque «matriz de» para incluir los problemas «tormenta», «perdido» y «monstruo». Los alumnos pueden optar por añadir diferentes problemas, pero solo deben añadir tres palabras a la matriz.</a:t>
            </a:r>
            <a:endParaRPr/>
          </a:p>
        </p:txBody>
      </p:sp>
      <p:pic>
        <p:nvPicPr>
          <p:cNvPr id="541" name="Google Shape;541;g3894a057a6a_0_152" descr="En el bloque «al iniciar» que contiene los siguientes bloques: - bloque establecer el personaje en la matriz de «ballena», «sirena» y «pirata». - bloque establecer el escenario en la matriz de «océano», «isla» y «barco». - bloque establecer el problema en la matriz de «tormenta», «perdido» y «monstruo»." title="microbit-screenshot - 2025-10-07T163554.652.png"/>
          <p:cNvPicPr preferRelativeResize="0"/>
          <p:nvPr/>
        </p:nvPicPr>
        <p:blipFill rotWithShape="1">
          <a:blip r:embed="rId4">
            <a:alphaModFix/>
          </a:blip>
          <a:srcRect r="46230" b="71743"/>
          <a:stretch/>
        </p:blipFill>
        <p:spPr>
          <a:xfrm>
            <a:off x="2321175" y="2177298"/>
            <a:ext cx="5326397" cy="17385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g3894a057a6a_0_88"/>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7</a:t>
            </a:r>
            <a:endParaRPr/>
          </a:p>
        </p:txBody>
      </p:sp>
      <p:sp>
        <p:nvSpPr>
          <p:cNvPr id="547" name="Google Shape;547;g3894a057a6a_0_8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33</a:t>
            </a:fld>
            <a:endParaRPr/>
          </a:p>
        </p:txBody>
      </p:sp>
      <p:sp>
        <p:nvSpPr>
          <p:cNvPr id="548" name="Google Shape;548;g3894a057a6a_0_8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49" name="Google Shape;549;g3894a057a6a_0_88"/>
          <p:cNvSpPr/>
          <p:nvPr/>
        </p:nvSpPr>
        <p:spPr>
          <a:xfrm>
            <a:off x="743575" y="1829175"/>
            <a:ext cx="1759800" cy="43827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Busca el bloque «si agitado» </a:t>
            </a:r>
            <a:r>
              <a:rPr lang="en-GB" sz="1650" b="0" i="0" u="none" strike="noStrike" cap="none">
                <a:solidFill>
                  <a:schemeClr val="dk1"/>
                </a:solidFill>
                <a:latin typeface="Helvetica Neue"/>
                <a:ea typeface="Helvetica Neue"/>
                <a:cs typeface="Helvetica Neue"/>
                <a:sym typeface="Helvetica Neue"/>
              </a:rPr>
              <a:t>en la sección Entrada y añádelo a tu espacio de trabajo.</a:t>
            </a:r>
            <a:endParaRPr/>
          </a:p>
        </p:txBody>
      </p:sp>
      <p:sp>
        <p:nvSpPr>
          <p:cNvPr id="550" name="Google Shape;550;g3894a057a6a_0_88"/>
          <p:cNvSpPr/>
          <p:nvPr/>
        </p:nvSpPr>
        <p:spPr>
          <a:xfrm>
            <a:off x="2772625" y="1829175"/>
            <a:ext cx="17598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Busca el bloque «mostrar cadena» </a:t>
            </a:r>
            <a:r>
              <a:rPr lang="en-GB" sz="1650" b="0" i="0" u="none" strike="noStrike" cap="none">
                <a:solidFill>
                  <a:schemeClr val="dk1"/>
                </a:solidFill>
                <a:latin typeface="Helvetica Neue"/>
                <a:ea typeface="Helvetica Neue"/>
                <a:cs typeface="Helvetica Neue"/>
                <a:sym typeface="Helvetica Neue"/>
              </a:rPr>
              <a:t>en la sección Básico. Esto mostrará una palabra en la pantalla led.</a:t>
            </a:r>
            <a:endParaRPr/>
          </a:p>
        </p:txBody>
      </p:sp>
      <p:sp>
        <p:nvSpPr>
          <p:cNvPr id="551" name="Google Shape;551;g3894a057a6a_0_88"/>
          <p:cNvSpPr txBox="1"/>
          <p:nvPr/>
        </p:nvSpPr>
        <p:spPr>
          <a:xfrm>
            <a:off x="681025" y="1257747"/>
            <a:ext cx="64899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agitar, parte 1:</a:t>
            </a:r>
            <a:endParaRPr/>
          </a:p>
        </p:txBody>
      </p:sp>
      <p:sp>
        <p:nvSpPr>
          <p:cNvPr id="552" name="Google Shape;552;g3894a057a6a_0_88"/>
          <p:cNvSpPr/>
          <p:nvPr/>
        </p:nvSpPr>
        <p:spPr>
          <a:xfrm>
            <a:off x="4801675" y="1829450"/>
            <a:ext cx="44232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650" b="1" i="0" u="none" strike="noStrike" cap="none">
                <a:solidFill>
                  <a:srgbClr val="CD0364"/>
                </a:solidFill>
                <a:latin typeface="Helvetica Neue"/>
                <a:ea typeface="Helvetica Neue"/>
                <a:cs typeface="Helvetica Neue"/>
                <a:sym typeface="Helvetica Neue"/>
              </a:rPr>
              <a:t>Busca el bloque redondeado «personaje obtener valor en»</a:t>
            </a:r>
            <a:r>
              <a:rPr lang="en-GB" sz="1650" b="0" i="0" u="none" strike="noStrike" cap="none">
                <a:solidFill>
                  <a:schemeClr val="dk1"/>
                </a:solidFill>
                <a:latin typeface="Helvetica Neue"/>
                <a:ea typeface="Helvetica Neue"/>
                <a:cs typeface="Helvetica Neue"/>
                <a:sym typeface="Helvetica Neue"/>
              </a:rPr>
              <a:t> que se encuentra en el espacio de trabajo y colócalo encima de «¡Hola!» en el bloque «mostrar cadena». Esto seleccionará aleatoriamente un elemento de la matriz «personaje» para desplazarse por la pantalla led.</a:t>
            </a:r>
            <a:endParaRPr/>
          </a:p>
        </p:txBody>
      </p:sp>
      <p:pic>
        <p:nvPicPr>
          <p:cNvPr id="553" name="Google Shape;553;g3894a057a6a_0_88" descr="Bloque «si agitado»" title="microbit-screenshot (17).png"/>
          <p:cNvPicPr preferRelativeResize="0"/>
          <p:nvPr/>
        </p:nvPicPr>
        <p:blipFill rotWithShape="1">
          <a:blip r:embed="rId3">
            <a:alphaModFix/>
          </a:blip>
          <a:srcRect/>
          <a:stretch/>
        </p:blipFill>
        <p:spPr>
          <a:xfrm>
            <a:off x="909300" y="2252100"/>
            <a:ext cx="1428350" cy="946272"/>
          </a:xfrm>
          <a:prstGeom prst="rect">
            <a:avLst/>
          </a:prstGeom>
          <a:noFill/>
          <a:ln>
            <a:noFill/>
          </a:ln>
        </p:spPr>
      </p:pic>
      <p:pic>
        <p:nvPicPr>
          <p:cNvPr id="554" name="Google Shape;554;g3894a057a6a_0_88"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269200" y="316137"/>
            <a:ext cx="1428350" cy="1191276"/>
          </a:xfrm>
          <a:prstGeom prst="rect">
            <a:avLst/>
          </a:prstGeom>
          <a:noFill/>
          <a:ln>
            <a:noFill/>
          </a:ln>
        </p:spPr>
      </p:pic>
      <p:pic>
        <p:nvPicPr>
          <p:cNvPr id="555" name="Google Shape;555;g3894a057a6a_0_88" descr="En el bloque si agitado que contiene el siguiente bloque: mostrar el cadena personaje obtener el valor al elegir al azar entre 0 y 2" title="microbit-screenshot - 2025-10-07T164144.530.png"/>
          <p:cNvPicPr preferRelativeResize="0"/>
          <p:nvPr/>
        </p:nvPicPr>
        <p:blipFill rotWithShape="1">
          <a:blip r:embed="rId5">
            <a:alphaModFix/>
          </a:blip>
          <a:srcRect t="34257" r="50888" b="45235"/>
          <a:stretch/>
        </p:blipFill>
        <p:spPr>
          <a:xfrm>
            <a:off x="4967400" y="2252100"/>
            <a:ext cx="4257475" cy="1104207"/>
          </a:xfrm>
          <a:prstGeom prst="rect">
            <a:avLst/>
          </a:prstGeom>
          <a:noFill/>
          <a:ln>
            <a:noFill/>
          </a:ln>
        </p:spPr>
      </p:pic>
      <p:pic>
        <p:nvPicPr>
          <p:cNvPr id="556" name="Google Shape;556;g3894a057a6a_0_88" descr="Bloque si agitado que contiene el bloque mostrar cadena «¡hola!»." title="microbit-screenshot - 2025-10-07T165907.316.png"/>
          <p:cNvPicPr preferRelativeResize="0"/>
          <p:nvPr/>
        </p:nvPicPr>
        <p:blipFill rotWithShape="1">
          <a:blip r:embed="rId6">
            <a:alphaModFix/>
          </a:blip>
          <a:srcRect t="35616" r="81571" b="43797"/>
          <a:stretch/>
        </p:blipFill>
        <p:spPr>
          <a:xfrm>
            <a:off x="2863000" y="2215325"/>
            <a:ext cx="1686062" cy="101983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g3894a057a6a_0_165"/>
          <p:cNvSpPr/>
          <p:nvPr/>
        </p:nvSpPr>
        <p:spPr>
          <a:xfrm>
            <a:off x="743575" y="1829175"/>
            <a:ext cx="44232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50" b="1" i="0" u="none" strike="noStrike" cap="none">
                <a:solidFill>
                  <a:srgbClr val="CD0364"/>
                </a:solidFill>
                <a:latin typeface="Helvetica Neue"/>
                <a:ea typeface="Helvetica Neue"/>
                <a:cs typeface="Helvetica Neue"/>
                <a:sym typeface="Helvetica Neue"/>
              </a:rPr>
              <a:t>Busca el bloque «pausa»</a:t>
            </a:r>
            <a:r>
              <a:rPr lang="en-GB" sz="1650" b="0" i="0" u="none" strike="noStrike" cap="none">
                <a:solidFill>
                  <a:schemeClr val="dk1"/>
                </a:solidFill>
                <a:latin typeface="Helvetica Neue"/>
                <a:ea typeface="Helvetica Neue"/>
                <a:cs typeface="Helvetica Neue"/>
                <a:sym typeface="Helvetica Neue"/>
              </a:rPr>
              <a:t> en la sección Básicos y añádelo dentro del bloque «si agitado» debajo del bloque «mostrar cadena». Haz clic en la flecha para actualizar el tiempo a dos segundos (2000 milisegundos). Esto da tiempo a los alumnos para escribir el personaje seleccionado al azar.</a:t>
            </a:r>
            <a:endParaRPr/>
          </a:p>
        </p:txBody>
      </p:sp>
      <p:sp>
        <p:nvSpPr>
          <p:cNvPr id="562" name="Google Shape;562;g3894a057a6a_0_165"/>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8</a:t>
            </a:r>
            <a:endParaRPr/>
          </a:p>
        </p:txBody>
      </p:sp>
      <p:sp>
        <p:nvSpPr>
          <p:cNvPr id="563" name="Google Shape;563;g3894a057a6a_0_16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34</a:t>
            </a:fld>
            <a:endParaRPr/>
          </a:p>
        </p:txBody>
      </p:sp>
      <p:sp>
        <p:nvSpPr>
          <p:cNvPr id="564" name="Google Shape;564;g3894a057a6a_0_16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65" name="Google Shape;565;g3894a057a6a_0_165"/>
          <p:cNvSpPr/>
          <p:nvPr/>
        </p:nvSpPr>
        <p:spPr>
          <a:xfrm>
            <a:off x="5380750" y="1829175"/>
            <a:ext cx="42429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Busca el bloque «mostrar cadena» </a:t>
            </a:r>
            <a:r>
              <a:rPr lang="en-GB" sz="1650" b="0" i="0" u="none" strike="noStrike" cap="none">
                <a:solidFill>
                  <a:schemeClr val="dk1"/>
                </a:solidFill>
                <a:latin typeface="Helvetica Neue"/>
                <a:ea typeface="Helvetica Neue"/>
                <a:cs typeface="Helvetica Neue"/>
                <a:sym typeface="Helvetica Neue"/>
              </a:rPr>
              <a:t>en la sección Básico y añádelo dentro del bloque «mostrar cadena» debajo del bloque «pausa».</a:t>
            </a:r>
            <a:endParaRPr/>
          </a:p>
        </p:txBody>
      </p:sp>
      <p:sp>
        <p:nvSpPr>
          <p:cNvPr id="566" name="Google Shape;566;g3894a057a6a_0_165"/>
          <p:cNvSpPr txBox="1"/>
          <p:nvPr/>
        </p:nvSpPr>
        <p:spPr>
          <a:xfrm>
            <a:off x="681026" y="1271910"/>
            <a:ext cx="7223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si agitado, parte 2:</a:t>
            </a:r>
            <a:endParaRPr/>
          </a:p>
        </p:txBody>
      </p:sp>
      <p:pic>
        <p:nvPicPr>
          <p:cNvPr id="567" name="Google Shape;567;g3894a057a6a_0_165"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568" name="Google Shape;568;g3894a057a6a_0_165" descr="Bloque si agitado que contiene el siguiente bloque: - mostrar cadena personaje obtener valor al elegir aleatoriamente entre 0 y 2 - pausa de 2000 ms" title="microbit-screenshot - 2025-10-07T164854.735.png"/>
          <p:cNvPicPr preferRelativeResize="0"/>
          <p:nvPr/>
        </p:nvPicPr>
        <p:blipFill rotWithShape="1">
          <a:blip r:embed="rId4">
            <a:alphaModFix/>
          </a:blip>
          <a:srcRect t="34895" r="51580" b="40299"/>
          <a:stretch/>
        </p:blipFill>
        <p:spPr>
          <a:xfrm>
            <a:off x="895833" y="2201250"/>
            <a:ext cx="4138250" cy="1316724"/>
          </a:xfrm>
          <a:prstGeom prst="rect">
            <a:avLst/>
          </a:prstGeom>
          <a:noFill/>
          <a:ln>
            <a:noFill/>
          </a:ln>
        </p:spPr>
      </p:pic>
      <p:pic>
        <p:nvPicPr>
          <p:cNvPr id="569" name="Google Shape;569;g3894a057a6a_0_165" descr="Bloque si agitado que contiene el siguiente bloque: - mostrar cadena personaje obtener valor al elegir aleatoriamente entre 0 y 2 - pausa de 2000 ms - mostrar cadena «¡hola!»" title="microbit-screenshot - 2025-10-07T170025.956.png"/>
          <p:cNvPicPr preferRelativeResize="0"/>
          <p:nvPr/>
        </p:nvPicPr>
        <p:blipFill rotWithShape="1">
          <a:blip r:embed="rId5">
            <a:alphaModFix/>
          </a:blip>
          <a:srcRect t="35175" r="52963" b="31238"/>
          <a:stretch/>
        </p:blipFill>
        <p:spPr>
          <a:xfrm>
            <a:off x="5485400" y="2259900"/>
            <a:ext cx="4138250" cy="1555276"/>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g3894a057a6a_0_181"/>
          <p:cNvSpPr/>
          <p:nvPr/>
        </p:nvSpPr>
        <p:spPr>
          <a:xfrm>
            <a:off x="743575" y="1829175"/>
            <a:ext cx="40599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redondeado «escenario obtener valor en» </a:t>
            </a:r>
            <a:r>
              <a:rPr lang="en-GB" sz="1600" b="0" i="0" u="none" strike="noStrike" cap="none">
                <a:solidFill>
                  <a:schemeClr val="dk1"/>
                </a:solidFill>
                <a:latin typeface="Helvetica Neue"/>
                <a:ea typeface="Helvetica Neue"/>
                <a:cs typeface="Helvetica Neue"/>
                <a:sym typeface="Helvetica Neue"/>
              </a:rPr>
              <a:t>que se encuentra en el espacio de trabajo y colócalo encima de «¡Hola!» en el bloque «mostrar cadena». Esto seleccionará aleatoriamente un elemento de la matriz «escenario» para desplazarse por la pantalla led.</a:t>
            </a:r>
            <a:endParaRPr sz="1600"/>
          </a:p>
        </p:txBody>
      </p:sp>
      <p:sp>
        <p:nvSpPr>
          <p:cNvPr id="575" name="Google Shape;575;g3894a057a6a_0_181"/>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9</a:t>
            </a:r>
            <a:endParaRPr/>
          </a:p>
        </p:txBody>
      </p:sp>
      <p:sp>
        <p:nvSpPr>
          <p:cNvPr id="576" name="Google Shape;576;g3894a057a6a_0_1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35</a:t>
            </a:fld>
            <a:endParaRPr/>
          </a:p>
        </p:txBody>
      </p:sp>
      <p:sp>
        <p:nvSpPr>
          <p:cNvPr id="577" name="Google Shape;577;g3894a057a6a_0_18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78" name="Google Shape;578;g3894a057a6a_0_181"/>
          <p:cNvSpPr txBox="1"/>
          <p:nvPr/>
        </p:nvSpPr>
        <p:spPr>
          <a:xfrm>
            <a:off x="681025" y="1276035"/>
            <a:ext cx="59421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chemeClr val="dk1"/>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si agitado, parte 3:</a:t>
            </a:r>
            <a:endParaRPr/>
          </a:p>
        </p:txBody>
      </p:sp>
      <p:pic>
        <p:nvPicPr>
          <p:cNvPr id="579" name="Google Shape;579;g3894a057a6a_0_18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580" name="Google Shape;580;g3894a057a6a_0_181" descr="Bloque si agitado que contiene los siguientes bloques: - mostrar cadena personaje obtener valor al elegir al azar entre 0 y 2 - pausa de 2000 ms - mostrar cadena escenario obtener valor al elegir al azar entre 0 y 2" title="microbit-screenshot - 2025-10-07T165452.040.png"/>
          <p:cNvPicPr preferRelativeResize="0"/>
          <p:nvPr/>
        </p:nvPicPr>
        <p:blipFill rotWithShape="1">
          <a:blip r:embed="rId4">
            <a:alphaModFix/>
          </a:blip>
          <a:srcRect t="35252" r="49733" b="29875"/>
          <a:stretch/>
        </p:blipFill>
        <p:spPr>
          <a:xfrm>
            <a:off x="918175" y="2052925"/>
            <a:ext cx="3828076" cy="1565226"/>
          </a:xfrm>
          <a:prstGeom prst="rect">
            <a:avLst/>
          </a:prstGeom>
          <a:noFill/>
          <a:ln>
            <a:noFill/>
          </a:ln>
        </p:spPr>
      </p:pic>
      <p:sp>
        <p:nvSpPr>
          <p:cNvPr id="581" name="Google Shape;581;g3894a057a6a_0_181"/>
          <p:cNvSpPr/>
          <p:nvPr/>
        </p:nvSpPr>
        <p:spPr>
          <a:xfrm>
            <a:off x="5067725" y="1829175"/>
            <a:ext cx="43926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el bloque «pausa»</a:t>
            </a:r>
            <a:r>
              <a:rPr lang="en-GB" sz="1600" b="0" i="0" u="none" strike="noStrike" cap="none">
                <a:solidFill>
                  <a:schemeClr val="dk1"/>
                </a:solidFill>
                <a:latin typeface="Helvetica Neue"/>
                <a:ea typeface="Helvetica Neue"/>
                <a:cs typeface="Helvetica Neue"/>
                <a:sym typeface="Helvetica Neue"/>
              </a:rPr>
              <a:t> en la sección Básico y añádelo dentro del bloque «si agitado» debajo del bloque «mostrar cadena». Haz clic en la flecha para actualizar el tiempo a dos segundos (2000 milisegundos). Esto da tiempo a los alumnos para escribir el personaje seleccionado al azar.</a:t>
            </a:r>
            <a:endParaRPr sz="1600"/>
          </a:p>
        </p:txBody>
      </p:sp>
      <p:pic>
        <p:nvPicPr>
          <p:cNvPr id="582" name="Google Shape;582;g3894a057a6a_0_181" descr="Bloque si agitado que contiene los siguientes bloques: - mostrar cadena personaje obtener valor al elegir al azar entre 0 y 2 - pausa de 2000 ms - mostrar cadena escenario obtener valor al elegir al azar entre 0 y 2 - pausa de 2000 ms" title="microbit-screenshot - 2025-10-07T165635.571.png"/>
          <p:cNvPicPr preferRelativeResize="0"/>
          <p:nvPr/>
        </p:nvPicPr>
        <p:blipFill rotWithShape="1">
          <a:blip r:embed="rId5">
            <a:alphaModFix/>
          </a:blip>
          <a:srcRect t="49793" r="51283"/>
          <a:stretch/>
        </p:blipFill>
        <p:spPr>
          <a:xfrm>
            <a:off x="5397038" y="1971563"/>
            <a:ext cx="3828076" cy="1727956"/>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pic>
        <p:nvPicPr>
          <p:cNvPr id="587" name="Google Shape;587;g3894a057a6a_0_198" title="microbit-screenshot - 2025-10-30T075729.228.png"/>
          <p:cNvPicPr preferRelativeResize="0"/>
          <p:nvPr/>
        </p:nvPicPr>
        <p:blipFill rotWithShape="1">
          <a:blip r:embed="rId3">
            <a:alphaModFix/>
          </a:blip>
          <a:srcRect t="41193" r="50038" b="10270"/>
          <a:stretch/>
        </p:blipFill>
        <p:spPr>
          <a:xfrm>
            <a:off x="786488" y="2241263"/>
            <a:ext cx="3590374" cy="1905903"/>
          </a:xfrm>
          <a:prstGeom prst="rect">
            <a:avLst/>
          </a:prstGeom>
          <a:noFill/>
          <a:ln>
            <a:noFill/>
          </a:ln>
        </p:spPr>
      </p:pic>
      <p:sp>
        <p:nvSpPr>
          <p:cNvPr id="588" name="Google Shape;588;g3894a057a6a_0_198" descr="Bloque si agitado que contiene los siguientes bloques: - mostrar cadena personaje obtener valor al elegir al azar entre 0 y 2 - pausa de 2000 ms - mostrar cadena escenario obtener valor al elegir al azar entre 0 y 2 - pausa de 2000 ms - mostrar cadena «¡Hola!»"/>
          <p:cNvSpPr/>
          <p:nvPr/>
        </p:nvSpPr>
        <p:spPr>
          <a:xfrm>
            <a:off x="743575" y="1829175"/>
            <a:ext cx="36762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a:t>
            </a:r>
            <a:r>
              <a:rPr lang="en-GB" sz="1600" b="0" i="0" u="none" strike="noStrike" cap="none">
                <a:solidFill>
                  <a:schemeClr val="dk1"/>
                </a:solidFill>
                <a:latin typeface="Helvetica Neue"/>
                <a:ea typeface="Helvetica Neue"/>
                <a:cs typeface="Helvetica Neue"/>
                <a:sym typeface="Helvetica Neue"/>
              </a:rPr>
              <a:t> en la sección Básico y añádelo dentro del bloque «mostrar cadena» debajo del bloque «pausa».</a:t>
            </a:r>
            <a:endParaRPr sz="1600"/>
          </a:p>
        </p:txBody>
      </p:sp>
      <p:sp>
        <p:nvSpPr>
          <p:cNvPr id="589" name="Google Shape;589;g3894a057a6a_0_198"/>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10</a:t>
            </a:r>
            <a:endParaRPr/>
          </a:p>
        </p:txBody>
      </p:sp>
      <p:sp>
        <p:nvSpPr>
          <p:cNvPr id="590" name="Google Shape;590;g3894a057a6a_0_19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36</a:t>
            </a:fld>
            <a:endParaRPr/>
          </a:p>
        </p:txBody>
      </p:sp>
      <p:sp>
        <p:nvSpPr>
          <p:cNvPr id="591" name="Google Shape;591;g3894a057a6a_0_19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92" name="Google Shape;592;g3894a057a6a_0_198"/>
          <p:cNvSpPr/>
          <p:nvPr/>
        </p:nvSpPr>
        <p:spPr>
          <a:xfrm>
            <a:off x="4676350" y="1829175"/>
            <a:ext cx="4947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redondeado «problema obtener valor en» </a:t>
            </a:r>
            <a:r>
              <a:rPr lang="en-GB" sz="1600" b="0" i="0" u="none" strike="noStrike" cap="none">
                <a:solidFill>
                  <a:schemeClr val="dk1"/>
                </a:solidFill>
                <a:latin typeface="Helvetica Neue"/>
                <a:ea typeface="Helvetica Neue"/>
                <a:cs typeface="Helvetica Neue"/>
                <a:sym typeface="Helvetica Neue"/>
              </a:rPr>
              <a:t>que se encuentra en el espacio de trabajo y colócalo encima de «¡Hola!» en el bloque «mostrar cadena». Esto seleccionará aleatoriamente un elemento de la matriz «problema» para desplazarse por la pantalla led.</a:t>
            </a:r>
            <a:endParaRPr sz="1600"/>
          </a:p>
        </p:txBody>
      </p:sp>
      <p:sp>
        <p:nvSpPr>
          <p:cNvPr id="593" name="Google Shape;593;g3894a057a6a_0_198"/>
          <p:cNvSpPr txBox="1"/>
          <p:nvPr/>
        </p:nvSpPr>
        <p:spPr>
          <a:xfrm>
            <a:off x="681025" y="1266891"/>
            <a:ext cx="5609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chemeClr val="dk1"/>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si agitado, parte 4:</a:t>
            </a:r>
            <a:endParaRPr/>
          </a:p>
        </p:txBody>
      </p:sp>
      <p:pic>
        <p:nvPicPr>
          <p:cNvPr id="594" name="Google Shape;594;g3894a057a6a_0_198"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269200" y="316137"/>
            <a:ext cx="1428350" cy="1191276"/>
          </a:xfrm>
          <a:prstGeom prst="rect">
            <a:avLst/>
          </a:prstGeom>
          <a:noFill/>
          <a:ln>
            <a:noFill/>
          </a:ln>
        </p:spPr>
      </p:pic>
      <p:pic>
        <p:nvPicPr>
          <p:cNvPr id="595" name="Google Shape;595;g3894a057a6a_0_198" descr="Bloque si agitado que contiene los siguientes bloques: - mostrar cadena personaje obtener valor al elegir al azar entre 0 y 2 - pausa de 2000 ms - mostrar cadena escenario obtener valor al elegir al azar entre 0 y 2 - pausa de 2000 ms - mostrar cadena problema obtener valor al elegir al azar entre 0 y 2" title="microbit-screenshot - 2025-10-30T075829.785.png"/>
          <p:cNvPicPr preferRelativeResize="0"/>
          <p:nvPr/>
        </p:nvPicPr>
        <p:blipFill rotWithShape="1">
          <a:blip r:embed="rId5">
            <a:alphaModFix/>
          </a:blip>
          <a:srcRect t="46450" r="45684" b="-1098"/>
          <a:stretch/>
        </p:blipFill>
        <p:spPr>
          <a:xfrm>
            <a:off x="5104688" y="1916955"/>
            <a:ext cx="4090624" cy="21523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g3894a057a6a_0_214"/>
          <p:cNvSpPr/>
          <p:nvPr/>
        </p:nvSpPr>
        <p:spPr>
          <a:xfrm>
            <a:off x="743575" y="1829175"/>
            <a:ext cx="8481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el bloque «pausa»</a:t>
            </a:r>
            <a:r>
              <a:rPr lang="en-GB" sz="1600" b="0" i="0" u="none" strike="noStrike" cap="none">
                <a:solidFill>
                  <a:schemeClr val="dk1"/>
                </a:solidFill>
                <a:latin typeface="Helvetica Neue"/>
                <a:ea typeface="Helvetica Neue"/>
                <a:cs typeface="Helvetica Neue"/>
                <a:sym typeface="Helvetica Neue"/>
              </a:rPr>
              <a:t> en la sección Básico y añádelo dentro del bloque «si agitado» debajo del bloque «mostrar cadena». Haz clic en la flecha para actualizar el tiempo a dos segundos (2000 milisegundos). Esto da tiempo a los alumnos para escribir el personaje seleccionado al azar.</a:t>
            </a:r>
            <a:endParaRPr/>
          </a:p>
        </p:txBody>
      </p:sp>
      <p:sp>
        <p:nvSpPr>
          <p:cNvPr id="601" name="Google Shape;601;g3894a057a6a_0_214"/>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11</a:t>
            </a:r>
            <a:endParaRPr/>
          </a:p>
        </p:txBody>
      </p:sp>
      <p:sp>
        <p:nvSpPr>
          <p:cNvPr id="602" name="Google Shape;602;g3894a057a6a_0_21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37</a:t>
            </a:fld>
            <a:endParaRPr/>
          </a:p>
        </p:txBody>
      </p:sp>
      <p:sp>
        <p:nvSpPr>
          <p:cNvPr id="603" name="Google Shape;603;g3894a057a6a_0_21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604" name="Google Shape;604;g3894a057a6a_0_214"/>
          <p:cNvSpPr txBox="1"/>
          <p:nvPr/>
        </p:nvSpPr>
        <p:spPr>
          <a:xfrm>
            <a:off x="681025" y="1266891"/>
            <a:ext cx="60399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chemeClr val="dk1"/>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si agitado, parte 5:</a:t>
            </a:r>
            <a:endParaRPr/>
          </a:p>
        </p:txBody>
      </p:sp>
      <p:pic>
        <p:nvPicPr>
          <p:cNvPr id="605" name="Google Shape;605;g3894a057a6a_0_21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606" name="Google Shape;606;g3894a057a6a_0_214" descr="Bloque si agitado que contiene los siguientes bloques: - mostrar cadena personaje obtener valor al elegir al azar entre 0 y 2 - pausa de 2000 ms - mostrar cadena escenario obtener valor al elegir al azar entre 0 y 2 - pausa de 2000 ms - mostrar cadena problema obtener valor al elegir al azar entre 0 y 2 - pausa de 2000 ms" title="microbit-screenshot - 2025-10-30T075936.703.png"/>
          <p:cNvPicPr preferRelativeResize="0"/>
          <p:nvPr/>
        </p:nvPicPr>
        <p:blipFill rotWithShape="1">
          <a:blip r:embed="rId4">
            <a:alphaModFix/>
          </a:blip>
          <a:srcRect t="43091" r="2323"/>
          <a:stretch/>
        </p:blipFill>
        <p:spPr>
          <a:xfrm>
            <a:off x="2836200" y="2025125"/>
            <a:ext cx="4233602" cy="24947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g365ab73c13e_0_354"/>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12</a:t>
            </a:r>
            <a:endParaRPr/>
          </a:p>
        </p:txBody>
      </p:sp>
      <p:sp>
        <p:nvSpPr>
          <p:cNvPr id="612" name="Google Shape;612;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38</a:t>
            </a:fld>
            <a:endParaRPr/>
          </a:p>
        </p:txBody>
      </p:sp>
      <p:sp>
        <p:nvSpPr>
          <p:cNvPr id="613" name="Google Shape;613;g365ab73c13e_0_35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Prueba </a:t>
            </a:r>
            <a:r>
              <a:rPr lang="en-GB" sz="1600"/>
              <a:t>su código utilizando el simulador y luego </a:t>
            </a:r>
            <a:r>
              <a:rPr lang="en-GB" sz="1600" b="1">
                <a:solidFill>
                  <a:srgbClr val="CD0364"/>
                </a:solidFill>
              </a:rPr>
              <a:t>descarga</a:t>
            </a:r>
            <a:r>
              <a:rPr lang="en-GB" sz="1600"/>
              <a:t> el código en su micro:bit.</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Desconecta</a:t>
            </a:r>
            <a:r>
              <a:rPr lang="en-GB" sz="1600" b="1">
                <a:solidFill>
                  <a:srgbClr val="2993D6"/>
                </a:solidFill>
              </a:rPr>
              <a:t> </a:t>
            </a:r>
            <a:r>
              <a:rPr lang="en-GB" sz="1600"/>
              <a:t>el micro:bit y </a:t>
            </a:r>
            <a:r>
              <a:rPr lang="en-GB" sz="1600" b="1">
                <a:solidFill>
                  <a:srgbClr val="CD0364"/>
                </a:solidFill>
              </a:rPr>
              <a:t>conecta</a:t>
            </a:r>
            <a:r>
              <a:rPr lang="en-GB" sz="1600"/>
              <a:t> la batería.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Agita</a:t>
            </a:r>
            <a:r>
              <a:rPr lang="en-GB" sz="1600"/>
              <a:t> el micro:bit para seleccionar aleatoriamente un personaje, un escenario y un problema.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Registra </a:t>
            </a:r>
            <a:r>
              <a:rPr lang="en-GB" sz="1600" b="1">
                <a:solidFill>
                  <a:srgbClr val="2993D6"/>
                </a:solidFill>
              </a:rPr>
              <a:t> </a:t>
            </a:r>
            <a:r>
              <a:rPr lang="en-GB" sz="1600"/>
              <a:t>cada elemento de la historia a medida que se desplaza por la pantalla led.</a:t>
            </a:r>
            <a:endParaRPr/>
          </a:p>
          <a:p>
            <a:pPr marL="914400" lvl="1" indent="-342900" algn="l" rtl="0">
              <a:lnSpc>
                <a:spcPct val="110000"/>
              </a:lnSpc>
              <a:spcBef>
                <a:spcPts val="1300"/>
              </a:spcBef>
              <a:spcAft>
                <a:spcPts val="0"/>
              </a:spcAft>
              <a:buClr>
                <a:srgbClr val="CD0364"/>
              </a:buClr>
              <a:buSzPts val="1800"/>
              <a:buChar char="•"/>
            </a:pPr>
            <a:r>
              <a:rPr lang="en-GB" sz="1600"/>
              <a:t>La hoja de registro de escritura narrativa se puede utilizar para registrar los elementos de la historia, crear un esquema y escribir una historia.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Utiliza </a:t>
            </a:r>
            <a:r>
              <a:rPr lang="en-GB" sz="1600" b="1">
                <a:solidFill>
                  <a:srgbClr val="2993D6"/>
                </a:solidFill>
              </a:rPr>
              <a:t> </a:t>
            </a:r>
            <a:r>
              <a:rPr lang="en-GB" sz="1600"/>
              <a:t>los elementos de la historia para practicar la redacción de una historia: </a:t>
            </a:r>
            <a:endParaRPr/>
          </a:p>
          <a:p>
            <a:pPr marL="914400" lvl="1" indent="-342900" algn="l" rtl="0">
              <a:lnSpc>
                <a:spcPct val="110000"/>
              </a:lnSpc>
              <a:spcBef>
                <a:spcPts val="1300"/>
              </a:spcBef>
              <a:spcAft>
                <a:spcPts val="0"/>
              </a:spcAft>
              <a:buClr>
                <a:srgbClr val="CD0364"/>
              </a:buClr>
              <a:buSzPts val="1800"/>
              <a:buChar char="•"/>
            </a:pPr>
            <a:r>
              <a:rPr lang="en-GB" sz="1600"/>
              <a:t>Imagina quién es tu personaje, dónde y cuándo tiene lugar la historia, a qué problemas se enfrentará y cómo los resolverá.</a:t>
            </a:r>
            <a:endParaRPr/>
          </a:p>
          <a:p>
            <a:pPr marL="914400" lvl="1" indent="-342900" algn="l" rtl="0">
              <a:lnSpc>
                <a:spcPct val="110000"/>
              </a:lnSpc>
              <a:spcBef>
                <a:spcPts val="1300"/>
              </a:spcBef>
              <a:spcAft>
                <a:spcPts val="0"/>
              </a:spcAft>
              <a:buClr>
                <a:srgbClr val="CD0364"/>
              </a:buClr>
              <a:buSzPts val="1800"/>
              <a:buChar char="•"/>
            </a:pPr>
            <a:r>
              <a:rPr lang="en-GB" sz="1600"/>
              <a:t>Determina el principio, el desarrollo y el final de tu historia.</a:t>
            </a:r>
            <a:endParaRPr/>
          </a:p>
        </p:txBody>
      </p:sp>
      <p:sp>
        <p:nvSpPr>
          <p:cNvPr id="614" name="Google Shape;614;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615" name="Google Shape;615;g365ab73c13e_0_35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g365ab73c13e_0_129"/>
          <p:cNvSpPr txBox="1">
            <a:spLocks noGrp="1"/>
          </p:cNvSpPr>
          <p:nvPr>
            <p:ph type="title"/>
          </p:nvPr>
        </p:nvSpPr>
        <p:spPr>
          <a:xfrm>
            <a:off x="681027" y="456075"/>
            <a:ext cx="74304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1</a:t>
            </a:r>
            <a:endParaRPr/>
          </a:p>
        </p:txBody>
      </p:sp>
      <p:sp>
        <p:nvSpPr>
          <p:cNvPr id="621" name="Google Shape;621;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39</a:t>
            </a:fld>
            <a:endParaRPr/>
          </a:p>
        </p:txBody>
      </p:sp>
      <p:sp>
        <p:nvSpPr>
          <p:cNvPr id="622" name="Google Shape;622;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623" name="Google Shape;623;g365ab73c13e_0_129" descr="decorativo" title="Inspired_green@4x-100 (1).jpg"/>
          <p:cNvPicPr preferRelativeResize="0"/>
          <p:nvPr/>
        </p:nvPicPr>
        <p:blipFill rotWithShape="1">
          <a:blip r:embed="rId3">
            <a:alphaModFix/>
          </a:blip>
          <a:srcRect/>
          <a:stretch/>
        </p:blipFill>
        <p:spPr>
          <a:xfrm rot="572934">
            <a:off x="8117651" y="330436"/>
            <a:ext cx="733273" cy="997378"/>
          </a:xfrm>
          <a:prstGeom prst="rect">
            <a:avLst/>
          </a:prstGeom>
          <a:noFill/>
          <a:ln>
            <a:noFill/>
          </a:ln>
        </p:spPr>
      </p:pic>
      <p:sp>
        <p:nvSpPr>
          <p:cNvPr id="624" name="Google Shape;624;g365ab73c13e_0_129"/>
          <p:cNvSpPr txBox="1">
            <a:spLocks noGrp="1"/>
          </p:cNvSpPr>
          <p:nvPr>
            <p:ph type="body" idx="1"/>
          </p:nvPr>
        </p:nvSpPr>
        <p:spPr>
          <a:xfrm>
            <a:off x="681036" y="1317292"/>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a:t>Este proyecto utiliza matrices, que son un tipo especial de variable que almacena datos en listas. Cada componente de una matriz se denomina elemento. </a:t>
            </a:r>
            <a:endParaRPr/>
          </a:p>
        </p:txBody>
      </p:sp>
      <p:sp>
        <p:nvSpPr>
          <p:cNvPr id="625" name="Google Shape;625;g365ab73c13e_0_129"/>
          <p:cNvSpPr/>
          <p:nvPr/>
        </p:nvSpPr>
        <p:spPr>
          <a:xfrm>
            <a:off x="741400" y="2059700"/>
            <a:ext cx="8544000" cy="4296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inicio del programa, se establecen tres variables como matrices:</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«personaje» se establece con tres elementos: «ballena», «sirena» y «pirata».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«escenario» se establece con tres elementos: «océano», «isla» y «barco».</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«problema» se establece con tres elementos: «tormenta», «perdido» y «monstruo».</a:t>
            </a:r>
            <a:endParaRPr sz="1600"/>
          </a:p>
        </p:txBody>
      </p:sp>
      <p:pic>
        <p:nvPicPr>
          <p:cNvPr id="626" name="Google Shape;626;g365ab73c13e_0_129"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4">
            <a:alphaModFix/>
          </a:blip>
          <a:srcRect b="63154"/>
          <a:stretch/>
        </p:blipFill>
        <p:spPr>
          <a:xfrm>
            <a:off x="2194899" y="2113476"/>
            <a:ext cx="5516201" cy="1837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generador de poesía</a:t>
            </a:r>
            <a:endParaRPr/>
          </a:p>
        </p:txBody>
      </p:sp>
      <p:sp>
        <p:nvSpPr>
          <p:cNvPr id="125" name="Google Shape;125;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26" name="Google Shape;126;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chemeClr val="accent6"/>
              </a:buClr>
              <a:buSzPts val="1800"/>
              <a:buChar char="•"/>
            </a:pPr>
            <a:r>
              <a:rPr lang="en-GB" sz="1800"/>
              <a:t>Cuando agites tu micro:bit, se seleccionarán elementos aleatorios de la historia, como personajes, escenarios y problemas.</a:t>
            </a:r>
            <a:endParaRPr/>
          </a:p>
          <a:p>
            <a:pPr marL="457200" lvl="0" indent="-342900" algn="l" rtl="0">
              <a:lnSpc>
                <a:spcPct val="90000"/>
              </a:lnSpc>
              <a:spcBef>
                <a:spcPts val="1000"/>
              </a:spcBef>
              <a:spcAft>
                <a:spcPts val="0"/>
              </a:spcAft>
              <a:buClr>
                <a:schemeClr val="accent6"/>
              </a:buClr>
              <a:buSzPts val="1800"/>
              <a:buChar char="•"/>
            </a:pPr>
            <a:r>
              <a:rPr lang="en-GB" sz="1800"/>
              <a:t>El programa utiliza tres matrices llamadas «personaje», «entorno» y «problema».</a:t>
            </a:r>
            <a:endParaRPr/>
          </a:p>
          <a:p>
            <a:pPr marL="457200" lvl="0" indent="-342900" algn="l" rtl="0">
              <a:lnSpc>
                <a:spcPct val="90000"/>
              </a:lnSpc>
              <a:spcBef>
                <a:spcPts val="1000"/>
              </a:spcBef>
              <a:spcAft>
                <a:spcPts val="0"/>
              </a:spcAft>
              <a:buClr>
                <a:schemeClr val="accent6"/>
              </a:buClr>
              <a:buSzPts val="1800"/>
              <a:buChar char="•"/>
            </a:pPr>
            <a:r>
              <a:rPr lang="en-GB" sz="1800"/>
              <a:t>Cada matriz almacena una lista de palabras. Cada componente de una matriz se denomina elemento. Los elementos están numerados con un índice. Por ejemplo, la matriz «personaje» incluye tres elementos: elemento 0, ballena; elemento 1, sirena; y elemento 2, pirata. Los índices se numeran a partir de 0 porque las computadoras comienzan a contar desde 0.</a:t>
            </a:r>
            <a:endParaRPr/>
          </a:p>
          <a:p>
            <a:pPr marL="457200" lvl="0" indent="-342900" algn="l" rtl="0">
              <a:lnSpc>
                <a:spcPct val="90000"/>
              </a:lnSpc>
              <a:spcBef>
                <a:spcPts val="1000"/>
              </a:spcBef>
              <a:spcAft>
                <a:spcPts val="0"/>
              </a:spcAft>
              <a:buClr>
                <a:schemeClr val="accent6"/>
              </a:buClr>
              <a:buSzPts val="1800"/>
              <a:buChar char="•"/>
            </a:pPr>
            <a:r>
              <a:rPr lang="en-GB" sz="1800"/>
              <a:t>Puedes utilizar elementos seleccionados de la historia, como la sirena, el barco y la tormenta, para practicar la escritura narrativa.</a:t>
            </a:r>
            <a:endParaRPr/>
          </a:p>
          <a:p>
            <a:pPr marL="457200" lvl="0" indent="-342900" algn="l" rtl="0">
              <a:lnSpc>
                <a:spcPct val="90000"/>
              </a:lnSpc>
              <a:spcBef>
                <a:spcPts val="1000"/>
              </a:spcBef>
              <a:spcAft>
                <a:spcPts val="0"/>
              </a:spcAft>
              <a:buClr>
                <a:schemeClr val="accent6"/>
              </a:buClr>
              <a:buSzPts val="1800"/>
              <a:buChar char="•"/>
            </a:pPr>
            <a:r>
              <a:rPr lang="en-GB" sz="1800"/>
              <a:t>Cuando agitas tu micro:bit, se elige un número aleatorio entre 0 y 2 para cada matriz. Los elementos de esos índices se muestran en la pantalla led del micro:bit con un retraso de dos segundos (2000 milisegundos) para dar tiempo a registrar las palabras mostradas.</a:t>
            </a:r>
            <a:endParaRPr/>
          </a:p>
        </p:txBody>
      </p:sp>
      <p:grpSp>
        <p:nvGrpSpPr>
          <p:cNvPr id="127" name="Google Shape;127;g365ab73c13e_0_81"/>
          <p:cNvGrpSpPr/>
          <p:nvPr/>
        </p:nvGrpSpPr>
        <p:grpSpPr>
          <a:xfrm rot="4042808">
            <a:off x="8733554" y="955085"/>
            <a:ext cx="650811" cy="659761"/>
            <a:chOff x="7572716" y="3272053"/>
            <a:chExt cx="489368" cy="496098"/>
          </a:xfrm>
        </p:grpSpPr>
        <p:sp>
          <p:nvSpPr>
            <p:cNvPr id="128" name="Google Shape;128;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9" name="Google Shape;129;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0" name="Google Shape;130;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1" name="Google Shape;131;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2" name="Google Shape;132;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3" name="Google Shape;133;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4" name="Google Shape;134;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g39444fbf832_0_28"/>
          <p:cNvSpPr txBox="1">
            <a:spLocks noGrp="1"/>
          </p:cNvSpPr>
          <p:nvPr>
            <p:ph type="title"/>
          </p:nvPr>
        </p:nvSpPr>
        <p:spPr>
          <a:xfrm>
            <a:off x="681027" y="456075"/>
            <a:ext cx="74424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2</a:t>
            </a:r>
            <a:endParaRPr/>
          </a:p>
        </p:txBody>
      </p:sp>
      <p:sp>
        <p:nvSpPr>
          <p:cNvPr id="632" name="Google Shape;632;g39444fbf832_0_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40</a:t>
            </a:fld>
            <a:endParaRPr/>
          </a:p>
        </p:txBody>
      </p:sp>
      <p:sp>
        <p:nvSpPr>
          <p:cNvPr id="633" name="Google Shape;633;g39444fbf832_0_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634" name="Google Shape;634;g39444fbf832_0_28" descr="decorativo" title="Inspired_green@4x-100 (1).jpg"/>
          <p:cNvPicPr preferRelativeResize="0"/>
          <p:nvPr/>
        </p:nvPicPr>
        <p:blipFill rotWithShape="1">
          <a:blip r:embed="rId3">
            <a:alphaModFix/>
          </a:blip>
          <a:srcRect/>
          <a:stretch/>
        </p:blipFill>
        <p:spPr>
          <a:xfrm rot="572962">
            <a:off x="8158923" y="333871"/>
            <a:ext cx="695953" cy="946660"/>
          </a:xfrm>
          <a:prstGeom prst="rect">
            <a:avLst/>
          </a:prstGeom>
          <a:noFill/>
          <a:ln>
            <a:noFill/>
          </a:ln>
        </p:spPr>
      </p:pic>
      <p:sp>
        <p:nvSpPr>
          <p:cNvPr id="635" name="Google Shape;635;g39444fbf832_0_28"/>
          <p:cNvSpPr/>
          <p:nvPr/>
        </p:nvSpPr>
        <p:spPr>
          <a:xfrm>
            <a:off x="741400" y="1367475"/>
            <a:ext cx="8544000" cy="4988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600" b="0" i="0" u="none" strike="noStrike" cap="none">
                <a:solidFill>
                  <a:schemeClr val="dk1"/>
                </a:solidFill>
                <a:latin typeface="Helvetica Neue"/>
                <a:ea typeface="Helvetica Neue"/>
                <a:cs typeface="Helvetica Neue"/>
                <a:sym typeface="Helvetica Neue"/>
              </a:rPr>
              <a:t>Los elementos de cada </a:t>
            </a:r>
            <a:r>
              <a:rPr lang="en-GB" sz="1600" b="1" i="0" u="none" strike="noStrike" cap="none">
                <a:solidFill>
                  <a:schemeClr val="dk1"/>
                </a:solidFill>
                <a:latin typeface="Helvetica Neue"/>
                <a:ea typeface="Helvetica Neue"/>
                <a:cs typeface="Helvetica Neue"/>
                <a:sym typeface="Helvetica Neue"/>
              </a:rPr>
              <a:t>matriz</a:t>
            </a:r>
            <a:r>
              <a:rPr lang="en-GB" sz="1600" b="0" i="0" u="none" strike="noStrike" cap="none">
                <a:solidFill>
                  <a:schemeClr val="dk1"/>
                </a:solidFill>
                <a:latin typeface="Helvetica Neue"/>
                <a:ea typeface="Helvetica Neue"/>
                <a:cs typeface="Helvetica Neue"/>
                <a:sym typeface="Helvetica Neue"/>
              </a:rPr>
              <a:t> se numeran con un </a:t>
            </a:r>
            <a:r>
              <a:rPr lang="en-GB" sz="1600" b="0" i="1" u="none" strike="noStrike" cap="none">
                <a:solidFill>
                  <a:schemeClr val="dk1"/>
                </a:solidFill>
                <a:latin typeface="Helvetica Neue"/>
                <a:ea typeface="Helvetica Neue"/>
                <a:cs typeface="Helvetica Neue"/>
                <a:sym typeface="Helvetica Neue"/>
              </a:rPr>
              <a:t>índice</a:t>
            </a:r>
            <a:r>
              <a:rPr lang="en-GB" sz="1600" b="0" i="0" u="none" strike="noStrike" cap="none">
                <a:solidFill>
                  <a:schemeClr val="dk1"/>
                </a:solidFill>
                <a:latin typeface="Helvetica Neue"/>
                <a:ea typeface="Helvetica Neue"/>
                <a:cs typeface="Helvetica Neue"/>
                <a:sym typeface="Helvetica Neue"/>
              </a:rPr>
              <a:t> que comienza en 0 y llega hasta 2. La numeración comienza en 0 en lugar de 1 porque las computadoras comienzan a contar desde 0.</a:t>
            </a:r>
            <a:endParaRPr sz="1600"/>
          </a:p>
          <a:p>
            <a:pPr marL="0" marR="0" lvl="0" indent="0" algn="l" rtl="0">
              <a:lnSpc>
                <a:spcPct val="110000"/>
              </a:lnSpc>
              <a:spcBef>
                <a:spcPts val="1300"/>
              </a:spcBef>
              <a:spcAft>
                <a:spcPts val="0"/>
              </a:spcAft>
              <a:buClr>
                <a:srgbClr val="000000"/>
              </a:buClr>
              <a:buSzPts val="1400"/>
              <a:buFont typeface="Arial"/>
              <a:buNone/>
            </a:pPr>
            <a:r>
              <a:rPr lang="en-GB" sz="1600" b="0" i="0" u="none" strike="noStrike" cap="none">
                <a:solidFill>
                  <a:schemeClr val="dk1"/>
                </a:solidFill>
                <a:latin typeface="Helvetica Neue"/>
                <a:ea typeface="Helvetica Neue"/>
                <a:cs typeface="Helvetica Neue"/>
                <a:sym typeface="Helvetica Neue"/>
              </a:rPr>
              <a:t>Por ejemplo, la matriz «personaje» incluye tres elementos con un índice:</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0 = «ballena»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1 = «sirena»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Índice 2 = «pirata»</a:t>
            </a:r>
            <a:endParaRPr sz="1600"/>
          </a:p>
        </p:txBody>
      </p:sp>
      <p:grpSp>
        <p:nvGrpSpPr>
          <p:cNvPr id="636" name="Google Shape;636;g39444fbf832_0_28"/>
          <p:cNvGrpSpPr/>
          <p:nvPr/>
        </p:nvGrpSpPr>
        <p:grpSpPr>
          <a:xfrm>
            <a:off x="2248500" y="3821000"/>
            <a:ext cx="6220052" cy="2390904"/>
            <a:chOff x="1903375" y="3679275"/>
            <a:chExt cx="6220052" cy="2390904"/>
          </a:xfrm>
        </p:grpSpPr>
        <p:pic>
          <p:nvPicPr>
            <p:cNvPr id="637" name="Google Shape;637;g39444fbf832_0_28"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4">
              <a:alphaModFix/>
            </a:blip>
            <a:srcRect b="63154"/>
            <a:stretch/>
          </p:blipFill>
          <p:spPr>
            <a:xfrm>
              <a:off x="1903375" y="3998776"/>
              <a:ext cx="6220052" cy="2071403"/>
            </a:xfrm>
            <a:prstGeom prst="rect">
              <a:avLst/>
            </a:prstGeom>
            <a:noFill/>
            <a:ln>
              <a:noFill/>
            </a:ln>
          </p:spPr>
        </p:pic>
        <p:grpSp>
          <p:nvGrpSpPr>
            <p:cNvPr id="638" name="Google Shape;638;g39444fbf832_0_28"/>
            <p:cNvGrpSpPr/>
            <p:nvPr/>
          </p:nvGrpSpPr>
          <p:grpSpPr>
            <a:xfrm>
              <a:off x="4638074" y="3679275"/>
              <a:ext cx="895200" cy="820810"/>
              <a:chOff x="4638074" y="3679275"/>
              <a:chExt cx="895200" cy="820810"/>
            </a:xfrm>
          </p:grpSpPr>
          <p:sp>
            <p:nvSpPr>
              <p:cNvPr id="639" name="Google Shape;639;g39444fbf832_0_28"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867861"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sp>
            <p:nvSpPr>
              <p:cNvPr id="640" name="Google Shape;640;g39444fbf832_0_28"/>
              <p:cNvSpPr/>
              <p:nvPr/>
            </p:nvSpPr>
            <p:spPr>
              <a:xfrm>
                <a:off x="4638074" y="3679275"/>
                <a:ext cx="895200" cy="365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CD0364"/>
                    </a:solidFill>
                    <a:latin typeface="Helvetica Neue"/>
                    <a:ea typeface="Helvetica Neue"/>
                    <a:cs typeface="Helvetica Neue"/>
                    <a:sym typeface="Helvetica Neue"/>
                  </a:rPr>
                  <a:t>Índice 0</a:t>
                </a:r>
                <a:endParaRPr/>
              </a:p>
            </p:txBody>
          </p:sp>
        </p:grpSp>
        <p:grpSp>
          <p:nvGrpSpPr>
            <p:cNvPr id="641" name="Google Shape;641;g39444fbf832_0_28"/>
            <p:cNvGrpSpPr/>
            <p:nvPr/>
          </p:nvGrpSpPr>
          <p:grpSpPr>
            <a:xfrm>
              <a:off x="5635112" y="3679275"/>
              <a:ext cx="895200" cy="820810"/>
              <a:chOff x="4688500" y="3679275"/>
              <a:chExt cx="895200" cy="820810"/>
            </a:xfrm>
          </p:grpSpPr>
          <p:sp>
            <p:nvSpPr>
              <p:cNvPr id="642" name="Google Shape;642;g39444fbf832_0_28"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sp>
            <p:nvSpPr>
              <p:cNvPr id="643" name="Google Shape;643;g39444fbf832_0_28"/>
              <p:cNvSpPr/>
              <p:nvPr/>
            </p:nvSpPr>
            <p:spPr>
              <a:xfrm>
                <a:off x="4688500" y="3679275"/>
                <a:ext cx="895200" cy="365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CD0364"/>
                    </a:solidFill>
                    <a:latin typeface="Helvetica Neue"/>
                    <a:ea typeface="Helvetica Neue"/>
                    <a:cs typeface="Helvetica Neue"/>
                    <a:sym typeface="Helvetica Neue"/>
                  </a:rPr>
                  <a:t>Índice 1</a:t>
                </a:r>
                <a:endParaRPr/>
              </a:p>
            </p:txBody>
          </p:sp>
        </p:grpSp>
        <p:grpSp>
          <p:nvGrpSpPr>
            <p:cNvPr id="644" name="Google Shape;644;g39444fbf832_0_28"/>
            <p:cNvGrpSpPr/>
            <p:nvPr/>
          </p:nvGrpSpPr>
          <p:grpSpPr>
            <a:xfrm>
              <a:off x="6632137" y="3679275"/>
              <a:ext cx="895200" cy="820810"/>
              <a:chOff x="4688500" y="3679275"/>
              <a:chExt cx="895200" cy="820810"/>
            </a:xfrm>
          </p:grpSpPr>
          <p:sp>
            <p:nvSpPr>
              <p:cNvPr id="645" name="Google Shape;645;g39444fbf832_0_28"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sp>
            <p:nvSpPr>
              <p:cNvPr id="646" name="Google Shape;646;g39444fbf832_0_28"/>
              <p:cNvSpPr/>
              <p:nvPr/>
            </p:nvSpPr>
            <p:spPr>
              <a:xfrm>
                <a:off x="4688500" y="3679275"/>
                <a:ext cx="895200" cy="365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CD0364"/>
                    </a:solidFill>
                    <a:latin typeface="Helvetica Neue"/>
                    <a:ea typeface="Helvetica Neue"/>
                    <a:cs typeface="Helvetica Neue"/>
                    <a:sym typeface="Helvetica Neue"/>
                  </a:rPr>
                  <a:t>Índice 2</a:t>
                </a:r>
                <a:endParaRPr/>
              </a:p>
            </p:txBody>
          </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g39444fbf832_0_50"/>
          <p:cNvSpPr txBox="1">
            <a:spLocks noGrp="1"/>
          </p:cNvSpPr>
          <p:nvPr>
            <p:ph type="title"/>
          </p:nvPr>
        </p:nvSpPr>
        <p:spPr>
          <a:xfrm>
            <a:off x="681026" y="456075"/>
            <a:ext cx="75075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3</a:t>
            </a:r>
            <a:endParaRPr/>
          </a:p>
        </p:txBody>
      </p:sp>
      <p:sp>
        <p:nvSpPr>
          <p:cNvPr id="652" name="Google Shape;652;g39444fbf832_0_5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41</a:t>
            </a:fld>
            <a:endParaRPr/>
          </a:p>
        </p:txBody>
      </p:sp>
      <p:sp>
        <p:nvSpPr>
          <p:cNvPr id="653" name="Google Shape;653;g39444fbf832_0_5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654" name="Google Shape;654;g39444fbf832_0_50" descr="decorativo" title="Inspired_green@4x-100 (1).jpg"/>
          <p:cNvPicPr preferRelativeResize="0"/>
          <p:nvPr/>
        </p:nvPicPr>
        <p:blipFill rotWithShape="1">
          <a:blip r:embed="rId3">
            <a:alphaModFix/>
          </a:blip>
          <a:srcRect/>
          <a:stretch/>
        </p:blipFill>
        <p:spPr>
          <a:xfrm rot="572952">
            <a:off x="8139394" y="332243"/>
            <a:ext cx="713613" cy="970665"/>
          </a:xfrm>
          <a:prstGeom prst="rect">
            <a:avLst/>
          </a:prstGeom>
          <a:noFill/>
          <a:ln>
            <a:noFill/>
          </a:ln>
        </p:spPr>
      </p:pic>
      <p:sp>
        <p:nvSpPr>
          <p:cNvPr id="655" name="Google Shape;655;g39444fbf832_0_50"/>
          <p:cNvSpPr txBox="1">
            <a:spLocks noGrp="1"/>
          </p:cNvSpPr>
          <p:nvPr>
            <p:ph type="body" idx="1"/>
          </p:nvPr>
        </p:nvSpPr>
        <p:spPr>
          <a:xfrm>
            <a:off x="681036" y="1244140"/>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la aleatorización para seleccionar diferentes elementos de la historia cada vez que agitas el micro:bit.</a:t>
            </a:r>
            <a:endParaRPr sz="2475"/>
          </a:p>
        </p:txBody>
      </p:sp>
      <p:sp>
        <p:nvSpPr>
          <p:cNvPr id="656" name="Google Shape;656;g39444fbf832_0_50"/>
          <p:cNvSpPr/>
          <p:nvPr/>
        </p:nvSpPr>
        <p:spPr>
          <a:xfrm>
            <a:off x="741400" y="1928825"/>
            <a:ext cx="8544000" cy="4427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Hay tres partes diferentes del código que se utilizan para seleccionar aleatoriamente un elemento de la historia.</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rojo identifica qué matriz utilizar.</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morado elige un número aleatorio entre 0 y 2. El número aleatorio seleccionado se utiliza como número de índice.</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El bloque naranja obtiene el elemento en el número de índice de la matriz identificada. </a:t>
            </a:r>
            <a:endParaRPr sz="1600"/>
          </a:p>
        </p:txBody>
      </p:sp>
      <p:pic>
        <p:nvPicPr>
          <p:cNvPr id="657" name="Google Shape;657;g39444fbf832_0_50" descr="Bloque si agitado que contiene el siguiente bloque: mostrar cadena personaje obtener valor al elegir al azar entre 0 y 2." title="microbit-screenshot - 2025-10-01T140847.227.png"/>
          <p:cNvPicPr preferRelativeResize="0"/>
          <p:nvPr/>
        </p:nvPicPr>
        <p:blipFill rotWithShape="1">
          <a:blip r:embed="rId4">
            <a:alphaModFix/>
          </a:blip>
          <a:srcRect t="33639" b="43932"/>
          <a:stretch/>
        </p:blipFill>
        <p:spPr>
          <a:xfrm>
            <a:off x="3208325" y="4601116"/>
            <a:ext cx="5436001" cy="1173277"/>
          </a:xfrm>
          <a:prstGeom prst="rect">
            <a:avLst/>
          </a:prstGeom>
          <a:noFill/>
          <a:ln>
            <a:noFill/>
          </a:ln>
        </p:spPr>
      </p:pic>
      <p:grpSp>
        <p:nvGrpSpPr>
          <p:cNvPr id="658" name="Google Shape;658;g39444fbf832_0_50"/>
          <p:cNvGrpSpPr/>
          <p:nvPr/>
        </p:nvGrpSpPr>
        <p:grpSpPr>
          <a:xfrm>
            <a:off x="6261592" y="4118195"/>
            <a:ext cx="1821661" cy="901648"/>
            <a:chOff x="180128" y="3544688"/>
            <a:chExt cx="2860200" cy="998724"/>
          </a:xfrm>
        </p:grpSpPr>
        <p:sp>
          <p:nvSpPr>
            <p:cNvPr id="659" name="Google Shape;659;g39444fbf832_0_5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392450" y="4008812"/>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CD0364"/>
                  </a:solidFill>
                  <a:latin typeface="Helvetica Neue"/>
                  <a:ea typeface="Helvetica Neue"/>
                  <a:cs typeface="Helvetica Neue"/>
                  <a:sym typeface="Helvetica Neue"/>
                </a:rPr>
                <a:t>↓</a:t>
              </a:r>
              <a:endParaRPr/>
            </a:p>
          </p:txBody>
        </p:sp>
        <p:sp>
          <p:nvSpPr>
            <p:cNvPr id="660" name="Google Shape;660;g39444fbf832_0_50"/>
            <p:cNvSpPr/>
            <p:nvPr/>
          </p:nvSpPr>
          <p:spPr>
            <a:xfrm>
              <a:off x="180128" y="3544688"/>
              <a:ext cx="2860200" cy="534900"/>
            </a:xfrm>
            <a:prstGeom prst="roundRect">
              <a:avLst>
                <a:gd name="adj" fmla="val 16667"/>
              </a:avLst>
            </a:prstGeom>
            <a:noFill/>
            <a:ln w="17200" cap="flat" cmpd="sng">
              <a:solidFill>
                <a:srgbClr val="CD0364"/>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CD0364"/>
                  </a:solidFill>
                  <a:latin typeface="Helvetica Neue"/>
                  <a:ea typeface="Helvetica Neue"/>
                  <a:cs typeface="Helvetica Neue"/>
                  <a:sym typeface="Helvetica Neue"/>
                </a:rPr>
                <a:t>Número aleatorio = 1</a:t>
              </a:r>
              <a:endParaRPr/>
            </a:p>
          </p:txBody>
        </p:sp>
      </p:grpSp>
      <p:grpSp>
        <p:nvGrpSpPr>
          <p:cNvPr id="661" name="Google Shape;661;g39444fbf832_0_50"/>
          <p:cNvGrpSpPr/>
          <p:nvPr/>
        </p:nvGrpSpPr>
        <p:grpSpPr>
          <a:xfrm>
            <a:off x="3571311" y="4118221"/>
            <a:ext cx="2302967" cy="901642"/>
            <a:chOff x="3099782" y="3510840"/>
            <a:chExt cx="3615900" cy="998717"/>
          </a:xfrm>
        </p:grpSpPr>
        <p:sp>
          <p:nvSpPr>
            <p:cNvPr id="662" name="Google Shape;662;g39444fbf832_0_5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574879" y="3974957"/>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CD0364"/>
                  </a:solidFill>
                  <a:latin typeface="Helvetica Neue"/>
                  <a:ea typeface="Helvetica Neue"/>
                  <a:cs typeface="Helvetica Neue"/>
                  <a:sym typeface="Helvetica Neue"/>
                </a:rPr>
                <a:t>↓</a:t>
              </a:r>
              <a:endParaRPr/>
            </a:p>
          </p:txBody>
        </p:sp>
        <p:sp>
          <p:nvSpPr>
            <p:cNvPr id="663" name="Google Shape;663;g39444fbf832_0_50"/>
            <p:cNvSpPr/>
            <p:nvPr/>
          </p:nvSpPr>
          <p:spPr>
            <a:xfrm>
              <a:off x="3099782" y="3510840"/>
              <a:ext cx="3615900" cy="534900"/>
            </a:xfrm>
            <a:prstGeom prst="roundRect">
              <a:avLst>
                <a:gd name="adj" fmla="val 16667"/>
              </a:avLst>
            </a:prstGeom>
            <a:noFill/>
            <a:ln w="17200" cap="flat" cmpd="sng">
              <a:solidFill>
                <a:srgbClr val="CD0364"/>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CD0364"/>
                  </a:solidFill>
                  <a:latin typeface="Helvetica Neue"/>
                  <a:ea typeface="Helvetica Neue"/>
                  <a:cs typeface="Helvetica Neue"/>
                  <a:sym typeface="Helvetica Neue"/>
                </a:rPr>
                <a:t>Utiliza la matriz «personaje»</a:t>
              </a:r>
              <a:endParaRPr/>
            </a:p>
          </p:txBody>
        </p:sp>
      </p:grpSp>
      <p:grpSp>
        <p:nvGrpSpPr>
          <p:cNvPr id="664" name="Google Shape;664;g39444fbf832_0_50"/>
          <p:cNvGrpSpPr/>
          <p:nvPr/>
        </p:nvGrpSpPr>
        <p:grpSpPr>
          <a:xfrm>
            <a:off x="4573668" y="5433854"/>
            <a:ext cx="2302967" cy="855975"/>
            <a:chOff x="1824650" y="3428711"/>
            <a:chExt cx="3615900" cy="948134"/>
          </a:xfrm>
        </p:grpSpPr>
        <p:sp>
          <p:nvSpPr>
            <p:cNvPr id="665" name="Google Shape;665;g39444fbf832_0_5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10800000">
              <a:off x="3414801" y="3428711"/>
              <a:ext cx="435600" cy="534600"/>
            </a:xfrm>
            <a:prstGeom prst="rect">
              <a:avLst/>
            </a:prstGeom>
            <a:noFill/>
            <a:ln>
              <a:noFill/>
            </a:ln>
          </p:spPr>
          <p:txBody>
            <a:bodyPr spcFirstLastPara="1" wrap="square" lIns="82525" tIns="82525" rIns="82525" bIns="82525" anchor="t" anchorCtr="0">
              <a:spAutoFit/>
            </a:bodyPr>
            <a:lstStyle/>
            <a:p>
              <a:pPr marL="0" marR="0" lvl="0" indent="0" algn="ctr" rtl="0">
                <a:lnSpc>
                  <a:spcPct val="100000"/>
                </a:lnSpc>
                <a:spcBef>
                  <a:spcPts val="0"/>
                </a:spcBef>
                <a:spcAft>
                  <a:spcPts val="0"/>
                </a:spcAft>
                <a:buClr>
                  <a:srgbClr val="000000"/>
                </a:buClr>
                <a:buSzPts val="2053"/>
                <a:buFont typeface="Arial"/>
                <a:buNone/>
              </a:pPr>
              <a:r>
                <a:rPr lang="en-GB" sz="2053" b="0" i="0" u="none" strike="noStrike" cap="none">
                  <a:solidFill>
                    <a:srgbClr val="CD0364"/>
                  </a:solidFill>
                  <a:latin typeface="Helvetica Neue"/>
                  <a:ea typeface="Helvetica Neue"/>
                  <a:cs typeface="Helvetica Neue"/>
                  <a:sym typeface="Helvetica Neue"/>
                </a:rPr>
                <a:t>↓</a:t>
              </a:r>
              <a:endParaRPr/>
            </a:p>
          </p:txBody>
        </p:sp>
        <p:sp>
          <p:nvSpPr>
            <p:cNvPr id="666" name="Google Shape;666;g39444fbf832_0_50"/>
            <p:cNvSpPr/>
            <p:nvPr/>
          </p:nvSpPr>
          <p:spPr>
            <a:xfrm>
              <a:off x="1824650" y="3841945"/>
              <a:ext cx="3615900" cy="534900"/>
            </a:xfrm>
            <a:prstGeom prst="roundRect">
              <a:avLst>
                <a:gd name="adj" fmla="val 16667"/>
              </a:avLst>
            </a:prstGeom>
            <a:noFill/>
            <a:ln w="17200" cap="flat" cmpd="sng">
              <a:solidFill>
                <a:srgbClr val="CD0364"/>
              </a:solidFill>
              <a:prstDash val="solid"/>
              <a:round/>
              <a:headEnd type="none" w="sm" len="sm"/>
              <a:tailEnd type="none" w="sm" len="sm"/>
            </a:ln>
          </p:spPr>
          <p:txBody>
            <a:bodyPr spcFirstLastPara="1" wrap="square" lIns="82525" tIns="82525" rIns="82525" bIns="82525" anchor="ctr" anchorCtr="0">
              <a:noAutofit/>
            </a:bodyPr>
            <a:lstStyle/>
            <a:p>
              <a:pPr marL="0" marR="0" lvl="0" indent="0" algn="ctr" rtl="0">
                <a:lnSpc>
                  <a:spcPct val="100000"/>
                </a:lnSpc>
                <a:spcBef>
                  <a:spcPts val="0"/>
                </a:spcBef>
                <a:spcAft>
                  <a:spcPts val="0"/>
                </a:spcAft>
                <a:buClr>
                  <a:srgbClr val="000000"/>
                </a:buClr>
                <a:buSzPts val="1263"/>
                <a:buFont typeface="Arial"/>
                <a:buNone/>
              </a:pPr>
              <a:r>
                <a:rPr lang="en-GB" sz="1263" b="1" i="0" u="none" strike="noStrike" cap="none">
                  <a:solidFill>
                    <a:srgbClr val="CD0364"/>
                  </a:solidFill>
                  <a:latin typeface="Helvetica Neue"/>
                  <a:ea typeface="Helvetica Neue"/>
                  <a:cs typeface="Helvetica Neue"/>
                  <a:sym typeface="Helvetica Neue"/>
                </a:rPr>
                <a:t>Obtén el elemento en el índice 1</a:t>
              </a:r>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g39444fbf832_0_11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4</a:t>
            </a:r>
            <a:endParaRPr/>
          </a:p>
        </p:txBody>
      </p:sp>
      <p:sp>
        <p:nvSpPr>
          <p:cNvPr id="672" name="Google Shape;672;g39444fbf832_0_11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42</a:t>
            </a:fld>
            <a:endParaRPr/>
          </a:p>
        </p:txBody>
      </p:sp>
      <p:sp>
        <p:nvSpPr>
          <p:cNvPr id="673" name="Google Shape;673;g39444fbf832_0_11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674" name="Google Shape;674;g39444fbf832_0_112" descr="decorativo" title="Inspired_green@4x-100 (1).jpg"/>
          <p:cNvPicPr preferRelativeResize="0"/>
          <p:nvPr/>
        </p:nvPicPr>
        <p:blipFill rotWithShape="1">
          <a:blip r:embed="rId3">
            <a:alphaModFix/>
          </a:blip>
          <a:srcRect/>
          <a:stretch/>
        </p:blipFill>
        <p:spPr>
          <a:xfrm rot="572959">
            <a:off x="8125226" y="331061"/>
            <a:ext cx="726424" cy="988105"/>
          </a:xfrm>
          <a:prstGeom prst="rect">
            <a:avLst/>
          </a:prstGeom>
          <a:noFill/>
          <a:ln>
            <a:noFill/>
          </a:ln>
        </p:spPr>
      </p:pic>
      <p:sp>
        <p:nvSpPr>
          <p:cNvPr id="675" name="Google Shape;675;g39444fbf832_0_112"/>
          <p:cNvSpPr/>
          <p:nvPr/>
        </p:nvSpPr>
        <p:spPr>
          <a:xfrm>
            <a:off x="741400" y="1367475"/>
            <a:ext cx="8544000" cy="4988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Este código mostrará la cadena «sirena», ya que es el elemento del índice 1 de la matriz «personaje».</a:t>
            </a:r>
            <a:endParaRPr/>
          </a:p>
        </p:txBody>
      </p:sp>
      <p:grpSp>
        <p:nvGrpSpPr>
          <p:cNvPr id="676" name="Google Shape;676;g39444fbf832_0_112"/>
          <p:cNvGrpSpPr/>
          <p:nvPr/>
        </p:nvGrpSpPr>
        <p:grpSpPr>
          <a:xfrm>
            <a:off x="958917" y="2539562"/>
            <a:ext cx="4596515" cy="1836277"/>
            <a:chOff x="2146973" y="4222100"/>
            <a:chExt cx="5140941" cy="2053771"/>
          </a:xfrm>
        </p:grpSpPr>
        <p:pic>
          <p:nvPicPr>
            <p:cNvPr id="677" name="Google Shape;677;g39444fbf832_0_112" descr="Bloque si agitado que contiene el siguiente bloque: mostrar cadena personaje obtener valor al elegir al azar entre 0 y 2." title="microbit-screenshot - 2025-10-01T140847.227.png"/>
            <p:cNvPicPr preferRelativeResize="0"/>
            <p:nvPr/>
          </p:nvPicPr>
          <p:blipFill rotWithShape="1">
            <a:blip r:embed="rId4">
              <a:alphaModFix/>
            </a:blip>
            <a:srcRect t="33639" b="43932"/>
            <a:stretch/>
          </p:blipFill>
          <p:spPr>
            <a:xfrm>
              <a:off x="2146973" y="4678811"/>
              <a:ext cx="5140941" cy="1109599"/>
            </a:xfrm>
            <a:prstGeom prst="rect">
              <a:avLst/>
            </a:prstGeom>
            <a:noFill/>
            <a:ln>
              <a:noFill/>
            </a:ln>
          </p:spPr>
        </p:pic>
        <p:grpSp>
          <p:nvGrpSpPr>
            <p:cNvPr id="678" name="Google Shape;678;g39444fbf832_0_112"/>
            <p:cNvGrpSpPr/>
            <p:nvPr/>
          </p:nvGrpSpPr>
          <p:grpSpPr>
            <a:xfrm>
              <a:off x="5034525" y="4222100"/>
              <a:ext cx="1722984" cy="852967"/>
              <a:chOff x="180128" y="3544688"/>
              <a:chExt cx="2860200" cy="999024"/>
            </a:xfrm>
          </p:grpSpPr>
          <p:sp>
            <p:nvSpPr>
              <p:cNvPr id="679" name="Google Shape;679;g39444fbf832_0_112"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392450" y="4008812"/>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CD0364"/>
                    </a:solidFill>
                    <a:latin typeface="Helvetica Neue"/>
                    <a:ea typeface="Helvetica Neue"/>
                    <a:cs typeface="Helvetica Neue"/>
                    <a:sym typeface="Helvetica Neue"/>
                  </a:rPr>
                  <a:t>↓</a:t>
                </a:r>
                <a:endParaRPr/>
              </a:p>
            </p:txBody>
          </p:sp>
          <p:sp>
            <p:nvSpPr>
              <p:cNvPr id="680" name="Google Shape;680;g39444fbf832_0_112"/>
              <p:cNvSpPr/>
              <p:nvPr/>
            </p:nvSpPr>
            <p:spPr>
              <a:xfrm>
                <a:off x="180128" y="3544688"/>
                <a:ext cx="2860200" cy="534900"/>
              </a:xfrm>
              <a:prstGeom prst="roundRect">
                <a:avLst>
                  <a:gd name="adj" fmla="val 16667"/>
                </a:avLst>
              </a:prstGeom>
              <a:noFill/>
              <a:ln w="14550" cap="flat" cmpd="sng">
                <a:solidFill>
                  <a:srgbClr val="CD0364"/>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CD0364"/>
                    </a:solidFill>
                    <a:latin typeface="Helvetica Neue"/>
                    <a:ea typeface="Helvetica Neue"/>
                    <a:cs typeface="Helvetica Neue"/>
                    <a:sym typeface="Helvetica Neue"/>
                  </a:rPr>
                  <a:t>Número aleatorio = 1</a:t>
                </a:r>
                <a:endParaRPr/>
              </a:p>
            </p:txBody>
          </p:sp>
        </p:grpSp>
        <p:grpSp>
          <p:nvGrpSpPr>
            <p:cNvPr id="681" name="Google Shape;681;g39444fbf832_0_112"/>
            <p:cNvGrpSpPr/>
            <p:nvPr/>
          </p:nvGrpSpPr>
          <p:grpSpPr>
            <a:xfrm>
              <a:off x="2490475" y="4222125"/>
              <a:ext cx="2178218" cy="852961"/>
              <a:chOff x="3099782" y="3510840"/>
              <a:chExt cx="3615900" cy="999017"/>
            </a:xfrm>
          </p:grpSpPr>
          <p:sp>
            <p:nvSpPr>
              <p:cNvPr id="682" name="Google Shape;682;g39444fbf832_0_112"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574879" y="3974957"/>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CD0364"/>
                    </a:solidFill>
                    <a:latin typeface="Helvetica Neue"/>
                    <a:ea typeface="Helvetica Neue"/>
                    <a:cs typeface="Helvetica Neue"/>
                    <a:sym typeface="Helvetica Neue"/>
                  </a:rPr>
                  <a:t>↓</a:t>
                </a:r>
                <a:endParaRPr/>
              </a:p>
            </p:txBody>
          </p:sp>
          <p:sp>
            <p:nvSpPr>
              <p:cNvPr id="683" name="Google Shape;683;g39444fbf832_0_112"/>
              <p:cNvSpPr/>
              <p:nvPr/>
            </p:nvSpPr>
            <p:spPr>
              <a:xfrm>
                <a:off x="3099782" y="3510840"/>
                <a:ext cx="3615900" cy="534900"/>
              </a:xfrm>
              <a:prstGeom prst="roundRect">
                <a:avLst>
                  <a:gd name="adj" fmla="val 16667"/>
                </a:avLst>
              </a:prstGeom>
              <a:noFill/>
              <a:ln w="14550" cap="flat" cmpd="sng">
                <a:solidFill>
                  <a:srgbClr val="CD0364"/>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CD0364"/>
                    </a:solidFill>
                    <a:latin typeface="Helvetica Neue"/>
                    <a:ea typeface="Helvetica Neue"/>
                    <a:cs typeface="Helvetica Neue"/>
                    <a:sym typeface="Helvetica Neue"/>
                  </a:rPr>
                  <a:t>Utiliza la matriz «personaje»</a:t>
                </a:r>
                <a:endParaRPr/>
              </a:p>
            </p:txBody>
          </p:sp>
        </p:grpSp>
        <p:grpSp>
          <p:nvGrpSpPr>
            <p:cNvPr id="684" name="Google Shape;684;g39444fbf832_0_112"/>
            <p:cNvGrpSpPr/>
            <p:nvPr/>
          </p:nvGrpSpPr>
          <p:grpSpPr>
            <a:xfrm>
              <a:off x="3438335" y="5466098"/>
              <a:ext cx="2178218" cy="809773"/>
              <a:chOff x="1824650" y="3428411"/>
              <a:chExt cx="3615900" cy="948434"/>
            </a:xfrm>
          </p:grpSpPr>
          <p:sp>
            <p:nvSpPr>
              <p:cNvPr id="685" name="Google Shape;685;g39444fbf832_0_112"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10800000">
                <a:off x="3414801" y="3428411"/>
                <a:ext cx="435600" cy="534900"/>
              </a:xfrm>
              <a:prstGeom prst="rect">
                <a:avLst/>
              </a:prstGeom>
              <a:noFill/>
              <a:ln>
                <a:noFill/>
              </a:ln>
            </p:spPr>
            <p:txBody>
              <a:bodyPr spcFirstLastPara="1" wrap="square" lIns="69775" tIns="69775" rIns="69775" bIns="69775" anchor="t" anchorCtr="0">
                <a:spAutoFit/>
              </a:bodyPr>
              <a:lstStyle/>
              <a:p>
                <a:pPr marL="0" marR="0" lvl="0" indent="0" algn="ctr" rtl="0">
                  <a:lnSpc>
                    <a:spcPct val="100000"/>
                  </a:lnSpc>
                  <a:spcBef>
                    <a:spcPts val="0"/>
                  </a:spcBef>
                  <a:spcAft>
                    <a:spcPts val="0"/>
                  </a:spcAft>
                  <a:buClr>
                    <a:srgbClr val="000000"/>
                  </a:buClr>
                  <a:buSzPts val="1736"/>
                  <a:buFont typeface="Arial"/>
                  <a:buNone/>
                </a:pPr>
                <a:r>
                  <a:rPr lang="en-GB" sz="1736" b="0" i="0" u="none" strike="noStrike" cap="none">
                    <a:solidFill>
                      <a:srgbClr val="CD0364"/>
                    </a:solidFill>
                    <a:latin typeface="Helvetica Neue"/>
                    <a:ea typeface="Helvetica Neue"/>
                    <a:cs typeface="Helvetica Neue"/>
                    <a:sym typeface="Helvetica Neue"/>
                  </a:rPr>
                  <a:t>↓</a:t>
                </a:r>
                <a:endParaRPr/>
              </a:p>
            </p:txBody>
          </p:sp>
          <p:sp>
            <p:nvSpPr>
              <p:cNvPr id="686" name="Google Shape;686;g39444fbf832_0_112"/>
              <p:cNvSpPr/>
              <p:nvPr/>
            </p:nvSpPr>
            <p:spPr>
              <a:xfrm>
                <a:off x="1824650" y="3841945"/>
                <a:ext cx="3615900" cy="534900"/>
              </a:xfrm>
              <a:prstGeom prst="roundRect">
                <a:avLst>
                  <a:gd name="adj" fmla="val 16667"/>
                </a:avLst>
              </a:prstGeom>
              <a:noFill/>
              <a:ln w="14550" cap="flat" cmpd="sng">
                <a:solidFill>
                  <a:srgbClr val="CD0364"/>
                </a:solidFill>
                <a:prstDash val="solid"/>
                <a:round/>
                <a:headEnd type="none" w="sm" len="sm"/>
                <a:tailEnd type="none" w="sm" len="sm"/>
              </a:ln>
            </p:spPr>
            <p:txBody>
              <a:bodyPr spcFirstLastPara="1" wrap="square" lIns="69775" tIns="69775" rIns="69775" bIns="69775" anchor="ctr" anchorCtr="0">
                <a:noAutofit/>
              </a:bodyPr>
              <a:lstStyle/>
              <a:p>
                <a:pPr marL="0" marR="0" lvl="0" indent="0" algn="ctr" rtl="0">
                  <a:lnSpc>
                    <a:spcPct val="100000"/>
                  </a:lnSpc>
                  <a:spcBef>
                    <a:spcPts val="0"/>
                  </a:spcBef>
                  <a:spcAft>
                    <a:spcPts val="0"/>
                  </a:spcAft>
                  <a:buClr>
                    <a:srgbClr val="000000"/>
                  </a:buClr>
                  <a:buSzPts val="1068"/>
                  <a:buFont typeface="Arial"/>
                  <a:buNone/>
                </a:pPr>
                <a:r>
                  <a:rPr lang="en-GB" sz="1068" b="1" i="0" u="none" strike="noStrike" cap="none">
                    <a:solidFill>
                      <a:srgbClr val="CD0364"/>
                    </a:solidFill>
                    <a:latin typeface="Helvetica Neue"/>
                    <a:ea typeface="Helvetica Neue"/>
                    <a:cs typeface="Helvetica Neue"/>
                    <a:sym typeface="Helvetica Neue"/>
                  </a:rPr>
                  <a:t>Obtén el elemento en el índice 1</a:t>
                </a:r>
                <a:endParaRPr/>
              </a:p>
            </p:txBody>
          </p:sp>
        </p:grpSp>
      </p:grpSp>
      <p:grpSp>
        <p:nvGrpSpPr>
          <p:cNvPr id="687" name="Google Shape;687;g39444fbf832_0_112"/>
          <p:cNvGrpSpPr/>
          <p:nvPr/>
        </p:nvGrpSpPr>
        <p:grpSpPr>
          <a:xfrm>
            <a:off x="4113002" y="4375785"/>
            <a:ext cx="4954894" cy="1904594"/>
            <a:chOff x="1903375" y="3679275"/>
            <a:chExt cx="6220052" cy="2390904"/>
          </a:xfrm>
        </p:grpSpPr>
        <p:pic>
          <p:nvPicPr>
            <p:cNvPr id="688" name="Google Shape;688;g39444fbf832_0_112"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5">
              <a:alphaModFix/>
            </a:blip>
            <a:srcRect b="63154"/>
            <a:stretch/>
          </p:blipFill>
          <p:spPr>
            <a:xfrm>
              <a:off x="1903375" y="3998776"/>
              <a:ext cx="6220052" cy="2071403"/>
            </a:xfrm>
            <a:prstGeom prst="rect">
              <a:avLst/>
            </a:prstGeom>
            <a:noFill/>
            <a:ln>
              <a:noFill/>
            </a:ln>
          </p:spPr>
        </p:pic>
        <p:grpSp>
          <p:nvGrpSpPr>
            <p:cNvPr id="689" name="Google Shape;689;g39444fbf832_0_112"/>
            <p:cNvGrpSpPr/>
            <p:nvPr/>
          </p:nvGrpSpPr>
          <p:grpSpPr>
            <a:xfrm>
              <a:off x="4638074" y="3679275"/>
              <a:ext cx="895200" cy="820810"/>
              <a:chOff x="4638074" y="3679275"/>
              <a:chExt cx="895200" cy="820810"/>
            </a:xfrm>
          </p:grpSpPr>
          <p:sp>
            <p:nvSpPr>
              <p:cNvPr id="690" name="Google Shape;690;g39444fbf832_0_112"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867861"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CD0364"/>
                    </a:solidFill>
                    <a:latin typeface="Helvetica Neue"/>
                    <a:ea typeface="Helvetica Neue"/>
                    <a:cs typeface="Helvetica Neue"/>
                    <a:sym typeface="Helvetica Neue"/>
                  </a:rPr>
                  <a:t>↓</a:t>
                </a:r>
                <a:endParaRPr/>
              </a:p>
            </p:txBody>
          </p:sp>
          <p:sp>
            <p:nvSpPr>
              <p:cNvPr id="691" name="Google Shape;691;g39444fbf832_0_112"/>
              <p:cNvSpPr/>
              <p:nvPr/>
            </p:nvSpPr>
            <p:spPr>
              <a:xfrm>
                <a:off x="4638074" y="3679275"/>
                <a:ext cx="895200" cy="365100"/>
              </a:xfrm>
              <a:prstGeom prst="roundRect">
                <a:avLst>
                  <a:gd name="adj" fmla="val 16667"/>
                </a:avLst>
              </a:prstGeom>
              <a:noFill/>
              <a:ln w="15175" cap="flat" cmpd="sng">
                <a:solidFill>
                  <a:srgbClr val="CD0364"/>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CD0364"/>
                    </a:solidFill>
                    <a:latin typeface="Helvetica Neue"/>
                    <a:ea typeface="Helvetica Neue"/>
                    <a:cs typeface="Helvetica Neue"/>
                    <a:sym typeface="Helvetica Neue"/>
                  </a:rPr>
                  <a:t>Índice 0</a:t>
                </a:r>
                <a:endParaRPr/>
              </a:p>
            </p:txBody>
          </p:sp>
        </p:grpSp>
        <p:grpSp>
          <p:nvGrpSpPr>
            <p:cNvPr id="692" name="Google Shape;692;g39444fbf832_0_112"/>
            <p:cNvGrpSpPr/>
            <p:nvPr/>
          </p:nvGrpSpPr>
          <p:grpSpPr>
            <a:xfrm>
              <a:off x="5635112" y="3679275"/>
              <a:ext cx="895200" cy="820810"/>
              <a:chOff x="4688500" y="3679275"/>
              <a:chExt cx="895200" cy="820810"/>
            </a:xfrm>
          </p:grpSpPr>
          <p:sp>
            <p:nvSpPr>
              <p:cNvPr id="693" name="Google Shape;693;g39444fbf832_0_112"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CD0364"/>
                    </a:solidFill>
                    <a:latin typeface="Helvetica Neue"/>
                    <a:ea typeface="Helvetica Neue"/>
                    <a:cs typeface="Helvetica Neue"/>
                    <a:sym typeface="Helvetica Neue"/>
                  </a:rPr>
                  <a:t>↓</a:t>
                </a:r>
                <a:endParaRPr/>
              </a:p>
            </p:txBody>
          </p:sp>
          <p:sp>
            <p:nvSpPr>
              <p:cNvPr id="694" name="Google Shape;694;g39444fbf832_0_112"/>
              <p:cNvSpPr/>
              <p:nvPr/>
            </p:nvSpPr>
            <p:spPr>
              <a:xfrm>
                <a:off x="4688500" y="3679275"/>
                <a:ext cx="895200" cy="365100"/>
              </a:xfrm>
              <a:prstGeom prst="roundRect">
                <a:avLst>
                  <a:gd name="adj" fmla="val 16667"/>
                </a:avLst>
              </a:prstGeom>
              <a:noFill/>
              <a:ln w="15175" cap="flat" cmpd="sng">
                <a:solidFill>
                  <a:srgbClr val="CD0364"/>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CD0364"/>
                    </a:solidFill>
                    <a:latin typeface="Helvetica Neue"/>
                    <a:ea typeface="Helvetica Neue"/>
                    <a:cs typeface="Helvetica Neue"/>
                    <a:sym typeface="Helvetica Neue"/>
                  </a:rPr>
                  <a:t>Índice 1</a:t>
                </a:r>
                <a:endParaRPr/>
              </a:p>
            </p:txBody>
          </p:sp>
        </p:grpSp>
        <p:grpSp>
          <p:nvGrpSpPr>
            <p:cNvPr id="695" name="Google Shape;695;g39444fbf832_0_112"/>
            <p:cNvGrpSpPr/>
            <p:nvPr/>
          </p:nvGrpSpPr>
          <p:grpSpPr>
            <a:xfrm>
              <a:off x="6632137" y="3679275"/>
              <a:ext cx="895200" cy="820810"/>
              <a:chOff x="4688500" y="3679275"/>
              <a:chExt cx="895200" cy="820810"/>
            </a:xfrm>
          </p:grpSpPr>
          <p:sp>
            <p:nvSpPr>
              <p:cNvPr id="696" name="Google Shape;696;g39444fbf832_0_112"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4918288" y="3965185"/>
                <a:ext cx="435600" cy="534900"/>
              </a:xfrm>
              <a:prstGeom prst="rect">
                <a:avLst/>
              </a:prstGeom>
              <a:noFill/>
              <a:ln>
                <a:noFill/>
              </a:ln>
            </p:spPr>
            <p:txBody>
              <a:bodyPr spcFirstLastPara="1" wrap="square" lIns="72825" tIns="72825" rIns="72825" bIns="72825" anchor="t" anchorCtr="0">
                <a:spAutoFit/>
              </a:bodyPr>
              <a:lstStyle/>
              <a:p>
                <a:pPr marL="0" marR="0" lvl="0" indent="0" algn="ctr" rtl="0">
                  <a:lnSpc>
                    <a:spcPct val="100000"/>
                  </a:lnSpc>
                  <a:spcBef>
                    <a:spcPts val="0"/>
                  </a:spcBef>
                  <a:spcAft>
                    <a:spcPts val="0"/>
                  </a:spcAft>
                  <a:buClr>
                    <a:srgbClr val="000000"/>
                  </a:buClr>
                  <a:buSzPts val="1812"/>
                  <a:buFont typeface="Arial"/>
                  <a:buNone/>
                </a:pPr>
                <a:r>
                  <a:rPr lang="en-GB" sz="1812" b="0" i="0" u="none" strike="noStrike" cap="none">
                    <a:solidFill>
                      <a:srgbClr val="CD0364"/>
                    </a:solidFill>
                    <a:latin typeface="Helvetica Neue"/>
                    <a:ea typeface="Helvetica Neue"/>
                    <a:cs typeface="Helvetica Neue"/>
                    <a:sym typeface="Helvetica Neue"/>
                  </a:rPr>
                  <a:t>↓</a:t>
                </a:r>
                <a:endParaRPr/>
              </a:p>
            </p:txBody>
          </p:sp>
          <p:sp>
            <p:nvSpPr>
              <p:cNvPr id="697" name="Google Shape;697;g39444fbf832_0_112"/>
              <p:cNvSpPr/>
              <p:nvPr/>
            </p:nvSpPr>
            <p:spPr>
              <a:xfrm>
                <a:off x="4688500" y="3679275"/>
                <a:ext cx="895200" cy="365100"/>
              </a:xfrm>
              <a:prstGeom prst="roundRect">
                <a:avLst>
                  <a:gd name="adj" fmla="val 16667"/>
                </a:avLst>
              </a:prstGeom>
              <a:noFill/>
              <a:ln w="15175" cap="flat" cmpd="sng">
                <a:solidFill>
                  <a:srgbClr val="CD0364"/>
                </a:solidFill>
                <a:prstDash val="solid"/>
                <a:round/>
                <a:headEnd type="none" w="sm" len="sm"/>
                <a:tailEnd type="none" w="sm" len="sm"/>
              </a:ln>
            </p:spPr>
            <p:txBody>
              <a:bodyPr spcFirstLastPara="1" wrap="square" lIns="72825" tIns="72825" rIns="72825" bIns="72825" anchor="ctr" anchorCtr="0">
                <a:noAutofit/>
              </a:bodyPr>
              <a:lstStyle/>
              <a:p>
                <a:pPr marL="0" marR="0" lvl="0" indent="0" algn="ctr" rtl="0">
                  <a:lnSpc>
                    <a:spcPct val="100000"/>
                  </a:lnSpc>
                  <a:spcBef>
                    <a:spcPts val="0"/>
                  </a:spcBef>
                  <a:spcAft>
                    <a:spcPts val="0"/>
                  </a:spcAft>
                  <a:buClr>
                    <a:srgbClr val="000000"/>
                  </a:buClr>
                  <a:buSzPts val="1115"/>
                  <a:buFont typeface="Arial"/>
                  <a:buNone/>
                </a:pPr>
                <a:r>
                  <a:rPr lang="en-GB" sz="1115" b="1" i="0" u="none" strike="noStrike" cap="none">
                    <a:solidFill>
                      <a:srgbClr val="CD0364"/>
                    </a:solidFill>
                    <a:latin typeface="Helvetica Neue"/>
                    <a:ea typeface="Helvetica Neue"/>
                    <a:cs typeface="Helvetica Neue"/>
                    <a:sym typeface="Helvetica Neue"/>
                  </a:rPr>
                  <a:t>Índice 2</a:t>
                </a:r>
                <a:endParaRPr/>
              </a:p>
            </p:txBody>
          </p:sp>
        </p:grpSp>
      </p:grpSp>
      <p:sp>
        <p:nvSpPr>
          <p:cNvPr id="698" name="Google Shape;698;g39444fbf832_0_112" descr="Flecha apuntando abajo a la derecha."/>
          <p:cNvSpPr/>
          <p:nvPr/>
        </p:nvSpPr>
        <p:spPr>
          <a:xfrm rot="5400000">
            <a:off x="6114988" y="2685507"/>
            <a:ext cx="732900" cy="2211900"/>
          </a:xfrm>
          <a:prstGeom prst="bentArrow">
            <a:avLst>
              <a:gd name="adj1" fmla="val 25000"/>
              <a:gd name="adj2" fmla="val 25000"/>
              <a:gd name="adj3" fmla="val 25000"/>
              <a:gd name="adj4" fmla="val 43750"/>
            </a:avLst>
          </a:prstGeom>
          <a:solidFill>
            <a:srgbClr val="CD0364"/>
          </a:solidFill>
          <a:ln w="9525"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
        <p:nvSpPr>
          <p:cNvPr id="699" name="Google Shape;699;g39444fbf832_0_112" descr="Flecha apuntando arriba a la izquierda."/>
          <p:cNvSpPr/>
          <p:nvPr/>
        </p:nvSpPr>
        <p:spPr>
          <a:xfrm rot="-5400000">
            <a:off x="2162349" y="3608707"/>
            <a:ext cx="746700" cy="2523600"/>
          </a:xfrm>
          <a:prstGeom prst="bentArrow">
            <a:avLst>
              <a:gd name="adj1" fmla="val 25000"/>
              <a:gd name="adj2" fmla="val 25000"/>
              <a:gd name="adj3" fmla="val 25000"/>
              <a:gd name="adj4" fmla="val 43750"/>
            </a:avLst>
          </a:prstGeom>
          <a:solidFill>
            <a:srgbClr val="CD0364"/>
          </a:solidFill>
          <a:ln w="9525"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g39444fbf832_0_24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5</a:t>
            </a:r>
            <a:endParaRPr/>
          </a:p>
        </p:txBody>
      </p:sp>
      <p:sp>
        <p:nvSpPr>
          <p:cNvPr id="705" name="Google Shape;705;g39444fbf832_0_2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43</a:t>
            </a:fld>
            <a:endParaRPr/>
          </a:p>
        </p:txBody>
      </p:sp>
      <p:sp>
        <p:nvSpPr>
          <p:cNvPr id="706" name="Google Shape;706;g39444fbf832_0_24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707" name="Google Shape;707;g39444fbf832_0_244" descr="decorativo" title="Inspired_green@4x-100 (1).jpg"/>
          <p:cNvPicPr preferRelativeResize="0"/>
          <p:nvPr/>
        </p:nvPicPr>
        <p:blipFill rotWithShape="1">
          <a:blip r:embed="rId3">
            <a:alphaModFix/>
          </a:blip>
          <a:srcRect/>
          <a:stretch/>
        </p:blipFill>
        <p:spPr>
          <a:xfrm rot="572959">
            <a:off x="8125226" y="331061"/>
            <a:ext cx="726424" cy="988105"/>
          </a:xfrm>
          <a:prstGeom prst="rect">
            <a:avLst/>
          </a:prstGeom>
          <a:noFill/>
          <a:ln>
            <a:noFill/>
          </a:ln>
        </p:spPr>
      </p:pic>
      <p:sp>
        <p:nvSpPr>
          <p:cNvPr id="708" name="Google Shape;708;g39444fbf832_0_244"/>
          <p:cNvSpPr txBox="1">
            <a:spLocks noGrp="1"/>
          </p:cNvSpPr>
          <p:nvPr>
            <p:ph type="body" idx="1"/>
          </p:nvPr>
        </p:nvSpPr>
        <p:spPr>
          <a:xfrm>
            <a:off x="681036" y="1271572"/>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Clr>
                <a:schemeClr val="dk1"/>
              </a:buClr>
              <a:buSzPts val="1600"/>
              <a:buFont typeface="Arial"/>
              <a:buNone/>
            </a:pPr>
            <a:r>
              <a:rPr lang="en-GB" sz="1650"/>
              <a:t>Este proyecto utiliza «si agitado» para detectar el movimiento mediante el acelerómetro.</a:t>
            </a:r>
            <a:endParaRPr/>
          </a:p>
        </p:txBody>
      </p:sp>
      <p:sp>
        <p:nvSpPr>
          <p:cNvPr id="709" name="Google Shape;709;g39444fbf832_0_244"/>
          <p:cNvSpPr/>
          <p:nvPr/>
        </p:nvSpPr>
        <p:spPr>
          <a:xfrm>
            <a:off x="741400" y="1760975"/>
            <a:ext cx="8544000" cy="4609500"/>
          </a:xfrm>
          <a:prstGeom prst="roundRect">
            <a:avLst>
              <a:gd name="adj" fmla="val 9783"/>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Si detecta movimiento, se elige un número aleatorio entre 0 y 2 para cada matriz. Los elementos del personaje, escenario y problema de cada índice seleccionado aleatoriamente se muestran en la pantalla led del micro:bit con una pausa de dos segundos (2000 milisegundos) después de cada palabra mostrada para dar tiempo suficiente para registrar la palabra mostrada.</a:t>
            </a:r>
            <a:endParaRPr sz="1600"/>
          </a:p>
          <a:p>
            <a:pPr marL="0" marR="5213775"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En este ejemplo, el personaje en el índice 1 es «sirena», el escenario en el índice 0 es «océano» y el problema en el índice 0 es «tormenta». Las palabras «sirena», «océano» y «tormenta» aparecerían en la pantalla led con un retraso de dos segundos entre cada palabra.</a:t>
            </a:r>
            <a:endParaRPr sz="1600"/>
          </a:p>
        </p:txBody>
      </p:sp>
      <p:pic>
        <p:nvPicPr>
          <p:cNvPr id="710" name="Google Shape;710;g39444fbf832_0_244" descr="Código basado en bloques para que un micro:bit seleccione y muestre aleatoriamente elementos de matrices llamadas «personaje», «escenario» y «problema»." title="microbit-screenshot (90).png"/>
          <p:cNvPicPr preferRelativeResize="0"/>
          <p:nvPr/>
        </p:nvPicPr>
        <p:blipFill rotWithShape="1">
          <a:blip r:embed="rId4">
            <a:alphaModFix/>
          </a:blip>
          <a:srcRect t="36439"/>
          <a:stretch/>
        </p:blipFill>
        <p:spPr>
          <a:xfrm>
            <a:off x="3895332" y="3388330"/>
            <a:ext cx="4418796" cy="2538471"/>
          </a:xfrm>
          <a:prstGeom prst="rect">
            <a:avLst/>
          </a:prstGeom>
          <a:noFill/>
          <a:ln>
            <a:noFill/>
          </a:ln>
        </p:spPr>
      </p:pic>
      <p:grpSp>
        <p:nvGrpSpPr>
          <p:cNvPr id="711" name="Google Shape;711;g39444fbf832_0_244"/>
          <p:cNvGrpSpPr/>
          <p:nvPr/>
        </p:nvGrpSpPr>
        <p:grpSpPr>
          <a:xfrm>
            <a:off x="7982400" y="3779513"/>
            <a:ext cx="1252461" cy="378816"/>
            <a:chOff x="68680" y="3877853"/>
            <a:chExt cx="2506928" cy="534900"/>
          </a:xfrm>
        </p:grpSpPr>
        <p:sp>
          <p:nvSpPr>
            <p:cNvPr id="712" name="Google Shape;712;g39444fbf832_0_244"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CD0364"/>
                  </a:solidFill>
                  <a:latin typeface="Helvetica Neue"/>
                  <a:ea typeface="Helvetica Neue"/>
                  <a:cs typeface="Helvetica Neue"/>
                  <a:sym typeface="Helvetica Neue"/>
                </a:rPr>
                <a:t>↓</a:t>
              </a:r>
              <a:endParaRPr/>
            </a:p>
          </p:txBody>
        </p:sp>
        <p:sp>
          <p:nvSpPr>
            <p:cNvPr id="713" name="Google Shape;713;g39444fbf832_0_244"/>
            <p:cNvSpPr/>
            <p:nvPr/>
          </p:nvSpPr>
          <p:spPr>
            <a:xfrm>
              <a:off x="743208" y="3877853"/>
              <a:ext cx="1832400" cy="534900"/>
            </a:xfrm>
            <a:prstGeom prst="roundRect">
              <a:avLst>
                <a:gd name="adj" fmla="val 16667"/>
              </a:avLst>
            </a:prstGeom>
            <a:noFill/>
            <a:ln w="13500" cap="flat" cmpd="sng">
              <a:solidFill>
                <a:srgbClr val="CD0364"/>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CD0364"/>
                  </a:solidFill>
                  <a:latin typeface="Helvetica Neue"/>
                  <a:ea typeface="Helvetica Neue"/>
                  <a:cs typeface="Helvetica Neue"/>
                  <a:sym typeface="Helvetica Neue"/>
                </a:rPr>
                <a:t>Número aleatorio = 1</a:t>
              </a:r>
              <a:endParaRPr/>
            </a:p>
          </p:txBody>
        </p:sp>
      </p:grpSp>
      <p:grpSp>
        <p:nvGrpSpPr>
          <p:cNvPr id="714" name="Google Shape;714;g39444fbf832_0_244"/>
          <p:cNvGrpSpPr/>
          <p:nvPr/>
        </p:nvGrpSpPr>
        <p:grpSpPr>
          <a:xfrm>
            <a:off x="7982400" y="4429076"/>
            <a:ext cx="1252461" cy="378816"/>
            <a:chOff x="68680" y="3877853"/>
            <a:chExt cx="2506928" cy="534900"/>
          </a:xfrm>
        </p:grpSpPr>
        <p:sp>
          <p:nvSpPr>
            <p:cNvPr id="715" name="Google Shape;715;g39444fbf832_0_244"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CD0364"/>
                  </a:solidFill>
                  <a:latin typeface="Helvetica Neue"/>
                  <a:ea typeface="Helvetica Neue"/>
                  <a:cs typeface="Helvetica Neue"/>
                  <a:sym typeface="Helvetica Neue"/>
                </a:rPr>
                <a:t>↓</a:t>
              </a:r>
              <a:endParaRPr/>
            </a:p>
          </p:txBody>
        </p:sp>
        <p:sp>
          <p:nvSpPr>
            <p:cNvPr id="716" name="Google Shape;716;g39444fbf832_0_244"/>
            <p:cNvSpPr/>
            <p:nvPr/>
          </p:nvSpPr>
          <p:spPr>
            <a:xfrm>
              <a:off x="743208" y="3877853"/>
              <a:ext cx="1832400" cy="534900"/>
            </a:xfrm>
            <a:prstGeom prst="roundRect">
              <a:avLst>
                <a:gd name="adj" fmla="val 16667"/>
              </a:avLst>
            </a:prstGeom>
            <a:noFill/>
            <a:ln w="13500" cap="flat" cmpd="sng">
              <a:solidFill>
                <a:srgbClr val="CD0364"/>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CD0364"/>
                  </a:solidFill>
                  <a:latin typeface="Helvetica Neue"/>
                  <a:ea typeface="Helvetica Neue"/>
                  <a:cs typeface="Helvetica Neue"/>
                  <a:sym typeface="Helvetica Neue"/>
                </a:rPr>
                <a:t>Número aleatorio = 0</a:t>
              </a:r>
              <a:endParaRPr/>
            </a:p>
          </p:txBody>
        </p:sp>
      </p:grpSp>
      <p:grpSp>
        <p:nvGrpSpPr>
          <p:cNvPr id="717" name="Google Shape;717;g39444fbf832_0_244"/>
          <p:cNvGrpSpPr/>
          <p:nvPr/>
        </p:nvGrpSpPr>
        <p:grpSpPr>
          <a:xfrm>
            <a:off x="7982400" y="5078640"/>
            <a:ext cx="1252461" cy="378816"/>
            <a:chOff x="68680" y="3877853"/>
            <a:chExt cx="2506928" cy="534900"/>
          </a:xfrm>
        </p:grpSpPr>
        <p:sp>
          <p:nvSpPr>
            <p:cNvPr id="718" name="Google Shape;718;g39444fbf832_0_244"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293980" y="3766271"/>
              <a:ext cx="307500" cy="758100"/>
            </a:xfrm>
            <a:prstGeom prst="rect">
              <a:avLst/>
            </a:prstGeom>
            <a:noFill/>
            <a:ln>
              <a:noFill/>
            </a:ln>
          </p:spPr>
          <p:txBody>
            <a:bodyPr spcFirstLastPara="1" wrap="square" lIns="64725" tIns="64725" rIns="64725" bIns="64725" anchor="t" anchorCtr="0">
              <a:spAutoFit/>
            </a:bodyPr>
            <a:lstStyle/>
            <a:p>
              <a:pPr marL="0" marR="0" lvl="0" indent="0" algn="ctr" rtl="0">
                <a:lnSpc>
                  <a:spcPct val="100000"/>
                </a:lnSpc>
                <a:spcBef>
                  <a:spcPts val="0"/>
                </a:spcBef>
                <a:spcAft>
                  <a:spcPts val="0"/>
                </a:spcAft>
                <a:buClr>
                  <a:srgbClr val="000000"/>
                </a:buClr>
                <a:buSzPts val="1610"/>
                <a:buFont typeface="Arial"/>
                <a:buNone/>
              </a:pPr>
              <a:r>
                <a:rPr lang="en-GB" sz="1610" b="0" i="0" u="none" strike="noStrike" cap="none">
                  <a:solidFill>
                    <a:srgbClr val="CD0364"/>
                  </a:solidFill>
                  <a:latin typeface="Helvetica Neue"/>
                  <a:ea typeface="Helvetica Neue"/>
                  <a:cs typeface="Helvetica Neue"/>
                  <a:sym typeface="Helvetica Neue"/>
                </a:rPr>
                <a:t>↓</a:t>
              </a:r>
              <a:endParaRPr/>
            </a:p>
          </p:txBody>
        </p:sp>
        <p:sp>
          <p:nvSpPr>
            <p:cNvPr id="719" name="Google Shape;719;g39444fbf832_0_244"/>
            <p:cNvSpPr/>
            <p:nvPr/>
          </p:nvSpPr>
          <p:spPr>
            <a:xfrm>
              <a:off x="743208" y="3877853"/>
              <a:ext cx="1832400" cy="534900"/>
            </a:xfrm>
            <a:prstGeom prst="roundRect">
              <a:avLst>
                <a:gd name="adj" fmla="val 16667"/>
              </a:avLst>
            </a:prstGeom>
            <a:noFill/>
            <a:ln w="13500" cap="flat" cmpd="sng">
              <a:solidFill>
                <a:srgbClr val="CD0364"/>
              </a:solidFill>
              <a:prstDash val="solid"/>
              <a:round/>
              <a:headEnd type="none" w="sm" len="sm"/>
              <a:tailEnd type="none" w="sm" len="sm"/>
            </a:ln>
          </p:spPr>
          <p:txBody>
            <a:bodyPr spcFirstLastPara="1" wrap="square" lIns="64725" tIns="64725" rIns="64725" bIns="64725" anchor="ctr" anchorCtr="0">
              <a:noAutofit/>
            </a:bodyPr>
            <a:lstStyle/>
            <a:p>
              <a:pPr marL="0" marR="0" lvl="0" indent="0" algn="ctr" rtl="0">
                <a:lnSpc>
                  <a:spcPct val="100000"/>
                </a:lnSpc>
                <a:spcBef>
                  <a:spcPts val="0"/>
                </a:spcBef>
                <a:spcAft>
                  <a:spcPts val="0"/>
                </a:spcAft>
                <a:buClr>
                  <a:srgbClr val="000000"/>
                </a:buClr>
                <a:buSzPts val="991"/>
                <a:buFont typeface="Arial"/>
                <a:buNone/>
              </a:pPr>
              <a:r>
                <a:rPr lang="en-GB" sz="991" b="1" i="0" u="none" strike="noStrike" cap="none">
                  <a:solidFill>
                    <a:srgbClr val="CD0364"/>
                  </a:solidFill>
                  <a:latin typeface="Helvetica Neue"/>
                  <a:ea typeface="Helvetica Neue"/>
                  <a:cs typeface="Helvetica Neue"/>
                  <a:sym typeface="Helvetica Neue"/>
                </a:rPr>
                <a:t>Número aleatorio = 0</a:t>
              </a:r>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725" name="Google Shape;725;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del generador de elementos de historias</a:t>
            </a:r>
            <a:endParaRPr/>
          </a:p>
        </p:txBody>
      </p:sp>
      <p:sp>
        <p:nvSpPr>
          <p:cNvPr id="731" name="Google Shape;731;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45</a:t>
            </a:fld>
            <a:endParaRPr/>
          </a:p>
        </p:txBody>
      </p:sp>
      <p:sp>
        <p:nvSpPr>
          <p:cNvPr id="732" name="Google Shape;732;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marR="0" lvl="0" indent="-309553" algn="l" rtl="0">
              <a:lnSpc>
                <a:spcPct val="110000"/>
              </a:lnSpc>
              <a:spcBef>
                <a:spcPts val="1300"/>
              </a:spcBef>
              <a:spcAft>
                <a:spcPts val="0"/>
              </a:spcAft>
              <a:buClr>
                <a:srgbClr val="00A000"/>
              </a:buClr>
              <a:buSzPts val="1800"/>
              <a:buChar char="•"/>
            </a:pPr>
            <a:r>
              <a:rPr lang="en-GB" sz="1800"/>
              <a:t>Añade más personajes, escenarios y problemas a cada matriz.</a:t>
            </a:r>
            <a:endParaRPr/>
          </a:p>
          <a:p>
            <a:pPr marL="914400" marR="0" lvl="1" indent="-342900" algn="l" rtl="0">
              <a:lnSpc>
                <a:spcPct val="110000"/>
              </a:lnSpc>
              <a:spcBef>
                <a:spcPts val="1300"/>
              </a:spcBef>
              <a:spcAft>
                <a:spcPts val="0"/>
              </a:spcAft>
              <a:buClr>
                <a:srgbClr val="00A000"/>
              </a:buClr>
              <a:buSzPts val="1800"/>
              <a:buChar char="•"/>
            </a:pPr>
            <a:r>
              <a:rPr lang="en-GB" sz="1800"/>
              <a:t>¿Qué cambios tendrás que hacer en el bloque «elegir al azar» si añades palabras a la matriz?</a:t>
            </a:r>
            <a:endParaRPr/>
          </a:p>
          <a:p>
            <a:pPr marL="318151" marR="0" lvl="0" indent="-309553" algn="l" rtl="0">
              <a:lnSpc>
                <a:spcPct val="110000"/>
              </a:lnSpc>
              <a:spcBef>
                <a:spcPts val="1300"/>
              </a:spcBef>
              <a:spcAft>
                <a:spcPts val="0"/>
              </a:spcAft>
              <a:buClr>
                <a:srgbClr val="00A000"/>
              </a:buClr>
              <a:buSzPts val="1800"/>
              <a:buChar char="•"/>
            </a:pPr>
            <a:r>
              <a:rPr lang="en-GB" sz="1800"/>
              <a:t>Busca una forma de seleccionar aleatoriamente más elementos de la historia utilizando otras entradas, como el botón A o el botón B. </a:t>
            </a:r>
            <a:endParaRPr/>
          </a:p>
          <a:p>
            <a:pPr marL="914400" marR="0" lvl="1" indent="-342900" algn="l" rtl="0">
              <a:lnSpc>
                <a:spcPct val="110000"/>
              </a:lnSpc>
              <a:spcBef>
                <a:spcPts val="1300"/>
              </a:spcBef>
              <a:spcAft>
                <a:spcPts val="0"/>
              </a:spcAft>
              <a:buClr>
                <a:srgbClr val="00A000"/>
              </a:buClr>
              <a:buSzPts val="1800"/>
              <a:buChar char="•"/>
            </a:pPr>
            <a:r>
              <a:rPr lang="en-GB" sz="1800"/>
              <a:t>Algunos ejemplos son añadir personajes secundarios, escenarios que incluyan el lugar y el momento, o problemas externos e internos.</a:t>
            </a:r>
            <a:endParaRPr/>
          </a:p>
          <a:p>
            <a:pPr marL="318151" marR="0" lvl="0" indent="-309553" algn="l" rtl="0">
              <a:lnSpc>
                <a:spcPct val="110000"/>
              </a:lnSpc>
              <a:spcBef>
                <a:spcPts val="1300"/>
              </a:spcBef>
              <a:spcAft>
                <a:spcPts val="1000"/>
              </a:spcAft>
              <a:buClr>
                <a:srgbClr val="00A000"/>
              </a:buClr>
              <a:buSzPts val="1800"/>
              <a:buChar char="•"/>
            </a:pPr>
            <a:r>
              <a:rPr lang="en-GB" sz="1800"/>
              <a:t>Crea tu propio dado «roll-a-story» (historias a través de juegos) con imágenes aleatorias que se muestran en la pantalla led.</a:t>
            </a:r>
            <a:endParaRPr/>
          </a:p>
        </p:txBody>
      </p:sp>
      <p:pic>
        <p:nvPicPr>
          <p:cNvPr id="733" name="Google Shape;733;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734" name="Google Shape;734;g35fa30c4f18_0_51"/>
          <p:cNvGrpSpPr/>
          <p:nvPr/>
        </p:nvGrpSpPr>
        <p:grpSpPr>
          <a:xfrm>
            <a:off x="8243982" y="334474"/>
            <a:ext cx="981036" cy="1315129"/>
            <a:chOff x="7405932" y="173599"/>
            <a:chExt cx="981036" cy="1315129"/>
          </a:xfrm>
        </p:grpSpPr>
        <p:grpSp>
          <p:nvGrpSpPr>
            <p:cNvPr id="735" name="Google Shape;735;g35fa30c4f18_0_51"/>
            <p:cNvGrpSpPr/>
            <p:nvPr/>
          </p:nvGrpSpPr>
          <p:grpSpPr>
            <a:xfrm rot="4080661">
              <a:off x="7924640" y="228087"/>
              <a:ext cx="371965" cy="377145"/>
              <a:chOff x="7572716" y="3272053"/>
              <a:chExt cx="489368" cy="496098"/>
            </a:xfrm>
          </p:grpSpPr>
          <p:sp>
            <p:nvSpPr>
              <p:cNvPr id="736" name="Google Shape;736;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737" name="Google Shape;737;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738" name="Google Shape;738;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739" name="Google Shape;739;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740" name="Google Shape;740;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741" name="Google Shape;741;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742" name="Google Shape;742;g35fa30c4f18_0_51" descr="decorativo"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0" name="Google Shape;140;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pic>
        <p:nvPicPr>
          <p:cNvPr id="141" name="Google Shape;141;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2" name="Google Shape;142;g35fe6bcad37_0_9"/>
          <p:cNvGraphicFramePr/>
          <p:nvPr/>
        </p:nvGraphicFramePr>
        <p:xfrm>
          <a:off x="479725" y="1220788"/>
          <a:ext cx="3000000" cy="3000000"/>
        </p:xfrm>
        <a:graphic>
          <a:graphicData uri="http://schemas.openxmlformats.org/drawingml/2006/table">
            <a:tbl>
              <a:tblPr>
                <a:noFill/>
                <a:tableStyleId>{8463C74D-D32A-4428-9DA0-7D7081654007}</a:tableStyleId>
              </a:tblPr>
              <a:tblGrid>
                <a:gridCol w="1251075">
                  <a:extLst>
                    <a:ext uri="{9D8B030D-6E8A-4147-A177-3AD203B41FA5}">
                      <a16:colId xmlns:a16="http://schemas.microsoft.com/office/drawing/2014/main" val="20000"/>
                    </a:ext>
                  </a:extLst>
                </a:gridCol>
                <a:gridCol w="7694675">
                  <a:extLst>
                    <a:ext uri="{9D8B030D-6E8A-4147-A177-3AD203B41FA5}">
                      <a16:colId xmlns:a16="http://schemas.microsoft.com/office/drawing/2014/main" val="20001"/>
                    </a:ext>
                  </a:extLst>
                </a:gridCol>
              </a:tblGrid>
              <a:tr h="6682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2A92D6"/>
                          </a:solidFill>
                          <a:latin typeface="Helvetica Neue"/>
                          <a:ea typeface="Helvetica Neue"/>
                          <a:cs typeface="Helvetica Neue"/>
                          <a:sym typeface="Helvetica Neue"/>
                        </a:rPr>
                        <a:t>Ligero</a:t>
                      </a:r>
                      <a:r>
                        <a:rPr lang="en-GB" sz="1800" u="sng" strike="noStrike" cap="none">
                          <a:solidFill>
                            <a:srgbClr val="2A92D6"/>
                          </a:solidFill>
                          <a:latin typeface="Helvetica Neue"/>
                          <a:ea typeface="Helvetica Neue"/>
                          <a:cs typeface="Helvetica Neue"/>
                          <a:sym typeface="Helvetica Neue"/>
                        </a:rPr>
                        <a:t> </a:t>
                      </a:r>
                      <a:endParaRPr u="sng">
                        <a:solidFill>
                          <a:srgbClr val="2A92D6"/>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seleccionar aleatoriamente un personaje, un escenario y un problema utilizando el programa generador de elementos de historias del micro:bit para practicar la escritura narrativa.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9296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utilizando el código existente, seleccione al azar un personaje, un escenario y un problema con ayuda de un micro:bit para practicar la escritura narrativa, incluyendo el desarrollo de elementos de la historia y la trama.</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7608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875"/>
                        <a:buFont typeface="Arial"/>
                        <a:buNone/>
                      </a:pPr>
                      <a:endParaRPr sz="18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a:t>
                      </a:r>
                      <a:r>
                        <a:rPr lang="en-GB" sz="1600" u="none" strike="noStrike" cap="none">
                          <a:latin typeface="Helvetica Neue"/>
                          <a:ea typeface="Helvetica Neue"/>
                          <a:cs typeface="Helvetica Neue"/>
                          <a:sym typeface="Helvetica Neue"/>
                        </a:rPr>
                        <a:t> puedo modificar mi propio programa generador de elementos de historias para seleccionar aleatoriamente un personaje, un escenario y un problema con el fin de practicar la escritura narrativa.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6682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modifica el proyecto inicial para seleccionar aleatoriamente un personaje, un escenario y un problema con el fin de practicar la escritura narrativa, incluyendo el desarrollo de elementos de la historia y la trama.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7608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4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crear mi propio programa generador de elementos de historias para seleccionar aleatoriamente un personaje, un escenario y un problema con el fin de practicar la escritura narrativa.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6873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programa tu propio programa generador de elementos de historias para seleccionar aleatoriamente un personaje, un escenario y un problema con el fin de practicar la escritura narrativa, incluyendo el desarrollo de elementos narrativos y la trama.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48" name="Google Shape;148;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54" name="Google Shape;154;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sp>
        <p:nvSpPr>
          <p:cNvPr id="155" name="Google Shape;155;g35fa30c4f18_0_17"/>
          <p:cNvSpPr txBox="1">
            <a:spLocks noGrp="1"/>
          </p:cNvSpPr>
          <p:nvPr>
            <p:ph type="body" idx="1"/>
          </p:nvPr>
        </p:nvSpPr>
        <p:spPr>
          <a:xfrm>
            <a:off x="681011" y="1338676"/>
            <a:ext cx="8544000" cy="4609500"/>
          </a:xfrm>
          <a:prstGeom prst="rect">
            <a:avLst/>
          </a:prstGeom>
          <a:noFill/>
          <a:ln>
            <a:noFill/>
          </a:ln>
        </p:spPr>
        <p:txBody>
          <a:bodyPr spcFirstLastPara="1" wrap="square" lIns="91425" tIns="45700" rIns="91425" bIns="45700" anchor="t" anchorCtr="0">
            <a:normAutofit/>
          </a:bodyPr>
          <a:lstStyle/>
          <a:p>
            <a:pPr marL="457200" lvl="0" indent="-355600" algn="l" rtl="0">
              <a:lnSpc>
                <a:spcPct val="110000"/>
              </a:lnSpc>
              <a:spcBef>
                <a:spcPts val="0"/>
              </a:spcBef>
              <a:spcAft>
                <a:spcPts val="0"/>
              </a:spcAft>
              <a:buClr>
                <a:srgbClr val="2993D6"/>
              </a:buClr>
              <a:buSzPts val="2000"/>
              <a:buChar char="•"/>
            </a:pPr>
            <a:r>
              <a:rPr lang="en-GB" sz="1800"/>
              <a:t>Los alumnos descargarán el código en su micro:bit y agitarán su micro:bit para seleccionar aleatoriamente un personaje, un escenario y un problema con el que practicar la escritura narrativa.</a:t>
            </a:r>
            <a:endParaRPr sz="2475"/>
          </a:p>
          <a:p>
            <a:pPr marL="457200" lvl="0" indent="-355600" algn="l" rtl="0">
              <a:lnSpc>
                <a:spcPct val="100000"/>
              </a:lnSpc>
              <a:spcBef>
                <a:spcPts val="2200"/>
              </a:spcBef>
              <a:spcAft>
                <a:spcPts val="0"/>
              </a:spcAft>
              <a:buClr>
                <a:srgbClr val="2993D6"/>
              </a:buClr>
              <a:buSzPts val="2000"/>
              <a:buChar char="•"/>
            </a:pPr>
            <a:r>
              <a:rPr lang="en-GB" sz="1800"/>
              <a:t>Leer el texto a medida que se desplaza por la pantalla led y registrar los elementos de la historia es una tarea difícil, por lo que puede resultar útil trabajar en parejas o en grupo pequeño.</a:t>
            </a:r>
            <a:endParaRPr sz="2475"/>
          </a:p>
          <a:p>
            <a:pPr marL="457200" lvl="0" indent="-355600" algn="l" rtl="0">
              <a:lnSpc>
                <a:spcPct val="110000"/>
              </a:lnSpc>
              <a:spcBef>
                <a:spcPts val="2200"/>
              </a:spcBef>
              <a:spcAft>
                <a:spcPts val="0"/>
              </a:spcAft>
              <a:buClr>
                <a:srgbClr val="2993D6"/>
              </a:buClr>
              <a:buSzPts val="2000"/>
              <a:buChar char="•"/>
            </a:pPr>
            <a:r>
              <a:rPr lang="en-GB" sz="1800"/>
              <a:t>Los alumnos registran el personaje, el escenario y el problema. </a:t>
            </a:r>
            <a:endParaRPr sz="2475"/>
          </a:p>
          <a:p>
            <a:pPr marL="914400" lvl="1" indent="-355600" algn="l" rtl="0">
              <a:lnSpc>
                <a:spcPct val="110000"/>
              </a:lnSpc>
              <a:spcBef>
                <a:spcPts val="1000"/>
              </a:spcBef>
              <a:spcAft>
                <a:spcPts val="0"/>
              </a:spcAft>
              <a:buClr>
                <a:srgbClr val="2993D6"/>
              </a:buClr>
              <a:buSzPts val="2000"/>
              <a:buChar char="•"/>
            </a:pPr>
            <a:r>
              <a:rPr lang="en-GB" sz="1800"/>
              <a:t>La hoja de registro de escritura narrativa se puede utilizar para registrar los elementos de la historia, crear un esquema y escribir una historia. </a:t>
            </a:r>
            <a:endParaRPr sz="2150"/>
          </a:p>
          <a:p>
            <a:pPr marL="457200" marR="1792616" lvl="0" indent="-355598" algn="l" rtl="0">
              <a:lnSpc>
                <a:spcPct val="110000"/>
              </a:lnSpc>
              <a:spcBef>
                <a:spcPts val="1300"/>
              </a:spcBef>
              <a:spcAft>
                <a:spcPts val="0"/>
              </a:spcAft>
              <a:buClr>
                <a:srgbClr val="2993D6"/>
              </a:buClr>
              <a:buSzPts val="2000"/>
              <a:buChar char="•"/>
            </a:pPr>
            <a:r>
              <a:rPr lang="en-GB" sz="1800"/>
              <a:t>Los alumnos utilizarán los elementos de la historia para crear un esquema y redactar un borrador de su historia.</a:t>
            </a:r>
            <a:endParaRPr sz="2475"/>
          </a:p>
        </p:txBody>
      </p:sp>
      <p:pic>
        <p:nvPicPr>
          <p:cNvPr id="156" name="Google Shape;156;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57" name="Google Shape;157;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58" name="Google Shape;158;g35fa30c4f18_0_17" descr="decorativo" title="Large-Pencil@2x.png"/>
          <p:cNvPicPr preferRelativeResize="0"/>
          <p:nvPr/>
        </p:nvPicPr>
        <p:blipFill rotWithShape="1">
          <a:blip r:embed="rId4">
            <a:alphaModFix/>
          </a:blip>
          <a:srcRect/>
          <a:stretch/>
        </p:blipFill>
        <p:spPr>
          <a:xfrm rot="-1192266">
            <a:off x="7105302" y="4830725"/>
            <a:ext cx="1654501" cy="165892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164" name="Google Shape;164;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165" name="Google Shape;165;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Abre</a:t>
            </a:r>
            <a:r>
              <a:rPr lang="en-GB" sz="1650"/>
              <a:t> el proyecto: mbit.io/us-story y </a:t>
            </a:r>
            <a:r>
              <a:rPr lang="en-GB" sz="1650" b="1">
                <a:solidFill>
                  <a:srgbClr val="2A92D6"/>
                </a:solidFill>
              </a:rPr>
              <a:t>d</a:t>
            </a:r>
            <a:r>
              <a:rPr lang="en-GB" sz="1650" b="1">
                <a:solidFill>
                  <a:srgbClr val="2993D6"/>
                </a:solidFill>
              </a:rPr>
              <a:t>escarga</a:t>
            </a:r>
            <a:r>
              <a:rPr lang="en-GB" sz="1650"/>
              <a:t> el código en el micro:bit.</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Desenchufa</a:t>
            </a:r>
            <a:r>
              <a:rPr lang="en-GB" sz="1650"/>
              <a:t> el micro:bit y </a:t>
            </a:r>
            <a:r>
              <a:rPr lang="en-GB" sz="1650" b="1">
                <a:solidFill>
                  <a:srgbClr val="2A92D6"/>
                </a:solidFill>
              </a:rPr>
              <a:t>conecta</a:t>
            </a:r>
            <a:r>
              <a:rPr lang="en-GB" sz="1650"/>
              <a:t> la batería.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Agita</a:t>
            </a:r>
            <a:r>
              <a:rPr lang="en-GB" sz="1650"/>
              <a:t> el micro:bit para seleccionar aleatoriamente un personaje, un escenario y un problema.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Registra </a:t>
            </a:r>
            <a:r>
              <a:rPr lang="en-GB" sz="1650"/>
              <a:t>cada elemento de la historia a medida que se desplaza por la pantalla led.</a:t>
            </a:r>
            <a:endParaRPr sz="1650"/>
          </a:p>
          <a:p>
            <a:pPr marL="914400" lvl="1" indent="-333375" algn="l" rtl="0">
              <a:lnSpc>
                <a:spcPct val="110000"/>
              </a:lnSpc>
              <a:spcBef>
                <a:spcPts val="1300"/>
              </a:spcBef>
              <a:spcAft>
                <a:spcPts val="0"/>
              </a:spcAft>
              <a:buClr>
                <a:srgbClr val="2993D6"/>
              </a:buClr>
              <a:buSzPts val="1650"/>
              <a:buChar char="•"/>
            </a:pPr>
            <a:r>
              <a:rPr lang="en-GB" sz="1650"/>
              <a:t>La hoja de registro de escritura narrativa se puede utilizar para registrar los elementos de la historia, crear un esquema y escribir una historia.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Utiliza </a:t>
            </a:r>
            <a:r>
              <a:rPr lang="en-GB" sz="1650"/>
              <a:t>los elementos de la historia para practicar la redacción de una historia: </a:t>
            </a:r>
            <a:endParaRPr sz="1650"/>
          </a:p>
          <a:p>
            <a:pPr marL="914400" lvl="1" indent="-333375" algn="l" rtl="0">
              <a:lnSpc>
                <a:spcPct val="110000"/>
              </a:lnSpc>
              <a:spcBef>
                <a:spcPts val="1300"/>
              </a:spcBef>
              <a:spcAft>
                <a:spcPts val="0"/>
              </a:spcAft>
              <a:buClr>
                <a:srgbClr val="2993D6"/>
              </a:buClr>
              <a:buSzPts val="1650"/>
              <a:buChar char="•"/>
            </a:pPr>
            <a:r>
              <a:rPr lang="en-GB" sz="1650"/>
              <a:t>Imagina quién es tu personaje, dónde y cuándo tiene lugar la historia, a qué problemas se enfrentará y cómo los resolverá.</a:t>
            </a:r>
            <a:endParaRPr sz="1650"/>
          </a:p>
          <a:p>
            <a:pPr marL="914400" lvl="1" indent="-333375" algn="l" rtl="0">
              <a:lnSpc>
                <a:spcPct val="110000"/>
              </a:lnSpc>
              <a:spcBef>
                <a:spcPts val="1300"/>
              </a:spcBef>
              <a:spcAft>
                <a:spcPts val="0"/>
              </a:spcAft>
              <a:buClr>
                <a:srgbClr val="2993D6"/>
              </a:buClr>
              <a:buSzPts val="1650"/>
              <a:buChar char="•"/>
            </a:pPr>
            <a:r>
              <a:rPr lang="en-GB" sz="1650"/>
              <a:t>Determina el principio, el desarrollo y el final de tu historia.</a:t>
            </a:r>
            <a:endParaRPr sz="1650"/>
          </a:p>
        </p:txBody>
      </p:sp>
      <p:sp>
        <p:nvSpPr>
          <p:cNvPr id="166" name="Google Shape;166;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67" name="Google Shape;167;g3669771b81a_0_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57450" y="397387"/>
            <a:ext cx="1428350" cy="11912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87f37b8444_1_3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1</a:t>
            </a:r>
            <a:endParaRPr/>
          </a:p>
        </p:txBody>
      </p:sp>
      <p:sp>
        <p:nvSpPr>
          <p:cNvPr id="173" name="Google Shape;173;g387f37b8444_1_3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74" name="Google Shape;174;g387f37b8444_1_37"/>
          <p:cNvSpPr txBox="1">
            <a:spLocks noGrp="1"/>
          </p:cNvSpPr>
          <p:nvPr>
            <p:ph type="body" idx="1"/>
          </p:nvPr>
        </p:nvSpPr>
        <p:spPr>
          <a:xfrm>
            <a:off x="681036" y="1317292"/>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matrices, que son un tipo especial de variable que almacena datos en listas. Cada componente de una matriz se denomina elemento. </a:t>
            </a:r>
            <a:endParaRPr/>
          </a:p>
        </p:txBody>
      </p:sp>
      <p:sp>
        <p:nvSpPr>
          <p:cNvPr id="175" name="Google Shape;175;g387f37b8444_1_3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76" name="Google Shape;176;g387f37b8444_1_37"/>
          <p:cNvSpPr/>
          <p:nvPr/>
        </p:nvSpPr>
        <p:spPr>
          <a:xfrm>
            <a:off x="741400" y="1984000"/>
            <a:ext cx="8775600" cy="4372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inicio del programa, se establecen tres variables como matrices:</a:t>
            </a:r>
            <a:endParaRPr sz="1600"/>
          </a:p>
          <a:p>
            <a:pPr marL="457200" marR="0" lvl="0" indent="-346075" algn="l" rtl="0">
              <a:lnSpc>
                <a:spcPct val="110000"/>
              </a:lnSpc>
              <a:spcBef>
                <a:spcPts val="130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«personaje» se establece con tres elementos: «ballena», «sirena» y «pirata».</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«escenario» se establece con tres elementos: «océano», «isla» y «barco».</a:t>
            </a:r>
            <a:endParaRPr sz="1600"/>
          </a:p>
          <a:p>
            <a:pPr marL="457200" marR="0" lvl="0" indent="-346075" algn="l" rtl="0">
              <a:lnSpc>
                <a:spcPct val="110000"/>
              </a:lnSpc>
              <a:spcBef>
                <a:spcPts val="0"/>
              </a:spcBef>
              <a:spcAft>
                <a:spcPts val="0"/>
              </a:spcAft>
              <a:buClr>
                <a:schemeClr val="dk1"/>
              </a:buClr>
              <a:buSzPts val="1850"/>
              <a:buFont typeface="Helvetica Neue"/>
              <a:buChar char="●"/>
            </a:pPr>
            <a:r>
              <a:rPr lang="en-GB" sz="1600" b="0" i="0" u="none" strike="noStrike" cap="none">
                <a:solidFill>
                  <a:schemeClr val="dk1"/>
                </a:solidFill>
                <a:latin typeface="Helvetica Neue"/>
                <a:ea typeface="Helvetica Neue"/>
                <a:cs typeface="Helvetica Neue"/>
                <a:sym typeface="Helvetica Neue"/>
              </a:rPr>
              <a:t>La variable «problema» se establece con tres elementos: «tormenta», «perdido» y «monstruo».</a:t>
            </a:r>
            <a:endParaRPr sz="1600"/>
          </a:p>
        </p:txBody>
      </p:sp>
      <p:pic>
        <p:nvPicPr>
          <p:cNvPr id="177" name="Google Shape;177;g387f37b8444_1_37" descr="Código basado en bloques para un micro:bit para establecer las variables «personaje», «escenario» y «problema» como matrices que contienen los elementos «ballena», «sirena» y «pirata»; «océano», «isla» y «barco»; y «tormenta», «perdido» y «monstruo», respectivamente." title="microbit-screenshot (90).png"/>
          <p:cNvPicPr preferRelativeResize="0"/>
          <p:nvPr/>
        </p:nvPicPr>
        <p:blipFill rotWithShape="1">
          <a:blip r:embed="rId3">
            <a:alphaModFix/>
          </a:blip>
          <a:srcRect b="63154"/>
          <a:stretch/>
        </p:blipFill>
        <p:spPr>
          <a:xfrm>
            <a:off x="1794713" y="2080106"/>
            <a:ext cx="6316626" cy="2103574"/>
          </a:xfrm>
          <a:prstGeom prst="rect">
            <a:avLst/>
          </a:prstGeom>
          <a:noFill/>
          <a:ln>
            <a:noFill/>
          </a:ln>
        </p:spPr>
      </p:pic>
      <p:pic>
        <p:nvPicPr>
          <p:cNvPr id="178" name="Google Shape;178;g387f37b8444_1_37" descr="decorativo" title="Inspired_green@4x-100 (1).jpg"/>
          <p:cNvPicPr preferRelativeResize="0"/>
          <p:nvPr/>
        </p:nvPicPr>
        <p:blipFill rotWithShape="1">
          <a:blip r:embed="rId4">
            <a:alphaModFix/>
          </a:blip>
          <a:srcRect/>
          <a:stretch/>
        </p:blipFill>
        <p:spPr>
          <a:xfrm rot="572933">
            <a:off x="8321936" y="347504"/>
            <a:ext cx="548546" cy="74611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5197</Words>
  <Application>Microsoft Macintosh PowerPoint</Application>
  <PresentationFormat>A4 Paper (210x297 mm)</PresentationFormat>
  <Paragraphs>432</Paragraphs>
  <Slides>45</Slides>
  <Notes>45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45</vt:i4>
      </vt:variant>
    </vt:vector>
  </HeadingPairs>
  <TitlesOfParts>
    <vt:vector size="50" baseType="lpstr">
      <vt:lpstr>Arial</vt:lpstr>
      <vt:lpstr>Calibri</vt:lpstr>
      <vt:lpstr>Helvetica Neue</vt:lpstr>
      <vt:lpstr>Office Theme</vt:lpstr>
      <vt:lpstr>Divider Slides</vt:lpstr>
      <vt:lpstr>Lo que necesitas: </vt:lpstr>
      <vt:lpstr>Ideas para escribir relatos con el generador de elementos de historias</vt:lpstr>
      <vt:lpstr>Conceptos de la Informática</vt:lpstr>
      <vt:lpstr>Cómo funciona el generador de poesía</vt:lpstr>
      <vt:lpstr>Elige tu nivel</vt:lpstr>
      <vt:lpstr>PowerPoint Presentation</vt:lpstr>
      <vt:lpstr>Ligero 🌶️ Introducción</vt:lpstr>
      <vt:lpstr>Ligero 🌶️ Pasos de la actividad de los alumnos</vt:lpstr>
      <vt:lpstr>Ligero 🌶️ Detalles del código 1</vt:lpstr>
      <vt:lpstr>Ligero 🌶️ Detalles del código 2</vt:lpstr>
      <vt:lpstr>Ligero 🌶️ Detalles del código 3</vt:lpstr>
      <vt:lpstr>Ligero 🌶️ Detalles del código 4</vt:lpstr>
      <vt:lpstr>Ligero 🌶️ Detalles del código 5</vt:lpstr>
      <vt:lpstr>PowerPoint Presentation</vt:lpstr>
      <vt:lpstr>Medio 🌶️🌶️ Introducción</vt:lpstr>
      <vt:lpstr>Medio 🌶️🌶️ Pasos de la actividad de los alumnos 1</vt:lpstr>
      <vt:lpstr>Medio 🌶️🌶️ Pasos de la actividad de los alumnos 2</vt:lpstr>
      <vt:lpstr>Medio 🌶️🌶️ Pasos de la actividad de los alumnos 3</vt:lpstr>
      <vt:lpstr>Medio 🌶️🌶️ Pasos de la actividad de los alumnos 4</vt:lpstr>
      <vt:lpstr>Medio 🌶️🌶️ Detalles del código 1</vt:lpstr>
      <vt:lpstr>Medio 🌶️🌶️ Detalles del código 2</vt:lpstr>
      <vt:lpstr>Medio 🌶️🌶️ Detalles del código 3</vt:lpstr>
      <vt:lpstr>Medio 🌶️🌶️ Detalles del código 4</vt:lpstr>
      <vt:lpstr>Medio 🌶️🌶️ Detalles del código 5</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Pasos de la actividad de los alumnos 8</vt:lpstr>
      <vt:lpstr>Picante 🌶️🌶️🌶️ Pasos de la actividad de los alumnos 9</vt:lpstr>
      <vt:lpstr>Picante 🌶️🌶️🌶️ Pasos de la actividad de los alumnos 10</vt:lpstr>
      <vt:lpstr>Picante 🌶️🌶️🌶️ Pasos de la actividad de los alumnos 11</vt:lpstr>
      <vt:lpstr>Picante 🌶️🌶️🌶️ Pasos de la actividad de los alumnos 12</vt:lpstr>
      <vt:lpstr>Picante 🌶️🌶️🌶️ Detalles del código 1</vt:lpstr>
      <vt:lpstr>Picante 🌶️🌶️🌶️ Detalles del código 2</vt:lpstr>
      <vt:lpstr>Picante 🌶️🌶️🌶️ Detalles del código 3</vt:lpstr>
      <vt:lpstr>Picante 🌶️🌶️🌶️ Detalles del código 4</vt:lpstr>
      <vt:lpstr>Picante 🌶️🌶️🌶️ Detalles del código 5</vt:lpstr>
      <vt:lpstr>PowerPoint Presentation</vt:lpstr>
      <vt:lpstr>Extensiones del generador de elementos de historias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2025-12-18T16:03:22Z</dcterms:modified>
  <cp:category/>
</cp:coreProperties>
</file>