
<file path=[Content_Types].xml><?xml version="1.0" encoding="utf-8"?>
<Types xmlns="http://schemas.openxmlformats.org/package/2006/content-types">
  <Default Extension="fntdata" ContentType="application/x-fontdata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  <p:sldMasterId id="2147483654" r:id="rId2"/>
  </p:sldMasterIdLst>
  <p:notesMasterIdLst>
    <p:notesMasterId r:id="rId37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</p:sldIdLst>
  <p:sldSz cx="9906000" cy="6858000" type="A4"/>
  <p:notesSz cx="6858000" cy="9144000"/>
  <p:embeddedFontLst>
    <p:embeddedFont>
      <p:font typeface="Helvetica Neue" panose="020B0604020202020204" charset="0"/>
      <p:regular r:id="rId38"/>
      <p:bold r:id="rId39"/>
      <p:italic r:id="rId40"/>
      <p:boldItalic r:id="rId41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3913">
          <p15:clr>
            <a:srgbClr val="A4A3A4"/>
          </p15:clr>
        </p15:guide>
        <p15:guide id="2" pos="245">
          <p15:clr>
            <a:srgbClr val="A4A3A4"/>
          </p15:clr>
        </p15:guide>
        <p15:guide id="3" orient="horz" pos="769">
          <p15:clr>
            <a:srgbClr val="A4A3A4"/>
          </p15:clr>
        </p15:guide>
        <p15:guide id="4" pos="5995">
          <p15:clr>
            <a:srgbClr val="A4A3A4"/>
          </p15:clr>
        </p15:guide>
      </p15:sldGuideLst>
    </p:ext>
    <p:ext uri="GoogleSlidesCustomDataVersion2">
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r:id="rId46" roundtripDataSignature="AMtx7mifDympOQ4Ii5UTaaR6N59igif+R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A6B3981-185E-435C-8481-A4369C5B08A4}" v="24" dt="2025-12-17T21:42:57.501"/>
  </p1510:revLst>
</p1510:revInfo>
</file>

<file path=ppt/tableStyles.xml><?xml version="1.0" encoding="utf-8"?>
<a:tblStyleLst xmlns:a="http://schemas.openxmlformats.org/drawingml/2006/main" def="{8E1A844E-72E3-4502-A523-315658B82728}">
  <a:tblStyle styleId="{8E1A844E-72E3-4502-A523-315658B82728}" styleName="Table_0"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 b="off" i="off"/>
      <a:tcStyle>
        <a:tcBdr/>
      </a:tcStyle>
    </a:band1H>
    <a:band2H>
      <a:tcTxStyle b="off" i="off"/>
      <a:tcStyle>
        <a:tcBdr/>
      </a:tcStyle>
    </a:band2H>
    <a:band1V>
      <a:tcTxStyle b="off" i="off"/>
      <a:tcStyle>
        <a:tcBdr/>
      </a:tcStyle>
    </a:band1V>
    <a:band2V>
      <a:tcTxStyle b="off" i="off"/>
      <a:tcStyle>
        <a:tcBdr/>
      </a:tcStyle>
    </a:band2V>
    <a:lastCol>
      <a:tcTxStyle b="off" i="off"/>
      <a:tcStyle>
        <a:tcBdr/>
      </a:tcStyle>
    </a:lastCol>
    <a:firstCol>
      <a:tcTxStyle b="off" i="off"/>
      <a:tcStyle>
        <a:tcBdr/>
      </a:tcStyle>
    </a:firstCol>
    <a:lastRow>
      <a:tcTxStyle b="off" i="off"/>
      <a:tcStyle>
        <a:tcBdr/>
      </a:tcStyle>
    </a:lastRow>
    <a:seCell>
      <a:tcTxStyle b="off" i="off"/>
      <a:tcStyle>
        <a:tcBdr/>
      </a:tcStyle>
    </a:seCell>
    <a:swCell>
      <a:tcTxStyle b="off" i="off"/>
      <a:tcStyle>
        <a:tcBdr/>
      </a:tcStyle>
    </a:swCell>
    <a:firstRow>
      <a:tcTxStyle b="off" i="off"/>
      <a:tcStyle>
        <a:tcBdr/>
      </a:tcStyle>
    </a:firstRow>
    <a:neCell>
      <a:tcTxStyle b="off" i="off"/>
      <a:tcStyle>
        <a:tcBdr/>
      </a:tcStyle>
    </a:neCell>
    <a:nwCell>
      <a:tcTxStyle b="off" i="off"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997"/>
    <p:restoredTop sz="94667"/>
  </p:normalViewPr>
  <p:slideViewPr>
    <p:cSldViewPr snapToGrid="0">
      <p:cViewPr varScale="1">
        <p:scale>
          <a:sx n="124" d="100"/>
          <a:sy n="124" d="100"/>
        </p:scale>
        <p:origin x="1008" y="168"/>
      </p:cViewPr>
      <p:guideLst>
        <p:guide orient="horz" pos="3913"/>
        <p:guide pos="245"/>
        <p:guide orient="horz" pos="769"/>
        <p:guide pos="599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font" Target="fonts/font2.fntdata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notesMaster" Target="notesMasters/notesMaster1.xml"/><Relationship Id="rId40" Type="http://schemas.openxmlformats.org/officeDocument/2006/relationships/font" Target="fonts/font3.fntdata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52" Type="http://schemas.microsoft.com/office/2015/10/relationships/revisionInfo" Target="revisionInfo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8" Type="http://schemas.openxmlformats.org/officeDocument/2006/relationships/viewProps" Target="viewProps.xml"/><Relationship Id="rId8" Type="http://schemas.openxmlformats.org/officeDocument/2006/relationships/slide" Target="slides/slide6.xml"/><Relationship Id="rId51" Type="http://schemas.microsoft.com/office/2016/11/relationships/changesInfo" Target="changesInfos/changesInfo1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font" Target="fonts/font1.fntdata"/><Relationship Id="rId46" Type="http://customschemas.google.com/relationships/presentationmetadata" Target="metadata"/><Relationship Id="rId20" Type="http://schemas.openxmlformats.org/officeDocument/2006/relationships/slide" Target="slides/slide18.xml"/><Relationship Id="rId41" Type="http://schemas.openxmlformats.org/officeDocument/2006/relationships/font" Target="fonts/font4.fntdata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orey Rogers" userId="7RzU5Q6VJGF/i3l9MGdG3CvbLgasbZPao2hiEiIxdvY=" providerId="None" clId="Web-{4A6B3981-185E-435C-8481-A4369C5B08A4}"/>
    <pc:docChg chg="modSld">
      <pc:chgData name="Corey Rogers" userId="7RzU5Q6VJGF/i3l9MGdG3CvbLgasbZPao2hiEiIxdvY=" providerId="None" clId="Web-{4A6B3981-185E-435C-8481-A4369C5B08A4}" dt="2025-12-17T21:42:57.501" v="12" actId="20577"/>
      <pc:docMkLst>
        <pc:docMk/>
      </pc:docMkLst>
      <pc:sldChg chg="modSp">
        <pc:chgData name="Corey Rogers" userId="7RzU5Q6VJGF/i3l9MGdG3CvbLgasbZPao2hiEiIxdvY=" providerId="None" clId="Web-{4A6B3981-185E-435C-8481-A4369C5B08A4}" dt="2025-12-17T21:42:16.813" v="3"/>
        <pc:sldMkLst>
          <pc:docMk/>
          <pc:sldMk cId="0" sldId="261"/>
        </pc:sldMkLst>
        <pc:graphicFrameChg chg="mod modGraphic">
          <ac:chgData name="Corey Rogers" userId="7RzU5Q6VJGF/i3l9MGdG3CvbLgasbZPao2hiEiIxdvY=" providerId="None" clId="Web-{4A6B3981-185E-435C-8481-A4369C5B08A4}" dt="2025-12-17T21:42:16.813" v="3"/>
          <ac:graphicFrameMkLst>
            <pc:docMk/>
            <pc:sldMk cId="0" sldId="261"/>
            <ac:graphicFrameMk id="159" creationId="{00000000-0000-0000-0000-000000000000}"/>
          </ac:graphicFrameMkLst>
        </pc:graphicFrameChg>
      </pc:sldChg>
      <pc:sldChg chg="modSp">
        <pc:chgData name="Corey Rogers" userId="7RzU5Q6VJGF/i3l9MGdG3CvbLgasbZPao2hiEiIxdvY=" providerId="None" clId="Web-{4A6B3981-185E-435C-8481-A4369C5B08A4}" dt="2025-12-17T21:42:42.345" v="7" actId="20577"/>
        <pc:sldMkLst>
          <pc:docMk/>
          <pc:sldMk cId="0" sldId="264"/>
        </pc:sldMkLst>
        <pc:spChg chg="mod">
          <ac:chgData name="Corey Rogers" userId="7RzU5Q6VJGF/i3l9MGdG3CvbLgasbZPao2hiEiIxdvY=" providerId="None" clId="Web-{4A6B3981-185E-435C-8481-A4369C5B08A4}" dt="2025-12-17T21:42:42.345" v="7" actId="20577"/>
          <ac:spMkLst>
            <pc:docMk/>
            <pc:sldMk cId="0" sldId="264"/>
            <ac:spMk id="189" creationId="{00000000-0000-0000-0000-000000000000}"/>
          </ac:spMkLst>
        </pc:spChg>
      </pc:sldChg>
      <pc:sldChg chg="modSp">
        <pc:chgData name="Corey Rogers" userId="7RzU5Q6VJGF/i3l9MGdG3CvbLgasbZPao2hiEiIxdvY=" providerId="None" clId="Web-{4A6B3981-185E-435C-8481-A4369C5B08A4}" dt="2025-12-17T21:42:51.048" v="10" actId="20577"/>
        <pc:sldMkLst>
          <pc:docMk/>
          <pc:sldMk cId="0" sldId="269"/>
        </pc:sldMkLst>
        <pc:spChg chg="mod">
          <ac:chgData name="Corey Rogers" userId="7RzU5Q6VJGF/i3l9MGdG3CvbLgasbZPao2hiEiIxdvY=" providerId="None" clId="Web-{4A6B3981-185E-435C-8481-A4369C5B08A4}" dt="2025-12-17T21:42:51.048" v="10" actId="20577"/>
          <ac:spMkLst>
            <pc:docMk/>
            <pc:sldMk cId="0" sldId="269"/>
            <ac:spMk id="243" creationId="{00000000-0000-0000-0000-000000000000}"/>
          </ac:spMkLst>
        </pc:spChg>
      </pc:sldChg>
      <pc:sldChg chg="modSp">
        <pc:chgData name="Corey Rogers" userId="7RzU5Q6VJGF/i3l9MGdG3CvbLgasbZPao2hiEiIxdvY=" providerId="None" clId="Web-{4A6B3981-185E-435C-8481-A4369C5B08A4}" dt="2025-12-17T21:42:57.501" v="12" actId="20577"/>
        <pc:sldMkLst>
          <pc:docMk/>
          <pc:sldMk cId="0" sldId="276"/>
        </pc:sldMkLst>
        <pc:spChg chg="mod">
          <ac:chgData name="Corey Rogers" userId="7RzU5Q6VJGF/i3l9MGdG3CvbLgasbZPao2hiEiIxdvY=" providerId="None" clId="Web-{4A6B3981-185E-435C-8481-A4369C5B08A4}" dt="2025-12-17T21:42:57.501" v="12" actId="20577"/>
          <ac:spMkLst>
            <pc:docMk/>
            <pc:sldMk cId="0" sldId="276"/>
            <ac:spMk id="319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12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12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12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12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12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12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12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12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12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12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12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12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12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12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12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12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1200150" y="1143000"/>
            <a:ext cx="44577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056" b="0" i="0" u="none" strike="noStrike" cap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056" b="0" i="0" u="none" strike="noStrike" cap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056" b="0" i="0" u="none" strike="noStrike" cap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056" b="0" i="0" u="none" strike="noStrike" cap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056" b="0" i="0" u="none" strike="noStrike" cap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05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05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05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05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12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12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12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12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12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12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12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12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 sz="1200" b="0" i="0" u="none" strike="noStrike" cap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g35fec345a22_0_2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72" name="Google Shape;72;g35fec345a22_0_2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73" name="Google Shape;73;g35fec345a22_0_24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GB"/>
              <a:t>1</a:t>
            </a:fld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Google Shape;194;g3669771b81a_0_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Source for stride length: https://www.sciencedirect.com/science/article/pii/S187706571500041X</a:t>
            </a:r>
            <a:endParaRPr/>
          </a:p>
        </p:txBody>
      </p:sp>
      <p:sp>
        <p:nvSpPr>
          <p:cNvPr id="195" name="Google Shape;195;g3669771b81a_0_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g35fa30c4f18_0_9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06" name="Google Shape;206;g35fa30c4f18_0_9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3708ac53d2e_0_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19" name="Google Shape;219;g3708ac53d2e_0_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Google Shape;232;g3669771b81a_0_118:notes"/>
          <p:cNvSpPr txBox="1">
            <a:spLocks noGrp="1"/>
          </p:cNvSpPr>
          <p:nvPr>
            <p:ph type="body" idx="1"/>
          </p:nvPr>
        </p:nvSpPr>
        <p:spPr>
          <a:xfrm>
            <a:off x="685802" y="4343401"/>
            <a:ext cx="5486400" cy="411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33" name="Google Shape;233;g3669771b81a_0_1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2156615" y="685480"/>
            <a:ext cx="2544900" cy="34293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Google Shape;238;g365ab73c13e_0_2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39" name="Google Shape;239;g365ab73c13e_0_2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Google Shape;248;g3669771b81a_0_21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49" name="Google Shape;249;g3669771b81a_0_2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" name="Google Shape;259;g3708ac53d2e_0_2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60" name="Google Shape;260;g3708ac53d2e_0_2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" name="Google Shape;271;g3669771b81a_0_21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72" name="Google Shape;272;g3669771b81a_0_2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" name="Google Shape;282;g365ab73c13e_0_3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154064" lvl="0" indent="0" algn="l" rtl="0">
              <a:lnSpc>
                <a:spcPct val="110000"/>
              </a:lnSpc>
              <a:spcBef>
                <a:spcPts val="130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83" name="Google Shape;283;g365ab73c13e_0_3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" name="Google Shape;295;g3708ac53d2e_0_3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154063" lvl="0" indent="0" algn="l" rtl="0">
              <a:lnSpc>
                <a:spcPct val="110000"/>
              </a:lnSpc>
              <a:spcBef>
                <a:spcPts val="130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96" name="Google Shape;296;g3708ac53d2e_0_3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g35d6a68a0a1_0_13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01" name="Google Shape;101;g35d6a68a0a1_0_13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" name="Google Shape;308;g3669771b81a_0_181:notes"/>
          <p:cNvSpPr txBox="1">
            <a:spLocks noGrp="1"/>
          </p:cNvSpPr>
          <p:nvPr>
            <p:ph type="body" idx="1"/>
          </p:nvPr>
        </p:nvSpPr>
        <p:spPr>
          <a:xfrm>
            <a:off x="685802" y="4343401"/>
            <a:ext cx="5486400" cy="411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309" name="Google Shape;309;g3669771b81a_0_181:notes"/>
          <p:cNvSpPr>
            <a:spLocks noGrp="1" noRot="1" noChangeAspect="1"/>
          </p:cNvSpPr>
          <p:nvPr>
            <p:ph type="sldImg" idx="2"/>
          </p:nvPr>
        </p:nvSpPr>
        <p:spPr>
          <a:xfrm>
            <a:off x="2156615" y="685480"/>
            <a:ext cx="2544900" cy="34293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4" name="Google Shape;314;g3669771b81a_0_23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315" name="Google Shape;315;g3669771b81a_0_23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4" name="Google Shape;324;g35fa30c4f18_0_7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325" name="Google Shape;325;g35fa30c4f18_0_7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4" name="Google Shape;334;g365ab73c13e_0_14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335" name="Google Shape;335;g365ab73c13e_0_14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9" name="Google Shape;349;g371010db08a_1_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350" name="Google Shape;350;g371010db08a_1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2" name="Google Shape;362;g344f0314a16_1_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363" name="Google Shape;363;g344f0314a16_1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5" name="Google Shape;375;g3694c7ecca9_2_3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376" name="Google Shape;376;g3694c7ecca9_2_3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8" name="Google Shape;388;g3708ac53d2e_0_6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389" name="Google Shape;389;g3708ac53d2e_0_6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1" name="Google Shape;401;g3694c7ecca9_2_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402" name="Google Shape;402;g3694c7ecca9_2_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8" name="Google Shape;418;g3694c7ecca9_2_5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419" name="Google Shape;419;g3694c7ecca9_2_5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g3669771b81a_0_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18" name="Google Shape;118;g3669771b81a_0_1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19" name="Google Shape;119;g3669771b81a_0_13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-GB"/>
              <a:t>3</a:t>
            </a:fld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3" name="Google Shape;433;g365ab73c13e_0_35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434" name="Google Shape;434;g365ab73c13e_0_35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4" name="Google Shape;444;g365ab73c13e_0_12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445" name="Google Shape;445;g365ab73c13e_0_12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7" name="Google Shape;457;g3708ac53d2e_0_9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458" name="Google Shape;458;g3708ac53d2e_0_9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0" name="Google Shape;470;g365ab73c13e_0_420:notes"/>
          <p:cNvSpPr txBox="1">
            <a:spLocks noGrp="1"/>
          </p:cNvSpPr>
          <p:nvPr>
            <p:ph type="body" idx="1"/>
          </p:nvPr>
        </p:nvSpPr>
        <p:spPr>
          <a:xfrm>
            <a:off x="685802" y="4343401"/>
            <a:ext cx="5486400" cy="411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471" name="Google Shape;471;g365ab73c13e_0_4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2156615" y="685480"/>
            <a:ext cx="2544900" cy="34293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6" name="Google Shape;476;g35fa30c4f18_0_5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A composite shape is a figure made up of two or more basic geometric shapes (like rectangles, triangles, circles, etc.)</a:t>
            </a:r>
            <a:endParaRPr/>
          </a:p>
        </p:txBody>
      </p:sp>
      <p:sp>
        <p:nvSpPr>
          <p:cNvPr id="477" name="Google Shape;477;g35fa30c4f18_0_5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g365ab73c13e_0_8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28" name="Google Shape;128;g365ab73c13e_0_8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g3713a36b783_0_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45" name="Google Shape;145;g3713a36b783_0_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g35fe6bcad37_0_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54" name="Google Shape;154;g35fe6bcad37_0_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g36e01cb81e0_0_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62" name="Google Shape;162;g36e01cb81e0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g3669771b81a_0_55:notes"/>
          <p:cNvSpPr txBox="1">
            <a:spLocks noGrp="1"/>
          </p:cNvSpPr>
          <p:nvPr>
            <p:ph type="body" idx="1"/>
          </p:nvPr>
        </p:nvSpPr>
        <p:spPr>
          <a:xfrm>
            <a:off x="685802" y="4343401"/>
            <a:ext cx="5486400" cy="411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79" name="Google Shape;179;g3669771b81a_0_55:notes"/>
          <p:cNvSpPr>
            <a:spLocks noGrp="1" noRot="1" noChangeAspect="1"/>
          </p:cNvSpPr>
          <p:nvPr>
            <p:ph type="sldImg" idx="2"/>
          </p:nvPr>
        </p:nvSpPr>
        <p:spPr>
          <a:xfrm>
            <a:off x="2156615" y="685480"/>
            <a:ext cx="2544900" cy="34293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g35fa30c4f18_0_1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85" name="Google Shape;185;g35fa30c4f18_0_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Title Slide">
  <p:cSld name="1_Title Slide">
    <p:bg>
      <p:bgPr>
        <a:solidFill>
          <a:schemeClr val="lt1"/>
        </a:solidFill>
        <a:effectLst/>
      </p:bgPr>
    </p:bg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Google Shape;16;p26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" y="-253998"/>
            <a:ext cx="9905998" cy="7111999"/>
          </a:xfrm>
          <a:prstGeom prst="rect">
            <a:avLst/>
          </a:prstGeom>
          <a:noFill/>
          <a:ln>
            <a:noFill/>
          </a:ln>
        </p:spPr>
      </p:pic>
      <p:sp>
        <p:nvSpPr>
          <p:cNvPr id="17" name="Google Shape;17;p26"/>
          <p:cNvSpPr/>
          <p:nvPr/>
        </p:nvSpPr>
        <p:spPr>
          <a:xfrm>
            <a:off x="4418076" y="950976"/>
            <a:ext cx="1159002" cy="1316736"/>
          </a:xfrm>
          <a:custGeom>
            <a:avLst/>
            <a:gdLst/>
            <a:ahLst/>
            <a:cxnLst/>
            <a:rect l="l" t="t" r="r" b="b"/>
            <a:pathLst>
              <a:path w="1069848" h="987552" extrusionOk="0">
                <a:moveTo>
                  <a:pt x="228600" y="36576"/>
                </a:moveTo>
                <a:lnTo>
                  <a:pt x="0" y="658368"/>
                </a:lnTo>
                <a:lnTo>
                  <a:pt x="109728" y="859536"/>
                </a:lnTo>
                <a:lnTo>
                  <a:pt x="356616" y="877824"/>
                </a:lnTo>
                <a:lnTo>
                  <a:pt x="640080" y="987552"/>
                </a:lnTo>
                <a:lnTo>
                  <a:pt x="1014984" y="969264"/>
                </a:lnTo>
                <a:lnTo>
                  <a:pt x="1042416" y="722376"/>
                </a:lnTo>
                <a:lnTo>
                  <a:pt x="1069848" y="246888"/>
                </a:lnTo>
                <a:lnTo>
                  <a:pt x="850392" y="0"/>
                </a:lnTo>
                <a:lnTo>
                  <a:pt x="228600" y="36576"/>
                </a:lnTo>
                <a:close/>
              </a:path>
            </a:pathLst>
          </a:custGeom>
          <a:solidFill>
            <a:srgbClr val="00C80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88"/>
              <a:buFont typeface="Arial"/>
              <a:buNone/>
            </a:pPr>
            <a:endParaRPr sz="2288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8" name="Google Shape;18;p26" descr="A picture containing black, darkness, black and white&#10;&#10;Description automatically generated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491769" y="720187"/>
            <a:ext cx="1238250" cy="1524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9" name="Google Shape;19;p26" descr="A picture containing black, darkness&#10;&#10;Description automatically generated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172298" y="1440230"/>
            <a:ext cx="565249" cy="632447"/>
          </a:xfrm>
          <a:prstGeom prst="rect">
            <a:avLst/>
          </a:prstGeom>
          <a:noFill/>
          <a:ln>
            <a:noFill/>
          </a:ln>
        </p:spPr>
      </p:pic>
      <p:pic>
        <p:nvPicPr>
          <p:cNvPr id="20" name="Google Shape;20;p26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178213" y="1196017"/>
            <a:ext cx="2947323" cy="594155"/>
          </a:xfrm>
          <a:prstGeom prst="rect">
            <a:avLst/>
          </a:prstGeom>
          <a:noFill/>
          <a:ln>
            <a:noFill/>
          </a:ln>
        </p:spPr>
      </p:pic>
      <p:sp>
        <p:nvSpPr>
          <p:cNvPr id="21" name="Google Shape;21;p26"/>
          <p:cNvSpPr/>
          <p:nvPr/>
        </p:nvSpPr>
        <p:spPr>
          <a:xfrm>
            <a:off x="326898" y="4498848"/>
            <a:ext cx="1495806" cy="1914144"/>
          </a:xfrm>
          <a:custGeom>
            <a:avLst/>
            <a:gdLst/>
            <a:ahLst/>
            <a:cxnLst/>
            <a:rect l="l" t="t" r="r" b="b"/>
            <a:pathLst>
              <a:path w="1380744" h="1435608" extrusionOk="0">
                <a:moveTo>
                  <a:pt x="365760" y="219456"/>
                </a:moveTo>
                <a:lnTo>
                  <a:pt x="411480" y="192024"/>
                </a:lnTo>
                <a:lnTo>
                  <a:pt x="722376" y="0"/>
                </a:lnTo>
                <a:lnTo>
                  <a:pt x="1097280" y="82296"/>
                </a:lnTo>
                <a:lnTo>
                  <a:pt x="1335024" y="292608"/>
                </a:lnTo>
                <a:lnTo>
                  <a:pt x="1380744" y="630936"/>
                </a:lnTo>
                <a:lnTo>
                  <a:pt x="1298448" y="950976"/>
                </a:lnTo>
                <a:lnTo>
                  <a:pt x="1115568" y="1207008"/>
                </a:lnTo>
                <a:lnTo>
                  <a:pt x="685800" y="1426464"/>
                </a:lnTo>
                <a:lnTo>
                  <a:pt x="265176" y="1435608"/>
                </a:lnTo>
                <a:lnTo>
                  <a:pt x="0" y="1307592"/>
                </a:lnTo>
                <a:lnTo>
                  <a:pt x="18288" y="804672"/>
                </a:lnTo>
                <a:lnTo>
                  <a:pt x="365760" y="219456"/>
                </a:lnTo>
                <a:close/>
              </a:path>
            </a:pathLst>
          </a:custGeom>
          <a:solidFill>
            <a:srgbClr val="00C80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88"/>
              <a:buFont typeface="Arial"/>
              <a:buNone/>
            </a:pPr>
            <a:endParaRPr sz="2288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2" name="Google Shape;22;p26" descr="A black and white image of a bird&#10;&#10;Description automatically generated with low confidence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265456" y="4718689"/>
            <a:ext cx="1389592" cy="1507067"/>
          </a:xfrm>
          <a:prstGeom prst="rect">
            <a:avLst/>
          </a:prstGeom>
          <a:noFill/>
          <a:ln>
            <a:noFill/>
          </a:ln>
        </p:spPr>
      </p:pic>
      <p:pic>
        <p:nvPicPr>
          <p:cNvPr id="23" name="Google Shape;23;p26" descr="A picture containing black, darkness, black and white&#10;&#10;Description automatically generated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78930" y="6036007"/>
            <a:ext cx="522817" cy="42333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ivider Dusk Orange">
  <p:cSld name="Divider Dusk Orange">
    <p:bg>
      <p:bgPr>
        <a:solidFill>
          <a:schemeClr val="accent4"/>
        </a:solidFill>
        <a:effectLst/>
      </p:bgPr>
    </p:bg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g3669771b81a_0_199"/>
          <p:cNvSpPr txBox="1">
            <a:spLocks noGrp="1"/>
          </p:cNvSpPr>
          <p:nvPr>
            <p:ph type="body" idx="1"/>
          </p:nvPr>
        </p:nvSpPr>
        <p:spPr>
          <a:xfrm>
            <a:off x="2276389" y="2669745"/>
            <a:ext cx="5353200" cy="151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L="457200" lvl="0" indent="-228600" algn="ctr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SzPts val="4999"/>
              <a:buNone/>
              <a:defRPr sz="4999" b="1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3429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66" name="Google Shape;66;g3669771b81a_0_199"/>
          <p:cNvSpPr txBox="1">
            <a:spLocks noGrp="1"/>
          </p:cNvSpPr>
          <p:nvPr>
            <p:ph type="sldNum" idx="12"/>
          </p:nvPr>
        </p:nvSpPr>
        <p:spPr>
          <a:xfrm>
            <a:off x="7101729" y="6125009"/>
            <a:ext cx="22290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121">
          <p15:clr>
            <a:srgbClr val="FBAE40"/>
          </p15:clr>
        </p15:guide>
        <p15:guide id="3" pos="282">
          <p15:clr>
            <a:srgbClr val="FBAE40"/>
          </p15:clr>
        </p15:guide>
        <p15:guide id="4" pos="5960">
          <p15:clr>
            <a:srgbClr val="FBAE40"/>
          </p15:clr>
        </p15:guide>
        <p15:guide id="5" orient="horz" pos="346">
          <p15:clr>
            <a:srgbClr val="FBAE40"/>
          </p15:clr>
        </p15:guide>
        <p15:guide id="6" orient="horz" pos="3974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ivider Polar Teal">
  <p:cSld name="Divider Polar Teal">
    <p:bg>
      <p:bgPr>
        <a:solidFill>
          <a:schemeClr val="accent6"/>
        </a:solidFill>
        <a:effectLst/>
      </p:bgPr>
    </p:bg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g3669771b81a_0_205"/>
          <p:cNvSpPr txBox="1">
            <a:spLocks noGrp="1"/>
          </p:cNvSpPr>
          <p:nvPr>
            <p:ph type="body" idx="1"/>
          </p:nvPr>
        </p:nvSpPr>
        <p:spPr>
          <a:xfrm>
            <a:off x="2276389" y="2669745"/>
            <a:ext cx="5353200" cy="151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L="457200" lvl="0" indent="-228600" algn="ctr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SzPts val="4999"/>
              <a:buNone/>
              <a:defRPr sz="4999" b="1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3429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69" name="Google Shape;69;g3669771b81a_0_205"/>
          <p:cNvSpPr txBox="1">
            <a:spLocks noGrp="1"/>
          </p:cNvSpPr>
          <p:nvPr>
            <p:ph type="sldNum" idx="12"/>
          </p:nvPr>
        </p:nvSpPr>
        <p:spPr>
          <a:xfrm>
            <a:off x="7101729" y="6125009"/>
            <a:ext cx="22290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121">
          <p15:clr>
            <a:srgbClr val="FBAE40"/>
          </p15:clr>
        </p15:guide>
        <p15:guide id="3" pos="282">
          <p15:clr>
            <a:srgbClr val="FBAE40"/>
          </p15:clr>
        </p15:guide>
        <p15:guide id="4" pos="5960">
          <p15:clr>
            <a:srgbClr val="FBAE40"/>
          </p15:clr>
        </p15:guide>
        <p15:guide id="5" orient="horz" pos="346">
          <p15:clr>
            <a:srgbClr val="FBAE40"/>
          </p15:clr>
        </p15:guide>
        <p15:guide id="6" orient="horz" pos="3974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lumn">
  <p:cSld name="Column"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29"/>
          <p:cNvSpPr txBox="1">
            <a:spLocks noGrp="1"/>
          </p:cNvSpPr>
          <p:nvPr>
            <p:ph type="title"/>
          </p:nvPr>
        </p:nvSpPr>
        <p:spPr>
          <a:xfrm>
            <a:off x="681037" y="456073"/>
            <a:ext cx="8543925" cy="9112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" name="Google Shape;26;p29"/>
          <p:cNvSpPr txBox="1">
            <a:spLocks noGrp="1"/>
          </p:cNvSpPr>
          <p:nvPr>
            <p:ph type="dt" idx="10"/>
          </p:nvPr>
        </p:nvSpPr>
        <p:spPr>
          <a:xfrm>
            <a:off x="681038" y="6356351"/>
            <a:ext cx="22288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29"/>
          <p:cNvSpPr txBox="1">
            <a:spLocks noGrp="1"/>
          </p:cNvSpPr>
          <p:nvPr>
            <p:ph type="ftr" idx="11"/>
          </p:nvPr>
        </p:nvSpPr>
        <p:spPr>
          <a:xfrm>
            <a:off x="3281363" y="6356351"/>
            <a:ext cx="334327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8" name="Google Shape;28;p29"/>
          <p:cNvSpPr txBox="1">
            <a:spLocks noGrp="1"/>
          </p:cNvSpPr>
          <p:nvPr>
            <p:ph type="sldNum" idx="12"/>
          </p:nvPr>
        </p:nvSpPr>
        <p:spPr>
          <a:xfrm>
            <a:off x="6996113" y="6356351"/>
            <a:ext cx="22288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75"/>
              <a:buFont typeface="Arial"/>
              <a:buNone/>
              <a:defRPr sz="975" b="0" i="0" u="none" strike="noStrike" cap="none"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75"/>
              <a:buFont typeface="Arial"/>
              <a:buNone/>
              <a:defRPr sz="975" b="0" i="0" u="none" strike="noStrike" cap="none"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75"/>
              <a:buFont typeface="Arial"/>
              <a:buNone/>
              <a:defRPr sz="975" b="0" i="0" u="none" strike="noStrike" cap="none"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75"/>
              <a:buFont typeface="Arial"/>
              <a:buNone/>
              <a:defRPr sz="975" b="0" i="0" u="none" strike="noStrike" cap="none"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75"/>
              <a:buFont typeface="Arial"/>
              <a:buNone/>
              <a:defRPr sz="975" b="0" i="0" u="none" strike="noStrike" cap="none"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75"/>
              <a:buFont typeface="Arial"/>
              <a:buNone/>
              <a:defRPr sz="975" b="0" i="0" u="none" strike="noStrike" cap="none"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75"/>
              <a:buFont typeface="Arial"/>
              <a:buNone/>
              <a:defRPr sz="975" b="0" i="0" u="none" strike="noStrike" cap="none"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75"/>
              <a:buFont typeface="Arial"/>
              <a:buNone/>
              <a:defRPr sz="975" b="0" i="0" u="none" strike="noStrike" cap="none"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75"/>
              <a:buFont typeface="Arial"/>
              <a:buNone/>
              <a:defRPr sz="975" b="0" i="0" u="none" strike="noStrike" cap="none"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Page </a:t>
            </a: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29" name="Google Shape;29;p29"/>
          <p:cNvSpPr txBox="1">
            <a:spLocks noGrp="1"/>
          </p:cNvSpPr>
          <p:nvPr>
            <p:ph type="body" idx="1"/>
          </p:nvPr>
        </p:nvSpPr>
        <p:spPr>
          <a:xfrm>
            <a:off x="681036" y="1548371"/>
            <a:ext cx="4132101" cy="46093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812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0" name="Google Shape;30;p29"/>
          <p:cNvSpPr txBox="1">
            <a:spLocks noGrp="1"/>
          </p:cNvSpPr>
          <p:nvPr>
            <p:ph type="body" idx="2"/>
          </p:nvPr>
        </p:nvSpPr>
        <p:spPr>
          <a:xfrm>
            <a:off x="5092861" y="1548371"/>
            <a:ext cx="4132101" cy="46093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812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1" name="Google Shape;31;p29"/>
          <p:cNvSpPr txBox="1"/>
          <p:nvPr/>
        </p:nvSpPr>
        <p:spPr>
          <a:xfrm>
            <a:off x="121300" y="83975"/>
            <a:ext cx="5029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50"/>
              <a:buFont typeface="Arial"/>
              <a:buNone/>
            </a:pPr>
            <a:r>
              <a:rPr lang="en-GB" sz="1150" b="0" i="0" u="none" strike="noStrike" cap="none"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4th Grade - </a:t>
            </a:r>
            <a:r>
              <a:rPr lang="en-GB" sz="1150"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Measurement and Conversion with the Distance Calculator</a:t>
            </a:r>
            <a:endParaRPr sz="1150">
              <a:solidFill>
                <a:srgbClr val="888888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50"/>
              <a:buFont typeface="Arial"/>
              <a:buNone/>
            </a:pPr>
            <a:endParaRPr sz="1150">
              <a:solidFill>
                <a:srgbClr val="888888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USE">
  <p:cSld name="USE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27"/>
          <p:cNvSpPr txBox="1">
            <a:spLocks noGrp="1"/>
          </p:cNvSpPr>
          <p:nvPr>
            <p:ph type="title"/>
          </p:nvPr>
        </p:nvSpPr>
        <p:spPr>
          <a:xfrm>
            <a:off x="681037" y="456073"/>
            <a:ext cx="8543925" cy="9112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4" name="Google Shape;34;p27"/>
          <p:cNvSpPr txBox="1">
            <a:spLocks noGrp="1"/>
          </p:cNvSpPr>
          <p:nvPr>
            <p:ph type="dt" idx="10"/>
          </p:nvPr>
        </p:nvSpPr>
        <p:spPr>
          <a:xfrm>
            <a:off x="681038" y="6356351"/>
            <a:ext cx="22288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27"/>
          <p:cNvSpPr txBox="1">
            <a:spLocks noGrp="1"/>
          </p:cNvSpPr>
          <p:nvPr>
            <p:ph type="ftr" idx="11"/>
          </p:nvPr>
        </p:nvSpPr>
        <p:spPr>
          <a:xfrm>
            <a:off x="3281363" y="6356351"/>
            <a:ext cx="334327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6" name="Google Shape;36;p27"/>
          <p:cNvSpPr txBox="1">
            <a:spLocks noGrp="1"/>
          </p:cNvSpPr>
          <p:nvPr>
            <p:ph type="sldNum" idx="12"/>
          </p:nvPr>
        </p:nvSpPr>
        <p:spPr>
          <a:xfrm>
            <a:off x="6996113" y="6356351"/>
            <a:ext cx="22288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75"/>
              <a:buFont typeface="Arial"/>
              <a:buNone/>
              <a:defRPr sz="975" b="0" i="0" u="none" strike="noStrike" cap="none"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75"/>
              <a:buFont typeface="Arial"/>
              <a:buNone/>
              <a:defRPr sz="975" b="0" i="0" u="none" strike="noStrike" cap="none"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75"/>
              <a:buFont typeface="Arial"/>
              <a:buNone/>
              <a:defRPr sz="975" b="0" i="0" u="none" strike="noStrike" cap="none"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75"/>
              <a:buFont typeface="Arial"/>
              <a:buNone/>
              <a:defRPr sz="975" b="0" i="0" u="none" strike="noStrike" cap="none"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75"/>
              <a:buFont typeface="Arial"/>
              <a:buNone/>
              <a:defRPr sz="975" b="0" i="0" u="none" strike="noStrike" cap="none"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75"/>
              <a:buFont typeface="Arial"/>
              <a:buNone/>
              <a:defRPr sz="975" b="0" i="0" u="none" strike="noStrike" cap="none"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75"/>
              <a:buFont typeface="Arial"/>
              <a:buNone/>
              <a:defRPr sz="975" b="0" i="0" u="none" strike="noStrike" cap="none"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75"/>
              <a:buFont typeface="Arial"/>
              <a:buNone/>
              <a:defRPr sz="975" b="0" i="0" u="none" strike="noStrike" cap="none"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75"/>
              <a:buFont typeface="Arial"/>
              <a:buNone/>
              <a:defRPr sz="975" b="0" i="0" u="none" strike="noStrike" cap="none"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Page </a:t>
            </a: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37" name="Google Shape;37;p27"/>
          <p:cNvSpPr txBox="1">
            <a:spLocks noGrp="1"/>
          </p:cNvSpPr>
          <p:nvPr>
            <p:ph type="body" idx="1"/>
          </p:nvPr>
        </p:nvSpPr>
        <p:spPr>
          <a:xfrm>
            <a:off x="681036" y="1548371"/>
            <a:ext cx="8543925" cy="46093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812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8" name="Google Shape;38;p27"/>
          <p:cNvSpPr txBox="1"/>
          <p:nvPr/>
        </p:nvSpPr>
        <p:spPr>
          <a:xfrm>
            <a:off x="121300" y="83975"/>
            <a:ext cx="5029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50"/>
              <a:buFont typeface="Arial"/>
              <a:buNone/>
            </a:pPr>
            <a:r>
              <a:rPr lang="en-GB" sz="1150" b="0" i="0" u="none" strike="noStrike" cap="none"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4th Grade - </a:t>
            </a:r>
            <a:r>
              <a:rPr lang="en-GB" sz="1150"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Measurement and Conversion with the Distance Calculator</a:t>
            </a:r>
            <a:endParaRPr sz="1150">
              <a:solidFill>
                <a:srgbClr val="888888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50"/>
              <a:buFont typeface="Arial"/>
              <a:buNone/>
            </a:pPr>
            <a:endParaRPr sz="1150">
              <a:solidFill>
                <a:srgbClr val="888888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4_Title Only">
  <p:cSld name="4_Title Only">
    <p:spTree>
      <p:nvGrpSpPr>
        <p:cNvPr id="1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28"/>
          <p:cNvSpPr txBox="1">
            <a:spLocks noGrp="1"/>
          </p:cNvSpPr>
          <p:nvPr>
            <p:ph type="title"/>
          </p:nvPr>
        </p:nvSpPr>
        <p:spPr>
          <a:xfrm>
            <a:off x="460997" y="369143"/>
            <a:ext cx="3822841" cy="8302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180000" rIns="0" bIns="180000" anchor="ctr" anchorCtr="0">
            <a:sp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33"/>
              <a:buFont typeface="Helvetica Neue"/>
              <a:buNone/>
              <a:defRPr sz="3033" b="0" i="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1" name="Google Shape;41;p28"/>
          <p:cNvSpPr txBox="1"/>
          <p:nvPr/>
        </p:nvSpPr>
        <p:spPr>
          <a:xfrm>
            <a:off x="9539907" y="6509187"/>
            <a:ext cx="452231" cy="2757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92"/>
              <a:buFont typeface="Arial"/>
              <a:buNone/>
            </a:pPr>
            <a:fld id="{00000000-1234-1234-1234-123412341234}" type="slidenum">
              <a:rPr lang="en-GB" sz="1192" b="0" i="0" u="none" strike="noStrike" cap="none">
                <a:solidFill>
                  <a:srgbClr val="7F7F7F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‹#›</a:t>
            </a:fld>
            <a:endParaRPr sz="1192" b="0" i="0" u="none" strike="noStrike" cap="none">
              <a:solidFill>
                <a:srgbClr val="7F7F7F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42" name="Google Shape;42;p28"/>
          <p:cNvSpPr txBox="1"/>
          <p:nvPr/>
        </p:nvSpPr>
        <p:spPr>
          <a:xfrm>
            <a:off x="121300" y="83975"/>
            <a:ext cx="5029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50"/>
              <a:buFont typeface="Arial"/>
              <a:buNone/>
            </a:pPr>
            <a:r>
              <a:rPr lang="en-GB" sz="1150" b="0" i="0" u="none" strike="noStrike" cap="none"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4th Grade - </a:t>
            </a:r>
            <a:r>
              <a:rPr lang="en-GB" sz="1150"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Measurement and Conversion with the Distance Calculator</a:t>
            </a:r>
            <a:endParaRPr sz="1150">
              <a:solidFill>
                <a:srgbClr val="888888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50"/>
              <a:buFont typeface="Arial"/>
              <a:buNone/>
            </a:pPr>
            <a:endParaRPr sz="1150">
              <a:solidFill>
                <a:srgbClr val="888888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120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>
  <p:cSld name="Title Slide">
    <p:bg>
      <p:bgPr>
        <a:solidFill>
          <a:schemeClr val="lt1"/>
        </a:solidFill>
        <a:effectLst/>
      </p:bgPr>
    </p:bg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" name="Google Shape;44;p30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801785" y="1196017"/>
            <a:ext cx="2947323" cy="594155"/>
          </a:xfrm>
          <a:prstGeom prst="rect">
            <a:avLst/>
          </a:prstGeom>
          <a:noFill/>
          <a:ln>
            <a:noFill/>
          </a:ln>
        </p:spPr>
      </p:pic>
      <p:sp>
        <p:nvSpPr>
          <p:cNvPr id="45" name="Google Shape;45;p30"/>
          <p:cNvSpPr txBox="1">
            <a:spLocks noGrp="1"/>
          </p:cNvSpPr>
          <p:nvPr>
            <p:ph type="ctrTitle"/>
          </p:nvPr>
        </p:nvSpPr>
        <p:spPr>
          <a:xfrm>
            <a:off x="887451" y="3126259"/>
            <a:ext cx="5437923" cy="13204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767"/>
              <a:buFont typeface="Arial"/>
              <a:buNone/>
              <a:defRPr sz="4767">
                <a:solidFill>
                  <a:srgbClr val="000000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120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ivider Lantern Blue">
  <p:cSld name="Divider Lantern Blue">
    <p:bg>
      <p:bgPr>
        <a:solidFill>
          <a:schemeClr val="accent2"/>
        </a:solidFill>
        <a:effectLst/>
      </p:bgPr>
    </p:bg>
    <p:spTree>
      <p:nvGrpSpPr>
        <p:cNvPr id="1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g3669771b81a_0_193"/>
          <p:cNvSpPr txBox="1">
            <a:spLocks noGrp="1"/>
          </p:cNvSpPr>
          <p:nvPr>
            <p:ph type="body" idx="1"/>
          </p:nvPr>
        </p:nvSpPr>
        <p:spPr>
          <a:xfrm>
            <a:off x="2276389" y="2669745"/>
            <a:ext cx="5353200" cy="151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L="457200" lvl="0" indent="-228600" algn="ctr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SzPts val="4999"/>
              <a:buNone/>
              <a:defRPr sz="4999" b="1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3429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4" name="Google Shape;54;g3669771b81a_0_193"/>
          <p:cNvSpPr txBox="1">
            <a:spLocks noGrp="1"/>
          </p:cNvSpPr>
          <p:nvPr>
            <p:ph type="sldNum" idx="12"/>
          </p:nvPr>
        </p:nvSpPr>
        <p:spPr>
          <a:xfrm>
            <a:off x="7101729" y="6125009"/>
            <a:ext cx="22290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121">
          <p15:clr>
            <a:srgbClr val="FBAE40"/>
          </p15:clr>
        </p15:guide>
        <p15:guide id="3" pos="282">
          <p15:clr>
            <a:srgbClr val="FBAE40"/>
          </p15:clr>
        </p15:guide>
        <p15:guide id="4" pos="5960">
          <p15:clr>
            <a:srgbClr val="FBAE40"/>
          </p15:clr>
        </p15:guide>
        <p15:guide id="5" orient="horz" pos="346">
          <p15:clr>
            <a:srgbClr val="FBAE40"/>
          </p15:clr>
        </p15:guide>
        <p15:guide id="6" orient="horz" pos="3974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ivider Polar Purple">
  <p:cSld name="Divider Polar Purple">
    <p:bg>
      <p:bgPr>
        <a:solidFill>
          <a:schemeClr val="accent5"/>
        </a:solidFill>
        <a:effectLst/>
      </p:bgPr>
    </p:bg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g3669771b81a_0_202"/>
          <p:cNvSpPr txBox="1">
            <a:spLocks noGrp="1"/>
          </p:cNvSpPr>
          <p:nvPr>
            <p:ph type="body" idx="1"/>
          </p:nvPr>
        </p:nvSpPr>
        <p:spPr>
          <a:xfrm>
            <a:off x="2276389" y="2669745"/>
            <a:ext cx="5353200" cy="151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L="457200" lvl="0" indent="-228600" algn="ctr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SzPts val="4999"/>
              <a:buNone/>
              <a:defRPr sz="4999" b="1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3429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7" name="Google Shape;57;g3669771b81a_0_202"/>
          <p:cNvSpPr txBox="1">
            <a:spLocks noGrp="1"/>
          </p:cNvSpPr>
          <p:nvPr>
            <p:ph type="sldNum" idx="12"/>
          </p:nvPr>
        </p:nvSpPr>
        <p:spPr>
          <a:xfrm>
            <a:off x="7101729" y="6125009"/>
            <a:ext cx="22290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121">
          <p15:clr>
            <a:srgbClr val="FBAE40"/>
          </p15:clr>
        </p15:guide>
        <p15:guide id="3" pos="282">
          <p15:clr>
            <a:srgbClr val="FBAE40"/>
          </p15:clr>
        </p15:guide>
        <p15:guide id="4" pos="5960">
          <p15:clr>
            <a:srgbClr val="FBAE40"/>
          </p15:clr>
        </p15:guide>
        <p15:guide id="5" orient="horz" pos="346">
          <p15:clr>
            <a:srgbClr val="FBAE40"/>
          </p15:clr>
        </p15:guide>
        <p15:guide id="6" orient="horz" pos="3974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ivider Dusk Red">
  <p:cSld name="Divider Dusk Red">
    <p:bg>
      <p:bgPr>
        <a:solidFill>
          <a:schemeClr val="accent3"/>
        </a:solidFill>
        <a:effectLst/>
      </p:bgPr>
    </p:bg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g3669771b81a_0_196"/>
          <p:cNvSpPr txBox="1">
            <a:spLocks noGrp="1"/>
          </p:cNvSpPr>
          <p:nvPr>
            <p:ph type="body" idx="1"/>
          </p:nvPr>
        </p:nvSpPr>
        <p:spPr>
          <a:xfrm>
            <a:off x="2276389" y="2669745"/>
            <a:ext cx="5353200" cy="151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L="457200" lvl="0" indent="-228600" algn="ctr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SzPts val="4999"/>
              <a:buNone/>
              <a:defRPr sz="4999" b="1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3429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60" name="Google Shape;60;g3669771b81a_0_196"/>
          <p:cNvSpPr txBox="1">
            <a:spLocks noGrp="1"/>
          </p:cNvSpPr>
          <p:nvPr>
            <p:ph type="sldNum" idx="12"/>
          </p:nvPr>
        </p:nvSpPr>
        <p:spPr>
          <a:xfrm>
            <a:off x="7101729" y="6125009"/>
            <a:ext cx="22290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121">
          <p15:clr>
            <a:srgbClr val="FBAE40"/>
          </p15:clr>
        </p15:guide>
        <p15:guide id="3" pos="282">
          <p15:clr>
            <a:srgbClr val="FBAE40"/>
          </p15:clr>
        </p15:guide>
        <p15:guide id="4" pos="5960">
          <p15:clr>
            <a:srgbClr val="FBAE40"/>
          </p15:clr>
        </p15:guide>
        <p15:guide id="5" orient="horz" pos="346">
          <p15:clr>
            <a:srgbClr val="FBAE40"/>
          </p15:clr>
        </p15:guide>
        <p15:guide id="6" orient="horz" pos="3974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ivider Lantern Green">
  <p:cSld name="Divider Lantern Green">
    <p:bg>
      <p:bgPr>
        <a:solidFill>
          <a:schemeClr val="accent1"/>
        </a:solidFill>
        <a:effectLst/>
      </p:bgPr>
    </p:bg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g3669771b81a_0_208"/>
          <p:cNvSpPr txBox="1">
            <a:spLocks noGrp="1"/>
          </p:cNvSpPr>
          <p:nvPr>
            <p:ph type="body" idx="1"/>
          </p:nvPr>
        </p:nvSpPr>
        <p:spPr>
          <a:xfrm>
            <a:off x="2276389" y="2669745"/>
            <a:ext cx="5353200" cy="151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L="457200" lvl="0" indent="-228600" algn="ctr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SzPts val="4999"/>
              <a:buNone/>
              <a:defRPr sz="4999" b="1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3429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63" name="Google Shape;63;g3669771b81a_0_208"/>
          <p:cNvSpPr txBox="1">
            <a:spLocks noGrp="1"/>
          </p:cNvSpPr>
          <p:nvPr>
            <p:ph type="sldNum" idx="12"/>
          </p:nvPr>
        </p:nvSpPr>
        <p:spPr>
          <a:xfrm>
            <a:off x="7101729" y="6125009"/>
            <a:ext cx="22290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121">
          <p15:clr>
            <a:srgbClr val="FBAE40"/>
          </p15:clr>
        </p15:guide>
        <p15:guide id="3" pos="282">
          <p15:clr>
            <a:srgbClr val="FBAE40"/>
          </p15:clr>
        </p15:guide>
        <p15:guide id="4" pos="5960">
          <p15:clr>
            <a:srgbClr val="FBAE40"/>
          </p15:clr>
        </p15:guide>
        <p15:guide id="5" orient="horz" pos="346">
          <p15:clr>
            <a:srgbClr val="FBAE40"/>
          </p15:clr>
        </p15:guide>
        <p15:guide id="6" orient="horz" pos="3974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slideLayout" Target="../slideLayouts/slideLayout8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slideLayout" Target="../slideLayouts/slideLayout11.xml"/><Relationship Id="rId5" Type="http://schemas.openxmlformats.org/officeDocument/2006/relationships/slideLayout" Target="../slideLayouts/slideLayout10.xml"/><Relationship Id="rId4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5"/>
          <p:cNvSpPr txBox="1">
            <a:spLocks noGrp="1"/>
          </p:cNvSpPr>
          <p:nvPr>
            <p:ph type="title"/>
          </p:nvPr>
        </p:nvSpPr>
        <p:spPr>
          <a:xfrm>
            <a:off x="681038" y="365125"/>
            <a:ext cx="8543925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75"/>
              <a:buFont typeface="Arial"/>
              <a:buNone/>
              <a:defRPr sz="3575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" name="Google Shape;11;p25"/>
          <p:cNvSpPr txBox="1"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373062" algn="l" rtl="0">
              <a:lnSpc>
                <a:spcPct val="90000"/>
              </a:lnSpc>
              <a:spcBef>
                <a:spcPts val="812"/>
              </a:spcBef>
              <a:spcAft>
                <a:spcPts val="0"/>
              </a:spcAft>
              <a:buClr>
                <a:schemeClr val="dk1"/>
              </a:buClr>
              <a:buSzPts val="2275"/>
              <a:buFont typeface="Arial"/>
              <a:buChar char="•"/>
              <a:defRPr sz="2275" b="0" i="0" u="none" strike="noStrike" cap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914400" marR="0" lvl="1" indent="-352425" algn="l" rtl="0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950"/>
              <a:buFont typeface="Arial"/>
              <a:buChar char="•"/>
              <a:defRPr sz="1950" b="0" i="0" u="none" strike="noStrike" cap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1371600" marR="0" lvl="2" indent="-331787" algn="l" rtl="0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625"/>
              <a:buFont typeface="Arial"/>
              <a:buChar char="•"/>
              <a:defRPr sz="1625" b="0" i="0" u="none" strike="noStrike" cap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1828800" marR="0" lvl="3" indent="-321436" algn="l" rtl="0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462"/>
              <a:buFont typeface="Arial"/>
              <a:buChar char="•"/>
              <a:defRPr sz="1462" b="0" i="0" u="none" strike="noStrike" cap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2286000" marR="0" lvl="4" indent="-321436" algn="l" rtl="0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462"/>
              <a:buFont typeface="Arial"/>
              <a:buChar char="•"/>
              <a:defRPr sz="1462" b="0" i="0" u="none" strike="noStrike" cap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2743200" marR="0" lvl="5" indent="-321436" algn="l" rtl="0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462"/>
              <a:buFont typeface="Arial"/>
              <a:buChar char="•"/>
              <a:defRPr sz="1462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21436" algn="l" rtl="0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462"/>
              <a:buFont typeface="Arial"/>
              <a:buChar char="•"/>
              <a:defRPr sz="1462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21436" algn="l" rtl="0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462"/>
              <a:buFont typeface="Arial"/>
              <a:buChar char="•"/>
              <a:defRPr sz="1462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21436" algn="l" rtl="0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462"/>
              <a:buFont typeface="Arial"/>
              <a:buChar char="•"/>
              <a:defRPr sz="1462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Google Shape;12;p25"/>
          <p:cNvSpPr txBox="1">
            <a:spLocks noGrp="1"/>
          </p:cNvSpPr>
          <p:nvPr>
            <p:ph type="dt" idx="10"/>
          </p:nvPr>
        </p:nvSpPr>
        <p:spPr>
          <a:xfrm>
            <a:off x="681038" y="6356351"/>
            <a:ext cx="22288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975" b="0" i="0" u="none" strike="noStrike" cap="none"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12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12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12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12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12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12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12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12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" name="Google Shape;13;p25"/>
          <p:cNvSpPr txBox="1">
            <a:spLocks noGrp="1"/>
          </p:cNvSpPr>
          <p:nvPr>
            <p:ph type="ftr" idx="11"/>
          </p:nvPr>
        </p:nvSpPr>
        <p:spPr>
          <a:xfrm>
            <a:off x="3281363" y="6356351"/>
            <a:ext cx="334327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975" b="0" i="0" u="none" strike="noStrike" cap="none"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12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12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12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12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12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12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12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12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" name="Google Shape;14;p25"/>
          <p:cNvSpPr txBox="1">
            <a:spLocks noGrp="1"/>
          </p:cNvSpPr>
          <p:nvPr>
            <p:ph type="sldNum" idx="12"/>
          </p:nvPr>
        </p:nvSpPr>
        <p:spPr>
          <a:xfrm>
            <a:off x="6996113" y="6356351"/>
            <a:ext cx="22288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75"/>
              <a:buFont typeface="Arial"/>
              <a:buNone/>
              <a:defRPr sz="975" b="0" i="0" u="none" strike="noStrike" cap="none"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75"/>
              <a:buFont typeface="Arial"/>
              <a:buNone/>
              <a:defRPr sz="975" b="0" i="0" u="none" strike="noStrike" cap="none"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75"/>
              <a:buFont typeface="Arial"/>
              <a:buNone/>
              <a:defRPr sz="975" b="0" i="0" u="none" strike="noStrike" cap="none"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75"/>
              <a:buFont typeface="Arial"/>
              <a:buNone/>
              <a:defRPr sz="975" b="0" i="0" u="none" strike="noStrike" cap="none"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75"/>
              <a:buFont typeface="Arial"/>
              <a:buNone/>
              <a:defRPr sz="975" b="0" i="0" u="none" strike="noStrike" cap="none"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75"/>
              <a:buFont typeface="Arial"/>
              <a:buNone/>
              <a:defRPr sz="975" b="0" i="0" u="none" strike="noStrike" cap="none"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75"/>
              <a:buFont typeface="Arial"/>
              <a:buNone/>
              <a:defRPr sz="975" b="0" i="0" u="none" strike="noStrike" cap="none"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75"/>
              <a:buFont typeface="Arial"/>
              <a:buNone/>
              <a:defRPr sz="975" b="0" i="0" u="none" strike="noStrike" cap="none"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75"/>
              <a:buFont typeface="Arial"/>
              <a:buNone/>
              <a:defRPr sz="975" b="0" i="0" u="none" strike="noStrike" cap="none"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" name="Google Shape;47;g3669771b81a_0_186" descr="A close up of a logo&#10;&#10;Description automatically generated"/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7799472" y="461975"/>
            <a:ext cx="1667467" cy="281259"/>
          </a:xfrm>
          <a:prstGeom prst="rect">
            <a:avLst/>
          </a:prstGeom>
          <a:noFill/>
          <a:ln>
            <a:noFill/>
          </a:ln>
        </p:spPr>
      </p:pic>
      <p:sp>
        <p:nvSpPr>
          <p:cNvPr id="48" name="Google Shape;48;g3669771b81a_0_186"/>
          <p:cNvSpPr txBox="1">
            <a:spLocks noGrp="1"/>
          </p:cNvSpPr>
          <p:nvPr>
            <p:ph type="title"/>
          </p:nvPr>
        </p:nvSpPr>
        <p:spPr>
          <a:xfrm>
            <a:off x="681038" y="365126"/>
            <a:ext cx="85440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399"/>
              <a:buFont typeface="Arial"/>
              <a:buNone/>
              <a:defRPr sz="4399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9" name="Google Shape;49;g3669771b81a_0_186"/>
          <p:cNvSpPr txBox="1">
            <a:spLocks noGrp="1"/>
          </p:cNvSpPr>
          <p:nvPr>
            <p:ph type="body" idx="1"/>
          </p:nvPr>
        </p:nvSpPr>
        <p:spPr>
          <a:xfrm>
            <a:off x="681038" y="1825625"/>
            <a:ext cx="8544000" cy="43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336" algn="l" rtl="0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799"/>
              <a:buFont typeface="Arial"/>
              <a:buChar char="•"/>
              <a:defRPr sz="2799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80936" algn="l" rtl="0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SzPts val="2399"/>
              <a:buFont typeface="Arial"/>
              <a:buChar char="•"/>
              <a:defRPr sz="2399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536" algn="l" rtl="0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SzPts val="1999"/>
              <a:buFont typeface="Arial"/>
              <a:buChar char="•"/>
              <a:defRPr sz="1999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2836" algn="l" rtl="0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SzPts val="1799"/>
              <a:buFont typeface="Arial"/>
              <a:buChar char="•"/>
              <a:defRPr sz="1799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836" algn="l" rtl="0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SzPts val="1799"/>
              <a:buFont typeface="Arial"/>
              <a:buChar char="•"/>
              <a:defRPr sz="1799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83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799"/>
              <a:buFont typeface="Arial"/>
              <a:buChar char="•"/>
              <a:defRPr sz="179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83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799"/>
              <a:buFont typeface="Arial"/>
              <a:buChar char="•"/>
              <a:defRPr sz="179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83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799"/>
              <a:buFont typeface="Arial"/>
              <a:buChar char="•"/>
              <a:defRPr sz="179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83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799"/>
              <a:buFont typeface="Arial"/>
              <a:buChar char="•"/>
              <a:defRPr sz="179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0" name="Google Shape;50;g3669771b81a_0_186"/>
          <p:cNvSpPr txBox="1">
            <a:spLocks noGrp="1"/>
          </p:cNvSpPr>
          <p:nvPr>
            <p:ph type="ftr" idx="11"/>
          </p:nvPr>
        </p:nvSpPr>
        <p:spPr>
          <a:xfrm>
            <a:off x="3281363" y="6356351"/>
            <a:ext cx="33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1" name="Google Shape;51;g3669771b81a_0_186"/>
          <p:cNvSpPr txBox="1">
            <a:spLocks noGrp="1"/>
          </p:cNvSpPr>
          <p:nvPr>
            <p:ph type="sldNum" idx="12"/>
          </p:nvPr>
        </p:nvSpPr>
        <p:spPr>
          <a:xfrm>
            <a:off x="6996112" y="6356351"/>
            <a:ext cx="22290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5" r:id="rId1"/>
    <p:sldLayoutId id="2147483656" r:id="rId2"/>
    <p:sldLayoutId id="2147483657" r:id="rId3"/>
    <p:sldLayoutId id="2147483658" r:id="rId4"/>
    <p:sldLayoutId id="2147483659" r:id="rId5"/>
    <p:sldLayoutId id="2147483660" r:id="rId6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png"/><Relationship Id="rId11" Type="http://schemas.openxmlformats.org/officeDocument/2006/relationships/image" Target="../media/image17.png"/><Relationship Id="rId5" Type="http://schemas.openxmlformats.org/officeDocument/2006/relationships/image" Target="../media/image11.png"/><Relationship Id="rId10" Type="http://schemas.openxmlformats.org/officeDocument/2006/relationships/image" Target="../media/image16.png"/><Relationship Id="rId4" Type="http://schemas.openxmlformats.org/officeDocument/2006/relationships/image" Target="../media/image10.png"/><Relationship Id="rId9" Type="http://schemas.openxmlformats.org/officeDocument/2006/relationships/image" Target="../media/image15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7.png"/><Relationship Id="rId4" Type="http://schemas.openxmlformats.org/officeDocument/2006/relationships/hyperlink" Target="http://mbit.io/us-distance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30.png"/><Relationship Id="rId4" Type="http://schemas.openxmlformats.org/officeDocument/2006/relationships/image" Target="../media/image29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mbit.io/us-distance-pp" TargetMode="Externa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3.png"/><Relationship Id="rId5" Type="http://schemas.openxmlformats.org/officeDocument/2006/relationships/image" Target="../media/image20.png"/><Relationship Id="rId4" Type="http://schemas.openxmlformats.org/officeDocument/2006/relationships/image" Target="../media/image2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33.png"/><Relationship Id="rId4" Type="http://schemas.openxmlformats.org/officeDocument/2006/relationships/image" Target="../media/image20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7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30.png"/><Relationship Id="rId4" Type="http://schemas.openxmlformats.org/officeDocument/2006/relationships/image" Target="../media/image28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6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s://makecode.microbit.org/" TargetMode="External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2.png"/><Relationship Id="rId4" Type="http://schemas.openxmlformats.org/officeDocument/2006/relationships/image" Target="../media/image34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7.png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41.png"/><Relationship Id="rId4" Type="http://schemas.openxmlformats.org/officeDocument/2006/relationships/image" Target="../media/image22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43.png"/><Relationship Id="rId4" Type="http://schemas.openxmlformats.org/officeDocument/2006/relationships/image" Target="../media/image22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2.png"/><Relationship Id="rId4" Type="http://schemas.openxmlformats.org/officeDocument/2006/relationships/image" Target="../media/image45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7" Type="http://schemas.openxmlformats.org/officeDocument/2006/relationships/image" Target="../media/image22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42.png"/><Relationship Id="rId5" Type="http://schemas.openxmlformats.org/officeDocument/2006/relationships/image" Target="../media/image48.png"/><Relationship Id="rId4" Type="http://schemas.openxmlformats.org/officeDocument/2006/relationships/image" Target="../media/image47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1.png"/><Relationship Id="rId5" Type="http://schemas.openxmlformats.org/officeDocument/2006/relationships/image" Target="../media/image50.png"/><Relationship Id="rId4" Type="http://schemas.openxmlformats.org/officeDocument/2006/relationships/image" Target="../media/image2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0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7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30.png"/><Relationship Id="rId4" Type="http://schemas.openxmlformats.org/officeDocument/2006/relationships/image" Target="../media/image28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9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5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jpg"/><Relationship Id="rId4" Type="http://schemas.openxmlformats.org/officeDocument/2006/relationships/hyperlink" Target="http://www.youtube.com/watch?v=VnhoiqaJiUs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cde.ca.gov/Ci/ma/cf/documents/mathfwchapter2.pdf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5.jpg"/><Relationship Id="rId4" Type="http://schemas.openxmlformats.org/officeDocument/2006/relationships/image" Target="../media/image24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00A000"/>
        </a:solidFill>
        <a:effectLst/>
      </p:bgPr>
    </p:bg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g35fec345a22_0_24"/>
          <p:cNvSpPr/>
          <p:nvPr/>
        </p:nvSpPr>
        <p:spPr>
          <a:xfrm>
            <a:off x="283800" y="2592363"/>
            <a:ext cx="9233400" cy="3186300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88"/>
              <a:buFont typeface="Arial"/>
              <a:buNone/>
            </a:pPr>
            <a:endParaRPr sz="2288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6" name="Google Shape;76;g35fec345a22_0_24"/>
          <p:cNvSpPr txBox="1">
            <a:spLocks noGrp="1"/>
          </p:cNvSpPr>
          <p:nvPr>
            <p:ph type="title" idx="4294967295"/>
          </p:nvPr>
        </p:nvSpPr>
        <p:spPr>
          <a:xfrm>
            <a:off x="482075" y="2709350"/>
            <a:ext cx="8735700" cy="65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9050" tIns="49525" rIns="99050" bIns="49525" anchor="t" anchorCtr="0">
            <a:sp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A000"/>
              </a:buClr>
              <a:buSzPts val="2000"/>
              <a:buFont typeface="Arial"/>
              <a:buNone/>
            </a:pPr>
            <a:r>
              <a:rPr lang="en-GB" sz="2000">
                <a:solidFill>
                  <a:srgbClr val="00A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What you need:</a:t>
            </a:r>
            <a:endParaRPr sz="2000">
              <a:solidFill>
                <a:srgbClr val="00A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A000"/>
              </a:buClr>
              <a:buSzPts val="2000"/>
              <a:buFont typeface="Arial"/>
              <a:buNone/>
            </a:pPr>
            <a:endParaRPr sz="2000">
              <a:solidFill>
                <a:srgbClr val="00A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pic>
        <p:nvPicPr>
          <p:cNvPr id="77" name="Google Shape;77;g35fec345a22_0_24" descr="The micro:bit logo in black font on a green background.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413041" y="5737408"/>
            <a:ext cx="3104170" cy="948989"/>
          </a:xfrm>
          <a:prstGeom prst="rect">
            <a:avLst/>
          </a:prstGeom>
          <a:noFill/>
          <a:ln>
            <a:noFill/>
          </a:ln>
        </p:spPr>
      </p:pic>
      <p:sp>
        <p:nvSpPr>
          <p:cNvPr id="78" name="Google Shape;78;g35fec345a22_0_24"/>
          <p:cNvSpPr txBox="1"/>
          <p:nvPr/>
        </p:nvSpPr>
        <p:spPr>
          <a:xfrm>
            <a:off x="482065" y="6080301"/>
            <a:ext cx="2911800" cy="40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17"/>
              <a:buFont typeface="Arial"/>
              <a:buNone/>
            </a:pPr>
            <a:r>
              <a:rPr lang="en-GB" sz="2017" b="0" i="0" u="none" strike="noStrike" cap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Project guide</a:t>
            </a:r>
            <a:endParaRPr sz="19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9" name="Google Shape;79;g35fec345a22_0_24"/>
          <p:cNvSpPr txBox="1"/>
          <p:nvPr/>
        </p:nvSpPr>
        <p:spPr>
          <a:xfrm>
            <a:off x="283812" y="1352450"/>
            <a:ext cx="9447600" cy="116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9050" tIns="49525" rIns="99050" bIns="495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66"/>
              <a:buFont typeface="Arial"/>
              <a:buNone/>
            </a:pPr>
            <a:r>
              <a:rPr lang="en-GB" sz="3466" b="1">
                <a:solidFill>
                  <a:schemeClr val="lt1"/>
                </a:solidFill>
              </a:rPr>
              <a:t>Measurement and Conversion with the Distance Calculator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80" name="Google Shape;80;g35fec345a22_0_24"/>
          <p:cNvGrpSpPr/>
          <p:nvPr/>
        </p:nvGrpSpPr>
        <p:grpSpPr>
          <a:xfrm>
            <a:off x="283825" y="308093"/>
            <a:ext cx="6776414" cy="719853"/>
            <a:chOff x="1043748" y="-1624402"/>
            <a:chExt cx="1645200" cy="664500"/>
          </a:xfrm>
        </p:grpSpPr>
        <p:sp>
          <p:nvSpPr>
            <p:cNvPr id="81" name="Google Shape;81;g35fec345a22_0_24"/>
            <p:cNvSpPr/>
            <p:nvPr/>
          </p:nvSpPr>
          <p:spPr>
            <a:xfrm>
              <a:off x="1043748" y="-1624402"/>
              <a:ext cx="1645200" cy="664500"/>
            </a:xfrm>
            <a:prstGeom prst="roundRect">
              <a:avLst>
                <a:gd name="adj" fmla="val 50000"/>
              </a:avLst>
            </a:prstGeom>
            <a:noFill/>
            <a:ln w="82550" cap="flat" cmpd="sng">
              <a:solidFill>
                <a:schemeClr val="lt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288"/>
                <a:buFont typeface="Arial"/>
                <a:buNone/>
              </a:pPr>
              <a:endParaRPr sz="2288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2" name="Google Shape;82;g35fec345a22_0_24"/>
            <p:cNvSpPr txBox="1"/>
            <p:nvPr/>
          </p:nvSpPr>
          <p:spPr>
            <a:xfrm>
              <a:off x="1112157" y="-1522993"/>
              <a:ext cx="1506000" cy="4617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9050" tIns="49525" rIns="99050" bIns="49525" anchor="t" anchorCtr="0">
              <a:sp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600"/>
                <a:buFont typeface="Arial"/>
                <a:buNone/>
              </a:pPr>
              <a:r>
                <a:rPr lang="en-GB" sz="2600" b="0" i="0" u="none" strike="noStrike" cap="none">
                  <a:solidFill>
                    <a:schemeClr val="lt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Integrating CS with Math - 4th Grade</a:t>
              </a:r>
              <a:endParaRPr sz="228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83" name="Google Shape;83;g35fec345a22_0_24" descr="'''"/>
          <p:cNvSpPr/>
          <p:nvPr/>
        </p:nvSpPr>
        <p:spPr>
          <a:xfrm>
            <a:off x="330225" y="5954600"/>
            <a:ext cx="2016000" cy="654300"/>
          </a:xfrm>
          <a:prstGeom prst="roundRect">
            <a:avLst>
              <a:gd name="adj" fmla="val 50000"/>
            </a:avLst>
          </a:prstGeom>
          <a:noFill/>
          <a:ln w="8255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87"/>
              <a:buFont typeface="Arial"/>
              <a:buNone/>
            </a:pPr>
            <a:endParaRPr sz="1887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84" name="Google Shape;84;g35fec345a22_0_24"/>
          <p:cNvGrpSpPr/>
          <p:nvPr/>
        </p:nvGrpSpPr>
        <p:grpSpPr>
          <a:xfrm>
            <a:off x="638873" y="4405528"/>
            <a:ext cx="960368" cy="1179980"/>
            <a:chOff x="4892825" y="4172488"/>
            <a:chExt cx="1065300" cy="1308907"/>
          </a:xfrm>
        </p:grpSpPr>
        <p:pic>
          <p:nvPicPr>
            <p:cNvPr id="85" name="Google Shape;85;g35fec345a22_0_24"/>
            <p:cNvPicPr preferRelativeResize="0"/>
            <p:nvPr/>
          </p:nvPicPr>
          <p:blipFill>
            <a:blip r:embed="rId4">
              <a:alphaModFix/>
            </a:blip>
            <a:stretch>
              <a:fillRect/>
            </a:stretch>
          </p:blipFill>
          <p:spPr>
            <a:xfrm>
              <a:off x="4892825" y="4172488"/>
              <a:ext cx="1065300" cy="10653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</p:pic>
        <p:sp>
          <p:nvSpPr>
            <p:cNvPr id="86" name="Google Shape;86;g35fec345a22_0_24"/>
            <p:cNvSpPr txBox="1"/>
            <p:nvPr/>
          </p:nvSpPr>
          <p:spPr>
            <a:xfrm>
              <a:off x="4942037" y="5237795"/>
              <a:ext cx="966900" cy="2436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82425" tIns="82425" rIns="82425" bIns="82425" anchor="t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 sz="721" b="1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  <a:extLst>
                    <a:ext uri="http://customooxmlschemas.google.com/">
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textRoundtripDataId="0"/>
                    </a:ext>
                  </a:extLst>
                </a:rPr>
                <a:t>Ruler or tape measure</a:t>
              </a:r>
              <a:endParaRPr sz="721" b="1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</p:grpSp>
      <p:pic>
        <p:nvPicPr>
          <p:cNvPr id="87" name="Google Shape;87;g35fec345a22_0_24" descr="Illustration of a micro:bit that is needed for using this resource" title="Screenshot 2025-06-03 at 15.50.03.png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481575" y="3255826"/>
            <a:ext cx="1274980" cy="1149690"/>
          </a:xfrm>
          <a:prstGeom prst="rect">
            <a:avLst/>
          </a:prstGeom>
          <a:noFill/>
          <a:ln>
            <a:noFill/>
          </a:ln>
        </p:spPr>
      </p:pic>
      <p:pic>
        <p:nvPicPr>
          <p:cNvPr id="88" name="Google Shape;88;g35fec345a22_0_24" descr="Illustration of a USB cable that is needed for downloading code onto the micro:bit used in this resource" title="Screenshot 2025-06-03 at 15.50.11.png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1887895" y="3229050"/>
            <a:ext cx="755523" cy="1149704"/>
          </a:xfrm>
          <a:prstGeom prst="rect">
            <a:avLst/>
          </a:prstGeom>
          <a:noFill/>
          <a:ln>
            <a:noFill/>
          </a:ln>
        </p:spPr>
      </p:pic>
      <p:pic>
        <p:nvPicPr>
          <p:cNvPr id="89" name="Google Shape;89;g35fec345a22_0_24" descr="Illustration of a battery pack that is needed to provide power to a micro:bit used with this resource" title="Screenshot 2025-06-03 at 15.50.33.png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2774754" y="3229051"/>
            <a:ext cx="1010147" cy="1149704"/>
          </a:xfrm>
          <a:prstGeom prst="rect">
            <a:avLst/>
          </a:prstGeom>
          <a:noFill/>
          <a:ln>
            <a:noFill/>
          </a:ln>
        </p:spPr>
      </p:pic>
      <p:pic>
        <p:nvPicPr>
          <p:cNvPr id="90" name="Google Shape;90;g35fec345a22_0_24" descr="Illustration of a tablet which is used with Bluetooth to get code onto a micro:bit " title="tablet with bluetooth.png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5446722" y="3396594"/>
            <a:ext cx="1399124" cy="1160556"/>
          </a:xfrm>
          <a:prstGeom prst="rect">
            <a:avLst/>
          </a:prstGeom>
          <a:noFill/>
          <a:ln>
            <a:noFill/>
          </a:ln>
        </p:spPr>
      </p:pic>
      <p:pic>
        <p:nvPicPr>
          <p:cNvPr id="91" name="Google Shape;91;g35fec345a22_0_24" descr="Illustration of a computer which is used with a USB cable to get code onto a micro:bit" title="computer with usb.png"/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>
            <a:off x="3916243" y="3402016"/>
            <a:ext cx="1399127" cy="1149703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92" name="Google Shape;92;g35fec345a22_0_24"/>
          <p:cNvGrpSpPr/>
          <p:nvPr/>
        </p:nvGrpSpPr>
        <p:grpSpPr>
          <a:xfrm>
            <a:off x="7053400" y="3102072"/>
            <a:ext cx="2016001" cy="1276678"/>
            <a:chOff x="6977200" y="4067272"/>
            <a:chExt cx="2016001" cy="1276678"/>
          </a:xfrm>
        </p:grpSpPr>
        <p:grpSp>
          <p:nvGrpSpPr>
            <p:cNvPr id="93" name="Google Shape;93;g35fec345a22_0_24"/>
            <p:cNvGrpSpPr/>
            <p:nvPr/>
          </p:nvGrpSpPr>
          <p:grpSpPr>
            <a:xfrm>
              <a:off x="6977200" y="4841399"/>
              <a:ext cx="2016001" cy="502551"/>
              <a:chOff x="7241250" y="4833349"/>
              <a:chExt cx="2016001" cy="502551"/>
            </a:xfrm>
          </p:grpSpPr>
          <p:pic>
            <p:nvPicPr>
              <p:cNvPr id="94" name="Google Shape;94;g35fec345a22_0_24" title="wearable strap.png"/>
              <p:cNvPicPr preferRelativeResize="0"/>
              <p:nvPr/>
            </p:nvPicPr>
            <p:blipFill>
              <a:blip r:embed="rId10">
                <a:alphaModFix/>
              </a:blip>
              <a:stretch>
                <a:fillRect/>
              </a:stretch>
            </p:blipFill>
            <p:spPr>
              <a:xfrm>
                <a:off x="7241250" y="4833349"/>
                <a:ext cx="2016001" cy="221758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95" name="Google Shape;95;g35fec345a22_0_24"/>
              <p:cNvSpPr txBox="1"/>
              <p:nvPr/>
            </p:nvSpPr>
            <p:spPr>
              <a:xfrm>
                <a:off x="7604251" y="5055100"/>
                <a:ext cx="1290000" cy="2808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76725" tIns="76725" rIns="76725" bIns="76725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818"/>
                  <a:buFont typeface="Arial"/>
                  <a:buNone/>
                </a:pPr>
                <a:r>
                  <a:rPr lang="en-GB" sz="818" b="1">
                    <a:latin typeface="Helvetica Neue"/>
                    <a:ea typeface="Helvetica Neue"/>
                    <a:cs typeface="Helvetica Neue"/>
                    <a:sym typeface="Helvetica Neue"/>
                  </a:rPr>
                  <a:t>Wearable strap</a:t>
                </a:r>
                <a:endParaRPr sz="818" b="1" i="0" u="none" strike="noStrike" cap="none">
                  <a:solidFill>
                    <a:srgbClr val="000000"/>
                  </a:solidFill>
                  <a:latin typeface="Helvetica Neue"/>
                  <a:ea typeface="Helvetica Neue"/>
                  <a:cs typeface="Helvetica Neue"/>
                  <a:sym typeface="Helvetica Neue"/>
                </a:endParaRPr>
              </a:p>
            </p:txBody>
          </p:sp>
        </p:grpSp>
        <p:grpSp>
          <p:nvGrpSpPr>
            <p:cNvPr id="96" name="Google Shape;96;g35fec345a22_0_24"/>
            <p:cNvGrpSpPr/>
            <p:nvPr/>
          </p:nvGrpSpPr>
          <p:grpSpPr>
            <a:xfrm>
              <a:off x="7340201" y="4067272"/>
              <a:ext cx="1290000" cy="649203"/>
              <a:chOff x="7604251" y="3940097"/>
              <a:chExt cx="1290000" cy="649203"/>
            </a:xfrm>
          </p:grpSpPr>
          <p:pic>
            <p:nvPicPr>
              <p:cNvPr id="97" name="Google Shape;97;g35fec345a22_0_24" title="wearable microbit holder.png"/>
              <p:cNvPicPr preferRelativeResize="0"/>
              <p:nvPr/>
            </p:nvPicPr>
            <p:blipFill>
              <a:blip r:embed="rId11">
                <a:alphaModFix/>
              </a:blip>
              <a:stretch>
                <a:fillRect/>
              </a:stretch>
            </p:blipFill>
            <p:spPr>
              <a:xfrm>
                <a:off x="7838825" y="3940097"/>
                <a:ext cx="820875" cy="376656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98" name="Google Shape;98;g35fec345a22_0_24"/>
              <p:cNvSpPr txBox="1"/>
              <p:nvPr/>
            </p:nvSpPr>
            <p:spPr>
              <a:xfrm>
                <a:off x="7604251" y="4308500"/>
                <a:ext cx="1290000" cy="2808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76725" tIns="76725" rIns="76725" bIns="76725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818"/>
                  <a:buFont typeface="Arial"/>
                  <a:buNone/>
                </a:pPr>
                <a:r>
                  <a:rPr lang="en-GB" sz="818" b="1">
                    <a:latin typeface="Helvetica Neue"/>
                    <a:ea typeface="Helvetica Neue"/>
                    <a:cs typeface="Helvetica Neue"/>
                    <a:sym typeface="Helvetica Neue"/>
                  </a:rPr>
                  <a:t>micro:bit holder</a:t>
                </a:r>
                <a:endParaRPr sz="818" b="1" i="0" u="none" strike="noStrike" cap="none">
                  <a:solidFill>
                    <a:srgbClr val="000000"/>
                  </a:solidFill>
                  <a:latin typeface="Helvetica Neue"/>
                  <a:ea typeface="Helvetica Neue"/>
                  <a:cs typeface="Helvetica Neue"/>
                  <a:sym typeface="Helvetica Neue"/>
                </a:endParaRPr>
              </a:p>
            </p:txBody>
          </p:sp>
        </p:grpSp>
      </p:grp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g3669771b81a_0_1"/>
          <p:cNvSpPr txBox="1">
            <a:spLocks noGrp="1"/>
          </p:cNvSpPr>
          <p:nvPr>
            <p:ph type="title"/>
          </p:nvPr>
        </p:nvSpPr>
        <p:spPr>
          <a:xfrm>
            <a:off x="681037" y="456073"/>
            <a:ext cx="8544000" cy="91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A000"/>
              </a:buClr>
              <a:buSzPts val="2600"/>
              <a:buFont typeface="Arial"/>
              <a:buNone/>
            </a:pPr>
            <a:r>
              <a:rPr lang="en-GB" sz="2600">
                <a:solidFill>
                  <a:srgbClr val="2993D6"/>
                </a:solidFill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textRoundtripDataId="58"/>
                  </a:ext>
                </a:extLst>
              </a:rPr>
              <a:t>Mild 🌶️ Student A</a:t>
            </a:r>
            <a:r>
              <a:rPr lang="en-GB" sz="2600">
                <a:solidFill>
                  <a:srgbClr val="2993D6"/>
                </a:solidFill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textRoundtripDataId="59"/>
                  </a:ext>
                </a:extLst>
              </a:rPr>
              <a:t>ctivity</a:t>
            </a:r>
            <a:r>
              <a:rPr lang="en-GB" sz="2600">
                <a:solidFill>
                  <a:srgbClr val="2993D6"/>
                </a:solidFill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textRoundtripDataId="60"/>
                  </a:ext>
                </a:extLst>
              </a:rPr>
              <a:t> </a:t>
            </a:r>
            <a:r>
              <a:rPr lang="en-GB" sz="2600">
                <a:solidFill>
                  <a:srgbClr val="2993D6"/>
                </a:solidFill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textRoundtripDataId="61"/>
                  </a:ext>
                </a:extLst>
              </a:rPr>
              <a:t>Steps</a:t>
            </a:r>
            <a:endParaRPr sz="2600">
              <a:solidFill>
                <a:srgbClr val="2993D6"/>
              </a:solidFill>
            </a:endParaRPr>
          </a:p>
        </p:txBody>
      </p:sp>
      <p:sp>
        <p:nvSpPr>
          <p:cNvPr id="198" name="Google Shape;198;g3669771b81a_0_1"/>
          <p:cNvSpPr txBox="1">
            <a:spLocks noGrp="1"/>
          </p:cNvSpPr>
          <p:nvPr>
            <p:ph type="sldNum" idx="12"/>
          </p:nvPr>
        </p:nvSpPr>
        <p:spPr>
          <a:xfrm>
            <a:off x="6996113" y="6356351"/>
            <a:ext cx="22290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75"/>
              <a:buFont typeface="Arial"/>
              <a:buNone/>
            </a:pPr>
            <a:r>
              <a:rPr lang="en-GB" dirty="0"/>
              <a:t>Page </a:t>
            </a:r>
            <a:fld id="{00000000-1234-1234-1234-123412341234}" type="slidenum">
              <a:rPr lang="en-GB"/>
              <a:t>10</a:t>
            </a:fld>
            <a:endParaRPr dirty="0"/>
          </a:p>
        </p:txBody>
      </p:sp>
      <p:pic>
        <p:nvPicPr>
          <p:cNvPr id="201" name="Google Shape;201;g3669771b81a_0_1" descr="Illustration of educator in front of empty whiteboard used to signal teacher-led activities on this page" title="black female teacher image.pn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193400" y="379637"/>
            <a:ext cx="1428350" cy="1191276"/>
          </a:xfrm>
          <a:prstGeom prst="rect">
            <a:avLst/>
          </a:prstGeom>
          <a:noFill/>
          <a:ln>
            <a:noFill/>
          </a:ln>
        </p:spPr>
      </p:pic>
      <p:sp>
        <p:nvSpPr>
          <p:cNvPr id="199" name="Google Shape;199;g3669771b81a_0_1"/>
          <p:cNvSpPr txBox="1">
            <a:spLocks noGrp="1"/>
          </p:cNvSpPr>
          <p:nvPr>
            <p:ph type="body" idx="1"/>
          </p:nvPr>
        </p:nvSpPr>
        <p:spPr>
          <a:xfrm>
            <a:off x="681036" y="1219601"/>
            <a:ext cx="8544000" cy="44106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318151" lvl="0" indent="-309553" algn="l" rtl="0">
              <a:lnSpc>
                <a:spcPct val="110000"/>
              </a:lnSpc>
              <a:spcBef>
                <a:spcPts val="1300"/>
              </a:spcBef>
              <a:spcAft>
                <a:spcPts val="0"/>
              </a:spcAft>
              <a:buClr>
                <a:srgbClr val="2993D6"/>
              </a:buClr>
              <a:buSzPts val="1800"/>
              <a:buChar char="•"/>
            </a:pPr>
            <a:r>
              <a:rPr lang="en-GB" sz="1800" b="1" dirty="0">
                <a:solidFill>
                  <a:srgbClr val="2993D6"/>
                </a:solidFill>
              </a:rPr>
              <a:t>Open</a:t>
            </a:r>
            <a:r>
              <a:rPr lang="en-GB" sz="1800" dirty="0"/>
              <a:t> the project</a:t>
            </a:r>
            <a:r>
              <a:rPr lang="en-GB" sz="1800" dirty="0"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textRoundtripDataId="62"/>
                  </a:ext>
                </a:extLst>
              </a:rPr>
              <a:t>:</a:t>
            </a:r>
            <a:r>
              <a:rPr lang="en-GB" sz="1800" dirty="0"/>
              <a:t> </a:t>
            </a:r>
            <a:r>
              <a:rPr lang="en-GB" sz="1800" u="sng" dirty="0">
                <a:solidFill>
                  <a:schemeClr val="hlink"/>
                </a:solidFill>
                <a:hlinkClick r:id="rId4"/>
              </a:rPr>
              <a:t>mbit.io/us-distance</a:t>
            </a:r>
            <a:r>
              <a:rPr lang="en-GB" sz="1800" dirty="0"/>
              <a:t> and </a:t>
            </a:r>
            <a:r>
              <a:rPr lang="en-GB" sz="1800" b="1" dirty="0">
                <a:solidFill>
                  <a:srgbClr val="2A92D6"/>
                </a:solidFill>
              </a:rPr>
              <a:t>d</a:t>
            </a:r>
            <a:r>
              <a:rPr lang="en-GB" sz="1800" b="1" dirty="0">
                <a:solidFill>
                  <a:srgbClr val="2993D6"/>
                </a:solidFill>
              </a:rPr>
              <a:t>ownload</a:t>
            </a:r>
            <a:r>
              <a:rPr lang="en-GB" sz="1800" dirty="0"/>
              <a:t> the code to </a:t>
            </a:r>
            <a:r>
              <a:rPr lang="en-GB" sz="1800" dirty="0"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textRoundtripDataId="63"/>
                  </a:ext>
                </a:extLst>
              </a:rPr>
              <a:t>the</a:t>
            </a:r>
            <a:r>
              <a:rPr lang="en-GB" sz="1800" dirty="0"/>
              <a:t> </a:t>
            </a:r>
            <a:r>
              <a:rPr lang="en-GB" sz="1800" dirty="0" err="1"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textRoundtripDataId="64"/>
                  </a:ext>
                </a:extLst>
              </a:rPr>
              <a:t>micro:bit</a:t>
            </a:r>
            <a:r>
              <a:rPr lang="en-GB" sz="1800" dirty="0"/>
              <a:t>.</a:t>
            </a:r>
            <a:endParaRPr sz="1800" dirty="0"/>
          </a:p>
          <a:p>
            <a:pPr marL="318151" marR="0" lvl="0" indent="-309553" algn="l" rtl="0">
              <a:lnSpc>
                <a:spcPct val="110000"/>
              </a:lnSpc>
              <a:spcBef>
                <a:spcPts val="1300"/>
              </a:spcBef>
              <a:spcAft>
                <a:spcPts val="0"/>
              </a:spcAft>
              <a:buClr>
                <a:srgbClr val="2993D6"/>
              </a:buClr>
              <a:buSzPts val="1800"/>
              <a:buChar char="•"/>
            </a:pPr>
            <a:r>
              <a:rPr lang="en-GB" sz="1800" b="1" dirty="0">
                <a:solidFill>
                  <a:srgbClr val="2993D6"/>
                </a:solidFill>
              </a:rPr>
              <a:t>Unplug </a:t>
            </a:r>
            <a:r>
              <a:rPr lang="en-GB" sz="1800" dirty="0"/>
              <a:t>the </a:t>
            </a:r>
            <a:r>
              <a:rPr lang="en-GB" sz="1800" dirty="0" err="1"/>
              <a:t>micro:bit</a:t>
            </a:r>
            <a:r>
              <a:rPr lang="en-GB" sz="1800" dirty="0"/>
              <a:t> and </a:t>
            </a:r>
            <a:r>
              <a:rPr lang="en-GB" sz="1800" b="1" dirty="0">
                <a:solidFill>
                  <a:srgbClr val="2993D6"/>
                </a:solidFill>
              </a:rPr>
              <a:t>assemble</a:t>
            </a:r>
            <a:r>
              <a:rPr lang="en-GB" sz="1800" dirty="0"/>
              <a:t> the wearable.</a:t>
            </a:r>
            <a:endParaRPr sz="1800" dirty="0"/>
          </a:p>
          <a:p>
            <a:pPr marL="318151" lvl="0" indent="-309553" algn="l" rtl="0">
              <a:lnSpc>
                <a:spcPct val="110000"/>
              </a:lnSpc>
              <a:spcBef>
                <a:spcPts val="1300"/>
              </a:spcBef>
              <a:spcAft>
                <a:spcPts val="0"/>
              </a:spcAft>
              <a:buClr>
                <a:srgbClr val="2993D6"/>
              </a:buClr>
              <a:buSzPts val="1800"/>
              <a:buChar char="•"/>
            </a:pPr>
            <a:r>
              <a:rPr lang="en-GB" sz="1800" b="1" dirty="0">
                <a:solidFill>
                  <a:srgbClr val="2A92D6"/>
                </a:solidFill>
              </a:rPr>
              <a:t>Go</a:t>
            </a:r>
            <a:r>
              <a:rPr lang="en-GB" sz="1800" dirty="0"/>
              <a:t> to the area you are measuring </a:t>
            </a:r>
            <a:r>
              <a:rPr lang="en-GB" sz="1800" dirty="0"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textRoundtripDataId="65"/>
                  </a:ext>
                </a:extLst>
              </a:rPr>
              <a:t>and </a:t>
            </a:r>
            <a:r>
              <a:rPr lang="en-GB" sz="1800" b="1" dirty="0">
                <a:solidFill>
                  <a:srgbClr val="2A92D6"/>
                </a:solidFill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textRoundtripDataId="66"/>
                  </a:ext>
                </a:extLst>
              </a:rPr>
              <a:t>a</a:t>
            </a:r>
            <a:r>
              <a:rPr lang="en-GB" sz="1800" b="1" dirty="0">
                <a:solidFill>
                  <a:srgbClr val="2993D6"/>
                </a:solidFill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textRoundtripDataId="67"/>
                  </a:ext>
                </a:extLst>
              </a:rPr>
              <a:t>ttach</a:t>
            </a:r>
            <a:r>
              <a:rPr lang="en-GB" sz="1800" dirty="0"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textRoundtripDataId="68"/>
                  </a:ext>
                </a:extLst>
              </a:rPr>
              <a:t> the wearable to your wrist.</a:t>
            </a:r>
            <a:endParaRPr sz="1800" dirty="0">
              <a:extLst>
                <a:ext uri="http://customooxmlschemas.google.com/">
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textRoundtripDataId="69"/>
                </a:ext>
              </a:extLst>
            </a:endParaRPr>
          </a:p>
          <a:p>
            <a:pPr marL="318151" lvl="0" indent="-309553" algn="l" rtl="0">
              <a:lnSpc>
                <a:spcPct val="110000"/>
              </a:lnSpc>
              <a:spcBef>
                <a:spcPts val="1300"/>
              </a:spcBef>
              <a:spcAft>
                <a:spcPts val="0"/>
              </a:spcAft>
              <a:buClr>
                <a:srgbClr val="2993D6"/>
              </a:buClr>
              <a:buSzPts val="1800"/>
              <a:buChar char="•"/>
            </a:pPr>
            <a:r>
              <a:rPr lang="en-GB" sz="1800" b="1" dirty="0">
                <a:solidFill>
                  <a:srgbClr val="2A92D6"/>
                </a:solidFill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textRoundtripDataId="70"/>
                  </a:ext>
                </a:extLst>
              </a:rPr>
              <a:t>Walk</a:t>
            </a:r>
            <a:r>
              <a:rPr lang="en-GB" sz="1800" dirty="0"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textRoundtripDataId="71"/>
                  </a:ext>
                </a:extLst>
              </a:rPr>
              <a:t> the length of your area, pressing button A for each step you tak</a:t>
            </a:r>
            <a:r>
              <a:rPr lang="en-GB" sz="1800" dirty="0"/>
              <a:t>e. </a:t>
            </a:r>
            <a:endParaRPr sz="1800" dirty="0"/>
          </a:p>
          <a:p>
            <a:pPr marL="318151" lvl="0" indent="-309553" algn="l" rtl="0">
              <a:lnSpc>
                <a:spcPct val="110000"/>
              </a:lnSpc>
              <a:spcBef>
                <a:spcPts val="1300"/>
              </a:spcBef>
              <a:spcAft>
                <a:spcPts val="0"/>
              </a:spcAft>
              <a:buClr>
                <a:srgbClr val="2993D6"/>
              </a:buClr>
              <a:buSzPts val="1800"/>
              <a:buChar char="•"/>
            </a:pPr>
            <a:r>
              <a:rPr lang="en-GB" sz="1800" b="1" dirty="0">
                <a:solidFill>
                  <a:srgbClr val="2A92D6"/>
                </a:solidFill>
              </a:rPr>
              <a:t>Press</a:t>
            </a:r>
            <a:r>
              <a:rPr lang="en-GB" sz="1800" dirty="0"/>
              <a:t> button B and </a:t>
            </a:r>
            <a:r>
              <a:rPr lang="en-GB" sz="1800" b="1" dirty="0">
                <a:solidFill>
                  <a:srgbClr val="2A92D6"/>
                </a:solidFill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textRoundtripDataId="72"/>
                  </a:ext>
                </a:extLst>
              </a:rPr>
              <a:t>record</a:t>
            </a:r>
            <a:r>
              <a:rPr lang="en-GB" sz="1800" dirty="0"/>
              <a:t> how far you have walked. </a:t>
            </a:r>
            <a:endParaRPr sz="1800" dirty="0"/>
          </a:p>
          <a:p>
            <a:pPr marL="318151" lvl="0" indent="-309553" algn="l" rtl="0">
              <a:lnSpc>
                <a:spcPct val="110000"/>
              </a:lnSpc>
              <a:spcBef>
                <a:spcPts val="1300"/>
              </a:spcBef>
              <a:spcAft>
                <a:spcPts val="0"/>
              </a:spcAft>
              <a:buClr>
                <a:srgbClr val="2993D6"/>
              </a:buClr>
              <a:buSzPts val="1800"/>
              <a:buChar char="•"/>
            </a:pPr>
            <a:r>
              <a:rPr lang="en-GB" sz="1800" b="1" dirty="0">
                <a:solidFill>
                  <a:srgbClr val="2A92D6"/>
                </a:solidFill>
              </a:rPr>
              <a:t>Press</a:t>
            </a:r>
            <a:r>
              <a:rPr lang="en-GB" sz="1800" dirty="0"/>
              <a:t> the reset button on the back of your </a:t>
            </a:r>
            <a:r>
              <a:rPr lang="en-GB" sz="1800" dirty="0" err="1"/>
              <a:t>micro:bit</a:t>
            </a:r>
            <a:r>
              <a:rPr lang="en-GB" sz="1800" dirty="0"/>
              <a:t> and </a:t>
            </a:r>
            <a:r>
              <a:rPr lang="en-GB" sz="1800" b="1" dirty="0">
                <a:solidFill>
                  <a:srgbClr val="2A92D6"/>
                </a:solidFill>
              </a:rPr>
              <a:t>repeat</a:t>
            </a:r>
            <a:r>
              <a:rPr lang="en-GB" sz="1800" dirty="0"/>
              <a:t> for the width.</a:t>
            </a:r>
            <a:endParaRPr sz="1800" dirty="0"/>
          </a:p>
          <a:p>
            <a:pPr marL="318151" lvl="0" indent="-309553" algn="l" rtl="0">
              <a:lnSpc>
                <a:spcPct val="110000"/>
              </a:lnSpc>
              <a:spcBef>
                <a:spcPts val="1300"/>
              </a:spcBef>
              <a:spcAft>
                <a:spcPts val="0"/>
              </a:spcAft>
              <a:buClr>
                <a:srgbClr val="2993D6"/>
              </a:buClr>
              <a:buSzPts val="1800"/>
              <a:buChar char="•"/>
            </a:pPr>
            <a:r>
              <a:rPr lang="en-GB" sz="1800" dirty="0"/>
              <a:t>Back in the classroom, </a:t>
            </a:r>
            <a:r>
              <a:rPr lang="en-GB" sz="1800" b="1" dirty="0">
                <a:solidFill>
                  <a:srgbClr val="2993D6"/>
                </a:solidFill>
              </a:rPr>
              <a:t>calculate</a:t>
            </a:r>
            <a:r>
              <a:rPr lang="en-GB" sz="1800" dirty="0"/>
              <a:t> the area and perimeter. Convert your measurement into larger units if necessary. </a:t>
            </a:r>
            <a:endParaRPr sz="1800" dirty="0"/>
          </a:p>
          <a:p>
            <a:pPr marL="457200" lvl="0" indent="0" algn="l" rtl="0">
              <a:lnSpc>
                <a:spcPct val="110000"/>
              </a:lnSpc>
              <a:spcBef>
                <a:spcPts val="1300"/>
              </a:spcBef>
              <a:spcAft>
                <a:spcPts val="0"/>
              </a:spcAft>
              <a:buSzPts val="1800"/>
              <a:buNone/>
            </a:pPr>
            <a:endParaRPr sz="1800" dirty="0"/>
          </a:p>
        </p:txBody>
      </p:sp>
      <p:sp>
        <p:nvSpPr>
          <p:cNvPr id="200" name="Google Shape;200;g3669771b81a_0_1"/>
          <p:cNvSpPr txBox="1"/>
          <p:nvPr/>
        </p:nvSpPr>
        <p:spPr>
          <a:xfrm>
            <a:off x="121300" y="6356350"/>
            <a:ext cx="3676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50"/>
              <a:buFont typeface="Arial"/>
              <a:buNone/>
            </a:pPr>
            <a:r>
              <a:rPr lang="en-GB" sz="1150" b="1" i="0" u="none" strike="noStrike" cap="none">
                <a:solidFill>
                  <a:srgbClr val="2A92D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Mild 🌶️ </a:t>
            </a:r>
            <a:r>
              <a:rPr lang="en-GB" sz="1150" b="0" i="0" u="none" strike="noStrike" cap="none"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- Medium - Spicy</a:t>
            </a:r>
            <a:endParaRPr sz="1150" b="0" i="0" u="none" strike="noStrike" cap="none">
              <a:solidFill>
                <a:srgbClr val="888888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202" name="Google Shape;202;g3669771b81a_0_1"/>
          <p:cNvSpPr/>
          <p:nvPr/>
        </p:nvSpPr>
        <p:spPr>
          <a:xfrm>
            <a:off x="681025" y="5306725"/>
            <a:ext cx="6561300" cy="911400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19050" cap="flat" cmpd="sng">
            <a:solidFill>
              <a:srgbClr val="2A92D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GB" sz="1800" b="1" i="0" u="none" strike="noStrike" cap="none" dirty="0">
                <a:solidFill>
                  <a:srgbClr val="2A92D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Pro</a:t>
            </a:r>
            <a:r>
              <a:rPr lang="en-GB" sz="1800" b="1" i="0" u="none" strike="noStrike" cap="none" dirty="0">
                <a:solidFill>
                  <a:srgbClr val="2A92D6"/>
                </a:solidFill>
                <a:latin typeface="Helvetica Neue"/>
                <a:ea typeface="Helvetica Neue"/>
                <a:cs typeface="Helvetica Neue"/>
                <a:sym typeface="Helvetica Neue"/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textRoundtripDataId="73"/>
                  </a:ext>
                </a:extLst>
              </a:rPr>
              <a:t> </a:t>
            </a:r>
            <a:r>
              <a:rPr lang="en-GB" sz="1800" b="1" dirty="0">
                <a:solidFill>
                  <a:srgbClr val="2A92D6"/>
                </a:solidFill>
                <a:latin typeface="Helvetica Neue"/>
                <a:ea typeface="Helvetica Neue"/>
                <a:cs typeface="Helvetica Neue"/>
                <a:sym typeface="Helvetica Neue"/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textRoundtripDataId="74"/>
                  </a:ext>
                </a:extLst>
              </a:rPr>
              <a:t>T</a:t>
            </a:r>
            <a:r>
              <a:rPr lang="en-GB" sz="1800" b="1" i="0" u="none" strike="noStrike" cap="none" dirty="0">
                <a:solidFill>
                  <a:srgbClr val="2A92D6"/>
                </a:solidFill>
                <a:latin typeface="Helvetica Neue"/>
                <a:ea typeface="Helvetica Neue"/>
                <a:cs typeface="Helvetica Neue"/>
                <a:sym typeface="Helvetica Neue"/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textRoundtripDataId="75"/>
                  </a:ext>
                </a:extLst>
              </a:rPr>
              <a:t>ip:</a:t>
            </a:r>
            <a:r>
              <a:rPr lang="en-GB" sz="1800" b="0" i="0" u="none" strike="noStrike" cap="none" dirty="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textRoundtripDataId="76"/>
                  </a:ext>
                </a:extLst>
              </a:rPr>
              <a:t> </a:t>
            </a:r>
            <a:r>
              <a:rPr lang="en-GB" sz="1800" dirty="0">
                <a:latin typeface="Helvetica Neue"/>
                <a:ea typeface="Helvetica Neue"/>
                <a:cs typeface="Helvetica Neue"/>
                <a:sym typeface="Helvetica Neue"/>
              </a:rPr>
              <a:t>Find out how many steps you’ve taken by pressing the touch logo. </a:t>
            </a:r>
            <a:r>
              <a:rPr lang="en-GB" sz="1800" b="0" i="0" u="none" strike="noStrike" cap="none" dirty="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</a:t>
            </a:r>
            <a:endParaRPr b="0" i="0" u="none" strike="noStrike" cap="none" dirty="0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pic>
        <p:nvPicPr>
          <p:cNvPr id="203" name="Google Shape;203;g3669771b81a_0_1" descr="Illustration of someone touching the touch logo on the micro:bit. " title="touch-logo-cropped.png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7370897" y="4993350"/>
            <a:ext cx="2059775" cy="14639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8" name="Google Shape;208;g35fa30c4f18_0_96" title="logo-press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260875" y="2477675"/>
            <a:ext cx="2445749" cy="1161075"/>
          </a:xfrm>
          <a:prstGeom prst="rect">
            <a:avLst/>
          </a:prstGeom>
          <a:noFill/>
          <a:ln w="1905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209" name="Google Shape;209;g35fa30c4f18_0_96"/>
          <p:cNvSpPr txBox="1">
            <a:spLocks noGrp="1"/>
          </p:cNvSpPr>
          <p:nvPr>
            <p:ph type="body" idx="1"/>
          </p:nvPr>
        </p:nvSpPr>
        <p:spPr>
          <a:xfrm>
            <a:off x="681036" y="1186209"/>
            <a:ext cx="8544000" cy="4609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1300"/>
              </a:spcBef>
              <a:spcAft>
                <a:spcPts val="0"/>
              </a:spcAft>
              <a:buSzPts val="1800"/>
              <a:buNone/>
            </a:pPr>
            <a:r>
              <a:rPr lang="en-GB" sz="1650" dirty="0"/>
              <a:t>This project works by multiplying the numbers held in two variables, “step count” and “step length”.</a:t>
            </a:r>
            <a:endParaRPr sz="1250" dirty="0"/>
          </a:p>
        </p:txBody>
      </p:sp>
      <p:sp>
        <p:nvSpPr>
          <p:cNvPr id="210" name="Google Shape;210;g35fa30c4f18_0_96"/>
          <p:cNvSpPr txBox="1">
            <a:spLocks noGrp="1"/>
          </p:cNvSpPr>
          <p:nvPr>
            <p:ph type="title"/>
          </p:nvPr>
        </p:nvSpPr>
        <p:spPr>
          <a:xfrm>
            <a:off x="681037" y="456073"/>
            <a:ext cx="8544000" cy="91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A000"/>
              </a:buClr>
              <a:buSzPts val="2600"/>
              <a:buFont typeface="Arial"/>
              <a:buNone/>
            </a:pPr>
            <a:r>
              <a:rPr lang="en-GB" sz="2600">
                <a:solidFill>
                  <a:srgbClr val="2993D6"/>
                </a:solidFill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textRoundtripDataId="77"/>
                  </a:ext>
                </a:extLst>
              </a:rPr>
              <a:t>Mild 🌶️ Code Details</a:t>
            </a:r>
            <a:r>
              <a:rPr lang="en-GB" sz="2600">
                <a:solidFill>
                  <a:srgbClr val="2993D6"/>
                </a:solidFill>
              </a:rPr>
              <a:t> 1</a:t>
            </a:r>
            <a:endParaRPr sz="2600">
              <a:solidFill>
                <a:srgbClr val="2993D6"/>
              </a:solidFill>
            </a:endParaRPr>
          </a:p>
        </p:txBody>
      </p:sp>
      <p:sp>
        <p:nvSpPr>
          <p:cNvPr id="211" name="Google Shape;211;g35fa30c4f18_0_96"/>
          <p:cNvSpPr txBox="1">
            <a:spLocks noGrp="1"/>
          </p:cNvSpPr>
          <p:nvPr>
            <p:ph type="sldNum" idx="12"/>
          </p:nvPr>
        </p:nvSpPr>
        <p:spPr>
          <a:xfrm>
            <a:off x="6996113" y="6356351"/>
            <a:ext cx="22290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75"/>
              <a:buFont typeface="Arial"/>
              <a:buNone/>
            </a:pPr>
            <a:r>
              <a:rPr lang="en-GB"/>
              <a:t>Page </a:t>
            </a:r>
            <a:fld id="{00000000-1234-1234-1234-123412341234}" type="slidenum">
              <a:rPr lang="en-GB"/>
              <a:t>11</a:t>
            </a:fld>
            <a:endParaRPr/>
          </a:p>
        </p:txBody>
      </p:sp>
      <p:sp>
        <p:nvSpPr>
          <p:cNvPr id="212" name="Google Shape;212;g35fa30c4f18_0_96"/>
          <p:cNvSpPr txBox="1"/>
          <p:nvPr/>
        </p:nvSpPr>
        <p:spPr>
          <a:xfrm>
            <a:off x="121300" y="6356350"/>
            <a:ext cx="3676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50"/>
              <a:buFont typeface="Arial"/>
              <a:buNone/>
            </a:pPr>
            <a:r>
              <a:rPr lang="en-GB" sz="1150" b="1" i="0" u="none" strike="noStrike" cap="none">
                <a:solidFill>
                  <a:srgbClr val="2A92D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Mild 🌶️ </a:t>
            </a:r>
            <a:r>
              <a:rPr lang="en-GB" sz="1150" b="0" i="0" u="none" strike="noStrike" cap="none"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- Medium - Spicy</a:t>
            </a:r>
            <a:endParaRPr sz="1150" b="0" i="0" u="none" strike="noStrike" cap="none">
              <a:solidFill>
                <a:srgbClr val="888888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213" name="Google Shape;213;g35fa30c4f18_0_96"/>
          <p:cNvSpPr/>
          <p:nvPr/>
        </p:nvSpPr>
        <p:spPr>
          <a:xfrm>
            <a:off x="681025" y="2060200"/>
            <a:ext cx="5281200" cy="4151700"/>
          </a:xfrm>
          <a:prstGeom prst="roundRect">
            <a:avLst>
              <a:gd name="adj" fmla="val 16667"/>
            </a:avLst>
          </a:prstGeom>
          <a:noFill/>
          <a:ln w="19050" cap="flat" cmpd="sng">
            <a:solidFill>
              <a:srgbClr val="2A92D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lnSpc>
                <a:spcPct val="110000"/>
              </a:lnSpc>
              <a:spcBef>
                <a:spcPts val="13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rPr lang="en-GB" sz="165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textRoundtripDataId="78"/>
                  </a:ext>
                </a:extLst>
              </a:rPr>
              <a:t>This project uses </a:t>
            </a:r>
            <a:r>
              <a:rPr lang="en-GB" sz="165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textRoundtripDataId="79"/>
                  </a:ext>
                </a:extLst>
              </a:rPr>
              <a:t>button A to increase a variable called “step </a:t>
            </a:r>
            <a:r>
              <a:rPr lang="en-GB" sz="165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textRoundtripDataId="80"/>
                  </a:ext>
                </a:extLst>
              </a:rPr>
              <a:t>count”. </a:t>
            </a:r>
            <a:r>
              <a:rPr lang="en-GB" sz="165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‘</a:t>
            </a:r>
            <a:r>
              <a:rPr lang="en-GB" sz="165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textRoundtripDataId="81"/>
                  </a:ext>
                </a:extLst>
              </a:rPr>
              <a:t>play tone’ and ‘show icon’ </a:t>
            </a:r>
            <a:r>
              <a:rPr lang="en-GB" sz="165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blocks are included to allow your micro:bit to </a:t>
            </a:r>
            <a:r>
              <a:rPr lang="en-GB" sz="165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textRoundtripDataId="82"/>
                  </a:ext>
                </a:extLst>
              </a:rPr>
              <a:t>indicate</a:t>
            </a:r>
            <a:r>
              <a:rPr lang="en-GB" sz="165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that your step has been counted. The ‘</a:t>
            </a:r>
            <a:r>
              <a:rPr lang="en-GB" sz="165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textRoundtripDataId="83"/>
                  </a:ext>
                </a:extLst>
              </a:rPr>
              <a:t>clear screen</a:t>
            </a:r>
            <a:r>
              <a:rPr lang="en-GB" sz="165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’ block clears the LED </a:t>
            </a:r>
            <a:r>
              <a:rPr lang="en-GB" sz="165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textRoundtripDataId="84"/>
                  </a:ext>
                </a:extLst>
              </a:rPr>
              <a:t>display and is ready</a:t>
            </a:r>
            <a:r>
              <a:rPr lang="en-GB" sz="165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for the next step. </a:t>
            </a:r>
            <a:endParaRPr sz="1650"/>
          </a:p>
        </p:txBody>
      </p:sp>
      <p:pic>
        <p:nvPicPr>
          <p:cNvPr id="214" name="Google Shape;214;g35fa30c4f18_0_96" descr="decorative" title="Inspired_green@4x-100.jpg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8091400" y="232225"/>
            <a:ext cx="799525" cy="1087550"/>
          </a:xfrm>
          <a:prstGeom prst="rect">
            <a:avLst/>
          </a:prstGeom>
          <a:noFill/>
          <a:ln>
            <a:noFill/>
          </a:ln>
        </p:spPr>
      </p:pic>
      <p:sp>
        <p:nvSpPr>
          <p:cNvPr id="215" name="Google Shape;215;g35fa30c4f18_0_96" descr="An on logo pressed block containing a show number step count block. "/>
          <p:cNvSpPr/>
          <p:nvPr/>
        </p:nvSpPr>
        <p:spPr>
          <a:xfrm>
            <a:off x="6317175" y="2060200"/>
            <a:ext cx="2445900" cy="4151700"/>
          </a:xfrm>
          <a:prstGeom prst="roundRect">
            <a:avLst>
              <a:gd name="adj" fmla="val 16667"/>
            </a:avLst>
          </a:prstGeom>
          <a:noFill/>
          <a:ln w="19050" cap="flat" cmpd="sng">
            <a:solidFill>
              <a:srgbClr val="2A92D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lnSpc>
                <a:spcPct val="110000"/>
              </a:lnSpc>
              <a:spcBef>
                <a:spcPts val="13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rPr lang="en-GB" sz="165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textRoundtripDataId="85"/>
                  </a:ext>
                </a:extLst>
              </a:rPr>
              <a:t>You can show the number of steps taken on the LED </a:t>
            </a:r>
            <a:r>
              <a:rPr lang="en-GB" sz="165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textRoundtripDataId="86"/>
                  </a:ext>
                </a:extLst>
              </a:rPr>
              <a:t>display by pressing the touch logo. </a:t>
            </a:r>
            <a:endParaRPr sz="1650" b="0" i="0" u="none" strike="noStrike" cap="none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pic>
        <p:nvPicPr>
          <p:cNvPr id="216" name="Google Shape;216;g35fa30c4f18_0_96" descr="An on button A pressed block containing a play tone Low C for 1/2 beat until done block, a show icon heart block, a change step count by 1 block, and a clear screen block. " title="buttona.png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752401" y="2347525"/>
            <a:ext cx="3138450" cy="17672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g3708ac53d2e_0_6"/>
          <p:cNvSpPr txBox="1">
            <a:spLocks noGrp="1"/>
          </p:cNvSpPr>
          <p:nvPr>
            <p:ph type="body" idx="1"/>
          </p:nvPr>
        </p:nvSpPr>
        <p:spPr>
          <a:xfrm>
            <a:off x="681036" y="1548371"/>
            <a:ext cx="8544000" cy="4609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1300"/>
              </a:spcBef>
              <a:spcAft>
                <a:spcPts val="0"/>
              </a:spcAft>
              <a:buSzPts val="1800"/>
              <a:buNone/>
            </a:pPr>
            <a:endParaRPr sz="1600"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10000"/>
              </a:lnSpc>
              <a:spcBef>
                <a:spcPts val="1300"/>
              </a:spcBef>
              <a:spcAft>
                <a:spcPts val="0"/>
              </a:spcAft>
              <a:buSzPts val="1800"/>
              <a:buNone/>
            </a:pPr>
            <a:endParaRPr sz="1250"/>
          </a:p>
        </p:txBody>
      </p:sp>
      <p:sp>
        <p:nvSpPr>
          <p:cNvPr id="222" name="Google Shape;222;g3708ac53d2e_0_6"/>
          <p:cNvSpPr txBox="1">
            <a:spLocks noGrp="1"/>
          </p:cNvSpPr>
          <p:nvPr>
            <p:ph type="title"/>
          </p:nvPr>
        </p:nvSpPr>
        <p:spPr>
          <a:xfrm>
            <a:off x="681037" y="456073"/>
            <a:ext cx="8544000" cy="91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A000"/>
              </a:buClr>
              <a:buSzPts val="2600"/>
              <a:buFont typeface="Arial"/>
              <a:buNone/>
            </a:pPr>
            <a:r>
              <a:rPr lang="en-GB" sz="2600">
                <a:solidFill>
                  <a:srgbClr val="2993D6"/>
                </a:solidFill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textRoundtripDataId="87"/>
                  </a:ext>
                </a:extLst>
              </a:rPr>
              <a:t>Mild 🌶️ Code Details</a:t>
            </a:r>
            <a:r>
              <a:rPr lang="en-GB" sz="2600">
                <a:solidFill>
                  <a:srgbClr val="2993D6"/>
                </a:solidFill>
              </a:rPr>
              <a:t> 2</a:t>
            </a:r>
            <a:endParaRPr sz="2600">
              <a:solidFill>
                <a:srgbClr val="2993D6"/>
              </a:solidFill>
            </a:endParaRPr>
          </a:p>
        </p:txBody>
      </p:sp>
      <p:sp>
        <p:nvSpPr>
          <p:cNvPr id="223" name="Google Shape;223;g3708ac53d2e_0_6"/>
          <p:cNvSpPr txBox="1">
            <a:spLocks noGrp="1"/>
          </p:cNvSpPr>
          <p:nvPr>
            <p:ph type="sldNum" idx="12"/>
          </p:nvPr>
        </p:nvSpPr>
        <p:spPr>
          <a:xfrm>
            <a:off x="6996113" y="6356351"/>
            <a:ext cx="22290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75"/>
              <a:buFont typeface="Arial"/>
              <a:buNone/>
            </a:pPr>
            <a:r>
              <a:rPr lang="en-GB"/>
              <a:t>Page </a:t>
            </a:r>
            <a:fld id="{00000000-1234-1234-1234-123412341234}" type="slidenum">
              <a:rPr lang="en-GB"/>
              <a:t>12</a:t>
            </a:fld>
            <a:endParaRPr/>
          </a:p>
        </p:txBody>
      </p:sp>
      <p:sp>
        <p:nvSpPr>
          <p:cNvPr id="224" name="Google Shape;224;g3708ac53d2e_0_6"/>
          <p:cNvSpPr txBox="1"/>
          <p:nvPr/>
        </p:nvSpPr>
        <p:spPr>
          <a:xfrm>
            <a:off x="121300" y="6356350"/>
            <a:ext cx="3676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50"/>
              <a:buFont typeface="Arial"/>
              <a:buNone/>
            </a:pPr>
            <a:r>
              <a:rPr lang="en-GB" sz="1150" b="1" i="0" u="none" strike="noStrike" cap="none">
                <a:solidFill>
                  <a:srgbClr val="2A92D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Mild 🌶️ </a:t>
            </a:r>
            <a:r>
              <a:rPr lang="en-GB" sz="1150" b="0" i="0" u="none" strike="noStrike" cap="none"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- Medium - Spicy</a:t>
            </a:r>
            <a:endParaRPr sz="1150" b="0" i="0" u="none" strike="noStrike" cap="none">
              <a:solidFill>
                <a:srgbClr val="888888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225" name="Google Shape;225;g3708ac53d2e_0_6"/>
          <p:cNvSpPr/>
          <p:nvPr/>
        </p:nvSpPr>
        <p:spPr>
          <a:xfrm>
            <a:off x="784625" y="1548375"/>
            <a:ext cx="5044800" cy="4609500"/>
          </a:xfrm>
          <a:prstGeom prst="roundRect">
            <a:avLst>
              <a:gd name="adj" fmla="val 16667"/>
            </a:avLst>
          </a:prstGeom>
          <a:noFill/>
          <a:ln w="19050" cap="flat" cmpd="sng">
            <a:solidFill>
              <a:srgbClr val="2A92D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lnSpc>
                <a:spcPct val="110000"/>
              </a:lnSpc>
              <a:spcBef>
                <a:spcPts val="1300"/>
              </a:spcBef>
              <a:spcAft>
                <a:spcPts val="0"/>
              </a:spcAft>
              <a:buNone/>
            </a:pPr>
            <a:r>
              <a:rPr lang="en-GB" sz="165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 second variable called “</a:t>
            </a:r>
            <a:r>
              <a:rPr lang="en-GB" sz="165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textRoundtripDataId="88"/>
                  </a:ext>
                </a:extLst>
              </a:rPr>
              <a:t>step length</a:t>
            </a:r>
            <a:r>
              <a:rPr lang="en-GB" sz="165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” holds the number 2 because 2 feet (0.6 meters) is the average length of a child’s step. </a:t>
            </a:r>
            <a:endParaRPr sz="1650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rtl="0">
              <a:lnSpc>
                <a:spcPct val="110000"/>
              </a:lnSpc>
              <a:spcBef>
                <a:spcPts val="1300"/>
              </a:spcBef>
              <a:spcAft>
                <a:spcPts val="0"/>
              </a:spcAft>
              <a:buNone/>
            </a:pPr>
            <a:r>
              <a:rPr lang="en-GB" sz="165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When the program starts, the variable “step count” is set to 0 and “step length” is set to 2. The LED displays a 0 and a tone is played to </a:t>
            </a:r>
            <a:r>
              <a:rPr lang="en-GB" sz="165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textRoundtripDataId="89"/>
                  </a:ext>
                </a:extLst>
              </a:rPr>
              <a:t>signal</a:t>
            </a:r>
            <a:r>
              <a:rPr lang="en-GB" sz="165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that the micro:bit is ready for measurement.</a:t>
            </a:r>
            <a:endParaRPr sz="1650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pic>
        <p:nvPicPr>
          <p:cNvPr id="226" name="Google Shape;226;g3708ac53d2e_0_6" descr="decorative" title="Inspired_green@4x-100.jp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044750" y="226075"/>
            <a:ext cx="940975" cy="12799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27" name="Google Shape;227;g3708ac53d2e_0_6" descr="The on start block containing the set step count to 0 block, the set step length to 2 block, the show number 0 block and the play tone Middle C for 1 beat until done block. " title="on-start.pn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499487" y="1742250"/>
            <a:ext cx="3327976" cy="171940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28" name="Google Shape;228;g3708ac53d2e_0_6"/>
          <p:cNvGrpSpPr/>
          <p:nvPr/>
        </p:nvGrpSpPr>
        <p:grpSpPr>
          <a:xfrm>
            <a:off x="6073312" y="1548375"/>
            <a:ext cx="3386026" cy="4609500"/>
            <a:chOff x="5692312" y="1548375"/>
            <a:chExt cx="3386026" cy="4609500"/>
          </a:xfrm>
        </p:grpSpPr>
        <p:pic>
          <p:nvPicPr>
            <p:cNvPr id="229" name="Google Shape;229;g3708ac53d2e_0_6" title="buttonb.png"/>
            <p:cNvPicPr preferRelativeResize="0"/>
            <p:nvPr/>
          </p:nvPicPr>
          <p:blipFill>
            <a:blip r:embed="rId5">
              <a:alphaModFix/>
            </a:blip>
            <a:stretch>
              <a:fillRect/>
            </a:stretch>
          </p:blipFill>
          <p:spPr>
            <a:xfrm>
              <a:off x="5692312" y="2238900"/>
              <a:ext cx="3386026" cy="1049750"/>
            </a:xfrm>
            <a:prstGeom prst="rect">
              <a:avLst/>
            </a:prstGeom>
            <a:noFill/>
            <a:ln w="1905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</p:pic>
        <p:sp>
          <p:nvSpPr>
            <p:cNvPr id="230" name="Google Shape;230;g3708ac53d2e_0_6" descr="The on button B pressed block containing the show number step count x step length blocks. "/>
            <p:cNvSpPr/>
            <p:nvPr/>
          </p:nvSpPr>
          <p:spPr>
            <a:xfrm>
              <a:off x="5784975" y="1548375"/>
              <a:ext cx="3200700" cy="4609500"/>
            </a:xfrm>
            <a:prstGeom prst="roundRect">
              <a:avLst>
                <a:gd name="adj" fmla="val 16667"/>
              </a:avLst>
            </a:prstGeom>
            <a:noFill/>
            <a:ln w="19050" cap="flat" cmpd="sng">
              <a:solidFill>
                <a:srgbClr val="2A92D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b" anchorCtr="0">
              <a:noAutofit/>
            </a:bodyPr>
            <a:lstStyle/>
            <a:p>
              <a:pPr marL="0" lvl="0" indent="0" algn="l" rtl="0">
                <a:lnSpc>
                  <a:spcPct val="110000"/>
                </a:lnSpc>
                <a:spcBef>
                  <a:spcPts val="130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Arial"/>
                <a:buNone/>
              </a:pPr>
              <a:r>
                <a:rPr lang="en-GB" sz="1650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When you press button B, the micro:bit multiplies the numbers in the two variables to calculate how far you have walked. The </a:t>
              </a:r>
              <a:r>
                <a:rPr lang="en-GB" sz="1650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  <a:extLst>
                    <a:ext uri="http://customooxmlschemas.google.com/">
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textRoundtripDataId="90"/>
                    </a:ext>
                  </a:extLst>
                </a:rPr>
                <a:t>number displayed is in feet.</a:t>
              </a:r>
              <a:endParaRPr sz="165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</p:grp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Google Shape;235;g3669771b81a_0_118"/>
          <p:cNvSpPr txBox="1">
            <a:spLocks noGrp="1"/>
          </p:cNvSpPr>
          <p:nvPr>
            <p:ph type="body" idx="1"/>
          </p:nvPr>
        </p:nvSpPr>
        <p:spPr>
          <a:xfrm>
            <a:off x="2276389" y="2669745"/>
            <a:ext cx="5353200" cy="151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4999"/>
              <a:buNone/>
            </a:pPr>
            <a:r>
              <a:rPr lang="en-GB"/>
              <a:t>Medium</a:t>
            </a:r>
            <a:endParaRPr/>
          </a:p>
        </p:txBody>
      </p:sp>
      <p:sp>
        <p:nvSpPr>
          <p:cNvPr id="236" name="Google Shape;236;g3669771b81a_0_118"/>
          <p:cNvSpPr txBox="1">
            <a:spLocks noGrp="1"/>
          </p:cNvSpPr>
          <p:nvPr>
            <p:ph type="sldNum" idx="12"/>
          </p:nvPr>
        </p:nvSpPr>
        <p:spPr>
          <a:xfrm>
            <a:off x="7101729" y="6125009"/>
            <a:ext cx="22290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fld id="{00000000-1234-1234-1234-123412341234}" type="slidenum">
              <a:rPr lang="en-GB"/>
              <a:t>13</a:t>
            </a:fld>
            <a:endParaRPr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Google Shape;241;g365ab73c13e_0_21"/>
          <p:cNvSpPr txBox="1">
            <a:spLocks noGrp="1"/>
          </p:cNvSpPr>
          <p:nvPr>
            <p:ph type="title"/>
          </p:nvPr>
        </p:nvSpPr>
        <p:spPr>
          <a:xfrm>
            <a:off x="681037" y="456073"/>
            <a:ext cx="8544000" cy="91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A000"/>
              </a:buClr>
              <a:buSzPts val="2600"/>
              <a:buFont typeface="Arial"/>
              <a:buNone/>
            </a:pPr>
            <a:r>
              <a:rPr lang="en-GB" sz="2600">
                <a:solidFill>
                  <a:srgbClr val="6C4BC1"/>
                </a:solidFill>
              </a:rPr>
              <a:t>Medium 🌶️🌶️ </a:t>
            </a:r>
            <a:r>
              <a:rPr lang="en-GB" sz="2600">
                <a:solidFill>
                  <a:srgbClr val="6C4BC1"/>
                </a:solidFill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textRoundtripDataId="91"/>
                  </a:ext>
                </a:extLst>
              </a:rPr>
              <a:t>Introduction</a:t>
            </a:r>
            <a:endParaRPr sz="2600">
              <a:solidFill>
                <a:srgbClr val="6C4BC1"/>
              </a:solidFill>
            </a:endParaRPr>
          </a:p>
        </p:txBody>
      </p:sp>
      <p:sp>
        <p:nvSpPr>
          <p:cNvPr id="242" name="Google Shape;242;g365ab73c13e_0_21"/>
          <p:cNvSpPr txBox="1">
            <a:spLocks noGrp="1"/>
          </p:cNvSpPr>
          <p:nvPr>
            <p:ph type="sldNum" idx="12"/>
          </p:nvPr>
        </p:nvSpPr>
        <p:spPr>
          <a:xfrm>
            <a:off x="6996113" y="6356351"/>
            <a:ext cx="22290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75"/>
              <a:buFont typeface="Arial"/>
              <a:buNone/>
            </a:pPr>
            <a:r>
              <a:rPr lang="en-GB"/>
              <a:t>Page </a:t>
            </a:r>
            <a:fld id="{00000000-1234-1234-1234-123412341234}" type="slidenum">
              <a:rPr lang="en-GB"/>
              <a:t>14</a:t>
            </a:fld>
            <a:endParaRPr/>
          </a:p>
        </p:txBody>
      </p:sp>
      <p:sp>
        <p:nvSpPr>
          <p:cNvPr id="243" name="Google Shape;243;g365ab73c13e_0_21"/>
          <p:cNvSpPr txBox="1">
            <a:spLocks noGrp="1"/>
          </p:cNvSpPr>
          <p:nvPr>
            <p:ph type="body" idx="1"/>
          </p:nvPr>
        </p:nvSpPr>
        <p:spPr>
          <a:xfrm>
            <a:off x="681036" y="1260699"/>
            <a:ext cx="8544000" cy="48318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92500"/>
          </a:bodyPr>
          <a:lstStyle/>
          <a:p>
            <a:pPr marL="180975" lvl="0" indent="-180975" algn="l" rtl="0">
              <a:lnSpc>
                <a:spcPct val="110000"/>
              </a:lnSpc>
              <a:spcBef>
                <a:spcPts val="1300"/>
              </a:spcBef>
              <a:spcAft>
                <a:spcPts val="0"/>
              </a:spcAft>
              <a:buClr>
                <a:srgbClr val="6C4BC1"/>
              </a:buClr>
              <a:buSzPts val="1800"/>
              <a:buChar char="•"/>
            </a:pPr>
            <a:r>
              <a:rPr lang="en-GB" sz="1800" dirty="0"/>
              <a:t>Students open a </a:t>
            </a:r>
            <a:r>
              <a:rPr lang="en-GB" sz="1800" b="1" dirty="0">
                <a:solidFill>
                  <a:srgbClr val="6C4BC1"/>
                </a:solidFill>
              </a:rPr>
              <a:t>starter project</a:t>
            </a:r>
            <a:r>
              <a:rPr lang="en-GB" sz="1800" dirty="0"/>
              <a:t> containing all the blocks they need to make the project. </a:t>
            </a:r>
            <a:endParaRPr sz="1800" dirty="0"/>
          </a:p>
          <a:p>
            <a:pPr marL="179999" lvl="0" indent="-180975" algn="l" rtl="0">
              <a:lnSpc>
                <a:spcPct val="110000"/>
              </a:lnSpc>
              <a:spcBef>
                <a:spcPts val="1300"/>
              </a:spcBef>
              <a:spcAft>
                <a:spcPts val="0"/>
              </a:spcAft>
              <a:buClr>
                <a:srgbClr val="6C4BC1"/>
              </a:buClr>
              <a:buSzPts val="1800"/>
              <a:buChar char="•"/>
            </a:pPr>
            <a:r>
              <a:rPr lang="en-GB" sz="1800" dirty="0"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textRoundtripDataId="92"/>
                  </a:ext>
                </a:extLst>
              </a:rPr>
              <a:t>After</a:t>
            </a:r>
            <a:r>
              <a:rPr lang="en-GB" sz="1800" dirty="0"/>
              <a:t> the code has been built, students will download the code on their </a:t>
            </a:r>
            <a:r>
              <a:rPr lang="en-GB" sz="1800" dirty="0" err="1"/>
              <a:t>micro:bit</a:t>
            </a:r>
            <a:r>
              <a:rPr lang="en-GB" sz="1800" dirty="0"/>
              <a:t> and use their </a:t>
            </a:r>
            <a:r>
              <a:rPr lang="en-GB" sz="1800" dirty="0" err="1"/>
              <a:t>micro:bit</a:t>
            </a:r>
            <a:r>
              <a:rPr lang="en-GB" sz="1800" dirty="0"/>
              <a:t> as a distance calculator.</a:t>
            </a:r>
            <a:endParaRPr sz="1800" dirty="0"/>
          </a:p>
          <a:p>
            <a:pPr marL="185732" lvl="0" indent="-185731" algn="l" rtl="0">
              <a:lnSpc>
                <a:spcPct val="110000"/>
              </a:lnSpc>
              <a:spcBef>
                <a:spcPts val="1300"/>
              </a:spcBef>
              <a:spcAft>
                <a:spcPts val="0"/>
              </a:spcAft>
              <a:buClr>
                <a:srgbClr val="6C4BC1"/>
              </a:buClr>
              <a:buSzPts val="1800"/>
              <a:buChar char="•"/>
            </a:pPr>
            <a:r>
              <a:rPr lang="en-GB" sz="1800" dirty="0"/>
              <a:t>Students walk along the length and width of a rectangular area – such as the school gym, cafeteria, or playground – pressing button A every time they take a step. </a:t>
            </a:r>
            <a:endParaRPr sz="1800" dirty="0"/>
          </a:p>
          <a:p>
            <a:pPr marL="185732" lvl="0" indent="-185731" algn="l" rtl="0">
              <a:lnSpc>
                <a:spcPct val="110000"/>
              </a:lnSpc>
              <a:spcBef>
                <a:spcPts val="1300"/>
              </a:spcBef>
              <a:spcAft>
                <a:spcPts val="0"/>
              </a:spcAft>
              <a:buClr>
                <a:srgbClr val="6C4BC1"/>
              </a:buClr>
              <a:buSzPts val="1800"/>
              <a:buChar char="•"/>
            </a:pPr>
            <a:r>
              <a:rPr lang="en-GB" sz="1800" dirty="0"/>
              <a:t>They calculate the length and width of the rectangle by pressing button B on their </a:t>
            </a:r>
            <a:r>
              <a:rPr lang="en-GB" sz="1800" dirty="0" err="1"/>
              <a:t>micro:bit</a:t>
            </a:r>
            <a:r>
              <a:rPr lang="en-GB" sz="1800" dirty="0"/>
              <a:t>. The </a:t>
            </a:r>
            <a:r>
              <a:rPr lang="en-GB" sz="1800" dirty="0" err="1"/>
              <a:t>micro:bit</a:t>
            </a:r>
            <a:r>
              <a:rPr lang="en-GB" sz="1800" dirty="0"/>
              <a:t> multiplies the number of steps they have taken by </a:t>
            </a:r>
            <a:r>
              <a:rPr lang="en-GB" sz="1800" dirty="0"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textRoundtripDataId="93"/>
                  </a:ext>
                </a:extLst>
              </a:rPr>
              <a:t>2, because the</a:t>
            </a:r>
            <a:r>
              <a:rPr lang="en-GB" sz="1800" dirty="0"/>
              <a:t> average step length is 2 feet or 0.6 meters. </a:t>
            </a:r>
            <a:endParaRPr sz="1800" dirty="0"/>
          </a:p>
          <a:p>
            <a:pPr marL="185732" lvl="0" indent="-185731" algn="l" rtl="0">
              <a:lnSpc>
                <a:spcPct val="90000"/>
              </a:lnSpc>
              <a:spcBef>
                <a:spcPts val="1300"/>
              </a:spcBef>
              <a:spcAft>
                <a:spcPts val="0"/>
              </a:spcAft>
              <a:buClr>
                <a:srgbClr val="6C4BC1"/>
              </a:buClr>
              <a:buSzPts val="1800"/>
              <a:buChar char="•"/>
            </a:pPr>
            <a:r>
              <a:rPr lang="en-GB" sz="1800" dirty="0"/>
              <a:t>Students record the measurements. </a:t>
            </a:r>
            <a:endParaRPr sz="1800" dirty="0"/>
          </a:p>
          <a:p>
            <a:pPr lvl="1">
              <a:spcBef>
                <a:spcPts val="1300"/>
              </a:spcBef>
              <a:buClr>
                <a:srgbClr val="6C4BC1"/>
              </a:buClr>
            </a:pPr>
            <a:r>
              <a:rPr lang="en-GB" sz="1800" dirty="0"/>
              <a:t>The </a:t>
            </a:r>
            <a:r>
              <a:rPr lang="en-GB" sz="1900" dirty="0">
                <a:solidFill>
                  <a:schemeClr val="tx1"/>
                </a:solidFill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textRoundtripDataId="94"/>
                  </a:ext>
                </a:extLst>
              </a:rPr>
              <a:t>distance calculator recording sheet</a:t>
            </a:r>
            <a:r>
              <a:rPr lang="en-GB" sz="1800" dirty="0"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textRoundtripDataId="94"/>
                  </a:ext>
                </a:extLst>
              </a:rPr>
              <a:t> </a:t>
            </a:r>
            <a:r>
              <a:rPr lang="en-GB" sz="1800" dirty="0"/>
              <a:t>can be used to record measurements. </a:t>
            </a:r>
            <a:endParaRPr sz="1800" dirty="0"/>
          </a:p>
          <a:p>
            <a:pPr marL="185732" lvl="0" indent="-185731" algn="l" rtl="0">
              <a:lnSpc>
                <a:spcPct val="110000"/>
              </a:lnSpc>
              <a:spcBef>
                <a:spcPts val="1300"/>
              </a:spcBef>
              <a:spcAft>
                <a:spcPts val="0"/>
              </a:spcAft>
              <a:buClr>
                <a:srgbClr val="6C4BC1"/>
              </a:buClr>
              <a:buSzPts val="1800"/>
              <a:buChar char="•"/>
            </a:pPr>
            <a:r>
              <a:rPr lang="en-GB" sz="1800" dirty="0"/>
              <a:t>They move on to calculating the perimeter and area of the rectangle. </a:t>
            </a:r>
            <a:endParaRPr sz="1800" dirty="0"/>
          </a:p>
        </p:txBody>
      </p:sp>
      <p:sp>
        <p:nvSpPr>
          <p:cNvPr id="244" name="Google Shape;244;g365ab73c13e_0_21"/>
          <p:cNvSpPr txBox="1"/>
          <p:nvPr/>
        </p:nvSpPr>
        <p:spPr>
          <a:xfrm>
            <a:off x="121300" y="6356350"/>
            <a:ext cx="3676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50"/>
              <a:buFont typeface="Arial"/>
              <a:buNone/>
            </a:pPr>
            <a:r>
              <a:rPr lang="en-GB" sz="1150" b="0" i="0" u="none" strike="noStrike" cap="none"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Mild</a:t>
            </a:r>
            <a:r>
              <a:rPr lang="en-GB" sz="1150" b="1" i="0" u="none" strike="noStrike" cap="none">
                <a:solidFill>
                  <a:srgbClr val="2A92D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</a:t>
            </a:r>
            <a:r>
              <a:rPr lang="en-GB" sz="1150" b="0" i="0" u="none" strike="noStrike" cap="none"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- </a:t>
            </a:r>
            <a:r>
              <a:rPr lang="en-GB" sz="1150" b="1" i="0" u="none" strike="noStrike" cap="none">
                <a:solidFill>
                  <a:srgbClr val="6C4BC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Medium </a:t>
            </a:r>
            <a:r>
              <a:rPr lang="en-GB" sz="1150" b="1" i="0" u="none" strike="noStrike" cap="none">
                <a:solidFill>
                  <a:srgbClr val="2A92D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🌶️🌶️</a:t>
            </a:r>
            <a:r>
              <a:rPr lang="en-GB" sz="1150" b="0" i="0" u="none" strike="noStrike" cap="none"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- Spicy</a:t>
            </a:r>
            <a:endParaRPr sz="1150" b="0" i="0" u="none" strike="noStrike" cap="none">
              <a:solidFill>
                <a:srgbClr val="888888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pic>
        <p:nvPicPr>
          <p:cNvPr id="245" name="Google Shape;245;g365ab73c13e_0_21" descr="decorative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310377" y="282688"/>
            <a:ext cx="955218" cy="736882"/>
          </a:xfrm>
          <a:prstGeom prst="rect">
            <a:avLst/>
          </a:prstGeom>
          <a:noFill/>
          <a:ln>
            <a:noFill/>
          </a:ln>
        </p:spPr>
      </p:pic>
      <p:pic>
        <p:nvPicPr>
          <p:cNvPr id="246" name="Google Shape;246;g365ab73c13e_0_21" descr="Illustration of a boot to represent steps taken and measured with the micro:bit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 flipH="1">
            <a:off x="7864050" y="4889500"/>
            <a:ext cx="1390650" cy="13906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" name="Google Shape;251;g3669771b81a_0_211"/>
          <p:cNvSpPr txBox="1">
            <a:spLocks noGrp="1"/>
          </p:cNvSpPr>
          <p:nvPr>
            <p:ph type="title"/>
          </p:nvPr>
        </p:nvSpPr>
        <p:spPr>
          <a:xfrm>
            <a:off x="681037" y="456073"/>
            <a:ext cx="8544000" cy="91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A000"/>
              </a:buClr>
              <a:buSzPts val="2600"/>
              <a:buFont typeface="Arial"/>
              <a:buNone/>
            </a:pPr>
            <a:r>
              <a:rPr lang="en-GB" sz="2600">
                <a:solidFill>
                  <a:srgbClr val="6C4BC1"/>
                </a:solidFill>
              </a:rPr>
              <a:t>Medium 🌶️🌶️ Student Activity </a:t>
            </a:r>
            <a:r>
              <a:rPr lang="en-GB" sz="2600">
                <a:solidFill>
                  <a:srgbClr val="6C4BC1"/>
                </a:solidFill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textRoundtripDataId="95"/>
                  </a:ext>
                </a:extLst>
              </a:rPr>
              <a:t>S</a:t>
            </a:r>
            <a:r>
              <a:rPr lang="en-GB" sz="2600">
                <a:solidFill>
                  <a:srgbClr val="6C4BC1"/>
                </a:solidFill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textRoundtripDataId="96"/>
                  </a:ext>
                </a:extLst>
              </a:rPr>
              <a:t>teps</a:t>
            </a:r>
            <a:r>
              <a:rPr lang="en-GB" sz="2600">
                <a:solidFill>
                  <a:srgbClr val="6C4BC1"/>
                </a:solidFill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textRoundtripDataId="97"/>
                  </a:ext>
                </a:extLst>
              </a:rPr>
              <a:t> 1</a:t>
            </a:r>
            <a:endParaRPr sz="2600">
              <a:solidFill>
                <a:srgbClr val="6C4BC1"/>
              </a:solidFill>
            </a:endParaRPr>
          </a:p>
        </p:txBody>
      </p:sp>
      <p:sp>
        <p:nvSpPr>
          <p:cNvPr id="252" name="Google Shape;252;g3669771b81a_0_211"/>
          <p:cNvSpPr txBox="1">
            <a:spLocks noGrp="1"/>
          </p:cNvSpPr>
          <p:nvPr>
            <p:ph type="sldNum" idx="12"/>
          </p:nvPr>
        </p:nvSpPr>
        <p:spPr>
          <a:xfrm>
            <a:off x="6996113" y="6356351"/>
            <a:ext cx="22290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75"/>
              <a:buFont typeface="Arial"/>
              <a:buNone/>
            </a:pPr>
            <a:r>
              <a:rPr lang="en-GB"/>
              <a:t>Page </a:t>
            </a:r>
            <a:fld id="{00000000-1234-1234-1234-123412341234}" type="slidenum">
              <a:rPr lang="en-GB"/>
              <a:t>15</a:t>
            </a:fld>
            <a:endParaRPr/>
          </a:p>
        </p:txBody>
      </p:sp>
      <p:sp>
        <p:nvSpPr>
          <p:cNvPr id="253" name="Google Shape;253;g3669771b81a_0_211"/>
          <p:cNvSpPr txBox="1">
            <a:spLocks noGrp="1"/>
          </p:cNvSpPr>
          <p:nvPr>
            <p:ph type="body" idx="1"/>
          </p:nvPr>
        </p:nvSpPr>
        <p:spPr>
          <a:xfrm>
            <a:off x="681025" y="1312073"/>
            <a:ext cx="8544000" cy="422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110000"/>
              </a:lnSpc>
              <a:spcBef>
                <a:spcPts val="1300"/>
              </a:spcBef>
              <a:spcAft>
                <a:spcPts val="0"/>
              </a:spcAft>
              <a:buSzPts val="1800"/>
              <a:buNone/>
            </a:pPr>
            <a:r>
              <a:rPr lang="en-GB" sz="1800" b="1" i="1" dirty="0">
                <a:solidFill>
                  <a:srgbClr val="6C4BC1"/>
                </a:solidFill>
              </a:rPr>
              <a:t>Build the c</a:t>
            </a:r>
            <a:r>
              <a:rPr lang="en-GB" sz="1800" b="1" i="1" dirty="0">
                <a:solidFill>
                  <a:srgbClr val="6C4BC1"/>
                </a:solidFill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textRoundtripDataId="98"/>
                  </a:ext>
                </a:extLst>
              </a:rPr>
              <a:t>ode</a:t>
            </a:r>
            <a:r>
              <a:rPr lang="en-GB" sz="1800" b="1" i="1" dirty="0">
                <a:solidFill>
                  <a:srgbClr val="6C4BC1"/>
                </a:solidFill>
              </a:rPr>
              <a:t>:</a:t>
            </a:r>
            <a:endParaRPr sz="1800" b="1" i="1" dirty="0">
              <a:solidFill>
                <a:srgbClr val="6C4BC1"/>
              </a:solidFill>
            </a:endParaRPr>
          </a:p>
          <a:p>
            <a:pPr marL="318151" lvl="0" indent="-309553" algn="l" rtl="0">
              <a:lnSpc>
                <a:spcPct val="110000"/>
              </a:lnSpc>
              <a:spcBef>
                <a:spcPts val="1300"/>
              </a:spcBef>
              <a:spcAft>
                <a:spcPts val="0"/>
              </a:spcAft>
              <a:buClr>
                <a:srgbClr val="6C4BC1"/>
              </a:buClr>
              <a:buSzPts val="1800"/>
              <a:buChar char="•"/>
            </a:pPr>
            <a:r>
              <a:rPr lang="en-GB" sz="1800" b="1" dirty="0">
                <a:solidFill>
                  <a:srgbClr val="6C4BC1"/>
                </a:solidFill>
              </a:rPr>
              <a:t>Open</a:t>
            </a:r>
            <a:r>
              <a:rPr lang="en-GB" sz="1800" dirty="0"/>
              <a:t> the </a:t>
            </a:r>
            <a:r>
              <a:rPr lang="en-GB" sz="1800" dirty="0"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textRoundtripDataId="99"/>
                  </a:ext>
                </a:extLst>
              </a:rPr>
              <a:t>starter project</a:t>
            </a:r>
            <a:r>
              <a:rPr lang="en-GB" sz="1800" dirty="0"/>
              <a:t>: </a:t>
            </a:r>
            <a:r>
              <a:rPr lang="en-GB" sz="1800" u="sng" dirty="0">
                <a:solidFill>
                  <a:schemeClr val="hlink"/>
                </a:solidFill>
                <a:hlinkClick r:id="rId3"/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textRoundtripDataId="100"/>
                  </a:ext>
                </a:extLst>
              </a:rPr>
              <a:t>mbit.io/us-distance-pp</a:t>
            </a:r>
            <a:endParaRPr sz="1800" dirty="0"/>
          </a:p>
          <a:p>
            <a:pPr marL="318151" lvl="0" indent="-309553" algn="l" rtl="0">
              <a:lnSpc>
                <a:spcPct val="110000"/>
              </a:lnSpc>
              <a:spcBef>
                <a:spcPts val="1300"/>
              </a:spcBef>
              <a:spcAft>
                <a:spcPts val="0"/>
              </a:spcAft>
              <a:buClr>
                <a:srgbClr val="6C4BC1"/>
              </a:buClr>
              <a:buSzPts val="1800"/>
              <a:buChar char="•"/>
            </a:pPr>
            <a:r>
              <a:rPr lang="en-GB" sz="1800" b="1" dirty="0">
                <a:solidFill>
                  <a:srgbClr val="6C4BC1"/>
                </a:solidFill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textRoundtripDataId="101"/>
                  </a:ext>
                </a:extLst>
              </a:rPr>
              <a:t>Explain </a:t>
            </a:r>
            <a:r>
              <a:rPr lang="en-GB" sz="1800" dirty="0"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textRoundtripDataId="102"/>
                  </a:ext>
                </a:extLst>
              </a:rPr>
              <a:t>that students </a:t>
            </a:r>
            <a:r>
              <a:rPr lang="en-GB" sz="1800" dirty="0"/>
              <a:t>have all the code blocks they need and</a:t>
            </a:r>
            <a:r>
              <a:rPr lang="en-GB" sz="1800" dirty="0"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textRoundtripDataId="103"/>
                  </a:ext>
                </a:extLst>
              </a:rPr>
              <a:t> </a:t>
            </a:r>
            <a:r>
              <a:rPr lang="en-GB" sz="1800" dirty="0"/>
              <a:t>that some of the code has already been built for them. </a:t>
            </a:r>
            <a:endParaRPr sz="1800" dirty="0"/>
          </a:p>
          <a:p>
            <a:pPr marL="318151" lvl="0" indent="-309553" algn="l" rtl="0">
              <a:lnSpc>
                <a:spcPct val="110000"/>
              </a:lnSpc>
              <a:spcBef>
                <a:spcPts val="1300"/>
              </a:spcBef>
              <a:spcAft>
                <a:spcPts val="0"/>
              </a:spcAft>
              <a:buClr>
                <a:srgbClr val="6C4BC1"/>
              </a:buClr>
              <a:buSzPts val="1800"/>
              <a:buChar char="•"/>
            </a:pPr>
            <a:r>
              <a:rPr lang="en-GB" sz="1800" b="1" dirty="0">
                <a:solidFill>
                  <a:srgbClr val="6C4BC1"/>
                </a:solidFill>
              </a:rPr>
              <a:t>Explain </a:t>
            </a:r>
            <a:r>
              <a:rPr lang="en-GB" sz="1800" dirty="0"/>
              <a:t>that they will be building their own distance calculator. </a:t>
            </a:r>
            <a:endParaRPr sz="1800" dirty="0"/>
          </a:p>
          <a:p>
            <a:pPr marL="318151" lvl="0" indent="-309553" algn="l" rtl="0">
              <a:lnSpc>
                <a:spcPct val="110000"/>
              </a:lnSpc>
              <a:spcBef>
                <a:spcPts val="1300"/>
              </a:spcBef>
              <a:spcAft>
                <a:spcPts val="0"/>
              </a:spcAft>
              <a:buSzPts val="1800"/>
              <a:buChar char="•"/>
            </a:pPr>
            <a:r>
              <a:rPr lang="en-GB" sz="1800" b="1" dirty="0">
                <a:solidFill>
                  <a:srgbClr val="6C4BC1"/>
                </a:solidFill>
              </a:rPr>
              <a:t>Code</a:t>
            </a:r>
            <a:r>
              <a:rPr lang="en-GB" sz="1800" dirty="0"/>
              <a:t> button A to play tone Low C for half a beat until done, display a heart icon, change the step count by 1, then clear the screen. </a:t>
            </a:r>
            <a:endParaRPr sz="1800" dirty="0"/>
          </a:p>
          <a:p>
            <a:pPr marL="318151" lvl="0" indent="-309553" algn="l" rtl="0">
              <a:lnSpc>
                <a:spcPct val="110000"/>
              </a:lnSpc>
              <a:spcBef>
                <a:spcPts val="1300"/>
              </a:spcBef>
              <a:spcAft>
                <a:spcPts val="0"/>
              </a:spcAft>
              <a:buSzPts val="1800"/>
              <a:buChar char="•"/>
            </a:pPr>
            <a:r>
              <a:rPr lang="en-GB" sz="1800" b="1" dirty="0">
                <a:solidFill>
                  <a:srgbClr val="6C4BC1"/>
                </a:solidFill>
              </a:rPr>
              <a:t>Make sure</a:t>
            </a:r>
            <a:r>
              <a:rPr lang="en-GB" sz="1800" dirty="0"/>
              <a:t> student code looks like:</a:t>
            </a:r>
            <a:endParaRPr sz="1800" dirty="0"/>
          </a:p>
        </p:txBody>
      </p:sp>
      <p:sp>
        <p:nvSpPr>
          <p:cNvPr id="254" name="Google Shape;254;g3669771b81a_0_211"/>
          <p:cNvSpPr txBox="1"/>
          <p:nvPr/>
        </p:nvSpPr>
        <p:spPr>
          <a:xfrm>
            <a:off x="121300" y="6356350"/>
            <a:ext cx="3676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50"/>
              <a:buFont typeface="Arial"/>
              <a:buNone/>
            </a:pPr>
            <a:r>
              <a:rPr lang="en-GB" sz="1150" b="0" i="0" u="none" strike="noStrike" cap="none"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Mild</a:t>
            </a:r>
            <a:r>
              <a:rPr lang="en-GB" sz="1150" b="1" i="0" u="none" strike="noStrike" cap="none">
                <a:solidFill>
                  <a:srgbClr val="2A92D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</a:t>
            </a:r>
            <a:r>
              <a:rPr lang="en-GB" sz="1150" b="0" i="0" u="none" strike="noStrike" cap="none"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- </a:t>
            </a:r>
            <a:r>
              <a:rPr lang="en-GB" sz="1150" b="1" i="0" u="none" strike="noStrike" cap="none">
                <a:solidFill>
                  <a:srgbClr val="6C4BC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Medium </a:t>
            </a:r>
            <a:r>
              <a:rPr lang="en-GB" sz="1150" b="1" i="0" u="none" strike="noStrike" cap="none">
                <a:solidFill>
                  <a:srgbClr val="2A92D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🌶️🌶️</a:t>
            </a:r>
            <a:r>
              <a:rPr lang="en-GB" sz="1150" b="0" i="0" u="none" strike="noStrike" cap="none"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- Spicy</a:t>
            </a:r>
            <a:endParaRPr sz="1150" b="0" i="0" u="none" strike="noStrike" cap="none">
              <a:solidFill>
                <a:srgbClr val="888888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pic>
        <p:nvPicPr>
          <p:cNvPr id="255" name="Google Shape;255;g3669771b81a_0_211" descr="Illustration of educator in front of empty whiteboard used to signal teacher-led activities on this page" title="black female teacher image.png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8193400" y="379637"/>
            <a:ext cx="1428350" cy="1191276"/>
          </a:xfrm>
          <a:prstGeom prst="rect">
            <a:avLst/>
          </a:prstGeom>
          <a:noFill/>
          <a:ln>
            <a:noFill/>
          </a:ln>
        </p:spPr>
      </p:pic>
      <p:pic>
        <p:nvPicPr>
          <p:cNvPr id="256" name="Google Shape;256;g3669771b81a_0_211" descr="decorative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2690875" y="5697224"/>
            <a:ext cx="854437" cy="6591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57" name="Google Shape;257;g3669771b81a_0_211" descr="MakeCode blocks. On button A pressed block containing a play tone Low C for 1/2 beat until done block, a show icon heart block, a change step count by 1 block and a clear screen block. " title="distance-calculator.png"/>
          <p:cNvPicPr preferRelativeResize="0"/>
          <p:nvPr/>
        </p:nvPicPr>
        <p:blipFill rotWithShape="1">
          <a:blip r:embed="rId6">
            <a:alphaModFix/>
          </a:blip>
          <a:srcRect l="50327" b="33297"/>
          <a:stretch/>
        </p:blipFill>
        <p:spPr>
          <a:xfrm>
            <a:off x="4861250" y="4471550"/>
            <a:ext cx="3604152" cy="19945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" name="Google Shape;262;g3708ac53d2e_0_25"/>
          <p:cNvSpPr txBox="1">
            <a:spLocks noGrp="1"/>
          </p:cNvSpPr>
          <p:nvPr>
            <p:ph type="title"/>
          </p:nvPr>
        </p:nvSpPr>
        <p:spPr>
          <a:xfrm>
            <a:off x="681037" y="456073"/>
            <a:ext cx="8544000" cy="91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A000"/>
              </a:buClr>
              <a:buSzPts val="2600"/>
              <a:buFont typeface="Arial"/>
              <a:buNone/>
            </a:pPr>
            <a:r>
              <a:rPr lang="en-GB" sz="2600">
                <a:solidFill>
                  <a:srgbClr val="6C4BC1"/>
                </a:solidFill>
              </a:rPr>
              <a:t>Medium 🌶️🌶️ Student Activity </a:t>
            </a:r>
            <a:r>
              <a:rPr lang="en-GB" sz="2600">
                <a:solidFill>
                  <a:srgbClr val="6C4BC1"/>
                </a:solidFill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textRoundtripDataId="104"/>
                  </a:ext>
                </a:extLst>
              </a:rPr>
              <a:t>S</a:t>
            </a:r>
            <a:r>
              <a:rPr lang="en-GB" sz="2600">
                <a:solidFill>
                  <a:srgbClr val="6C4BC1"/>
                </a:solidFill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textRoundtripDataId="105"/>
                  </a:ext>
                </a:extLst>
              </a:rPr>
              <a:t>teps</a:t>
            </a:r>
            <a:r>
              <a:rPr lang="en-GB" sz="2600">
                <a:solidFill>
                  <a:srgbClr val="6C4BC1"/>
                </a:solidFill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textRoundtripDataId="106"/>
                  </a:ext>
                </a:extLst>
              </a:rPr>
              <a:t> </a:t>
            </a:r>
            <a:r>
              <a:rPr lang="en-GB" sz="2600">
                <a:solidFill>
                  <a:srgbClr val="6C4BC1"/>
                </a:solidFill>
              </a:rPr>
              <a:t>2</a:t>
            </a:r>
            <a:endParaRPr sz="2600">
              <a:solidFill>
                <a:srgbClr val="6C4BC1"/>
              </a:solidFill>
            </a:endParaRPr>
          </a:p>
        </p:txBody>
      </p:sp>
      <p:sp>
        <p:nvSpPr>
          <p:cNvPr id="263" name="Google Shape;263;g3708ac53d2e_0_25"/>
          <p:cNvSpPr txBox="1">
            <a:spLocks noGrp="1"/>
          </p:cNvSpPr>
          <p:nvPr>
            <p:ph type="sldNum" idx="12"/>
          </p:nvPr>
        </p:nvSpPr>
        <p:spPr>
          <a:xfrm>
            <a:off x="6996113" y="6356351"/>
            <a:ext cx="22290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75"/>
              <a:buFont typeface="Arial"/>
              <a:buNone/>
            </a:pPr>
            <a:r>
              <a:rPr lang="en-GB"/>
              <a:t>Page </a:t>
            </a:r>
            <a:fld id="{00000000-1234-1234-1234-123412341234}" type="slidenum">
              <a:rPr lang="en-GB"/>
              <a:t>16</a:t>
            </a:fld>
            <a:endParaRPr/>
          </a:p>
        </p:txBody>
      </p:sp>
      <p:sp>
        <p:nvSpPr>
          <p:cNvPr id="264" name="Google Shape;264;g3708ac53d2e_0_25"/>
          <p:cNvSpPr txBox="1">
            <a:spLocks noGrp="1"/>
          </p:cNvSpPr>
          <p:nvPr>
            <p:ph type="body" idx="1"/>
          </p:nvPr>
        </p:nvSpPr>
        <p:spPr>
          <a:xfrm>
            <a:off x="681036" y="1404535"/>
            <a:ext cx="8544000" cy="4609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110000"/>
              </a:lnSpc>
              <a:spcBef>
                <a:spcPts val="1300"/>
              </a:spcBef>
              <a:spcAft>
                <a:spcPts val="0"/>
              </a:spcAft>
              <a:buSzPts val="1800"/>
              <a:buNone/>
            </a:pPr>
            <a:r>
              <a:rPr lang="en-GB" sz="1800" b="1" i="1" dirty="0">
                <a:solidFill>
                  <a:srgbClr val="6C4BC1"/>
                </a:solidFill>
              </a:rPr>
              <a:t>Build the c</a:t>
            </a:r>
            <a:r>
              <a:rPr lang="en-GB" sz="1800" b="1" i="1" dirty="0">
                <a:solidFill>
                  <a:srgbClr val="6C4BC1"/>
                </a:solidFill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textRoundtripDataId="107"/>
                  </a:ext>
                </a:extLst>
              </a:rPr>
              <a:t>ode</a:t>
            </a:r>
            <a:r>
              <a:rPr lang="en-GB" sz="1800" b="1" i="1" dirty="0">
                <a:solidFill>
                  <a:srgbClr val="6C4BC1"/>
                </a:solidFill>
              </a:rPr>
              <a:t>:</a:t>
            </a:r>
            <a:endParaRPr sz="1800" dirty="0"/>
          </a:p>
          <a:p>
            <a:pPr marL="318151" marR="0" lvl="0" indent="-309553" algn="l" rtl="0">
              <a:lnSpc>
                <a:spcPct val="110000"/>
              </a:lnSpc>
              <a:spcBef>
                <a:spcPts val="1300"/>
              </a:spcBef>
              <a:spcAft>
                <a:spcPts val="0"/>
              </a:spcAft>
              <a:buClr>
                <a:srgbClr val="6C4BC1"/>
              </a:buClr>
              <a:buSzPts val="1800"/>
              <a:buChar char="•"/>
            </a:pPr>
            <a:r>
              <a:rPr lang="en-GB" sz="1800" b="1" dirty="0">
                <a:solidFill>
                  <a:srgbClr val="6C4BC1"/>
                </a:solidFill>
              </a:rPr>
              <a:t>Code</a:t>
            </a:r>
            <a:r>
              <a:rPr lang="en-GB" sz="1800" dirty="0"/>
              <a:t> the touch logo to show the number held in the variable “</a:t>
            </a:r>
            <a:r>
              <a:rPr lang="en-GB" sz="1800" dirty="0"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textRoundtripDataId="108"/>
                  </a:ext>
                </a:extLst>
              </a:rPr>
              <a:t>step count</a:t>
            </a:r>
            <a:r>
              <a:rPr lang="en-GB" sz="1800" dirty="0"/>
              <a:t>”. </a:t>
            </a:r>
            <a:endParaRPr sz="1800" dirty="0"/>
          </a:p>
          <a:p>
            <a:pPr marL="318151" marR="0" lvl="0" indent="-309553" algn="l" rtl="0">
              <a:lnSpc>
                <a:spcPct val="110000"/>
              </a:lnSpc>
              <a:spcBef>
                <a:spcPts val="1300"/>
              </a:spcBef>
              <a:spcAft>
                <a:spcPts val="0"/>
              </a:spcAft>
              <a:buClr>
                <a:srgbClr val="6C4BC1"/>
              </a:buClr>
              <a:buSzPts val="1800"/>
              <a:buChar char="•"/>
            </a:pPr>
            <a:r>
              <a:rPr lang="en-GB" sz="1800" b="1" dirty="0">
                <a:solidFill>
                  <a:srgbClr val="6C4BC1"/>
                </a:solidFill>
              </a:rPr>
              <a:t>Make sure</a:t>
            </a:r>
            <a:r>
              <a:rPr lang="en-GB" sz="1800" dirty="0"/>
              <a:t> student code looks like:</a:t>
            </a:r>
            <a:endParaRPr sz="1800" dirty="0"/>
          </a:p>
          <a:p>
            <a:pPr marL="0" marR="0" lvl="0" indent="0" algn="l" rtl="0">
              <a:lnSpc>
                <a:spcPct val="110000"/>
              </a:lnSpc>
              <a:spcBef>
                <a:spcPts val="1300"/>
              </a:spcBef>
              <a:spcAft>
                <a:spcPts val="0"/>
              </a:spcAft>
              <a:buNone/>
            </a:pPr>
            <a:endParaRPr sz="1800" dirty="0"/>
          </a:p>
          <a:p>
            <a:pPr marL="0" marR="0" lvl="0" indent="0" algn="l" rtl="0">
              <a:lnSpc>
                <a:spcPct val="110000"/>
              </a:lnSpc>
              <a:spcBef>
                <a:spcPts val="1300"/>
              </a:spcBef>
              <a:spcAft>
                <a:spcPts val="0"/>
              </a:spcAft>
              <a:buNone/>
            </a:pPr>
            <a:endParaRPr sz="1800" dirty="0"/>
          </a:p>
          <a:p>
            <a:pPr marL="318151" marR="0" lvl="0" indent="-309553" algn="l" rtl="0">
              <a:lnSpc>
                <a:spcPct val="110000"/>
              </a:lnSpc>
              <a:spcBef>
                <a:spcPts val="1300"/>
              </a:spcBef>
              <a:spcAft>
                <a:spcPts val="0"/>
              </a:spcAft>
              <a:buClr>
                <a:srgbClr val="6C4BC1"/>
              </a:buClr>
              <a:buSzPts val="1800"/>
              <a:buChar char="•"/>
            </a:pPr>
            <a:r>
              <a:rPr lang="en-GB" sz="1800" b="1" dirty="0">
                <a:solidFill>
                  <a:srgbClr val="6C4BC1"/>
                </a:solidFill>
              </a:rPr>
              <a:t>Code</a:t>
            </a:r>
            <a:r>
              <a:rPr lang="en-GB" sz="1800" dirty="0"/>
              <a:t> button B to show the product of the step count multiplied by the step length. </a:t>
            </a:r>
            <a:endParaRPr sz="1800" b="1" dirty="0">
              <a:solidFill>
                <a:srgbClr val="6C4BC1"/>
              </a:solidFill>
            </a:endParaRPr>
          </a:p>
          <a:p>
            <a:pPr marL="318151" lvl="0" indent="-309553" algn="l" rtl="0">
              <a:lnSpc>
                <a:spcPct val="110000"/>
              </a:lnSpc>
              <a:spcBef>
                <a:spcPts val="1300"/>
              </a:spcBef>
              <a:spcAft>
                <a:spcPts val="0"/>
              </a:spcAft>
              <a:buClr>
                <a:srgbClr val="6C4BC1"/>
              </a:buClr>
              <a:buSzPts val="1800"/>
              <a:buChar char="•"/>
            </a:pPr>
            <a:r>
              <a:rPr lang="en-GB" sz="1800" b="1" dirty="0">
                <a:solidFill>
                  <a:srgbClr val="6C4BC1"/>
                </a:solidFill>
              </a:rPr>
              <a:t>Make sure</a:t>
            </a:r>
            <a:r>
              <a:rPr lang="en-GB" sz="1800" dirty="0"/>
              <a:t> student code looks like:</a:t>
            </a:r>
            <a:endParaRPr sz="1800" dirty="0"/>
          </a:p>
          <a:p>
            <a:pPr marL="0" lvl="0" indent="0" algn="l" rtl="0">
              <a:lnSpc>
                <a:spcPct val="110000"/>
              </a:lnSpc>
              <a:spcBef>
                <a:spcPts val="1300"/>
              </a:spcBef>
              <a:spcAft>
                <a:spcPts val="0"/>
              </a:spcAft>
              <a:buSzPts val="1800"/>
              <a:buNone/>
            </a:pPr>
            <a:endParaRPr sz="1800" dirty="0"/>
          </a:p>
        </p:txBody>
      </p:sp>
      <p:sp>
        <p:nvSpPr>
          <p:cNvPr id="265" name="Google Shape;265;g3708ac53d2e_0_25"/>
          <p:cNvSpPr txBox="1"/>
          <p:nvPr/>
        </p:nvSpPr>
        <p:spPr>
          <a:xfrm>
            <a:off x="121300" y="6356350"/>
            <a:ext cx="3676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50"/>
              <a:buFont typeface="Arial"/>
              <a:buNone/>
            </a:pPr>
            <a:r>
              <a:rPr lang="en-GB" sz="1150" b="0" i="0" u="none" strike="noStrike" cap="none"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Mild</a:t>
            </a:r>
            <a:r>
              <a:rPr lang="en-GB" sz="1150" b="1" i="0" u="none" strike="noStrike" cap="none">
                <a:solidFill>
                  <a:srgbClr val="2A92D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</a:t>
            </a:r>
            <a:r>
              <a:rPr lang="en-GB" sz="1150" b="0" i="0" u="none" strike="noStrike" cap="none"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- </a:t>
            </a:r>
            <a:r>
              <a:rPr lang="en-GB" sz="1150" b="1" i="0" u="none" strike="noStrike" cap="none">
                <a:solidFill>
                  <a:srgbClr val="6C4BC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Medium </a:t>
            </a:r>
            <a:r>
              <a:rPr lang="en-GB" sz="1150" b="1" i="0" u="none" strike="noStrike" cap="none">
                <a:solidFill>
                  <a:srgbClr val="2A92D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🌶️🌶️</a:t>
            </a:r>
            <a:r>
              <a:rPr lang="en-GB" sz="1150" b="0" i="0" u="none" strike="noStrike" cap="none"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- Spicy</a:t>
            </a:r>
            <a:endParaRPr sz="1150" b="0" i="0" u="none" strike="noStrike" cap="none">
              <a:solidFill>
                <a:srgbClr val="888888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pic>
        <p:nvPicPr>
          <p:cNvPr id="266" name="Google Shape;266;g3708ac53d2e_0_25" descr="Illustration of educator in front of empty whiteboard used to signal teacher-led activities on this page" title="black female teacher image.pn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193400" y="379637"/>
            <a:ext cx="1428350" cy="1191276"/>
          </a:xfrm>
          <a:prstGeom prst="rect">
            <a:avLst/>
          </a:prstGeom>
          <a:noFill/>
          <a:ln>
            <a:noFill/>
          </a:ln>
        </p:spPr>
      </p:pic>
      <p:pic>
        <p:nvPicPr>
          <p:cNvPr id="267" name="Google Shape;267;g3708ac53d2e_0_25" descr="decorative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10125" y="5420999"/>
            <a:ext cx="854437" cy="6591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68" name="Google Shape;268;g3708ac53d2e_0_25" descr="The on button B pressed block containing the show number step count x step length blocks. " title="distance-calculator.png"/>
          <p:cNvPicPr preferRelativeResize="0"/>
          <p:nvPr/>
        </p:nvPicPr>
        <p:blipFill rotWithShape="1">
          <a:blip r:embed="rId5">
            <a:alphaModFix/>
          </a:blip>
          <a:srcRect t="62556" r="51057"/>
          <a:stretch/>
        </p:blipFill>
        <p:spPr>
          <a:xfrm>
            <a:off x="4818425" y="4777275"/>
            <a:ext cx="3778289" cy="11913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69" name="Google Shape;269;g3708ac53d2e_0_25" descr="An on logo pressed block containing a show number step count block. " title="distance-calculator.png"/>
          <p:cNvPicPr preferRelativeResize="0"/>
          <p:nvPr/>
        </p:nvPicPr>
        <p:blipFill rotWithShape="1">
          <a:blip r:embed="rId5">
            <a:alphaModFix/>
          </a:blip>
          <a:srcRect l="49677" t="66509" r="21645"/>
          <a:stretch/>
        </p:blipFill>
        <p:spPr>
          <a:xfrm>
            <a:off x="4818425" y="2571651"/>
            <a:ext cx="2297175" cy="110565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9" name="Google Shape;279;g3669771b81a_0_219" descr="Illustration of educator in front of empty whiteboard used to signal teacher-led activities on this page" title="black female teacher image.pn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193400" y="379637"/>
            <a:ext cx="1428350" cy="1191276"/>
          </a:xfrm>
          <a:prstGeom prst="rect">
            <a:avLst/>
          </a:prstGeom>
          <a:noFill/>
          <a:ln>
            <a:noFill/>
          </a:ln>
        </p:spPr>
      </p:pic>
      <p:sp>
        <p:nvSpPr>
          <p:cNvPr id="274" name="Google Shape;274;g3669771b81a_0_219"/>
          <p:cNvSpPr txBox="1">
            <a:spLocks noGrp="1"/>
          </p:cNvSpPr>
          <p:nvPr>
            <p:ph type="title"/>
          </p:nvPr>
        </p:nvSpPr>
        <p:spPr>
          <a:xfrm>
            <a:off x="681037" y="456073"/>
            <a:ext cx="8544000" cy="91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A000"/>
              </a:buClr>
              <a:buSzPts val="2600"/>
              <a:buFont typeface="Arial"/>
              <a:buNone/>
            </a:pPr>
            <a:r>
              <a:rPr lang="en-GB" sz="2600">
                <a:solidFill>
                  <a:srgbClr val="6C4BC1"/>
                </a:solidFill>
              </a:rPr>
              <a:t>Medium 🌶️🌶️ Student A</a:t>
            </a:r>
            <a:r>
              <a:rPr lang="en-GB" sz="2600">
                <a:solidFill>
                  <a:srgbClr val="6C4BC1"/>
                </a:solidFill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textRoundtripDataId="109"/>
                  </a:ext>
                </a:extLst>
              </a:rPr>
              <a:t>ctivity Steps</a:t>
            </a:r>
            <a:r>
              <a:rPr lang="en-GB" sz="2600">
                <a:solidFill>
                  <a:srgbClr val="6C4BC1"/>
                </a:solidFill>
              </a:rPr>
              <a:t> 3</a:t>
            </a:r>
            <a:endParaRPr sz="2600">
              <a:solidFill>
                <a:srgbClr val="6C4BC1"/>
              </a:solidFill>
            </a:endParaRPr>
          </a:p>
        </p:txBody>
      </p:sp>
      <p:sp>
        <p:nvSpPr>
          <p:cNvPr id="275" name="Google Shape;275;g3669771b81a_0_219"/>
          <p:cNvSpPr txBox="1">
            <a:spLocks noGrp="1"/>
          </p:cNvSpPr>
          <p:nvPr>
            <p:ph type="sldNum" idx="12"/>
          </p:nvPr>
        </p:nvSpPr>
        <p:spPr>
          <a:xfrm>
            <a:off x="6996113" y="6356351"/>
            <a:ext cx="22290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75"/>
              <a:buFont typeface="Arial"/>
              <a:buNone/>
            </a:pPr>
            <a:r>
              <a:rPr lang="en-GB"/>
              <a:t>Page </a:t>
            </a:r>
            <a:fld id="{00000000-1234-1234-1234-123412341234}" type="slidenum">
              <a:rPr lang="en-GB"/>
              <a:t>17</a:t>
            </a:fld>
            <a:endParaRPr/>
          </a:p>
        </p:txBody>
      </p:sp>
      <p:sp>
        <p:nvSpPr>
          <p:cNvPr id="276" name="Google Shape;276;g3669771b81a_0_219"/>
          <p:cNvSpPr txBox="1">
            <a:spLocks noGrp="1"/>
          </p:cNvSpPr>
          <p:nvPr>
            <p:ph type="body" idx="1"/>
          </p:nvPr>
        </p:nvSpPr>
        <p:spPr>
          <a:xfrm>
            <a:off x="681036" y="1244287"/>
            <a:ext cx="8544000" cy="4609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457200" lvl="0" indent="-342900" algn="l" rtl="0">
              <a:lnSpc>
                <a:spcPct val="110000"/>
              </a:lnSpc>
              <a:spcBef>
                <a:spcPts val="1300"/>
              </a:spcBef>
              <a:spcAft>
                <a:spcPts val="0"/>
              </a:spcAft>
              <a:buClr>
                <a:srgbClr val="6C4BC1"/>
              </a:buClr>
              <a:buSzPts val="1800"/>
              <a:buChar char="•"/>
            </a:pPr>
            <a:r>
              <a:rPr lang="en-GB" sz="1800" b="1" dirty="0">
                <a:solidFill>
                  <a:srgbClr val="6C4BC1"/>
                </a:solidFill>
              </a:rPr>
              <a:t>Test</a:t>
            </a:r>
            <a:r>
              <a:rPr lang="en-GB" sz="1800" dirty="0"/>
              <a:t> their code using the simulator and then </a:t>
            </a:r>
            <a:r>
              <a:rPr lang="en-GB" sz="1800" b="1" dirty="0">
                <a:solidFill>
                  <a:srgbClr val="6C4BC1"/>
                </a:solidFill>
              </a:rPr>
              <a:t>download</a:t>
            </a:r>
            <a:r>
              <a:rPr lang="en-GB" sz="1800" dirty="0"/>
              <a:t> the code to their </a:t>
            </a:r>
            <a:r>
              <a:rPr lang="en-GB" sz="1800" dirty="0" err="1"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textRoundtripDataId="110"/>
                  </a:ext>
                </a:extLst>
              </a:rPr>
              <a:t>micro:bit</a:t>
            </a:r>
            <a:r>
              <a:rPr lang="en-GB" sz="1800" dirty="0"/>
              <a:t>.</a:t>
            </a:r>
            <a:endParaRPr sz="1800" dirty="0"/>
          </a:p>
          <a:p>
            <a:pPr marL="457200" lvl="0" indent="-342900" algn="l" rtl="0">
              <a:lnSpc>
                <a:spcPct val="110000"/>
              </a:lnSpc>
              <a:spcBef>
                <a:spcPts val="1300"/>
              </a:spcBef>
              <a:spcAft>
                <a:spcPts val="0"/>
              </a:spcAft>
              <a:buClr>
                <a:srgbClr val="6C4BC1"/>
              </a:buClr>
              <a:buSzPts val="1800"/>
              <a:buChar char="•"/>
            </a:pPr>
            <a:r>
              <a:rPr lang="en-GB" sz="1800" b="1" dirty="0">
                <a:solidFill>
                  <a:srgbClr val="6C4BC1"/>
                </a:solidFill>
              </a:rPr>
              <a:t>Unplug</a:t>
            </a:r>
            <a:r>
              <a:rPr lang="en-GB" sz="1800" b="1" dirty="0">
                <a:solidFill>
                  <a:srgbClr val="2993D6"/>
                </a:solidFill>
              </a:rPr>
              <a:t> </a:t>
            </a:r>
            <a:r>
              <a:rPr lang="en-GB" sz="1800" dirty="0"/>
              <a:t>the </a:t>
            </a:r>
            <a:r>
              <a:rPr lang="en-GB" sz="1800" dirty="0" err="1"/>
              <a:t>micro:bit</a:t>
            </a:r>
            <a:r>
              <a:rPr lang="en-GB" sz="1800" dirty="0"/>
              <a:t> and </a:t>
            </a:r>
            <a:r>
              <a:rPr lang="en-GB" sz="1800" b="1" dirty="0">
                <a:solidFill>
                  <a:srgbClr val="6C4BC1"/>
                </a:solidFill>
              </a:rPr>
              <a:t>connect</a:t>
            </a:r>
            <a:r>
              <a:rPr lang="en-GB" sz="1800" dirty="0"/>
              <a:t> the battery pack.  </a:t>
            </a:r>
            <a:endParaRPr sz="1800" dirty="0"/>
          </a:p>
          <a:p>
            <a:pPr marL="457200" lvl="0" indent="-342900" algn="l" rtl="0">
              <a:lnSpc>
                <a:spcPct val="110000"/>
              </a:lnSpc>
              <a:spcBef>
                <a:spcPts val="1300"/>
              </a:spcBef>
              <a:spcAft>
                <a:spcPts val="0"/>
              </a:spcAft>
              <a:buClr>
                <a:srgbClr val="6C4BC1"/>
              </a:buClr>
              <a:buSzPts val="1800"/>
              <a:buChar char="•"/>
            </a:pPr>
            <a:r>
              <a:rPr lang="en-GB" sz="1800" b="1" dirty="0">
                <a:solidFill>
                  <a:srgbClr val="6C4BC1"/>
                </a:solidFill>
              </a:rPr>
              <a:t>Go</a:t>
            </a:r>
            <a:r>
              <a:rPr lang="en-GB" sz="1800" dirty="0"/>
              <a:t> to the area you are measuring </a:t>
            </a:r>
            <a:r>
              <a:rPr lang="en-GB" sz="1800" dirty="0"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textRoundtripDataId="111"/>
                  </a:ext>
                </a:extLst>
              </a:rPr>
              <a:t>and </a:t>
            </a:r>
            <a:r>
              <a:rPr lang="en-GB" sz="1800" b="1" dirty="0">
                <a:solidFill>
                  <a:srgbClr val="6C4BC1"/>
                </a:solidFill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textRoundtripDataId="112"/>
                  </a:ext>
                </a:extLst>
              </a:rPr>
              <a:t>attach</a:t>
            </a:r>
            <a:r>
              <a:rPr lang="en-GB" sz="1800" dirty="0"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textRoundtripDataId="113"/>
                  </a:ext>
                </a:extLst>
              </a:rPr>
              <a:t> the wearable to your wrist.</a:t>
            </a:r>
            <a:endParaRPr sz="1800" dirty="0">
              <a:extLst>
                <a:ext uri="http://customooxmlschemas.google.com/">
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textRoundtripDataId="114"/>
                </a:ext>
              </a:extLst>
            </a:endParaRPr>
          </a:p>
          <a:p>
            <a:pPr marL="457200" lvl="0" indent="-342900" algn="l" rtl="0">
              <a:lnSpc>
                <a:spcPct val="110000"/>
              </a:lnSpc>
              <a:spcBef>
                <a:spcPts val="1300"/>
              </a:spcBef>
              <a:spcAft>
                <a:spcPts val="0"/>
              </a:spcAft>
              <a:buClr>
                <a:srgbClr val="6C4BC1"/>
              </a:buClr>
              <a:buSzPts val="1800"/>
              <a:buChar char="•"/>
            </a:pPr>
            <a:r>
              <a:rPr lang="en-GB" sz="1800" b="1" dirty="0">
                <a:solidFill>
                  <a:srgbClr val="6C4BC1"/>
                </a:solidFill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textRoundtripDataId="115"/>
                  </a:ext>
                </a:extLst>
              </a:rPr>
              <a:t>Walk</a:t>
            </a:r>
            <a:r>
              <a:rPr lang="en-GB" sz="1800" dirty="0"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textRoundtripDataId="116"/>
                  </a:ext>
                </a:extLst>
              </a:rPr>
              <a:t> the length of your area, pressing button A for each step you tak</a:t>
            </a:r>
            <a:r>
              <a:rPr lang="en-GB" sz="1800" dirty="0"/>
              <a:t>e. </a:t>
            </a:r>
            <a:endParaRPr sz="1800" dirty="0"/>
          </a:p>
          <a:p>
            <a:pPr marL="457200" lvl="0" indent="-342900" algn="l" rtl="0">
              <a:lnSpc>
                <a:spcPct val="110000"/>
              </a:lnSpc>
              <a:spcBef>
                <a:spcPts val="1300"/>
              </a:spcBef>
              <a:spcAft>
                <a:spcPts val="0"/>
              </a:spcAft>
              <a:buClr>
                <a:srgbClr val="6C4BC1"/>
              </a:buClr>
              <a:buSzPts val="1800"/>
              <a:buChar char="•"/>
            </a:pPr>
            <a:r>
              <a:rPr lang="en-GB" sz="1800" b="1" dirty="0">
                <a:solidFill>
                  <a:srgbClr val="6C4BC1"/>
                </a:solidFill>
              </a:rPr>
              <a:t>Press</a:t>
            </a:r>
            <a:r>
              <a:rPr lang="en-GB" sz="1800" dirty="0"/>
              <a:t> button B and </a:t>
            </a:r>
            <a:r>
              <a:rPr lang="en-GB" sz="1800" b="1" dirty="0">
                <a:solidFill>
                  <a:srgbClr val="6C4BC1"/>
                </a:solidFill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textRoundtripDataId="117"/>
                  </a:ext>
                </a:extLst>
              </a:rPr>
              <a:t>record</a:t>
            </a:r>
            <a:r>
              <a:rPr lang="en-GB" sz="1800" dirty="0"/>
              <a:t> how far you have walked. </a:t>
            </a:r>
            <a:endParaRPr sz="1800" b="1" dirty="0">
              <a:solidFill>
                <a:srgbClr val="6C4BC1"/>
              </a:solidFill>
            </a:endParaRPr>
          </a:p>
          <a:p>
            <a:pPr marL="457200" lvl="0" indent="-342900" algn="l" rtl="0">
              <a:lnSpc>
                <a:spcPct val="110000"/>
              </a:lnSpc>
              <a:spcBef>
                <a:spcPts val="1300"/>
              </a:spcBef>
              <a:spcAft>
                <a:spcPts val="0"/>
              </a:spcAft>
              <a:buClr>
                <a:srgbClr val="6C4BC1"/>
              </a:buClr>
              <a:buSzPts val="1800"/>
              <a:buChar char="•"/>
            </a:pPr>
            <a:r>
              <a:rPr lang="en-GB" sz="1800" b="1" dirty="0">
                <a:solidFill>
                  <a:srgbClr val="6C4BC1"/>
                </a:solidFill>
              </a:rPr>
              <a:t>Press</a:t>
            </a:r>
            <a:r>
              <a:rPr lang="en-GB" sz="1800" dirty="0"/>
              <a:t> the reset button on the back of your </a:t>
            </a:r>
            <a:r>
              <a:rPr lang="en-GB" sz="1800" dirty="0" err="1"/>
              <a:t>micro:bit</a:t>
            </a:r>
            <a:r>
              <a:rPr lang="en-GB" sz="1800" dirty="0"/>
              <a:t> and repeat for the width.</a:t>
            </a:r>
            <a:endParaRPr sz="1800" dirty="0"/>
          </a:p>
          <a:p>
            <a:pPr marL="457200" lvl="0" indent="-342900" algn="l" rtl="0">
              <a:lnSpc>
                <a:spcPct val="110000"/>
              </a:lnSpc>
              <a:spcBef>
                <a:spcPts val="1300"/>
              </a:spcBef>
              <a:spcAft>
                <a:spcPts val="0"/>
              </a:spcAft>
              <a:buClr>
                <a:srgbClr val="6C4BC1"/>
              </a:buClr>
              <a:buSzPts val="1800"/>
              <a:buChar char="•"/>
            </a:pPr>
            <a:r>
              <a:rPr lang="en-GB" sz="1800" dirty="0"/>
              <a:t>Back in the classroom, </a:t>
            </a:r>
            <a:r>
              <a:rPr lang="en-GB" sz="1800" b="1" dirty="0">
                <a:solidFill>
                  <a:srgbClr val="6C4BC1"/>
                </a:solidFill>
              </a:rPr>
              <a:t>calculate</a:t>
            </a:r>
            <a:r>
              <a:rPr lang="en-GB" sz="1800" dirty="0"/>
              <a:t> the area and perimeter. Convert your measurement into larger units if necessary. </a:t>
            </a:r>
            <a:endParaRPr sz="2000" dirty="0"/>
          </a:p>
        </p:txBody>
      </p:sp>
      <p:sp>
        <p:nvSpPr>
          <p:cNvPr id="277" name="Google Shape;277;g3669771b81a_0_219"/>
          <p:cNvSpPr txBox="1"/>
          <p:nvPr/>
        </p:nvSpPr>
        <p:spPr>
          <a:xfrm>
            <a:off x="121300" y="6356350"/>
            <a:ext cx="3676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50"/>
              <a:buFont typeface="Arial"/>
              <a:buNone/>
            </a:pPr>
            <a:r>
              <a:rPr lang="en-GB" sz="1150" b="0" i="0" u="none" strike="noStrike" cap="none"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Mild</a:t>
            </a:r>
            <a:r>
              <a:rPr lang="en-GB" sz="1150" b="1" i="0" u="none" strike="noStrike" cap="none">
                <a:solidFill>
                  <a:srgbClr val="2A92D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</a:t>
            </a:r>
            <a:r>
              <a:rPr lang="en-GB" sz="1150" b="0" i="0" u="none" strike="noStrike" cap="none"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- </a:t>
            </a:r>
            <a:r>
              <a:rPr lang="en-GB" sz="1150" b="1" i="0" u="none" strike="noStrike" cap="none">
                <a:solidFill>
                  <a:srgbClr val="6C4BC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Medium </a:t>
            </a:r>
            <a:r>
              <a:rPr lang="en-GB" sz="1150" b="1" i="0" u="none" strike="noStrike" cap="none">
                <a:solidFill>
                  <a:srgbClr val="2A92D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🌶️🌶️</a:t>
            </a:r>
            <a:r>
              <a:rPr lang="en-GB" sz="1150" b="0" i="0" u="none" strike="noStrike" cap="none"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- Spicy</a:t>
            </a:r>
            <a:endParaRPr sz="1150" b="0" i="0" u="none" strike="noStrike" cap="none">
              <a:solidFill>
                <a:srgbClr val="888888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278" name="Google Shape;278;g3669771b81a_0_219"/>
          <p:cNvSpPr/>
          <p:nvPr/>
        </p:nvSpPr>
        <p:spPr>
          <a:xfrm>
            <a:off x="681025" y="5306725"/>
            <a:ext cx="6561300" cy="911400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19050" cap="flat" cmpd="sng">
            <a:solidFill>
              <a:srgbClr val="6C4BC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1" dirty="0">
              <a:solidFill>
                <a:srgbClr val="6C4BC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GB" sz="1800" b="1" i="0" u="none" strike="noStrike" cap="none" dirty="0">
                <a:solidFill>
                  <a:srgbClr val="6C4BC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Pro</a:t>
            </a:r>
            <a:r>
              <a:rPr lang="en-GB" sz="1800" b="1" i="0" u="none" strike="noStrike" cap="none" dirty="0">
                <a:solidFill>
                  <a:srgbClr val="6C4BC1"/>
                </a:solidFill>
                <a:latin typeface="Helvetica Neue"/>
                <a:ea typeface="Helvetica Neue"/>
                <a:cs typeface="Helvetica Neue"/>
                <a:sym typeface="Helvetica Neue"/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textRoundtripDataId="118"/>
                  </a:ext>
                </a:extLst>
              </a:rPr>
              <a:t> </a:t>
            </a:r>
            <a:r>
              <a:rPr lang="en-GB" sz="1800" b="1" dirty="0">
                <a:solidFill>
                  <a:srgbClr val="6C4BC1"/>
                </a:solidFill>
                <a:latin typeface="Helvetica Neue"/>
                <a:ea typeface="Helvetica Neue"/>
                <a:cs typeface="Helvetica Neue"/>
                <a:sym typeface="Helvetica Neue"/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textRoundtripDataId="119"/>
                  </a:ext>
                </a:extLst>
              </a:rPr>
              <a:t>T</a:t>
            </a:r>
            <a:r>
              <a:rPr lang="en-GB" sz="1800" b="1" i="0" u="none" strike="noStrike" cap="none" dirty="0">
                <a:solidFill>
                  <a:srgbClr val="6C4BC1"/>
                </a:solidFill>
                <a:latin typeface="Helvetica Neue"/>
                <a:ea typeface="Helvetica Neue"/>
                <a:cs typeface="Helvetica Neue"/>
                <a:sym typeface="Helvetica Neue"/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textRoundtripDataId="120"/>
                  </a:ext>
                </a:extLst>
              </a:rPr>
              <a:t>ip:</a:t>
            </a:r>
            <a:r>
              <a:rPr lang="en-GB" sz="1800" b="0" i="0" u="none" strike="noStrike" cap="none" dirty="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textRoundtripDataId="121"/>
                  </a:ext>
                </a:extLst>
              </a:rPr>
              <a:t> </a:t>
            </a:r>
            <a:r>
              <a:rPr lang="en-GB" sz="1800" dirty="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Find</a:t>
            </a:r>
            <a:r>
              <a:rPr lang="en-GB" sz="1800" dirty="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textRoundtripDataId="122"/>
                  </a:ext>
                </a:extLst>
              </a:rPr>
              <a:t> </a:t>
            </a:r>
            <a:r>
              <a:rPr lang="en-GB" sz="1800" dirty="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out how many steps you’ve taken by pressing the touch logo.  </a:t>
            </a:r>
            <a:endParaRPr sz="1800" dirty="0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dirty="0"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pic>
        <p:nvPicPr>
          <p:cNvPr id="280" name="Google Shape;280;g3669771b81a_0_219" descr="Someone pressing the touch logo on the micro:bit. " title="touch-logo-cropped.pn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397438" y="4993350"/>
            <a:ext cx="2059775" cy="14639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5" name="Google Shape;285;g365ab73c13e_0_36"/>
          <p:cNvSpPr txBox="1">
            <a:spLocks noGrp="1"/>
          </p:cNvSpPr>
          <p:nvPr>
            <p:ph type="title"/>
          </p:nvPr>
        </p:nvSpPr>
        <p:spPr>
          <a:xfrm>
            <a:off x="681037" y="456073"/>
            <a:ext cx="8544000" cy="91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A000"/>
              </a:buClr>
              <a:buSzPts val="2600"/>
              <a:buFont typeface="Arial"/>
              <a:buNone/>
            </a:pPr>
            <a:r>
              <a:rPr lang="en-GB" sz="2600">
                <a:solidFill>
                  <a:srgbClr val="6C4BC1"/>
                </a:solidFill>
              </a:rPr>
              <a:t>Medium 🌶️🌶️ Code Details 1</a:t>
            </a:r>
            <a:endParaRPr sz="2600">
              <a:solidFill>
                <a:srgbClr val="6C4BC1"/>
              </a:solidFill>
            </a:endParaRPr>
          </a:p>
        </p:txBody>
      </p:sp>
      <p:sp>
        <p:nvSpPr>
          <p:cNvPr id="286" name="Google Shape;286;g365ab73c13e_0_36"/>
          <p:cNvSpPr txBox="1">
            <a:spLocks noGrp="1"/>
          </p:cNvSpPr>
          <p:nvPr>
            <p:ph type="sldNum" idx="12"/>
          </p:nvPr>
        </p:nvSpPr>
        <p:spPr>
          <a:xfrm>
            <a:off x="6996113" y="6356351"/>
            <a:ext cx="22290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75"/>
              <a:buFont typeface="Arial"/>
              <a:buNone/>
            </a:pPr>
            <a:r>
              <a:rPr lang="en-GB"/>
              <a:t>Page </a:t>
            </a:r>
            <a:fld id="{00000000-1234-1234-1234-123412341234}" type="slidenum">
              <a:rPr lang="en-GB"/>
              <a:t>18</a:t>
            </a:fld>
            <a:endParaRPr/>
          </a:p>
        </p:txBody>
      </p:sp>
      <p:sp>
        <p:nvSpPr>
          <p:cNvPr id="287" name="Google Shape;287;g365ab73c13e_0_36"/>
          <p:cNvSpPr txBox="1"/>
          <p:nvPr/>
        </p:nvSpPr>
        <p:spPr>
          <a:xfrm>
            <a:off x="121300" y="6356350"/>
            <a:ext cx="3676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50"/>
              <a:buFont typeface="Arial"/>
              <a:buNone/>
            </a:pPr>
            <a:r>
              <a:rPr lang="en-GB" sz="1150" b="0" i="0" u="none" strike="noStrike" cap="none"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Mild</a:t>
            </a:r>
            <a:r>
              <a:rPr lang="en-GB" sz="1150" b="1" i="0" u="none" strike="noStrike" cap="none">
                <a:solidFill>
                  <a:srgbClr val="2A92D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</a:t>
            </a:r>
            <a:r>
              <a:rPr lang="en-GB" sz="1150" b="0" i="0" u="none" strike="noStrike" cap="none"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- </a:t>
            </a:r>
            <a:r>
              <a:rPr lang="en-GB" sz="1150" b="1" i="0" u="none" strike="noStrike" cap="none">
                <a:solidFill>
                  <a:srgbClr val="6C4BC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Medium </a:t>
            </a:r>
            <a:r>
              <a:rPr lang="en-GB" sz="1150" b="1" i="0" u="none" strike="noStrike" cap="none">
                <a:solidFill>
                  <a:srgbClr val="2A92D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🌶️🌶️</a:t>
            </a:r>
            <a:r>
              <a:rPr lang="en-GB" sz="1150" b="0" i="0" u="none" strike="noStrike" cap="none"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- Spicy</a:t>
            </a:r>
            <a:endParaRPr sz="1150" b="0" i="0" u="none" strike="noStrike" cap="none">
              <a:solidFill>
                <a:srgbClr val="888888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pic>
        <p:nvPicPr>
          <p:cNvPr id="288" name="Google Shape;288;g365ab73c13e_0_36" descr="decorative" title="Inspired_green@4x-100.jp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968900" y="201700"/>
            <a:ext cx="794175" cy="1080254"/>
          </a:xfrm>
          <a:prstGeom prst="rect">
            <a:avLst/>
          </a:prstGeom>
          <a:noFill/>
          <a:ln>
            <a:noFill/>
          </a:ln>
        </p:spPr>
      </p:pic>
      <p:pic>
        <p:nvPicPr>
          <p:cNvPr id="289" name="Google Shape;289;g365ab73c13e_0_36" title="logo-press.pn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260875" y="2477675"/>
            <a:ext cx="2445749" cy="1161075"/>
          </a:xfrm>
          <a:prstGeom prst="rect">
            <a:avLst/>
          </a:prstGeom>
          <a:noFill/>
          <a:ln w="1905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290" name="Google Shape;290;g365ab73c13e_0_36"/>
          <p:cNvSpPr txBox="1">
            <a:spLocks noGrp="1"/>
          </p:cNvSpPr>
          <p:nvPr>
            <p:ph type="body" idx="1"/>
          </p:nvPr>
        </p:nvSpPr>
        <p:spPr>
          <a:xfrm>
            <a:off x="681036" y="1145113"/>
            <a:ext cx="8544000" cy="4609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1300"/>
              </a:spcBef>
              <a:spcAft>
                <a:spcPts val="0"/>
              </a:spcAft>
              <a:buSzPts val="1800"/>
              <a:buNone/>
            </a:pPr>
            <a:r>
              <a:rPr lang="en-GB" sz="1650" dirty="0"/>
              <a:t>This project works by multiplying the numbers held in two variables, “step count” and “step length”.</a:t>
            </a:r>
            <a:endParaRPr sz="1250" dirty="0"/>
          </a:p>
        </p:txBody>
      </p:sp>
      <p:sp>
        <p:nvSpPr>
          <p:cNvPr id="291" name="Google Shape;291;g365ab73c13e_0_36"/>
          <p:cNvSpPr/>
          <p:nvPr/>
        </p:nvSpPr>
        <p:spPr>
          <a:xfrm>
            <a:off x="681025" y="2060200"/>
            <a:ext cx="5281200" cy="4151700"/>
          </a:xfrm>
          <a:prstGeom prst="roundRect">
            <a:avLst>
              <a:gd name="adj" fmla="val 16667"/>
            </a:avLst>
          </a:prstGeom>
          <a:noFill/>
          <a:ln w="19050" cap="flat" cmpd="sng">
            <a:solidFill>
              <a:srgbClr val="6C4BC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lnSpc>
                <a:spcPct val="110000"/>
              </a:lnSpc>
              <a:spcBef>
                <a:spcPts val="13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rPr lang="en-GB" sz="165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textRoundtripDataId="123"/>
                  </a:ext>
                </a:extLst>
              </a:rPr>
              <a:t>This project uses </a:t>
            </a:r>
            <a:r>
              <a:rPr lang="en-GB" sz="165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textRoundtripDataId="124"/>
                  </a:ext>
                </a:extLst>
              </a:rPr>
              <a:t>button A to increase a variable called “step </a:t>
            </a:r>
            <a:r>
              <a:rPr lang="en-GB" sz="165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textRoundtripDataId="125"/>
                  </a:ext>
                </a:extLst>
              </a:rPr>
              <a:t>count”. </a:t>
            </a:r>
            <a:r>
              <a:rPr lang="en-GB" sz="165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‘</a:t>
            </a:r>
            <a:r>
              <a:rPr lang="en-GB" sz="165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textRoundtripDataId="126"/>
                  </a:ext>
                </a:extLst>
              </a:rPr>
              <a:t>play tone’ and ‘show icon’ </a:t>
            </a:r>
            <a:r>
              <a:rPr lang="en-GB" sz="165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blocks are included to allow your micro:bit to </a:t>
            </a:r>
            <a:r>
              <a:rPr lang="en-GB" sz="165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textRoundtripDataId="127"/>
                  </a:ext>
                </a:extLst>
              </a:rPr>
              <a:t>indicate</a:t>
            </a:r>
            <a:r>
              <a:rPr lang="en-GB" sz="165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that your step has been counted. The ‘</a:t>
            </a:r>
            <a:r>
              <a:rPr lang="en-GB" sz="165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textRoundtripDataId="128"/>
                  </a:ext>
                </a:extLst>
              </a:rPr>
              <a:t>clear screen</a:t>
            </a:r>
            <a:r>
              <a:rPr lang="en-GB" sz="165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’ block clears the LED </a:t>
            </a:r>
            <a:r>
              <a:rPr lang="en-GB" sz="165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textRoundtripDataId="129"/>
                  </a:ext>
                </a:extLst>
              </a:rPr>
              <a:t>display and is ready</a:t>
            </a:r>
            <a:r>
              <a:rPr lang="en-GB" sz="165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for the next step. </a:t>
            </a:r>
            <a:endParaRPr sz="1650"/>
          </a:p>
        </p:txBody>
      </p:sp>
      <p:sp>
        <p:nvSpPr>
          <p:cNvPr id="292" name="Google Shape;292;g365ab73c13e_0_36" descr="An on logo pressed block containing a show number step count block. "/>
          <p:cNvSpPr/>
          <p:nvPr/>
        </p:nvSpPr>
        <p:spPr>
          <a:xfrm>
            <a:off x="6317175" y="2060200"/>
            <a:ext cx="2445900" cy="4151700"/>
          </a:xfrm>
          <a:prstGeom prst="roundRect">
            <a:avLst>
              <a:gd name="adj" fmla="val 16667"/>
            </a:avLst>
          </a:prstGeom>
          <a:noFill/>
          <a:ln w="19050" cap="flat" cmpd="sng">
            <a:solidFill>
              <a:srgbClr val="6C4BC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lnSpc>
                <a:spcPct val="110000"/>
              </a:lnSpc>
              <a:spcBef>
                <a:spcPts val="13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rPr lang="en-GB" sz="165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textRoundtripDataId="130"/>
                  </a:ext>
                </a:extLst>
              </a:rPr>
              <a:t>You can show the number of steps taken on the LED </a:t>
            </a:r>
            <a:r>
              <a:rPr lang="en-GB" sz="165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textRoundtripDataId="131"/>
                  </a:ext>
                </a:extLst>
              </a:rPr>
              <a:t>display by pressing the touch logo. </a:t>
            </a:r>
            <a:endParaRPr sz="1650" b="0" i="0" u="none" strike="noStrike" cap="none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pic>
        <p:nvPicPr>
          <p:cNvPr id="293" name="Google Shape;293;g365ab73c13e_0_36" descr="MakeCode blocks. On button A pressed block containing a play tone Low C for 1/2 beat until done block, a show icon heart block, a change step count by 1 block and a clear screen block. " title="buttona.png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752401" y="2347525"/>
            <a:ext cx="3138450" cy="17672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8" name="Google Shape;298;g3708ac53d2e_0_39"/>
          <p:cNvSpPr txBox="1">
            <a:spLocks noGrp="1"/>
          </p:cNvSpPr>
          <p:nvPr>
            <p:ph type="title"/>
          </p:nvPr>
        </p:nvSpPr>
        <p:spPr>
          <a:xfrm>
            <a:off x="681037" y="456073"/>
            <a:ext cx="8544000" cy="91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A000"/>
              </a:buClr>
              <a:buSzPts val="2600"/>
              <a:buFont typeface="Arial"/>
              <a:buNone/>
            </a:pPr>
            <a:r>
              <a:rPr lang="en-GB" sz="2600">
                <a:solidFill>
                  <a:srgbClr val="6C4BC1"/>
                </a:solidFill>
              </a:rPr>
              <a:t>Medium 🌶️🌶️ Code Details 2</a:t>
            </a:r>
            <a:endParaRPr sz="2600">
              <a:solidFill>
                <a:srgbClr val="6C4BC1"/>
              </a:solidFill>
            </a:endParaRPr>
          </a:p>
        </p:txBody>
      </p:sp>
      <p:sp>
        <p:nvSpPr>
          <p:cNvPr id="299" name="Google Shape;299;g3708ac53d2e_0_39"/>
          <p:cNvSpPr txBox="1">
            <a:spLocks noGrp="1"/>
          </p:cNvSpPr>
          <p:nvPr>
            <p:ph type="sldNum" idx="12"/>
          </p:nvPr>
        </p:nvSpPr>
        <p:spPr>
          <a:xfrm>
            <a:off x="6996113" y="6356351"/>
            <a:ext cx="22290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75"/>
              <a:buFont typeface="Arial"/>
              <a:buNone/>
            </a:pPr>
            <a:r>
              <a:rPr lang="en-GB"/>
              <a:t>Page </a:t>
            </a:r>
            <a:fld id="{00000000-1234-1234-1234-123412341234}" type="slidenum">
              <a:rPr lang="en-GB"/>
              <a:t>19</a:t>
            </a:fld>
            <a:endParaRPr/>
          </a:p>
        </p:txBody>
      </p:sp>
      <p:sp>
        <p:nvSpPr>
          <p:cNvPr id="300" name="Google Shape;300;g3708ac53d2e_0_39"/>
          <p:cNvSpPr txBox="1"/>
          <p:nvPr/>
        </p:nvSpPr>
        <p:spPr>
          <a:xfrm>
            <a:off x="121300" y="6356350"/>
            <a:ext cx="3676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50"/>
              <a:buFont typeface="Arial"/>
              <a:buNone/>
            </a:pPr>
            <a:r>
              <a:rPr lang="en-GB" sz="1150" b="0" i="0" u="none" strike="noStrike" cap="none"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Mild</a:t>
            </a:r>
            <a:r>
              <a:rPr lang="en-GB" sz="1150" b="1" i="0" u="none" strike="noStrike" cap="none">
                <a:solidFill>
                  <a:srgbClr val="2A92D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</a:t>
            </a:r>
            <a:r>
              <a:rPr lang="en-GB" sz="1150" b="0" i="0" u="none" strike="noStrike" cap="none"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- </a:t>
            </a:r>
            <a:r>
              <a:rPr lang="en-GB" sz="1150" b="1" i="0" u="none" strike="noStrike" cap="none">
                <a:solidFill>
                  <a:srgbClr val="6C4BC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Medium </a:t>
            </a:r>
            <a:r>
              <a:rPr lang="en-GB" sz="1150" b="1" i="0" u="none" strike="noStrike" cap="none">
                <a:solidFill>
                  <a:srgbClr val="2A92D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🌶️🌶️</a:t>
            </a:r>
            <a:r>
              <a:rPr lang="en-GB" sz="1150" b="0" i="0" u="none" strike="noStrike" cap="none"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- Spicy</a:t>
            </a:r>
            <a:endParaRPr sz="1150" b="0" i="0" u="none" strike="noStrike" cap="none">
              <a:solidFill>
                <a:srgbClr val="888888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pic>
        <p:nvPicPr>
          <p:cNvPr id="301" name="Google Shape;301;g3708ac53d2e_0_39" descr="decorative" title="Inspired_green@4x-100.jp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303840" y="259330"/>
            <a:ext cx="727123" cy="989074"/>
          </a:xfrm>
          <a:prstGeom prst="rect">
            <a:avLst/>
          </a:prstGeom>
          <a:noFill/>
          <a:ln>
            <a:noFill/>
          </a:ln>
        </p:spPr>
      </p:pic>
      <p:sp>
        <p:nvSpPr>
          <p:cNvPr id="302" name="Google Shape;302;g3708ac53d2e_0_39"/>
          <p:cNvSpPr/>
          <p:nvPr/>
        </p:nvSpPr>
        <p:spPr>
          <a:xfrm>
            <a:off x="784625" y="1548375"/>
            <a:ext cx="5044800" cy="4609500"/>
          </a:xfrm>
          <a:prstGeom prst="roundRect">
            <a:avLst>
              <a:gd name="adj" fmla="val 16667"/>
            </a:avLst>
          </a:prstGeom>
          <a:noFill/>
          <a:ln w="19050" cap="flat" cmpd="sng">
            <a:solidFill>
              <a:srgbClr val="6C4BC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lnSpc>
                <a:spcPct val="110000"/>
              </a:lnSpc>
              <a:spcBef>
                <a:spcPts val="1300"/>
              </a:spcBef>
              <a:spcAft>
                <a:spcPts val="0"/>
              </a:spcAft>
              <a:buNone/>
            </a:pPr>
            <a:r>
              <a:rPr lang="en-GB" sz="165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 second variable called “</a:t>
            </a:r>
            <a:r>
              <a:rPr lang="en-GB" sz="165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textRoundtripDataId="132"/>
                  </a:ext>
                </a:extLst>
              </a:rPr>
              <a:t>step length</a:t>
            </a:r>
            <a:r>
              <a:rPr lang="en-GB" sz="165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” holds the number 2 because 2 feet (0.6 meters) is the average length of a child’s step. </a:t>
            </a:r>
            <a:endParaRPr sz="1650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rtl="0">
              <a:lnSpc>
                <a:spcPct val="110000"/>
              </a:lnSpc>
              <a:spcBef>
                <a:spcPts val="1300"/>
              </a:spcBef>
              <a:spcAft>
                <a:spcPts val="0"/>
              </a:spcAft>
              <a:buNone/>
            </a:pPr>
            <a:r>
              <a:rPr lang="en-GB" sz="165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When the program starts, the variable “step count” is set to 0 and “step length” is set to 2. The LED displays a 0 and a tone is played to </a:t>
            </a:r>
            <a:r>
              <a:rPr lang="en-GB" sz="165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textRoundtripDataId="133"/>
                  </a:ext>
                </a:extLst>
              </a:rPr>
              <a:t>signal</a:t>
            </a:r>
            <a:r>
              <a:rPr lang="en-GB" sz="165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that the micro:bit is ready for measurement.</a:t>
            </a:r>
            <a:endParaRPr sz="1650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pic>
        <p:nvPicPr>
          <p:cNvPr id="303" name="Google Shape;303;g3708ac53d2e_0_39" descr="The on start block containing the set step count to 0 block, the set step length to 2 block, the show number 0 block and the play tone Middle C for 1 beat until done block. " title="on-start.pn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499487" y="1742250"/>
            <a:ext cx="3327976" cy="171940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304" name="Google Shape;304;g3708ac53d2e_0_39"/>
          <p:cNvGrpSpPr/>
          <p:nvPr/>
        </p:nvGrpSpPr>
        <p:grpSpPr>
          <a:xfrm>
            <a:off x="6073312" y="1548375"/>
            <a:ext cx="3386026" cy="4609500"/>
            <a:chOff x="5692312" y="1548375"/>
            <a:chExt cx="3386026" cy="4609500"/>
          </a:xfrm>
        </p:grpSpPr>
        <p:pic>
          <p:nvPicPr>
            <p:cNvPr id="305" name="Google Shape;305;g3708ac53d2e_0_39" title="buttonb.png"/>
            <p:cNvPicPr preferRelativeResize="0"/>
            <p:nvPr/>
          </p:nvPicPr>
          <p:blipFill>
            <a:blip r:embed="rId5">
              <a:alphaModFix/>
            </a:blip>
            <a:stretch>
              <a:fillRect/>
            </a:stretch>
          </p:blipFill>
          <p:spPr>
            <a:xfrm>
              <a:off x="5692312" y="2238900"/>
              <a:ext cx="3386026" cy="1049750"/>
            </a:xfrm>
            <a:prstGeom prst="rect">
              <a:avLst/>
            </a:prstGeom>
            <a:noFill/>
            <a:ln w="1905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</p:pic>
        <p:sp>
          <p:nvSpPr>
            <p:cNvPr id="306" name="Google Shape;306;g3708ac53d2e_0_39" descr="The on button B pressed block containing the show number step count x step length blocks. "/>
            <p:cNvSpPr/>
            <p:nvPr/>
          </p:nvSpPr>
          <p:spPr>
            <a:xfrm>
              <a:off x="5784975" y="1548375"/>
              <a:ext cx="3200700" cy="4609500"/>
            </a:xfrm>
            <a:prstGeom prst="roundRect">
              <a:avLst>
                <a:gd name="adj" fmla="val 16667"/>
              </a:avLst>
            </a:prstGeom>
            <a:noFill/>
            <a:ln w="19050" cap="flat" cmpd="sng">
              <a:solidFill>
                <a:srgbClr val="6C4BC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b" anchorCtr="0">
              <a:noAutofit/>
            </a:bodyPr>
            <a:lstStyle/>
            <a:p>
              <a:pPr marL="0" lvl="0" indent="0" algn="l" rtl="0">
                <a:lnSpc>
                  <a:spcPct val="110000"/>
                </a:lnSpc>
                <a:spcBef>
                  <a:spcPts val="130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Arial"/>
                <a:buNone/>
              </a:pPr>
              <a:r>
                <a:rPr lang="en-GB" sz="1650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When you press button B, the micro:bit multiplies the numbers in the two variables to calculate how far you have walked. The </a:t>
              </a:r>
              <a:r>
                <a:rPr lang="en-GB" sz="1650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  <a:extLst>
                    <a:ext uri="http://customooxmlschemas.google.com/">
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textRoundtripDataId="134"/>
                    </a:ext>
                  </a:extLst>
                </a:rPr>
                <a:t>number displayed is in feet.</a:t>
              </a:r>
              <a:endParaRPr sz="165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g35d6a68a0a1_0_136"/>
          <p:cNvSpPr txBox="1">
            <a:spLocks noGrp="1"/>
          </p:cNvSpPr>
          <p:nvPr>
            <p:ph type="title"/>
          </p:nvPr>
        </p:nvSpPr>
        <p:spPr>
          <a:xfrm>
            <a:off x="681037" y="456073"/>
            <a:ext cx="8544000" cy="91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A000"/>
              </a:buClr>
              <a:buSzPts val="2600"/>
              <a:buFont typeface="Arial"/>
              <a:buNone/>
            </a:pPr>
            <a:r>
              <a:rPr lang="en-GB" sz="2600">
                <a:solidFill>
                  <a:srgbClr val="00A000"/>
                </a:solidFill>
              </a:rPr>
              <a:t>Measurement and Conversion with the Distance Calculator</a:t>
            </a:r>
            <a:endParaRPr sz="2600">
              <a:solidFill>
                <a:srgbClr val="00A000"/>
              </a:solidFill>
            </a:endParaRPr>
          </a:p>
        </p:txBody>
      </p:sp>
      <p:sp>
        <p:nvSpPr>
          <p:cNvPr id="104" name="Google Shape;104;g35d6a68a0a1_0_136"/>
          <p:cNvSpPr txBox="1">
            <a:spLocks noGrp="1"/>
          </p:cNvSpPr>
          <p:nvPr>
            <p:ph type="sldNum" idx="12"/>
          </p:nvPr>
        </p:nvSpPr>
        <p:spPr>
          <a:xfrm>
            <a:off x="6996113" y="6356351"/>
            <a:ext cx="22290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75"/>
              <a:buFont typeface="Arial"/>
              <a:buNone/>
            </a:pPr>
            <a:r>
              <a:rPr lang="en-GB"/>
              <a:t>Page </a:t>
            </a:r>
            <a:fld id="{00000000-1234-1234-1234-123412341234}" type="slidenum">
              <a:rPr lang="en-GB"/>
              <a:t>2</a:t>
            </a:fld>
            <a:endParaRPr/>
          </a:p>
        </p:txBody>
      </p:sp>
      <p:sp>
        <p:nvSpPr>
          <p:cNvPr id="105" name="Google Shape;105;g35d6a68a0a1_0_136"/>
          <p:cNvSpPr txBox="1">
            <a:spLocks noGrp="1"/>
          </p:cNvSpPr>
          <p:nvPr>
            <p:ph type="body" idx="1"/>
          </p:nvPr>
        </p:nvSpPr>
        <p:spPr>
          <a:xfrm>
            <a:off x="681036" y="1548371"/>
            <a:ext cx="4132200" cy="4609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A000"/>
              </a:buClr>
              <a:buSzPts val="2000"/>
              <a:buNone/>
            </a:pPr>
            <a:r>
              <a:rPr lang="en-GB" sz="2000" b="1">
                <a:solidFill>
                  <a:srgbClr val="00A000"/>
                </a:solidFill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textRoundtripDataId="1"/>
                  </a:ext>
                </a:extLst>
              </a:rPr>
              <a:t>Summary &amp; Context</a:t>
            </a:r>
            <a:endParaRPr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800"/>
              <a:t>Students can identify rectangles in their school environment, </a:t>
            </a:r>
            <a:r>
              <a:rPr lang="en-GB" sz="1800"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textRoundtripDataId="2"/>
                  </a:ext>
                </a:extLst>
              </a:rPr>
              <a:t>such as classrooms, sidewalks, or sports fields/courts, </a:t>
            </a:r>
            <a:r>
              <a:rPr lang="en-GB" sz="1800"/>
              <a:t>and use the BBC micro:bit to measure </a:t>
            </a:r>
            <a:r>
              <a:rPr lang="en-GB" sz="1800"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textRoundtripDataId="3"/>
                  </a:ext>
                </a:extLst>
              </a:rPr>
              <a:t>side lengths</a:t>
            </a:r>
            <a:r>
              <a:rPr lang="en-GB" sz="1800"/>
              <a:t>. They can use those measurements to practice using formulas to calculate the perimeter and area of rectangles. </a:t>
            </a:r>
            <a:endParaRPr sz="1800"/>
          </a:p>
          <a:p>
            <a:pPr marL="0" lvl="0" indent="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800"/>
              <a:t>Students can convert the measurements made with the micro:bit in a larger unit (feet or meters) to a smaller unit (inches or centimeters).</a:t>
            </a:r>
            <a:endParaRPr sz="1800"/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endParaRPr sz="1800"/>
          </a:p>
          <a:p>
            <a:pPr marL="0" lvl="0" indent="0" algn="l" rtl="0">
              <a:lnSpc>
                <a:spcPct val="90000"/>
              </a:lnSpc>
              <a:spcBef>
                <a:spcPts val="812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endParaRPr sz="1800"/>
          </a:p>
        </p:txBody>
      </p:sp>
      <p:sp>
        <p:nvSpPr>
          <p:cNvPr id="106" name="Google Shape;106;g35d6a68a0a1_0_136"/>
          <p:cNvSpPr txBox="1"/>
          <p:nvPr/>
        </p:nvSpPr>
        <p:spPr>
          <a:xfrm>
            <a:off x="4857686" y="1557171"/>
            <a:ext cx="4132200" cy="4609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en-GB" sz="2000" b="1" i="0" u="none" strike="noStrike" cap="none">
                <a:solidFill>
                  <a:srgbClr val="00A000"/>
                </a:solidFill>
                <a:latin typeface="Helvetica Neue"/>
                <a:ea typeface="Helvetica Neue"/>
                <a:cs typeface="Helvetica Neue"/>
                <a:sym typeface="Helvetica Neue"/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textRoundtripDataId="4"/>
                  </a:ext>
                </a:extLst>
              </a:rPr>
              <a:t>micro:bit Feature: Buttons</a:t>
            </a:r>
            <a:endParaRPr sz="2275" b="0" i="0" u="none" strike="noStrike" cap="none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marR="0" lvl="0" indent="0" algn="l" rtl="0">
              <a:lnSpc>
                <a:spcPct val="90000"/>
              </a:lnSpc>
              <a:spcBef>
                <a:spcPts val="812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GB" sz="18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textRoundtripDataId="5"/>
                  </a:ext>
                </a:extLst>
              </a:rPr>
              <a:t>Buttons are a very common input device. The micro:bit has two buttons which can be programmed </a:t>
            </a:r>
            <a:r>
              <a:rPr lang="en-GB" sz="18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textRoundtripDataId="6"/>
                  </a:ext>
                </a:extLst>
              </a:rPr>
              <a:t>–</a:t>
            </a:r>
            <a:r>
              <a:rPr lang="en-GB" sz="18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textRoundtripDataId="7"/>
                  </a:ext>
                </a:extLst>
              </a:rPr>
              <a:t> buttons A and B.</a:t>
            </a:r>
            <a:r>
              <a:rPr lang="en-GB" sz="18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The micro:bit V2 also has an additional button, the touch logo</a:t>
            </a:r>
            <a:r>
              <a:rPr lang="en-GB" sz="1800">
                <a:latin typeface="Helvetica Neue"/>
                <a:ea typeface="Helvetica Neue"/>
                <a:cs typeface="Helvetica Neue"/>
                <a:sym typeface="Helvetica Neue"/>
              </a:rPr>
              <a:t>, which is used in this project. </a:t>
            </a:r>
            <a:endParaRPr sz="2275" b="0" i="0" u="none" strike="noStrike" cap="none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185732" marR="0" lvl="0" indent="-71432" algn="l" rtl="0">
              <a:lnSpc>
                <a:spcPct val="90000"/>
              </a:lnSpc>
              <a:spcBef>
                <a:spcPts val="812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  <a:extLst>
                <a:ext uri="http://customooxmlschemas.google.com/">
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textRoundtripDataId="8"/>
                </a:ext>
              </a:extLst>
            </a:endParaRPr>
          </a:p>
          <a:p>
            <a:pPr marL="0" marR="0" lvl="0" indent="0" algn="l" rtl="0">
              <a:lnSpc>
                <a:spcPct val="90000"/>
              </a:lnSpc>
              <a:spcBef>
                <a:spcPts val="812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GB" sz="1800" b="1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Example</a:t>
            </a:r>
            <a:r>
              <a:rPr lang="en-GB" sz="18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: Press button A every time you take a ste</a:t>
            </a:r>
            <a:r>
              <a:rPr lang="en-GB" sz="1800">
                <a:latin typeface="Helvetica Neue"/>
                <a:ea typeface="Helvetica Neue"/>
                <a:cs typeface="Helvetica Neue"/>
                <a:sym typeface="Helvetica Neue"/>
              </a:rPr>
              <a:t>p and press button B to find out how far you’ve walked. </a:t>
            </a:r>
            <a:endParaRPr sz="1800" b="0" i="0" u="none" strike="noStrike" cap="none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marR="0" lvl="0" indent="0" algn="l" rtl="0">
              <a:lnSpc>
                <a:spcPct val="90000"/>
              </a:lnSpc>
              <a:spcBef>
                <a:spcPts val="812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marR="0" lvl="0" indent="0" algn="l" rtl="0">
              <a:lnSpc>
                <a:spcPct val="90000"/>
              </a:lnSpc>
              <a:spcBef>
                <a:spcPts val="812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endParaRPr sz="2000" b="1" i="0" u="none" strike="noStrike" cap="none">
              <a:solidFill>
                <a:srgbClr val="00A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marR="0" lvl="0" indent="0" algn="l" rtl="0">
              <a:lnSpc>
                <a:spcPct val="90000"/>
              </a:lnSpc>
              <a:spcBef>
                <a:spcPts val="812"/>
              </a:spcBef>
              <a:spcAft>
                <a:spcPts val="0"/>
              </a:spcAft>
              <a:buClr>
                <a:srgbClr val="000000"/>
              </a:buClr>
              <a:buSzPts val="2275"/>
              <a:buFont typeface="Arial"/>
              <a:buNone/>
            </a:pPr>
            <a:endParaRPr sz="2275" b="0" i="0" u="none" strike="noStrike" cap="none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pic>
        <p:nvPicPr>
          <p:cNvPr id="107" name="Google Shape;107;g35d6a68a0a1_0_136" descr="An illustration of a micro:bit board and a hand next to it. Button A on the board is being pressed by the index finger of the hand.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814774" y="4739576"/>
            <a:ext cx="2046900" cy="171810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08" name="Google Shape;108;g35d6a68a0a1_0_136"/>
          <p:cNvGrpSpPr/>
          <p:nvPr/>
        </p:nvGrpSpPr>
        <p:grpSpPr>
          <a:xfrm rot="4286382">
            <a:off x="8664645" y="1016602"/>
            <a:ext cx="650795" cy="659745"/>
            <a:chOff x="7572716" y="3272053"/>
            <a:chExt cx="489368" cy="496098"/>
          </a:xfrm>
        </p:grpSpPr>
        <p:sp>
          <p:nvSpPr>
            <p:cNvPr id="109" name="Google Shape;109;g35d6a68a0a1_0_136" descr="decorative"/>
            <p:cNvSpPr/>
            <p:nvPr/>
          </p:nvSpPr>
          <p:spPr>
            <a:xfrm>
              <a:off x="7572716" y="3522735"/>
              <a:ext cx="167067" cy="91963"/>
            </a:xfrm>
            <a:custGeom>
              <a:avLst/>
              <a:gdLst/>
              <a:ahLst/>
              <a:cxnLst/>
              <a:rect l="l" t="t" r="r" b="b"/>
              <a:pathLst>
                <a:path w="167067" h="91963" extrusionOk="0">
                  <a:moveTo>
                    <a:pt x="21100" y="33814"/>
                  </a:moveTo>
                  <a:lnTo>
                    <a:pt x="128680" y="1277"/>
                  </a:lnTo>
                  <a:cubicBezTo>
                    <a:pt x="144316" y="-3450"/>
                    <a:pt x="161053" y="5344"/>
                    <a:pt x="165788" y="21063"/>
                  </a:cubicBezTo>
                  <a:cubicBezTo>
                    <a:pt x="170523" y="36782"/>
                    <a:pt x="161714" y="53381"/>
                    <a:pt x="145968" y="58107"/>
                  </a:cubicBezTo>
                  <a:lnTo>
                    <a:pt x="38387" y="90645"/>
                  </a:lnTo>
                  <a:cubicBezTo>
                    <a:pt x="35524" y="91524"/>
                    <a:pt x="32661" y="91964"/>
                    <a:pt x="29798" y="91964"/>
                  </a:cubicBezTo>
                  <a:cubicBezTo>
                    <a:pt x="17025" y="91964"/>
                    <a:pt x="5243" y="83720"/>
                    <a:pt x="1279" y="70859"/>
                  </a:cubicBezTo>
                  <a:cubicBezTo>
                    <a:pt x="-3456" y="55140"/>
                    <a:pt x="5353" y="38541"/>
                    <a:pt x="21100" y="33814"/>
                  </a:cubicBezTo>
                  <a:close/>
                </a:path>
              </a:pathLst>
            </a:custGeom>
            <a:solidFill>
              <a:srgbClr val="00A000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288"/>
                <a:buFont typeface="Arial"/>
                <a:buNone/>
              </a:pPr>
              <a:endParaRPr sz="2288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0" name="Google Shape;110;g35d6a68a0a1_0_136" descr="decorative"/>
            <p:cNvSpPr/>
            <p:nvPr/>
          </p:nvSpPr>
          <p:spPr>
            <a:xfrm>
              <a:off x="7869358" y="3566964"/>
              <a:ext cx="141636" cy="136113"/>
            </a:xfrm>
            <a:custGeom>
              <a:avLst/>
              <a:gdLst/>
              <a:ahLst/>
              <a:cxnLst/>
              <a:rect l="l" t="t" r="r" b="b"/>
              <a:pathLst>
                <a:path w="141636" h="136113" extrusionOk="0">
                  <a:moveTo>
                    <a:pt x="133528" y="126660"/>
                  </a:moveTo>
                  <a:cubicBezTo>
                    <a:pt x="127692" y="132925"/>
                    <a:pt x="119764" y="136113"/>
                    <a:pt x="111836" y="136113"/>
                  </a:cubicBezTo>
                  <a:cubicBezTo>
                    <a:pt x="104568" y="136113"/>
                    <a:pt x="97190" y="133475"/>
                    <a:pt x="91465" y="128089"/>
                  </a:cubicBezTo>
                  <a:lnTo>
                    <a:pt x="9430" y="51362"/>
                  </a:lnTo>
                  <a:cubicBezTo>
                    <a:pt x="-2572" y="40150"/>
                    <a:pt x="-3233" y="21353"/>
                    <a:pt x="8109" y="9371"/>
                  </a:cubicBezTo>
                  <a:cubicBezTo>
                    <a:pt x="19341" y="-2610"/>
                    <a:pt x="38170" y="-3160"/>
                    <a:pt x="50172" y="8052"/>
                  </a:cubicBezTo>
                  <a:lnTo>
                    <a:pt x="132206" y="84779"/>
                  </a:lnTo>
                  <a:cubicBezTo>
                    <a:pt x="144209" y="95991"/>
                    <a:pt x="144869" y="114788"/>
                    <a:pt x="133528" y="126770"/>
                  </a:cubicBezTo>
                  <a:close/>
                </a:path>
              </a:pathLst>
            </a:custGeom>
            <a:solidFill>
              <a:srgbClr val="00A000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288"/>
                <a:buFont typeface="Arial"/>
                <a:buNone/>
              </a:pPr>
              <a:endParaRPr sz="2288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1" name="Google Shape;111;g35d6a68a0a1_0_136" descr="decorative"/>
            <p:cNvSpPr/>
            <p:nvPr/>
          </p:nvSpPr>
          <p:spPr>
            <a:xfrm>
              <a:off x="7895017" y="3425342"/>
              <a:ext cx="167067" cy="91963"/>
            </a:xfrm>
            <a:custGeom>
              <a:avLst/>
              <a:gdLst/>
              <a:ahLst/>
              <a:cxnLst/>
              <a:rect l="l" t="t" r="r" b="b"/>
              <a:pathLst>
                <a:path w="167067" h="91963" extrusionOk="0">
                  <a:moveTo>
                    <a:pt x="21100" y="33814"/>
                  </a:moveTo>
                  <a:lnTo>
                    <a:pt x="128680" y="1277"/>
                  </a:lnTo>
                  <a:cubicBezTo>
                    <a:pt x="144316" y="-3450"/>
                    <a:pt x="161053" y="5344"/>
                    <a:pt x="165788" y="21063"/>
                  </a:cubicBezTo>
                  <a:cubicBezTo>
                    <a:pt x="170523" y="36782"/>
                    <a:pt x="161714" y="53381"/>
                    <a:pt x="145968" y="58107"/>
                  </a:cubicBezTo>
                  <a:lnTo>
                    <a:pt x="38387" y="90645"/>
                  </a:lnTo>
                  <a:cubicBezTo>
                    <a:pt x="35524" y="91524"/>
                    <a:pt x="32661" y="91964"/>
                    <a:pt x="29798" y="91964"/>
                  </a:cubicBezTo>
                  <a:cubicBezTo>
                    <a:pt x="17025" y="91964"/>
                    <a:pt x="5243" y="83720"/>
                    <a:pt x="1279" y="70859"/>
                  </a:cubicBezTo>
                  <a:cubicBezTo>
                    <a:pt x="-3456" y="55140"/>
                    <a:pt x="5353" y="38541"/>
                    <a:pt x="21100" y="33814"/>
                  </a:cubicBezTo>
                  <a:close/>
                </a:path>
              </a:pathLst>
            </a:custGeom>
            <a:solidFill>
              <a:srgbClr val="00A000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288"/>
                <a:buFont typeface="Arial"/>
                <a:buNone/>
              </a:pPr>
              <a:endParaRPr sz="2288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2" name="Google Shape;112;g35d6a68a0a1_0_136" descr="decorative"/>
            <p:cNvSpPr/>
            <p:nvPr/>
          </p:nvSpPr>
          <p:spPr>
            <a:xfrm>
              <a:off x="7813147" y="3272053"/>
              <a:ext cx="85145" cy="168636"/>
            </a:xfrm>
            <a:custGeom>
              <a:avLst/>
              <a:gdLst/>
              <a:ahLst/>
              <a:cxnLst/>
              <a:rect l="l" t="t" r="r" b="b"/>
              <a:pathLst>
                <a:path w="85145" h="168636" extrusionOk="0">
                  <a:moveTo>
                    <a:pt x="785" y="132142"/>
                  </a:moveTo>
                  <a:lnTo>
                    <a:pt x="26331" y="22988"/>
                  </a:lnTo>
                  <a:cubicBezTo>
                    <a:pt x="30075" y="7049"/>
                    <a:pt x="46151" y="-2954"/>
                    <a:pt x="62118" y="783"/>
                  </a:cubicBezTo>
                  <a:cubicBezTo>
                    <a:pt x="78084" y="4521"/>
                    <a:pt x="88104" y="20460"/>
                    <a:pt x="84360" y="36508"/>
                  </a:cubicBezTo>
                  <a:lnTo>
                    <a:pt x="58814" y="145662"/>
                  </a:lnTo>
                  <a:cubicBezTo>
                    <a:pt x="55621" y="159403"/>
                    <a:pt x="43398" y="168636"/>
                    <a:pt x="29854" y="168636"/>
                  </a:cubicBezTo>
                  <a:cubicBezTo>
                    <a:pt x="27652" y="168636"/>
                    <a:pt x="25340" y="168417"/>
                    <a:pt x="23028" y="167867"/>
                  </a:cubicBezTo>
                  <a:cubicBezTo>
                    <a:pt x="7061" y="164130"/>
                    <a:pt x="-2959" y="148191"/>
                    <a:pt x="785" y="132142"/>
                  </a:cubicBezTo>
                  <a:close/>
                </a:path>
              </a:pathLst>
            </a:custGeom>
            <a:solidFill>
              <a:srgbClr val="00A000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288"/>
                <a:buFont typeface="Arial"/>
                <a:buNone/>
              </a:pPr>
              <a:endParaRPr sz="2288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3" name="Google Shape;113;g35d6a68a0a1_0_136" descr="decorative"/>
            <p:cNvSpPr/>
            <p:nvPr/>
          </p:nvSpPr>
          <p:spPr>
            <a:xfrm>
              <a:off x="7736508" y="3599549"/>
              <a:ext cx="85145" cy="168602"/>
            </a:xfrm>
            <a:custGeom>
              <a:avLst/>
              <a:gdLst/>
              <a:ahLst/>
              <a:cxnLst/>
              <a:rect l="l" t="t" r="r" b="b"/>
              <a:pathLst>
                <a:path w="85145" h="168602" extrusionOk="0">
                  <a:moveTo>
                    <a:pt x="62118" y="749"/>
                  </a:moveTo>
                  <a:cubicBezTo>
                    <a:pt x="78084" y="4486"/>
                    <a:pt x="88104" y="20425"/>
                    <a:pt x="84360" y="36474"/>
                  </a:cubicBezTo>
                  <a:lnTo>
                    <a:pt x="58814" y="145628"/>
                  </a:lnTo>
                  <a:cubicBezTo>
                    <a:pt x="55621" y="159369"/>
                    <a:pt x="43398" y="168602"/>
                    <a:pt x="29854" y="168602"/>
                  </a:cubicBezTo>
                  <a:cubicBezTo>
                    <a:pt x="27652" y="168602"/>
                    <a:pt x="25340" y="168382"/>
                    <a:pt x="23028" y="167833"/>
                  </a:cubicBezTo>
                  <a:cubicBezTo>
                    <a:pt x="7061" y="164095"/>
                    <a:pt x="-2959" y="148156"/>
                    <a:pt x="785" y="132108"/>
                  </a:cubicBezTo>
                  <a:lnTo>
                    <a:pt x="26331" y="22954"/>
                  </a:lnTo>
                  <a:cubicBezTo>
                    <a:pt x="30075" y="7015"/>
                    <a:pt x="46041" y="-2878"/>
                    <a:pt x="62118" y="749"/>
                  </a:cubicBezTo>
                  <a:close/>
                </a:path>
              </a:pathLst>
            </a:custGeom>
            <a:solidFill>
              <a:srgbClr val="00A000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288"/>
                <a:buFont typeface="Arial"/>
                <a:buNone/>
              </a:pPr>
              <a:endParaRPr sz="2288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4" name="Google Shape;114;g35d6a68a0a1_0_136" descr="decorative"/>
            <p:cNvSpPr/>
            <p:nvPr/>
          </p:nvSpPr>
          <p:spPr>
            <a:xfrm>
              <a:off x="7623695" y="3337114"/>
              <a:ext cx="141636" cy="136113"/>
            </a:xfrm>
            <a:custGeom>
              <a:avLst/>
              <a:gdLst/>
              <a:ahLst/>
              <a:cxnLst/>
              <a:rect l="l" t="t" r="r" b="b"/>
              <a:pathLst>
                <a:path w="141636" h="136113" extrusionOk="0">
                  <a:moveTo>
                    <a:pt x="132206" y="84669"/>
                  </a:moveTo>
                  <a:cubicBezTo>
                    <a:pt x="144209" y="95881"/>
                    <a:pt x="144869" y="114678"/>
                    <a:pt x="133528" y="126660"/>
                  </a:cubicBezTo>
                  <a:cubicBezTo>
                    <a:pt x="127692" y="132925"/>
                    <a:pt x="119764" y="136113"/>
                    <a:pt x="111836" y="136113"/>
                  </a:cubicBezTo>
                  <a:cubicBezTo>
                    <a:pt x="104568" y="136113"/>
                    <a:pt x="97191" y="133475"/>
                    <a:pt x="91465" y="128089"/>
                  </a:cubicBezTo>
                  <a:lnTo>
                    <a:pt x="9430" y="51362"/>
                  </a:lnTo>
                  <a:cubicBezTo>
                    <a:pt x="-2572" y="40150"/>
                    <a:pt x="-3233" y="21353"/>
                    <a:pt x="8109" y="9371"/>
                  </a:cubicBezTo>
                  <a:cubicBezTo>
                    <a:pt x="19341" y="-2610"/>
                    <a:pt x="38170" y="-3160"/>
                    <a:pt x="50172" y="8052"/>
                  </a:cubicBezTo>
                  <a:lnTo>
                    <a:pt x="132206" y="84779"/>
                  </a:lnTo>
                  <a:close/>
                </a:path>
              </a:pathLst>
            </a:custGeom>
            <a:solidFill>
              <a:srgbClr val="00A000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288"/>
                <a:buFont typeface="Arial"/>
                <a:buNone/>
              </a:pPr>
              <a:endParaRPr sz="2288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pic>
        <p:nvPicPr>
          <p:cNvPr id="115" name="Google Shape;115;g35d6a68a0a1_0_136" descr="decorative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 rot="-119300">
            <a:off x="8309380" y="1085343"/>
            <a:ext cx="192617" cy="19261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" name="Google Shape;311;g3669771b81a_0_181"/>
          <p:cNvSpPr txBox="1">
            <a:spLocks noGrp="1"/>
          </p:cNvSpPr>
          <p:nvPr>
            <p:ph type="body" idx="1"/>
          </p:nvPr>
        </p:nvSpPr>
        <p:spPr>
          <a:xfrm>
            <a:off x="2276389" y="2669745"/>
            <a:ext cx="5353200" cy="151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4999"/>
              <a:buNone/>
            </a:pPr>
            <a:r>
              <a:rPr lang="en-GB"/>
              <a:t>Spicy</a:t>
            </a:r>
            <a:endParaRPr/>
          </a:p>
        </p:txBody>
      </p:sp>
      <p:sp>
        <p:nvSpPr>
          <p:cNvPr id="312" name="Google Shape;312;g3669771b81a_0_181"/>
          <p:cNvSpPr txBox="1">
            <a:spLocks noGrp="1"/>
          </p:cNvSpPr>
          <p:nvPr>
            <p:ph type="sldNum" idx="12"/>
          </p:nvPr>
        </p:nvSpPr>
        <p:spPr>
          <a:xfrm>
            <a:off x="7101729" y="6125009"/>
            <a:ext cx="22290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fld id="{00000000-1234-1234-1234-123412341234}" type="slidenum">
              <a:rPr lang="en-GB"/>
              <a:t>20</a:t>
            </a:fld>
            <a:endParaRPr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" name="Google Shape;317;g3669771b81a_0_238"/>
          <p:cNvSpPr txBox="1">
            <a:spLocks noGrp="1"/>
          </p:cNvSpPr>
          <p:nvPr>
            <p:ph type="title"/>
          </p:nvPr>
        </p:nvSpPr>
        <p:spPr>
          <a:xfrm>
            <a:off x="681026" y="456075"/>
            <a:ext cx="7575900" cy="91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A000"/>
              </a:buClr>
              <a:buSzPts val="2600"/>
              <a:buFont typeface="Arial"/>
              <a:buNone/>
            </a:pPr>
            <a:r>
              <a:rPr lang="en-GB" sz="2600">
                <a:solidFill>
                  <a:srgbClr val="CD0364"/>
                </a:solidFill>
              </a:rPr>
              <a:t>Spicy 🌶️🌶️🌶️ Introduction</a:t>
            </a:r>
            <a:endParaRPr sz="2600">
              <a:solidFill>
                <a:srgbClr val="CD0364"/>
              </a:solidFill>
            </a:endParaRPr>
          </a:p>
        </p:txBody>
      </p:sp>
      <p:sp>
        <p:nvSpPr>
          <p:cNvPr id="318" name="Google Shape;318;g3669771b81a_0_238"/>
          <p:cNvSpPr txBox="1">
            <a:spLocks noGrp="1"/>
          </p:cNvSpPr>
          <p:nvPr>
            <p:ph type="sldNum" idx="12"/>
          </p:nvPr>
        </p:nvSpPr>
        <p:spPr>
          <a:xfrm>
            <a:off x="6996113" y="6356351"/>
            <a:ext cx="22290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75"/>
              <a:buFont typeface="Arial"/>
              <a:buNone/>
            </a:pPr>
            <a:r>
              <a:rPr lang="en-GB"/>
              <a:t>Page </a:t>
            </a:r>
            <a:fld id="{00000000-1234-1234-1234-123412341234}" type="slidenum">
              <a:rPr lang="en-GB"/>
              <a:t>21</a:t>
            </a:fld>
            <a:endParaRPr/>
          </a:p>
        </p:txBody>
      </p:sp>
      <p:sp>
        <p:nvSpPr>
          <p:cNvPr id="319" name="Google Shape;319;g3669771b81a_0_238"/>
          <p:cNvSpPr txBox="1">
            <a:spLocks noGrp="1"/>
          </p:cNvSpPr>
          <p:nvPr>
            <p:ph type="body" idx="1"/>
          </p:nvPr>
        </p:nvSpPr>
        <p:spPr>
          <a:xfrm>
            <a:off x="681036" y="1353165"/>
            <a:ext cx="8544000" cy="4609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92500"/>
          </a:bodyPr>
          <a:lstStyle/>
          <a:p>
            <a:pPr marL="185732" lvl="0" indent="-185732" algn="l" rtl="0">
              <a:lnSpc>
                <a:spcPct val="110000"/>
              </a:lnSpc>
              <a:spcBef>
                <a:spcPts val="1300"/>
              </a:spcBef>
              <a:spcAft>
                <a:spcPts val="0"/>
              </a:spcAft>
              <a:buClr>
                <a:srgbClr val="CD0364"/>
              </a:buClr>
              <a:buSzPts val="1800"/>
              <a:buChar char="•"/>
            </a:pPr>
            <a:r>
              <a:rPr lang="en-GB" sz="1800" dirty="0"/>
              <a:t>Students open </a:t>
            </a:r>
            <a:r>
              <a:rPr lang="en-GB" sz="1800" b="1" dirty="0">
                <a:solidFill>
                  <a:srgbClr val="CD0364"/>
                </a:solidFill>
              </a:rPr>
              <a:t>Microsoft </a:t>
            </a:r>
            <a:r>
              <a:rPr lang="en-GB" sz="1800" b="1" dirty="0" err="1">
                <a:solidFill>
                  <a:srgbClr val="CD0364"/>
                </a:solidFill>
              </a:rPr>
              <a:t>MakeCode</a:t>
            </a:r>
            <a:r>
              <a:rPr lang="en-GB" sz="1800" dirty="0"/>
              <a:t> and code their own distance calculator.</a:t>
            </a:r>
            <a:endParaRPr sz="1800" dirty="0"/>
          </a:p>
          <a:p>
            <a:pPr marL="185732" lvl="0" indent="-185732" algn="l" rtl="0">
              <a:lnSpc>
                <a:spcPct val="110000"/>
              </a:lnSpc>
              <a:spcBef>
                <a:spcPts val="1300"/>
              </a:spcBef>
              <a:spcAft>
                <a:spcPts val="0"/>
              </a:spcAft>
              <a:buClr>
                <a:srgbClr val="CD0364"/>
              </a:buClr>
              <a:buSzPts val="1800"/>
              <a:buChar char="•"/>
            </a:pPr>
            <a:r>
              <a:rPr lang="en-GB" sz="1800" dirty="0"/>
              <a:t>After the code has been built, students will download the code on their </a:t>
            </a:r>
            <a:r>
              <a:rPr lang="en-GB" sz="1800" dirty="0" err="1"/>
              <a:t>micro:bit</a:t>
            </a:r>
            <a:r>
              <a:rPr lang="en-GB" sz="1800" dirty="0"/>
              <a:t> and use their </a:t>
            </a:r>
            <a:r>
              <a:rPr lang="en-GB" sz="1800" dirty="0" err="1"/>
              <a:t>micro:bit</a:t>
            </a:r>
            <a:r>
              <a:rPr lang="en-GB" sz="1800" dirty="0"/>
              <a:t> as a distance calculator.</a:t>
            </a:r>
            <a:endParaRPr sz="1800" dirty="0"/>
          </a:p>
          <a:p>
            <a:pPr marL="185732" lvl="0" indent="-185732" algn="l" rtl="0">
              <a:lnSpc>
                <a:spcPct val="110000"/>
              </a:lnSpc>
              <a:spcBef>
                <a:spcPts val="1300"/>
              </a:spcBef>
              <a:spcAft>
                <a:spcPts val="0"/>
              </a:spcAft>
              <a:buClr>
                <a:srgbClr val="CD0364"/>
              </a:buClr>
              <a:buSzPts val="1800"/>
              <a:buChar char="•"/>
            </a:pPr>
            <a:r>
              <a:rPr lang="en-GB" sz="1800" dirty="0"/>
              <a:t>Students walk along the length and width of a rectangular area – such as the school gym, cafeteria, or playground – pressing button A every time they take a step. </a:t>
            </a:r>
            <a:endParaRPr sz="1800" dirty="0"/>
          </a:p>
          <a:p>
            <a:pPr marL="185732" lvl="0" indent="-185732" algn="l" rtl="0">
              <a:lnSpc>
                <a:spcPct val="110000"/>
              </a:lnSpc>
              <a:spcBef>
                <a:spcPts val="1300"/>
              </a:spcBef>
              <a:spcAft>
                <a:spcPts val="0"/>
              </a:spcAft>
              <a:buClr>
                <a:srgbClr val="CD0364"/>
              </a:buClr>
              <a:buSzPts val="1800"/>
              <a:buChar char="•"/>
            </a:pPr>
            <a:r>
              <a:rPr lang="en-GB" sz="1800" dirty="0"/>
              <a:t>They calculate the length and width of the rectangle by pressing button B on their </a:t>
            </a:r>
            <a:r>
              <a:rPr lang="en-GB" sz="1800" dirty="0" err="1"/>
              <a:t>micro:bit</a:t>
            </a:r>
            <a:r>
              <a:rPr lang="en-GB" sz="1800" dirty="0"/>
              <a:t>. The </a:t>
            </a:r>
            <a:r>
              <a:rPr lang="en-GB" sz="1800" dirty="0" err="1"/>
              <a:t>micro:bit</a:t>
            </a:r>
            <a:r>
              <a:rPr lang="en-GB" sz="1800" dirty="0"/>
              <a:t> multiplies the number of steps they have taken by </a:t>
            </a:r>
            <a:r>
              <a:rPr lang="en-GB" sz="1800" dirty="0"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textRoundtripDataId="135"/>
                  </a:ext>
                </a:extLst>
              </a:rPr>
              <a:t>2, </a:t>
            </a:r>
            <a:r>
              <a:rPr lang="en-GB" sz="1800" dirty="0"/>
              <a:t>because the average step length is 2 feet or 0.6 meters. </a:t>
            </a:r>
            <a:endParaRPr sz="1800" dirty="0"/>
          </a:p>
          <a:p>
            <a:pPr marL="185732" lvl="0" indent="-185732" algn="l" rtl="0">
              <a:lnSpc>
                <a:spcPct val="90000"/>
              </a:lnSpc>
              <a:spcBef>
                <a:spcPts val="1300"/>
              </a:spcBef>
              <a:spcAft>
                <a:spcPts val="0"/>
              </a:spcAft>
              <a:buClr>
                <a:srgbClr val="CD0364"/>
              </a:buClr>
              <a:buSzPts val="1800"/>
              <a:buChar char="•"/>
            </a:pPr>
            <a:r>
              <a:rPr lang="en-GB" sz="1800" dirty="0"/>
              <a:t>Students record the measurements. </a:t>
            </a:r>
            <a:endParaRPr sz="1800" dirty="0"/>
          </a:p>
          <a:p>
            <a:pPr lvl="1">
              <a:spcBef>
                <a:spcPts val="1300"/>
              </a:spcBef>
              <a:buClr>
                <a:srgbClr val="CD0364"/>
              </a:buClr>
            </a:pPr>
            <a:r>
              <a:rPr lang="en-GB" sz="1800"/>
              <a:t>The </a:t>
            </a:r>
            <a:r>
              <a:rPr lang="en-GB" sz="1900">
                <a:solidFill>
                  <a:schemeClr val="tx1"/>
                </a:solidFill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textRoundtripDataId="136"/>
                  </a:ext>
                </a:extLst>
              </a:rPr>
              <a:t>distance calculator recording sheet</a:t>
            </a:r>
            <a:r>
              <a:rPr lang="en-GB" sz="1800"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textRoundtripDataId="136"/>
                  </a:ext>
                </a:extLst>
              </a:rPr>
              <a:t> </a:t>
            </a:r>
            <a:r>
              <a:rPr lang="en-GB" sz="1800"/>
              <a:t>can be used to record </a:t>
            </a:r>
            <a:r>
              <a:rPr lang="en-GB" sz="1800" dirty="0"/>
              <a:t>measurements. </a:t>
            </a:r>
            <a:endParaRPr sz="1800" dirty="0"/>
          </a:p>
          <a:p>
            <a:pPr marL="185732" lvl="0" indent="-185732" algn="l" rtl="0">
              <a:lnSpc>
                <a:spcPct val="110000"/>
              </a:lnSpc>
              <a:spcBef>
                <a:spcPts val="1300"/>
              </a:spcBef>
              <a:spcAft>
                <a:spcPts val="0"/>
              </a:spcAft>
              <a:buClr>
                <a:srgbClr val="CD0364"/>
              </a:buClr>
              <a:buSzPts val="1800"/>
              <a:buChar char="•"/>
            </a:pPr>
            <a:r>
              <a:rPr lang="en-GB" sz="1800" dirty="0"/>
              <a:t>They move on to calculating the perimeter and area of the rectangle. </a:t>
            </a:r>
            <a:endParaRPr sz="1800" dirty="0"/>
          </a:p>
        </p:txBody>
      </p:sp>
      <p:sp>
        <p:nvSpPr>
          <p:cNvPr id="320" name="Google Shape;320;g3669771b81a_0_238"/>
          <p:cNvSpPr txBox="1"/>
          <p:nvPr/>
        </p:nvSpPr>
        <p:spPr>
          <a:xfrm>
            <a:off x="121300" y="6356350"/>
            <a:ext cx="3676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50"/>
              <a:buFont typeface="Arial"/>
              <a:buNone/>
            </a:pPr>
            <a:r>
              <a:rPr lang="en-GB" sz="1150" b="0" i="0" u="none" strike="noStrike" cap="none"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Mild</a:t>
            </a:r>
            <a:r>
              <a:rPr lang="en-GB" sz="1150" b="1" i="0" u="none" strike="noStrike" cap="none">
                <a:solidFill>
                  <a:srgbClr val="2A92D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</a:t>
            </a:r>
            <a:r>
              <a:rPr lang="en-GB" sz="1150" b="0" i="0" u="none" strike="noStrike" cap="none"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- Medium</a:t>
            </a:r>
            <a:r>
              <a:rPr lang="en-GB" sz="1150" b="1" i="0" u="none" strike="noStrike" cap="none">
                <a:solidFill>
                  <a:srgbClr val="6C4BC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</a:t>
            </a:r>
            <a:r>
              <a:rPr lang="en-GB" sz="1150" b="0" i="0" u="none" strike="noStrike" cap="none"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- </a:t>
            </a:r>
            <a:r>
              <a:rPr lang="en-GB" sz="1150" b="1" i="0" u="none" strike="noStrike" cap="none">
                <a:solidFill>
                  <a:srgbClr val="CD0364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Spicy</a:t>
            </a:r>
            <a:r>
              <a:rPr lang="en-GB" sz="1150" b="0" i="0" u="none" strike="noStrike" cap="none"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</a:t>
            </a:r>
            <a:r>
              <a:rPr lang="en-GB" sz="1150" b="1" i="0" u="none" strike="noStrike" cap="none">
                <a:solidFill>
                  <a:srgbClr val="2A92D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🌶️🌶️🌶️</a:t>
            </a:r>
            <a:endParaRPr sz="1150" b="0" i="0" u="none" strike="noStrike" cap="none">
              <a:solidFill>
                <a:srgbClr val="888888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pic>
        <p:nvPicPr>
          <p:cNvPr id="321" name="Google Shape;321;g3669771b81a_0_238" descr="decorative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310377" y="282688"/>
            <a:ext cx="955218" cy="736882"/>
          </a:xfrm>
          <a:prstGeom prst="rect">
            <a:avLst/>
          </a:prstGeom>
          <a:noFill/>
          <a:ln>
            <a:noFill/>
          </a:ln>
        </p:spPr>
      </p:pic>
      <p:pic>
        <p:nvPicPr>
          <p:cNvPr id="322" name="Google Shape;322;g3669771b81a_0_238" descr="Illustration of a boot to represent steps taken and measured with the micro:bit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 flipH="1">
            <a:off x="7864050" y="4889500"/>
            <a:ext cx="1390650" cy="13906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" name="Google Shape;327;g35fa30c4f18_0_79"/>
          <p:cNvSpPr txBox="1">
            <a:spLocks noGrp="1"/>
          </p:cNvSpPr>
          <p:nvPr>
            <p:ph type="title"/>
          </p:nvPr>
        </p:nvSpPr>
        <p:spPr>
          <a:xfrm>
            <a:off x="681026" y="456075"/>
            <a:ext cx="7512300" cy="91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A000"/>
              </a:buClr>
              <a:buSzPts val="2600"/>
              <a:buFont typeface="Arial"/>
              <a:buNone/>
            </a:pPr>
            <a:r>
              <a:rPr lang="en-GB" sz="2600">
                <a:solidFill>
                  <a:srgbClr val="CD0364"/>
                </a:solidFill>
              </a:rPr>
              <a:t>Spicy 🌶️🌶️🌶️ Student Activity Steps 1</a:t>
            </a:r>
            <a:endParaRPr sz="2600">
              <a:solidFill>
                <a:srgbClr val="CD0364"/>
              </a:solidFill>
            </a:endParaRPr>
          </a:p>
        </p:txBody>
      </p:sp>
      <p:sp>
        <p:nvSpPr>
          <p:cNvPr id="328" name="Google Shape;328;g35fa30c4f18_0_79"/>
          <p:cNvSpPr txBox="1">
            <a:spLocks noGrp="1"/>
          </p:cNvSpPr>
          <p:nvPr>
            <p:ph type="sldNum" idx="12"/>
          </p:nvPr>
        </p:nvSpPr>
        <p:spPr>
          <a:xfrm>
            <a:off x="6996113" y="6356351"/>
            <a:ext cx="22290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75"/>
              <a:buFont typeface="Arial"/>
              <a:buNone/>
            </a:pPr>
            <a:r>
              <a:rPr lang="en-GB"/>
              <a:t>Page </a:t>
            </a:r>
            <a:fld id="{00000000-1234-1234-1234-123412341234}" type="slidenum">
              <a:rPr lang="en-GB"/>
              <a:t>22</a:t>
            </a:fld>
            <a:endParaRPr/>
          </a:p>
        </p:txBody>
      </p:sp>
      <p:sp>
        <p:nvSpPr>
          <p:cNvPr id="329" name="Google Shape;329;g35fa30c4f18_0_79"/>
          <p:cNvSpPr txBox="1">
            <a:spLocks noGrp="1"/>
          </p:cNvSpPr>
          <p:nvPr>
            <p:ph type="body" idx="1"/>
          </p:nvPr>
        </p:nvSpPr>
        <p:spPr>
          <a:xfrm>
            <a:off x="681036" y="1322343"/>
            <a:ext cx="8544000" cy="48524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92500" lnSpcReduction="10000"/>
          </a:bodyPr>
          <a:lstStyle/>
          <a:p>
            <a:pPr marL="0" lvl="0" indent="0" algn="l" rtl="0">
              <a:lnSpc>
                <a:spcPct val="110000"/>
              </a:lnSpc>
              <a:spcBef>
                <a:spcPts val="1300"/>
              </a:spcBef>
              <a:spcAft>
                <a:spcPts val="0"/>
              </a:spcAft>
              <a:buSzPts val="1800"/>
              <a:buNone/>
            </a:pPr>
            <a:r>
              <a:rPr lang="en-GB" sz="1800" b="1" i="1" dirty="0">
                <a:solidFill>
                  <a:srgbClr val="CD0364"/>
                </a:solidFill>
              </a:rPr>
              <a:t>Build the c</a:t>
            </a:r>
            <a:r>
              <a:rPr lang="en-GB" sz="1800" b="1" i="1" dirty="0">
                <a:solidFill>
                  <a:srgbClr val="CD0364"/>
                </a:solidFill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textRoundtripDataId="137"/>
                  </a:ext>
                </a:extLst>
              </a:rPr>
              <a:t>ode</a:t>
            </a:r>
            <a:r>
              <a:rPr lang="en-GB" sz="1800" b="1" i="1" dirty="0">
                <a:solidFill>
                  <a:srgbClr val="CD0364"/>
                </a:solidFill>
              </a:rPr>
              <a:t>:</a:t>
            </a:r>
            <a:endParaRPr sz="1800" i="1" dirty="0"/>
          </a:p>
          <a:p>
            <a:pPr marL="318151" marR="2070487" lvl="0" indent="-309553" algn="l" rtl="0">
              <a:lnSpc>
                <a:spcPct val="110000"/>
              </a:lnSpc>
              <a:spcBef>
                <a:spcPts val="1300"/>
              </a:spcBef>
              <a:spcAft>
                <a:spcPts val="0"/>
              </a:spcAft>
              <a:buClr>
                <a:srgbClr val="CD0364"/>
              </a:buClr>
              <a:buSzPts val="1800"/>
              <a:buChar char="•"/>
            </a:pPr>
            <a:r>
              <a:rPr lang="en-GB" sz="1800" b="1" dirty="0">
                <a:solidFill>
                  <a:srgbClr val="CD0364"/>
                </a:solidFill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textRoundtripDataId="138"/>
                  </a:ext>
                </a:extLst>
              </a:rPr>
              <a:t>Open</a:t>
            </a:r>
            <a:r>
              <a:rPr lang="en-GB" sz="1800" dirty="0"/>
              <a:t> Microsoft </a:t>
            </a:r>
            <a:r>
              <a:rPr lang="en-GB" sz="1800" dirty="0" err="1"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textRoundtripDataId="139"/>
                  </a:ext>
                </a:extLst>
              </a:rPr>
              <a:t>MakeCode</a:t>
            </a:r>
            <a:r>
              <a:rPr lang="en-GB" sz="1800" dirty="0"/>
              <a:t>: </a:t>
            </a:r>
            <a:r>
              <a:rPr lang="en-GB" sz="1800" u="sng" dirty="0">
                <a:solidFill>
                  <a:schemeClr val="hlink"/>
                </a:solidFill>
                <a:hlinkClick r:id="rId3"/>
              </a:rPr>
              <a:t>microbit.makecode.org</a:t>
            </a:r>
            <a:endParaRPr sz="1800" b="1" dirty="0">
              <a:solidFill>
                <a:srgbClr val="CD0364"/>
              </a:solidFill>
            </a:endParaRPr>
          </a:p>
          <a:p>
            <a:pPr marL="318151" marR="2070487" lvl="0" indent="-309553" algn="l" rtl="0">
              <a:lnSpc>
                <a:spcPct val="110000"/>
              </a:lnSpc>
              <a:spcBef>
                <a:spcPts val="1300"/>
              </a:spcBef>
              <a:spcAft>
                <a:spcPts val="0"/>
              </a:spcAft>
              <a:buClr>
                <a:srgbClr val="CD0364"/>
              </a:buClr>
              <a:buSzPts val="1800"/>
              <a:buChar char="•"/>
            </a:pPr>
            <a:r>
              <a:rPr lang="en-GB" sz="1800" b="1" dirty="0">
                <a:solidFill>
                  <a:srgbClr val="CD0364"/>
                </a:solidFill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textRoundtripDataId="140"/>
                  </a:ext>
                </a:extLst>
              </a:rPr>
              <a:t>Explain</a:t>
            </a:r>
            <a:r>
              <a:rPr lang="en-GB" sz="1800" b="1" dirty="0">
                <a:solidFill>
                  <a:srgbClr val="6C4BC1"/>
                </a:solidFill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textRoundtripDataId="141"/>
                  </a:ext>
                </a:extLst>
              </a:rPr>
              <a:t> </a:t>
            </a:r>
            <a:r>
              <a:rPr lang="en-GB" sz="1800" dirty="0"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textRoundtripDataId="142"/>
                  </a:ext>
                </a:extLst>
              </a:rPr>
              <a:t>that students </a:t>
            </a:r>
            <a:r>
              <a:rPr lang="en-GB" sz="1800" dirty="0"/>
              <a:t>will use the toolbox to find code blocks.</a:t>
            </a:r>
            <a:endParaRPr sz="1800" b="1" dirty="0">
              <a:solidFill>
                <a:srgbClr val="6C4BC1"/>
              </a:solidFill>
            </a:endParaRPr>
          </a:p>
          <a:p>
            <a:pPr marL="318151" marR="1884607" lvl="0" indent="-309553" algn="l" rtl="0">
              <a:lnSpc>
                <a:spcPct val="110000"/>
              </a:lnSpc>
              <a:spcBef>
                <a:spcPts val="1300"/>
              </a:spcBef>
              <a:spcAft>
                <a:spcPts val="0"/>
              </a:spcAft>
              <a:buClr>
                <a:srgbClr val="CD0364"/>
              </a:buClr>
              <a:buSzPts val="1800"/>
              <a:buChar char="•"/>
            </a:pPr>
            <a:r>
              <a:rPr lang="en-GB" sz="1800" b="1" dirty="0">
                <a:solidFill>
                  <a:srgbClr val="CD0364"/>
                </a:solidFill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textRoundtripDataId="143"/>
                  </a:ext>
                </a:extLst>
              </a:rPr>
              <a:t>Explain</a:t>
            </a:r>
            <a:r>
              <a:rPr lang="en-GB" sz="1800" dirty="0"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textRoundtripDataId="144"/>
                  </a:ext>
                </a:extLst>
              </a:rPr>
              <a:t> that they</a:t>
            </a:r>
            <a:r>
              <a:rPr lang="en-GB" sz="1800" dirty="0"/>
              <a:t> will need to </a:t>
            </a:r>
            <a:r>
              <a:rPr lang="en-GB" sz="1800" b="1" dirty="0">
                <a:solidFill>
                  <a:srgbClr val="CD0364"/>
                </a:solidFill>
              </a:rPr>
              <a:t>code</a:t>
            </a:r>
            <a:r>
              <a:rPr lang="en-GB" sz="1800" dirty="0"/>
              <a:t> the four parts of the distance calculator:</a:t>
            </a:r>
            <a:endParaRPr sz="1800" dirty="0"/>
          </a:p>
          <a:p>
            <a:pPr marL="914400" lvl="1" indent="-342900" algn="l" rtl="0">
              <a:lnSpc>
                <a:spcPct val="110000"/>
              </a:lnSpc>
              <a:spcBef>
                <a:spcPts val="1300"/>
              </a:spcBef>
              <a:spcAft>
                <a:spcPts val="0"/>
              </a:spcAft>
              <a:buClr>
                <a:srgbClr val="CD0364"/>
              </a:buClr>
              <a:buSzPts val="1800"/>
              <a:buFont typeface="Helvetica Neue"/>
              <a:buAutoNum type="arabicPeriod"/>
            </a:pPr>
            <a:r>
              <a:rPr lang="en-GB" sz="1800" b="1" dirty="0">
                <a:solidFill>
                  <a:srgbClr val="CD0364"/>
                </a:solidFill>
              </a:rPr>
              <a:t>C</a:t>
            </a:r>
            <a:r>
              <a:rPr lang="en-GB" sz="1800" b="1" dirty="0">
                <a:solidFill>
                  <a:srgbClr val="CD0364"/>
                </a:solidFill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textRoundtripDataId="145"/>
                  </a:ext>
                </a:extLst>
              </a:rPr>
              <a:t>ode</a:t>
            </a:r>
            <a:r>
              <a:rPr lang="en-GB" sz="1800" dirty="0"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textRoundtripDataId="146"/>
                  </a:ext>
                </a:extLst>
              </a:rPr>
              <a:t> </a:t>
            </a:r>
            <a:r>
              <a:rPr lang="en-GB" sz="1800" dirty="0"/>
              <a:t>the program to set variable “step count” to 0, set variable “step length” to 2, display 0, and play a tone when the program starts.</a:t>
            </a:r>
            <a:endParaRPr sz="1800" b="1" dirty="0">
              <a:solidFill>
                <a:srgbClr val="CD0364"/>
              </a:solidFill>
            </a:endParaRPr>
          </a:p>
          <a:p>
            <a:pPr marL="914400" lvl="1" indent="-342900" algn="l" rtl="0">
              <a:lnSpc>
                <a:spcPct val="110000"/>
              </a:lnSpc>
              <a:spcBef>
                <a:spcPts val="1300"/>
              </a:spcBef>
              <a:spcAft>
                <a:spcPts val="0"/>
              </a:spcAft>
              <a:buClr>
                <a:srgbClr val="CD0364"/>
              </a:buClr>
              <a:buSzPts val="1800"/>
              <a:buFont typeface="Helvetica Neue"/>
              <a:buAutoNum type="arabicPeriod"/>
            </a:pPr>
            <a:r>
              <a:rPr lang="en-GB" sz="1800" b="1" dirty="0">
                <a:solidFill>
                  <a:srgbClr val="CD0364"/>
                </a:solidFill>
              </a:rPr>
              <a:t>Code</a:t>
            </a:r>
            <a:r>
              <a:rPr lang="en-GB" sz="1800" dirty="0"/>
              <a:t> b</a:t>
            </a:r>
            <a:r>
              <a:rPr lang="en-GB" sz="1800" dirty="0"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textRoundtripDataId="147"/>
                  </a:ext>
                </a:extLst>
              </a:rPr>
              <a:t>utton</a:t>
            </a:r>
            <a:r>
              <a:rPr lang="en-GB" sz="1800" dirty="0"/>
              <a:t> A to play a tone, display a heart, increase the step count by one, and clear the screen. </a:t>
            </a:r>
            <a:endParaRPr sz="1800" dirty="0"/>
          </a:p>
          <a:p>
            <a:pPr marL="914400" lvl="1" indent="-342900" algn="l" rtl="0">
              <a:lnSpc>
                <a:spcPct val="110000"/>
              </a:lnSpc>
              <a:spcBef>
                <a:spcPts val="1300"/>
              </a:spcBef>
              <a:spcAft>
                <a:spcPts val="0"/>
              </a:spcAft>
              <a:buClr>
                <a:srgbClr val="CD0364"/>
              </a:buClr>
              <a:buSzPts val="1800"/>
              <a:buFont typeface="Helvetica Neue"/>
              <a:buAutoNum type="arabicPeriod"/>
            </a:pPr>
            <a:r>
              <a:rPr lang="en-GB" sz="1800" b="1" dirty="0">
                <a:solidFill>
                  <a:srgbClr val="CD0364"/>
                </a:solidFill>
              </a:rPr>
              <a:t>Code</a:t>
            </a:r>
            <a:r>
              <a:rPr lang="en-GB" sz="1800" dirty="0"/>
              <a:t> b</a:t>
            </a:r>
            <a:r>
              <a:rPr lang="en-GB" sz="1800" dirty="0"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textRoundtripDataId="148"/>
                  </a:ext>
                </a:extLst>
              </a:rPr>
              <a:t>utton</a:t>
            </a:r>
            <a:r>
              <a:rPr lang="en-GB" sz="1800" dirty="0"/>
              <a:t> B to show the product of the step count and step length on the display.</a:t>
            </a:r>
            <a:endParaRPr sz="1800" dirty="0"/>
          </a:p>
          <a:p>
            <a:pPr marL="914400" lvl="1" indent="-342900" algn="l" rtl="0">
              <a:lnSpc>
                <a:spcPct val="110000"/>
              </a:lnSpc>
              <a:spcBef>
                <a:spcPts val="1300"/>
              </a:spcBef>
              <a:spcAft>
                <a:spcPts val="0"/>
              </a:spcAft>
              <a:buClr>
                <a:srgbClr val="CD0364"/>
              </a:buClr>
              <a:buSzPts val="1800"/>
              <a:buAutoNum type="arabicPeriod"/>
            </a:pPr>
            <a:r>
              <a:rPr lang="en-GB" sz="1800" b="1" dirty="0">
                <a:solidFill>
                  <a:srgbClr val="CD0364"/>
                </a:solidFill>
              </a:rPr>
              <a:t>Code</a:t>
            </a:r>
            <a:r>
              <a:rPr lang="en-GB" sz="1800" dirty="0"/>
              <a:t> the touch logo to show the number of steps.</a:t>
            </a:r>
            <a:endParaRPr sz="1800" dirty="0"/>
          </a:p>
        </p:txBody>
      </p:sp>
      <p:sp>
        <p:nvSpPr>
          <p:cNvPr id="330" name="Google Shape;330;g35fa30c4f18_0_79"/>
          <p:cNvSpPr txBox="1"/>
          <p:nvPr/>
        </p:nvSpPr>
        <p:spPr>
          <a:xfrm>
            <a:off x="121300" y="6356350"/>
            <a:ext cx="3676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50"/>
              <a:buFont typeface="Arial"/>
              <a:buNone/>
            </a:pPr>
            <a:r>
              <a:rPr lang="en-GB" sz="1150" b="0" i="0" u="none" strike="noStrike" cap="none"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Mild</a:t>
            </a:r>
            <a:r>
              <a:rPr lang="en-GB" sz="1150" b="1" i="0" u="none" strike="noStrike" cap="none">
                <a:solidFill>
                  <a:srgbClr val="2A92D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</a:t>
            </a:r>
            <a:r>
              <a:rPr lang="en-GB" sz="1150" b="0" i="0" u="none" strike="noStrike" cap="none"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- Medium</a:t>
            </a:r>
            <a:r>
              <a:rPr lang="en-GB" sz="1150" b="1" i="0" u="none" strike="noStrike" cap="none">
                <a:solidFill>
                  <a:srgbClr val="6C4BC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</a:t>
            </a:r>
            <a:r>
              <a:rPr lang="en-GB" sz="1150" b="0" i="0" u="none" strike="noStrike" cap="none"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- </a:t>
            </a:r>
            <a:r>
              <a:rPr lang="en-GB" sz="1150" b="1" i="0" u="none" strike="noStrike" cap="none">
                <a:solidFill>
                  <a:srgbClr val="CD0364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Spicy</a:t>
            </a:r>
            <a:r>
              <a:rPr lang="en-GB" sz="1150" b="0" i="0" u="none" strike="noStrike" cap="none"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</a:t>
            </a:r>
            <a:r>
              <a:rPr lang="en-GB" sz="1150" b="1" i="0" u="none" strike="noStrike" cap="none">
                <a:solidFill>
                  <a:srgbClr val="2A92D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🌶️🌶️🌶️</a:t>
            </a:r>
            <a:endParaRPr sz="1150" b="0" i="0" u="none" strike="noStrike" cap="none">
              <a:solidFill>
                <a:srgbClr val="888888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pic>
        <p:nvPicPr>
          <p:cNvPr id="331" name="Google Shape;331;g35fa30c4f18_0_79" descr="Image of a micro:bit board from the front.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207626" y="1719678"/>
            <a:ext cx="2229000" cy="1798552"/>
          </a:xfrm>
          <a:prstGeom prst="rect">
            <a:avLst/>
          </a:prstGeom>
          <a:noFill/>
          <a:ln>
            <a:noFill/>
          </a:ln>
        </p:spPr>
      </p:pic>
      <p:pic>
        <p:nvPicPr>
          <p:cNvPr id="332" name="Google Shape;332;g35fa30c4f18_0_79" descr="Illustration of educator in front of empty whiteboard used to signal teacher-led activities on this page" title="black female teacher image.png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8193400" y="379637"/>
            <a:ext cx="1428350" cy="11912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" name="Google Shape;337;g365ab73c13e_0_148"/>
          <p:cNvSpPr txBox="1">
            <a:spLocks noGrp="1"/>
          </p:cNvSpPr>
          <p:nvPr>
            <p:ph type="title"/>
          </p:nvPr>
        </p:nvSpPr>
        <p:spPr>
          <a:xfrm>
            <a:off x="681026" y="456075"/>
            <a:ext cx="7512300" cy="91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A000"/>
              </a:buClr>
              <a:buSzPts val="2600"/>
              <a:buFont typeface="Arial"/>
              <a:buNone/>
            </a:pPr>
            <a:r>
              <a:rPr lang="en-GB" sz="2600">
                <a:solidFill>
                  <a:srgbClr val="CD0364"/>
                </a:solidFill>
              </a:rPr>
              <a:t>Spicy 🌶️🌶️🌶️ </a:t>
            </a:r>
            <a:r>
              <a:rPr lang="en-GB" sz="2600">
                <a:solidFill>
                  <a:srgbClr val="CD0364"/>
                </a:solidFill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textRoundtripDataId="149"/>
                  </a:ext>
                </a:extLst>
              </a:rPr>
              <a:t>Student</a:t>
            </a:r>
            <a:r>
              <a:rPr lang="en-GB" sz="2600">
                <a:solidFill>
                  <a:srgbClr val="CD0364"/>
                </a:solidFill>
              </a:rPr>
              <a:t> Activity S</a:t>
            </a:r>
            <a:r>
              <a:rPr lang="en-GB" sz="2600">
                <a:solidFill>
                  <a:srgbClr val="CD0364"/>
                </a:solidFill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textRoundtripDataId="150"/>
                  </a:ext>
                </a:extLst>
              </a:rPr>
              <a:t>teps</a:t>
            </a:r>
            <a:r>
              <a:rPr lang="en-GB" sz="2600">
                <a:solidFill>
                  <a:srgbClr val="CD0364"/>
                </a:solidFill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textRoundtripDataId="151"/>
                  </a:ext>
                </a:extLst>
              </a:rPr>
              <a:t> </a:t>
            </a:r>
            <a:r>
              <a:rPr lang="en-GB" sz="2600">
                <a:solidFill>
                  <a:srgbClr val="CD0364"/>
                </a:solidFill>
              </a:rPr>
              <a:t>2</a:t>
            </a:r>
            <a:endParaRPr sz="2600">
              <a:solidFill>
                <a:srgbClr val="CD0364"/>
              </a:solidFill>
            </a:endParaRPr>
          </a:p>
        </p:txBody>
      </p:sp>
      <p:sp>
        <p:nvSpPr>
          <p:cNvPr id="338" name="Google Shape;338;g365ab73c13e_0_148"/>
          <p:cNvSpPr txBox="1">
            <a:spLocks noGrp="1"/>
          </p:cNvSpPr>
          <p:nvPr>
            <p:ph type="sldNum" idx="12"/>
          </p:nvPr>
        </p:nvSpPr>
        <p:spPr>
          <a:xfrm>
            <a:off x="6996113" y="6356351"/>
            <a:ext cx="22290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75"/>
              <a:buFont typeface="Arial"/>
              <a:buNone/>
            </a:pPr>
            <a:r>
              <a:rPr lang="en-GB"/>
              <a:t>Page </a:t>
            </a:r>
            <a:fld id="{00000000-1234-1234-1234-123412341234}" type="slidenum">
              <a:rPr lang="en-GB"/>
              <a:t>23</a:t>
            </a:fld>
            <a:endParaRPr/>
          </a:p>
        </p:txBody>
      </p:sp>
      <p:sp>
        <p:nvSpPr>
          <p:cNvPr id="339" name="Google Shape;339;g365ab73c13e_0_148"/>
          <p:cNvSpPr txBox="1"/>
          <p:nvPr/>
        </p:nvSpPr>
        <p:spPr>
          <a:xfrm>
            <a:off x="121300" y="6356350"/>
            <a:ext cx="3676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50"/>
              <a:buFont typeface="Arial"/>
              <a:buNone/>
            </a:pPr>
            <a:r>
              <a:rPr lang="en-GB" sz="1150" b="0" i="0" u="none" strike="noStrike" cap="none"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Mild</a:t>
            </a:r>
            <a:r>
              <a:rPr lang="en-GB" sz="1150" b="1" i="0" u="none" strike="noStrike" cap="none">
                <a:solidFill>
                  <a:srgbClr val="2A92D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</a:t>
            </a:r>
            <a:r>
              <a:rPr lang="en-GB" sz="1150" b="0" i="0" u="none" strike="noStrike" cap="none"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- Medium</a:t>
            </a:r>
            <a:r>
              <a:rPr lang="en-GB" sz="1150" b="1" i="0" u="none" strike="noStrike" cap="none">
                <a:solidFill>
                  <a:srgbClr val="6C4BC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</a:t>
            </a:r>
            <a:r>
              <a:rPr lang="en-GB" sz="1150" b="0" i="0" u="none" strike="noStrike" cap="none"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- </a:t>
            </a:r>
            <a:r>
              <a:rPr lang="en-GB" sz="1150" b="1" i="0" u="none" strike="noStrike" cap="none">
                <a:solidFill>
                  <a:srgbClr val="CD0364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Spicy</a:t>
            </a:r>
            <a:r>
              <a:rPr lang="en-GB" sz="1150" b="0" i="0" u="none" strike="noStrike" cap="none"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</a:t>
            </a:r>
            <a:r>
              <a:rPr lang="en-GB" sz="1150" b="1" i="0" u="none" strike="noStrike" cap="none">
                <a:solidFill>
                  <a:srgbClr val="2A92D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🌶️🌶️🌶️</a:t>
            </a:r>
            <a:endParaRPr sz="1150" b="0" i="0" u="none" strike="noStrike" cap="none">
              <a:solidFill>
                <a:srgbClr val="888888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340" name="Google Shape;340;g365ab73c13e_0_148"/>
          <p:cNvSpPr/>
          <p:nvPr/>
        </p:nvSpPr>
        <p:spPr>
          <a:xfrm>
            <a:off x="743575" y="1829175"/>
            <a:ext cx="2066400" cy="4334100"/>
          </a:xfrm>
          <a:prstGeom prst="roundRect">
            <a:avLst>
              <a:gd name="adj" fmla="val 16667"/>
            </a:avLst>
          </a:prstGeom>
          <a:solidFill>
            <a:schemeClr val="lt1"/>
          </a:solidFill>
          <a:ln w="19050" cap="flat" cmpd="sng">
            <a:solidFill>
              <a:srgbClr val="CD036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500" b="1">
              <a:solidFill>
                <a:srgbClr val="CD0364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marR="0" lvl="0" indent="0" algn="l" rtl="0">
              <a:lnSpc>
                <a:spcPct val="11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500" b="1">
              <a:solidFill>
                <a:srgbClr val="CD0364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marR="0" lvl="0" indent="0" algn="l" rtl="0">
              <a:lnSpc>
                <a:spcPct val="11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500" b="1">
              <a:solidFill>
                <a:srgbClr val="CD0364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marR="0" lvl="0" indent="0" algn="l" rtl="0">
              <a:lnSpc>
                <a:spcPct val="11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500" b="1">
              <a:solidFill>
                <a:srgbClr val="CD0364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marR="0" lvl="0" indent="0" algn="l" rtl="0">
              <a:lnSpc>
                <a:spcPct val="11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GB" sz="1650" b="1">
                <a:solidFill>
                  <a:srgbClr val="CD0364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Select ‘Make a Variable’ </a:t>
            </a:r>
            <a:r>
              <a:rPr lang="en-GB" sz="165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in the Variables section. </a:t>
            </a:r>
            <a:r>
              <a:rPr lang="en-GB" sz="1650" b="1">
                <a:solidFill>
                  <a:srgbClr val="CD0364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</a:t>
            </a:r>
            <a:r>
              <a:rPr lang="en-GB" sz="165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Name your variable “step count”.</a:t>
            </a:r>
            <a:endParaRPr sz="1650" i="0" u="none" strike="noStrike" cap="none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341" name="Google Shape;341;g365ab73c13e_0_148"/>
          <p:cNvSpPr txBox="1"/>
          <p:nvPr/>
        </p:nvSpPr>
        <p:spPr>
          <a:xfrm>
            <a:off x="680952" y="1076590"/>
            <a:ext cx="3868500" cy="6560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sp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GB" sz="1800" b="1" i="1" u="none" strike="noStrike" cap="none" dirty="0">
                <a:solidFill>
                  <a:srgbClr val="CD0364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Build the </a:t>
            </a:r>
            <a:r>
              <a:rPr lang="en-GB" sz="1800" b="1" i="1" dirty="0">
                <a:solidFill>
                  <a:srgbClr val="CD0364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</a:t>
            </a:r>
            <a:r>
              <a:rPr lang="en-GB" sz="1800" b="1" i="1" u="none" strike="noStrike" cap="none" dirty="0">
                <a:solidFill>
                  <a:srgbClr val="CD0364"/>
                </a:solidFill>
                <a:latin typeface="Helvetica Neue"/>
                <a:ea typeface="Helvetica Neue"/>
                <a:cs typeface="Helvetica Neue"/>
                <a:sym typeface="Helvetica Neue"/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textRoundtripDataId="152"/>
                  </a:ext>
                </a:extLst>
              </a:rPr>
              <a:t>ode</a:t>
            </a:r>
            <a:r>
              <a:rPr lang="en-GB" sz="1800" b="1" i="1" u="none" strike="noStrike" cap="none" dirty="0">
                <a:solidFill>
                  <a:srgbClr val="CD0364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- </a:t>
            </a:r>
            <a:r>
              <a:rPr lang="en-GB" sz="1800" b="1" i="1" dirty="0">
                <a:solidFill>
                  <a:srgbClr val="CD0364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</a:t>
            </a:r>
            <a:r>
              <a:rPr lang="en-GB" sz="1800" b="1" i="1" u="none" strike="noStrike" cap="none" dirty="0">
                <a:solidFill>
                  <a:srgbClr val="CD0364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n </a:t>
            </a:r>
            <a:r>
              <a:rPr lang="en-GB" sz="1800" b="1" i="1" dirty="0">
                <a:solidFill>
                  <a:srgbClr val="CD0364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</a:t>
            </a:r>
            <a:r>
              <a:rPr lang="en-GB" sz="1800" b="1" i="1" u="none" strike="noStrike" cap="none" dirty="0">
                <a:solidFill>
                  <a:srgbClr val="CD0364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tart part 1: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2" name="Google Shape;342;g365ab73c13e_0_148"/>
          <p:cNvSpPr/>
          <p:nvPr/>
        </p:nvSpPr>
        <p:spPr>
          <a:xfrm>
            <a:off x="3074650" y="1829175"/>
            <a:ext cx="2878200" cy="4334100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19050" cap="flat" cmpd="sng">
            <a:solidFill>
              <a:srgbClr val="CD036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lang="en-GB" sz="165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You will see two new variable blocks appear, which you will use later.</a:t>
            </a:r>
            <a:r>
              <a:rPr lang="en-GB" sz="16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</a:t>
            </a:r>
            <a:r>
              <a:rPr lang="en-GB" sz="1600" b="1">
                <a:solidFill>
                  <a:srgbClr val="CD0364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</a:t>
            </a:r>
            <a:endParaRPr sz="1600" i="0" u="none" strike="noStrike" cap="none"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343" name="Google Shape;343;g365ab73c13e_0_148"/>
          <p:cNvSpPr/>
          <p:nvPr/>
        </p:nvSpPr>
        <p:spPr>
          <a:xfrm>
            <a:off x="6217525" y="1804875"/>
            <a:ext cx="3183600" cy="4382700"/>
          </a:xfrm>
          <a:prstGeom prst="roundRect">
            <a:avLst>
              <a:gd name="adj" fmla="val 16667"/>
            </a:avLst>
          </a:prstGeom>
          <a:noFill/>
          <a:ln w="19050" cap="flat" cmpd="sng">
            <a:solidFill>
              <a:srgbClr val="CD036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endParaRPr sz="1500" b="1">
              <a:solidFill>
                <a:srgbClr val="CD0364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marR="0" lvl="0" indent="0" algn="l" rtl="0">
              <a:lnSpc>
                <a:spcPct val="11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endParaRPr sz="1500" b="1">
              <a:solidFill>
                <a:srgbClr val="CD0364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marR="0" lvl="0" indent="0" algn="l" rtl="0">
              <a:lnSpc>
                <a:spcPct val="11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endParaRPr sz="1500" b="1">
              <a:solidFill>
                <a:srgbClr val="CD0364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marR="0" lvl="0" indent="0" algn="l" rtl="0">
              <a:lnSpc>
                <a:spcPct val="11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endParaRPr sz="1500" b="1">
              <a:solidFill>
                <a:srgbClr val="CD0364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marR="0" lvl="0" indent="0" algn="l" rtl="0">
              <a:lnSpc>
                <a:spcPct val="11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endParaRPr sz="1500" b="1">
              <a:solidFill>
                <a:srgbClr val="CD0364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marR="0" lvl="0" indent="0" algn="l" rtl="0">
              <a:lnSpc>
                <a:spcPct val="11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lang="en-GB" sz="1650" b="1">
                <a:solidFill>
                  <a:srgbClr val="CD0364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Select ‘Make a Variable’ </a:t>
            </a:r>
            <a:r>
              <a:rPr lang="en-GB" sz="165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again and name this variable “step length”. </a:t>
            </a:r>
            <a:endParaRPr sz="1650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marR="0" lvl="0" indent="0" algn="l" rtl="0">
              <a:lnSpc>
                <a:spcPct val="11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lang="en-GB" sz="165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 new variable block will appear that you will also use later. </a:t>
            </a:r>
            <a:endParaRPr sz="1650" i="0" u="none" strike="noStrike" cap="none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pic>
        <p:nvPicPr>
          <p:cNvPr id="344" name="Google Shape;344;g365ab73c13e_0_148" descr="Illustration of educator in front of empty whiteboard used to signal teacher-led activities on this page" title="black female teacher image.pn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193400" y="379637"/>
            <a:ext cx="1428350" cy="1191276"/>
          </a:xfrm>
          <a:prstGeom prst="rect">
            <a:avLst/>
          </a:prstGeom>
          <a:noFill/>
          <a:ln>
            <a:noFill/>
          </a:ln>
        </p:spPr>
      </p:pic>
      <p:pic>
        <p:nvPicPr>
          <p:cNvPr id="345" name="Google Shape;345;g365ab73c13e_0_148" descr="The Make a Variable button in the Variables menu. " title="variables.pn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837475" y="2188700"/>
            <a:ext cx="1878600" cy="1041450"/>
          </a:xfrm>
          <a:prstGeom prst="rect">
            <a:avLst/>
          </a:prstGeom>
          <a:noFill/>
          <a:ln>
            <a:noFill/>
          </a:ln>
        </p:spPr>
      </p:pic>
      <p:pic>
        <p:nvPicPr>
          <p:cNvPr id="346" name="Google Shape;346;g365ab73c13e_0_148" descr="The set step count to 0 and change step count by 1 blocks in the Variables menu. " title="variable-blocks.png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258478" y="2111350"/>
            <a:ext cx="2537624" cy="2844850"/>
          </a:xfrm>
          <a:prstGeom prst="rect">
            <a:avLst/>
          </a:prstGeom>
          <a:solidFill>
            <a:schemeClr val="lt1"/>
          </a:solidFill>
          <a:ln w="19050" cap="flat" cmpd="sng">
            <a:solidFill>
              <a:srgbClr val="CD0364"/>
            </a:solidFill>
            <a:prstDash val="solid"/>
            <a:round/>
            <a:headEnd type="none" w="sm" len="sm"/>
            <a:tailEnd type="none" w="sm" len="sm"/>
          </a:ln>
        </p:spPr>
      </p:pic>
      <p:pic>
        <p:nvPicPr>
          <p:cNvPr id="347" name="Google Shape;347;g365ab73c13e_0_148" descr="The set step length to 0 and change step length by 1 blocks in the Variables menu. " title="Screenshot 2025-07-23 at 14.28.21.png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6984989" y="1907275"/>
            <a:ext cx="1648675" cy="2124474"/>
          </a:xfrm>
          <a:prstGeom prst="rect">
            <a:avLst/>
          </a:prstGeom>
          <a:noFill/>
          <a:ln w="19050" cap="flat" cmpd="sng">
            <a:solidFill>
              <a:srgbClr val="CD0364"/>
            </a:solidFill>
            <a:prstDash val="solid"/>
            <a:round/>
            <a:headEnd type="none" w="sm" len="sm"/>
            <a:tailEnd type="none" w="sm" len="sm"/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2" name="Google Shape;352;g371010db08a_1_0"/>
          <p:cNvSpPr txBox="1">
            <a:spLocks noGrp="1"/>
          </p:cNvSpPr>
          <p:nvPr>
            <p:ph type="title"/>
          </p:nvPr>
        </p:nvSpPr>
        <p:spPr>
          <a:xfrm>
            <a:off x="681026" y="456075"/>
            <a:ext cx="7512300" cy="91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A000"/>
              </a:buClr>
              <a:buSzPts val="2600"/>
              <a:buFont typeface="Arial"/>
              <a:buNone/>
            </a:pPr>
            <a:r>
              <a:rPr lang="en-GB" sz="2600">
                <a:solidFill>
                  <a:srgbClr val="CD0364"/>
                </a:solidFill>
              </a:rPr>
              <a:t>Spicy 🌶️🌶️🌶️ </a:t>
            </a:r>
            <a:r>
              <a:rPr lang="en-GB" sz="2600">
                <a:solidFill>
                  <a:srgbClr val="CD0364"/>
                </a:solidFill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textRoundtripDataId="153"/>
                  </a:ext>
                </a:extLst>
              </a:rPr>
              <a:t>Student</a:t>
            </a:r>
            <a:r>
              <a:rPr lang="en-GB" sz="2600">
                <a:solidFill>
                  <a:srgbClr val="CD0364"/>
                </a:solidFill>
              </a:rPr>
              <a:t> Activity S</a:t>
            </a:r>
            <a:r>
              <a:rPr lang="en-GB" sz="2600">
                <a:solidFill>
                  <a:srgbClr val="CD0364"/>
                </a:solidFill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textRoundtripDataId="154"/>
                  </a:ext>
                </a:extLst>
              </a:rPr>
              <a:t>teps</a:t>
            </a:r>
            <a:r>
              <a:rPr lang="en-GB" sz="2600">
                <a:solidFill>
                  <a:srgbClr val="CD0364"/>
                </a:solidFill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textRoundtripDataId="155"/>
                  </a:ext>
                </a:extLst>
              </a:rPr>
              <a:t> </a:t>
            </a:r>
            <a:r>
              <a:rPr lang="en-GB" sz="2600">
                <a:solidFill>
                  <a:srgbClr val="CD0364"/>
                </a:solidFill>
              </a:rPr>
              <a:t>3</a:t>
            </a:r>
            <a:endParaRPr sz="2600">
              <a:solidFill>
                <a:srgbClr val="CD0364"/>
              </a:solidFill>
            </a:endParaRPr>
          </a:p>
        </p:txBody>
      </p:sp>
      <p:sp>
        <p:nvSpPr>
          <p:cNvPr id="353" name="Google Shape;353;g371010db08a_1_0"/>
          <p:cNvSpPr txBox="1">
            <a:spLocks noGrp="1"/>
          </p:cNvSpPr>
          <p:nvPr>
            <p:ph type="sldNum" idx="12"/>
          </p:nvPr>
        </p:nvSpPr>
        <p:spPr>
          <a:xfrm>
            <a:off x="6996113" y="6356351"/>
            <a:ext cx="22290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75"/>
              <a:buFont typeface="Arial"/>
              <a:buNone/>
            </a:pPr>
            <a:r>
              <a:rPr lang="en-GB"/>
              <a:t>Page </a:t>
            </a:r>
            <a:fld id="{00000000-1234-1234-1234-123412341234}" type="slidenum">
              <a:rPr lang="en-GB"/>
              <a:t>24</a:t>
            </a:fld>
            <a:endParaRPr/>
          </a:p>
        </p:txBody>
      </p:sp>
      <p:sp>
        <p:nvSpPr>
          <p:cNvPr id="354" name="Google Shape;354;g371010db08a_1_0"/>
          <p:cNvSpPr txBox="1"/>
          <p:nvPr/>
        </p:nvSpPr>
        <p:spPr>
          <a:xfrm>
            <a:off x="121300" y="6356350"/>
            <a:ext cx="3676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50"/>
              <a:buFont typeface="Arial"/>
              <a:buNone/>
            </a:pPr>
            <a:r>
              <a:rPr lang="en-GB" sz="1150" b="0" i="0" u="none" strike="noStrike" cap="none"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Mild</a:t>
            </a:r>
            <a:r>
              <a:rPr lang="en-GB" sz="1150" b="1" i="0" u="none" strike="noStrike" cap="none">
                <a:solidFill>
                  <a:srgbClr val="2A92D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</a:t>
            </a:r>
            <a:r>
              <a:rPr lang="en-GB" sz="1150" b="0" i="0" u="none" strike="noStrike" cap="none"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- Medium</a:t>
            </a:r>
            <a:r>
              <a:rPr lang="en-GB" sz="1150" b="1" i="0" u="none" strike="noStrike" cap="none">
                <a:solidFill>
                  <a:srgbClr val="6C4BC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</a:t>
            </a:r>
            <a:r>
              <a:rPr lang="en-GB" sz="1150" b="0" i="0" u="none" strike="noStrike" cap="none"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- </a:t>
            </a:r>
            <a:r>
              <a:rPr lang="en-GB" sz="1150" b="1" i="0" u="none" strike="noStrike" cap="none">
                <a:solidFill>
                  <a:srgbClr val="CD0364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Spicy</a:t>
            </a:r>
            <a:r>
              <a:rPr lang="en-GB" sz="1150" b="0" i="0" u="none" strike="noStrike" cap="none"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</a:t>
            </a:r>
            <a:r>
              <a:rPr lang="en-GB" sz="1150" b="1" i="0" u="none" strike="noStrike" cap="none">
                <a:solidFill>
                  <a:srgbClr val="2A92D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🌶️🌶️🌶️</a:t>
            </a:r>
            <a:endParaRPr sz="1150" b="0" i="0" u="none" strike="noStrike" cap="none">
              <a:solidFill>
                <a:srgbClr val="888888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355" name="Google Shape;355;g371010db08a_1_0"/>
          <p:cNvSpPr/>
          <p:nvPr/>
        </p:nvSpPr>
        <p:spPr>
          <a:xfrm>
            <a:off x="743575" y="1829175"/>
            <a:ext cx="3802800" cy="4334100"/>
          </a:xfrm>
          <a:prstGeom prst="roundRect">
            <a:avLst>
              <a:gd name="adj" fmla="val 16667"/>
            </a:avLst>
          </a:prstGeom>
          <a:solidFill>
            <a:schemeClr val="lt1"/>
          </a:solidFill>
          <a:ln w="19050" cap="flat" cmpd="sng">
            <a:solidFill>
              <a:srgbClr val="CD036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500" b="1">
              <a:solidFill>
                <a:srgbClr val="CD0364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marR="0" lvl="0" indent="0" algn="l" rtl="0">
              <a:lnSpc>
                <a:spcPct val="11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500" b="1">
              <a:solidFill>
                <a:srgbClr val="CD0364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marR="0" lvl="0" indent="0" algn="l" rtl="0">
              <a:lnSpc>
                <a:spcPct val="11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500" b="1">
              <a:solidFill>
                <a:srgbClr val="CD0364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marR="0" lvl="0" indent="0" algn="l" rtl="0">
              <a:lnSpc>
                <a:spcPct val="11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GB" sz="1800" b="1">
                <a:solidFill>
                  <a:srgbClr val="CD0364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Drag the ‘set step length’ block </a:t>
            </a:r>
            <a:r>
              <a:rPr lang="en-GB" sz="18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from the Variables section and put it inside the ‘on start’ block. Change the variable name to “step count” using the drop-down arrow. Set the step count to 0.</a:t>
            </a:r>
            <a:endParaRPr sz="1800" b="0" i="0" u="none" strike="noStrike" cap="none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356" name="Google Shape;356;g371010db08a_1_0"/>
          <p:cNvSpPr txBox="1"/>
          <p:nvPr/>
        </p:nvSpPr>
        <p:spPr>
          <a:xfrm>
            <a:off x="680952" y="1076590"/>
            <a:ext cx="4132200" cy="6560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sp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GB" sz="1800" b="1" i="1" u="none" strike="noStrike" cap="none" dirty="0">
                <a:solidFill>
                  <a:srgbClr val="CD0364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Build the </a:t>
            </a:r>
            <a:r>
              <a:rPr lang="en-GB" sz="1800" b="1" i="1" dirty="0">
                <a:solidFill>
                  <a:srgbClr val="CD0364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</a:t>
            </a:r>
            <a:r>
              <a:rPr lang="en-GB" sz="1800" b="1" i="1" u="none" strike="noStrike" cap="none" dirty="0">
                <a:solidFill>
                  <a:srgbClr val="CD0364"/>
                </a:solidFill>
                <a:latin typeface="Helvetica Neue"/>
                <a:ea typeface="Helvetica Neue"/>
                <a:cs typeface="Helvetica Neue"/>
                <a:sym typeface="Helvetica Neue"/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textRoundtripDataId="156"/>
                  </a:ext>
                </a:extLst>
              </a:rPr>
              <a:t>ode</a:t>
            </a:r>
            <a:r>
              <a:rPr lang="en-GB" sz="1800" b="1" i="1" u="none" strike="noStrike" cap="none" dirty="0">
                <a:solidFill>
                  <a:srgbClr val="CD0364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- </a:t>
            </a:r>
            <a:r>
              <a:rPr lang="en-GB" sz="1800" b="1" i="1" dirty="0">
                <a:solidFill>
                  <a:srgbClr val="CD0364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</a:t>
            </a:r>
            <a:r>
              <a:rPr lang="en-GB" sz="1800" b="1" i="1" u="none" strike="noStrike" cap="none" dirty="0">
                <a:solidFill>
                  <a:srgbClr val="CD0364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n </a:t>
            </a:r>
            <a:r>
              <a:rPr lang="en-GB" sz="1800" b="1" i="1" dirty="0">
                <a:solidFill>
                  <a:srgbClr val="CD0364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</a:t>
            </a:r>
            <a:r>
              <a:rPr lang="en-GB" sz="1800" b="1" i="1" u="none" strike="noStrike" cap="none" dirty="0">
                <a:solidFill>
                  <a:srgbClr val="CD0364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tart part 2: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7" name="Google Shape;357;g371010db08a_1_0"/>
          <p:cNvSpPr/>
          <p:nvPr/>
        </p:nvSpPr>
        <p:spPr>
          <a:xfrm>
            <a:off x="4947450" y="1796575"/>
            <a:ext cx="3802800" cy="4334100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19050" cap="flat" cmpd="sng">
            <a:solidFill>
              <a:srgbClr val="CD036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lang="en-GB" sz="1800" b="1">
                <a:solidFill>
                  <a:srgbClr val="CD0364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Drag the ‘set step length’ block </a:t>
            </a:r>
            <a:r>
              <a:rPr lang="en-GB" sz="18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from the Variables section and put it </a:t>
            </a:r>
            <a:r>
              <a:rPr lang="en-GB" sz="18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textRoundtripDataId="157"/>
                  </a:ext>
                </a:extLst>
              </a:rPr>
              <a:t>underneath</a:t>
            </a:r>
            <a:r>
              <a:rPr lang="en-GB" sz="18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the ‘set “step count” to 0’ block. Set the step length to 2. </a:t>
            </a:r>
            <a:endParaRPr sz="1800" i="0" u="none" strike="noStrike" cap="none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pic>
        <p:nvPicPr>
          <p:cNvPr id="358" name="Google Shape;358;g371010db08a_1_0" descr="Illustration of educator in front of empty whiteboard used to signal teacher-led activities on this page" title="black female teacher image.pn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193400" y="379637"/>
            <a:ext cx="1428350" cy="1191276"/>
          </a:xfrm>
          <a:prstGeom prst="rect">
            <a:avLst/>
          </a:prstGeom>
          <a:noFill/>
          <a:ln>
            <a:noFill/>
          </a:ln>
        </p:spPr>
      </p:pic>
      <p:pic>
        <p:nvPicPr>
          <p:cNvPr id="359" name="Google Shape;359;g371010db08a_1_0" descr="An on start block containing the set step count to 0 block. " title="set-step-count.pn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144985" y="2065225"/>
            <a:ext cx="3000000" cy="1494773"/>
          </a:xfrm>
          <a:prstGeom prst="rect">
            <a:avLst/>
          </a:prstGeom>
          <a:noFill/>
          <a:ln>
            <a:noFill/>
          </a:ln>
        </p:spPr>
      </p:pic>
      <p:pic>
        <p:nvPicPr>
          <p:cNvPr id="360" name="Google Shape;360;g371010db08a_1_0" descr="The on start block containing the set step count to 0 and set step length to 2 blocks. " title="set-step-length.png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419262" y="2182266"/>
            <a:ext cx="2859176" cy="17977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5" name="Google Shape;365;g344f0314a16_1_0" descr="The on start block containing the set step count to 0 block, the set step length to 2 block, the show number 0 block and the play tone Middle C for 1 beat until done block. " title="tone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412400" y="2182845"/>
            <a:ext cx="3819100" cy="1980406"/>
          </a:xfrm>
          <a:prstGeom prst="rect">
            <a:avLst/>
          </a:prstGeom>
          <a:noFill/>
          <a:ln w="1905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366" name="Google Shape;366;g344f0314a16_1_0"/>
          <p:cNvSpPr txBox="1">
            <a:spLocks noGrp="1"/>
          </p:cNvSpPr>
          <p:nvPr>
            <p:ph type="title"/>
          </p:nvPr>
        </p:nvSpPr>
        <p:spPr>
          <a:xfrm>
            <a:off x="681026" y="456075"/>
            <a:ext cx="7512300" cy="91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A000"/>
              </a:buClr>
              <a:buSzPts val="2600"/>
              <a:buFont typeface="Arial"/>
              <a:buNone/>
            </a:pPr>
            <a:r>
              <a:rPr lang="en-GB" sz="2600">
                <a:solidFill>
                  <a:srgbClr val="CD0364"/>
                </a:solidFill>
              </a:rPr>
              <a:t>Spicy 🌶️🌶️🌶️ </a:t>
            </a:r>
            <a:r>
              <a:rPr lang="en-GB" sz="2600">
                <a:solidFill>
                  <a:srgbClr val="CD0364"/>
                </a:solidFill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textRoundtripDataId="158"/>
                  </a:ext>
                </a:extLst>
              </a:rPr>
              <a:t>Student</a:t>
            </a:r>
            <a:r>
              <a:rPr lang="en-GB" sz="2600">
                <a:solidFill>
                  <a:srgbClr val="CD0364"/>
                </a:solidFill>
              </a:rPr>
              <a:t> Activity S</a:t>
            </a:r>
            <a:r>
              <a:rPr lang="en-GB" sz="2600">
                <a:solidFill>
                  <a:srgbClr val="CD0364"/>
                </a:solidFill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textRoundtripDataId="159"/>
                  </a:ext>
                </a:extLst>
              </a:rPr>
              <a:t>teps</a:t>
            </a:r>
            <a:r>
              <a:rPr lang="en-GB" sz="2600">
                <a:solidFill>
                  <a:srgbClr val="CD0364"/>
                </a:solidFill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textRoundtripDataId="160"/>
                  </a:ext>
                </a:extLst>
              </a:rPr>
              <a:t> </a:t>
            </a:r>
            <a:r>
              <a:rPr lang="en-GB" sz="2600">
                <a:solidFill>
                  <a:srgbClr val="CD0364"/>
                </a:solidFill>
              </a:rPr>
              <a:t>4</a:t>
            </a:r>
            <a:endParaRPr sz="2600">
              <a:solidFill>
                <a:srgbClr val="CD0364"/>
              </a:solidFill>
            </a:endParaRPr>
          </a:p>
        </p:txBody>
      </p:sp>
      <p:sp>
        <p:nvSpPr>
          <p:cNvPr id="367" name="Google Shape;367;g344f0314a16_1_0"/>
          <p:cNvSpPr txBox="1">
            <a:spLocks noGrp="1"/>
          </p:cNvSpPr>
          <p:nvPr>
            <p:ph type="sldNum" idx="12"/>
          </p:nvPr>
        </p:nvSpPr>
        <p:spPr>
          <a:xfrm>
            <a:off x="6996113" y="6356351"/>
            <a:ext cx="22290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75"/>
              <a:buFont typeface="Arial"/>
              <a:buNone/>
            </a:pPr>
            <a:r>
              <a:rPr lang="en-GB"/>
              <a:t>Page </a:t>
            </a:r>
            <a:fld id="{00000000-1234-1234-1234-123412341234}" type="slidenum">
              <a:rPr lang="en-GB"/>
              <a:t>25</a:t>
            </a:fld>
            <a:endParaRPr/>
          </a:p>
        </p:txBody>
      </p:sp>
      <p:sp>
        <p:nvSpPr>
          <p:cNvPr id="368" name="Google Shape;368;g344f0314a16_1_0"/>
          <p:cNvSpPr txBox="1"/>
          <p:nvPr/>
        </p:nvSpPr>
        <p:spPr>
          <a:xfrm>
            <a:off x="121300" y="6356350"/>
            <a:ext cx="3676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50"/>
              <a:buFont typeface="Arial"/>
              <a:buNone/>
            </a:pPr>
            <a:r>
              <a:rPr lang="en-GB" sz="1150" b="0" i="0" u="none" strike="noStrike" cap="none"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Mild</a:t>
            </a:r>
            <a:r>
              <a:rPr lang="en-GB" sz="1150" b="1" i="0" u="none" strike="noStrike" cap="none">
                <a:solidFill>
                  <a:srgbClr val="2A92D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</a:t>
            </a:r>
            <a:r>
              <a:rPr lang="en-GB" sz="1150" b="0" i="0" u="none" strike="noStrike" cap="none"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- Medium</a:t>
            </a:r>
            <a:r>
              <a:rPr lang="en-GB" sz="1150" b="1" i="0" u="none" strike="noStrike" cap="none">
                <a:solidFill>
                  <a:srgbClr val="6C4BC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</a:t>
            </a:r>
            <a:r>
              <a:rPr lang="en-GB" sz="1150" b="0" i="0" u="none" strike="noStrike" cap="none"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- </a:t>
            </a:r>
            <a:r>
              <a:rPr lang="en-GB" sz="1150" b="1" i="0" u="none" strike="noStrike" cap="none">
                <a:solidFill>
                  <a:srgbClr val="CD0364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Spicy</a:t>
            </a:r>
            <a:r>
              <a:rPr lang="en-GB" sz="1150" b="0" i="0" u="none" strike="noStrike" cap="none"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</a:t>
            </a:r>
            <a:r>
              <a:rPr lang="en-GB" sz="1150" b="1" i="0" u="none" strike="noStrike" cap="none">
                <a:solidFill>
                  <a:srgbClr val="2A92D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🌶️🌶️🌶️</a:t>
            </a:r>
            <a:endParaRPr sz="1150" b="0" i="0" u="none" strike="noStrike" cap="none">
              <a:solidFill>
                <a:srgbClr val="888888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369" name="Google Shape;369;g344f0314a16_1_0"/>
          <p:cNvSpPr txBox="1"/>
          <p:nvPr/>
        </p:nvSpPr>
        <p:spPr>
          <a:xfrm>
            <a:off x="680952" y="1076590"/>
            <a:ext cx="4513200" cy="6560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sp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GB" sz="1800" b="1" i="1" u="none" strike="noStrike" cap="none" dirty="0">
                <a:solidFill>
                  <a:srgbClr val="CD0364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Build the </a:t>
            </a:r>
            <a:r>
              <a:rPr lang="en-GB" sz="1800" b="1" i="1" dirty="0">
                <a:solidFill>
                  <a:srgbClr val="CD0364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</a:t>
            </a:r>
            <a:r>
              <a:rPr lang="en-GB" sz="1800" b="1" i="1" u="none" strike="noStrike" cap="none" dirty="0">
                <a:solidFill>
                  <a:srgbClr val="CD0364"/>
                </a:solidFill>
                <a:latin typeface="Helvetica Neue"/>
                <a:ea typeface="Helvetica Neue"/>
                <a:cs typeface="Helvetica Neue"/>
                <a:sym typeface="Helvetica Neue"/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textRoundtripDataId="161"/>
                  </a:ext>
                </a:extLst>
              </a:rPr>
              <a:t>ode</a:t>
            </a:r>
            <a:r>
              <a:rPr lang="en-GB" sz="1800" b="1" i="1" u="none" strike="noStrike" cap="none" dirty="0">
                <a:solidFill>
                  <a:srgbClr val="CD0364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- </a:t>
            </a:r>
            <a:r>
              <a:rPr lang="en-GB" sz="1800" b="1" i="1" dirty="0">
                <a:solidFill>
                  <a:srgbClr val="CD0364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</a:t>
            </a:r>
            <a:r>
              <a:rPr lang="en-GB" sz="1800" b="1" i="1" u="none" strike="noStrike" cap="none" dirty="0">
                <a:solidFill>
                  <a:srgbClr val="CD0364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n </a:t>
            </a:r>
            <a:r>
              <a:rPr lang="en-GB" sz="1800" b="1" i="1" dirty="0">
                <a:solidFill>
                  <a:srgbClr val="CD0364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</a:t>
            </a:r>
            <a:r>
              <a:rPr lang="en-GB" sz="1800" b="1" i="1" u="none" strike="noStrike" cap="none" dirty="0">
                <a:solidFill>
                  <a:srgbClr val="CD0364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tart part 3: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0" name="Google Shape;370;g344f0314a16_1_0"/>
          <p:cNvSpPr/>
          <p:nvPr/>
        </p:nvSpPr>
        <p:spPr>
          <a:xfrm>
            <a:off x="755024" y="1829175"/>
            <a:ext cx="3182100" cy="4334100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19050" cap="flat" cmpd="sng">
            <a:solidFill>
              <a:srgbClr val="CD036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lang="en-GB" sz="1800" b="1">
                <a:solidFill>
                  <a:srgbClr val="CD0364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Add the ‘show number’ block </a:t>
            </a:r>
            <a:r>
              <a:rPr lang="en-GB" sz="1800">
                <a:latin typeface="Helvetica Neue"/>
                <a:ea typeface="Helvetica Neue"/>
                <a:cs typeface="Helvetica Neue"/>
                <a:sym typeface="Helvetica Neue"/>
              </a:rPr>
              <a:t>from the Basic section so the display shows a 0 when the program starts.  </a:t>
            </a:r>
            <a:r>
              <a:rPr lang="en-GB" sz="1800" i="0" u="none" strike="noStrike" cap="none">
                <a:latin typeface="Helvetica Neue"/>
                <a:ea typeface="Helvetica Neue"/>
                <a:cs typeface="Helvetica Neue"/>
                <a:sym typeface="Helvetica Neue"/>
              </a:rPr>
              <a:t> </a:t>
            </a:r>
            <a:endParaRPr sz="1800" i="0" u="none" strike="noStrike" cap="none"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371" name="Google Shape;371;g344f0314a16_1_0"/>
          <p:cNvSpPr/>
          <p:nvPr/>
        </p:nvSpPr>
        <p:spPr>
          <a:xfrm>
            <a:off x="4299400" y="1772288"/>
            <a:ext cx="4019100" cy="4382700"/>
          </a:xfrm>
          <a:prstGeom prst="roundRect">
            <a:avLst>
              <a:gd name="adj" fmla="val 16667"/>
            </a:avLst>
          </a:prstGeom>
          <a:noFill/>
          <a:ln w="19050" cap="flat" cmpd="sng">
            <a:solidFill>
              <a:srgbClr val="CD036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endParaRPr sz="1500" b="1">
              <a:solidFill>
                <a:srgbClr val="CD0364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marR="0" lvl="0" indent="0" algn="l" rtl="0">
              <a:lnSpc>
                <a:spcPct val="11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endParaRPr sz="1500" b="1">
              <a:solidFill>
                <a:srgbClr val="CD0364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marR="0" lvl="0" indent="0" algn="l" rtl="0">
              <a:lnSpc>
                <a:spcPct val="11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endParaRPr sz="1500" b="1">
              <a:solidFill>
                <a:srgbClr val="CD0364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marR="0" lvl="0" indent="0" algn="l" rtl="0">
              <a:lnSpc>
                <a:spcPct val="11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endParaRPr sz="1500" b="1">
              <a:solidFill>
                <a:srgbClr val="CD0364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marR="0" lvl="0" indent="0" algn="l" rtl="0">
              <a:lnSpc>
                <a:spcPct val="11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endParaRPr sz="1500" b="1">
              <a:solidFill>
                <a:srgbClr val="CD0364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marR="0" lvl="0" indent="0" algn="l" rtl="0">
              <a:lnSpc>
                <a:spcPct val="11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endParaRPr sz="1500" b="1">
              <a:solidFill>
                <a:srgbClr val="CD0364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marR="0" lvl="0" indent="0" algn="l" rtl="0">
              <a:lnSpc>
                <a:spcPct val="11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lang="en-GB" sz="1800" b="1" i="0" u="none" strike="noStrike" cap="none">
                <a:solidFill>
                  <a:srgbClr val="CD0364"/>
                </a:solidFill>
                <a:latin typeface="Helvetica Neue"/>
                <a:ea typeface="Helvetica Neue"/>
                <a:cs typeface="Helvetica Neue"/>
                <a:sym typeface="Helvetica Neue"/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textRoundtripDataId="162"/>
                  </a:ext>
                </a:extLst>
              </a:rPr>
              <a:t>Find the </a:t>
            </a:r>
            <a:r>
              <a:rPr lang="en-GB" sz="1800" b="1">
                <a:solidFill>
                  <a:srgbClr val="CD0364"/>
                </a:solidFill>
                <a:latin typeface="Helvetica Neue"/>
                <a:ea typeface="Helvetica Neue"/>
                <a:cs typeface="Helvetica Neue"/>
                <a:sym typeface="Helvetica Neue"/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textRoundtripDataId="163"/>
                  </a:ext>
                </a:extLst>
              </a:rPr>
              <a:t>‘play tone Middle C for 1 beat’ block </a:t>
            </a:r>
            <a:r>
              <a:rPr lang="en-GB" sz="18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textRoundtripDataId="164"/>
                  </a:ext>
                </a:extLst>
              </a:rPr>
              <a:t>and put it under the </a:t>
            </a:r>
            <a:r>
              <a:rPr lang="en-GB" sz="18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textRoundtripDataId="165"/>
                  </a:ext>
                </a:extLst>
              </a:rPr>
              <a:t>‘show</a:t>
            </a:r>
            <a:r>
              <a:rPr lang="en-GB" sz="18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textRoundtripDataId="166"/>
                  </a:ext>
                </a:extLst>
              </a:rPr>
              <a:t> number’ block so the micro:bit plays a note when it starts. </a:t>
            </a:r>
            <a:r>
              <a:rPr lang="en-GB" sz="15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textRoundtripDataId="167"/>
                  </a:ext>
                </a:extLst>
              </a:rPr>
              <a:t> </a:t>
            </a:r>
            <a:r>
              <a:rPr lang="en-GB" sz="1500" i="0" u="none" strike="noStrike" cap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textRoundtripDataId="168"/>
                  </a:ext>
                </a:extLst>
              </a:rPr>
              <a:t> </a:t>
            </a:r>
            <a:endParaRPr sz="1500" i="0" u="none" strike="noStrike" cap="none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pic>
        <p:nvPicPr>
          <p:cNvPr id="372" name="Google Shape;372;g344f0314a16_1_0" descr="Illustration of educator in front of empty whiteboard used to signal teacher-led activities on this page" title="black female teacher image.png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8193400" y="379637"/>
            <a:ext cx="1428350" cy="1191276"/>
          </a:xfrm>
          <a:prstGeom prst="rect">
            <a:avLst/>
          </a:prstGeom>
          <a:noFill/>
          <a:ln>
            <a:noFill/>
          </a:ln>
        </p:spPr>
      </p:pic>
      <p:pic>
        <p:nvPicPr>
          <p:cNvPr id="373" name="Google Shape;373;g344f0314a16_1_0" descr="The on start block containing the set step count to 0 block, the set step length to 2 block, and the show number 0 block." title="show-number.png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828006" y="2162124"/>
            <a:ext cx="2728900" cy="20798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" name="Google Shape;378;g3694c7ecca9_2_32"/>
          <p:cNvSpPr txBox="1">
            <a:spLocks noGrp="1"/>
          </p:cNvSpPr>
          <p:nvPr>
            <p:ph type="title"/>
          </p:nvPr>
        </p:nvSpPr>
        <p:spPr>
          <a:xfrm>
            <a:off x="681026" y="456075"/>
            <a:ext cx="7512300" cy="91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A000"/>
              </a:buClr>
              <a:buSzPts val="2600"/>
              <a:buFont typeface="Arial"/>
              <a:buNone/>
            </a:pPr>
            <a:r>
              <a:rPr lang="en-GB" sz="2600">
                <a:solidFill>
                  <a:srgbClr val="CD0364"/>
                </a:solidFill>
              </a:rPr>
              <a:t>Spicy 🌶️🌶️🌶️ </a:t>
            </a:r>
            <a:r>
              <a:rPr lang="en-GB" sz="2600">
                <a:solidFill>
                  <a:srgbClr val="CD0364"/>
                </a:solidFill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textRoundtripDataId="169"/>
                  </a:ext>
                </a:extLst>
              </a:rPr>
              <a:t>Student</a:t>
            </a:r>
            <a:r>
              <a:rPr lang="en-GB" sz="2600">
                <a:solidFill>
                  <a:srgbClr val="CD0364"/>
                </a:solidFill>
              </a:rPr>
              <a:t> Activity S</a:t>
            </a:r>
            <a:r>
              <a:rPr lang="en-GB" sz="2600">
                <a:solidFill>
                  <a:srgbClr val="CD0364"/>
                </a:solidFill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textRoundtripDataId="170"/>
                  </a:ext>
                </a:extLst>
              </a:rPr>
              <a:t>teps</a:t>
            </a:r>
            <a:r>
              <a:rPr lang="en-GB" sz="2600">
                <a:solidFill>
                  <a:srgbClr val="CD0364"/>
                </a:solidFill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textRoundtripDataId="171"/>
                  </a:ext>
                </a:extLst>
              </a:rPr>
              <a:t> </a:t>
            </a:r>
            <a:r>
              <a:rPr lang="en-GB" sz="2600">
                <a:solidFill>
                  <a:srgbClr val="CD0364"/>
                </a:solidFill>
              </a:rPr>
              <a:t>5</a:t>
            </a:r>
            <a:endParaRPr sz="2600">
              <a:solidFill>
                <a:srgbClr val="CD0364"/>
              </a:solidFill>
            </a:endParaRPr>
          </a:p>
        </p:txBody>
      </p:sp>
      <p:sp>
        <p:nvSpPr>
          <p:cNvPr id="379" name="Google Shape;379;g3694c7ecca9_2_32"/>
          <p:cNvSpPr txBox="1">
            <a:spLocks noGrp="1"/>
          </p:cNvSpPr>
          <p:nvPr>
            <p:ph type="sldNum" idx="12"/>
          </p:nvPr>
        </p:nvSpPr>
        <p:spPr>
          <a:xfrm>
            <a:off x="6996113" y="6356351"/>
            <a:ext cx="22290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75"/>
              <a:buFont typeface="Arial"/>
              <a:buNone/>
            </a:pPr>
            <a:r>
              <a:rPr lang="en-GB"/>
              <a:t>Page </a:t>
            </a:r>
            <a:fld id="{00000000-1234-1234-1234-123412341234}" type="slidenum">
              <a:rPr lang="en-GB"/>
              <a:t>26</a:t>
            </a:fld>
            <a:endParaRPr/>
          </a:p>
        </p:txBody>
      </p:sp>
      <p:sp>
        <p:nvSpPr>
          <p:cNvPr id="380" name="Google Shape;380;g3694c7ecca9_2_32"/>
          <p:cNvSpPr txBox="1"/>
          <p:nvPr/>
        </p:nvSpPr>
        <p:spPr>
          <a:xfrm>
            <a:off x="121300" y="6356350"/>
            <a:ext cx="3676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50"/>
              <a:buFont typeface="Arial"/>
              <a:buNone/>
            </a:pPr>
            <a:r>
              <a:rPr lang="en-GB" sz="1150" b="0" i="0" u="none" strike="noStrike" cap="none"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Mild</a:t>
            </a:r>
            <a:r>
              <a:rPr lang="en-GB" sz="1150" b="1" i="0" u="none" strike="noStrike" cap="none">
                <a:solidFill>
                  <a:srgbClr val="2A92D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</a:t>
            </a:r>
            <a:r>
              <a:rPr lang="en-GB" sz="1150" b="0" i="0" u="none" strike="noStrike" cap="none"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- Medium</a:t>
            </a:r>
            <a:r>
              <a:rPr lang="en-GB" sz="1150" b="1" i="0" u="none" strike="noStrike" cap="none">
                <a:solidFill>
                  <a:srgbClr val="6C4BC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</a:t>
            </a:r>
            <a:r>
              <a:rPr lang="en-GB" sz="1150" b="0" i="0" u="none" strike="noStrike" cap="none"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- </a:t>
            </a:r>
            <a:r>
              <a:rPr lang="en-GB" sz="1150" b="1" i="0" u="none" strike="noStrike" cap="none">
                <a:solidFill>
                  <a:srgbClr val="CD0364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Spicy</a:t>
            </a:r>
            <a:r>
              <a:rPr lang="en-GB" sz="1150" b="0" i="0" u="none" strike="noStrike" cap="none"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</a:t>
            </a:r>
            <a:r>
              <a:rPr lang="en-GB" sz="1150" b="1" i="0" u="none" strike="noStrike" cap="none">
                <a:solidFill>
                  <a:srgbClr val="2A92D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🌶️🌶️🌶️</a:t>
            </a:r>
            <a:endParaRPr sz="1150" b="0" i="0" u="none" strike="noStrike" cap="none">
              <a:solidFill>
                <a:srgbClr val="888888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381" name="Google Shape;381;g3694c7ecca9_2_32"/>
          <p:cNvSpPr txBox="1"/>
          <p:nvPr/>
        </p:nvSpPr>
        <p:spPr>
          <a:xfrm>
            <a:off x="680952" y="1072053"/>
            <a:ext cx="4322700" cy="6560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sp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GB" sz="1800" b="1" i="1" u="none" strike="noStrike" cap="none" dirty="0">
                <a:solidFill>
                  <a:srgbClr val="CD0364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Build the</a:t>
            </a:r>
            <a:r>
              <a:rPr lang="en-GB" sz="1800" b="1" i="1" u="none" strike="noStrike" cap="none" dirty="0">
                <a:solidFill>
                  <a:srgbClr val="CD0364"/>
                </a:solidFill>
                <a:latin typeface="Helvetica Neue"/>
                <a:ea typeface="Helvetica Neue"/>
                <a:cs typeface="Helvetica Neue"/>
                <a:sym typeface="Helvetica Neue"/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textRoundtripDataId="172"/>
                  </a:ext>
                </a:extLst>
              </a:rPr>
              <a:t> </a:t>
            </a:r>
            <a:r>
              <a:rPr lang="en-GB" sz="1800" b="1" i="1" dirty="0">
                <a:solidFill>
                  <a:srgbClr val="CD0364"/>
                </a:solidFill>
                <a:latin typeface="Helvetica Neue"/>
                <a:ea typeface="Helvetica Neue"/>
                <a:cs typeface="Helvetica Neue"/>
                <a:sym typeface="Helvetica Neue"/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textRoundtripDataId="173"/>
                  </a:ext>
                </a:extLst>
              </a:rPr>
              <a:t>c</a:t>
            </a:r>
            <a:r>
              <a:rPr lang="en-GB" sz="1800" b="1" i="1" u="none" strike="noStrike" cap="none" dirty="0">
                <a:solidFill>
                  <a:srgbClr val="CD0364"/>
                </a:solidFill>
                <a:latin typeface="Helvetica Neue"/>
                <a:ea typeface="Helvetica Neue"/>
                <a:cs typeface="Helvetica Neue"/>
                <a:sym typeface="Helvetica Neue"/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textRoundtripDataId="174"/>
                  </a:ext>
                </a:extLst>
              </a:rPr>
              <a:t>ode</a:t>
            </a:r>
            <a:r>
              <a:rPr lang="en-GB" sz="1800" b="1" i="1" u="none" strike="noStrike" cap="none" dirty="0">
                <a:solidFill>
                  <a:srgbClr val="CD0364"/>
                </a:solidFill>
                <a:latin typeface="Helvetica Neue"/>
                <a:ea typeface="Helvetica Neue"/>
                <a:cs typeface="Helvetica Neue"/>
                <a:sym typeface="Helvetica Neue"/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textRoundtripDataId="175"/>
                  </a:ext>
                </a:extLst>
              </a:rPr>
              <a:t> - </a:t>
            </a:r>
            <a:r>
              <a:rPr lang="en-GB" sz="1800" b="1" i="1" dirty="0">
                <a:solidFill>
                  <a:srgbClr val="CD0364"/>
                </a:solidFill>
                <a:latin typeface="Helvetica Neue"/>
                <a:ea typeface="Helvetica Neue"/>
                <a:cs typeface="Helvetica Neue"/>
                <a:sym typeface="Helvetica Neue"/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textRoundtripDataId="176"/>
                  </a:ext>
                </a:extLst>
              </a:rPr>
              <a:t>b</a:t>
            </a:r>
            <a:r>
              <a:rPr lang="en-GB" sz="1800" b="1" i="1" u="none" strike="noStrike" cap="none" dirty="0">
                <a:solidFill>
                  <a:srgbClr val="CD0364"/>
                </a:solidFill>
                <a:latin typeface="Helvetica Neue"/>
                <a:ea typeface="Helvetica Neue"/>
                <a:cs typeface="Helvetica Neue"/>
                <a:sym typeface="Helvetica Neue"/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textRoundtripDataId="177"/>
                  </a:ext>
                </a:extLst>
              </a:rPr>
              <a:t>utton A part 1: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82" name="Google Shape;382;g3694c7ecca9_2_32"/>
          <p:cNvSpPr/>
          <p:nvPr/>
        </p:nvSpPr>
        <p:spPr>
          <a:xfrm>
            <a:off x="743525" y="1829450"/>
            <a:ext cx="2520300" cy="4324200"/>
          </a:xfrm>
          <a:prstGeom prst="roundRect">
            <a:avLst>
              <a:gd name="adj" fmla="val 16667"/>
            </a:avLst>
          </a:prstGeom>
          <a:noFill/>
          <a:ln w="19050" cap="flat" cmpd="sng">
            <a:solidFill>
              <a:srgbClr val="CD036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-GB" sz="1800" b="1" i="0" u="none" strike="noStrike" cap="none">
                <a:solidFill>
                  <a:srgbClr val="CD0364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Find the ‘on button A pressed’ block </a:t>
            </a:r>
            <a:r>
              <a:rPr lang="en-GB" sz="18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in the Input section and add it to your workspace. </a:t>
            </a:r>
            <a:endParaRPr b="0" i="0" u="none" strike="noStrike" cap="none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pic>
        <p:nvPicPr>
          <p:cNvPr id="383" name="Google Shape;383;g3694c7ecca9_2_32" descr="The on button A pressed block. " title="microbit-screenshot (47).png"/>
          <p:cNvPicPr preferRelativeResize="0"/>
          <p:nvPr/>
        </p:nvPicPr>
        <p:blipFill rotWithShape="1">
          <a:blip r:embed="rId3">
            <a:alphaModFix/>
          </a:blip>
          <a:srcRect l="53455" b="38920"/>
          <a:stretch/>
        </p:blipFill>
        <p:spPr>
          <a:xfrm>
            <a:off x="975834" y="2587275"/>
            <a:ext cx="1967125" cy="911400"/>
          </a:xfrm>
          <a:prstGeom prst="rect">
            <a:avLst/>
          </a:prstGeom>
          <a:noFill/>
          <a:ln>
            <a:noFill/>
          </a:ln>
        </p:spPr>
      </p:pic>
      <p:sp>
        <p:nvSpPr>
          <p:cNvPr id="384" name="Google Shape;384;g3694c7ecca9_2_32"/>
          <p:cNvSpPr/>
          <p:nvPr/>
        </p:nvSpPr>
        <p:spPr>
          <a:xfrm>
            <a:off x="3710025" y="1772288"/>
            <a:ext cx="4535400" cy="4382700"/>
          </a:xfrm>
          <a:prstGeom prst="roundRect">
            <a:avLst>
              <a:gd name="adj" fmla="val 16667"/>
            </a:avLst>
          </a:prstGeom>
          <a:noFill/>
          <a:ln w="19050" cap="flat" cmpd="sng">
            <a:solidFill>
              <a:srgbClr val="CD036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endParaRPr sz="1200" b="0" i="0" u="none" strike="noStrike" cap="none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marR="0" lvl="0" indent="0" algn="l" rtl="0">
              <a:lnSpc>
                <a:spcPct val="11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endParaRPr sz="1200" b="0" i="0" u="none" strike="noStrike" cap="none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marR="0" lvl="0" indent="0" algn="l" rtl="0">
              <a:lnSpc>
                <a:spcPct val="11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endParaRPr sz="1200" b="0" i="0" u="none" strike="noStrike" cap="none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marR="0" lvl="0" indent="0" algn="l" rtl="0">
              <a:lnSpc>
                <a:spcPct val="11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GB" sz="1800" b="1">
                <a:solidFill>
                  <a:srgbClr val="CD0364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Add</a:t>
            </a:r>
            <a:r>
              <a:rPr lang="en-GB" sz="1800" b="1" i="0" u="none" strike="noStrike" cap="none">
                <a:solidFill>
                  <a:srgbClr val="CD0364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</a:t>
            </a:r>
            <a:r>
              <a:rPr lang="en-GB" sz="1800" b="1">
                <a:solidFill>
                  <a:srgbClr val="CD0364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‘play tone Middle C’ block </a:t>
            </a:r>
            <a:r>
              <a:rPr lang="en-GB" sz="18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from the Music section and change the note to Low C and beats to ½ beat. </a:t>
            </a:r>
            <a:endParaRPr sz="1700" i="0" u="none" strike="noStrike" cap="none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pic>
        <p:nvPicPr>
          <p:cNvPr id="385" name="Google Shape;385;g3694c7ecca9_2_32" descr="Illustration of educator in front of empty whiteboard used to signal teacher-led activities on this page" title="black female teacher image.png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8193400" y="379637"/>
            <a:ext cx="1428350" cy="1191276"/>
          </a:xfrm>
          <a:prstGeom prst="rect">
            <a:avLst/>
          </a:prstGeom>
          <a:noFill/>
          <a:ln>
            <a:noFill/>
          </a:ln>
        </p:spPr>
      </p:pic>
      <p:pic>
        <p:nvPicPr>
          <p:cNvPr id="386" name="Google Shape;386;g3694c7ecca9_2_32" descr="The on button A pressed block with the play tone Low C for 1/2 beat until done block inside it. " title="low c.png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862538" y="2523149"/>
            <a:ext cx="4230364" cy="1191300"/>
          </a:xfrm>
          <a:prstGeom prst="rect">
            <a:avLst/>
          </a:prstGeom>
          <a:noFill/>
          <a:ln w="1905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1" name="Google Shape;391;g3708ac53d2e_0_63" descr="MakeCode blocks. On button A pressed block containing a play tone Low C for 1/2 beat until done block, a show icon heart block, a change step count by 1 block and a clear screen block. " title="change-step-count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152675" y="2284413"/>
            <a:ext cx="3552751" cy="1995624"/>
          </a:xfrm>
          <a:prstGeom prst="rect">
            <a:avLst/>
          </a:prstGeom>
          <a:noFill/>
          <a:ln>
            <a:noFill/>
          </a:ln>
        </p:spPr>
      </p:pic>
      <p:pic>
        <p:nvPicPr>
          <p:cNvPr id="392" name="Google Shape;392;g3708ac53d2e_0_63" descr="The on button A pressed block with the play tone Low C for 1/2 beat until done block and show icon heart block inside it. " title="show-icon-heart.pn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91075" y="2614850"/>
            <a:ext cx="3676200" cy="1412573"/>
          </a:xfrm>
          <a:prstGeom prst="rect">
            <a:avLst/>
          </a:prstGeom>
          <a:noFill/>
          <a:ln w="1905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393" name="Google Shape;393;g3708ac53d2e_0_63"/>
          <p:cNvSpPr txBox="1">
            <a:spLocks noGrp="1"/>
          </p:cNvSpPr>
          <p:nvPr>
            <p:ph type="title"/>
          </p:nvPr>
        </p:nvSpPr>
        <p:spPr>
          <a:xfrm>
            <a:off x="681026" y="456075"/>
            <a:ext cx="7512300" cy="91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A000"/>
              </a:buClr>
              <a:buSzPts val="2600"/>
              <a:buFont typeface="Arial"/>
              <a:buNone/>
            </a:pPr>
            <a:r>
              <a:rPr lang="en-GB" sz="2600">
                <a:solidFill>
                  <a:srgbClr val="CD0364"/>
                </a:solidFill>
              </a:rPr>
              <a:t>Spicy 🌶️🌶️🌶️ </a:t>
            </a:r>
            <a:r>
              <a:rPr lang="en-GB" sz="2600">
                <a:solidFill>
                  <a:srgbClr val="CD0364"/>
                </a:solidFill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textRoundtripDataId="178"/>
                  </a:ext>
                </a:extLst>
              </a:rPr>
              <a:t>Student</a:t>
            </a:r>
            <a:r>
              <a:rPr lang="en-GB" sz="2600">
                <a:solidFill>
                  <a:srgbClr val="CD0364"/>
                </a:solidFill>
              </a:rPr>
              <a:t> Activity S</a:t>
            </a:r>
            <a:r>
              <a:rPr lang="en-GB" sz="2600">
                <a:solidFill>
                  <a:srgbClr val="CD0364"/>
                </a:solidFill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textRoundtripDataId="179"/>
                  </a:ext>
                </a:extLst>
              </a:rPr>
              <a:t>teps</a:t>
            </a:r>
            <a:r>
              <a:rPr lang="en-GB" sz="2600">
                <a:solidFill>
                  <a:srgbClr val="CD0364"/>
                </a:solidFill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textRoundtripDataId="180"/>
                  </a:ext>
                </a:extLst>
              </a:rPr>
              <a:t> </a:t>
            </a:r>
            <a:r>
              <a:rPr lang="en-GB" sz="2600">
                <a:solidFill>
                  <a:srgbClr val="CD0364"/>
                </a:solidFill>
              </a:rPr>
              <a:t>6</a:t>
            </a:r>
            <a:endParaRPr sz="2600">
              <a:solidFill>
                <a:srgbClr val="CD0364"/>
              </a:solidFill>
            </a:endParaRPr>
          </a:p>
        </p:txBody>
      </p:sp>
      <p:sp>
        <p:nvSpPr>
          <p:cNvPr id="394" name="Google Shape;394;g3708ac53d2e_0_63"/>
          <p:cNvSpPr txBox="1">
            <a:spLocks noGrp="1"/>
          </p:cNvSpPr>
          <p:nvPr>
            <p:ph type="sldNum" idx="12"/>
          </p:nvPr>
        </p:nvSpPr>
        <p:spPr>
          <a:xfrm>
            <a:off x="6996113" y="6356351"/>
            <a:ext cx="22290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75"/>
              <a:buFont typeface="Arial"/>
              <a:buNone/>
            </a:pPr>
            <a:r>
              <a:rPr lang="en-GB"/>
              <a:t>Page </a:t>
            </a:r>
            <a:fld id="{00000000-1234-1234-1234-123412341234}" type="slidenum">
              <a:rPr lang="en-GB"/>
              <a:t>27</a:t>
            </a:fld>
            <a:endParaRPr/>
          </a:p>
        </p:txBody>
      </p:sp>
      <p:sp>
        <p:nvSpPr>
          <p:cNvPr id="395" name="Google Shape;395;g3708ac53d2e_0_63"/>
          <p:cNvSpPr txBox="1"/>
          <p:nvPr/>
        </p:nvSpPr>
        <p:spPr>
          <a:xfrm>
            <a:off x="121300" y="6356350"/>
            <a:ext cx="3676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50"/>
              <a:buFont typeface="Arial"/>
              <a:buNone/>
            </a:pPr>
            <a:r>
              <a:rPr lang="en-GB" sz="1150" b="0" i="0" u="none" strike="noStrike" cap="none"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Mild</a:t>
            </a:r>
            <a:r>
              <a:rPr lang="en-GB" sz="1150" b="1" i="0" u="none" strike="noStrike" cap="none">
                <a:solidFill>
                  <a:srgbClr val="2A92D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</a:t>
            </a:r>
            <a:r>
              <a:rPr lang="en-GB" sz="1150" b="0" i="0" u="none" strike="noStrike" cap="none"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- Medium</a:t>
            </a:r>
            <a:r>
              <a:rPr lang="en-GB" sz="1150" b="1" i="0" u="none" strike="noStrike" cap="none">
                <a:solidFill>
                  <a:srgbClr val="6C4BC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</a:t>
            </a:r>
            <a:r>
              <a:rPr lang="en-GB" sz="1150" b="0" i="0" u="none" strike="noStrike" cap="none"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- </a:t>
            </a:r>
            <a:r>
              <a:rPr lang="en-GB" sz="1150" b="1" i="0" u="none" strike="noStrike" cap="none">
                <a:solidFill>
                  <a:srgbClr val="CD0364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Spicy</a:t>
            </a:r>
            <a:r>
              <a:rPr lang="en-GB" sz="1150" b="0" i="0" u="none" strike="noStrike" cap="none"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</a:t>
            </a:r>
            <a:r>
              <a:rPr lang="en-GB" sz="1150" b="1" i="0" u="none" strike="noStrike" cap="none">
                <a:solidFill>
                  <a:srgbClr val="2A92D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🌶️🌶️🌶️</a:t>
            </a:r>
            <a:endParaRPr sz="1150" b="0" i="0" u="none" strike="noStrike" cap="none">
              <a:solidFill>
                <a:srgbClr val="888888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396" name="Google Shape;396;g3708ac53d2e_0_63"/>
          <p:cNvSpPr txBox="1"/>
          <p:nvPr/>
        </p:nvSpPr>
        <p:spPr>
          <a:xfrm>
            <a:off x="680952" y="1072053"/>
            <a:ext cx="4348200" cy="6560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sp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GB" sz="1800" b="1" i="1" u="none" strike="noStrike" cap="none">
                <a:solidFill>
                  <a:srgbClr val="CD0364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Build the </a:t>
            </a:r>
            <a:r>
              <a:rPr lang="en-GB" sz="1800" b="1" i="1">
                <a:solidFill>
                  <a:srgbClr val="CD0364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</a:t>
            </a:r>
            <a:r>
              <a:rPr lang="en-GB" sz="1800" b="1" i="1" u="none" strike="noStrike" cap="none">
                <a:solidFill>
                  <a:srgbClr val="CD0364"/>
                </a:solidFill>
                <a:latin typeface="Helvetica Neue"/>
                <a:ea typeface="Helvetica Neue"/>
                <a:cs typeface="Helvetica Neue"/>
                <a:sym typeface="Helvetica Neue"/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textRoundtripDataId="181"/>
                  </a:ext>
                </a:extLst>
              </a:rPr>
              <a:t>ode - </a:t>
            </a:r>
            <a:r>
              <a:rPr lang="en-GB" sz="1800" b="1" i="1">
                <a:solidFill>
                  <a:srgbClr val="CD0364"/>
                </a:solidFill>
                <a:latin typeface="Helvetica Neue"/>
                <a:ea typeface="Helvetica Neue"/>
                <a:cs typeface="Helvetica Neue"/>
                <a:sym typeface="Helvetica Neue"/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textRoundtripDataId="182"/>
                  </a:ext>
                </a:extLst>
              </a:rPr>
              <a:t>b</a:t>
            </a:r>
            <a:r>
              <a:rPr lang="en-GB" sz="1800" b="1" i="1" u="none" strike="noStrike" cap="none">
                <a:solidFill>
                  <a:srgbClr val="CD0364"/>
                </a:solidFill>
                <a:latin typeface="Helvetica Neue"/>
                <a:ea typeface="Helvetica Neue"/>
                <a:cs typeface="Helvetica Neue"/>
                <a:sym typeface="Helvetica Neue"/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textRoundtripDataId="183"/>
                  </a:ext>
                </a:extLst>
              </a:rPr>
              <a:t>utton A</a:t>
            </a:r>
            <a:r>
              <a:rPr lang="en-GB" sz="1800" b="1" i="1" u="none" strike="noStrike" cap="none">
                <a:solidFill>
                  <a:srgbClr val="CD0364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part </a:t>
            </a:r>
            <a:r>
              <a:rPr lang="en-GB" sz="1800" b="1" i="1">
                <a:solidFill>
                  <a:srgbClr val="CD0364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2</a:t>
            </a:r>
            <a:r>
              <a:rPr lang="en-GB" sz="1800" b="1" i="1" u="none" strike="noStrike" cap="none">
                <a:solidFill>
                  <a:srgbClr val="CD0364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: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97" name="Google Shape;397;g3708ac53d2e_0_63"/>
          <p:cNvSpPr/>
          <p:nvPr/>
        </p:nvSpPr>
        <p:spPr>
          <a:xfrm>
            <a:off x="743525" y="1829450"/>
            <a:ext cx="3771300" cy="4324200"/>
          </a:xfrm>
          <a:prstGeom prst="roundRect">
            <a:avLst>
              <a:gd name="adj" fmla="val 16667"/>
            </a:avLst>
          </a:prstGeom>
          <a:noFill/>
          <a:ln w="19050" cap="flat" cmpd="sng">
            <a:solidFill>
              <a:srgbClr val="CD036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-GB" sz="1800" b="1">
                <a:solidFill>
                  <a:srgbClr val="CD0364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Add a ‘show icon’ block </a:t>
            </a:r>
            <a:r>
              <a:rPr lang="en-GB" sz="18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from the Basic section, displaying a heart. </a:t>
            </a:r>
            <a:endParaRPr sz="1800" i="0" u="none" strike="noStrike" cap="none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398" name="Google Shape;398;g3708ac53d2e_0_63"/>
          <p:cNvSpPr/>
          <p:nvPr/>
        </p:nvSpPr>
        <p:spPr>
          <a:xfrm>
            <a:off x="5029225" y="1800188"/>
            <a:ext cx="3676200" cy="4382700"/>
          </a:xfrm>
          <a:prstGeom prst="roundRect">
            <a:avLst>
              <a:gd name="adj" fmla="val 16667"/>
            </a:avLst>
          </a:prstGeom>
          <a:noFill/>
          <a:ln w="19050" cap="flat" cmpd="sng">
            <a:solidFill>
              <a:srgbClr val="CD036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endParaRPr sz="1200" b="0" i="0" u="none" strike="noStrike" cap="none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marR="0" lvl="0" indent="0" algn="l" rtl="0">
              <a:lnSpc>
                <a:spcPct val="11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endParaRPr sz="1200" b="0" i="0" u="none" strike="noStrike" cap="none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marR="0" lvl="0" indent="0" algn="l" rtl="0">
              <a:lnSpc>
                <a:spcPct val="11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endParaRPr sz="1200" b="0" i="0" u="none" strike="noStrike" cap="none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marR="0" lvl="0" indent="0" algn="l" rtl="0">
              <a:lnSpc>
                <a:spcPct val="11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GB" sz="1800" b="1">
                <a:solidFill>
                  <a:srgbClr val="CD0364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Add</a:t>
            </a:r>
            <a:r>
              <a:rPr lang="en-GB" sz="1800" b="1" i="0" u="none" strike="noStrike" cap="none">
                <a:solidFill>
                  <a:srgbClr val="CD0364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</a:t>
            </a:r>
            <a:r>
              <a:rPr lang="en-GB" sz="1800" b="1">
                <a:solidFill>
                  <a:srgbClr val="CD0364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 ‘change step count by 1’ block </a:t>
            </a:r>
            <a:r>
              <a:rPr lang="en-GB" sz="18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from the Variables section and a ‘</a:t>
            </a:r>
            <a:r>
              <a:rPr lang="en-GB" sz="18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textRoundtripDataId="184"/>
                  </a:ext>
                </a:extLst>
              </a:rPr>
              <a:t>clear screen</a:t>
            </a:r>
            <a:r>
              <a:rPr lang="en-GB" sz="18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’ block underneath. </a:t>
            </a:r>
            <a:endParaRPr sz="1700" i="0" u="none" strike="noStrike" cap="none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pic>
        <p:nvPicPr>
          <p:cNvPr id="399" name="Google Shape;399;g3708ac53d2e_0_63" descr="Illustration of educator in front of empty whiteboard used to signal teacher-led activities on this page" title="black female teacher image.png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8193400" y="379637"/>
            <a:ext cx="1428350" cy="11912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4" name="Google Shape;404;g3694c7ecca9_2_7" descr="The on button B pressed block with the show number 0 block inside it. " title="show-number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451863" y="2234275"/>
            <a:ext cx="1943133" cy="1033250"/>
          </a:xfrm>
          <a:prstGeom prst="rect">
            <a:avLst/>
          </a:prstGeom>
          <a:solidFill>
            <a:srgbClr val="FFFFFF"/>
          </a:solidFill>
          <a:ln w="1905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405" name="Google Shape;405;g3694c7ecca9_2_7"/>
          <p:cNvSpPr/>
          <p:nvPr/>
        </p:nvSpPr>
        <p:spPr>
          <a:xfrm>
            <a:off x="3451874" y="1824500"/>
            <a:ext cx="1943100" cy="4334100"/>
          </a:xfrm>
          <a:prstGeom prst="roundRect">
            <a:avLst>
              <a:gd name="adj" fmla="val 16667"/>
            </a:avLst>
          </a:prstGeom>
          <a:noFill/>
          <a:ln w="19050" cap="flat" cmpd="sng">
            <a:solidFill>
              <a:srgbClr val="CD036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13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800" b="1">
                <a:solidFill>
                  <a:srgbClr val="CD0364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Add a ‘show number’ </a:t>
            </a:r>
            <a:r>
              <a:rPr lang="en-GB" sz="18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block from the Basic section.</a:t>
            </a:r>
            <a:r>
              <a:rPr lang="en-GB" sz="15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</a:t>
            </a:r>
            <a:r>
              <a:rPr lang="en-GB" sz="1500" i="0" u="none" strike="noStrike" cap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textRoundtripDataId="185"/>
                  </a:ext>
                </a:extLst>
              </a:rPr>
              <a:t> </a:t>
            </a:r>
            <a:endParaRPr sz="1500" i="0" u="none" strike="noStrike" cap="none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pic>
        <p:nvPicPr>
          <p:cNvPr id="406" name="Google Shape;406;g3694c7ecca9_2_7" descr="The on button B pressed block with the show number step count x step length blocks inside it. " title="multiply.pn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633759" y="2234275"/>
            <a:ext cx="3618192" cy="1033250"/>
          </a:xfrm>
          <a:prstGeom prst="rect">
            <a:avLst/>
          </a:prstGeom>
          <a:noFill/>
          <a:ln w="1905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407" name="Google Shape;407;g3694c7ecca9_2_7"/>
          <p:cNvSpPr txBox="1">
            <a:spLocks noGrp="1"/>
          </p:cNvSpPr>
          <p:nvPr>
            <p:ph type="title"/>
          </p:nvPr>
        </p:nvSpPr>
        <p:spPr>
          <a:xfrm>
            <a:off x="681026" y="456075"/>
            <a:ext cx="7512300" cy="91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A000"/>
              </a:buClr>
              <a:buSzPts val="2600"/>
              <a:buFont typeface="Arial"/>
              <a:buNone/>
            </a:pPr>
            <a:r>
              <a:rPr lang="en-GB" sz="2600">
                <a:solidFill>
                  <a:srgbClr val="CD0364"/>
                </a:solidFill>
              </a:rPr>
              <a:t>Spicy 🌶️🌶️🌶️ </a:t>
            </a:r>
            <a:r>
              <a:rPr lang="en-GB" sz="2600">
                <a:solidFill>
                  <a:srgbClr val="CD0364"/>
                </a:solidFill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textRoundtripDataId="186"/>
                  </a:ext>
                </a:extLst>
              </a:rPr>
              <a:t>Student</a:t>
            </a:r>
            <a:r>
              <a:rPr lang="en-GB" sz="2600">
                <a:solidFill>
                  <a:srgbClr val="CD0364"/>
                </a:solidFill>
              </a:rPr>
              <a:t> Activity S</a:t>
            </a:r>
            <a:r>
              <a:rPr lang="en-GB" sz="2600">
                <a:solidFill>
                  <a:srgbClr val="CD0364"/>
                </a:solidFill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textRoundtripDataId="187"/>
                  </a:ext>
                </a:extLst>
              </a:rPr>
              <a:t>teps</a:t>
            </a:r>
            <a:r>
              <a:rPr lang="en-GB" sz="2600">
                <a:solidFill>
                  <a:srgbClr val="CD0364"/>
                </a:solidFill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textRoundtripDataId="188"/>
                  </a:ext>
                </a:extLst>
              </a:rPr>
              <a:t> </a:t>
            </a:r>
            <a:r>
              <a:rPr lang="en-GB" sz="2600">
                <a:solidFill>
                  <a:srgbClr val="CD0364"/>
                </a:solidFill>
              </a:rPr>
              <a:t>7</a:t>
            </a:r>
            <a:endParaRPr sz="2600">
              <a:solidFill>
                <a:srgbClr val="CD0364"/>
              </a:solidFill>
            </a:endParaRPr>
          </a:p>
        </p:txBody>
      </p:sp>
      <p:sp>
        <p:nvSpPr>
          <p:cNvPr id="408" name="Google Shape;408;g3694c7ecca9_2_7"/>
          <p:cNvSpPr txBox="1">
            <a:spLocks noGrp="1"/>
          </p:cNvSpPr>
          <p:nvPr>
            <p:ph type="sldNum" idx="12"/>
          </p:nvPr>
        </p:nvSpPr>
        <p:spPr>
          <a:xfrm>
            <a:off x="6996113" y="6356351"/>
            <a:ext cx="22290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75"/>
              <a:buFont typeface="Arial"/>
              <a:buNone/>
            </a:pPr>
            <a:r>
              <a:rPr lang="en-GB"/>
              <a:t>Page </a:t>
            </a:r>
            <a:fld id="{00000000-1234-1234-1234-123412341234}" type="slidenum">
              <a:rPr lang="en-GB"/>
              <a:t>28</a:t>
            </a:fld>
            <a:endParaRPr/>
          </a:p>
        </p:txBody>
      </p:sp>
      <p:sp>
        <p:nvSpPr>
          <p:cNvPr id="409" name="Google Shape;409;g3694c7ecca9_2_7"/>
          <p:cNvSpPr txBox="1"/>
          <p:nvPr/>
        </p:nvSpPr>
        <p:spPr>
          <a:xfrm>
            <a:off x="121300" y="6356350"/>
            <a:ext cx="3676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50"/>
              <a:buFont typeface="Arial"/>
              <a:buNone/>
            </a:pPr>
            <a:r>
              <a:rPr lang="en-GB" sz="1150" b="0" i="0" u="none" strike="noStrike" cap="none"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Mild</a:t>
            </a:r>
            <a:r>
              <a:rPr lang="en-GB" sz="1150" b="1" i="0" u="none" strike="noStrike" cap="none">
                <a:solidFill>
                  <a:srgbClr val="2A92D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</a:t>
            </a:r>
            <a:r>
              <a:rPr lang="en-GB" sz="1150" b="0" i="0" u="none" strike="noStrike" cap="none"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- Medium</a:t>
            </a:r>
            <a:r>
              <a:rPr lang="en-GB" sz="1150" b="1" i="0" u="none" strike="noStrike" cap="none">
                <a:solidFill>
                  <a:srgbClr val="6C4BC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</a:t>
            </a:r>
            <a:r>
              <a:rPr lang="en-GB" sz="1150" b="0" i="0" u="none" strike="noStrike" cap="none"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- </a:t>
            </a:r>
            <a:r>
              <a:rPr lang="en-GB" sz="1150" b="1" i="0" u="none" strike="noStrike" cap="none">
                <a:solidFill>
                  <a:srgbClr val="CD0364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Spicy</a:t>
            </a:r>
            <a:r>
              <a:rPr lang="en-GB" sz="1150" b="0" i="0" u="none" strike="noStrike" cap="none"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</a:t>
            </a:r>
            <a:r>
              <a:rPr lang="en-GB" sz="1150" b="1" i="0" u="none" strike="noStrike" cap="none">
                <a:solidFill>
                  <a:srgbClr val="2A92D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🌶️🌶️🌶️</a:t>
            </a:r>
            <a:endParaRPr sz="1150" b="0" i="0" u="none" strike="noStrike" cap="none">
              <a:solidFill>
                <a:srgbClr val="888888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410" name="Google Shape;410;g3694c7ecca9_2_7"/>
          <p:cNvSpPr txBox="1"/>
          <p:nvPr/>
        </p:nvSpPr>
        <p:spPr>
          <a:xfrm>
            <a:off x="681020" y="1074528"/>
            <a:ext cx="3205200" cy="6560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sp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GB" sz="1800" b="1" i="1" u="none" strike="noStrike" cap="none" dirty="0">
                <a:solidFill>
                  <a:srgbClr val="CD0364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Build the </a:t>
            </a:r>
            <a:r>
              <a:rPr lang="en-GB" sz="1800" b="1" i="1" dirty="0">
                <a:solidFill>
                  <a:srgbClr val="CD0364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</a:t>
            </a:r>
            <a:r>
              <a:rPr lang="en-GB" sz="1800" b="1" i="1" u="none" strike="noStrike" cap="none" dirty="0">
                <a:solidFill>
                  <a:srgbClr val="CD0364"/>
                </a:solidFill>
                <a:latin typeface="Helvetica Neue"/>
                <a:ea typeface="Helvetica Neue"/>
                <a:cs typeface="Helvetica Neue"/>
                <a:sym typeface="Helvetica Neue"/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textRoundtripDataId="189"/>
                  </a:ext>
                </a:extLst>
              </a:rPr>
              <a:t>ode - </a:t>
            </a:r>
            <a:r>
              <a:rPr lang="en-GB" sz="1800" b="1" i="1" dirty="0">
                <a:solidFill>
                  <a:srgbClr val="CD0364"/>
                </a:solidFill>
                <a:latin typeface="Helvetica Neue"/>
                <a:ea typeface="Helvetica Neue"/>
                <a:cs typeface="Helvetica Neue"/>
                <a:sym typeface="Helvetica Neue"/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textRoundtripDataId="190"/>
                  </a:ext>
                </a:extLst>
              </a:rPr>
              <a:t>b</a:t>
            </a:r>
            <a:r>
              <a:rPr lang="en-GB" sz="1800" b="1" i="1" u="none" strike="noStrike" cap="none" dirty="0">
                <a:solidFill>
                  <a:srgbClr val="CD0364"/>
                </a:solidFill>
                <a:latin typeface="Helvetica Neue"/>
                <a:ea typeface="Helvetica Neue"/>
                <a:cs typeface="Helvetica Neue"/>
                <a:sym typeface="Helvetica Neue"/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textRoundtripDataId="191"/>
                  </a:ext>
                </a:extLst>
              </a:rPr>
              <a:t>utton</a:t>
            </a:r>
            <a:r>
              <a:rPr lang="en-GB" sz="1800" b="1" i="1" u="none" strike="noStrike" cap="none" dirty="0">
                <a:solidFill>
                  <a:srgbClr val="CD0364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</a:t>
            </a:r>
            <a:r>
              <a:rPr lang="en-GB" sz="1800" b="1" i="1" dirty="0">
                <a:solidFill>
                  <a:srgbClr val="CD0364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</a:t>
            </a:r>
            <a:r>
              <a:rPr lang="en-GB" sz="1800" b="1" i="1" u="none" strike="noStrike" cap="none" dirty="0">
                <a:solidFill>
                  <a:srgbClr val="CD0364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: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11" name="Google Shape;411;g3694c7ecca9_2_7"/>
          <p:cNvSpPr/>
          <p:nvPr/>
        </p:nvSpPr>
        <p:spPr>
          <a:xfrm>
            <a:off x="743525" y="1829450"/>
            <a:ext cx="2469600" cy="4324200"/>
          </a:xfrm>
          <a:prstGeom prst="roundRect">
            <a:avLst>
              <a:gd name="adj" fmla="val 16667"/>
            </a:avLst>
          </a:prstGeom>
          <a:noFill/>
          <a:ln w="19050" cap="flat" cmpd="sng">
            <a:solidFill>
              <a:srgbClr val="CD036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-GB" sz="1800" b="1" i="0" u="none" strike="noStrike" cap="none">
                <a:solidFill>
                  <a:srgbClr val="CD0364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Find the ‘on button A pressed’ block </a:t>
            </a:r>
            <a:r>
              <a:rPr lang="en-GB" sz="18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in the Input section and add it to your workspace. Click the down arrow and select B.</a:t>
            </a:r>
            <a:endParaRPr sz="1800" b="0" i="0" u="none" strike="noStrike" cap="none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pic>
        <p:nvPicPr>
          <p:cNvPr id="412" name="Google Shape;412;g3694c7ecca9_2_7" descr="Block-based code for micro:bit used for a teacher-led code along with students to code Button B to increase the value of variable &quot;count&quot; by 2 and display the current value of &quot;count&quot; every time Button B is pressed. An empty on button A pressed block is changed to a on button B pressed block by clicking the down arrow next to letter A and selecting letter B as the next step." title="microbit-screenshot (23).png"/>
          <p:cNvPicPr preferRelativeResize="0"/>
          <p:nvPr/>
        </p:nvPicPr>
        <p:blipFill rotWithShape="1">
          <a:blip r:embed="rId5">
            <a:alphaModFix/>
          </a:blip>
          <a:srcRect l="84692" t="14729" r="-790" b="59674"/>
          <a:stretch/>
        </p:blipFill>
        <p:spPr>
          <a:xfrm>
            <a:off x="1156863" y="3002889"/>
            <a:ext cx="1594675" cy="802226"/>
          </a:xfrm>
          <a:prstGeom prst="rect">
            <a:avLst/>
          </a:prstGeom>
          <a:noFill/>
          <a:ln>
            <a:noFill/>
          </a:ln>
        </p:spPr>
      </p:pic>
      <p:sp>
        <p:nvSpPr>
          <p:cNvPr id="413" name="Google Shape;413;g3694c7ecca9_2_7"/>
          <p:cNvSpPr txBox="1"/>
          <p:nvPr/>
        </p:nvSpPr>
        <p:spPr>
          <a:xfrm>
            <a:off x="1736401" y="2628775"/>
            <a:ext cx="435600" cy="53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75"/>
              <a:buFont typeface="Arial"/>
              <a:buNone/>
            </a:pPr>
            <a:r>
              <a:rPr lang="en-GB" sz="2275" b="0" i="0" u="none" strike="noStrike" cap="none">
                <a:solidFill>
                  <a:srgbClr val="CD0364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↓</a:t>
            </a:r>
            <a:endParaRPr sz="2275" b="0" i="0" u="none" strike="noStrike" cap="none">
              <a:solidFill>
                <a:srgbClr val="CD0364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pic>
        <p:nvPicPr>
          <p:cNvPr id="414" name="Google Shape;414;g3694c7ecca9_2_7" descr="The on button A pressed block with an arrow pointing downwards. Underneath that the on button B pressed block. " title="microbit-screenshot (47).png"/>
          <p:cNvPicPr preferRelativeResize="0"/>
          <p:nvPr/>
        </p:nvPicPr>
        <p:blipFill rotWithShape="1">
          <a:blip r:embed="rId6">
            <a:alphaModFix/>
          </a:blip>
          <a:srcRect l="53455" b="38920"/>
          <a:stretch/>
        </p:blipFill>
        <p:spPr>
          <a:xfrm>
            <a:off x="1167250" y="1966125"/>
            <a:ext cx="1594677" cy="738853"/>
          </a:xfrm>
          <a:prstGeom prst="rect">
            <a:avLst/>
          </a:prstGeom>
          <a:noFill/>
          <a:ln>
            <a:noFill/>
          </a:ln>
        </p:spPr>
      </p:pic>
      <p:sp>
        <p:nvSpPr>
          <p:cNvPr id="415" name="Google Shape;415;g3694c7ecca9_2_7"/>
          <p:cNvSpPr/>
          <p:nvPr/>
        </p:nvSpPr>
        <p:spPr>
          <a:xfrm>
            <a:off x="5639375" y="1772275"/>
            <a:ext cx="3618300" cy="4382700"/>
          </a:xfrm>
          <a:prstGeom prst="roundRect">
            <a:avLst>
              <a:gd name="adj" fmla="val 16667"/>
            </a:avLst>
          </a:prstGeom>
          <a:noFill/>
          <a:ln w="19050" cap="flat" cmpd="sng">
            <a:solidFill>
              <a:srgbClr val="CD036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endParaRPr sz="1200" b="0" i="0" u="none" strike="noStrike" cap="none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marR="0" lvl="0" indent="0" algn="l" rtl="0">
              <a:lnSpc>
                <a:spcPct val="11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endParaRPr sz="1200" b="0" i="0" u="none" strike="noStrike" cap="none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marR="0" lvl="0" indent="0" algn="l" rtl="0">
              <a:lnSpc>
                <a:spcPct val="11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endParaRPr sz="1200" b="0" i="0" u="none" strike="noStrike" cap="none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marR="0" lvl="0" indent="0" algn="l" rtl="0">
              <a:lnSpc>
                <a:spcPct val="11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GB" sz="1800" b="1">
                <a:solidFill>
                  <a:srgbClr val="CD0364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Put a multiplication block </a:t>
            </a:r>
            <a:r>
              <a:rPr lang="en-GB" sz="18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from the Math section over the 0 on the ‘s</a:t>
            </a:r>
            <a:r>
              <a:rPr lang="en-GB" sz="18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textRoundtripDataId="192"/>
                  </a:ext>
                </a:extLst>
              </a:rPr>
              <a:t>how number’ </a:t>
            </a:r>
            <a:r>
              <a:rPr lang="en-GB" sz="18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block. Replace the two zeros in the multiplication block with the variables “</a:t>
            </a:r>
            <a:r>
              <a:rPr lang="en-GB" sz="18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textRoundtripDataId="193"/>
                  </a:ext>
                </a:extLst>
              </a:rPr>
              <a:t>step count” and “step length” </a:t>
            </a:r>
            <a:r>
              <a:rPr lang="en-GB" sz="18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from the Variables section. </a:t>
            </a:r>
            <a:endParaRPr sz="1700" i="0" u="none" strike="noStrike" cap="none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pic>
        <p:nvPicPr>
          <p:cNvPr id="416" name="Google Shape;416;g3694c7ecca9_2_7" descr="Illustration of educator in front of empty whiteboard used to signal teacher-led activities on this page" title="black female teacher image.png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8193400" y="379637"/>
            <a:ext cx="1428350" cy="11912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1" name="Google Shape;421;g3694c7ecca9_2_54" descr="The on logo pressed block with the show number step count block inside it. " title="step-count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312775" y="2297263"/>
            <a:ext cx="2558401" cy="1189185"/>
          </a:xfrm>
          <a:prstGeom prst="rect">
            <a:avLst/>
          </a:prstGeom>
          <a:noFill/>
          <a:ln>
            <a:noFill/>
          </a:ln>
        </p:spPr>
      </p:pic>
      <p:sp>
        <p:nvSpPr>
          <p:cNvPr id="422" name="Google Shape;422;g3694c7ecca9_2_54"/>
          <p:cNvSpPr/>
          <p:nvPr/>
        </p:nvSpPr>
        <p:spPr>
          <a:xfrm>
            <a:off x="6274675" y="1772288"/>
            <a:ext cx="2558400" cy="4382700"/>
          </a:xfrm>
          <a:prstGeom prst="roundRect">
            <a:avLst>
              <a:gd name="adj" fmla="val 16667"/>
            </a:avLst>
          </a:prstGeom>
          <a:noFill/>
          <a:ln w="19050" cap="flat" cmpd="sng">
            <a:solidFill>
              <a:srgbClr val="CD036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lang="en-GB" sz="1800" b="1">
                <a:solidFill>
                  <a:srgbClr val="CD0364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Replace</a:t>
            </a:r>
            <a:r>
              <a:rPr lang="en-GB" sz="1800">
                <a:latin typeface="Helvetica Neue"/>
                <a:ea typeface="Helvetica Neue"/>
                <a:cs typeface="Helvetica Neue"/>
                <a:sym typeface="Helvetica Neue"/>
              </a:rPr>
              <a:t> the 0 in the ‘show number’ block with the “</a:t>
            </a:r>
            <a:r>
              <a:rPr lang="en-GB" sz="1800">
                <a:latin typeface="Helvetica Neue"/>
                <a:ea typeface="Helvetica Neue"/>
                <a:cs typeface="Helvetica Neue"/>
                <a:sym typeface="Helvetica Neue"/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textRoundtripDataId="194"/>
                  </a:ext>
                </a:extLst>
              </a:rPr>
              <a:t>step count</a:t>
            </a:r>
            <a:r>
              <a:rPr lang="en-GB" sz="1800">
                <a:latin typeface="Helvetica Neue"/>
                <a:ea typeface="Helvetica Neue"/>
                <a:cs typeface="Helvetica Neue"/>
                <a:sym typeface="Helvetica Neue"/>
              </a:rPr>
              <a:t>” variable. </a:t>
            </a:r>
            <a:endParaRPr sz="1800" b="0" i="0" u="none" strike="noStrike" cap="none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423" name="Google Shape;423;g3694c7ecca9_2_54"/>
          <p:cNvSpPr txBox="1">
            <a:spLocks noGrp="1"/>
          </p:cNvSpPr>
          <p:nvPr>
            <p:ph type="title"/>
          </p:nvPr>
        </p:nvSpPr>
        <p:spPr>
          <a:xfrm>
            <a:off x="681026" y="456075"/>
            <a:ext cx="7512300" cy="91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A000"/>
              </a:buClr>
              <a:buSzPts val="2600"/>
              <a:buFont typeface="Arial"/>
              <a:buNone/>
            </a:pPr>
            <a:r>
              <a:rPr lang="en-GB" sz="2600">
                <a:solidFill>
                  <a:srgbClr val="CD0364"/>
                </a:solidFill>
              </a:rPr>
              <a:t>Spicy 🌶️🌶️🌶️ </a:t>
            </a:r>
            <a:r>
              <a:rPr lang="en-GB" sz="2600">
                <a:solidFill>
                  <a:srgbClr val="CD0364"/>
                </a:solidFill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textRoundtripDataId="195"/>
                  </a:ext>
                </a:extLst>
              </a:rPr>
              <a:t>Student</a:t>
            </a:r>
            <a:r>
              <a:rPr lang="en-GB" sz="2600">
                <a:solidFill>
                  <a:srgbClr val="CD0364"/>
                </a:solidFill>
              </a:rPr>
              <a:t> Activity S</a:t>
            </a:r>
            <a:r>
              <a:rPr lang="en-GB" sz="2600">
                <a:solidFill>
                  <a:srgbClr val="CD0364"/>
                </a:solidFill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textRoundtripDataId="196"/>
                  </a:ext>
                </a:extLst>
              </a:rPr>
              <a:t>teps</a:t>
            </a:r>
            <a:r>
              <a:rPr lang="en-GB" sz="2600">
                <a:solidFill>
                  <a:srgbClr val="CD0364"/>
                </a:solidFill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textRoundtripDataId="197"/>
                  </a:ext>
                </a:extLst>
              </a:rPr>
              <a:t> </a:t>
            </a:r>
            <a:r>
              <a:rPr lang="en-GB" sz="2600">
                <a:solidFill>
                  <a:srgbClr val="CD0364"/>
                </a:solidFill>
              </a:rPr>
              <a:t>8</a:t>
            </a:r>
            <a:endParaRPr sz="2600">
              <a:solidFill>
                <a:srgbClr val="CD0364"/>
              </a:solidFill>
            </a:endParaRPr>
          </a:p>
        </p:txBody>
      </p:sp>
      <p:sp>
        <p:nvSpPr>
          <p:cNvPr id="424" name="Google Shape;424;g3694c7ecca9_2_54"/>
          <p:cNvSpPr txBox="1">
            <a:spLocks noGrp="1"/>
          </p:cNvSpPr>
          <p:nvPr>
            <p:ph type="sldNum" idx="12"/>
          </p:nvPr>
        </p:nvSpPr>
        <p:spPr>
          <a:xfrm>
            <a:off x="6996113" y="6356351"/>
            <a:ext cx="22290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75"/>
              <a:buFont typeface="Arial"/>
              <a:buNone/>
            </a:pPr>
            <a:r>
              <a:rPr lang="en-GB"/>
              <a:t>Page </a:t>
            </a:r>
            <a:fld id="{00000000-1234-1234-1234-123412341234}" type="slidenum">
              <a:rPr lang="en-GB"/>
              <a:t>29</a:t>
            </a:fld>
            <a:endParaRPr/>
          </a:p>
        </p:txBody>
      </p:sp>
      <p:sp>
        <p:nvSpPr>
          <p:cNvPr id="425" name="Google Shape;425;g3694c7ecca9_2_54"/>
          <p:cNvSpPr txBox="1"/>
          <p:nvPr/>
        </p:nvSpPr>
        <p:spPr>
          <a:xfrm>
            <a:off x="121300" y="6356350"/>
            <a:ext cx="3676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50"/>
              <a:buFont typeface="Arial"/>
              <a:buNone/>
            </a:pPr>
            <a:r>
              <a:rPr lang="en-GB" sz="1150" b="0" i="0" u="none" strike="noStrike" cap="none"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Mild</a:t>
            </a:r>
            <a:r>
              <a:rPr lang="en-GB" sz="1150" b="1" i="0" u="none" strike="noStrike" cap="none">
                <a:solidFill>
                  <a:srgbClr val="2A92D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</a:t>
            </a:r>
            <a:r>
              <a:rPr lang="en-GB" sz="1150" b="0" i="0" u="none" strike="noStrike" cap="none"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- Medium</a:t>
            </a:r>
            <a:r>
              <a:rPr lang="en-GB" sz="1150" b="1" i="0" u="none" strike="noStrike" cap="none">
                <a:solidFill>
                  <a:srgbClr val="6C4BC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</a:t>
            </a:r>
            <a:r>
              <a:rPr lang="en-GB" sz="1150" b="0" i="0" u="none" strike="noStrike" cap="none"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- </a:t>
            </a:r>
            <a:r>
              <a:rPr lang="en-GB" sz="1150" b="1" i="0" u="none" strike="noStrike" cap="none">
                <a:solidFill>
                  <a:srgbClr val="CD0364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Spicy</a:t>
            </a:r>
            <a:r>
              <a:rPr lang="en-GB" sz="1150" b="0" i="0" u="none" strike="noStrike" cap="none"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</a:t>
            </a:r>
            <a:r>
              <a:rPr lang="en-GB" sz="1150" b="1" i="0" u="none" strike="noStrike" cap="none">
                <a:solidFill>
                  <a:srgbClr val="2A92D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🌶️🌶️🌶️</a:t>
            </a:r>
            <a:endParaRPr sz="1150" b="0" i="0" u="none" strike="noStrike" cap="none">
              <a:solidFill>
                <a:srgbClr val="888888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426" name="Google Shape;426;g3694c7ecca9_2_54"/>
          <p:cNvSpPr txBox="1"/>
          <p:nvPr/>
        </p:nvSpPr>
        <p:spPr>
          <a:xfrm>
            <a:off x="680952" y="1069068"/>
            <a:ext cx="4464900" cy="6560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sp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GB" sz="1800" b="1" i="1" u="none" strike="noStrike" cap="none" dirty="0">
                <a:solidFill>
                  <a:srgbClr val="CD0364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Build the </a:t>
            </a:r>
            <a:r>
              <a:rPr lang="en-GB" sz="1800" b="1" i="1" dirty="0">
                <a:solidFill>
                  <a:srgbClr val="CD0364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</a:t>
            </a:r>
            <a:r>
              <a:rPr lang="en-GB" sz="1800" b="1" i="1" u="none" strike="noStrike" cap="none" dirty="0">
                <a:solidFill>
                  <a:srgbClr val="CD0364"/>
                </a:solidFill>
                <a:latin typeface="Helvetica Neue"/>
                <a:ea typeface="Helvetica Neue"/>
                <a:cs typeface="Helvetica Neue"/>
                <a:sym typeface="Helvetica Neue"/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textRoundtripDataId="198"/>
                  </a:ext>
                </a:extLst>
              </a:rPr>
              <a:t>ode - </a:t>
            </a:r>
            <a:r>
              <a:rPr lang="en-GB" sz="1800" b="1" i="1" dirty="0">
                <a:solidFill>
                  <a:srgbClr val="CD0364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touch logo</a:t>
            </a:r>
            <a:r>
              <a:rPr lang="en-GB" sz="1800" b="1" i="1" u="none" strike="noStrike" cap="none" dirty="0">
                <a:solidFill>
                  <a:srgbClr val="CD0364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: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27" name="Google Shape;427;g3694c7ecca9_2_54"/>
          <p:cNvSpPr/>
          <p:nvPr/>
        </p:nvSpPr>
        <p:spPr>
          <a:xfrm>
            <a:off x="3673800" y="1772300"/>
            <a:ext cx="2229000" cy="4382700"/>
          </a:xfrm>
          <a:prstGeom prst="roundRect">
            <a:avLst>
              <a:gd name="adj" fmla="val 16667"/>
            </a:avLst>
          </a:prstGeom>
          <a:noFill/>
          <a:ln w="19050" cap="flat" cmpd="sng">
            <a:solidFill>
              <a:srgbClr val="CD036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lang="en-GB" sz="1800" b="1">
                <a:solidFill>
                  <a:srgbClr val="CD0364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Add</a:t>
            </a:r>
            <a:r>
              <a:rPr lang="en-GB" sz="1800" b="1" i="0" u="none" strike="noStrike" cap="none">
                <a:solidFill>
                  <a:srgbClr val="CD0364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the ‘show number’ block</a:t>
            </a:r>
            <a:r>
              <a:rPr lang="en-GB" sz="18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in the </a:t>
            </a:r>
            <a:r>
              <a:rPr lang="en-GB" sz="1800">
                <a:latin typeface="Helvetica Neue"/>
                <a:ea typeface="Helvetica Neue"/>
                <a:cs typeface="Helvetica Neue"/>
                <a:sym typeface="Helvetica Neue"/>
              </a:rPr>
              <a:t>Basic</a:t>
            </a:r>
            <a:r>
              <a:rPr lang="en-GB" sz="18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</a:t>
            </a:r>
            <a:r>
              <a:rPr lang="en-GB" sz="18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textRoundtripDataId="199"/>
                  </a:ext>
                </a:extLst>
              </a:rPr>
              <a:t>section</a:t>
            </a:r>
            <a:r>
              <a:rPr lang="en-GB" sz="18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.</a:t>
            </a:r>
            <a:endParaRPr sz="1700" b="0" i="0" u="none" strike="noStrike" cap="none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428" name="Google Shape;428;g3694c7ecca9_2_54"/>
          <p:cNvSpPr/>
          <p:nvPr/>
        </p:nvSpPr>
        <p:spPr>
          <a:xfrm>
            <a:off x="743525" y="1829450"/>
            <a:ext cx="2558400" cy="4324200"/>
          </a:xfrm>
          <a:prstGeom prst="roundRect">
            <a:avLst>
              <a:gd name="adj" fmla="val 16667"/>
            </a:avLst>
          </a:prstGeom>
          <a:noFill/>
          <a:ln w="19050" cap="flat" cmpd="sng">
            <a:solidFill>
              <a:srgbClr val="CD036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-GB" sz="1800" b="1" i="0" u="none" strike="noStrike" cap="none">
                <a:solidFill>
                  <a:srgbClr val="CD0364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Find the ‘on </a:t>
            </a:r>
            <a:r>
              <a:rPr lang="en-GB" sz="1800" b="1">
                <a:solidFill>
                  <a:srgbClr val="CD0364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logo</a:t>
            </a:r>
            <a:r>
              <a:rPr lang="en-GB" sz="1800" b="1" i="0" u="none" strike="noStrike" cap="none">
                <a:solidFill>
                  <a:srgbClr val="CD0364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pressed’ block </a:t>
            </a:r>
            <a:r>
              <a:rPr lang="en-GB" sz="18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in the Input section and add it to your workspace</a:t>
            </a:r>
            <a:r>
              <a:rPr lang="en-GB" sz="16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. </a:t>
            </a:r>
            <a:endParaRPr sz="1200" b="0" i="0" u="none" strike="noStrike" cap="none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pic>
        <p:nvPicPr>
          <p:cNvPr id="429" name="Google Shape;429;g3694c7ecca9_2_54" descr="Illustration of educator in front of empty whiteboard used to signal teacher-led activities on this page" title="black female teacher image.png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8193400" y="379637"/>
            <a:ext cx="1428350" cy="1191276"/>
          </a:xfrm>
          <a:prstGeom prst="rect">
            <a:avLst/>
          </a:prstGeom>
          <a:noFill/>
          <a:ln>
            <a:noFill/>
          </a:ln>
        </p:spPr>
      </p:pic>
      <p:pic>
        <p:nvPicPr>
          <p:cNvPr id="430" name="Google Shape;430;g3694c7ecca9_2_54" descr="The on logo pressed block. " title="on-logo-pressed.png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967776" y="2296201"/>
            <a:ext cx="2109910" cy="1191300"/>
          </a:xfrm>
          <a:prstGeom prst="rect">
            <a:avLst/>
          </a:prstGeom>
          <a:noFill/>
          <a:ln w="1905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pic>
      <p:pic>
        <p:nvPicPr>
          <p:cNvPr id="431" name="Google Shape;431;g3694c7ecca9_2_54" descr="The on logo pressed block with the show number 0 block inside it. " title="show-number.png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3785924" y="2208663"/>
            <a:ext cx="2109900" cy="136637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g3669771b81a_0_13"/>
          <p:cNvSpPr txBox="1">
            <a:spLocks noGrp="1"/>
          </p:cNvSpPr>
          <p:nvPr>
            <p:ph type="body" idx="1"/>
          </p:nvPr>
        </p:nvSpPr>
        <p:spPr>
          <a:xfrm>
            <a:off x="681036" y="1548371"/>
            <a:ext cx="8544000" cy="4609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812"/>
              </a:spcBef>
              <a:spcAft>
                <a:spcPts val="0"/>
              </a:spcAft>
              <a:buSzPts val="1800"/>
              <a:buNone/>
            </a:pPr>
            <a:r>
              <a:rPr lang="en-GB" sz="2000" b="1">
                <a:solidFill>
                  <a:srgbClr val="00A000"/>
                </a:solidFill>
              </a:rPr>
              <a:t>Inputs</a:t>
            </a:r>
            <a:endParaRPr>
              <a:solidFill>
                <a:srgbClr val="000000"/>
              </a:solidFill>
            </a:endParaRPr>
          </a:p>
          <a:p>
            <a:pPr marL="0" lvl="0" indent="0" algn="l" rtl="0">
              <a:lnSpc>
                <a:spcPct val="100000"/>
              </a:lnSpc>
              <a:spcBef>
                <a:spcPts val="812"/>
              </a:spcBef>
              <a:spcAft>
                <a:spcPts val="0"/>
              </a:spcAft>
              <a:buSzPts val="1800"/>
              <a:buNone/>
            </a:pPr>
            <a:r>
              <a:rPr lang="en-GB" sz="1800">
                <a:solidFill>
                  <a:srgbClr val="000000"/>
                </a:solidFill>
              </a:rPr>
              <a:t>Inputs allow computers to sense things happening in the real world so they can act on them and make something happen. </a:t>
            </a:r>
            <a:endParaRPr sz="1800">
              <a:solidFill>
                <a:srgbClr val="000000"/>
              </a:solidFill>
            </a:endParaRPr>
          </a:p>
          <a:p>
            <a:pPr marL="0" lvl="0" indent="0" algn="l" rtl="0">
              <a:lnSpc>
                <a:spcPct val="100000"/>
              </a:lnSpc>
              <a:spcBef>
                <a:spcPts val="812"/>
              </a:spcBef>
              <a:spcAft>
                <a:spcPts val="0"/>
              </a:spcAft>
              <a:buSzPts val="1800"/>
              <a:buNone/>
            </a:pPr>
            <a:r>
              <a:rPr lang="en-GB" sz="1800">
                <a:solidFill>
                  <a:srgbClr val="000000"/>
                </a:solidFill>
              </a:rPr>
              <a:t>This project uses multiple buttons and the touch sensor for </a:t>
            </a:r>
            <a:r>
              <a:rPr lang="en-GB" sz="1800">
                <a:solidFill>
                  <a:srgbClr val="000000"/>
                </a:solidFill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textRoundtripDataId="9"/>
                  </a:ext>
                </a:extLst>
              </a:rPr>
              <a:t>input:</a:t>
            </a:r>
            <a:endParaRPr sz="1800">
              <a:solidFill>
                <a:srgbClr val="000000"/>
              </a:solidFill>
            </a:endParaRPr>
          </a:p>
          <a:p>
            <a:pPr marL="457200" marR="0" lvl="0" indent="-342900" algn="l" rtl="0">
              <a:lnSpc>
                <a:spcPct val="100000"/>
              </a:lnSpc>
              <a:spcBef>
                <a:spcPts val="812"/>
              </a:spcBef>
              <a:spcAft>
                <a:spcPts val="0"/>
              </a:spcAft>
              <a:buClr>
                <a:srgbClr val="00A000"/>
              </a:buClr>
              <a:buSzPts val="1800"/>
              <a:buChar char="•"/>
            </a:pPr>
            <a:r>
              <a:rPr lang="en-GB" sz="1800">
                <a:solidFill>
                  <a:srgbClr val="000000"/>
                </a:solidFill>
              </a:rPr>
              <a:t>Button A increases the step count by one.</a:t>
            </a:r>
            <a:endParaRPr sz="1800">
              <a:solidFill>
                <a:srgbClr val="000000"/>
              </a:solidFill>
            </a:endParaRPr>
          </a:p>
          <a:p>
            <a:pPr marL="457200" marR="0" lvl="0" indent="-342900" algn="l" rtl="0">
              <a:lnSpc>
                <a:spcPct val="100000"/>
              </a:lnSpc>
              <a:spcBef>
                <a:spcPts val="812"/>
              </a:spcBef>
              <a:spcAft>
                <a:spcPts val="0"/>
              </a:spcAft>
              <a:buClr>
                <a:srgbClr val="00A000"/>
              </a:buClr>
              <a:buSzPts val="1800"/>
              <a:buChar char="•"/>
            </a:pPr>
            <a:r>
              <a:rPr lang="en-GB" sz="1800">
                <a:solidFill>
                  <a:srgbClr val="000000"/>
                </a:solidFill>
              </a:rPr>
              <a:t>Button B calculates the distance walked.</a:t>
            </a:r>
            <a:endParaRPr sz="1800">
              <a:solidFill>
                <a:srgbClr val="000000"/>
              </a:solidFill>
            </a:endParaRPr>
          </a:p>
          <a:p>
            <a:pPr marL="457200" marR="2420228" lvl="0" indent="-342900" algn="l" rtl="0">
              <a:lnSpc>
                <a:spcPct val="100000"/>
              </a:lnSpc>
              <a:spcBef>
                <a:spcPts val="812"/>
              </a:spcBef>
              <a:spcAft>
                <a:spcPts val="0"/>
              </a:spcAft>
              <a:buClr>
                <a:srgbClr val="00A000"/>
              </a:buClr>
              <a:buSzPts val="1800"/>
              <a:buChar char="•"/>
            </a:pPr>
            <a:r>
              <a:rPr lang="en-GB" sz="1800">
                <a:solidFill>
                  <a:srgbClr val="000000"/>
                </a:solidFill>
              </a:rPr>
              <a:t>The t</a:t>
            </a:r>
            <a:r>
              <a:rPr lang="en-GB" sz="1800">
                <a:solidFill>
                  <a:srgbClr val="000000"/>
                </a:solidFill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textRoundtripDataId="10"/>
                  </a:ext>
                </a:extLst>
              </a:rPr>
              <a:t>ouch</a:t>
            </a:r>
            <a:r>
              <a:rPr lang="en-GB" sz="1800">
                <a:solidFill>
                  <a:srgbClr val="000000"/>
                </a:solidFill>
              </a:rPr>
              <a:t> logo displays the current step count on the LED screen. </a:t>
            </a:r>
            <a:endParaRPr sz="1800">
              <a:solidFill>
                <a:srgbClr val="000000"/>
              </a:solidFill>
            </a:endParaRPr>
          </a:p>
          <a:p>
            <a:pPr marL="0" marR="0" lvl="0" indent="0" algn="l" rtl="0">
              <a:lnSpc>
                <a:spcPct val="90000"/>
              </a:lnSpc>
              <a:spcBef>
                <a:spcPts val="812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</a:endParaRPr>
          </a:p>
          <a:p>
            <a:pPr marL="0" lvl="0" indent="0" algn="l" rtl="0">
              <a:lnSpc>
                <a:spcPct val="90000"/>
              </a:lnSpc>
              <a:spcBef>
                <a:spcPts val="812"/>
              </a:spcBef>
              <a:spcAft>
                <a:spcPts val="0"/>
              </a:spcAft>
              <a:buSzPts val="1800"/>
              <a:buNone/>
            </a:pPr>
            <a:r>
              <a:rPr lang="en-GB" sz="2000" b="1">
                <a:solidFill>
                  <a:srgbClr val="00A000"/>
                </a:solidFill>
              </a:rPr>
              <a:t>Storing Data</a:t>
            </a:r>
            <a:endParaRPr sz="1800">
              <a:solidFill>
                <a:srgbClr val="000000"/>
              </a:solidFill>
            </a:endParaRPr>
          </a:p>
          <a:p>
            <a:pPr marL="0" lvl="0" indent="0" algn="l" rtl="0">
              <a:lnSpc>
                <a:spcPct val="90000"/>
              </a:lnSpc>
              <a:spcBef>
                <a:spcPts val="812"/>
              </a:spcBef>
              <a:spcAft>
                <a:spcPts val="0"/>
              </a:spcAft>
              <a:buSzPts val="1800"/>
              <a:buNone/>
            </a:pPr>
            <a:r>
              <a:rPr lang="en-GB" sz="1800">
                <a:solidFill>
                  <a:srgbClr val="000000"/>
                </a:solidFill>
              </a:rPr>
              <a:t>Variables store numbers or values that can change in a computer program. </a:t>
            </a:r>
            <a:endParaRPr sz="1800">
              <a:solidFill>
                <a:srgbClr val="000000"/>
              </a:solidFill>
            </a:endParaRPr>
          </a:p>
          <a:p>
            <a:pPr marL="457200" lvl="0" indent="-342900" algn="l" rtl="0">
              <a:lnSpc>
                <a:spcPct val="90000"/>
              </a:lnSpc>
              <a:spcBef>
                <a:spcPts val="812"/>
              </a:spcBef>
              <a:spcAft>
                <a:spcPts val="0"/>
              </a:spcAft>
              <a:buClr>
                <a:srgbClr val="00A000"/>
              </a:buClr>
              <a:buSzPts val="1800"/>
              <a:buChar char="•"/>
            </a:pPr>
            <a:r>
              <a:rPr lang="en-GB" sz="1800">
                <a:solidFill>
                  <a:srgbClr val="000000"/>
                </a:solidFill>
              </a:rPr>
              <a:t>We can describe variables as being like a box that stores information and which students can access, add to, or remove from at any time.</a:t>
            </a:r>
            <a:endParaRPr sz="1800">
              <a:solidFill>
                <a:srgbClr val="000000"/>
              </a:solidFill>
            </a:endParaRPr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2000" b="1">
              <a:solidFill>
                <a:srgbClr val="00A000"/>
              </a:solidFill>
            </a:endParaRPr>
          </a:p>
        </p:txBody>
      </p:sp>
      <p:pic>
        <p:nvPicPr>
          <p:cNvPr id="122" name="Google Shape;122;g3669771b81a_0_13" descr="An illustration of a micro:bit board and a hand next to it. Button A on the board is being pressed by the index finger of the hand.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996124" y="2824451"/>
            <a:ext cx="2046900" cy="1718100"/>
          </a:xfrm>
          <a:prstGeom prst="rect">
            <a:avLst/>
          </a:prstGeom>
          <a:noFill/>
          <a:ln>
            <a:noFill/>
          </a:ln>
        </p:spPr>
      </p:pic>
      <p:sp>
        <p:nvSpPr>
          <p:cNvPr id="123" name="Google Shape;123;g3669771b81a_0_13"/>
          <p:cNvSpPr txBox="1">
            <a:spLocks noGrp="1"/>
          </p:cNvSpPr>
          <p:nvPr>
            <p:ph type="title"/>
          </p:nvPr>
        </p:nvSpPr>
        <p:spPr>
          <a:xfrm>
            <a:off x="681037" y="456073"/>
            <a:ext cx="8544000" cy="91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A000"/>
              </a:buClr>
              <a:buSzPts val="2600"/>
              <a:buFont typeface="Arial"/>
              <a:buNone/>
            </a:pPr>
            <a:r>
              <a:rPr lang="en-GB" sz="2600">
                <a:solidFill>
                  <a:srgbClr val="00A000"/>
                </a:solidFill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textRoundtripDataId="11"/>
                  </a:ext>
                </a:extLst>
              </a:rPr>
              <a:t>Computer S</a:t>
            </a:r>
            <a:r>
              <a:rPr lang="en-GB" sz="2600">
                <a:solidFill>
                  <a:srgbClr val="00A000"/>
                </a:solidFill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textRoundtripDataId="12"/>
                  </a:ext>
                </a:extLst>
              </a:rPr>
              <a:t>cience Concepts</a:t>
            </a:r>
            <a:endParaRPr/>
          </a:p>
        </p:txBody>
      </p:sp>
      <p:sp>
        <p:nvSpPr>
          <p:cNvPr id="124" name="Google Shape;124;g3669771b81a_0_13"/>
          <p:cNvSpPr txBox="1">
            <a:spLocks noGrp="1"/>
          </p:cNvSpPr>
          <p:nvPr>
            <p:ph type="sldNum" idx="12"/>
          </p:nvPr>
        </p:nvSpPr>
        <p:spPr>
          <a:xfrm>
            <a:off x="6996113" y="6356351"/>
            <a:ext cx="22290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75"/>
              <a:buFont typeface="Arial"/>
              <a:buNone/>
            </a:pPr>
            <a:r>
              <a:rPr lang="en-GB"/>
              <a:t>Page </a:t>
            </a:r>
            <a:fld id="{00000000-1234-1234-1234-123412341234}" type="slidenum">
              <a:rPr lang="en-GB"/>
              <a:t>3</a:t>
            </a:fld>
            <a:endParaRPr/>
          </a:p>
        </p:txBody>
      </p:sp>
      <p:pic>
        <p:nvPicPr>
          <p:cNvPr id="125" name="Google Shape;125;g3669771b81a_0_13" descr="decorative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8059352" y="613013"/>
            <a:ext cx="955218" cy="73688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" name="Google Shape;440;g365ab73c13e_0_354" descr="Illustration of educator in front of empty whiteboard used to signal teacher-led activities on this page" title="black female teacher image.pn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193400" y="379637"/>
            <a:ext cx="1428350" cy="1191276"/>
          </a:xfrm>
          <a:prstGeom prst="rect">
            <a:avLst/>
          </a:prstGeom>
          <a:noFill/>
          <a:ln>
            <a:noFill/>
          </a:ln>
        </p:spPr>
      </p:pic>
      <p:sp>
        <p:nvSpPr>
          <p:cNvPr id="436" name="Google Shape;436;g365ab73c13e_0_354"/>
          <p:cNvSpPr txBox="1">
            <a:spLocks noGrp="1"/>
          </p:cNvSpPr>
          <p:nvPr>
            <p:ph type="title"/>
          </p:nvPr>
        </p:nvSpPr>
        <p:spPr>
          <a:xfrm>
            <a:off x="681026" y="456075"/>
            <a:ext cx="7512300" cy="91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A000"/>
              </a:buClr>
              <a:buSzPts val="2600"/>
              <a:buFont typeface="Arial"/>
              <a:buNone/>
            </a:pPr>
            <a:r>
              <a:rPr lang="en-GB" sz="2600">
                <a:solidFill>
                  <a:srgbClr val="CD0364"/>
                </a:solidFill>
              </a:rPr>
              <a:t>Spicy 🌶️🌶️🌶️ Student Activity S</a:t>
            </a:r>
            <a:r>
              <a:rPr lang="en-GB" sz="2600">
                <a:solidFill>
                  <a:srgbClr val="CD0364"/>
                </a:solidFill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textRoundtripDataId="200"/>
                  </a:ext>
                </a:extLst>
              </a:rPr>
              <a:t>teps</a:t>
            </a:r>
            <a:r>
              <a:rPr lang="en-GB" sz="2600">
                <a:solidFill>
                  <a:srgbClr val="CD0364"/>
                </a:solidFill>
              </a:rPr>
              <a:t> 9</a:t>
            </a:r>
            <a:endParaRPr sz="2600">
              <a:solidFill>
                <a:srgbClr val="6C4BC1"/>
              </a:solidFill>
            </a:endParaRPr>
          </a:p>
        </p:txBody>
      </p:sp>
      <p:sp>
        <p:nvSpPr>
          <p:cNvPr id="437" name="Google Shape;437;g365ab73c13e_0_354"/>
          <p:cNvSpPr txBox="1">
            <a:spLocks noGrp="1"/>
          </p:cNvSpPr>
          <p:nvPr>
            <p:ph type="sldNum" idx="12"/>
          </p:nvPr>
        </p:nvSpPr>
        <p:spPr>
          <a:xfrm>
            <a:off x="6996113" y="6356351"/>
            <a:ext cx="22290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75"/>
              <a:buFont typeface="Arial"/>
              <a:buNone/>
            </a:pPr>
            <a:r>
              <a:rPr lang="en-GB"/>
              <a:t>Page </a:t>
            </a:r>
            <a:fld id="{00000000-1234-1234-1234-123412341234}" type="slidenum">
              <a:rPr lang="en-GB"/>
              <a:t>30</a:t>
            </a:fld>
            <a:endParaRPr/>
          </a:p>
        </p:txBody>
      </p:sp>
      <p:sp>
        <p:nvSpPr>
          <p:cNvPr id="438" name="Google Shape;438;g365ab73c13e_0_354"/>
          <p:cNvSpPr txBox="1">
            <a:spLocks noGrp="1"/>
          </p:cNvSpPr>
          <p:nvPr>
            <p:ph type="body" idx="1"/>
          </p:nvPr>
        </p:nvSpPr>
        <p:spPr>
          <a:xfrm>
            <a:off x="681036" y="1208043"/>
            <a:ext cx="8544000" cy="4609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457200" lvl="0" indent="-342900" algn="l" rtl="0">
              <a:lnSpc>
                <a:spcPct val="110000"/>
              </a:lnSpc>
              <a:spcBef>
                <a:spcPts val="1300"/>
              </a:spcBef>
              <a:spcAft>
                <a:spcPts val="0"/>
              </a:spcAft>
              <a:buClr>
                <a:srgbClr val="CD0364"/>
              </a:buClr>
              <a:buSzPts val="1800"/>
              <a:buChar char="•"/>
            </a:pPr>
            <a:r>
              <a:rPr lang="en-GB" sz="1800" b="1" dirty="0">
                <a:solidFill>
                  <a:srgbClr val="CD0364"/>
                </a:solidFill>
              </a:rPr>
              <a:t>Test</a:t>
            </a:r>
            <a:r>
              <a:rPr lang="en-GB" sz="1800" dirty="0"/>
              <a:t> their code using the simulator and then </a:t>
            </a:r>
            <a:r>
              <a:rPr lang="en-GB" sz="1800" b="1" dirty="0">
                <a:solidFill>
                  <a:srgbClr val="CD0364"/>
                </a:solidFill>
              </a:rPr>
              <a:t>download</a:t>
            </a:r>
            <a:r>
              <a:rPr lang="en-GB" sz="1800" dirty="0"/>
              <a:t> the code to their </a:t>
            </a:r>
            <a:r>
              <a:rPr lang="en-GB" sz="1800" dirty="0" err="1"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textRoundtripDataId="201"/>
                  </a:ext>
                </a:extLst>
              </a:rPr>
              <a:t>micro:bit</a:t>
            </a:r>
            <a:r>
              <a:rPr lang="en-GB" sz="1800" dirty="0"/>
              <a:t>.</a:t>
            </a:r>
            <a:endParaRPr sz="1800" b="1" dirty="0">
              <a:solidFill>
                <a:srgbClr val="CD0364"/>
              </a:solidFill>
            </a:endParaRPr>
          </a:p>
          <a:p>
            <a:pPr marL="457200" lvl="0" indent="-342900" algn="l" rtl="0">
              <a:lnSpc>
                <a:spcPct val="110000"/>
              </a:lnSpc>
              <a:spcBef>
                <a:spcPts val="1300"/>
              </a:spcBef>
              <a:spcAft>
                <a:spcPts val="0"/>
              </a:spcAft>
              <a:buClr>
                <a:srgbClr val="CD0364"/>
              </a:buClr>
              <a:buSzPts val="1800"/>
              <a:buChar char="•"/>
            </a:pPr>
            <a:r>
              <a:rPr lang="en-GB" sz="1800" b="1" dirty="0">
                <a:solidFill>
                  <a:srgbClr val="CD0364"/>
                </a:solidFill>
              </a:rPr>
              <a:t>Unplug</a:t>
            </a:r>
            <a:r>
              <a:rPr lang="en-GB" sz="1800" b="1" dirty="0">
                <a:solidFill>
                  <a:srgbClr val="2993D6"/>
                </a:solidFill>
              </a:rPr>
              <a:t> </a:t>
            </a:r>
            <a:r>
              <a:rPr lang="en-GB" sz="1800" dirty="0"/>
              <a:t>the </a:t>
            </a:r>
            <a:r>
              <a:rPr lang="en-GB" sz="1800" dirty="0" err="1"/>
              <a:t>micro:bit</a:t>
            </a:r>
            <a:r>
              <a:rPr lang="en-GB" sz="1800" dirty="0"/>
              <a:t> and </a:t>
            </a:r>
            <a:r>
              <a:rPr lang="en-GB" sz="1800" b="1" dirty="0">
                <a:solidFill>
                  <a:srgbClr val="CD0364"/>
                </a:solidFill>
              </a:rPr>
              <a:t>connect</a:t>
            </a:r>
            <a:r>
              <a:rPr lang="en-GB" sz="1800" dirty="0"/>
              <a:t> the battery pack.  </a:t>
            </a:r>
            <a:endParaRPr sz="1800" dirty="0"/>
          </a:p>
          <a:p>
            <a:pPr marL="457200" lvl="0" indent="-342900" algn="l" rtl="0">
              <a:lnSpc>
                <a:spcPct val="110000"/>
              </a:lnSpc>
              <a:spcBef>
                <a:spcPts val="1300"/>
              </a:spcBef>
              <a:spcAft>
                <a:spcPts val="0"/>
              </a:spcAft>
              <a:buClr>
                <a:srgbClr val="CD0364"/>
              </a:buClr>
              <a:buSzPts val="1800"/>
              <a:buChar char="•"/>
            </a:pPr>
            <a:r>
              <a:rPr lang="en-GB" sz="1800" b="1" dirty="0">
                <a:solidFill>
                  <a:srgbClr val="CD0364"/>
                </a:solidFill>
              </a:rPr>
              <a:t>Go</a:t>
            </a:r>
            <a:r>
              <a:rPr lang="en-GB" sz="1800" dirty="0"/>
              <a:t> to the area you are measuring </a:t>
            </a:r>
            <a:r>
              <a:rPr lang="en-GB" sz="1800" dirty="0"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textRoundtripDataId="202"/>
                  </a:ext>
                </a:extLst>
              </a:rPr>
              <a:t>and </a:t>
            </a:r>
            <a:r>
              <a:rPr lang="en-GB" sz="1800" b="1" dirty="0">
                <a:solidFill>
                  <a:srgbClr val="CD0364"/>
                </a:solidFill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textRoundtripDataId="203"/>
                  </a:ext>
                </a:extLst>
              </a:rPr>
              <a:t>attach</a:t>
            </a:r>
            <a:r>
              <a:rPr lang="en-GB" sz="1800" dirty="0"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textRoundtripDataId="204"/>
                  </a:ext>
                </a:extLst>
              </a:rPr>
              <a:t> the wearable to your wrist.</a:t>
            </a:r>
            <a:endParaRPr sz="1800" dirty="0">
              <a:extLst>
                <a:ext uri="http://customooxmlschemas.google.com/">
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textRoundtripDataId="205"/>
                </a:ext>
              </a:extLst>
            </a:endParaRPr>
          </a:p>
          <a:p>
            <a:pPr marL="457200" lvl="0" indent="-342900" algn="l" rtl="0">
              <a:lnSpc>
                <a:spcPct val="110000"/>
              </a:lnSpc>
              <a:spcBef>
                <a:spcPts val="1300"/>
              </a:spcBef>
              <a:spcAft>
                <a:spcPts val="0"/>
              </a:spcAft>
              <a:buClr>
                <a:srgbClr val="CD0364"/>
              </a:buClr>
              <a:buSzPts val="1800"/>
              <a:buChar char="•"/>
            </a:pPr>
            <a:r>
              <a:rPr lang="en-GB" sz="1800" b="1" dirty="0">
                <a:solidFill>
                  <a:srgbClr val="CD0364"/>
                </a:solidFill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textRoundtripDataId="206"/>
                  </a:ext>
                </a:extLst>
              </a:rPr>
              <a:t>Walk</a:t>
            </a:r>
            <a:r>
              <a:rPr lang="en-GB" sz="1800" dirty="0"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textRoundtripDataId="207"/>
                  </a:ext>
                </a:extLst>
              </a:rPr>
              <a:t> the length of your area, pressing button A for each step you tak</a:t>
            </a:r>
            <a:r>
              <a:rPr lang="en-GB" sz="1800" dirty="0"/>
              <a:t>e. </a:t>
            </a:r>
            <a:endParaRPr sz="1800" dirty="0"/>
          </a:p>
          <a:p>
            <a:pPr marL="457200" lvl="0" indent="-342900" algn="l" rtl="0">
              <a:lnSpc>
                <a:spcPct val="110000"/>
              </a:lnSpc>
              <a:spcBef>
                <a:spcPts val="1300"/>
              </a:spcBef>
              <a:spcAft>
                <a:spcPts val="0"/>
              </a:spcAft>
              <a:buClr>
                <a:srgbClr val="CD0364"/>
              </a:buClr>
              <a:buSzPts val="1800"/>
              <a:buChar char="•"/>
            </a:pPr>
            <a:r>
              <a:rPr lang="en-GB" sz="1800" b="1" dirty="0">
                <a:solidFill>
                  <a:srgbClr val="CD0364"/>
                </a:solidFill>
              </a:rPr>
              <a:t>Press</a:t>
            </a:r>
            <a:r>
              <a:rPr lang="en-GB" sz="1800" dirty="0"/>
              <a:t> button B and </a:t>
            </a:r>
            <a:r>
              <a:rPr lang="en-GB" sz="1800" b="1" dirty="0">
                <a:solidFill>
                  <a:srgbClr val="CD0364"/>
                </a:solidFill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textRoundtripDataId="208"/>
                  </a:ext>
                </a:extLst>
              </a:rPr>
              <a:t>record</a:t>
            </a:r>
            <a:r>
              <a:rPr lang="en-GB" sz="1800" dirty="0"/>
              <a:t> how far you have walked. </a:t>
            </a:r>
            <a:endParaRPr sz="1800" b="1" dirty="0">
              <a:solidFill>
                <a:srgbClr val="CD0364"/>
              </a:solidFill>
            </a:endParaRPr>
          </a:p>
          <a:p>
            <a:pPr marL="457200" lvl="0" indent="-342900" algn="l" rtl="0">
              <a:lnSpc>
                <a:spcPct val="110000"/>
              </a:lnSpc>
              <a:spcBef>
                <a:spcPts val="1300"/>
              </a:spcBef>
              <a:spcAft>
                <a:spcPts val="0"/>
              </a:spcAft>
              <a:buClr>
                <a:srgbClr val="CD0364"/>
              </a:buClr>
              <a:buSzPts val="1800"/>
              <a:buChar char="•"/>
            </a:pPr>
            <a:r>
              <a:rPr lang="en-GB" sz="1800" b="1" dirty="0">
                <a:solidFill>
                  <a:srgbClr val="CD0364"/>
                </a:solidFill>
              </a:rPr>
              <a:t>Press</a:t>
            </a:r>
            <a:r>
              <a:rPr lang="en-GB" sz="1800" dirty="0"/>
              <a:t> the reset button on the back of your </a:t>
            </a:r>
            <a:r>
              <a:rPr lang="en-GB" sz="1800" dirty="0" err="1"/>
              <a:t>micro:bit</a:t>
            </a:r>
            <a:r>
              <a:rPr lang="en-GB" sz="1800" dirty="0"/>
              <a:t> and repeat for the width.</a:t>
            </a:r>
            <a:endParaRPr sz="1800" dirty="0"/>
          </a:p>
          <a:p>
            <a:pPr marL="457200" lvl="0" indent="-342900" algn="l" rtl="0">
              <a:lnSpc>
                <a:spcPct val="110000"/>
              </a:lnSpc>
              <a:spcBef>
                <a:spcPts val="1300"/>
              </a:spcBef>
              <a:spcAft>
                <a:spcPts val="0"/>
              </a:spcAft>
              <a:buClr>
                <a:srgbClr val="CD0364"/>
              </a:buClr>
              <a:buSzPts val="1800"/>
              <a:buChar char="•"/>
            </a:pPr>
            <a:r>
              <a:rPr lang="en-GB" sz="1800" dirty="0"/>
              <a:t>Back in the classroom, </a:t>
            </a:r>
            <a:r>
              <a:rPr lang="en-GB" sz="1800" b="1" dirty="0">
                <a:solidFill>
                  <a:srgbClr val="CD0364"/>
                </a:solidFill>
              </a:rPr>
              <a:t>calculate</a:t>
            </a:r>
            <a:r>
              <a:rPr lang="en-GB" sz="1800" dirty="0"/>
              <a:t> the area and perimeter. Convert your measurement into larger units if necessary. </a:t>
            </a:r>
            <a:endParaRPr sz="1800" dirty="0"/>
          </a:p>
        </p:txBody>
      </p:sp>
      <p:sp>
        <p:nvSpPr>
          <p:cNvPr id="439" name="Google Shape;439;g365ab73c13e_0_354"/>
          <p:cNvSpPr txBox="1"/>
          <p:nvPr/>
        </p:nvSpPr>
        <p:spPr>
          <a:xfrm>
            <a:off x="121300" y="6356350"/>
            <a:ext cx="3676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50"/>
              <a:buFont typeface="Arial"/>
              <a:buNone/>
            </a:pPr>
            <a:r>
              <a:rPr lang="en-GB" sz="1150" b="0" i="0" u="none" strike="noStrike" cap="none"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Mild</a:t>
            </a:r>
            <a:r>
              <a:rPr lang="en-GB" sz="1150" b="1" i="0" u="none" strike="noStrike" cap="none">
                <a:solidFill>
                  <a:srgbClr val="2A92D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</a:t>
            </a:r>
            <a:r>
              <a:rPr lang="en-GB" sz="1150" b="0" i="0" u="none" strike="noStrike" cap="none"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- Medium</a:t>
            </a:r>
            <a:r>
              <a:rPr lang="en-GB" sz="1150" b="1" i="0" u="none" strike="noStrike" cap="none">
                <a:solidFill>
                  <a:srgbClr val="6C4BC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</a:t>
            </a:r>
            <a:r>
              <a:rPr lang="en-GB" sz="1150" b="0" i="0" u="none" strike="noStrike" cap="none"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- </a:t>
            </a:r>
            <a:r>
              <a:rPr lang="en-GB" sz="1150" b="1" i="0" u="none" strike="noStrike" cap="none">
                <a:solidFill>
                  <a:srgbClr val="CD0364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Spicy</a:t>
            </a:r>
            <a:r>
              <a:rPr lang="en-GB" sz="1150" b="0" i="0" u="none" strike="noStrike" cap="none"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</a:t>
            </a:r>
            <a:r>
              <a:rPr lang="en-GB" sz="1150" b="1" i="0" u="none" strike="noStrike" cap="none">
                <a:solidFill>
                  <a:srgbClr val="2A92D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🌶️🌶️🌶️</a:t>
            </a:r>
            <a:endParaRPr sz="1150" b="0" i="0" u="none" strike="noStrike" cap="none">
              <a:solidFill>
                <a:srgbClr val="888888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441" name="Google Shape;441;g365ab73c13e_0_354"/>
          <p:cNvSpPr/>
          <p:nvPr/>
        </p:nvSpPr>
        <p:spPr>
          <a:xfrm>
            <a:off x="681025" y="5410100"/>
            <a:ext cx="6561300" cy="807900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19050" cap="flat" cmpd="sng">
            <a:solidFill>
              <a:srgbClr val="CD036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GB" sz="1800" b="1" dirty="0">
                <a:solidFill>
                  <a:srgbClr val="CD0364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Pro</a:t>
            </a:r>
            <a:r>
              <a:rPr lang="en-GB" sz="1800" b="1" dirty="0">
                <a:solidFill>
                  <a:srgbClr val="CD0364"/>
                </a:solidFill>
                <a:latin typeface="Helvetica Neue"/>
                <a:ea typeface="Helvetica Neue"/>
                <a:cs typeface="Helvetica Neue"/>
                <a:sym typeface="Helvetica Neue"/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textRoundtripDataId="209"/>
                  </a:ext>
                </a:extLst>
              </a:rPr>
              <a:t> Tip:</a:t>
            </a:r>
            <a:r>
              <a:rPr lang="en-GB" sz="1800" dirty="0">
                <a:solidFill>
                  <a:srgbClr val="CD0364"/>
                </a:solidFill>
                <a:latin typeface="Helvetica Neue"/>
                <a:ea typeface="Helvetica Neue"/>
                <a:cs typeface="Helvetica Neue"/>
                <a:sym typeface="Helvetica Neue"/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textRoundtripDataId="210"/>
                  </a:ext>
                </a:extLst>
              </a:rPr>
              <a:t> </a:t>
            </a:r>
            <a:r>
              <a:rPr lang="en-GB" sz="1800" dirty="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Find</a:t>
            </a:r>
            <a:r>
              <a:rPr lang="en-GB" sz="1800" dirty="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textRoundtripDataId="211"/>
                  </a:ext>
                </a:extLst>
              </a:rPr>
              <a:t> </a:t>
            </a:r>
            <a:r>
              <a:rPr lang="en-GB" sz="1800" dirty="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out how many steps you’ve taken by pressing the touch logo.  </a:t>
            </a:r>
            <a:endParaRPr sz="1800" dirty="0"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pic>
        <p:nvPicPr>
          <p:cNvPr id="442" name="Google Shape;442;g365ab73c13e_0_354" descr="Someone pressing the touch logo on the micro:bit. " title="touch-logo-cropped.pn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370897" y="4993350"/>
            <a:ext cx="2059775" cy="14639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7" name="Google Shape;447;g365ab73c13e_0_129"/>
          <p:cNvSpPr txBox="1">
            <a:spLocks noGrp="1"/>
          </p:cNvSpPr>
          <p:nvPr>
            <p:ph type="title"/>
          </p:nvPr>
        </p:nvSpPr>
        <p:spPr>
          <a:xfrm>
            <a:off x="681027" y="456075"/>
            <a:ext cx="7287900" cy="91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A000"/>
              </a:buClr>
              <a:buSzPts val="2600"/>
              <a:buFont typeface="Arial"/>
              <a:buNone/>
            </a:pPr>
            <a:r>
              <a:rPr lang="en-GB" sz="2600">
                <a:solidFill>
                  <a:srgbClr val="CD0364"/>
                </a:solidFill>
              </a:rPr>
              <a:t>Spicy 🌶️🌶️🌶️ Code Details 1</a:t>
            </a:r>
            <a:endParaRPr sz="2600">
              <a:solidFill>
                <a:srgbClr val="2993D6"/>
              </a:solidFill>
            </a:endParaRPr>
          </a:p>
        </p:txBody>
      </p:sp>
      <p:sp>
        <p:nvSpPr>
          <p:cNvPr id="448" name="Google Shape;448;g365ab73c13e_0_129"/>
          <p:cNvSpPr txBox="1">
            <a:spLocks noGrp="1"/>
          </p:cNvSpPr>
          <p:nvPr>
            <p:ph type="sldNum" idx="12"/>
          </p:nvPr>
        </p:nvSpPr>
        <p:spPr>
          <a:xfrm>
            <a:off x="6996113" y="6356351"/>
            <a:ext cx="22290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75"/>
              <a:buFont typeface="Arial"/>
              <a:buNone/>
            </a:pPr>
            <a:r>
              <a:rPr lang="en-GB"/>
              <a:t>Page </a:t>
            </a:r>
            <a:fld id="{00000000-1234-1234-1234-123412341234}" type="slidenum">
              <a:rPr lang="en-GB"/>
              <a:t>31</a:t>
            </a:fld>
            <a:endParaRPr/>
          </a:p>
        </p:txBody>
      </p:sp>
      <p:sp>
        <p:nvSpPr>
          <p:cNvPr id="449" name="Google Shape;449;g365ab73c13e_0_129"/>
          <p:cNvSpPr txBox="1"/>
          <p:nvPr/>
        </p:nvSpPr>
        <p:spPr>
          <a:xfrm>
            <a:off x="121300" y="6356350"/>
            <a:ext cx="3676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50"/>
              <a:buFont typeface="Arial"/>
              <a:buNone/>
            </a:pPr>
            <a:r>
              <a:rPr lang="en-GB" sz="1150" b="0" i="0" u="none" strike="noStrike" cap="none"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Mild</a:t>
            </a:r>
            <a:r>
              <a:rPr lang="en-GB" sz="1150" b="1" i="0" u="none" strike="noStrike" cap="none">
                <a:solidFill>
                  <a:srgbClr val="2A92D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</a:t>
            </a:r>
            <a:r>
              <a:rPr lang="en-GB" sz="1150" b="0" i="0" u="none" strike="noStrike" cap="none"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- Medium</a:t>
            </a:r>
            <a:r>
              <a:rPr lang="en-GB" sz="1150" b="1" i="0" u="none" strike="noStrike" cap="none">
                <a:solidFill>
                  <a:srgbClr val="6C4BC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</a:t>
            </a:r>
            <a:r>
              <a:rPr lang="en-GB" sz="1150" b="0" i="0" u="none" strike="noStrike" cap="none"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- </a:t>
            </a:r>
            <a:r>
              <a:rPr lang="en-GB" sz="1150" b="1" i="0" u="none" strike="noStrike" cap="none">
                <a:solidFill>
                  <a:srgbClr val="CD0364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Spicy</a:t>
            </a:r>
            <a:r>
              <a:rPr lang="en-GB" sz="1150" b="0" i="0" u="none" strike="noStrike" cap="none"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</a:t>
            </a:r>
            <a:r>
              <a:rPr lang="en-GB" sz="1150" b="1" i="0" u="none" strike="noStrike" cap="none">
                <a:solidFill>
                  <a:srgbClr val="2A92D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🌶️🌶️🌶️</a:t>
            </a:r>
            <a:endParaRPr sz="1150" b="0" i="0" u="none" strike="noStrike" cap="none">
              <a:solidFill>
                <a:srgbClr val="888888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pic>
        <p:nvPicPr>
          <p:cNvPr id="450" name="Google Shape;450;g365ab73c13e_0_129" descr="decorative" title="Inspired_green@4x-100.jp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968900" y="201700"/>
            <a:ext cx="794175" cy="1080276"/>
          </a:xfrm>
          <a:prstGeom prst="rect">
            <a:avLst/>
          </a:prstGeom>
          <a:noFill/>
          <a:ln>
            <a:noFill/>
          </a:ln>
        </p:spPr>
      </p:pic>
      <p:pic>
        <p:nvPicPr>
          <p:cNvPr id="451" name="Google Shape;451;g365ab73c13e_0_129" title="logo-press.pn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260875" y="2477675"/>
            <a:ext cx="2445749" cy="1161075"/>
          </a:xfrm>
          <a:prstGeom prst="rect">
            <a:avLst/>
          </a:prstGeom>
          <a:noFill/>
          <a:ln w="1905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452" name="Google Shape;452;g365ab73c13e_0_129"/>
          <p:cNvSpPr txBox="1">
            <a:spLocks noGrp="1"/>
          </p:cNvSpPr>
          <p:nvPr>
            <p:ph type="body" idx="1"/>
          </p:nvPr>
        </p:nvSpPr>
        <p:spPr>
          <a:xfrm>
            <a:off x="681036" y="1145113"/>
            <a:ext cx="8544000" cy="4609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1300"/>
              </a:spcBef>
              <a:spcAft>
                <a:spcPts val="0"/>
              </a:spcAft>
              <a:buSzPts val="1800"/>
              <a:buNone/>
            </a:pPr>
            <a:r>
              <a:rPr lang="en-GB" sz="1650" dirty="0"/>
              <a:t>This project works by multiplying the numbers held in two variables, “step count” and “step length”.</a:t>
            </a:r>
            <a:endParaRPr sz="1250" dirty="0"/>
          </a:p>
        </p:txBody>
      </p:sp>
      <p:sp>
        <p:nvSpPr>
          <p:cNvPr id="453" name="Google Shape;453;g365ab73c13e_0_129"/>
          <p:cNvSpPr/>
          <p:nvPr/>
        </p:nvSpPr>
        <p:spPr>
          <a:xfrm>
            <a:off x="681025" y="2060200"/>
            <a:ext cx="5281200" cy="4151700"/>
          </a:xfrm>
          <a:prstGeom prst="roundRect">
            <a:avLst>
              <a:gd name="adj" fmla="val 16667"/>
            </a:avLst>
          </a:prstGeom>
          <a:noFill/>
          <a:ln w="19050" cap="flat" cmpd="sng">
            <a:solidFill>
              <a:srgbClr val="CD036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lnSpc>
                <a:spcPct val="110000"/>
              </a:lnSpc>
              <a:spcBef>
                <a:spcPts val="13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rPr lang="en-GB" sz="165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textRoundtripDataId="212"/>
                  </a:ext>
                </a:extLst>
              </a:rPr>
              <a:t>This project uses </a:t>
            </a:r>
            <a:r>
              <a:rPr lang="en-GB" sz="165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textRoundtripDataId="213"/>
                  </a:ext>
                </a:extLst>
              </a:rPr>
              <a:t>button A to increase a variable called “step </a:t>
            </a:r>
            <a:r>
              <a:rPr lang="en-GB" sz="165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textRoundtripDataId="214"/>
                  </a:ext>
                </a:extLst>
              </a:rPr>
              <a:t>count”. </a:t>
            </a:r>
            <a:r>
              <a:rPr lang="en-GB" sz="165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‘</a:t>
            </a:r>
            <a:r>
              <a:rPr lang="en-GB" sz="165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textRoundtripDataId="215"/>
                  </a:ext>
                </a:extLst>
              </a:rPr>
              <a:t>play tone’ and ‘show icon’ </a:t>
            </a:r>
            <a:r>
              <a:rPr lang="en-GB" sz="165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blocks are included to allow your micro:bit to </a:t>
            </a:r>
            <a:r>
              <a:rPr lang="en-GB" sz="165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textRoundtripDataId="216"/>
                  </a:ext>
                </a:extLst>
              </a:rPr>
              <a:t>indicate</a:t>
            </a:r>
            <a:r>
              <a:rPr lang="en-GB" sz="165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that your step has been counted. The ‘</a:t>
            </a:r>
            <a:r>
              <a:rPr lang="en-GB" sz="165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textRoundtripDataId="217"/>
                  </a:ext>
                </a:extLst>
              </a:rPr>
              <a:t>clear screen</a:t>
            </a:r>
            <a:r>
              <a:rPr lang="en-GB" sz="165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’ block clears the LED </a:t>
            </a:r>
            <a:r>
              <a:rPr lang="en-GB" sz="165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textRoundtripDataId="218"/>
                  </a:ext>
                </a:extLst>
              </a:rPr>
              <a:t>display and is ready</a:t>
            </a:r>
            <a:r>
              <a:rPr lang="en-GB" sz="165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for the next step. </a:t>
            </a:r>
            <a:endParaRPr sz="1650"/>
          </a:p>
        </p:txBody>
      </p:sp>
      <p:sp>
        <p:nvSpPr>
          <p:cNvPr id="454" name="Google Shape;454;g365ab73c13e_0_129" descr="An on logo pressed block containing a show number step count block. "/>
          <p:cNvSpPr/>
          <p:nvPr/>
        </p:nvSpPr>
        <p:spPr>
          <a:xfrm>
            <a:off x="6317175" y="2060200"/>
            <a:ext cx="2445900" cy="4151700"/>
          </a:xfrm>
          <a:prstGeom prst="roundRect">
            <a:avLst>
              <a:gd name="adj" fmla="val 16667"/>
            </a:avLst>
          </a:prstGeom>
          <a:noFill/>
          <a:ln w="19050" cap="flat" cmpd="sng">
            <a:solidFill>
              <a:srgbClr val="CD036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lnSpc>
                <a:spcPct val="110000"/>
              </a:lnSpc>
              <a:spcBef>
                <a:spcPts val="13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rPr lang="en-GB" sz="165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textRoundtripDataId="219"/>
                  </a:ext>
                </a:extLst>
              </a:rPr>
              <a:t>You can show the number of steps taken on the LED </a:t>
            </a:r>
            <a:r>
              <a:rPr lang="en-GB" sz="165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textRoundtripDataId="220"/>
                  </a:ext>
                </a:extLst>
              </a:rPr>
              <a:t>display by pressing the touch logo. </a:t>
            </a:r>
            <a:endParaRPr sz="1650" b="0" i="0" u="none" strike="noStrike" cap="none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pic>
        <p:nvPicPr>
          <p:cNvPr id="455" name="Google Shape;455;g365ab73c13e_0_129" descr="MakeCode blocks. On button A pressed block containing a play tone Low C for 1/2 beat until done block, a show icon heart block, a change step count by 1 block and a clear screen block. " title="buttona.png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549925" y="2204600"/>
            <a:ext cx="3543401" cy="19952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" name="Google Shape;460;g3708ac53d2e_0_91"/>
          <p:cNvSpPr txBox="1">
            <a:spLocks noGrp="1"/>
          </p:cNvSpPr>
          <p:nvPr>
            <p:ph type="title"/>
          </p:nvPr>
        </p:nvSpPr>
        <p:spPr>
          <a:xfrm>
            <a:off x="681026" y="456075"/>
            <a:ext cx="7708800" cy="91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A000"/>
              </a:buClr>
              <a:buSzPts val="2600"/>
              <a:buFont typeface="Arial"/>
              <a:buNone/>
            </a:pPr>
            <a:r>
              <a:rPr lang="en-GB" sz="2600">
                <a:solidFill>
                  <a:srgbClr val="CD0364"/>
                </a:solidFill>
              </a:rPr>
              <a:t>Spicy 🌶️🌶️🌶️ Code Details 2</a:t>
            </a:r>
            <a:endParaRPr sz="2600">
              <a:solidFill>
                <a:srgbClr val="2993D6"/>
              </a:solidFill>
            </a:endParaRPr>
          </a:p>
        </p:txBody>
      </p:sp>
      <p:sp>
        <p:nvSpPr>
          <p:cNvPr id="461" name="Google Shape;461;g3708ac53d2e_0_91"/>
          <p:cNvSpPr txBox="1">
            <a:spLocks noGrp="1"/>
          </p:cNvSpPr>
          <p:nvPr>
            <p:ph type="sldNum" idx="12"/>
          </p:nvPr>
        </p:nvSpPr>
        <p:spPr>
          <a:xfrm>
            <a:off x="6996113" y="6356351"/>
            <a:ext cx="22290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75"/>
              <a:buFont typeface="Arial"/>
              <a:buNone/>
            </a:pPr>
            <a:r>
              <a:rPr lang="en-GB"/>
              <a:t>Page </a:t>
            </a:r>
            <a:fld id="{00000000-1234-1234-1234-123412341234}" type="slidenum">
              <a:rPr lang="en-GB"/>
              <a:t>32</a:t>
            </a:fld>
            <a:endParaRPr/>
          </a:p>
        </p:txBody>
      </p:sp>
      <p:sp>
        <p:nvSpPr>
          <p:cNvPr id="462" name="Google Shape;462;g3708ac53d2e_0_91"/>
          <p:cNvSpPr txBox="1"/>
          <p:nvPr/>
        </p:nvSpPr>
        <p:spPr>
          <a:xfrm>
            <a:off x="121300" y="6356350"/>
            <a:ext cx="3676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50"/>
              <a:buFont typeface="Arial"/>
              <a:buNone/>
            </a:pPr>
            <a:r>
              <a:rPr lang="en-GB" sz="1150" b="0" i="0" u="none" strike="noStrike" cap="none"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Mild</a:t>
            </a:r>
            <a:r>
              <a:rPr lang="en-GB" sz="1150" b="1" i="0" u="none" strike="noStrike" cap="none">
                <a:solidFill>
                  <a:srgbClr val="2A92D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</a:t>
            </a:r>
            <a:r>
              <a:rPr lang="en-GB" sz="1150" b="0" i="0" u="none" strike="noStrike" cap="none"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- Medium</a:t>
            </a:r>
            <a:r>
              <a:rPr lang="en-GB" sz="1150" b="1" i="0" u="none" strike="noStrike" cap="none">
                <a:solidFill>
                  <a:srgbClr val="6C4BC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</a:t>
            </a:r>
            <a:r>
              <a:rPr lang="en-GB" sz="1150" b="0" i="0" u="none" strike="noStrike" cap="none"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- </a:t>
            </a:r>
            <a:r>
              <a:rPr lang="en-GB" sz="1150" b="1" i="0" u="none" strike="noStrike" cap="none">
                <a:solidFill>
                  <a:srgbClr val="CD0364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Spicy</a:t>
            </a:r>
            <a:r>
              <a:rPr lang="en-GB" sz="1150" b="0" i="0" u="none" strike="noStrike" cap="none"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</a:t>
            </a:r>
            <a:r>
              <a:rPr lang="en-GB" sz="1150" b="1" i="0" u="none" strike="noStrike" cap="none">
                <a:solidFill>
                  <a:srgbClr val="2A92D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🌶️🌶️🌶️</a:t>
            </a:r>
            <a:endParaRPr sz="1150" b="0" i="0" u="none" strike="noStrike" cap="none">
              <a:solidFill>
                <a:srgbClr val="888888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pic>
        <p:nvPicPr>
          <p:cNvPr id="463" name="Google Shape;463;g3708ac53d2e_0_91" descr="decorative" title="Inspired_green@4x-100.jp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389752" y="373350"/>
            <a:ext cx="670027" cy="911400"/>
          </a:xfrm>
          <a:prstGeom prst="rect">
            <a:avLst/>
          </a:prstGeom>
          <a:noFill/>
          <a:ln>
            <a:noFill/>
          </a:ln>
        </p:spPr>
      </p:pic>
      <p:sp>
        <p:nvSpPr>
          <p:cNvPr id="464" name="Google Shape;464;g3708ac53d2e_0_91"/>
          <p:cNvSpPr/>
          <p:nvPr/>
        </p:nvSpPr>
        <p:spPr>
          <a:xfrm>
            <a:off x="784625" y="1548375"/>
            <a:ext cx="5044800" cy="4609500"/>
          </a:xfrm>
          <a:prstGeom prst="roundRect">
            <a:avLst>
              <a:gd name="adj" fmla="val 16667"/>
            </a:avLst>
          </a:prstGeom>
          <a:noFill/>
          <a:ln w="19050" cap="flat" cmpd="sng">
            <a:solidFill>
              <a:srgbClr val="CD036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lnSpc>
                <a:spcPct val="110000"/>
              </a:lnSpc>
              <a:spcBef>
                <a:spcPts val="1300"/>
              </a:spcBef>
              <a:spcAft>
                <a:spcPts val="0"/>
              </a:spcAft>
              <a:buNone/>
            </a:pPr>
            <a:r>
              <a:rPr lang="en-GB" sz="165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 second variable called “</a:t>
            </a:r>
            <a:r>
              <a:rPr lang="en-GB" sz="165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textRoundtripDataId="221"/>
                  </a:ext>
                </a:extLst>
              </a:rPr>
              <a:t>step length</a:t>
            </a:r>
            <a:r>
              <a:rPr lang="en-GB" sz="165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” holds the number 2 because 2 feet (0.6 meters) is the average length of a child’s step. </a:t>
            </a:r>
            <a:endParaRPr sz="1650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rtl="0">
              <a:lnSpc>
                <a:spcPct val="110000"/>
              </a:lnSpc>
              <a:spcBef>
                <a:spcPts val="1300"/>
              </a:spcBef>
              <a:spcAft>
                <a:spcPts val="0"/>
              </a:spcAft>
              <a:buNone/>
            </a:pPr>
            <a:r>
              <a:rPr lang="en-GB" sz="165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When the program starts, the variable “step count” is set to 0 and “step length” is set to 2. The LED displays a 0 and a tone is played to </a:t>
            </a:r>
            <a:r>
              <a:rPr lang="en-GB" sz="165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textRoundtripDataId="222"/>
                  </a:ext>
                </a:extLst>
              </a:rPr>
              <a:t>signal</a:t>
            </a:r>
            <a:r>
              <a:rPr lang="en-GB" sz="165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that the micro:bit is ready for measurement.</a:t>
            </a:r>
            <a:endParaRPr sz="1650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pic>
        <p:nvPicPr>
          <p:cNvPr id="465" name="Google Shape;465;g3708ac53d2e_0_91" descr="The on start block containing the set step count to 0 block, the set step length to 2 block, the show number 0 block and the play tone Middle C for 1 beat until done block. " title="on-start.pn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643037" y="1666050"/>
            <a:ext cx="3327976" cy="171940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466" name="Google Shape;466;g3708ac53d2e_0_91"/>
          <p:cNvGrpSpPr/>
          <p:nvPr/>
        </p:nvGrpSpPr>
        <p:grpSpPr>
          <a:xfrm>
            <a:off x="6073312" y="1548375"/>
            <a:ext cx="3386026" cy="4609500"/>
            <a:chOff x="5692312" y="1548375"/>
            <a:chExt cx="3386026" cy="4609500"/>
          </a:xfrm>
        </p:grpSpPr>
        <p:pic>
          <p:nvPicPr>
            <p:cNvPr id="467" name="Google Shape;467;g3708ac53d2e_0_91" title="buttonb.png"/>
            <p:cNvPicPr preferRelativeResize="0"/>
            <p:nvPr/>
          </p:nvPicPr>
          <p:blipFill>
            <a:blip r:embed="rId5">
              <a:alphaModFix/>
            </a:blip>
            <a:stretch>
              <a:fillRect/>
            </a:stretch>
          </p:blipFill>
          <p:spPr>
            <a:xfrm>
              <a:off x="5692312" y="2238900"/>
              <a:ext cx="3386026" cy="1049750"/>
            </a:xfrm>
            <a:prstGeom prst="rect">
              <a:avLst/>
            </a:prstGeom>
            <a:noFill/>
            <a:ln w="1905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</p:pic>
        <p:sp>
          <p:nvSpPr>
            <p:cNvPr id="468" name="Google Shape;468;g3708ac53d2e_0_91" descr="The on button B pressed block containing the show number step count x step length blocks. "/>
            <p:cNvSpPr/>
            <p:nvPr/>
          </p:nvSpPr>
          <p:spPr>
            <a:xfrm>
              <a:off x="5784975" y="1548375"/>
              <a:ext cx="3200700" cy="4609500"/>
            </a:xfrm>
            <a:prstGeom prst="roundRect">
              <a:avLst>
                <a:gd name="adj" fmla="val 16667"/>
              </a:avLst>
            </a:prstGeom>
            <a:noFill/>
            <a:ln w="19050" cap="flat" cmpd="sng">
              <a:solidFill>
                <a:srgbClr val="CD036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b" anchorCtr="0">
              <a:noAutofit/>
            </a:bodyPr>
            <a:lstStyle/>
            <a:p>
              <a:pPr marL="0" lvl="0" indent="0" algn="l" rtl="0">
                <a:lnSpc>
                  <a:spcPct val="110000"/>
                </a:lnSpc>
                <a:spcBef>
                  <a:spcPts val="130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Arial"/>
                <a:buNone/>
              </a:pPr>
              <a:r>
                <a:rPr lang="en-GB" sz="1650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When you press button B, the micro:bit multiplies the numbers in the two variables to calculate how far you have walked. The </a:t>
              </a:r>
              <a:r>
                <a:rPr lang="en-GB" sz="1650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  <a:extLst>
                    <a:ext uri="http://customooxmlschemas.google.com/">
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textRoundtripDataId="223"/>
                    </a:ext>
                  </a:extLst>
                </a:rPr>
                <a:t>number displayed is in feet.</a:t>
              </a:r>
              <a:endParaRPr sz="165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</p:grp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3" name="Google Shape;473;g365ab73c13e_0_420"/>
          <p:cNvSpPr txBox="1">
            <a:spLocks noGrp="1"/>
          </p:cNvSpPr>
          <p:nvPr>
            <p:ph type="body" idx="1"/>
          </p:nvPr>
        </p:nvSpPr>
        <p:spPr>
          <a:xfrm>
            <a:off x="2276389" y="2669745"/>
            <a:ext cx="5353200" cy="151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4999"/>
              <a:buNone/>
            </a:pPr>
            <a:r>
              <a:rPr lang="en-GB"/>
              <a:t>Extension I</a:t>
            </a:r>
            <a:r>
              <a:rPr lang="en-GB"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textRoundtripDataId="224"/>
                  </a:ext>
                </a:extLst>
              </a:rPr>
              <a:t>deas</a:t>
            </a:r>
            <a:endParaRPr/>
          </a:p>
        </p:txBody>
      </p:sp>
      <p:sp>
        <p:nvSpPr>
          <p:cNvPr id="474" name="Google Shape;474;g365ab73c13e_0_420"/>
          <p:cNvSpPr txBox="1">
            <a:spLocks noGrp="1"/>
          </p:cNvSpPr>
          <p:nvPr>
            <p:ph type="sldNum" idx="12"/>
          </p:nvPr>
        </p:nvSpPr>
        <p:spPr>
          <a:xfrm>
            <a:off x="7101729" y="6125009"/>
            <a:ext cx="22290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/>
              <a:t>33</a:t>
            </a:fld>
            <a:endParaRPr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9" name="Google Shape;479;g35fa30c4f18_0_51"/>
          <p:cNvSpPr txBox="1">
            <a:spLocks noGrp="1"/>
          </p:cNvSpPr>
          <p:nvPr>
            <p:ph type="title"/>
          </p:nvPr>
        </p:nvSpPr>
        <p:spPr>
          <a:xfrm>
            <a:off x="681037" y="456073"/>
            <a:ext cx="8544000" cy="91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A000"/>
              </a:buClr>
              <a:buSzPts val="2600"/>
              <a:buFont typeface="Arial"/>
              <a:buNone/>
            </a:pPr>
            <a:r>
              <a:rPr lang="en-GB" sz="2600">
                <a:solidFill>
                  <a:srgbClr val="00A000"/>
                </a:solidFill>
              </a:rPr>
              <a:t>Distance Calculator E</a:t>
            </a:r>
            <a:r>
              <a:rPr lang="en-GB" sz="2600">
                <a:solidFill>
                  <a:srgbClr val="00A000"/>
                </a:solidFill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textRoundtripDataId="225"/>
                  </a:ext>
                </a:extLst>
              </a:rPr>
              <a:t>xtensions</a:t>
            </a:r>
            <a:endParaRPr sz="2600">
              <a:solidFill>
                <a:srgbClr val="00A000"/>
              </a:solidFill>
            </a:endParaRPr>
          </a:p>
        </p:txBody>
      </p:sp>
      <p:sp>
        <p:nvSpPr>
          <p:cNvPr id="480" name="Google Shape;480;g35fa30c4f18_0_51"/>
          <p:cNvSpPr txBox="1">
            <a:spLocks noGrp="1"/>
          </p:cNvSpPr>
          <p:nvPr>
            <p:ph type="sldNum" idx="12"/>
          </p:nvPr>
        </p:nvSpPr>
        <p:spPr>
          <a:xfrm>
            <a:off x="6996113" y="6356351"/>
            <a:ext cx="22290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75"/>
              <a:buFont typeface="Arial"/>
              <a:buNone/>
            </a:pPr>
            <a:r>
              <a:rPr lang="en-GB"/>
              <a:t>Page </a:t>
            </a:r>
            <a:fld id="{00000000-1234-1234-1234-123412341234}" type="slidenum">
              <a:rPr lang="en-GB"/>
              <a:t>34</a:t>
            </a:fld>
            <a:endParaRPr/>
          </a:p>
        </p:txBody>
      </p:sp>
      <p:sp>
        <p:nvSpPr>
          <p:cNvPr id="481" name="Google Shape;481;g35fa30c4f18_0_51"/>
          <p:cNvSpPr txBox="1">
            <a:spLocks noGrp="1"/>
          </p:cNvSpPr>
          <p:nvPr>
            <p:ph type="body" idx="1"/>
          </p:nvPr>
        </p:nvSpPr>
        <p:spPr>
          <a:xfrm>
            <a:off x="681036" y="1548371"/>
            <a:ext cx="8544000" cy="4609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318151" lvl="0" indent="-309553" algn="l" rtl="0">
              <a:lnSpc>
                <a:spcPct val="110000"/>
              </a:lnSpc>
              <a:spcBef>
                <a:spcPts val="1300"/>
              </a:spcBef>
              <a:spcAft>
                <a:spcPts val="0"/>
              </a:spcAft>
              <a:buClr>
                <a:srgbClr val="00A000"/>
              </a:buClr>
              <a:buSzPts val="1800"/>
              <a:buChar char="•"/>
            </a:pPr>
            <a:r>
              <a:rPr lang="en-GB" sz="1800"/>
              <a:t>Convert your measurements and calculations into meters.</a:t>
            </a:r>
            <a:endParaRPr sz="1800"/>
          </a:p>
          <a:p>
            <a:pPr marL="318151" lvl="0" indent="-309553" algn="l" rtl="0">
              <a:lnSpc>
                <a:spcPct val="110000"/>
              </a:lnSpc>
              <a:spcBef>
                <a:spcPts val="1300"/>
              </a:spcBef>
              <a:spcAft>
                <a:spcPts val="0"/>
              </a:spcAft>
              <a:buClr>
                <a:srgbClr val="00A000"/>
              </a:buClr>
              <a:buSzPts val="1800"/>
              <a:buChar char="•"/>
            </a:pPr>
            <a:r>
              <a:rPr lang="en-GB" sz="1800"/>
              <a:t>Calculate your average step length in feet and use it to replace the ‘2’ in the ‘set step length’ code block for more precise measurements and calculations.</a:t>
            </a:r>
            <a:endParaRPr sz="1800"/>
          </a:p>
          <a:p>
            <a:pPr marL="318151" lvl="0" indent="-309553" algn="l" rtl="0">
              <a:lnSpc>
                <a:spcPct val="110000"/>
              </a:lnSpc>
              <a:spcBef>
                <a:spcPts val="1300"/>
              </a:spcBef>
              <a:spcAft>
                <a:spcPts val="1000"/>
              </a:spcAft>
              <a:buClr>
                <a:srgbClr val="00A000"/>
              </a:buClr>
              <a:buSzPts val="1800"/>
              <a:buChar char="•"/>
            </a:pPr>
            <a:r>
              <a:rPr lang="en-GB" sz="1800"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textRoundtripDataId="226"/>
                  </a:ext>
                </a:extLst>
              </a:rPr>
              <a:t>Measure the side lengths of a composite shape formed by two or more </a:t>
            </a:r>
            <a:r>
              <a:rPr lang="en-GB" sz="1800"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textRoundtripDataId="227"/>
                  </a:ext>
                </a:extLst>
              </a:rPr>
              <a:t>rectangles</a:t>
            </a:r>
            <a:r>
              <a:rPr lang="en-GB" sz="1800"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textRoundtripDataId="228"/>
                  </a:ext>
                </a:extLst>
              </a:rPr>
              <a:t> and calculate perimeter and area.</a:t>
            </a:r>
            <a:endParaRPr sz="1800"/>
          </a:p>
        </p:txBody>
      </p:sp>
      <p:pic>
        <p:nvPicPr>
          <p:cNvPr id="482" name="Google Shape;482;g35fa30c4f18_0_51" title="Screenshot 2025-06-12 at 17.01.28.png"/>
          <p:cNvPicPr preferRelativeResize="0"/>
          <p:nvPr/>
        </p:nvPicPr>
        <p:blipFill rotWithShape="1">
          <a:blip r:embed="rId3">
            <a:alphaModFix/>
          </a:blip>
          <a:srcRect l="-129080" t="6450" r="129080" b="-6447"/>
          <a:stretch/>
        </p:blipFill>
        <p:spPr>
          <a:xfrm>
            <a:off x="7928000" y="4042200"/>
            <a:ext cx="1728000" cy="223795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483" name="Google Shape;483;g35fa30c4f18_0_51"/>
          <p:cNvGrpSpPr/>
          <p:nvPr/>
        </p:nvGrpSpPr>
        <p:grpSpPr>
          <a:xfrm>
            <a:off x="8111932" y="254224"/>
            <a:ext cx="981036" cy="1315129"/>
            <a:chOff x="7405932" y="173599"/>
            <a:chExt cx="981036" cy="1315129"/>
          </a:xfrm>
        </p:grpSpPr>
        <p:grpSp>
          <p:nvGrpSpPr>
            <p:cNvPr id="484" name="Google Shape;484;g35fa30c4f18_0_51"/>
            <p:cNvGrpSpPr/>
            <p:nvPr/>
          </p:nvGrpSpPr>
          <p:grpSpPr>
            <a:xfrm rot="4080661">
              <a:off x="7924640" y="228087"/>
              <a:ext cx="371965" cy="377145"/>
              <a:chOff x="7572716" y="3272053"/>
              <a:chExt cx="489368" cy="496098"/>
            </a:xfrm>
          </p:grpSpPr>
          <p:sp>
            <p:nvSpPr>
              <p:cNvPr id="485" name="Google Shape;485;g35fa30c4f18_0_51" descr="decorative"/>
              <p:cNvSpPr/>
              <p:nvPr/>
            </p:nvSpPr>
            <p:spPr>
              <a:xfrm>
                <a:off x="7572716" y="3522735"/>
                <a:ext cx="167067" cy="91963"/>
              </a:xfrm>
              <a:custGeom>
                <a:avLst/>
                <a:gdLst/>
                <a:ahLst/>
                <a:cxnLst/>
                <a:rect l="l" t="t" r="r" b="b"/>
                <a:pathLst>
                  <a:path w="167067" h="91963" extrusionOk="0">
                    <a:moveTo>
                      <a:pt x="21100" y="33814"/>
                    </a:moveTo>
                    <a:lnTo>
                      <a:pt x="128680" y="1277"/>
                    </a:lnTo>
                    <a:cubicBezTo>
                      <a:pt x="144316" y="-3450"/>
                      <a:pt x="161053" y="5344"/>
                      <a:pt x="165788" y="21063"/>
                    </a:cubicBezTo>
                    <a:cubicBezTo>
                      <a:pt x="170523" y="36782"/>
                      <a:pt x="161714" y="53381"/>
                      <a:pt x="145968" y="58107"/>
                    </a:cubicBezTo>
                    <a:lnTo>
                      <a:pt x="38387" y="90645"/>
                    </a:lnTo>
                    <a:cubicBezTo>
                      <a:pt x="35524" y="91524"/>
                      <a:pt x="32661" y="91964"/>
                      <a:pt x="29798" y="91964"/>
                    </a:cubicBezTo>
                    <a:cubicBezTo>
                      <a:pt x="17025" y="91964"/>
                      <a:pt x="5243" y="83720"/>
                      <a:pt x="1279" y="70859"/>
                    </a:cubicBezTo>
                    <a:cubicBezTo>
                      <a:pt x="-3456" y="55140"/>
                      <a:pt x="5353" y="38541"/>
                      <a:pt x="21100" y="33814"/>
                    </a:cubicBezTo>
                    <a:close/>
                  </a:path>
                </a:pathLst>
              </a:custGeom>
              <a:solidFill>
                <a:srgbClr val="00A000"/>
              </a:solidFill>
              <a:ln>
                <a:noFill/>
              </a:ln>
            </p:spPr>
            <p:txBody>
              <a:bodyPr spcFirstLastPara="1" wrap="square" lIns="52250" tIns="26100" rIns="52250" bIns="261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307"/>
                  <a:buFont typeface="Arial"/>
                  <a:buNone/>
                </a:pPr>
                <a:endParaRPr sz="1307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86" name="Google Shape;486;g35fa30c4f18_0_51" descr="decorative"/>
              <p:cNvSpPr/>
              <p:nvPr/>
            </p:nvSpPr>
            <p:spPr>
              <a:xfrm>
                <a:off x="7869358" y="3566964"/>
                <a:ext cx="141636" cy="136113"/>
              </a:xfrm>
              <a:custGeom>
                <a:avLst/>
                <a:gdLst/>
                <a:ahLst/>
                <a:cxnLst/>
                <a:rect l="l" t="t" r="r" b="b"/>
                <a:pathLst>
                  <a:path w="141636" h="136113" extrusionOk="0">
                    <a:moveTo>
                      <a:pt x="133528" y="126660"/>
                    </a:moveTo>
                    <a:cubicBezTo>
                      <a:pt x="127692" y="132925"/>
                      <a:pt x="119764" y="136113"/>
                      <a:pt x="111836" y="136113"/>
                    </a:cubicBezTo>
                    <a:cubicBezTo>
                      <a:pt x="104568" y="136113"/>
                      <a:pt x="97190" y="133475"/>
                      <a:pt x="91465" y="128089"/>
                    </a:cubicBezTo>
                    <a:lnTo>
                      <a:pt x="9430" y="51362"/>
                    </a:lnTo>
                    <a:cubicBezTo>
                      <a:pt x="-2572" y="40150"/>
                      <a:pt x="-3233" y="21353"/>
                      <a:pt x="8109" y="9371"/>
                    </a:cubicBezTo>
                    <a:cubicBezTo>
                      <a:pt x="19341" y="-2610"/>
                      <a:pt x="38170" y="-3160"/>
                      <a:pt x="50172" y="8052"/>
                    </a:cubicBezTo>
                    <a:lnTo>
                      <a:pt x="132206" y="84779"/>
                    </a:lnTo>
                    <a:cubicBezTo>
                      <a:pt x="144209" y="95991"/>
                      <a:pt x="144869" y="114788"/>
                      <a:pt x="133528" y="126770"/>
                    </a:cubicBezTo>
                    <a:close/>
                  </a:path>
                </a:pathLst>
              </a:custGeom>
              <a:solidFill>
                <a:srgbClr val="00A000"/>
              </a:solidFill>
              <a:ln>
                <a:noFill/>
              </a:ln>
            </p:spPr>
            <p:txBody>
              <a:bodyPr spcFirstLastPara="1" wrap="square" lIns="52250" tIns="26100" rIns="52250" bIns="261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307"/>
                  <a:buFont typeface="Arial"/>
                  <a:buNone/>
                </a:pPr>
                <a:endParaRPr sz="1307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87" name="Google Shape;487;g35fa30c4f18_0_51" descr="decorative"/>
              <p:cNvSpPr/>
              <p:nvPr/>
            </p:nvSpPr>
            <p:spPr>
              <a:xfrm>
                <a:off x="7895017" y="3425342"/>
                <a:ext cx="167067" cy="91963"/>
              </a:xfrm>
              <a:custGeom>
                <a:avLst/>
                <a:gdLst/>
                <a:ahLst/>
                <a:cxnLst/>
                <a:rect l="l" t="t" r="r" b="b"/>
                <a:pathLst>
                  <a:path w="167067" h="91963" extrusionOk="0">
                    <a:moveTo>
                      <a:pt x="21100" y="33814"/>
                    </a:moveTo>
                    <a:lnTo>
                      <a:pt x="128680" y="1277"/>
                    </a:lnTo>
                    <a:cubicBezTo>
                      <a:pt x="144316" y="-3450"/>
                      <a:pt x="161053" y="5344"/>
                      <a:pt x="165788" y="21063"/>
                    </a:cubicBezTo>
                    <a:cubicBezTo>
                      <a:pt x="170523" y="36782"/>
                      <a:pt x="161714" y="53381"/>
                      <a:pt x="145968" y="58107"/>
                    </a:cubicBezTo>
                    <a:lnTo>
                      <a:pt x="38387" y="90645"/>
                    </a:lnTo>
                    <a:cubicBezTo>
                      <a:pt x="35524" y="91524"/>
                      <a:pt x="32661" y="91964"/>
                      <a:pt x="29798" y="91964"/>
                    </a:cubicBezTo>
                    <a:cubicBezTo>
                      <a:pt x="17025" y="91964"/>
                      <a:pt x="5243" y="83720"/>
                      <a:pt x="1279" y="70859"/>
                    </a:cubicBezTo>
                    <a:cubicBezTo>
                      <a:pt x="-3456" y="55140"/>
                      <a:pt x="5353" y="38541"/>
                      <a:pt x="21100" y="33814"/>
                    </a:cubicBezTo>
                    <a:close/>
                  </a:path>
                </a:pathLst>
              </a:custGeom>
              <a:solidFill>
                <a:srgbClr val="00A000"/>
              </a:solidFill>
              <a:ln>
                <a:noFill/>
              </a:ln>
            </p:spPr>
            <p:txBody>
              <a:bodyPr spcFirstLastPara="1" wrap="square" lIns="52250" tIns="26100" rIns="52250" bIns="261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307"/>
                  <a:buFont typeface="Arial"/>
                  <a:buNone/>
                </a:pPr>
                <a:endParaRPr sz="1307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88" name="Google Shape;488;g35fa30c4f18_0_51" descr="decorative"/>
              <p:cNvSpPr/>
              <p:nvPr/>
            </p:nvSpPr>
            <p:spPr>
              <a:xfrm>
                <a:off x="7813147" y="3272053"/>
                <a:ext cx="85145" cy="168636"/>
              </a:xfrm>
              <a:custGeom>
                <a:avLst/>
                <a:gdLst/>
                <a:ahLst/>
                <a:cxnLst/>
                <a:rect l="l" t="t" r="r" b="b"/>
                <a:pathLst>
                  <a:path w="85145" h="168636" extrusionOk="0">
                    <a:moveTo>
                      <a:pt x="785" y="132142"/>
                    </a:moveTo>
                    <a:lnTo>
                      <a:pt x="26331" y="22988"/>
                    </a:lnTo>
                    <a:cubicBezTo>
                      <a:pt x="30075" y="7049"/>
                      <a:pt x="46151" y="-2954"/>
                      <a:pt x="62118" y="783"/>
                    </a:cubicBezTo>
                    <a:cubicBezTo>
                      <a:pt x="78084" y="4521"/>
                      <a:pt x="88104" y="20460"/>
                      <a:pt x="84360" y="36508"/>
                    </a:cubicBezTo>
                    <a:lnTo>
                      <a:pt x="58814" y="145662"/>
                    </a:lnTo>
                    <a:cubicBezTo>
                      <a:pt x="55621" y="159403"/>
                      <a:pt x="43398" y="168636"/>
                      <a:pt x="29854" y="168636"/>
                    </a:cubicBezTo>
                    <a:cubicBezTo>
                      <a:pt x="27652" y="168636"/>
                      <a:pt x="25340" y="168417"/>
                      <a:pt x="23028" y="167867"/>
                    </a:cubicBezTo>
                    <a:cubicBezTo>
                      <a:pt x="7061" y="164130"/>
                      <a:pt x="-2959" y="148191"/>
                      <a:pt x="785" y="132142"/>
                    </a:cubicBezTo>
                    <a:close/>
                  </a:path>
                </a:pathLst>
              </a:custGeom>
              <a:solidFill>
                <a:srgbClr val="00A000"/>
              </a:solidFill>
              <a:ln>
                <a:noFill/>
              </a:ln>
            </p:spPr>
            <p:txBody>
              <a:bodyPr spcFirstLastPara="1" wrap="square" lIns="52250" tIns="26100" rIns="52250" bIns="261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307"/>
                  <a:buFont typeface="Arial"/>
                  <a:buNone/>
                </a:pPr>
                <a:endParaRPr sz="1307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89" name="Google Shape;489;g35fa30c4f18_0_51" descr="decorative"/>
              <p:cNvSpPr/>
              <p:nvPr/>
            </p:nvSpPr>
            <p:spPr>
              <a:xfrm>
                <a:off x="7736508" y="3599549"/>
                <a:ext cx="85145" cy="168602"/>
              </a:xfrm>
              <a:custGeom>
                <a:avLst/>
                <a:gdLst/>
                <a:ahLst/>
                <a:cxnLst/>
                <a:rect l="l" t="t" r="r" b="b"/>
                <a:pathLst>
                  <a:path w="85145" h="168602" extrusionOk="0">
                    <a:moveTo>
                      <a:pt x="62118" y="749"/>
                    </a:moveTo>
                    <a:cubicBezTo>
                      <a:pt x="78084" y="4486"/>
                      <a:pt x="88104" y="20425"/>
                      <a:pt x="84360" y="36474"/>
                    </a:cubicBezTo>
                    <a:lnTo>
                      <a:pt x="58814" y="145628"/>
                    </a:lnTo>
                    <a:cubicBezTo>
                      <a:pt x="55621" y="159369"/>
                      <a:pt x="43398" y="168602"/>
                      <a:pt x="29854" y="168602"/>
                    </a:cubicBezTo>
                    <a:cubicBezTo>
                      <a:pt x="27652" y="168602"/>
                      <a:pt x="25340" y="168382"/>
                      <a:pt x="23028" y="167833"/>
                    </a:cubicBezTo>
                    <a:cubicBezTo>
                      <a:pt x="7061" y="164095"/>
                      <a:pt x="-2959" y="148156"/>
                      <a:pt x="785" y="132108"/>
                    </a:cubicBezTo>
                    <a:lnTo>
                      <a:pt x="26331" y="22954"/>
                    </a:lnTo>
                    <a:cubicBezTo>
                      <a:pt x="30075" y="7015"/>
                      <a:pt x="46041" y="-2878"/>
                      <a:pt x="62118" y="749"/>
                    </a:cubicBezTo>
                    <a:close/>
                  </a:path>
                </a:pathLst>
              </a:custGeom>
              <a:solidFill>
                <a:srgbClr val="00A000"/>
              </a:solidFill>
              <a:ln>
                <a:noFill/>
              </a:ln>
            </p:spPr>
            <p:txBody>
              <a:bodyPr spcFirstLastPara="1" wrap="square" lIns="52250" tIns="26100" rIns="52250" bIns="261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307"/>
                  <a:buFont typeface="Arial"/>
                  <a:buNone/>
                </a:pPr>
                <a:endParaRPr sz="1307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90" name="Google Shape;490;g35fa30c4f18_0_51" descr="decorative"/>
              <p:cNvSpPr/>
              <p:nvPr/>
            </p:nvSpPr>
            <p:spPr>
              <a:xfrm>
                <a:off x="7623695" y="3337114"/>
                <a:ext cx="141636" cy="136113"/>
              </a:xfrm>
              <a:custGeom>
                <a:avLst/>
                <a:gdLst/>
                <a:ahLst/>
                <a:cxnLst/>
                <a:rect l="l" t="t" r="r" b="b"/>
                <a:pathLst>
                  <a:path w="141636" h="136113" extrusionOk="0">
                    <a:moveTo>
                      <a:pt x="132206" y="84669"/>
                    </a:moveTo>
                    <a:cubicBezTo>
                      <a:pt x="144209" y="95881"/>
                      <a:pt x="144869" y="114678"/>
                      <a:pt x="133528" y="126660"/>
                    </a:cubicBezTo>
                    <a:cubicBezTo>
                      <a:pt x="127692" y="132925"/>
                      <a:pt x="119764" y="136113"/>
                      <a:pt x="111836" y="136113"/>
                    </a:cubicBezTo>
                    <a:cubicBezTo>
                      <a:pt x="104568" y="136113"/>
                      <a:pt x="97191" y="133475"/>
                      <a:pt x="91465" y="128089"/>
                    </a:cubicBezTo>
                    <a:lnTo>
                      <a:pt x="9430" y="51362"/>
                    </a:lnTo>
                    <a:cubicBezTo>
                      <a:pt x="-2572" y="40150"/>
                      <a:pt x="-3233" y="21353"/>
                      <a:pt x="8109" y="9371"/>
                    </a:cubicBezTo>
                    <a:cubicBezTo>
                      <a:pt x="19341" y="-2610"/>
                      <a:pt x="38170" y="-3160"/>
                      <a:pt x="50172" y="8052"/>
                    </a:cubicBezTo>
                    <a:lnTo>
                      <a:pt x="132206" y="84779"/>
                    </a:lnTo>
                    <a:close/>
                  </a:path>
                </a:pathLst>
              </a:custGeom>
              <a:solidFill>
                <a:srgbClr val="00A000"/>
              </a:solidFill>
              <a:ln>
                <a:noFill/>
              </a:ln>
            </p:spPr>
            <p:txBody>
              <a:bodyPr spcFirstLastPara="1" wrap="square" lIns="52250" tIns="26100" rIns="52250" bIns="261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307"/>
                  <a:buFont typeface="Arial"/>
                  <a:buNone/>
                </a:pPr>
                <a:endParaRPr sz="1307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pic>
          <p:nvPicPr>
            <p:cNvPr id="491" name="Google Shape;491;g35fa30c4f18_0_51" descr="decorative" title="Surprised_green@4x-100.jpg"/>
            <p:cNvPicPr preferRelativeResize="0"/>
            <p:nvPr/>
          </p:nvPicPr>
          <p:blipFill rotWithShape="1">
            <a:blip r:embed="rId4">
              <a:alphaModFix/>
            </a:blip>
            <a:srcRect/>
            <a:stretch/>
          </p:blipFill>
          <p:spPr>
            <a:xfrm rot="-1287383">
              <a:off x="7495156" y="724214"/>
              <a:ext cx="802589" cy="639897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g365ab73c13e_0_81"/>
          <p:cNvSpPr txBox="1">
            <a:spLocks noGrp="1"/>
          </p:cNvSpPr>
          <p:nvPr>
            <p:ph type="title"/>
          </p:nvPr>
        </p:nvSpPr>
        <p:spPr>
          <a:xfrm>
            <a:off x="681037" y="456073"/>
            <a:ext cx="8544000" cy="91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A000"/>
              </a:buClr>
              <a:buSzPts val="2600"/>
              <a:buFont typeface="Arial"/>
              <a:buNone/>
            </a:pPr>
            <a:r>
              <a:rPr lang="en-GB" sz="2600">
                <a:solidFill>
                  <a:srgbClr val="00A000"/>
                </a:solidFill>
              </a:rPr>
              <a:t>How the Distance Calculator W</a:t>
            </a:r>
            <a:r>
              <a:rPr lang="en-GB" sz="2600">
                <a:solidFill>
                  <a:srgbClr val="00A000"/>
                </a:solidFill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textRoundtripDataId="13"/>
                  </a:ext>
                </a:extLst>
              </a:rPr>
              <a:t>orks</a:t>
            </a:r>
            <a:endParaRPr sz="2600">
              <a:solidFill>
                <a:srgbClr val="00A000"/>
              </a:solidFill>
            </a:endParaRPr>
          </a:p>
        </p:txBody>
      </p:sp>
      <p:sp>
        <p:nvSpPr>
          <p:cNvPr id="131" name="Google Shape;131;g365ab73c13e_0_81"/>
          <p:cNvSpPr txBox="1">
            <a:spLocks noGrp="1"/>
          </p:cNvSpPr>
          <p:nvPr>
            <p:ph type="sldNum" idx="12"/>
          </p:nvPr>
        </p:nvSpPr>
        <p:spPr>
          <a:xfrm>
            <a:off x="6996113" y="6356351"/>
            <a:ext cx="22290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75"/>
              <a:buFont typeface="Arial"/>
              <a:buNone/>
            </a:pPr>
            <a:r>
              <a:rPr lang="en-GB"/>
              <a:t>Page </a:t>
            </a:r>
            <a:fld id="{00000000-1234-1234-1234-123412341234}" type="slidenum">
              <a:rPr lang="en-GB"/>
              <a:t>4</a:t>
            </a:fld>
            <a:endParaRPr/>
          </a:p>
        </p:txBody>
      </p:sp>
      <p:sp>
        <p:nvSpPr>
          <p:cNvPr id="132" name="Google Shape;132;g365ab73c13e_0_81"/>
          <p:cNvSpPr txBox="1">
            <a:spLocks noGrp="1"/>
          </p:cNvSpPr>
          <p:nvPr>
            <p:ph type="body" idx="1"/>
          </p:nvPr>
        </p:nvSpPr>
        <p:spPr>
          <a:xfrm>
            <a:off x="681025" y="1548375"/>
            <a:ext cx="8101800" cy="366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457200" lvl="0" indent="-3429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A000"/>
              </a:buClr>
              <a:buSzPts val="1800"/>
              <a:buChar char="•"/>
            </a:pPr>
            <a:r>
              <a:rPr lang="en-GB" sz="1800"/>
              <a:t>This project uses a variable called “step count” to keep track of the number of steps you’ve taken.</a:t>
            </a:r>
            <a:endParaRPr sz="1800"/>
          </a:p>
          <a:p>
            <a:pPr marL="457200" lvl="0" indent="-3429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A000"/>
              </a:buClr>
              <a:buSzPts val="1800"/>
              <a:buChar char="•"/>
            </a:pPr>
            <a:r>
              <a:rPr lang="en-GB" sz="1800"/>
              <a:t>Every time you press button A, it increases the “</a:t>
            </a:r>
            <a:r>
              <a:rPr lang="en-GB" sz="1800"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textRoundtripDataId="14"/>
                  </a:ext>
                </a:extLst>
              </a:rPr>
              <a:t>step count”</a:t>
            </a:r>
            <a:r>
              <a:rPr lang="en-GB" sz="1800"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textRoundtripDataId="15"/>
                  </a:ext>
                </a:extLst>
              </a:rPr>
              <a:t> </a:t>
            </a:r>
            <a:r>
              <a:rPr lang="en-GB" sz="1800"/>
              <a:t>variable by one, plays a </a:t>
            </a:r>
            <a:r>
              <a:rPr lang="en-GB" sz="1800"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textRoundtripDataId="16"/>
                  </a:ext>
                </a:extLst>
              </a:rPr>
              <a:t>sound, and </a:t>
            </a:r>
            <a:r>
              <a:rPr lang="en-GB" sz="1800"/>
              <a:t>shows a heart on the LED display.</a:t>
            </a:r>
            <a:endParaRPr sz="1800"/>
          </a:p>
          <a:p>
            <a:pPr marL="457200" lvl="0" indent="-342900" algn="l" rtl="0">
              <a:spcBef>
                <a:spcPts val="1000"/>
              </a:spcBef>
              <a:spcAft>
                <a:spcPts val="0"/>
              </a:spcAft>
              <a:buClr>
                <a:srgbClr val="00A000"/>
              </a:buClr>
              <a:buSzPts val="1800"/>
              <a:buChar char="•"/>
            </a:pPr>
            <a:r>
              <a:rPr lang="en-GB" sz="1800"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textRoundtripDataId="17"/>
                  </a:ext>
                </a:extLst>
              </a:rPr>
              <a:t>The project also uses a variable called “</a:t>
            </a:r>
            <a:r>
              <a:rPr lang="en-GB" sz="1800"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textRoundtripDataId="18"/>
                  </a:ext>
                </a:extLst>
              </a:rPr>
              <a:t>step length</a:t>
            </a:r>
            <a:r>
              <a:rPr lang="en-GB" sz="1800"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textRoundtripDataId="19"/>
                  </a:ext>
                </a:extLst>
              </a:rPr>
              <a:t>” with a value of </a:t>
            </a:r>
            <a:r>
              <a:rPr lang="en-GB" sz="1800"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textRoundtripDataId="20"/>
                  </a:ext>
                </a:extLst>
              </a:rPr>
              <a:t>2, </a:t>
            </a:r>
            <a:r>
              <a:rPr lang="en-GB" sz="1800"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textRoundtripDataId="21"/>
                  </a:ext>
                </a:extLst>
              </a:rPr>
              <a:t>because 2 feet (0.6 meters) is the average child’s step length. </a:t>
            </a:r>
            <a:endParaRPr sz="1800"/>
          </a:p>
          <a:p>
            <a:pPr marL="457200" lvl="0" indent="-342900" algn="l" rtl="0">
              <a:spcBef>
                <a:spcPts val="1000"/>
              </a:spcBef>
              <a:spcAft>
                <a:spcPts val="0"/>
              </a:spcAft>
              <a:buClr>
                <a:srgbClr val="00A000"/>
              </a:buClr>
              <a:buSzPts val="1800"/>
              <a:buChar char="•"/>
            </a:pPr>
            <a:r>
              <a:rPr lang="en-GB" sz="1800"/>
              <a:t>When you press button B, the micro:bit multiplies the numbers held in the</a:t>
            </a:r>
            <a:r>
              <a:rPr lang="en-GB" sz="1800"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textRoundtripDataId="22"/>
                  </a:ext>
                </a:extLst>
              </a:rPr>
              <a:t> “step count” and “step length</a:t>
            </a:r>
            <a:r>
              <a:rPr lang="en-GB" sz="1800"/>
              <a:t>” variables to find the distance you have walked and shows the product on the LED display. </a:t>
            </a:r>
            <a:endParaRPr sz="1800"/>
          </a:p>
          <a:p>
            <a:pPr marL="457200" lvl="0" indent="-3429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A000"/>
              </a:buClr>
              <a:buSzPts val="1800"/>
              <a:buChar char="•"/>
            </a:pPr>
            <a:r>
              <a:rPr lang="en-GB" sz="1800"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textRoundtripDataId="23"/>
                  </a:ext>
                </a:extLst>
              </a:rPr>
              <a:t>Numbers over 9 scroll across the display and d</a:t>
            </a:r>
            <a:r>
              <a:rPr lang="en-GB" sz="1800"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textRoundtripDataId="24"/>
                  </a:ext>
                </a:extLst>
              </a:rPr>
              <a:t>on’t</a:t>
            </a:r>
            <a:r>
              <a:rPr lang="en-GB" sz="1800"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textRoundtripDataId="25"/>
                  </a:ext>
                </a:extLst>
              </a:rPr>
              <a:t> stay on</a:t>
            </a:r>
            <a:r>
              <a:rPr lang="en-GB" sz="1800"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textRoundtripDataId="26"/>
                  </a:ext>
                </a:extLst>
              </a:rPr>
              <a:t> the display; press the touch logo to show the number of steps taken.</a:t>
            </a:r>
            <a:endParaRPr/>
          </a:p>
        </p:txBody>
      </p:sp>
      <p:sp>
        <p:nvSpPr>
          <p:cNvPr id="133" name="Google Shape;133;g365ab73c13e_0_81"/>
          <p:cNvSpPr/>
          <p:nvPr/>
        </p:nvSpPr>
        <p:spPr>
          <a:xfrm>
            <a:off x="584750" y="5442175"/>
            <a:ext cx="6949500" cy="914100"/>
          </a:xfrm>
          <a:prstGeom prst="roundRect">
            <a:avLst>
              <a:gd name="adj" fmla="val 16667"/>
            </a:avLst>
          </a:prstGeom>
          <a:solidFill>
            <a:schemeClr val="lt1"/>
          </a:solidFill>
          <a:ln w="19050" cap="flat" cmpd="sng">
            <a:solidFill>
              <a:srgbClr val="00A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-GB" sz="1600" b="1" i="0" u="none" strike="noStrike" cap="none">
                <a:solidFill>
                  <a:srgbClr val="00A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Pro </a:t>
            </a:r>
            <a:r>
              <a:rPr lang="en-GB" sz="1600" b="1">
                <a:solidFill>
                  <a:srgbClr val="00A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</a:t>
            </a:r>
            <a:r>
              <a:rPr lang="en-GB" sz="1600" b="1" i="0" u="none" strike="noStrike" cap="none">
                <a:solidFill>
                  <a:srgbClr val="00A000"/>
                </a:solidFill>
                <a:latin typeface="Helvetica Neue"/>
                <a:ea typeface="Helvetica Neue"/>
                <a:cs typeface="Helvetica Neue"/>
                <a:sym typeface="Helvetica Neue"/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textRoundtripDataId="27"/>
                  </a:ext>
                </a:extLst>
              </a:rPr>
              <a:t>ip:</a:t>
            </a:r>
            <a:r>
              <a:rPr lang="en-GB" sz="16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textRoundtripDataId="28"/>
                  </a:ext>
                </a:extLst>
              </a:rPr>
              <a:t> </a:t>
            </a:r>
            <a:r>
              <a:rPr lang="en-GB" sz="1600">
                <a:latin typeface="Helvetica Neue"/>
                <a:ea typeface="Helvetica Neue"/>
                <a:cs typeface="Helvetica Neue"/>
                <a:sym typeface="Helvetica Neue"/>
              </a:rPr>
              <a:t>Set the step count back to 0 by pressing the reset button on the back of your micro:bit. </a:t>
            </a:r>
            <a:endParaRPr sz="1600" b="0" i="0" u="none" strike="noStrike" cap="none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grpSp>
        <p:nvGrpSpPr>
          <p:cNvPr id="134" name="Google Shape;134;g365ab73c13e_0_81"/>
          <p:cNvGrpSpPr/>
          <p:nvPr/>
        </p:nvGrpSpPr>
        <p:grpSpPr>
          <a:xfrm rot="3243489">
            <a:off x="8664871" y="940584"/>
            <a:ext cx="650808" cy="659758"/>
            <a:chOff x="7572716" y="3272053"/>
            <a:chExt cx="489368" cy="496098"/>
          </a:xfrm>
        </p:grpSpPr>
        <p:sp>
          <p:nvSpPr>
            <p:cNvPr id="135" name="Google Shape;135;g365ab73c13e_0_81" descr="decorative"/>
            <p:cNvSpPr/>
            <p:nvPr/>
          </p:nvSpPr>
          <p:spPr>
            <a:xfrm>
              <a:off x="7572716" y="3522735"/>
              <a:ext cx="167067" cy="91963"/>
            </a:xfrm>
            <a:custGeom>
              <a:avLst/>
              <a:gdLst/>
              <a:ahLst/>
              <a:cxnLst/>
              <a:rect l="l" t="t" r="r" b="b"/>
              <a:pathLst>
                <a:path w="167067" h="91963" extrusionOk="0">
                  <a:moveTo>
                    <a:pt x="21100" y="33814"/>
                  </a:moveTo>
                  <a:lnTo>
                    <a:pt x="128680" y="1277"/>
                  </a:lnTo>
                  <a:cubicBezTo>
                    <a:pt x="144316" y="-3450"/>
                    <a:pt x="161053" y="5344"/>
                    <a:pt x="165788" y="21063"/>
                  </a:cubicBezTo>
                  <a:cubicBezTo>
                    <a:pt x="170523" y="36782"/>
                    <a:pt x="161714" y="53381"/>
                    <a:pt x="145968" y="58107"/>
                  </a:cubicBezTo>
                  <a:lnTo>
                    <a:pt x="38387" y="90645"/>
                  </a:lnTo>
                  <a:cubicBezTo>
                    <a:pt x="35524" y="91524"/>
                    <a:pt x="32661" y="91964"/>
                    <a:pt x="29798" y="91964"/>
                  </a:cubicBezTo>
                  <a:cubicBezTo>
                    <a:pt x="17025" y="91964"/>
                    <a:pt x="5243" y="83720"/>
                    <a:pt x="1279" y="70859"/>
                  </a:cubicBezTo>
                  <a:cubicBezTo>
                    <a:pt x="-3456" y="55140"/>
                    <a:pt x="5353" y="38541"/>
                    <a:pt x="21100" y="33814"/>
                  </a:cubicBezTo>
                  <a:close/>
                </a:path>
              </a:pathLst>
            </a:custGeom>
            <a:solidFill>
              <a:srgbClr val="00A000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288"/>
                <a:buFont typeface="Arial"/>
                <a:buNone/>
              </a:pPr>
              <a:endParaRPr sz="2288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6" name="Google Shape;136;g365ab73c13e_0_81" descr="decorative"/>
            <p:cNvSpPr/>
            <p:nvPr/>
          </p:nvSpPr>
          <p:spPr>
            <a:xfrm>
              <a:off x="7869358" y="3566964"/>
              <a:ext cx="141636" cy="136113"/>
            </a:xfrm>
            <a:custGeom>
              <a:avLst/>
              <a:gdLst/>
              <a:ahLst/>
              <a:cxnLst/>
              <a:rect l="l" t="t" r="r" b="b"/>
              <a:pathLst>
                <a:path w="141636" h="136113" extrusionOk="0">
                  <a:moveTo>
                    <a:pt x="133528" y="126660"/>
                  </a:moveTo>
                  <a:cubicBezTo>
                    <a:pt x="127692" y="132925"/>
                    <a:pt x="119764" y="136113"/>
                    <a:pt x="111836" y="136113"/>
                  </a:cubicBezTo>
                  <a:cubicBezTo>
                    <a:pt x="104568" y="136113"/>
                    <a:pt x="97190" y="133475"/>
                    <a:pt x="91465" y="128089"/>
                  </a:cubicBezTo>
                  <a:lnTo>
                    <a:pt x="9430" y="51362"/>
                  </a:lnTo>
                  <a:cubicBezTo>
                    <a:pt x="-2572" y="40150"/>
                    <a:pt x="-3233" y="21353"/>
                    <a:pt x="8109" y="9371"/>
                  </a:cubicBezTo>
                  <a:cubicBezTo>
                    <a:pt x="19341" y="-2610"/>
                    <a:pt x="38170" y="-3160"/>
                    <a:pt x="50172" y="8052"/>
                  </a:cubicBezTo>
                  <a:lnTo>
                    <a:pt x="132206" y="84779"/>
                  </a:lnTo>
                  <a:cubicBezTo>
                    <a:pt x="144209" y="95991"/>
                    <a:pt x="144869" y="114788"/>
                    <a:pt x="133528" y="126770"/>
                  </a:cubicBezTo>
                  <a:close/>
                </a:path>
              </a:pathLst>
            </a:custGeom>
            <a:solidFill>
              <a:srgbClr val="00A000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288"/>
                <a:buFont typeface="Arial"/>
                <a:buNone/>
              </a:pPr>
              <a:endParaRPr sz="2288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7" name="Google Shape;137;g365ab73c13e_0_81" descr="decorative"/>
            <p:cNvSpPr/>
            <p:nvPr/>
          </p:nvSpPr>
          <p:spPr>
            <a:xfrm>
              <a:off x="7895017" y="3425342"/>
              <a:ext cx="167067" cy="91963"/>
            </a:xfrm>
            <a:custGeom>
              <a:avLst/>
              <a:gdLst/>
              <a:ahLst/>
              <a:cxnLst/>
              <a:rect l="l" t="t" r="r" b="b"/>
              <a:pathLst>
                <a:path w="167067" h="91963" extrusionOk="0">
                  <a:moveTo>
                    <a:pt x="21100" y="33814"/>
                  </a:moveTo>
                  <a:lnTo>
                    <a:pt x="128680" y="1277"/>
                  </a:lnTo>
                  <a:cubicBezTo>
                    <a:pt x="144316" y="-3450"/>
                    <a:pt x="161053" y="5344"/>
                    <a:pt x="165788" y="21063"/>
                  </a:cubicBezTo>
                  <a:cubicBezTo>
                    <a:pt x="170523" y="36782"/>
                    <a:pt x="161714" y="53381"/>
                    <a:pt x="145968" y="58107"/>
                  </a:cubicBezTo>
                  <a:lnTo>
                    <a:pt x="38387" y="90645"/>
                  </a:lnTo>
                  <a:cubicBezTo>
                    <a:pt x="35524" y="91524"/>
                    <a:pt x="32661" y="91964"/>
                    <a:pt x="29798" y="91964"/>
                  </a:cubicBezTo>
                  <a:cubicBezTo>
                    <a:pt x="17025" y="91964"/>
                    <a:pt x="5243" y="83720"/>
                    <a:pt x="1279" y="70859"/>
                  </a:cubicBezTo>
                  <a:cubicBezTo>
                    <a:pt x="-3456" y="55140"/>
                    <a:pt x="5353" y="38541"/>
                    <a:pt x="21100" y="33814"/>
                  </a:cubicBezTo>
                  <a:close/>
                </a:path>
              </a:pathLst>
            </a:custGeom>
            <a:solidFill>
              <a:srgbClr val="00A000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288"/>
                <a:buFont typeface="Arial"/>
                <a:buNone/>
              </a:pPr>
              <a:endParaRPr sz="2288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8" name="Google Shape;138;g365ab73c13e_0_81" descr="decorative"/>
            <p:cNvSpPr/>
            <p:nvPr/>
          </p:nvSpPr>
          <p:spPr>
            <a:xfrm>
              <a:off x="7813147" y="3272053"/>
              <a:ext cx="85145" cy="168636"/>
            </a:xfrm>
            <a:custGeom>
              <a:avLst/>
              <a:gdLst/>
              <a:ahLst/>
              <a:cxnLst/>
              <a:rect l="l" t="t" r="r" b="b"/>
              <a:pathLst>
                <a:path w="85145" h="168636" extrusionOk="0">
                  <a:moveTo>
                    <a:pt x="785" y="132142"/>
                  </a:moveTo>
                  <a:lnTo>
                    <a:pt x="26331" y="22988"/>
                  </a:lnTo>
                  <a:cubicBezTo>
                    <a:pt x="30075" y="7049"/>
                    <a:pt x="46151" y="-2954"/>
                    <a:pt x="62118" y="783"/>
                  </a:cubicBezTo>
                  <a:cubicBezTo>
                    <a:pt x="78084" y="4521"/>
                    <a:pt x="88104" y="20460"/>
                    <a:pt x="84360" y="36508"/>
                  </a:cubicBezTo>
                  <a:lnTo>
                    <a:pt x="58814" y="145662"/>
                  </a:lnTo>
                  <a:cubicBezTo>
                    <a:pt x="55621" y="159403"/>
                    <a:pt x="43398" y="168636"/>
                    <a:pt x="29854" y="168636"/>
                  </a:cubicBezTo>
                  <a:cubicBezTo>
                    <a:pt x="27652" y="168636"/>
                    <a:pt x="25340" y="168417"/>
                    <a:pt x="23028" y="167867"/>
                  </a:cubicBezTo>
                  <a:cubicBezTo>
                    <a:pt x="7061" y="164130"/>
                    <a:pt x="-2959" y="148191"/>
                    <a:pt x="785" y="132142"/>
                  </a:cubicBezTo>
                  <a:close/>
                </a:path>
              </a:pathLst>
            </a:custGeom>
            <a:solidFill>
              <a:srgbClr val="00A000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288"/>
                <a:buFont typeface="Arial"/>
                <a:buNone/>
              </a:pPr>
              <a:endParaRPr sz="2288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9" name="Google Shape;139;g365ab73c13e_0_81" descr="decorative"/>
            <p:cNvSpPr/>
            <p:nvPr/>
          </p:nvSpPr>
          <p:spPr>
            <a:xfrm>
              <a:off x="7736508" y="3599549"/>
              <a:ext cx="85145" cy="168602"/>
            </a:xfrm>
            <a:custGeom>
              <a:avLst/>
              <a:gdLst/>
              <a:ahLst/>
              <a:cxnLst/>
              <a:rect l="l" t="t" r="r" b="b"/>
              <a:pathLst>
                <a:path w="85145" h="168602" extrusionOk="0">
                  <a:moveTo>
                    <a:pt x="62118" y="749"/>
                  </a:moveTo>
                  <a:cubicBezTo>
                    <a:pt x="78084" y="4486"/>
                    <a:pt x="88104" y="20425"/>
                    <a:pt x="84360" y="36474"/>
                  </a:cubicBezTo>
                  <a:lnTo>
                    <a:pt x="58814" y="145628"/>
                  </a:lnTo>
                  <a:cubicBezTo>
                    <a:pt x="55621" y="159369"/>
                    <a:pt x="43398" y="168602"/>
                    <a:pt x="29854" y="168602"/>
                  </a:cubicBezTo>
                  <a:cubicBezTo>
                    <a:pt x="27652" y="168602"/>
                    <a:pt x="25340" y="168382"/>
                    <a:pt x="23028" y="167833"/>
                  </a:cubicBezTo>
                  <a:cubicBezTo>
                    <a:pt x="7061" y="164095"/>
                    <a:pt x="-2959" y="148156"/>
                    <a:pt x="785" y="132108"/>
                  </a:cubicBezTo>
                  <a:lnTo>
                    <a:pt x="26331" y="22954"/>
                  </a:lnTo>
                  <a:cubicBezTo>
                    <a:pt x="30075" y="7015"/>
                    <a:pt x="46041" y="-2878"/>
                    <a:pt x="62118" y="749"/>
                  </a:cubicBezTo>
                  <a:close/>
                </a:path>
              </a:pathLst>
            </a:custGeom>
            <a:solidFill>
              <a:srgbClr val="00A000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288"/>
                <a:buFont typeface="Arial"/>
                <a:buNone/>
              </a:pPr>
              <a:endParaRPr sz="2288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0" name="Google Shape;140;g365ab73c13e_0_81" descr="decorative"/>
            <p:cNvSpPr/>
            <p:nvPr/>
          </p:nvSpPr>
          <p:spPr>
            <a:xfrm>
              <a:off x="7623695" y="3337114"/>
              <a:ext cx="141636" cy="136113"/>
            </a:xfrm>
            <a:custGeom>
              <a:avLst/>
              <a:gdLst/>
              <a:ahLst/>
              <a:cxnLst/>
              <a:rect l="l" t="t" r="r" b="b"/>
              <a:pathLst>
                <a:path w="141636" h="136113" extrusionOk="0">
                  <a:moveTo>
                    <a:pt x="132206" y="84669"/>
                  </a:moveTo>
                  <a:cubicBezTo>
                    <a:pt x="144209" y="95881"/>
                    <a:pt x="144869" y="114678"/>
                    <a:pt x="133528" y="126660"/>
                  </a:cubicBezTo>
                  <a:cubicBezTo>
                    <a:pt x="127692" y="132925"/>
                    <a:pt x="119764" y="136113"/>
                    <a:pt x="111836" y="136113"/>
                  </a:cubicBezTo>
                  <a:cubicBezTo>
                    <a:pt x="104568" y="136113"/>
                    <a:pt x="97191" y="133475"/>
                    <a:pt x="91465" y="128089"/>
                  </a:cubicBezTo>
                  <a:lnTo>
                    <a:pt x="9430" y="51362"/>
                  </a:lnTo>
                  <a:cubicBezTo>
                    <a:pt x="-2572" y="40150"/>
                    <a:pt x="-3233" y="21353"/>
                    <a:pt x="8109" y="9371"/>
                  </a:cubicBezTo>
                  <a:cubicBezTo>
                    <a:pt x="19341" y="-2610"/>
                    <a:pt x="38170" y="-3160"/>
                    <a:pt x="50172" y="8052"/>
                  </a:cubicBezTo>
                  <a:lnTo>
                    <a:pt x="132206" y="84779"/>
                  </a:lnTo>
                  <a:close/>
                </a:path>
              </a:pathLst>
            </a:custGeom>
            <a:solidFill>
              <a:srgbClr val="00A000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288"/>
                <a:buFont typeface="Arial"/>
                <a:buNone/>
              </a:pPr>
              <a:endParaRPr sz="2288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pic>
        <p:nvPicPr>
          <p:cNvPr id="141" name="Google Shape;141;g365ab73c13e_0_81" descr="decorative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 rot="-119300">
            <a:off x="8288205" y="914781"/>
            <a:ext cx="192617" cy="192617"/>
          </a:xfrm>
          <a:prstGeom prst="rect">
            <a:avLst/>
          </a:prstGeom>
          <a:noFill/>
          <a:ln>
            <a:noFill/>
          </a:ln>
        </p:spPr>
      </p:pic>
      <p:pic>
        <p:nvPicPr>
          <p:cNvPr id="142" name="Google Shape;142;g365ab73c13e_0_81" descr="An illustration of the back of a micro:bit and a finger over part of the board. The reset button is being pressed by the finger.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657650" y="5358975"/>
            <a:ext cx="1395652" cy="1053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7" name="Google Shape;147;g3713a36b783_0_7" descr="Illustration of educator in front of empty whiteboard used to signal teacher-led activities on this page" title="black female teacher image.pn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167250" y="316137"/>
            <a:ext cx="1428350" cy="1191276"/>
          </a:xfrm>
          <a:prstGeom prst="rect">
            <a:avLst/>
          </a:prstGeom>
          <a:noFill/>
          <a:ln>
            <a:noFill/>
          </a:ln>
        </p:spPr>
      </p:pic>
      <p:sp>
        <p:nvSpPr>
          <p:cNvPr id="148" name="Google Shape;148;g3713a36b783_0_7"/>
          <p:cNvSpPr txBox="1">
            <a:spLocks noGrp="1"/>
          </p:cNvSpPr>
          <p:nvPr>
            <p:ph type="body" idx="1"/>
          </p:nvPr>
        </p:nvSpPr>
        <p:spPr>
          <a:xfrm>
            <a:off x="681000" y="1291197"/>
            <a:ext cx="8544000" cy="75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92500" lnSpcReduction="20000"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1300"/>
              </a:spcBef>
              <a:spcAft>
                <a:spcPts val="0"/>
              </a:spcAft>
              <a:buSzPts val="1800"/>
              <a:buNone/>
            </a:pPr>
            <a:r>
              <a:rPr lang="en-GB" sz="1800"/>
              <a:t>The micro:bit wearable allows you to attach the micro:bit to your wrist to count your steps. Please follow the directions to assemble your wearable.</a:t>
            </a:r>
            <a:endParaRPr sz="1750"/>
          </a:p>
        </p:txBody>
      </p:sp>
      <p:sp>
        <p:nvSpPr>
          <p:cNvPr id="149" name="Google Shape;149;g3713a36b783_0_7"/>
          <p:cNvSpPr txBox="1">
            <a:spLocks noGrp="1"/>
          </p:cNvSpPr>
          <p:nvPr>
            <p:ph type="title"/>
          </p:nvPr>
        </p:nvSpPr>
        <p:spPr>
          <a:xfrm>
            <a:off x="681037" y="456073"/>
            <a:ext cx="8544000" cy="91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A000"/>
              </a:buClr>
              <a:buSzPts val="2600"/>
              <a:buFont typeface="Arial"/>
              <a:buNone/>
            </a:pPr>
            <a:r>
              <a:rPr lang="en-GB" sz="2600">
                <a:solidFill>
                  <a:srgbClr val="00A000"/>
                </a:solidFill>
              </a:rPr>
              <a:t>How to Assemble the micro:bit W</a:t>
            </a:r>
            <a:r>
              <a:rPr lang="en-GB" sz="2600">
                <a:solidFill>
                  <a:srgbClr val="00A000"/>
                </a:solidFill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textRoundtripDataId="29"/>
                  </a:ext>
                </a:extLst>
              </a:rPr>
              <a:t>earable</a:t>
            </a:r>
            <a:endParaRPr sz="2600">
              <a:solidFill>
                <a:srgbClr val="00A000"/>
              </a:solidFill>
            </a:endParaRPr>
          </a:p>
        </p:txBody>
      </p:sp>
      <p:sp>
        <p:nvSpPr>
          <p:cNvPr id="150" name="Google Shape;150;g3713a36b783_0_7"/>
          <p:cNvSpPr txBox="1">
            <a:spLocks noGrp="1"/>
          </p:cNvSpPr>
          <p:nvPr>
            <p:ph type="sldNum" idx="12"/>
          </p:nvPr>
        </p:nvSpPr>
        <p:spPr>
          <a:xfrm>
            <a:off x="6996113" y="6356351"/>
            <a:ext cx="22290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75"/>
              <a:buFont typeface="Arial"/>
              <a:buNone/>
            </a:pPr>
            <a:r>
              <a:rPr lang="en-GB"/>
              <a:t>Page </a:t>
            </a:r>
            <a:fld id="{00000000-1234-1234-1234-123412341234}" type="slidenum">
              <a:rPr lang="en-GB"/>
              <a:t>5</a:t>
            </a:fld>
            <a:endParaRPr/>
          </a:p>
        </p:txBody>
      </p:sp>
      <p:pic>
        <p:nvPicPr>
          <p:cNvPr id="151" name="Google Shape;151;g3713a36b783_0_7" descr="Providing clear instructions on how to assemble the micro:bit wearable. You will need the micro:bit wearable (flexible micro:bit holder and strap), a micro:bit and a battery pack." title="microbit wearable assembly">
            <a:hlinkClick r:id="rId4"/>
          </p:cNvPr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277575" y="2221502"/>
            <a:ext cx="7350875" cy="41348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g35fe6bcad37_0_9"/>
          <p:cNvSpPr txBox="1">
            <a:spLocks noGrp="1"/>
          </p:cNvSpPr>
          <p:nvPr>
            <p:ph type="title"/>
          </p:nvPr>
        </p:nvSpPr>
        <p:spPr>
          <a:xfrm>
            <a:off x="681037" y="456073"/>
            <a:ext cx="8544000" cy="91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A000"/>
              </a:buClr>
              <a:buSzPts val="2600"/>
              <a:buFont typeface="Arial"/>
              <a:buNone/>
            </a:pPr>
            <a:r>
              <a:rPr lang="en-GB" sz="2600">
                <a:solidFill>
                  <a:srgbClr val="00A000"/>
                </a:solidFill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textRoundtripDataId="30"/>
                  </a:ext>
                </a:extLst>
              </a:rPr>
              <a:t>Pick Your Level</a:t>
            </a:r>
            <a:endParaRPr sz="2600">
              <a:solidFill>
                <a:srgbClr val="00A000"/>
              </a:solidFill>
            </a:endParaRPr>
          </a:p>
        </p:txBody>
      </p:sp>
      <p:sp>
        <p:nvSpPr>
          <p:cNvPr id="157" name="Google Shape;157;g35fe6bcad37_0_9"/>
          <p:cNvSpPr txBox="1">
            <a:spLocks noGrp="1"/>
          </p:cNvSpPr>
          <p:nvPr>
            <p:ph type="sldNum" idx="12"/>
          </p:nvPr>
        </p:nvSpPr>
        <p:spPr>
          <a:xfrm>
            <a:off x="6996113" y="6356351"/>
            <a:ext cx="22290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75"/>
              <a:buFont typeface="Arial"/>
              <a:buNone/>
            </a:pPr>
            <a:r>
              <a:rPr lang="en-GB"/>
              <a:t>Page </a:t>
            </a:r>
            <a:fld id="{00000000-1234-1234-1234-123412341234}" type="slidenum">
              <a:rPr lang="en-GB"/>
              <a:t>6</a:t>
            </a:fld>
            <a:endParaRPr/>
          </a:p>
        </p:txBody>
      </p:sp>
      <p:pic>
        <p:nvPicPr>
          <p:cNvPr id="158" name="Google Shape;158;g35fe6bcad37_0_9" descr="decorative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470252" y="332938"/>
            <a:ext cx="955218" cy="736882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159" name="Google Shape;159;g35fe6bcad37_0_9"/>
          <p:cNvGraphicFramePr/>
          <p:nvPr>
            <p:extLst>
              <p:ext uri="{D42A27DB-BD31-4B8C-83A1-F6EECF244321}">
                <p14:modId xmlns:p14="http://schemas.microsoft.com/office/powerpoint/2010/main" val="1692491308"/>
              </p:ext>
            </p:extLst>
          </p:nvPr>
        </p:nvGraphicFramePr>
        <p:xfrm>
          <a:off x="480150" y="1220788"/>
          <a:ext cx="8945750" cy="5460845"/>
        </p:xfrm>
        <a:graphic>
          <a:graphicData uri="http://schemas.openxmlformats.org/drawingml/2006/table">
            <a:tbl>
              <a:tblPr>
                <a:noFill/>
                <a:tableStyleId>{8E1A844E-72E3-4502-A523-315658B82728}</a:tableStyleId>
              </a:tblPr>
              <a:tblGrid>
                <a:gridCol w="12510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946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657550">
                <a:tc rowSpan="2"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75"/>
                        <a:buFont typeface="Arial"/>
                        <a:buNone/>
                      </a:pPr>
                      <a:r>
                        <a:rPr lang="en-GB" sz="1600" b="1" u="sng" strike="noStrike" cap="none">
                          <a:solidFill>
                            <a:srgbClr val="2A92D6"/>
                          </a:solidFill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Mild</a:t>
                      </a:r>
                      <a:r>
                        <a:rPr lang="en-GB" sz="1600" u="sng" strike="noStrike" cap="none" dirty="0">
                          <a:solidFill>
                            <a:srgbClr val="2A92D6"/>
                          </a:solidFill>
                          <a:latin typeface="Helvetica Neue"/>
                          <a:ea typeface="Helvetica Neue"/>
                          <a:cs typeface="Helvetica Neue"/>
                          <a:sym typeface="Helvetica Neue"/>
                          <a:hlinkClick r:id="" action="ppaction://noaction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 </a:t>
                      </a:r>
                      <a:endParaRPr sz="1600" u="none" strike="noStrike" cap="none" dirty="0">
                        <a:solidFill>
                          <a:srgbClr val="2A92D6"/>
                        </a:solidFill>
                        <a:latin typeface="Helvetica Neue"/>
                        <a:ea typeface="Helvetica Neue"/>
                        <a:cs typeface="Helvetica Neue"/>
                        <a:sym typeface="Helvetica Neue"/>
                        <a:hlinkClick r:id="" action="ppaction://noaction">
                          <a:extLst>
                            <a:ext uri="{A12FA001-AC4F-418D-AE19-62706E023703}">
                              <ahyp:hlinkClr xmlns:ahyp="http://schemas.microsoft.com/office/drawing/2018/hyperlinkcolor" val="tx"/>
                            </a:ext>
                          </a:extLst>
                        </a:hlinkClick>
                      </a:endParaRPr>
                    </a:p>
                    <a:p>
                      <a:pPr marL="0" marR="0" lvl="0" indent="0" algn="l" rtl="0">
                        <a:lnSpc>
                          <a:spcPct val="90000"/>
                        </a:lnSpc>
                        <a:spcBef>
                          <a:spcPts val="812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75"/>
                        <a:buFont typeface="Arial"/>
                        <a:buNone/>
                      </a:pPr>
                      <a:r>
                        <a:rPr lang="en-GB" sz="1600" u="none" strike="noStrike" cap="none" dirty="0">
                          <a:solidFill>
                            <a:schemeClr val="dk1"/>
                          </a:solidFill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🌶️</a:t>
                      </a:r>
                      <a:endParaRPr sz="1600" u="none" strike="noStrike" cap="none" dirty="0">
                        <a:solidFill>
                          <a:schemeClr val="dk1"/>
                        </a:solidFill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  <a:p>
                      <a:pPr marL="0" marR="0" lvl="0" indent="0" algn="l" rtl="0">
                        <a:lnSpc>
                          <a:spcPct val="90000"/>
                        </a:lnSpc>
                        <a:spcBef>
                          <a:spcPts val="812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endParaRPr sz="1600" u="none" strike="noStrike" cap="none">
                        <a:solidFill>
                          <a:schemeClr val="dk1"/>
                        </a:solidFill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  <a:p>
                      <a:pPr marL="0" marR="0" lvl="0" indent="0" algn="l" rtl="0">
                        <a:lnSpc>
                          <a:spcPct val="90000"/>
                        </a:lnSpc>
                        <a:spcBef>
                          <a:spcPts val="812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GB" sz="1600" u="none" strike="noStrike" cap="none" dirty="0">
                          <a:solidFill>
                            <a:schemeClr val="dk1"/>
                          </a:solidFill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30 mins</a:t>
                      </a:r>
                      <a:endParaRPr sz="1600" u="none" strike="noStrike" cap="none" dirty="0"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L="91425" marR="91425" marT="91425" marB="90000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GB" sz="1500" b="1" u="none" strike="noStrike" cap="none" dirty="0">
                          <a:solidFill>
                            <a:schemeClr val="dk1"/>
                          </a:solidFill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Learning outcome: </a:t>
                      </a:r>
                      <a:r>
                        <a:rPr lang="en-GB" sz="1500" dirty="0">
                          <a:solidFill>
                            <a:schemeClr val="dk1"/>
                          </a:solidFill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I can use the </a:t>
                      </a:r>
                      <a:r>
                        <a:rPr lang="en-GB" sz="1500" dirty="0" err="1">
                          <a:solidFill>
                            <a:schemeClr val="dk1"/>
                          </a:solidFill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micro:bit</a:t>
                      </a:r>
                      <a:r>
                        <a:rPr lang="en-GB" sz="1500" dirty="0">
                          <a:solidFill>
                            <a:schemeClr val="dk1"/>
                          </a:solidFill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 distance calculator program to measure </a:t>
                      </a:r>
                      <a:r>
                        <a:rPr lang="en-GB" sz="1500" dirty="0">
                          <a:solidFill>
                            <a:schemeClr val="dk1"/>
                          </a:solidFill>
                          <a:latin typeface="Helvetica Neue"/>
                          <a:ea typeface="Helvetica Neue"/>
                          <a:cs typeface="Helvetica Neue"/>
                          <a:sym typeface="Helvetica Neue"/>
                          <a:extLst>
                            <a:ext uri="http://customooxmlschemas.google.com/">
      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textRoundtripDataId="31"/>
                            </a:ext>
                          </a:extLst>
                        </a:rPr>
                        <a:t>side lengths</a:t>
                      </a:r>
                      <a:r>
                        <a:rPr lang="en-GB" sz="1500" dirty="0">
                          <a:solidFill>
                            <a:schemeClr val="dk1"/>
                          </a:solidFill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 to calculate the perimeter and area of a rectangle. I can convert measurements to a smaller unit.</a:t>
                      </a:r>
                      <a:endParaRPr sz="1500" u="none" strike="noStrike" cap="none" dirty="0"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L="91425" marR="91425" marT="91425" marB="91425">
                    <a:solidFill>
                      <a:srgbClr val="F3F3F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9335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>
                          <a:srgbClr val="000000"/>
                        </a:buClr>
                        <a:buSzPts val="1650"/>
                        <a:buFont typeface="Arial"/>
                        <a:buNone/>
                      </a:pPr>
                      <a:r>
                        <a:rPr lang="en-GB" sz="1500" b="1" u="none" strike="noStrike" cap="none" dirty="0">
                          <a:solidFill>
                            <a:schemeClr val="dk1"/>
                          </a:solidFill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Activity description: </a:t>
                      </a:r>
                      <a:r>
                        <a:rPr lang="en-GB" sz="1500" dirty="0">
                          <a:solidFill>
                            <a:schemeClr val="dk1"/>
                          </a:solidFill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Using existing code, walk the sides of a rectangle to measure their lengths in feet or meters. Calculate the rectangle’s perimeter and area using the measurements collected and convert to smaller units of measure (inches or </a:t>
                      </a:r>
                      <a:r>
                        <a:rPr lang="en-GB" sz="1500" dirty="0" err="1">
                          <a:solidFill>
                            <a:schemeClr val="dk1"/>
                          </a:solidFill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centimeters</a:t>
                      </a:r>
                      <a:r>
                        <a:rPr lang="en-GB" sz="1500" dirty="0">
                          <a:solidFill>
                            <a:schemeClr val="dk1"/>
                          </a:solidFill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).</a:t>
                      </a:r>
                      <a:endParaRPr sz="1500" b="1" dirty="0">
                        <a:solidFill>
                          <a:schemeClr val="dk1"/>
                        </a:solidFill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L="91425" marR="91425" marT="91425" marB="91425"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57550">
                <a:tc rowSpan="2"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75"/>
                        <a:buFont typeface="Arial"/>
                        <a:buNone/>
                      </a:pPr>
                      <a:r>
                        <a:rPr lang="en-GB" sz="1600" b="1" u="sng" strike="noStrike" cap="none" dirty="0">
                          <a:solidFill>
                            <a:srgbClr val="6C4BC1"/>
                          </a:solidFill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Medium</a:t>
                      </a:r>
                      <a:endParaRPr sz="1600" u="none" strike="noStrike" cap="none" dirty="0">
                        <a:solidFill>
                          <a:srgbClr val="6C4BC1"/>
                        </a:solidFill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  <a:p>
                      <a:pPr marL="0" marR="0" lvl="0" indent="0" algn="l" rtl="0">
                        <a:lnSpc>
                          <a:spcPct val="90000"/>
                        </a:lnSpc>
                        <a:spcBef>
                          <a:spcPts val="812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75"/>
                        <a:buFont typeface="Arial"/>
                        <a:buNone/>
                      </a:pPr>
                      <a:r>
                        <a:rPr lang="en-GB" sz="1600" u="none" strike="noStrike" cap="none" dirty="0">
                          <a:solidFill>
                            <a:schemeClr val="dk1"/>
                          </a:solidFill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🌶️🌶️</a:t>
                      </a:r>
                      <a:endParaRPr sz="1600" u="none" strike="noStrike" cap="none" dirty="0">
                        <a:solidFill>
                          <a:schemeClr val="dk1"/>
                        </a:solidFill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  <a:p>
                      <a:pPr marL="0" marR="0" lvl="0" indent="0" algn="l" rtl="0">
                        <a:lnSpc>
                          <a:spcPct val="90000"/>
                        </a:lnSpc>
                        <a:spcBef>
                          <a:spcPts val="812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75"/>
                        <a:buFont typeface="Arial"/>
                        <a:buNone/>
                      </a:pPr>
                      <a:endParaRPr sz="1600" u="none" strike="noStrike" cap="none">
                        <a:solidFill>
                          <a:schemeClr val="dk1"/>
                        </a:solidFill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  <a:p>
                      <a:pPr marL="0" marR="0" lvl="0" indent="0" algn="l" rtl="0">
                        <a:lnSpc>
                          <a:spcPct val="90000"/>
                        </a:lnSpc>
                        <a:spcBef>
                          <a:spcPts val="812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75"/>
                        <a:buFont typeface="Arial"/>
                        <a:buNone/>
                      </a:pPr>
                      <a:endParaRPr sz="1600" u="none" strike="noStrike" cap="none">
                        <a:solidFill>
                          <a:schemeClr val="dk1"/>
                        </a:solidFill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  <a:p>
                      <a:pPr marL="0" marR="0" lvl="0" indent="0" algn="l" rtl="0">
                        <a:lnSpc>
                          <a:spcPct val="90000"/>
                        </a:lnSpc>
                        <a:spcBef>
                          <a:spcPts val="812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GB" sz="1600" u="none" strike="noStrike" cap="none" dirty="0">
                          <a:solidFill>
                            <a:schemeClr val="dk1"/>
                          </a:solidFill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45 mins</a:t>
                      </a:r>
                      <a:endParaRPr sz="1600" u="none" strike="noStrike" cap="none" dirty="0"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>
                          <a:srgbClr val="000000"/>
                        </a:buClr>
                        <a:buSzPts val="1650"/>
                        <a:buFont typeface="Arial"/>
                        <a:buNone/>
                      </a:pPr>
                      <a:r>
                        <a:rPr lang="en-GB" sz="1500" b="1" u="none" strike="noStrike" cap="none" dirty="0">
                          <a:solidFill>
                            <a:schemeClr val="dk1"/>
                          </a:solidFill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Learning outcome:</a:t>
                      </a:r>
                      <a:r>
                        <a:rPr lang="en-GB" sz="1500" u="none" strike="noStrike" cap="none" dirty="0">
                          <a:solidFill>
                            <a:schemeClr val="dk1"/>
                          </a:solidFill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 </a:t>
                      </a:r>
                      <a:r>
                        <a:rPr lang="en-GB" sz="1500" dirty="0">
                          <a:solidFill>
                            <a:schemeClr val="dk1"/>
                          </a:solidFill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I can modify my own distance calculator program to measure side </a:t>
                      </a:r>
                      <a:r>
                        <a:rPr lang="en-GB" sz="1500" dirty="0">
                          <a:solidFill>
                            <a:schemeClr val="dk1"/>
                          </a:solidFill>
                          <a:latin typeface="Helvetica Neue"/>
                          <a:ea typeface="Helvetica Neue"/>
                          <a:cs typeface="Helvetica Neue"/>
                          <a:sym typeface="Helvetica Neue"/>
                          <a:extLst>
                            <a:ext uri="http://customooxmlschemas.google.com/">
      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textRoundtripDataId="32"/>
                            </a:ext>
                          </a:extLst>
                        </a:rPr>
                        <a:t>lengths</a:t>
                      </a:r>
                      <a:r>
                        <a:rPr lang="en-GB" sz="1500" dirty="0">
                          <a:solidFill>
                            <a:schemeClr val="dk1"/>
                          </a:solidFill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 to calculate the perimeter and area of a rectangle. I can convert measurements to a smaller unit.</a:t>
                      </a:r>
                      <a:endParaRPr sz="1500" dirty="0">
                        <a:solidFill>
                          <a:schemeClr val="dk1"/>
                        </a:solidFill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L="91425" marR="91425" marT="91425" marB="91425">
                    <a:solidFill>
                      <a:srgbClr val="F3F3F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250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>
                          <a:srgbClr val="000000"/>
                        </a:buClr>
                        <a:buSzPts val="1650"/>
                        <a:buFont typeface="Arial"/>
                        <a:buNone/>
                      </a:pPr>
                      <a:r>
                        <a:rPr lang="en-GB" sz="1500" b="1" u="none" strike="noStrike" cap="none" dirty="0">
                          <a:solidFill>
                            <a:schemeClr val="dk1"/>
                          </a:solidFill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Activity description:</a:t>
                      </a:r>
                      <a:r>
                        <a:rPr lang="en-GB" sz="1500" u="none" strike="noStrike" cap="none" dirty="0">
                          <a:solidFill>
                            <a:schemeClr val="dk1"/>
                          </a:solidFill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 </a:t>
                      </a:r>
                      <a:r>
                        <a:rPr lang="en-GB" sz="1500" dirty="0">
                          <a:solidFill>
                            <a:schemeClr val="dk1"/>
                          </a:solidFill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Modify the starter project to code your own distance calculator project to walk the sides of a rectangle to measure their lengths in feet or meters. Calculate the rectangle perimeter and area using the measurements collected and convert to smaller units of measure (inches or </a:t>
                      </a:r>
                      <a:r>
                        <a:rPr lang="en-GB" sz="1500" dirty="0" err="1">
                          <a:solidFill>
                            <a:schemeClr val="dk1"/>
                          </a:solidFill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centimeters</a:t>
                      </a:r>
                      <a:r>
                        <a:rPr lang="en-GB" sz="1500" dirty="0">
                          <a:solidFill>
                            <a:schemeClr val="dk1"/>
                          </a:solidFill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).</a:t>
                      </a:r>
                      <a:endParaRPr sz="1500" dirty="0">
                        <a:solidFill>
                          <a:schemeClr val="dk1"/>
                        </a:solidFill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L="91425" marR="91425" marT="91425" marB="91425"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40100">
                <a:tc rowSpan="2"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75"/>
                        <a:buFont typeface="Arial"/>
                        <a:buNone/>
                      </a:pPr>
                      <a:r>
                        <a:rPr lang="en-GB" sz="1600" b="1" u="sng" strike="noStrike" cap="none">
                          <a:solidFill>
                            <a:srgbClr val="CD0364"/>
                          </a:solidFill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Spicy</a:t>
                      </a:r>
                      <a:endParaRPr sz="1600" u="none" strike="noStrike" cap="none">
                        <a:solidFill>
                          <a:srgbClr val="CD0364"/>
                        </a:solidFill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  <a:p>
                      <a:pPr marL="0" marR="0" lvl="0" indent="0" algn="l" rtl="0">
                        <a:lnSpc>
                          <a:spcPct val="90000"/>
                        </a:lnSpc>
                        <a:spcBef>
                          <a:spcPts val="812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75"/>
                        <a:buFont typeface="Arial"/>
                        <a:buNone/>
                      </a:pPr>
                      <a:r>
                        <a:rPr lang="en-GB" sz="1600" u="none" strike="noStrike" cap="none" dirty="0">
                          <a:solidFill>
                            <a:schemeClr val="dk1"/>
                          </a:solidFill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🌶️🌶️🌶️</a:t>
                      </a:r>
                      <a:endParaRPr sz="1600" u="none" strike="noStrike" cap="none" dirty="0">
                        <a:solidFill>
                          <a:schemeClr val="dk1"/>
                        </a:solidFill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  <a:p>
                      <a:pPr marL="0" marR="0" lvl="0" indent="0" algn="l" rtl="0">
                        <a:lnSpc>
                          <a:spcPct val="90000"/>
                        </a:lnSpc>
                        <a:spcBef>
                          <a:spcPts val="812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75"/>
                        <a:buFont typeface="Arial"/>
                        <a:buNone/>
                      </a:pPr>
                      <a:endParaRPr sz="1600" u="none" strike="noStrike" cap="none">
                        <a:solidFill>
                          <a:schemeClr val="dk1"/>
                        </a:solidFill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  <a:p>
                      <a:pPr marL="0" marR="0" lvl="0" indent="0" algn="l" rtl="0">
                        <a:lnSpc>
                          <a:spcPct val="90000"/>
                        </a:lnSpc>
                        <a:spcBef>
                          <a:spcPts val="812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75"/>
                        <a:buFont typeface="Arial"/>
                        <a:buNone/>
                      </a:pPr>
                      <a:endParaRPr sz="1600" u="none" strike="noStrike" cap="none">
                        <a:solidFill>
                          <a:schemeClr val="dk1"/>
                        </a:solidFill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  <a:p>
                      <a:pPr marL="0" marR="0" lvl="0" indent="0" algn="l" rtl="0">
                        <a:lnSpc>
                          <a:spcPct val="90000"/>
                        </a:lnSpc>
                        <a:spcBef>
                          <a:spcPts val="812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GB" sz="1600" u="none" strike="noStrike" cap="none" dirty="0">
                          <a:solidFill>
                            <a:schemeClr val="dk1"/>
                          </a:solidFill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45-60 mins</a:t>
                      </a:r>
                      <a:endParaRPr sz="1600" u="none" strike="noStrike" cap="none" dirty="0"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>
                          <a:srgbClr val="000000"/>
                        </a:buClr>
                        <a:buSzPts val="1650"/>
                        <a:buFont typeface="Arial"/>
                        <a:buNone/>
                      </a:pPr>
                      <a:r>
                        <a:rPr lang="en-GB" sz="1500" b="1" u="none" strike="noStrike" cap="none" dirty="0">
                          <a:solidFill>
                            <a:schemeClr val="dk1"/>
                          </a:solidFill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Learning outcome:</a:t>
                      </a:r>
                      <a:r>
                        <a:rPr lang="en-GB" sz="1500" u="none" strike="noStrike" cap="none" dirty="0">
                          <a:solidFill>
                            <a:schemeClr val="dk1"/>
                          </a:solidFill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 </a:t>
                      </a:r>
                      <a:r>
                        <a:rPr lang="en-GB" sz="1500" dirty="0">
                          <a:solidFill>
                            <a:schemeClr val="dk1"/>
                          </a:solidFill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I can create my own distance calculator program to measure side lengths to calculate the perimeter and area of a rectangle. I can convert measurements to a smaller unit.</a:t>
                      </a:r>
                      <a:endParaRPr sz="1500" dirty="0">
                        <a:solidFill>
                          <a:schemeClr val="dk1"/>
                        </a:solidFill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L="91425" marR="91425" marT="91425" marB="91425">
                    <a:solidFill>
                      <a:srgbClr val="F3F3F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4575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>
                          <a:srgbClr val="000000"/>
                        </a:buClr>
                        <a:buSzPts val="1650"/>
                        <a:buFont typeface="Arial"/>
                        <a:buNone/>
                      </a:pPr>
                      <a:r>
                        <a:rPr lang="en-GB" sz="1500" b="1" u="none" strike="noStrike" cap="none" dirty="0">
                          <a:solidFill>
                            <a:schemeClr val="dk1"/>
                          </a:solidFill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Activity description:</a:t>
                      </a:r>
                      <a:r>
                        <a:rPr lang="en-GB" sz="1500" u="none" strike="noStrike" cap="none" dirty="0">
                          <a:solidFill>
                            <a:schemeClr val="dk1"/>
                          </a:solidFill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 </a:t>
                      </a:r>
                      <a:r>
                        <a:rPr lang="en-GB" sz="1500" dirty="0">
                          <a:solidFill>
                            <a:schemeClr val="dk1"/>
                          </a:solidFill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Code your own distance calculator project to walk the sides of a rectangle to measure their lengths in feet or meters. Calculate the rectangle perimeter and area using the measurements collected and convert to smaller units of measure (inches or </a:t>
                      </a:r>
                      <a:r>
                        <a:rPr lang="en-GB" sz="1500" dirty="0" err="1">
                          <a:solidFill>
                            <a:schemeClr val="dk1"/>
                          </a:solidFill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centimeters</a:t>
                      </a:r>
                      <a:r>
                        <a:rPr lang="en-GB" sz="1500" dirty="0">
                          <a:solidFill>
                            <a:schemeClr val="dk1"/>
                          </a:solidFill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).</a:t>
                      </a:r>
                      <a:endParaRPr sz="1500" dirty="0">
                        <a:solidFill>
                          <a:schemeClr val="dk1"/>
                        </a:solidFill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L="91425" marR="91425" marT="91425" marB="91425"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g36e01cb81e0_0_0"/>
          <p:cNvSpPr txBox="1">
            <a:spLocks noGrp="1"/>
          </p:cNvSpPr>
          <p:nvPr>
            <p:ph type="title"/>
          </p:nvPr>
        </p:nvSpPr>
        <p:spPr>
          <a:xfrm>
            <a:off x="681037" y="456073"/>
            <a:ext cx="8544000" cy="91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A000"/>
              </a:buClr>
              <a:buSzPts val="2600"/>
              <a:buFont typeface="Arial"/>
              <a:buNone/>
            </a:pPr>
            <a:r>
              <a:rPr lang="en-GB" sz="2600">
                <a:solidFill>
                  <a:srgbClr val="00A000"/>
                </a:solidFill>
              </a:rPr>
              <a:t>Benefits of C</a:t>
            </a:r>
            <a:r>
              <a:rPr lang="en-GB" sz="2600">
                <a:solidFill>
                  <a:srgbClr val="00A000"/>
                </a:solidFill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textRoundtripDataId="33"/>
                  </a:ext>
                </a:extLst>
              </a:rPr>
              <a:t>omputational Tools </a:t>
            </a:r>
            <a:r>
              <a:rPr lang="en-GB" sz="2600">
                <a:solidFill>
                  <a:srgbClr val="00A000"/>
                </a:solidFill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textRoundtripDataId="34"/>
                  </a:ext>
                </a:extLst>
              </a:rPr>
              <a:t>in</a:t>
            </a:r>
            <a:r>
              <a:rPr lang="en-GB" sz="2600">
                <a:solidFill>
                  <a:srgbClr val="00A000"/>
                </a:solidFill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textRoundtripDataId="35"/>
                  </a:ext>
                </a:extLst>
              </a:rPr>
              <a:t> Math Instruction</a:t>
            </a:r>
            <a:endParaRPr sz="2600">
              <a:solidFill>
                <a:srgbClr val="00A000"/>
              </a:solidFill>
            </a:endParaRPr>
          </a:p>
        </p:txBody>
      </p:sp>
      <p:sp>
        <p:nvSpPr>
          <p:cNvPr id="165" name="Google Shape;165;g36e01cb81e0_0_0"/>
          <p:cNvSpPr txBox="1">
            <a:spLocks noGrp="1"/>
          </p:cNvSpPr>
          <p:nvPr>
            <p:ph type="sldNum" idx="12"/>
          </p:nvPr>
        </p:nvSpPr>
        <p:spPr>
          <a:xfrm>
            <a:off x="6996113" y="6356351"/>
            <a:ext cx="22290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75"/>
              <a:buFont typeface="Arial"/>
              <a:buNone/>
            </a:pPr>
            <a:r>
              <a:rPr lang="en-GB"/>
              <a:t>Page </a:t>
            </a:r>
            <a:fld id="{00000000-1234-1234-1234-123412341234}" type="slidenum">
              <a:rPr lang="en-GB"/>
              <a:t>7</a:t>
            </a:fld>
            <a:endParaRPr/>
          </a:p>
        </p:txBody>
      </p:sp>
      <p:sp>
        <p:nvSpPr>
          <p:cNvPr id="166" name="Google Shape;166;g36e01cb81e0_0_0"/>
          <p:cNvSpPr txBox="1">
            <a:spLocks noGrp="1"/>
          </p:cNvSpPr>
          <p:nvPr>
            <p:ph type="body" idx="1"/>
          </p:nvPr>
        </p:nvSpPr>
        <p:spPr>
          <a:xfrm>
            <a:off x="681036" y="1548371"/>
            <a:ext cx="8544000" cy="4609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92500" lnSpcReduction="20000"/>
          </a:bodyPr>
          <a:lstStyle/>
          <a:p>
            <a:pPr marL="0" lvl="0" indent="0" algn="l" rtl="0">
              <a:lnSpc>
                <a:spcPct val="110000"/>
              </a:lnSpc>
              <a:spcBef>
                <a:spcPts val="1300"/>
              </a:spcBef>
              <a:spcAft>
                <a:spcPts val="0"/>
              </a:spcAft>
              <a:buSzPts val="1800"/>
              <a:buNone/>
            </a:pPr>
            <a:r>
              <a:rPr lang="en-GB" sz="1800" b="1"/>
              <a:t>California Context</a:t>
            </a:r>
            <a:endParaRPr sz="1800" b="1"/>
          </a:p>
          <a:p>
            <a:pPr marL="0" lvl="0" indent="0" algn="l" rtl="0">
              <a:lnSpc>
                <a:spcPct val="110000"/>
              </a:lnSpc>
              <a:spcBef>
                <a:spcPts val="1300"/>
              </a:spcBef>
              <a:spcAft>
                <a:spcPts val="0"/>
              </a:spcAft>
              <a:buSzPts val="1800"/>
              <a:buNone/>
            </a:pPr>
            <a:r>
              <a:rPr lang="en-GB" sz="1800"/>
              <a:t>The micro:bit distance calculator project supports the CA Mathematics Framework and the Standard of Mathematical Practice 5 by integrating computational tools to support math understanding. This is a relevant component because students can measure areas of their local community garden, </a:t>
            </a:r>
            <a:r>
              <a:rPr lang="en-GB" sz="1800"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textRoundtripDataId="36"/>
                  </a:ext>
                </a:extLst>
              </a:rPr>
              <a:t>parks, and </a:t>
            </a:r>
            <a:r>
              <a:rPr lang="en-GB" sz="1800"/>
              <a:t>other green spaces.</a:t>
            </a:r>
            <a:endParaRPr sz="1800"/>
          </a:p>
          <a:p>
            <a:pPr marL="0" lvl="0" indent="0" algn="l" rtl="0">
              <a:lnSpc>
                <a:spcPct val="110000"/>
              </a:lnSpc>
              <a:spcBef>
                <a:spcPts val="1300"/>
              </a:spcBef>
              <a:spcAft>
                <a:spcPts val="0"/>
              </a:spcAft>
              <a:buSzPts val="1800"/>
              <a:buNone/>
            </a:pPr>
            <a:r>
              <a:rPr lang="en-GB" sz="1800"/>
              <a:t>Computational </a:t>
            </a:r>
            <a:r>
              <a:rPr lang="en-GB" sz="1800"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textRoundtripDataId="37"/>
                  </a:ext>
                </a:extLst>
              </a:rPr>
              <a:t>tool-based</a:t>
            </a:r>
            <a:r>
              <a:rPr lang="en-GB" sz="1800"/>
              <a:t> activities:</a:t>
            </a:r>
            <a:endParaRPr sz="1800"/>
          </a:p>
          <a:p>
            <a:pPr marL="457200" marR="0" lvl="0" indent="-342900" algn="l" rtl="0">
              <a:lnSpc>
                <a:spcPct val="110000"/>
              </a:lnSpc>
              <a:spcBef>
                <a:spcPts val="1300"/>
              </a:spcBef>
              <a:spcAft>
                <a:spcPts val="0"/>
              </a:spcAft>
              <a:buClr>
                <a:srgbClr val="00A000"/>
              </a:buClr>
              <a:buSzPts val="1800"/>
              <a:buChar char="•"/>
            </a:pPr>
            <a:r>
              <a:rPr lang="en-GB" sz="1800"/>
              <a:t>S</a:t>
            </a:r>
            <a:r>
              <a:rPr lang="en-GB" sz="1800"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textRoundtripDataId="38"/>
                  </a:ext>
                </a:extLst>
              </a:rPr>
              <a:t>upport</a:t>
            </a:r>
            <a:r>
              <a:rPr lang="en-GB" sz="1800"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textRoundtripDataId="39"/>
                  </a:ext>
                </a:extLst>
              </a:rPr>
              <a:t> multilingual learners with visuals and hands-on representations. </a:t>
            </a:r>
            <a:endParaRPr sz="1800">
              <a:extLst>
                <a:ext uri="http://customooxmlschemas.google.com/">
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textRoundtripDataId="40"/>
                </a:ext>
              </a:extLst>
            </a:endParaRPr>
          </a:p>
          <a:p>
            <a:pPr marL="457200" lvl="0" indent="-342900" algn="l" rtl="0">
              <a:lnSpc>
                <a:spcPct val="110000"/>
              </a:lnSpc>
              <a:spcBef>
                <a:spcPts val="1300"/>
              </a:spcBef>
              <a:spcAft>
                <a:spcPts val="0"/>
              </a:spcAft>
              <a:buClr>
                <a:srgbClr val="00A000"/>
              </a:buClr>
              <a:buSzPts val="1800"/>
              <a:buChar char="•"/>
            </a:pPr>
            <a:r>
              <a:rPr lang="en-GB" sz="1800"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textRoundtripDataId="41"/>
                  </a:ext>
                </a:extLst>
              </a:rPr>
              <a:t>P</a:t>
            </a:r>
            <a:r>
              <a:rPr lang="en-GB" sz="1800"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textRoundtripDataId="42"/>
                  </a:ext>
                </a:extLst>
              </a:rPr>
              <a:t>rovide</a:t>
            </a:r>
            <a:r>
              <a:rPr lang="en-GB" sz="1800"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textRoundtripDataId="43"/>
                  </a:ext>
                </a:extLst>
              </a:rPr>
              <a:t> low floor/high ceiling entry points for all learners that promote student agency and curiosity. </a:t>
            </a:r>
            <a:endParaRPr sz="1800">
              <a:extLst>
                <a:ext uri="http://customooxmlschemas.google.com/">
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textRoundtripDataId="44"/>
                </a:ext>
              </a:extLst>
            </a:endParaRPr>
          </a:p>
          <a:p>
            <a:pPr marL="457200" lvl="0" indent="-342900" algn="l" rtl="0">
              <a:lnSpc>
                <a:spcPct val="110000"/>
              </a:lnSpc>
              <a:spcBef>
                <a:spcPts val="1300"/>
              </a:spcBef>
              <a:spcAft>
                <a:spcPts val="0"/>
              </a:spcAft>
              <a:buClr>
                <a:srgbClr val="00A000"/>
              </a:buClr>
              <a:buSzPts val="1800"/>
              <a:buChar char="•"/>
            </a:pPr>
            <a:r>
              <a:rPr lang="en-GB" sz="1800"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textRoundtripDataId="45"/>
                  </a:ext>
                </a:extLst>
              </a:rPr>
              <a:t>P</a:t>
            </a:r>
            <a:r>
              <a:rPr lang="en-GB" sz="1800"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textRoundtripDataId="46"/>
                  </a:ext>
                </a:extLst>
              </a:rPr>
              <a:t>romote</a:t>
            </a:r>
            <a:r>
              <a:rPr lang="en-GB" sz="1800"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textRoundtripDataId="47"/>
                  </a:ext>
                </a:extLst>
              </a:rPr>
              <a:t> culturally responsive pedagogy in connection to the </a:t>
            </a:r>
            <a:r>
              <a:rPr lang="en-GB" sz="1800" u="sng">
                <a:solidFill>
                  <a:schemeClr val="hlink"/>
                </a:solidFill>
                <a:hlinkClick r:id="rId3"/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textRoundtripDataId="48"/>
                  </a:ext>
                </a:extLst>
              </a:rPr>
              <a:t>Five Components of Equitable and Engaging Mathematics Instruction</a:t>
            </a:r>
            <a:r>
              <a:rPr lang="en-GB" sz="1800"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textRoundtripDataId="49"/>
                  </a:ext>
                </a:extLst>
              </a:rPr>
              <a:t>.</a:t>
            </a:r>
            <a:endParaRPr sz="1800">
              <a:extLst>
                <a:ext uri="http://customooxmlschemas.google.com/">
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textRoundtripDataId="50"/>
                </a:ext>
              </a:extLst>
            </a:endParaRPr>
          </a:p>
          <a:p>
            <a:pPr marL="457200" lvl="0" indent="-342900" algn="l" rtl="0">
              <a:lnSpc>
                <a:spcPct val="110000"/>
              </a:lnSpc>
              <a:spcBef>
                <a:spcPts val="1300"/>
              </a:spcBef>
              <a:spcAft>
                <a:spcPts val="1000"/>
              </a:spcAft>
              <a:buClr>
                <a:srgbClr val="00A000"/>
              </a:buClr>
              <a:buSzPts val="1800"/>
              <a:buChar char="•"/>
            </a:pPr>
            <a:r>
              <a:rPr lang="en-GB" sz="1800"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textRoundtripDataId="51"/>
                  </a:ext>
                </a:extLst>
              </a:rPr>
              <a:t>P</a:t>
            </a:r>
            <a:r>
              <a:rPr lang="en-GB" sz="1800"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textRoundtripDataId="52"/>
                  </a:ext>
                </a:extLst>
              </a:rPr>
              <a:t>rovide</a:t>
            </a:r>
            <a:r>
              <a:rPr lang="en-GB" sz="1800"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textRoundtripDataId="53"/>
                  </a:ext>
                </a:extLst>
              </a:rPr>
              <a:t> formative assessment data collection opportunities to support and inform instruction.</a:t>
            </a:r>
            <a:endParaRPr sz="1800"/>
          </a:p>
        </p:txBody>
      </p:sp>
      <p:pic>
        <p:nvPicPr>
          <p:cNvPr id="167" name="Google Shape;167;g36e01cb81e0_0_0" title="Screenshot 2025-06-12 at 17.01.28.png"/>
          <p:cNvPicPr preferRelativeResize="0"/>
          <p:nvPr/>
        </p:nvPicPr>
        <p:blipFill rotWithShape="1">
          <a:blip r:embed="rId4">
            <a:alphaModFix/>
          </a:blip>
          <a:srcRect l="-129080" t="6450" r="129080" b="-6449"/>
          <a:stretch/>
        </p:blipFill>
        <p:spPr>
          <a:xfrm>
            <a:off x="7928000" y="4042200"/>
            <a:ext cx="1728000" cy="223795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68" name="Google Shape;168;g36e01cb81e0_0_0"/>
          <p:cNvGrpSpPr/>
          <p:nvPr/>
        </p:nvGrpSpPr>
        <p:grpSpPr>
          <a:xfrm>
            <a:off x="8385157" y="3738387"/>
            <a:ext cx="981036" cy="1315291"/>
            <a:chOff x="7405932" y="173437"/>
            <a:chExt cx="981036" cy="1315291"/>
          </a:xfrm>
        </p:grpSpPr>
        <p:grpSp>
          <p:nvGrpSpPr>
            <p:cNvPr id="169" name="Google Shape;169;g36e01cb81e0_0_0"/>
            <p:cNvGrpSpPr/>
            <p:nvPr/>
          </p:nvGrpSpPr>
          <p:grpSpPr>
            <a:xfrm rot="4080661">
              <a:off x="7924713" y="227922"/>
              <a:ext cx="371965" cy="377126"/>
              <a:chOff x="7572716" y="3272053"/>
              <a:chExt cx="489368" cy="496098"/>
            </a:xfrm>
          </p:grpSpPr>
          <p:sp>
            <p:nvSpPr>
              <p:cNvPr id="170" name="Google Shape;170;g36e01cb81e0_0_0" descr="decorative"/>
              <p:cNvSpPr/>
              <p:nvPr/>
            </p:nvSpPr>
            <p:spPr>
              <a:xfrm>
                <a:off x="7572716" y="3522735"/>
                <a:ext cx="167067" cy="91963"/>
              </a:xfrm>
              <a:custGeom>
                <a:avLst/>
                <a:gdLst/>
                <a:ahLst/>
                <a:cxnLst/>
                <a:rect l="l" t="t" r="r" b="b"/>
                <a:pathLst>
                  <a:path w="167067" h="91963" extrusionOk="0">
                    <a:moveTo>
                      <a:pt x="21100" y="33814"/>
                    </a:moveTo>
                    <a:lnTo>
                      <a:pt x="128680" y="1277"/>
                    </a:lnTo>
                    <a:cubicBezTo>
                      <a:pt x="144316" y="-3450"/>
                      <a:pt x="161053" y="5344"/>
                      <a:pt x="165788" y="21063"/>
                    </a:cubicBezTo>
                    <a:cubicBezTo>
                      <a:pt x="170523" y="36782"/>
                      <a:pt x="161714" y="53381"/>
                      <a:pt x="145968" y="58107"/>
                    </a:cubicBezTo>
                    <a:lnTo>
                      <a:pt x="38387" y="90645"/>
                    </a:lnTo>
                    <a:cubicBezTo>
                      <a:pt x="35524" y="91524"/>
                      <a:pt x="32661" y="91964"/>
                      <a:pt x="29798" y="91964"/>
                    </a:cubicBezTo>
                    <a:cubicBezTo>
                      <a:pt x="17025" y="91964"/>
                      <a:pt x="5243" y="83720"/>
                      <a:pt x="1279" y="70859"/>
                    </a:cubicBezTo>
                    <a:cubicBezTo>
                      <a:pt x="-3456" y="55140"/>
                      <a:pt x="5353" y="38541"/>
                      <a:pt x="21100" y="33814"/>
                    </a:cubicBezTo>
                    <a:close/>
                  </a:path>
                </a:pathLst>
              </a:custGeom>
              <a:solidFill>
                <a:srgbClr val="00A000"/>
              </a:solidFill>
              <a:ln>
                <a:noFill/>
              </a:ln>
            </p:spPr>
            <p:txBody>
              <a:bodyPr spcFirstLastPara="1" wrap="square" lIns="52250" tIns="26100" rIns="52250" bIns="261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307"/>
                  <a:buFont typeface="Arial"/>
                  <a:buNone/>
                </a:pPr>
                <a:endParaRPr sz="1307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71" name="Google Shape;171;g36e01cb81e0_0_0" descr="decorative"/>
              <p:cNvSpPr/>
              <p:nvPr/>
            </p:nvSpPr>
            <p:spPr>
              <a:xfrm>
                <a:off x="7869358" y="3566964"/>
                <a:ext cx="141636" cy="136113"/>
              </a:xfrm>
              <a:custGeom>
                <a:avLst/>
                <a:gdLst/>
                <a:ahLst/>
                <a:cxnLst/>
                <a:rect l="l" t="t" r="r" b="b"/>
                <a:pathLst>
                  <a:path w="141636" h="136113" extrusionOk="0">
                    <a:moveTo>
                      <a:pt x="133528" y="126660"/>
                    </a:moveTo>
                    <a:cubicBezTo>
                      <a:pt x="127692" y="132925"/>
                      <a:pt x="119764" y="136113"/>
                      <a:pt x="111836" y="136113"/>
                    </a:cubicBezTo>
                    <a:cubicBezTo>
                      <a:pt x="104568" y="136113"/>
                      <a:pt x="97190" y="133475"/>
                      <a:pt x="91465" y="128089"/>
                    </a:cubicBezTo>
                    <a:lnTo>
                      <a:pt x="9430" y="51362"/>
                    </a:lnTo>
                    <a:cubicBezTo>
                      <a:pt x="-2572" y="40150"/>
                      <a:pt x="-3233" y="21353"/>
                      <a:pt x="8109" y="9371"/>
                    </a:cubicBezTo>
                    <a:cubicBezTo>
                      <a:pt x="19341" y="-2610"/>
                      <a:pt x="38170" y="-3160"/>
                      <a:pt x="50172" y="8052"/>
                    </a:cubicBezTo>
                    <a:lnTo>
                      <a:pt x="132206" y="84779"/>
                    </a:lnTo>
                    <a:cubicBezTo>
                      <a:pt x="144209" y="95991"/>
                      <a:pt x="144869" y="114788"/>
                      <a:pt x="133528" y="126770"/>
                    </a:cubicBezTo>
                    <a:close/>
                  </a:path>
                </a:pathLst>
              </a:custGeom>
              <a:solidFill>
                <a:srgbClr val="00A000"/>
              </a:solidFill>
              <a:ln>
                <a:noFill/>
              </a:ln>
            </p:spPr>
            <p:txBody>
              <a:bodyPr spcFirstLastPara="1" wrap="square" lIns="52250" tIns="26100" rIns="52250" bIns="261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307"/>
                  <a:buFont typeface="Arial"/>
                  <a:buNone/>
                </a:pPr>
                <a:endParaRPr sz="1307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72" name="Google Shape;172;g36e01cb81e0_0_0" descr="decorative"/>
              <p:cNvSpPr/>
              <p:nvPr/>
            </p:nvSpPr>
            <p:spPr>
              <a:xfrm>
                <a:off x="7895017" y="3425342"/>
                <a:ext cx="167067" cy="91963"/>
              </a:xfrm>
              <a:custGeom>
                <a:avLst/>
                <a:gdLst/>
                <a:ahLst/>
                <a:cxnLst/>
                <a:rect l="l" t="t" r="r" b="b"/>
                <a:pathLst>
                  <a:path w="167067" h="91963" extrusionOk="0">
                    <a:moveTo>
                      <a:pt x="21100" y="33814"/>
                    </a:moveTo>
                    <a:lnTo>
                      <a:pt x="128680" y="1277"/>
                    </a:lnTo>
                    <a:cubicBezTo>
                      <a:pt x="144316" y="-3450"/>
                      <a:pt x="161053" y="5344"/>
                      <a:pt x="165788" y="21063"/>
                    </a:cubicBezTo>
                    <a:cubicBezTo>
                      <a:pt x="170523" y="36782"/>
                      <a:pt x="161714" y="53381"/>
                      <a:pt x="145968" y="58107"/>
                    </a:cubicBezTo>
                    <a:lnTo>
                      <a:pt x="38387" y="90645"/>
                    </a:lnTo>
                    <a:cubicBezTo>
                      <a:pt x="35524" y="91524"/>
                      <a:pt x="32661" y="91964"/>
                      <a:pt x="29798" y="91964"/>
                    </a:cubicBezTo>
                    <a:cubicBezTo>
                      <a:pt x="17025" y="91964"/>
                      <a:pt x="5243" y="83720"/>
                      <a:pt x="1279" y="70859"/>
                    </a:cubicBezTo>
                    <a:cubicBezTo>
                      <a:pt x="-3456" y="55140"/>
                      <a:pt x="5353" y="38541"/>
                      <a:pt x="21100" y="33814"/>
                    </a:cubicBezTo>
                    <a:close/>
                  </a:path>
                </a:pathLst>
              </a:custGeom>
              <a:solidFill>
                <a:srgbClr val="00A000"/>
              </a:solidFill>
              <a:ln>
                <a:noFill/>
              </a:ln>
            </p:spPr>
            <p:txBody>
              <a:bodyPr spcFirstLastPara="1" wrap="square" lIns="52250" tIns="26100" rIns="52250" bIns="261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307"/>
                  <a:buFont typeface="Arial"/>
                  <a:buNone/>
                </a:pPr>
                <a:endParaRPr sz="1307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73" name="Google Shape;173;g36e01cb81e0_0_0" descr="decorative"/>
              <p:cNvSpPr/>
              <p:nvPr/>
            </p:nvSpPr>
            <p:spPr>
              <a:xfrm>
                <a:off x="7813147" y="3272053"/>
                <a:ext cx="85145" cy="168636"/>
              </a:xfrm>
              <a:custGeom>
                <a:avLst/>
                <a:gdLst/>
                <a:ahLst/>
                <a:cxnLst/>
                <a:rect l="l" t="t" r="r" b="b"/>
                <a:pathLst>
                  <a:path w="85145" h="168636" extrusionOk="0">
                    <a:moveTo>
                      <a:pt x="785" y="132142"/>
                    </a:moveTo>
                    <a:lnTo>
                      <a:pt x="26331" y="22988"/>
                    </a:lnTo>
                    <a:cubicBezTo>
                      <a:pt x="30075" y="7049"/>
                      <a:pt x="46151" y="-2954"/>
                      <a:pt x="62118" y="783"/>
                    </a:cubicBezTo>
                    <a:cubicBezTo>
                      <a:pt x="78084" y="4521"/>
                      <a:pt x="88104" y="20460"/>
                      <a:pt x="84360" y="36508"/>
                    </a:cubicBezTo>
                    <a:lnTo>
                      <a:pt x="58814" y="145662"/>
                    </a:lnTo>
                    <a:cubicBezTo>
                      <a:pt x="55621" y="159403"/>
                      <a:pt x="43398" y="168636"/>
                      <a:pt x="29854" y="168636"/>
                    </a:cubicBezTo>
                    <a:cubicBezTo>
                      <a:pt x="27652" y="168636"/>
                      <a:pt x="25340" y="168417"/>
                      <a:pt x="23028" y="167867"/>
                    </a:cubicBezTo>
                    <a:cubicBezTo>
                      <a:pt x="7061" y="164130"/>
                      <a:pt x="-2959" y="148191"/>
                      <a:pt x="785" y="132142"/>
                    </a:cubicBezTo>
                    <a:close/>
                  </a:path>
                </a:pathLst>
              </a:custGeom>
              <a:solidFill>
                <a:srgbClr val="00A000"/>
              </a:solidFill>
              <a:ln>
                <a:noFill/>
              </a:ln>
            </p:spPr>
            <p:txBody>
              <a:bodyPr spcFirstLastPara="1" wrap="square" lIns="52250" tIns="26100" rIns="52250" bIns="261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307"/>
                  <a:buFont typeface="Arial"/>
                  <a:buNone/>
                </a:pPr>
                <a:endParaRPr sz="1307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74" name="Google Shape;174;g36e01cb81e0_0_0" descr="decorative"/>
              <p:cNvSpPr/>
              <p:nvPr/>
            </p:nvSpPr>
            <p:spPr>
              <a:xfrm>
                <a:off x="7736508" y="3599549"/>
                <a:ext cx="85145" cy="168602"/>
              </a:xfrm>
              <a:custGeom>
                <a:avLst/>
                <a:gdLst/>
                <a:ahLst/>
                <a:cxnLst/>
                <a:rect l="l" t="t" r="r" b="b"/>
                <a:pathLst>
                  <a:path w="85145" h="168602" extrusionOk="0">
                    <a:moveTo>
                      <a:pt x="62118" y="749"/>
                    </a:moveTo>
                    <a:cubicBezTo>
                      <a:pt x="78084" y="4486"/>
                      <a:pt x="88104" y="20425"/>
                      <a:pt x="84360" y="36474"/>
                    </a:cubicBezTo>
                    <a:lnTo>
                      <a:pt x="58814" y="145628"/>
                    </a:lnTo>
                    <a:cubicBezTo>
                      <a:pt x="55621" y="159369"/>
                      <a:pt x="43398" y="168602"/>
                      <a:pt x="29854" y="168602"/>
                    </a:cubicBezTo>
                    <a:cubicBezTo>
                      <a:pt x="27652" y="168602"/>
                      <a:pt x="25340" y="168382"/>
                      <a:pt x="23028" y="167833"/>
                    </a:cubicBezTo>
                    <a:cubicBezTo>
                      <a:pt x="7061" y="164095"/>
                      <a:pt x="-2959" y="148156"/>
                      <a:pt x="785" y="132108"/>
                    </a:cubicBezTo>
                    <a:lnTo>
                      <a:pt x="26331" y="22954"/>
                    </a:lnTo>
                    <a:cubicBezTo>
                      <a:pt x="30075" y="7015"/>
                      <a:pt x="46041" y="-2878"/>
                      <a:pt x="62118" y="749"/>
                    </a:cubicBezTo>
                    <a:close/>
                  </a:path>
                </a:pathLst>
              </a:custGeom>
              <a:solidFill>
                <a:srgbClr val="00A000"/>
              </a:solidFill>
              <a:ln>
                <a:noFill/>
              </a:ln>
            </p:spPr>
            <p:txBody>
              <a:bodyPr spcFirstLastPara="1" wrap="square" lIns="52250" tIns="26100" rIns="52250" bIns="261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307"/>
                  <a:buFont typeface="Arial"/>
                  <a:buNone/>
                </a:pPr>
                <a:endParaRPr sz="1307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75" name="Google Shape;175;g36e01cb81e0_0_0" descr="decorative"/>
              <p:cNvSpPr/>
              <p:nvPr/>
            </p:nvSpPr>
            <p:spPr>
              <a:xfrm>
                <a:off x="7623695" y="3337114"/>
                <a:ext cx="141636" cy="136113"/>
              </a:xfrm>
              <a:custGeom>
                <a:avLst/>
                <a:gdLst/>
                <a:ahLst/>
                <a:cxnLst/>
                <a:rect l="l" t="t" r="r" b="b"/>
                <a:pathLst>
                  <a:path w="141636" h="136113" extrusionOk="0">
                    <a:moveTo>
                      <a:pt x="132206" y="84669"/>
                    </a:moveTo>
                    <a:cubicBezTo>
                      <a:pt x="144209" y="95881"/>
                      <a:pt x="144869" y="114678"/>
                      <a:pt x="133528" y="126660"/>
                    </a:cubicBezTo>
                    <a:cubicBezTo>
                      <a:pt x="127692" y="132925"/>
                      <a:pt x="119764" y="136113"/>
                      <a:pt x="111836" y="136113"/>
                    </a:cubicBezTo>
                    <a:cubicBezTo>
                      <a:pt x="104568" y="136113"/>
                      <a:pt x="97191" y="133475"/>
                      <a:pt x="91465" y="128089"/>
                    </a:cubicBezTo>
                    <a:lnTo>
                      <a:pt x="9430" y="51362"/>
                    </a:lnTo>
                    <a:cubicBezTo>
                      <a:pt x="-2572" y="40150"/>
                      <a:pt x="-3233" y="21353"/>
                      <a:pt x="8109" y="9371"/>
                    </a:cubicBezTo>
                    <a:cubicBezTo>
                      <a:pt x="19341" y="-2610"/>
                      <a:pt x="38170" y="-3160"/>
                      <a:pt x="50172" y="8052"/>
                    </a:cubicBezTo>
                    <a:lnTo>
                      <a:pt x="132206" y="84779"/>
                    </a:lnTo>
                    <a:close/>
                  </a:path>
                </a:pathLst>
              </a:custGeom>
              <a:solidFill>
                <a:srgbClr val="00A000"/>
              </a:solidFill>
              <a:ln>
                <a:noFill/>
              </a:ln>
            </p:spPr>
            <p:txBody>
              <a:bodyPr spcFirstLastPara="1" wrap="square" lIns="52250" tIns="26100" rIns="52250" bIns="261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307"/>
                  <a:buFont typeface="Arial"/>
                  <a:buNone/>
                </a:pPr>
                <a:endParaRPr sz="1307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pic>
          <p:nvPicPr>
            <p:cNvPr id="176" name="Google Shape;176;g36e01cb81e0_0_0" descr="decorative" title="Surprised_green@4x-100.jpg"/>
            <p:cNvPicPr preferRelativeResize="0"/>
            <p:nvPr/>
          </p:nvPicPr>
          <p:blipFill rotWithShape="1">
            <a:blip r:embed="rId5">
              <a:alphaModFix/>
            </a:blip>
            <a:srcRect/>
            <a:stretch/>
          </p:blipFill>
          <p:spPr>
            <a:xfrm rot="-1287383">
              <a:off x="7495156" y="724214"/>
              <a:ext cx="802589" cy="639897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g3669771b81a_0_55"/>
          <p:cNvSpPr txBox="1">
            <a:spLocks noGrp="1"/>
          </p:cNvSpPr>
          <p:nvPr>
            <p:ph type="body" idx="1"/>
          </p:nvPr>
        </p:nvSpPr>
        <p:spPr>
          <a:xfrm>
            <a:off x="2276389" y="2669745"/>
            <a:ext cx="5353200" cy="151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4950"/>
              <a:buNone/>
            </a:pPr>
            <a:r>
              <a:rPr lang="en-GB" sz="4950"/>
              <a:t>Mild</a:t>
            </a:r>
            <a:endParaRPr/>
          </a:p>
        </p:txBody>
      </p:sp>
      <p:sp>
        <p:nvSpPr>
          <p:cNvPr id="182" name="Google Shape;182;g3669771b81a_0_55"/>
          <p:cNvSpPr txBox="1">
            <a:spLocks noGrp="1"/>
          </p:cNvSpPr>
          <p:nvPr>
            <p:ph type="sldNum" idx="12"/>
          </p:nvPr>
        </p:nvSpPr>
        <p:spPr>
          <a:xfrm>
            <a:off x="7101729" y="6125009"/>
            <a:ext cx="22290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fld id="{00000000-1234-1234-1234-123412341234}" type="slidenum">
              <a:rPr lang="en-GB"/>
              <a:t>8</a:t>
            </a:fld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g35fa30c4f18_0_17"/>
          <p:cNvSpPr txBox="1">
            <a:spLocks noGrp="1"/>
          </p:cNvSpPr>
          <p:nvPr>
            <p:ph type="title"/>
          </p:nvPr>
        </p:nvSpPr>
        <p:spPr>
          <a:xfrm>
            <a:off x="681037" y="456073"/>
            <a:ext cx="8544000" cy="91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A000"/>
              </a:buClr>
              <a:buSzPts val="2600"/>
              <a:buFont typeface="Arial"/>
              <a:buNone/>
            </a:pPr>
            <a:r>
              <a:rPr lang="en-GB" sz="2600">
                <a:solidFill>
                  <a:srgbClr val="2993D6"/>
                </a:solidFill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textRoundtripDataId="54"/>
                  </a:ext>
                </a:extLst>
              </a:rPr>
              <a:t>Mild 🌶️ </a:t>
            </a:r>
            <a:r>
              <a:rPr lang="en-GB" sz="2600">
                <a:solidFill>
                  <a:srgbClr val="2993D6"/>
                </a:solidFill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textRoundtripDataId="55"/>
                  </a:ext>
                </a:extLst>
              </a:rPr>
              <a:t>Introduction</a:t>
            </a:r>
            <a:endParaRPr sz="2600">
              <a:solidFill>
                <a:srgbClr val="2993D6"/>
              </a:solidFill>
            </a:endParaRPr>
          </a:p>
        </p:txBody>
      </p:sp>
      <p:sp>
        <p:nvSpPr>
          <p:cNvPr id="188" name="Google Shape;188;g35fa30c4f18_0_17"/>
          <p:cNvSpPr txBox="1">
            <a:spLocks noGrp="1"/>
          </p:cNvSpPr>
          <p:nvPr>
            <p:ph type="sldNum" idx="12"/>
          </p:nvPr>
        </p:nvSpPr>
        <p:spPr>
          <a:xfrm>
            <a:off x="6996113" y="6356351"/>
            <a:ext cx="22290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75"/>
              <a:buFont typeface="Arial"/>
              <a:buNone/>
            </a:pPr>
            <a:r>
              <a:rPr lang="en-GB"/>
              <a:t>Page </a:t>
            </a:r>
            <a:fld id="{00000000-1234-1234-1234-123412341234}" type="slidenum">
              <a:rPr lang="en-GB"/>
              <a:t>9</a:t>
            </a:fld>
            <a:endParaRPr/>
          </a:p>
        </p:txBody>
      </p:sp>
      <p:sp>
        <p:nvSpPr>
          <p:cNvPr id="189" name="Google Shape;189;g35fa30c4f18_0_17"/>
          <p:cNvSpPr txBox="1">
            <a:spLocks noGrp="1"/>
          </p:cNvSpPr>
          <p:nvPr>
            <p:ph type="body" idx="1"/>
          </p:nvPr>
        </p:nvSpPr>
        <p:spPr>
          <a:xfrm>
            <a:off x="681011" y="1341403"/>
            <a:ext cx="8544000" cy="4609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lvl="0" indent="-3429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2993D6"/>
              </a:buClr>
              <a:buSzPts val="1800"/>
              <a:buChar char="•"/>
            </a:pPr>
            <a:r>
              <a:rPr lang="en-GB" sz="1800" dirty="0"/>
              <a:t>Students will download the code on their </a:t>
            </a:r>
            <a:r>
              <a:rPr lang="en-GB" sz="1800" dirty="0" err="1"/>
              <a:t>micro:bit</a:t>
            </a:r>
            <a:r>
              <a:rPr lang="en-GB" sz="1800" dirty="0"/>
              <a:t> and use their </a:t>
            </a:r>
            <a:r>
              <a:rPr lang="en-GB" sz="1800" dirty="0" err="1"/>
              <a:t>micro:bit</a:t>
            </a:r>
            <a:r>
              <a:rPr lang="en-GB" sz="1800" dirty="0"/>
              <a:t> as a distance calculator.</a:t>
            </a:r>
            <a:endParaRPr sz="1800" dirty="0"/>
          </a:p>
          <a:p>
            <a:pPr marL="457200" lvl="0" indent="-342900" algn="l" rtl="0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>
                <a:srgbClr val="2993D6"/>
              </a:buClr>
              <a:buSzPts val="1800"/>
              <a:buChar char="•"/>
            </a:pPr>
            <a:r>
              <a:rPr lang="en-GB" sz="1800" dirty="0"/>
              <a:t>Students walk along the length and width of a rectangular area such as the school gym, cafeteria, or playground, pressing button A every time they take a step. </a:t>
            </a:r>
            <a:endParaRPr sz="1800" dirty="0"/>
          </a:p>
          <a:p>
            <a:pPr marL="457200" lvl="0" indent="-342900" algn="l" rtl="0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>
                <a:srgbClr val="2993D6"/>
              </a:buClr>
              <a:buSzPts val="1800"/>
              <a:buChar char="•"/>
            </a:pPr>
            <a:r>
              <a:rPr lang="en-GB" sz="1800" dirty="0"/>
              <a:t>They calculate the length and width of the rectangle by pressing button B on their </a:t>
            </a:r>
            <a:r>
              <a:rPr lang="en-GB" sz="1800" dirty="0" err="1"/>
              <a:t>micro:bit</a:t>
            </a:r>
            <a:r>
              <a:rPr lang="en-GB" sz="1800" dirty="0"/>
              <a:t>. The </a:t>
            </a:r>
            <a:r>
              <a:rPr lang="en-GB" sz="1800" dirty="0" err="1"/>
              <a:t>micro:bit</a:t>
            </a:r>
            <a:r>
              <a:rPr lang="en-GB" sz="1800" dirty="0"/>
              <a:t> multiplies the number of steps they have taken by </a:t>
            </a:r>
            <a:r>
              <a:rPr lang="en-GB" sz="1800" dirty="0"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textRoundtripDataId="56"/>
                  </a:ext>
                </a:extLst>
              </a:rPr>
              <a:t>2, because </a:t>
            </a:r>
            <a:r>
              <a:rPr lang="en-GB" sz="1800" dirty="0"/>
              <a:t>the average step length is 2 feet or 0.6 meters. </a:t>
            </a:r>
            <a:endParaRPr sz="1800" dirty="0"/>
          </a:p>
          <a:p>
            <a:pPr marL="457200" lvl="0" indent="-342900" algn="l" rtl="0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>
                <a:srgbClr val="2993D6"/>
              </a:buClr>
              <a:buSzPts val="1800"/>
              <a:buChar char="•"/>
            </a:pPr>
            <a:r>
              <a:rPr lang="en-GB" sz="1800" dirty="0"/>
              <a:t>Students record the measurements. </a:t>
            </a:r>
            <a:endParaRPr sz="1800" dirty="0"/>
          </a:p>
          <a:p>
            <a:pPr marL="914400" lvl="1" indent="-342900" algn="l" rtl="0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>
                <a:srgbClr val="2993D6"/>
              </a:buClr>
              <a:buSzPts val="1800"/>
              <a:buChar char="•"/>
            </a:pPr>
            <a:r>
              <a:rPr lang="en-GB" sz="1800" dirty="0"/>
              <a:t>The </a:t>
            </a:r>
            <a:r>
              <a:rPr lang="en-GB" sz="1800">
                <a:solidFill>
                  <a:schemeClr val="tx1"/>
                </a:solidFill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textRoundtripDataId="57"/>
                  </a:ext>
                </a:extLst>
              </a:rPr>
              <a:t>distance calculator recording sheet</a:t>
            </a:r>
            <a:r>
              <a:rPr lang="en-GB" sz="1800" dirty="0"/>
              <a:t> can be used to record measurements. </a:t>
            </a:r>
            <a:endParaRPr sz="1800" dirty="0"/>
          </a:p>
          <a:p>
            <a:pPr marL="457200" lvl="0" indent="-342900" algn="l" rtl="0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>
                <a:srgbClr val="2993D6"/>
              </a:buClr>
              <a:buSzPts val="1800"/>
              <a:buChar char="•"/>
            </a:pPr>
            <a:r>
              <a:rPr lang="en-GB" sz="1800" dirty="0"/>
              <a:t>They move on to calculating the perimeter and area of the rectangle. </a:t>
            </a:r>
            <a:endParaRPr sz="1800" dirty="0"/>
          </a:p>
          <a:p>
            <a:pPr marL="0" lvl="0" indent="0" algn="l" rtl="0">
              <a:lnSpc>
                <a:spcPct val="110000"/>
              </a:lnSpc>
              <a:spcBef>
                <a:spcPts val="1000"/>
              </a:spcBef>
              <a:spcAft>
                <a:spcPts val="1000"/>
              </a:spcAft>
              <a:buNone/>
            </a:pPr>
            <a:endParaRPr sz="1800" dirty="0"/>
          </a:p>
        </p:txBody>
      </p:sp>
      <p:pic>
        <p:nvPicPr>
          <p:cNvPr id="190" name="Google Shape;190;g35fa30c4f18_0_17" descr="decorative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310377" y="282688"/>
            <a:ext cx="955218" cy="736882"/>
          </a:xfrm>
          <a:prstGeom prst="rect">
            <a:avLst/>
          </a:prstGeom>
          <a:noFill/>
          <a:ln>
            <a:noFill/>
          </a:ln>
        </p:spPr>
      </p:pic>
      <p:sp>
        <p:nvSpPr>
          <p:cNvPr id="191" name="Google Shape;191;g35fa30c4f18_0_17"/>
          <p:cNvSpPr txBox="1"/>
          <p:nvPr/>
        </p:nvSpPr>
        <p:spPr>
          <a:xfrm>
            <a:off x="121300" y="6356350"/>
            <a:ext cx="3676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50"/>
              <a:buFont typeface="Arial"/>
              <a:buNone/>
            </a:pPr>
            <a:r>
              <a:rPr lang="en-GB" sz="1150" b="1" i="0" u="none" strike="noStrike" cap="none">
                <a:solidFill>
                  <a:srgbClr val="2A92D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Mild 🌶️ </a:t>
            </a:r>
            <a:r>
              <a:rPr lang="en-GB" sz="1150" b="0" i="0" u="none" strike="noStrike" cap="none"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- Medium - Spicy</a:t>
            </a:r>
            <a:endParaRPr sz="1150" b="0" i="0" u="none" strike="noStrike" cap="none">
              <a:solidFill>
                <a:srgbClr val="888888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pic>
        <p:nvPicPr>
          <p:cNvPr id="192" name="Google Shape;192;g35fa30c4f18_0_17" descr="Illustration of a boot to represent steps taken and measured with the micro:bit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 flipH="1">
            <a:off x="8092663" y="5130800"/>
            <a:ext cx="1390650" cy="13906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Divider Slides">
  <a:themeElements>
    <a:clrScheme name="Custom 2">
      <a:dk1>
        <a:srgbClr val="000000"/>
      </a:dk1>
      <a:lt1>
        <a:srgbClr val="FFFFFF"/>
      </a:lt1>
      <a:dk2>
        <a:srgbClr val="3E4048"/>
      </a:dk2>
      <a:lt2>
        <a:srgbClr val="E7E6E6"/>
      </a:lt2>
      <a:accent1>
        <a:srgbClr val="00A000"/>
      </a:accent1>
      <a:accent2>
        <a:srgbClr val="2A92D6"/>
      </a:accent2>
      <a:accent3>
        <a:srgbClr val="CD0365"/>
      </a:accent3>
      <a:accent4>
        <a:srgbClr val="E7645C"/>
      </a:accent4>
      <a:accent5>
        <a:srgbClr val="6C4BC1"/>
      </a:accent5>
      <a:accent6>
        <a:srgbClr val="7BCDC2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3491</Words>
  <Application>Microsoft Office PowerPoint</Application>
  <PresentationFormat>A4 Paper (210x297 mm)</PresentationFormat>
  <Paragraphs>291</Paragraphs>
  <Slides>34</Slides>
  <Notes>34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34</vt:i4>
      </vt:variant>
    </vt:vector>
  </HeadingPairs>
  <TitlesOfParts>
    <vt:vector size="36" baseType="lpstr">
      <vt:lpstr>Office Theme</vt:lpstr>
      <vt:lpstr>Divider Slides</vt:lpstr>
      <vt:lpstr>What you need: </vt:lpstr>
      <vt:lpstr>Measurement and Conversion with the Distance Calculator</vt:lpstr>
      <vt:lpstr>Computer Science Concepts</vt:lpstr>
      <vt:lpstr>How the Distance Calculator Works</vt:lpstr>
      <vt:lpstr>How to Assemble the micro:bit Wearable</vt:lpstr>
      <vt:lpstr>Pick Your Level</vt:lpstr>
      <vt:lpstr>Benefits of Computational Tools in Math Instruction</vt:lpstr>
      <vt:lpstr>PowerPoint Presentation</vt:lpstr>
      <vt:lpstr>Mild 🌶️ Introduction</vt:lpstr>
      <vt:lpstr>Mild 🌶️ Student Activity Steps</vt:lpstr>
      <vt:lpstr>Mild 🌶️ Code Details 1</vt:lpstr>
      <vt:lpstr>Mild 🌶️ Code Details 2</vt:lpstr>
      <vt:lpstr>PowerPoint Presentation</vt:lpstr>
      <vt:lpstr>Medium 🌶️🌶️ Introduction</vt:lpstr>
      <vt:lpstr>Medium 🌶️🌶️ Student Activity Steps 1</vt:lpstr>
      <vt:lpstr>Medium 🌶️🌶️ Student Activity Steps 2</vt:lpstr>
      <vt:lpstr>Medium 🌶️🌶️ Student Activity Steps 3</vt:lpstr>
      <vt:lpstr>Medium 🌶️🌶️ Code Details 1</vt:lpstr>
      <vt:lpstr>Medium 🌶️🌶️ Code Details 2</vt:lpstr>
      <vt:lpstr>PowerPoint Presentation</vt:lpstr>
      <vt:lpstr>Spicy 🌶️🌶️🌶️ Introduction</vt:lpstr>
      <vt:lpstr>Spicy 🌶️🌶️🌶️ Student Activity Steps 1</vt:lpstr>
      <vt:lpstr>Spicy 🌶️🌶️🌶️ Student Activity Steps 2</vt:lpstr>
      <vt:lpstr>Spicy 🌶️🌶️🌶️ Student Activity Steps 3</vt:lpstr>
      <vt:lpstr>Spicy 🌶️🌶️🌶️ Student Activity Steps 4</vt:lpstr>
      <vt:lpstr>Spicy 🌶️🌶️🌶️ Student Activity Steps 5</vt:lpstr>
      <vt:lpstr>Spicy 🌶️🌶️🌶️ Student Activity Steps 6</vt:lpstr>
      <vt:lpstr>Spicy 🌶️🌶️🌶️ Student Activity Steps 7</vt:lpstr>
      <vt:lpstr>Spicy 🌶️🌶️🌶️ Student Activity Steps 8</vt:lpstr>
      <vt:lpstr>Spicy 🌶️🌶️🌶️ Student Activity Steps 9</vt:lpstr>
      <vt:lpstr>Spicy 🌶️🌶️🌶️ Code Details 1</vt:lpstr>
      <vt:lpstr>Spicy 🌶️🌶️🌶️ Code Details 2</vt:lpstr>
      <vt:lpstr>PowerPoint Presentation</vt:lpstr>
      <vt:lpstr>Distance Calculator Extensions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Project guide</dc:title>
  <dc:subject/>
  <dc:creator>Micro:bit Educational Foundation</dc:creator>
  <cp:keywords/>
  <dc:description/>
  <cp:lastModifiedBy>Corey Rogers</cp:lastModifiedBy>
  <cp:revision>9</cp:revision>
  <dcterms:created xsi:type="dcterms:W3CDTF">2024-02-02T13:38:47Z</dcterms:created>
  <dcterms:modified xsi:type="dcterms:W3CDTF">2025-12-17T21:43:00Z</dcterms:modified>
  <cp:category/>
</cp:coreProperties>
</file>