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Lst>
  <p:notesMasterIdLst>
    <p:notesMasterId r:id="rId3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906000" cy="6858000" type="A4"/>
  <p:notesSz cx="6858000" cy="9144000"/>
  <p:embeddedFontLst>
    <p:embeddedFont>
      <p:font typeface="Helvetica Neue" panose="02000503000000020004" pitchFamily="2"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913">
          <p15:clr>
            <a:srgbClr val="A4A3A4"/>
          </p15:clr>
        </p15:guide>
        <p15:guide id="2" pos="245">
          <p15:clr>
            <a:srgbClr val="A4A3A4"/>
          </p15:clr>
        </p15:guide>
        <p15:guide id="3" orient="horz" pos="769">
          <p15:clr>
            <a:srgbClr val="A4A3A4"/>
          </p15:clr>
        </p15:guide>
        <p15:guide id="4" pos="5995">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6" roundtripDataSignature="AMtx7miASsQ74cJdlU9WI0UrEBzm7Pvt6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9B5CD05-1985-4502-9AE8-04DEBA097420}">
  <a:tblStyle styleId="{E9B5CD05-1985-4502-9AE8-04DEBA09742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87"/>
  </p:normalViewPr>
  <p:slideViewPr>
    <p:cSldViewPr snapToGrid="0">
      <p:cViewPr varScale="1">
        <p:scale>
          <a:sx n="112" d="100"/>
          <a:sy n="112" d="100"/>
        </p:scale>
        <p:origin x="1400" y="200"/>
      </p:cViewPr>
      <p:guideLst>
        <p:guide orient="horz" pos="3913"/>
        <p:guide pos="245"/>
        <p:guide orient="horz" pos="769"/>
        <p:guide pos="599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2.fntdata"/><Relationship Id="rId21" Type="http://schemas.openxmlformats.org/officeDocument/2006/relationships/slide" Target="slides/slide19.xml"/><Relationship Id="rId34" Type="http://schemas.openxmlformats.org/officeDocument/2006/relationships/slide" Target="slides/slide32.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font" Target="fonts/font3.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1.fntdata"/><Relationship Id="rId46" Type="http://customschemas.google.com/relationships/presentationmetadata" Target="metadata"/><Relationship Id="rId20" Type="http://schemas.openxmlformats.org/officeDocument/2006/relationships/slide" Target="slides/slide18.xml"/><Relationship Id="rId41"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5pPr>
            <a:lvl6pPr marL="2743200" marR="0" lvl="5"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Helvetica Neue"/>
                <a:ea typeface="Helvetica Neue"/>
                <a:cs typeface="Helvetica Neue"/>
                <a:sym typeface="Helvetica Neue"/>
              </a:rPr>
              <a:t>‹#›</a:t>
            </a:fld>
            <a:endParaRPr sz="1200" b="0" i="0" u="none" strike="noStrike" cap="none">
              <a:solidFill>
                <a:schemeClr val="dk1"/>
              </a:solidFill>
              <a:latin typeface="Helvetica Neue"/>
              <a:ea typeface="Helvetica Neue"/>
              <a:cs typeface="Helvetica Neue"/>
              <a:sym typeface="Helvetica Neue"/>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35fec345a22_0_2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g35fec345a22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g35fec345a22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669771b81a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Fuente de la longitud de zancada: https://www.sciencedirect.com/science/article/pii/S187706571500041X</a:t>
            </a:r>
            <a:endParaRPr/>
          </a:p>
        </p:txBody>
      </p:sp>
      <p:sp>
        <p:nvSpPr>
          <p:cNvPr id="201" name="Google Shape;201;g3669771b81a_0_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a30c4f18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g35fa30c4f18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708ac53d2e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g3708ac53d2e_0_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669771b81a_0_118: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g3669771b81a_0_118: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65ab73c13e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g365ab73c13e_0_2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669771b81a_0_2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5" name="Google Shape;255;g3669771b81a_0_21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3708ac53d2e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6" name="Google Shape;266;g3708ac53d2e_0_2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3669771b81a_0_2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 name="Google Shape;278;g3669771b81a_0_21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365ab73c13e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4" lvl="0" indent="0" algn="l" rtl="0">
              <a:lnSpc>
                <a:spcPct val="110000"/>
              </a:lnSpc>
              <a:spcBef>
                <a:spcPts val="1300"/>
              </a:spcBef>
              <a:spcAft>
                <a:spcPts val="0"/>
              </a:spcAft>
              <a:buSzPts val="1400"/>
              <a:buNone/>
            </a:pPr>
            <a:endParaRPr/>
          </a:p>
        </p:txBody>
      </p:sp>
      <p:sp>
        <p:nvSpPr>
          <p:cNvPr id="289" name="Google Shape;289;g365ab73c13e_0_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708ac53d2e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3" lvl="0" indent="0" algn="l" rtl="0">
              <a:lnSpc>
                <a:spcPct val="110000"/>
              </a:lnSpc>
              <a:spcBef>
                <a:spcPts val="1300"/>
              </a:spcBef>
              <a:spcAft>
                <a:spcPts val="0"/>
              </a:spcAft>
              <a:buSzPts val="1400"/>
              <a:buNone/>
            </a:pPr>
            <a:endParaRPr/>
          </a:p>
        </p:txBody>
      </p:sp>
      <p:sp>
        <p:nvSpPr>
          <p:cNvPr id="302" name="Google Shape;302;g3708ac53d2e_0_3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5d6a68a0a1_0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 name="Google Shape;107;g35d6a68a0a1_0_1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3669771b81a_0_181: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5" name="Google Shape;315;g3669771b81a_0_181: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3669771b81a_0_2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g3669771b81a_0_2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35fa30c4f18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g35fa30c4f18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65ab73c13e_0_1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1" name="Google Shape;341;g365ab73c13e_0_14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371010db08a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6" name="Google Shape;356;g371010db08a_1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344f0314a16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9" name="Google Shape;369;g344f0314a16_1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3694c7ecca9_2_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2" name="Google Shape;382;g3694c7ecca9_2_3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3708ac53d2e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5" name="Google Shape;395;g3708ac53d2e_0_6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3694c7ecca9_2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8" name="Google Shape;408;g3694c7ecca9_2_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3694c7ecca9_2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5" name="Google Shape;425;g3694c7ecca9_2_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669771b81a_0_1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g3669771b81a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g3669771b81a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65ab73c13e_0_3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0" name="Google Shape;440;g365ab73c13e_0_3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365ab73c13e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1" name="Google Shape;451;g365ab73c13e_0_1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3708ac53d2e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g3708ac53d2e_0_9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365ab73c13e_0_420: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7" name="Google Shape;477;g365ab73c13e_0_420: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35fa30c4f18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Una figura compuesta es una formada por dos o más figuras geométricas básicas (como rectángulos, triángulos, círculos, etc.)</a:t>
            </a:r>
            <a:endParaRPr/>
          </a:p>
        </p:txBody>
      </p:sp>
      <p:sp>
        <p:nvSpPr>
          <p:cNvPr id="483" name="Google Shape;483;g35fa30c4f18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65ab73c13e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65ab73c13e_0_8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713a36b783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g3713a36b783_0_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5fe6bcad37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0" name="Google Shape;160;g35fe6bcad37_0_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6e01cb81e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g36e01cb81e0_0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669771b81a_0_55: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g3669771b81a_0_55: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a30c4f18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1" name="Google Shape;191;g35fa30c4f18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15"/>
        <p:cNvGrpSpPr/>
        <p:nvPr/>
      </p:nvGrpSpPr>
      <p:grpSpPr>
        <a:xfrm>
          <a:off x="0" y="0"/>
          <a:ext cx="0" cy="0"/>
          <a:chOff x="0" y="0"/>
          <a:chExt cx="0" cy="0"/>
        </a:xfrm>
      </p:grpSpPr>
      <p:pic>
        <p:nvPicPr>
          <p:cNvPr id="16" name="Google Shape;16;p26"/>
          <p:cNvPicPr preferRelativeResize="0"/>
          <p:nvPr/>
        </p:nvPicPr>
        <p:blipFill rotWithShape="1">
          <a:blip r:embed="rId2">
            <a:alphaModFix/>
          </a:blip>
          <a:srcRect/>
          <a:stretch/>
        </p:blipFill>
        <p:spPr>
          <a:xfrm>
            <a:off x="1" y="-253998"/>
            <a:ext cx="9905998" cy="7111999"/>
          </a:xfrm>
          <a:prstGeom prst="rect">
            <a:avLst/>
          </a:prstGeom>
          <a:noFill/>
          <a:ln>
            <a:noFill/>
          </a:ln>
        </p:spPr>
      </p:pic>
      <p:sp>
        <p:nvSpPr>
          <p:cNvPr id="17" name="Google Shape;17;p26"/>
          <p:cNvSpPr/>
          <p:nvPr/>
        </p:nvSpPr>
        <p:spPr>
          <a:xfrm>
            <a:off x="4418076" y="950976"/>
            <a:ext cx="1159002" cy="1316736"/>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18" name="Google Shape;18;p26"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19" name="Google Shape;19;p26"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20" name="Google Shape;20;p26"/>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21" name="Google Shape;21;p26"/>
          <p:cNvSpPr/>
          <p:nvPr/>
        </p:nvSpPr>
        <p:spPr>
          <a:xfrm>
            <a:off x="326898" y="4498848"/>
            <a:ext cx="1495806" cy="1914144"/>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22" name="Google Shape;22;p26"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23" name="Google Shape;23;p26"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vider Dusk Orange">
  <p:cSld name="Divider Dusk Orange">
    <p:bg>
      <p:bgPr>
        <a:solidFill>
          <a:schemeClr val="accent4"/>
        </a:solidFill>
        <a:effectLst/>
      </p:bgPr>
    </p:bg>
    <p:spTree>
      <p:nvGrpSpPr>
        <p:cNvPr id="1" name="Shape 64"/>
        <p:cNvGrpSpPr/>
        <p:nvPr/>
      </p:nvGrpSpPr>
      <p:grpSpPr>
        <a:xfrm>
          <a:off x="0" y="0"/>
          <a:ext cx="0" cy="0"/>
          <a:chOff x="0" y="0"/>
          <a:chExt cx="0" cy="0"/>
        </a:xfrm>
      </p:grpSpPr>
      <p:sp>
        <p:nvSpPr>
          <p:cNvPr id="65" name="Google Shape;65;g3669771b81a_0_199"/>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g3669771b81a_0_199"/>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vider Polar Teal">
  <p:cSld name="Divider Polar Teal">
    <p:bg>
      <p:bgPr>
        <a:solidFill>
          <a:schemeClr val="accent6"/>
        </a:solidFill>
        <a:effectLst/>
      </p:bgPr>
    </p:bg>
    <p:spTree>
      <p:nvGrpSpPr>
        <p:cNvPr id="1" name="Shape 67"/>
        <p:cNvGrpSpPr/>
        <p:nvPr/>
      </p:nvGrpSpPr>
      <p:grpSpPr>
        <a:xfrm>
          <a:off x="0" y="0"/>
          <a:ext cx="0" cy="0"/>
          <a:chOff x="0" y="0"/>
          <a:chExt cx="0" cy="0"/>
        </a:xfrm>
      </p:grpSpPr>
      <p:sp>
        <p:nvSpPr>
          <p:cNvPr id="68" name="Google Shape;68;g3669771b81a_0_20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g3669771b81a_0_20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24"/>
        <p:cNvGrpSpPr/>
        <p:nvPr/>
      </p:nvGrpSpPr>
      <p:grpSpPr>
        <a:xfrm>
          <a:off x="0" y="0"/>
          <a:ext cx="0" cy="0"/>
          <a:chOff x="0" y="0"/>
          <a:chExt cx="0" cy="0"/>
        </a:xfrm>
      </p:grpSpPr>
      <p:sp>
        <p:nvSpPr>
          <p:cNvPr id="25" name="Google Shape;25;p29"/>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9"/>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29" name="Google Shape;29;p29"/>
          <p:cNvSpPr txBox="1">
            <a:spLocks noGrp="1"/>
          </p:cNvSpPr>
          <p:nvPr>
            <p:ph type="body" idx="1"/>
          </p:nvPr>
        </p:nvSpPr>
        <p:spPr>
          <a:xfrm>
            <a:off x="681036"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0" name="Google Shape;30;p29"/>
          <p:cNvSpPr txBox="1">
            <a:spLocks noGrp="1"/>
          </p:cNvSpPr>
          <p:nvPr>
            <p:ph type="body" idx="2"/>
          </p:nvPr>
        </p:nvSpPr>
        <p:spPr>
          <a:xfrm>
            <a:off x="5092861"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1" name="Google Shape;31;p29"/>
          <p:cNvSpPr txBox="1"/>
          <p:nvPr/>
        </p:nvSpPr>
        <p:spPr>
          <a:xfrm>
            <a:off x="121300" y="83975"/>
            <a:ext cx="5029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4.º curso - Medida y conversión con la calculadora de distancias</a:t>
            </a:r>
            <a:endParaRPr/>
          </a:p>
          <a:p>
            <a:pPr marL="0" marR="0" lvl="0" indent="0" algn="l" rtl="0">
              <a:lnSpc>
                <a:spcPct val="100000"/>
              </a:lnSpc>
              <a:spcBef>
                <a:spcPts val="0"/>
              </a:spcBef>
              <a:spcAft>
                <a:spcPts val="0"/>
              </a:spcAft>
              <a:buClr>
                <a:srgbClr val="000000"/>
              </a:buClr>
              <a:buSzPts val="1150"/>
              <a:buFont typeface="Arial"/>
              <a:buNone/>
            </a:pP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7"/>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37" name="Google Shape;37;p27"/>
          <p:cNvSpPr txBox="1">
            <a:spLocks noGrp="1"/>
          </p:cNvSpPr>
          <p:nvPr>
            <p:ph type="body" idx="1"/>
          </p:nvPr>
        </p:nvSpPr>
        <p:spPr>
          <a:xfrm>
            <a:off x="681036" y="1548371"/>
            <a:ext cx="8543925"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8" name="Google Shape;38;p27"/>
          <p:cNvSpPr txBox="1"/>
          <p:nvPr/>
        </p:nvSpPr>
        <p:spPr>
          <a:xfrm>
            <a:off x="121300" y="83975"/>
            <a:ext cx="5029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4.º curso - Medida y conversión con la calculadora de distancias</a:t>
            </a:r>
            <a:endParaRPr/>
          </a:p>
          <a:p>
            <a:pPr marL="0" marR="0" lvl="0" indent="0" algn="l" rtl="0">
              <a:lnSpc>
                <a:spcPct val="100000"/>
              </a:lnSpc>
              <a:spcBef>
                <a:spcPts val="0"/>
              </a:spcBef>
              <a:spcAft>
                <a:spcPts val="0"/>
              </a:spcAft>
              <a:buClr>
                <a:srgbClr val="000000"/>
              </a:buClr>
              <a:buSzPts val="1150"/>
              <a:buFont typeface="Arial"/>
              <a:buNone/>
            </a:pP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460997" y="369143"/>
            <a:ext cx="3822841" cy="830246"/>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8"/>
          <p:cNvSpPr txBox="1"/>
          <p:nvPr/>
        </p:nvSpPr>
        <p:spPr>
          <a:xfrm>
            <a:off x="9539907" y="6509187"/>
            <a:ext cx="452231" cy="2757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42" name="Google Shape;42;p28"/>
          <p:cNvSpPr txBox="1"/>
          <p:nvPr/>
        </p:nvSpPr>
        <p:spPr>
          <a:xfrm>
            <a:off x="121300" y="83975"/>
            <a:ext cx="5029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4th Grade - Measurement and Conversion with the Distance Calculator</a:t>
            </a:r>
            <a:endParaRPr/>
          </a:p>
          <a:p>
            <a:pPr marL="0" marR="0" lvl="0" indent="0" algn="l" rtl="0">
              <a:lnSpc>
                <a:spcPct val="100000"/>
              </a:lnSpc>
              <a:spcBef>
                <a:spcPts val="0"/>
              </a:spcBef>
              <a:spcAft>
                <a:spcPts val="0"/>
              </a:spcAft>
              <a:buClr>
                <a:srgbClr val="000000"/>
              </a:buClr>
              <a:buSzPts val="1150"/>
              <a:buFont typeface="Arial"/>
              <a:buNone/>
            </a:pP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43"/>
        <p:cNvGrpSpPr/>
        <p:nvPr/>
      </p:nvGrpSpPr>
      <p:grpSpPr>
        <a:xfrm>
          <a:off x="0" y="0"/>
          <a:ext cx="0" cy="0"/>
          <a:chOff x="0" y="0"/>
          <a:chExt cx="0" cy="0"/>
        </a:xfrm>
      </p:grpSpPr>
      <p:pic>
        <p:nvPicPr>
          <p:cNvPr id="44" name="Google Shape;44;p30"/>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45" name="Google Shape;45;p30"/>
          <p:cNvSpPr txBox="1">
            <a:spLocks noGrp="1"/>
          </p:cNvSpPr>
          <p:nvPr>
            <p:ph type="ctrTitle"/>
          </p:nvPr>
        </p:nvSpPr>
        <p:spPr>
          <a:xfrm>
            <a:off x="887451" y="3126259"/>
            <a:ext cx="5437923" cy="132049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Lantern Blue">
  <p:cSld name="Divider Lantern Blue">
    <p:bg>
      <p:bgPr>
        <a:solidFill>
          <a:schemeClr val="accent2"/>
        </a:solidFill>
        <a:effectLst/>
      </p:bgPr>
    </p:bg>
    <p:spTree>
      <p:nvGrpSpPr>
        <p:cNvPr id="1" name="Shape 52"/>
        <p:cNvGrpSpPr/>
        <p:nvPr/>
      </p:nvGrpSpPr>
      <p:grpSpPr>
        <a:xfrm>
          <a:off x="0" y="0"/>
          <a:ext cx="0" cy="0"/>
          <a:chOff x="0" y="0"/>
          <a:chExt cx="0" cy="0"/>
        </a:xfrm>
      </p:grpSpPr>
      <p:sp>
        <p:nvSpPr>
          <p:cNvPr id="53" name="Google Shape;53;g3669771b81a_0_193"/>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g3669771b81a_0_193"/>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Polar Purple">
  <p:cSld name="Divider Polar Purple">
    <p:bg>
      <p:bgPr>
        <a:solidFill>
          <a:schemeClr val="accent5"/>
        </a:solidFill>
        <a:effectLst/>
      </p:bgPr>
    </p:bg>
    <p:spTree>
      <p:nvGrpSpPr>
        <p:cNvPr id="1" name="Shape 55"/>
        <p:cNvGrpSpPr/>
        <p:nvPr/>
      </p:nvGrpSpPr>
      <p:grpSpPr>
        <a:xfrm>
          <a:off x="0" y="0"/>
          <a:ext cx="0" cy="0"/>
          <a:chOff x="0" y="0"/>
          <a:chExt cx="0" cy="0"/>
        </a:xfrm>
      </p:grpSpPr>
      <p:sp>
        <p:nvSpPr>
          <p:cNvPr id="56" name="Google Shape;56;g3669771b81a_0_202"/>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g3669771b81a_0_202"/>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vider Dusk Red">
  <p:cSld name="Divider Dusk Red">
    <p:bg>
      <p:bgPr>
        <a:solidFill>
          <a:schemeClr val="accent3"/>
        </a:solidFill>
        <a:effectLst/>
      </p:bgPr>
    </p:bg>
    <p:spTree>
      <p:nvGrpSpPr>
        <p:cNvPr id="1" name="Shape 58"/>
        <p:cNvGrpSpPr/>
        <p:nvPr/>
      </p:nvGrpSpPr>
      <p:grpSpPr>
        <a:xfrm>
          <a:off x="0" y="0"/>
          <a:ext cx="0" cy="0"/>
          <a:chOff x="0" y="0"/>
          <a:chExt cx="0" cy="0"/>
        </a:xfrm>
      </p:grpSpPr>
      <p:sp>
        <p:nvSpPr>
          <p:cNvPr id="59" name="Google Shape;59;g3669771b81a_0_196"/>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g3669771b81a_0_196"/>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Lantern Green">
  <p:cSld name="Divider Lantern Green">
    <p:bg>
      <p:bgPr>
        <a:solidFill>
          <a:schemeClr val="accent1"/>
        </a:solidFill>
        <a:effectLst/>
      </p:bgPr>
    </p:bg>
    <p:spTree>
      <p:nvGrpSpPr>
        <p:cNvPr id="1" name="Shape 61"/>
        <p:cNvGrpSpPr/>
        <p:nvPr/>
      </p:nvGrpSpPr>
      <p:grpSpPr>
        <a:xfrm>
          <a:off x="0" y="0"/>
          <a:ext cx="0" cy="0"/>
          <a:chOff x="0" y="0"/>
          <a:chExt cx="0" cy="0"/>
        </a:xfrm>
      </p:grpSpPr>
      <p:sp>
        <p:nvSpPr>
          <p:cNvPr id="62" name="Google Shape;62;g3669771b81a_0_20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g3669771b81a_0_20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681038" y="365125"/>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681038" y="1825625"/>
            <a:ext cx="8543925" cy="4351339"/>
          </a:xfrm>
          <a:prstGeom prst="rect">
            <a:avLst/>
          </a:prstGeom>
          <a:noFill/>
          <a:ln>
            <a:noFill/>
          </a:ln>
        </p:spPr>
        <p:txBody>
          <a:bodyPr spcFirstLastPara="1" wrap="square" lIns="91425" tIns="45700" rIns="91425" bIns="45700" anchor="t" anchorCtr="0">
            <a:normAutofit/>
          </a:bodyPr>
          <a:lstStyle>
            <a:lvl1pPr marL="457200" marR="0" lvl="0" indent="-373062" algn="l" rtl="0">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rtl="0">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rtl="0">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
        <p:cNvGrpSpPr/>
        <p:nvPr/>
      </p:nvGrpSpPr>
      <p:grpSpPr>
        <a:xfrm>
          <a:off x="0" y="0"/>
          <a:ext cx="0" cy="0"/>
          <a:chOff x="0" y="0"/>
          <a:chExt cx="0" cy="0"/>
        </a:xfrm>
      </p:grpSpPr>
      <p:pic>
        <p:nvPicPr>
          <p:cNvPr id="47" name="Google Shape;47;g3669771b81a_0_186" descr="A close up of a logo&#10;&#10;Description automatically generated"/>
          <p:cNvPicPr preferRelativeResize="0"/>
          <p:nvPr/>
        </p:nvPicPr>
        <p:blipFill rotWithShape="1">
          <a:blip r:embed="rId8">
            <a:alphaModFix/>
          </a:blip>
          <a:srcRect/>
          <a:stretch/>
        </p:blipFill>
        <p:spPr>
          <a:xfrm>
            <a:off x="7799472" y="461975"/>
            <a:ext cx="1667467" cy="281259"/>
          </a:xfrm>
          <a:prstGeom prst="rect">
            <a:avLst/>
          </a:prstGeom>
          <a:noFill/>
          <a:ln>
            <a:noFill/>
          </a:ln>
        </p:spPr>
      </p:pic>
      <p:sp>
        <p:nvSpPr>
          <p:cNvPr id="48" name="Google Shape;48;g3669771b81a_0_186"/>
          <p:cNvSpPr txBox="1">
            <a:spLocks noGrp="1"/>
          </p:cNvSpPr>
          <p:nvPr>
            <p:ph type="title"/>
          </p:nvPr>
        </p:nvSpPr>
        <p:spPr>
          <a:xfrm>
            <a:off x="681038" y="365126"/>
            <a:ext cx="85440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399"/>
              <a:buFont typeface="Arial"/>
              <a:buNone/>
              <a:defRPr sz="439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9" name="Google Shape;49;g3669771b81a_0_186"/>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406336" algn="l" rtl="0">
              <a:lnSpc>
                <a:spcPct val="110000"/>
              </a:lnSpc>
              <a:spcBef>
                <a:spcPts val="1000"/>
              </a:spcBef>
              <a:spcAft>
                <a:spcPts val="0"/>
              </a:spcAft>
              <a:buClr>
                <a:schemeClr val="accent1"/>
              </a:buClr>
              <a:buSzPts val="2799"/>
              <a:buFont typeface="Arial"/>
              <a:buChar char="•"/>
              <a:defRPr sz="2799" b="0" i="0" u="none" strike="noStrike" cap="none">
                <a:solidFill>
                  <a:schemeClr val="dk1"/>
                </a:solidFill>
                <a:latin typeface="Arial"/>
                <a:ea typeface="Arial"/>
                <a:cs typeface="Arial"/>
                <a:sym typeface="Arial"/>
              </a:defRPr>
            </a:lvl1pPr>
            <a:lvl2pPr marL="914400" marR="0" lvl="1" indent="-380936" algn="l" rtl="0">
              <a:lnSpc>
                <a:spcPct val="110000"/>
              </a:lnSpc>
              <a:spcBef>
                <a:spcPts val="500"/>
              </a:spcBef>
              <a:spcAft>
                <a:spcPts val="0"/>
              </a:spcAft>
              <a:buClr>
                <a:schemeClr val="accent1"/>
              </a:buClr>
              <a:buSzPts val="2399"/>
              <a:buFont typeface="Arial"/>
              <a:buChar char="•"/>
              <a:defRPr sz="2399" b="0" i="0" u="none" strike="noStrike" cap="none">
                <a:solidFill>
                  <a:schemeClr val="dk1"/>
                </a:solidFill>
                <a:latin typeface="Arial"/>
                <a:ea typeface="Arial"/>
                <a:cs typeface="Arial"/>
                <a:sym typeface="Arial"/>
              </a:defRPr>
            </a:lvl2pPr>
            <a:lvl3pPr marL="1371600" marR="0" lvl="2" indent="-355536" algn="l" rtl="0">
              <a:lnSpc>
                <a:spcPct val="110000"/>
              </a:lnSpc>
              <a:spcBef>
                <a:spcPts val="500"/>
              </a:spcBef>
              <a:spcAft>
                <a:spcPts val="0"/>
              </a:spcAft>
              <a:buClr>
                <a:schemeClr val="accent1"/>
              </a:buClr>
              <a:buSzPts val="1999"/>
              <a:buFont typeface="Arial"/>
              <a:buChar char="•"/>
              <a:defRPr sz="1999" b="0" i="0" u="none" strike="noStrike" cap="none">
                <a:solidFill>
                  <a:schemeClr val="dk1"/>
                </a:solidFill>
                <a:latin typeface="Arial"/>
                <a:ea typeface="Arial"/>
                <a:cs typeface="Arial"/>
                <a:sym typeface="Arial"/>
              </a:defRPr>
            </a:lvl3pPr>
            <a:lvl4pPr marL="1828800" marR="0" lvl="3"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4pPr>
            <a:lvl5pPr marL="2286000" marR="0" lvl="4"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5pPr>
            <a:lvl6pPr marL="2743200" marR="0" lvl="5"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6pPr>
            <a:lvl7pPr marL="3200400" marR="0" lvl="6"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7pPr>
            <a:lvl8pPr marL="3657600" marR="0" lvl="7"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8pPr>
            <a:lvl9pPr marL="4114800" marR="0" lvl="8"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9pPr>
          </a:lstStyle>
          <a:p>
            <a:endParaRPr/>
          </a:p>
        </p:txBody>
      </p:sp>
      <p:sp>
        <p:nvSpPr>
          <p:cNvPr id="50" name="Google Shape;50;g3669771b81a_0_18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1" name="Google Shape;51;g3669771b81a_0_186"/>
          <p:cNvSpPr txBox="1">
            <a:spLocks noGrp="1"/>
          </p:cNvSpPr>
          <p:nvPr>
            <p:ph type="sldNum" idx="12"/>
          </p:nvPr>
        </p:nvSpPr>
        <p:spPr>
          <a:xfrm>
            <a:off x="6996112"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hyperlink" Target="http://mbit.io/us-distance"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jpg"/></Relationships>
</file>

<file path=ppt/slides/_rels/slide1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hyperlink" Target="http://mbit.io/us-distance-pp"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20.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hyperlink" Target="https://makecode.microbit.org/"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25.jp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hyperlink" Target="http://www.youtube.com/watch?v=VnhoiqaJiU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cde.ca.gov/Ci/ma/cf/documents/mathfwchapter2.pdf"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5.jp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A000"/>
        </a:solidFill>
        <a:effectLst/>
      </p:bgPr>
    </p:bg>
    <p:spTree>
      <p:nvGrpSpPr>
        <p:cNvPr id="1" name="Shape 74"/>
        <p:cNvGrpSpPr/>
        <p:nvPr/>
      </p:nvGrpSpPr>
      <p:grpSpPr>
        <a:xfrm>
          <a:off x="0" y="0"/>
          <a:ext cx="0" cy="0"/>
          <a:chOff x="0" y="0"/>
          <a:chExt cx="0" cy="0"/>
        </a:xfrm>
      </p:grpSpPr>
      <p:sp>
        <p:nvSpPr>
          <p:cNvPr id="75" name="Google Shape;75;g35fec345a22_0_24"/>
          <p:cNvSpPr/>
          <p:nvPr/>
        </p:nvSpPr>
        <p:spPr>
          <a:xfrm>
            <a:off x="283800" y="2592363"/>
            <a:ext cx="9233400" cy="3186300"/>
          </a:xfrm>
          <a:prstGeom prst="roundRect">
            <a:avLst>
              <a:gd name="adj" fmla="val 16667"/>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rgbClr val="FFFFFF"/>
              </a:solidFill>
              <a:latin typeface="Calibri"/>
              <a:ea typeface="Calibri"/>
              <a:cs typeface="Calibri"/>
              <a:sym typeface="Calibri"/>
            </a:endParaRPr>
          </a:p>
        </p:txBody>
      </p:sp>
      <p:sp>
        <p:nvSpPr>
          <p:cNvPr id="76" name="Google Shape;76;g35fec345a22_0_24"/>
          <p:cNvSpPr txBox="1">
            <a:spLocks noGrp="1"/>
          </p:cNvSpPr>
          <p:nvPr>
            <p:ph type="title" idx="4294967295"/>
          </p:nvPr>
        </p:nvSpPr>
        <p:spPr>
          <a:xfrm>
            <a:off x="482075" y="2709350"/>
            <a:ext cx="8735700" cy="654300"/>
          </a:xfrm>
          <a:prstGeom prst="rect">
            <a:avLst/>
          </a:prstGeom>
          <a:noFill/>
          <a:ln>
            <a:noFill/>
          </a:ln>
        </p:spPr>
        <p:txBody>
          <a:bodyPr spcFirstLastPara="1" wrap="square" lIns="99050" tIns="49525" rIns="99050" bIns="49525" anchor="t" anchorCtr="0">
            <a:spAutoFit/>
          </a:bodyPr>
          <a:lstStyle/>
          <a:p>
            <a:pPr marL="0" lvl="0" indent="0" algn="l" rtl="0">
              <a:lnSpc>
                <a:spcPct val="90000"/>
              </a:lnSpc>
              <a:spcBef>
                <a:spcPts val="0"/>
              </a:spcBef>
              <a:spcAft>
                <a:spcPts val="0"/>
              </a:spcAft>
              <a:buClr>
                <a:srgbClr val="00A000"/>
              </a:buClr>
              <a:buSzPts val="2000"/>
              <a:buFont typeface="Arial"/>
              <a:buNone/>
            </a:pPr>
            <a:r>
              <a:rPr lang="en-GB" sz="2000">
                <a:solidFill>
                  <a:srgbClr val="00A000"/>
                </a:solidFill>
                <a:latin typeface="Helvetica Neue"/>
                <a:ea typeface="Helvetica Neue"/>
                <a:cs typeface="Helvetica Neue"/>
                <a:sym typeface="Helvetica Neue"/>
              </a:rPr>
              <a:t>Lo que necesitas:</a:t>
            </a:r>
            <a:endParaRPr/>
          </a:p>
          <a:p>
            <a:pPr marL="0" lvl="0" indent="0" algn="l" rtl="0">
              <a:lnSpc>
                <a:spcPct val="90000"/>
              </a:lnSpc>
              <a:spcBef>
                <a:spcPts val="0"/>
              </a:spcBef>
              <a:spcAft>
                <a:spcPts val="0"/>
              </a:spcAft>
              <a:buClr>
                <a:srgbClr val="00A000"/>
              </a:buClr>
              <a:buSzPts val="2000"/>
              <a:buFont typeface="Arial"/>
              <a:buNone/>
            </a:pPr>
            <a:endParaRPr sz="2000">
              <a:solidFill>
                <a:srgbClr val="00A000"/>
              </a:solidFill>
              <a:latin typeface="Helvetica Neue"/>
              <a:ea typeface="Helvetica Neue"/>
              <a:cs typeface="Helvetica Neue"/>
              <a:sym typeface="Helvetica Neue"/>
            </a:endParaRPr>
          </a:p>
        </p:txBody>
      </p:sp>
      <p:pic>
        <p:nvPicPr>
          <p:cNvPr id="77" name="Google Shape;77;g35fec345a22_0_24" descr="El logotipo de micro:bit en fuente negra sobre fondo verde."/>
          <p:cNvPicPr preferRelativeResize="0"/>
          <p:nvPr/>
        </p:nvPicPr>
        <p:blipFill rotWithShape="1">
          <a:blip r:embed="rId3">
            <a:alphaModFix/>
          </a:blip>
          <a:srcRect/>
          <a:stretch/>
        </p:blipFill>
        <p:spPr>
          <a:xfrm>
            <a:off x="6413041" y="5737408"/>
            <a:ext cx="3104170" cy="948989"/>
          </a:xfrm>
          <a:prstGeom prst="rect">
            <a:avLst/>
          </a:prstGeom>
          <a:noFill/>
          <a:ln>
            <a:noFill/>
          </a:ln>
        </p:spPr>
      </p:pic>
      <p:sp>
        <p:nvSpPr>
          <p:cNvPr id="78" name="Google Shape;78;g35fec345a22_0_24"/>
          <p:cNvSpPr txBox="1"/>
          <p:nvPr/>
        </p:nvSpPr>
        <p:spPr>
          <a:xfrm>
            <a:off x="482065" y="6080301"/>
            <a:ext cx="2911800" cy="40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17"/>
              <a:buFont typeface="Arial"/>
              <a:buNone/>
            </a:pPr>
            <a:r>
              <a:rPr lang="en-GB" sz="2017" b="0" i="0" u="none" strike="noStrike" cap="none">
                <a:solidFill>
                  <a:schemeClr val="lt1"/>
                </a:solidFill>
                <a:latin typeface="Helvetica Neue"/>
                <a:ea typeface="Helvetica Neue"/>
                <a:cs typeface="Helvetica Neue"/>
                <a:sym typeface="Helvetica Neue"/>
              </a:rPr>
              <a:t>Guía del proyecto</a:t>
            </a:r>
            <a:endParaRPr/>
          </a:p>
        </p:txBody>
      </p:sp>
      <p:sp>
        <p:nvSpPr>
          <p:cNvPr id="79" name="Google Shape;79;g35fec345a22_0_24"/>
          <p:cNvSpPr txBox="1"/>
          <p:nvPr/>
        </p:nvSpPr>
        <p:spPr>
          <a:xfrm>
            <a:off x="283812" y="1352450"/>
            <a:ext cx="9447600" cy="1167000"/>
          </a:xfrm>
          <a:prstGeom prst="rect">
            <a:avLst/>
          </a:prstGeom>
          <a:noFill/>
          <a:ln>
            <a:noFill/>
          </a:ln>
        </p:spPr>
        <p:txBody>
          <a:bodyPr spcFirstLastPara="1" wrap="square" lIns="99050" tIns="49525" rIns="99050" bIns="49525" anchor="t" anchorCtr="0">
            <a:spAutoFit/>
          </a:bodyPr>
          <a:lstStyle/>
          <a:p>
            <a:pPr marL="0" marR="0" lvl="0" indent="0" algn="l" rtl="0">
              <a:lnSpc>
                <a:spcPct val="100000"/>
              </a:lnSpc>
              <a:spcBef>
                <a:spcPts val="0"/>
              </a:spcBef>
              <a:spcAft>
                <a:spcPts val="0"/>
              </a:spcAft>
              <a:buClr>
                <a:schemeClr val="lt1"/>
              </a:buClr>
              <a:buSzPts val="3466"/>
              <a:buFont typeface="Arial"/>
              <a:buNone/>
            </a:pPr>
            <a:r>
              <a:rPr lang="en-GB" sz="3466" b="1" i="0" u="none" strike="noStrike" cap="none">
                <a:solidFill>
                  <a:schemeClr val="lt1"/>
                </a:solidFill>
                <a:latin typeface="Arial"/>
                <a:ea typeface="Arial"/>
                <a:cs typeface="Arial"/>
                <a:sym typeface="Arial"/>
              </a:rPr>
              <a:t>Medición y conversión con la calculadora de distancias</a:t>
            </a:r>
            <a:endParaRPr/>
          </a:p>
        </p:txBody>
      </p:sp>
      <p:grpSp>
        <p:nvGrpSpPr>
          <p:cNvPr id="80" name="Google Shape;80;g35fec345a22_0_24"/>
          <p:cNvGrpSpPr/>
          <p:nvPr/>
        </p:nvGrpSpPr>
        <p:grpSpPr>
          <a:xfrm>
            <a:off x="283824" y="308093"/>
            <a:ext cx="9447587" cy="719853"/>
            <a:chOff x="1043748" y="-1624402"/>
            <a:chExt cx="1645200" cy="664500"/>
          </a:xfrm>
        </p:grpSpPr>
        <p:sp>
          <p:nvSpPr>
            <p:cNvPr id="81" name="Google Shape;81;g35fec345a22_0_24"/>
            <p:cNvSpPr/>
            <p:nvPr/>
          </p:nvSpPr>
          <p:spPr>
            <a:xfrm>
              <a:off x="1043748" y="-1624402"/>
              <a:ext cx="1645200" cy="6645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82" name="Google Shape;82;g35fec345a22_0_24"/>
            <p:cNvSpPr txBox="1"/>
            <p:nvPr/>
          </p:nvSpPr>
          <p:spPr>
            <a:xfrm>
              <a:off x="1112157" y="-1522993"/>
              <a:ext cx="1506000" cy="433258"/>
            </a:xfrm>
            <a:prstGeom prst="rect">
              <a:avLst/>
            </a:prstGeom>
            <a:noFill/>
            <a:ln>
              <a:noFill/>
            </a:ln>
          </p:spPr>
          <p:txBody>
            <a:bodyPr spcFirstLastPara="1" wrap="square" lIns="99050" tIns="49525" rIns="99050" bIns="49525"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GB" sz="2400" b="0" i="0" u="none" strike="noStrike" cap="none">
                  <a:solidFill>
                    <a:schemeClr val="lt1"/>
                  </a:solidFill>
                  <a:latin typeface="Helvetica Neue"/>
                  <a:ea typeface="Helvetica Neue"/>
                  <a:cs typeface="Helvetica Neue"/>
                  <a:sym typeface="Helvetica Neue"/>
                </a:rPr>
                <a:t>Integración de la Informática con las Matemáticas: 4.º curso</a:t>
              </a:r>
              <a:endParaRPr/>
            </a:p>
          </p:txBody>
        </p:sp>
      </p:grpSp>
      <p:sp>
        <p:nvSpPr>
          <p:cNvPr id="83" name="Google Shape;83;g35fec345a22_0_24" descr="'''"/>
          <p:cNvSpPr/>
          <p:nvPr/>
        </p:nvSpPr>
        <p:spPr>
          <a:xfrm>
            <a:off x="330224" y="5954600"/>
            <a:ext cx="2444529" cy="6543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87"/>
              <a:buFont typeface="Arial"/>
              <a:buNone/>
            </a:pPr>
            <a:endParaRPr sz="1887" b="0" i="0" u="none" strike="noStrike" cap="none">
              <a:solidFill>
                <a:schemeClr val="lt1"/>
              </a:solidFill>
              <a:latin typeface="Calibri"/>
              <a:ea typeface="Calibri"/>
              <a:cs typeface="Calibri"/>
              <a:sym typeface="Calibri"/>
            </a:endParaRPr>
          </a:p>
        </p:txBody>
      </p:sp>
      <p:grpSp>
        <p:nvGrpSpPr>
          <p:cNvPr id="84" name="Google Shape;84;g35fec345a22_0_24"/>
          <p:cNvGrpSpPr/>
          <p:nvPr/>
        </p:nvGrpSpPr>
        <p:grpSpPr>
          <a:xfrm>
            <a:off x="638873" y="4405528"/>
            <a:ext cx="1249021" cy="1179980"/>
            <a:chOff x="4892825" y="4172488"/>
            <a:chExt cx="1385492" cy="1308907"/>
          </a:xfrm>
        </p:grpSpPr>
        <p:pic>
          <p:nvPicPr>
            <p:cNvPr id="85" name="Google Shape;85;g35fec345a22_0_24"/>
            <p:cNvPicPr preferRelativeResize="0"/>
            <p:nvPr/>
          </p:nvPicPr>
          <p:blipFill rotWithShape="1">
            <a:blip r:embed="rId4">
              <a:alphaModFix/>
            </a:blip>
            <a:srcRect/>
            <a:stretch/>
          </p:blipFill>
          <p:spPr>
            <a:xfrm>
              <a:off x="4892825" y="4172488"/>
              <a:ext cx="1065300" cy="1065300"/>
            </a:xfrm>
            <a:prstGeom prst="rect">
              <a:avLst/>
            </a:prstGeom>
            <a:solidFill>
              <a:schemeClr val="lt1"/>
            </a:solidFill>
            <a:ln>
              <a:noFill/>
            </a:ln>
          </p:spPr>
        </p:pic>
        <p:sp>
          <p:nvSpPr>
            <p:cNvPr id="86" name="Google Shape;86;g35fec345a22_0_24"/>
            <p:cNvSpPr txBox="1"/>
            <p:nvPr/>
          </p:nvSpPr>
          <p:spPr>
            <a:xfrm>
              <a:off x="4942036" y="5237796"/>
              <a:ext cx="1336281" cy="243599"/>
            </a:xfrm>
            <a:prstGeom prst="rect">
              <a:avLst/>
            </a:prstGeom>
            <a:noFill/>
            <a:ln>
              <a:noFill/>
            </a:ln>
          </p:spPr>
          <p:txBody>
            <a:bodyPr spcFirstLastPara="1" wrap="square" lIns="82425" tIns="82425" rIns="82425" bIns="82425" anchor="t" anchorCtr="0">
              <a:noAutofit/>
            </a:bodyPr>
            <a:lstStyle/>
            <a:p>
              <a:pPr marL="0" marR="0" lvl="0" indent="0" algn="ctr" rtl="0">
                <a:lnSpc>
                  <a:spcPct val="100000"/>
                </a:lnSpc>
                <a:spcBef>
                  <a:spcPts val="0"/>
                </a:spcBef>
                <a:spcAft>
                  <a:spcPts val="0"/>
                </a:spcAft>
                <a:buClr>
                  <a:srgbClr val="000000"/>
                </a:buClr>
                <a:buSzPts val="721"/>
                <a:buFont typeface="Arial"/>
                <a:buNone/>
              </a:pPr>
              <a:r>
                <a:rPr lang="en-GB" sz="721" b="1" i="0" u="none" strike="noStrike" cap="none">
                  <a:solidFill>
                    <a:schemeClr val="dk1"/>
                  </a:solidFill>
                  <a:latin typeface="Helvetica Neue"/>
                  <a:ea typeface="Helvetica Neue"/>
                  <a:cs typeface="Helvetica Neue"/>
                  <a:sym typeface="Helvetica Neue"/>
                </a:rPr>
                <a:t>Regla o cinta métrica</a:t>
              </a:r>
              <a:endParaRPr/>
            </a:p>
          </p:txBody>
        </p:sp>
      </p:grpSp>
      <p:pic>
        <p:nvPicPr>
          <p:cNvPr id="87" name="Google Shape;87;g35fec345a22_0_24" descr="Ilustración de un micro:bit necesario para utilizar este recurso" title="Screenshot 2025-06-03 at 15.50.03.png"/>
          <p:cNvPicPr preferRelativeResize="0"/>
          <p:nvPr/>
        </p:nvPicPr>
        <p:blipFill rotWithShape="1">
          <a:blip r:embed="rId5">
            <a:alphaModFix/>
          </a:blip>
          <a:srcRect/>
          <a:stretch/>
        </p:blipFill>
        <p:spPr>
          <a:xfrm>
            <a:off x="481575" y="3255826"/>
            <a:ext cx="1274980" cy="1149690"/>
          </a:xfrm>
          <a:prstGeom prst="rect">
            <a:avLst/>
          </a:prstGeom>
          <a:noFill/>
          <a:ln>
            <a:noFill/>
          </a:ln>
        </p:spPr>
      </p:pic>
      <p:pic>
        <p:nvPicPr>
          <p:cNvPr id="88" name="Google Shape;88;g35fec345a22_0_24" descr="Ilustración de un cable USB necesario para descargar código en el micro:bit utilizado en este recurso" title="Screenshot 2025-06-03 at 15.50.11.png"/>
          <p:cNvPicPr preferRelativeResize="0"/>
          <p:nvPr/>
        </p:nvPicPr>
        <p:blipFill rotWithShape="1">
          <a:blip r:embed="rId6">
            <a:alphaModFix/>
          </a:blip>
          <a:srcRect/>
          <a:stretch/>
        </p:blipFill>
        <p:spPr>
          <a:xfrm>
            <a:off x="1887895" y="3229050"/>
            <a:ext cx="755523" cy="1149704"/>
          </a:xfrm>
          <a:prstGeom prst="rect">
            <a:avLst/>
          </a:prstGeom>
          <a:noFill/>
          <a:ln>
            <a:noFill/>
          </a:ln>
        </p:spPr>
      </p:pic>
      <p:grpSp>
        <p:nvGrpSpPr>
          <p:cNvPr id="89" name="Google Shape;89;g35fec345a22_0_24"/>
          <p:cNvGrpSpPr/>
          <p:nvPr/>
        </p:nvGrpSpPr>
        <p:grpSpPr>
          <a:xfrm>
            <a:off x="7053400" y="3102072"/>
            <a:ext cx="2016001" cy="1276678"/>
            <a:chOff x="6977200" y="4067272"/>
            <a:chExt cx="2016001" cy="1276678"/>
          </a:xfrm>
        </p:grpSpPr>
        <p:grpSp>
          <p:nvGrpSpPr>
            <p:cNvPr id="90" name="Google Shape;90;g35fec345a22_0_24"/>
            <p:cNvGrpSpPr/>
            <p:nvPr/>
          </p:nvGrpSpPr>
          <p:grpSpPr>
            <a:xfrm>
              <a:off x="6977200" y="4841399"/>
              <a:ext cx="2016001" cy="502551"/>
              <a:chOff x="7241250" y="4833349"/>
              <a:chExt cx="2016001" cy="502551"/>
            </a:xfrm>
          </p:grpSpPr>
          <p:pic>
            <p:nvPicPr>
              <p:cNvPr id="91" name="Google Shape;91;g35fec345a22_0_24" title="wearable strap.png"/>
              <p:cNvPicPr preferRelativeResize="0"/>
              <p:nvPr/>
            </p:nvPicPr>
            <p:blipFill rotWithShape="1">
              <a:blip r:embed="rId7">
                <a:alphaModFix/>
              </a:blip>
              <a:srcRect/>
              <a:stretch/>
            </p:blipFill>
            <p:spPr>
              <a:xfrm>
                <a:off x="7241250" y="4833349"/>
                <a:ext cx="2016001" cy="221758"/>
              </a:xfrm>
              <a:prstGeom prst="rect">
                <a:avLst/>
              </a:prstGeom>
              <a:noFill/>
              <a:ln>
                <a:noFill/>
              </a:ln>
            </p:spPr>
          </p:pic>
          <p:sp>
            <p:nvSpPr>
              <p:cNvPr id="92" name="Google Shape;92;g35fec345a22_0_24"/>
              <p:cNvSpPr txBox="1"/>
              <p:nvPr/>
            </p:nvSpPr>
            <p:spPr>
              <a:xfrm>
                <a:off x="7604251" y="5055100"/>
                <a:ext cx="1290000" cy="280800"/>
              </a:xfrm>
              <a:prstGeom prst="rect">
                <a:avLst/>
              </a:prstGeom>
              <a:noFill/>
              <a:ln>
                <a:noFill/>
              </a:ln>
            </p:spPr>
            <p:txBody>
              <a:bodyPr spcFirstLastPara="1" wrap="square" lIns="76725" tIns="76725" rIns="76725" bIns="76725" anchor="ctr" anchorCtr="0">
                <a:noAutofit/>
              </a:bodyPr>
              <a:lstStyle/>
              <a:p>
                <a:pPr marL="0" marR="0" lvl="0" indent="0" algn="ctr" rtl="0">
                  <a:lnSpc>
                    <a:spcPct val="100000"/>
                  </a:lnSpc>
                  <a:spcBef>
                    <a:spcPts val="0"/>
                  </a:spcBef>
                  <a:spcAft>
                    <a:spcPts val="0"/>
                  </a:spcAft>
                  <a:buClr>
                    <a:srgbClr val="000000"/>
                  </a:buClr>
                  <a:buSzPts val="818"/>
                  <a:buFont typeface="Arial"/>
                  <a:buNone/>
                </a:pPr>
                <a:r>
                  <a:rPr lang="en-GB" sz="818" b="1" i="0" u="none" strike="noStrike" cap="none">
                    <a:solidFill>
                      <a:srgbClr val="000000"/>
                    </a:solidFill>
                    <a:latin typeface="Helvetica Neue"/>
                    <a:ea typeface="Helvetica Neue"/>
                    <a:cs typeface="Helvetica Neue"/>
                    <a:sym typeface="Helvetica Neue"/>
                  </a:rPr>
                  <a:t>Correa</a:t>
                </a:r>
                <a:endParaRPr/>
              </a:p>
            </p:txBody>
          </p:sp>
        </p:grpSp>
        <p:grpSp>
          <p:nvGrpSpPr>
            <p:cNvPr id="93" name="Google Shape;93;g35fec345a22_0_24"/>
            <p:cNvGrpSpPr/>
            <p:nvPr/>
          </p:nvGrpSpPr>
          <p:grpSpPr>
            <a:xfrm>
              <a:off x="7340201" y="4067272"/>
              <a:ext cx="1290000" cy="649203"/>
              <a:chOff x="7604251" y="3940097"/>
              <a:chExt cx="1290000" cy="649203"/>
            </a:xfrm>
          </p:grpSpPr>
          <p:pic>
            <p:nvPicPr>
              <p:cNvPr id="94" name="Google Shape;94;g35fec345a22_0_24" title="wearable microbit holder.png"/>
              <p:cNvPicPr preferRelativeResize="0"/>
              <p:nvPr/>
            </p:nvPicPr>
            <p:blipFill rotWithShape="1">
              <a:blip r:embed="rId8">
                <a:alphaModFix/>
              </a:blip>
              <a:srcRect/>
              <a:stretch/>
            </p:blipFill>
            <p:spPr>
              <a:xfrm>
                <a:off x="7838825" y="3940097"/>
                <a:ext cx="820875" cy="376656"/>
              </a:xfrm>
              <a:prstGeom prst="rect">
                <a:avLst/>
              </a:prstGeom>
              <a:noFill/>
              <a:ln>
                <a:noFill/>
              </a:ln>
            </p:spPr>
          </p:pic>
          <p:sp>
            <p:nvSpPr>
              <p:cNvPr id="95" name="Google Shape;95;g35fec345a22_0_24"/>
              <p:cNvSpPr txBox="1"/>
              <p:nvPr/>
            </p:nvSpPr>
            <p:spPr>
              <a:xfrm>
                <a:off x="7604251" y="4308500"/>
                <a:ext cx="1290000" cy="280800"/>
              </a:xfrm>
              <a:prstGeom prst="rect">
                <a:avLst/>
              </a:prstGeom>
              <a:noFill/>
              <a:ln>
                <a:noFill/>
              </a:ln>
            </p:spPr>
            <p:txBody>
              <a:bodyPr spcFirstLastPara="1" wrap="square" lIns="76725" tIns="76725" rIns="76725" bIns="76725" anchor="ctr" anchorCtr="0">
                <a:noAutofit/>
              </a:bodyPr>
              <a:lstStyle/>
              <a:p>
                <a:pPr marL="0" marR="0" lvl="0" indent="0" algn="ctr" rtl="0">
                  <a:lnSpc>
                    <a:spcPct val="100000"/>
                  </a:lnSpc>
                  <a:spcBef>
                    <a:spcPts val="0"/>
                  </a:spcBef>
                  <a:spcAft>
                    <a:spcPts val="0"/>
                  </a:spcAft>
                  <a:buClr>
                    <a:srgbClr val="000000"/>
                  </a:buClr>
                  <a:buSzPts val="818"/>
                  <a:buFont typeface="Arial"/>
                  <a:buNone/>
                </a:pPr>
                <a:r>
                  <a:rPr lang="en-GB" sz="818" b="1" i="0" u="none" strike="noStrike" cap="none">
                    <a:solidFill>
                      <a:srgbClr val="000000"/>
                    </a:solidFill>
                    <a:latin typeface="Helvetica Neue"/>
                    <a:ea typeface="Helvetica Neue"/>
                    <a:cs typeface="Helvetica Neue"/>
                    <a:sym typeface="Helvetica Neue"/>
                  </a:rPr>
                  <a:t>Soporte del micro:bit</a:t>
                </a:r>
                <a:endParaRPr/>
              </a:p>
            </p:txBody>
          </p:sp>
        </p:grpSp>
      </p:grpSp>
      <p:grpSp>
        <p:nvGrpSpPr>
          <p:cNvPr id="96" name="Google Shape;96;g35fec345a22_0_24"/>
          <p:cNvGrpSpPr/>
          <p:nvPr/>
        </p:nvGrpSpPr>
        <p:grpSpPr>
          <a:xfrm>
            <a:off x="2891605" y="3165559"/>
            <a:ext cx="971054" cy="1132410"/>
            <a:chOff x="2774754" y="4194251"/>
            <a:chExt cx="1010147" cy="1177999"/>
          </a:xfrm>
        </p:grpSpPr>
        <p:pic>
          <p:nvPicPr>
            <p:cNvPr id="97" name="Google Shape;97;g35fec345a22_0_24" descr="Illustration of a battery back that is needed to provide power to a micro:bit used with this resource" title="Screenshot 2025-06-03 at 15.50.33.png"/>
            <p:cNvPicPr preferRelativeResize="0"/>
            <p:nvPr/>
          </p:nvPicPr>
          <p:blipFill rotWithShape="1">
            <a:blip r:embed="rId9">
              <a:alphaModFix/>
            </a:blip>
            <a:srcRect/>
            <a:stretch/>
          </p:blipFill>
          <p:spPr>
            <a:xfrm>
              <a:off x="2774754" y="4194251"/>
              <a:ext cx="1010147" cy="1149704"/>
            </a:xfrm>
            <a:prstGeom prst="rect">
              <a:avLst/>
            </a:prstGeom>
            <a:noFill/>
            <a:ln>
              <a:noFill/>
            </a:ln>
          </p:spPr>
        </p:pic>
        <p:sp>
          <p:nvSpPr>
            <p:cNvPr id="98" name="Google Shape;98;g35fec345a22_0_24"/>
            <p:cNvSpPr txBox="1"/>
            <p:nvPr/>
          </p:nvSpPr>
          <p:spPr>
            <a:xfrm>
              <a:off x="2774800" y="5200650"/>
              <a:ext cx="1010100" cy="171600"/>
            </a:xfrm>
            <a:prstGeom prst="rect">
              <a:avLst/>
            </a:prstGeom>
            <a:solidFill>
              <a:srgbClr val="FFFFFF"/>
            </a:solidFill>
            <a:ln>
              <a:noFill/>
            </a:ln>
          </p:spPr>
          <p:txBody>
            <a:bodyPr spcFirstLastPara="1" wrap="square" lIns="68825" tIns="0" rIns="68825" bIns="68825" anchor="t" anchorCtr="0">
              <a:noAutofit/>
            </a:bodyPr>
            <a:lstStyle/>
            <a:p>
              <a:pPr marL="0" marR="0" lvl="0" indent="0" algn="ctr" rtl="0">
                <a:lnSpc>
                  <a:spcPct val="100000"/>
                </a:lnSpc>
                <a:spcBef>
                  <a:spcPts val="0"/>
                </a:spcBef>
                <a:spcAft>
                  <a:spcPts val="0"/>
                </a:spcAft>
                <a:buClr>
                  <a:srgbClr val="000000"/>
                </a:buClr>
                <a:buSzPts val="733"/>
                <a:buFont typeface="Arial"/>
                <a:buNone/>
              </a:pPr>
              <a:r>
                <a:rPr lang="en-GB" sz="720" b="1">
                  <a:latin typeface="Helvetica Neue"/>
                  <a:ea typeface="Helvetica Neue"/>
                  <a:cs typeface="Helvetica Neue"/>
                  <a:sym typeface="Helvetica Neue"/>
                </a:rPr>
                <a:t>Batería</a:t>
              </a:r>
              <a:endParaRPr sz="720" b="1" i="0" u="none" strike="noStrike" cap="none">
                <a:solidFill>
                  <a:srgbClr val="000000"/>
                </a:solidFill>
                <a:latin typeface="Helvetica Neue"/>
                <a:ea typeface="Helvetica Neue"/>
                <a:cs typeface="Helvetica Neue"/>
                <a:sym typeface="Helvetica Neue"/>
              </a:endParaRPr>
            </a:p>
          </p:txBody>
        </p:sp>
      </p:grpSp>
      <p:grpSp>
        <p:nvGrpSpPr>
          <p:cNvPr id="99" name="Google Shape;99;g35fec345a22_0_24"/>
          <p:cNvGrpSpPr/>
          <p:nvPr/>
        </p:nvGrpSpPr>
        <p:grpSpPr>
          <a:xfrm>
            <a:off x="3988919" y="3331830"/>
            <a:ext cx="1345058" cy="1105210"/>
            <a:chOff x="3916243" y="4367216"/>
            <a:chExt cx="1399207" cy="1149703"/>
          </a:xfrm>
        </p:grpSpPr>
        <p:pic>
          <p:nvPicPr>
            <p:cNvPr id="100" name="Google Shape;100;g35fec345a22_0_24" title="computer with usb.png"/>
            <p:cNvPicPr preferRelativeResize="0"/>
            <p:nvPr/>
          </p:nvPicPr>
          <p:blipFill rotWithShape="1">
            <a:blip r:embed="rId10">
              <a:alphaModFix/>
            </a:blip>
            <a:srcRect/>
            <a:stretch/>
          </p:blipFill>
          <p:spPr>
            <a:xfrm>
              <a:off x="3916243" y="4367216"/>
              <a:ext cx="1399127" cy="1149703"/>
            </a:xfrm>
            <a:prstGeom prst="rect">
              <a:avLst/>
            </a:prstGeom>
            <a:noFill/>
            <a:ln>
              <a:noFill/>
            </a:ln>
          </p:spPr>
        </p:pic>
        <p:sp>
          <p:nvSpPr>
            <p:cNvPr id="101" name="Google Shape;101;g35fec345a22_0_24"/>
            <p:cNvSpPr txBox="1"/>
            <p:nvPr/>
          </p:nvSpPr>
          <p:spPr>
            <a:xfrm>
              <a:off x="3916250" y="5200650"/>
              <a:ext cx="1399200" cy="316200"/>
            </a:xfrm>
            <a:prstGeom prst="rect">
              <a:avLst/>
            </a:prstGeom>
            <a:solidFill>
              <a:srgbClr val="FFFFFF"/>
            </a:solidFill>
            <a:ln>
              <a:noFill/>
            </a:ln>
          </p:spPr>
          <p:txBody>
            <a:bodyPr spcFirstLastPara="1" wrap="square" lIns="68825" tIns="0" rIns="68825" bIns="68825" anchor="t" anchorCtr="0">
              <a:noAutofit/>
            </a:bodyPr>
            <a:lstStyle/>
            <a:p>
              <a:pPr marL="0" marR="0" lvl="0" indent="0" algn="l" rtl="0">
                <a:lnSpc>
                  <a:spcPct val="100000"/>
                </a:lnSpc>
                <a:spcBef>
                  <a:spcPts val="0"/>
                </a:spcBef>
                <a:spcAft>
                  <a:spcPts val="0"/>
                </a:spcAft>
                <a:buClr>
                  <a:srgbClr val="000000"/>
                </a:buClr>
                <a:buSzPts val="733"/>
                <a:buFont typeface="Arial"/>
                <a:buNone/>
              </a:pPr>
              <a:r>
                <a:rPr lang="en-GB" sz="720" b="1">
                  <a:latin typeface="Helvetica Neue"/>
                  <a:ea typeface="Helvetica Neue"/>
                  <a:cs typeface="Helvetica Neue"/>
                  <a:sym typeface="Helvetica Neue"/>
                </a:rPr>
                <a:t>Computadora </a:t>
              </a:r>
              <a:endParaRPr sz="720" b="1">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733"/>
                <a:buFont typeface="Arial"/>
                <a:buNone/>
              </a:pPr>
              <a:r>
                <a:rPr lang="en-GB" sz="720">
                  <a:latin typeface="Helvetica Neue"/>
                  <a:ea typeface="Helvetica Neue"/>
                  <a:cs typeface="Helvetica Neue"/>
                  <a:sym typeface="Helvetica Neue"/>
                </a:rPr>
                <a:t>con USB</a:t>
              </a:r>
              <a:endParaRPr sz="720" i="0" u="none" strike="noStrike" cap="none">
                <a:solidFill>
                  <a:srgbClr val="000000"/>
                </a:solidFill>
                <a:latin typeface="Helvetica Neue"/>
                <a:ea typeface="Helvetica Neue"/>
                <a:cs typeface="Helvetica Neue"/>
                <a:sym typeface="Helvetica Neue"/>
              </a:endParaRPr>
            </a:p>
          </p:txBody>
        </p:sp>
      </p:grpSp>
      <p:grpSp>
        <p:nvGrpSpPr>
          <p:cNvPr id="102" name="Google Shape;102;g35fec345a22_0_24"/>
          <p:cNvGrpSpPr/>
          <p:nvPr/>
        </p:nvGrpSpPr>
        <p:grpSpPr>
          <a:xfrm>
            <a:off x="5450943" y="3326618"/>
            <a:ext cx="1354279" cy="1115643"/>
            <a:chOff x="5437125" y="4361794"/>
            <a:chExt cx="1408800" cy="1160556"/>
          </a:xfrm>
        </p:grpSpPr>
        <p:pic>
          <p:nvPicPr>
            <p:cNvPr id="103" name="Google Shape;103;g35fec345a22_0_24" title="tablet with bluetooth.png"/>
            <p:cNvPicPr preferRelativeResize="0"/>
            <p:nvPr/>
          </p:nvPicPr>
          <p:blipFill rotWithShape="1">
            <a:blip r:embed="rId11">
              <a:alphaModFix/>
            </a:blip>
            <a:srcRect/>
            <a:stretch/>
          </p:blipFill>
          <p:spPr>
            <a:xfrm>
              <a:off x="5446722" y="4361794"/>
              <a:ext cx="1399124" cy="1160556"/>
            </a:xfrm>
            <a:prstGeom prst="rect">
              <a:avLst/>
            </a:prstGeom>
            <a:noFill/>
            <a:ln>
              <a:noFill/>
            </a:ln>
          </p:spPr>
        </p:pic>
        <p:sp>
          <p:nvSpPr>
            <p:cNvPr id="104" name="Google Shape;104;g35fec345a22_0_24"/>
            <p:cNvSpPr txBox="1"/>
            <p:nvPr/>
          </p:nvSpPr>
          <p:spPr>
            <a:xfrm>
              <a:off x="5437125" y="5200650"/>
              <a:ext cx="1408800" cy="316200"/>
            </a:xfrm>
            <a:prstGeom prst="rect">
              <a:avLst/>
            </a:prstGeom>
            <a:solidFill>
              <a:srgbClr val="FFFFFF"/>
            </a:solidFill>
            <a:ln>
              <a:noFill/>
            </a:ln>
          </p:spPr>
          <p:txBody>
            <a:bodyPr spcFirstLastPara="1" wrap="square" lIns="68825" tIns="0" rIns="68825" bIns="68825" anchor="t" anchorCtr="0">
              <a:noAutofit/>
            </a:bodyPr>
            <a:lstStyle/>
            <a:p>
              <a:pPr marL="0" marR="0" lvl="0" indent="0" algn="l" rtl="0">
                <a:lnSpc>
                  <a:spcPct val="100000"/>
                </a:lnSpc>
                <a:spcBef>
                  <a:spcPts val="0"/>
                </a:spcBef>
                <a:spcAft>
                  <a:spcPts val="0"/>
                </a:spcAft>
                <a:buClr>
                  <a:srgbClr val="000000"/>
                </a:buClr>
                <a:buSzPts val="733"/>
                <a:buFont typeface="Arial"/>
                <a:buNone/>
              </a:pPr>
              <a:r>
                <a:rPr lang="en-GB" sz="720" b="1">
                  <a:latin typeface="Helvetica Neue"/>
                  <a:ea typeface="Helvetica Neue"/>
                  <a:cs typeface="Helvetica Neue"/>
                  <a:sym typeface="Helvetica Neue"/>
                </a:rPr>
                <a:t>Tablet </a:t>
              </a:r>
              <a:endParaRPr sz="720" b="1">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733"/>
                <a:buFont typeface="Arial"/>
                <a:buNone/>
              </a:pPr>
              <a:r>
                <a:rPr lang="en-GB" sz="720">
                  <a:latin typeface="Helvetica Neue"/>
                  <a:ea typeface="Helvetica Neue"/>
                  <a:cs typeface="Helvetica Neue"/>
                  <a:sym typeface="Helvetica Neue"/>
                </a:rPr>
                <a:t>con Bluetooth</a:t>
              </a:r>
              <a:endParaRPr sz="720" i="0" u="none" strike="noStrike" cap="none">
                <a:solidFill>
                  <a:srgbClr val="000000"/>
                </a:solidFill>
                <a:latin typeface="Helvetica Neue"/>
                <a:ea typeface="Helvetica Neue"/>
                <a:cs typeface="Helvetica Neue"/>
                <a:sym typeface="Helvetica Neue"/>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669771b81a_0_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2993D6"/>
                </a:solidFill>
              </a:rPr>
              <a:t>Ligero 🌶️ Pasos de la actividad de los alumnos</a:t>
            </a:r>
            <a:endParaRPr/>
          </a:p>
        </p:txBody>
      </p:sp>
      <p:sp>
        <p:nvSpPr>
          <p:cNvPr id="204" name="Google Shape;204;g3669771b81a_0_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10</a:t>
            </a:fld>
            <a:endParaRPr/>
          </a:p>
        </p:txBody>
      </p:sp>
      <p:sp>
        <p:nvSpPr>
          <p:cNvPr id="205" name="Google Shape;205;g3669771b81a_0_1"/>
          <p:cNvSpPr txBox="1">
            <a:spLocks noGrp="1"/>
          </p:cNvSpPr>
          <p:nvPr>
            <p:ph type="body" idx="1"/>
          </p:nvPr>
        </p:nvSpPr>
        <p:spPr>
          <a:xfrm>
            <a:off x="681036" y="1481572"/>
            <a:ext cx="8544000" cy="4609500"/>
          </a:xfrm>
          <a:prstGeom prst="rect">
            <a:avLst/>
          </a:prstGeom>
          <a:noFill/>
          <a:ln>
            <a:noFill/>
          </a:ln>
        </p:spPr>
        <p:txBody>
          <a:bodyPr spcFirstLastPara="1" wrap="square" lIns="91425" tIns="45700" rIns="91425" bIns="45700" anchor="t" anchorCtr="0">
            <a:normAutofit/>
          </a:bodyPr>
          <a:lstStyle/>
          <a:p>
            <a:pPr marL="318151" lvl="0" indent="-309553" algn="l" rtl="0">
              <a:lnSpc>
                <a:spcPct val="100000"/>
              </a:lnSpc>
              <a:spcBef>
                <a:spcPts val="1300"/>
              </a:spcBef>
              <a:spcAft>
                <a:spcPts val="0"/>
              </a:spcAft>
              <a:buClr>
                <a:srgbClr val="2993D6"/>
              </a:buClr>
              <a:buSzPts val="1800"/>
              <a:buChar char="•"/>
            </a:pPr>
            <a:r>
              <a:rPr lang="en-GB" sz="1800" b="1">
                <a:solidFill>
                  <a:srgbClr val="2993D6"/>
                </a:solidFill>
              </a:rPr>
              <a:t>Abre</a:t>
            </a:r>
            <a:r>
              <a:rPr lang="en-GB" sz="1800"/>
              <a:t> el proyecto: </a:t>
            </a:r>
            <a:r>
              <a:rPr lang="en-GB" sz="1800" u="sng">
                <a:solidFill>
                  <a:schemeClr val="hlink"/>
                </a:solidFill>
                <a:hlinkClick r:id="rId3"/>
              </a:rPr>
              <a:t>mbit.io/us-distancia</a:t>
            </a:r>
            <a:r>
              <a:rPr lang="en-GB" sz="1800"/>
              <a:t> y </a:t>
            </a:r>
            <a:r>
              <a:rPr lang="en-GB" sz="1800" b="1">
                <a:solidFill>
                  <a:srgbClr val="2A92D6"/>
                </a:solidFill>
              </a:rPr>
              <a:t>d</a:t>
            </a:r>
            <a:r>
              <a:rPr lang="en-GB" sz="1800" b="1">
                <a:solidFill>
                  <a:srgbClr val="2993D6"/>
                </a:solidFill>
              </a:rPr>
              <a:t>escarga</a:t>
            </a:r>
            <a:r>
              <a:rPr lang="en-GB" sz="1800"/>
              <a:t> el código al micro:bit.</a:t>
            </a:r>
            <a:endParaRPr sz="1800"/>
          </a:p>
          <a:p>
            <a:pPr marL="318151" marR="0" lvl="0" indent="-309553" algn="l" rtl="0">
              <a:lnSpc>
                <a:spcPct val="100000"/>
              </a:lnSpc>
              <a:spcBef>
                <a:spcPts val="1300"/>
              </a:spcBef>
              <a:spcAft>
                <a:spcPts val="0"/>
              </a:spcAft>
              <a:buClr>
                <a:srgbClr val="2993D6"/>
              </a:buClr>
              <a:buSzPts val="1800"/>
              <a:buChar char="•"/>
            </a:pPr>
            <a:r>
              <a:rPr lang="en-GB" sz="1800" b="1">
                <a:solidFill>
                  <a:srgbClr val="2993D6"/>
                </a:solidFill>
              </a:rPr>
              <a:t>Desenchufa </a:t>
            </a:r>
            <a:r>
              <a:rPr lang="en-GB" sz="1800"/>
              <a:t>el micro:bit y </a:t>
            </a:r>
            <a:r>
              <a:rPr lang="en-GB" sz="1800" b="1">
                <a:solidFill>
                  <a:srgbClr val="2993D6"/>
                </a:solidFill>
              </a:rPr>
              <a:t>monta</a:t>
            </a:r>
            <a:r>
              <a:rPr lang="en-GB" sz="1800"/>
              <a:t> la correa.</a:t>
            </a:r>
            <a:endParaRPr sz="1800"/>
          </a:p>
          <a:p>
            <a:pPr marL="318151" lvl="0" indent="-309553" algn="l" rtl="0">
              <a:lnSpc>
                <a:spcPct val="100000"/>
              </a:lnSpc>
              <a:spcBef>
                <a:spcPts val="1300"/>
              </a:spcBef>
              <a:spcAft>
                <a:spcPts val="0"/>
              </a:spcAft>
              <a:buClr>
                <a:srgbClr val="2993D6"/>
              </a:buClr>
              <a:buSzPts val="1800"/>
              <a:buChar char="•"/>
            </a:pPr>
            <a:r>
              <a:rPr lang="en-GB" sz="1800" b="1">
                <a:solidFill>
                  <a:srgbClr val="2A92D6"/>
                </a:solidFill>
              </a:rPr>
              <a:t>Ve</a:t>
            </a:r>
            <a:r>
              <a:rPr lang="en-GB" sz="1800"/>
              <a:t> a la zona que vas a medir y </a:t>
            </a:r>
            <a:r>
              <a:rPr lang="en-GB" sz="1800" b="1">
                <a:solidFill>
                  <a:srgbClr val="2A92D6"/>
                </a:solidFill>
              </a:rPr>
              <a:t>c</a:t>
            </a:r>
            <a:r>
              <a:rPr lang="en-GB" sz="1800" b="1">
                <a:solidFill>
                  <a:srgbClr val="2993D6"/>
                </a:solidFill>
              </a:rPr>
              <a:t>olócate</a:t>
            </a:r>
            <a:r>
              <a:rPr lang="en-GB" sz="1800"/>
              <a:t> la correa en la muñeca.</a:t>
            </a:r>
            <a:endParaRPr sz="1800"/>
          </a:p>
          <a:p>
            <a:pPr marL="318151" lvl="0" indent="-309553" algn="l" rtl="0">
              <a:lnSpc>
                <a:spcPct val="100000"/>
              </a:lnSpc>
              <a:spcBef>
                <a:spcPts val="1300"/>
              </a:spcBef>
              <a:spcAft>
                <a:spcPts val="0"/>
              </a:spcAft>
              <a:buClr>
                <a:srgbClr val="2993D6"/>
              </a:buClr>
              <a:buSzPts val="1800"/>
              <a:buChar char="•"/>
            </a:pPr>
            <a:r>
              <a:rPr lang="en-GB" sz="1800" b="1">
                <a:solidFill>
                  <a:srgbClr val="2A92D6"/>
                </a:solidFill>
              </a:rPr>
              <a:t>Recorre</a:t>
            </a:r>
            <a:r>
              <a:rPr lang="en-GB" sz="1800"/>
              <a:t> tu zona, presionando el botón A a cada paso que des. </a:t>
            </a:r>
            <a:endParaRPr sz="1800"/>
          </a:p>
          <a:p>
            <a:pPr marL="318151" lvl="0" indent="-309553" algn="l" rtl="0">
              <a:lnSpc>
                <a:spcPct val="100000"/>
              </a:lnSpc>
              <a:spcBef>
                <a:spcPts val="1300"/>
              </a:spcBef>
              <a:spcAft>
                <a:spcPts val="0"/>
              </a:spcAft>
              <a:buClr>
                <a:srgbClr val="2993D6"/>
              </a:buClr>
              <a:buSzPts val="1800"/>
              <a:buChar char="•"/>
            </a:pPr>
            <a:r>
              <a:rPr lang="en-GB" sz="1800" b="1">
                <a:solidFill>
                  <a:srgbClr val="2A92D6"/>
                </a:solidFill>
              </a:rPr>
              <a:t>Presiona</a:t>
            </a:r>
            <a:r>
              <a:rPr lang="en-GB" sz="1800"/>
              <a:t> el botón B y </a:t>
            </a:r>
            <a:r>
              <a:rPr lang="en-GB" sz="1800" b="1">
                <a:solidFill>
                  <a:srgbClr val="2A92D6"/>
                </a:solidFill>
              </a:rPr>
              <a:t>registra</a:t>
            </a:r>
            <a:r>
              <a:rPr lang="en-GB" sz="1800"/>
              <a:t> la distancia que has caminado. </a:t>
            </a:r>
            <a:endParaRPr sz="1800"/>
          </a:p>
          <a:p>
            <a:pPr marL="318151" lvl="0" indent="-309553" algn="l" rtl="0">
              <a:lnSpc>
                <a:spcPct val="100000"/>
              </a:lnSpc>
              <a:spcBef>
                <a:spcPts val="1300"/>
              </a:spcBef>
              <a:spcAft>
                <a:spcPts val="0"/>
              </a:spcAft>
              <a:buClr>
                <a:srgbClr val="2993D6"/>
              </a:buClr>
              <a:buSzPts val="1800"/>
              <a:buChar char="•"/>
            </a:pPr>
            <a:r>
              <a:rPr lang="en-GB" sz="1800" b="1">
                <a:solidFill>
                  <a:srgbClr val="2A92D6"/>
                </a:solidFill>
              </a:rPr>
              <a:t>Presiona</a:t>
            </a:r>
            <a:r>
              <a:rPr lang="en-GB" sz="1800"/>
              <a:t> el botón de reinicio de la parte posterior de tu micro:bit y </a:t>
            </a:r>
            <a:r>
              <a:rPr lang="en-GB" sz="1800" b="1">
                <a:solidFill>
                  <a:srgbClr val="2A92D6"/>
                </a:solidFill>
              </a:rPr>
              <a:t>repite</a:t>
            </a:r>
            <a:r>
              <a:rPr lang="en-GB" sz="1800"/>
              <a:t> la operación para la anchura.</a:t>
            </a:r>
            <a:endParaRPr sz="1800"/>
          </a:p>
          <a:p>
            <a:pPr marL="318151" lvl="0" indent="-309553" algn="l" rtl="0">
              <a:lnSpc>
                <a:spcPct val="100000"/>
              </a:lnSpc>
              <a:spcBef>
                <a:spcPts val="1300"/>
              </a:spcBef>
              <a:spcAft>
                <a:spcPts val="0"/>
              </a:spcAft>
              <a:buClr>
                <a:srgbClr val="2993D6"/>
              </a:buClr>
              <a:buSzPts val="1800"/>
              <a:buChar char="•"/>
            </a:pPr>
            <a:r>
              <a:rPr lang="en-GB" sz="1800"/>
              <a:t>De vuelta a clase, </a:t>
            </a:r>
            <a:r>
              <a:rPr lang="en-GB" sz="1800" b="1">
                <a:solidFill>
                  <a:srgbClr val="2993D6"/>
                </a:solidFill>
              </a:rPr>
              <a:t>calcula</a:t>
            </a:r>
            <a:r>
              <a:rPr lang="en-GB" sz="1800"/>
              <a:t> el área y el perímetro. Convierte tu medida en unidades mayores si es necesario. </a:t>
            </a:r>
            <a:endParaRPr sz="1800"/>
          </a:p>
          <a:p>
            <a:pPr marL="318151" lvl="0" indent="-195253" algn="l" rtl="0">
              <a:lnSpc>
                <a:spcPct val="110000"/>
              </a:lnSpc>
              <a:spcBef>
                <a:spcPts val="1300"/>
              </a:spcBef>
              <a:spcAft>
                <a:spcPts val="0"/>
              </a:spcAft>
              <a:buSzPts val="1800"/>
              <a:buNone/>
            </a:pPr>
            <a:endParaRPr sz="1500"/>
          </a:p>
          <a:p>
            <a:pPr marL="457200" lvl="0" indent="0" algn="l" rtl="0">
              <a:lnSpc>
                <a:spcPct val="110000"/>
              </a:lnSpc>
              <a:spcBef>
                <a:spcPts val="1300"/>
              </a:spcBef>
              <a:spcAft>
                <a:spcPts val="0"/>
              </a:spcAft>
              <a:buSzPts val="1800"/>
              <a:buNone/>
            </a:pPr>
            <a:endParaRPr sz="1500"/>
          </a:p>
        </p:txBody>
      </p:sp>
      <p:sp>
        <p:nvSpPr>
          <p:cNvPr id="206" name="Google Shape;206;g3669771b81a_0_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207" name="Google Shape;207;g3669771b81a_0_1"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sp>
        <p:nvSpPr>
          <p:cNvPr id="208" name="Google Shape;208;g3669771b81a_0_1"/>
          <p:cNvSpPr/>
          <p:nvPr/>
        </p:nvSpPr>
        <p:spPr>
          <a:xfrm>
            <a:off x="681025" y="5306725"/>
            <a:ext cx="6255900" cy="911400"/>
          </a:xfrm>
          <a:prstGeom prst="roundRect">
            <a:avLst>
              <a:gd name="adj" fmla="val 16667"/>
            </a:avLst>
          </a:prstGeom>
          <a:solidFill>
            <a:srgbClr val="FFFFFF"/>
          </a:solid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0"/>
              </a:spcBef>
              <a:spcAft>
                <a:spcPts val="0"/>
              </a:spcAft>
              <a:buClr>
                <a:srgbClr val="000000"/>
              </a:buClr>
              <a:buSzPts val="1800"/>
              <a:buFont typeface="Arial"/>
              <a:buNone/>
            </a:pPr>
            <a:r>
              <a:rPr lang="en-GB" sz="1800" b="1" i="0" u="none" strike="noStrike" cap="none">
                <a:solidFill>
                  <a:srgbClr val="2A92D6"/>
                </a:solidFill>
                <a:latin typeface="Helvetica Neue"/>
                <a:ea typeface="Helvetica Neue"/>
                <a:cs typeface="Helvetica Neue"/>
                <a:sym typeface="Helvetica Neue"/>
              </a:rPr>
              <a:t>Consejo profesional:</a:t>
            </a:r>
            <a:r>
              <a:rPr lang="en-GB" sz="1800" b="0" i="0" u="none" strike="noStrike" cap="none">
                <a:solidFill>
                  <a:srgbClr val="000000"/>
                </a:solidFill>
                <a:latin typeface="Helvetica Neue"/>
                <a:ea typeface="Helvetica Neue"/>
                <a:cs typeface="Helvetica Neue"/>
                <a:sym typeface="Helvetica Neue"/>
              </a:rPr>
              <a:t> averigua cuántos pasos has dado presionando el logotipo táctil.  </a:t>
            </a:r>
            <a:endParaRPr sz="1800"/>
          </a:p>
        </p:txBody>
      </p:sp>
      <p:pic>
        <p:nvPicPr>
          <p:cNvPr id="209" name="Google Shape;209;g3669771b81a_0_1" descr="Ilustración de alguien tocando el logotipo táctil del micro:bit." title="touch-logo-cropped.png"/>
          <p:cNvPicPr preferRelativeResize="0"/>
          <p:nvPr/>
        </p:nvPicPr>
        <p:blipFill rotWithShape="1">
          <a:blip r:embed="rId5">
            <a:alphaModFix/>
          </a:blip>
          <a:srcRect/>
          <a:stretch/>
        </p:blipFill>
        <p:spPr>
          <a:xfrm>
            <a:off x="7228650" y="5030450"/>
            <a:ext cx="2059775" cy="1463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g35fa30c4f18_0_96" title="logo-press.png"/>
          <p:cNvPicPr preferRelativeResize="0"/>
          <p:nvPr/>
        </p:nvPicPr>
        <p:blipFill rotWithShape="1">
          <a:blip r:embed="rId3">
            <a:alphaModFix/>
          </a:blip>
          <a:srcRect/>
          <a:stretch/>
        </p:blipFill>
        <p:spPr>
          <a:xfrm>
            <a:off x="6260875" y="2477675"/>
            <a:ext cx="2445749" cy="1161075"/>
          </a:xfrm>
          <a:prstGeom prst="rect">
            <a:avLst/>
          </a:prstGeom>
          <a:noFill/>
          <a:ln w="19050" cap="flat" cmpd="sng">
            <a:solidFill>
              <a:schemeClr val="lt1"/>
            </a:solidFill>
            <a:prstDash val="solid"/>
            <a:round/>
            <a:headEnd type="none" w="sm" len="sm"/>
            <a:tailEnd type="none" w="sm" len="sm"/>
          </a:ln>
        </p:spPr>
      </p:pic>
      <p:sp>
        <p:nvSpPr>
          <p:cNvPr id="215" name="Google Shape;215;g35fa30c4f18_0_96"/>
          <p:cNvSpPr txBox="1">
            <a:spLocks noGrp="1"/>
          </p:cNvSpPr>
          <p:nvPr>
            <p:ph type="body" idx="1"/>
          </p:nvPr>
        </p:nvSpPr>
        <p:spPr>
          <a:xfrm>
            <a:off x="681036" y="1246619"/>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50"/>
              <a:t>Este proyecto funciona multiplicando los números contenidos en dos variables, «número de pasos» y «longitud de los pasos».</a:t>
            </a:r>
            <a:endParaRPr/>
          </a:p>
        </p:txBody>
      </p:sp>
      <p:sp>
        <p:nvSpPr>
          <p:cNvPr id="216" name="Google Shape;216;g35fa30c4f18_0_9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 1</a:t>
            </a:r>
            <a:endParaRPr/>
          </a:p>
        </p:txBody>
      </p:sp>
      <p:sp>
        <p:nvSpPr>
          <p:cNvPr id="217" name="Google Shape;217;g35fa30c4f18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11</a:t>
            </a:fld>
            <a:endParaRPr/>
          </a:p>
        </p:txBody>
      </p:sp>
      <p:sp>
        <p:nvSpPr>
          <p:cNvPr id="218" name="Google Shape;218;g35fa30c4f18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19" name="Google Shape;219;g35fa30c4f18_0_96"/>
          <p:cNvSpPr/>
          <p:nvPr/>
        </p:nvSpPr>
        <p:spPr>
          <a:xfrm>
            <a:off x="681025" y="2060200"/>
            <a:ext cx="5281200" cy="41517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Este proyecto utiliza el botón A para aumentar una variable llamada «recuento de pasos». Los bloques «reproducir tono» y «mostrar ícono» se incluyen para que tu micro:bit indique que se ha contado tu paso. El bloque «limpiar pantalla» borra la pantalla de led y está listo para el siguiente paso. </a:t>
            </a:r>
            <a:endParaRPr/>
          </a:p>
        </p:txBody>
      </p:sp>
      <p:pic>
        <p:nvPicPr>
          <p:cNvPr id="220" name="Google Shape;220;g35fa30c4f18_0_96" descr="decorativo" title="Inspired_green@4x-100.jpg"/>
          <p:cNvPicPr preferRelativeResize="0"/>
          <p:nvPr/>
        </p:nvPicPr>
        <p:blipFill rotWithShape="1">
          <a:blip r:embed="rId4">
            <a:alphaModFix/>
          </a:blip>
          <a:srcRect/>
          <a:stretch/>
        </p:blipFill>
        <p:spPr>
          <a:xfrm>
            <a:off x="8165224" y="243350"/>
            <a:ext cx="670026" cy="911400"/>
          </a:xfrm>
          <a:prstGeom prst="rect">
            <a:avLst/>
          </a:prstGeom>
          <a:noFill/>
          <a:ln>
            <a:noFill/>
          </a:ln>
        </p:spPr>
      </p:pic>
      <p:sp>
        <p:nvSpPr>
          <p:cNvPr id="221" name="Google Shape;221;g35fa30c4f18_0_96" descr="Un bloque «si logotipo presionado» que contiene un bloque de recuento de pasos de número de muestra."/>
          <p:cNvSpPr/>
          <p:nvPr/>
        </p:nvSpPr>
        <p:spPr>
          <a:xfrm>
            <a:off x="6317175" y="2060200"/>
            <a:ext cx="2445900" cy="41517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Puedes mostrar el número de pasos dados en la pantalla led presionando el logotipo táctil. </a:t>
            </a:r>
            <a:endParaRPr/>
          </a:p>
        </p:txBody>
      </p:sp>
      <p:pic>
        <p:nvPicPr>
          <p:cNvPr id="222" name="Google Shape;222;g35fa30c4f18_0_96" descr="Un bloque «si botón A presionado» que contiene un bloque de reproducir tono do menor durante 1/2 pulsación hasta que termine, un bloque de mostrar ícono de corazón, un bloque de cambiar el recuento de pasos en 1 y un bloque de borrar pantalla." title="buttona.png"/>
          <p:cNvPicPr preferRelativeResize="0"/>
          <p:nvPr/>
        </p:nvPicPr>
        <p:blipFill rotWithShape="1">
          <a:blip r:embed="rId5">
            <a:alphaModFix/>
          </a:blip>
          <a:srcRect/>
          <a:stretch/>
        </p:blipFill>
        <p:spPr>
          <a:xfrm>
            <a:off x="1752401" y="2347525"/>
            <a:ext cx="3138450" cy="1767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708ac53d2e_0_6"/>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endParaRPr sz="1600">
              <a:latin typeface="Arial"/>
              <a:ea typeface="Arial"/>
              <a:cs typeface="Arial"/>
              <a:sym typeface="Arial"/>
            </a:endParaRPr>
          </a:p>
          <a:p>
            <a:pPr marL="0" marR="0" lvl="0" indent="0" algn="l" rtl="0">
              <a:lnSpc>
                <a:spcPct val="110000"/>
              </a:lnSpc>
              <a:spcBef>
                <a:spcPts val="1300"/>
              </a:spcBef>
              <a:spcAft>
                <a:spcPts val="0"/>
              </a:spcAft>
              <a:buSzPts val="1800"/>
              <a:buNone/>
            </a:pPr>
            <a:endParaRPr sz="1250"/>
          </a:p>
        </p:txBody>
      </p:sp>
      <p:sp>
        <p:nvSpPr>
          <p:cNvPr id="228" name="Google Shape;228;g3708ac53d2e_0_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 2</a:t>
            </a:r>
            <a:endParaRPr/>
          </a:p>
        </p:txBody>
      </p:sp>
      <p:sp>
        <p:nvSpPr>
          <p:cNvPr id="229" name="Google Shape;229;g3708ac53d2e_0_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12</a:t>
            </a:fld>
            <a:endParaRPr/>
          </a:p>
        </p:txBody>
      </p:sp>
      <p:sp>
        <p:nvSpPr>
          <p:cNvPr id="230" name="Google Shape;230;g3708ac53d2e_0_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31" name="Google Shape;231;g3708ac53d2e_0_6"/>
          <p:cNvSpPr/>
          <p:nvPr/>
        </p:nvSpPr>
        <p:spPr>
          <a:xfrm>
            <a:off x="784625" y="1548375"/>
            <a:ext cx="5044800" cy="46095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500"/>
              <a:buFont typeface="Arial"/>
              <a:buNone/>
            </a:pPr>
            <a:r>
              <a:rPr lang="en-GB" sz="1500" b="0" i="0" u="none" strike="noStrike" cap="none">
                <a:solidFill>
                  <a:schemeClr val="dk1"/>
                </a:solidFill>
                <a:latin typeface="Helvetica Neue"/>
                <a:ea typeface="Helvetica Neue"/>
                <a:cs typeface="Helvetica Neue"/>
                <a:sym typeface="Helvetica Neue"/>
              </a:rPr>
              <a:t>Una segunda variable llamada «longitud del paso» contiene el número 2 porque 2 pies (0,6 metros) es la longitud media del paso de un niño. </a:t>
            </a:r>
            <a:endParaRPr/>
          </a:p>
          <a:p>
            <a:pPr marL="0" marR="0" lvl="0" indent="0" algn="l" rtl="0">
              <a:lnSpc>
                <a:spcPct val="110000"/>
              </a:lnSpc>
              <a:spcBef>
                <a:spcPts val="1300"/>
              </a:spcBef>
              <a:spcAft>
                <a:spcPts val="0"/>
              </a:spcAft>
              <a:buClr>
                <a:srgbClr val="000000"/>
              </a:buClr>
              <a:buSzPts val="1500"/>
              <a:buFont typeface="Arial"/>
              <a:buNone/>
            </a:pPr>
            <a:r>
              <a:rPr lang="en-GB" sz="1500" b="0" i="0" u="none" strike="noStrike" cap="none">
                <a:solidFill>
                  <a:schemeClr val="dk1"/>
                </a:solidFill>
                <a:latin typeface="Helvetica Neue"/>
                <a:ea typeface="Helvetica Neue"/>
                <a:cs typeface="Helvetica Neue"/>
                <a:sym typeface="Helvetica Neue"/>
              </a:rPr>
              <a:t>Cuando se inicia el programa, la variable «recuento de pasos» se fija en 0 y «longitud de pasos» en 2. El led muestra un 0 y se reproduce un tono para indicar que el micro:bit está listo para la medición.</a:t>
            </a:r>
            <a:endParaRPr/>
          </a:p>
        </p:txBody>
      </p:sp>
      <p:pic>
        <p:nvPicPr>
          <p:cNvPr id="232" name="Google Shape;232;g3708ac53d2e_0_6" descr="decorativo" title="Inspired_green@4x-100.jpg"/>
          <p:cNvPicPr preferRelativeResize="0"/>
          <p:nvPr/>
        </p:nvPicPr>
        <p:blipFill rotWithShape="1">
          <a:blip r:embed="rId3">
            <a:alphaModFix/>
          </a:blip>
          <a:srcRect/>
          <a:stretch/>
        </p:blipFill>
        <p:spPr>
          <a:xfrm>
            <a:off x="8044750" y="226075"/>
            <a:ext cx="940975" cy="1279950"/>
          </a:xfrm>
          <a:prstGeom prst="rect">
            <a:avLst/>
          </a:prstGeom>
          <a:noFill/>
          <a:ln>
            <a:noFill/>
          </a:ln>
        </p:spPr>
      </p:pic>
      <p:pic>
        <p:nvPicPr>
          <p:cNvPr id="233" name="Google Shape;233;g3708ac53d2e_0_6" descr="El bloque «al iniciar» contiene el bloque de fijar recuento de pasos a 0, el bloque de ajustar la longitud de los pasos a 2, el bloque de mostrar el número 0 y el bloque de reproducir el tono do central durante 1 pulsación hasta que termine." title="on-start.png"/>
          <p:cNvPicPr preferRelativeResize="0"/>
          <p:nvPr/>
        </p:nvPicPr>
        <p:blipFill rotWithShape="1">
          <a:blip r:embed="rId4">
            <a:alphaModFix/>
          </a:blip>
          <a:srcRect/>
          <a:stretch/>
        </p:blipFill>
        <p:spPr>
          <a:xfrm>
            <a:off x="1499487" y="1742250"/>
            <a:ext cx="3327976" cy="1719400"/>
          </a:xfrm>
          <a:prstGeom prst="rect">
            <a:avLst/>
          </a:prstGeom>
          <a:noFill/>
          <a:ln>
            <a:noFill/>
          </a:ln>
        </p:spPr>
      </p:pic>
      <p:grpSp>
        <p:nvGrpSpPr>
          <p:cNvPr id="234" name="Google Shape;234;g3708ac53d2e_0_6"/>
          <p:cNvGrpSpPr/>
          <p:nvPr/>
        </p:nvGrpSpPr>
        <p:grpSpPr>
          <a:xfrm>
            <a:off x="6073312" y="1548375"/>
            <a:ext cx="3386026" cy="4609500"/>
            <a:chOff x="5692312" y="1548375"/>
            <a:chExt cx="3386026" cy="4609500"/>
          </a:xfrm>
        </p:grpSpPr>
        <p:pic>
          <p:nvPicPr>
            <p:cNvPr id="235" name="Google Shape;235;g3708ac53d2e_0_6" title="buttonb.png"/>
            <p:cNvPicPr preferRelativeResize="0"/>
            <p:nvPr/>
          </p:nvPicPr>
          <p:blipFill rotWithShape="1">
            <a:blip r:embed="rId5">
              <a:alphaModFix/>
            </a:blip>
            <a:srcRect/>
            <a:stretch/>
          </p:blipFill>
          <p:spPr>
            <a:xfrm>
              <a:off x="5692312" y="2238900"/>
              <a:ext cx="3386026" cy="1049750"/>
            </a:xfrm>
            <a:prstGeom prst="rect">
              <a:avLst/>
            </a:prstGeom>
            <a:noFill/>
            <a:ln w="19050" cap="flat" cmpd="sng">
              <a:solidFill>
                <a:schemeClr val="lt1"/>
              </a:solidFill>
              <a:prstDash val="solid"/>
              <a:round/>
              <a:headEnd type="none" w="sm" len="sm"/>
              <a:tailEnd type="none" w="sm" len="sm"/>
            </a:ln>
          </p:spPr>
        </p:pic>
        <p:sp>
          <p:nvSpPr>
            <p:cNvPr id="236" name="Google Shape;236;g3708ac53d2e_0_6" descr="El bloque «si botón B presionado» contiene los bloques de número de pasos x longitud del paso."/>
            <p:cNvSpPr/>
            <p:nvPr/>
          </p:nvSpPr>
          <p:spPr>
            <a:xfrm>
              <a:off x="5784975" y="1548375"/>
              <a:ext cx="3200700" cy="46095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Cuando presionas el botón B, el micro:bit multiplica los números de las dos variables para calcular la distancia que has recorrido. El número mostrado está en pies.</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3669771b81a_0_11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Medio</a:t>
            </a:r>
            <a:endParaRPr/>
          </a:p>
        </p:txBody>
      </p:sp>
      <p:sp>
        <p:nvSpPr>
          <p:cNvPr id="242" name="Google Shape;242;g3669771b81a_0_11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365ab73c13e_0_2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Introducción</a:t>
            </a:r>
            <a:endParaRPr/>
          </a:p>
        </p:txBody>
      </p:sp>
      <p:sp>
        <p:nvSpPr>
          <p:cNvPr id="248" name="Google Shape;248;g365ab73c13e_0_2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14</a:t>
            </a:fld>
            <a:endParaRPr/>
          </a:p>
        </p:txBody>
      </p:sp>
      <p:sp>
        <p:nvSpPr>
          <p:cNvPr id="249" name="Google Shape;249;g365ab73c13e_0_2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lnSpcReduction="20000"/>
          </a:bodyPr>
          <a:lstStyle/>
          <a:p>
            <a:pPr marL="180975" lvl="0" indent="-180975" algn="l" rtl="0">
              <a:lnSpc>
                <a:spcPct val="110000"/>
              </a:lnSpc>
              <a:spcBef>
                <a:spcPts val="1300"/>
              </a:spcBef>
              <a:spcAft>
                <a:spcPts val="0"/>
              </a:spcAft>
              <a:buClr>
                <a:srgbClr val="6C4BC1"/>
              </a:buClr>
              <a:buSzPts val="1800"/>
              <a:buChar char="•"/>
            </a:pPr>
            <a:r>
              <a:rPr lang="en-GB" sz="1800"/>
              <a:t>Los alumnos abren un </a:t>
            </a:r>
            <a:r>
              <a:rPr lang="en-GB" sz="1800" b="1">
                <a:solidFill>
                  <a:srgbClr val="6C4BC1"/>
                </a:solidFill>
              </a:rPr>
              <a:t>proyecto inicial</a:t>
            </a:r>
            <a:r>
              <a:rPr lang="en-GB" sz="1800"/>
              <a:t> que contiene todos los bloques que necesitan para realizar el proyecto. </a:t>
            </a:r>
            <a:endParaRPr/>
          </a:p>
          <a:p>
            <a:pPr marL="179999" lvl="0" indent="-179999" algn="l" rtl="0">
              <a:lnSpc>
                <a:spcPct val="110000"/>
              </a:lnSpc>
              <a:spcBef>
                <a:spcPts val="1300"/>
              </a:spcBef>
              <a:spcAft>
                <a:spcPts val="0"/>
              </a:spcAft>
              <a:buClr>
                <a:srgbClr val="6C4BC1"/>
              </a:buClr>
              <a:buSzPts val="1800"/>
              <a:buChar char="•"/>
            </a:pPr>
            <a:r>
              <a:rPr lang="en-GB" sz="1800"/>
              <a:t>Una vez creado el código, los alumnos lo descargarán en su micro:bit y lo utilizarán como calculadora de distancias.</a:t>
            </a:r>
            <a:endParaRPr/>
          </a:p>
          <a:p>
            <a:pPr marL="185732" lvl="0" indent="-185731" algn="l" rtl="0">
              <a:lnSpc>
                <a:spcPct val="110000"/>
              </a:lnSpc>
              <a:spcBef>
                <a:spcPts val="1300"/>
              </a:spcBef>
              <a:spcAft>
                <a:spcPts val="0"/>
              </a:spcAft>
              <a:buClr>
                <a:srgbClr val="6C4BC1"/>
              </a:buClr>
              <a:buSzPts val="1800"/>
              <a:buChar char="•"/>
            </a:pPr>
            <a:r>
              <a:rPr lang="en-GB" sz="1800"/>
              <a:t>Los alumnos caminan a lo largo y ancho de un área rectangular, como el gimnasio, la cafetería o el patio del colegio, presionando el botón A cada vez que dan un paso. </a:t>
            </a:r>
            <a:endParaRPr/>
          </a:p>
          <a:p>
            <a:pPr marL="185732" lvl="0" indent="-185731" algn="l" rtl="0">
              <a:lnSpc>
                <a:spcPct val="110000"/>
              </a:lnSpc>
              <a:spcBef>
                <a:spcPts val="1300"/>
              </a:spcBef>
              <a:spcAft>
                <a:spcPts val="0"/>
              </a:spcAft>
              <a:buClr>
                <a:srgbClr val="6C4BC1"/>
              </a:buClr>
              <a:buSzPts val="1800"/>
              <a:buChar char="•"/>
            </a:pPr>
            <a:r>
              <a:rPr lang="en-GB" sz="1800"/>
              <a:t>Calculan la longitud y la anchura del rectángulo presionando el botón B de su micro:bit. El micro:bit multiplica por 2 el número de pasos que han dado, porque la longitud media de los pasos es de 0,6 metros. </a:t>
            </a:r>
            <a:endParaRPr/>
          </a:p>
          <a:p>
            <a:pPr marL="185732" lvl="0" indent="-185731" algn="l" rtl="0">
              <a:lnSpc>
                <a:spcPct val="90000"/>
              </a:lnSpc>
              <a:spcBef>
                <a:spcPts val="1300"/>
              </a:spcBef>
              <a:spcAft>
                <a:spcPts val="0"/>
              </a:spcAft>
              <a:buClr>
                <a:srgbClr val="6C4BC1"/>
              </a:buClr>
              <a:buSzPts val="1800"/>
              <a:buChar char="•"/>
            </a:pPr>
            <a:r>
              <a:rPr lang="en-GB" sz="1800"/>
              <a:t>Los alumnos registran las medidas. </a:t>
            </a:r>
            <a:endParaRPr/>
          </a:p>
          <a:p>
            <a:pPr marL="914400" lvl="1" indent="-342900" algn="l" rtl="0">
              <a:lnSpc>
                <a:spcPct val="90000"/>
              </a:lnSpc>
              <a:spcBef>
                <a:spcPts val="1300"/>
              </a:spcBef>
              <a:spcAft>
                <a:spcPts val="0"/>
              </a:spcAft>
              <a:buClr>
                <a:srgbClr val="6C4BC1"/>
              </a:buClr>
              <a:buSzPts val="1800"/>
              <a:buChar char="•"/>
            </a:pPr>
            <a:r>
              <a:rPr lang="en-GB" sz="1800"/>
              <a:t>Se puede utilizar la hoja de registro de la calculadora de distancias para anotar las medidas. </a:t>
            </a:r>
            <a:endParaRPr/>
          </a:p>
          <a:p>
            <a:pPr marL="185732" lvl="0" indent="-185731" algn="l" rtl="0">
              <a:lnSpc>
                <a:spcPct val="110000"/>
              </a:lnSpc>
              <a:spcBef>
                <a:spcPts val="1300"/>
              </a:spcBef>
              <a:spcAft>
                <a:spcPts val="0"/>
              </a:spcAft>
              <a:buClr>
                <a:srgbClr val="6C4BC1"/>
              </a:buClr>
              <a:buSzPts val="1800"/>
              <a:buChar char="•"/>
            </a:pPr>
            <a:r>
              <a:rPr lang="en-GB" sz="1800"/>
              <a:t>Pasan a calcular el perímetro y el área del rectángulo. </a:t>
            </a:r>
            <a:endParaRPr/>
          </a:p>
        </p:txBody>
      </p:sp>
      <p:sp>
        <p:nvSpPr>
          <p:cNvPr id="250" name="Google Shape;250;g365ab73c13e_0_2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51" name="Google Shape;251;g365ab73c13e_0_21"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pic>
        <p:nvPicPr>
          <p:cNvPr id="252" name="Google Shape;252;g365ab73c13e_0_21" descr="Ilustración de una bota para representar los pasos dados y medidos con el micro:bit"/>
          <p:cNvPicPr preferRelativeResize="0"/>
          <p:nvPr/>
        </p:nvPicPr>
        <p:blipFill rotWithShape="1">
          <a:blip r:embed="rId4">
            <a:alphaModFix/>
          </a:blip>
          <a:srcRect/>
          <a:stretch/>
        </p:blipFill>
        <p:spPr>
          <a:xfrm flipH="1">
            <a:off x="7874945" y="5184662"/>
            <a:ext cx="1390650" cy="13906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669771b81a_0_21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300">
                <a:solidFill>
                  <a:srgbClr val="6C4BC1"/>
                </a:solidFill>
              </a:rPr>
              <a:t>Medio 🌶️🌶️ Pasos de la actividad de los alumnos 1</a:t>
            </a:r>
            <a:endParaRPr/>
          </a:p>
        </p:txBody>
      </p:sp>
      <p:sp>
        <p:nvSpPr>
          <p:cNvPr id="258" name="Google Shape;258;g3669771b81a_0_21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15</a:t>
            </a:fld>
            <a:endParaRPr/>
          </a:p>
        </p:txBody>
      </p:sp>
      <p:sp>
        <p:nvSpPr>
          <p:cNvPr id="259" name="Google Shape;259;g3669771b81a_0_211"/>
          <p:cNvSpPr txBox="1">
            <a:spLocks noGrp="1"/>
          </p:cNvSpPr>
          <p:nvPr>
            <p:ph type="body" idx="1"/>
          </p:nvPr>
        </p:nvSpPr>
        <p:spPr>
          <a:xfrm>
            <a:off x="681025" y="1182615"/>
            <a:ext cx="8544000" cy="42273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a:solidFill>
                  <a:srgbClr val="6C4BC1"/>
                </a:solidFill>
              </a:rPr>
              <a:t>Crea el código:</a:t>
            </a:r>
            <a:endParaRPr/>
          </a:p>
          <a:p>
            <a:pPr marL="318151" lvl="0" indent="-309553" algn="l" rtl="0">
              <a:lnSpc>
                <a:spcPct val="110000"/>
              </a:lnSpc>
              <a:spcBef>
                <a:spcPts val="1300"/>
              </a:spcBef>
              <a:spcAft>
                <a:spcPts val="0"/>
              </a:spcAft>
              <a:buClr>
                <a:srgbClr val="6C4BC1"/>
              </a:buClr>
              <a:buSzPts val="1800"/>
              <a:buChar char="•"/>
            </a:pPr>
            <a:r>
              <a:rPr lang="en-GB" sz="1800" b="1">
                <a:solidFill>
                  <a:srgbClr val="6C4BC1"/>
                </a:solidFill>
              </a:rPr>
              <a:t>Abre</a:t>
            </a:r>
            <a:r>
              <a:rPr lang="en-GB" sz="1800"/>
              <a:t> el proyecto inicial: </a:t>
            </a:r>
            <a:r>
              <a:rPr lang="en-GB" sz="1800" u="sng">
                <a:solidFill>
                  <a:schemeClr val="hlink"/>
                </a:solidFill>
                <a:hlinkClick r:id="rId3"/>
              </a:rPr>
              <a:t>mbit.io/us-distance-pp</a:t>
            </a:r>
            <a:endParaRPr sz="1800" u="sng">
              <a:solidFill>
                <a:schemeClr val="hlink"/>
              </a:solidFill>
              <a:hlinkClick r:id="rId3"/>
            </a:endParaRPr>
          </a:p>
          <a:p>
            <a:pPr marL="318151" lvl="0" indent="-309553" algn="l" rtl="0">
              <a:lnSpc>
                <a:spcPct val="110000"/>
              </a:lnSpc>
              <a:spcBef>
                <a:spcPts val="1300"/>
              </a:spcBef>
              <a:spcAft>
                <a:spcPts val="0"/>
              </a:spcAft>
              <a:buClr>
                <a:srgbClr val="6C4BC1"/>
              </a:buClr>
              <a:buSzPts val="1800"/>
              <a:buChar char="•"/>
            </a:pPr>
            <a:r>
              <a:rPr lang="en-GB" sz="1800" b="1">
                <a:solidFill>
                  <a:srgbClr val="6C4BC1"/>
                </a:solidFill>
              </a:rPr>
              <a:t>Explica</a:t>
            </a:r>
            <a:r>
              <a:rPr lang="en-GB" sz="1800"/>
              <a:t> a los alumnos que tienen todos los bloques de código que necesitan y que parte del código ya se ha construido para ellos. </a:t>
            </a:r>
            <a:endParaRPr/>
          </a:p>
          <a:p>
            <a:pPr marL="318151" lvl="0" indent="-309553" algn="l" rtl="0">
              <a:lnSpc>
                <a:spcPct val="110000"/>
              </a:lnSpc>
              <a:spcBef>
                <a:spcPts val="1300"/>
              </a:spcBef>
              <a:spcAft>
                <a:spcPts val="0"/>
              </a:spcAft>
              <a:buClr>
                <a:srgbClr val="6C4BC1"/>
              </a:buClr>
              <a:buSzPts val="1800"/>
              <a:buChar char="•"/>
            </a:pPr>
            <a:r>
              <a:rPr lang="en-GB" sz="1800" b="1">
                <a:solidFill>
                  <a:srgbClr val="6C4BC1"/>
                </a:solidFill>
              </a:rPr>
              <a:t>Explícales </a:t>
            </a:r>
            <a:r>
              <a:rPr lang="en-GB" sz="1800"/>
              <a:t>que van a construir su propia calculadora de distancias.  </a:t>
            </a:r>
            <a:endParaRPr/>
          </a:p>
          <a:p>
            <a:pPr marL="318151" lvl="0" indent="-309553" algn="l" rtl="0">
              <a:lnSpc>
                <a:spcPct val="110000"/>
              </a:lnSpc>
              <a:spcBef>
                <a:spcPts val="1300"/>
              </a:spcBef>
              <a:spcAft>
                <a:spcPts val="0"/>
              </a:spcAft>
              <a:buSzPts val="1800"/>
              <a:buChar char="•"/>
            </a:pPr>
            <a:r>
              <a:rPr lang="en-GB" sz="1800" b="1">
                <a:solidFill>
                  <a:srgbClr val="6C4BC1"/>
                </a:solidFill>
              </a:rPr>
              <a:t>Programa</a:t>
            </a:r>
            <a:r>
              <a:rPr lang="en-GB" sz="1800"/>
              <a:t> el botón A para reproducir el tono do menor durante media pulsación hasta que termine, muestra un ícono de corazón, cambia la cuenta de pasos en 1 y luego borra la pantalla. </a:t>
            </a:r>
            <a:endParaRPr/>
          </a:p>
          <a:p>
            <a:pPr marL="318151" lvl="0" indent="-309553" algn="l" rtl="0">
              <a:lnSpc>
                <a:spcPct val="110000"/>
              </a:lnSpc>
              <a:spcBef>
                <a:spcPts val="1300"/>
              </a:spcBef>
              <a:spcAft>
                <a:spcPts val="0"/>
              </a:spcAft>
              <a:buSzPts val="1800"/>
              <a:buChar char="•"/>
            </a:pPr>
            <a:r>
              <a:rPr lang="en-GB" sz="1800" b="1">
                <a:solidFill>
                  <a:srgbClr val="6C4BC1"/>
                </a:solidFill>
              </a:rPr>
              <a:t>Asegúrate de que el</a:t>
            </a:r>
            <a:r>
              <a:rPr lang="en-GB" sz="1800"/>
              <a:t> código de los </a:t>
            </a:r>
            <a:br>
              <a:rPr lang="en-GB" sz="1800"/>
            </a:br>
            <a:r>
              <a:rPr lang="en-GB" sz="1800"/>
              <a:t>alumnos tiene este aspecto:</a:t>
            </a:r>
            <a:endParaRPr/>
          </a:p>
        </p:txBody>
      </p:sp>
      <p:sp>
        <p:nvSpPr>
          <p:cNvPr id="260" name="Google Shape;260;g3669771b81a_0_21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61" name="Google Shape;261;g3669771b81a_0_211"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pic>
        <p:nvPicPr>
          <p:cNvPr id="262" name="Google Shape;262;g3669771b81a_0_211" descr="decorativo"/>
          <p:cNvPicPr preferRelativeResize="0"/>
          <p:nvPr/>
        </p:nvPicPr>
        <p:blipFill rotWithShape="1">
          <a:blip r:embed="rId5">
            <a:alphaModFix/>
          </a:blip>
          <a:srcRect/>
          <a:stretch/>
        </p:blipFill>
        <p:spPr>
          <a:xfrm>
            <a:off x="2690875" y="5697224"/>
            <a:ext cx="854437" cy="659125"/>
          </a:xfrm>
          <a:prstGeom prst="rect">
            <a:avLst/>
          </a:prstGeom>
          <a:noFill/>
          <a:ln>
            <a:noFill/>
          </a:ln>
        </p:spPr>
      </p:pic>
      <p:pic>
        <p:nvPicPr>
          <p:cNvPr id="263" name="Google Shape;263;g3669771b81a_0_211" descr="Bloques de MakeCode." title="distance-calculator.png"/>
          <p:cNvPicPr preferRelativeResize="0"/>
          <p:nvPr/>
        </p:nvPicPr>
        <p:blipFill rotWithShape="1">
          <a:blip r:embed="rId6">
            <a:alphaModFix/>
          </a:blip>
          <a:srcRect l="50326" b="33297"/>
          <a:stretch/>
        </p:blipFill>
        <p:spPr>
          <a:xfrm>
            <a:off x="4861250" y="4471550"/>
            <a:ext cx="3604152" cy="1994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3708ac53d2e_0_2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300">
                <a:solidFill>
                  <a:srgbClr val="6C4BC1"/>
                </a:solidFill>
              </a:rPr>
              <a:t>Medio 🌶️🌶️ Pasos de la actividad de los alumnos 2</a:t>
            </a:r>
            <a:endParaRPr/>
          </a:p>
        </p:txBody>
      </p:sp>
      <p:sp>
        <p:nvSpPr>
          <p:cNvPr id="269" name="Google Shape;269;g3708ac53d2e_0_2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16</a:t>
            </a:fld>
            <a:endParaRPr/>
          </a:p>
        </p:txBody>
      </p:sp>
      <p:sp>
        <p:nvSpPr>
          <p:cNvPr id="270" name="Google Shape;270;g3708ac53d2e_0_25"/>
          <p:cNvSpPr txBox="1">
            <a:spLocks noGrp="1"/>
          </p:cNvSpPr>
          <p:nvPr>
            <p:ph type="body" idx="1"/>
          </p:nvPr>
        </p:nvSpPr>
        <p:spPr>
          <a:xfrm>
            <a:off x="681036" y="1109459"/>
            <a:ext cx="8544000" cy="46095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600" b="1" i="1">
                <a:solidFill>
                  <a:srgbClr val="6C4BC1"/>
                </a:solidFill>
              </a:rPr>
              <a:t>Crea el código:</a:t>
            </a:r>
            <a:endParaRPr/>
          </a:p>
          <a:p>
            <a:pPr marL="318151" marR="0" lvl="0" indent="-309553" algn="l" rtl="0">
              <a:lnSpc>
                <a:spcPct val="110000"/>
              </a:lnSpc>
              <a:spcBef>
                <a:spcPts val="1300"/>
              </a:spcBef>
              <a:spcAft>
                <a:spcPts val="0"/>
              </a:spcAft>
              <a:buClr>
                <a:srgbClr val="6C4BC1"/>
              </a:buClr>
              <a:buSzPts val="1800"/>
              <a:buChar char="•"/>
            </a:pPr>
            <a:r>
              <a:rPr lang="en-GB" sz="1600" b="1">
                <a:solidFill>
                  <a:srgbClr val="6C4BC1"/>
                </a:solidFill>
              </a:rPr>
              <a:t>Programa</a:t>
            </a:r>
            <a:r>
              <a:rPr lang="en-GB" sz="1600"/>
              <a:t> el logotipo táctil para que muestre el número que contiene la variable «recuento de pasos». </a:t>
            </a:r>
            <a:r>
              <a:rPr lang="en-GB" sz="1600" b="1">
                <a:solidFill>
                  <a:srgbClr val="6C4BC1"/>
                </a:solidFill>
              </a:rPr>
              <a:t> </a:t>
            </a:r>
            <a:endParaRPr/>
          </a:p>
          <a:p>
            <a:pPr marL="318151" marR="0" lvl="0" indent="-309553" algn="l" rtl="0">
              <a:lnSpc>
                <a:spcPct val="110000"/>
              </a:lnSpc>
              <a:spcBef>
                <a:spcPts val="1300"/>
              </a:spcBef>
              <a:spcAft>
                <a:spcPts val="0"/>
              </a:spcAft>
              <a:buClr>
                <a:srgbClr val="6C4BC1"/>
              </a:buClr>
              <a:buSzPts val="1800"/>
              <a:buChar char="•"/>
            </a:pPr>
            <a:r>
              <a:rPr lang="en-GB" sz="1600" b="1">
                <a:solidFill>
                  <a:srgbClr val="6C4BC1"/>
                </a:solidFill>
              </a:rPr>
              <a:t>Asegúrate de que el</a:t>
            </a:r>
            <a:r>
              <a:rPr lang="en-GB" sz="1600"/>
              <a:t> código de los alumnos tiene este aspecto:</a:t>
            </a:r>
            <a:endParaRPr/>
          </a:p>
          <a:p>
            <a:pPr marL="0" marR="0" lvl="0" indent="0" algn="l" rtl="0">
              <a:lnSpc>
                <a:spcPct val="110000"/>
              </a:lnSpc>
              <a:spcBef>
                <a:spcPts val="1300"/>
              </a:spcBef>
              <a:spcAft>
                <a:spcPts val="0"/>
              </a:spcAft>
              <a:buSzPts val="1800"/>
              <a:buNone/>
            </a:pPr>
            <a:endParaRPr sz="1600"/>
          </a:p>
          <a:p>
            <a:pPr marL="0" marR="0" lvl="0" indent="0" algn="l" rtl="0">
              <a:lnSpc>
                <a:spcPct val="110000"/>
              </a:lnSpc>
              <a:spcBef>
                <a:spcPts val="1300"/>
              </a:spcBef>
              <a:spcAft>
                <a:spcPts val="0"/>
              </a:spcAft>
              <a:buSzPts val="1800"/>
              <a:buNone/>
            </a:pPr>
            <a:endParaRPr sz="1600"/>
          </a:p>
          <a:p>
            <a:pPr marL="0" marR="0" lvl="0" indent="0" algn="l" rtl="0">
              <a:lnSpc>
                <a:spcPct val="110000"/>
              </a:lnSpc>
              <a:spcBef>
                <a:spcPts val="1300"/>
              </a:spcBef>
              <a:spcAft>
                <a:spcPts val="0"/>
              </a:spcAft>
              <a:buSzPts val="1800"/>
              <a:buNone/>
            </a:pPr>
            <a:endParaRPr sz="1600"/>
          </a:p>
          <a:p>
            <a:pPr marL="318151" marR="0" lvl="0" indent="-309553" algn="l" rtl="0">
              <a:lnSpc>
                <a:spcPct val="110000"/>
              </a:lnSpc>
              <a:spcBef>
                <a:spcPts val="1300"/>
              </a:spcBef>
              <a:spcAft>
                <a:spcPts val="0"/>
              </a:spcAft>
              <a:buClr>
                <a:srgbClr val="6C4BC1"/>
              </a:buClr>
              <a:buSzPts val="1800"/>
              <a:buChar char="•"/>
            </a:pPr>
            <a:r>
              <a:rPr lang="en-GB" sz="1600" b="1">
                <a:solidFill>
                  <a:srgbClr val="6C4BC1"/>
                </a:solidFill>
              </a:rPr>
              <a:t>Programa</a:t>
            </a:r>
            <a:r>
              <a:rPr lang="en-GB" sz="1600"/>
              <a:t> el botón B para mostrar el producto del recuento de pasos multiplicado por la longitud del paso. </a:t>
            </a:r>
            <a:endParaRPr/>
          </a:p>
          <a:p>
            <a:pPr marL="318151" lvl="0" indent="-309553" algn="l" rtl="0">
              <a:lnSpc>
                <a:spcPct val="110000"/>
              </a:lnSpc>
              <a:spcBef>
                <a:spcPts val="1300"/>
              </a:spcBef>
              <a:spcAft>
                <a:spcPts val="0"/>
              </a:spcAft>
              <a:buClr>
                <a:srgbClr val="6C4BC1"/>
              </a:buClr>
              <a:buSzPts val="1800"/>
              <a:buChar char="•"/>
            </a:pPr>
            <a:r>
              <a:rPr lang="en-GB" sz="1600" b="1">
                <a:solidFill>
                  <a:srgbClr val="6C4BC1"/>
                </a:solidFill>
              </a:rPr>
              <a:t>Asegúrate de que el</a:t>
            </a:r>
            <a:r>
              <a:rPr lang="en-GB" sz="1600"/>
              <a:t> código de los alumnos tiene este aspecto:</a:t>
            </a:r>
            <a:endParaRPr/>
          </a:p>
          <a:p>
            <a:pPr marL="0" lvl="0" indent="0" algn="l" rtl="0">
              <a:lnSpc>
                <a:spcPct val="110000"/>
              </a:lnSpc>
              <a:spcBef>
                <a:spcPts val="1300"/>
              </a:spcBef>
              <a:spcAft>
                <a:spcPts val="0"/>
              </a:spcAft>
              <a:buSzPts val="1800"/>
              <a:buNone/>
            </a:pPr>
            <a:endParaRPr sz="1600"/>
          </a:p>
        </p:txBody>
      </p:sp>
      <p:sp>
        <p:nvSpPr>
          <p:cNvPr id="271" name="Google Shape;271;g3708ac53d2e_0_2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72" name="Google Shape;272;g3708ac53d2e_0_25"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pic>
        <p:nvPicPr>
          <p:cNvPr id="273" name="Google Shape;273;g3708ac53d2e_0_25" descr="decorativo"/>
          <p:cNvPicPr preferRelativeResize="0"/>
          <p:nvPr/>
        </p:nvPicPr>
        <p:blipFill rotWithShape="1">
          <a:blip r:embed="rId4">
            <a:alphaModFix/>
          </a:blip>
          <a:srcRect/>
          <a:stretch/>
        </p:blipFill>
        <p:spPr>
          <a:xfrm>
            <a:off x="610125" y="5420999"/>
            <a:ext cx="854437" cy="659125"/>
          </a:xfrm>
          <a:prstGeom prst="rect">
            <a:avLst/>
          </a:prstGeom>
          <a:noFill/>
          <a:ln>
            <a:noFill/>
          </a:ln>
        </p:spPr>
      </p:pic>
      <p:pic>
        <p:nvPicPr>
          <p:cNvPr id="274" name="Google Shape;274;g3708ac53d2e_0_25" descr="El bloque «si botón B presionado» contiene los bloques de número de pasos x longitud del paso." title="distance-calculator.png"/>
          <p:cNvPicPr preferRelativeResize="0"/>
          <p:nvPr/>
        </p:nvPicPr>
        <p:blipFill rotWithShape="1">
          <a:blip r:embed="rId5">
            <a:alphaModFix/>
          </a:blip>
          <a:srcRect t="62556" r="51057"/>
          <a:stretch/>
        </p:blipFill>
        <p:spPr>
          <a:xfrm>
            <a:off x="4953000" y="5165050"/>
            <a:ext cx="3778289" cy="1191300"/>
          </a:xfrm>
          <a:prstGeom prst="rect">
            <a:avLst/>
          </a:prstGeom>
          <a:noFill/>
          <a:ln>
            <a:noFill/>
          </a:ln>
        </p:spPr>
      </p:pic>
      <p:pic>
        <p:nvPicPr>
          <p:cNvPr id="275" name="Google Shape;275;g3708ac53d2e_0_25" descr="Un bloque «si logotipo presionado» que contiene un bloque de recuento de pasos de número de muestra." title="distance-calculator.png"/>
          <p:cNvPicPr preferRelativeResize="0"/>
          <p:nvPr/>
        </p:nvPicPr>
        <p:blipFill rotWithShape="1">
          <a:blip r:embed="rId5">
            <a:alphaModFix/>
          </a:blip>
          <a:srcRect l="49677" t="66509" r="21644"/>
          <a:stretch/>
        </p:blipFill>
        <p:spPr>
          <a:xfrm>
            <a:off x="4953000" y="2857981"/>
            <a:ext cx="2297175" cy="11056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3669771b81a_0_21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300">
                <a:solidFill>
                  <a:srgbClr val="6C4BC1"/>
                </a:solidFill>
              </a:rPr>
              <a:t>Medio 🌶️🌶️ Pasos de la actividad de los alumnos 3</a:t>
            </a:r>
            <a:endParaRPr/>
          </a:p>
        </p:txBody>
      </p:sp>
      <p:sp>
        <p:nvSpPr>
          <p:cNvPr id="281" name="Google Shape;281;g3669771b81a_0_21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17</a:t>
            </a:fld>
            <a:endParaRPr/>
          </a:p>
        </p:txBody>
      </p:sp>
      <p:sp>
        <p:nvSpPr>
          <p:cNvPr id="282" name="Google Shape;282;g3669771b81a_0_219"/>
          <p:cNvSpPr txBox="1">
            <a:spLocks noGrp="1"/>
          </p:cNvSpPr>
          <p:nvPr>
            <p:ph type="body" idx="1"/>
          </p:nvPr>
        </p:nvSpPr>
        <p:spPr>
          <a:xfrm>
            <a:off x="681036" y="1408671"/>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6C4BC1"/>
              </a:buClr>
              <a:buSzPts val="1800"/>
              <a:buChar char="•"/>
            </a:pPr>
            <a:r>
              <a:rPr lang="en-GB" sz="1600" b="1">
                <a:solidFill>
                  <a:srgbClr val="6C4BC1"/>
                </a:solidFill>
              </a:rPr>
              <a:t>Prueba </a:t>
            </a:r>
            <a:r>
              <a:rPr lang="en-GB" sz="1600"/>
              <a:t>su código utilizando el simulador y luego </a:t>
            </a:r>
            <a:r>
              <a:rPr lang="en-GB" sz="1600" b="1">
                <a:solidFill>
                  <a:srgbClr val="6C4BC1"/>
                </a:solidFill>
              </a:rPr>
              <a:t>descarga</a:t>
            </a:r>
            <a:r>
              <a:rPr lang="en-GB" sz="1600"/>
              <a:t> el código en su micro:bit.</a:t>
            </a:r>
            <a:endParaRPr/>
          </a:p>
          <a:p>
            <a:pPr marL="457200" lvl="0" indent="-342900" algn="l" rtl="0">
              <a:lnSpc>
                <a:spcPct val="110000"/>
              </a:lnSpc>
              <a:spcBef>
                <a:spcPts val="1300"/>
              </a:spcBef>
              <a:spcAft>
                <a:spcPts val="0"/>
              </a:spcAft>
              <a:buClr>
                <a:srgbClr val="6C4BC1"/>
              </a:buClr>
              <a:buSzPts val="1800"/>
              <a:buChar char="•"/>
            </a:pPr>
            <a:r>
              <a:rPr lang="en-GB" sz="1600" b="1">
                <a:solidFill>
                  <a:srgbClr val="6C4BC1"/>
                </a:solidFill>
              </a:rPr>
              <a:t>Desconecta</a:t>
            </a:r>
            <a:r>
              <a:rPr lang="en-GB" sz="1600" b="1">
                <a:solidFill>
                  <a:srgbClr val="2993D6"/>
                </a:solidFill>
              </a:rPr>
              <a:t> </a:t>
            </a:r>
            <a:r>
              <a:rPr lang="en-GB" sz="1600"/>
              <a:t>el micro:bit y </a:t>
            </a:r>
            <a:r>
              <a:rPr lang="en-GB" sz="1600" b="1">
                <a:solidFill>
                  <a:srgbClr val="6C4BC1"/>
                </a:solidFill>
              </a:rPr>
              <a:t>conecta</a:t>
            </a:r>
            <a:r>
              <a:rPr lang="en-GB" sz="1600"/>
              <a:t> la batería. </a:t>
            </a:r>
            <a:endParaRPr/>
          </a:p>
          <a:p>
            <a:pPr marL="457200" lvl="0" indent="-342900" algn="l" rtl="0">
              <a:lnSpc>
                <a:spcPct val="110000"/>
              </a:lnSpc>
              <a:spcBef>
                <a:spcPts val="1300"/>
              </a:spcBef>
              <a:spcAft>
                <a:spcPts val="0"/>
              </a:spcAft>
              <a:buClr>
                <a:srgbClr val="6C4BC1"/>
              </a:buClr>
              <a:buSzPts val="1800"/>
              <a:buChar char="•"/>
            </a:pPr>
            <a:r>
              <a:rPr lang="en-GB" sz="1600" b="1">
                <a:solidFill>
                  <a:srgbClr val="6C4BC1"/>
                </a:solidFill>
              </a:rPr>
              <a:t>Ve</a:t>
            </a:r>
            <a:r>
              <a:rPr lang="en-GB" sz="1600"/>
              <a:t> a la zona que vas a medir y </a:t>
            </a:r>
            <a:r>
              <a:rPr lang="en-GB" sz="1600" b="1">
                <a:solidFill>
                  <a:srgbClr val="6C4BC1"/>
                </a:solidFill>
              </a:rPr>
              <a:t>colócate</a:t>
            </a:r>
            <a:r>
              <a:rPr lang="en-GB" sz="1600"/>
              <a:t> la correa en la muñeca</a:t>
            </a:r>
            <a:endParaRPr/>
          </a:p>
          <a:p>
            <a:pPr marL="457200" lvl="0" indent="-342900" algn="l" rtl="0">
              <a:lnSpc>
                <a:spcPct val="110000"/>
              </a:lnSpc>
              <a:spcBef>
                <a:spcPts val="1300"/>
              </a:spcBef>
              <a:spcAft>
                <a:spcPts val="0"/>
              </a:spcAft>
              <a:buClr>
                <a:srgbClr val="6C4BC1"/>
              </a:buClr>
              <a:buSzPts val="1800"/>
              <a:buChar char="•"/>
            </a:pPr>
            <a:r>
              <a:rPr lang="en-GB" sz="1600" b="1">
                <a:solidFill>
                  <a:srgbClr val="6C4BC1"/>
                </a:solidFill>
              </a:rPr>
              <a:t>Recorre</a:t>
            </a:r>
            <a:r>
              <a:rPr lang="en-GB" sz="1600"/>
              <a:t> tu zona, presionando el botón A a cada paso que des. </a:t>
            </a:r>
            <a:endParaRPr/>
          </a:p>
          <a:p>
            <a:pPr marL="457200" lvl="0" indent="-342900" algn="l" rtl="0">
              <a:lnSpc>
                <a:spcPct val="110000"/>
              </a:lnSpc>
              <a:spcBef>
                <a:spcPts val="1300"/>
              </a:spcBef>
              <a:spcAft>
                <a:spcPts val="0"/>
              </a:spcAft>
              <a:buClr>
                <a:srgbClr val="6C4BC1"/>
              </a:buClr>
              <a:buSzPts val="1800"/>
              <a:buChar char="•"/>
            </a:pPr>
            <a:r>
              <a:rPr lang="en-GB" sz="1600" b="1">
                <a:solidFill>
                  <a:srgbClr val="6C4BC1"/>
                </a:solidFill>
              </a:rPr>
              <a:t>Presiona</a:t>
            </a:r>
            <a:r>
              <a:rPr lang="en-GB" sz="1600"/>
              <a:t> el botón B y </a:t>
            </a:r>
            <a:r>
              <a:rPr lang="en-GB" sz="1600" b="1">
                <a:solidFill>
                  <a:srgbClr val="6C4BC1"/>
                </a:solidFill>
              </a:rPr>
              <a:t>registra</a:t>
            </a:r>
            <a:r>
              <a:rPr lang="en-GB" sz="1600"/>
              <a:t> la distancia que has caminado. </a:t>
            </a:r>
            <a:endParaRPr/>
          </a:p>
          <a:p>
            <a:pPr marL="457200" lvl="0" indent="-342900" algn="l" rtl="0">
              <a:lnSpc>
                <a:spcPct val="110000"/>
              </a:lnSpc>
              <a:spcBef>
                <a:spcPts val="1300"/>
              </a:spcBef>
              <a:spcAft>
                <a:spcPts val="0"/>
              </a:spcAft>
              <a:buClr>
                <a:srgbClr val="6C4BC1"/>
              </a:buClr>
              <a:buSzPts val="1800"/>
              <a:buChar char="•"/>
            </a:pPr>
            <a:r>
              <a:rPr lang="en-GB" sz="1600" b="1">
                <a:solidFill>
                  <a:srgbClr val="6C4BC1"/>
                </a:solidFill>
              </a:rPr>
              <a:t>Presiona</a:t>
            </a:r>
            <a:r>
              <a:rPr lang="en-GB" sz="1600"/>
              <a:t> el botón de reinicio de la parte posterior de tu micro:bit y repite la operación para la anchura.</a:t>
            </a:r>
            <a:endParaRPr/>
          </a:p>
          <a:p>
            <a:pPr marL="457200" lvl="0" indent="-342900" algn="l" rtl="0">
              <a:lnSpc>
                <a:spcPct val="110000"/>
              </a:lnSpc>
              <a:spcBef>
                <a:spcPts val="1300"/>
              </a:spcBef>
              <a:spcAft>
                <a:spcPts val="0"/>
              </a:spcAft>
              <a:buClr>
                <a:srgbClr val="6C4BC1"/>
              </a:buClr>
              <a:buSzPts val="1800"/>
              <a:buChar char="•"/>
            </a:pPr>
            <a:r>
              <a:rPr lang="en-GB" sz="1600"/>
              <a:t>De vuelta a clase, </a:t>
            </a:r>
            <a:r>
              <a:rPr lang="en-GB" sz="1600" b="1">
                <a:solidFill>
                  <a:srgbClr val="6C4BC1"/>
                </a:solidFill>
              </a:rPr>
              <a:t>calcula</a:t>
            </a:r>
            <a:r>
              <a:rPr lang="en-GB" sz="1600"/>
              <a:t> el área y el perímetro. Convierte tu medida en unidades mayores si es necesario. </a:t>
            </a:r>
            <a:endParaRPr/>
          </a:p>
        </p:txBody>
      </p:sp>
      <p:sp>
        <p:nvSpPr>
          <p:cNvPr id="283" name="Google Shape;283;g3669771b81a_0_21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sp>
        <p:nvSpPr>
          <p:cNvPr id="284" name="Google Shape;284;g3669771b81a_0_219"/>
          <p:cNvSpPr/>
          <p:nvPr/>
        </p:nvSpPr>
        <p:spPr>
          <a:xfrm>
            <a:off x="681025" y="5306725"/>
            <a:ext cx="6561300" cy="911400"/>
          </a:xfrm>
          <a:prstGeom prst="roundRect">
            <a:avLst>
              <a:gd name="adj" fmla="val 16667"/>
            </a:avLst>
          </a:prstGeom>
          <a:solidFill>
            <a:srgbClr val="FFFFFF"/>
          </a:solid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0"/>
              </a:spcBef>
              <a:spcAft>
                <a:spcPts val="0"/>
              </a:spcAft>
              <a:buClr>
                <a:srgbClr val="000000"/>
              </a:buClr>
              <a:buSzPts val="1800"/>
              <a:buFont typeface="Arial"/>
              <a:buNone/>
            </a:pPr>
            <a:endParaRPr sz="1800" b="1" i="0" u="none" strike="noStrike" cap="none">
              <a:solidFill>
                <a:srgbClr val="6C4BC1"/>
              </a:solidFill>
              <a:latin typeface="Helvetica Neue"/>
              <a:ea typeface="Helvetica Neue"/>
              <a:cs typeface="Helvetica Neue"/>
              <a:sym typeface="Helvetica Neue"/>
            </a:endParaRPr>
          </a:p>
          <a:p>
            <a:pPr marL="0" marR="0" lvl="0" indent="0" algn="l" rtl="0">
              <a:lnSpc>
                <a:spcPct val="110000"/>
              </a:lnSpc>
              <a:spcBef>
                <a:spcPts val="0"/>
              </a:spcBef>
              <a:spcAft>
                <a:spcPts val="0"/>
              </a:spcAft>
              <a:buClr>
                <a:srgbClr val="000000"/>
              </a:buClr>
              <a:buSzPts val="1800"/>
              <a:buFont typeface="Arial"/>
              <a:buNone/>
            </a:pPr>
            <a:r>
              <a:rPr lang="en-GB" sz="1600" b="1" i="0" u="none" strike="noStrike" cap="none">
                <a:solidFill>
                  <a:srgbClr val="6C4BC1"/>
                </a:solidFill>
                <a:latin typeface="Helvetica Neue"/>
                <a:ea typeface="Helvetica Neue"/>
                <a:cs typeface="Helvetica Neue"/>
                <a:sym typeface="Helvetica Neue"/>
              </a:rPr>
              <a:t>Consejo profesional:</a:t>
            </a:r>
            <a:r>
              <a:rPr lang="en-GB" sz="1600" b="0" i="0" u="none" strike="noStrike" cap="none">
                <a:solidFill>
                  <a:srgbClr val="000000"/>
                </a:solidFill>
                <a:latin typeface="Helvetica Neue"/>
                <a:ea typeface="Helvetica Neue"/>
                <a:cs typeface="Helvetica Neue"/>
                <a:sym typeface="Helvetica Neue"/>
              </a:rPr>
              <a:t> </a:t>
            </a:r>
            <a:r>
              <a:rPr lang="en-GB" sz="1600" b="0" i="0" u="none" strike="noStrike" cap="none">
                <a:solidFill>
                  <a:schemeClr val="dk1"/>
                </a:solidFill>
                <a:latin typeface="Helvetica Neue"/>
                <a:ea typeface="Helvetica Neue"/>
                <a:cs typeface="Helvetica Neue"/>
                <a:sym typeface="Helvetica Neue"/>
              </a:rPr>
              <a:t>averigua cuántos pasos has dado presionando el logotipo táctil. </a:t>
            </a:r>
            <a:endParaRPr/>
          </a:p>
          <a:p>
            <a:pPr marL="0" marR="0" lvl="0" indent="0" algn="l" rtl="0">
              <a:lnSpc>
                <a:spcPct val="110000"/>
              </a:lnSpc>
              <a:spcBef>
                <a:spcPts val="0"/>
              </a:spcBef>
              <a:spcAft>
                <a:spcPts val="0"/>
              </a:spcAft>
              <a:buClr>
                <a:srgbClr val="000000"/>
              </a:buClr>
              <a:buSzPts val="1800"/>
              <a:buFont typeface="Arial"/>
              <a:buNone/>
            </a:pPr>
            <a:endParaRPr sz="1800" b="0" i="0" u="none" strike="noStrike" cap="none">
              <a:solidFill>
                <a:srgbClr val="000000"/>
              </a:solidFill>
              <a:latin typeface="Helvetica Neue"/>
              <a:ea typeface="Helvetica Neue"/>
              <a:cs typeface="Helvetica Neue"/>
              <a:sym typeface="Helvetica Neue"/>
            </a:endParaRPr>
          </a:p>
        </p:txBody>
      </p:sp>
      <p:pic>
        <p:nvPicPr>
          <p:cNvPr id="285" name="Google Shape;285;g3669771b81a_0_219"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pic>
        <p:nvPicPr>
          <p:cNvPr id="286" name="Google Shape;286;g3669771b81a_0_219" descr="Alguien presionando el logotipo táctil en el micro:bit." title="touch-logo-cropped.png"/>
          <p:cNvPicPr preferRelativeResize="0"/>
          <p:nvPr/>
        </p:nvPicPr>
        <p:blipFill rotWithShape="1">
          <a:blip r:embed="rId4">
            <a:alphaModFix/>
          </a:blip>
          <a:srcRect/>
          <a:stretch/>
        </p:blipFill>
        <p:spPr>
          <a:xfrm>
            <a:off x="7531000" y="4993350"/>
            <a:ext cx="2059775" cy="14639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365ab73c13e_0_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Detalles del código 1</a:t>
            </a:r>
            <a:endParaRPr/>
          </a:p>
        </p:txBody>
      </p:sp>
      <p:sp>
        <p:nvSpPr>
          <p:cNvPr id="292" name="Google Shape;292;g365ab73c13e_0_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18</a:t>
            </a:fld>
            <a:endParaRPr/>
          </a:p>
        </p:txBody>
      </p:sp>
      <p:sp>
        <p:nvSpPr>
          <p:cNvPr id="293" name="Google Shape;293;g365ab73c13e_0_3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94" name="Google Shape;294;g365ab73c13e_0_36" descr="decorativo" title="Inspired_green@4x-100.jpg"/>
          <p:cNvPicPr preferRelativeResize="0"/>
          <p:nvPr/>
        </p:nvPicPr>
        <p:blipFill rotWithShape="1">
          <a:blip r:embed="rId3">
            <a:alphaModFix/>
          </a:blip>
          <a:srcRect/>
          <a:stretch/>
        </p:blipFill>
        <p:spPr>
          <a:xfrm>
            <a:off x="7968900" y="201700"/>
            <a:ext cx="794175" cy="1080254"/>
          </a:xfrm>
          <a:prstGeom prst="rect">
            <a:avLst/>
          </a:prstGeom>
          <a:noFill/>
          <a:ln>
            <a:noFill/>
          </a:ln>
        </p:spPr>
      </p:pic>
      <p:pic>
        <p:nvPicPr>
          <p:cNvPr id="295" name="Google Shape;295;g365ab73c13e_0_36" title="logo-press.png"/>
          <p:cNvPicPr preferRelativeResize="0"/>
          <p:nvPr/>
        </p:nvPicPr>
        <p:blipFill rotWithShape="1">
          <a:blip r:embed="rId4">
            <a:alphaModFix/>
          </a:blip>
          <a:srcRect/>
          <a:stretch/>
        </p:blipFill>
        <p:spPr>
          <a:xfrm>
            <a:off x="6260875" y="2477675"/>
            <a:ext cx="2445749" cy="1161075"/>
          </a:xfrm>
          <a:prstGeom prst="rect">
            <a:avLst/>
          </a:prstGeom>
          <a:noFill/>
          <a:ln w="19050" cap="flat" cmpd="sng">
            <a:solidFill>
              <a:schemeClr val="lt1"/>
            </a:solidFill>
            <a:prstDash val="solid"/>
            <a:round/>
            <a:headEnd type="none" w="sm" len="sm"/>
            <a:tailEnd type="none" w="sm" len="sm"/>
          </a:ln>
        </p:spPr>
      </p:pic>
      <p:sp>
        <p:nvSpPr>
          <p:cNvPr id="296" name="Google Shape;296;g365ab73c13e_0_36"/>
          <p:cNvSpPr txBox="1">
            <a:spLocks noGrp="1"/>
          </p:cNvSpPr>
          <p:nvPr>
            <p:ph type="body" idx="1"/>
          </p:nvPr>
        </p:nvSpPr>
        <p:spPr>
          <a:xfrm>
            <a:off x="681036" y="1228331"/>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50"/>
              <a:t>Este proyecto funciona multiplicando los números contenidos en dos variables, «número de pasos» y «longitud de los pasos».</a:t>
            </a:r>
            <a:endParaRPr/>
          </a:p>
        </p:txBody>
      </p:sp>
      <p:sp>
        <p:nvSpPr>
          <p:cNvPr id="297" name="Google Shape;297;g365ab73c13e_0_36"/>
          <p:cNvSpPr/>
          <p:nvPr/>
        </p:nvSpPr>
        <p:spPr>
          <a:xfrm>
            <a:off x="681025" y="2060200"/>
            <a:ext cx="5281200" cy="41517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Este proyecto utiliza el botón A para aumentar una variable llamada «recuento de pasos». Los bloques «reproducir tono» y «mostrar ícono» se incluyen para que tu micro:bit indique que se ha contado tu paso. El bloque «limpiar pantalla» borra la pantalla de led y está listo para el siguiente paso. </a:t>
            </a:r>
            <a:endParaRPr/>
          </a:p>
        </p:txBody>
      </p:sp>
      <p:sp>
        <p:nvSpPr>
          <p:cNvPr id="298" name="Google Shape;298;g365ab73c13e_0_36" descr="Un bloque «si logotipo presionado» que contiene un bloque de recuento de pasos de número de muestra."/>
          <p:cNvSpPr/>
          <p:nvPr/>
        </p:nvSpPr>
        <p:spPr>
          <a:xfrm>
            <a:off x="6317175" y="2060200"/>
            <a:ext cx="2445900" cy="41517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Puedes mostrar el número de pasos dados en la pantalla led presionando el logotipo táctil. </a:t>
            </a:r>
            <a:endParaRPr/>
          </a:p>
        </p:txBody>
      </p:sp>
      <p:pic>
        <p:nvPicPr>
          <p:cNvPr id="299" name="Google Shape;299;g365ab73c13e_0_36" descr="Bloques de MakeCode." title="buttona.png"/>
          <p:cNvPicPr preferRelativeResize="0"/>
          <p:nvPr/>
        </p:nvPicPr>
        <p:blipFill rotWithShape="1">
          <a:blip r:embed="rId5">
            <a:alphaModFix/>
          </a:blip>
          <a:srcRect/>
          <a:stretch/>
        </p:blipFill>
        <p:spPr>
          <a:xfrm>
            <a:off x="1752401" y="2347525"/>
            <a:ext cx="3138450" cy="17672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3708ac53d2e_0_3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Detalles del código 2</a:t>
            </a:r>
            <a:endParaRPr/>
          </a:p>
        </p:txBody>
      </p:sp>
      <p:sp>
        <p:nvSpPr>
          <p:cNvPr id="305" name="Google Shape;305;g3708ac53d2e_0_3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19</a:t>
            </a:fld>
            <a:endParaRPr/>
          </a:p>
        </p:txBody>
      </p:sp>
      <p:sp>
        <p:nvSpPr>
          <p:cNvPr id="306" name="Google Shape;306;g3708ac53d2e_0_3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07" name="Google Shape;307;g3708ac53d2e_0_39" descr="decorativo" title="Inspired_green@4x-100.jpg"/>
          <p:cNvPicPr preferRelativeResize="0"/>
          <p:nvPr/>
        </p:nvPicPr>
        <p:blipFill rotWithShape="1">
          <a:blip r:embed="rId3">
            <a:alphaModFix/>
          </a:blip>
          <a:srcRect/>
          <a:stretch/>
        </p:blipFill>
        <p:spPr>
          <a:xfrm>
            <a:off x="8303840" y="259330"/>
            <a:ext cx="727123" cy="989074"/>
          </a:xfrm>
          <a:prstGeom prst="rect">
            <a:avLst/>
          </a:prstGeom>
          <a:noFill/>
          <a:ln>
            <a:noFill/>
          </a:ln>
        </p:spPr>
      </p:pic>
      <p:sp>
        <p:nvSpPr>
          <p:cNvPr id="308" name="Google Shape;308;g3708ac53d2e_0_39"/>
          <p:cNvSpPr/>
          <p:nvPr/>
        </p:nvSpPr>
        <p:spPr>
          <a:xfrm>
            <a:off x="784625" y="1548375"/>
            <a:ext cx="5044800" cy="46095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500"/>
              <a:buFont typeface="Arial"/>
              <a:buNone/>
            </a:pPr>
            <a:r>
              <a:rPr lang="en-GB" sz="1500" b="0" i="0" u="none" strike="noStrike" cap="none">
                <a:solidFill>
                  <a:schemeClr val="dk1"/>
                </a:solidFill>
                <a:latin typeface="Helvetica Neue"/>
                <a:ea typeface="Helvetica Neue"/>
                <a:cs typeface="Helvetica Neue"/>
                <a:sym typeface="Helvetica Neue"/>
              </a:rPr>
              <a:t>Una segunda variable llamada «longitud del paso» contiene el número 2 porque 2 pies (0,6 metros) es la longitud media del paso de un niño. </a:t>
            </a:r>
            <a:endParaRPr/>
          </a:p>
          <a:p>
            <a:pPr marL="0" marR="0" lvl="0" indent="0" algn="l" rtl="0">
              <a:lnSpc>
                <a:spcPct val="110000"/>
              </a:lnSpc>
              <a:spcBef>
                <a:spcPts val="1300"/>
              </a:spcBef>
              <a:spcAft>
                <a:spcPts val="0"/>
              </a:spcAft>
              <a:buClr>
                <a:srgbClr val="000000"/>
              </a:buClr>
              <a:buSzPts val="1500"/>
              <a:buFont typeface="Arial"/>
              <a:buNone/>
            </a:pPr>
            <a:r>
              <a:rPr lang="en-GB" sz="1500" b="0" i="0" u="none" strike="noStrike" cap="none">
                <a:solidFill>
                  <a:schemeClr val="dk1"/>
                </a:solidFill>
                <a:latin typeface="Helvetica Neue"/>
                <a:ea typeface="Helvetica Neue"/>
                <a:cs typeface="Helvetica Neue"/>
                <a:sym typeface="Helvetica Neue"/>
              </a:rPr>
              <a:t>Cuando se inicia el programa, la variable «recuento de pasos» se fija en 0 y «longitud de pasos» en 2. El led muestra un 0 y se reproduce un tono para indicar que el micro:bit está listo para la medición.</a:t>
            </a:r>
            <a:endParaRPr/>
          </a:p>
        </p:txBody>
      </p:sp>
      <p:pic>
        <p:nvPicPr>
          <p:cNvPr id="309" name="Google Shape;309;g3708ac53d2e_0_39" descr="El bloque «al iniciar» contiene el bloque de fijar recuento de pasos a 0, el bloque de ajustar la longitud de los pasos a 2, el bloque de mostrar el número 0 y el bloque de reproducir el tono do central durante 1 pulsación hasta que termine." title="on-start.png"/>
          <p:cNvPicPr preferRelativeResize="0"/>
          <p:nvPr/>
        </p:nvPicPr>
        <p:blipFill rotWithShape="1">
          <a:blip r:embed="rId4">
            <a:alphaModFix/>
          </a:blip>
          <a:srcRect/>
          <a:stretch/>
        </p:blipFill>
        <p:spPr>
          <a:xfrm>
            <a:off x="1499487" y="1742250"/>
            <a:ext cx="3327976" cy="1719400"/>
          </a:xfrm>
          <a:prstGeom prst="rect">
            <a:avLst/>
          </a:prstGeom>
          <a:noFill/>
          <a:ln>
            <a:noFill/>
          </a:ln>
        </p:spPr>
      </p:pic>
      <p:grpSp>
        <p:nvGrpSpPr>
          <p:cNvPr id="310" name="Google Shape;310;g3708ac53d2e_0_39"/>
          <p:cNvGrpSpPr/>
          <p:nvPr/>
        </p:nvGrpSpPr>
        <p:grpSpPr>
          <a:xfrm>
            <a:off x="6073312" y="1548375"/>
            <a:ext cx="3386026" cy="4609500"/>
            <a:chOff x="5692312" y="1548375"/>
            <a:chExt cx="3386026" cy="4609500"/>
          </a:xfrm>
        </p:grpSpPr>
        <p:pic>
          <p:nvPicPr>
            <p:cNvPr id="311" name="Google Shape;311;g3708ac53d2e_0_39" title="buttonb.png"/>
            <p:cNvPicPr preferRelativeResize="0"/>
            <p:nvPr/>
          </p:nvPicPr>
          <p:blipFill rotWithShape="1">
            <a:blip r:embed="rId5">
              <a:alphaModFix/>
            </a:blip>
            <a:srcRect/>
            <a:stretch/>
          </p:blipFill>
          <p:spPr>
            <a:xfrm>
              <a:off x="5692312" y="2238900"/>
              <a:ext cx="3386026" cy="1049750"/>
            </a:xfrm>
            <a:prstGeom prst="rect">
              <a:avLst/>
            </a:prstGeom>
            <a:noFill/>
            <a:ln w="19050" cap="flat" cmpd="sng">
              <a:solidFill>
                <a:schemeClr val="lt1"/>
              </a:solidFill>
              <a:prstDash val="solid"/>
              <a:round/>
              <a:headEnd type="none" w="sm" len="sm"/>
              <a:tailEnd type="none" w="sm" len="sm"/>
            </a:ln>
          </p:spPr>
        </p:pic>
        <p:sp>
          <p:nvSpPr>
            <p:cNvPr id="312" name="Google Shape;312;g3708ac53d2e_0_39" descr="El bloque «si botón B presionado» contiene los bloques de número de pasos x longitud del paso."/>
            <p:cNvSpPr/>
            <p:nvPr/>
          </p:nvSpPr>
          <p:spPr>
            <a:xfrm>
              <a:off x="5784975" y="1548375"/>
              <a:ext cx="3200700" cy="46095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Cuando presionas el botón B, el micro:bit multiplica los números de las dos variables para calcular la distancia que has recorrido. El número mostrado está en pies.</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35d6a68a0a1_0_1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Medición y conversión con la calculadora de distancias</a:t>
            </a:r>
            <a:endParaRPr/>
          </a:p>
        </p:txBody>
      </p:sp>
      <p:sp>
        <p:nvSpPr>
          <p:cNvPr id="110" name="Google Shape;110;g35d6a68a0a1_0_1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a:t>
            </a:fld>
            <a:endParaRPr/>
          </a:p>
        </p:txBody>
      </p:sp>
      <p:sp>
        <p:nvSpPr>
          <p:cNvPr id="111" name="Google Shape;111;g35d6a68a0a1_0_136"/>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00A000"/>
              </a:buClr>
              <a:buSzPts val="2000"/>
              <a:buNone/>
            </a:pPr>
            <a:r>
              <a:rPr lang="en-GB" sz="2000" b="1">
                <a:solidFill>
                  <a:srgbClr val="00A000"/>
                </a:solidFill>
              </a:rPr>
              <a:t>Resumen y contexto</a:t>
            </a:r>
            <a:endParaRPr/>
          </a:p>
          <a:p>
            <a:pPr marL="0" lvl="0" indent="0" algn="l" rtl="0">
              <a:lnSpc>
                <a:spcPct val="100000"/>
              </a:lnSpc>
              <a:spcBef>
                <a:spcPts val="0"/>
              </a:spcBef>
              <a:spcAft>
                <a:spcPts val="0"/>
              </a:spcAft>
              <a:buClr>
                <a:schemeClr val="dk1"/>
              </a:buClr>
              <a:buSzPts val="1100"/>
              <a:buFont typeface="Arial"/>
              <a:buNone/>
            </a:pPr>
            <a:r>
              <a:rPr lang="en-GB" sz="1600"/>
              <a:t>Los alumnos pueden identificar rectángulos en su entorno escolar, como clases, aceras o campos de deporte, y utilizar el BBC micro:bit para medir la longitud de los lados. Pueden utilizar esas medidas para practicar el uso de fórmulas para calcular el perímetro y el área de los rectángulos. </a:t>
            </a:r>
            <a:endParaRPr/>
          </a:p>
          <a:p>
            <a:pPr marL="0" lvl="0" indent="0" algn="l" rtl="0">
              <a:lnSpc>
                <a:spcPct val="100000"/>
              </a:lnSpc>
              <a:spcBef>
                <a:spcPts val="1000"/>
              </a:spcBef>
              <a:spcAft>
                <a:spcPts val="0"/>
              </a:spcAft>
              <a:buClr>
                <a:schemeClr val="dk1"/>
              </a:buClr>
              <a:buSzPts val="1100"/>
              <a:buFont typeface="Arial"/>
              <a:buNone/>
            </a:pPr>
            <a:r>
              <a:rPr lang="en-GB" sz="1600"/>
              <a:t>Los alumnos pueden convertir las medidas tomadas con el micro:bit de una unidad mayor (pies o metros) a una unidad menor (pulgadas o centímetros).</a:t>
            </a:r>
            <a:endParaRPr/>
          </a:p>
          <a:p>
            <a:pPr marL="0" lvl="0" indent="0" algn="l" rtl="0">
              <a:lnSpc>
                <a:spcPct val="90000"/>
              </a:lnSpc>
              <a:spcBef>
                <a:spcPts val="1000"/>
              </a:spcBef>
              <a:spcAft>
                <a:spcPts val="0"/>
              </a:spcAft>
              <a:buClr>
                <a:schemeClr val="dk1"/>
              </a:buClr>
              <a:buSzPts val="1800"/>
              <a:buNone/>
            </a:pPr>
            <a:endParaRPr sz="1800"/>
          </a:p>
          <a:p>
            <a:pPr marL="0" lvl="0" indent="0" algn="l" rtl="0">
              <a:lnSpc>
                <a:spcPct val="90000"/>
              </a:lnSpc>
              <a:spcBef>
                <a:spcPts val="812"/>
              </a:spcBef>
              <a:spcAft>
                <a:spcPts val="0"/>
              </a:spcAft>
              <a:buClr>
                <a:schemeClr val="dk1"/>
              </a:buClr>
              <a:buSzPts val="1800"/>
              <a:buFont typeface="Arial"/>
              <a:buNone/>
            </a:pPr>
            <a:endParaRPr sz="1800"/>
          </a:p>
        </p:txBody>
      </p:sp>
      <p:sp>
        <p:nvSpPr>
          <p:cNvPr id="112" name="Google Shape;112;g35d6a68a0a1_0_136"/>
          <p:cNvSpPr txBox="1"/>
          <p:nvPr/>
        </p:nvSpPr>
        <p:spPr>
          <a:xfrm>
            <a:off x="4857686" y="1557171"/>
            <a:ext cx="41322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00000"/>
              </a:buClr>
              <a:buSzPts val="2000"/>
              <a:buFont typeface="Arial"/>
              <a:buNone/>
            </a:pPr>
            <a:r>
              <a:rPr lang="en-GB" sz="2000" b="1" i="0" u="none" strike="noStrike" cap="none">
                <a:solidFill>
                  <a:srgbClr val="00A000"/>
                </a:solidFill>
                <a:latin typeface="Helvetica Neue"/>
                <a:ea typeface="Helvetica Neue"/>
                <a:cs typeface="Helvetica Neue"/>
                <a:sym typeface="Helvetica Neue"/>
              </a:rPr>
              <a:t>Función del micro:bit: botones</a:t>
            </a:r>
            <a:endParaRPr/>
          </a:p>
          <a:p>
            <a:pPr marL="0" marR="0" lvl="0" indent="0" algn="l" rtl="0">
              <a:lnSpc>
                <a:spcPct val="90000"/>
              </a:lnSpc>
              <a:spcBef>
                <a:spcPts val="812"/>
              </a:spcBef>
              <a:spcAft>
                <a:spcPts val="0"/>
              </a:spcAft>
              <a:buClr>
                <a:srgbClr val="000000"/>
              </a:buClr>
              <a:buSzPts val="1800"/>
              <a:buFont typeface="Arial"/>
              <a:buNone/>
            </a:pPr>
            <a:r>
              <a:rPr lang="en-GB" sz="1600" b="0" i="0" u="none" strike="noStrike" cap="none">
                <a:solidFill>
                  <a:srgbClr val="000000"/>
                </a:solidFill>
                <a:latin typeface="Helvetica Neue"/>
                <a:ea typeface="Helvetica Neue"/>
                <a:cs typeface="Helvetica Neue"/>
                <a:sym typeface="Helvetica Neue"/>
              </a:rPr>
              <a:t>Los botones son un dispositivo de entrada muy común. El micro:bit tiene dos botones que se pueden programar: los botones A y B. El micro:bit V2 también tiene un botón adicional, el logotipo táctil, que se utiliza en este proyecto. </a:t>
            </a:r>
            <a:endParaRPr/>
          </a:p>
          <a:p>
            <a:pPr marL="185732" marR="0" lvl="0" indent="-71432" algn="l" rtl="0">
              <a:lnSpc>
                <a:spcPct val="90000"/>
              </a:lnSpc>
              <a:spcBef>
                <a:spcPts val="812"/>
              </a:spcBef>
              <a:spcAft>
                <a:spcPts val="0"/>
              </a:spcAft>
              <a:buClr>
                <a:srgbClr val="000000"/>
              </a:buClr>
              <a:buSzPts val="1800"/>
              <a:buFont typeface="Arial"/>
              <a:buNone/>
            </a:pPr>
            <a:endParaRPr sz="1600" b="0" i="0" u="none" strike="noStrike" cap="none">
              <a:solidFill>
                <a:srgbClr val="000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endParaRPr>
          </a:p>
          <a:p>
            <a:pPr marL="0" marR="0" lvl="0" indent="0" algn="l" rtl="0">
              <a:lnSpc>
                <a:spcPct val="90000"/>
              </a:lnSpc>
              <a:spcBef>
                <a:spcPts val="812"/>
              </a:spcBef>
              <a:spcAft>
                <a:spcPts val="0"/>
              </a:spcAft>
              <a:buClr>
                <a:srgbClr val="000000"/>
              </a:buClr>
              <a:buSzPts val="1800"/>
              <a:buFont typeface="Arial"/>
              <a:buNone/>
            </a:pPr>
            <a:r>
              <a:rPr lang="en-GB" sz="1600" b="1" i="0" u="none" strike="noStrike" cap="none">
                <a:solidFill>
                  <a:srgbClr val="000000"/>
                </a:solidFill>
                <a:latin typeface="Helvetica Neue"/>
                <a:ea typeface="Helvetica Neue"/>
                <a:cs typeface="Helvetica Neue"/>
                <a:sym typeface="Helvetica Neue"/>
              </a:rPr>
              <a:t>Ejemplo</a:t>
            </a:r>
            <a:r>
              <a:rPr lang="en-GB" sz="1600" b="0" i="0" u="none" strike="noStrike" cap="none">
                <a:solidFill>
                  <a:srgbClr val="000000"/>
                </a:solidFill>
                <a:latin typeface="Helvetica Neue"/>
                <a:ea typeface="Helvetica Neue"/>
                <a:cs typeface="Helvetica Neue"/>
                <a:sym typeface="Helvetica Neue"/>
              </a:rPr>
              <a:t>: presiona el botón A cada vez que des un paso y presiona el botón B para saber cuánto has caminado. </a:t>
            </a:r>
            <a:endParaRPr/>
          </a:p>
          <a:p>
            <a:pPr marL="0" marR="0" lvl="0" indent="0" algn="l" rtl="0">
              <a:lnSpc>
                <a:spcPct val="90000"/>
              </a:lnSpc>
              <a:spcBef>
                <a:spcPts val="812"/>
              </a:spcBef>
              <a:spcAft>
                <a:spcPts val="0"/>
              </a:spcAft>
              <a:buClr>
                <a:srgbClr val="000000"/>
              </a:buClr>
              <a:buSzPts val="1800"/>
              <a:buFont typeface="Arial"/>
              <a:buNone/>
            </a:pPr>
            <a:endParaRPr sz="1800" b="0" i="0" u="none" strike="noStrike" cap="none">
              <a:solidFill>
                <a:srgbClr val="000000"/>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2000"/>
              <a:buFont typeface="Arial"/>
              <a:buNone/>
            </a:pPr>
            <a:endParaRPr sz="2000" b="1" i="0" u="none" strike="noStrike" cap="none">
              <a:solidFill>
                <a:srgbClr val="00A000"/>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2275"/>
              <a:buFont typeface="Arial"/>
              <a:buNone/>
            </a:pPr>
            <a:endParaRPr sz="2275" b="0" i="0" u="none" strike="noStrike" cap="none">
              <a:solidFill>
                <a:srgbClr val="000000"/>
              </a:solidFill>
              <a:latin typeface="Helvetica Neue"/>
              <a:ea typeface="Helvetica Neue"/>
              <a:cs typeface="Helvetica Neue"/>
              <a:sym typeface="Helvetica Neue"/>
            </a:endParaRPr>
          </a:p>
        </p:txBody>
      </p:sp>
      <p:pic>
        <p:nvPicPr>
          <p:cNvPr id="113" name="Google Shape;113;g35d6a68a0a1_0_136" descr="Ilustración de una placa del micro:bit y una mano junto a ella."/>
          <p:cNvPicPr preferRelativeResize="0"/>
          <p:nvPr/>
        </p:nvPicPr>
        <p:blipFill rotWithShape="1">
          <a:blip r:embed="rId3">
            <a:alphaModFix/>
          </a:blip>
          <a:srcRect/>
          <a:stretch/>
        </p:blipFill>
        <p:spPr>
          <a:xfrm>
            <a:off x="6814774" y="4739576"/>
            <a:ext cx="2046900" cy="1718100"/>
          </a:xfrm>
          <a:prstGeom prst="rect">
            <a:avLst/>
          </a:prstGeom>
          <a:noFill/>
          <a:ln>
            <a:noFill/>
          </a:ln>
        </p:spPr>
      </p:pic>
      <p:grpSp>
        <p:nvGrpSpPr>
          <p:cNvPr id="114" name="Google Shape;114;g35d6a68a0a1_0_136"/>
          <p:cNvGrpSpPr/>
          <p:nvPr/>
        </p:nvGrpSpPr>
        <p:grpSpPr>
          <a:xfrm rot="4286382">
            <a:off x="8664645" y="1016602"/>
            <a:ext cx="650795" cy="659745"/>
            <a:chOff x="7572716" y="3272053"/>
            <a:chExt cx="489368" cy="496098"/>
          </a:xfrm>
        </p:grpSpPr>
        <p:sp>
          <p:nvSpPr>
            <p:cNvPr id="115" name="Google Shape;115;g35d6a68a0a1_0_136"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16" name="Google Shape;116;g35d6a68a0a1_0_136"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17" name="Google Shape;117;g35d6a68a0a1_0_136"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18" name="Google Shape;118;g35d6a68a0a1_0_136"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19" name="Google Shape;119;g35d6a68a0a1_0_136"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20" name="Google Shape;120;g35d6a68a0a1_0_136"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grpSp>
      <p:pic>
        <p:nvPicPr>
          <p:cNvPr id="121" name="Google Shape;121;g35d6a68a0a1_0_136" descr="decorativo"/>
          <p:cNvPicPr preferRelativeResize="0"/>
          <p:nvPr/>
        </p:nvPicPr>
        <p:blipFill rotWithShape="1">
          <a:blip r:embed="rId4">
            <a:alphaModFix/>
          </a:blip>
          <a:srcRect/>
          <a:stretch/>
        </p:blipFill>
        <p:spPr>
          <a:xfrm rot="-119300">
            <a:off x="8309380" y="1085343"/>
            <a:ext cx="192617" cy="19261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3669771b81a_0_181"/>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Picante</a:t>
            </a:r>
            <a:endParaRPr/>
          </a:p>
        </p:txBody>
      </p:sp>
      <p:sp>
        <p:nvSpPr>
          <p:cNvPr id="318" name="Google Shape;318;g3669771b81a_0_181"/>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3669771b81a_0_238"/>
          <p:cNvSpPr txBox="1">
            <a:spLocks noGrp="1"/>
          </p:cNvSpPr>
          <p:nvPr>
            <p:ph type="title"/>
          </p:nvPr>
        </p:nvSpPr>
        <p:spPr>
          <a:xfrm>
            <a:off x="681026" y="456075"/>
            <a:ext cx="75759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Introducción</a:t>
            </a:r>
            <a:endParaRPr/>
          </a:p>
        </p:txBody>
      </p:sp>
      <p:sp>
        <p:nvSpPr>
          <p:cNvPr id="324" name="Google Shape;324;g3669771b81a_0_2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21</a:t>
            </a:fld>
            <a:endParaRPr/>
          </a:p>
        </p:txBody>
      </p:sp>
      <p:sp>
        <p:nvSpPr>
          <p:cNvPr id="325" name="Google Shape;325;g3669771b81a_0_238"/>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Autofit/>
          </a:bodyPr>
          <a:lstStyle/>
          <a:p>
            <a:pPr marL="185732" lvl="0" indent="-185732" algn="l" rtl="0">
              <a:lnSpc>
                <a:spcPct val="110000"/>
              </a:lnSpc>
              <a:spcBef>
                <a:spcPts val="1300"/>
              </a:spcBef>
              <a:spcAft>
                <a:spcPts val="0"/>
              </a:spcAft>
              <a:buClr>
                <a:srgbClr val="CD0364"/>
              </a:buClr>
              <a:buSzPts val="1800"/>
              <a:buChar char="•"/>
            </a:pPr>
            <a:r>
              <a:rPr lang="en-GB" sz="1600"/>
              <a:t>Los alumnos abren </a:t>
            </a:r>
            <a:r>
              <a:rPr lang="en-GB" sz="1600" b="1">
                <a:solidFill>
                  <a:srgbClr val="CD0364"/>
                </a:solidFill>
              </a:rPr>
              <a:t>Microsoft MakeCode</a:t>
            </a:r>
            <a:r>
              <a:rPr lang="en-GB" sz="1600"/>
              <a:t> y programan su propia calculadora de distancias.</a:t>
            </a:r>
            <a:endParaRPr/>
          </a:p>
          <a:p>
            <a:pPr marL="185732" lvl="0" indent="-185732" algn="l" rtl="0">
              <a:lnSpc>
                <a:spcPct val="110000"/>
              </a:lnSpc>
              <a:spcBef>
                <a:spcPts val="1300"/>
              </a:spcBef>
              <a:spcAft>
                <a:spcPts val="0"/>
              </a:spcAft>
              <a:buClr>
                <a:srgbClr val="CD0364"/>
              </a:buClr>
              <a:buSzPts val="1800"/>
              <a:buChar char="•"/>
            </a:pPr>
            <a:r>
              <a:rPr lang="en-GB" sz="1600"/>
              <a:t>Una vez creado el código, los alumnos lo descargarán en su micro:bit y lo utilizarán como calculadora de distancias.</a:t>
            </a:r>
            <a:endParaRPr/>
          </a:p>
          <a:p>
            <a:pPr marL="185732" lvl="0" indent="-185732" algn="l" rtl="0">
              <a:lnSpc>
                <a:spcPct val="110000"/>
              </a:lnSpc>
              <a:spcBef>
                <a:spcPts val="1300"/>
              </a:spcBef>
              <a:spcAft>
                <a:spcPts val="0"/>
              </a:spcAft>
              <a:buClr>
                <a:srgbClr val="CD0364"/>
              </a:buClr>
              <a:buSzPts val="1800"/>
              <a:buChar char="•"/>
            </a:pPr>
            <a:r>
              <a:rPr lang="en-GB" sz="1600"/>
              <a:t>Los alumnos caminan a lo largo y ancho de un área rectangular, como el gimnasio, la cafetería o el patio del colegio, presionando el botón A cada vez que dan un paso. </a:t>
            </a:r>
            <a:endParaRPr/>
          </a:p>
          <a:p>
            <a:pPr marL="185732" lvl="0" indent="-185732" algn="l" rtl="0">
              <a:lnSpc>
                <a:spcPct val="110000"/>
              </a:lnSpc>
              <a:spcBef>
                <a:spcPts val="1300"/>
              </a:spcBef>
              <a:spcAft>
                <a:spcPts val="0"/>
              </a:spcAft>
              <a:buClr>
                <a:srgbClr val="CD0364"/>
              </a:buClr>
              <a:buSzPts val="1800"/>
              <a:buChar char="•"/>
            </a:pPr>
            <a:r>
              <a:rPr lang="en-GB" sz="1600"/>
              <a:t>Calculan la longitud y la anchura del rectángulo presionando el botón B de su micro:bit. El micro:bit multiplica por 2 el número de pasos que han dado, porque la longitud media de los pasos es de 0,6 metros. </a:t>
            </a:r>
            <a:endParaRPr/>
          </a:p>
          <a:p>
            <a:pPr marL="185732" lvl="0" indent="-185732" algn="l" rtl="0">
              <a:lnSpc>
                <a:spcPct val="90000"/>
              </a:lnSpc>
              <a:spcBef>
                <a:spcPts val="1300"/>
              </a:spcBef>
              <a:spcAft>
                <a:spcPts val="0"/>
              </a:spcAft>
              <a:buClr>
                <a:srgbClr val="CD0364"/>
              </a:buClr>
              <a:buSzPts val="1800"/>
              <a:buChar char="•"/>
            </a:pPr>
            <a:r>
              <a:rPr lang="en-GB" sz="1600"/>
              <a:t>Los alumnos registran las medidas. </a:t>
            </a:r>
            <a:endParaRPr/>
          </a:p>
          <a:p>
            <a:pPr marL="914400" lvl="1" indent="-342900" algn="l" rtl="0">
              <a:lnSpc>
                <a:spcPct val="90000"/>
              </a:lnSpc>
              <a:spcBef>
                <a:spcPts val="1300"/>
              </a:spcBef>
              <a:spcAft>
                <a:spcPts val="0"/>
              </a:spcAft>
              <a:buClr>
                <a:srgbClr val="CD0364"/>
              </a:buClr>
              <a:buSzPts val="1800"/>
              <a:buChar char="•"/>
            </a:pPr>
            <a:r>
              <a:rPr lang="en-GB" sz="1600"/>
              <a:t>Se puede utilizar la hoja de registro de la calculadora de distancias para anotar las medidas. </a:t>
            </a:r>
            <a:endParaRPr/>
          </a:p>
          <a:p>
            <a:pPr marL="185732" lvl="0" indent="-185732" algn="l" rtl="0">
              <a:lnSpc>
                <a:spcPct val="110000"/>
              </a:lnSpc>
              <a:spcBef>
                <a:spcPts val="1300"/>
              </a:spcBef>
              <a:spcAft>
                <a:spcPts val="0"/>
              </a:spcAft>
              <a:buClr>
                <a:srgbClr val="CD0364"/>
              </a:buClr>
              <a:buSzPts val="1800"/>
              <a:buChar char="•"/>
            </a:pPr>
            <a:r>
              <a:rPr lang="en-GB" sz="1600"/>
              <a:t>Pasan a calcular el perímetro y el área del rectángulo. </a:t>
            </a:r>
            <a:endParaRPr/>
          </a:p>
        </p:txBody>
      </p:sp>
      <p:sp>
        <p:nvSpPr>
          <p:cNvPr id="326" name="Google Shape;326;g3669771b81a_0_2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327" name="Google Shape;327;g3669771b81a_0_238"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pic>
        <p:nvPicPr>
          <p:cNvPr id="328" name="Google Shape;328;g3669771b81a_0_238" descr="Ilustración de una bota para representar los pasos dados y medidos con el micro:bit"/>
          <p:cNvPicPr preferRelativeResize="0"/>
          <p:nvPr/>
        </p:nvPicPr>
        <p:blipFill rotWithShape="1">
          <a:blip r:embed="rId4">
            <a:alphaModFix/>
          </a:blip>
          <a:srcRect/>
          <a:stretch/>
        </p:blipFill>
        <p:spPr>
          <a:xfrm flipH="1">
            <a:off x="7864050" y="5191252"/>
            <a:ext cx="1390650" cy="13906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35fa30c4f18_0_79"/>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1</a:t>
            </a:r>
            <a:endParaRPr/>
          </a:p>
        </p:txBody>
      </p:sp>
      <p:sp>
        <p:nvSpPr>
          <p:cNvPr id="334" name="Google Shape;334;g35fa30c4f18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22</a:t>
            </a:fld>
            <a:endParaRPr/>
          </a:p>
        </p:txBody>
      </p:sp>
      <p:sp>
        <p:nvSpPr>
          <p:cNvPr id="335" name="Google Shape;335;g35fa30c4f18_0_79"/>
          <p:cNvSpPr txBox="1">
            <a:spLocks noGrp="1"/>
          </p:cNvSpPr>
          <p:nvPr>
            <p:ph type="body" idx="1"/>
          </p:nvPr>
        </p:nvSpPr>
        <p:spPr>
          <a:xfrm>
            <a:off x="681036" y="1492705"/>
            <a:ext cx="8544000" cy="4609500"/>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1300"/>
              </a:spcBef>
              <a:spcAft>
                <a:spcPts val="0"/>
              </a:spcAft>
              <a:buSzPts val="1800"/>
              <a:buNone/>
            </a:pPr>
            <a:r>
              <a:rPr lang="en-GB" sz="1800" b="1" i="1">
                <a:solidFill>
                  <a:srgbClr val="CD0364"/>
                </a:solidFill>
              </a:rPr>
              <a:t>Crea el código:</a:t>
            </a:r>
            <a:endParaRPr sz="1800"/>
          </a:p>
          <a:p>
            <a:pPr marL="318151" marR="2070487" lvl="0" indent="-296853" algn="l" rtl="0">
              <a:lnSpc>
                <a:spcPct val="100000"/>
              </a:lnSpc>
              <a:spcBef>
                <a:spcPts val="1300"/>
              </a:spcBef>
              <a:spcAft>
                <a:spcPts val="0"/>
              </a:spcAft>
              <a:buClr>
                <a:srgbClr val="CD0364"/>
              </a:buClr>
              <a:buSzPts val="1600"/>
              <a:buChar char="•"/>
            </a:pPr>
            <a:r>
              <a:rPr lang="en-GB" sz="1600" b="1">
                <a:solidFill>
                  <a:srgbClr val="CD0364"/>
                </a:solidFill>
              </a:rPr>
              <a:t>Abre</a:t>
            </a:r>
            <a:r>
              <a:rPr lang="en-GB" sz="1600"/>
              <a:t> Microsoft MakeCode: </a:t>
            </a:r>
            <a:r>
              <a:rPr lang="en-GB" sz="1600" u="sng">
                <a:solidFill>
                  <a:schemeClr val="hlink"/>
                </a:solidFill>
                <a:hlinkClick r:id="rId3"/>
              </a:rPr>
              <a:t>microbit.makecode.org</a:t>
            </a:r>
            <a:endParaRPr sz="1600"/>
          </a:p>
          <a:p>
            <a:pPr marL="318151" marR="2070487" lvl="0" indent="-296853" algn="l" rtl="0">
              <a:lnSpc>
                <a:spcPct val="100000"/>
              </a:lnSpc>
              <a:spcBef>
                <a:spcPts val="1300"/>
              </a:spcBef>
              <a:spcAft>
                <a:spcPts val="0"/>
              </a:spcAft>
              <a:buClr>
                <a:srgbClr val="CD0364"/>
              </a:buClr>
              <a:buSzPts val="1600"/>
              <a:buChar char="•"/>
            </a:pPr>
            <a:r>
              <a:rPr lang="en-GB" sz="1600" b="1">
                <a:solidFill>
                  <a:srgbClr val="CD0364"/>
                </a:solidFill>
              </a:rPr>
              <a:t>Explica</a:t>
            </a:r>
            <a:r>
              <a:rPr lang="en-GB" sz="1600" b="1">
                <a:solidFill>
                  <a:srgbClr val="6C4BC1"/>
                </a:solidFill>
              </a:rPr>
              <a:t> </a:t>
            </a:r>
            <a:r>
              <a:rPr lang="en-GB" sz="1600"/>
              <a:t>que los alumnos utilizarán la caja de herramientas para encontrar bloques de código.</a:t>
            </a:r>
            <a:endParaRPr sz="1600"/>
          </a:p>
          <a:p>
            <a:pPr marL="318151" marR="1884607" lvl="0" indent="-296853" algn="l" rtl="0">
              <a:lnSpc>
                <a:spcPct val="100000"/>
              </a:lnSpc>
              <a:spcBef>
                <a:spcPts val="1300"/>
              </a:spcBef>
              <a:spcAft>
                <a:spcPts val="0"/>
              </a:spcAft>
              <a:buClr>
                <a:srgbClr val="CD0364"/>
              </a:buClr>
              <a:buSzPts val="1600"/>
              <a:buChar char="•"/>
            </a:pPr>
            <a:r>
              <a:rPr lang="en-GB" sz="1600" b="1">
                <a:solidFill>
                  <a:srgbClr val="CD0364"/>
                </a:solidFill>
              </a:rPr>
              <a:t>Explícales</a:t>
            </a:r>
            <a:r>
              <a:rPr lang="en-GB" sz="1600"/>
              <a:t> que tendrán que </a:t>
            </a:r>
            <a:r>
              <a:rPr lang="en-GB" sz="1600" b="1">
                <a:solidFill>
                  <a:srgbClr val="CD0364"/>
                </a:solidFill>
              </a:rPr>
              <a:t>programar</a:t>
            </a:r>
            <a:r>
              <a:rPr lang="en-GB" sz="1600"/>
              <a:t> las cuatro partes de la calculadora de distancias:</a:t>
            </a:r>
            <a:endParaRPr sz="1600"/>
          </a:p>
          <a:p>
            <a:pPr marL="914400" lvl="1" indent="-330200" algn="l" rtl="0">
              <a:lnSpc>
                <a:spcPct val="100000"/>
              </a:lnSpc>
              <a:spcBef>
                <a:spcPts val="1300"/>
              </a:spcBef>
              <a:spcAft>
                <a:spcPts val="0"/>
              </a:spcAft>
              <a:buClr>
                <a:srgbClr val="CD0364"/>
              </a:buClr>
              <a:buSzPts val="1600"/>
              <a:buFont typeface="Helvetica Neue"/>
              <a:buAutoNum type="arabicPeriod"/>
            </a:pPr>
            <a:r>
              <a:rPr lang="en-GB" sz="1600" b="1">
                <a:solidFill>
                  <a:srgbClr val="CD0364"/>
                </a:solidFill>
              </a:rPr>
              <a:t>Programa</a:t>
            </a:r>
            <a:r>
              <a:rPr lang="en-GB" sz="1600"/>
              <a:t> el programa para que ponga la variable «recuento de pasos» a 0, ponga la variable «longitud de pasos» a 2, muestre 0 y reproduzca un tono cuando se inicie el programa.</a:t>
            </a:r>
            <a:endParaRPr sz="1600"/>
          </a:p>
          <a:p>
            <a:pPr marL="914400" lvl="1" indent="-330200" algn="l" rtl="0">
              <a:lnSpc>
                <a:spcPct val="100000"/>
              </a:lnSpc>
              <a:spcBef>
                <a:spcPts val="1300"/>
              </a:spcBef>
              <a:spcAft>
                <a:spcPts val="0"/>
              </a:spcAft>
              <a:buClr>
                <a:srgbClr val="CD0364"/>
              </a:buClr>
              <a:buSzPts val="1600"/>
              <a:buFont typeface="Helvetica Neue"/>
              <a:buAutoNum type="arabicPeriod"/>
            </a:pPr>
            <a:r>
              <a:rPr lang="en-GB" sz="1600" b="1">
                <a:solidFill>
                  <a:srgbClr val="CD0364"/>
                </a:solidFill>
              </a:rPr>
              <a:t>Programa</a:t>
            </a:r>
            <a:r>
              <a:rPr lang="en-GB" sz="1600"/>
              <a:t> el botón A para reproducir un tono, mostrar un corazón, aumentar en uno el recuento de pasos y borrar la pantalla. </a:t>
            </a:r>
            <a:endParaRPr sz="1600"/>
          </a:p>
          <a:p>
            <a:pPr marL="914400" lvl="1" indent="-330200" algn="l" rtl="0">
              <a:lnSpc>
                <a:spcPct val="100000"/>
              </a:lnSpc>
              <a:spcBef>
                <a:spcPts val="1300"/>
              </a:spcBef>
              <a:spcAft>
                <a:spcPts val="0"/>
              </a:spcAft>
              <a:buClr>
                <a:srgbClr val="CD0364"/>
              </a:buClr>
              <a:buSzPts val="1600"/>
              <a:buFont typeface="Helvetica Neue"/>
              <a:buAutoNum type="arabicPeriod"/>
            </a:pPr>
            <a:r>
              <a:rPr lang="en-GB" sz="1600" b="1">
                <a:solidFill>
                  <a:srgbClr val="CD0364"/>
                </a:solidFill>
              </a:rPr>
              <a:t>Programa</a:t>
            </a:r>
            <a:r>
              <a:rPr lang="en-GB" sz="1600"/>
              <a:t> el botón B para mostrar el producto del recuento de pasos y la longitud del paso en la pantalla.</a:t>
            </a:r>
            <a:endParaRPr sz="1600"/>
          </a:p>
          <a:p>
            <a:pPr marL="914400" lvl="1" indent="-330200" algn="l" rtl="0">
              <a:lnSpc>
                <a:spcPct val="100000"/>
              </a:lnSpc>
              <a:spcBef>
                <a:spcPts val="1300"/>
              </a:spcBef>
              <a:spcAft>
                <a:spcPts val="0"/>
              </a:spcAft>
              <a:buClr>
                <a:srgbClr val="CD0364"/>
              </a:buClr>
              <a:buSzPts val="1600"/>
              <a:buAutoNum type="arabicPeriod"/>
            </a:pPr>
            <a:r>
              <a:rPr lang="en-GB" sz="1600" b="1">
                <a:solidFill>
                  <a:srgbClr val="CD0364"/>
                </a:solidFill>
              </a:rPr>
              <a:t>Programa</a:t>
            </a:r>
            <a:r>
              <a:rPr lang="en-GB" sz="1600"/>
              <a:t> el logotipo táctil para mostrar el número de pasos.</a:t>
            </a:r>
            <a:endParaRPr sz="1600"/>
          </a:p>
        </p:txBody>
      </p:sp>
      <p:sp>
        <p:nvSpPr>
          <p:cNvPr id="336" name="Google Shape;336;g35fa30c4f18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337" name="Google Shape;337;g35fa30c4f18_0_79" descr="Imagen de una placa de micro:bit de frente."/>
          <p:cNvPicPr preferRelativeResize="0"/>
          <p:nvPr/>
        </p:nvPicPr>
        <p:blipFill rotWithShape="1">
          <a:blip r:embed="rId4">
            <a:alphaModFix/>
          </a:blip>
          <a:srcRect/>
          <a:stretch/>
        </p:blipFill>
        <p:spPr>
          <a:xfrm>
            <a:off x="7207626" y="1719678"/>
            <a:ext cx="2229000" cy="1798552"/>
          </a:xfrm>
          <a:prstGeom prst="rect">
            <a:avLst/>
          </a:prstGeom>
          <a:noFill/>
          <a:ln>
            <a:noFill/>
          </a:ln>
        </p:spPr>
      </p:pic>
      <p:pic>
        <p:nvPicPr>
          <p:cNvPr id="338" name="Google Shape;338;g35fa30c4f18_0_79"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g365ab73c13e_0_148"/>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2</a:t>
            </a:r>
            <a:endParaRPr/>
          </a:p>
        </p:txBody>
      </p:sp>
      <p:sp>
        <p:nvSpPr>
          <p:cNvPr id="344" name="Google Shape;344;g365ab73c13e_0_14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23</a:t>
            </a:fld>
            <a:endParaRPr/>
          </a:p>
        </p:txBody>
      </p:sp>
      <p:sp>
        <p:nvSpPr>
          <p:cNvPr id="345" name="Google Shape;345;g365ab73c13e_0_14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46" name="Google Shape;346;g365ab73c13e_0_148"/>
          <p:cNvSpPr/>
          <p:nvPr/>
        </p:nvSpPr>
        <p:spPr>
          <a:xfrm>
            <a:off x="743575" y="1829175"/>
            <a:ext cx="2066400" cy="43341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endParaRPr sz="14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endParaRPr sz="14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endParaRPr sz="14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endParaRPr sz="14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r>
              <a:rPr lang="en-GB" sz="1400" b="1" i="0" u="none" strike="noStrike" cap="none">
                <a:solidFill>
                  <a:srgbClr val="CD0364"/>
                </a:solidFill>
                <a:latin typeface="Helvetica Neue"/>
                <a:ea typeface="Helvetica Neue"/>
                <a:cs typeface="Helvetica Neue"/>
                <a:sym typeface="Helvetica Neue"/>
              </a:rPr>
              <a:t>Selecciona «Crear una variable»</a:t>
            </a:r>
            <a:r>
              <a:rPr lang="en-GB" sz="1400" b="0" i="0" u="none" strike="noStrike" cap="none">
                <a:solidFill>
                  <a:schemeClr val="dk1"/>
                </a:solidFill>
                <a:latin typeface="Helvetica Neue"/>
                <a:ea typeface="Helvetica Neue"/>
                <a:cs typeface="Helvetica Neue"/>
                <a:sym typeface="Helvetica Neue"/>
              </a:rPr>
              <a:t> en la sección Variables. </a:t>
            </a:r>
            <a:r>
              <a:rPr lang="en-GB" sz="1400" b="1" i="0" u="none" strike="noStrike" cap="none">
                <a:solidFill>
                  <a:srgbClr val="CD0364"/>
                </a:solidFill>
                <a:latin typeface="Helvetica Neue"/>
                <a:ea typeface="Helvetica Neue"/>
                <a:cs typeface="Helvetica Neue"/>
                <a:sym typeface="Helvetica Neue"/>
              </a:rPr>
              <a:t> </a:t>
            </a:r>
            <a:r>
              <a:rPr lang="en-GB" sz="1400" b="0" i="0" u="none" strike="noStrike" cap="none">
                <a:solidFill>
                  <a:schemeClr val="dk1"/>
                </a:solidFill>
                <a:latin typeface="Helvetica Neue"/>
                <a:ea typeface="Helvetica Neue"/>
                <a:cs typeface="Helvetica Neue"/>
                <a:sym typeface="Helvetica Neue"/>
              </a:rPr>
              <a:t>Nombra tu variable «recuento de pasos».</a:t>
            </a:r>
            <a:endParaRPr/>
          </a:p>
        </p:txBody>
      </p:sp>
      <p:sp>
        <p:nvSpPr>
          <p:cNvPr id="347" name="Google Shape;347;g365ab73c13e_0_148"/>
          <p:cNvSpPr txBox="1"/>
          <p:nvPr/>
        </p:nvSpPr>
        <p:spPr>
          <a:xfrm>
            <a:off x="681027" y="1285593"/>
            <a:ext cx="386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al inicio parte 1:</a:t>
            </a:r>
            <a:endParaRPr/>
          </a:p>
        </p:txBody>
      </p:sp>
      <p:sp>
        <p:nvSpPr>
          <p:cNvPr id="348" name="Google Shape;348;g365ab73c13e_0_148"/>
          <p:cNvSpPr/>
          <p:nvPr/>
        </p:nvSpPr>
        <p:spPr>
          <a:xfrm>
            <a:off x="3074650" y="1829175"/>
            <a:ext cx="28782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400" b="0" i="0" u="none" strike="noStrike" cap="none">
                <a:solidFill>
                  <a:schemeClr val="dk1"/>
                </a:solidFill>
                <a:latin typeface="Helvetica Neue"/>
                <a:ea typeface="Helvetica Neue"/>
                <a:cs typeface="Helvetica Neue"/>
                <a:sym typeface="Helvetica Neue"/>
              </a:rPr>
              <a:t>Verás que aparecen dos nuevos bloques de variables, que utilizarás más adelante. </a:t>
            </a:r>
            <a:r>
              <a:rPr lang="en-GB" sz="1400" b="1" i="0" u="none" strike="noStrike" cap="none">
                <a:solidFill>
                  <a:srgbClr val="CD0364"/>
                </a:solidFill>
                <a:latin typeface="Helvetica Neue"/>
                <a:ea typeface="Helvetica Neue"/>
                <a:cs typeface="Helvetica Neue"/>
                <a:sym typeface="Helvetica Neue"/>
              </a:rPr>
              <a:t> </a:t>
            </a:r>
            <a:endParaRPr/>
          </a:p>
        </p:txBody>
      </p:sp>
      <p:sp>
        <p:nvSpPr>
          <p:cNvPr id="349" name="Google Shape;349;g365ab73c13e_0_148"/>
          <p:cNvSpPr/>
          <p:nvPr/>
        </p:nvSpPr>
        <p:spPr>
          <a:xfrm>
            <a:off x="6217525" y="1804875"/>
            <a:ext cx="31836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r>
              <a:rPr lang="en-GB" sz="1400" b="1" i="0" u="none" strike="noStrike" cap="none">
                <a:solidFill>
                  <a:srgbClr val="CD0364"/>
                </a:solidFill>
                <a:latin typeface="Helvetica Neue"/>
                <a:ea typeface="Helvetica Neue"/>
                <a:cs typeface="Helvetica Neue"/>
                <a:sym typeface="Helvetica Neue"/>
              </a:rPr>
              <a:t>Selecciona de nuevo «Crear una variable»</a:t>
            </a:r>
            <a:r>
              <a:rPr lang="en-GB" sz="1400" b="0" i="0" u="none" strike="noStrike" cap="none">
                <a:solidFill>
                  <a:schemeClr val="dk1"/>
                </a:solidFill>
                <a:latin typeface="Helvetica Neue"/>
                <a:ea typeface="Helvetica Neue"/>
                <a:cs typeface="Helvetica Neue"/>
                <a:sym typeface="Helvetica Neue"/>
              </a:rPr>
              <a:t> y denomina a esta variable «longitud del paso». </a:t>
            </a:r>
            <a:endParaRPr/>
          </a:p>
          <a:p>
            <a:pPr marL="0" marR="0" lvl="0" indent="0" algn="l" rtl="0">
              <a:lnSpc>
                <a:spcPct val="110000"/>
              </a:lnSpc>
              <a:spcBef>
                <a:spcPts val="1300"/>
              </a:spcBef>
              <a:spcAft>
                <a:spcPts val="0"/>
              </a:spcAft>
              <a:buClr>
                <a:srgbClr val="000000"/>
              </a:buClr>
              <a:buSzPts val="1700"/>
              <a:buFont typeface="Arial"/>
              <a:buNone/>
            </a:pPr>
            <a:r>
              <a:rPr lang="en-GB" sz="1400" b="0" i="0" u="none" strike="noStrike" cap="none">
                <a:solidFill>
                  <a:schemeClr val="dk1"/>
                </a:solidFill>
                <a:latin typeface="Helvetica Neue"/>
                <a:ea typeface="Helvetica Neue"/>
                <a:cs typeface="Helvetica Neue"/>
                <a:sym typeface="Helvetica Neue"/>
              </a:rPr>
              <a:t>Aparecerá un nuevo bloque variable que también utilizarás más adelante. </a:t>
            </a:r>
            <a:endParaRPr/>
          </a:p>
        </p:txBody>
      </p:sp>
      <p:pic>
        <p:nvPicPr>
          <p:cNvPr id="350" name="Google Shape;350;g365ab73c13e_0_148"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pic>
        <p:nvPicPr>
          <p:cNvPr id="351" name="Google Shape;351;g365ab73c13e_0_148" descr="El botón Crear una variable del menú Variables." title="variables.png"/>
          <p:cNvPicPr preferRelativeResize="0"/>
          <p:nvPr/>
        </p:nvPicPr>
        <p:blipFill rotWithShape="1">
          <a:blip r:embed="rId4">
            <a:alphaModFix/>
          </a:blip>
          <a:srcRect/>
          <a:stretch/>
        </p:blipFill>
        <p:spPr>
          <a:xfrm>
            <a:off x="837475" y="2188700"/>
            <a:ext cx="1878600" cy="1041450"/>
          </a:xfrm>
          <a:prstGeom prst="rect">
            <a:avLst/>
          </a:prstGeom>
          <a:noFill/>
          <a:ln>
            <a:noFill/>
          </a:ln>
        </p:spPr>
      </p:pic>
      <p:pic>
        <p:nvPicPr>
          <p:cNvPr id="352" name="Google Shape;352;g365ab73c13e_0_148" descr="Los bloques fijar recuento de pasos en 0 y Cambiar recuento de pasos en 1 del menú Variables." title="variable-blocks.png"/>
          <p:cNvPicPr preferRelativeResize="0"/>
          <p:nvPr/>
        </p:nvPicPr>
        <p:blipFill rotWithShape="1">
          <a:blip r:embed="rId5">
            <a:alphaModFix/>
          </a:blip>
          <a:srcRect/>
          <a:stretch/>
        </p:blipFill>
        <p:spPr>
          <a:xfrm>
            <a:off x="3258478" y="2111350"/>
            <a:ext cx="2537624" cy="2844850"/>
          </a:xfrm>
          <a:prstGeom prst="rect">
            <a:avLst/>
          </a:prstGeom>
          <a:solidFill>
            <a:schemeClr val="lt1"/>
          </a:solidFill>
          <a:ln w="19050" cap="flat" cmpd="sng">
            <a:solidFill>
              <a:srgbClr val="CD0364"/>
            </a:solidFill>
            <a:prstDash val="solid"/>
            <a:round/>
            <a:headEnd type="none" w="sm" len="sm"/>
            <a:tailEnd type="none" w="sm" len="sm"/>
          </a:ln>
        </p:spPr>
      </p:pic>
      <p:pic>
        <p:nvPicPr>
          <p:cNvPr id="353" name="Google Shape;353;g365ab73c13e_0_148" descr="Fija la longitud del paso en 0 y cambia la longitud del paso en 1 bloques en el menú Variables." title="Screenshot 2025-07-23 at 14.28.21.png"/>
          <p:cNvPicPr preferRelativeResize="0"/>
          <p:nvPr/>
        </p:nvPicPr>
        <p:blipFill rotWithShape="1">
          <a:blip r:embed="rId6">
            <a:alphaModFix/>
          </a:blip>
          <a:srcRect/>
          <a:stretch/>
        </p:blipFill>
        <p:spPr>
          <a:xfrm>
            <a:off x="6984989" y="1907275"/>
            <a:ext cx="1648675" cy="2124474"/>
          </a:xfrm>
          <a:prstGeom prst="rect">
            <a:avLst/>
          </a:prstGeom>
          <a:noFill/>
          <a:ln w="19050" cap="flat" cmpd="sng">
            <a:solidFill>
              <a:srgbClr val="CD0364"/>
            </a:solidFill>
            <a:prstDash val="solid"/>
            <a:round/>
            <a:headEnd type="none" w="sm" len="sm"/>
            <a:tailEnd type="none" w="sm" len="sm"/>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g371010db08a_1_0"/>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3</a:t>
            </a:r>
            <a:endParaRPr/>
          </a:p>
        </p:txBody>
      </p:sp>
      <p:sp>
        <p:nvSpPr>
          <p:cNvPr id="359" name="Google Shape;359;g371010db08a_1_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24</a:t>
            </a:fld>
            <a:endParaRPr/>
          </a:p>
        </p:txBody>
      </p:sp>
      <p:sp>
        <p:nvSpPr>
          <p:cNvPr id="360" name="Google Shape;360;g371010db08a_1_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61" name="Google Shape;361;g371010db08a_1_0"/>
          <p:cNvSpPr/>
          <p:nvPr/>
        </p:nvSpPr>
        <p:spPr>
          <a:xfrm>
            <a:off x="743575" y="1829175"/>
            <a:ext cx="3802800" cy="43341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800"/>
              <a:buFont typeface="Arial"/>
              <a:buNone/>
            </a:pPr>
            <a:r>
              <a:rPr lang="en-GB" sz="1500" b="1" i="0" u="none" strike="noStrike" cap="none">
                <a:solidFill>
                  <a:srgbClr val="CD0364"/>
                </a:solidFill>
                <a:latin typeface="Helvetica Neue"/>
                <a:ea typeface="Helvetica Neue"/>
                <a:cs typeface="Helvetica Neue"/>
                <a:sym typeface="Helvetica Neue"/>
              </a:rPr>
              <a:t>Arrastra el bloque «fijar longitud del paso» </a:t>
            </a:r>
            <a:r>
              <a:rPr lang="en-GB" sz="1500" b="0" i="0" u="none" strike="noStrike" cap="none">
                <a:solidFill>
                  <a:schemeClr val="dk1"/>
                </a:solidFill>
                <a:latin typeface="Helvetica Neue"/>
                <a:ea typeface="Helvetica Neue"/>
                <a:cs typeface="Helvetica Neue"/>
                <a:sym typeface="Helvetica Neue"/>
              </a:rPr>
              <a:t>de la sección Variables y colócalo dentro del bloque «al iniciar». Cambia el nombre de la variable a «recuento de pasos» utilizando la flecha del menú desplegable. Pon el contador de pasos a 0.</a:t>
            </a:r>
            <a:endParaRPr/>
          </a:p>
        </p:txBody>
      </p:sp>
      <p:sp>
        <p:nvSpPr>
          <p:cNvPr id="362" name="Google Shape;362;g371010db08a_1_0"/>
          <p:cNvSpPr txBox="1"/>
          <p:nvPr/>
        </p:nvSpPr>
        <p:spPr>
          <a:xfrm>
            <a:off x="681027" y="1275417"/>
            <a:ext cx="41322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al inicio parte 2:</a:t>
            </a:r>
            <a:endParaRPr/>
          </a:p>
        </p:txBody>
      </p:sp>
      <p:sp>
        <p:nvSpPr>
          <p:cNvPr id="363" name="Google Shape;363;g371010db08a_1_0"/>
          <p:cNvSpPr/>
          <p:nvPr/>
        </p:nvSpPr>
        <p:spPr>
          <a:xfrm>
            <a:off x="4947450" y="1796575"/>
            <a:ext cx="38028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500" b="1" i="0" u="none" strike="noStrike" cap="none">
                <a:solidFill>
                  <a:srgbClr val="CD0364"/>
                </a:solidFill>
                <a:latin typeface="Helvetica Neue"/>
                <a:ea typeface="Helvetica Neue"/>
                <a:cs typeface="Helvetica Neue"/>
                <a:sym typeface="Helvetica Neue"/>
              </a:rPr>
              <a:t>Arrastra el bloque «fijar longitud del paso» </a:t>
            </a:r>
            <a:r>
              <a:rPr lang="en-GB" sz="1500" b="0" i="0" u="none" strike="noStrike" cap="none">
                <a:solidFill>
                  <a:schemeClr val="dk1"/>
                </a:solidFill>
                <a:latin typeface="Helvetica Neue"/>
                <a:ea typeface="Helvetica Neue"/>
                <a:cs typeface="Helvetica Neue"/>
                <a:sym typeface="Helvetica Neue"/>
              </a:rPr>
              <a:t>de la sección Variables y ponlo debajo del bloque «fijar recuento de pasos a 0». Ajusta la longitud del paso a 2. </a:t>
            </a:r>
            <a:endParaRPr/>
          </a:p>
        </p:txBody>
      </p:sp>
      <p:pic>
        <p:nvPicPr>
          <p:cNvPr id="364" name="Google Shape;364;g371010db08a_1_0"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pic>
        <p:nvPicPr>
          <p:cNvPr id="365" name="Google Shape;365;g371010db08a_1_0" descr="Un bloque «al iniciar» que contiene el bloque de fijar el contador de pasos a 0." title="set-step-count.png"/>
          <p:cNvPicPr preferRelativeResize="0"/>
          <p:nvPr/>
        </p:nvPicPr>
        <p:blipFill rotWithShape="1">
          <a:blip r:embed="rId4">
            <a:alphaModFix/>
          </a:blip>
          <a:srcRect/>
          <a:stretch/>
        </p:blipFill>
        <p:spPr>
          <a:xfrm>
            <a:off x="1144985" y="2065225"/>
            <a:ext cx="3000000" cy="1494773"/>
          </a:xfrm>
          <a:prstGeom prst="rect">
            <a:avLst/>
          </a:prstGeom>
          <a:noFill/>
          <a:ln>
            <a:noFill/>
          </a:ln>
        </p:spPr>
      </p:pic>
      <p:pic>
        <p:nvPicPr>
          <p:cNvPr id="366" name="Google Shape;366;g371010db08a_1_0" descr="El bloque «al iniciar» que contiene la cuenta de pasos ajustada a 0 y la longitud de pasos ajustada a 2 bloques." title="set-step-length.png"/>
          <p:cNvPicPr preferRelativeResize="0"/>
          <p:nvPr/>
        </p:nvPicPr>
        <p:blipFill rotWithShape="1">
          <a:blip r:embed="rId5">
            <a:alphaModFix/>
          </a:blip>
          <a:srcRect/>
          <a:stretch/>
        </p:blipFill>
        <p:spPr>
          <a:xfrm>
            <a:off x="5419262" y="2182266"/>
            <a:ext cx="2859176" cy="17977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pic>
        <p:nvPicPr>
          <p:cNvPr id="371" name="Google Shape;371;g344f0314a16_1_0" descr="El bloque «al iniciar» contiene el bloque de fijar recuento de pasos a 0, el bloque de ajustar la longitud de los pasos a 2, el bloque de mostrar el número 0 y el bloque de reproducir el tono do central durante 1 pulsación hasta que termine." title="tone.png"/>
          <p:cNvPicPr preferRelativeResize="0"/>
          <p:nvPr/>
        </p:nvPicPr>
        <p:blipFill rotWithShape="1">
          <a:blip r:embed="rId3">
            <a:alphaModFix/>
          </a:blip>
          <a:srcRect/>
          <a:stretch/>
        </p:blipFill>
        <p:spPr>
          <a:xfrm>
            <a:off x="4412400" y="2182845"/>
            <a:ext cx="3819100" cy="1980406"/>
          </a:xfrm>
          <a:prstGeom prst="rect">
            <a:avLst/>
          </a:prstGeom>
          <a:noFill/>
          <a:ln w="19050" cap="flat" cmpd="sng">
            <a:solidFill>
              <a:schemeClr val="lt1"/>
            </a:solidFill>
            <a:prstDash val="solid"/>
            <a:round/>
            <a:headEnd type="none" w="sm" len="sm"/>
            <a:tailEnd type="none" w="sm" len="sm"/>
          </a:ln>
        </p:spPr>
      </p:pic>
      <p:sp>
        <p:nvSpPr>
          <p:cNvPr id="372" name="Google Shape;372;g344f0314a16_1_0"/>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4</a:t>
            </a:r>
            <a:endParaRPr/>
          </a:p>
        </p:txBody>
      </p:sp>
      <p:sp>
        <p:nvSpPr>
          <p:cNvPr id="373" name="Google Shape;373;g344f0314a16_1_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25</a:t>
            </a:fld>
            <a:endParaRPr/>
          </a:p>
        </p:txBody>
      </p:sp>
      <p:sp>
        <p:nvSpPr>
          <p:cNvPr id="374" name="Google Shape;374;g344f0314a16_1_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75" name="Google Shape;375;g344f0314a16_1_0"/>
          <p:cNvSpPr txBox="1"/>
          <p:nvPr/>
        </p:nvSpPr>
        <p:spPr>
          <a:xfrm>
            <a:off x="681027" y="1310588"/>
            <a:ext cx="45132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al iniciar parte 3:</a:t>
            </a:r>
            <a:endParaRPr/>
          </a:p>
        </p:txBody>
      </p:sp>
      <p:sp>
        <p:nvSpPr>
          <p:cNvPr id="376" name="Google Shape;376;g344f0314a16_1_0"/>
          <p:cNvSpPr/>
          <p:nvPr/>
        </p:nvSpPr>
        <p:spPr>
          <a:xfrm>
            <a:off x="755024" y="1829175"/>
            <a:ext cx="31821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500" b="1" i="0" u="none" strike="noStrike" cap="none">
                <a:solidFill>
                  <a:srgbClr val="CD0364"/>
                </a:solidFill>
                <a:latin typeface="Helvetica Neue"/>
                <a:ea typeface="Helvetica Neue"/>
                <a:cs typeface="Helvetica Neue"/>
                <a:sym typeface="Helvetica Neue"/>
              </a:rPr>
              <a:t>Añade el bloque «mostrar número» </a:t>
            </a:r>
            <a:r>
              <a:rPr lang="en-GB" sz="1500" b="0" i="0" u="none" strike="noStrike" cap="none">
                <a:solidFill>
                  <a:srgbClr val="000000"/>
                </a:solidFill>
                <a:latin typeface="Helvetica Neue"/>
                <a:ea typeface="Helvetica Neue"/>
                <a:cs typeface="Helvetica Neue"/>
                <a:sym typeface="Helvetica Neue"/>
              </a:rPr>
              <a:t>de la sección Básico para que la pantalla muestre un 0 cuando se inicie el programa.  </a:t>
            </a:r>
            <a:endParaRPr/>
          </a:p>
        </p:txBody>
      </p:sp>
      <p:sp>
        <p:nvSpPr>
          <p:cNvPr id="377" name="Google Shape;377;g344f0314a16_1_0"/>
          <p:cNvSpPr/>
          <p:nvPr/>
        </p:nvSpPr>
        <p:spPr>
          <a:xfrm>
            <a:off x="4299400" y="1772288"/>
            <a:ext cx="40191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endParaRPr sz="15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r>
              <a:rPr lang="en-GB" sz="1500" b="1" i="0" u="none" strike="noStrike" cap="none">
                <a:solidFill>
                  <a:srgbClr val="CD0364"/>
                </a:solidFill>
                <a:latin typeface="Helvetica Neue"/>
                <a:ea typeface="Helvetica Neue"/>
                <a:cs typeface="Helvetica Neue"/>
                <a:sym typeface="Helvetica Neue"/>
              </a:rPr>
              <a:t>Busca el bloque «reproducir tono do central durante 1 pulsación» </a:t>
            </a:r>
            <a:r>
              <a:rPr lang="en-GB" sz="1500" b="0" i="0" u="none" strike="noStrike" cap="none">
                <a:solidFill>
                  <a:schemeClr val="dk1"/>
                </a:solidFill>
                <a:latin typeface="Helvetica Neue"/>
                <a:ea typeface="Helvetica Neue"/>
                <a:cs typeface="Helvetica Neue"/>
                <a:sym typeface="Helvetica Neue"/>
              </a:rPr>
              <a:t>y ponlo debajo del bloque «mostrar número» para que el micro:bit reproduzca una nota cuando se inicie.   </a:t>
            </a:r>
            <a:endParaRPr/>
          </a:p>
        </p:txBody>
      </p:sp>
      <p:pic>
        <p:nvPicPr>
          <p:cNvPr id="378" name="Google Shape;378;g344f0314a16_1_0"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pic>
        <p:nvPicPr>
          <p:cNvPr id="379" name="Google Shape;379;g344f0314a16_1_0" descr="El bloque «al iniciar» que contiene el bloque fijar el recuento de pasos en 0, el bloque fijar la longitud de los pasos en 2 y el bloque mostrar el número 0." title="show-number.png"/>
          <p:cNvPicPr preferRelativeResize="0"/>
          <p:nvPr/>
        </p:nvPicPr>
        <p:blipFill rotWithShape="1">
          <a:blip r:embed="rId5">
            <a:alphaModFix/>
          </a:blip>
          <a:srcRect/>
          <a:stretch/>
        </p:blipFill>
        <p:spPr>
          <a:xfrm>
            <a:off x="828006" y="2162124"/>
            <a:ext cx="2728900" cy="20798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g3694c7ecca9_2_32"/>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5</a:t>
            </a:r>
            <a:endParaRPr/>
          </a:p>
        </p:txBody>
      </p:sp>
      <p:sp>
        <p:nvSpPr>
          <p:cNvPr id="385" name="Google Shape;385;g3694c7ecca9_2_32"/>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26</a:t>
            </a:fld>
            <a:endParaRPr/>
          </a:p>
        </p:txBody>
      </p:sp>
      <p:sp>
        <p:nvSpPr>
          <p:cNvPr id="386" name="Google Shape;386;g3694c7ecca9_2_32"/>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87" name="Google Shape;387;g3694c7ecca9_2_32"/>
          <p:cNvSpPr txBox="1"/>
          <p:nvPr/>
        </p:nvSpPr>
        <p:spPr>
          <a:xfrm>
            <a:off x="681027" y="1310594"/>
            <a:ext cx="43227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botón A parte 1:</a:t>
            </a:r>
            <a:endParaRPr/>
          </a:p>
        </p:txBody>
      </p:sp>
      <p:sp>
        <p:nvSpPr>
          <p:cNvPr id="388" name="Google Shape;388;g3694c7ecca9_2_32"/>
          <p:cNvSpPr/>
          <p:nvPr/>
        </p:nvSpPr>
        <p:spPr>
          <a:xfrm>
            <a:off x="743525" y="1829450"/>
            <a:ext cx="252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800" b="1" i="0" u="none" strike="noStrike" cap="none">
                <a:solidFill>
                  <a:srgbClr val="CD0364"/>
                </a:solidFill>
                <a:latin typeface="Helvetica Neue"/>
                <a:ea typeface="Helvetica Neue"/>
                <a:cs typeface="Helvetica Neue"/>
                <a:sym typeface="Helvetica Neue"/>
              </a:rPr>
              <a:t>Busca el bloque Al presionar el botón A </a:t>
            </a:r>
            <a:r>
              <a:rPr lang="en-GB" sz="1800" b="0" i="0" u="none" strike="noStrike" cap="none">
                <a:solidFill>
                  <a:srgbClr val="000000"/>
                </a:solidFill>
                <a:latin typeface="Helvetica Neue"/>
                <a:ea typeface="Helvetica Neue"/>
                <a:cs typeface="Helvetica Neue"/>
                <a:sym typeface="Helvetica Neue"/>
              </a:rPr>
              <a:t>en la sección Entrada y añádelo a tu espacio de trabajo.  </a:t>
            </a:r>
            <a:endParaRPr/>
          </a:p>
        </p:txBody>
      </p:sp>
      <p:pic>
        <p:nvPicPr>
          <p:cNvPr id="389" name="Google Shape;389;g3694c7ecca9_2_32" descr="El bloque «si botón A presionado»." title="microbit-screenshot (47).png"/>
          <p:cNvPicPr preferRelativeResize="0"/>
          <p:nvPr/>
        </p:nvPicPr>
        <p:blipFill rotWithShape="1">
          <a:blip r:embed="rId3">
            <a:alphaModFix/>
          </a:blip>
          <a:srcRect l="53455" b="38920"/>
          <a:stretch/>
        </p:blipFill>
        <p:spPr>
          <a:xfrm>
            <a:off x="975834" y="2587275"/>
            <a:ext cx="1967125" cy="911400"/>
          </a:xfrm>
          <a:prstGeom prst="rect">
            <a:avLst/>
          </a:prstGeom>
          <a:noFill/>
          <a:ln>
            <a:noFill/>
          </a:ln>
        </p:spPr>
      </p:pic>
      <p:sp>
        <p:nvSpPr>
          <p:cNvPr id="390" name="Google Shape;390;g3694c7ecca9_2_32"/>
          <p:cNvSpPr/>
          <p:nvPr/>
        </p:nvSpPr>
        <p:spPr>
          <a:xfrm>
            <a:off x="3710025" y="1772288"/>
            <a:ext cx="45354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100"/>
              <a:buFont typeface="Arial"/>
              <a:buNone/>
            </a:pPr>
            <a:r>
              <a:rPr lang="en-GB" sz="1800" b="1" i="0" u="none" strike="noStrike" cap="none">
                <a:solidFill>
                  <a:srgbClr val="CD0364"/>
                </a:solidFill>
                <a:latin typeface="Helvetica Neue"/>
                <a:ea typeface="Helvetica Neue"/>
                <a:cs typeface="Helvetica Neue"/>
                <a:sym typeface="Helvetica Neue"/>
              </a:rPr>
              <a:t>Añade el bloque «reproducir tono do central» </a:t>
            </a:r>
            <a:r>
              <a:rPr lang="en-GB" sz="1800" b="0" i="0" u="none" strike="noStrike" cap="none">
                <a:solidFill>
                  <a:schemeClr val="dk1"/>
                </a:solidFill>
                <a:latin typeface="Helvetica Neue"/>
                <a:ea typeface="Helvetica Neue"/>
                <a:cs typeface="Helvetica Neue"/>
                <a:sym typeface="Helvetica Neue"/>
              </a:rPr>
              <a:t>de la sección Música y cambia la nota a do menor y las pulsaciones a ½ pulsación. </a:t>
            </a:r>
            <a:endParaRPr/>
          </a:p>
        </p:txBody>
      </p:sp>
      <p:pic>
        <p:nvPicPr>
          <p:cNvPr id="391" name="Google Shape;391;g3694c7ecca9_2_32"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pic>
        <p:nvPicPr>
          <p:cNvPr id="392" name="Google Shape;392;g3694c7ecca9_2_32" descr="El bloque «si botón A presionado» con el bloque «reproducir tono do menor durante 1/2 pulsación hasta que termine» en su interior." title="low c.png"/>
          <p:cNvPicPr preferRelativeResize="0"/>
          <p:nvPr/>
        </p:nvPicPr>
        <p:blipFill rotWithShape="1">
          <a:blip r:embed="rId5">
            <a:alphaModFix/>
          </a:blip>
          <a:srcRect/>
          <a:stretch/>
        </p:blipFill>
        <p:spPr>
          <a:xfrm>
            <a:off x="3862538" y="2523149"/>
            <a:ext cx="4230364" cy="1191300"/>
          </a:xfrm>
          <a:prstGeom prst="rect">
            <a:avLst/>
          </a:prstGeom>
          <a:noFill/>
          <a:ln w="19050" cap="flat" cmpd="sng">
            <a:solidFill>
              <a:schemeClr val="lt1"/>
            </a:solidFill>
            <a:prstDash val="solid"/>
            <a:round/>
            <a:headEnd type="none" w="sm" len="sm"/>
            <a:tailEnd type="none" w="sm" len="sm"/>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pic>
        <p:nvPicPr>
          <p:cNvPr id="397" name="Google Shape;397;g3708ac53d2e_0_63" descr="Bloques de MakeCode." title="change-step-count.png"/>
          <p:cNvPicPr preferRelativeResize="0"/>
          <p:nvPr/>
        </p:nvPicPr>
        <p:blipFill rotWithShape="1">
          <a:blip r:embed="rId3">
            <a:alphaModFix/>
          </a:blip>
          <a:srcRect/>
          <a:stretch/>
        </p:blipFill>
        <p:spPr>
          <a:xfrm>
            <a:off x="5152675" y="2284413"/>
            <a:ext cx="3552751" cy="1995624"/>
          </a:xfrm>
          <a:prstGeom prst="rect">
            <a:avLst/>
          </a:prstGeom>
          <a:noFill/>
          <a:ln>
            <a:noFill/>
          </a:ln>
        </p:spPr>
      </p:pic>
      <p:pic>
        <p:nvPicPr>
          <p:cNvPr id="398" name="Google Shape;398;g3708ac53d2e_0_63" descr="El bloque «si botón A presionado» con el bloque «reproducir do menor durante 1/2 pulsación hasta que termine el bloque y mostrar el ícono del corazón» dentro." title="show-icon-heart.png"/>
          <p:cNvPicPr preferRelativeResize="0"/>
          <p:nvPr/>
        </p:nvPicPr>
        <p:blipFill rotWithShape="1">
          <a:blip r:embed="rId4">
            <a:alphaModFix/>
          </a:blip>
          <a:srcRect/>
          <a:stretch/>
        </p:blipFill>
        <p:spPr>
          <a:xfrm>
            <a:off x="791075" y="2614850"/>
            <a:ext cx="3676200" cy="1412573"/>
          </a:xfrm>
          <a:prstGeom prst="rect">
            <a:avLst/>
          </a:prstGeom>
          <a:noFill/>
          <a:ln w="19050" cap="flat" cmpd="sng">
            <a:solidFill>
              <a:schemeClr val="lt1"/>
            </a:solidFill>
            <a:prstDash val="solid"/>
            <a:round/>
            <a:headEnd type="none" w="sm" len="sm"/>
            <a:tailEnd type="none" w="sm" len="sm"/>
          </a:ln>
        </p:spPr>
      </p:pic>
      <p:sp>
        <p:nvSpPr>
          <p:cNvPr id="399" name="Google Shape;399;g3708ac53d2e_0_63"/>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6</a:t>
            </a:r>
            <a:endParaRPr/>
          </a:p>
        </p:txBody>
      </p:sp>
      <p:sp>
        <p:nvSpPr>
          <p:cNvPr id="400" name="Google Shape;400;g3708ac53d2e_0_6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27</a:t>
            </a:fld>
            <a:endParaRPr/>
          </a:p>
        </p:txBody>
      </p:sp>
      <p:sp>
        <p:nvSpPr>
          <p:cNvPr id="401" name="Google Shape;401;g3708ac53d2e_0_63"/>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02" name="Google Shape;402;g3708ac53d2e_0_63"/>
          <p:cNvSpPr txBox="1"/>
          <p:nvPr/>
        </p:nvSpPr>
        <p:spPr>
          <a:xfrm>
            <a:off x="681025" y="1265688"/>
            <a:ext cx="43482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botón A parte 2:</a:t>
            </a:r>
            <a:endParaRPr/>
          </a:p>
        </p:txBody>
      </p:sp>
      <p:sp>
        <p:nvSpPr>
          <p:cNvPr id="403" name="Google Shape;403;g3708ac53d2e_0_63"/>
          <p:cNvSpPr/>
          <p:nvPr/>
        </p:nvSpPr>
        <p:spPr>
          <a:xfrm>
            <a:off x="743525" y="1829450"/>
            <a:ext cx="3771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800" b="1" i="0" u="none" strike="noStrike" cap="none">
                <a:solidFill>
                  <a:srgbClr val="CD0364"/>
                </a:solidFill>
                <a:latin typeface="Helvetica Neue"/>
                <a:ea typeface="Helvetica Neue"/>
                <a:cs typeface="Helvetica Neue"/>
                <a:sym typeface="Helvetica Neue"/>
              </a:rPr>
              <a:t>Añade un bloque «mostrar ícono» </a:t>
            </a:r>
            <a:r>
              <a:rPr lang="en-GB" sz="1800" b="0" i="0" u="none" strike="noStrike" cap="none">
                <a:solidFill>
                  <a:schemeClr val="dk1"/>
                </a:solidFill>
                <a:latin typeface="Helvetica Neue"/>
                <a:ea typeface="Helvetica Neue"/>
                <a:cs typeface="Helvetica Neue"/>
                <a:sym typeface="Helvetica Neue"/>
              </a:rPr>
              <a:t>de la sección Básico, mostrando un corazón. </a:t>
            </a:r>
            <a:endParaRPr/>
          </a:p>
        </p:txBody>
      </p:sp>
      <p:sp>
        <p:nvSpPr>
          <p:cNvPr id="404" name="Google Shape;404;g3708ac53d2e_0_63"/>
          <p:cNvSpPr/>
          <p:nvPr/>
        </p:nvSpPr>
        <p:spPr>
          <a:xfrm>
            <a:off x="5029225" y="1800188"/>
            <a:ext cx="36762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100"/>
              <a:buFont typeface="Arial"/>
              <a:buNone/>
            </a:pPr>
            <a:r>
              <a:rPr lang="en-GB" sz="1800" b="1" i="0" u="none" strike="noStrike" cap="none">
                <a:solidFill>
                  <a:srgbClr val="CD0364"/>
                </a:solidFill>
                <a:latin typeface="Helvetica Neue"/>
                <a:ea typeface="Helvetica Neue"/>
                <a:cs typeface="Helvetica Neue"/>
                <a:sym typeface="Helvetica Neue"/>
              </a:rPr>
              <a:t>Añade un bloque «cambiar el recuento de pasos en 1» </a:t>
            </a:r>
            <a:r>
              <a:rPr lang="en-GB" sz="1800" b="0" i="0" u="none" strike="noStrike" cap="none">
                <a:solidFill>
                  <a:schemeClr val="dk1"/>
                </a:solidFill>
                <a:latin typeface="Helvetica Neue"/>
                <a:ea typeface="Helvetica Neue"/>
                <a:cs typeface="Helvetica Neue"/>
                <a:sym typeface="Helvetica Neue"/>
              </a:rPr>
              <a:t>de la sección Variables y un bloque «borrar pantalla» debajo. </a:t>
            </a:r>
            <a:endParaRPr/>
          </a:p>
        </p:txBody>
      </p:sp>
      <p:pic>
        <p:nvPicPr>
          <p:cNvPr id="405" name="Google Shape;405;g3708ac53d2e_0_63"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pic>
        <p:nvPicPr>
          <p:cNvPr id="410" name="Google Shape;410;g3694c7ecca9_2_7" descr="El bloque «si botón A presionado» con el bloque del número de programa 0 en su interior." title="show-number.png"/>
          <p:cNvPicPr preferRelativeResize="0"/>
          <p:nvPr/>
        </p:nvPicPr>
        <p:blipFill rotWithShape="1">
          <a:blip r:embed="rId3">
            <a:alphaModFix/>
          </a:blip>
          <a:srcRect/>
          <a:stretch/>
        </p:blipFill>
        <p:spPr>
          <a:xfrm>
            <a:off x="3451863" y="2234275"/>
            <a:ext cx="1943133" cy="1033250"/>
          </a:xfrm>
          <a:prstGeom prst="rect">
            <a:avLst/>
          </a:prstGeom>
          <a:solidFill>
            <a:srgbClr val="FFFFFF"/>
          </a:solidFill>
          <a:ln w="19050" cap="flat" cmpd="sng">
            <a:solidFill>
              <a:schemeClr val="lt1"/>
            </a:solidFill>
            <a:prstDash val="solid"/>
            <a:round/>
            <a:headEnd type="none" w="sm" len="sm"/>
            <a:tailEnd type="none" w="sm" len="sm"/>
          </a:ln>
        </p:spPr>
      </p:pic>
      <p:sp>
        <p:nvSpPr>
          <p:cNvPr id="411" name="Google Shape;411;g3694c7ecca9_2_7"/>
          <p:cNvSpPr/>
          <p:nvPr/>
        </p:nvSpPr>
        <p:spPr>
          <a:xfrm>
            <a:off x="3451874" y="1824500"/>
            <a:ext cx="1943100" cy="43341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100"/>
              <a:buFont typeface="Arial"/>
              <a:buNone/>
            </a:pPr>
            <a:r>
              <a:rPr lang="en-GB" sz="1500" b="1" i="0" u="none" strike="noStrike" cap="none">
                <a:solidFill>
                  <a:srgbClr val="CD0364"/>
                </a:solidFill>
                <a:latin typeface="Helvetica Neue"/>
                <a:ea typeface="Helvetica Neue"/>
                <a:cs typeface="Helvetica Neue"/>
                <a:sym typeface="Helvetica Neue"/>
              </a:rPr>
              <a:t>Añade un bloque «mostrar número»</a:t>
            </a:r>
            <a:r>
              <a:rPr lang="en-GB" sz="1500" b="0" i="0" u="none" strike="noStrike" cap="none">
                <a:solidFill>
                  <a:schemeClr val="dk1"/>
                </a:solidFill>
                <a:latin typeface="Helvetica Neue"/>
                <a:ea typeface="Helvetica Neue"/>
                <a:cs typeface="Helvetica Neue"/>
                <a:sym typeface="Helvetica Neue"/>
              </a:rPr>
              <a:t> de la sección Básico.  </a:t>
            </a:r>
            <a:endParaRPr/>
          </a:p>
        </p:txBody>
      </p:sp>
      <p:pic>
        <p:nvPicPr>
          <p:cNvPr id="412" name="Google Shape;412;g3694c7ecca9_2_7" descr="El bloque «si botón B presionado» con los bloques mostrar recuento de pasos x longitud del paso en su interior." title="multiply.png"/>
          <p:cNvPicPr preferRelativeResize="0"/>
          <p:nvPr/>
        </p:nvPicPr>
        <p:blipFill rotWithShape="1">
          <a:blip r:embed="rId4">
            <a:alphaModFix/>
          </a:blip>
          <a:srcRect/>
          <a:stretch/>
        </p:blipFill>
        <p:spPr>
          <a:xfrm>
            <a:off x="5633759" y="2234275"/>
            <a:ext cx="3618192" cy="1033250"/>
          </a:xfrm>
          <a:prstGeom prst="rect">
            <a:avLst/>
          </a:prstGeom>
          <a:noFill/>
          <a:ln w="19050" cap="flat" cmpd="sng">
            <a:solidFill>
              <a:schemeClr val="lt1"/>
            </a:solidFill>
            <a:prstDash val="solid"/>
            <a:round/>
            <a:headEnd type="none" w="sm" len="sm"/>
            <a:tailEnd type="none" w="sm" len="sm"/>
          </a:ln>
        </p:spPr>
      </p:pic>
      <p:sp>
        <p:nvSpPr>
          <p:cNvPr id="413" name="Google Shape;413;g3694c7ecca9_2_7"/>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7</a:t>
            </a:r>
            <a:endParaRPr/>
          </a:p>
        </p:txBody>
      </p:sp>
      <p:sp>
        <p:nvSpPr>
          <p:cNvPr id="414" name="Google Shape;414;g3694c7ecca9_2_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28</a:t>
            </a:fld>
            <a:endParaRPr/>
          </a:p>
        </p:txBody>
      </p:sp>
      <p:sp>
        <p:nvSpPr>
          <p:cNvPr id="415" name="Google Shape;415;g3694c7ecca9_2_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16" name="Google Shape;416;g3694c7ecca9_2_7"/>
          <p:cNvSpPr txBox="1"/>
          <p:nvPr/>
        </p:nvSpPr>
        <p:spPr>
          <a:xfrm>
            <a:off x="743526" y="1310569"/>
            <a:ext cx="32052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botón B:</a:t>
            </a:r>
            <a:endParaRPr/>
          </a:p>
        </p:txBody>
      </p:sp>
      <p:sp>
        <p:nvSpPr>
          <p:cNvPr id="417" name="Google Shape;417;g3694c7ecca9_2_7"/>
          <p:cNvSpPr/>
          <p:nvPr/>
        </p:nvSpPr>
        <p:spPr>
          <a:xfrm>
            <a:off x="743525" y="1829450"/>
            <a:ext cx="24696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1" i="0" u="none" strike="noStrike" cap="none">
                <a:solidFill>
                  <a:srgbClr val="CD0364"/>
                </a:solidFill>
                <a:latin typeface="Helvetica Neue"/>
                <a:ea typeface="Helvetica Neue"/>
                <a:cs typeface="Helvetica Neue"/>
                <a:sym typeface="Helvetica Neue"/>
              </a:rPr>
              <a:t>Busca el bloque «Al presionar el botón A» </a:t>
            </a:r>
            <a:r>
              <a:rPr lang="en-GB" sz="1500" b="0" i="0" u="none" strike="noStrike" cap="none">
                <a:solidFill>
                  <a:srgbClr val="000000"/>
                </a:solidFill>
                <a:latin typeface="Helvetica Neue"/>
                <a:ea typeface="Helvetica Neue"/>
                <a:cs typeface="Helvetica Neue"/>
                <a:sym typeface="Helvetica Neue"/>
              </a:rPr>
              <a:t>en la sección Entrada y añádelo a tu espacio de trabajo. Haz clic en la flecha hacia abajo y selecciona B.</a:t>
            </a:r>
            <a:endParaRPr/>
          </a:p>
        </p:txBody>
      </p:sp>
      <p:pic>
        <p:nvPicPr>
          <p:cNvPr id="418" name="Google Shape;418;g3694c7ecca9_2_7" descr="Código basado en bloques para micro:bit utilizado para un código dirigido por el profesor junto con los alumnos para programar el botón B con el fin de aumentar el valor de la variable «contar» en 2 y mostrar el valor actual de «contar» cada vez que se presiona el botón B." title="microbit-screenshot (23).png"/>
          <p:cNvPicPr preferRelativeResize="0"/>
          <p:nvPr/>
        </p:nvPicPr>
        <p:blipFill rotWithShape="1">
          <a:blip r:embed="rId5">
            <a:alphaModFix/>
          </a:blip>
          <a:srcRect l="84692" t="14729" r="-790" b="59674"/>
          <a:stretch/>
        </p:blipFill>
        <p:spPr>
          <a:xfrm>
            <a:off x="1156863" y="3002889"/>
            <a:ext cx="1594675" cy="802226"/>
          </a:xfrm>
          <a:prstGeom prst="rect">
            <a:avLst/>
          </a:prstGeom>
          <a:noFill/>
          <a:ln>
            <a:noFill/>
          </a:ln>
        </p:spPr>
      </p:pic>
      <p:sp>
        <p:nvSpPr>
          <p:cNvPr id="419" name="Google Shape;419;g3694c7ecca9_2_7"/>
          <p:cNvSpPr txBox="1"/>
          <p:nvPr/>
        </p:nvSpPr>
        <p:spPr>
          <a:xfrm>
            <a:off x="1736401" y="2628775"/>
            <a:ext cx="435600" cy="53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75"/>
              <a:buFont typeface="Arial"/>
              <a:buNone/>
            </a:pPr>
            <a:r>
              <a:rPr lang="en-GB" sz="2275" b="0" i="0" u="none" strike="noStrike" cap="none">
                <a:solidFill>
                  <a:srgbClr val="CD0364"/>
                </a:solidFill>
                <a:latin typeface="Helvetica Neue"/>
                <a:ea typeface="Helvetica Neue"/>
                <a:cs typeface="Helvetica Neue"/>
                <a:sym typeface="Helvetica Neue"/>
              </a:rPr>
              <a:t>↓</a:t>
            </a:r>
            <a:endParaRPr/>
          </a:p>
        </p:txBody>
      </p:sp>
      <p:pic>
        <p:nvPicPr>
          <p:cNvPr id="420" name="Google Shape;420;g3694c7ecca9_2_7" descr="El bloque «si botón A presionado» con una flecha hacia abajo." title="microbit-screenshot (47).png"/>
          <p:cNvPicPr preferRelativeResize="0"/>
          <p:nvPr/>
        </p:nvPicPr>
        <p:blipFill rotWithShape="1">
          <a:blip r:embed="rId6">
            <a:alphaModFix/>
          </a:blip>
          <a:srcRect l="53455" b="38920"/>
          <a:stretch/>
        </p:blipFill>
        <p:spPr>
          <a:xfrm>
            <a:off x="1167250" y="1966125"/>
            <a:ext cx="1594677" cy="738853"/>
          </a:xfrm>
          <a:prstGeom prst="rect">
            <a:avLst/>
          </a:prstGeom>
          <a:noFill/>
          <a:ln>
            <a:noFill/>
          </a:ln>
        </p:spPr>
      </p:pic>
      <p:sp>
        <p:nvSpPr>
          <p:cNvPr id="421" name="Google Shape;421;g3694c7ecca9_2_7"/>
          <p:cNvSpPr/>
          <p:nvPr/>
        </p:nvSpPr>
        <p:spPr>
          <a:xfrm>
            <a:off x="5639375" y="1772275"/>
            <a:ext cx="36183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200"/>
              <a:buFont typeface="Arial"/>
              <a:buNone/>
            </a:pPr>
            <a:endParaRPr sz="15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5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5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100"/>
              <a:buFont typeface="Arial"/>
              <a:buNone/>
            </a:pPr>
            <a:r>
              <a:rPr lang="en-GB" sz="1500" b="1" i="0" u="none" strike="noStrike" cap="none">
                <a:solidFill>
                  <a:srgbClr val="CD0364"/>
                </a:solidFill>
                <a:latin typeface="Helvetica Neue"/>
                <a:ea typeface="Helvetica Neue"/>
                <a:cs typeface="Helvetica Neue"/>
                <a:sym typeface="Helvetica Neue"/>
              </a:rPr>
              <a:t>Coloca un bloque de multiplicación </a:t>
            </a:r>
            <a:r>
              <a:rPr lang="en-GB" sz="1500" b="0" i="0" u="none" strike="noStrike" cap="none">
                <a:solidFill>
                  <a:schemeClr val="dk1"/>
                </a:solidFill>
                <a:latin typeface="Helvetica Neue"/>
                <a:ea typeface="Helvetica Neue"/>
                <a:cs typeface="Helvetica Neue"/>
                <a:sym typeface="Helvetica Neue"/>
              </a:rPr>
              <a:t>de la sección Matemáticas sobre el 0 del bloque «mostrar número». Sustituye los dos ceros del bloque de multiplicación por las variables «recuento de pasos» y «longitud de pasos» de la sección Variables. </a:t>
            </a:r>
            <a:endParaRPr/>
          </a:p>
        </p:txBody>
      </p:sp>
      <p:pic>
        <p:nvPicPr>
          <p:cNvPr id="422" name="Google Shape;422;g3694c7ecca9_2_7" descr="Ilustración de un educador delante de una pizarra vacía utilizada para señalar las actividades dirigidas por el profesor en esta página" title="black female teacher image.png"/>
          <p:cNvPicPr preferRelativeResize="0"/>
          <p:nvPr/>
        </p:nvPicPr>
        <p:blipFill rotWithShape="1">
          <a:blip r:embed="rId7">
            <a:alphaModFix/>
          </a:blip>
          <a:srcRect/>
          <a:stretch/>
        </p:blipFill>
        <p:spPr>
          <a:xfrm>
            <a:off x="8193400" y="379637"/>
            <a:ext cx="1428350" cy="11912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pic>
        <p:nvPicPr>
          <p:cNvPr id="427" name="Google Shape;427;g3694c7ecca9_2_54" descr="El bloque «si logotipo presionado» con el bloque mostrar recuento de pasos dentro de él." title="step-count.png"/>
          <p:cNvPicPr preferRelativeResize="0"/>
          <p:nvPr/>
        </p:nvPicPr>
        <p:blipFill rotWithShape="1">
          <a:blip r:embed="rId3">
            <a:alphaModFix/>
          </a:blip>
          <a:srcRect/>
          <a:stretch/>
        </p:blipFill>
        <p:spPr>
          <a:xfrm>
            <a:off x="6312775" y="2297263"/>
            <a:ext cx="2558401" cy="1189185"/>
          </a:xfrm>
          <a:prstGeom prst="rect">
            <a:avLst/>
          </a:prstGeom>
          <a:noFill/>
          <a:ln>
            <a:noFill/>
          </a:ln>
        </p:spPr>
      </p:pic>
      <p:sp>
        <p:nvSpPr>
          <p:cNvPr id="428" name="Google Shape;428;g3694c7ecca9_2_54"/>
          <p:cNvSpPr/>
          <p:nvPr/>
        </p:nvSpPr>
        <p:spPr>
          <a:xfrm>
            <a:off x="6274675" y="1772288"/>
            <a:ext cx="25584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800" b="1" i="0" u="none" strike="noStrike" cap="none">
                <a:solidFill>
                  <a:srgbClr val="CD0364"/>
                </a:solidFill>
                <a:latin typeface="Helvetica Neue"/>
                <a:ea typeface="Helvetica Neue"/>
                <a:cs typeface="Helvetica Neue"/>
                <a:sym typeface="Helvetica Neue"/>
              </a:rPr>
              <a:t>Sustituye</a:t>
            </a:r>
            <a:r>
              <a:rPr lang="en-GB" sz="1800" b="0" i="0" u="none" strike="noStrike" cap="none">
                <a:solidFill>
                  <a:srgbClr val="000000"/>
                </a:solidFill>
                <a:latin typeface="Helvetica Neue"/>
                <a:ea typeface="Helvetica Neue"/>
                <a:cs typeface="Helvetica Neue"/>
                <a:sym typeface="Helvetica Neue"/>
              </a:rPr>
              <a:t> el 0 del bloque «mostrar número» por la variable «recuento de pasos». </a:t>
            </a:r>
            <a:endParaRPr/>
          </a:p>
        </p:txBody>
      </p:sp>
      <p:sp>
        <p:nvSpPr>
          <p:cNvPr id="429" name="Google Shape;429;g3694c7ecca9_2_54"/>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8</a:t>
            </a:r>
            <a:endParaRPr/>
          </a:p>
        </p:txBody>
      </p:sp>
      <p:sp>
        <p:nvSpPr>
          <p:cNvPr id="430" name="Google Shape;430;g3694c7ecca9_2_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29</a:t>
            </a:fld>
            <a:endParaRPr/>
          </a:p>
        </p:txBody>
      </p:sp>
      <p:sp>
        <p:nvSpPr>
          <p:cNvPr id="431" name="Google Shape;431;g3694c7ecca9_2_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32" name="Google Shape;432;g3694c7ecca9_2_54"/>
          <p:cNvSpPr txBox="1"/>
          <p:nvPr/>
        </p:nvSpPr>
        <p:spPr>
          <a:xfrm>
            <a:off x="681027" y="1310600"/>
            <a:ext cx="4464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 logo táctil:</a:t>
            </a:r>
            <a:endParaRPr/>
          </a:p>
        </p:txBody>
      </p:sp>
      <p:sp>
        <p:nvSpPr>
          <p:cNvPr id="433" name="Google Shape;433;g3694c7ecca9_2_54"/>
          <p:cNvSpPr/>
          <p:nvPr/>
        </p:nvSpPr>
        <p:spPr>
          <a:xfrm>
            <a:off x="3673800" y="1772300"/>
            <a:ext cx="22290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800" b="1" i="0" u="none" strike="noStrike" cap="none">
                <a:solidFill>
                  <a:srgbClr val="CD0364"/>
                </a:solidFill>
                <a:latin typeface="Helvetica Neue"/>
                <a:ea typeface="Helvetica Neue"/>
                <a:cs typeface="Helvetica Neue"/>
                <a:sym typeface="Helvetica Neue"/>
              </a:rPr>
              <a:t>Añade el bloque «mostrar número»</a:t>
            </a:r>
            <a:r>
              <a:rPr lang="en-GB" sz="1800" b="0" i="0" u="none" strike="noStrike" cap="none">
                <a:solidFill>
                  <a:srgbClr val="000000"/>
                </a:solidFill>
                <a:latin typeface="Helvetica Neue"/>
                <a:ea typeface="Helvetica Neue"/>
                <a:cs typeface="Helvetica Neue"/>
                <a:sym typeface="Helvetica Neue"/>
              </a:rPr>
              <a:t> en la sección Básico.</a:t>
            </a:r>
            <a:endParaRPr/>
          </a:p>
        </p:txBody>
      </p:sp>
      <p:sp>
        <p:nvSpPr>
          <p:cNvPr id="434" name="Google Shape;434;g3694c7ecca9_2_54"/>
          <p:cNvSpPr/>
          <p:nvPr/>
        </p:nvSpPr>
        <p:spPr>
          <a:xfrm>
            <a:off x="743525" y="1829450"/>
            <a:ext cx="25584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800" b="1" i="0" u="none" strike="noStrike" cap="none">
                <a:solidFill>
                  <a:srgbClr val="CD0364"/>
                </a:solidFill>
                <a:latin typeface="Helvetica Neue"/>
                <a:ea typeface="Helvetica Neue"/>
                <a:cs typeface="Helvetica Neue"/>
                <a:sym typeface="Helvetica Neue"/>
              </a:rPr>
              <a:t>Busca el bloque «si logotipo presionado» </a:t>
            </a:r>
            <a:r>
              <a:rPr lang="en-GB" sz="1800" b="0" i="0" u="none" strike="noStrike" cap="none">
                <a:solidFill>
                  <a:srgbClr val="000000"/>
                </a:solidFill>
                <a:latin typeface="Helvetica Neue"/>
                <a:ea typeface="Helvetica Neue"/>
                <a:cs typeface="Helvetica Neue"/>
                <a:sym typeface="Helvetica Neue"/>
              </a:rPr>
              <a:t>en la sección Entrada y añádelo a tu espacio de trabajo</a:t>
            </a:r>
            <a:r>
              <a:rPr lang="en-GB" sz="1600" b="0" i="0" u="none" strike="noStrike" cap="none">
                <a:solidFill>
                  <a:srgbClr val="000000"/>
                </a:solidFill>
                <a:latin typeface="Helvetica Neue"/>
                <a:ea typeface="Helvetica Neue"/>
                <a:cs typeface="Helvetica Neue"/>
                <a:sym typeface="Helvetica Neue"/>
              </a:rPr>
              <a:t>. </a:t>
            </a:r>
            <a:endParaRPr/>
          </a:p>
        </p:txBody>
      </p:sp>
      <p:pic>
        <p:nvPicPr>
          <p:cNvPr id="435" name="Google Shape;435;g3694c7ecca9_2_54"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pic>
        <p:nvPicPr>
          <p:cNvPr id="436" name="Google Shape;436;g3694c7ecca9_2_54" descr="El bloque «si logotipo presionado»." title="on-logo-pressed.png"/>
          <p:cNvPicPr preferRelativeResize="0"/>
          <p:nvPr/>
        </p:nvPicPr>
        <p:blipFill rotWithShape="1">
          <a:blip r:embed="rId5">
            <a:alphaModFix/>
          </a:blip>
          <a:srcRect/>
          <a:stretch/>
        </p:blipFill>
        <p:spPr>
          <a:xfrm>
            <a:off x="967776" y="2296201"/>
            <a:ext cx="2109910" cy="1191300"/>
          </a:xfrm>
          <a:prstGeom prst="rect">
            <a:avLst/>
          </a:prstGeom>
          <a:noFill/>
          <a:ln w="19050" cap="flat" cmpd="sng">
            <a:solidFill>
              <a:schemeClr val="lt1"/>
            </a:solidFill>
            <a:prstDash val="solid"/>
            <a:round/>
            <a:headEnd type="none" w="sm" len="sm"/>
            <a:tailEnd type="none" w="sm" len="sm"/>
          </a:ln>
        </p:spPr>
      </p:pic>
      <p:pic>
        <p:nvPicPr>
          <p:cNvPr id="437" name="Google Shape;437;g3694c7ecca9_2_54" descr="El bloque «si logotipo presionado» con el bloque mostrar número 0 en su interior." title="show-number.png"/>
          <p:cNvPicPr preferRelativeResize="0"/>
          <p:nvPr/>
        </p:nvPicPr>
        <p:blipFill rotWithShape="1">
          <a:blip r:embed="rId6">
            <a:alphaModFix/>
          </a:blip>
          <a:srcRect/>
          <a:stretch/>
        </p:blipFill>
        <p:spPr>
          <a:xfrm>
            <a:off x="3785924" y="2208663"/>
            <a:ext cx="2109900" cy="136637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3669771b81a_0_13"/>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fontScale="92500"/>
          </a:bodyPr>
          <a:lstStyle/>
          <a:p>
            <a:pPr marL="0" lvl="0" indent="0" algn="l" rtl="0">
              <a:lnSpc>
                <a:spcPct val="90000"/>
              </a:lnSpc>
              <a:spcBef>
                <a:spcPts val="812"/>
              </a:spcBef>
              <a:spcAft>
                <a:spcPts val="0"/>
              </a:spcAft>
              <a:buSzPct val="97297"/>
              <a:buNone/>
            </a:pPr>
            <a:r>
              <a:rPr lang="en-GB" sz="2000" b="1">
                <a:solidFill>
                  <a:srgbClr val="00A000"/>
                </a:solidFill>
              </a:rPr>
              <a:t>Entradas</a:t>
            </a:r>
            <a:endParaRPr/>
          </a:p>
          <a:p>
            <a:pPr marL="0" lvl="0" indent="0" algn="l" rtl="0">
              <a:lnSpc>
                <a:spcPct val="100000"/>
              </a:lnSpc>
              <a:spcBef>
                <a:spcPts val="812"/>
              </a:spcBef>
              <a:spcAft>
                <a:spcPts val="0"/>
              </a:spcAft>
              <a:buSzPct val="108108"/>
              <a:buNone/>
            </a:pPr>
            <a:r>
              <a:rPr lang="en-GB" sz="1800">
                <a:solidFill>
                  <a:srgbClr val="000000"/>
                </a:solidFill>
              </a:rPr>
              <a:t>Las entradas permiten a las computadoras percibir lo que ocurre en el mundo real para actuar en consecuencia y hacer que ocurra algo. </a:t>
            </a:r>
            <a:endParaRPr/>
          </a:p>
          <a:p>
            <a:pPr marL="0" lvl="0" indent="0" algn="l" rtl="0">
              <a:lnSpc>
                <a:spcPct val="100000"/>
              </a:lnSpc>
              <a:spcBef>
                <a:spcPts val="812"/>
              </a:spcBef>
              <a:spcAft>
                <a:spcPts val="0"/>
              </a:spcAft>
              <a:buSzPct val="108108"/>
              <a:buNone/>
            </a:pPr>
            <a:r>
              <a:rPr lang="en-GB" sz="1800">
                <a:solidFill>
                  <a:srgbClr val="000000"/>
                </a:solidFill>
              </a:rPr>
              <a:t>Este proyecto utiliza varios botones y el sensor táctil para la entrada:</a:t>
            </a:r>
            <a:endParaRPr/>
          </a:p>
          <a:p>
            <a:pPr marL="457200" marR="0" lvl="0" indent="-342900" algn="l" rtl="0">
              <a:lnSpc>
                <a:spcPct val="100000"/>
              </a:lnSpc>
              <a:spcBef>
                <a:spcPts val="812"/>
              </a:spcBef>
              <a:spcAft>
                <a:spcPts val="0"/>
              </a:spcAft>
              <a:buClr>
                <a:srgbClr val="00A000"/>
              </a:buClr>
              <a:buSzPct val="108108"/>
              <a:buChar char="•"/>
            </a:pPr>
            <a:r>
              <a:rPr lang="en-GB" sz="1800">
                <a:solidFill>
                  <a:srgbClr val="000000"/>
                </a:solidFill>
              </a:rPr>
              <a:t>El botón A aumenta la cuenta de pasos en uno.</a:t>
            </a:r>
            <a:endParaRPr/>
          </a:p>
          <a:p>
            <a:pPr marL="457200" marR="0" lvl="0" indent="-342900" algn="l" rtl="0">
              <a:lnSpc>
                <a:spcPct val="100000"/>
              </a:lnSpc>
              <a:spcBef>
                <a:spcPts val="812"/>
              </a:spcBef>
              <a:spcAft>
                <a:spcPts val="0"/>
              </a:spcAft>
              <a:buClr>
                <a:srgbClr val="00A000"/>
              </a:buClr>
              <a:buSzPct val="108108"/>
              <a:buChar char="•"/>
            </a:pPr>
            <a:r>
              <a:rPr lang="en-GB" sz="1800">
                <a:solidFill>
                  <a:srgbClr val="000000"/>
                </a:solidFill>
              </a:rPr>
              <a:t>El botón B calcula la distancia recorrida.</a:t>
            </a:r>
            <a:endParaRPr/>
          </a:p>
          <a:p>
            <a:pPr marL="457200" marR="2420228" lvl="0" indent="-342900" algn="l" rtl="0">
              <a:lnSpc>
                <a:spcPct val="100000"/>
              </a:lnSpc>
              <a:spcBef>
                <a:spcPts val="812"/>
              </a:spcBef>
              <a:spcAft>
                <a:spcPts val="0"/>
              </a:spcAft>
              <a:buClr>
                <a:srgbClr val="00A000"/>
              </a:buClr>
              <a:buSzPct val="108108"/>
              <a:buChar char="•"/>
            </a:pPr>
            <a:r>
              <a:rPr lang="en-GB" sz="1800">
                <a:solidFill>
                  <a:srgbClr val="000000"/>
                </a:solidFill>
              </a:rPr>
              <a:t>El logotipo táctil muestra el recuento de pasos actual en la pantalla led. </a:t>
            </a:r>
            <a:endParaRPr/>
          </a:p>
          <a:p>
            <a:pPr marL="0" marR="0" lvl="0" indent="0" algn="l" rtl="0">
              <a:lnSpc>
                <a:spcPct val="90000"/>
              </a:lnSpc>
              <a:spcBef>
                <a:spcPts val="812"/>
              </a:spcBef>
              <a:spcAft>
                <a:spcPts val="0"/>
              </a:spcAft>
              <a:buSzPct val="108108"/>
              <a:buNone/>
            </a:pPr>
            <a:endParaRPr sz="1800">
              <a:solidFill>
                <a:srgbClr val="000000"/>
              </a:solidFill>
            </a:endParaRPr>
          </a:p>
          <a:p>
            <a:pPr marL="0" lvl="0" indent="0" algn="l" rtl="0">
              <a:lnSpc>
                <a:spcPct val="90000"/>
              </a:lnSpc>
              <a:spcBef>
                <a:spcPts val="812"/>
              </a:spcBef>
              <a:spcAft>
                <a:spcPts val="0"/>
              </a:spcAft>
              <a:buSzPct val="97297"/>
              <a:buNone/>
            </a:pPr>
            <a:r>
              <a:rPr lang="en-GB" sz="2000" b="1">
                <a:solidFill>
                  <a:srgbClr val="00A000"/>
                </a:solidFill>
              </a:rPr>
              <a:t>Almacenamiento de datos</a:t>
            </a:r>
            <a:endParaRPr/>
          </a:p>
          <a:p>
            <a:pPr marL="0" lvl="0" indent="0" algn="l" rtl="0">
              <a:lnSpc>
                <a:spcPct val="90000"/>
              </a:lnSpc>
              <a:spcBef>
                <a:spcPts val="812"/>
              </a:spcBef>
              <a:spcAft>
                <a:spcPts val="0"/>
              </a:spcAft>
              <a:buSzPct val="108108"/>
              <a:buNone/>
            </a:pPr>
            <a:r>
              <a:rPr lang="en-GB" sz="1800">
                <a:solidFill>
                  <a:srgbClr val="000000"/>
                </a:solidFill>
              </a:rPr>
              <a:t>Las variables almacenan números o valores que pueden cambiar en un programa informático. </a:t>
            </a:r>
            <a:endParaRPr/>
          </a:p>
          <a:p>
            <a:pPr marL="457200" lvl="0" indent="-342900" algn="l" rtl="0">
              <a:lnSpc>
                <a:spcPct val="90000"/>
              </a:lnSpc>
              <a:spcBef>
                <a:spcPts val="812"/>
              </a:spcBef>
              <a:spcAft>
                <a:spcPts val="0"/>
              </a:spcAft>
              <a:buClr>
                <a:srgbClr val="00A000"/>
              </a:buClr>
              <a:buSzPct val="108108"/>
              <a:buChar char="•"/>
            </a:pPr>
            <a:r>
              <a:rPr lang="en-GB" sz="1800">
                <a:solidFill>
                  <a:srgbClr val="000000"/>
                </a:solidFill>
              </a:rPr>
              <a:t>Podemos describir las variables como una caja que almacena información y a la que los alumnos pueden acceder, añadir o eliminar en cualquier momento.</a:t>
            </a:r>
            <a:endParaRPr/>
          </a:p>
          <a:p>
            <a:pPr marL="0" lvl="0" indent="0" algn="l" rtl="0">
              <a:lnSpc>
                <a:spcPct val="90000"/>
              </a:lnSpc>
              <a:spcBef>
                <a:spcPts val="1000"/>
              </a:spcBef>
              <a:spcAft>
                <a:spcPts val="0"/>
              </a:spcAft>
              <a:buClr>
                <a:schemeClr val="dk1"/>
              </a:buClr>
              <a:buSzPct val="59459"/>
              <a:buFont typeface="Arial"/>
              <a:buNone/>
            </a:pPr>
            <a:endParaRPr sz="2000" b="1">
              <a:solidFill>
                <a:srgbClr val="00A000"/>
              </a:solidFill>
            </a:endParaRPr>
          </a:p>
        </p:txBody>
      </p:sp>
      <p:pic>
        <p:nvPicPr>
          <p:cNvPr id="128" name="Google Shape;128;g3669771b81a_0_13" descr="Ilustración de una placa del micro:bit y una mano junto a ella."/>
          <p:cNvPicPr preferRelativeResize="0"/>
          <p:nvPr/>
        </p:nvPicPr>
        <p:blipFill rotWithShape="1">
          <a:blip r:embed="rId3">
            <a:alphaModFix/>
          </a:blip>
          <a:srcRect/>
          <a:stretch/>
        </p:blipFill>
        <p:spPr>
          <a:xfrm>
            <a:off x="7008745" y="3171923"/>
            <a:ext cx="2046900" cy="1718100"/>
          </a:xfrm>
          <a:prstGeom prst="rect">
            <a:avLst/>
          </a:prstGeom>
          <a:noFill/>
          <a:ln>
            <a:noFill/>
          </a:ln>
        </p:spPr>
      </p:pic>
      <p:sp>
        <p:nvSpPr>
          <p:cNvPr id="129" name="Google Shape;129;g3669771b81a_0_1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Conceptos de la Informática</a:t>
            </a:r>
            <a:endParaRPr/>
          </a:p>
        </p:txBody>
      </p:sp>
      <p:sp>
        <p:nvSpPr>
          <p:cNvPr id="130" name="Google Shape;130;g3669771b81a_0_1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3</a:t>
            </a:fld>
            <a:endParaRPr/>
          </a:p>
        </p:txBody>
      </p:sp>
      <p:pic>
        <p:nvPicPr>
          <p:cNvPr id="131" name="Google Shape;131;g3669771b81a_0_13" descr="decorativo"/>
          <p:cNvPicPr preferRelativeResize="0"/>
          <p:nvPr/>
        </p:nvPicPr>
        <p:blipFill rotWithShape="1">
          <a:blip r:embed="rId4">
            <a:alphaModFix/>
          </a:blip>
          <a:srcRect/>
          <a:stretch/>
        </p:blipFill>
        <p:spPr>
          <a:xfrm>
            <a:off x="8059352" y="613013"/>
            <a:ext cx="955218" cy="73688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365ab73c13e_0_354"/>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9</a:t>
            </a:r>
            <a:endParaRPr/>
          </a:p>
        </p:txBody>
      </p:sp>
      <p:sp>
        <p:nvSpPr>
          <p:cNvPr id="443" name="Google Shape;443;g365ab73c13e_0_3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30</a:t>
            </a:fld>
            <a:endParaRPr/>
          </a:p>
        </p:txBody>
      </p:sp>
      <p:sp>
        <p:nvSpPr>
          <p:cNvPr id="444" name="Google Shape;444;g365ab73c13e_0_354"/>
          <p:cNvSpPr txBox="1">
            <a:spLocks noGrp="1"/>
          </p:cNvSpPr>
          <p:nvPr>
            <p:ph type="body" idx="1"/>
          </p:nvPr>
        </p:nvSpPr>
        <p:spPr>
          <a:xfrm>
            <a:off x="681011" y="1557159"/>
            <a:ext cx="8544000" cy="4609500"/>
          </a:xfrm>
          <a:prstGeom prst="rect">
            <a:avLst/>
          </a:prstGeom>
          <a:noFill/>
          <a:ln>
            <a:noFill/>
          </a:ln>
        </p:spPr>
        <p:txBody>
          <a:bodyPr spcFirstLastPara="1" wrap="square" lIns="91425" tIns="45700" rIns="91425" bIns="45700" anchor="t" anchorCtr="0">
            <a:normAutofit/>
          </a:bodyPr>
          <a:lstStyle/>
          <a:p>
            <a:pPr marL="457200" lvl="0" indent="-333375" algn="l" rtl="0">
              <a:lnSpc>
                <a:spcPct val="100000"/>
              </a:lnSpc>
              <a:spcBef>
                <a:spcPts val="1300"/>
              </a:spcBef>
              <a:spcAft>
                <a:spcPts val="0"/>
              </a:spcAft>
              <a:buClr>
                <a:srgbClr val="CD0364"/>
              </a:buClr>
              <a:buSzPts val="1650"/>
              <a:buChar char="•"/>
            </a:pPr>
            <a:r>
              <a:rPr lang="en-GB" sz="1650" b="1">
                <a:solidFill>
                  <a:srgbClr val="CD0364"/>
                </a:solidFill>
              </a:rPr>
              <a:t>Prueba </a:t>
            </a:r>
            <a:r>
              <a:rPr lang="en-GB" sz="1650"/>
              <a:t>su código utilizando el simulador y luego </a:t>
            </a:r>
            <a:r>
              <a:rPr lang="en-GB" sz="1650" b="1">
                <a:solidFill>
                  <a:srgbClr val="CD0364"/>
                </a:solidFill>
              </a:rPr>
              <a:t>descarga</a:t>
            </a:r>
            <a:r>
              <a:rPr lang="en-GB" sz="1650"/>
              <a:t> el código en su micro:bit.</a:t>
            </a:r>
            <a:endParaRPr sz="1650"/>
          </a:p>
          <a:p>
            <a:pPr marL="457200" lvl="0" indent="-333375" algn="l" rtl="0">
              <a:lnSpc>
                <a:spcPct val="100000"/>
              </a:lnSpc>
              <a:spcBef>
                <a:spcPts val="1300"/>
              </a:spcBef>
              <a:spcAft>
                <a:spcPts val="0"/>
              </a:spcAft>
              <a:buClr>
                <a:srgbClr val="CD0364"/>
              </a:buClr>
              <a:buSzPts val="1650"/>
              <a:buChar char="•"/>
            </a:pPr>
            <a:r>
              <a:rPr lang="en-GB" sz="1650" b="1">
                <a:solidFill>
                  <a:srgbClr val="CD0364"/>
                </a:solidFill>
              </a:rPr>
              <a:t>Desconecta</a:t>
            </a:r>
            <a:r>
              <a:rPr lang="en-GB" sz="1650" b="1">
                <a:solidFill>
                  <a:srgbClr val="2993D6"/>
                </a:solidFill>
              </a:rPr>
              <a:t> </a:t>
            </a:r>
            <a:r>
              <a:rPr lang="en-GB" sz="1650"/>
              <a:t>el micro:bit y </a:t>
            </a:r>
            <a:r>
              <a:rPr lang="en-GB" sz="1650" b="1">
                <a:solidFill>
                  <a:srgbClr val="CD0364"/>
                </a:solidFill>
              </a:rPr>
              <a:t>conecta</a:t>
            </a:r>
            <a:r>
              <a:rPr lang="en-GB" sz="1650"/>
              <a:t> la batería. </a:t>
            </a:r>
            <a:endParaRPr sz="1650"/>
          </a:p>
          <a:p>
            <a:pPr marL="457200" lvl="0" indent="-333375" algn="l" rtl="0">
              <a:lnSpc>
                <a:spcPct val="100000"/>
              </a:lnSpc>
              <a:spcBef>
                <a:spcPts val="1300"/>
              </a:spcBef>
              <a:spcAft>
                <a:spcPts val="0"/>
              </a:spcAft>
              <a:buClr>
                <a:srgbClr val="CD0364"/>
              </a:buClr>
              <a:buSzPts val="1650"/>
              <a:buChar char="•"/>
            </a:pPr>
            <a:r>
              <a:rPr lang="en-GB" sz="1650" b="1">
                <a:solidFill>
                  <a:srgbClr val="CD0364"/>
                </a:solidFill>
              </a:rPr>
              <a:t>Ve</a:t>
            </a:r>
            <a:r>
              <a:rPr lang="en-GB" sz="1650"/>
              <a:t> a la zona que vas a medir y </a:t>
            </a:r>
            <a:r>
              <a:rPr lang="en-GB" sz="1650" b="1">
                <a:solidFill>
                  <a:srgbClr val="CD0364"/>
                </a:solidFill>
              </a:rPr>
              <a:t>colócate</a:t>
            </a:r>
            <a:r>
              <a:rPr lang="en-GB" sz="1650"/>
              <a:t> la correa en la muñeca</a:t>
            </a:r>
            <a:endParaRPr sz="1650"/>
          </a:p>
          <a:p>
            <a:pPr marL="457200" lvl="0" indent="-333375" algn="l" rtl="0">
              <a:lnSpc>
                <a:spcPct val="100000"/>
              </a:lnSpc>
              <a:spcBef>
                <a:spcPts val="1300"/>
              </a:spcBef>
              <a:spcAft>
                <a:spcPts val="0"/>
              </a:spcAft>
              <a:buClr>
                <a:srgbClr val="CD0364"/>
              </a:buClr>
              <a:buSzPts val="1650"/>
              <a:buChar char="•"/>
            </a:pPr>
            <a:r>
              <a:rPr lang="en-GB" sz="1650" b="1">
                <a:solidFill>
                  <a:srgbClr val="CD0364"/>
                </a:solidFill>
              </a:rPr>
              <a:t>Recorre</a:t>
            </a:r>
            <a:r>
              <a:rPr lang="en-GB" sz="1650"/>
              <a:t> tu zona, presionando el botón A a cada paso que des. </a:t>
            </a:r>
            <a:endParaRPr sz="1650"/>
          </a:p>
          <a:p>
            <a:pPr marL="457200" lvl="0" indent="-333375" algn="l" rtl="0">
              <a:lnSpc>
                <a:spcPct val="100000"/>
              </a:lnSpc>
              <a:spcBef>
                <a:spcPts val="1300"/>
              </a:spcBef>
              <a:spcAft>
                <a:spcPts val="0"/>
              </a:spcAft>
              <a:buClr>
                <a:srgbClr val="CD0364"/>
              </a:buClr>
              <a:buSzPts val="1650"/>
              <a:buChar char="•"/>
            </a:pPr>
            <a:r>
              <a:rPr lang="en-GB" sz="1650" b="1">
                <a:solidFill>
                  <a:srgbClr val="CD0364"/>
                </a:solidFill>
              </a:rPr>
              <a:t>Presiona</a:t>
            </a:r>
            <a:r>
              <a:rPr lang="en-GB" sz="1650"/>
              <a:t> el botón B y </a:t>
            </a:r>
            <a:r>
              <a:rPr lang="en-GB" sz="1650" b="1">
                <a:solidFill>
                  <a:srgbClr val="CD0364"/>
                </a:solidFill>
              </a:rPr>
              <a:t>registra</a:t>
            </a:r>
            <a:r>
              <a:rPr lang="en-GB" sz="1650"/>
              <a:t> la distancia que has caminado. </a:t>
            </a:r>
            <a:endParaRPr sz="1650"/>
          </a:p>
          <a:p>
            <a:pPr marL="457200" lvl="0" indent="-333375" algn="l" rtl="0">
              <a:lnSpc>
                <a:spcPct val="100000"/>
              </a:lnSpc>
              <a:spcBef>
                <a:spcPts val="1300"/>
              </a:spcBef>
              <a:spcAft>
                <a:spcPts val="0"/>
              </a:spcAft>
              <a:buClr>
                <a:srgbClr val="CD0364"/>
              </a:buClr>
              <a:buSzPts val="1650"/>
              <a:buChar char="•"/>
            </a:pPr>
            <a:r>
              <a:rPr lang="en-GB" sz="1650" b="1">
                <a:solidFill>
                  <a:srgbClr val="CD0364"/>
                </a:solidFill>
              </a:rPr>
              <a:t>Presiona</a:t>
            </a:r>
            <a:r>
              <a:rPr lang="en-GB" sz="1650"/>
              <a:t> el botón de reinicio de la parte posterior de tu micro:bit y repite la operación para la anchura.</a:t>
            </a:r>
            <a:endParaRPr sz="1650"/>
          </a:p>
          <a:p>
            <a:pPr marL="457200" lvl="0" indent="-333375" algn="l" rtl="0">
              <a:lnSpc>
                <a:spcPct val="100000"/>
              </a:lnSpc>
              <a:spcBef>
                <a:spcPts val="1300"/>
              </a:spcBef>
              <a:spcAft>
                <a:spcPts val="0"/>
              </a:spcAft>
              <a:buClr>
                <a:srgbClr val="CD0364"/>
              </a:buClr>
              <a:buSzPts val="1650"/>
              <a:buChar char="•"/>
            </a:pPr>
            <a:r>
              <a:rPr lang="en-GB" sz="1650"/>
              <a:t>De vuelta a clase, </a:t>
            </a:r>
            <a:r>
              <a:rPr lang="en-GB" sz="1650" b="1">
                <a:solidFill>
                  <a:srgbClr val="CD0364"/>
                </a:solidFill>
              </a:rPr>
              <a:t>calcula</a:t>
            </a:r>
            <a:r>
              <a:rPr lang="en-GB" sz="1650"/>
              <a:t> el área y el perímetro. Convierte tu medida en unidades mayores si es necesario. </a:t>
            </a:r>
            <a:endParaRPr sz="1650"/>
          </a:p>
        </p:txBody>
      </p:sp>
      <p:sp>
        <p:nvSpPr>
          <p:cNvPr id="445" name="Google Shape;445;g365ab73c13e_0_3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446" name="Google Shape;446;g365ab73c13e_0_354"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447" name="Google Shape;447;g365ab73c13e_0_354"/>
          <p:cNvSpPr/>
          <p:nvPr/>
        </p:nvSpPr>
        <p:spPr>
          <a:xfrm>
            <a:off x="681025" y="5410100"/>
            <a:ext cx="6561300" cy="8079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0"/>
              </a:spcBef>
              <a:spcAft>
                <a:spcPts val="0"/>
              </a:spcAft>
              <a:buClr>
                <a:srgbClr val="000000"/>
              </a:buClr>
              <a:buSzPts val="1800"/>
              <a:buFont typeface="Arial"/>
              <a:buNone/>
            </a:pPr>
            <a:r>
              <a:rPr lang="en-GB" sz="1650" b="1" i="0" u="none" strike="noStrike" cap="none">
                <a:solidFill>
                  <a:srgbClr val="CD0364"/>
                </a:solidFill>
                <a:latin typeface="Helvetica Neue"/>
                <a:ea typeface="Helvetica Neue"/>
                <a:cs typeface="Helvetica Neue"/>
                <a:sym typeface="Helvetica Neue"/>
              </a:rPr>
              <a:t>Consejo profesional:</a:t>
            </a:r>
            <a:r>
              <a:rPr lang="en-GB" sz="1650" b="0" i="0" u="none" strike="noStrike" cap="none">
                <a:solidFill>
                  <a:srgbClr val="CD0364"/>
                </a:solidFill>
                <a:latin typeface="Helvetica Neue"/>
                <a:ea typeface="Helvetica Neue"/>
                <a:cs typeface="Helvetica Neue"/>
                <a:sym typeface="Helvetica Neue"/>
              </a:rPr>
              <a:t> </a:t>
            </a:r>
            <a:r>
              <a:rPr lang="en-GB" sz="1650" b="0" i="0" u="none" strike="noStrike" cap="none">
                <a:solidFill>
                  <a:schemeClr val="dk1"/>
                </a:solidFill>
                <a:latin typeface="Helvetica Neue"/>
                <a:ea typeface="Helvetica Neue"/>
                <a:cs typeface="Helvetica Neue"/>
                <a:sym typeface="Helvetica Neue"/>
              </a:rPr>
              <a:t>averigua cuántos pasos has dado presionando el logotipo táctil. </a:t>
            </a:r>
            <a:endParaRPr/>
          </a:p>
        </p:txBody>
      </p:sp>
      <p:pic>
        <p:nvPicPr>
          <p:cNvPr id="448" name="Google Shape;448;g365ab73c13e_0_354" descr="Alguien presionando el logotipo táctil en el micro:bit." title="touch-logo-cropped.png"/>
          <p:cNvPicPr preferRelativeResize="0"/>
          <p:nvPr/>
        </p:nvPicPr>
        <p:blipFill rotWithShape="1">
          <a:blip r:embed="rId4">
            <a:alphaModFix/>
          </a:blip>
          <a:srcRect/>
          <a:stretch/>
        </p:blipFill>
        <p:spPr>
          <a:xfrm>
            <a:off x="7607200" y="4993350"/>
            <a:ext cx="2059775" cy="14639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g365ab73c13e_0_129"/>
          <p:cNvSpPr txBox="1">
            <a:spLocks noGrp="1"/>
          </p:cNvSpPr>
          <p:nvPr>
            <p:ph type="title"/>
          </p:nvPr>
        </p:nvSpPr>
        <p:spPr>
          <a:xfrm>
            <a:off x="681027" y="456075"/>
            <a:ext cx="72879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 1</a:t>
            </a:r>
            <a:endParaRPr/>
          </a:p>
        </p:txBody>
      </p:sp>
      <p:sp>
        <p:nvSpPr>
          <p:cNvPr id="454" name="Google Shape;454;g365ab73c13e_0_1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31</a:t>
            </a:fld>
            <a:endParaRPr/>
          </a:p>
        </p:txBody>
      </p:sp>
      <p:sp>
        <p:nvSpPr>
          <p:cNvPr id="455" name="Google Shape;455;g365ab73c13e_0_1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456" name="Google Shape;456;g365ab73c13e_0_129" descr="decorativo" title="Inspired_green@4x-100.jpg"/>
          <p:cNvPicPr preferRelativeResize="0"/>
          <p:nvPr/>
        </p:nvPicPr>
        <p:blipFill rotWithShape="1">
          <a:blip r:embed="rId3">
            <a:alphaModFix/>
          </a:blip>
          <a:srcRect/>
          <a:stretch/>
        </p:blipFill>
        <p:spPr>
          <a:xfrm>
            <a:off x="7968900" y="201700"/>
            <a:ext cx="794175" cy="1080276"/>
          </a:xfrm>
          <a:prstGeom prst="rect">
            <a:avLst/>
          </a:prstGeom>
          <a:noFill/>
          <a:ln>
            <a:noFill/>
          </a:ln>
        </p:spPr>
      </p:pic>
      <p:pic>
        <p:nvPicPr>
          <p:cNvPr id="457" name="Google Shape;457;g365ab73c13e_0_129" title="logo-press.png"/>
          <p:cNvPicPr preferRelativeResize="0"/>
          <p:nvPr/>
        </p:nvPicPr>
        <p:blipFill rotWithShape="1">
          <a:blip r:embed="rId4">
            <a:alphaModFix/>
          </a:blip>
          <a:srcRect/>
          <a:stretch/>
        </p:blipFill>
        <p:spPr>
          <a:xfrm>
            <a:off x="6260875" y="2477675"/>
            <a:ext cx="2445749" cy="1161075"/>
          </a:xfrm>
          <a:prstGeom prst="rect">
            <a:avLst/>
          </a:prstGeom>
          <a:noFill/>
          <a:ln w="19050" cap="flat" cmpd="sng">
            <a:solidFill>
              <a:schemeClr val="lt1"/>
            </a:solidFill>
            <a:prstDash val="solid"/>
            <a:round/>
            <a:headEnd type="none" w="sm" len="sm"/>
            <a:tailEnd type="none" w="sm" len="sm"/>
          </a:ln>
        </p:spPr>
      </p:pic>
      <p:sp>
        <p:nvSpPr>
          <p:cNvPr id="458" name="Google Shape;458;g365ab73c13e_0_129"/>
          <p:cNvSpPr txBox="1">
            <a:spLocks noGrp="1"/>
          </p:cNvSpPr>
          <p:nvPr>
            <p:ph type="body" idx="1"/>
          </p:nvPr>
        </p:nvSpPr>
        <p:spPr>
          <a:xfrm>
            <a:off x="681036" y="1237475"/>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50"/>
              <a:t>Este proyecto funciona multiplicando los números contenidos en dos variables, «número de pasos» y «longitud de los pasos».</a:t>
            </a:r>
            <a:endParaRPr/>
          </a:p>
        </p:txBody>
      </p:sp>
      <p:sp>
        <p:nvSpPr>
          <p:cNvPr id="459" name="Google Shape;459;g365ab73c13e_0_129"/>
          <p:cNvSpPr/>
          <p:nvPr/>
        </p:nvSpPr>
        <p:spPr>
          <a:xfrm>
            <a:off x="681025" y="2060200"/>
            <a:ext cx="5281200" cy="4151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Este proyecto utiliza el botón A para aumentar una variable llamada «recuento de pasos». Los bloques «reproducir tono» y «mostrar ícono» se incluyen para que tu micro:bit indique que se ha contado tu paso. El bloque «limpiar pantalla» borra la pantalla de led y está listo para el siguiente paso. </a:t>
            </a:r>
            <a:endParaRPr/>
          </a:p>
        </p:txBody>
      </p:sp>
      <p:sp>
        <p:nvSpPr>
          <p:cNvPr id="460" name="Google Shape;460;g365ab73c13e_0_129" descr="Un bloque «si logotipo presionado» que contiene un bloque de recuento de pasos de número de muestra."/>
          <p:cNvSpPr/>
          <p:nvPr/>
        </p:nvSpPr>
        <p:spPr>
          <a:xfrm>
            <a:off x="6317175" y="2060200"/>
            <a:ext cx="2445900" cy="4151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Puedes mostrar el número de pasos dados en la pantalla led presionando el logotipo táctil. </a:t>
            </a:r>
            <a:endParaRPr/>
          </a:p>
        </p:txBody>
      </p:sp>
      <p:pic>
        <p:nvPicPr>
          <p:cNvPr id="461" name="Google Shape;461;g365ab73c13e_0_129" descr="Bloques de MakeCode." title="buttona.png"/>
          <p:cNvPicPr preferRelativeResize="0"/>
          <p:nvPr/>
        </p:nvPicPr>
        <p:blipFill rotWithShape="1">
          <a:blip r:embed="rId5">
            <a:alphaModFix/>
          </a:blip>
          <a:srcRect/>
          <a:stretch/>
        </p:blipFill>
        <p:spPr>
          <a:xfrm>
            <a:off x="1549925" y="2204600"/>
            <a:ext cx="3543401" cy="1995274"/>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g3708ac53d2e_0_91"/>
          <p:cNvSpPr txBox="1">
            <a:spLocks noGrp="1"/>
          </p:cNvSpPr>
          <p:nvPr>
            <p:ph type="title"/>
          </p:nvPr>
        </p:nvSpPr>
        <p:spPr>
          <a:xfrm>
            <a:off x="681026" y="456075"/>
            <a:ext cx="77088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 2</a:t>
            </a:r>
            <a:endParaRPr/>
          </a:p>
        </p:txBody>
      </p:sp>
      <p:sp>
        <p:nvSpPr>
          <p:cNvPr id="467" name="Google Shape;467;g3708ac53d2e_0_9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32</a:t>
            </a:fld>
            <a:endParaRPr/>
          </a:p>
        </p:txBody>
      </p:sp>
      <p:sp>
        <p:nvSpPr>
          <p:cNvPr id="468" name="Google Shape;468;g3708ac53d2e_0_9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469" name="Google Shape;469;g3708ac53d2e_0_91" descr="decorativo" title="Inspired_green@4x-100.jpg"/>
          <p:cNvPicPr preferRelativeResize="0"/>
          <p:nvPr/>
        </p:nvPicPr>
        <p:blipFill rotWithShape="1">
          <a:blip r:embed="rId3">
            <a:alphaModFix/>
          </a:blip>
          <a:srcRect/>
          <a:stretch/>
        </p:blipFill>
        <p:spPr>
          <a:xfrm>
            <a:off x="8389752" y="373350"/>
            <a:ext cx="670027" cy="911400"/>
          </a:xfrm>
          <a:prstGeom prst="rect">
            <a:avLst/>
          </a:prstGeom>
          <a:noFill/>
          <a:ln>
            <a:noFill/>
          </a:ln>
        </p:spPr>
      </p:pic>
      <p:sp>
        <p:nvSpPr>
          <p:cNvPr id="470" name="Google Shape;470;g3708ac53d2e_0_91"/>
          <p:cNvSpPr/>
          <p:nvPr/>
        </p:nvSpPr>
        <p:spPr>
          <a:xfrm>
            <a:off x="784625" y="1548375"/>
            <a:ext cx="5044800" cy="46095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500"/>
              <a:buFont typeface="Arial"/>
              <a:buNone/>
            </a:pPr>
            <a:r>
              <a:rPr lang="en-GB" sz="1500" b="0" i="0" u="none" strike="noStrike" cap="none">
                <a:solidFill>
                  <a:schemeClr val="dk1"/>
                </a:solidFill>
                <a:latin typeface="Helvetica Neue"/>
                <a:ea typeface="Helvetica Neue"/>
                <a:cs typeface="Helvetica Neue"/>
                <a:sym typeface="Helvetica Neue"/>
              </a:rPr>
              <a:t>Una segunda variable llamada «longitud del paso» contiene el número 2 porque 2 pies (0,6 metros) es la longitud media del paso de un niño. </a:t>
            </a:r>
            <a:endParaRPr/>
          </a:p>
          <a:p>
            <a:pPr marL="0" marR="0" lvl="0" indent="0" algn="l" rtl="0">
              <a:lnSpc>
                <a:spcPct val="110000"/>
              </a:lnSpc>
              <a:spcBef>
                <a:spcPts val="1300"/>
              </a:spcBef>
              <a:spcAft>
                <a:spcPts val="0"/>
              </a:spcAft>
              <a:buClr>
                <a:srgbClr val="000000"/>
              </a:buClr>
              <a:buSzPts val="1500"/>
              <a:buFont typeface="Arial"/>
              <a:buNone/>
            </a:pPr>
            <a:r>
              <a:rPr lang="en-GB" sz="1500" b="0" i="0" u="none" strike="noStrike" cap="none">
                <a:solidFill>
                  <a:schemeClr val="dk1"/>
                </a:solidFill>
                <a:latin typeface="Helvetica Neue"/>
                <a:ea typeface="Helvetica Neue"/>
                <a:cs typeface="Helvetica Neue"/>
                <a:sym typeface="Helvetica Neue"/>
              </a:rPr>
              <a:t>Cuando se inicia el programa, la variable «recuento de pasos» se fija en 0 y «longitud de pasos» en 2. El led muestra un 0 y se reproduce un tono para indicar que el micro:bit está listo para la medición.</a:t>
            </a:r>
            <a:endParaRPr/>
          </a:p>
        </p:txBody>
      </p:sp>
      <p:pic>
        <p:nvPicPr>
          <p:cNvPr id="471" name="Google Shape;471;g3708ac53d2e_0_91" descr="El bloque «al iniciar» contiene el bloque de fijar recuento de pasos a 0, el bloque de ajustar la longitud de los pasos a 2, el bloque de mostrar el número 0 y el bloque de reproducir el tono do central durante 1 pulsación hasta que termine." title="on-start.png"/>
          <p:cNvPicPr preferRelativeResize="0"/>
          <p:nvPr/>
        </p:nvPicPr>
        <p:blipFill rotWithShape="1">
          <a:blip r:embed="rId4">
            <a:alphaModFix/>
          </a:blip>
          <a:srcRect/>
          <a:stretch/>
        </p:blipFill>
        <p:spPr>
          <a:xfrm>
            <a:off x="1643037" y="1666050"/>
            <a:ext cx="3327976" cy="1719400"/>
          </a:xfrm>
          <a:prstGeom prst="rect">
            <a:avLst/>
          </a:prstGeom>
          <a:noFill/>
          <a:ln>
            <a:noFill/>
          </a:ln>
        </p:spPr>
      </p:pic>
      <p:grpSp>
        <p:nvGrpSpPr>
          <p:cNvPr id="472" name="Google Shape;472;g3708ac53d2e_0_91"/>
          <p:cNvGrpSpPr/>
          <p:nvPr/>
        </p:nvGrpSpPr>
        <p:grpSpPr>
          <a:xfrm>
            <a:off x="6073312" y="1548375"/>
            <a:ext cx="3386026" cy="4609500"/>
            <a:chOff x="5692312" y="1548375"/>
            <a:chExt cx="3386026" cy="4609500"/>
          </a:xfrm>
        </p:grpSpPr>
        <p:pic>
          <p:nvPicPr>
            <p:cNvPr id="473" name="Google Shape;473;g3708ac53d2e_0_91" title="buttonb.png"/>
            <p:cNvPicPr preferRelativeResize="0"/>
            <p:nvPr/>
          </p:nvPicPr>
          <p:blipFill rotWithShape="1">
            <a:blip r:embed="rId5">
              <a:alphaModFix/>
            </a:blip>
            <a:srcRect/>
            <a:stretch/>
          </p:blipFill>
          <p:spPr>
            <a:xfrm>
              <a:off x="5692312" y="2238900"/>
              <a:ext cx="3386026" cy="1049750"/>
            </a:xfrm>
            <a:prstGeom prst="rect">
              <a:avLst/>
            </a:prstGeom>
            <a:noFill/>
            <a:ln w="19050" cap="flat" cmpd="sng">
              <a:solidFill>
                <a:schemeClr val="lt1"/>
              </a:solidFill>
              <a:prstDash val="solid"/>
              <a:round/>
              <a:headEnd type="none" w="sm" len="sm"/>
              <a:tailEnd type="none" w="sm" len="sm"/>
            </a:ln>
          </p:spPr>
        </p:pic>
        <p:sp>
          <p:nvSpPr>
            <p:cNvPr id="474" name="Google Shape;474;g3708ac53d2e_0_91" descr="El bloque «si botón B presionado» contiene los bloques de número de pasos x longitud del paso."/>
            <p:cNvSpPr/>
            <p:nvPr/>
          </p:nvSpPr>
          <p:spPr>
            <a:xfrm>
              <a:off x="5784975" y="1548375"/>
              <a:ext cx="3200700" cy="46095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800"/>
                <a:buFont typeface="Arial"/>
                <a:buNone/>
              </a:pPr>
              <a:r>
                <a:rPr lang="en-GB" sz="1500" b="0" i="0" u="none" strike="noStrike" cap="none">
                  <a:solidFill>
                    <a:schemeClr val="dk1"/>
                  </a:solidFill>
                  <a:latin typeface="Helvetica Neue"/>
                  <a:ea typeface="Helvetica Neue"/>
                  <a:cs typeface="Helvetica Neue"/>
                  <a:sym typeface="Helvetica Neue"/>
                </a:rPr>
                <a:t>Cuando presionas el botón B, el micro:bit multiplica los números de las dos variables para calcular la distancia que has recorrido. El número mostrado está en pies.</a:t>
              </a:r>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g365ab73c13e_0_420"/>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Ideas de extensión</a:t>
            </a:r>
            <a:endParaRPr/>
          </a:p>
        </p:txBody>
      </p:sp>
      <p:sp>
        <p:nvSpPr>
          <p:cNvPr id="480" name="Google Shape;480;g365ab73c13e_0_420"/>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g35fa30c4f18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Extensiones de la calculadora de distancias</a:t>
            </a:r>
            <a:endParaRPr/>
          </a:p>
        </p:txBody>
      </p:sp>
      <p:sp>
        <p:nvSpPr>
          <p:cNvPr id="486" name="Google Shape;486;g35fa30c4f18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34</a:t>
            </a:fld>
            <a:endParaRPr/>
          </a:p>
        </p:txBody>
      </p:sp>
      <p:sp>
        <p:nvSpPr>
          <p:cNvPr id="487" name="Google Shape;487;g35fa30c4f18_0_5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1300"/>
              </a:spcBef>
              <a:spcAft>
                <a:spcPts val="0"/>
              </a:spcAft>
              <a:buClr>
                <a:srgbClr val="00A000"/>
              </a:buClr>
              <a:buSzPts val="1800"/>
              <a:buChar char="•"/>
            </a:pPr>
            <a:r>
              <a:rPr lang="en-GB" sz="1800"/>
              <a:t>Convierte tus medidas y cálculos en metros.</a:t>
            </a:r>
            <a:endParaRPr/>
          </a:p>
          <a:p>
            <a:pPr marL="318151" lvl="0" indent="-309553" algn="l" rtl="0">
              <a:lnSpc>
                <a:spcPct val="110000"/>
              </a:lnSpc>
              <a:spcBef>
                <a:spcPts val="1300"/>
              </a:spcBef>
              <a:spcAft>
                <a:spcPts val="0"/>
              </a:spcAft>
              <a:buClr>
                <a:srgbClr val="00A000"/>
              </a:buClr>
              <a:buSzPts val="1800"/>
              <a:buChar char="•"/>
            </a:pPr>
            <a:r>
              <a:rPr lang="en-GB" sz="1800"/>
              <a:t>Calcula la longitud media de tus pasos en pies y utilízala para sustituir el «2» en el bloque de código «fijar longitud del paso» para obtener medidas y cálculos más precisos.</a:t>
            </a:r>
            <a:endParaRPr/>
          </a:p>
          <a:p>
            <a:pPr marL="318151" lvl="0" indent="-309553" algn="l" rtl="0">
              <a:lnSpc>
                <a:spcPct val="110000"/>
              </a:lnSpc>
              <a:spcBef>
                <a:spcPts val="1300"/>
              </a:spcBef>
              <a:spcAft>
                <a:spcPts val="1000"/>
              </a:spcAft>
              <a:buClr>
                <a:srgbClr val="00A000"/>
              </a:buClr>
              <a:buSzPts val="1800"/>
              <a:buChar char="•"/>
            </a:pPr>
            <a:r>
              <a:rPr lang="en-GB" sz="1800"/>
              <a:t>Mide las longitudes de los lados de una figura compuesta formada por dos o más rectángulos y calcula el perímetro y el área.</a:t>
            </a:r>
            <a:endParaRPr/>
          </a:p>
        </p:txBody>
      </p:sp>
      <p:pic>
        <p:nvPicPr>
          <p:cNvPr id="488" name="Google Shape;488;g35fa30c4f18_0_51" title="Screenshot 2025-06-12 at 17.01.28.png"/>
          <p:cNvPicPr preferRelativeResize="0"/>
          <p:nvPr/>
        </p:nvPicPr>
        <p:blipFill rotWithShape="1">
          <a:blip r:embed="rId3">
            <a:alphaModFix/>
          </a:blip>
          <a:srcRect l="-129080" t="6450" r="129080" b="-6447"/>
          <a:stretch/>
        </p:blipFill>
        <p:spPr>
          <a:xfrm>
            <a:off x="7928000" y="4042200"/>
            <a:ext cx="1728000" cy="2237950"/>
          </a:xfrm>
          <a:prstGeom prst="rect">
            <a:avLst/>
          </a:prstGeom>
          <a:noFill/>
          <a:ln>
            <a:noFill/>
          </a:ln>
        </p:spPr>
      </p:pic>
      <p:grpSp>
        <p:nvGrpSpPr>
          <p:cNvPr id="489" name="Google Shape;489;g35fa30c4f18_0_51"/>
          <p:cNvGrpSpPr/>
          <p:nvPr/>
        </p:nvGrpSpPr>
        <p:grpSpPr>
          <a:xfrm>
            <a:off x="8111932" y="254224"/>
            <a:ext cx="981036" cy="1315129"/>
            <a:chOff x="7405932" y="173599"/>
            <a:chExt cx="981036" cy="1315129"/>
          </a:xfrm>
        </p:grpSpPr>
        <p:grpSp>
          <p:nvGrpSpPr>
            <p:cNvPr id="490" name="Google Shape;490;g35fa30c4f18_0_51"/>
            <p:cNvGrpSpPr/>
            <p:nvPr/>
          </p:nvGrpSpPr>
          <p:grpSpPr>
            <a:xfrm rot="4080661">
              <a:off x="7924640" y="228087"/>
              <a:ext cx="371965" cy="377145"/>
              <a:chOff x="7572716" y="3272053"/>
              <a:chExt cx="489368" cy="496098"/>
            </a:xfrm>
          </p:grpSpPr>
          <p:sp>
            <p:nvSpPr>
              <p:cNvPr id="491" name="Google Shape;491;g35fa30c4f18_0_51"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92" name="Google Shape;492;g35fa30c4f18_0_51"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93" name="Google Shape;493;g35fa30c4f18_0_51"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94" name="Google Shape;494;g35fa30c4f18_0_51"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95" name="Google Shape;495;g35fa30c4f18_0_51"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96" name="Google Shape;496;g35fa30c4f18_0_51"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grpSp>
        <p:pic>
          <p:nvPicPr>
            <p:cNvPr id="497" name="Google Shape;497;g35fa30c4f18_0_51" descr="decorativo" title="Surprised_green@4x-100.jpg"/>
            <p:cNvPicPr preferRelativeResize="0"/>
            <p:nvPr/>
          </p:nvPicPr>
          <p:blipFill rotWithShape="1">
            <a:blip r:embed="rId4">
              <a:alphaModFix/>
            </a:blip>
            <a:srcRect/>
            <a:stretch/>
          </p:blipFill>
          <p:spPr>
            <a:xfrm rot="-1287383">
              <a:off x="7495156" y="724214"/>
              <a:ext cx="802589" cy="639897"/>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65ab73c13e_0_8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Cómo funciona la calculadora de distancias</a:t>
            </a:r>
            <a:endParaRPr/>
          </a:p>
        </p:txBody>
      </p:sp>
      <p:sp>
        <p:nvSpPr>
          <p:cNvPr id="137" name="Google Shape;137;g365ab73c13e_0_8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4</a:t>
            </a:fld>
            <a:endParaRPr/>
          </a:p>
        </p:txBody>
      </p:sp>
      <p:sp>
        <p:nvSpPr>
          <p:cNvPr id="138" name="Google Shape;138;g365ab73c13e_0_81"/>
          <p:cNvSpPr txBox="1">
            <a:spLocks noGrp="1"/>
          </p:cNvSpPr>
          <p:nvPr>
            <p:ph type="body" idx="1"/>
          </p:nvPr>
        </p:nvSpPr>
        <p:spPr>
          <a:xfrm>
            <a:off x="681025" y="1548375"/>
            <a:ext cx="8101800" cy="36633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Clr>
                <a:srgbClr val="00A000"/>
              </a:buClr>
              <a:buSzPts val="1800"/>
              <a:buChar char="•"/>
            </a:pPr>
            <a:r>
              <a:rPr lang="en-GB" sz="1600"/>
              <a:t>Este proyecto utiliza una variable llamada «recuento de pasos» para llevar la cuenta del número de pasos que has dado.</a:t>
            </a:r>
            <a:endParaRPr/>
          </a:p>
          <a:p>
            <a:pPr marL="457200" lvl="0" indent="-342900" algn="l" rtl="0">
              <a:lnSpc>
                <a:spcPct val="90000"/>
              </a:lnSpc>
              <a:spcBef>
                <a:spcPts val="1000"/>
              </a:spcBef>
              <a:spcAft>
                <a:spcPts val="0"/>
              </a:spcAft>
              <a:buClr>
                <a:srgbClr val="00A000"/>
              </a:buClr>
              <a:buSzPts val="1800"/>
              <a:buChar char="•"/>
            </a:pPr>
            <a:r>
              <a:rPr lang="en-GB" sz="1600"/>
              <a:t>Cada vez que presionas el botón A, aumenta en uno la variable «recuento de pasos», reproduce un sonido y muestra un corazón en la pantalla led.</a:t>
            </a:r>
            <a:endParaRPr/>
          </a:p>
          <a:p>
            <a:pPr marL="457200" lvl="0" indent="-342900" algn="l" rtl="0">
              <a:lnSpc>
                <a:spcPct val="90000"/>
              </a:lnSpc>
              <a:spcBef>
                <a:spcPts val="1000"/>
              </a:spcBef>
              <a:spcAft>
                <a:spcPts val="0"/>
              </a:spcAft>
              <a:buClr>
                <a:srgbClr val="00A000"/>
              </a:buClr>
              <a:buSzPts val="1800"/>
              <a:buChar char="•"/>
            </a:pPr>
            <a:r>
              <a:rPr lang="en-GB" sz="1600"/>
              <a:t>El proyecto también utiliza una variable llamada «longitud del paso» con un valor de 2, porque 2 pies (0,6 metros) es la longitud media del paso de un niño. </a:t>
            </a:r>
            <a:endParaRPr/>
          </a:p>
          <a:p>
            <a:pPr marL="457200" lvl="0" indent="-342900" algn="l" rtl="0">
              <a:lnSpc>
                <a:spcPct val="90000"/>
              </a:lnSpc>
              <a:spcBef>
                <a:spcPts val="1000"/>
              </a:spcBef>
              <a:spcAft>
                <a:spcPts val="0"/>
              </a:spcAft>
              <a:buClr>
                <a:srgbClr val="00A000"/>
              </a:buClr>
              <a:buSzPts val="1800"/>
              <a:buChar char="•"/>
            </a:pPr>
            <a:r>
              <a:rPr lang="en-GB" sz="1600"/>
              <a:t>Cuando presionas el botón B, el micro:bit multiplica los números contenidos en las variables «recuento de pasos» y «longitud de los pasos» para averiguar la distancia que has recorrido y muestra el producto en la pantalla led. </a:t>
            </a:r>
            <a:endParaRPr/>
          </a:p>
          <a:p>
            <a:pPr marL="457200" lvl="0" indent="-342900" algn="l" rtl="0">
              <a:lnSpc>
                <a:spcPct val="90000"/>
              </a:lnSpc>
              <a:spcBef>
                <a:spcPts val="1000"/>
              </a:spcBef>
              <a:spcAft>
                <a:spcPts val="0"/>
              </a:spcAft>
              <a:buClr>
                <a:srgbClr val="00A000"/>
              </a:buClr>
              <a:buSzPts val="1800"/>
              <a:buChar char="•"/>
            </a:pPr>
            <a:r>
              <a:rPr lang="en-GB" sz="1600"/>
              <a:t>Los números superiores a 9 se desplazan por la pantalla y no permanecen en ella; presiona el logotipo táctil para mostrar el número de pasos dados.</a:t>
            </a:r>
            <a:endParaRPr/>
          </a:p>
        </p:txBody>
      </p:sp>
      <p:sp>
        <p:nvSpPr>
          <p:cNvPr id="139" name="Google Shape;139;g365ab73c13e_0_81"/>
          <p:cNvSpPr/>
          <p:nvPr/>
        </p:nvSpPr>
        <p:spPr>
          <a:xfrm>
            <a:off x="584750" y="5442175"/>
            <a:ext cx="6949500" cy="914100"/>
          </a:xfrm>
          <a:prstGeom prst="roundRect">
            <a:avLst>
              <a:gd name="adj" fmla="val 16667"/>
            </a:avLst>
          </a:prstGeom>
          <a:solidFill>
            <a:schemeClr val="lt1"/>
          </a:solidFill>
          <a:ln w="19050" cap="flat" cmpd="sng">
            <a:solidFill>
              <a:srgbClr val="00A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1" i="0" u="none" strike="noStrike" cap="none">
                <a:solidFill>
                  <a:srgbClr val="00A000"/>
                </a:solidFill>
                <a:latin typeface="Helvetica Neue"/>
                <a:ea typeface="Helvetica Neue"/>
                <a:cs typeface="Helvetica Neue"/>
                <a:sym typeface="Helvetica Neue"/>
              </a:rPr>
              <a:t>Consejo profesional:</a:t>
            </a:r>
            <a:r>
              <a:rPr lang="en-GB" sz="1600" b="0" i="0" u="none" strike="noStrike" cap="none">
                <a:solidFill>
                  <a:srgbClr val="000000"/>
                </a:solidFill>
                <a:latin typeface="Helvetica Neue"/>
                <a:ea typeface="Helvetica Neue"/>
                <a:cs typeface="Helvetica Neue"/>
                <a:sym typeface="Helvetica Neue"/>
              </a:rPr>
              <a:t> pon el contador de pasos a 0 presionando el botón de reinicio de la parte posterior de tu micro:bit. </a:t>
            </a:r>
            <a:endParaRPr/>
          </a:p>
        </p:txBody>
      </p:sp>
      <p:grpSp>
        <p:nvGrpSpPr>
          <p:cNvPr id="140" name="Google Shape;140;g365ab73c13e_0_81"/>
          <p:cNvGrpSpPr/>
          <p:nvPr/>
        </p:nvGrpSpPr>
        <p:grpSpPr>
          <a:xfrm rot="3243489">
            <a:off x="8664871" y="940584"/>
            <a:ext cx="650808" cy="659758"/>
            <a:chOff x="7572716" y="3272053"/>
            <a:chExt cx="489368" cy="496098"/>
          </a:xfrm>
        </p:grpSpPr>
        <p:sp>
          <p:nvSpPr>
            <p:cNvPr id="141" name="Google Shape;141;g365ab73c13e_0_81"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2" name="Google Shape;142;g365ab73c13e_0_81"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3" name="Google Shape;143;g365ab73c13e_0_81"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4" name="Google Shape;144;g365ab73c13e_0_81"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5" name="Google Shape;145;g365ab73c13e_0_81"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6" name="Google Shape;146;g365ab73c13e_0_81"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grpSp>
      <p:pic>
        <p:nvPicPr>
          <p:cNvPr id="147" name="Google Shape;147;g365ab73c13e_0_81" descr="decorativo"/>
          <p:cNvPicPr preferRelativeResize="0"/>
          <p:nvPr/>
        </p:nvPicPr>
        <p:blipFill rotWithShape="1">
          <a:blip r:embed="rId3">
            <a:alphaModFix/>
          </a:blip>
          <a:srcRect/>
          <a:stretch/>
        </p:blipFill>
        <p:spPr>
          <a:xfrm rot="-119300">
            <a:off x="8288205" y="914781"/>
            <a:ext cx="192617" cy="192617"/>
          </a:xfrm>
          <a:prstGeom prst="rect">
            <a:avLst/>
          </a:prstGeom>
          <a:noFill/>
          <a:ln>
            <a:noFill/>
          </a:ln>
        </p:spPr>
      </p:pic>
      <p:pic>
        <p:nvPicPr>
          <p:cNvPr id="148" name="Google Shape;148;g365ab73c13e_0_81" descr="Ilustración de la parte posterior de un micro:bit y un dedo sobre parte de la placa."/>
          <p:cNvPicPr preferRelativeResize="0"/>
          <p:nvPr/>
        </p:nvPicPr>
        <p:blipFill rotWithShape="1">
          <a:blip r:embed="rId4">
            <a:alphaModFix/>
          </a:blip>
          <a:srcRect/>
          <a:stretch/>
        </p:blipFill>
        <p:spPr>
          <a:xfrm>
            <a:off x="7657650" y="5370108"/>
            <a:ext cx="1395652" cy="1053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Google Shape;153;g3713a36b783_0_7"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67250" y="316137"/>
            <a:ext cx="1428350" cy="1191276"/>
          </a:xfrm>
          <a:prstGeom prst="rect">
            <a:avLst/>
          </a:prstGeom>
          <a:noFill/>
          <a:ln>
            <a:noFill/>
          </a:ln>
        </p:spPr>
      </p:pic>
      <p:sp>
        <p:nvSpPr>
          <p:cNvPr id="154" name="Google Shape;154;g3713a36b783_0_7"/>
          <p:cNvSpPr txBox="1">
            <a:spLocks noGrp="1"/>
          </p:cNvSpPr>
          <p:nvPr>
            <p:ph type="body" idx="1"/>
          </p:nvPr>
        </p:nvSpPr>
        <p:spPr>
          <a:xfrm>
            <a:off x="681000" y="1291197"/>
            <a:ext cx="8544000" cy="7542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La correa del micro:bit te permite acoplar el micro:bit a tu muñeca para contar tus pasos. Sigue las instrucciones para montar tu correa.</a:t>
            </a:r>
            <a:endParaRPr/>
          </a:p>
        </p:txBody>
      </p:sp>
      <p:sp>
        <p:nvSpPr>
          <p:cNvPr id="155" name="Google Shape;155;g3713a36b783_0_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Cómo montar la correa del micro:bit</a:t>
            </a:r>
            <a:endParaRPr/>
          </a:p>
        </p:txBody>
      </p:sp>
      <p:sp>
        <p:nvSpPr>
          <p:cNvPr id="156" name="Google Shape;156;g3713a36b783_0_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5</a:t>
            </a:fld>
            <a:endParaRPr/>
          </a:p>
        </p:txBody>
      </p:sp>
      <p:pic>
        <p:nvPicPr>
          <p:cNvPr id="157" name="Google Shape;157;g3713a36b783_0_7" descr="Proporcionar instrucciones claras sobre cómo montar la correa del micro:bit." title="microbit wearable assembly">
            <a:hlinkClick r:id="rId4"/>
          </p:cNvPr>
          <p:cNvPicPr preferRelativeResize="0"/>
          <p:nvPr/>
        </p:nvPicPr>
        <p:blipFill rotWithShape="1">
          <a:blip r:embed="rId5">
            <a:alphaModFix/>
          </a:blip>
          <a:srcRect/>
          <a:stretch/>
        </p:blipFill>
        <p:spPr>
          <a:xfrm>
            <a:off x="1277575" y="2221502"/>
            <a:ext cx="7350875" cy="41348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10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35fe6bcad37_0_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Elige tu nivel</a:t>
            </a:r>
            <a:endParaRPr/>
          </a:p>
        </p:txBody>
      </p:sp>
      <p:sp>
        <p:nvSpPr>
          <p:cNvPr id="163" name="Google Shape;163;g35fe6bcad37_0_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6</a:t>
            </a:fld>
            <a:endParaRPr/>
          </a:p>
        </p:txBody>
      </p:sp>
      <p:pic>
        <p:nvPicPr>
          <p:cNvPr id="164" name="Google Shape;164;g35fe6bcad37_0_9" descr="decorativo"/>
          <p:cNvPicPr preferRelativeResize="0"/>
          <p:nvPr/>
        </p:nvPicPr>
        <p:blipFill rotWithShape="1">
          <a:blip r:embed="rId3">
            <a:alphaModFix/>
          </a:blip>
          <a:srcRect/>
          <a:stretch/>
        </p:blipFill>
        <p:spPr>
          <a:xfrm>
            <a:off x="8470252" y="332938"/>
            <a:ext cx="955218" cy="736882"/>
          </a:xfrm>
          <a:prstGeom prst="rect">
            <a:avLst/>
          </a:prstGeom>
          <a:noFill/>
          <a:ln>
            <a:noFill/>
          </a:ln>
        </p:spPr>
      </p:pic>
      <p:graphicFrame>
        <p:nvGraphicFramePr>
          <p:cNvPr id="165" name="Google Shape;165;g35fe6bcad37_0_9"/>
          <p:cNvGraphicFramePr/>
          <p:nvPr/>
        </p:nvGraphicFramePr>
        <p:xfrm>
          <a:off x="480150" y="1220788"/>
          <a:ext cx="3000000" cy="3000000"/>
        </p:xfrm>
        <a:graphic>
          <a:graphicData uri="http://schemas.openxmlformats.org/drawingml/2006/table">
            <a:tbl>
              <a:tblPr>
                <a:noFill/>
                <a:tableStyleId>{E9B5CD05-1985-4502-9AE8-04DEBA097420}</a:tableStyleId>
              </a:tblPr>
              <a:tblGrid>
                <a:gridCol w="1251075">
                  <a:extLst>
                    <a:ext uri="{9D8B030D-6E8A-4147-A177-3AD203B41FA5}">
                      <a16:colId xmlns:a16="http://schemas.microsoft.com/office/drawing/2014/main" val="20000"/>
                    </a:ext>
                  </a:extLst>
                </a:gridCol>
                <a:gridCol w="7694675">
                  <a:extLst>
                    <a:ext uri="{9D8B030D-6E8A-4147-A177-3AD203B41FA5}">
                      <a16:colId xmlns:a16="http://schemas.microsoft.com/office/drawing/2014/main" val="20001"/>
                    </a:ext>
                  </a:extLst>
                </a:gridCol>
              </a:tblGrid>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600" b="1" u="sng" strike="noStrike" cap="none">
                          <a:solidFill>
                            <a:srgbClr val="2993D6"/>
                          </a:solidFill>
                          <a:latin typeface="Helvetica Neue"/>
                          <a:ea typeface="Helvetica Neue"/>
                          <a:cs typeface="Helvetica Neue"/>
                          <a:sym typeface="Helvetica Neue"/>
                        </a:rPr>
                        <a:t>Ligero</a:t>
                      </a:r>
                      <a:r>
                        <a:rPr lang="en-GB" sz="1600" u="sng" strike="noStrike" cap="none">
                          <a:solidFill>
                            <a:srgbClr val="2993D6"/>
                          </a:solidFill>
                          <a:latin typeface="Helvetica Neue"/>
                          <a:ea typeface="Helvetica Neue"/>
                          <a:cs typeface="Helvetica Neue"/>
                          <a:sym typeface="Helvetica Neue"/>
                        </a:rPr>
                        <a:t> </a:t>
                      </a:r>
                      <a:endParaRPr u="sng">
                        <a:solidFill>
                          <a:srgbClr val="2993D6"/>
                        </a:solidFill>
                      </a:endParaRPr>
                    </a:p>
                    <a:p>
                      <a:pPr marL="0" marR="0" lvl="0" indent="0" algn="l" rtl="0">
                        <a:lnSpc>
                          <a:spcPct val="90000"/>
                        </a:lnSpc>
                        <a:spcBef>
                          <a:spcPts val="812"/>
                        </a:spcBef>
                        <a:spcAft>
                          <a:spcPts val="0"/>
                        </a:spcAft>
                        <a:buClr>
                          <a:srgbClr val="000000"/>
                        </a:buClr>
                        <a:buSzPts val="1875"/>
                        <a:buFont typeface="Arial"/>
                        <a:buNone/>
                      </a:pPr>
                      <a:r>
                        <a:rPr lang="en-GB" sz="1600"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300"/>
                        <a:buFont typeface="Arial"/>
                        <a:buNone/>
                      </a:pPr>
                      <a:endParaRPr sz="16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600" u="none" strike="noStrike" cap="none">
                          <a:solidFill>
                            <a:schemeClr val="dk1"/>
                          </a:solidFill>
                          <a:latin typeface="Helvetica Neue"/>
                          <a:ea typeface="Helvetica Neue"/>
                          <a:cs typeface="Helvetica Neue"/>
                          <a:sym typeface="Helvetica Neue"/>
                        </a:rPr>
                        <a:t>30 min.</a:t>
                      </a:r>
                      <a:endParaRPr/>
                    </a:p>
                  </a:txBody>
                  <a:tcPr marL="91425" marR="91425" marT="91425" marB="90000"/>
                </a:tc>
                <a:tc>
                  <a:txBody>
                    <a:bodyPr/>
                    <a:lstStyle/>
                    <a:p>
                      <a:pPr marL="0" marR="0" lvl="0" indent="0" algn="l" rtl="0">
                        <a:lnSpc>
                          <a:spcPct val="90000"/>
                        </a:lnSpc>
                        <a:spcBef>
                          <a:spcPts val="0"/>
                        </a:spcBef>
                        <a:spcAft>
                          <a:spcPts val="0"/>
                        </a:spcAft>
                        <a:buClr>
                          <a:schemeClr val="dk1"/>
                        </a:buClr>
                        <a:buSzPts val="1100"/>
                        <a:buFont typeface="Arial"/>
                        <a:buNone/>
                      </a:pPr>
                      <a:r>
                        <a:rPr lang="en-GB" sz="1400" b="1" u="none" strike="noStrike" cap="none">
                          <a:solidFill>
                            <a:schemeClr val="dk1"/>
                          </a:solidFill>
                          <a:latin typeface="Helvetica Neue"/>
                          <a:ea typeface="Helvetica Neue"/>
                          <a:cs typeface="Helvetica Neue"/>
                          <a:sym typeface="Helvetica Neue"/>
                        </a:rPr>
                        <a:t>Resultado del aprendizaje: </a:t>
                      </a:r>
                      <a:r>
                        <a:rPr lang="en-GB" sz="1400" u="none" strike="noStrike" cap="none">
                          <a:solidFill>
                            <a:schemeClr val="dk1"/>
                          </a:solidFill>
                          <a:latin typeface="Helvetica Neue"/>
                          <a:ea typeface="Helvetica Neue"/>
                          <a:cs typeface="Helvetica Neue"/>
                          <a:sym typeface="Helvetica Neue"/>
                        </a:rPr>
                        <a:t>Puedo utilizar el programa calculadora de distancias del micro:bit para medir las longitudes de los lados y calcular el perímetro y el área de un rectángulo. Puedo convertir medidas a una unidad más pequeña.</a:t>
                      </a:r>
                      <a:endParaRPr/>
                    </a:p>
                  </a:txBody>
                  <a:tcPr marL="91425" marR="91425" marT="91425" marB="91425">
                    <a:solidFill>
                      <a:srgbClr val="F3F3F3"/>
                    </a:solidFill>
                  </a:tcPr>
                </a:tc>
                <a:extLst>
                  <a:ext uri="{0D108BD9-81ED-4DB2-BD59-A6C34878D82A}">
                    <a16:rowId xmlns:a16="http://schemas.microsoft.com/office/drawing/2014/main" val="10000"/>
                  </a:ext>
                </a:extLst>
              </a:tr>
              <a:tr h="793350">
                <a:tc vMerge="1">
                  <a:txBody>
                    <a:bodyPr/>
                    <a:lstStyle/>
                    <a:p>
                      <a:endParaRPr lang="en-US"/>
                    </a:p>
                  </a:txBody>
                  <a:tcPr/>
                </a:tc>
                <a:tc>
                  <a:txBody>
                    <a:bodyPr/>
                    <a:lstStyle/>
                    <a:p>
                      <a:pPr marL="0" marR="0" lvl="0" indent="0" algn="l" rtl="0">
                        <a:lnSpc>
                          <a:spcPct val="90000"/>
                        </a:lnSpc>
                        <a:spcBef>
                          <a:spcPts val="0"/>
                        </a:spcBef>
                        <a:spcAft>
                          <a:spcPts val="0"/>
                        </a:spcAft>
                        <a:buClr>
                          <a:srgbClr val="000000"/>
                        </a:buClr>
                        <a:buSzPts val="1650"/>
                        <a:buFont typeface="Arial"/>
                        <a:buNone/>
                      </a:pPr>
                      <a:r>
                        <a:rPr lang="en-GB" sz="1400" b="1" u="none" strike="noStrike" cap="none">
                          <a:solidFill>
                            <a:schemeClr val="dk1"/>
                          </a:solidFill>
                          <a:latin typeface="Helvetica Neue"/>
                          <a:ea typeface="Helvetica Neue"/>
                          <a:cs typeface="Helvetica Neue"/>
                          <a:sym typeface="Helvetica Neue"/>
                        </a:rPr>
                        <a:t>Descripción de la actividad: </a:t>
                      </a:r>
                      <a:r>
                        <a:rPr lang="en-GB" sz="1400" u="none" strike="noStrike" cap="none">
                          <a:solidFill>
                            <a:schemeClr val="dk1"/>
                          </a:solidFill>
                          <a:latin typeface="Helvetica Neue"/>
                          <a:ea typeface="Helvetica Neue"/>
                          <a:cs typeface="Helvetica Neue"/>
                          <a:sym typeface="Helvetica Neue"/>
                        </a:rPr>
                        <a:t>utilizando el código existente, recorre los lados de un rectángulo para medir sus longitudes en pies o metros. Calcula el perímetro y el área del rectángulo utilizando las medidas recopiladas y conviértelas a unidades de medida más pequeñas (pulgadas o centímetros).</a:t>
                      </a:r>
                      <a:endParaRPr/>
                    </a:p>
                  </a:txBody>
                  <a:tcPr marL="91425" marR="91425" marT="91425" marB="91425">
                    <a:solidFill>
                      <a:srgbClr val="D9D9D9"/>
                    </a:solidFill>
                  </a:tcPr>
                </a:tc>
                <a:extLst>
                  <a:ext uri="{0D108BD9-81ED-4DB2-BD59-A6C34878D82A}">
                    <a16:rowId xmlns:a16="http://schemas.microsoft.com/office/drawing/2014/main" val="10001"/>
                  </a:ext>
                </a:extLst>
              </a:tr>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600" b="1" u="sng" strike="noStrike" cap="none">
                          <a:solidFill>
                            <a:srgbClr val="6C4BC1"/>
                          </a:solidFill>
                          <a:latin typeface="Helvetica Neue"/>
                          <a:ea typeface="Helvetica Neue"/>
                          <a:cs typeface="Helvetica Neue"/>
                          <a:sym typeface="Helvetica Neue"/>
                        </a:rPr>
                        <a:t>Medio</a:t>
                      </a:r>
                      <a:endParaRPr/>
                    </a:p>
                    <a:p>
                      <a:pPr marL="0" marR="0" lvl="0" indent="0" algn="l" rtl="0">
                        <a:lnSpc>
                          <a:spcPct val="90000"/>
                        </a:lnSpc>
                        <a:spcBef>
                          <a:spcPts val="812"/>
                        </a:spcBef>
                        <a:spcAft>
                          <a:spcPts val="0"/>
                        </a:spcAft>
                        <a:buClr>
                          <a:srgbClr val="000000"/>
                        </a:buClr>
                        <a:buSzPts val="1875"/>
                        <a:buFont typeface="Arial"/>
                        <a:buNone/>
                      </a:pPr>
                      <a:r>
                        <a:rPr lang="en-GB" sz="1600"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075"/>
                        <a:buFont typeface="Arial"/>
                        <a:buNone/>
                      </a:pPr>
                      <a:endParaRPr sz="16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075"/>
                        <a:buFont typeface="Arial"/>
                        <a:buNone/>
                      </a:pPr>
                      <a:endParaRPr sz="16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600" u="none" strike="noStrike" cap="none">
                          <a:solidFill>
                            <a:schemeClr val="dk1"/>
                          </a:solidFill>
                          <a:latin typeface="Helvetica Neue"/>
                          <a:ea typeface="Helvetica Neue"/>
                          <a:cs typeface="Helvetica Neue"/>
                          <a:sym typeface="Helvetica Neue"/>
                        </a:rPr>
                        <a:t>45 min.</a:t>
                      </a:r>
                      <a:endParaRPr/>
                    </a:p>
                  </a:txBody>
                  <a:tcPr marL="91425" marR="91425" marT="91425" marB="91425"/>
                </a:tc>
                <a:tc>
                  <a:txBody>
                    <a:bodyPr/>
                    <a:lstStyle/>
                    <a:p>
                      <a:pPr marL="0" marR="0" lvl="0" indent="0" algn="l" rtl="0">
                        <a:lnSpc>
                          <a:spcPct val="90000"/>
                        </a:lnSpc>
                        <a:spcBef>
                          <a:spcPts val="0"/>
                        </a:spcBef>
                        <a:spcAft>
                          <a:spcPts val="0"/>
                        </a:spcAft>
                        <a:buClr>
                          <a:srgbClr val="000000"/>
                        </a:buClr>
                        <a:buSzPts val="1650"/>
                        <a:buFont typeface="Arial"/>
                        <a:buNone/>
                      </a:pPr>
                      <a:r>
                        <a:rPr lang="en-GB" sz="1400" b="1" u="none" strike="noStrike" cap="none">
                          <a:solidFill>
                            <a:schemeClr val="dk1"/>
                          </a:solidFill>
                          <a:latin typeface="Helvetica Neue"/>
                          <a:ea typeface="Helvetica Neue"/>
                          <a:cs typeface="Helvetica Neue"/>
                          <a:sym typeface="Helvetica Neue"/>
                        </a:rPr>
                        <a:t>Resultado del aprendizaje:</a:t>
                      </a:r>
                      <a:r>
                        <a:rPr lang="en-GB" sz="1400" u="none" strike="noStrike" cap="none">
                          <a:solidFill>
                            <a:schemeClr val="dk1"/>
                          </a:solidFill>
                          <a:latin typeface="Helvetica Neue"/>
                          <a:ea typeface="Helvetica Neue"/>
                          <a:cs typeface="Helvetica Neue"/>
                          <a:sym typeface="Helvetica Neue"/>
                        </a:rPr>
                        <a:t>  puedo modificar mi propio programa de calculadora de distancias para medir las longitudes de los lados y calcular el perímetro y el área de un rectángulo. Puedo convertir medidas a una unidad más pequeña.</a:t>
                      </a:r>
                      <a:endParaRPr/>
                    </a:p>
                  </a:txBody>
                  <a:tcPr marL="91425" marR="91425" marT="91425" marB="91425">
                    <a:solidFill>
                      <a:srgbClr val="F3F3F3"/>
                    </a:solidFill>
                  </a:tcPr>
                </a:tc>
                <a:extLst>
                  <a:ext uri="{0D108BD9-81ED-4DB2-BD59-A6C34878D82A}">
                    <a16:rowId xmlns:a16="http://schemas.microsoft.com/office/drawing/2014/main" val="10002"/>
                  </a:ext>
                </a:extLst>
              </a:tr>
              <a:tr h="825000">
                <a:tc vMerge="1">
                  <a:txBody>
                    <a:bodyPr/>
                    <a:lstStyle/>
                    <a:p>
                      <a:endParaRPr lang="en-US"/>
                    </a:p>
                  </a:txBody>
                  <a:tcPr/>
                </a:tc>
                <a:tc>
                  <a:txBody>
                    <a:bodyPr/>
                    <a:lstStyle/>
                    <a:p>
                      <a:pPr marL="0" marR="0" lvl="0" indent="0" algn="l" rtl="0">
                        <a:lnSpc>
                          <a:spcPct val="90000"/>
                        </a:lnSpc>
                        <a:spcBef>
                          <a:spcPts val="0"/>
                        </a:spcBef>
                        <a:spcAft>
                          <a:spcPts val="0"/>
                        </a:spcAft>
                        <a:buClr>
                          <a:srgbClr val="000000"/>
                        </a:buClr>
                        <a:buSzPts val="1650"/>
                        <a:buFont typeface="Arial"/>
                        <a:buNone/>
                      </a:pPr>
                      <a:r>
                        <a:rPr lang="en-GB" sz="1400" b="1" u="none" strike="noStrike" cap="none">
                          <a:solidFill>
                            <a:schemeClr val="dk1"/>
                          </a:solidFill>
                          <a:latin typeface="Helvetica Neue"/>
                          <a:ea typeface="Helvetica Neue"/>
                          <a:cs typeface="Helvetica Neue"/>
                          <a:sym typeface="Helvetica Neue"/>
                        </a:rPr>
                        <a:t>Descripción de la actividad: </a:t>
                      </a:r>
                      <a:r>
                        <a:rPr lang="en-GB" sz="1400" u="none" strike="noStrike" cap="none">
                          <a:solidFill>
                            <a:schemeClr val="dk1"/>
                          </a:solidFill>
                          <a:latin typeface="Helvetica Neue"/>
                          <a:ea typeface="Helvetica Neue"/>
                          <a:cs typeface="Helvetica Neue"/>
                          <a:sym typeface="Helvetica Neue"/>
                        </a:rPr>
                        <a:t> modifica el proyecto de inicio para programar tu propio proyecto de calculadora de distancias para recorrer los lados de un rectángulo y medir sus longitudes en pies o metros. Calcula el perímetro y el área del rectángulo utilizando las medidas recopiladas y conviértelas a unidades de medida más pequeñas (pulgadas o centímetros).</a:t>
                      </a:r>
                      <a:endParaRPr/>
                    </a:p>
                  </a:txBody>
                  <a:tcPr marL="91425" marR="91425" marT="91425" marB="91425">
                    <a:solidFill>
                      <a:srgbClr val="D9D9D9"/>
                    </a:solidFill>
                  </a:tcPr>
                </a:tc>
                <a:extLst>
                  <a:ext uri="{0D108BD9-81ED-4DB2-BD59-A6C34878D82A}">
                    <a16:rowId xmlns:a16="http://schemas.microsoft.com/office/drawing/2014/main" val="10003"/>
                  </a:ext>
                </a:extLst>
              </a:tr>
              <a:tr h="840100">
                <a:tc rowSpan="2">
                  <a:txBody>
                    <a:bodyPr/>
                    <a:lstStyle/>
                    <a:p>
                      <a:pPr marL="0" marR="0" lvl="0" indent="0" algn="l" rtl="0">
                        <a:lnSpc>
                          <a:spcPct val="90000"/>
                        </a:lnSpc>
                        <a:spcBef>
                          <a:spcPts val="0"/>
                        </a:spcBef>
                        <a:spcAft>
                          <a:spcPts val="0"/>
                        </a:spcAft>
                        <a:buClr>
                          <a:srgbClr val="000000"/>
                        </a:buClr>
                        <a:buSzPts val="1875"/>
                        <a:buFont typeface="Arial"/>
                        <a:buNone/>
                      </a:pPr>
                      <a:r>
                        <a:rPr lang="en-GB" sz="1600" b="1" u="sng" strike="noStrike" cap="none">
                          <a:solidFill>
                            <a:srgbClr val="CD0364"/>
                          </a:solidFill>
                          <a:latin typeface="Helvetica Neue"/>
                          <a:ea typeface="Helvetica Neue"/>
                          <a:cs typeface="Helvetica Neue"/>
                          <a:sym typeface="Helvetica Neue"/>
                        </a:rPr>
                        <a:t>Picante</a:t>
                      </a:r>
                      <a:endParaRPr u="sng">
                        <a:solidFill>
                          <a:srgbClr val="CD0364"/>
                        </a:solidFill>
                      </a:endParaRPr>
                    </a:p>
                    <a:p>
                      <a:pPr marL="0" marR="0" lvl="0" indent="0" algn="l" rtl="0">
                        <a:lnSpc>
                          <a:spcPct val="90000"/>
                        </a:lnSpc>
                        <a:spcBef>
                          <a:spcPts val="812"/>
                        </a:spcBef>
                        <a:spcAft>
                          <a:spcPts val="0"/>
                        </a:spcAft>
                        <a:buClr>
                          <a:srgbClr val="000000"/>
                        </a:buClr>
                        <a:buSzPts val="1875"/>
                        <a:buFont typeface="Arial"/>
                        <a:buNone/>
                      </a:pPr>
                      <a:r>
                        <a:rPr lang="en-GB" sz="1600"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375"/>
                        <a:buFont typeface="Arial"/>
                        <a:buNone/>
                      </a:pPr>
                      <a:endParaRPr sz="16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6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600" u="none" strike="noStrike" cap="none">
                          <a:solidFill>
                            <a:schemeClr val="dk1"/>
                          </a:solidFill>
                          <a:latin typeface="Helvetica Neue"/>
                          <a:ea typeface="Helvetica Neue"/>
                          <a:cs typeface="Helvetica Neue"/>
                          <a:sym typeface="Helvetica Neue"/>
                        </a:rPr>
                        <a:t>45-60 min.</a:t>
                      </a:r>
                      <a:endParaRPr/>
                    </a:p>
                  </a:txBody>
                  <a:tcPr marL="91425" marR="91425" marT="91425" marB="91425"/>
                </a:tc>
                <a:tc>
                  <a:txBody>
                    <a:bodyPr/>
                    <a:lstStyle/>
                    <a:p>
                      <a:pPr marL="0" marR="0" lvl="0" indent="0" algn="l" rtl="0">
                        <a:lnSpc>
                          <a:spcPct val="90000"/>
                        </a:lnSpc>
                        <a:spcBef>
                          <a:spcPts val="0"/>
                        </a:spcBef>
                        <a:spcAft>
                          <a:spcPts val="0"/>
                        </a:spcAft>
                        <a:buClr>
                          <a:srgbClr val="000000"/>
                        </a:buClr>
                        <a:buSzPts val="1650"/>
                        <a:buFont typeface="Arial"/>
                        <a:buNone/>
                      </a:pPr>
                      <a:r>
                        <a:rPr lang="en-GB" sz="1400" b="1" u="none" strike="noStrike" cap="none">
                          <a:solidFill>
                            <a:schemeClr val="dk1"/>
                          </a:solidFill>
                          <a:latin typeface="Helvetica Neue"/>
                          <a:ea typeface="Helvetica Neue"/>
                          <a:cs typeface="Helvetica Neue"/>
                          <a:sym typeface="Helvetica Neue"/>
                        </a:rPr>
                        <a:t>Resultado del aprendizaje: </a:t>
                      </a:r>
                      <a:r>
                        <a:rPr lang="en-GB" sz="1400" u="none" strike="noStrike" cap="none">
                          <a:solidFill>
                            <a:schemeClr val="dk1"/>
                          </a:solidFill>
                          <a:latin typeface="Helvetica Neue"/>
                          <a:ea typeface="Helvetica Neue"/>
                          <a:cs typeface="Helvetica Neue"/>
                          <a:sym typeface="Helvetica Neue"/>
                        </a:rPr>
                        <a:t> puedo crear mi propio programa calculador de distancias para medir las longitudes de los lados y calcular el perímetro y el área de un rectángulo. Puedo convertir medidas a una unidad más pequeña.</a:t>
                      </a:r>
                      <a:endParaRPr/>
                    </a:p>
                  </a:txBody>
                  <a:tcPr marL="91425" marR="91425" marT="91425" marB="91425">
                    <a:solidFill>
                      <a:srgbClr val="F3F3F3"/>
                    </a:solidFill>
                  </a:tcPr>
                </a:tc>
                <a:extLst>
                  <a:ext uri="{0D108BD9-81ED-4DB2-BD59-A6C34878D82A}">
                    <a16:rowId xmlns:a16="http://schemas.microsoft.com/office/drawing/2014/main" val="10004"/>
                  </a:ext>
                </a:extLst>
              </a:tr>
              <a:tr h="445750">
                <a:tc vMerge="1">
                  <a:txBody>
                    <a:bodyPr/>
                    <a:lstStyle/>
                    <a:p>
                      <a:endParaRPr lang="en-US"/>
                    </a:p>
                  </a:txBody>
                  <a:tcPr/>
                </a:tc>
                <a:tc>
                  <a:txBody>
                    <a:bodyPr/>
                    <a:lstStyle/>
                    <a:p>
                      <a:pPr marL="0" marR="0" lvl="0" indent="0" algn="l" rtl="0">
                        <a:lnSpc>
                          <a:spcPct val="90000"/>
                        </a:lnSpc>
                        <a:spcBef>
                          <a:spcPts val="0"/>
                        </a:spcBef>
                        <a:spcAft>
                          <a:spcPts val="0"/>
                        </a:spcAft>
                        <a:buClr>
                          <a:srgbClr val="000000"/>
                        </a:buClr>
                        <a:buSzPts val="1650"/>
                        <a:buFont typeface="Arial"/>
                        <a:buNone/>
                      </a:pPr>
                      <a:r>
                        <a:rPr lang="en-GB" sz="1400" b="1" u="none" strike="noStrike" cap="none">
                          <a:solidFill>
                            <a:schemeClr val="dk1"/>
                          </a:solidFill>
                          <a:latin typeface="Helvetica Neue"/>
                          <a:ea typeface="Helvetica Neue"/>
                          <a:cs typeface="Helvetica Neue"/>
                          <a:sym typeface="Helvetica Neue"/>
                        </a:rPr>
                        <a:t>Descripción de la actividad: </a:t>
                      </a:r>
                      <a:r>
                        <a:rPr lang="en-GB" sz="1400" u="none" strike="noStrike" cap="none">
                          <a:solidFill>
                            <a:schemeClr val="dk1"/>
                          </a:solidFill>
                          <a:latin typeface="Helvetica Neue"/>
                          <a:ea typeface="Helvetica Neue"/>
                          <a:cs typeface="Helvetica Neue"/>
                          <a:sym typeface="Helvetica Neue"/>
                        </a:rPr>
                        <a:t> programa tu propio proyecto de calculadora de distancias para recorrer los lados de un rectángulo y medir sus longitudes en pies o metros. Calcula el perímetro y el área del rectángulo utilizando las medidas recopiladas y conviértelas a unidades de medida más pequeñas (pulgadas o centímetros).</a:t>
                      </a:r>
                      <a:endParaRPr/>
                    </a:p>
                  </a:txBody>
                  <a:tcPr marL="91425" marR="91425" marT="91425" marB="91425">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6e01cb81e0_0_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Ventajas de las herramientas computacionales en la enseñanza de las Matemáticas</a:t>
            </a:r>
            <a:endParaRPr/>
          </a:p>
        </p:txBody>
      </p:sp>
      <p:sp>
        <p:nvSpPr>
          <p:cNvPr id="171" name="Google Shape;171;g36e01cb81e0_0_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7</a:t>
            </a:fld>
            <a:endParaRPr/>
          </a:p>
        </p:txBody>
      </p:sp>
      <p:sp>
        <p:nvSpPr>
          <p:cNvPr id="172" name="Google Shape;172;g36e01cb81e0_0_0"/>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110000"/>
              </a:lnSpc>
              <a:spcBef>
                <a:spcPts val="1300"/>
              </a:spcBef>
              <a:spcAft>
                <a:spcPts val="0"/>
              </a:spcAft>
              <a:buSzPts val="1800"/>
              <a:buNone/>
            </a:pPr>
            <a:r>
              <a:rPr lang="en-GB" sz="1800" b="1"/>
              <a:t>Contexto de California</a:t>
            </a:r>
            <a:endParaRPr/>
          </a:p>
          <a:p>
            <a:pPr marL="0" lvl="0" indent="0" algn="l" rtl="0">
              <a:lnSpc>
                <a:spcPct val="110000"/>
              </a:lnSpc>
              <a:spcBef>
                <a:spcPts val="1300"/>
              </a:spcBef>
              <a:spcAft>
                <a:spcPts val="0"/>
              </a:spcAft>
              <a:buSzPts val="1800"/>
              <a:buNone/>
            </a:pPr>
            <a:r>
              <a:rPr lang="en-GB" sz="1800"/>
              <a:t>El proyecto de calculadora de distancias del micro:bit apoya el Marco de Matemáticas de CA y el Estándar de Práctica Matemática 5 integrando herramientas computacionales para apoyar la comprensión de las Matemáticas. Se trata de un componente relevante porque los alumnos pueden medir las áreas de los jardines de su comunidad local, parques y otros espacios verdes.</a:t>
            </a:r>
            <a:endParaRPr/>
          </a:p>
          <a:p>
            <a:pPr marL="0" lvl="0" indent="0" algn="l" rtl="0">
              <a:lnSpc>
                <a:spcPct val="110000"/>
              </a:lnSpc>
              <a:spcBef>
                <a:spcPts val="1300"/>
              </a:spcBef>
              <a:spcAft>
                <a:spcPts val="0"/>
              </a:spcAft>
              <a:buSzPts val="1800"/>
              <a:buNone/>
            </a:pPr>
            <a:r>
              <a:rPr lang="en-GB" sz="1800"/>
              <a:t>Actividades basadas en herramientas computacionales:</a:t>
            </a:r>
            <a:endParaRPr/>
          </a:p>
          <a:p>
            <a:pPr marL="457200" marR="0" lvl="0" indent="-342900" algn="l" rtl="0">
              <a:lnSpc>
                <a:spcPct val="110000"/>
              </a:lnSpc>
              <a:spcBef>
                <a:spcPts val="1300"/>
              </a:spcBef>
              <a:spcAft>
                <a:spcPts val="0"/>
              </a:spcAft>
              <a:buClr>
                <a:srgbClr val="00A000"/>
              </a:buClr>
              <a:buSzPts val="1800"/>
              <a:buChar char="•"/>
            </a:pPr>
            <a:r>
              <a:rPr lang="en-GB" sz="1800"/>
              <a:t>Apoyar a los alumnos multilingües con elementos visuales y representaciones prácticas. </a:t>
            </a:r>
            <a:endParaRPr/>
          </a:p>
          <a:p>
            <a:pPr marL="457200" lvl="0" indent="-342900" algn="l" rtl="0">
              <a:lnSpc>
                <a:spcPct val="110000"/>
              </a:lnSpc>
              <a:spcBef>
                <a:spcPts val="1300"/>
              </a:spcBef>
              <a:spcAft>
                <a:spcPts val="0"/>
              </a:spcAft>
              <a:buClr>
                <a:srgbClr val="00A000"/>
              </a:buClr>
              <a:buSzPts val="1800"/>
              <a:buChar char="•"/>
            </a:pPr>
            <a:r>
              <a:rPr lang="en-GB" sz="1800"/>
              <a:t>Proporcionar puntos de entrada de suelo bajo/techo alto para todos los alumnos que promuevan la agencia y la curiosidad de los alumnos. </a:t>
            </a:r>
            <a:endParaRPr/>
          </a:p>
          <a:p>
            <a:pPr marL="457200" lvl="0" indent="-342900" algn="l" rtl="0">
              <a:lnSpc>
                <a:spcPct val="110000"/>
              </a:lnSpc>
              <a:spcBef>
                <a:spcPts val="1300"/>
              </a:spcBef>
              <a:spcAft>
                <a:spcPts val="0"/>
              </a:spcAft>
              <a:buClr>
                <a:srgbClr val="00A000"/>
              </a:buClr>
              <a:buSzPts val="1800"/>
              <a:buChar char="•"/>
            </a:pPr>
            <a:r>
              <a:rPr lang="en-GB" sz="1800"/>
              <a:t>Promover una pedagogía culturalmente receptiva en relación con los </a:t>
            </a:r>
            <a:r>
              <a:rPr lang="en-GB" sz="1800" u="sng">
                <a:solidFill>
                  <a:schemeClr val="hlink"/>
                </a:solidFill>
                <a:hlinkClick r:id="rId3"/>
              </a:rPr>
              <a:t>Cinco Componentes de una Enseñanza de las Matemáticas Equitativa y Atractiva</a:t>
            </a:r>
            <a:r>
              <a:rPr lang="en-GB" sz="1800"/>
              <a:t>.</a:t>
            </a:r>
            <a:endParaRPr/>
          </a:p>
          <a:p>
            <a:pPr marL="457200" lvl="0" indent="-342900" algn="l" rtl="0">
              <a:lnSpc>
                <a:spcPct val="110000"/>
              </a:lnSpc>
              <a:spcBef>
                <a:spcPts val="1300"/>
              </a:spcBef>
              <a:spcAft>
                <a:spcPts val="1000"/>
              </a:spcAft>
              <a:buClr>
                <a:srgbClr val="00A000"/>
              </a:buClr>
              <a:buSzPts val="1800"/>
              <a:buChar char="•"/>
            </a:pPr>
            <a:r>
              <a:rPr lang="en-GB" sz="1800"/>
              <a:t>Proporcionar oportunidades de recogida de datos de evaluación formativa para apoyar e informar la instrucción.</a:t>
            </a:r>
            <a:endParaRPr/>
          </a:p>
        </p:txBody>
      </p:sp>
      <p:pic>
        <p:nvPicPr>
          <p:cNvPr id="173" name="Google Shape;173;g36e01cb81e0_0_0" title="Screenshot 2025-06-12 at 17.01.28.png"/>
          <p:cNvPicPr preferRelativeResize="0"/>
          <p:nvPr/>
        </p:nvPicPr>
        <p:blipFill rotWithShape="1">
          <a:blip r:embed="rId4">
            <a:alphaModFix/>
          </a:blip>
          <a:srcRect l="-129080" t="6450" r="129080" b="-6448"/>
          <a:stretch/>
        </p:blipFill>
        <p:spPr>
          <a:xfrm>
            <a:off x="7928000" y="4042200"/>
            <a:ext cx="1728000" cy="2237950"/>
          </a:xfrm>
          <a:prstGeom prst="rect">
            <a:avLst/>
          </a:prstGeom>
          <a:noFill/>
          <a:ln>
            <a:noFill/>
          </a:ln>
        </p:spPr>
      </p:pic>
      <p:grpSp>
        <p:nvGrpSpPr>
          <p:cNvPr id="174" name="Google Shape;174;g36e01cb81e0_0_0"/>
          <p:cNvGrpSpPr/>
          <p:nvPr/>
        </p:nvGrpSpPr>
        <p:grpSpPr>
          <a:xfrm>
            <a:off x="8376013" y="3346445"/>
            <a:ext cx="981036" cy="1315300"/>
            <a:chOff x="7405932" y="173428"/>
            <a:chExt cx="981036" cy="1315300"/>
          </a:xfrm>
        </p:grpSpPr>
        <p:grpSp>
          <p:nvGrpSpPr>
            <p:cNvPr id="175" name="Google Shape;175;g36e01cb81e0_0_0"/>
            <p:cNvGrpSpPr/>
            <p:nvPr/>
          </p:nvGrpSpPr>
          <p:grpSpPr>
            <a:xfrm rot="4080661">
              <a:off x="7924713" y="227922"/>
              <a:ext cx="371965" cy="377126"/>
              <a:chOff x="7572716" y="3272053"/>
              <a:chExt cx="489368" cy="496098"/>
            </a:xfrm>
          </p:grpSpPr>
          <p:sp>
            <p:nvSpPr>
              <p:cNvPr id="176" name="Google Shape;176;g36e01cb81e0_0_0"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177" name="Google Shape;177;g36e01cb81e0_0_0"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178" name="Google Shape;178;g36e01cb81e0_0_0"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179" name="Google Shape;179;g36e01cb81e0_0_0"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180" name="Google Shape;180;g36e01cb81e0_0_0"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181" name="Google Shape;181;g36e01cb81e0_0_0"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grpSp>
        <p:pic>
          <p:nvPicPr>
            <p:cNvPr id="182" name="Google Shape;182;g36e01cb81e0_0_0" descr="decorativo" title="Surprised_green@4x-100.jpg"/>
            <p:cNvPicPr preferRelativeResize="0"/>
            <p:nvPr/>
          </p:nvPicPr>
          <p:blipFill rotWithShape="1">
            <a:blip r:embed="rId5">
              <a:alphaModFix/>
            </a:blip>
            <a:srcRect/>
            <a:stretch/>
          </p:blipFill>
          <p:spPr>
            <a:xfrm rot="-1287383">
              <a:off x="7495156" y="724214"/>
              <a:ext cx="802589" cy="639897"/>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3669771b81a_0_5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50"/>
              <a:buNone/>
            </a:pPr>
            <a:r>
              <a:rPr lang="en-GB" sz="4950"/>
              <a:t>Ligero</a:t>
            </a:r>
            <a:endParaRPr/>
          </a:p>
        </p:txBody>
      </p:sp>
      <p:sp>
        <p:nvSpPr>
          <p:cNvPr id="188" name="Google Shape;188;g3669771b81a_0_5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35fa30c4f18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Introducción</a:t>
            </a:r>
            <a:endParaRPr/>
          </a:p>
        </p:txBody>
      </p:sp>
      <p:sp>
        <p:nvSpPr>
          <p:cNvPr id="194" name="Google Shape;194;g35fa30c4f18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9</a:t>
            </a:fld>
            <a:endParaRPr/>
          </a:p>
        </p:txBody>
      </p:sp>
      <p:sp>
        <p:nvSpPr>
          <p:cNvPr id="195" name="Google Shape;195;g35fa30c4f18_0_17"/>
          <p:cNvSpPr txBox="1">
            <a:spLocks noGrp="1"/>
          </p:cNvSpPr>
          <p:nvPr>
            <p:ph type="body" idx="1"/>
          </p:nvPr>
        </p:nvSpPr>
        <p:spPr>
          <a:xfrm>
            <a:off x="681011" y="1557159"/>
            <a:ext cx="8544000" cy="4609500"/>
          </a:xfrm>
          <a:prstGeom prst="rect">
            <a:avLst/>
          </a:prstGeom>
          <a:noFill/>
          <a:ln>
            <a:noFill/>
          </a:ln>
        </p:spPr>
        <p:txBody>
          <a:bodyPr spcFirstLastPara="1" wrap="square" lIns="91425" tIns="45700" rIns="91425" bIns="45700" anchor="t" anchorCtr="0">
            <a:noAutofit/>
          </a:bodyPr>
          <a:lstStyle/>
          <a:p>
            <a:pPr marL="457200" lvl="0" indent="-342900" algn="l" rtl="0">
              <a:lnSpc>
                <a:spcPct val="110000"/>
              </a:lnSpc>
              <a:spcBef>
                <a:spcPts val="0"/>
              </a:spcBef>
              <a:spcAft>
                <a:spcPts val="0"/>
              </a:spcAft>
              <a:buClr>
                <a:srgbClr val="2993D6"/>
              </a:buClr>
              <a:buSzPts val="1800"/>
              <a:buChar char="•"/>
            </a:pPr>
            <a:r>
              <a:rPr lang="en-GB" sz="1800"/>
              <a:t>Los alumnos descargarán el código en su micro:bit y utilizarán su micro:bit como calculadora de distancias.</a:t>
            </a:r>
            <a:endParaRPr/>
          </a:p>
          <a:p>
            <a:pPr marL="457200" lvl="0" indent="-342900" algn="l" rtl="0">
              <a:lnSpc>
                <a:spcPct val="110000"/>
              </a:lnSpc>
              <a:spcBef>
                <a:spcPts val="1000"/>
              </a:spcBef>
              <a:spcAft>
                <a:spcPts val="0"/>
              </a:spcAft>
              <a:buClr>
                <a:srgbClr val="2993D6"/>
              </a:buClr>
              <a:buSzPts val="1800"/>
              <a:buChar char="•"/>
            </a:pPr>
            <a:r>
              <a:rPr lang="en-GB" sz="1800"/>
              <a:t>Los alumnos caminan a lo largo y ancho de un área rectangular, como el gimnasio, la cafetería o el patio del colegio, presionando el botón A cada vez que dan un paso. </a:t>
            </a:r>
            <a:endParaRPr/>
          </a:p>
          <a:p>
            <a:pPr marL="457200" lvl="0" indent="-342900" algn="l" rtl="0">
              <a:lnSpc>
                <a:spcPct val="110000"/>
              </a:lnSpc>
              <a:spcBef>
                <a:spcPts val="1000"/>
              </a:spcBef>
              <a:spcAft>
                <a:spcPts val="0"/>
              </a:spcAft>
              <a:buClr>
                <a:srgbClr val="2993D6"/>
              </a:buClr>
              <a:buSzPts val="1800"/>
              <a:buChar char="•"/>
            </a:pPr>
            <a:r>
              <a:rPr lang="en-GB" sz="1800"/>
              <a:t>Calculan la longitud y la anchura del rectángulo presionando el botón B de su micro:bit. El micro:bit multiplica por 2 el número de pasos que han dado, porque la longitud media de los pasos es de 0,6 metros. </a:t>
            </a:r>
            <a:endParaRPr/>
          </a:p>
          <a:p>
            <a:pPr marL="457200" lvl="0" indent="-342900" algn="l" rtl="0">
              <a:lnSpc>
                <a:spcPct val="110000"/>
              </a:lnSpc>
              <a:spcBef>
                <a:spcPts val="1000"/>
              </a:spcBef>
              <a:spcAft>
                <a:spcPts val="0"/>
              </a:spcAft>
              <a:buClr>
                <a:srgbClr val="2993D6"/>
              </a:buClr>
              <a:buSzPts val="1800"/>
              <a:buChar char="•"/>
            </a:pPr>
            <a:r>
              <a:rPr lang="en-GB" sz="1800"/>
              <a:t>Los alumnos registran las medidas. </a:t>
            </a:r>
            <a:endParaRPr/>
          </a:p>
          <a:p>
            <a:pPr marL="914400" lvl="1" indent="-342900" algn="l" rtl="0">
              <a:lnSpc>
                <a:spcPct val="110000"/>
              </a:lnSpc>
              <a:spcBef>
                <a:spcPts val="1000"/>
              </a:spcBef>
              <a:spcAft>
                <a:spcPts val="0"/>
              </a:spcAft>
              <a:buClr>
                <a:srgbClr val="2993D6"/>
              </a:buClr>
              <a:buSzPts val="1800"/>
              <a:buChar char="•"/>
            </a:pPr>
            <a:r>
              <a:rPr lang="en-GB" sz="1800"/>
              <a:t>Se puede utilizar la hoja de registro de la calculadora de distancias para anotar las medidas. </a:t>
            </a:r>
            <a:endParaRPr/>
          </a:p>
          <a:p>
            <a:pPr marL="457200" lvl="0" indent="-342900" algn="l" rtl="0">
              <a:lnSpc>
                <a:spcPct val="110000"/>
              </a:lnSpc>
              <a:spcBef>
                <a:spcPts val="1000"/>
              </a:spcBef>
              <a:spcAft>
                <a:spcPts val="0"/>
              </a:spcAft>
              <a:buClr>
                <a:srgbClr val="2993D6"/>
              </a:buClr>
              <a:buSzPts val="1800"/>
              <a:buChar char="•"/>
            </a:pPr>
            <a:r>
              <a:rPr lang="en-GB" sz="1800"/>
              <a:t>Pasan a calcular el perímetro y el área del rectángulo. </a:t>
            </a:r>
            <a:endParaRPr/>
          </a:p>
          <a:p>
            <a:pPr marL="0" lvl="0" indent="0" algn="l" rtl="0">
              <a:lnSpc>
                <a:spcPct val="110000"/>
              </a:lnSpc>
              <a:spcBef>
                <a:spcPts val="1000"/>
              </a:spcBef>
              <a:spcAft>
                <a:spcPts val="1000"/>
              </a:spcAft>
              <a:buSzPts val="1800"/>
              <a:buNone/>
            </a:pPr>
            <a:endParaRPr sz="1800"/>
          </a:p>
        </p:txBody>
      </p:sp>
      <p:pic>
        <p:nvPicPr>
          <p:cNvPr id="196" name="Google Shape;196;g35fa30c4f18_0_17"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197" name="Google Shape;197;g35fa30c4f18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198" name="Google Shape;198;g35fa30c4f18_0_17" descr="Ilustración de una bota para representar los pasos dados y medidos con el micro:bit"/>
          <p:cNvPicPr preferRelativeResize="0"/>
          <p:nvPr/>
        </p:nvPicPr>
        <p:blipFill rotWithShape="1">
          <a:blip r:embed="rId4">
            <a:alphaModFix/>
          </a:blip>
          <a:srcRect/>
          <a:stretch/>
        </p:blipFill>
        <p:spPr>
          <a:xfrm flipH="1">
            <a:off x="8092663" y="5130800"/>
            <a:ext cx="1390650" cy="13906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Custom 2">
      <a:dk1>
        <a:srgbClr val="000000"/>
      </a:dk1>
      <a:lt1>
        <a:srgbClr val="FFFFFF"/>
      </a:lt1>
      <a:dk2>
        <a:srgbClr val="3E4048"/>
      </a:dk2>
      <a:lt2>
        <a:srgbClr val="E7E6E6"/>
      </a:lt2>
      <a:accent1>
        <a:srgbClr val="00A000"/>
      </a:accent1>
      <a:accent2>
        <a:srgbClr val="2A92D6"/>
      </a:accent2>
      <a:accent3>
        <a:srgbClr val="CD0365"/>
      </a:accent3>
      <a:accent4>
        <a:srgbClr val="E7645C"/>
      </a:accent4>
      <a:accent5>
        <a:srgbClr val="6C4BC1"/>
      </a:accent5>
      <a:accent6>
        <a:srgbClr val="7BCDC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3769</Words>
  <Application>Microsoft Macintosh PowerPoint</Application>
  <PresentationFormat>A4 Paper (210x297 mm)</PresentationFormat>
  <Paragraphs>297</Paragraphs>
  <Slides>34</Slides>
  <Notes>34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34</vt:i4>
      </vt:variant>
    </vt:vector>
  </HeadingPairs>
  <TitlesOfParts>
    <vt:vector size="39" baseType="lpstr">
      <vt:lpstr>Arial</vt:lpstr>
      <vt:lpstr>Calibri</vt:lpstr>
      <vt:lpstr>Helvetica Neue</vt:lpstr>
      <vt:lpstr>Office Theme</vt:lpstr>
      <vt:lpstr>Divider Slides</vt:lpstr>
      <vt:lpstr>Lo que necesitas: </vt:lpstr>
      <vt:lpstr>Medición y conversión con la calculadora de distancias</vt:lpstr>
      <vt:lpstr>Conceptos de la Informática</vt:lpstr>
      <vt:lpstr>Cómo funciona la calculadora de distancias</vt:lpstr>
      <vt:lpstr>Cómo montar la correa del micro:bit</vt:lpstr>
      <vt:lpstr>Elige tu nivel</vt:lpstr>
      <vt:lpstr>Ventajas de las herramientas computacionales en la enseñanza de las Matemáticas</vt:lpstr>
      <vt:lpstr>PowerPoint Presentation</vt:lpstr>
      <vt:lpstr>Ligero 🌶️ Introducción</vt:lpstr>
      <vt:lpstr>Ligero 🌶️ Pasos de la actividad de los alumnos</vt:lpstr>
      <vt:lpstr>Ligero 🌶️ Detalles del código 1</vt:lpstr>
      <vt:lpstr>Ligero 🌶️ Detalles del código 2</vt:lpstr>
      <vt:lpstr>PowerPoint Presentation</vt:lpstr>
      <vt:lpstr>Medio 🌶️🌶️ Introducción</vt:lpstr>
      <vt:lpstr>Medio 🌶️🌶️ Pasos de la actividad de los alumnos 1</vt:lpstr>
      <vt:lpstr>Medio 🌶️🌶️ Pasos de la actividad de los alumnos 2</vt:lpstr>
      <vt:lpstr>Medio 🌶️🌶️ Pasos de la actividad de los alumnos 3</vt:lpstr>
      <vt:lpstr>Medio 🌶️🌶️ Detalles del código 1</vt:lpstr>
      <vt:lpstr>Medio 🌶️🌶️ Detalles del código 2</vt:lpstr>
      <vt:lpstr>PowerPoint Presentation</vt:lpstr>
      <vt:lpstr>Picante 🌶️🌶️🌶️ Introducción</vt:lpstr>
      <vt:lpstr>Picante 🌶️🌶️🌶️ Pasos de la actividad de los alumnos 1</vt:lpstr>
      <vt:lpstr>Picante 🌶️🌶️🌶️ Pasos de la actividad de los alumnos 2</vt:lpstr>
      <vt:lpstr>Picante 🌶️🌶️🌶️ Pasos de la actividad de los alumnos 3</vt:lpstr>
      <vt:lpstr>Picante 🌶️🌶️🌶️ Pasos de la actividad de los alumnos 4</vt:lpstr>
      <vt:lpstr>Picante 🌶️🌶️🌶️ Pasos de la actividad de los alumnos 5</vt:lpstr>
      <vt:lpstr>Picante 🌶️🌶️🌶️ Pasos de la actividad de los alumnos 6</vt:lpstr>
      <vt:lpstr>Picante 🌶️🌶️🌶️ Pasos de la actividad de los alumnos 7</vt:lpstr>
      <vt:lpstr>Picante 🌶️🌶️🌶️ Pasos de la actividad de los alumnos 8</vt:lpstr>
      <vt:lpstr>Picante 🌶️🌶️🌶️ Pasos de la actividad de los alumnos 9</vt:lpstr>
      <vt:lpstr>Picante 🌶️🌶️🌶️ Detalles del código 1</vt:lpstr>
      <vt:lpstr>Picante 🌶️🌶️🌶️ Detalles del código 2</vt:lpstr>
      <vt:lpstr>PowerPoint Presentation</vt:lpstr>
      <vt:lpstr>Extensiones de la calculadora de distancias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Guía del proyecto</dc:title>
  <dc:subject/>
  <dc:creator>Micro:bit Educational Foundation</dc:creator>
  <cp:keywords/>
  <dc:description/>
  <cp:lastModifiedBy>Corey Rogers</cp:lastModifiedBy>
  <cp:revision>1</cp:revision>
  <dcterms:created xsi:type="dcterms:W3CDTF">2024-02-02T13:38:47Z</dcterms:created>
  <dcterms:modified xsi:type="dcterms:W3CDTF">2025-12-18T15:28:24Z</dcterms:modified>
  <cp:category/>
</cp:coreProperties>
</file>