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4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906000" cy="6858000" type="A4"/>
  <p:notesSz cx="6858000" cy="9144000"/>
  <p:embeddedFontLst>
    <p:embeddedFont>
      <p:font typeface="Helvetica Neue" panose="02000503000000020004" pitchFamily="2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913">
          <p15:clr>
            <a:srgbClr val="A4A3A4"/>
          </p15:clr>
        </p15:guide>
        <p15:guide id="2" pos="245">
          <p15:clr>
            <a:srgbClr val="A4A3A4"/>
          </p15:clr>
        </p15:guide>
        <p15:guide id="3" orient="horz" pos="769">
          <p15:clr>
            <a:srgbClr val="A4A3A4"/>
          </p15:clr>
        </p15:guide>
        <p15:guide id="4" pos="5995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4" roundtripDataSignature="AMtx7mg1xN//D9JIGlX4n9eWr4YyeojM0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DF84803-7DF2-4DCD-9301-8F74DEFA72F8}">
  <a:tblStyle styleId="{5DF84803-7DF2-4DCD-9301-8F74DEFA72F8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5"/>
  </p:normalViewPr>
  <p:slideViewPr>
    <p:cSldViewPr snapToGrid="0">
      <p:cViewPr varScale="1">
        <p:scale>
          <a:sx n="113" d="100"/>
          <a:sy n="113" d="100"/>
        </p:scale>
        <p:origin x="1352" y="184"/>
      </p:cViewPr>
      <p:guideLst>
        <p:guide orient="horz" pos="3913"/>
        <p:guide pos="245"/>
        <p:guide orient="horz" pos="769"/>
        <p:guide pos="59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1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customschemas.google.com/relationships/presentationmetadata" Target="meta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3.fntdata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2.fntdata"/><Relationship Id="rId35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5fec345a2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35fec345a22_0_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35fec345a22_0_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669771b81a_0_118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4" name="Google Shape;184;g3669771b81a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65ab73c13e_0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0" name="Google Shape;190;g365ab73c13e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669771b81a_0_2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9" name="Google Shape;199;g3669771b81a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669771b81a_0_2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0" name="Google Shape;210;g3669771b81a_0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65ab73c13e_0_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5406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9" name="Google Shape;219;g365ab73c13e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669771b81a_0_181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0" name="Google Shape;230;g3669771b81a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669771b81a_0_2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6" name="Google Shape;236;g3669771b81a_0_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5fa30c4f18_0_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5" name="Google Shape;245;g35fa30c4f18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65ab73c13e_0_1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5" name="Google Shape;255;g365ab73c13e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65ab73c13e_0_3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1" name="Google Shape;271;g365ab73c13e_0_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5d6a68a0a1_0_1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g35d6a68a0a1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65ab73c13e_0_1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0" name="Google Shape;280;g365ab73c13e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65ab73c13e_0_420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1" name="Google Shape;291;g365ab73c13e_0_4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5fa30c4f18_0_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7" name="Google Shape;297;g35fa30c4f18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65ab73c13e_0_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8" name="Google Shape;108;g365ab73c13e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5fe6bcad37_0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4" name="Google Shape;124;g35fe6bcad37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3d12505ba8_0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2" name="Google Shape;132;g33d12505ba8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669771b81a_0_55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9" name="Google Shape;149;g3669771b81a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5fa30c4f18_0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5" name="Google Shape;155;g35fa30c4f18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669771b81a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4" name="Google Shape;164;g3669771b81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5fa30c4f18_0_9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3" name="Google Shape;173;g35fa30c4f18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chemeClr val="lt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-253998"/>
            <a:ext cx="9905998" cy="711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6"/>
          <p:cNvSpPr/>
          <p:nvPr/>
        </p:nvSpPr>
        <p:spPr>
          <a:xfrm>
            <a:off x="4418076" y="950976"/>
            <a:ext cx="1159002" cy="1316736"/>
          </a:xfrm>
          <a:custGeom>
            <a:avLst/>
            <a:gdLst/>
            <a:ahLst/>
            <a:cxnLst/>
            <a:rect l="l" t="t" r="r" b="b"/>
            <a:pathLst>
              <a:path w="1069848" h="987552" extrusionOk="0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26" descr="A picture containing black, darkness, black and whit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91769" y="720187"/>
            <a:ext cx="123825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6" descr="A picture containing black, darknes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72298" y="1440230"/>
            <a:ext cx="565249" cy="632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78213" y="1196017"/>
            <a:ext cx="2947323" cy="59415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6"/>
          <p:cNvSpPr/>
          <p:nvPr/>
        </p:nvSpPr>
        <p:spPr>
          <a:xfrm>
            <a:off x="326898" y="4498848"/>
            <a:ext cx="1495806" cy="1914144"/>
          </a:xfrm>
          <a:custGeom>
            <a:avLst/>
            <a:gdLst/>
            <a:ahLst/>
            <a:cxnLst/>
            <a:rect l="l" t="t" r="r" b="b"/>
            <a:pathLst>
              <a:path w="1380744" h="1435608" extrusionOk="0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" name="Google Shape;22;p26" descr="A black and white image of a bird&#10;&#10;Description automatically generated with low confidenc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5456" y="4718689"/>
            <a:ext cx="1389592" cy="1507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26" descr="A picture containing black, darkness, black and white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8930" y="6036007"/>
            <a:ext cx="522817" cy="423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Dusk Orange">
  <p:cSld name="Divider Dusk Orange">
    <p:bg>
      <p:bgPr>
        <a:solidFill>
          <a:schemeClr val="accent4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669771b81a_0_199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g3669771b81a_0_199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olar Teal">
  <p:cSld name="Divider Polar Teal">
    <p:bg>
      <p:bgPr>
        <a:solidFill>
          <a:schemeClr val="accent6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69771b81a_0_205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g3669771b81a_0_205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lumn">
  <p:cSld name="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3925" cy="911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9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9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" name="Google Shape;29;p29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4132101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9"/>
          <p:cNvSpPr txBox="1">
            <a:spLocks noGrp="1"/>
          </p:cNvSpPr>
          <p:nvPr>
            <p:ph type="body" idx="2"/>
          </p:nvPr>
        </p:nvSpPr>
        <p:spPr>
          <a:xfrm>
            <a:off x="5092861" y="1548371"/>
            <a:ext cx="4132101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9"/>
          <p:cNvSpPr txBox="1"/>
          <p:nvPr/>
        </p:nvSpPr>
        <p:spPr>
          <a:xfrm>
            <a:off x="121300" y="83975"/>
            <a:ext cx="40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3rd Grade - Math </a:t>
            </a: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 </a:t>
            </a: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luency with </a:t>
            </a: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ice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SE">
  <p:cSld name="US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7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3925" cy="911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7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7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7" name="Google Shape;37;p27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3925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7"/>
          <p:cNvSpPr txBox="1"/>
          <p:nvPr/>
        </p:nvSpPr>
        <p:spPr>
          <a:xfrm>
            <a:off x="0" y="0"/>
            <a:ext cx="3000000" cy="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3rd Grade - Math Fact Fluency with Dice</a:t>
            </a: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Only">
  <p:cSld name="4_Title 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8"/>
          <p:cNvSpPr txBox="1">
            <a:spLocks noGrp="1"/>
          </p:cNvSpPr>
          <p:nvPr>
            <p:ph type="title"/>
          </p:nvPr>
        </p:nvSpPr>
        <p:spPr>
          <a:xfrm>
            <a:off x="460997" y="369143"/>
            <a:ext cx="3822841" cy="830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33"/>
              <a:buFont typeface="Helvetica Neue"/>
              <a:buNone/>
              <a:defRPr sz="3033" b="0" i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8"/>
          <p:cNvSpPr txBox="1"/>
          <p:nvPr/>
        </p:nvSpPr>
        <p:spPr>
          <a:xfrm>
            <a:off x="9539907" y="6509187"/>
            <a:ext cx="452231" cy="275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92"/>
              <a:buFont typeface="Arial"/>
              <a:buNone/>
            </a:pPr>
            <a:fld id="{00000000-1234-1234-1234-123412341234}" type="slidenum">
              <a:rPr lang="en-GB" sz="1192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1192" b="0" i="0" u="none" strike="noStrike" cap="none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" name="Google Shape;42;p28"/>
          <p:cNvSpPr txBox="1"/>
          <p:nvPr/>
        </p:nvSpPr>
        <p:spPr>
          <a:xfrm>
            <a:off x="0" y="0"/>
            <a:ext cx="3000000" cy="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3rd Grade - Math Fact Fluency with Dice</a:t>
            </a: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1785" y="1196017"/>
            <a:ext cx="2947323" cy="594155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30"/>
          <p:cNvSpPr txBox="1">
            <a:spLocks noGrp="1"/>
          </p:cNvSpPr>
          <p:nvPr>
            <p:ph type="ctrTitle"/>
          </p:nvPr>
        </p:nvSpPr>
        <p:spPr>
          <a:xfrm>
            <a:off x="887451" y="3126259"/>
            <a:ext cx="5437923" cy="1320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67"/>
              <a:buFont typeface="Arial"/>
              <a:buNone/>
              <a:defRPr sz="4767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Lantern Blue">
  <p:cSld name="Divider Lantern Blue">
    <p:bg>
      <p:bgPr>
        <a:solidFill>
          <a:schemeClr val="accent2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669771b81a_0_193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g3669771b81a_0_193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olar Purple">
  <p:cSld name="Divider Polar Purple">
    <p:bg>
      <p:bgPr>
        <a:solidFill>
          <a:schemeClr val="accent5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669771b81a_0_202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g3669771b81a_0_202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Dusk Red">
  <p:cSld name="Divider Dusk Red">
    <p:bg>
      <p:bgPr>
        <a:solidFill>
          <a:schemeClr val="accent3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669771b81a_0_196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g3669771b81a_0_196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Lantern Green">
  <p:cSld name="Divider Lantern Green">
    <p:bg>
      <p:bgPr>
        <a:solidFill>
          <a:schemeClr val="accent1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669771b81a_0_208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g3669771b81a_0_208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75"/>
              <a:buFont typeface="Arial"/>
              <a:buNone/>
              <a:defRPr sz="3575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3062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Font typeface="Arial"/>
              <a:buChar char="•"/>
              <a:defRPr sz="227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52425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Char char="•"/>
              <a:defRPr sz="19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31787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Char char="•"/>
              <a:defRPr sz="162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g3669771b81a_0_186" descr="A close up of a logo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99472" y="461975"/>
            <a:ext cx="1667467" cy="28125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g3669771b81a_0_186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40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99"/>
              <a:buFont typeface="Arial"/>
              <a:buNone/>
              <a:defRPr sz="4399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g3669771b81a_0_186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40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336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799"/>
              <a:buFont typeface="Arial"/>
              <a:buChar char="•"/>
              <a:defRPr sz="2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09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399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5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999"/>
              <a:buFont typeface="Arial"/>
              <a:buChar char="•"/>
              <a:defRPr sz="19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8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8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g3669771b81a_0_186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g3669771b81a_0_186"/>
          <p:cNvSpPr txBox="1">
            <a:spLocks noGrp="1"/>
          </p:cNvSpPr>
          <p:nvPr>
            <p:ph type="sldNum" idx="12"/>
          </p:nvPr>
        </p:nvSpPr>
        <p:spPr>
          <a:xfrm>
            <a:off x="6996112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mbit.io/us-dice-p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code.microbit.org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7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e.ca.gov/Ci/ma/cf/documents/mathfwchapter2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mbit.io/us-dice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A00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5fec345a22_0_24"/>
          <p:cNvSpPr/>
          <p:nvPr/>
        </p:nvSpPr>
        <p:spPr>
          <a:xfrm>
            <a:off x="283800" y="3422425"/>
            <a:ext cx="9233400" cy="2127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g35fec345a22_0_24"/>
          <p:cNvSpPr txBox="1">
            <a:spLocks noGrp="1"/>
          </p:cNvSpPr>
          <p:nvPr>
            <p:ph type="title" idx="4294967295"/>
          </p:nvPr>
        </p:nvSpPr>
        <p:spPr>
          <a:xfrm>
            <a:off x="482075" y="3496750"/>
            <a:ext cx="8735700" cy="6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Font typeface="Arial"/>
              <a:buNone/>
            </a:pPr>
            <a:r>
              <a:rPr lang="en-GB" sz="200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you need</a:t>
            </a:r>
            <a:endParaRPr sz="2000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Font typeface="Arial"/>
              <a:buNone/>
            </a:pPr>
            <a:endParaRPr sz="2000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7" name="Google Shape;77;g35fec345a22_0_24" descr="The micro:bit logo in black font on a green background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13041" y="5737408"/>
            <a:ext cx="3104170" cy="94898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g35fec345a22_0_24"/>
          <p:cNvSpPr txBox="1"/>
          <p:nvPr/>
        </p:nvSpPr>
        <p:spPr>
          <a:xfrm>
            <a:off x="482065" y="6080301"/>
            <a:ext cx="2911800" cy="4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17"/>
              <a:buFont typeface="Arial"/>
              <a:buNone/>
            </a:pPr>
            <a:r>
              <a:rPr lang="en-GB" sz="2017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Project guide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g35fec345a22_0_24"/>
          <p:cNvSpPr txBox="1"/>
          <p:nvPr/>
        </p:nvSpPr>
        <p:spPr>
          <a:xfrm>
            <a:off x="283812" y="1352450"/>
            <a:ext cx="9447600" cy="6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66"/>
              <a:buFont typeface="Arial"/>
              <a:buNone/>
            </a:pPr>
            <a:r>
              <a:rPr lang="en-GB" sz="3466" b="1">
                <a:solidFill>
                  <a:schemeClr val="lt1"/>
                </a:solidFill>
              </a:rPr>
              <a:t>Math F</a:t>
            </a:r>
            <a:r>
              <a:rPr lang="en-GB" sz="3466" b="1">
                <a:solidFill>
                  <a:schemeClr val="lt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act Fluency with Dice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g35fec345a22_0_24"/>
          <p:cNvGrpSpPr/>
          <p:nvPr/>
        </p:nvGrpSpPr>
        <p:grpSpPr>
          <a:xfrm>
            <a:off x="283825" y="308093"/>
            <a:ext cx="6776414" cy="719853"/>
            <a:chOff x="1043748" y="-1624402"/>
            <a:chExt cx="1645200" cy="664500"/>
          </a:xfrm>
        </p:grpSpPr>
        <p:sp>
          <p:nvSpPr>
            <p:cNvPr id="81" name="Google Shape;81;g35fec345a22_0_24"/>
            <p:cNvSpPr/>
            <p:nvPr/>
          </p:nvSpPr>
          <p:spPr>
            <a:xfrm>
              <a:off x="1043748" y="-1624402"/>
              <a:ext cx="1645200" cy="664500"/>
            </a:xfrm>
            <a:prstGeom prst="roundRect">
              <a:avLst>
                <a:gd name="adj" fmla="val 50000"/>
              </a:avLst>
            </a:prstGeom>
            <a:noFill/>
            <a:ln w="825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g35fec345a22_0_24"/>
            <p:cNvSpPr txBox="1"/>
            <p:nvPr/>
          </p:nvSpPr>
          <p:spPr>
            <a:xfrm>
              <a:off x="1112157" y="-1522993"/>
              <a:ext cx="15060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050" tIns="49525" rIns="99050" bIns="495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600"/>
                <a:buFont typeface="Arial"/>
                <a:buNone/>
              </a:pP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Integrating CS with </a:t>
              </a:r>
              <a:r>
                <a:rPr lang="en-GB" sz="2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Math</a:t>
              </a: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- </a:t>
              </a:r>
              <a:r>
                <a:rPr lang="en-GB" sz="2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3rd</a:t>
              </a: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Grade</a:t>
              </a: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3" name="Google Shape;83;g35fec345a22_0_24" descr="'''"/>
          <p:cNvSpPr/>
          <p:nvPr/>
        </p:nvSpPr>
        <p:spPr>
          <a:xfrm>
            <a:off x="330225" y="5954600"/>
            <a:ext cx="2016000" cy="654300"/>
          </a:xfrm>
          <a:prstGeom prst="roundRect">
            <a:avLst>
              <a:gd name="adj" fmla="val 50000"/>
            </a:avLst>
          </a:prstGeom>
          <a:noFill/>
          <a:ln w="825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87"/>
              <a:buFont typeface="Arial"/>
              <a:buNone/>
            </a:pPr>
            <a:endParaRPr sz="18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4" name="Google Shape;84;g35fec345a22_0_24" descr="Illustration of a micro:bit that is needed for using this resource" title="Screenshot 2025-06-03 at 15.50.03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3357" y="4049375"/>
            <a:ext cx="145444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g35fec345a22_0_24" descr="Illustration of a Micro USB cable that is needed for downloading code onto the micro:bit used in this resource" title="Screenshot 2025-06-03 at 15.50.11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44602" y="4033825"/>
            <a:ext cx="882298" cy="134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g35fec345a22_0_24" descr="Illustration of a battery back that is needed to provide power to a micro:bit used with this resource" title="Screenshot 2025-06-03 at 15.50.33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83695" y="4049378"/>
            <a:ext cx="115233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g35fec345a22_0_24" title="tablet with bluetooth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83525" y="4190750"/>
            <a:ext cx="158111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g35fec345a22_0_24" title="computer with usb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892825" y="4175201"/>
            <a:ext cx="1633895" cy="134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669771b81a_0_118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Medium</a:t>
            </a:r>
            <a:endParaRPr/>
          </a:p>
        </p:txBody>
      </p:sp>
      <p:sp>
        <p:nvSpPr>
          <p:cNvPr id="187" name="Google Shape;187;g3669771b81a_0_118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65ab73c13e_0_2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2"/>
                  </a:ext>
                </a:extLst>
              </a:rPr>
              <a:t>Introduction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193" name="Google Shape;193;g365ab73c13e_0_2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11</a:t>
            </a:fld>
            <a:endParaRPr/>
          </a:p>
        </p:txBody>
      </p:sp>
      <p:sp>
        <p:nvSpPr>
          <p:cNvPr id="194" name="Google Shape;194;g365ab73c13e_0_21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marR="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Students open a </a:t>
            </a:r>
            <a:r>
              <a:rPr lang="en-GB" sz="1800" b="1"/>
              <a:t>starter project</a:t>
            </a:r>
            <a:r>
              <a:rPr lang="en-GB" sz="1800"/>
              <a:t> containing all the blocks they need to make the project. </a:t>
            </a:r>
            <a:endParaRPr sz="1800"/>
          </a:p>
          <a:p>
            <a:pPr marL="185732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946"/>
              <a:buNone/>
            </a:pP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3"/>
                  </a:ext>
                </a:extLst>
              </a:rPr>
              <a:t>Students c</a:t>
            </a:r>
            <a:r>
              <a:rPr lang="en-GB" sz="1800"/>
              <a:t>an use the dice project to generate random numbers to test math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4"/>
                  </a:ext>
                </a:extLst>
              </a:rPr>
              <a:t>knowledge. For </a:t>
            </a:r>
            <a:r>
              <a:rPr lang="en-GB" sz="1800"/>
              <a:t>example: </a:t>
            </a:r>
            <a:endParaRPr sz="180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5"/>
                  </a:ext>
                </a:extLst>
              </a:rPr>
              <a:t>Memorize multiplication facts for all single-digit number combinations.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6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7"/>
                  </a:ext>
                </a:extLst>
              </a:rPr>
              <a:t>Creat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8"/>
                  </a:ext>
                </a:extLst>
              </a:rPr>
              <a:t>e equations with two random numbers where students determine the missing number to make the equation true.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9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0"/>
                  </a:ext>
                </a:extLst>
              </a:rPr>
              <a:t>Randomly generate numbers to demonstrate understanding of mathematical properties like the commutative or distributive properties</a:t>
            </a:r>
            <a:r>
              <a:rPr lang="en-GB" sz="1800"/>
              <a:t>.</a:t>
            </a:r>
            <a:endParaRPr sz="1800"/>
          </a:p>
          <a:p>
            <a:pPr marL="45720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endParaRPr sz="95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Students can work in pairs to test each other.  </a:t>
            </a:r>
            <a:endParaRPr sz="1800"/>
          </a:p>
        </p:txBody>
      </p:sp>
      <p:sp>
        <p:nvSpPr>
          <p:cNvPr id="195" name="Google Shape;195;g365ab73c13e_0_2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96" name="Google Shape;196;g365ab73c13e_0_21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62652" y="401438"/>
            <a:ext cx="955218" cy="736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669771b81a_0_21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Activity 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1"/>
                  </a:ext>
                </a:extLst>
              </a:rPr>
              <a:t>teps</a:t>
            </a:r>
            <a:r>
              <a:rPr lang="en-GB" sz="2600">
                <a:solidFill>
                  <a:srgbClr val="6C4BC1"/>
                </a:solidFill>
              </a:rPr>
              <a:t> 1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02" name="Google Shape;202;g3669771b81a_0_21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203" name="Google Shape;203;g3669771b81a_0_211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>
                <a:solidFill>
                  <a:srgbClr val="6C4BC1"/>
                </a:solidFill>
              </a:rPr>
              <a:t>Build the code:</a:t>
            </a:r>
            <a:endParaRPr sz="959" b="1" i="1">
              <a:solidFill>
                <a:srgbClr val="6C4BC1"/>
              </a:solidFill>
            </a:endParaRPr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Open</a:t>
            </a:r>
            <a:r>
              <a:rPr lang="en-GB" sz="1800"/>
              <a:t> 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2"/>
                  </a:ext>
                </a:extLst>
              </a:rPr>
              <a:t>starter project</a:t>
            </a:r>
            <a:r>
              <a:rPr lang="en-GB" sz="1800"/>
              <a:t>: </a:t>
            </a:r>
            <a:r>
              <a:rPr lang="en-GB" sz="1800" u="sng">
                <a:solidFill>
                  <a:schemeClr val="hlink"/>
                </a:solidFill>
                <a:hlinkClick r:id="rId3"/>
              </a:rPr>
              <a:t>mbit.io/us-dice-pp</a:t>
            </a:r>
            <a:r>
              <a:rPr lang="en-GB" sz="1800"/>
              <a:t>.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3"/>
                  </a:ext>
                </a:extLst>
              </a:rPr>
              <a:t>Explain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4"/>
                  </a:ext>
                </a:extLst>
              </a:rPr>
              <a:t>th</a:t>
            </a:r>
            <a:r>
              <a:rPr lang="en-GB" sz="1800"/>
              <a:t>at students have all the code blocks they need.  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5"/>
                  </a:ext>
                </a:extLst>
              </a:rPr>
              <a:t>Outline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6"/>
                  </a:ext>
                </a:extLst>
              </a:rPr>
              <a:t> that they are using the micro:bit as a dice.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7"/>
                  </a:ext>
                </a:extLst>
              </a:rPr>
              <a:t>Help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8"/>
                  </a:ext>
                </a:extLst>
              </a:rPr>
              <a:t> them understand how dice work - specifically that each one shows a number between 1 and 6 in a random pattern. Use a real dice to help with understanding, if possible.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Code</a:t>
            </a:r>
            <a:r>
              <a:rPr lang="en-GB" sz="1800"/>
              <a:t> 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9"/>
                  </a:ext>
                </a:extLst>
              </a:rPr>
              <a:t>dice. There</a:t>
            </a:r>
            <a:r>
              <a:rPr lang="en-GB" sz="1800"/>
              <a:t> are only 3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0"/>
                  </a:ext>
                </a:extLst>
              </a:rPr>
              <a:t>blocks, so</a:t>
            </a:r>
            <a:r>
              <a:rPr lang="en-GB" sz="1800"/>
              <a:t> allow them to experiment. 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Make sure</a:t>
            </a:r>
            <a:r>
              <a:rPr lang="en-GB" sz="1800"/>
              <a:t> student code looks like:</a:t>
            </a:r>
            <a:endParaRPr sz="1800"/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endParaRPr sz="1800"/>
          </a:p>
        </p:txBody>
      </p:sp>
      <p:sp>
        <p:nvSpPr>
          <p:cNvPr id="204" name="Google Shape;204;g3669771b81a_0_21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5" name="Google Shape;205;g3669771b81a_0_211" descr="Block-based code for a micro:bit to randomly pick a number in the range 1 to 6 and display it on the LED screen when a student shakes the micro:bit. The pick random number block is inside the show show number block, and both are inside the on shake block." title="Screenshot 2025-06-17 at 16.22.34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28325" y="4453081"/>
            <a:ext cx="4196800" cy="158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g3669771b81a_0_211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g3669771b81a_0_211" descr="decorativ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40500" y="5185426"/>
            <a:ext cx="902000" cy="69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669771b81a_0_21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1"/>
                  </a:ext>
                </a:extLst>
              </a:rPr>
              <a:t>ctivity Steps</a:t>
            </a:r>
            <a:r>
              <a:rPr lang="en-GB" sz="2600">
                <a:solidFill>
                  <a:srgbClr val="6C4BC1"/>
                </a:solidFill>
              </a:rPr>
              <a:t> 2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13" name="Google Shape;213;g3669771b81a_0_21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214" name="Google Shape;214;g3669771b81a_0_219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Test</a:t>
            </a:r>
            <a:r>
              <a:rPr lang="en-GB" sz="1800"/>
              <a:t> their code using the simulator and then </a:t>
            </a:r>
            <a:r>
              <a:rPr lang="en-GB" sz="1800" b="1">
                <a:solidFill>
                  <a:srgbClr val="6C4BC1"/>
                </a:solidFill>
              </a:rPr>
              <a:t>download</a:t>
            </a:r>
            <a:r>
              <a:rPr lang="en-GB" sz="1800"/>
              <a:t> the code to their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2"/>
                  </a:ext>
                </a:extLst>
              </a:rPr>
              <a:t>micro:bit</a:t>
            </a:r>
            <a:r>
              <a:rPr lang="en-GB" sz="1800"/>
              <a:t>.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Unplug</a:t>
            </a:r>
            <a:r>
              <a:rPr lang="en-GB" sz="1800" b="1">
                <a:solidFill>
                  <a:srgbClr val="2993D6"/>
                </a:solidFill>
              </a:rPr>
              <a:t> </a:t>
            </a:r>
            <a:r>
              <a:rPr lang="en-GB" sz="1800"/>
              <a:t>the micro:bit and </a:t>
            </a:r>
            <a:r>
              <a:rPr lang="en-GB" sz="1800" b="1">
                <a:solidFill>
                  <a:srgbClr val="6C4BC1"/>
                </a:solidFill>
              </a:rPr>
              <a:t>connect</a:t>
            </a:r>
            <a:r>
              <a:rPr lang="en-GB" sz="1800"/>
              <a:t> the battery pack. 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Shake</a:t>
            </a:r>
            <a:r>
              <a:rPr lang="en-GB" sz="1800"/>
              <a:t> the micro:bit to generate random numbers. 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3"/>
                  </a:ext>
                </a:extLst>
              </a:rPr>
              <a:t>Use</a:t>
            </a:r>
            <a:r>
              <a:rPr lang="en-GB" sz="1800" b="1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4"/>
                  </a:ext>
                </a:extLst>
              </a:rPr>
              <a:t>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5"/>
                  </a:ext>
                </a:extLst>
              </a:rPr>
              <a:t>the numbers generated to test math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6"/>
                  </a:ext>
                </a:extLst>
              </a:rPr>
              <a:t>knowledge. For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7"/>
                  </a:ext>
                </a:extLst>
              </a:rPr>
              <a:t> example: 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8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9"/>
                  </a:ext>
                </a:extLst>
              </a:rPr>
              <a:t>Memorize multiplication facts for all single-digit number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0"/>
                  </a:ext>
                </a:extLst>
              </a:rPr>
              <a:t>combinations. Example: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1"/>
                  </a:ext>
                </a:extLst>
              </a:rPr>
              <a:t> ⬚ x ⬚ = ?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2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3"/>
                  </a:ext>
                </a:extLst>
              </a:rPr>
              <a:t>Creat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4"/>
                  </a:ext>
                </a:extLst>
              </a:rPr>
              <a:t>e equations with two random numbers where students determine the missing number to make the equation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5"/>
                  </a:ext>
                </a:extLst>
              </a:rPr>
              <a:t>true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6"/>
                  </a:ext>
                </a:extLst>
              </a:rPr>
              <a:t>. Example:  ⬚ ÷ ? = ⬚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7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8"/>
                  </a:ext>
                </a:extLst>
              </a:rPr>
              <a:t>Randomly generate numbers to demonstrate understanding of mathematical properties like the commutative or distributive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9"/>
                  </a:ext>
                </a:extLst>
              </a:rPr>
              <a:t>properties</a:t>
            </a:r>
            <a:endParaRPr sz="1800" b="1">
              <a:solidFill>
                <a:srgbClr val="6C4BC1"/>
              </a:solidFill>
            </a:endParaRPr>
          </a:p>
        </p:txBody>
      </p:sp>
      <p:sp>
        <p:nvSpPr>
          <p:cNvPr id="215" name="Google Shape;215;g3669771b81a_0_21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6" name="Google Shape;216;g3669771b81a_0_219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65ab73c13e_0_36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Code Details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22" name="Google Shape;222;g365ab73c13e_0_3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14</a:t>
            </a:fld>
            <a:endParaRPr/>
          </a:p>
        </p:txBody>
      </p:sp>
      <p:sp>
        <p:nvSpPr>
          <p:cNvPr id="223" name="Google Shape;223;g365ab73c13e_0_36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4" name="Google Shape;224;g365ab73c13e_0_36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0"/>
                  </a:ext>
                </a:extLst>
              </a:rPr>
              <a:t>This project uses </a:t>
            </a:r>
            <a:r>
              <a:rPr lang="en-GB" sz="1800"/>
              <a:t>the accelerometer generate a new random number when a student shakes the micro:bit.  </a:t>
            </a:r>
            <a:endParaRPr sz="1750"/>
          </a:p>
        </p:txBody>
      </p:sp>
      <p:sp>
        <p:nvSpPr>
          <p:cNvPr id="225" name="Google Shape;225;g365ab73c13e_0_36"/>
          <p:cNvSpPr/>
          <p:nvPr/>
        </p:nvSpPr>
        <p:spPr>
          <a:xfrm>
            <a:off x="741400" y="2534400"/>
            <a:ext cx="8064900" cy="3619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project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uses ‘on shake’ to detect movement using the accelerometer</a:t>
            </a: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it detects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1"/>
                  </a:ext>
                </a:extLst>
              </a:rPr>
              <a:t>movement, it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show a number on the LED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2"/>
                  </a:ext>
                </a:extLst>
              </a:rPr>
              <a:t>display. This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number will be picked at random from the range 1 to 6.  </a:t>
            </a: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6" name="Google Shape;226;g365ab73c13e_0_36" descr="Block-based code for a micro:bit to randomly pick a number in the range 1 to 6 and display it on the LED screen when a student shakes the micro:bit. The pick random number block is inside the show show number block, and both are inside the on shake block." title="Screenshot 2025-06-17 at 16.22.3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75450" y="2940406"/>
            <a:ext cx="4196800" cy="158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g365ab73c13e_0_36" descr="decorative" title="Inspired_green@4x-100 (1)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72948">
            <a:off x="7962150" y="317452"/>
            <a:ext cx="873876" cy="118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669771b81a_0_181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Spicy</a:t>
            </a:r>
            <a:endParaRPr/>
          </a:p>
        </p:txBody>
      </p:sp>
      <p:sp>
        <p:nvSpPr>
          <p:cNvPr id="233" name="Google Shape;233;g3669771b81a_0_181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669771b81a_0_238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Introduction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39" name="Google Shape;239;g3669771b81a_0_23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16</a:t>
            </a:fld>
            <a:endParaRPr/>
          </a:p>
        </p:txBody>
      </p:sp>
      <p:sp>
        <p:nvSpPr>
          <p:cNvPr id="240" name="Google Shape;240;g3669771b81a_0_238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Students open </a:t>
            </a:r>
            <a:r>
              <a:rPr lang="en-GB" sz="1800" b="1"/>
              <a:t>Microsoft MakeCode</a:t>
            </a:r>
            <a:r>
              <a:rPr lang="en-GB" sz="1800"/>
              <a:t> and code their own dice project. </a:t>
            </a:r>
            <a:endParaRPr sz="1800"/>
          </a:p>
          <a:p>
            <a:pPr marL="185732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endParaRPr sz="125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Students can use the dice project to generate random numbers to test math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3"/>
                  </a:ext>
                </a:extLst>
              </a:rPr>
              <a:t>knowledge. For </a:t>
            </a:r>
            <a:r>
              <a:rPr lang="en-GB" sz="1800"/>
              <a:t>example: </a:t>
            </a:r>
            <a:endParaRPr sz="180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4"/>
                  </a:ext>
                </a:extLst>
              </a:rPr>
              <a:t>Memorize multiplication facts for all single-digit number combinations.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5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6"/>
                  </a:ext>
                </a:extLst>
              </a:rPr>
              <a:t>Creat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7"/>
                  </a:ext>
                </a:extLst>
              </a:rPr>
              <a:t>e equations with two random numbers where students determine the missing number to make the equation true.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8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9"/>
                  </a:ext>
                </a:extLst>
              </a:rPr>
              <a:t>Randomly generate numbers to demonstrate understanding of mathematical properties like the commutative or distributive properties</a:t>
            </a:r>
            <a:r>
              <a:rPr lang="en-GB" sz="1800"/>
              <a:t>.</a:t>
            </a:r>
            <a:endParaRPr sz="1800"/>
          </a:p>
          <a:p>
            <a:pPr marL="45720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endParaRPr sz="95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/>
              <a:t>Students can work in pairs to test each other.  </a:t>
            </a:r>
            <a:endParaRPr sz="1800"/>
          </a:p>
        </p:txBody>
      </p:sp>
      <p:pic>
        <p:nvPicPr>
          <p:cNvPr id="241" name="Google Shape;241;g3669771b81a_0_238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52577" y="250338"/>
            <a:ext cx="955218" cy="736882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g3669771b81a_0_23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5fa30c4f18_0_7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Student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0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</a:rPr>
              <a:t> 1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48" name="Google Shape;248;g35fa30c4f18_0_7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17</a:t>
            </a:fld>
            <a:endParaRPr/>
          </a:p>
        </p:txBody>
      </p:sp>
      <p:sp>
        <p:nvSpPr>
          <p:cNvPr id="249" name="Google Shape;249;g35fa30c4f18_0_79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>
                <a:solidFill>
                  <a:srgbClr val="CD0364"/>
                </a:solidFill>
              </a:rPr>
              <a:t>Build the code:</a:t>
            </a:r>
            <a:endParaRPr sz="1800" i="1"/>
          </a:p>
          <a:p>
            <a:pPr marL="318151" marR="2070487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1"/>
                  </a:ext>
                </a:extLst>
              </a:rPr>
              <a:t>Open</a:t>
            </a:r>
            <a:r>
              <a:rPr lang="en-GB" sz="1800"/>
              <a:t> Microsoft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2"/>
                  </a:ext>
                </a:extLst>
              </a:rPr>
              <a:t>MakeCode</a:t>
            </a:r>
            <a:r>
              <a:rPr lang="en-GB" sz="1800"/>
              <a:t>: </a:t>
            </a:r>
            <a:r>
              <a:rPr lang="en-GB" sz="1800" u="sng">
                <a:solidFill>
                  <a:schemeClr val="hlink"/>
                </a:solidFill>
                <a:hlinkClick r:id="rId3"/>
              </a:rPr>
              <a:t>microbit.makecode.org</a:t>
            </a:r>
            <a:endParaRPr sz="1800" b="1">
              <a:solidFill>
                <a:srgbClr val="6C4BC1"/>
              </a:solidFill>
            </a:endParaRPr>
          </a:p>
          <a:p>
            <a:pPr marL="318151" marR="2070487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3"/>
                  </a:ext>
                </a:extLst>
              </a:rPr>
              <a:t>Outline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4"/>
                  </a:ext>
                </a:extLst>
              </a:rPr>
              <a:t> that </a:t>
            </a:r>
            <a:r>
              <a:rPr lang="en-GB" sz="1800"/>
              <a:t>they are using the micro:bit as dice. Help them understand how dice work – specifically that each one shows a number between 1 and 6 in a random pattern. Use real dice to help with understanding if possible.</a:t>
            </a:r>
            <a:endParaRPr sz="1800"/>
          </a:p>
          <a:p>
            <a:pPr marL="457200" marR="2070487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endParaRPr sz="1800"/>
          </a:p>
        </p:txBody>
      </p:sp>
      <p:pic>
        <p:nvPicPr>
          <p:cNvPr id="250" name="Google Shape;250;g35fa30c4f18_0_79" descr="Image of a micro:bit board from the fron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96126" y="2080953"/>
            <a:ext cx="2229000" cy="1798552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g35fa30c4f18_0_7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2" name="Google Shape;252;g35fa30c4f18_0_79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65ab73c13e_0_148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5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6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7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2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58" name="Google Shape;258;g365ab73c13e_0_14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18</a:t>
            </a:fld>
            <a:endParaRPr/>
          </a:p>
        </p:txBody>
      </p:sp>
      <p:sp>
        <p:nvSpPr>
          <p:cNvPr id="259" name="Google Shape;259;g365ab73c13e_0_14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0" name="Google Shape;260;g365ab73c13e_0_148"/>
          <p:cNvSpPr/>
          <p:nvPr/>
        </p:nvSpPr>
        <p:spPr>
          <a:xfrm>
            <a:off x="743575" y="1829175"/>
            <a:ext cx="2371500" cy="3691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‘on 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shake</a:t>
            </a: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 </a:t>
            </a: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Input section and add it to your workspace.</a:t>
            </a:r>
            <a:endParaRPr sz="14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1" name="Google Shape;261;g365ab73c13e_0_148"/>
          <p:cNvSpPr/>
          <p:nvPr/>
        </p:nvSpPr>
        <p:spPr>
          <a:xfrm>
            <a:off x="3343475" y="1829450"/>
            <a:ext cx="2695200" cy="3691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show number</a:t>
            </a: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</a:t>
            </a: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Basic</a:t>
            </a: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section. This will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show a number on the LED display.</a:t>
            </a:r>
            <a:endParaRPr sz="180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2" name="Google Shape;262;g365ab73c13e_0_148"/>
          <p:cNvSpPr txBox="1"/>
          <p:nvPr/>
        </p:nvSpPr>
        <p:spPr>
          <a:xfrm>
            <a:off x="681025" y="1367475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code: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g365ab73c13e_0_148"/>
          <p:cNvSpPr/>
          <p:nvPr/>
        </p:nvSpPr>
        <p:spPr>
          <a:xfrm>
            <a:off x="6267075" y="1829450"/>
            <a:ext cx="2958000" cy="3691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pick random 0 to 10</a:t>
            </a:r>
            <a:r>
              <a:rPr lang="en-GB" sz="18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</a:t>
            </a: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Math</a:t>
            </a: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section.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Put the numbers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8"/>
                  </a:ext>
                </a:extLst>
              </a:rPr>
              <a:t>1 to 6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9"/>
                  </a:ext>
                </a:extLst>
              </a:rPr>
              <a:t>simulate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0"/>
                  </a:ext>
                </a:extLst>
              </a:rPr>
              <a:t>dice, </a:t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1"/>
                </a:ext>
              </a:extLst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2"/>
                  </a:ext>
                </a:extLst>
              </a:rPr>
              <a:t>or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3"/>
                  </a:ext>
                </a:extLst>
              </a:rPr>
              <a:t>0 to 10 for Math practice in class.</a:t>
            </a:r>
            <a:endParaRPr sz="180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4" name="Google Shape;264;g365ab73c13e_0_148"/>
          <p:cNvSpPr txBox="1"/>
          <p:nvPr/>
        </p:nvSpPr>
        <p:spPr>
          <a:xfrm>
            <a:off x="681025" y="5613763"/>
            <a:ext cx="8544000" cy="6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Test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code using the simulator and then </a:t>
            </a:r>
            <a:r>
              <a:rPr lang="en-GB" sz="18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download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code to their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4"/>
                  </a:ext>
                </a:extLst>
              </a:rPr>
              <a:t>micro:bit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227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65" name="Google Shape;265;g365ab73c13e_0_148" descr="Block-based code for micro:bit used for a teacher-led code along with students to create code that randomly picks a number in the range 1 to 6 and display sit on the LED screen when a student shakes the micro:bit. The pick random block is put on top of the 0 on the show number 0 block and updated to pick random 1 to 6 as the final step." title="Screenshot 2025-06-17 at 16.22.3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44850" y="2070200"/>
            <a:ext cx="2802449" cy="106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g365ab73c13e_0_148" descr="Block-based code for micro:bit used for a teacher-led code along with students to create code that randomly picks a number in the range 1 to 6 and display sit on the LED screen when a student shakes the micro:bit. The on shake block is added to the workspace." title="microbit-screenshot (17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3782" y="2257625"/>
            <a:ext cx="1600318" cy="106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g365ab73c13e_0_148" descr="Block-based code for micro:bit used for a teacher-led code along with students to create code that randomly picks a number in the range 1 to 6 and display sit on the LED screen when a student shakes the micro:bit. The on shake block is added to the workspace. The show number 0 block is added inside the on shake block as the next step." title="microbit-screenshot (18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81027" y="2145937"/>
            <a:ext cx="1816726" cy="128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g365ab73c13e_0_148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65ab73c13e_0_354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Student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5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</a:rPr>
              <a:t> 3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74" name="Google Shape;274;g365ab73c13e_0_35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19</a:t>
            </a:fld>
            <a:endParaRPr/>
          </a:p>
        </p:txBody>
      </p:sp>
      <p:sp>
        <p:nvSpPr>
          <p:cNvPr id="275" name="Google Shape;275;g365ab73c13e_0_354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>
                <a:solidFill>
                  <a:srgbClr val="CD0364"/>
                </a:solidFill>
              </a:rPr>
              <a:t>Unplug</a:t>
            </a:r>
            <a:r>
              <a:rPr lang="en-GB" sz="1800" b="1">
                <a:solidFill>
                  <a:srgbClr val="2993D6"/>
                </a:solidFill>
              </a:rPr>
              <a:t> </a:t>
            </a:r>
            <a:r>
              <a:rPr lang="en-GB" sz="1800"/>
              <a:t>the micro:bit and </a:t>
            </a:r>
            <a:r>
              <a:rPr lang="en-GB" sz="1800" b="1">
                <a:solidFill>
                  <a:srgbClr val="CD0364"/>
                </a:solidFill>
              </a:rPr>
              <a:t>connect</a:t>
            </a:r>
            <a:r>
              <a:rPr lang="en-GB" sz="1800"/>
              <a:t> the battery pack. 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>
                <a:solidFill>
                  <a:srgbClr val="CD0364"/>
                </a:solidFill>
              </a:rPr>
              <a:t>Shake</a:t>
            </a:r>
            <a:r>
              <a:rPr lang="en-GB" sz="1800"/>
              <a:t> the micro:bit to generate random numbers. 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6"/>
                  </a:ext>
                </a:extLst>
              </a:rPr>
              <a:t>Use</a:t>
            </a:r>
            <a:r>
              <a:rPr lang="en-GB" sz="1800" b="1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7"/>
                  </a:ext>
                </a:extLst>
              </a:rPr>
              <a:t>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8"/>
                  </a:ext>
                </a:extLst>
              </a:rPr>
              <a:t>the numbers generated to test math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9"/>
                  </a:ext>
                </a:extLst>
              </a:rPr>
              <a:t>knowledge. For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0"/>
                  </a:ext>
                </a:extLst>
              </a:rPr>
              <a:t>example: 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1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2"/>
                  </a:ext>
                </a:extLst>
              </a:rPr>
              <a:t>Memorize multiplication facts for all single-digit number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3"/>
                  </a:ext>
                </a:extLst>
              </a:rPr>
              <a:t>combinations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4"/>
                  </a:ext>
                </a:extLst>
              </a:rPr>
              <a:t>. Example: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5"/>
                  </a:ext>
                </a:extLst>
              </a:rPr>
              <a:t> ⬚ x ⬚ = ?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6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7"/>
                  </a:ext>
                </a:extLst>
              </a:rPr>
              <a:t>Creat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8"/>
                  </a:ext>
                </a:extLst>
              </a:rPr>
              <a:t>e equations with two random numbers where students determine the missing number to make the equation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9"/>
                  </a:ext>
                </a:extLst>
              </a:rPr>
              <a:t>true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0"/>
                  </a:ext>
                </a:extLst>
              </a:rPr>
              <a:t>. Example:  ⬚ ÷ ? = ⬚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1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2"/>
                  </a:ext>
                </a:extLst>
              </a:rPr>
              <a:t>Randomly generate numbers to demonstrate understanding of mathematical properties like the commutative or distributive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3"/>
                  </a:ext>
                </a:extLst>
              </a:rPr>
              <a:t>properties</a:t>
            </a:r>
            <a:r>
              <a:rPr lang="en-GB" sz="1800"/>
              <a:t>.</a:t>
            </a:r>
            <a:endParaRPr sz="1800" b="1">
              <a:solidFill>
                <a:srgbClr val="CD0364"/>
              </a:solidFill>
            </a:endParaRPr>
          </a:p>
        </p:txBody>
      </p:sp>
      <p:sp>
        <p:nvSpPr>
          <p:cNvPr id="276" name="Google Shape;276;g365ab73c13e_0_354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77" name="Google Shape;277;g365ab73c13e_0_354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9200" y="3161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d6a68a0a1_0_136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Math F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"/>
                  </a:ext>
                </a:extLst>
              </a:rPr>
              <a:t>act Fluency with Dice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94" name="Google Shape;94;g35d6a68a0a1_0_13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95" name="Google Shape;95;g35d6a68a0a1_0_136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41322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None/>
            </a:pP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Summary &amp; Context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1800"/>
              <a:t>Students can use the BBC micro:bit to generate random numbers for practicing multiplication and division with whole numbers.</a:t>
            </a: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rgbClr val="00A000"/>
                </a:solidFill>
              </a:rPr>
              <a:t>Computer Science Concept: Inputs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1800"/>
              <a:t>Inputs allow computers to sense things happening in the real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world so</a:t>
            </a:r>
            <a:r>
              <a:rPr lang="en-GB" sz="1800"/>
              <a:t> they can act on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th</a:t>
            </a:r>
            <a:r>
              <a:rPr lang="en-GB" sz="1800"/>
              <a:t>em and make something happen. </a:t>
            </a:r>
            <a:endParaRPr sz="1800"/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sz="1800"/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/>
              <a:t>This project uses the accelerometer for input. </a:t>
            </a:r>
            <a:endParaRPr sz="1800"/>
          </a:p>
        </p:txBody>
      </p:sp>
      <p:grpSp>
        <p:nvGrpSpPr>
          <p:cNvPr id="96" name="Google Shape;96;g35d6a68a0a1_0_136"/>
          <p:cNvGrpSpPr/>
          <p:nvPr/>
        </p:nvGrpSpPr>
        <p:grpSpPr>
          <a:xfrm rot="4042808">
            <a:off x="8733555" y="955093"/>
            <a:ext cx="650811" cy="659761"/>
            <a:chOff x="7572716" y="3272053"/>
            <a:chExt cx="489368" cy="496098"/>
          </a:xfrm>
        </p:grpSpPr>
        <p:sp>
          <p:nvSpPr>
            <p:cNvPr id="97" name="Google Shape;97;g35d6a68a0a1_0_136" descr="decorative"/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g35d6a68a0a1_0_136" descr="decorative"/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g35d6a68a0a1_0_136" descr="decorative"/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g35d6a68a0a1_0_136" descr="decorative"/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/>
              <a:ahLst/>
              <a:cxnLst/>
              <a:rect l="l" t="t" r="r" b="b"/>
              <a:pathLst>
                <a:path w="85145" h="168636" extrusionOk="0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g35d6a68a0a1_0_136" descr="decorative"/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/>
              <a:ahLst/>
              <a:cxnLst/>
              <a:rect l="l" t="t" r="r" b="b"/>
              <a:pathLst>
                <a:path w="85145" h="168602" extrusionOk="0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g35d6a68a0a1_0_136" descr="decorative"/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3" name="Google Shape;103;g35d6a68a0a1_0_136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86302" y="1058044"/>
            <a:ext cx="192617" cy="192617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g35d6a68a0a1_0_136"/>
          <p:cNvSpPr txBox="1">
            <a:spLocks noGrp="1"/>
          </p:cNvSpPr>
          <p:nvPr>
            <p:ph type="body" idx="1"/>
          </p:nvPr>
        </p:nvSpPr>
        <p:spPr>
          <a:xfrm>
            <a:off x="5092936" y="1548371"/>
            <a:ext cx="41322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None/>
            </a:pP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"/>
                  </a:ext>
                </a:extLst>
              </a:rPr>
              <a:t>micro:bit Feature: </a:t>
            </a:r>
            <a:r>
              <a:rPr lang="en-GB" sz="2000" b="1">
                <a:solidFill>
                  <a:srgbClr val="00A000"/>
                </a:solidFill>
              </a:rPr>
              <a:t>Accelerometer</a:t>
            </a:r>
            <a:endParaRPr/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/>
              <a:t>The micro:bit’s accelerometer detects when it’s tilted left or right, backwards or forwards, and up or down, as well as when it’s shaken or falling.</a:t>
            </a:r>
            <a:endParaRPr sz="1800"/>
          </a:p>
          <a:p>
            <a:pPr marL="185732" lvl="0" indent="-71432" algn="l" rtl="0"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/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 b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6"/>
                  </a:ext>
                </a:extLst>
              </a:rPr>
              <a:t>Example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7"/>
                  </a:ext>
                </a:extLst>
              </a:rPr>
              <a:t>: Shake the micro:bit to roll a virtual dice.</a:t>
            </a: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b="1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None/>
            </a:pPr>
            <a:endParaRPr/>
          </a:p>
        </p:txBody>
      </p:sp>
      <p:pic>
        <p:nvPicPr>
          <p:cNvPr id="105" name="Google Shape;105;g35d6a68a0a1_0_136" descr="An illustration of a micro:bit board being moved about.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34632" y="4333878"/>
            <a:ext cx="2751667" cy="202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65ab73c13e_0_12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Code Details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283" name="Google Shape;283;g365ab73c13e_0_12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20</a:t>
            </a:fld>
            <a:endParaRPr/>
          </a:p>
        </p:txBody>
      </p:sp>
      <p:sp>
        <p:nvSpPr>
          <p:cNvPr id="284" name="Google Shape;284;g365ab73c13e_0_12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5" name="Google Shape;285;g365ab73c13e_0_129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4"/>
                  </a:ext>
                </a:extLst>
              </a:rPr>
              <a:t>This project uses </a:t>
            </a:r>
            <a:r>
              <a:rPr lang="en-GB" sz="1800"/>
              <a:t>the accelerometer generate a new random number when a student shakes the micro:bit.  </a:t>
            </a:r>
            <a:endParaRPr sz="1750"/>
          </a:p>
        </p:txBody>
      </p:sp>
      <p:sp>
        <p:nvSpPr>
          <p:cNvPr id="286" name="Google Shape;286;g365ab73c13e_0_129"/>
          <p:cNvSpPr/>
          <p:nvPr/>
        </p:nvSpPr>
        <p:spPr>
          <a:xfrm>
            <a:off x="741400" y="2534400"/>
            <a:ext cx="8064900" cy="3619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project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uses ‘on shake’ to detect movement using the accelerometer</a:t>
            </a: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it detects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5"/>
                  </a:ext>
                </a:extLst>
              </a:rPr>
              <a:t>movement, it show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 number on the LED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6"/>
                  </a:ext>
                </a:extLst>
              </a:rPr>
              <a:t> display. This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number will be picked at random from the range 1 to 6.  </a:t>
            </a: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7" name="Google Shape;287;g365ab73c13e_0_129" descr="Block-based code for a micro:bit to randomly pick a number in the range 1 to 6 and display it on the LED screen when a student shakes the micro:bit. The pick random number block is inside the show show number block, and both are inside the on shake block." title="Screenshot 2025-06-17 at 16.22.3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75450" y="2940406"/>
            <a:ext cx="4196800" cy="158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g365ab73c13e_0_129" descr="decorative" title="Inspired_green@4x-100 (1)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72948">
            <a:off x="7962150" y="317452"/>
            <a:ext cx="873876" cy="118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65ab73c13e_0_420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Extension I</a:t>
            </a:r>
            <a:r>
              <a:rPr lang="en-GB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7"/>
                  </a:ext>
                </a:extLst>
              </a:rPr>
              <a:t>deas</a:t>
            </a:r>
            <a:endParaRPr/>
          </a:p>
        </p:txBody>
      </p:sp>
      <p:sp>
        <p:nvSpPr>
          <p:cNvPr id="294" name="Google Shape;294;g365ab73c13e_0_420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5fa30c4f18_0_5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Dice E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8"/>
                  </a:ext>
                </a:extLst>
              </a:rPr>
              <a:t>xtensions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300" name="Google Shape;300;g35fa30c4f18_0_5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22</a:t>
            </a:fld>
            <a:endParaRPr/>
          </a:p>
        </p:txBody>
      </p:sp>
      <p:sp>
        <p:nvSpPr>
          <p:cNvPr id="301" name="Google Shape;301;g35fa30c4f18_0_51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Make the number appear for a few seconds, then clear the LED display to save batteries.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9"/>
                  </a:ext>
                </a:extLst>
              </a:rPr>
              <a:t>Code the micro:bit to roll two dice using one of the options below: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0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 i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1"/>
                  </a:ext>
                </a:extLst>
              </a:rPr>
              <a:t>Option One: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2"/>
                  </a:ext>
                </a:extLst>
              </a:rPr>
              <a:t> Create two random numbers between 1 and 6 and add them together. 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3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 i="1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4"/>
                  </a:ext>
                </a:extLst>
              </a:rPr>
              <a:t>Option Two: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5"/>
                  </a:ext>
                </a:extLst>
              </a:rPr>
              <a:t> Create one random number between 2 and 12. 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6"/>
                </a:ext>
              </a:extLst>
            </a:endParaRPr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7"/>
                  </a:ext>
                </a:extLst>
              </a:rPr>
              <a:t>Try both options above and tally how often each score (2 to 12) occurs. Does the option used make a difference? Do some numbers come up more often than others?</a:t>
            </a:r>
            <a:endParaRPr sz="1800"/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100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Use the dice project as a topic for Number Talks to encourage discourse, reasoning, and integrated English Language Development.</a:t>
            </a:r>
            <a:endParaRPr sz="1800"/>
          </a:p>
        </p:txBody>
      </p:sp>
      <p:pic>
        <p:nvPicPr>
          <p:cNvPr id="302" name="Google Shape;302;g35fa30c4f18_0_51" title="Screenshot 2025-06-12 at 17.01.28.png"/>
          <p:cNvPicPr preferRelativeResize="0"/>
          <p:nvPr/>
        </p:nvPicPr>
        <p:blipFill rotWithShape="1">
          <a:blip r:embed="rId3">
            <a:alphaModFix/>
          </a:blip>
          <a:srcRect l="-129080" t="6450" r="129080" b="-6447"/>
          <a:stretch/>
        </p:blipFill>
        <p:spPr>
          <a:xfrm>
            <a:off x="7928000" y="4042200"/>
            <a:ext cx="1728000" cy="2237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3" name="Google Shape;303;g35fa30c4f18_0_51"/>
          <p:cNvGrpSpPr/>
          <p:nvPr/>
        </p:nvGrpSpPr>
        <p:grpSpPr>
          <a:xfrm>
            <a:off x="8243975" y="334461"/>
            <a:ext cx="981050" cy="1315139"/>
            <a:chOff x="7405925" y="173586"/>
            <a:chExt cx="981050" cy="1315139"/>
          </a:xfrm>
        </p:grpSpPr>
        <p:grpSp>
          <p:nvGrpSpPr>
            <p:cNvPr id="304" name="Google Shape;304;g35fa30c4f18_0_51"/>
            <p:cNvGrpSpPr/>
            <p:nvPr/>
          </p:nvGrpSpPr>
          <p:grpSpPr>
            <a:xfrm rot="4080661">
              <a:off x="7924640" y="228087"/>
              <a:ext cx="371965" cy="377145"/>
              <a:chOff x="7572716" y="3272053"/>
              <a:chExt cx="489368" cy="496098"/>
            </a:xfrm>
          </p:grpSpPr>
          <p:sp>
            <p:nvSpPr>
              <p:cNvPr id="305" name="Google Shape;305;g35fa30c4f18_0_51" descr="decorative"/>
              <p:cNvSpPr/>
              <p:nvPr/>
            </p:nvSpPr>
            <p:spPr>
              <a:xfrm>
                <a:off x="7572716" y="3522735"/>
                <a:ext cx="167067" cy="91963"/>
              </a:xfrm>
              <a:custGeom>
                <a:avLst/>
                <a:gdLst/>
                <a:ahLst/>
                <a:cxnLst/>
                <a:rect l="l" t="t" r="r" b="b"/>
                <a:pathLst>
                  <a:path w="167067" h="91963" extrusionOk="0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6" name="Google Shape;306;g35fa30c4f18_0_51" descr="decorative"/>
              <p:cNvSpPr/>
              <p:nvPr/>
            </p:nvSpPr>
            <p:spPr>
              <a:xfrm>
                <a:off x="7869358" y="3566964"/>
                <a:ext cx="141636" cy="136113"/>
              </a:xfrm>
              <a:custGeom>
                <a:avLst/>
                <a:gdLst/>
                <a:ahLst/>
                <a:cxnLst/>
                <a:rect l="l" t="t" r="r" b="b"/>
                <a:pathLst>
                  <a:path w="141636" h="136113" extrusionOk="0">
                    <a:moveTo>
                      <a:pt x="133528" y="126660"/>
                    </a:move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0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ubicBezTo>
                      <a:pt x="144209" y="95991"/>
                      <a:pt x="144869" y="114788"/>
                      <a:pt x="133528" y="126770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7" name="Google Shape;307;g35fa30c4f18_0_51" descr="decorative"/>
              <p:cNvSpPr/>
              <p:nvPr/>
            </p:nvSpPr>
            <p:spPr>
              <a:xfrm>
                <a:off x="7895017" y="3425342"/>
                <a:ext cx="167067" cy="91963"/>
              </a:xfrm>
              <a:custGeom>
                <a:avLst/>
                <a:gdLst/>
                <a:ahLst/>
                <a:cxnLst/>
                <a:rect l="l" t="t" r="r" b="b"/>
                <a:pathLst>
                  <a:path w="167067" h="91963" extrusionOk="0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8" name="Google Shape;308;g35fa30c4f18_0_51" descr="decorative"/>
              <p:cNvSpPr/>
              <p:nvPr/>
            </p:nvSpPr>
            <p:spPr>
              <a:xfrm>
                <a:off x="7813147" y="3272053"/>
                <a:ext cx="85145" cy="168636"/>
              </a:xfrm>
              <a:custGeom>
                <a:avLst/>
                <a:gdLst/>
                <a:ahLst/>
                <a:cxnLst/>
                <a:rect l="l" t="t" r="r" b="b"/>
                <a:pathLst>
                  <a:path w="85145" h="168636" extrusionOk="0">
                    <a:moveTo>
                      <a:pt x="785" y="132142"/>
                    </a:moveTo>
                    <a:lnTo>
                      <a:pt x="26331" y="22988"/>
                    </a:lnTo>
                    <a:cubicBezTo>
                      <a:pt x="30075" y="7049"/>
                      <a:pt x="46151" y="-2954"/>
                      <a:pt x="62118" y="783"/>
                    </a:cubicBezTo>
                    <a:cubicBezTo>
                      <a:pt x="78084" y="4521"/>
                      <a:pt x="88104" y="20460"/>
                      <a:pt x="84360" y="36508"/>
                    </a:cubicBezTo>
                    <a:lnTo>
                      <a:pt x="58814" y="145662"/>
                    </a:lnTo>
                    <a:cubicBezTo>
                      <a:pt x="55621" y="159403"/>
                      <a:pt x="43398" y="168636"/>
                      <a:pt x="29854" y="168636"/>
                    </a:cubicBezTo>
                    <a:cubicBezTo>
                      <a:pt x="27652" y="168636"/>
                      <a:pt x="25340" y="168417"/>
                      <a:pt x="23028" y="167867"/>
                    </a:cubicBezTo>
                    <a:cubicBezTo>
                      <a:pt x="7061" y="164130"/>
                      <a:pt x="-2959" y="148191"/>
                      <a:pt x="785" y="132142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9" name="Google Shape;309;g35fa30c4f18_0_51" descr="decorative"/>
              <p:cNvSpPr/>
              <p:nvPr/>
            </p:nvSpPr>
            <p:spPr>
              <a:xfrm>
                <a:off x="7736508" y="3599549"/>
                <a:ext cx="85145" cy="168602"/>
              </a:xfrm>
              <a:custGeom>
                <a:avLst/>
                <a:gdLst/>
                <a:ahLst/>
                <a:cxnLst/>
                <a:rect l="l" t="t" r="r" b="b"/>
                <a:pathLst>
                  <a:path w="85145" h="168602" extrusionOk="0">
                    <a:moveTo>
                      <a:pt x="62118" y="749"/>
                    </a:moveTo>
                    <a:cubicBezTo>
                      <a:pt x="78084" y="4486"/>
                      <a:pt x="88104" y="20425"/>
                      <a:pt x="84360" y="36474"/>
                    </a:cubicBezTo>
                    <a:lnTo>
                      <a:pt x="58814" y="145628"/>
                    </a:lnTo>
                    <a:cubicBezTo>
                      <a:pt x="55621" y="159369"/>
                      <a:pt x="43398" y="168602"/>
                      <a:pt x="29854" y="168602"/>
                    </a:cubicBezTo>
                    <a:cubicBezTo>
                      <a:pt x="27652" y="168602"/>
                      <a:pt x="25340" y="168382"/>
                      <a:pt x="23028" y="167833"/>
                    </a:cubicBezTo>
                    <a:cubicBezTo>
                      <a:pt x="7061" y="164095"/>
                      <a:pt x="-2959" y="148156"/>
                      <a:pt x="785" y="132108"/>
                    </a:cubicBezTo>
                    <a:lnTo>
                      <a:pt x="26331" y="22954"/>
                    </a:lnTo>
                    <a:cubicBezTo>
                      <a:pt x="30075" y="7015"/>
                      <a:pt x="46041" y="-2878"/>
                      <a:pt x="62118" y="749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0" name="Google Shape;310;g35fa30c4f18_0_51" descr="decorative"/>
              <p:cNvSpPr/>
              <p:nvPr/>
            </p:nvSpPr>
            <p:spPr>
              <a:xfrm>
                <a:off x="7623695" y="3337114"/>
                <a:ext cx="141636" cy="136113"/>
              </a:xfrm>
              <a:custGeom>
                <a:avLst/>
                <a:gdLst/>
                <a:ahLst/>
                <a:cxnLst/>
                <a:rect l="l" t="t" r="r" b="b"/>
                <a:pathLst>
                  <a:path w="141636" h="136113" extrusionOk="0">
                    <a:moveTo>
                      <a:pt x="132206" y="84669"/>
                    </a:moveTo>
                    <a:cubicBezTo>
                      <a:pt x="144209" y="95881"/>
                      <a:pt x="144869" y="114678"/>
                      <a:pt x="133528" y="126660"/>
                    </a:cubicBez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1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311" name="Google Shape;311;g35fa30c4f18_0_51" descr="decorative" title="Surprised_green@4x-100.jp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1287383">
              <a:off x="7495156" y="724214"/>
              <a:ext cx="802589" cy="63989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65ab73c13e_0_8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How the Dice W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8"/>
                  </a:ext>
                </a:extLst>
              </a:rPr>
              <a:t>orks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111" name="Google Shape;111;g365ab73c13e_0_8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112" name="Google Shape;112;g365ab73c13e_0_81"/>
          <p:cNvSpPr txBox="1">
            <a:spLocks noGrp="1"/>
          </p:cNvSpPr>
          <p:nvPr>
            <p:ph type="body" idx="1"/>
          </p:nvPr>
        </p:nvSpPr>
        <p:spPr>
          <a:xfrm>
            <a:off x="681025" y="1548375"/>
            <a:ext cx="78318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This project uses the micro:bit’s accelerometer to make something happen when you shake it.</a:t>
            </a:r>
            <a:endParaRPr sz="1800"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When you shake your micro:bit, the program selects a random number between 1 and 6 and shows it on the LED display.</a:t>
            </a:r>
            <a:endParaRPr sz="1800"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It's really hard for computers to make truly random numbers because they’re machines that work precisely and regularly.</a:t>
            </a:r>
            <a:endParaRPr sz="1800"/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b="1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None/>
            </a:pPr>
            <a:endParaRPr/>
          </a:p>
        </p:txBody>
      </p:sp>
      <p:sp>
        <p:nvSpPr>
          <p:cNvPr id="113" name="Google Shape;113;g365ab73c13e_0_81"/>
          <p:cNvSpPr/>
          <p:nvPr/>
        </p:nvSpPr>
        <p:spPr>
          <a:xfrm>
            <a:off x="584750" y="5302750"/>
            <a:ext cx="8254200" cy="1053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A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1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</a:t>
            </a:r>
            <a:r>
              <a:rPr lang="en-GB" sz="1600" b="1" i="0" u="none" strike="noStrike" cap="none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tip:</a:t>
            </a:r>
            <a:r>
              <a:rPr lang="en-GB" sz="16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600">
                <a:latin typeface="Helvetica Neue"/>
                <a:ea typeface="Helvetica Neue"/>
                <a:cs typeface="Helvetica Neue"/>
                <a:sym typeface="Helvetica Neue"/>
              </a:rPr>
              <a:t>To explore why it is hard to make a truly random </a:t>
            </a:r>
            <a:r>
              <a:rPr lang="en-GB" sz="16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9"/>
                  </a:ext>
                </a:extLst>
              </a:rPr>
              <a:t>number, </a:t>
            </a:r>
            <a:r>
              <a:rPr lang="en-GB" sz="1600">
                <a:latin typeface="Helvetica Neue"/>
                <a:ea typeface="Helvetica Neue"/>
                <a:cs typeface="Helvetica Neue"/>
                <a:sym typeface="Helvetica Neue"/>
              </a:rPr>
              <a:t>create a tally chart of how often each number comes up. Are these numbers really random? Compare your results to what happens when you use a real dice.</a:t>
            </a:r>
            <a:endParaRPr sz="16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14" name="Google Shape;114;g365ab73c13e_0_81"/>
          <p:cNvGrpSpPr/>
          <p:nvPr/>
        </p:nvGrpSpPr>
        <p:grpSpPr>
          <a:xfrm rot="4042808">
            <a:off x="8733554" y="955085"/>
            <a:ext cx="650811" cy="659761"/>
            <a:chOff x="7572716" y="3272053"/>
            <a:chExt cx="489368" cy="496098"/>
          </a:xfrm>
        </p:grpSpPr>
        <p:sp>
          <p:nvSpPr>
            <p:cNvPr id="115" name="Google Shape;115;g365ab73c13e_0_81" descr="decorative"/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g365ab73c13e_0_81" descr="decorative"/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g365ab73c13e_0_81" descr="decorative"/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g365ab73c13e_0_81" descr="decorative"/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/>
              <a:ahLst/>
              <a:cxnLst/>
              <a:rect l="l" t="t" r="r" b="b"/>
              <a:pathLst>
                <a:path w="85145" h="168636" extrusionOk="0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g365ab73c13e_0_81" descr="decorative"/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/>
              <a:ahLst/>
              <a:cxnLst/>
              <a:rect l="l" t="t" r="r" b="b"/>
              <a:pathLst>
                <a:path w="85145" h="168602" extrusionOk="0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g365ab73c13e_0_81" descr="decorative"/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21" name="Google Shape;121;g365ab73c13e_0_81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86302" y="1058044"/>
            <a:ext cx="192617" cy="192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5fe6bcad37_0_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0"/>
                  </a:ext>
                </a:extLst>
              </a:rPr>
              <a:t>Pick Your Level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127" name="Google Shape;127;g35fe6bcad37_0_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4</a:t>
            </a:fld>
            <a:endParaRPr/>
          </a:p>
        </p:txBody>
      </p:sp>
      <p:pic>
        <p:nvPicPr>
          <p:cNvPr id="128" name="Google Shape;128;g35fe6bcad37_0_9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70252" y="332938"/>
            <a:ext cx="955218" cy="73688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9" name="Google Shape;129;g35fe6bcad37_0_9"/>
          <p:cNvGraphicFramePr/>
          <p:nvPr/>
        </p:nvGraphicFramePr>
        <p:xfrm>
          <a:off x="479725" y="1220788"/>
          <a:ext cx="8945750" cy="5122040"/>
        </p:xfrm>
        <a:graphic>
          <a:graphicData uri="http://schemas.openxmlformats.org/drawingml/2006/table">
            <a:tbl>
              <a:tblPr>
                <a:noFill/>
                <a:tableStyleId>{5DF84803-7DF2-4DCD-9301-8F74DEFA72F8}</a:tableStyleId>
              </a:tblPr>
              <a:tblGrid>
                <a:gridCol w="1251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4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820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b="1" u="sng" strike="noStrike" cap="none" dirty="0">
                          <a:solidFill>
                            <a:srgbClr val="2A92D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Mild</a:t>
                      </a:r>
                      <a:r>
                        <a:rPr lang="en-GB" sz="1875" u="sng" strike="noStrike" cap="none" dirty="0">
                          <a:solidFill>
                            <a:srgbClr val="2A92D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</a:t>
                      </a:r>
                      <a:endParaRPr sz="1875" u="none" strike="noStrike" cap="none" dirty="0">
                        <a:solidFill>
                          <a:srgbClr val="2A92D6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</a:t>
                      </a:r>
                      <a:endParaRPr sz="1875" u="none" strike="noStrike" cap="none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300" u="none" strike="noStrike" cap="none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300" u="none" strike="noStrike" cap="none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30 mins</a:t>
                      </a:r>
                      <a:endParaRPr sz="1400" u="none" strike="noStrike" cap="none" dirty="0"/>
                    </a:p>
                  </a:txBody>
                  <a:tcPr marL="91425" marR="91425" marT="91425" marB="900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650" b="1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 </a:t>
                      </a:r>
                      <a:r>
                        <a:rPr lang="en-GB" sz="165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make random numbers to practice fluency and apply mathematical properties with multiplication and division using the dice project.</a:t>
                      </a:r>
                      <a:endParaRPr sz="1650" u="none" strike="noStrike" cap="non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8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50"/>
                        <a:buFont typeface="Arial"/>
                        <a:buNone/>
                      </a:pPr>
                      <a:r>
                        <a:rPr lang="en-GB" sz="1650" b="1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65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Using existing code, make random numbers for multiplication and division practice, including memorizing math facts; create equations with missing numbers; and demonstrate understanding of mathematical properties.</a:t>
                      </a:r>
                      <a:endParaRPr sz="165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325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b="1" u="sng" strike="noStrike" cap="none" dirty="0">
                          <a:solidFill>
                            <a:srgbClr val="6C4BC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Medium</a:t>
                      </a:r>
                      <a:endParaRPr sz="1875" u="none" strike="noStrike" cap="none" dirty="0">
                        <a:solidFill>
                          <a:srgbClr val="6C4BC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🌶️🌶️</a:t>
                      </a:r>
                      <a:endParaRPr sz="1875" u="none" strike="noStrike" cap="none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endParaRPr sz="1875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45 mins</a:t>
                      </a:r>
                      <a:endParaRPr sz="14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50"/>
                        <a:buFont typeface="Arial"/>
                        <a:buNone/>
                      </a:pPr>
                      <a:r>
                        <a:rPr lang="en-GB" sz="1650" b="1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</a:t>
                      </a:r>
                      <a:r>
                        <a:rPr lang="en-GB" sz="165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r>
                        <a:rPr lang="en-GB" sz="165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modify my own dice program to make random numbers to practice fluency and apply mathematical properties with multiplication and division.</a:t>
                      </a:r>
                      <a:endParaRPr sz="165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8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50"/>
                        <a:buFont typeface="Arial"/>
                        <a:buNone/>
                      </a:pPr>
                      <a:r>
                        <a:rPr lang="en-GB" sz="1650" b="1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</a:t>
                      </a:r>
                      <a:r>
                        <a:rPr lang="en-GB" sz="165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Modify the starter project to code your own dice project to make random numbers.</a:t>
                      </a:r>
                      <a:endParaRPr sz="165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325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b="1" u="sng" strike="noStrike" cap="none">
                          <a:solidFill>
                            <a:srgbClr val="CD0364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Spicy</a:t>
                      </a:r>
                      <a:endParaRPr sz="1875" u="none" strike="noStrike" cap="none" dirty="0">
                        <a:solidFill>
                          <a:srgbClr val="CD0364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🌶️🌶️🌶️</a:t>
                      </a:r>
                      <a:endParaRPr sz="1375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45-60 mins</a:t>
                      </a:r>
                      <a:endParaRPr sz="14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50"/>
                        <a:buFont typeface="Arial"/>
                        <a:buNone/>
                      </a:pPr>
                      <a:r>
                        <a:rPr lang="en-GB" sz="1650" b="1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</a:t>
                      </a:r>
                      <a:r>
                        <a:rPr lang="en-GB" sz="165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r>
                        <a:rPr lang="en-GB" sz="165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create my own dice program to make random numbers to practice fluency and apply mathematical properties with multiplication and division.</a:t>
                      </a:r>
                      <a:endParaRPr sz="165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7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50"/>
                        <a:buFont typeface="Arial"/>
                        <a:buNone/>
                      </a:pPr>
                      <a:r>
                        <a:rPr lang="en-GB" sz="1650" b="1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</a:t>
                      </a:r>
                      <a:r>
                        <a:rPr lang="en-GB" sz="165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Code your own dice project to make random numbers.</a:t>
                      </a:r>
                      <a:endParaRPr sz="1650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3d12505ba8_0_17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Benefits of D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1"/>
                  </a:ext>
                </a:extLst>
              </a:rPr>
              <a:t>ice in Math Instruction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135" name="Google Shape;135;g33d12505ba8_0_1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5</a:t>
            </a:fld>
            <a:endParaRPr/>
          </a:p>
        </p:txBody>
      </p:sp>
      <p:sp>
        <p:nvSpPr>
          <p:cNvPr id="136" name="Google Shape;136;g33d12505ba8_0_17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GB" sz="1800" b="1"/>
              <a:t>California Context</a:t>
            </a:r>
            <a:endParaRPr sz="1800" b="1"/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GB" sz="1800"/>
              <a:t>Using dice is a powerful tool to support student engagement and understanding of key mathematical ideas, Universal Design for Learning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2"/>
                  </a:ext>
                </a:extLst>
              </a:rPr>
              <a:t>(UDL), and </a:t>
            </a:r>
            <a:r>
              <a:rPr lang="en-GB" sz="1800"/>
              <a:t>differentiation.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Dice games are adaptable for multilingual learners and students with disabilities by providing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3"/>
                  </a:ext>
                </a:extLst>
              </a:rPr>
              <a:t>low floor/high ceiling task that promotes equitable access</a:t>
            </a:r>
            <a:r>
              <a:rPr lang="en-GB" sz="1800"/>
              <a:t>.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There is real-world relevancy and joy in dice games.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Dice games inspire cultural responsiveness and are connected to traditions and culturally responsive pedagogy in connections to the </a:t>
            </a:r>
            <a:r>
              <a:rPr lang="en-GB" sz="1800" u="sng">
                <a:solidFill>
                  <a:schemeClr val="hlink"/>
                </a:solidFill>
                <a:hlinkClick r:id="rId3"/>
              </a:rPr>
              <a:t>Five Components of Equitable and Engaging Mathematics Instruction</a:t>
            </a:r>
            <a:r>
              <a:rPr lang="en-GB" sz="1800"/>
              <a:t>.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100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The data collected can be used as a form of formative assessment to support and inform instruction.</a:t>
            </a:r>
            <a:endParaRPr sz="1800"/>
          </a:p>
        </p:txBody>
      </p:sp>
      <p:pic>
        <p:nvPicPr>
          <p:cNvPr id="137" name="Google Shape;137;g33d12505ba8_0_17" title="Screenshot 2025-06-12 at 17.01.28.png"/>
          <p:cNvPicPr preferRelativeResize="0"/>
          <p:nvPr/>
        </p:nvPicPr>
        <p:blipFill rotWithShape="1">
          <a:blip r:embed="rId4">
            <a:alphaModFix/>
          </a:blip>
          <a:srcRect l="-129080" t="6450" r="129080" b="-6449"/>
          <a:stretch/>
        </p:blipFill>
        <p:spPr>
          <a:xfrm>
            <a:off x="7928000" y="4042200"/>
            <a:ext cx="1728000" cy="2237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" name="Google Shape;138;g33d12505ba8_0_17"/>
          <p:cNvGrpSpPr/>
          <p:nvPr/>
        </p:nvGrpSpPr>
        <p:grpSpPr>
          <a:xfrm>
            <a:off x="8078975" y="395236"/>
            <a:ext cx="981050" cy="1315139"/>
            <a:chOff x="7405925" y="173586"/>
            <a:chExt cx="981050" cy="1315139"/>
          </a:xfrm>
        </p:grpSpPr>
        <p:grpSp>
          <p:nvGrpSpPr>
            <p:cNvPr id="139" name="Google Shape;139;g33d12505ba8_0_17"/>
            <p:cNvGrpSpPr/>
            <p:nvPr/>
          </p:nvGrpSpPr>
          <p:grpSpPr>
            <a:xfrm rot="4080661">
              <a:off x="7924640" y="228087"/>
              <a:ext cx="371965" cy="377145"/>
              <a:chOff x="7572716" y="3272053"/>
              <a:chExt cx="489368" cy="496098"/>
            </a:xfrm>
          </p:grpSpPr>
          <p:sp>
            <p:nvSpPr>
              <p:cNvPr id="140" name="Google Shape;140;g33d12505ba8_0_17" descr="decorative"/>
              <p:cNvSpPr/>
              <p:nvPr/>
            </p:nvSpPr>
            <p:spPr>
              <a:xfrm>
                <a:off x="7572716" y="3522735"/>
                <a:ext cx="167067" cy="91963"/>
              </a:xfrm>
              <a:custGeom>
                <a:avLst/>
                <a:gdLst/>
                <a:ahLst/>
                <a:cxnLst/>
                <a:rect l="l" t="t" r="r" b="b"/>
                <a:pathLst>
                  <a:path w="167067" h="91963" extrusionOk="0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g33d12505ba8_0_17" descr="decorative"/>
              <p:cNvSpPr/>
              <p:nvPr/>
            </p:nvSpPr>
            <p:spPr>
              <a:xfrm>
                <a:off x="7869358" y="3566964"/>
                <a:ext cx="141636" cy="136113"/>
              </a:xfrm>
              <a:custGeom>
                <a:avLst/>
                <a:gdLst/>
                <a:ahLst/>
                <a:cxnLst/>
                <a:rect l="l" t="t" r="r" b="b"/>
                <a:pathLst>
                  <a:path w="141636" h="136113" extrusionOk="0">
                    <a:moveTo>
                      <a:pt x="133528" y="126660"/>
                    </a:move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0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ubicBezTo>
                      <a:pt x="144209" y="95991"/>
                      <a:pt x="144869" y="114788"/>
                      <a:pt x="133528" y="126770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142;g33d12505ba8_0_17" descr="decorative"/>
              <p:cNvSpPr/>
              <p:nvPr/>
            </p:nvSpPr>
            <p:spPr>
              <a:xfrm>
                <a:off x="7895017" y="3425342"/>
                <a:ext cx="167067" cy="91963"/>
              </a:xfrm>
              <a:custGeom>
                <a:avLst/>
                <a:gdLst/>
                <a:ahLst/>
                <a:cxnLst/>
                <a:rect l="l" t="t" r="r" b="b"/>
                <a:pathLst>
                  <a:path w="167067" h="91963" extrusionOk="0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" name="Google Shape;143;g33d12505ba8_0_17" descr="decorative"/>
              <p:cNvSpPr/>
              <p:nvPr/>
            </p:nvSpPr>
            <p:spPr>
              <a:xfrm>
                <a:off x="7813147" y="3272053"/>
                <a:ext cx="85145" cy="168636"/>
              </a:xfrm>
              <a:custGeom>
                <a:avLst/>
                <a:gdLst/>
                <a:ahLst/>
                <a:cxnLst/>
                <a:rect l="l" t="t" r="r" b="b"/>
                <a:pathLst>
                  <a:path w="85145" h="168636" extrusionOk="0">
                    <a:moveTo>
                      <a:pt x="785" y="132142"/>
                    </a:moveTo>
                    <a:lnTo>
                      <a:pt x="26331" y="22988"/>
                    </a:lnTo>
                    <a:cubicBezTo>
                      <a:pt x="30075" y="7049"/>
                      <a:pt x="46151" y="-2954"/>
                      <a:pt x="62118" y="783"/>
                    </a:cubicBezTo>
                    <a:cubicBezTo>
                      <a:pt x="78084" y="4521"/>
                      <a:pt x="88104" y="20460"/>
                      <a:pt x="84360" y="36508"/>
                    </a:cubicBezTo>
                    <a:lnTo>
                      <a:pt x="58814" y="145662"/>
                    </a:lnTo>
                    <a:cubicBezTo>
                      <a:pt x="55621" y="159403"/>
                      <a:pt x="43398" y="168636"/>
                      <a:pt x="29854" y="168636"/>
                    </a:cubicBezTo>
                    <a:cubicBezTo>
                      <a:pt x="27652" y="168636"/>
                      <a:pt x="25340" y="168417"/>
                      <a:pt x="23028" y="167867"/>
                    </a:cubicBezTo>
                    <a:cubicBezTo>
                      <a:pt x="7061" y="164130"/>
                      <a:pt x="-2959" y="148191"/>
                      <a:pt x="785" y="132142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" name="Google Shape;144;g33d12505ba8_0_17" descr="decorative"/>
              <p:cNvSpPr/>
              <p:nvPr/>
            </p:nvSpPr>
            <p:spPr>
              <a:xfrm>
                <a:off x="7736508" y="3599549"/>
                <a:ext cx="85145" cy="168602"/>
              </a:xfrm>
              <a:custGeom>
                <a:avLst/>
                <a:gdLst/>
                <a:ahLst/>
                <a:cxnLst/>
                <a:rect l="l" t="t" r="r" b="b"/>
                <a:pathLst>
                  <a:path w="85145" h="168602" extrusionOk="0">
                    <a:moveTo>
                      <a:pt x="62118" y="749"/>
                    </a:moveTo>
                    <a:cubicBezTo>
                      <a:pt x="78084" y="4486"/>
                      <a:pt x="88104" y="20425"/>
                      <a:pt x="84360" y="36474"/>
                    </a:cubicBezTo>
                    <a:lnTo>
                      <a:pt x="58814" y="145628"/>
                    </a:lnTo>
                    <a:cubicBezTo>
                      <a:pt x="55621" y="159369"/>
                      <a:pt x="43398" y="168602"/>
                      <a:pt x="29854" y="168602"/>
                    </a:cubicBezTo>
                    <a:cubicBezTo>
                      <a:pt x="27652" y="168602"/>
                      <a:pt x="25340" y="168382"/>
                      <a:pt x="23028" y="167833"/>
                    </a:cubicBezTo>
                    <a:cubicBezTo>
                      <a:pt x="7061" y="164095"/>
                      <a:pt x="-2959" y="148156"/>
                      <a:pt x="785" y="132108"/>
                    </a:cubicBezTo>
                    <a:lnTo>
                      <a:pt x="26331" y="22954"/>
                    </a:lnTo>
                    <a:cubicBezTo>
                      <a:pt x="30075" y="7015"/>
                      <a:pt x="46041" y="-2878"/>
                      <a:pt x="62118" y="749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Google Shape;145;g33d12505ba8_0_17" descr="decorative"/>
              <p:cNvSpPr/>
              <p:nvPr/>
            </p:nvSpPr>
            <p:spPr>
              <a:xfrm>
                <a:off x="7623695" y="3337114"/>
                <a:ext cx="141636" cy="136113"/>
              </a:xfrm>
              <a:custGeom>
                <a:avLst/>
                <a:gdLst/>
                <a:ahLst/>
                <a:cxnLst/>
                <a:rect l="l" t="t" r="r" b="b"/>
                <a:pathLst>
                  <a:path w="141636" h="136113" extrusionOk="0">
                    <a:moveTo>
                      <a:pt x="132206" y="84669"/>
                    </a:moveTo>
                    <a:cubicBezTo>
                      <a:pt x="144209" y="95881"/>
                      <a:pt x="144869" y="114678"/>
                      <a:pt x="133528" y="126660"/>
                    </a:cubicBez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1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146" name="Google Shape;146;g33d12505ba8_0_17" descr="decorative" title="Surprised_green@4x-100.jp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1287383">
              <a:off x="7495156" y="724214"/>
              <a:ext cx="802589" cy="63989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669771b81a_0_55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50"/>
              <a:buNone/>
            </a:pPr>
            <a:r>
              <a:rPr lang="en-GB" sz="4950"/>
              <a:t>Mild</a:t>
            </a:r>
            <a:endParaRPr/>
          </a:p>
        </p:txBody>
      </p:sp>
      <p:sp>
        <p:nvSpPr>
          <p:cNvPr id="152" name="Google Shape;152;g3669771b81a_0_55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5fa30c4f18_0_17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4"/>
                  </a:ext>
                </a:extLst>
              </a:rPr>
              <a:t>Mild 🌶️ 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"/>
                  </a:ext>
                </a:extLst>
              </a:rPr>
              <a:t>Introduction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58" name="Google Shape;158;g35fa30c4f18_0_1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159" name="Google Shape;159;g35fa30c4f18_0_17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Students will download the code on their micro:bit and use their micro:bit as a dice.    </a:t>
            </a:r>
            <a:endParaRPr sz="1800"/>
          </a:p>
          <a:p>
            <a:pPr marL="45720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946"/>
              <a:buNone/>
            </a:pPr>
            <a:endParaRPr sz="1005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Students can use the dice project to generate random numbers to test math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"/>
                  </a:ext>
                </a:extLst>
              </a:rPr>
              <a:t>knowledge. For</a:t>
            </a:r>
            <a:r>
              <a:rPr lang="en-GB" sz="1800"/>
              <a:t> example: </a:t>
            </a:r>
            <a:endParaRPr sz="1800"/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"/>
                  </a:ext>
                </a:extLst>
              </a:rPr>
              <a:t>Memorize multiplication facts for all single-digit number combinations.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"/>
                  </a:ext>
                </a:extLst>
              </a:rPr>
              <a:t>Creat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"/>
                  </a:ext>
                </a:extLst>
              </a:rPr>
              <a:t>e equations with two random numbers where students determine the missing number to make the equation true.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2"/>
                  </a:ext>
                </a:extLst>
              </a:rPr>
              <a:t>Randomly generate numbers to demonstrate understanding of mathematical properties like the commutative or distributive properties</a:t>
            </a:r>
            <a:r>
              <a:rPr lang="en-GB" sz="1800"/>
              <a:t>.</a:t>
            </a:r>
            <a:endParaRPr sz="1800"/>
          </a:p>
          <a:p>
            <a:pPr marL="45720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946"/>
              <a:buNone/>
            </a:pPr>
            <a:endParaRPr sz="950"/>
          </a:p>
          <a:p>
            <a:pPr marL="457200" lvl="0" indent="-342898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Students can work in pairs to test each other.  </a:t>
            </a:r>
            <a:endParaRPr sz="1800"/>
          </a:p>
        </p:txBody>
      </p:sp>
      <p:pic>
        <p:nvPicPr>
          <p:cNvPr id="160" name="Google Shape;160;g35fa30c4f18_0_17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10377" y="282688"/>
            <a:ext cx="955218" cy="736882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g35fa30c4f18_0_17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669771b81a_0_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3"/>
                  </a:ext>
                </a:extLst>
              </a:rPr>
              <a:t>Mild 🌶️ Student A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ctivity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5"/>
                  </a:ext>
                </a:extLst>
              </a:rPr>
              <a:t> Steps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67" name="Google Shape;167;g3669771b81a_0_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68" name="Google Shape;168;g3669771b81a_0_1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</a:rPr>
              <a:t>Open</a:t>
            </a:r>
            <a:r>
              <a:rPr lang="en-GB" sz="1800"/>
              <a:t> the project: </a:t>
            </a:r>
            <a:r>
              <a:rPr lang="en-GB" sz="1800" u="sng">
                <a:solidFill>
                  <a:schemeClr val="hlink"/>
                </a:solidFill>
                <a:hlinkClick r:id="rId3"/>
              </a:rPr>
              <a:t>mbit.io/us-dice</a:t>
            </a:r>
            <a:r>
              <a:rPr lang="en-GB" sz="1800"/>
              <a:t> and </a:t>
            </a:r>
            <a:r>
              <a:rPr lang="en-GB" sz="1800" b="1">
                <a:solidFill>
                  <a:srgbClr val="2A92D6"/>
                </a:solidFill>
              </a:rPr>
              <a:t>d</a:t>
            </a:r>
            <a:r>
              <a:rPr lang="en-GB" sz="1800" b="1">
                <a:solidFill>
                  <a:srgbClr val="2993D6"/>
                </a:solidFill>
              </a:rPr>
              <a:t>ownload</a:t>
            </a:r>
            <a:r>
              <a:rPr lang="en-GB" sz="1800"/>
              <a:t> the code to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6"/>
                  </a:ext>
                </a:extLst>
              </a:rPr>
              <a:t>the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 micro:bit</a:t>
            </a:r>
            <a:r>
              <a:rPr lang="en-GB" sz="1800"/>
              <a:t>.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</a:rPr>
              <a:t>Unplug </a:t>
            </a:r>
            <a:r>
              <a:rPr lang="en-GB" sz="1800"/>
              <a:t>the micro:bit and </a:t>
            </a:r>
            <a:r>
              <a:rPr lang="en-GB" sz="1800" b="1">
                <a:solidFill>
                  <a:srgbClr val="2A92D6"/>
                </a:solidFill>
              </a:rPr>
              <a:t>connect</a:t>
            </a:r>
            <a:r>
              <a:rPr lang="en-GB" sz="1800"/>
              <a:t> the battery pack.  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</a:rPr>
              <a:t>Shake</a:t>
            </a:r>
            <a:r>
              <a:rPr lang="en-GB" sz="1800"/>
              <a:t> the micro:bit to generate random numbers.  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8"/>
                  </a:ext>
                </a:extLst>
              </a:rPr>
              <a:t>Use</a:t>
            </a:r>
            <a:r>
              <a:rPr lang="en-GB" sz="1800" b="1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9"/>
                  </a:ext>
                </a:extLst>
              </a:rPr>
              <a:t>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0"/>
                  </a:ext>
                </a:extLst>
              </a:rPr>
              <a:t>the numbers generated to test math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1"/>
                  </a:ext>
                </a:extLst>
              </a:rPr>
              <a:t>knowledge. Fo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2"/>
                  </a:ext>
                </a:extLst>
              </a:rPr>
              <a:t>r example: 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3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4"/>
                  </a:ext>
                </a:extLst>
              </a:rPr>
              <a:t>M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5"/>
                  </a:ext>
                </a:extLst>
              </a:rPr>
              <a:t>emorize multiplication facts for all single-digit number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6"/>
                  </a:ext>
                </a:extLst>
              </a:rPr>
              <a:t>combinations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7"/>
                  </a:ext>
                </a:extLst>
              </a:rPr>
              <a:t>. Example: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8"/>
                  </a:ext>
                </a:extLst>
              </a:rPr>
              <a:t>⬚ x ⬚ = ?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9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0"/>
                  </a:ext>
                </a:extLst>
              </a:rPr>
              <a:t>Creat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1"/>
                  </a:ext>
                </a:extLst>
              </a:rPr>
              <a:t>e equations with two random numbers where students determine the missing number to make the equation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2"/>
                  </a:ext>
                </a:extLst>
              </a:rPr>
              <a:t>true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3"/>
                  </a:ext>
                </a:extLst>
              </a:rPr>
              <a:t>. Example:  ⬚ ÷ ? = ⬚</a:t>
            </a:r>
            <a:endParaRPr sz="180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4"/>
                </a:ext>
              </a:extLst>
            </a:endParaRPr>
          </a:p>
          <a:p>
            <a:pPr marL="914400" lvl="1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5"/>
                  </a:ext>
                </a:extLst>
              </a:rPr>
              <a:t>Randomly generate numbers to demonstrate understanding of mathematical properties like the commutative or distributive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6"/>
                  </a:ext>
                </a:extLst>
              </a:rPr>
              <a:t>properties</a:t>
            </a:r>
            <a:r>
              <a:rPr lang="en-GB" sz="1800"/>
              <a:t>.</a:t>
            </a:r>
            <a:endParaRPr sz="1800"/>
          </a:p>
        </p:txBody>
      </p:sp>
      <p:sp>
        <p:nvSpPr>
          <p:cNvPr id="169" name="Google Shape;169;g3669771b81a_0_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0" name="Google Shape;170;g3669771b81a_0_1" descr="Illustration of educator in front of empty whiteboard used to signal teacher-led activities on this page" title="black female teacher 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57450" y="39738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5fa30c4f18_0_96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</a:rPr>
              <a:t>Mild 🌶️ Code Details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76" name="Google Shape;176;g35fa30c4f18_0_9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77" name="Google Shape;177;g35fa30c4f18_0_96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7"/>
                  </a:ext>
                </a:extLst>
              </a:rPr>
              <a:t>This project uses </a:t>
            </a:r>
            <a:r>
              <a:rPr lang="en-GB" sz="1800"/>
              <a:t>the accelerometer to </a:t>
            </a:r>
            <a:r>
              <a:rPr lang="en-GB" sz="180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8"/>
                  </a:ext>
                </a:extLst>
              </a:rPr>
              <a:t>generate</a:t>
            </a:r>
            <a:r>
              <a:rPr lang="en-GB" sz="1800"/>
              <a:t> a new random number when a student shakes the micro:bit.  </a:t>
            </a:r>
            <a:endParaRPr sz="1750"/>
          </a:p>
        </p:txBody>
      </p:sp>
      <p:sp>
        <p:nvSpPr>
          <p:cNvPr id="178" name="Google Shape;178;g35fa30c4f18_0_96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9" name="Google Shape;179;g35fa30c4f18_0_96"/>
          <p:cNvSpPr/>
          <p:nvPr/>
        </p:nvSpPr>
        <p:spPr>
          <a:xfrm>
            <a:off x="741400" y="2534400"/>
            <a:ext cx="8064900" cy="3619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2A92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project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uses ‘on shake’ to detect movement using the accelerometer</a:t>
            </a:r>
            <a:r>
              <a:rPr lang="en-GB"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it detects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9"/>
                  </a:ext>
                </a:extLst>
              </a:rPr>
              <a:t>movement, it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0"/>
                  </a:ext>
                </a:extLst>
              </a:rPr>
              <a:t>show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 a number on the LED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51"/>
                  </a:ext>
                </a:extLst>
              </a:rPr>
              <a:t>display. This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number will be picked at random from the range 1 to 6.  </a:t>
            </a: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0" name="Google Shape;180;g35fa30c4f18_0_96" descr="Block-based code for a micro:bit to randomly pick a number in the range 1 to 6 and display it on the LED screen when a student shakes the micro:bit. The pick random number block is inside the show show number block, and both are inside the on shake block." title="Screenshot 2025-06-17 at 16.22.3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75450" y="2940406"/>
            <a:ext cx="4196800" cy="158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g35fa30c4f18_0_96" descr="decorative" title="Inspired_green@4x-100 (1)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72948">
            <a:off x="7962150" y="317452"/>
            <a:ext cx="873876" cy="118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vider Slides">
  <a:themeElements>
    <a:clrScheme name="Custom 2">
      <a:dk1>
        <a:srgbClr val="000000"/>
      </a:dk1>
      <a:lt1>
        <a:srgbClr val="FFFFFF"/>
      </a:lt1>
      <a:dk2>
        <a:srgbClr val="3E4048"/>
      </a:dk2>
      <a:lt2>
        <a:srgbClr val="E7E6E6"/>
      </a:lt2>
      <a:accent1>
        <a:srgbClr val="00A000"/>
      </a:accent1>
      <a:accent2>
        <a:srgbClr val="2A92D6"/>
      </a:accent2>
      <a:accent3>
        <a:srgbClr val="CD0365"/>
      </a:accent3>
      <a:accent4>
        <a:srgbClr val="E7645C"/>
      </a:accent4>
      <a:accent5>
        <a:srgbClr val="6C4BC1"/>
      </a:accent5>
      <a:accent6>
        <a:srgbClr val="7BCDC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1808</Words>
  <Application>Microsoft Macintosh PowerPoint</Application>
  <PresentationFormat>A4 Paper (210x297 mm)</PresentationFormat>
  <Paragraphs>176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Helvetica Neue</vt:lpstr>
      <vt:lpstr>Office Theme</vt:lpstr>
      <vt:lpstr>Divider Slides</vt:lpstr>
      <vt:lpstr>What you need </vt:lpstr>
      <vt:lpstr>Math Fact Fluency with Dice</vt:lpstr>
      <vt:lpstr>How the Dice Works</vt:lpstr>
      <vt:lpstr>Pick Your Level</vt:lpstr>
      <vt:lpstr>Benefits of Dice in Math Instruction</vt:lpstr>
      <vt:lpstr>PowerPoint Presentation</vt:lpstr>
      <vt:lpstr>Mild 🌶️ Introduction</vt:lpstr>
      <vt:lpstr>Mild 🌶️ Student Activity Steps</vt:lpstr>
      <vt:lpstr>Mild 🌶️ Code Details</vt:lpstr>
      <vt:lpstr>PowerPoint Presentation</vt:lpstr>
      <vt:lpstr>Medium 🌶️🌶️ Introduction</vt:lpstr>
      <vt:lpstr>Medium 🌶️🌶️ Student Activity Steps 1</vt:lpstr>
      <vt:lpstr>Medium 🌶️🌶️ Student Activity Steps 2</vt:lpstr>
      <vt:lpstr>Medium 🌶️🌶️ Code Details</vt:lpstr>
      <vt:lpstr>PowerPoint Presentation</vt:lpstr>
      <vt:lpstr>Spicy 🌶️🌶️🌶️ Introduction</vt:lpstr>
      <vt:lpstr>Spicy 🌶️🌶️🌶️ Student Activity Steps 1</vt:lpstr>
      <vt:lpstr>Spicy 🌶️🌶️🌶️ Student Activity Steps 2</vt:lpstr>
      <vt:lpstr>Spicy 🌶️🌶️🌶️ Student Activity Steps 3</vt:lpstr>
      <vt:lpstr>Spicy 🌶️🌶️🌶️ Code Details</vt:lpstr>
      <vt:lpstr>PowerPoint Presentation</vt:lpstr>
      <vt:lpstr>Dice Extensions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guide</dc:title>
  <dc:subject/>
  <dc:creator>Micro:bit Educational Foundation</dc:creator>
  <cp:keywords/>
  <dc:description/>
  <cp:lastModifiedBy>Corey Rogers</cp:lastModifiedBy>
  <cp:revision>1</cp:revision>
  <dcterms:created xsi:type="dcterms:W3CDTF">2024-02-02T13:38:47Z</dcterms:created>
  <dcterms:modified xsi:type="dcterms:W3CDTF">2025-12-18T19:45:09Z</dcterms:modified>
  <cp:category/>
</cp:coreProperties>
</file>