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906000" cy="6858000" type="A4"/>
  <p:notesSz cx="6858000" cy="9144000"/>
  <p:embeddedFontLst>
    <p:embeddedFont>
      <p:font typeface="Helvetica Neue" panose="02000503000000020004" pitchFamily="2"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hkHlSGfTVigxcj9z3QsoFK4FbNN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A19F696-7EEB-4042-973A-D21B7488EF58}">
  <a:tblStyle styleId="{6A19F696-7EEB-4042-973A-D21B7488EF5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 Type="http://schemas.openxmlformats.org/officeDocument/2006/relationships/slide" Target="slides/slide1.xml"/><Relationship Id="rId21" Type="http://schemas.openxmlformats.org/officeDocument/2006/relationships/slide" Target="slides/slide19.xml"/><Relationship Id="rId34" Type="http://customschemas.google.com/relationships/presentationmetadata" Target="meta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5"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5" name="Google Shape;205;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25" name="Google Shape;225;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1" name="Google Shape;251;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7" name="Google Shape;297;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3" name="Google Shape;303;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 name="Google Shape;11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0" name="Google Shape;130;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3d12505ba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g33d12505ba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fluidez de cálculos matemáticos con dados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fluidez de cálculos matemáticos con dados</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fluidez de cálculos matemáticos con dados</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mbit.io/us-dice-pp"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cde.ca.gov/Ci/ma/cf/documents/mathfwchapter2.pdf"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mbit.io/us-dice"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Fluidez de cálculos matemáticos con dados</a:t>
            </a:r>
            <a:endParaRPr/>
          </a:p>
        </p:txBody>
      </p:sp>
      <p:grpSp>
        <p:nvGrpSpPr>
          <p:cNvPr id="80" name="Google Shape;80;g35fec345a22_0_24"/>
          <p:cNvGrpSpPr/>
          <p:nvPr/>
        </p:nvGrpSpPr>
        <p:grpSpPr>
          <a:xfrm>
            <a:off x="283824" y="308092"/>
            <a:ext cx="9344808" cy="948538"/>
            <a:chOff x="1043748" y="-1624402"/>
            <a:chExt cx="1645200" cy="8756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774191"/>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400" b="0" i="0" u="none" strike="noStrike" cap="none">
                  <a:solidFill>
                    <a:schemeClr val="lt1"/>
                  </a:solidFill>
                  <a:latin typeface="Helvetica Neue"/>
                  <a:ea typeface="Helvetica Neue"/>
                  <a:cs typeface="Helvetica Neue"/>
                  <a:sym typeface="Helvetica Neue"/>
                </a:rPr>
                <a:t>Integración de la Informática con las Matemáticas: 3.er curso</a:t>
              </a:r>
              <a:endParaRPr/>
            </a:p>
          </p:txBody>
        </p:sp>
      </p:grpSp>
      <p:sp>
        <p:nvSpPr>
          <p:cNvPr id="83" name="Google Shape;83;g35fec345a22_0_24" descr="'''"/>
          <p:cNvSpPr/>
          <p:nvPr/>
        </p:nvSpPr>
        <p:spPr>
          <a:xfrm>
            <a:off x="330224" y="5954600"/>
            <a:ext cx="2458695"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Micro USB que se necesita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589798" y="3966100"/>
            <a:ext cx="1207429" cy="1408180"/>
            <a:chOff x="2774754" y="4194251"/>
            <a:chExt cx="1010147" cy="1177999"/>
          </a:xfrm>
        </p:grpSpPr>
        <p:pic>
          <p:nvPicPr>
            <p:cNvPr id="87" name="Google Shape;87;g35fec345a22_0_24" descr="Ilustración de una batería de respaldo necesaria para suministrar energía a un micro:bit utilizado con este recurso"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85575" tIns="0" rIns="85575" bIns="85575" anchor="t" anchorCtr="0">
              <a:noAutofit/>
            </a:bodyPr>
            <a:lstStyle/>
            <a:p>
              <a:pPr marL="0" marR="0" lvl="0" indent="0" algn="ctr"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Batería</a:t>
              </a:r>
              <a:endParaRPr sz="896"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954220" y="4161168"/>
            <a:ext cx="1672469" cy="1374355"/>
            <a:chOff x="3916243" y="4367216"/>
            <a:chExt cx="1399204" cy="1149703"/>
          </a:xfrm>
        </p:grpSpPr>
        <p:pic>
          <p:nvPicPr>
            <p:cNvPr id="90" name="Google Shape;90;g35fec345a22_0_24" descr="Computadora con USB"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47" y="5200653"/>
              <a:ext cx="1399200" cy="252300"/>
            </a:xfrm>
            <a:prstGeom prst="rect">
              <a:avLst/>
            </a:prstGeom>
            <a:solidFill>
              <a:srgbClr val="FFFFFF"/>
            </a:solidFill>
            <a:ln>
              <a:noFill/>
            </a:ln>
          </p:spPr>
          <p:txBody>
            <a:bodyPr spcFirstLastPara="1" wrap="square" lIns="85575" tIns="0" rIns="85575" bIns="85575" anchor="t" anchorCtr="0">
              <a:noAutofit/>
            </a:bodyPr>
            <a:lstStyle/>
            <a:p>
              <a:pPr marL="0" marR="0" lvl="0" indent="0" algn="l"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Computadora </a:t>
              </a:r>
              <a:endParaRPr sz="8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12"/>
                <a:buFont typeface="Arial"/>
                <a:buNone/>
              </a:pPr>
              <a:r>
                <a:rPr lang="en-GB" sz="896">
                  <a:latin typeface="Helvetica Neue"/>
                  <a:ea typeface="Helvetica Neue"/>
                  <a:cs typeface="Helvetica Neue"/>
                  <a:sym typeface="Helvetica Neue"/>
                </a:rPr>
                <a:t>con USB</a:t>
              </a:r>
              <a:endParaRPr sz="896"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772125" y="4154686"/>
            <a:ext cx="1683939" cy="1387329"/>
            <a:chOff x="5437121" y="4361794"/>
            <a:chExt cx="1408800" cy="1160556"/>
          </a:xfrm>
        </p:grpSpPr>
        <p:pic>
          <p:nvPicPr>
            <p:cNvPr id="93" name="Google Shape;93;g35fec345a22_0_24" descr="Tablet con Bluetooth"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1" y="5200653"/>
              <a:ext cx="1408800" cy="287100"/>
            </a:xfrm>
            <a:prstGeom prst="rect">
              <a:avLst/>
            </a:prstGeom>
            <a:solidFill>
              <a:srgbClr val="FFFFFF"/>
            </a:solidFill>
            <a:ln>
              <a:noFill/>
            </a:ln>
          </p:spPr>
          <p:txBody>
            <a:bodyPr spcFirstLastPara="1" wrap="square" lIns="85575" tIns="0" rIns="85575" bIns="85575" anchor="t" anchorCtr="0">
              <a:noAutofit/>
            </a:bodyPr>
            <a:lstStyle/>
            <a:p>
              <a:pPr marL="0" marR="0" lvl="0" indent="0" algn="l"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Tablet </a:t>
              </a:r>
              <a:endParaRPr sz="8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12"/>
                <a:buFont typeface="Arial"/>
                <a:buNone/>
              </a:pPr>
              <a:r>
                <a:rPr lang="en-GB" sz="896">
                  <a:latin typeface="Helvetica Neue"/>
                  <a:ea typeface="Helvetica Neue"/>
                  <a:cs typeface="Helvetica Neue"/>
                  <a:sym typeface="Helvetica Neue"/>
                </a:rPr>
                <a:t>con Bluetooth</a:t>
              </a:r>
              <a:endParaRPr sz="896"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193" name="Google Shape;193;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199" name="Google Shape;199;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200" name="Google Shape;200;g365ab73c13e_0_2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110000"/>
              </a:lnSpc>
              <a:spcBef>
                <a:spcPts val="1300"/>
              </a:spcBef>
              <a:spcAft>
                <a:spcPts val="0"/>
              </a:spcAft>
              <a:buClr>
                <a:srgbClr val="6C4BC1"/>
              </a:buClr>
              <a:buSzPts val="1800"/>
              <a:buChar char="•"/>
            </a:pPr>
            <a:r>
              <a:rPr lang="en-GB" sz="1700"/>
              <a:t>Los alumnos abren un </a:t>
            </a:r>
            <a:r>
              <a:rPr lang="en-GB" sz="1700" b="1"/>
              <a:t>proyecto inicial</a:t>
            </a:r>
            <a:r>
              <a:rPr lang="en-GB" sz="1700"/>
              <a:t> que contiene todos los bloques que necesitan para realizar el proyecto. </a:t>
            </a:r>
            <a:endParaRPr sz="1700"/>
          </a:p>
          <a:p>
            <a:pPr marL="457200" lvl="0" indent="-342900" algn="l" rtl="0">
              <a:lnSpc>
                <a:spcPct val="110000"/>
              </a:lnSpc>
              <a:spcBef>
                <a:spcPts val="1300"/>
              </a:spcBef>
              <a:spcAft>
                <a:spcPts val="0"/>
              </a:spcAft>
              <a:buClr>
                <a:srgbClr val="6C4BC1"/>
              </a:buClr>
              <a:buSzPts val="1800"/>
              <a:buChar char="•"/>
            </a:pPr>
            <a:r>
              <a:rPr lang="en-GB" sz="1700"/>
              <a:t>Los alumnos pueden utilizar el proyecto de dados para generar números aleatorios y poner a prueba sus conocimientos de matemáticas. Por ejemplo: </a:t>
            </a:r>
            <a:endParaRPr/>
          </a:p>
          <a:p>
            <a:pPr marL="914400" lvl="1" indent="-342900" algn="l" rtl="0">
              <a:lnSpc>
                <a:spcPct val="110000"/>
              </a:lnSpc>
              <a:spcBef>
                <a:spcPts val="1300"/>
              </a:spcBef>
              <a:spcAft>
                <a:spcPts val="0"/>
              </a:spcAft>
              <a:buClr>
                <a:srgbClr val="6C4BC1"/>
              </a:buClr>
              <a:buSzPts val="1800"/>
              <a:buChar char="•"/>
            </a:pPr>
            <a:r>
              <a:rPr lang="en-GB" sz="1700"/>
              <a:t>Memorizar las operaciones de multiplicación para todas las combinaciones de números de una sola cifra.</a:t>
            </a:r>
            <a:endParaRPr/>
          </a:p>
          <a:p>
            <a:pPr marL="914400" lvl="1" indent="-342900" algn="l" rtl="0">
              <a:lnSpc>
                <a:spcPct val="110000"/>
              </a:lnSpc>
              <a:spcBef>
                <a:spcPts val="1300"/>
              </a:spcBef>
              <a:spcAft>
                <a:spcPts val="0"/>
              </a:spcAft>
              <a:buClr>
                <a:srgbClr val="6C4BC1"/>
              </a:buClr>
              <a:buSzPts val="1800"/>
              <a:buChar char="•"/>
            </a:pPr>
            <a:r>
              <a:rPr lang="en-GB" sz="1700"/>
              <a:t>Crear ecuaciones con dos números aleatorios en las que los alumnos determinen el número que falta para que la ecuación sea verdadera.</a:t>
            </a:r>
            <a:endParaRPr/>
          </a:p>
          <a:p>
            <a:pPr marL="914400" lvl="1" indent="-342900" algn="l" rtl="0">
              <a:lnSpc>
                <a:spcPct val="110000"/>
              </a:lnSpc>
              <a:spcBef>
                <a:spcPts val="1300"/>
              </a:spcBef>
              <a:spcAft>
                <a:spcPts val="0"/>
              </a:spcAft>
              <a:buClr>
                <a:srgbClr val="6C4BC1"/>
              </a:buClr>
              <a:buSzPts val="1800"/>
              <a:buChar char="•"/>
            </a:pPr>
            <a:r>
              <a:rPr lang="en-GB" sz="1700"/>
              <a:t>Generar números al azar para demostrar que la comprensión de las propiedades matemáticas como las propiedades conmutativa o distributiva.</a:t>
            </a:r>
            <a:endParaRPr sz="1700"/>
          </a:p>
          <a:p>
            <a:pPr marL="457200" lvl="0" indent="-342900" algn="l" rtl="0">
              <a:lnSpc>
                <a:spcPct val="110000"/>
              </a:lnSpc>
              <a:spcBef>
                <a:spcPts val="1300"/>
              </a:spcBef>
              <a:spcAft>
                <a:spcPts val="0"/>
              </a:spcAft>
              <a:buClr>
                <a:srgbClr val="6C4BC1"/>
              </a:buClr>
              <a:buSzPts val="1800"/>
              <a:buChar char="•"/>
            </a:pPr>
            <a:r>
              <a:rPr lang="en-GB" sz="1700"/>
              <a:t>Los alumnos pueden trabajar por parejas para ponerse a prueba mutuamente. </a:t>
            </a:r>
            <a:endParaRPr/>
          </a:p>
        </p:txBody>
      </p:sp>
      <p:sp>
        <p:nvSpPr>
          <p:cNvPr id="201" name="Google Shape;201;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02" name="Google Shape;202;g365ab73c13e_0_21" descr="decorativo"/>
          <p:cNvPicPr preferRelativeResize="0"/>
          <p:nvPr/>
        </p:nvPicPr>
        <p:blipFill rotWithShape="1">
          <a:blip r:embed="rId3">
            <a:alphaModFix/>
          </a:blip>
          <a:srcRect/>
          <a:stretch/>
        </p:blipFill>
        <p:spPr>
          <a:xfrm>
            <a:off x="8362652" y="401438"/>
            <a:ext cx="955218" cy="73688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a:p>
        </p:txBody>
      </p:sp>
      <p:sp>
        <p:nvSpPr>
          <p:cNvPr id="208" name="Google Shape;208;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09" name="Google Shape;209;g3669771b81a_0_211"/>
          <p:cNvSpPr txBox="1">
            <a:spLocks noGrp="1"/>
          </p:cNvSpPr>
          <p:nvPr>
            <p:ph type="body" idx="1"/>
          </p:nvPr>
        </p:nvSpPr>
        <p:spPr>
          <a:xfrm>
            <a:off x="681035" y="1548371"/>
            <a:ext cx="8796339"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6C4BC1"/>
                </a:solidFill>
              </a:rPr>
              <a:t>Crea el código:</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Abre</a:t>
            </a:r>
            <a:r>
              <a:rPr lang="en-GB" sz="1600"/>
              <a:t> el proyecto inicial: </a:t>
            </a:r>
            <a:r>
              <a:rPr lang="en-GB" sz="1600" u="sng">
                <a:solidFill>
                  <a:schemeClr val="hlink"/>
                </a:solidFill>
                <a:hlinkClick r:id="rId3"/>
              </a:rPr>
              <a:t>mbit.io/us-dice-pp</a:t>
            </a:r>
            <a:r>
              <a:rPr lang="en-GB" sz="1600"/>
              <a:t>.</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Explica </a:t>
            </a:r>
            <a:r>
              <a:rPr lang="en-GB" sz="1600"/>
              <a:t>a los alumnos que tienen todos los bloques de código que necesitan.  </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Explica brevemente</a:t>
            </a:r>
            <a:r>
              <a:rPr lang="en-GB" sz="1600"/>
              <a:t> que utilizan el micro:bit como dado. Ayúdales a entender cómo funcionan los dados; concretamente, que cada uno muestra un número entre 1 y 6 de forma aleatoria. Utiliza un dado de verdad para ayudar a la comprensión, si es posible.</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Programa</a:t>
            </a:r>
            <a:r>
              <a:rPr lang="en-GB" sz="1600"/>
              <a:t> los dados. Solo hay 3 bloques, así que permíteles experimentar. </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Asegúrate de que el</a:t>
            </a:r>
            <a:r>
              <a:rPr lang="en-GB" sz="1600"/>
              <a:t> código de los alumnos tiene este aspecto:</a:t>
            </a:r>
            <a:endParaRPr/>
          </a:p>
          <a:p>
            <a:pPr marL="0" lvl="0" indent="0" algn="l" rtl="0">
              <a:lnSpc>
                <a:spcPct val="110000"/>
              </a:lnSpc>
              <a:spcBef>
                <a:spcPts val="1300"/>
              </a:spcBef>
              <a:spcAft>
                <a:spcPts val="0"/>
              </a:spcAft>
              <a:buSzPts val="1800"/>
              <a:buNone/>
            </a:pPr>
            <a:endParaRPr sz="1600"/>
          </a:p>
        </p:txBody>
      </p:sp>
      <p:sp>
        <p:nvSpPr>
          <p:cNvPr id="210" name="Google Shape;210;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1" name="Google Shape;211;g3669771b81a_0_211" descr="Código basado en bloques para que un micro:bit elija aleatoriamente un número del 1 al 6 y lo muestre en la pantalla led cuando un alumno agite el micro:bit." title="Screenshot 2025-06-17 at 16.22.34.png"/>
          <p:cNvPicPr preferRelativeResize="0"/>
          <p:nvPr/>
        </p:nvPicPr>
        <p:blipFill rotWithShape="1">
          <a:blip r:embed="rId4">
            <a:alphaModFix/>
          </a:blip>
          <a:srcRect/>
          <a:stretch/>
        </p:blipFill>
        <p:spPr>
          <a:xfrm>
            <a:off x="5028325" y="4767406"/>
            <a:ext cx="4196800" cy="1587700"/>
          </a:xfrm>
          <a:prstGeom prst="rect">
            <a:avLst/>
          </a:prstGeom>
          <a:noFill/>
          <a:ln>
            <a:noFill/>
          </a:ln>
        </p:spPr>
      </p:pic>
      <p:pic>
        <p:nvPicPr>
          <p:cNvPr id="212" name="Google Shape;212;g3669771b81a_0_211"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316825" y="316135"/>
            <a:ext cx="1428350" cy="1191276"/>
          </a:xfrm>
          <a:prstGeom prst="rect">
            <a:avLst/>
          </a:prstGeom>
          <a:noFill/>
          <a:ln>
            <a:noFill/>
          </a:ln>
        </p:spPr>
      </p:pic>
      <p:pic>
        <p:nvPicPr>
          <p:cNvPr id="213" name="Google Shape;213;g3669771b81a_0_211" descr="decorativo"/>
          <p:cNvPicPr preferRelativeResize="0"/>
          <p:nvPr/>
        </p:nvPicPr>
        <p:blipFill rotWithShape="1">
          <a:blip r:embed="rId6">
            <a:alphaModFix/>
          </a:blip>
          <a:srcRect/>
          <a:stretch/>
        </p:blipFill>
        <p:spPr>
          <a:xfrm>
            <a:off x="1240500" y="5185426"/>
            <a:ext cx="902000" cy="695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a:p>
        </p:txBody>
      </p:sp>
      <p:sp>
        <p:nvSpPr>
          <p:cNvPr id="219" name="Google Shape;219;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20" name="Google Shape;220;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Prueba </a:t>
            </a:r>
            <a:r>
              <a:rPr lang="en-GB" sz="1600"/>
              <a:t>su código utilizando el simulador y luego </a:t>
            </a:r>
            <a:r>
              <a:rPr lang="en-GB" sz="1600" b="1">
                <a:solidFill>
                  <a:srgbClr val="6C4BC1"/>
                </a:solidFill>
              </a:rPr>
              <a:t>descarga</a:t>
            </a:r>
            <a:r>
              <a:rPr lang="en-GB" sz="1600"/>
              <a:t> el código en su micro:bit.</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Desconecta</a:t>
            </a:r>
            <a:r>
              <a:rPr lang="en-GB" sz="1600" b="1">
                <a:solidFill>
                  <a:srgbClr val="2993D6"/>
                </a:solidFill>
              </a:rPr>
              <a:t> </a:t>
            </a:r>
            <a:r>
              <a:rPr lang="en-GB" sz="1600"/>
              <a:t>el micro:bit y </a:t>
            </a:r>
            <a:r>
              <a:rPr lang="en-GB" sz="1600" b="1">
                <a:solidFill>
                  <a:srgbClr val="6C4BC1"/>
                </a:solidFill>
              </a:rPr>
              <a:t>conecta</a:t>
            </a:r>
            <a:r>
              <a:rPr lang="en-GB" sz="1600"/>
              <a:t> la batería.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Agita</a:t>
            </a:r>
            <a:r>
              <a:rPr lang="en-GB" sz="1600"/>
              <a:t> el micro:bit para generar números aleatorios.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Usa </a:t>
            </a:r>
            <a:r>
              <a:rPr lang="en-GB" sz="1600" b="1">
                <a:solidFill>
                  <a:srgbClr val="2993D6"/>
                </a:solidFill>
              </a:rPr>
              <a:t> </a:t>
            </a:r>
            <a:r>
              <a:rPr lang="en-GB" sz="1600"/>
              <a:t>los números generados para comprobar los conocimientos de matemáticas. Por ejemplo: </a:t>
            </a:r>
            <a:endParaRPr/>
          </a:p>
          <a:p>
            <a:pPr marL="914400" lvl="1" indent="-342900" algn="l" rtl="0">
              <a:lnSpc>
                <a:spcPct val="110000"/>
              </a:lnSpc>
              <a:spcBef>
                <a:spcPts val="1300"/>
              </a:spcBef>
              <a:spcAft>
                <a:spcPts val="0"/>
              </a:spcAft>
              <a:buClr>
                <a:srgbClr val="6C4BC1"/>
              </a:buClr>
              <a:buSzPts val="1800"/>
              <a:buChar char="•"/>
            </a:pPr>
            <a:r>
              <a:rPr lang="en-GB" sz="1600"/>
              <a:t>Memorizar las operaciones de multiplicación para todas las combinaciones de números de una sola cifra. Ejemplo: ⬚ x ⬚ = ?</a:t>
            </a:r>
            <a:endParaRPr/>
          </a:p>
          <a:p>
            <a:pPr marL="914400" lvl="1" indent="-342900" algn="l" rtl="0">
              <a:lnSpc>
                <a:spcPct val="110000"/>
              </a:lnSpc>
              <a:spcBef>
                <a:spcPts val="1300"/>
              </a:spcBef>
              <a:spcAft>
                <a:spcPts val="0"/>
              </a:spcAft>
              <a:buClr>
                <a:srgbClr val="6C4BC1"/>
              </a:buClr>
              <a:buSzPts val="1800"/>
              <a:buChar char="•"/>
            </a:pPr>
            <a:r>
              <a:rPr lang="en-GB" sz="1600"/>
              <a:t>Crear ecuaciones con dos números aleatorios en las que los alumnos determinen el número que falta para que la ecuación sea verdadera. Ejemplo: ⬚ ÷ ? = ⬚</a:t>
            </a:r>
            <a:endParaRPr/>
          </a:p>
          <a:p>
            <a:pPr marL="914400" lvl="1" indent="-342900" algn="l" rtl="0">
              <a:lnSpc>
                <a:spcPct val="110000"/>
              </a:lnSpc>
              <a:spcBef>
                <a:spcPts val="1300"/>
              </a:spcBef>
              <a:spcAft>
                <a:spcPts val="0"/>
              </a:spcAft>
              <a:buClr>
                <a:srgbClr val="6C4BC1"/>
              </a:buClr>
              <a:buSzPts val="1800"/>
              <a:buChar char="•"/>
            </a:pPr>
            <a:r>
              <a:rPr lang="en-GB" sz="1600"/>
              <a:t>Generar números al azar para demostrar la comprensión de propiedades Matemáticas como las propiedades conmutativa o distributiva.</a:t>
            </a:r>
            <a:endParaRPr/>
          </a:p>
        </p:txBody>
      </p:sp>
      <p:sp>
        <p:nvSpPr>
          <p:cNvPr id="221" name="Google Shape;221;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2" name="Google Shape;222;g3669771b81a_0_219"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345400" y="316135"/>
            <a:ext cx="1428350" cy="1191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228" name="Google Shape;228;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29" name="Google Shape;229;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30" name="Google Shape;230;g365ab73c13e_0_3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Este proyecto utiliza el acelerómetro para generar un nuevo número aleatorio cuando un alumno agita el micro:bit. </a:t>
            </a:r>
            <a:endParaRPr/>
          </a:p>
        </p:txBody>
      </p:sp>
      <p:sp>
        <p:nvSpPr>
          <p:cNvPr id="231" name="Google Shape;231;g365ab73c13e_0_36"/>
          <p:cNvSpPr/>
          <p:nvPr/>
        </p:nvSpPr>
        <p:spPr>
          <a:xfrm>
            <a:off x="741400" y="2534400"/>
            <a:ext cx="8064900" cy="3619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a:t>
            </a:r>
            <a:endParaRPr/>
          </a:p>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Si detecta movimiento, muestra un número en la pantalla led. Este número se elegirá al azar entre 1 y 6.  </a:t>
            </a:r>
            <a:endParaRPr/>
          </a:p>
        </p:txBody>
      </p:sp>
      <p:pic>
        <p:nvPicPr>
          <p:cNvPr id="232" name="Google Shape;232;g365ab73c13e_0_36" descr="Código basado en bloques para que un micro:bit elija aleatoriamente un número del 1 al 6 y lo muestre en la pantalla led cuando un alumno agite el micro:bit." title="Screenshot 2025-06-17 at 16.22.34.png"/>
          <p:cNvPicPr preferRelativeResize="0"/>
          <p:nvPr/>
        </p:nvPicPr>
        <p:blipFill rotWithShape="1">
          <a:blip r:embed="rId3">
            <a:alphaModFix/>
          </a:blip>
          <a:srcRect/>
          <a:stretch/>
        </p:blipFill>
        <p:spPr>
          <a:xfrm>
            <a:off x="2675450" y="2940406"/>
            <a:ext cx="4196800" cy="1587700"/>
          </a:xfrm>
          <a:prstGeom prst="rect">
            <a:avLst/>
          </a:prstGeom>
          <a:noFill/>
          <a:ln>
            <a:noFill/>
          </a:ln>
        </p:spPr>
      </p:pic>
      <p:pic>
        <p:nvPicPr>
          <p:cNvPr id="233" name="Google Shape;233;g365ab73c13e_0_36" descr="decorativo" title="Inspired_green@4x-100 (1).jpg"/>
          <p:cNvPicPr preferRelativeResize="0"/>
          <p:nvPr/>
        </p:nvPicPr>
        <p:blipFill rotWithShape="1">
          <a:blip r:embed="rId4">
            <a:alphaModFix/>
          </a:blip>
          <a:srcRect/>
          <a:stretch/>
        </p:blipFill>
        <p:spPr>
          <a:xfrm rot="572948">
            <a:off x="7962150" y="317452"/>
            <a:ext cx="873876" cy="1188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39" name="Google Shape;239;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45" name="Google Shape;245;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46" name="Google Shape;246;g3669771b81a_0_238"/>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92500"/>
          </a:bodyPr>
          <a:lstStyle/>
          <a:p>
            <a:pPr marL="457200" marR="0" lvl="0" indent="-342900" algn="l" rtl="0">
              <a:lnSpc>
                <a:spcPct val="110000"/>
              </a:lnSpc>
              <a:spcBef>
                <a:spcPts val="1300"/>
              </a:spcBef>
              <a:spcAft>
                <a:spcPts val="0"/>
              </a:spcAft>
              <a:buClr>
                <a:srgbClr val="CD0364"/>
              </a:buClr>
              <a:buSzPct val="108108"/>
              <a:buChar char="•"/>
            </a:pPr>
            <a:r>
              <a:rPr lang="en-GB" sz="1800"/>
              <a:t>Los alumnos abren </a:t>
            </a:r>
            <a:r>
              <a:rPr lang="en-GB" sz="1800" b="1"/>
              <a:t>Microsoft MakeCode</a:t>
            </a:r>
            <a:r>
              <a:rPr lang="en-GB" sz="1800"/>
              <a:t> y programan su propio proyecto de dados. </a:t>
            </a:r>
            <a:endParaRPr sz="1250"/>
          </a:p>
          <a:p>
            <a:pPr marL="457200" lvl="0" indent="-342900" algn="l" rtl="0">
              <a:lnSpc>
                <a:spcPct val="110000"/>
              </a:lnSpc>
              <a:spcBef>
                <a:spcPts val="1300"/>
              </a:spcBef>
              <a:spcAft>
                <a:spcPts val="0"/>
              </a:spcAft>
              <a:buClr>
                <a:srgbClr val="CD0364"/>
              </a:buClr>
              <a:buSzPct val="108108"/>
              <a:buChar char="•"/>
            </a:pPr>
            <a:r>
              <a:rPr lang="en-GB" sz="1800"/>
              <a:t>Los alumnos pueden utilizar el proyecto de dados para generar números aleatorios y poner a prueba sus conocimientos de matemáticas. Por ejemplo: </a:t>
            </a:r>
            <a:endParaRPr/>
          </a:p>
          <a:p>
            <a:pPr marL="914400" lvl="1" indent="-342900" algn="l" rtl="0">
              <a:lnSpc>
                <a:spcPct val="110000"/>
              </a:lnSpc>
              <a:spcBef>
                <a:spcPts val="1300"/>
              </a:spcBef>
              <a:spcAft>
                <a:spcPts val="0"/>
              </a:spcAft>
              <a:buClr>
                <a:srgbClr val="CD0364"/>
              </a:buClr>
              <a:buSzPct val="108108"/>
              <a:buChar char="•"/>
            </a:pPr>
            <a:r>
              <a:rPr lang="en-GB" sz="1800"/>
              <a:t>Memorizar las operaciones de multiplicación para todas las combinaciones de números de una sola cifra.</a:t>
            </a:r>
            <a:endParaRPr/>
          </a:p>
          <a:p>
            <a:pPr marL="914400" lvl="1" indent="-342900" algn="l" rtl="0">
              <a:lnSpc>
                <a:spcPct val="110000"/>
              </a:lnSpc>
              <a:spcBef>
                <a:spcPts val="1300"/>
              </a:spcBef>
              <a:spcAft>
                <a:spcPts val="0"/>
              </a:spcAft>
              <a:buClr>
                <a:srgbClr val="CD0364"/>
              </a:buClr>
              <a:buSzPct val="108108"/>
              <a:buChar char="•"/>
            </a:pPr>
            <a:r>
              <a:rPr lang="en-GB" sz="1800"/>
              <a:t>Crear ecuaciones con dos números aleatorios en las que los alumnos determinen el número que falta para que la ecuación sea verdadera.</a:t>
            </a:r>
            <a:endParaRPr/>
          </a:p>
          <a:p>
            <a:pPr marL="914400" lvl="1" indent="-342900" algn="l" rtl="0">
              <a:lnSpc>
                <a:spcPct val="110000"/>
              </a:lnSpc>
              <a:spcBef>
                <a:spcPts val="1300"/>
              </a:spcBef>
              <a:spcAft>
                <a:spcPts val="0"/>
              </a:spcAft>
              <a:buClr>
                <a:srgbClr val="CD0364"/>
              </a:buClr>
              <a:buSzPct val="108108"/>
              <a:buChar char="•"/>
            </a:pPr>
            <a:r>
              <a:rPr lang="en-GB" sz="1800"/>
              <a:t>Generar números al azar para demostrar que la comprensión de las propiedades matemáticas como las propiedades conmutativa o distributiva.</a:t>
            </a:r>
            <a:endParaRPr sz="950"/>
          </a:p>
          <a:p>
            <a:pPr marL="457200" lvl="0" indent="-342900" algn="l" rtl="0">
              <a:lnSpc>
                <a:spcPct val="110000"/>
              </a:lnSpc>
              <a:spcBef>
                <a:spcPts val="1300"/>
              </a:spcBef>
              <a:spcAft>
                <a:spcPts val="0"/>
              </a:spcAft>
              <a:buClr>
                <a:srgbClr val="CD0364"/>
              </a:buClr>
              <a:buSzPct val="108108"/>
              <a:buChar char="•"/>
            </a:pPr>
            <a:r>
              <a:rPr lang="en-GB" sz="1800"/>
              <a:t>Los alumnos pueden trabajar por parejas para ponerse a prueba mutuamente. </a:t>
            </a:r>
            <a:endParaRPr/>
          </a:p>
        </p:txBody>
      </p:sp>
      <p:pic>
        <p:nvPicPr>
          <p:cNvPr id="247" name="Google Shape;247;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48" name="Google Shape;248;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35fa30c4f18_0_79"/>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254" name="Google Shape;254;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55" name="Google Shape;255;g35fa30c4f18_0_7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a:t>
            </a:r>
            <a:endParaRPr/>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rPr>
              <a:t>Abre</a:t>
            </a:r>
            <a:r>
              <a:rPr lang="en-GB" sz="1800"/>
              <a:t> Microsoft MakeCode: </a:t>
            </a:r>
            <a:r>
              <a:rPr lang="en-GB" sz="1800" u="sng">
                <a:solidFill>
                  <a:schemeClr val="hlink"/>
                </a:solidFill>
                <a:hlinkClick r:id="rId3"/>
              </a:rPr>
              <a:t>microbit.makecode.org</a:t>
            </a:r>
            <a:endParaRPr/>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rPr>
              <a:t>Explica brevemente</a:t>
            </a:r>
            <a:r>
              <a:rPr lang="en-GB" sz="1800"/>
              <a:t> que utilizan el micro:bit como unos dados. Ayúdales a entender cómo funcionan los dados, concretamente que cada uno muestra un número entre 1 y 6 de forma aleatoria. Utiliza dados reales para ayudarles a entenderlo, si es posible.</a:t>
            </a:r>
            <a:endParaRPr/>
          </a:p>
          <a:p>
            <a:pPr marL="457200" marR="2070487"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p:txBody>
      </p:sp>
      <p:pic>
        <p:nvPicPr>
          <p:cNvPr id="256" name="Google Shape;256;g35fa30c4f18_0_79" descr="Imagen de una placa de micro:bit de frente."/>
          <p:cNvPicPr preferRelativeResize="0"/>
          <p:nvPr/>
        </p:nvPicPr>
        <p:blipFill rotWithShape="1">
          <a:blip r:embed="rId4">
            <a:alphaModFix/>
          </a:blip>
          <a:srcRect/>
          <a:stretch/>
        </p:blipFill>
        <p:spPr>
          <a:xfrm>
            <a:off x="6996126" y="2080953"/>
            <a:ext cx="2229000" cy="1798552"/>
          </a:xfrm>
          <a:prstGeom prst="rect">
            <a:avLst/>
          </a:prstGeom>
          <a:noFill/>
          <a:ln>
            <a:noFill/>
          </a:ln>
        </p:spPr>
      </p:pic>
      <p:sp>
        <p:nvSpPr>
          <p:cNvPr id="257" name="Google Shape;257;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58" name="Google Shape;258;g35fa30c4f18_0_79"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269200" y="3161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65ab73c13e_0_14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264" name="Google Shape;264;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265" name="Google Shape;265;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66" name="Google Shape;266;g365ab73c13e_0_148"/>
          <p:cNvSpPr/>
          <p:nvPr/>
        </p:nvSpPr>
        <p:spPr>
          <a:xfrm>
            <a:off x="743575" y="1829175"/>
            <a:ext cx="2371500" cy="3691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«si agitado» </a:t>
            </a:r>
            <a:r>
              <a:rPr lang="en-GB" sz="1800" b="0" i="0" u="none" strike="noStrike" cap="none">
                <a:solidFill>
                  <a:schemeClr val="dk1"/>
                </a:solidFill>
                <a:latin typeface="Helvetica Neue"/>
                <a:ea typeface="Helvetica Neue"/>
                <a:cs typeface="Helvetica Neue"/>
                <a:sym typeface="Helvetica Neue"/>
              </a:rPr>
              <a:t>en la sección Entrada y añádelo a tu espacio de trabajo.</a:t>
            </a:r>
            <a:endParaRPr/>
          </a:p>
        </p:txBody>
      </p:sp>
      <p:sp>
        <p:nvSpPr>
          <p:cNvPr id="267" name="Google Shape;267;g365ab73c13e_0_148"/>
          <p:cNvSpPr/>
          <p:nvPr/>
        </p:nvSpPr>
        <p:spPr>
          <a:xfrm>
            <a:off x="3343475" y="1829450"/>
            <a:ext cx="26952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Busca el bloque «mostrar número» en la sección </a:t>
            </a:r>
            <a:r>
              <a:rPr lang="en-GB" sz="1800" b="0" i="0" u="none" strike="noStrike" cap="none">
                <a:solidFill>
                  <a:schemeClr val="dk1"/>
                </a:solidFill>
                <a:latin typeface="Helvetica Neue"/>
                <a:ea typeface="Helvetica Neue"/>
                <a:cs typeface="Helvetica Neue"/>
                <a:sym typeface="Helvetica Neue"/>
              </a:rPr>
              <a:t>Básico. Aparecerá un número en la pantalla led.</a:t>
            </a:r>
            <a:endParaRPr/>
          </a:p>
        </p:txBody>
      </p:sp>
      <p:sp>
        <p:nvSpPr>
          <p:cNvPr id="268" name="Google Shape;268;g365ab73c13e_0_148"/>
          <p:cNvSpPr txBox="1"/>
          <p:nvPr/>
        </p:nvSpPr>
        <p:spPr>
          <a:xfrm>
            <a:off x="681025" y="1294631"/>
            <a:ext cx="300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a:t>
            </a:r>
            <a:endParaRPr/>
          </a:p>
        </p:txBody>
      </p:sp>
      <p:sp>
        <p:nvSpPr>
          <p:cNvPr id="269" name="Google Shape;269;g365ab73c13e_0_148"/>
          <p:cNvSpPr/>
          <p:nvPr/>
        </p:nvSpPr>
        <p:spPr>
          <a:xfrm>
            <a:off x="6267075" y="1829450"/>
            <a:ext cx="29580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Encuentra el bloque «escoger al azar de 0 a 10» </a:t>
            </a:r>
            <a:r>
              <a:rPr lang="en-GB" sz="1600" b="0" i="0" u="none" strike="noStrike" cap="none">
                <a:solidFill>
                  <a:schemeClr val="dk1"/>
                </a:solidFill>
                <a:latin typeface="Helvetica Neue"/>
                <a:ea typeface="Helvetica Neue"/>
                <a:cs typeface="Helvetica Neue"/>
                <a:sym typeface="Helvetica Neue"/>
              </a:rPr>
              <a:t>en la sección Matemáticas. </a:t>
            </a:r>
            <a:r>
              <a:rPr lang="en-GB" sz="1600" b="1" i="0" u="none" strike="noStrike" cap="none">
                <a:solidFill>
                  <a:srgbClr val="CD0364"/>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Pon los números del 1 al 6 para simular un dado </a:t>
            </a:r>
            <a:endParaRPr/>
          </a:p>
          <a:p>
            <a:pPr marL="0" marR="0" lvl="0" indent="0" algn="l" rtl="0">
              <a:lnSpc>
                <a:spcPct val="110000"/>
              </a:lnSpc>
              <a:spcBef>
                <a:spcPts val="0"/>
              </a:spcBef>
              <a:spcAft>
                <a:spcPts val="0"/>
              </a:spcAft>
              <a:buClr>
                <a:srgbClr val="000000"/>
              </a:buClr>
              <a:buSzPts val="1800"/>
              <a:buFont typeface="Arial"/>
              <a:buNone/>
            </a:pPr>
            <a:r>
              <a:rPr lang="en-GB" sz="1600" b="0" i="0" u="none" strike="noStrike" cap="none">
                <a:solidFill>
                  <a:schemeClr val="dk1"/>
                </a:solidFill>
                <a:latin typeface="Helvetica Neue"/>
                <a:ea typeface="Helvetica Neue"/>
                <a:cs typeface="Helvetica Neue"/>
                <a:sym typeface="Helvetica Neue"/>
              </a:rPr>
              <a:t>o de 0 a 10 para practicar matemáticas en clase.</a:t>
            </a:r>
            <a:endParaRPr/>
          </a:p>
        </p:txBody>
      </p:sp>
      <p:sp>
        <p:nvSpPr>
          <p:cNvPr id="270" name="Google Shape;270;g365ab73c13e_0_148"/>
          <p:cNvSpPr txBox="1"/>
          <p:nvPr/>
        </p:nvSpPr>
        <p:spPr>
          <a:xfrm>
            <a:off x="681025" y="5613763"/>
            <a:ext cx="8544000" cy="649200"/>
          </a:xfrm>
          <a:prstGeom prst="rect">
            <a:avLst/>
          </a:prstGeom>
          <a:noFill/>
          <a:ln>
            <a:noFill/>
          </a:ln>
        </p:spPr>
        <p:txBody>
          <a:bodyPr spcFirstLastPara="1" wrap="square" lIns="91425" tIns="91425" rIns="91425" bIns="91425" anchor="t" anchorCtr="0">
            <a:noAutofit/>
          </a:bodyPr>
          <a:lstStyle/>
          <a:p>
            <a:pPr marL="318151" marR="0"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Prueba </a:t>
            </a:r>
            <a:r>
              <a:rPr lang="en-GB" sz="1800" b="0" i="0" u="none" strike="noStrike" cap="none">
                <a:solidFill>
                  <a:schemeClr val="dk1"/>
                </a:solidFill>
                <a:latin typeface="Helvetica Neue"/>
                <a:ea typeface="Helvetica Neue"/>
                <a:cs typeface="Helvetica Neue"/>
                <a:sym typeface="Helvetica Neue"/>
              </a:rPr>
              <a:t>el código utilizando el simulador y luego </a:t>
            </a:r>
            <a:r>
              <a:rPr lang="en-GB" sz="1800" b="1" i="0" u="none" strike="noStrike" cap="none">
                <a:solidFill>
                  <a:srgbClr val="CD0364"/>
                </a:solidFill>
                <a:latin typeface="Helvetica Neue"/>
                <a:ea typeface="Helvetica Neue"/>
                <a:cs typeface="Helvetica Neue"/>
                <a:sym typeface="Helvetica Neue"/>
              </a:rPr>
              <a:t>descárgalo</a:t>
            </a:r>
            <a:r>
              <a:rPr lang="en-GB" sz="1800" b="0" i="0" u="none" strike="noStrike" cap="none">
                <a:solidFill>
                  <a:schemeClr val="dk1"/>
                </a:solidFill>
                <a:latin typeface="Helvetica Neue"/>
                <a:ea typeface="Helvetica Neue"/>
                <a:cs typeface="Helvetica Neue"/>
                <a:sym typeface="Helvetica Neue"/>
              </a:rPr>
              <a:t> en su micro:bit.</a:t>
            </a:r>
            <a:endParaRPr/>
          </a:p>
        </p:txBody>
      </p:sp>
      <p:pic>
        <p:nvPicPr>
          <p:cNvPr id="271" name="Google Shape;271;g365ab73c13e_0_148" descr="Código basado en bloques para micro:bit utilizado para un código dirigido por el profesor junto con los alumnos para crear un código que elija aleatoriamente un número del 1 al 6 y lo muestre en la pantalla led cuando un alumno agite el micro:bit." title="Screenshot 2025-06-17 at 16.22.34.png"/>
          <p:cNvPicPr preferRelativeResize="0"/>
          <p:nvPr/>
        </p:nvPicPr>
        <p:blipFill rotWithShape="1">
          <a:blip r:embed="rId3">
            <a:alphaModFix/>
          </a:blip>
          <a:srcRect/>
          <a:stretch/>
        </p:blipFill>
        <p:spPr>
          <a:xfrm>
            <a:off x="6344850" y="2070200"/>
            <a:ext cx="2802449" cy="1060200"/>
          </a:xfrm>
          <a:prstGeom prst="rect">
            <a:avLst/>
          </a:prstGeom>
          <a:noFill/>
          <a:ln>
            <a:noFill/>
          </a:ln>
        </p:spPr>
      </p:pic>
      <p:pic>
        <p:nvPicPr>
          <p:cNvPr id="272" name="Google Shape;272;g365ab73c13e_0_148" descr="Código basado en bloques para micro:bit utilizado para un código dirigido por el profesor junto con los alumnos para crear un código que elija aleatoriamente un número del 1 al 6 y lo muestre en la pantalla led cuando un alumno agite el micro:bit." title="microbit-screenshot (17).png"/>
          <p:cNvPicPr preferRelativeResize="0"/>
          <p:nvPr/>
        </p:nvPicPr>
        <p:blipFill rotWithShape="1">
          <a:blip r:embed="rId4">
            <a:alphaModFix/>
          </a:blip>
          <a:srcRect/>
          <a:stretch/>
        </p:blipFill>
        <p:spPr>
          <a:xfrm>
            <a:off x="1063782" y="2257625"/>
            <a:ext cx="1600318" cy="1060200"/>
          </a:xfrm>
          <a:prstGeom prst="rect">
            <a:avLst/>
          </a:prstGeom>
          <a:noFill/>
          <a:ln>
            <a:noFill/>
          </a:ln>
        </p:spPr>
      </p:pic>
      <p:pic>
        <p:nvPicPr>
          <p:cNvPr id="273" name="Google Shape;273;g365ab73c13e_0_148" descr="Código basado en bloques para micro:bit utilizado para un código dirigido por el profesor junto con los alumnos para crear un código que elija aleatoriamente un número del 1 al 6 y lo muestre en la pantalla led cuando un alumno agite el micro:bit." title="microbit-screenshot (18).png"/>
          <p:cNvPicPr preferRelativeResize="0"/>
          <p:nvPr/>
        </p:nvPicPr>
        <p:blipFill rotWithShape="1">
          <a:blip r:embed="rId5">
            <a:alphaModFix/>
          </a:blip>
          <a:srcRect/>
          <a:stretch/>
        </p:blipFill>
        <p:spPr>
          <a:xfrm>
            <a:off x="3681027" y="2145937"/>
            <a:ext cx="1816726" cy="1283575"/>
          </a:xfrm>
          <a:prstGeom prst="rect">
            <a:avLst/>
          </a:prstGeom>
          <a:noFill/>
          <a:ln>
            <a:noFill/>
          </a:ln>
        </p:spPr>
      </p:pic>
      <p:pic>
        <p:nvPicPr>
          <p:cNvPr id="274" name="Google Shape;274;g365ab73c13e_0_148"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269200" y="316137"/>
            <a:ext cx="1428350" cy="11912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280" name="Google Shape;280;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81" name="Google Shape;281;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Desconecta</a:t>
            </a:r>
            <a:r>
              <a:rPr lang="en-GB" sz="1700" b="1">
                <a:solidFill>
                  <a:srgbClr val="2993D6"/>
                </a:solidFill>
              </a:rPr>
              <a:t> </a:t>
            </a:r>
            <a:r>
              <a:rPr lang="en-GB" sz="1700"/>
              <a:t>el micro:bit y </a:t>
            </a:r>
            <a:r>
              <a:rPr lang="en-GB" sz="1700" b="1">
                <a:solidFill>
                  <a:srgbClr val="CD0364"/>
                </a:solidFill>
              </a:rPr>
              <a:t>conecta</a:t>
            </a:r>
            <a:r>
              <a:rPr lang="en-GB" sz="1700"/>
              <a:t> la batería. </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Agita</a:t>
            </a:r>
            <a:r>
              <a:rPr lang="en-GB" sz="1700"/>
              <a:t> el micro:bit para generar números aleatorios. </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Usa </a:t>
            </a:r>
            <a:r>
              <a:rPr lang="en-GB" sz="1700" b="1">
                <a:solidFill>
                  <a:srgbClr val="2993D6"/>
                </a:solidFill>
              </a:rPr>
              <a:t> </a:t>
            </a:r>
            <a:r>
              <a:rPr lang="en-GB" sz="1700"/>
              <a:t>los números generados para comprobar los conocimientos de matemáticas. Por ejemplo: </a:t>
            </a:r>
            <a:endParaRPr/>
          </a:p>
          <a:p>
            <a:pPr marL="914400" lvl="1" indent="-342900" algn="l" rtl="0">
              <a:lnSpc>
                <a:spcPct val="110000"/>
              </a:lnSpc>
              <a:spcBef>
                <a:spcPts val="1300"/>
              </a:spcBef>
              <a:spcAft>
                <a:spcPts val="0"/>
              </a:spcAft>
              <a:buClr>
                <a:srgbClr val="CD0364"/>
              </a:buClr>
              <a:buSzPts val="1800"/>
              <a:buChar char="•"/>
            </a:pPr>
            <a:r>
              <a:rPr lang="en-GB" sz="1700"/>
              <a:t>Memorizar las operaciones de multiplicación para todas las combinaciones de números de una sola cifra. Ejemplo: ⬚ x ⬚ = ?</a:t>
            </a:r>
            <a:endParaRPr/>
          </a:p>
          <a:p>
            <a:pPr marL="914400" lvl="1" indent="-342900" algn="l" rtl="0">
              <a:lnSpc>
                <a:spcPct val="110000"/>
              </a:lnSpc>
              <a:spcBef>
                <a:spcPts val="1300"/>
              </a:spcBef>
              <a:spcAft>
                <a:spcPts val="0"/>
              </a:spcAft>
              <a:buClr>
                <a:srgbClr val="CD0364"/>
              </a:buClr>
              <a:buSzPts val="1800"/>
              <a:buChar char="•"/>
            </a:pPr>
            <a:r>
              <a:rPr lang="en-GB" sz="1700"/>
              <a:t>Crear ecuaciones con dos números aleatorios en las que los alumnos determinen el número que falta para que la ecuación sea verdadera. Ejemplo: ⬚ ÷ ? = ⬚</a:t>
            </a:r>
            <a:endParaRPr/>
          </a:p>
          <a:p>
            <a:pPr marL="914400" lvl="1" indent="-342900" algn="l" rtl="0">
              <a:lnSpc>
                <a:spcPct val="110000"/>
              </a:lnSpc>
              <a:spcBef>
                <a:spcPts val="1300"/>
              </a:spcBef>
              <a:spcAft>
                <a:spcPts val="0"/>
              </a:spcAft>
              <a:buClr>
                <a:srgbClr val="CD0364"/>
              </a:buClr>
              <a:buSzPts val="1800"/>
              <a:buChar char="•"/>
            </a:pPr>
            <a:r>
              <a:rPr lang="en-GB" sz="1700"/>
              <a:t>Generar números al azar para demostrar que la comprensión de las propiedades matemáticas como las propiedades conmutativa o distributiva.</a:t>
            </a:r>
            <a:endParaRPr/>
          </a:p>
        </p:txBody>
      </p:sp>
      <p:sp>
        <p:nvSpPr>
          <p:cNvPr id="282" name="Google Shape;282;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83" name="Google Shape;283;g365ab73c13e_0_354"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Fluidez de cálculos matemáticos con dados</a:t>
            </a:r>
            <a:endParaRPr/>
          </a:p>
        </p:txBody>
      </p:sp>
      <p:sp>
        <p:nvSpPr>
          <p:cNvPr id="100" name="Google Shape;100;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1" name="Google Shape;101;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800"/>
              <a:t>Los alumnos pueden utilizar el BBC micro:bit para generar números aleatorios con los que practicar la multiplicación y la división con números enteros.</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Concepto de la Informática: entradas</a:t>
            </a:r>
            <a:endParaRPr/>
          </a:p>
          <a:p>
            <a:pPr marL="0" lvl="0" indent="0" algn="l" rtl="0">
              <a:lnSpc>
                <a:spcPct val="90000"/>
              </a:lnSpc>
              <a:spcBef>
                <a:spcPts val="1000"/>
              </a:spcBef>
              <a:spcAft>
                <a:spcPts val="0"/>
              </a:spcAft>
              <a:buClr>
                <a:schemeClr val="dk1"/>
              </a:buClr>
              <a:buSzPts val="1100"/>
              <a:buNone/>
            </a:pPr>
            <a:r>
              <a:rPr lang="en-GB" sz="1800"/>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Clr>
                <a:schemeClr val="dk1"/>
              </a:buClr>
              <a:buSzPts val="1100"/>
              <a:buNone/>
            </a:pPr>
            <a:endParaRPr sz="1800"/>
          </a:p>
          <a:p>
            <a:pPr marL="0" lvl="0" indent="0" algn="l" rtl="0">
              <a:lnSpc>
                <a:spcPct val="90000"/>
              </a:lnSpc>
              <a:spcBef>
                <a:spcPts val="812"/>
              </a:spcBef>
              <a:spcAft>
                <a:spcPts val="0"/>
              </a:spcAft>
              <a:buClr>
                <a:schemeClr val="dk1"/>
              </a:buClr>
              <a:buSzPts val="1100"/>
              <a:buFont typeface="Arial"/>
              <a:buNone/>
            </a:pPr>
            <a:r>
              <a:rPr lang="en-GB" sz="1800"/>
              <a:t>Este proyecto utiliza el acelerómetro como entrada. </a:t>
            </a:r>
            <a:endParaRPr/>
          </a:p>
        </p:txBody>
      </p:sp>
      <p:grpSp>
        <p:nvGrpSpPr>
          <p:cNvPr id="102" name="Google Shape;102;g35d6a68a0a1_0_136"/>
          <p:cNvGrpSpPr/>
          <p:nvPr/>
        </p:nvGrpSpPr>
        <p:grpSpPr>
          <a:xfrm rot="4042808">
            <a:off x="8733555" y="955093"/>
            <a:ext cx="650811" cy="659761"/>
            <a:chOff x="7572716" y="3272053"/>
            <a:chExt cx="489368" cy="496098"/>
          </a:xfrm>
        </p:grpSpPr>
        <p:sp>
          <p:nvSpPr>
            <p:cNvPr id="103" name="Google Shape;103;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4" name="Google Shape;104;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09" name="Google Shape;109;g35d6a68a0a1_0_136"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10" name="Google Shape;110;g35d6a68a0a1_0_136"/>
          <p:cNvSpPr txBox="1">
            <a:spLocks noGrp="1"/>
          </p:cNvSpPr>
          <p:nvPr>
            <p:ph type="body" idx="1"/>
          </p:nvPr>
        </p:nvSpPr>
        <p:spPr>
          <a:xfrm>
            <a:off x="5092935" y="1548371"/>
            <a:ext cx="4441589"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Función del micro:bit: acelerómetro</a:t>
            </a:r>
            <a:endParaRPr/>
          </a:p>
          <a:p>
            <a:pPr marL="0" lvl="0" indent="0" algn="l" rtl="0">
              <a:lnSpc>
                <a:spcPct val="90000"/>
              </a:lnSpc>
              <a:spcBef>
                <a:spcPts val="812"/>
              </a:spcBef>
              <a:spcAft>
                <a:spcPts val="0"/>
              </a:spcAft>
              <a:buClr>
                <a:schemeClr val="dk1"/>
              </a:buClr>
              <a:buSzPts val="1800"/>
              <a:buFont typeface="Arial"/>
              <a:buNone/>
            </a:pPr>
            <a:r>
              <a:rPr lang="en-GB" sz="1800"/>
              <a:t>El acelerómetro del micro:bit detecta cuando se inclina hacia la izquierda o la derecha, hacia atrás o hacia delante, y hacia arriba o hacia abajo, así como cuando se sacude o se cae.</a:t>
            </a:r>
            <a:endParaRPr/>
          </a:p>
          <a:p>
            <a:pPr marL="185732" lvl="0" indent="-71432" algn="l" rtl="0">
              <a:lnSpc>
                <a:spcPct val="90000"/>
              </a:lnSpc>
              <a:spcBef>
                <a:spcPts val="812"/>
              </a:spcBef>
              <a:spcAft>
                <a:spcPts val="0"/>
              </a:spcAft>
              <a:buClr>
                <a:schemeClr val="dk1"/>
              </a:buClr>
              <a:buSzPts val="1800"/>
              <a:buFont typeface="Arial"/>
              <a:buNone/>
            </a:pPr>
            <a:endParaRPr sz="1800"/>
          </a:p>
          <a:p>
            <a:pPr marL="0" lvl="0" indent="0" algn="l" rtl="0">
              <a:lnSpc>
                <a:spcPct val="90000"/>
              </a:lnSpc>
              <a:spcBef>
                <a:spcPts val="812"/>
              </a:spcBef>
              <a:spcAft>
                <a:spcPts val="0"/>
              </a:spcAft>
              <a:buClr>
                <a:schemeClr val="dk1"/>
              </a:buClr>
              <a:buSzPts val="1800"/>
              <a:buFont typeface="Arial"/>
              <a:buNone/>
            </a:pPr>
            <a:r>
              <a:rPr lang="en-GB" sz="1800" b="1"/>
              <a:t>Ejemplo</a:t>
            </a:r>
            <a:r>
              <a:rPr lang="en-GB" sz="1800"/>
              <a:t>: agita el micro:bit para lanzar un dado virtual.</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11" name="Google Shape;111;g35d6a68a0a1_0_136" descr="Ilustración de una placa del micro:bit en movimiento."/>
          <p:cNvPicPr preferRelativeResize="0"/>
          <p:nvPr/>
        </p:nvPicPr>
        <p:blipFill rotWithShape="1">
          <a:blip r:embed="rId4">
            <a:alphaModFix/>
          </a:blip>
          <a:srcRect/>
          <a:stretch/>
        </p:blipFill>
        <p:spPr>
          <a:xfrm>
            <a:off x="5534632" y="4467228"/>
            <a:ext cx="2751667" cy="2022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289" name="Google Shape;289;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290" name="Google Shape;290;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91" name="Google Shape;291;g365ab73c13e_0_12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Este proyecto utiliza el acelerómetro para generar un nuevo número aleatorio cuando un alumno agita el micro:bit. </a:t>
            </a:r>
            <a:endParaRPr/>
          </a:p>
        </p:txBody>
      </p:sp>
      <p:sp>
        <p:nvSpPr>
          <p:cNvPr id="292" name="Google Shape;292;g365ab73c13e_0_129"/>
          <p:cNvSpPr/>
          <p:nvPr/>
        </p:nvSpPr>
        <p:spPr>
          <a:xfrm>
            <a:off x="741400" y="2534400"/>
            <a:ext cx="8064900" cy="3619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a:t>
            </a:r>
            <a:endParaRPr/>
          </a:p>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Si detecta movimiento, muestra un número en la pantalla led. Este número se elegirá al azar entre 1 y 6.  </a:t>
            </a:r>
            <a:endParaRPr/>
          </a:p>
        </p:txBody>
      </p:sp>
      <p:pic>
        <p:nvPicPr>
          <p:cNvPr id="293" name="Google Shape;293;g365ab73c13e_0_129" descr="Código basado en bloques para que un micro:bit elija aleatoriamente un número del 1 al 6 y lo muestre en la pantalla led cuando un alumno agite el micro:bit." title="Screenshot 2025-06-17 at 16.22.34.png"/>
          <p:cNvPicPr preferRelativeResize="0"/>
          <p:nvPr/>
        </p:nvPicPr>
        <p:blipFill rotWithShape="1">
          <a:blip r:embed="rId3">
            <a:alphaModFix/>
          </a:blip>
          <a:srcRect/>
          <a:stretch/>
        </p:blipFill>
        <p:spPr>
          <a:xfrm>
            <a:off x="2675450" y="2940406"/>
            <a:ext cx="4196800" cy="1587700"/>
          </a:xfrm>
          <a:prstGeom prst="rect">
            <a:avLst/>
          </a:prstGeom>
          <a:noFill/>
          <a:ln>
            <a:noFill/>
          </a:ln>
        </p:spPr>
      </p:pic>
      <p:pic>
        <p:nvPicPr>
          <p:cNvPr id="294" name="Google Shape;294;g365ab73c13e_0_129" descr="decorativo" title="Inspired_green@4x-100 (1).jpg"/>
          <p:cNvPicPr preferRelativeResize="0"/>
          <p:nvPr/>
        </p:nvPicPr>
        <p:blipFill rotWithShape="1">
          <a:blip r:embed="rId4">
            <a:alphaModFix/>
          </a:blip>
          <a:srcRect/>
          <a:stretch/>
        </p:blipFill>
        <p:spPr>
          <a:xfrm rot="572948">
            <a:off x="7962150" y="317452"/>
            <a:ext cx="873876" cy="1188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300" name="Google Shape;300;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 dados</a:t>
            </a:r>
            <a:endParaRPr/>
          </a:p>
        </p:txBody>
      </p:sp>
      <p:sp>
        <p:nvSpPr>
          <p:cNvPr id="306" name="Google Shape;306;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07" name="Google Shape;307;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Haz que aparezca el número durante unos segundos y, a continuación, borra la pantalla led para ahorrar pilas.</a:t>
            </a:r>
            <a:endParaRPr/>
          </a:p>
          <a:p>
            <a:pPr marL="318151" lvl="0" indent="-309553" algn="l" rtl="0">
              <a:lnSpc>
                <a:spcPct val="110000"/>
              </a:lnSpc>
              <a:spcBef>
                <a:spcPts val="1300"/>
              </a:spcBef>
              <a:spcAft>
                <a:spcPts val="0"/>
              </a:spcAft>
              <a:buClr>
                <a:srgbClr val="00A000"/>
              </a:buClr>
              <a:buSzPts val="1800"/>
              <a:buChar char="•"/>
            </a:pPr>
            <a:r>
              <a:rPr lang="en-GB" sz="1800"/>
              <a:t>Programa el micro:bit para lanzar dos dados utilizando una de las opciones siguientes:</a:t>
            </a:r>
            <a:endParaRPr/>
          </a:p>
          <a:p>
            <a:pPr marL="914400" lvl="1" indent="-342900" algn="l" rtl="0">
              <a:lnSpc>
                <a:spcPct val="110000"/>
              </a:lnSpc>
              <a:spcBef>
                <a:spcPts val="1300"/>
              </a:spcBef>
              <a:spcAft>
                <a:spcPts val="0"/>
              </a:spcAft>
              <a:buClr>
                <a:srgbClr val="00A000"/>
              </a:buClr>
              <a:buSzPts val="1800"/>
              <a:buChar char="•"/>
            </a:pPr>
            <a:r>
              <a:rPr lang="en-GB" sz="1800" i="1"/>
              <a:t>Opción uno:</a:t>
            </a:r>
            <a:r>
              <a:rPr lang="en-GB" sz="1800"/>
              <a:t> crea dos números aleatorios entre 1 y 6 y súmalos.  </a:t>
            </a:r>
            <a:endParaRPr/>
          </a:p>
          <a:p>
            <a:pPr marL="914400" lvl="1" indent="-342900" algn="l" rtl="0">
              <a:lnSpc>
                <a:spcPct val="110000"/>
              </a:lnSpc>
              <a:spcBef>
                <a:spcPts val="1300"/>
              </a:spcBef>
              <a:spcAft>
                <a:spcPts val="0"/>
              </a:spcAft>
              <a:buClr>
                <a:srgbClr val="00A000"/>
              </a:buClr>
              <a:buSzPts val="1800"/>
              <a:buChar char="•"/>
            </a:pPr>
            <a:r>
              <a:rPr lang="en-GB" sz="1800" i="1"/>
              <a:t>Opción dos:</a:t>
            </a:r>
            <a:r>
              <a:rPr lang="en-GB" sz="1800"/>
              <a:t> crea un número aleatorio entre 2 y 12.  </a:t>
            </a:r>
            <a:endParaRPr/>
          </a:p>
          <a:p>
            <a:pPr marL="318151" lvl="0" indent="-309553" algn="l" rtl="0">
              <a:lnSpc>
                <a:spcPct val="110000"/>
              </a:lnSpc>
              <a:spcBef>
                <a:spcPts val="1300"/>
              </a:spcBef>
              <a:spcAft>
                <a:spcPts val="0"/>
              </a:spcAft>
              <a:buClr>
                <a:srgbClr val="00A000"/>
              </a:buClr>
              <a:buSzPts val="1800"/>
              <a:buChar char="•"/>
            </a:pPr>
            <a:r>
              <a:rPr lang="en-GB" sz="1800"/>
              <a:t>Prueba las dos opciones anteriores y cuenta con qué frecuencia se produce cada puntuación (de 2 a 12). ¿Influye la opción utilizada? ¿Surgen algunos números más a menudo que otros?</a:t>
            </a:r>
            <a:endParaRPr/>
          </a:p>
          <a:p>
            <a:pPr marL="318151" marR="0" lvl="0" indent="-309553" algn="l" rtl="0">
              <a:lnSpc>
                <a:spcPct val="110000"/>
              </a:lnSpc>
              <a:spcBef>
                <a:spcPts val="1300"/>
              </a:spcBef>
              <a:spcAft>
                <a:spcPts val="1000"/>
              </a:spcAft>
              <a:buClr>
                <a:srgbClr val="00A000"/>
              </a:buClr>
              <a:buSzPts val="1800"/>
              <a:buChar char="•"/>
            </a:pPr>
            <a:r>
              <a:rPr lang="en-GB" sz="1800"/>
              <a:t>Utiliza el proyecto de los dados como tema de las Charlas sobre Números para fomentar el discurso, el razonamiento y el Desarrollo Integrado de la Lengua Inglesa.</a:t>
            </a:r>
            <a:endParaRPr/>
          </a:p>
        </p:txBody>
      </p:sp>
      <p:pic>
        <p:nvPicPr>
          <p:cNvPr id="308" name="Google Shape;308;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309" name="Google Shape;309;g35fa30c4f18_0_51"/>
          <p:cNvGrpSpPr/>
          <p:nvPr/>
        </p:nvGrpSpPr>
        <p:grpSpPr>
          <a:xfrm>
            <a:off x="8243982" y="334474"/>
            <a:ext cx="981036" cy="1315129"/>
            <a:chOff x="7405932" y="173599"/>
            <a:chExt cx="981036" cy="1315129"/>
          </a:xfrm>
        </p:grpSpPr>
        <p:grpSp>
          <p:nvGrpSpPr>
            <p:cNvPr id="310" name="Google Shape;310;g35fa30c4f18_0_51"/>
            <p:cNvGrpSpPr/>
            <p:nvPr/>
          </p:nvGrpSpPr>
          <p:grpSpPr>
            <a:xfrm rot="4080661">
              <a:off x="7924640" y="228087"/>
              <a:ext cx="371965" cy="377145"/>
              <a:chOff x="7572716" y="3272053"/>
              <a:chExt cx="489368" cy="496098"/>
            </a:xfrm>
          </p:grpSpPr>
          <p:sp>
            <p:nvSpPr>
              <p:cNvPr id="311" name="Google Shape;311;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12" name="Google Shape;312;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13" name="Google Shape;313;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14" name="Google Shape;314;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15" name="Google Shape;315;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16" name="Google Shape;316;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317" name="Google Shape;317;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funcionan los dados</a:t>
            </a:r>
            <a:endParaRPr/>
          </a:p>
        </p:txBody>
      </p:sp>
      <p:sp>
        <p:nvSpPr>
          <p:cNvPr id="117" name="Google Shape;11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a:t>
            </a:fld>
            <a:endParaRPr/>
          </a:p>
        </p:txBody>
      </p:sp>
      <p:sp>
        <p:nvSpPr>
          <p:cNvPr id="118" name="Google Shape;118;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a:t>Este proyecto utiliza el acelerómetro del micro:bit para hacer que ocurra algo cuando lo agitas.</a:t>
            </a:r>
            <a:endParaRPr/>
          </a:p>
          <a:p>
            <a:pPr marL="457200" lvl="0" indent="-342900" algn="l" rtl="0">
              <a:lnSpc>
                <a:spcPct val="90000"/>
              </a:lnSpc>
              <a:spcBef>
                <a:spcPts val="1000"/>
              </a:spcBef>
              <a:spcAft>
                <a:spcPts val="0"/>
              </a:spcAft>
              <a:buClr>
                <a:srgbClr val="00A000"/>
              </a:buClr>
              <a:buSzPts val="1800"/>
              <a:buChar char="•"/>
            </a:pPr>
            <a:r>
              <a:rPr lang="en-GB" sz="1800"/>
              <a:t>Cuando agitas tu micro:bit, el programa selecciona un número aleatorio entre 1 y 6 y lo muestra en la pantalla led.</a:t>
            </a:r>
            <a:endParaRPr/>
          </a:p>
          <a:p>
            <a:pPr marL="457200" lvl="0" indent="-342900" algn="l" rtl="0">
              <a:lnSpc>
                <a:spcPct val="90000"/>
              </a:lnSpc>
              <a:spcBef>
                <a:spcPts val="1000"/>
              </a:spcBef>
              <a:spcAft>
                <a:spcPts val="0"/>
              </a:spcAft>
              <a:buClr>
                <a:srgbClr val="00A000"/>
              </a:buClr>
              <a:buSzPts val="1800"/>
              <a:buChar char="•"/>
            </a:pPr>
            <a:r>
              <a:rPr lang="en-GB" sz="1800"/>
              <a:t>Es muy difícil que las computadoras generen números verdaderamente aleatorios, porque son máquinas que funcionan con precisión y regularidad.</a:t>
            </a:r>
            <a:endParaRPr/>
          </a:p>
          <a:p>
            <a:pPr marL="45720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19" name="Google Shape;119;g365ab73c13e_0_81"/>
          <p:cNvSpPr/>
          <p:nvPr/>
        </p:nvSpPr>
        <p:spPr>
          <a:xfrm>
            <a:off x="584750" y="530275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00A000"/>
                </a:solidFill>
                <a:latin typeface="Helvetica Neue"/>
                <a:ea typeface="Helvetica Neue"/>
                <a:cs typeface="Helvetica Neue"/>
                <a:sym typeface="Helvetica Neue"/>
              </a:rPr>
              <a:t>Consejo profesional:</a:t>
            </a:r>
            <a:r>
              <a:rPr lang="en-GB" sz="1600" b="0" i="0" u="none" strike="noStrike" cap="none">
                <a:solidFill>
                  <a:srgbClr val="000000"/>
                </a:solidFill>
                <a:latin typeface="Helvetica Neue"/>
                <a:ea typeface="Helvetica Neue"/>
                <a:cs typeface="Helvetica Neue"/>
                <a:sym typeface="Helvetica Neue"/>
              </a:rPr>
              <a:t> para explorar por qué es difícil hacer un número verdaderamente aleatorio, crea un gráfico de recuento de la frecuencia con la que aparece cada número. ¿Estos números son realmente aleatorios? Compara tus resultados con lo que ocurre cuando utilizas un dado de verdad.</a:t>
            </a:r>
            <a:endParaRPr/>
          </a:p>
        </p:txBody>
      </p:sp>
      <p:grpSp>
        <p:nvGrpSpPr>
          <p:cNvPr id="120" name="Google Shape;120;g365ab73c13e_0_81"/>
          <p:cNvGrpSpPr/>
          <p:nvPr/>
        </p:nvGrpSpPr>
        <p:grpSpPr>
          <a:xfrm rot="4042808">
            <a:off x="8733554" y="955085"/>
            <a:ext cx="650811" cy="659761"/>
            <a:chOff x="7572716" y="3272053"/>
            <a:chExt cx="489368" cy="496098"/>
          </a:xfrm>
        </p:grpSpPr>
        <p:sp>
          <p:nvSpPr>
            <p:cNvPr id="121" name="Google Shape;121;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2" name="Google Shape;122;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3" name="Google Shape;123;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4" name="Google Shape;124;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5" name="Google Shape;125;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26" name="Google Shape;126;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27" name="Google Shape;127;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33" name="Google Shape;133;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a:t>
            </a:fld>
            <a:endParaRPr/>
          </a:p>
        </p:txBody>
      </p:sp>
      <p:pic>
        <p:nvPicPr>
          <p:cNvPr id="134" name="Google Shape;134;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35" name="Google Shape;135;g35fe6bcad37_0_9"/>
          <p:cNvGraphicFramePr/>
          <p:nvPr/>
        </p:nvGraphicFramePr>
        <p:xfrm>
          <a:off x="479725" y="1220788"/>
          <a:ext cx="3000000" cy="3000000"/>
        </p:xfrm>
        <a:graphic>
          <a:graphicData uri="http://schemas.openxmlformats.org/drawingml/2006/table">
            <a:tbl>
              <a:tblPr>
                <a:noFill/>
                <a:tableStyleId>{6A19F696-7EEB-4042-973A-D21B7488EF58}</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6682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650" b="1" u="none" strike="noStrike" cap="none">
                          <a:solidFill>
                            <a:schemeClr val="dk1"/>
                          </a:solidFill>
                          <a:latin typeface="Helvetica Neue"/>
                          <a:ea typeface="Helvetica Neue"/>
                          <a:cs typeface="Helvetica Neue"/>
                          <a:sym typeface="Helvetica Neue"/>
                        </a:rPr>
                        <a:t>Resultado del aprendizaje: </a:t>
                      </a:r>
                      <a:r>
                        <a:rPr lang="en-GB" sz="1650" u="none" strike="noStrike" cap="none">
                          <a:solidFill>
                            <a:schemeClr val="dk1"/>
                          </a:solidFill>
                          <a:latin typeface="Helvetica Neue"/>
                          <a:ea typeface="Helvetica Neue"/>
                          <a:cs typeface="Helvetica Neue"/>
                          <a:sym typeface="Helvetica Neue"/>
                        </a:rPr>
                        <a:t>puedo generar números aleatorios para practicar la fluidez y aplicar las propiedades matemáticas con la multiplicación y la división utilizando el proyecto de los dados.</a:t>
                      </a:r>
                      <a:endParaRPr/>
                    </a:p>
                  </a:txBody>
                  <a:tcPr marL="91425" marR="91425" marT="91425" marB="91425">
                    <a:solidFill>
                      <a:srgbClr val="F3F3F3"/>
                    </a:solidFill>
                  </a:tcPr>
                </a:tc>
                <a:extLst>
                  <a:ext uri="{0D108BD9-81ED-4DB2-BD59-A6C34878D82A}">
                    <a16:rowId xmlns:a16="http://schemas.microsoft.com/office/drawing/2014/main" val="10000"/>
                  </a:ext>
                </a:extLst>
              </a:tr>
              <a:tr h="11582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Descripción de la actividad: </a:t>
                      </a:r>
                      <a:r>
                        <a:rPr lang="en-GB" sz="1650" u="none" strike="noStrike" cap="none">
                          <a:solidFill>
                            <a:schemeClr val="dk1"/>
                          </a:solidFill>
                          <a:latin typeface="Helvetica Neue"/>
                          <a:ea typeface="Helvetica Neue"/>
                          <a:cs typeface="Helvetica Neue"/>
                          <a:sym typeface="Helvetica Neue"/>
                        </a:rPr>
                        <a:t>utilizando el código existente, crea números aleatorios para practicar la multiplicación y la división, incluida la memorización de cálculos matemáticos, crea ecuaciones con los números que faltan y demuestra la comprensión de las propiedades matemáticas.</a:t>
                      </a:r>
                      <a:endParaRPr/>
                    </a:p>
                  </a:txBody>
                  <a:tcPr marL="91425" marR="91425" marT="91425" marB="91425">
                    <a:solidFill>
                      <a:srgbClr val="D9D9D9"/>
                    </a:solidFill>
                  </a:tcPr>
                </a:tc>
                <a:extLst>
                  <a:ext uri="{0D108BD9-81ED-4DB2-BD59-A6C34878D82A}">
                    <a16:rowId xmlns:a16="http://schemas.microsoft.com/office/drawing/2014/main" val="10001"/>
                  </a:ext>
                </a:extLst>
              </a:tr>
              <a:tr h="9132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875"/>
                        <a:buFont typeface="Arial"/>
                        <a:buNone/>
                      </a:pP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Resultado del aprendizaje</a:t>
                      </a:r>
                      <a:r>
                        <a:rPr lang="en-GB" sz="1650" u="none" strike="noStrike" cap="none">
                          <a:solidFill>
                            <a:schemeClr val="dk1"/>
                          </a:solidFill>
                          <a:latin typeface="Helvetica Neue"/>
                          <a:ea typeface="Helvetica Neue"/>
                          <a:cs typeface="Helvetica Neue"/>
                          <a:sym typeface="Helvetica Neue"/>
                        </a:rPr>
                        <a:t> : puedo modificar mi propio programa de dados para generar números aleatorios con el fin de practicar la fluidez y aplicar las propiedades matemáticas con la multiplicación y la división.</a:t>
                      </a:r>
                      <a:endParaRPr/>
                    </a:p>
                  </a:txBody>
                  <a:tcPr marL="91425" marR="91425" marT="91425" marB="91425">
                    <a:solidFill>
                      <a:srgbClr val="F3F3F3"/>
                    </a:solidFill>
                  </a:tcPr>
                </a:tc>
                <a:extLst>
                  <a:ext uri="{0D108BD9-81ED-4DB2-BD59-A6C34878D82A}">
                    <a16:rowId xmlns:a16="http://schemas.microsoft.com/office/drawing/2014/main" val="10002"/>
                  </a:ext>
                </a:extLst>
              </a:tr>
              <a:tr h="6682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Descripción de la actividad: </a:t>
                      </a:r>
                      <a:r>
                        <a:rPr lang="en-GB" sz="1650" u="none" strike="noStrike" cap="none">
                          <a:solidFill>
                            <a:schemeClr val="dk1"/>
                          </a:solidFill>
                          <a:latin typeface="Helvetica Neue"/>
                          <a:ea typeface="Helvetica Neue"/>
                          <a:cs typeface="Helvetica Neue"/>
                          <a:sym typeface="Helvetica Neue"/>
                        </a:rPr>
                        <a:t>modifica el proyecto inicial para programar tu propio proyecto de dados y generar números aleatorios.</a:t>
                      </a:r>
                      <a:endParaRPr/>
                    </a:p>
                  </a:txBody>
                  <a:tcPr marL="91425" marR="91425" marT="91425" marB="91425">
                    <a:solidFill>
                      <a:srgbClr val="D9D9D9"/>
                    </a:solidFill>
                  </a:tcPr>
                </a:tc>
                <a:extLst>
                  <a:ext uri="{0D108BD9-81ED-4DB2-BD59-A6C34878D82A}">
                    <a16:rowId xmlns:a16="http://schemas.microsoft.com/office/drawing/2014/main" val="10003"/>
                  </a:ext>
                </a:extLst>
              </a:tr>
              <a:tr h="9132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400"/>
                        <a:buFont typeface="Arial"/>
                        <a:buNone/>
                      </a:pPr>
                      <a:endParaRPr sz="14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Resultado del aprendizaje: </a:t>
                      </a:r>
                      <a:r>
                        <a:rPr lang="en-GB" sz="1650" u="none" strike="noStrike" cap="none">
                          <a:solidFill>
                            <a:schemeClr val="dk1"/>
                          </a:solidFill>
                          <a:latin typeface="Helvetica Neue"/>
                          <a:ea typeface="Helvetica Neue"/>
                          <a:cs typeface="Helvetica Neue"/>
                          <a:sym typeface="Helvetica Neue"/>
                        </a:rPr>
                        <a:t> puedo crear mi propio programa de dados para generar números aleatorios con el fin de practicar la fluidez y aplicar las propiedades matemáticas con la multiplicación y la división.</a:t>
                      </a:r>
                      <a:endParaRPr/>
                    </a:p>
                  </a:txBody>
                  <a:tcPr marL="91425" marR="91425" marT="91425" marB="91425">
                    <a:solidFill>
                      <a:srgbClr val="F3F3F3"/>
                    </a:solidFill>
                  </a:tcPr>
                </a:tc>
                <a:extLst>
                  <a:ext uri="{0D108BD9-81ED-4DB2-BD59-A6C34878D82A}">
                    <a16:rowId xmlns:a16="http://schemas.microsoft.com/office/drawing/2014/main" val="10004"/>
                  </a:ext>
                </a:extLst>
              </a:tr>
              <a:tr h="6873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Descripción de la actividad: </a:t>
                      </a:r>
                      <a:r>
                        <a:rPr lang="en-GB" sz="1650" u="none" strike="noStrike" cap="none">
                          <a:solidFill>
                            <a:schemeClr val="dk1"/>
                          </a:solidFill>
                          <a:latin typeface="Helvetica Neue"/>
                          <a:ea typeface="Helvetica Neue"/>
                          <a:cs typeface="Helvetica Neue"/>
                          <a:sym typeface="Helvetica Neue"/>
                        </a:rPr>
                        <a:t> programa tu propio proyecto de dados para generar números aleatorios.</a:t>
                      </a:r>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33d12505ba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00A000"/>
                </a:solidFill>
              </a:rPr>
              <a:t>Ventajas de los dados en la enseñanza de Matemáticas</a:t>
            </a:r>
            <a:endParaRPr/>
          </a:p>
        </p:txBody>
      </p:sp>
      <p:sp>
        <p:nvSpPr>
          <p:cNvPr id="141" name="Google Shape;141;g33d12505ba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sp>
        <p:nvSpPr>
          <p:cNvPr id="142" name="Google Shape;142;g33d12505ba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a:t>Contexto de California</a:t>
            </a:r>
            <a:endParaRPr/>
          </a:p>
          <a:p>
            <a:pPr marL="0" lvl="0" indent="0" algn="l" rtl="0">
              <a:lnSpc>
                <a:spcPct val="110000"/>
              </a:lnSpc>
              <a:spcBef>
                <a:spcPts val="1300"/>
              </a:spcBef>
              <a:spcAft>
                <a:spcPts val="0"/>
              </a:spcAft>
              <a:buSzPts val="1800"/>
              <a:buNone/>
            </a:pPr>
            <a:r>
              <a:rPr lang="en-GB" sz="1800"/>
              <a:t>El uso de dados es una poderosa herramienta para apoyar la participación y comprensión de los alumnos de las ideas matemáticas clave, el Diseño Universal para el Aprendizaje (DUA) y la diferenciación. </a:t>
            </a:r>
            <a:endParaRPr/>
          </a:p>
          <a:p>
            <a:pPr marL="457200" lvl="0" indent="-342900" algn="l" rtl="0">
              <a:lnSpc>
                <a:spcPct val="110000"/>
              </a:lnSpc>
              <a:spcBef>
                <a:spcPts val="1300"/>
              </a:spcBef>
              <a:spcAft>
                <a:spcPts val="0"/>
              </a:spcAft>
              <a:buClr>
                <a:srgbClr val="00A000"/>
              </a:buClr>
              <a:buSzPts val="1800"/>
              <a:buChar char="•"/>
            </a:pPr>
            <a:r>
              <a:rPr lang="en-GB" sz="1800"/>
              <a:t>Los juegos de dados se adaptan a los alumnos multilingües y a los alumnos con discapacidad, ya que proporcionan una tarea de suelo bajo/techo alto que fomenta el acceso equitativo. </a:t>
            </a:r>
            <a:endParaRPr/>
          </a:p>
          <a:p>
            <a:pPr marL="457200" lvl="0" indent="-342900" algn="l" rtl="0">
              <a:lnSpc>
                <a:spcPct val="110000"/>
              </a:lnSpc>
              <a:spcBef>
                <a:spcPts val="1300"/>
              </a:spcBef>
              <a:spcAft>
                <a:spcPts val="0"/>
              </a:spcAft>
              <a:buClr>
                <a:srgbClr val="00A000"/>
              </a:buClr>
              <a:buSzPts val="1800"/>
              <a:buChar char="•"/>
            </a:pPr>
            <a:r>
              <a:rPr lang="en-GB" sz="1800"/>
              <a:t>Los juegos de dados tienen relevancia y alegría en el mundo real. </a:t>
            </a:r>
            <a:endParaRPr/>
          </a:p>
          <a:p>
            <a:pPr marL="457200" lvl="0" indent="-342900" algn="l" rtl="0">
              <a:lnSpc>
                <a:spcPct val="110000"/>
              </a:lnSpc>
              <a:spcBef>
                <a:spcPts val="1300"/>
              </a:spcBef>
              <a:spcAft>
                <a:spcPts val="0"/>
              </a:spcAft>
              <a:buClr>
                <a:srgbClr val="00A000"/>
              </a:buClr>
              <a:buSzPts val="1800"/>
              <a:buChar char="•"/>
            </a:pPr>
            <a:r>
              <a:rPr lang="en-GB" sz="1800"/>
              <a:t>Los juegos de dados inspiran la receptividad cultural y están relacionados con las tradiciones y la pedagogía culturalmente receptiva en conexión con los </a:t>
            </a:r>
            <a:r>
              <a:rPr lang="en-GB" sz="1800" u="sng">
                <a:solidFill>
                  <a:schemeClr val="hlink"/>
                </a:solidFill>
                <a:hlinkClick r:id="rId3"/>
              </a:rPr>
              <a:t>cinco componentes de una enseñanza equitativa y atractiva de las matemáticas</a:t>
            </a:r>
            <a:r>
              <a:rPr lang="en-GB" sz="1800"/>
              <a:t>.</a:t>
            </a:r>
            <a:endParaRPr/>
          </a:p>
          <a:p>
            <a:pPr marL="457200" lvl="0" indent="-342900" algn="l" rtl="0">
              <a:lnSpc>
                <a:spcPct val="110000"/>
              </a:lnSpc>
              <a:spcBef>
                <a:spcPts val="1300"/>
              </a:spcBef>
              <a:spcAft>
                <a:spcPts val="1000"/>
              </a:spcAft>
              <a:buClr>
                <a:srgbClr val="00A000"/>
              </a:buClr>
              <a:buSzPts val="1800"/>
              <a:buChar char="•"/>
            </a:pPr>
            <a:r>
              <a:rPr lang="en-GB" sz="1800"/>
              <a:t>Los datos recogidos pueden utilizarse como una forma de evaluación formativa para apoyar e informar la instrucción.</a:t>
            </a:r>
            <a:endParaRPr/>
          </a:p>
        </p:txBody>
      </p:sp>
      <p:pic>
        <p:nvPicPr>
          <p:cNvPr id="143" name="Google Shape;143;g33d12505ba8_0_17" title="Screenshot 2025-06-12 at 17.01.28.png"/>
          <p:cNvPicPr preferRelativeResize="0"/>
          <p:nvPr/>
        </p:nvPicPr>
        <p:blipFill rotWithShape="1">
          <a:blip r:embed="rId4">
            <a:alphaModFix/>
          </a:blip>
          <a:srcRect l="-129080" t="6450" r="129080" b="-6448"/>
          <a:stretch/>
        </p:blipFill>
        <p:spPr>
          <a:xfrm>
            <a:off x="7928000" y="4042200"/>
            <a:ext cx="1728000" cy="2237950"/>
          </a:xfrm>
          <a:prstGeom prst="rect">
            <a:avLst/>
          </a:prstGeom>
          <a:noFill/>
          <a:ln>
            <a:noFill/>
          </a:ln>
        </p:spPr>
      </p:pic>
      <p:grpSp>
        <p:nvGrpSpPr>
          <p:cNvPr id="144" name="Google Shape;144;g33d12505ba8_0_17"/>
          <p:cNvGrpSpPr/>
          <p:nvPr/>
        </p:nvGrpSpPr>
        <p:grpSpPr>
          <a:xfrm>
            <a:off x="8288532" y="395249"/>
            <a:ext cx="981036" cy="1315129"/>
            <a:chOff x="7405932" y="173599"/>
            <a:chExt cx="981036" cy="1315129"/>
          </a:xfrm>
        </p:grpSpPr>
        <p:grpSp>
          <p:nvGrpSpPr>
            <p:cNvPr id="145" name="Google Shape;145;g33d12505ba8_0_17"/>
            <p:cNvGrpSpPr/>
            <p:nvPr/>
          </p:nvGrpSpPr>
          <p:grpSpPr>
            <a:xfrm rot="4080661">
              <a:off x="7924640" y="228087"/>
              <a:ext cx="371965" cy="377145"/>
              <a:chOff x="7572716" y="3272053"/>
              <a:chExt cx="489368" cy="496098"/>
            </a:xfrm>
          </p:grpSpPr>
          <p:sp>
            <p:nvSpPr>
              <p:cNvPr id="146" name="Google Shape;146;g33d12505ba8_0_17"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47" name="Google Shape;147;g33d12505ba8_0_17"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48" name="Google Shape;148;g33d12505ba8_0_17"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49" name="Google Shape;149;g33d12505ba8_0_17"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50" name="Google Shape;150;g33d12505ba8_0_17"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51" name="Google Shape;151;g33d12505ba8_0_17"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152" name="Google Shape;152;g33d12505ba8_0_17"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8" name="Google Shape;158;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64" name="Google Shape;164;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65" name="Google Shape;165;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457200" lvl="0" indent="-342900" algn="l" rtl="0">
              <a:lnSpc>
                <a:spcPct val="110000"/>
              </a:lnSpc>
              <a:spcBef>
                <a:spcPts val="1300"/>
              </a:spcBef>
              <a:spcAft>
                <a:spcPts val="0"/>
              </a:spcAft>
              <a:buClr>
                <a:srgbClr val="2993D6"/>
              </a:buClr>
              <a:buSzPts val="1800"/>
              <a:buChar char="•"/>
            </a:pPr>
            <a:r>
              <a:rPr lang="en-GB" sz="1700"/>
              <a:t>Los alumnos descargarán el código en su micro:bit y utilizarán su micro:bit como un dado. </a:t>
            </a:r>
            <a:endParaRPr sz="1700"/>
          </a:p>
          <a:p>
            <a:pPr marL="457200" lvl="0" indent="-342900" algn="l" rtl="0">
              <a:lnSpc>
                <a:spcPct val="110000"/>
              </a:lnSpc>
              <a:spcBef>
                <a:spcPts val="1300"/>
              </a:spcBef>
              <a:spcAft>
                <a:spcPts val="0"/>
              </a:spcAft>
              <a:buClr>
                <a:srgbClr val="2993D6"/>
              </a:buClr>
              <a:buSzPts val="1800"/>
              <a:buChar char="•"/>
            </a:pPr>
            <a:r>
              <a:rPr lang="en-GB" sz="1700"/>
              <a:t>Los alumnos pueden utilizar el proyecto de dados para generar números aleatorios y poner a prueba sus conocimientos de matemáticas. Por ejemplo: </a:t>
            </a:r>
            <a:endParaRPr/>
          </a:p>
          <a:p>
            <a:pPr marL="914400" lvl="1" indent="-342900" algn="l" rtl="0">
              <a:lnSpc>
                <a:spcPct val="110000"/>
              </a:lnSpc>
              <a:spcBef>
                <a:spcPts val="1300"/>
              </a:spcBef>
              <a:spcAft>
                <a:spcPts val="0"/>
              </a:spcAft>
              <a:buClr>
                <a:srgbClr val="2993D6"/>
              </a:buClr>
              <a:buSzPts val="1800"/>
              <a:buChar char="•"/>
            </a:pPr>
            <a:r>
              <a:rPr lang="en-GB" sz="1700"/>
              <a:t>Memorizar las operaciones de multiplicación para todas las combinaciones de números de una sola cifra.</a:t>
            </a:r>
            <a:endParaRPr/>
          </a:p>
          <a:p>
            <a:pPr marL="914400" lvl="1" indent="-342900" algn="l" rtl="0">
              <a:lnSpc>
                <a:spcPct val="110000"/>
              </a:lnSpc>
              <a:spcBef>
                <a:spcPts val="1300"/>
              </a:spcBef>
              <a:spcAft>
                <a:spcPts val="0"/>
              </a:spcAft>
              <a:buClr>
                <a:srgbClr val="2993D6"/>
              </a:buClr>
              <a:buSzPts val="1800"/>
              <a:buChar char="•"/>
            </a:pPr>
            <a:r>
              <a:rPr lang="en-GB" sz="1700"/>
              <a:t>Crear ecuaciones con dos números aleatorios en las que los alumnos determinen el número que falta para que la ecuación sea verdadera.</a:t>
            </a:r>
            <a:endParaRPr/>
          </a:p>
          <a:p>
            <a:pPr marL="914400" lvl="1" indent="-342900" algn="l" rtl="0">
              <a:lnSpc>
                <a:spcPct val="110000"/>
              </a:lnSpc>
              <a:spcBef>
                <a:spcPts val="1300"/>
              </a:spcBef>
              <a:spcAft>
                <a:spcPts val="0"/>
              </a:spcAft>
              <a:buClr>
                <a:srgbClr val="2993D6"/>
              </a:buClr>
              <a:buSzPts val="1800"/>
              <a:buChar char="•"/>
            </a:pPr>
            <a:r>
              <a:rPr lang="en-GB" sz="1700"/>
              <a:t>Generar números al azar para demostrar que la comprensión de las propiedades matemáticas como las propiedades conmutativa o distributiva.</a:t>
            </a:r>
            <a:endParaRPr sz="1700"/>
          </a:p>
          <a:p>
            <a:pPr marL="457200" lvl="0" indent="-342898" algn="l" rtl="0">
              <a:lnSpc>
                <a:spcPct val="110000"/>
              </a:lnSpc>
              <a:spcBef>
                <a:spcPts val="1300"/>
              </a:spcBef>
              <a:spcAft>
                <a:spcPts val="0"/>
              </a:spcAft>
              <a:buClr>
                <a:srgbClr val="2993D6"/>
              </a:buClr>
              <a:buSzPts val="1800"/>
              <a:buChar char="•"/>
            </a:pPr>
            <a:r>
              <a:rPr lang="en-GB" sz="1700"/>
              <a:t>Los alumnos pueden trabajar por parejas para ponerse a prueba mutuamente. </a:t>
            </a:r>
            <a:endParaRPr/>
          </a:p>
        </p:txBody>
      </p:sp>
      <p:pic>
        <p:nvPicPr>
          <p:cNvPr id="166" name="Google Shape;166;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7" name="Google Shape;167;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73" name="Google Shape;173;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74" name="Google Shape;174;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Abre</a:t>
            </a:r>
            <a:r>
              <a:rPr lang="en-GB" sz="1700"/>
              <a:t> el proyecto: </a:t>
            </a:r>
            <a:r>
              <a:rPr lang="en-GB" sz="1700" u="sng">
                <a:solidFill>
                  <a:schemeClr val="hlink"/>
                </a:solidFill>
                <a:hlinkClick r:id="rId3"/>
              </a:rPr>
              <a:t>mbit.io/us-dice</a:t>
            </a:r>
            <a:r>
              <a:rPr lang="en-GB" sz="1700"/>
              <a:t> y </a:t>
            </a:r>
            <a:r>
              <a:rPr lang="en-GB" sz="1700" b="1">
                <a:solidFill>
                  <a:srgbClr val="2A92D6"/>
                </a:solidFill>
              </a:rPr>
              <a:t>d</a:t>
            </a:r>
            <a:r>
              <a:rPr lang="en-GB" sz="1700" b="1">
                <a:solidFill>
                  <a:srgbClr val="2993D6"/>
                </a:solidFill>
              </a:rPr>
              <a:t>escarga</a:t>
            </a:r>
            <a:r>
              <a:rPr lang="en-GB" sz="1700"/>
              <a:t> el código en el micro:bit.</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Desenchufa</a:t>
            </a:r>
            <a:r>
              <a:rPr lang="en-GB" sz="1700"/>
              <a:t> el micro:bit y </a:t>
            </a:r>
            <a:r>
              <a:rPr lang="en-GB" sz="1700" b="1">
                <a:solidFill>
                  <a:srgbClr val="2A92D6"/>
                </a:solidFill>
              </a:rPr>
              <a:t>conecta</a:t>
            </a:r>
            <a:r>
              <a:rPr lang="en-GB" sz="1700"/>
              <a:t> la batería.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Agita</a:t>
            </a:r>
            <a:r>
              <a:rPr lang="en-GB" sz="1700"/>
              <a:t> el micro:bit para generar números aleatorios.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Usa </a:t>
            </a:r>
            <a:r>
              <a:rPr lang="en-GB" sz="1700"/>
              <a:t>los números generados para comprobar los conocimientos de matemáticas. Por ejemplo: </a:t>
            </a:r>
            <a:endParaRPr/>
          </a:p>
          <a:p>
            <a:pPr marL="914400" lvl="1" indent="-342900" algn="l" rtl="0">
              <a:lnSpc>
                <a:spcPct val="110000"/>
              </a:lnSpc>
              <a:spcBef>
                <a:spcPts val="1300"/>
              </a:spcBef>
              <a:spcAft>
                <a:spcPts val="0"/>
              </a:spcAft>
              <a:buClr>
                <a:srgbClr val="2993D6"/>
              </a:buClr>
              <a:buSzPts val="1800"/>
              <a:buChar char="•"/>
            </a:pPr>
            <a:r>
              <a:rPr lang="en-GB" sz="1700"/>
              <a:t>Memorizar las operaciones de multiplicación para todas las combinaciones de números de una sola cifra. Ejemplo: ⬚ x ⬚ = ?</a:t>
            </a:r>
            <a:endParaRPr/>
          </a:p>
          <a:p>
            <a:pPr marL="914400" lvl="1" indent="-342900" algn="l" rtl="0">
              <a:lnSpc>
                <a:spcPct val="110000"/>
              </a:lnSpc>
              <a:spcBef>
                <a:spcPts val="1300"/>
              </a:spcBef>
              <a:spcAft>
                <a:spcPts val="0"/>
              </a:spcAft>
              <a:buClr>
                <a:srgbClr val="2993D6"/>
              </a:buClr>
              <a:buSzPts val="1800"/>
              <a:buChar char="•"/>
            </a:pPr>
            <a:r>
              <a:rPr lang="en-GB" sz="1700"/>
              <a:t>Crear ecuaciones con dos números aleatorios en las que los alumnos determinen el número que falta para que la ecuación sea verdadera. Ejemplo: ⬚ ÷ ? = ⬚</a:t>
            </a:r>
            <a:endParaRPr/>
          </a:p>
          <a:p>
            <a:pPr marL="914400" lvl="1" indent="-342900" algn="l" rtl="0">
              <a:lnSpc>
                <a:spcPct val="110000"/>
              </a:lnSpc>
              <a:spcBef>
                <a:spcPts val="1300"/>
              </a:spcBef>
              <a:spcAft>
                <a:spcPts val="0"/>
              </a:spcAft>
              <a:buClr>
                <a:srgbClr val="2993D6"/>
              </a:buClr>
              <a:buSzPts val="1800"/>
              <a:buChar char="•"/>
            </a:pPr>
            <a:r>
              <a:rPr lang="en-GB" sz="1700"/>
              <a:t>Generar números al azar para demostrar que la comprensión de las propiedades matemáticas como las propiedades conmutativa o distributiva.</a:t>
            </a:r>
            <a:endParaRPr/>
          </a:p>
        </p:txBody>
      </p:sp>
      <p:sp>
        <p:nvSpPr>
          <p:cNvPr id="175" name="Google Shape;175;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6" name="Google Shape;176;g3669771b81a_0_1"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57450" y="39738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182" name="Google Shape;182;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83" name="Google Shape;183;g35fa30c4f18_0_9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Este proyecto utiliza el acelerómetro para generar un nuevo número aleatorio cuando un alumno agita el micro:bit. </a:t>
            </a:r>
            <a:endParaRPr/>
          </a:p>
        </p:txBody>
      </p:sp>
      <p:sp>
        <p:nvSpPr>
          <p:cNvPr id="184" name="Google Shape;184;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5" name="Google Shape;185;g35fa30c4f18_0_96"/>
          <p:cNvSpPr/>
          <p:nvPr/>
        </p:nvSpPr>
        <p:spPr>
          <a:xfrm>
            <a:off x="741400" y="2534400"/>
            <a:ext cx="8064900" cy="3619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a:t>
            </a:r>
            <a:endParaRPr/>
          </a:p>
          <a:p>
            <a:pPr marL="0" marR="0" lvl="0" indent="0" algn="l" rtl="0">
              <a:lnSpc>
                <a:spcPct val="110000"/>
              </a:lnSpc>
              <a:spcBef>
                <a:spcPts val="1300"/>
              </a:spcBef>
              <a:spcAft>
                <a:spcPts val="0"/>
              </a:spcAft>
              <a:buClr>
                <a:srgbClr val="000000"/>
              </a:buClr>
              <a:buSzPts val="1600"/>
              <a:buFont typeface="Arial"/>
              <a:buNone/>
            </a:pPr>
            <a:r>
              <a:rPr lang="en-GB" sz="1800" b="0" i="0" u="none" strike="noStrike" cap="none">
                <a:solidFill>
                  <a:schemeClr val="dk1"/>
                </a:solidFill>
                <a:latin typeface="Helvetica Neue"/>
                <a:ea typeface="Helvetica Neue"/>
                <a:cs typeface="Helvetica Neue"/>
                <a:sym typeface="Helvetica Neue"/>
              </a:rPr>
              <a:t>Si detecta movimiento, muestra un número en la pantalla led. Este número se elegirá al azar entre 1 y 6.  </a:t>
            </a:r>
            <a:endParaRPr/>
          </a:p>
        </p:txBody>
      </p:sp>
      <p:pic>
        <p:nvPicPr>
          <p:cNvPr id="186" name="Google Shape;186;g35fa30c4f18_0_96" descr="Código basado en bloques para que un micro:bit elija aleatoriamente un número del 1 al 6 y lo muestre en la pantalla led cuando un alumno agite el micro:bit." title="Screenshot 2025-06-17 at 16.22.34.png"/>
          <p:cNvPicPr preferRelativeResize="0"/>
          <p:nvPr/>
        </p:nvPicPr>
        <p:blipFill rotWithShape="1">
          <a:blip r:embed="rId3">
            <a:alphaModFix/>
          </a:blip>
          <a:srcRect/>
          <a:stretch/>
        </p:blipFill>
        <p:spPr>
          <a:xfrm>
            <a:off x="2675450" y="2940406"/>
            <a:ext cx="4196800" cy="1587700"/>
          </a:xfrm>
          <a:prstGeom prst="rect">
            <a:avLst/>
          </a:prstGeom>
          <a:noFill/>
          <a:ln>
            <a:noFill/>
          </a:ln>
        </p:spPr>
      </p:pic>
      <p:pic>
        <p:nvPicPr>
          <p:cNvPr id="187" name="Google Shape;187;g35fa30c4f18_0_96" descr="decorativo" title="Inspired_green@4x-100 (1).jpg"/>
          <p:cNvPicPr preferRelativeResize="0"/>
          <p:nvPr/>
        </p:nvPicPr>
        <p:blipFill rotWithShape="1">
          <a:blip r:embed="rId4">
            <a:alphaModFix/>
          </a:blip>
          <a:srcRect/>
          <a:stretch/>
        </p:blipFill>
        <p:spPr>
          <a:xfrm rot="572948">
            <a:off x="7962150" y="317452"/>
            <a:ext cx="873876" cy="1188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2085</Words>
  <Application>Microsoft Macintosh PowerPoint</Application>
  <PresentationFormat>A4 Paper (210x297 mm)</PresentationFormat>
  <Paragraphs>175</Paragraphs>
  <Slides>22</Slides>
  <Notes>22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Helvetica Neue</vt:lpstr>
      <vt:lpstr>Office Theme</vt:lpstr>
      <vt:lpstr>Divider Slides</vt:lpstr>
      <vt:lpstr>Lo que necesitas </vt:lpstr>
      <vt:lpstr>Fluidez de cálculos matemáticos con dados</vt:lpstr>
      <vt:lpstr>Cómo funcionan los dados</vt:lpstr>
      <vt:lpstr>Elige tu nivel</vt:lpstr>
      <vt:lpstr>Ventajas de los dados en la enseñanza de Matemáticas</vt:lpstr>
      <vt:lpstr>PowerPoint Presentation</vt:lpstr>
      <vt:lpstr>Ligero 🌶️ Introducción</vt:lpstr>
      <vt:lpstr>Ligero 🌶️ Pasos de la actividad de los alumnos</vt:lpstr>
      <vt:lpstr>Ligero 🌶️ Detalles del código</vt:lpstr>
      <vt:lpstr>PowerPoint Presentation</vt:lpstr>
      <vt:lpstr>Medio 🌶️🌶️ Introducción</vt:lpstr>
      <vt:lpstr>Medio 🌶️🌶️ Pasos de la actividad de los alumnos 1</vt:lpstr>
      <vt:lpstr>Medio 🌶️🌶️ Pasos de la actividad de los alumnos 2</vt:lpstr>
      <vt:lpstr>Medio 🌶️🌶️ Detalles del código</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Detalles del código</vt:lpstr>
      <vt:lpstr>PowerPoint Presentation</vt:lpstr>
      <vt:lpstr>Extensiones de dados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2025-12-18T14:58:35Z</dcterms:modified>
  <cp:category/>
</cp:coreProperties>
</file>