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3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9906000" cy="6858000" type="A4"/>
  <p:notesSz cx="6858000" cy="9144000"/>
  <p:embeddedFontLst>
    <p:embeddedFont>
      <p:font typeface="Helvetica Neue" panose="02000503000000020004" pitchFamily="2"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g48CHr2y/BxzONJvgRG6VbMb+Ry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BE6BE8A-550E-4FC1-8DC1-E22D04E1C5AA}">
  <a:tblStyle styleId="{FBE6BE8A-550E-4FC1-8DC1-E22D04E1C5AA}"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7"/>
  </p:normalViewPr>
  <p:slideViewPr>
    <p:cSldViewPr snapToGrid="0">
      <p:cViewPr varScale="1">
        <p:scale>
          <a:sx n="112" d="100"/>
          <a:sy n="112" d="100"/>
        </p:scale>
        <p:origin x="1400" y="200"/>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4.fntdata"/><Relationship Id="rId21" Type="http://schemas.openxmlformats.org/officeDocument/2006/relationships/slide" Target="slides/slide19.xml"/><Relationship Id="rId34" Type="http://schemas.openxmlformats.org/officeDocument/2006/relationships/slide" Target="slides/slide32.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2.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customschemas.google.com/relationships/presentationmetadata" Target="meta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3.fntdata"/><Relationship Id="rId4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ode.or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704b968b32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g3704b968b32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9" name="Google Shape;219;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669771b81a_0_2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9" name="Google Shape;239;g3669771b81a_0_2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0" name="Google Shape;250;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6d71b7023d_2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1" name="Google Shape;261;g36d71b7023d_2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271" name="Google Shape;271;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7088cfdcd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282" name="Google Shape;282;g37088cfdcd7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2" name="Google Shape;102;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4" name="Google Shape;294;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0" name="Google Shape;300;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0" name="Google Shape;310;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0" name="Google Shape;320;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65ab73c13e_0_3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5" name="Google Shape;335;g365ab73c13e_0_31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36c82e425fa_3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1" name="Google Shape;351;g36c82e425fa_3_3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36f19956e6e_0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5" name="Google Shape;365;g36f19956e6e_0_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3" name="Google Shape;383;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36d71b7023d_2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4" name="Google Shape;394;g36d71b7023d_2_2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4" name="Google Shape;404;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g3669771b81a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Se utilizaron los glosarios de m:b, CSTA y </a:t>
            </a:r>
            <a:r>
              <a:rPr lang="en-GB" u="sng">
                <a:solidFill>
                  <a:schemeClr val="hlink"/>
                </a:solidFill>
                <a:hlinkClick r:id="rId3"/>
              </a:rPr>
              <a:t>Code.org</a:t>
            </a:r>
            <a:r>
              <a:rPr lang="en-GB"/>
              <a:t> para crear contenido.</a:t>
            </a:r>
            <a:endParaRPr/>
          </a:p>
        </p:txBody>
      </p:sp>
      <p:sp>
        <p:nvSpPr>
          <p:cNvPr id="121" name="Google Shape;121;g3669771b81a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37088cfdcd7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5" name="Google Shape;415;g37088cfdcd7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7" name="Google Shape;427;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3" name="Google Shape;433;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9" name="Google Shape;159;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9" name="Google Shape;169;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6d71b7023d_2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0" name="Google Shape;180;g36d71b7023d_2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4640400" cy="372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fuerza magnética con la alarma de puerta simple</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4776900" cy="372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3.er curso: fuerza magnética con la alarma de puerta simple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504200" cy="38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50"/>
              <a:buFont typeface="Arial"/>
              <a:buNone/>
            </a:pPr>
            <a:r>
              <a:rPr lang="en-GB" sz="1150">
                <a:solidFill>
                  <a:srgbClr val="888888"/>
                </a:solidFill>
                <a:latin typeface="Helvetica Neue"/>
                <a:ea typeface="Helvetica Neue"/>
                <a:cs typeface="Helvetica Neue"/>
                <a:sym typeface="Helvetica Neue"/>
              </a:rPr>
              <a:t>3.er curso: fuerza magnética con la alarma de puerta simple</a:t>
            </a:r>
            <a:endParaRPr>
              <a:solidFill>
                <a:schemeClr val="dk1"/>
              </a:solidFill>
            </a:endParaRPr>
          </a:p>
          <a:p>
            <a:pPr marL="0" marR="0" lvl="0" indent="0" algn="l" rtl="0">
              <a:lnSpc>
                <a:spcPct val="100000"/>
              </a:lnSpc>
              <a:spcBef>
                <a:spcPts val="0"/>
              </a:spcBef>
              <a:spcAft>
                <a:spcPts val="0"/>
              </a:spcAft>
              <a:buClr>
                <a:srgbClr val="000000"/>
              </a:buClr>
              <a:buSzPts val="1150"/>
              <a:buFont typeface="Arial"/>
              <a:buNone/>
            </a:pPr>
            <a:endParaRPr sz="1150">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hyperlink" Target="http://mbit.io/us-door-pp"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hyperlink" Target="https://makecode.microbit.org/"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25.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39.jp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hyperlink" Target="http://mbit.io/us-door"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txBox="1">
            <a:spLocks noGrp="1"/>
          </p:cNvSpPr>
          <p:nvPr>
            <p:ph type="title" idx="4294967295"/>
          </p:nvPr>
        </p:nvSpPr>
        <p:spPr>
          <a:xfrm>
            <a:off x="482075" y="249780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Lo que necesitas:</a:t>
            </a:r>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6" name="Google Shape;76;g35fec345a22_0_24" descr="El logotipo de micro:bit en fuente negra sobre fondo verde." title="BBC micro:bit logo"/>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7" name="Google Shape;77;g35fec345a22_0_24"/>
          <p:cNvSpPr txBox="1"/>
          <p:nvPr/>
        </p:nvSpPr>
        <p:spPr>
          <a:xfrm>
            <a:off x="388789" y="6097104"/>
            <a:ext cx="29118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1800" b="0" i="0" u="none" strike="noStrike" cap="none">
                <a:solidFill>
                  <a:schemeClr val="lt1"/>
                </a:solidFill>
                <a:latin typeface="Helvetica Neue"/>
                <a:ea typeface="Helvetica Neue"/>
                <a:cs typeface="Helvetica Neue"/>
                <a:sym typeface="Helvetica Neue"/>
              </a:rPr>
              <a:t>Guía del proyecto</a:t>
            </a:r>
            <a:endParaRPr/>
          </a:p>
        </p:txBody>
      </p:sp>
      <p:sp>
        <p:nvSpPr>
          <p:cNvPr id="78" name="Google Shape;78;g35fec345a22_0_24"/>
          <p:cNvSpPr txBox="1"/>
          <p:nvPr/>
        </p:nvSpPr>
        <p:spPr>
          <a:xfrm>
            <a:off x="283812" y="1352450"/>
            <a:ext cx="9447600" cy="6336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i="0" u="none" strike="noStrike" cap="none">
                <a:solidFill>
                  <a:schemeClr val="lt1"/>
                </a:solidFill>
                <a:latin typeface="Arial"/>
                <a:ea typeface="Arial"/>
                <a:cs typeface="Arial"/>
                <a:sym typeface="Arial"/>
              </a:rPr>
              <a:t>Fuerza magnética con alarma de puerta simple</a:t>
            </a:r>
            <a:endParaRPr/>
          </a:p>
        </p:txBody>
      </p:sp>
      <p:grpSp>
        <p:nvGrpSpPr>
          <p:cNvPr id="79" name="Google Shape;79;g35fec345a22_0_24"/>
          <p:cNvGrpSpPr/>
          <p:nvPr/>
        </p:nvGrpSpPr>
        <p:grpSpPr>
          <a:xfrm>
            <a:off x="283800" y="308100"/>
            <a:ext cx="8933919" cy="719853"/>
            <a:chOff x="1043742" y="-1624396"/>
            <a:chExt cx="2169006" cy="664500"/>
          </a:xfrm>
        </p:grpSpPr>
        <p:sp>
          <p:nvSpPr>
            <p:cNvPr id="80" name="Google Shape;80;g35fec345a22_0_24"/>
            <p:cNvSpPr/>
            <p:nvPr/>
          </p:nvSpPr>
          <p:spPr>
            <a:xfrm>
              <a:off x="1043748" y="-1624396"/>
              <a:ext cx="21690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1" name="Google Shape;81;g35fec345a22_0_24"/>
            <p:cNvSpPr txBox="1"/>
            <p:nvPr/>
          </p:nvSpPr>
          <p:spPr>
            <a:xfrm>
              <a:off x="1043742" y="-1463891"/>
              <a:ext cx="2169000" cy="4050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200" b="0" i="0" u="none" strike="noStrike" cap="none">
                  <a:solidFill>
                    <a:schemeClr val="lt1"/>
                  </a:solidFill>
                  <a:latin typeface="Helvetica Neue"/>
                  <a:ea typeface="Helvetica Neue"/>
                  <a:cs typeface="Helvetica Neue"/>
                  <a:sym typeface="Helvetica Neue"/>
                </a:rPr>
                <a:t>Integración de la Informática con las Ciencias Naturales: 3.er curso</a:t>
              </a:r>
              <a:endParaRPr sz="2200"/>
            </a:p>
          </p:txBody>
        </p:sp>
      </p:grpSp>
      <p:sp>
        <p:nvSpPr>
          <p:cNvPr id="82" name="Google Shape;82;g35fec345a22_0_24" descr="'''"/>
          <p:cNvSpPr/>
          <p:nvPr/>
        </p:nvSpPr>
        <p:spPr>
          <a:xfrm>
            <a:off x="330225" y="5954600"/>
            <a:ext cx="21312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sp>
        <p:nvSpPr>
          <p:cNvPr id="83" name="Google Shape;83;g35fec345a22_0_24"/>
          <p:cNvSpPr/>
          <p:nvPr/>
        </p:nvSpPr>
        <p:spPr>
          <a:xfrm>
            <a:off x="283800" y="3432208"/>
            <a:ext cx="9233400" cy="2127300"/>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rgbClr val="FFFFFF"/>
              </a:solidFill>
              <a:latin typeface="Calibri"/>
              <a:ea typeface="Calibri"/>
              <a:cs typeface="Calibri"/>
              <a:sym typeface="Calibri"/>
            </a:endParaRPr>
          </a:p>
        </p:txBody>
      </p:sp>
      <p:sp>
        <p:nvSpPr>
          <p:cNvPr id="84" name="Google Shape;84;g35fec345a22_0_24"/>
          <p:cNvSpPr txBox="1"/>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marR="0" lvl="0" indent="0" algn="l" rtl="0">
              <a:lnSpc>
                <a:spcPct val="90000"/>
              </a:lnSpc>
              <a:spcBef>
                <a:spcPts val="0"/>
              </a:spcBef>
              <a:spcAft>
                <a:spcPts val="0"/>
              </a:spcAft>
              <a:buClr>
                <a:srgbClr val="000000"/>
              </a:buClr>
              <a:buSzPts val="2000"/>
              <a:buFont typeface="Arial"/>
              <a:buNone/>
            </a:pPr>
            <a:r>
              <a:rPr lang="en-GB" sz="2000" b="1" i="0" u="none" strike="noStrike" cap="none">
                <a:solidFill>
                  <a:srgbClr val="00A000"/>
                </a:solidFill>
                <a:latin typeface="Helvetica Neue"/>
                <a:ea typeface="Helvetica Neue"/>
                <a:cs typeface="Helvetica Neue"/>
                <a:sym typeface="Helvetica Neue"/>
              </a:rPr>
              <a:t>Lo que necesitas:</a:t>
            </a:r>
            <a:endParaRPr/>
          </a:p>
          <a:p>
            <a:pPr marL="0" marR="0" lvl="0" indent="0" algn="l" rtl="0">
              <a:lnSpc>
                <a:spcPct val="90000"/>
              </a:lnSpc>
              <a:spcBef>
                <a:spcPts val="0"/>
              </a:spcBef>
              <a:spcAft>
                <a:spcPts val="0"/>
              </a:spcAft>
              <a:buClr>
                <a:srgbClr val="000000"/>
              </a:buClr>
              <a:buSzPts val="2000"/>
              <a:buFont typeface="Arial"/>
              <a:buNone/>
            </a:pPr>
            <a:endParaRPr sz="2000" b="1" i="0" u="none" strike="noStrike" cap="none">
              <a:solidFill>
                <a:srgbClr val="00A000"/>
              </a:solidFill>
              <a:latin typeface="Helvetica Neue"/>
              <a:ea typeface="Helvetica Neue"/>
              <a:cs typeface="Helvetica Neue"/>
              <a:sym typeface="Helvetica Neue"/>
            </a:endParaRPr>
          </a:p>
        </p:txBody>
      </p:sp>
      <p:pic>
        <p:nvPicPr>
          <p:cNvPr id="85" name="Google Shape;85;g35fec345a22_0_24" descr="Ilustración de un micro:bit necesario para utilizar este recurso" title="Screenshot 2025-06-03 at 15.50.03.png"/>
          <p:cNvPicPr preferRelativeResize="0"/>
          <p:nvPr/>
        </p:nvPicPr>
        <p:blipFill rotWithShape="1">
          <a:blip r:embed="rId4">
            <a:alphaModFix/>
          </a:blip>
          <a:srcRect/>
          <a:stretch/>
        </p:blipFill>
        <p:spPr>
          <a:xfrm>
            <a:off x="482100" y="4108457"/>
            <a:ext cx="1385268" cy="1249141"/>
          </a:xfrm>
          <a:prstGeom prst="rect">
            <a:avLst/>
          </a:prstGeom>
          <a:noFill/>
          <a:ln>
            <a:noFill/>
          </a:ln>
        </p:spPr>
      </p:pic>
      <p:pic>
        <p:nvPicPr>
          <p:cNvPr id="86" name="Google Shape;86;g35fec345a22_0_24" descr="Ilustración de un cable USB necesario para descargar código en el micro:bit utilizado en este recurso" title="Screenshot 2025-06-03 at 15.50.11.png"/>
          <p:cNvPicPr preferRelativeResize="0"/>
          <p:nvPr/>
        </p:nvPicPr>
        <p:blipFill rotWithShape="1">
          <a:blip r:embed="rId5">
            <a:alphaModFix/>
          </a:blip>
          <a:srcRect/>
          <a:stretch/>
        </p:blipFill>
        <p:spPr>
          <a:xfrm>
            <a:off x="2010052" y="4079365"/>
            <a:ext cx="820877" cy="1249155"/>
          </a:xfrm>
          <a:prstGeom prst="rect">
            <a:avLst/>
          </a:prstGeom>
          <a:noFill/>
          <a:ln>
            <a:noFill/>
          </a:ln>
        </p:spPr>
      </p:pic>
      <p:grpSp>
        <p:nvGrpSpPr>
          <p:cNvPr id="87" name="Google Shape;87;g35fec345a22_0_24"/>
          <p:cNvGrpSpPr/>
          <p:nvPr/>
        </p:nvGrpSpPr>
        <p:grpSpPr>
          <a:xfrm>
            <a:off x="7448167" y="4495695"/>
            <a:ext cx="1025808" cy="865802"/>
            <a:chOff x="10368776" y="4128927"/>
            <a:chExt cx="1290000" cy="1088923"/>
          </a:xfrm>
        </p:grpSpPr>
        <p:sp>
          <p:nvSpPr>
            <p:cNvPr id="88" name="Google Shape;88;g35fec345a22_0_24"/>
            <p:cNvSpPr txBox="1"/>
            <p:nvPr/>
          </p:nvSpPr>
          <p:spPr>
            <a:xfrm>
              <a:off x="10368776" y="4883050"/>
              <a:ext cx="1290000" cy="334800"/>
            </a:xfrm>
            <a:prstGeom prst="rect">
              <a:avLst/>
            </a:prstGeom>
            <a:noFill/>
            <a:ln>
              <a:noFill/>
            </a:ln>
          </p:spPr>
          <p:txBody>
            <a:bodyPr spcFirstLastPara="1" wrap="square" lIns="72700" tIns="72700" rIns="72700" bIns="72700" anchor="t" anchorCtr="0">
              <a:spAutoFit/>
            </a:bodyPr>
            <a:lstStyle/>
            <a:p>
              <a:pPr marL="0" marR="0" lvl="0" indent="0" algn="ctr" rtl="0">
                <a:lnSpc>
                  <a:spcPct val="100000"/>
                </a:lnSpc>
                <a:spcBef>
                  <a:spcPts val="0"/>
                </a:spcBef>
                <a:spcAft>
                  <a:spcPts val="0"/>
                </a:spcAft>
                <a:buClr>
                  <a:srgbClr val="000000"/>
                </a:buClr>
                <a:buSzPts val="775"/>
                <a:buFont typeface="Arial"/>
                <a:buNone/>
              </a:pPr>
              <a:r>
                <a:rPr lang="en-GB" sz="775" b="1" i="0" u="none" strike="noStrike" cap="none">
                  <a:solidFill>
                    <a:srgbClr val="000000"/>
                  </a:solidFill>
                  <a:latin typeface="Helvetica Neue"/>
                  <a:ea typeface="Helvetica Neue"/>
                  <a:cs typeface="Helvetica Neue"/>
                  <a:sym typeface="Helvetica Neue"/>
                </a:rPr>
                <a:t>Imán</a:t>
              </a:r>
              <a:endParaRPr/>
            </a:p>
          </p:txBody>
        </p:sp>
        <p:pic>
          <p:nvPicPr>
            <p:cNvPr id="89" name="Google Shape;89;g35fec345a22_0_24" descr="Imán con relleno sólido"/>
            <p:cNvPicPr preferRelativeResize="0"/>
            <p:nvPr/>
          </p:nvPicPr>
          <p:blipFill rotWithShape="1">
            <a:blip r:embed="rId6">
              <a:alphaModFix/>
            </a:blip>
            <a:srcRect/>
            <a:stretch/>
          </p:blipFill>
          <p:spPr>
            <a:xfrm>
              <a:off x="10611035" y="4128927"/>
              <a:ext cx="805482" cy="805482"/>
            </a:xfrm>
            <a:prstGeom prst="rect">
              <a:avLst/>
            </a:prstGeom>
            <a:noFill/>
            <a:ln>
              <a:noFill/>
            </a:ln>
          </p:spPr>
        </p:pic>
      </p:grpSp>
      <p:sp>
        <p:nvSpPr>
          <p:cNvPr id="90" name="Google Shape;90;g35fec345a22_0_24"/>
          <p:cNvSpPr txBox="1"/>
          <p:nvPr/>
        </p:nvSpPr>
        <p:spPr>
          <a:xfrm>
            <a:off x="8372813" y="5103300"/>
            <a:ext cx="1290000" cy="303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975"/>
              <a:buFont typeface="Arial"/>
              <a:buNone/>
            </a:pPr>
            <a:r>
              <a:rPr lang="en-GB" sz="775" b="1" i="0" u="none" strike="noStrike" cap="none">
                <a:solidFill>
                  <a:schemeClr val="lt1"/>
                </a:solidFill>
                <a:latin typeface="Helvetica Neue"/>
                <a:ea typeface="Helvetica Neue"/>
                <a:cs typeface="Helvetica Neue"/>
                <a:sym typeface="Helvetica Neue"/>
              </a:rPr>
              <a:t>Masilla adhesiva</a:t>
            </a:r>
            <a:endParaRPr/>
          </a:p>
        </p:txBody>
      </p:sp>
      <p:grpSp>
        <p:nvGrpSpPr>
          <p:cNvPr id="91" name="Google Shape;91;g35fec345a22_0_24"/>
          <p:cNvGrpSpPr/>
          <p:nvPr/>
        </p:nvGrpSpPr>
        <p:grpSpPr>
          <a:xfrm>
            <a:off x="2934447" y="4073111"/>
            <a:ext cx="1092979" cy="1274595"/>
            <a:chOff x="2774754" y="4194251"/>
            <a:chExt cx="1010147" cy="1177999"/>
          </a:xfrm>
        </p:grpSpPr>
        <p:pic>
          <p:nvPicPr>
            <p:cNvPr id="92" name="Google Shape;92;g35fec345a22_0_24" descr="Illustration of a battery back that is needed to provide power to a micro:bit used with this resource" title="Screenshot 2025-06-03 at 15.50.33.png"/>
            <p:cNvPicPr preferRelativeResize="0"/>
            <p:nvPr/>
          </p:nvPicPr>
          <p:blipFill rotWithShape="1">
            <a:blip r:embed="rId7">
              <a:alphaModFix/>
            </a:blip>
            <a:srcRect/>
            <a:stretch/>
          </p:blipFill>
          <p:spPr>
            <a:xfrm>
              <a:off x="2774754" y="4194251"/>
              <a:ext cx="1010147" cy="1149704"/>
            </a:xfrm>
            <a:prstGeom prst="rect">
              <a:avLst/>
            </a:prstGeom>
            <a:noFill/>
            <a:ln>
              <a:noFill/>
            </a:ln>
          </p:spPr>
        </p:pic>
        <p:sp>
          <p:nvSpPr>
            <p:cNvPr id="93" name="Google Shape;93;g35fec345a22_0_24"/>
            <p:cNvSpPr txBox="1"/>
            <p:nvPr/>
          </p:nvSpPr>
          <p:spPr>
            <a:xfrm>
              <a:off x="2774800" y="5200650"/>
              <a:ext cx="1010100" cy="171600"/>
            </a:xfrm>
            <a:prstGeom prst="rect">
              <a:avLst/>
            </a:prstGeom>
            <a:solidFill>
              <a:srgbClr val="FFFFFF"/>
            </a:solidFill>
            <a:ln>
              <a:noFill/>
            </a:ln>
          </p:spPr>
          <p:txBody>
            <a:bodyPr spcFirstLastPara="1" wrap="square" lIns="77475" tIns="0" rIns="77475" bIns="77475" anchor="t" anchorCtr="0">
              <a:noAutofit/>
            </a:bodyPr>
            <a:lstStyle/>
            <a:p>
              <a:pPr marL="0" marR="0" lvl="0" indent="0" algn="ctr" rtl="0">
                <a:lnSpc>
                  <a:spcPct val="100000"/>
                </a:lnSpc>
                <a:spcBef>
                  <a:spcPts val="0"/>
                </a:spcBef>
                <a:spcAft>
                  <a:spcPts val="0"/>
                </a:spcAft>
                <a:buClr>
                  <a:srgbClr val="000000"/>
                </a:buClr>
                <a:buSzPts val="826"/>
                <a:buFont typeface="Arial"/>
                <a:buNone/>
              </a:pPr>
              <a:r>
                <a:rPr lang="en-GB" sz="811" b="1">
                  <a:latin typeface="Helvetica Neue"/>
                  <a:ea typeface="Helvetica Neue"/>
                  <a:cs typeface="Helvetica Neue"/>
                  <a:sym typeface="Helvetica Neue"/>
                </a:rPr>
                <a:t>Batería</a:t>
              </a:r>
              <a:endParaRPr sz="811" b="1" i="0" u="none" strike="noStrike" cap="none">
                <a:solidFill>
                  <a:srgbClr val="000000"/>
                </a:solidFill>
                <a:latin typeface="Helvetica Neue"/>
                <a:ea typeface="Helvetica Neue"/>
                <a:cs typeface="Helvetica Neue"/>
                <a:sym typeface="Helvetica Neue"/>
              </a:endParaRPr>
            </a:p>
          </p:txBody>
        </p:sp>
      </p:grpSp>
      <p:grpSp>
        <p:nvGrpSpPr>
          <p:cNvPr id="94" name="Google Shape;94;g35fec345a22_0_24"/>
          <p:cNvGrpSpPr/>
          <p:nvPr/>
        </p:nvGrpSpPr>
        <p:grpSpPr>
          <a:xfrm>
            <a:off x="4169538" y="4260259"/>
            <a:ext cx="1513942" cy="1243979"/>
            <a:chOff x="3916243" y="4367216"/>
            <a:chExt cx="1399207" cy="1149703"/>
          </a:xfrm>
        </p:grpSpPr>
        <p:pic>
          <p:nvPicPr>
            <p:cNvPr id="95" name="Google Shape;95;g35fec345a22_0_24" title="computer with usb.png"/>
            <p:cNvPicPr preferRelativeResize="0"/>
            <p:nvPr/>
          </p:nvPicPr>
          <p:blipFill rotWithShape="1">
            <a:blip r:embed="rId8">
              <a:alphaModFix/>
            </a:blip>
            <a:srcRect/>
            <a:stretch/>
          </p:blipFill>
          <p:spPr>
            <a:xfrm>
              <a:off x="3916243" y="4367216"/>
              <a:ext cx="1399127" cy="1149703"/>
            </a:xfrm>
            <a:prstGeom prst="rect">
              <a:avLst/>
            </a:prstGeom>
            <a:noFill/>
            <a:ln>
              <a:noFill/>
            </a:ln>
          </p:spPr>
        </p:pic>
        <p:sp>
          <p:nvSpPr>
            <p:cNvPr id="96" name="Google Shape;96;g35fec345a22_0_24"/>
            <p:cNvSpPr txBox="1"/>
            <p:nvPr/>
          </p:nvSpPr>
          <p:spPr>
            <a:xfrm>
              <a:off x="3916250" y="5200650"/>
              <a:ext cx="1399200" cy="316200"/>
            </a:xfrm>
            <a:prstGeom prst="rect">
              <a:avLst/>
            </a:prstGeom>
            <a:solidFill>
              <a:srgbClr val="FFFFFF"/>
            </a:solidFill>
            <a:ln>
              <a:noFill/>
            </a:ln>
          </p:spPr>
          <p:txBody>
            <a:bodyPr spcFirstLastPara="1" wrap="square" lIns="77475" tIns="0" rIns="77475" bIns="77475" anchor="t" anchorCtr="0">
              <a:noAutofit/>
            </a:bodyPr>
            <a:lstStyle/>
            <a:p>
              <a:pPr marL="0" marR="0" lvl="0" indent="0" algn="l" rtl="0">
                <a:lnSpc>
                  <a:spcPct val="100000"/>
                </a:lnSpc>
                <a:spcBef>
                  <a:spcPts val="0"/>
                </a:spcBef>
                <a:spcAft>
                  <a:spcPts val="0"/>
                </a:spcAft>
                <a:buClr>
                  <a:srgbClr val="000000"/>
                </a:buClr>
                <a:buSzPts val="826"/>
                <a:buFont typeface="Arial"/>
                <a:buNone/>
              </a:pPr>
              <a:r>
                <a:rPr lang="en-GB" sz="811" b="1">
                  <a:latin typeface="Helvetica Neue"/>
                  <a:ea typeface="Helvetica Neue"/>
                  <a:cs typeface="Helvetica Neue"/>
                  <a:sym typeface="Helvetica Neue"/>
                </a:rPr>
                <a:t>Computadora </a:t>
              </a:r>
              <a:endParaRPr sz="81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26"/>
                <a:buFont typeface="Arial"/>
                <a:buNone/>
              </a:pPr>
              <a:r>
                <a:rPr lang="en-GB" sz="811">
                  <a:latin typeface="Helvetica Neue"/>
                  <a:ea typeface="Helvetica Neue"/>
                  <a:cs typeface="Helvetica Neue"/>
                  <a:sym typeface="Helvetica Neue"/>
                </a:rPr>
                <a:t>con USB</a:t>
              </a:r>
              <a:endParaRPr sz="811" i="0" u="none" strike="noStrike" cap="none">
                <a:solidFill>
                  <a:srgbClr val="000000"/>
                </a:solidFill>
                <a:latin typeface="Helvetica Neue"/>
                <a:ea typeface="Helvetica Neue"/>
                <a:cs typeface="Helvetica Neue"/>
                <a:sym typeface="Helvetica Neue"/>
              </a:endParaRPr>
            </a:p>
          </p:txBody>
        </p:sp>
      </p:grpSp>
      <p:grpSp>
        <p:nvGrpSpPr>
          <p:cNvPr id="97" name="Google Shape;97;g35fec345a22_0_24"/>
          <p:cNvGrpSpPr/>
          <p:nvPr/>
        </p:nvGrpSpPr>
        <p:grpSpPr>
          <a:xfrm>
            <a:off x="5820353" y="4254393"/>
            <a:ext cx="1524322" cy="1255722"/>
            <a:chOff x="5437125" y="4361794"/>
            <a:chExt cx="1408800" cy="1160556"/>
          </a:xfrm>
        </p:grpSpPr>
        <p:pic>
          <p:nvPicPr>
            <p:cNvPr id="98" name="Google Shape;98;g35fec345a22_0_24" title="tablet with bluetooth.png"/>
            <p:cNvPicPr preferRelativeResize="0"/>
            <p:nvPr/>
          </p:nvPicPr>
          <p:blipFill rotWithShape="1">
            <a:blip r:embed="rId9">
              <a:alphaModFix/>
            </a:blip>
            <a:srcRect/>
            <a:stretch/>
          </p:blipFill>
          <p:spPr>
            <a:xfrm>
              <a:off x="5446722" y="4361794"/>
              <a:ext cx="1399124" cy="1160556"/>
            </a:xfrm>
            <a:prstGeom prst="rect">
              <a:avLst/>
            </a:prstGeom>
            <a:noFill/>
            <a:ln>
              <a:noFill/>
            </a:ln>
          </p:spPr>
        </p:pic>
        <p:sp>
          <p:nvSpPr>
            <p:cNvPr id="99" name="Google Shape;99;g35fec345a22_0_24"/>
            <p:cNvSpPr txBox="1"/>
            <p:nvPr/>
          </p:nvSpPr>
          <p:spPr>
            <a:xfrm>
              <a:off x="5437125" y="5200650"/>
              <a:ext cx="1408800" cy="316200"/>
            </a:xfrm>
            <a:prstGeom prst="rect">
              <a:avLst/>
            </a:prstGeom>
            <a:solidFill>
              <a:srgbClr val="FFFFFF"/>
            </a:solidFill>
            <a:ln>
              <a:noFill/>
            </a:ln>
          </p:spPr>
          <p:txBody>
            <a:bodyPr spcFirstLastPara="1" wrap="square" lIns="77475" tIns="0" rIns="77475" bIns="77475" anchor="t" anchorCtr="0">
              <a:noAutofit/>
            </a:bodyPr>
            <a:lstStyle/>
            <a:p>
              <a:pPr marL="0" marR="0" lvl="0" indent="0" algn="l" rtl="0">
                <a:lnSpc>
                  <a:spcPct val="100000"/>
                </a:lnSpc>
                <a:spcBef>
                  <a:spcPts val="0"/>
                </a:spcBef>
                <a:spcAft>
                  <a:spcPts val="0"/>
                </a:spcAft>
                <a:buClr>
                  <a:srgbClr val="000000"/>
                </a:buClr>
                <a:buSzPts val="826"/>
                <a:buFont typeface="Arial"/>
                <a:buNone/>
              </a:pPr>
              <a:r>
                <a:rPr lang="en-GB" sz="811" b="1">
                  <a:latin typeface="Helvetica Neue"/>
                  <a:ea typeface="Helvetica Neue"/>
                  <a:cs typeface="Helvetica Neue"/>
                  <a:sym typeface="Helvetica Neue"/>
                </a:rPr>
                <a:t>Tablet </a:t>
              </a:r>
              <a:endParaRPr sz="811" b="1">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826"/>
                <a:buFont typeface="Arial"/>
                <a:buNone/>
              </a:pPr>
              <a:r>
                <a:rPr lang="en-GB" sz="811">
                  <a:latin typeface="Helvetica Neue"/>
                  <a:ea typeface="Helvetica Neue"/>
                  <a:cs typeface="Helvetica Neue"/>
                  <a:sym typeface="Helvetica Neue"/>
                </a:rPr>
                <a:t>con Bluetooth</a:t>
              </a:r>
              <a:endParaRPr sz="811" i="0" u="none" strike="noStrike" cap="none">
                <a:solidFill>
                  <a:srgbClr val="000000"/>
                </a:solidFill>
                <a:latin typeface="Helvetica Neue"/>
                <a:ea typeface="Helvetica Neue"/>
                <a:cs typeface="Helvetica Neue"/>
                <a:sym typeface="Helvetica Neue"/>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3704b968b32_0_2"/>
          <p:cNvSpPr txBox="1">
            <a:spLocks noGrp="1"/>
          </p:cNvSpPr>
          <p:nvPr>
            <p:ph type="body" idx="1"/>
          </p:nvPr>
        </p:nvSpPr>
        <p:spPr>
          <a:xfrm>
            <a:off x="681036" y="139597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500"/>
              <a:t>Este proyecto utiliza el magnetómetro del micro:bit para medir la intensidad de un campo magnético. </a:t>
            </a:r>
            <a:r>
              <a:rPr lang="en-GB" sz="1300"/>
              <a:t> </a:t>
            </a:r>
            <a:endParaRPr sz="2375"/>
          </a:p>
        </p:txBody>
      </p:sp>
      <p:sp>
        <p:nvSpPr>
          <p:cNvPr id="193" name="Google Shape;193;g3704b968b32_0_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1</a:t>
            </a:r>
            <a:endParaRPr/>
          </a:p>
        </p:txBody>
      </p:sp>
      <p:sp>
        <p:nvSpPr>
          <p:cNvPr id="194" name="Google Shape;194;g3704b968b32_0_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10</a:t>
            </a:fld>
            <a:endParaRPr/>
          </a:p>
        </p:txBody>
      </p:sp>
      <p:sp>
        <p:nvSpPr>
          <p:cNvPr id="195" name="Google Shape;195;g3704b968b32_0_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sp>
        <p:nvSpPr>
          <p:cNvPr id="196" name="Google Shape;196;g3704b968b32_0_2"/>
          <p:cNvSpPr/>
          <p:nvPr/>
        </p:nvSpPr>
        <p:spPr>
          <a:xfrm>
            <a:off x="901700" y="1976050"/>
            <a:ext cx="8077200" cy="43803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chemeClr val="dk1"/>
              </a:buClr>
              <a:buSzPts val="1600"/>
              <a:buFont typeface="Arial"/>
              <a:buNone/>
            </a:pPr>
            <a:r>
              <a:rPr lang="en-GB" sz="1500" b="0" i="0" u="none" strike="noStrike" cap="none">
                <a:solidFill>
                  <a:schemeClr val="dk1"/>
                </a:solidFill>
                <a:latin typeface="Helvetica Neue"/>
                <a:ea typeface="Helvetica Neue"/>
                <a:cs typeface="Helvetica Neue"/>
                <a:sym typeface="Helvetica Neue"/>
              </a:rPr>
              <a:t>El proyecto utiliza un bucle infinito, lo que significa que comprueba continuamente la intensidad del campo magnético. </a:t>
            </a:r>
            <a:endParaRPr sz="1500"/>
          </a:p>
          <a:p>
            <a:pPr marL="0" marR="0" lvl="0" indent="0" algn="l" rtl="0">
              <a:lnSpc>
                <a:spcPct val="100000"/>
              </a:lnSpc>
              <a:spcBef>
                <a:spcPts val="11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Utiliza selecciones/condicionales para comprobar si se ha cumplido una condición, concretamente si la intensidad del campo magnético está por debajo del umbral identificado (por ejemplo, 200 en el código anterior). </a:t>
            </a:r>
            <a:endParaRPr sz="1500"/>
          </a:p>
          <a:p>
            <a:pPr marL="0" marR="0" lvl="0" indent="0" algn="l" rtl="0">
              <a:lnSpc>
                <a:spcPct val="100000"/>
              </a:lnSpc>
              <a:spcBef>
                <a:spcPts val="1100"/>
              </a:spcBef>
              <a:spcAft>
                <a:spcPts val="110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Si la intensidad del campo magnético está por debajo del umbral, aparecerá una cara enfadada en la pantalla led del micro:bit. Si la intensidad del campo magnético está por debajo del umbral, aparecerá una cara enfadada en la pantalla led del micro:bit.</a:t>
            </a:r>
            <a:endParaRPr sz="1500"/>
          </a:p>
        </p:txBody>
      </p:sp>
      <p:pic>
        <p:nvPicPr>
          <p:cNvPr id="197" name="Google Shape;197;g3704b968b32_0_2" descr="decorativo" title="Inspired_green@4x-100 (1).jpg"/>
          <p:cNvPicPr preferRelativeResize="0"/>
          <p:nvPr/>
        </p:nvPicPr>
        <p:blipFill rotWithShape="1">
          <a:blip r:embed="rId3">
            <a:alphaModFix/>
          </a:blip>
          <a:srcRect/>
          <a:stretch/>
        </p:blipFill>
        <p:spPr>
          <a:xfrm>
            <a:off x="8497975" y="231850"/>
            <a:ext cx="727049" cy="988950"/>
          </a:xfrm>
          <a:prstGeom prst="rect">
            <a:avLst/>
          </a:prstGeom>
          <a:noFill/>
          <a:ln>
            <a:noFill/>
          </a:ln>
        </p:spPr>
      </p:pic>
      <p:pic>
        <p:nvPicPr>
          <p:cNvPr id="198" name="Google Shape;198;g3704b968b32_0_2" descr="Código basado en bloques para un micro:bit que muestra un ícono enfadado en la pantalla led del micro:bit si la lectura de la fuerza magnética es inferior a 200." title="code.png"/>
          <p:cNvPicPr preferRelativeResize="0"/>
          <p:nvPr/>
        </p:nvPicPr>
        <p:blipFill rotWithShape="1">
          <a:blip r:embed="rId4">
            <a:alphaModFix/>
          </a:blip>
          <a:srcRect l="1337" t="25452" r="2414" b="34476"/>
          <a:stretch/>
        </p:blipFill>
        <p:spPr>
          <a:xfrm>
            <a:off x="2772325" y="2159502"/>
            <a:ext cx="4186574" cy="15873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35fa30c4f18_0_96"/>
          <p:cNvSpPr/>
          <p:nvPr/>
        </p:nvSpPr>
        <p:spPr>
          <a:xfrm>
            <a:off x="681025" y="1453375"/>
            <a:ext cx="3676200" cy="46095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El proyecto también te permite mostrar la lectura de la fuerza magnética presionando el botón A. Esto resulta útil cuando necesitas realizar ajustes en el umbral. </a:t>
            </a:r>
            <a:endParaRPr/>
          </a:p>
        </p:txBody>
      </p:sp>
      <p:sp>
        <p:nvSpPr>
          <p:cNvPr id="204" name="Google Shape;204;g35fa30c4f18_0_96"/>
          <p:cNvSpPr/>
          <p:nvPr/>
        </p:nvSpPr>
        <p:spPr>
          <a:xfrm>
            <a:off x="4736900" y="1453375"/>
            <a:ext cx="2831400" cy="46095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B, se borra la cara enfadada y se restablece la alarma. Aparece una marca de verificación para confirmar que la alarma se ha restablecido. </a:t>
            </a:r>
            <a:endParaRPr/>
          </a:p>
        </p:txBody>
      </p:sp>
      <p:pic>
        <p:nvPicPr>
          <p:cNvPr id="205" name="Google Shape;205;g35fa30c4f18_0_96" descr="Código basado en bloques para un micro:bit que muestra la lectura de la fuerza magnética en la pantalla led del micro:bit cuando presionas el botón A. Un bloque «al presionar el botón A» contiene un bloque «mostrar número»." title="code.png"/>
          <p:cNvPicPr preferRelativeResize="0"/>
          <p:nvPr/>
        </p:nvPicPr>
        <p:blipFill rotWithShape="1">
          <a:blip r:embed="rId3">
            <a:alphaModFix/>
          </a:blip>
          <a:srcRect l="3147" r="22270" b="74083"/>
          <a:stretch/>
        </p:blipFill>
        <p:spPr>
          <a:xfrm>
            <a:off x="817975" y="2272088"/>
            <a:ext cx="3482801" cy="1102199"/>
          </a:xfrm>
          <a:prstGeom prst="rect">
            <a:avLst/>
          </a:prstGeom>
          <a:noFill/>
          <a:ln>
            <a:noFill/>
          </a:ln>
        </p:spPr>
      </p:pic>
      <p:sp>
        <p:nvSpPr>
          <p:cNvPr id="206" name="Google Shape;206;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Detalles del código 2</a:t>
            </a:r>
            <a:endParaRPr/>
          </a:p>
        </p:txBody>
      </p:sp>
      <p:sp>
        <p:nvSpPr>
          <p:cNvPr id="207" name="Google Shape;207;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11</a:t>
            </a:fld>
            <a:endParaRPr/>
          </a:p>
        </p:txBody>
      </p:sp>
      <p:sp>
        <p:nvSpPr>
          <p:cNvPr id="208" name="Google Shape;208;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209" name="Google Shape;209;g35fa30c4f18_0_96" descr="decorativo" title="Inspired_green@4x-100 (1).jpg"/>
          <p:cNvPicPr preferRelativeResize="0"/>
          <p:nvPr/>
        </p:nvPicPr>
        <p:blipFill rotWithShape="1">
          <a:blip r:embed="rId4">
            <a:alphaModFix/>
          </a:blip>
          <a:srcRect/>
          <a:stretch/>
        </p:blipFill>
        <p:spPr>
          <a:xfrm>
            <a:off x="8497975" y="231850"/>
            <a:ext cx="727049" cy="988950"/>
          </a:xfrm>
          <a:prstGeom prst="rect">
            <a:avLst/>
          </a:prstGeom>
          <a:noFill/>
          <a:ln>
            <a:noFill/>
          </a:ln>
        </p:spPr>
      </p:pic>
      <p:pic>
        <p:nvPicPr>
          <p:cNvPr id="210" name="Google Shape;210;g35fa30c4f18_0_96" descr="Código basado en bloques para un micro:bit que borra la pantalla y muestra un ícono con la palabra «sí» cuando presionas el botón B. Un bloque «al presionar el botón B» contiene dos bloques: uno para borrar la pantalla y otro debajo para mostrar un ícono con la palabra «sí» o una marca de verificación." title="microbit-screenshot (84).png"/>
          <p:cNvPicPr preferRelativeResize="0"/>
          <p:nvPr/>
        </p:nvPicPr>
        <p:blipFill rotWithShape="1">
          <a:blip r:embed="rId5">
            <a:alphaModFix/>
          </a:blip>
          <a:srcRect t="71241" r="59661"/>
          <a:stretch/>
        </p:blipFill>
        <p:spPr>
          <a:xfrm>
            <a:off x="5226000" y="2139100"/>
            <a:ext cx="1636024" cy="136817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Medio</a:t>
            </a:r>
            <a:endParaRPr/>
          </a:p>
        </p:txBody>
      </p:sp>
      <p:sp>
        <p:nvSpPr>
          <p:cNvPr id="216" name="Google Shape;216;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Introducción</a:t>
            </a:r>
            <a:endParaRPr/>
          </a:p>
        </p:txBody>
      </p:sp>
      <p:sp>
        <p:nvSpPr>
          <p:cNvPr id="222" name="Google Shape;222;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13</a:t>
            </a:fld>
            <a:endParaRPr/>
          </a:p>
        </p:txBody>
      </p:sp>
      <p:sp>
        <p:nvSpPr>
          <p:cNvPr id="223" name="Google Shape;223;g365ab73c13e_0_21"/>
          <p:cNvSpPr txBox="1">
            <a:spLocks noGrp="1"/>
          </p:cNvSpPr>
          <p:nvPr>
            <p:ph type="body" idx="1"/>
          </p:nvPr>
        </p:nvSpPr>
        <p:spPr>
          <a:xfrm>
            <a:off x="681024" y="1319775"/>
            <a:ext cx="8060639"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400"/>
              <a:t>    </a:t>
            </a:r>
            <a:endParaRPr/>
          </a:p>
          <a:p>
            <a:pPr marL="457200" lvl="0" indent="-333375" algn="l" rtl="0">
              <a:lnSpc>
                <a:spcPct val="100000"/>
              </a:lnSpc>
              <a:spcBef>
                <a:spcPts val="0"/>
              </a:spcBef>
              <a:spcAft>
                <a:spcPts val="0"/>
              </a:spcAft>
              <a:buClr>
                <a:srgbClr val="6C4BC1"/>
              </a:buClr>
              <a:buSzPts val="1650"/>
              <a:buChar char="•"/>
            </a:pPr>
            <a:r>
              <a:rPr lang="en-GB" sz="1650"/>
              <a:t>Los alumnos abren el </a:t>
            </a:r>
            <a:r>
              <a:rPr lang="en-GB" sz="1650" b="1"/>
              <a:t>proyecto inicial</a:t>
            </a:r>
            <a:r>
              <a:rPr lang="en-GB" sz="1650"/>
              <a:t> que contiene todos los bloques que necesitan para realizar el proyecto. </a:t>
            </a:r>
            <a:endParaRPr sz="1650"/>
          </a:p>
          <a:p>
            <a:pPr marL="457200" lvl="0" indent="-333375" algn="l" rtl="0">
              <a:lnSpc>
                <a:spcPct val="100000"/>
              </a:lnSpc>
              <a:spcBef>
                <a:spcPts val="1000"/>
              </a:spcBef>
              <a:spcAft>
                <a:spcPts val="0"/>
              </a:spcAft>
              <a:buClr>
                <a:srgbClr val="6C4BC1"/>
              </a:buClr>
              <a:buSzPts val="1650"/>
              <a:buChar char="•"/>
            </a:pPr>
            <a:r>
              <a:rPr lang="en-GB" sz="1650"/>
              <a:t>Una vez que el código se haya compilado y descargado en su micro:bit, los alumnos lo utilizarán con un imán para explorar los campos magnéticos y crear una alarma de puerta simple.</a:t>
            </a:r>
            <a:endParaRPr sz="1650"/>
          </a:p>
          <a:p>
            <a:pPr marL="457200" lvl="0" indent="-333375" algn="l" rtl="0">
              <a:lnSpc>
                <a:spcPct val="100000"/>
              </a:lnSpc>
              <a:spcBef>
                <a:spcPts val="1000"/>
              </a:spcBef>
              <a:spcAft>
                <a:spcPts val="0"/>
              </a:spcAft>
              <a:buClr>
                <a:srgbClr val="6C4BC1"/>
              </a:buClr>
              <a:buSzPts val="1650"/>
              <a:buChar char="•"/>
            </a:pPr>
            <a:r>
              <a:rPr lang="en-GB" sz="1650"/>
              <a:t>Coloca un imán en la esquina de una puerta y fija el micro:bit cerca de él, en el marco de la puerta. </a:t>
            </a:r>
            <a:endParaRPr sz="1650"/>
          </a:p>
          <a:p>
            <a:pPr marL="457200" lvl="0" indent="-333375" algn="l" rtl="0">
              <a:lnSpc>
                <a:spcPct val="100000"/>
              </a:lnSpc>
              <a:spcBef>
                <a:spcPts val="1000"/>
              </a:spcBef>
              <a:spcAft>
                <a:spcPts val="0"/>
              </a:spcAft>
              <a:buClr>
                <a:srgbClr val="6C4BC1"/>
              </a:buClr>
              <a:buSzPts val="1650"/>
              <a:buChar char="•"/>
            </a:pPr>
            <a:r>
              <a:rPr lang="en-GB" sz="1650"/>
              <a:t>Los alumnos probarán la alarma abriendo y cerrando la puerta. </a:t>
            </a:r>
            <a:endParaRPr sz="1650"/>
          </a:p>
          <a:p>
            <a:pPr marL="457200" lvl="0" indent="-333375" algn="l" rtl="0">
              <a:lnSpc>
                <a:spcPct val="100000"/>
              </a:lnSpc>
              <a:spcBef>
                <a:spcPts val="1000"/>
              </a:spcBef>
              <a:spcAft>
                <a:spcPts val="0"/>
              </a:spcAft>
              <a:buClr>
                <a:srgbClr val="6C4BC1"/>
              </a:buClr>
              <a:buSzPts val="1650"/>
              <a:buChar char="•"/>
            </a:pPr>
            <a:r>
              <a:rPr lang="en-GB" sz="1650"/>
              <a:t>Dado que los imanes tienen diferentes intensidades de campo magnético, tus alumnos y tú tomarán lecturas y ajustarán el código según sea necesario para mejorar la alarma de la puerta. </a:t>
            </a:r>
            <a:endParaRPr sz="1650"/>
          </a:p>
          <a:p>
            <a:pPr marL="457200" marR="2212247" lvl="0" indent="-333375" algn="l" rtl="0">
              <a:lnSpc>
                <a:spcPct val="100000"/>
              </a:lnSpc>
              <a:spcBef>
                <a:spcPts val="1000"/>
              </a:spcBef>
              <a:spcAft>
                <a:spcPts val="1000"/>
              </a:spcAft>
              <a:buClr>
                <a:srgbClr val="6C4BC1"/>
              </a:buClr>
              <a:buSzPts val="1650"/>
              <a:buChar char="•"/>
            </a:pPr>
            <a:r>
              <a:rPr lang="en-GB" sz="1650"/>
              <a:t>Si no es posible instalar una alarma en la puerta, puedes realizar el mismo experimento con una caja. </a:t>
            </a:r>
            <a:endParaRPr sz="1650"/>
          </a:p>
        </p:txBody>
      </p:sp>
      <p:sp>
        <p:nvSpPr>
          <p:cNvPr id="224" name="Google Shape;224;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25" name="Google Shape;225;g365ab73c13e_0_21"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pic>
        <p:nvPicPr>
          <p:cNvPr id="226" name="Google Shape;226;g365ab73c13e_0_21" title="Screenshot 2025-07-07 at 14.23.32.png"/>
          <p:cNvPicPr preferRelativeResize="0"/>
          <p:nvPr/>
        </p:nvPicPr>
        <p:blipFill rotWithShape="1">
          <a:blip r:embed="rId4">
            <a:alphaModFix/>
          </a:blip>
          <a:srcRect/>
          <a:stretch/>
        </p:blipFill>
        <p:spPr>
          <a:xfrm>
            <a:off x="6537149" y="4811824"/>
            <a:ext cx="1986675" cy="14000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1</a:t>
            </a:r>
            <a:endParaRPr sz="2400"/>
          </a:p>
        </p:txBody>
      </p:sp>
      <p:sp>
        <p:nvSpPr>
          <p:cNvPr id="232" name="Google Shape;232;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14</a:t>
            </a:fld>
            <a:endParaRPr/>
          </a:p>
        </p:txBody>
      </p:sp>
      <p:sp>
        <p:nvSpPr>
          <p:cNvPr id="233" name="Google Shape;233;g3669771b81a_0_21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1300"/>
              </a:spcBef>
              <a:spcAft>
                <a:spcPts val="0"/>
              </a:spcAft>
              <a:buSzPts val="1800"/>
              <a:buNone/>
            </a:pPr>
            <a:r>
              <a:rPr lang="en-GB" sz="1800" b="1" i="1">
                <a:solidFill>
                  <a:srgbClr val="6C4BC1"/>
                </a:solidFill>
              </a:rPr>
              <a:t>Crea el código:</a:t>
            </a:r>
            <a:endParaRPr sz="1800"/>
          </a:p>
          <a:p>
            <a:pPr marL="318151" lvl="0" indent="-309553" algn="l" rtl="0">
              <a:lnSpc>
                <a:spcPct val="100000"/>
              </a:lnSpc>
              <a:spcBef>
                <a:spcPts val="1300"/>
              </a:spcBef>
              <a:spcAft>
                <a:spcPts val="0"/>
              </a:spcAft>
              <a:buClr>
                <a:srgbClr val="6C4BC1"/>
              </a:buClr>
              <a:buSzPts val="1800"/>
              <a:buChar char="•"/>
            </a:pPr>
            <a:r>
              <a:rPr lang="en-GB" sz="1800" b="1">
                <a:solidFill>
                  <a:srgbClr val="6C4BC1"/>
                </a:solidFill>
              </a:rPr>
              <a:t>Abre</a:t>
            </a:r>
            <a:r>
              <a:rPr lang="en-GB" sz="1800"/>
              <a:t> el proyecto inicial: </a:t>
            </a:r>
            <a:r>
              <a:rPr lang="en-GB" sz="1800" u="sng">
                <a:solidFill>
                  <a:schemeClr val="hlink"/>
                </a:solidFill>
                <a:hlinkClick r:id="rId3"/>
              </a:rPr>
              <a:t>mbit.io/us-door-pp</a:t>
            </a:r>
            <a:endParaRPr sz="1800" u="sng">
              <a:solidFill>
                <a:schemeClr val="hlink"/>
              </a:solidFill>
              <a:hlinkClick r:id="rId3"/>
            </a:endParaRPr>
          </a:p>
          <a:p>
            <a:pPr marL="318151" lvl="0" indent="-309553" algn="l" rtl="0">
              <a:lnSpc>
                <a:spcPct val="100000"/>
              </a:lnSpc>
              <a:spcBef>
                <a:spcPts val="1300"/>
              </a:spcBef>
              <a:spcAft>
                <a:spcPts val="0"/>
              </a:spcAft>
              <a:buClr>
                <a:srgbClr val="6C4BC1"/>
              </a:buClr>
              <a:buSzPts val="1800"/>
              <a:buChar char="•"/>
            </a:pPr>
            <a:r>
              <a:rPr lang="en-GB" sz="1800" b="1">
                <a:solidFill>
                  <a:srgbClr val="6C4BC1"/>
                </a:solidFill>
              </a:rPr>
              <a:t>Explica </a:t>
            </a:r>
            <a:r>
              <a:rPr lang="en-GB" sz="1800" b="1"/>
              <a:t> </a:t>
            </a:r>
            <a:r>
              <a:rPr lang="en-GB" sz="1800"/>
              <a:t>a los alumnos que tienen todos los bloques de código que necesitan.  </a:t>
            </a:r>
            <a:endParaRPr sz="1800"/>
          </a:p>
          <a:p>
            <a:pPr marL="318151" lvl="0" indent="-309553" algn="l" rtl="0">
              <a:lnSpc>
                <a:spcPct val="100000"/>
              </a:lnSpc>
              <a:spcBef>
                <a:spcPts val="1300"/>
              </a:spcBef>
              <a:spcAft>
                <a:spcPts val="0"/>
              </a:spcAft>
              <a:buClr>
                <a:srgbClr val="6C4BC1"/>
              </a:buClr>
              <a:buSzPts val="1800"/>
              <a:buChar char="•"/>
            </a:pPr>
            <a:r>
              <a:rPr lang="en-GB" sz="1800" b="1">
                <a:solidFill>
                  <a:srgbClr val="6C4BC1"/>
                </a:solidFill>
              </a:rPr>
              <a:t>Explica</a:t>
            </a:r>
            <a:r>
              <a:rPr lang="en-GB" sz="1800" b="1"/>
              <a:t> </a:t>
            </a:r>
            <a:r>
              <a:rPr lang="en-GB" sz="1800"/>
              <a:t>que</a:t>
            </a:r>
            <a:r>
              <a:rPr lang="en-GB" sz="1800" b="1"/>
              <a:t> </a:t>
            </a:r>
            <a:r>
              <a:rPr lang="en-GB" sz="1800"/>
              <a:t>van a diseñar su propia alarma de puerta simple.</a:t>
            </a:r>
            <a:endParaRPr sz="1800"/>
          </a:p>
          <a:p>
            <a:pPr marL="318151" lvl="0" indent="-309553" algn="l" rtl="0">
              <a:lnSpc>
                <a:spcPct val="100000"/>
              </a:lnSpc>
              <a:spcBef>
                <a:spcPts val="1300"/>
              </a:spcBef>
              <a:spcAft>
                <a:spcPts val="0"/>
              </a:spcAft>
              <a:buClr>
                <a:srgbClr val="6C4BC1"/>
              </a:buClr>
              <a:buSzPts val="1800"/>
              <a:buChar char="•"/>
            </a:pPr>
            <a:r>
              <a:rPr lang="en-GB" sz="1800" b="1">
                <a:solidFill>
                  <a:srgbClr val="6C4BC1"/>
                </a:solidFill>
              </a:rPr>
              <a:t>Utiliza</a:t>
            </a:r>
            <a:r>
              <a:rPr lang="en-GB" sz="1800"/>
              <a:t> el bloque «al presionar el botón A» para mostrar la lectura de la fuerza magnética. </a:t>
            </a:r>
            <a:endParaRPr sz="1800"/>
          </a:p>
          <a:p>
            <a:pPr marL="318151" lvl="0" indent="-309553" algn="l" rtl="0">
              <a:lnSpc>
                <a:spcPct val="100000"/>
              </a:lnSpc>
              <a:spcBef>
                <a:spcPts val="1300"/>
              </a:spcBef>
              <a:spcAft>
                <a:spcPts val="0"/>
              </a:spcAft>
              <a:buClr>
                <a:srgbClr val="6C4BC1"/>
              </a:buClr>
              <a:buSzPts val="1800"/>
              <a:buChar char="•"/>
            </a:pPr>
            <a:r>
              <a:rPr lang="en-GB" sz="1800" b="1">
                <a:solidFill>
                  <a:srgbClr val="6C4BC1"/>
                </a:solidFill>
              </a:rPr>
              <a:t>Asegúrate de que</a:t>
            </a:r>
            <a:r>
              <a:rPr lang="en-GB" sz="1800"/>
              <a:t> el código del alumno tenga el siguiente aspecto: </a:t>
            </a:r>
            <a:endParaRPr sz="1800"/>
          </a:p>
          <a:p>
            <a:pPr marL="457200" lvl="0" indent="0" algn="l" rtl="0">
              <a:lnSpc>
                <a:spcPct val="110000"/>
              </a:lnSpc>
              <a:spcBef>
                <a:spcPts val="1300"/>
              </a:spcBef>
              <a:spcAft>
                <a:spcPts val="0"/>
              </a:spcAft>
              <a:buSzPts val="1800"/>
              <a:buNone/>
            </a:pPr>
            <a:endParaRPr sz="1400"/>
          </a:p>
          <a:p>
            <a:pPr marL="0" lvl="0" indent="0" algn="l" rtl="0">
              <a:lnSpc>
                <a:spcPct val="110000"/>
              </a:lnSpc>
              <a:spcBef>
                <a:spcPts val="1300"/>
              </a:spcBef>
              <a:spcAft>
                <a:spcPts val="0"/>
              </a:spcAft>
              <a:buSzPts val="1800"/>
              <a:buNone/>
            </a:pPr>
            <a:endParaRPr sz="1400"/>
          </a:p>
        </p:txBody>
      </p:sp>
      <p:sp>
        <p:nvSpPr>
          <p:cNvPr id="234" name="Google Shape;234;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35" name="Google Shape;235;g3669771b81a_0_211"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236" name="Google Shape;236;g3669771b81a_0_211" descr="Código basado en bloques para un micro:bit que muestra la lectura de la fuerza magnética en la pantalla led del micro:bit cuando presionas el botón A. Un bloque «al presionar el botón A» contiene un bloque «mostrar número»." title="door-top-code.png"/>
          <p:cNvPicPr preferRelativeResize="0"/>
          <p:nvPr/>
        </p:nvPicPr>
        <p:blipFill rotWithShape="1">
          <a:blip r:embed="rId5">
            <a:alphaModFix/>
          </a:blip>
          <a:srcRect/>
          <a:stretch/>
        </p:blipFill>
        <p:spPr>
          <a:xfrm>
            <a:off x="4396975" y="4488675"/>
            <a:ext cx="5002125" cy="1569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g3669771b81a_0_228" descr="Código basado en bloques para un micro:bit que muestra un ícono enfadado en la pantalla led del micro:bit si la lectura de la fuerza magnética es inferior a 200." title="code.png"/>
          <p:cNvPicPr preferRelativeResize="0"/>
          <p:nvPr/>
        </p:nvPicPr>
        <p:blipFill rotWithShape="1">
          <a:blip r:embed="rId3">
            <a:alphaModFix/>
          </a:blip>
          <a:srcRect t="24908" b="34686"/>
          <a:stretch/>
        </p:blipFill>
        <p:spPr>
          <a:xfrm>
            <a:off x="5425488" y="2715837"/>
            <a:ext cx="3452950" cy="1270475"/>
          </a:xfrm>
          <a:prstGeom prst="rect">
            <a:avLst/>
          </a:prstGeom>
          <a:noFill/>
          <a:ln>
            <a:noFill/>
          </a:ln>
        </p:spPr>
      </p:pic>
      <p:sp>
        <p:nvSpPr>
          <p:cNvPr id="242" name="Google Shape;242;g3669771b81a_0_2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2</a:t>
            </a:r>
            <a:endParaRPr sz="2400"/>
          </a:p>
        </p:txBody>
      </p:sp>
      <p:sp>
        <p:nvSpPr>
          <p:cNvPr id="243" name="Google Shape;243;g3669771b81a_0_2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15</a:t>
            </a:fld>
            <a:endParaRPr/>
          </a:p>
        </p:txBody>
      </p:sp>
      <p:sp>
        <p:nvSpPr>
          <p:cNvPr id="244" name="Google Shape;244;g3669771b81a_0_228"/>
          <p:cNvSpPr txBox="1">
            <a:spLocks noGrp="1"/>
          </p:cNvSpPr>
          <p:nvPr>
            <p:ph type="body" idx="1"/>
          </p:nvPr>
        </p:nvSpPr>
        <p:spPr>
          <a:xfrm>
            <a:off x="681025" y="1367475"/>
            <a:ext cx="8544000" cy="4790400"/>
          </a:xfrm>
          <a:prstGeom prst="rect">
            <a:avLst/>
          </a:prstGeom>
          <a:noFill/>
          <a:ln>
            <a:noFill/>
          </a:ln>
        </p:spPr>
        <p:txBody>
          <a:bodyPr spcFirstLastPara="1" wrap="square" lIns="91425" tIns="45700" rIns="91425" bIns="45700" anchor="t" anchorCtr="0">
            <a:noAutofit/>
          </a:bodyPr>
          <a:lstStyle/>
          <a:p>
            <a:pPr marL="318151" lvl="0" indent="-290503" algn="l" rtl="0">
              <a:lnSpc>
                <a:spcPct val="110000"/>
              </a:lnSpc>
              <a:spcBef>
                <a:spcPts val="0"/>
              </a:spcBef>
              <a:spcAft>
                <a:spcPts val="0"/>
              </a:spcAft>
              <a:buClr>
                <a:srgbClr val="6C4BC1"/>
              </a:buClr>
              <a:buSzPts val="1500"/>
              <a:buChar char="•"/>
            </a:pPr>
            <a:r>
              <a:rPr lang="en-GB" sz="1500" b="1">
                <a:solidFill>
                  <a:srgbClr val="6C4BC1"/>
                </a:solidFill>
              </a:rPr>
              <a:t>Utiliza</a:t>
            </a:r>
            <a:r>
              <a:rPr lang="en-GB" sz="1500" b="1"/>
              <a:t> </a:t>
            </a:r>
            <a:r>
              <a:rPr lang="en-GB" sz="1500"/>
              <a:t>el bloque «para siempre» para comprobar continuamente la fuerza magnética. </a:t>
            </a:r>
            <a:endParaRPr sz="1500"/>
          </a:p>
          <a:p>
            <a:pPr marL="318151" lvl="0" indent="-290503" algn="l" rtl="0">
              <a:lnSpc>
                <a:spcPct val="110000"/>
              </a:lnSpc>
              <a:spcBef>
                <a:spcPts val="1000"/>
              </a:spcBef>
              <a:spcAft>
                <a:spcPts val="0"/>
              </a:spcAft>
              <a:buClr>
                <a:srgbClr val="6C4BC1"/>
              </a:buClr>
              <a:buSzPts val="1500"/>
              <a:buChar char="•"/>
            </a:pPr>
            <a:r>
              <a:rPr lang="en-GB" sz="1500" b="1">
                <a:solidFill>
                  <a:srgbClr val="6C4BC1"/>
                </a:solidFill>
              </a:rPr>
              <a:t>Explica</a:t>
            </a:r>
            <a:r>
              <a:rPr lang="en-GB" sz="1500"/>
              <a:t> que si la lectura de la fuerza magnética está por debajo del umbral, aparecerá un ícono con una cara enfadada en la pantalla led del micro:bit. </a:t>
            </a:r>
            <a:endParaRPr sz="1500"/>
          </a:p>
          <a:p>
            <a:pPr marL="318151" marR="0" lvl="0" indent="-290503" algn="l" rtl="0">
              <a:lnSpc>
                <a:spcPct val="110000"/>
              </a:lnSpc>
              <a:spcBef>
                <a:spcPts val="1000"/>
              </a:spcBef>
              <a:spcAft>
                <a:spcPts val="0"/>
              </a:spcAft>
              <a:buClr>
                <a:srgbClr val="6C4BC1"/>
              </a:buClr>
              <a:buSzPts val="1500"/>
              <a:buChar char="•"/>
            </a:pPr>
            <a:r>
              <a:rPr lang="en-GB" sz="1500" b="1">
                <a:solidFill>
                  <a:srgbClr val="6C4BC1"/>
                </a:solidFill>
              </a:rPr>
              <a:t>Asegúrate de que</a:t>
            </a:r>
            <a:r>
              <a:rPr lang="en-GB" sz="1500"/>
              <a:t> el código del alumno tenga el siguiente aspecto: </a:t>
            </a:r>
            <a:endParaRPr sz="1500"/>
          </a:p>
          <a:p>
            <a:pPr marL="0" marR="0" lvl="0" indent="0" algn="l" rtl="0">
              <a:lnSpc>
                <a:spcPct val="110000"/>
              </a:lnSpc>
              <a:spcBef>
                <a:spcPts val="1000"/>
              </a:spcBef>
              <a:spcAft>
                <a:spcPts val="0"/>
              </a:spcAft>
              <a:buSzPts val="1800"/>
              <a:buNone/>
            </a:pPr>
            <a:endParaRPr sz="1500"/>
          </a:p>
          <a:p>
            <a:pPr marL="0" marR="0" lvl="0" indent="0" algn="l" rtl="0">
              <a:lnSpc>
                <a:spcPct val="110000"/>
              </a:lnSpc>
              <a:spcBef>
                <a:spcPts val="1000"/>
              </a:spcBef>
              <a:spcAft>
                <a:spcPts val="0"/>
              </a:spcAft>
              <a:buSzPts val="1800"/>
              <a:buNone/>
            </a:pPr>
            <a:endParaRPr sz="1500"/>
          </a:p>
          <a:p>
            <a:pPr marL="0" marR="0" lvl="0" indent="0" algn="l" rtl="0">
              <a:lnSpc>
                <a:spcPct val="110000"/>
              </a:lnSpc>
              <a:spcBef>
                <a:spcPts val="1000"/>
              </a:spcBef>
              <a:spcAft>
                <a:spcPts val="0"/>
              </a:spcAft>
              <a:buSzPts val="1800"/>
              <a:buNone/>
            </a:pPr>
            <a:endParaRPr sz="1500"/>
          </a:p>
          <a:p>
            <a:pPr marL="318151" lvl="0" indent="-290503" algn="l" rtl="0">
              <a:lnSpc>
                <a:spcPct val="110000"/>
              </a:lnSpc>
              <a:spcBef>
                <a:spcPts val="1000"/>
              </a:spcBef>
              <a:spcAft>
                <a:spcPts val="0"/>
              </a:spcAft>
              <a:buClr>
                <a:srgbClr val="6C4BC1"/>
              </a:buClr>
              <a:buSzPts val="1500"/>
              <a:buChar char="•"/>
            </a:pPr>
            <a:r>
              <a:rPr lang="en-GB" sz="1500" b="1">
                <a:solidFill>
                  <a:srgbClr val="6C4BC1"/>
                </a:solidFill>
              </a:rPr>
              <a:t>Programa</a:t>
            </a:r>
            <a:r>
              <a:rPr lang="en-GB" sz="1500"/>
              <a:t> el botón B para borrar la pantalla y mostrar un ícono de marca de verificación cuando se presiona. </a:t>
            </a:r>
            <a:endParaRPr sz="1500"/>
          </a:p>
          <a:p>
            <a:pPr marL="318151" lvl="0" indent="-290503" algn="l" rtl="0">
              <a:lnSpc>
                <a:spcPct val="110000"/>
              </a:lnSpc>
              <a:spcBef>
                <a:spcPts val="1000"/>
              </a:spcBef>
              <a:spcAft>
                <a:spcPts val="0"/>
              </a:spcAft>
              <a:buClr>
                <a:srgbClr val="6C4BC1"/>
              </a:buClr>
              <a:buSzPts val="1500"/>
              <a:buChar char="•"/>
            </a:pPr>
            <a:r>
              <a:rPr lang="en-GB" sz="1500" b="1">
                <a:solidFill>
                  <a:srgbClr val="6C4BC1"/>
                </a:solidFill>
              </a:rPr>
              <a:t>Asegúrate de que</a:t>
            </a:r>
            <a:r>
              <a:rPr lang="en-GB" sz="1500"/>
              <a:t> el código del alumno tenga el siguiente aspecto: </a:t>
            </a:r>
            <a:endParaRPr sz="1500"/>
          </a:p>
          <a:p>
            <a:pPr marL="0" lvl="0" indent="0" algn="l" rtl="0">
              <a:lnSpc>
                <a:spcPct val="110000"/>
              </a:lnSpc>
              <a:spcBef>
                <a:spcPts val="1000"/>
              </a:spcBef>
              <a:spcAft>
                <a:spcPts val="0"/>
              </a:spcAft>
              <a:buSzPts val="1800"/>
              <a:buNone/>
            </a:pPr>
            <a:endParaRPr sz="1500"/>
          </a:p>
          <a:p>
            <a:pPr marL="318151" lvl="0" indent="-290503" algn="l" rtl="0">
              <a:lnSpc>
                <a:spcPct val="110000"/>
              </a:lnSpc>
              <a:spcBef>
                <a:spcPts val="1000"/>
              </a:spcBef>
              <a:spcAft>
                <a:spcPts val="0"/>
              </a:spcAft>
              <a:buClr>
                <a:srgbClr val="6C4BC1"/>
              </a:buClr>
              <a:buSzPts val="1500"/>
              <a:buChar char="•"/>
            </a:pPr>
            <a:r>
              <a:rPr lang="en-GB" sz="1500" b="1">
                <a:solidFill>
                  <a:srgbClr val="6C4BC1"/>
                </a:solidFill>
              </a:rPr>
              <a:t>Prueba</a:t>
            </a:r>
            <a:r>
              <a:rPr lang="en-GB" sz="1500"/>
              <a:t> su código utilizando el simulador.</a:t>
            </a:r>
            <a:endParaRPr sz="1500"/>
          </a:p>
          <a:p>
            <a:pPr marL="318151" lvl="0" indent="-290503" algn="l" rtl="0">
              <a:lnSpc>
                <a:spcPct val="110000"/>
              </a:lnSpc>
              <a:spcBef>
                <a:spcPts val="1000"/>
              </a:spcBef>
              <a:spcAft>
                <a:spcPts val="1000"/>
              </a:spcAft>
              <a:buClr>
                <a:srgbClr val="6C4BC1"/>
              </a:buClr>
              <a:buSzPts val="1500"/>
              <a:buChar char="•"/>
            </a:pPr>
            <a:r>
              <a:rPr lang="en-GB" sz="1500" b="1">
                <a:solidFill>
                  <a:srgbClr val="6C4BC1"/>
                </a:solidFill>
              </a:rPr>
              <a:t>Descarga</a:t>
            </a:r>
            <a:r>
              <a:rPr lang="en-GB" sz="1500"/>
              <a:t> el código en su micro:bit.</a:t>
            </a:r>
            <a:endParaRPr sz="1500"/>
          </a:p>
        </p:txBody>
      </p:sp>
      <p:sp>
        <p:nvSpPr>
          <p:cNvPr id="245" name="Google Shape;245;g3669771b81a_0_2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46" name="Google Shape;246;g3669771b81a_0_228"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247" name="Google Shape;247;g3669771b81a_0_228" descr="Código basado en bloques para un micro:bit que borra la pantalla y muestra un ícono con la palabra «sí» cuando presionas el botón B. Un bloque «al presionar el botón B» contiene dos bloques: uno para borrar la pantalla y otro debajo para mostrar un ícono con la palabra «sí» o una marca de verificación." title="microbit-screenshot (84).png"/>
          <p:cNvPicPr preferRelativeResize="0"/>
          <p:nvPr/>
        </p:nvPicPr>
        <p:blipFill rotWithShape="1">
          <a:blip r:embed="rId5">
            <a:alphaModFix/>
          </a:blip>
          <a:srcRect t="71241" r="59661"/>
          <a:stretch/>
        </p:blipFill>
        <p:spPr>
          <a:xfrm>
            <a:off x="6996121" y="4490569"/>
            <a:ext cx="1428350" cy="119450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pic>
        <p:nvPicPr>
          <p:cNvPr id="252" name="Google Shape;252;g3669771b81a_0_219" descr="Ilustración de una placa de micro:bit con una letra T mayúscula en la pantalla led."/>
          <p:cNvPicPr preferRelativeResize="0"/>
          <p:nvPr/>
        </p:nvPicPr>
        <p:blipFill rotWithShape="1">
          <a:blip r:embed="rId3">
            <a:alphaModFix/>
          </a:blip>
          <a:srcRect/>
          <a:stretch/>
        </p:blipFill>
        <p:spPr>
          <a:xfrm>
            <a:off x="6794899" y="5344949"/>
            <a:ext cx="1589325" cy="1225100"/>
          </a:xfrm>
          <a:prstGeom prst="rect">
            <a:avLst/>
          </a:prstGeom>
          <a:noFill/>
          <a:ln>
            <a:noFill/>
          </a:ln>
        </p:spPr>
      </p:pic>
      <p:sp>
        <p:nvSpPr>
          <p:cNvPr id="253" name="Google Shape;253;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3</a:t>
            </a:r>
            <a:endParaRPr sz="3975"/>
          </a:p>
        </p:txBody>
      </p:sp>
      <p:sp>
        <p:nvSpPr>
          <p:cNvPr id="254" name="Google Shape;254;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16</a:t>
            </a:fld>
            <a:endParaRPr/>
          </a:p>
        </p:txBody>
      </p:sp>
      <p:sp>
        <p:nvSpPr>
          <p:cNvPr id="255" name="Google Shape;255;g3669771b81a_0_219"/>
          <p:cNvSpPr txBox="1">
            <a:spLocks noGrp="1"/>
          </p:cNvSpPr>
          <p:nvPr>
            <p:ph type="body" idx="1"/>
          </p:nvPr>
        </p:nvSpPr>
        <p:spPr>
          <a:xfrm>
            <a:off x="681036" y="1403640"/>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Prueba tu alarma de puerta simple:</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Desconecta</a:t>
            </a:r>
            <a:r>
              <a:rPr lang="en-GB" sz="1800" b="1"/>
              <a:t> </a:t>
            </a:r>
            <a:r>
              <a:rPr lang="en-GB" sz="1800"/>
              <a:t>el micro:bit y </a:t>
            </a:r>
            <a:r>
              <a:rPr lang="en-GB" sz="1800" b="1">
                <a:solidFill>
                  <a:srgbClr val="6C4BC1"/>
                </a:solidFill>
              </a:rPr>
              <a:t>conecta</a:t>
            </a:r>
            <a:r>
              <a:rPr lang="en-GB" sz="1800"/>
              <a:t> la batería. </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Fija</a:t>
            </a:r>
            <a:r>
              <a:rPr lang="en-GB" sz="1800" b="1"/>
              <a:t> </a:t>
            </a:r>
            <a:r>
              <a:rPr lang="en-GB" sz="1800"/>
              <a:t>un imán a la esquina de una puerta con masilla adhesiva.  </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Coloca</a:t>
            </a:r>
            <a:r>
              <a:rPr lang="en-GB" sz="1800"/>
              <a:t> un micro:bit cerca de él en el marco de la puerta. </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Observa</a:t>
            </a:r>
            <a:r>
              <a:rPr lang="en-GB" sz="1800" b="1"/>
              <a:t> </a:t>
            </a:r>
            <a:r>
              <a:rPr lang="en-GB" sz="1800"/>
              <a:t>lo que ocurre cuando se abre y se cierra la puerta. ¿Se activa la alarma cuando se abre la puerta? ¿Qué tan bien crees que funciona?</a:t>
            </a:r>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Presiona</a:t>
            </a:r>
            <a:r>
              <a:rPr lang="en-GB" sz="1800"/>
              <a:t> el botón B si necesitas restablecer la alarma.</a:t>
            </a:r>
            <a:endParaRPr/>
          </a:p>
          <a:p>
            <a:pPr marL="457200" marR="354608" lvl="0" indent="-342900" algn="l" rtl="0">
              <a:lnSpc>
                <a:spcPct val="110000"/>
              </a:lnSpc>
              <a:spcBef>
                <a:spcPts val="1300"/>
              </a:spcBef>
              <a:spcAft>
                <a:spcPts val="0"/>
              </a:spcAft>
              <a:buClr>
                <a:srgbClr val="6C4BC1"/>
              </a:buClr>
              <a:buSzPts val="1800"/>
              <a:buChar char="•"/>
            </a:pPr>
            <a:r>
              <a:rPr lang="en-GB" sz="1800" b="1">
                <a:solidFill>
                  <a:srgbClr val="6C4BC1"/>
                </a:solidFill>
              </a:rPr>
              <a:t>Revisa</a:t>
            </a:r>
            <a:r>
              <a:rPr lang="en-GB" sz="1800"/>
              <a:t> tu conocimiento de la intensidad del campo magnético, concretamente que algunos imanes son más fuertes que otros. Esto significa que el umbral universal de este proyecto puede que no funcione para todos los imanes. </a:t>
            </a:r>
            <a:endParaRPr/>
          </a:p>
        </p:txBody>
      </p:sp>
      <p:sp>
        <p:nvSpPr>
          <p:cNvPr id="256" name="Google Shape;256;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57" name="Google Shape;257;g3669771b81a_0_219"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258" name="Google Shape;258;g3669771b81a_0_219" descr="Imán con relleno sólido"/>
          <p:cNvPicPr preferRelativeResize="0"/>
          <p:nvPr/>
        </p:nvPicPr>
        <p:blipFill rotWithShape="1">
          <a:blip r:embed="rId5">
            <a:alphaModFix/>
          </a:blip>
          <a:srcRect/>
          <a:stretch/>
        </p:blipFill>
        <p:spPr>
          <a:xfrm>
            <a:off x="5675400" y="5559237"/>
            <a:ext cx="1023000" cy="10230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g36d71b7023d_2_13" title="threshold.png"/>
          <p:cNvPicPr preferRelativeResize="0"/>
          <p:nvPr/>
        </p:nvPicPr>
        <p:blipFill rotWithShape="1">
          <a:blip r:embed="rId3">
            <a:alphaModFix/>
          </a:blip>
          <a:srcRect/>
          <a:stretch/>
        </p:blipFill>
        <p:spPr>
          <a:xfrm>
            <a:off x="5493450" y="3755513"/>
            <a:ext cx="3534399" cy="1638300"/>
          </a:xfrm>
          <a:prstGeom prst="rect">
            <a:avLst/>
          </a:prstGeom>
          <a:noFill/>
          <a:ln>
            <a:noFill/>
          </a:ln>
        </p:spPr>
      </p:pic>
      <p:sp>
        <p:nvSpPr>
          <p:cNvPr id="264" name="Google Shape;264;g36d71b7023d_2_13" descr="Código basado en bloques para un micro:bit que muestra un ícono enfadado en la pantalla led del micro:bit si la lectura de la fuerza magnética es inferior a 200."/>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318151" lvl="0" indent="-300028" algn="l" rtl="0">
              <a:lnSpc>
                <a:spcPct val="110000"/>
              </a:lnSpc>
              <a:spcBef>
                <a:spcPts val="1300"/>
              </a:spcBef>
              <a:spcAft>
                <a:spcPts val="0"/>
              </a:spcAft>
              <a:buClr>
                <a:srgbClr val="6C4BC1"/>
              </a:buClr>
              <a:buSzPts val="1650"/>
              <a:buChar char="•"/>
            </a:pPr>
            <a:r>
              <a:rPr lang="en-GB" sz="1650" b="1">
                <a:solidFill>
                  <a:srgbClr val="6C4BC1"/>
                </a:solidFill>
              </a:rPr>
              <a:t>Registra</a:t>
            </a:r>
            <a:r>
              <a:rPr lang="en-GB" sz="1650">
                <a:solidFill>
                  <a:srgbClr val="000000"/>
                </a:solidFill>
              </a:rPr>
              <a:t> la </a:t>
            </a:r>
            <a:r>
              <a:rPr lang="en-GB" sz="1650"/>
              <a:t>lectura de la fuerza magnética con la puerta abierta y cerrada presionando el botón A y anotando los números que aparecen en la pantalla led del micro:bit.</a:t>
            </a:r>
            <a:endParaRPr sz="1650"/>
          </a:p>
          <a:p>
            <a:pPr marL="318151" lvl="0" indent="-300028" algn="l" rtl="0">
              <a:lnSpc>
                <a:spcPct val="110000"/>
              </a:lnSpc>
              <a:spcBef>
                <a:spcPts val="1300"/>
              </a:spcBef>
              <a:spcAft>
                <a:spcPts val="0"/>
              </a:spcAft>
              <a:buClr>
                <a:srgbClr val="6C4BC1"/>
              </a:buClr>
              <a:buSzPts val="1650"/>
              <a:buChar char="•"/>
            </a:pPr>
            <a:r>
              <a:rPr lang="en-GB" sz="1650" b="1">
                <a:solidFill>
                  <a:srgbClr val="6C4BC1"/>
                </a:solidFill>
              </a:rPr>
              <a:t>Calcula</a:t>
            </a:r>
            <a:r>
              <a:rPr lang="en-GB" sz="1650"/>
              <a:t> un nuevo valor para probar eligiendo un número intermedio entre las lecturas de la puerta cerrada y la puerta abierta.</a:t>
            </a:r>
            <a:endParaRPr sz="1650"/>
          </a:p>
          <a:p>
            <a:pPr marL="318151" lvl="0" indent="-300028" algn="l" rtl="0">
              <a:lnSpc>
                <a:spcPct val="110000"/>
              </a:lnSpc>
              <a:spcBef>
                <a:spcPts val="1300"/>
              </a:spcBef>
              <a:spcAft>
                <a:spcPts val="0"/>
              </a:spcAft>
              <a:buClr>
                <a:srgbClr val="6C4BC1"/>
              </a:buClr>
              <a:buSzPts val="1650"/>
              <a:buChar char="•"/>
            </a:pPr>
            <a:r>
              <a:rPr lang="en-GB" sz="1650" b="1">
                <a:solidFill>
                  <a:srgbClr val="6C4BC1"/>
                </a:solidFill>
              </a:rPr>
              <a:t>Ajusta</a:t>
            </a:r>
            <a:r>
              <a:rPr lang="en-GB" sz="1650"/>
              <a:t> tu código sustituyendo tu nueva lectura en la segunda parte del bloque de comparación de la «fuerza magnética» (véase el ejemplo).</a:t>
            </a:r>
            <a:endParaRPr sz="1650"/>
          </a:p>
          <a:p>
            <a:pPr marL="0" lvl="0" indent="0" algn="l" rtl="0">
              <a:lnSpc>
                <a:spcPct val="110000"/>
              </a:lnSpc>
              <a:spcBef>
                <a:spcPts val="1300"/>
              </a:spcBef>
              <a:spcAft>
                <a:spcPts val="0"/>
              </a:spcAft>
              <a:buSzPts val="1800"/>
              <a:buNone/>
            </a:pPr>
            <a:endParaRPr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endParaRPr>
          </a:p>
          <a:p>
            <a:pPr marL="0" lvl="0" indent="0" algn="l" rtl="0">
              <a:lnSpc>
                <a:spcPct val="110000"/>
              </a:lnSpc>
              <a:spcBef>
                <a:spcPts val="1300"/>
              </a:spcBef>
              <a:spcAft>
                <a:spcPts val="0"/>
              </a:spcAft>
              <a:buSzPts val="1800"/>
              <a:buNone/>
            </a:pPr>
            <a:endParaRPr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endParaRPr>
          </a:p>
          <a:p>
            <a:pPr marL="318151" lvl="0" indent="-300028" algn="l" rtl="0">
              <a:lnSpc>
                <a:spcPct val="110000"/>
              </a:lnSpc>
              <a:spcBef>
                <a:spcPts val="1300"/>
              </a:spcBef>
              <a:spcAft>
                <a:spcPts val="0"/>
              </a:spcAft>
              <a:buClr>
                <a:srgbClr val="6C4BC1"/>
              </a:buClr>
              <a:buSzPts val="1650"/>
              <a:buChar char="•"/>
            </a:pPr>
            <a:r>
              <a:rPr lang="en-GB" sz="1650" b="1">
                <a:solidFill>
                  <a:srgbClr val="6C4BC1"/>
                </a:solidFill>
              </a:rPr>
              <a:t>Descarga </a:t>
            </a:r>
            <a:r>
              <a:rPr lang="en-GB" sz="1650" b="1">
                <a:solidFill>
                  <a:srgbClr val="2993D6"/>
                </a:solidFill>
              </a:rPr>
              <a:t> </a:t>
            </a:r>
            <a:r>
              <a:rPr lang="en-GB" sz="1650"/>
              <a:t>tu nuevo código y </a:t>
            </a:r>
            <a:r>
              <a:rPr lang="en-GB" sz="1650" b="1">
                <a:solidFill>
                  <a:srgbClr val="6C4BC1"/>
                </a:solidFill>
              </a:rPr>
              <a:t>pruébalo</a:t>
            </a:r>
            <a:r>
              <a:rPr lang="en-GB" sz="1650"/>
              <a:t>. </a:t>
            </a:r>
            <a:endParaRPr sz="1650"/>
          </a:p>
          <a:p>
            <a:pPr marL="318151" lvl="0" indent="-300028" algn="l" rtl="0">
              <a:lnSpc>
                <a:spcPct val="110000"/>
              </a:lnSpc>
              <a:spcBef>
                <a:spcPts val="1300"/>
              </a:spcBef>
              <a:spcAft>
                <a:spcPts val="0"/>
              </a:spcAft>
              <a:buClr>
                <a:srgbClr val="6C4BC1"/>
              </a:buClr>
              <a:buSzPts val="1650"/>
              <a:buChar char="•"/>
            </a:pPr>
            <a:r>
              <a:rPr lang="en-GB" sz="1650" b="1">
                <a:solidFill>
                  <a:srgbClr val="6C4BC1"/>
                </a:solidFill>
              </a:rPr>
              <a:t>Observa</a:t>
            </a:r>
            <a:r>
              <a:rPr lang="en-GB" sz="1650" b="1"/>
              <a:t> </a:t>
            </a:r>
            <a:r>
              <a:rPr lang="en-GB" sz="1650"/>
              <a:t>si la alarma de la puerta funciona mejor o peor que antes. ¿De qué manera tu conocimiento sobre la intensidad del campo magnético respalda tu conclusión?</a:t>
            </a:r>
            <a:endParaRPr sz="1650"/>
          </a:p>
        </p:txBody>
      </p:sp>
      <p:sp>
        <p:nvSpPr>
          <p:cNvPr id="265" name="Google Shape;265;g36d71b7023d_2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400">
                <a:solidFill>
                  <a:srgbClr val="6C4BC1"/>
                </a:solidFill>
              </a:rPr>
              <a:t>Medio 🌶️🌶️ Pasos de la actividad de los alumnos 4</a:t>
            </a:r>
            <a:endParaRPr sz="3975"/>
          </a:p>
        </p:txBody>
      </p:sp>
      <p:sp>
        <p:nvSpPr>
          <p:cNvPr id="266" name="Google Shape;266;g36d71b7023d_2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17</a:t>
            </a:fld>
            <a:endParaRPr/>
          </a:p>
        </p:txBody>
      </p:sp>
      <p:sp>
        <p:nvSpPr>
          <p:cNvPr id="267" name="Google Shape;267;g36d71b7023d_2_1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268" name="Google Shape;268;g36d71b7023d_2_13"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g365ab73c13e_0_36"/>
          <p:cNvSpPr txBox="1">
            <a:spLocks noGrp="1"/>
          </p:cNvSpPr>
          <p:nvPr>
            <p:ph type="body" idx="1"/>
          </p:nvPr>
        </p:nvSpPr>
        <p:spPr>
          <a:xfrm>
            <a:off x="681036" y="139597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500"/>
              <a:t>Este proyecto utiliza el magnetómetro del micro:bit para medir la intensidad de un campo magnético. </a:t>
            </a:r>
            <a:r>
              <a:rPr lang="en-GB" sz="1300"/>
              <a:t> </a:t>
            </a:r>
            <a:endParaRPr sz="2375"/>
          </a:p>
        </p:txBody>
      </p:sp>
      <p:sp>
        <p:nvSpPr>
          <p:cNvPr id="274" name="Google Shape;274;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1</a:t>
            </a:r>
            <a:endParaRPr/>
          </a:p>
        </p:txBody>
      </p:sp>
      <p:sp>
        <p:nvSpPr>
          <p:cNvPr id="275" name="Google Shape;275;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18</a:t>
            </a:fld>
            <a:endParaRPr/>
          </a:p>
        </p:txBody>
      </p:sp>
      <p:sp>
        <p:nvSpPr>
          <p:cNvPr id="276" name="Google Shape;276;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sp>
        <p:nvSpPr>
          <p:cNvPr id="277" name="Google Shape;277;g365ab73c13e_0_36"/>
          <p:cNvSpPr/>
          <p:nvPr/>
        </p:nvSpPr>
        <p:spPr>
          <a:xfrm>
            <a:off x="901700" y="1976050"/>
            <a:ext cx="8077200" cy="43803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chemeClr val="dk1"/>
              </a:buClr>
              <a:buSzPts val="1600"/>
              <a:buFont typeface="Arial"/>
              <a:buNone/>
            </a:pPr>
            <a:r>
              <a:rPr lang="en-GB" sz="1500" b="0" i="0" u="none" strike="noStrike" cap="none">
                <a:solidFill>
                  <a:schemeClr val="dk1"/>
                </a:solidFill>
                <a:latin typeface="Helvetica Neue"/>
                <a:ea typeface="Helvetica Neue"/>
                <a:cs typeface="Helvetica Neue"/>
                <a:sym typeface="Helvetica Neue"/>
              </a:rPr>
              <a:t>El proyecto utiliza un bucle infinito, lo que significa que comprueba continuamente la intensidad del campo magnético. </a:t>
            </a:r>
            <a:endParaRPr sz="1500"/>
          </a:p>
          <a:p>
            <a:pPr marL="0" marR="0" lvl="0" indent="0" algn="l" rtl="0">
              <a:lnSpc>
                <a:spcPct val="100000"/>
              </a:lnSpc>
              <a:spcBef>
                <a:spcPts val="1100"/>
              </a:spcBef>
              <a:spcAft>
                <a:spcPts val="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Utiliza selecciones/condicionales para comprobar si se ha cumplido una condición, concretamente si la intensidad del campo magnético está por debajo del umbral identificado (por ejemplo, 200 en el código anterior). </a:t>
            </a:r>
            <a:endParaRPr sz="1500"/>
          </a:p>
          <a:p>
            <a:pPr marL="0" marR="0" lvl="0" indent="0" algn="l" rtl="0">
              <a:lnSpc>
                <a:spcPct val="100000"/>
              </a:lnSpc>
              <a:spcBef>
                <a:spcPts val="1100"/>
              </a:spcBef>
              <a:spcAft>
                <a:spcPts val="1100"/>
              </a:spcAft>
              <a:buClr>
                <a:srgbClr val="000000"/>
              </a:buClr>
              <a:buSzPts val="1600"/>
              <a:buFont typeface="Arial"/>
              <a:buNone/>
            </a:pPr>
            <a:r>
              <a:rPr lang="en-GB" sz="1500" b="0" i="0" u="none" strike="noStrike" cap="none">
                <a:solidFill>
                  <a:schemeClr val="dk1"/>
                </a:solidFill>
                <a:latin typeface="Helvetica Neue"/>
                <a:ea typeface="Helvetica Neue"/>
                <a:cs typeface="Helvetica Neue"/>
                <a:sym typeface="Helvetica Neue"/>
              </a:rPr>
              <a:t>Si la intensidad del campo magnético está por debajo del umbral, aparecerá una cara enfadada en la pantalla led del micro:bit. Si la intensidad del campo magnético está por debajo del umbral, aparecerá una cara enfadada en la pantalla led del micro:bit.</a:t>
            </a:r>
            <a:endParaRPr sz="1500"/>
          </a:p>
        </p:txBody>
      </p:sp>
      <p:pic>
        <p:nvPicPr>
          <p:cNvPr id="278" name="Google Shape;278;g365ab73c13e_0_36" descr="Código basado en bloques para un micro:bit que muestra un ícono enfadado en la pantalla led del micro:bit si la lectura de la fuerza magnética es inferior a 200." title="code.png"/>
          <p:cNvPicPr preferRelativeResize="0"/>
          <p:nvPr/>
        </p:nvPicPr>
        <p:blipFill rotWithShape="1">
          <a:blip r:embed="rId3">
            <a:alphaModFix/>
          </a:blip>
          <a:srcRect l="1337" t="25452" r="2414" b="34476"/>
          <a:stretch/>
        </p:blipFill>
        <p:spPr>
          <a:xfrm>
            <a:off x="2772325" y="2159502"/>
            <a:ext cx="4186574" cy="1587300"/>
          </a:xfrm>
          <a:prstGeom prst="rect">
            <a:avLst/>
          </a:prstGeom>
          <a:noFill/>
          <a:ln>
            <a:noFill/>
          </a:ln>
        </p:spPr>
      </p:pic>
      <p:pic>
        <p:nvPicPr>
          <p:cNvPr id="279" name="Google Shape;279;g365ab73c13e_0_36" descr="decorativo" title="Inspired_green@4x-100 (1).jpg"/>
          <p:cNvPicPr preferRelativeResize="0"/>
          <p:nvPr/>
        </p:nvPicPr>
        <p:blipFill rotWithShape="1">
          <a:blip r:embed="rId4">
            <a:alphaModFix/>
          </a:blip>
          <a:srcRect/>
          <a:stretch/>
        </p:blipFill>
        <p:spPr>
          <a:xfrm>
            <a:off x="8497975" y="231850"/>
            <a:ext cx="727049" cy="9889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g37088cfdcd7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Medio 🌶️🌶️ Detalles del código 2</a:t>
            </a:r>
            <a:endParaRPr/>
          </a:p>
        </p:txBody>
      </p:sp>
      <p:sp>
        <p:nvSpPr>
          <p:cNvPr id="285" name="Google Shape;285;g37088cfdcd7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19</a:t>
            </a:fld>
            <a:endParaRPr/>
          </a:p>
        </p:txBody>
      </p:sp>
      <p:sp>
        <p:nvSpPr>
          <p:cNvPr id="286" name="Google Shape;286;g37088cfdcd7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Medio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Picante</a:t>
            </a:r>
            <a:endParaRPr/>
          </a:p>
        </p:txBody>
      </p:sp>
      <p:pic>
        <p:nvPicPr>
          <p:cNvPr id="287" name="Google Shape;287;g37088cfdcd7_0_0" descr="decorativo" title="Inspired_green@4x-100 (1).jpg"/>
          <p:cNvPicPr preferRelativeResize="0"/>
          <p:nvPr/>
        </p:nvPicPr>
        <p:blipFill rotWithShape="1">
          <a:blip r:embed="rId3">
            <a:alphaModFix/>
          </a:blip>
          <a:srcRect/>
          <a:stretch/>
        </p:blipFill>
        <p:spPr>
          <a:xfrm>
            <a:off x="7750075" y="231850"/>
            <a:ext cx="999725" cy="1359850"/>
          </a:xfrm>
          <a:prstGeom prst="rect">
            <a:avLst/>
          </a:prstGeom>
          <a:noFill/>
          <a:ln>
            <a:noFill/>
          </a:ln>
        </p:spPr>
      </p:pic>
      <p:sp>
        <p:nvSpPr>
          <p:cNvPr id="288" name="Google Shape;288;g37088cfdcd7_0_0"/>
          <p:cNvSpPr/>
          <p:nvPr/>
        </p:nvSpPr>
        <p:spPr>
          <a:xfrm>
            <a:off x="681025" y="1453375"/>
            <a:ext cx="3676200" cy="46095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El proyecto también te permite mostrar la lectura de la fuerza magnética presionando el botón A. Esto resulta útil cuando necesitas realizar ajustes en el umbral. </a:t>
            </a:r>
            <a:endParaRPr/>
          </a:p>
        </p:txBody>
      </p:sp>
      <p:pic>
        <p:nvPicPr>
          <p:cNvPr id="289" name="Google Shape;289;g37088cfdcd7_0_0" descr="Código basado en bloques para un micro:bit que muestra la lectura de la fuerza magnética en la pantalla led del micro:bit cuando presionas el botón A. Un bloque «al presionar el botón A» contiene un bloque «mostrar número»." title="code.png"/>
          <p:cNvPicPr preferRelativeResize="0"/>
          <p:nvPr/>
        </p:nvPicPr>
        <p:blipFill rotWithShape="1">
          <a:blip r:embed="rId4">
            <a:alphaModFix/>
          </a:blip>
          <a:srcRect l="3147" r="22270" b="74083"/>
          <a:stretch/>
        </p:blipFill>
        <p:spPr>
          <a:xfrm>
            <a:off x="777725" y="2272088"/>
            <a:ext cx="3482801" cy="1102199"/>
          </a:xfrm>
          <a:prstGeom prst="rect">
            <a:avLst/>
          </a:prstGeom>
          <a:noFill/>
          <a:ln>
            <a:noFill/>
          </a:ln>
        </p:spPr>
      </p:pic>
      <p:sp>
        <p:nvSpPr>
          <p:cNvPr id="290" name="Google Shape;290;g37088cfdcd7_0_0"/>
          <p:cNvSpPr/>
          <p:nvPr/>
        </p:nvSpPr>
        <p:spPr>
          <a:xfrm>
            <a:off x="4736900" y="1453375"/>
            <a:ext cx="2831400" cy="46095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B, se borra la cara enfadada y se restablece la alarma. Aparece una marca de verificación para confirmar que la alarma se ha restablecido. </a:t>
            </a:r>
            <a:endParaRPr/>
          </a:p>
        </p:txBody>
      </p:sp>
      <p:pic>
        <p:nvPicPr>
          <p:cNvPr id="291" name="Google Shape;291;g37088cfdcd7_0_0" descr="Código basado en bloques para un micro:bit que borra la pantalla y muestra un ícono con la palabra «sí» cuando presionas el botón B. Un bloque «al presionar el botón B» contiene dos bloques: uno para borrar la pantalla y otro debajo para mostrar un ícono con la palabra «sí» o una marca de verificación." title="microbit-screenshot (84).png"/>
          <p:cNvPicPr preferRelativeResize="0"/>
          <p:nvPr/>
        </p:nvPicPr>
        <p:blipFill rotWithShape="1">
          <a:blip r:embed="rId5">
            <a:alphaModFix/>
          </a:blip>
          <a:srcRect t="71241" r="59661"/>
          <a:stretch/>
        </p:blipFill>
        <p:spPr>
          <a:xfrm>
            <a:off x="5302200" y="2139100"/>
            <a:ext cx="1636024" cy="136817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g35d6a68a0a1_0_136"/>
          <p:cNvSpPr txBox="1">
            <a:spLocks noGrp="1"/>
          </p:cNvSpPr>
          <p:nvPr>
            <p:ph type="title"/>
          </p:nvPr>
        </p:nvSpPr>
        <p:spPr>
          <a:xfrm>
            <a:off x="681012" y="42672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Alarma de puerta simple</a:t>
            </a:r>
            <a:endParaRPr/>
          </a:p>
        </p:txBody>
      </p:sp>
      <p:sp>
        <p:nvSpPr>
          <p:cNvPr id="105" name="Google Shape;105;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2</a:t>
            </a:fld>
            <a:endParaRPr/>
          </a:p>
        </p:txBody>
      </p:sp>
      <p:sp>
        <p:nvSpPr>
          <p:cNvPr id="106" name="Google Shape;106;g35d6a68a0a1_0_136"/>
          <p:cNvSpPr txBox="1">
            <a:spLocks noGrp="1"/>
          </p:cNvSpPr>
          <p:nvPr>
            <p:ph type="body" idx="1"/>
          </p:nvPr>
        </p:nvSpPr>
        <p:spPr>
          <a:xfrm>
            <a:off x="681036" y="1319771"/>
            <a:ext cx="4132200" cy="460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812"/>
              </a:spcBef>
              <a:spcAft>
                <a:spcPts val="0"/>
              </a:spcAft>
              <a:buClr>
                <a:srgbClr val="00A000"/>
              </a:buClr>
              <a:buSzPts val="2000"/>
              <a:buNone/>
            </a:pPr>
            <a:r>
              <a:rPr lang="en-GB" sz="1800" b="1">
                <a:solidFill>
                  <a:srgbClr val="00A000"/>
                </a:solidFill>
              </a:rPr>
              <a:t>Resumen y contexto</a:t>
            </a:r>
            <a:endParaRPr/>
          </a:p>
          <a:p>
            <a:pPr marL="0" lvl="0" indent="0" algn="l" rtl="0">
              <a:lnSpc>
                <a:spcPct val="100000"/>
              </a:lnSpc>
              <a:spcBef>
                <a:spcPts val="0"/>
              </a:spcBef>
              <a:spcAft>
                <a:spcPts val="0"/>
              </a:spcAft>
              <a:buClr>
                <a:schemeClr val="dk1"/>
              </a:buClr>
              <a:buSzPts val="1100"/>
              <a:buFont typeface="Arial"/>
              <a:buNone/>
            </a:pPr>
            <a:r>
              <a:rPr lang="en-GB" sz="1600"/>
              <a:t>El BBC micro:bit tiene un magnetómetro integrado que puede detectar campos magnéticos. Los alumnos pueden utilizar el micro:bit para observar que los imanes pueden interactuar con objetos como el micro:bit sin tocarlos, lo que les permite comprender mejor los campos magnéticos.</a:t>
            </a:r>
            <a:endParaRPr/>
          </a:p>
          <a:p>
            <a:pPr marL="0" lvl="0" indent="0" algn="l" rtl="0">
              <a:lnSpc>
                <a:spcPct val="100000"/>
              </a:lnSpc>
              <a:spcBef>
                <a:spcPts val="0"/>
              </a:spcBef>
              <a:spcAft>
                <a:spcPts val="0"/>
              </a:spcAft>
              <a:buClr>
                <a:schemeClr val="dk1"/>
              </a:buClr>
              <a:buSzPts val="1100"/>
              <a:buFont typeface="Arial"/>
              <a:buNone/>
            </a:pPr>
            <a:endParaRPr sz="1600"/>
          </a:p>
          <a:p>
            <a:pPr marL="0" lvl="0" indent="0" algn="l" rtl="0">
              <a:lnSpc>
                <a:spcPct val="100000"/>
              </a:lnSpc>
              <a:spcBef>
                <a:spcPts val="0"/>
              </a:spcBef>
              <a:spcAft>
                <a:spcPts val="0"/>
              </a:spcAft>
              <a:buClr>
                <a:schemeClr val="dk1"/>
              </a:buClr>
              <a:buSzPts val="1100"/>
              <a:buFont typeface="Arial"/>
              <a:buNone/>
            </a:pPr>
            <a:r>
              <a:rPr lang="en-GB" sz="1600"/>
              <a:t>Los alumnos pueden utilizar el magnetómetro y un imán para fabricar una sencilla alarma para puertas. A continuación, los alumnos pueden ampliar su aprendizaje utilizando el micro:bit para diseñar y crear soluciones a sus propios problemas, como una alarma para su escritorio o taquilla. </a:t>
            </a:r>
            <a:endParaRPr/>
          </a:p>
          <a:p>
            <a:pPr marL="0" lvl="0" indent="0" algn="l" rtl="0">
              <a:lnSpc>
                <a:spcPct val="90000"/>
              </a:lnSpc>
              <a:spcBef>
                <a:spcPts val="0"/>
              </a:spcBef>
              <a:spcAft>
                <a:spcPts val="0"/>
              </a:spcAft>
              <a:buClr>
                <a:schemeClr val="dk1"/>
              </a:buClr>
              <a:buSzPts val="1800"/>
              <a:buNone/>
            </a:pPr>
            <a:endParaRPr sz="12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endParaRPr>
          </a:p>
          <a:p>
            <a:pPr marL="0" lvl="0" indent="0" algn="l" rtl="0">
              <a:lnSpc>
                <a:spcPct val="90000"/>
              </a:lnSpc>
              <a:spcBef>
                <a:spcPts val="0"/>
              </a:spcBef>
              <a:spcAft>
                <a:spcPts val="0"/>
              </a:spcAft>
              <a:buClr>
                <a:schemeClr val="dk1"/>
              </a:buClr>
              <a:buSzPts val="1800"/>
              <a:buNone/>
            </a:pPr>
            <a:r>
              <a:rPr lang="en-GB" sz="1600" i="1"/>
              <a:t>Para esta actividad se necesita un imán.</a:t>
            </a:r>
            <a:endParaRPr/>
          </a:p>
          <a:p>
            <a:pPr marL="0" lvl="0" indent="0" algn="l" rtl="0">
              <a:lnSpc>
                <a:spcPct val="90000"/>
              </a:lnSpc>
              <a:spcBef>
                <a:spcPts val="0"/>
              </a:spcBef>
              <a:spcAft>
                <a:spcPts val="0"/>
              </a:spcAft>
              <a:buClr>
                <a:schemeClr val="dk1"/>
              </a:buClr>
              <a:buSzPts val="1800"/>
              <a:buNone/>
            </a:pPr>
            <a:endParaRPr sz="12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marL="0" lvl="0" indent="0" algn="l" rtl="0">
              <a:lnSpc>
                <a:spcPct val="90000"/>
              </a:lnSpc>
              <a:spcBef>
                <a:spcPts val="812"/>
              </a:spcBef>
              <a:spcAft>
                <a:spcPts val="0"/>
              </a:spcAft>
              <a:buClr>
                <a:schemeClr val="dk1"/>
              </a:buClr>
              <a:buSzPts val="1800"/>
              <a:buNone/>
            </a:pPr>
            <a:endParaRPr sz="1600"/>
          </a:p>
        </p:txBody>
      </p:sp>
      <p:sp>
        <p:nvSpPr>
          <p:cNvPr id="107" name="Google Shape;107;g35d6a68a0a1_0_136"/>
          <p:cNvSpPr txBox="1">
            <a:spLocks noGrp="1"/>
          </p:cNvSpPr>
          <p:nvPr>
            <p:ph type="body" idx="1"/>
          </p:nvPr>
        </p:nvSpPr>
        <p:spPr>
          <a:xfrm>
            <a:off x="5092936" y="1319771"/>
            <a:ext cx="4132200" cy="460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A000"/>
              </a:buClr>
              <a:buSzPts val="2000"/>
              <a:buFont typeface="Arial"/>
              <a:buNone/>
            </a:pPr>
            <a:r>
              <a:rPr lang="en-GB" sz="1800" b="1">
                <a:solidFill>
                  <a:srgbClr val="00A000"/>
                </a:solidFill>
              </a:rPr>
              <a:t>Función del micro:bit: magnetómetro</a:t>
            </a:r>
            <a:endParaRPr/>
          </a:p>
          <a:p>
            <a:pPr marL="0" lvl="0" indent="0" algn="l" rtl="0">
              <a:lnSpc>
                <a:spcPct val="100000"/>
              </a:lnSpc>
              <a:spcBef>
                <a:spcPts val="700"/>
              </a:spcBef>
              <a:spcAft>
                <a:spcPts val="0"/>
              </a:spcAft>
              <a:buClr>
                <a:schemeClr val="dk1"/>
              </a:buClr>
              <a:buSzPts val="1600"/>
              <a:buFont typeface="Arial"/>
              <a:buNone/>
            </a:pPr>
            <a:r>
              <a:rPr lang="en-GB" sz="1600"/>
              <a:t>La brújula también se puede utilizar para medir la intensidad del campo magnético terrestre y otros campos magnéticos. En MakeCode, mide la intensidad del campo magnético en microTeslas.</a:t>
            </a:r>
            <a:endParaRPr/>
          </a:p>
          <a:p>
            <a:pPr marL="0" lvl="0" indent="0" algn="l" rtl="0">
              <a:lnSpc>
                <a:spcPct val="90000"/>
              </a:lnSpc>
              <a:spcBef>
                <a:spcPts val="812"/>
              </a:spcBef>
              <a:spcAft>
                <a:spcPts val="0"/>
              </a:spcAft>
              <a:buClr>
                <a:schemeClr val="dk1"/>
              </a:buClr>
              <a:buSzPts val="1800"/>
              <a:buNone/>
            </a:pPr>
            <a:endParaRPr sz="1600"/>
          </a:p>
          <a:p>
            <a:pPr marL="0" lvl="0" indent="0" algn="l" rtl="0">
              <a:lnSpc>
                <a:spcPct val="90000"/>
              </a:lnSpc>
              <a:spcBef>
                <a:spcPts val="812"/>
              </a:spcBef>
              <a:spcAft>
                <a:spcPts val="0"/>
              </a:spcAft>
              <a:buClr>
                <a:schemeClr val="dk1"/>
              </a:buClr>
              <a:buSzPts val="2000"/>
              <a:buFont typeface="Arial"/>
              <a:buNone/>
            </a:pPr>
            <a:endParaRPr sz="18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Font typeface="Arial"/>
              <a:buNone/>
            </a:pPr>
            <a:endParaRPr sz="2000"/>
          </a:p>
        </p:txBody>
      </p:sp>
      <p:grpSp>
        <p:nvGrpSpPr>
          <p:cNvPr id="108" name="Google Shape;108;g35d6a68a0a1_0_136"/>
          <p:cNvGrpSpPr/>
          <p:nvPr/>
        </p:nvGrpSpPr>
        <p:grpSpPr>
          <a:xfrm rot="4042808">
            <a:off x="8733555" y="726493"/>
            <a:ext cx="650811" cy="659761"/>
            <a:chOff x="7572716" y="3272053"/>
            <a:chExt cx="489368" cy="496098"/>
          </a:xfrm>
        </p:grpSpPr>
        <p:sp>
          <p:nvSpPr>
            <p:cNvPr id="109" name="Google Shape;109;g35d6a68a0a1_0_136"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10" name="Google Shape;110;g35d6a68a0a1_0_136"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11" name="Google Shape;111;g35d6a68a0a1_0_136"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12" name="Google Shape;112;g35d6a68a0a1_0_136"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13" name="Google Shape;113;g35d6a68a0a1_0_136"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14" name="Google Shape;114;g35d6a68a0a1_0_136"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15" name="Google Shape;115;g35d6a68a0a1_0_136" descr="decorativo"/>
          <p:cNvPicPr preferRelativeResize="0"/>
          <p:nvPr/>
        </p:nvPicPr>
        <p:blipFill rotWithShape="1">
          <a:blip r:embed="rId3">
            <a:alphaModFix/>
          </a:blip>
          <a:srcRect/>
          <a:stretch/>
        </p:blipFill>
        <p:spPr>
          <a:xfrm>
            <a:off x="8286302" y="829444"/>
            <a:ext cx="192617" cy="192617"/>
          </a:xfrm>
          <a:prstGeom prst="rect">
            <a:avLst/>
          </a:prstGeom>
          <a:noFill/>
          <a:ln>
            <a:noFill/>
          </a:ln>
        </p:spPr>
      </p:pic>
      <p:pic>
        <p:nvPicPr>
          <p:cNvPr id="116" name="Google Shape;116;g35d6a68a0a1_0_136" descr="Imán con relleno sólido"/>
          <p:cNvPicPr preferRelativeResize="0"/>
          <p:nvPr/>
        </p:nvPicPr>
        <p:blipFill rotWithShape="1">
          <a:blip r:embed="rId4">
            <a:alphaModFix/>
          </a:blip>
          <a:srcRect/>
          <a:stretch/>
        </p:blipFill>
        <p:spPr>
          <a:xfrm>
            <a:off x="5422350" y="4227312"/>
            <a:ext cx="1098325" cy="1098325"/>
          </a:xfrm>
          <a:prstGeom prst="rect">
            <a:avLst/>
          </a:prstGeom>
          <a:noFill/>
          <a:ln>
            <a:noFill/>
          </a:ln>
        </p:spPr>
      </p:pic>
      <p:pic>
        <p:nvPicPr>
          <p:cNvPr id="117" name="Google Shape;117;g35d6a68a0a1_0_136" descr="Ilustración de una placa de micro:bit con una letra T mayúscula en la pantalla led."/>
          <p:cNvPicPr preferRelativeResize="0"/>
          <p:nvPr/>
        </p:nvPicPr>
        <p:blipFill rotWithShape="1">
          <a:blip r:embed="rId5">
            <a:alphaModFix/>
          </a:blip>
          <a:srcRect/>
          <a:stretch/>
        </p:blipFill>
        <p:spPr>
          <a:xfrm>
            <a:off x="6915472" y="3968895"/>
            <a:ext cx="2095325" cy="16151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Picante</a:t>
            </a:r>
            <a:endParaRPr/>
          </a:p>
        </p:txBody>
      </p:sp>
      <p:sp>
        <p:nvSpPr>
          <p:cNvPr id="297" name="Google Shape;297;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02" name="Google Shape;302;g3669771b81a_0_238" descr="Ilustración del proyecto de alarma para puertas acoplado a una caja de cartón con tapa." title="Screenshot 2025-07-07 at 14.23.32.png"/>
          <p:cNvPicPr preferRelativeResize="0"/>
          <p:nvPr/>
        </p:nvPicPr>
        <p:blipFill rotWithShape="1">
          <a:blip r:embed="rId3">
            <a:alphaModFix/>
          </a:blip>
          <a:srcRect/>
          <a:stretch/>
        </p:blipFill>
        <p:spPr>
          <a:xfrm>
            <a:off x="6141713" y="5417225"/>
            <a:ext cx="1968900" cy="1387550"/>
          </a:xfrm>
          <a:prstGeom prst="rect">
            <a:avLst/>
          </a:prstGeom>
          <a:noFill/>
          <a:ln>
            <a:noFill/>
          </a:ln>
        </p:spPr>
      </p:pic>
      <p:sp>
        <p:nvSpPr>
          <p:cNvPr id="303" name="Google Shape;303;g3669771b81a_0_238"/>
          <p:cNvSpPr txBox="1">
            <a:spLocks noGrp="1"/>
          </p:cNvSpPr>
          <p:nvPr>
            <p:ph type="title"/>
          </p:nvPr>
        </p:nvSpPr>
        <p:spPr>
          <a:xfrm>
            <a:off x="681026" y="456075"/>
            <a:ext cx="77031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Introducción</a:t>
            </a:r>
            <a:endParaRPr/>
          </a:p>
        </p:txBody>
      </p:sp>
      <p:sp>
        <p:nvSpPr>
          <p:cNvPr id="304" name="Google Shape;304;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21</a:t>
            </a:fld>
            <a:endParaRPr/>
          </a:p>
        </p:txBody>
      </p:sp>
      <p:sp>
        <p:nvSpPr>
          <p:cNvPr id="305" name="Google Shape;305;g3669771b81a_0_238"/>
          <p:cNvSpPr txBox="1">
            <a:spLocks noGrp="1"/>
          </p:cNvSpPr>
          <p:nvPr>
            <p:ph type="body" idx="1"/>
          </p:nvPr>
        </p:nvSpPr>
        <p:spPr>
          <a:xfrm>
            <a:off x="681025" y="1440775"/>
            <a:ext cx="83976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00000"/>
              </a:lnSpc>
              <a:spcBef>
                <a:spcPts val="0"/>
              </a:spcBef>
              <a:spcAft>
                <a:spcPts val="0"/>
              </a:spcAft>
              <a:buClr>
                <a:srgbClr val="CD0364"/>
              </a:buClr>
              <a:buSzPts val="1800"/>
              <a:buChar char="•"/>
            </a:pPr>
            <a:r>
              <a:rPr lang="en-GB" sz="1600"/>
              <a:t>Los alumnos abren </a:t>
            </a:r>
            <a:r>
              <a:rPr lang="en-GB" sz="1600" b="1"/>
              <a:t>Microsoft MakeCode</a:t>
            </a:r>
            <a:r>
              <a:rPr lang="en-GB" sz="1600"/>
              <a:t> y programan su propia alarma de puerta simple. </a:t>
            </a:r>
            <a:endParaRPr/>
          </a:p>
          <a:p>
            <a:pPr marL="457200" lvl="0" indent="-342900" algn="l" rtl="0">
              <a:lnSpc>
                <a:spcPct val="110000"/>
              </a:lnSpc>
              <a:spcBef>
                <a:spcPts val="1800"/>
              </a:spcBef>
              <a:spcAft>
                <a:spcPts val="0"/>
              </a:spcAft>
              <a:buClr>
                <a:srgbClr val="CD0364"/>
              </a:buClr>
              <a:buSzPts val="1800"/>
              <a:buChar char="•"/>
            </a:pPr>
            <a:r>
              <a:rPr lang="en-GB" sz="1600"/>
              <a:t>Una vez que el código se haya compilado y descargado en su micro:bit, los alumnos lo utilizarán con un imán para explorar los campos magnéticos y crear una alarma de puerta simple.</a:t>
            </a:r>
            <a:endParaRPr/>
          </a:p>
          <a:p>
            <a:pPr marL="457200" lvl="0" indent="-342900" algn="l" rtl="0">
              <a:lnSpc>
                <a:spcPct val="110000"/>
              </a:lnSpc>
              <a:spcBef>
                <a:spcPts val="1300"/>
              </a:spcBef>
              <a:spcAft>
                <a:spcPts val="0"/>
              </a:spcAft>
              <a:buClr>
                <a:srgbClr val="CD0364"/>
              </a:buClr>
              <a:buSzPts val="1800"/>
              <a:buChar char="•"/>
            </a:pPr>
            <a:r>
              <a:rPr lang="en-GB" sz="1600"/>
              <a:t>Coloca un imán en la esquina de una puerta y fija el micro:bit cerca de él, en el marco de la puerta. </a:t>
            </a:r>
            <a:endParaRPr/>
          </a:p>
          <a:p>
            <a:pPr marL="457200" lvl="0" indent="-342900" algn="l" rtl="0">
              <a:lnSpc>
                <a:spcPct val="110000"/>
              </a:lnSpc>
              <a:spcBef>
                <a:spcPts val="1300"/>
              </a:spcBef>
              <a:spcAft>
                <a:spcPts val="0"/>
              </a:spcAft>
              <a:buClr>
                <a:srgbClr val="CD0364"/>
              </a:buClr>
              <a:buSzPts val="1800"/>
              <a:buChar char="•"/>
            </a:pPr>
            <a:r>
              <a:rPr lang="en-GB" sz="1600"/>
              <a:t>Los alumnos probarán la alarma abriendo y cerrando la puerta. </a:t>
            </a:r>
            <a:endParaRPr/>
          </a:p>
          <a:p>
            <a:pPr marL="457200" lvl="0" indent="-342900" algn="l" rtl="0">
              <a:lnSpc>
                <a:spcPct val="110000"/>
              </a:lnSpc>
              <a:spcBef>
                <a:spcPts val="1300"/>
              </a:spcBef>
              <a:spcAft>
                <a:spcPts val="0"/>
              </a:spcAft>
              <a:buClr>
                <a:srgbClr val="CD0364"/>
              </a:buClr>
              <a:buSzPts val="1800"/>
              <a:buChar char="•"/>
            </a:pPr>
            <a:r>
              <a:rPr lang="en-GB" sz="1600"/>
              <a:t>Dado que los imanes tienen diferentes intensidades de campo magnético, tus alumnos y tú tomarán lecturas y ajustarán el código según sea necesario para mejorar la alarma de la puerta.</a:t>
            </a:r>
            <a:endParaRPr/>
          </a:p>
          <a:p>
            <a:pPr marL="457200" marR="2097859" lvl="0" indent="-342900" algn="l" rtl="0">
              <a:lnSpc>
                <a:spcPct val="110000"/>
              </a:lnSpc>
              <a:spcBef>
                <a:spcPts val="1300"/>
              </a:spcBef>
              <a:spcAft>
                <a:spcPts val="0"/>
              </a:spcAft>
              <a:buClr>
                <a:srgbClr val="CD0364"/>
              </a:buClr>
              <a:buSzPts val="1800"/>
              <a:buChar char="•"/>
            </a:pPr>
            <a:r>
              <a:rPr lang="en-GB" sz="1600"/>
              <a:t>Si no es posible instalar una alarma en la puerta, puedes realizar el mismo experimento con una caja. </a:t>
            </a:r>
            <a:endParaRPr/>
          </a:p>
        </p:txBody>
      </p:sp>
      <p:pic>
        <p:nvPicPr>
          <p:cNvPr id="306" name="Google Shape;306;g3669771b81a_0_238" descr="decorativo"/>
          <p:cNvPicPr preferRelativeResize="0"/>
          <p:nvPr/>
        </p:nvPicPr>
        <p:blipFill rotWithShape="1">
          <a:blip r:embed="rId4">
            <a:alphaModFix/>
          </a:blip>
          <a:srcRect/>
          <a:stretch/>
        </p:blipFill>
        <p:spPr>
          <a:xfrm>
            <a:off x="8452577" y="250338"/>
            <a:ext cx="955218" cy="736882"/>
          </a:xfrm>
          <a:prstGeom prst="rect">
            <a:avLst/>
          </a:prstGeom>
          <a:noFill/>
          <a:ln>
            <a:noFill/>
          </a:ln>
        </p:spPr>
      </p:pic>
      <p:sp>
        <p:nvSpPr>
          <p:cNvPr id="307" name="Google Shape;307;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g35fa30c4f18_0_79"/>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1</a:t>
            </a:r>
            <a:endParaRPr/>
          </a:p>
        </p:txBody>
      </p:sp>
      <p:sp>
        <p:nvSpPr>
          <p:cNvPr id="313" name="Google Shape;313;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22</a:t>
            </a:fld>
            <a:endParaRPr/>
          </a:p>
        </p:txBody>
      </p:sp>
      <p:sp>
        <p:nvSpPr>
          <p:cNvPr id="314" name="Google Shape;314;g35fa30c4f18_0_79"/>
          <p:cNvSpPr txBox="1">
            <a:spLocks noGrp="1"/>
          </p:cNvSpPr>
          <p:nvPr>
            <p:ph type="body" idx="1"/>
          </p:nvPr>
        </p:nvSpPr>
        <p:spPr>
          <a:xfrm>
            <a:off x="681025" y="1548375"/>
            <a:ext cx="4942535"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600" b="1" i="1">
                <a:solidFill>
                  <a:srgbClr val="CD0364"/>
                </a:solidFill>
              </a:rPr>
              <a:t>Crea el código:</a:t>
            </a:r>
            <a:endParaRPr/>
          </a:p>
          <a:p>
            <a:pPr marL="318151" marR="2070487" lvl="0" indent="-309553" algn="l" rtl="0">
              <a:lnSpc>
                <a:spcPct val="110000"/>
              </a:lnSpc>
              <a:spcBef>
                <a:spcPts val="1300"/>
              </a:spcBef>
              <a:spcAft>
                <a:spcPts val="0"/>
              </a:spcAft>
              <a:buClr>
                <a:srgbClr val="CD0364"/>
              </a:buClr>
              <a:buSzPts val="1800"/>
              <a:buChar char="•"/>
            </a:pPr>
            <a:r>
              <a:rPr lang="en-GB" sz="1600" b="1">
                <a:solidFill>
                  <a:srgbClr val="CD0364"/>
                </a:solidFill>
              </a:rPr>
              <a:t>Abre</a:t>
            </a:r>
            <a:r>
              <a:rPr lang="en-GB" sz="1600"/>
              <a:t> Microsoft MakeCode: </a:t>
            </a:r>
            <a:r>
              <a:rPr lang="en-GB" sz="1600" u="sng">
                <a:solidFill>
                  <a:schemeClr val="hlink"/>
                </a:solidFill>
                <a:hlinkClick r:id="rId3"/>
              </a:rPr>
              <a:t>microbit.makecode.org</a:t>
            </a:r>
            <a:endParaRPr/>
          </a:p>
          <a:p>
            <a:pPr marL="318151" marR="2070487" lvl="0" indent="-309553" algn="l" rtl="0">
              <a:lnSpc>
                <a:spcPct val="110000"/>
              </a:lnSpc>
              <a:spcBef>
                <a:spcPts val="1300"/>
              </a:spcBef>
              <a:spcAft>
                <a:spcPts val="0"/>
              </a:spcAft>
              <a:buClr>
                <a:srgbClr val="CD0364"/>
              </a:buClr>
              <a:buSzPts val="1800"/>
              <a:buChar char="•"/>
            </a:pPr>
            <a:r>
              <a:rPr lang="en-GB" sz="1600" b="1">
                <a:solidFill>
                  <a:srgbClr val="CD0364"/>
                </a:solidFill>
              </a:rPr>
              <a:t>Explica</a:t>
            </a:r>
            <a:r>
              <a:rPr lang="en-GB" sz="1600" b="1">
                <a:solidFill>
                  <a:srgbClr val="6C4BC1"/>
                </a:solidFill>
              </a:rPr>
              <a:t> </a:t>
            </a:r>
            <a:r>
              <a:rPr lang="en-GB" sz="1600"/>
              <a:t>que los alumnos utilizarán la caja de herramientas para encontrar bloques de código. </a:t>
            </a:r>
            <a:endParaRPr/>
          </a:p>
          <a:p>
            <a:pPr marL="318151" marR="0" lvl="0" indent="-309553" algn="l" rtl="0">
              <a:lnSpc>
                <a:spcPct val="110000"/>
              </a:lnSpc>
              <a:spcBef>
                <a:spcPts val="1300"/>
              </a:spcBef>
              <a:spcAft>
                <a:spcPts val="0"/>
              </a:spcAft>
              <a:buClr>
                <a:srgbClr val="CD0364"/>
              </a:buClr>
              <a:buSzPts val="1800"/>
              <a:buChar char="•"/>
            </a:pPr>
            <a:r>
              <a:rPr lang="en-GB" sz="1600" b="1">
                <a:solidFill>
                  <a:srgbClr val="CD0364"/>
                </a:solidFill>
              </a:rPr>
              <a:t>Explica</a:t>
            </a:r>
            <a:r>
              <a:rPr lang="en-GB" sz="1600"/>
              <a:t> que van a crear su propia alarma de puerta simple.</a:t>
            </a:r>
            <a:endParaRPr/>
          </a:p>
          <a:p>
            <a:pPr marL="0" lvl="0" indent="0" algn="l" rtl="0">
              <a:lnSpc>
                <a:spcPct val="110000"/>
              </a:lnSpc>
              <a:spcBef>
                <a:spcPts val="1300"/>
              </a:spcBef>
              <a:spcAft>
                <a:spcPts val="0"/>
              </a:spcAft>
              <a:buSzPts val="1800"/>
              <a:buNone/>
            </a:pPr>
            <a:endParaRPr sz="1600"/>
          </a:p>
        </p:txBody>
      </p:sp>
      <p:sp>
        <p:nvSpPr>
          <p:cNvPr id="315" name="Google Shape;315;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16" name="Google Shape;316;g35fa30c4f18_0_79"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317" name="Google Shape;317;g35fa30c4f18_0_79" descr="Ilustración de una puerta con el proyecto de alarma para puertas instalado." title="Screenshot 2025-07-07 at 18.13.02.png"/>
          <p:cNvPicPr preferRelativeResize="0"/>
          <p:nvPr/>
        </p:nvPicPr>
        <p:blipFill rotWithShape="1">
          <a:blip r:embed="rId5">
            <a:alphaModFix/>
          </a:blip>
          <a:srcRect/>
          <a:stretch/>
        </p:blipFill>
        <p:spPr>
          <a:xfrm>
            <a:off x="5270200" y="1290700"/>
            <a:ext cx="3212499" cy="48187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g365ab73c13e_0_14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2</a:t>
            </a:r>
            <a:endParaRPr/>
          </a:p>
        </p:txBody>
      </p:sp>
      <p:sp>
        <p:nvSpPr>
          <p:cNvPr id="323" name="Google Shape;323;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23</a:t>
            </a:fld>
            <a:endParaRPr/>
          </a:p>
        </p:txBody>
      </p:sp>
      <p:sp>
        <p:nvSpPr>
          <p:cNvPr id="324" name="Google Shape;324;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25" name="Google Shape;325;g365ab73c13e_0_148"/>
          <p:cNvSpPr/>
          <p:nvPr/>
        </p:nvSpPr>
        <p:spPr>
          <a:xfrm>
            <a:off x="743525" y="1829450"/>
            <a:ext cx="1768800" cy="4324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400" b="1" i="0" u="none" strike="noStrike" cap="none">
                <a:solidFill>
                  <a:srgbClr val="CD0364"/>
                </a:solidFill>
                <a:latin typeface="Helvetica Neue"/>
                <a:ea typeface="Helvetica Neue"/>
                <a:cs typeface="Helvetica Neue"/>
                <a:sym typeface="Helvetica Neue"/>
              </a:rPr>
              <a:t>Busca el bloque «al presionar el botón A» </a:t>
            </a:r>
            <a:r>
              <a:rPr lang="en-GB" sz="1400" b="0" i="0" u="none" strike="noStrike" cap="none">
                <a:solidFill>
                  <a:schemeClr val="dk1"/>
                </a:solidFill>
                <a:latin typeface="Helvetica Neue"/>
                <a:ea typeface="Helvetica Neue"/>
                <a:cs typeface="Helvetica Neue"/>
                <a:sym typeface="Helvetica Neue"/>
              </a:rPr>
              <a:t>en la sección Entrada y añádelo a tu espacio de trabajo. </a:t>
            </a:r>
            <a:endParaRPr/>
          </a:p>
        </p:txBody>
      </p:sp>
      <p:sp>
        <p:nvSpPr>
          <p:cNvPr id="326" name="Google Shape;326;g365ab73c13e_0_148"/>
          <p:cNvSpPr/>
          <p:nvPr/>
        </p:nvSpPr>
        <p:spPr>
          <a:xfrm>
            <a:off x="2869400" y="1799925"/>
            <a:ext cx="20496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400" b="1" i="0" u="none" strike="noStrike" cap="none">
                <a:solidFill>
                  <a:srgbClr val="CD0364"/>
                </a:solidFill>
                <a:latin typeface="Helvetica Neue"/>
                <a:ea typeface="Helvetica Neue"/>
                <a:cs typeface="Helvetica Neue"/>
                <a:sym typeface="Helvetica Neue"/>
              </a:rPr>
              <a:t>Busca el bloque «mostrar número»</a:t>
            </a:r>
            <a:r>
              <a:rPr lang="en-GB" sz="1400" b="0" i="0" u="none" strike="noStrike" cap="none">
                <a:solidFill>
                  <a:schemeClr val="dk1"/>
                </a:solidFill>
                <a:latin typeface="Helvetica Neue"/>
                <a:ea typeface="Helvetica Neue"/>
                <a:cs typeface="Helvetica Neue"/>
                <a:sym typeface="Helvetica Neue"/>
              </a:rPr>
              <a:t> en la sección Básico. Colócalo dentro del bloque «al presionar el botón A». </a:t>
            </a:r>
            <a:endParaRPr/>
          </a:p>
        </p:txBody>
      </p:sp>
      <p:sp>
        <p:nvSpPr>
          <p:cNvPr id="327" name="Google Shape;327;g365ab73c13e_0_148"/>
          <p:cNvSpPr/>
          <p:nvPr/>
        </p:nvSpPr>
        <p:spPr>
          <a:xfrm>
            <a:off x="5276075" y="1829175"/>
            <a:ext cx="40200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4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r>
              <a:rPr lang="en-GB" sz="1400" b="1" i="0" u="none" strike="noStrike" cap="none">
                <a:solidFill>
                  <a:srgbClr val="CD0364"/>
                </a:solidFill>
                <a:latin typeface="Helvetica Neue"/>
                <a:ea typeface="Helvetica Neue"/>
                <a:cs typeface="Helvetica Neue"/>
                <a:sym typeface="Helvetica Neue"/>
              </a:rPr>
              <a:t>Busca el bloque de fuerza magnética</a:t>
            </a:r>
            <a:r>
              <a:rPr lang="en-GB" sz="1400" b="0" i="0" u="none" strike="noStrike" cap="none">
                <a:solidFill>
                  <a:schemeClr val="dk1"/>
                </a:solidFill>
                <a:latin typeface="Helvetica Neue"/>
                <a:ea typeface="Helvetica Neue"/>
                <a:cs typeface="Helvetica Neue"/>
                <a:sym typeface="Helvetica Neue"/>
              </a:rPr>
              <a:t> en la sección Entrada haciendo clic en «más...». Colócalo sobre el 0 del bloque «mostrar número» para sustituirlo. La fuerza magnética se puede medir en tres direcciones (x, y y z) o como una «intensidad» global. Utiliza la flecha del menú desplegable para seleccionar «fuerza». Verás la lectura de la fuerza magnética cuando presiones el botón A. </a:t>
            </a:r>
            <a:endParaRPr/>
          </a:p>
        </p:txBody>
      </p:sp>
      <p:sp>
        <p:nvSpPr>
          <p:cNvPr id="328" name="Google Shape;328;g365ab73c13e_0_148"/>
          <p:cNvSpPr txBox="1"/>
          <p:nvPr/>
        </p:nvSpPr>
        <p:spPr>
          <a:xfrm>
            <a:off x="681025" y="1248603"/>
            <a:ext cx="30000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A:</a:t>
            </a:r>
            <a:endParaRPr/>
          </a:p>
        </p:txBody>
      </p:sp>
      <p:pic>
        <p:nvPicPr>
          <p:cNvPr id="329" name="Google Shape;329;g365ab73c13e_0_148"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330" name="Google Shape;330;g365ab73c13e_0_148" descr="Bloque «al presionar el botón A»." title="on-button-a-pressed.png"/>
          <p:cNvPicPr preferRelativeResize="0"/>
          <p:nvPr/>
        </p:nvPicPr>
        <p:blipFill rotWithShape="1">
          <a:blip r:embed="rId4">
            <a:alphaModFix/>
          </a:blip>
          <a:srcRect/>
          <a:stretch/>
        </p:blipFill>
        <p:spPr>
          <a:xfrm>
            <a:off x="845302" y="2124075"/>
            <a:ext cx="1565225" cy="757250"/>
          </a:xfrm>
          <a:prstGeom prst="rect">
            <a:avLst/>
          </a:prstGeom>
          <a:noFill/>
          <a:ln w="19050" cap="flat" cmpd="sng">
            <a:solidFill>
              <a:schemeClr val="lt1"/>
            </a:solidFill>
            <a:prstDash val="solid"/>
            <a:round/>
            <a:headEnd type="none" w="sm" len="sm"/>
            <a:tailEnd type="none" w="sm" len="sm"/>
          </a:ln>
        </p:spPr>
      </p:pic>
      <p:pic>
        <p:nvPicPr>
          <p:cNvPr id="331" name="Google Shape;331;g365ab73c13e_0_148" descr="Bloque «al presionar el botón A» con un bloque mostrar número en su interior." title="show-number.png"/>
          <p:cNvPicPr preferRelativeResize="0"/>
          <p:nvPr/>
        </p:nvPicPr>
        <p:blipFill rotWithShape="1">
          <a:blip r:embed="rId5">
            <a:alphaModFix/>
          </a:blip>
          <a:srcRect/>
          <a:stretch/>
        </p:blipFill>
        <p:spPr>
          <a:xfrm>
            <a:off x="2942277" y="2075150"/>
            <a:ext cx="1768800" cy="989153"/>
          </a:xfrm>
          <a:prstGeom prst="rect">
            <a:avLst/>
          </a:prstGeom>
          <a:noFill/>
          <a:ln w="19050" cap="flat" cmpd="sng">
            <a:solidFill>
              <a:schemeClr val="lt1"/>
            </a:solidFill>
            <a:prstDash val="solid"/>
            <a:round/>
            <a:headEnd type="none" w="sm" len="sm"/>
            <a:tailEnd type="none" w="sm" len="sm"/>
          </a:ln>
        </p:spPr>
      </p:pic>
      <p:pic>
        <p:nvPicPr>
          <p:cNvPr id="332" name="Google Shape;332;g365ab73c13e_0_148" descr="Código basado en bloques para un micro:bit que muestra la lectura de la fuerza magnética en la pantalla led del micro:bit cuando presionas el botón A. Un bloque «al presionar el botón A» contiene un bloque «mostrar número»." title="strength.png"/>
          <p:cNvPicPr preferRelativeResize="0"/>
          <p:nvPr/>
        </p:nvPicPr>
        <p:blipFill rotWithShape="1">
          <a:blip r:embed="rId6">
            <a:alphaModFix/>
          </a:blip>
          <a:srcRect/>
          <a:stretch/>
        </p:blipFill>
        <p:spPr>
          <a:xfrm>
            <a:off x="5795475" y="2008125"/>
            <a:ext cx="3113301" cy="989150"/>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Google Shape;337;g365ab73c13e_0_315" title="duplicate.png"/>
          <p:cNvPicPr preferRelativeResize="0"/>
          <p:nvPr/>
        </p:nvPicPr>
        <p:blipFill rotWithShape="1">
          <a:blip r:embed="rId3">
            <a:alphaModFix/>
          </a:blip>
          <a:srcRect t="48269" r="33390"/>
          <a:stretch/>
        </p:blipFill>
        <p:spPr>
          <a:xfrm>
            <a:off x="6612275" y="1878876"/>
            <a:ext cx="2228999" cy="1297490"/>
          </a:xfrm>
          <a:prstGeom prst="rect">
            <a:avLst/>
          </a:prstGeom>
          <a:noFill/>
          <a:ln>
            <a:noFill/>
          </a:ln>
        </p:spPr>
      </p:pic>
      <p:sp>
        <p:nvSpPr>
          <p:cNvPr id="338" name="Google Shape;338;g365ab73c13e_0_315"/>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3</a:t>
            </a:r>
            <a:endParaRPr/>
          </a:p>
        </p:txBody>
      </p:sp>
      <p:sp>
        <p:nvSpPr>
          <p:cNvPr id="339" name="Google Shape;339;g365ab73c13e_0_31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24</a:t>
            </a:fld>
            <a:endParaRPr/>
          </a:p>
        </p:txBody>
      </p:sp>
      <p:sp>
        <p:nvSpPr>
          <p:cNvPr id="340" name="Google Shape;340;g365ab73c13e_0_31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41" name="Google Shape;341;g365ab73c13e_0_315"/>
          <p:cNvSpPr/>
          <p:nvPr/>
        </p:nvSpPr>
        <p:spPr>
          <a:xfrm>
            <a:off x="743525" y="1829450"/>
            <a:ext cx="21003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400" b="1" i="0" u="none" strike="noStrike" cap="none">
                <a:solidFill>
                  <a:srgbClr val="CD0364"/>
                </a:solidFill>
                <a:latin typeface="Helvetica Neue"/>
                <a:ea typeface="Helvetica Neue"/>
                <a:cs typeface="Helvetica Neue"/>
                <a:sym typeface="Helvetica Neue"/>
              </a:rPr>
              <a:t>Busca el bloque «para siempre» en</a:t>
            </a:r>
            <a:r>
              <a:rPr lang="en-GB" sz="1400" b="0" i="0" u="none" strike="noStrike" cap="none">
                <a:solidFill>
                  <a:schemeClr val="dk1"/>
                </a:solidFill>
                <a:latin typeface="Helvetica Neue"/>
                <a:ea typeface="Helvetica Neue"/>
                <a:cs typeface="Helvetica Neue"/>
                <a:sym typeface="Helvetica Neue"/>
              </a:rPr>
              <a:t> la sección Básico y añádelo a tu espacio de trabajo. El bloque «para siempre» crea un bucle infinito. </a:t>
            </a:r>
            <a:endParaRPr/>
          </a:p>
        </p:txBody>
      </p:sp>
      <p:sp>
        <p:nvSpPr>
          <p:cNvPr id="342" name="Google Shape;342;g365ab73c13e_0_315"/>
          <p:cNvSpPr/>
          <p:nvPr/>
        </p:nvSpPr>
        <p:spPr>
          <a:xfrm>
            <a:off x="3079475" y="1829450"/>
            <a:ext cx="30441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400" b="1" i="0" u="none" strike="noStrike" cap="none">
                <a:solidFill>
                  <a:srgbClr val="CD0364"/>
                </a:solidFill>
                <a:latin typeface="Helvetica Neue"/>
                <a:ea typeface="Helvetica Neue"/>
                <a:cs typeface="Helvetica Neue"/>
                <a:sym typeface="Helvetica Neue"/>
              </a:rPr>
              <a:t>Busca un bloque «si verdadero, entonces» </a:t>
            </a:r>
            <a:r>
              <a:rPr lang="en-GB" sz="1400" b="0" i="0" u="none" strike="noStrike" cap="none">
                <a:solidFill>
                  <a:schemeClr val="dk1"/>
                </a:solidFill>
                <a:latin typeface="Helvetica Neue"/>
                <a:ea typeface="Helvetica Neue"/>
                <a:cs typeface="Helvetica Neue"/>
                <a:sym typeface="Helvetica Neue"/>
              </a:rPr>
              <a:t>en la sección Lógica. Ponlo dentro del bloque «para siempre».  </a:t>
            </a:r>
            <a:endParaRPr/>
          </a:p>
          <a:p>
            <a:pPr marL="0" marR="0" lvl="0" indent="0" algn="l" rtl="0">
              <a:lnSpc>
                <a:spcPct val="110000"/>
              </a:lnSpc>
              <a:spcBef>
                <a:spcPts val="1300"/>
              </a:spcBef>
              <a:spcAft>
                <a:spcPts val="0"/>
              </a:spcAft>
              <a:buClr>
                <a:srgbClr val="000000"/>
              </a:buClr>
              <a:buSzPts val="1700"/>
              <a:buFont typeface="Arial"/>
              <a:buNone/>
            </a:pPr>
            <a:r>
              <a:rPr lang="en-GB" sz="1400" b="0" i="0" u="none" strike="noStrike" cap="none">
                <a:solidFill>
                  <a:schemeClr val="dk1"/>
                </a:solidFill>
                <a:latin typeface="Helvetica Neue"/>
                <a:ea typeface="Helvetica Neue"/>
                <a:cs typeface="Helvetica Neue"/>
                <a:sym typeface="Helvetica Neue"/>
              </a:rPr>
              <a:t>Un bloque «si verdadero entonces» se utiliza para incluir condiciones en tu programa.</a:t>
            </a:r>
            <a:endParaRPr/>
          </a:p>
        </p:txBody>
      </p:sp>
      <p:sp>
        <p:nvSpPr>
          <p:cNvPr id="343" name="Google Shape;343;g365ab73c13e_0_315" descr="El bloque para siempre con un bloque si verdadero entonces en su interior."/>
          <p:cNvSpPr/>
          <p:nvPr/>
        </p:nvSpPr>
        <p:spPr>
          <a:xfrm>
            <a:off x="6380375" y="1829175"/>
            <a:ext cx="28452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200"/>
              <a:buFont typeface="Arial"/>
              <a:buNone/>
            </a:pPr>
            <a:endParaRPr sz="11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1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endParaRPr sz="14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r>
              <a:rPr lang="en-GB" sz="1400" b="1" i="0" u="none" strike="noStrike" cap="none">
                <a:solidFill>
                  <a:srgbClr val="CD0364"/>
                </a:solidFill>
                <a:latin typeface="Helvetica Neue"/>
                <a:ea typeface="Helvetica Neue"/>
                <a:cs typeface="Helvetica Neue"/>
                <a:sym typeface="Helvetica Neue"/>
              </a:rPr>
              <a:t>Busca el bloque «comparación menor que»</a:t>
            </a:r>
            <a:r>
              <a:rPr lang="en-GB" sz="1400" b="0" i="0" u="none" strike="noStrike" cap="none">
                <a:solidFill>
                  <a:schemeClr val="dk1"/>
                </a:solidFill>
                <a:latin typeface="Helvetica Neue"/>
                <a:ea typeface="Helvetica Neue"/>
                <a:cs typeface="Helvetica Neue"/>
                <a:sym typeface="Helvetica Neue"/>
              </a:rPr>
              <a:t> en la sección Lógica. Coloca el bloque de comparación sobre «verdadero» en el bloque «si verdadero entonces». Esto te permitirá comparar los valores de la lectura de la fuerza magnética y el umbral utilizado.</a:t>
            </a:r>
            <a:endParaRPr/>
          </a:p>
        </p:txBody>
      </p:sp>
      <p:sp>
        <p:nvSpPr>
          <p:cNvPr id="344" name="Google Shape;344;g365ab73c13e_0_315"/>
          <p:cNvSpPr txBox="1"/>
          <p:nvPr/>
        </p:nvSpPr>
        <p:spPr>
          <a:xfrm>
            <a:off x="681025" y="1257747"/>
            <a:ext cx="5699276" cy="656047"/>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para siempre, parte 1:</a:t>
            </a:r>
            <a:endParaRPr/>
          </a:p>
        </p:txBody>
      </p:sp>
      <p:sp>
        <p:nvSpPr>
          <p:cNvPr id="345" name="Google Shape;345;g365ab73c13e_0_315"/>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endParaRPr sz="2275" b="0" i="0" u="none" strike="noStrike" cap="none">
              <a:solidFill>
                <a:srgbClr val="CD0364"/>
              </a:solidFill>
              <a:latin typeface="Helvetica Neue"/>
              <a:ea typeface="Helvetica Neue"/>
              <a:cs typeface="Helvetica Neue"/>
              <a:sym typeface="Helvetica Neue"/>
            </a:endParaRPr>
          </a:p>
        </p:txBody>
      </p:sp>
      <p:pic>
        <p:nvPicPr>
          <p:cNvPr id="346" name="Google Shape;346;g365ab73c13e_0_315" descr="Ilustración de un educador delante de una pizarra vacía utilizada para señal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347" name="Google Shape;347;g365ab73c13e_0_315" descr="El bloque para siempre." title="forever.png"/>
          <p:cNvPicPr preferRelativeResize="0"/>
          <p:nvPr/>
        </p:nvPicPr>
        <p:blipFill rotWithShape="1">
          <a:blip r:embed="rId5">
            <a:alphaModFix/>
          </a:blip>
          <a:srcRect/>
          <a:stretch/>
        </p:blipFill>
        <p:spPr>
          <a:xfrm>
            <a:off x="911424" y="2278737"/>
            <a:ext cx="1764525" cy="1260380"/>
          </a:xfrm>
          <a:prstGeom prst="rect">
            <a:avLst/>
          </a:prstGeom>
          <a:noFill/>
          <a:ln>
            <a:noFill/>
          </a:ln>
        </p:spPr>
      </p:pic>
      <p:pic>
        <p:nvPicPr>
          <p:cNvPr id="348" name="Google Shape;348;g365ab73c13e_0_315" descr="El bloque para siempre con un bloque si verdadero entonces en su interior." title="if-true-then.png"/>
          <p:cNvPicPr preferRelativeResize="0"/>
          <p:nvPr/>
        </p:nvPicPr>
        <p:blipFill rotWithShape="1">
          <a:blip r:embed="rId6">
            <a:alphaModFix/>
          </a:blip>
          <a:srcRect/>
          <a:stretch/>
        </p:blipFill>
        <p:spPr>
          <a:xfrm>
            <a:off x="3497600" y="1982449"/>
            <a:ext cx="2229000" cy="1852960"/>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g36c82e425fa_3_3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4</a:t>
            </a:r>
            <a:endParaRPr/>
          </a:p>
        </p:txBody>
      </p:sp>
      <p:sp>
        <p:nvSpPr>
          <p:cNvPr id="354" name="Google Shape;354;g36c82e425fa_3_3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25</a:t>
            </a:fld>
            <a:endParaRPr/>
          </a:p>
        </p:txBody>
      </p:sp>
      <p:sp>
        <p:nvSpPr>
          <p:cNvPr id="355" name="Google Shape;355;g36c82e425fa_3_3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56" name="Google Shape;356;g36c82e425fa_3_32"/>
          <p:cNvSpPr/>
          <p:nvPr/>
        </p:nvSpPr>
        <p:spPr>
          <a:xfrm>
            <a:off x="755850" y="1829450"/>
            <a:ext cx="43413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Busca el bloque de fuerza magnética</a:t>
            </a:r>
            <a:r>
              <a:rPr lang="en-GB" sz="1600" b="0" i="0" u="none" strike="noStrike" cap="none">
                <a:solidFill>
                  <a:schemeClr val="dk1"/>
                </a:solidFill>
                <a:latin typeface="Helvetica Neue"/>
                <a:ea typeface="Helvetica Neue"/>
                <a:cs typeface="Helvetica Neue"/>
                <a:sym typeface="Helvetica Neue"/>
              </a:rPr>
              <a:t> en la sección Entrada haciendo clic en «más...». Arrástralo sobre el primer 0 del bloque «comparación menor que» para sustituirlo. Utiliza la flecha del menú desplegable para seleccionar «fuerza». Mecanografía el número umbral, inicialmente 200, sobre el segundo 0. </a:t>
            </a:r>
            <a:endParaRPr/>
          </a:p>
        </p:txBody>
      </p:sp>
      <p:sp>
        <p:nvSpPr>
          <p:cNvPr id="357" name="Google Shape;357;g36c82e425fa_3_32"/>
          <p:cNvSpPr/>
          <p:nvPr/>
        </p:nvSpPr>
        <p:spPr>
          <a:xfrm>
            <a:off x="5410100" y="1829450"/>
            <a:ext cx="36762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00" b="1" i="0" u="none" strike="noStrike" cap="none">
                <a:solidFill>
                  <a:srgbClr val="CD0364"/>
                </a:solidFill>
                <a:latin typeface="Helvetica Neue"/>
                <a:ea typeface="Helvetica Neue"/>
                <a:cs typeface="Helvetica Neue"/>
                <a:sym typeface="Helvetica Neue"/>
              </a:rPr>
              <a:t>Busca el bloque «mostrar ícono» </a:t>
            </a:r>
            <a:r>
              <a:rPr lang="en-GB" sz="1600" b="0" i="0" u="none" strike="noStrike" cap="none">
                <a:solidFill>
                  <a:schemeClr val="dk1"/>
                </a:solidFill>
                <a:latin typeface="Helvetica Neue"/>
                <a:ea typeface="Helvetica Neue"/>
                <a:cs typeface="Helvetica Neue"/>
                <a:sym typeface="Helvetica Neue"/>
              </a:rPr>
              <a:t>y colócalo debajo de «si la fuerza magnética es &lt; 200». Utiliza el menú desplegable para mostrar una cara enfadada. </a:t>
            </a:r>
            <a:endParaRPr/>
          </a:p>
        </p:txBody>
      </p:sp>
      <p:sp>
        <p:nvSpPr>
          <p:cNvPr id="358" name="Google Shape;358;g36c82e425fa_3_32"/>
          <p:cNvSpPr txBox="1"/>
          <p:nvPr/>
        </p:nvSpPr>
        <p:spPr>
          <a:xfrm>
            <a:off x="681025" y="1266891"/>
            <a:ext cx="6315088" cy="656047"/>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para siempre, parte 2:</a:t>
            </a:r>
            <a:endParaRPr/>
          </a:p>
        </p:txBody>
      </p:sp>
      <p:sp>
        <p:nvSpPr>
          <p:cNvPr id="359" name="Google Shape;359;g36c82e425fa_3_32"/>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endParaRPr sz="2275" b="0" i="0" u="none" strike="noStrike" cap="none">
              <a:solidFill>
                <a:srgbClr val="CD0364"/>
              </a:solidFill>
              <a:latin typeface="Helvetica Neue"/>
              <a:ea typeface="Helvetica Neue"/>
              <a:cs typeface="Helvetica Neue"/>
              <a:sym typeface="Helvetica Neue"/>
            </a:endParaRPr>
          </a:p>
        </p:txBody>
      </p:sp>
      <p:pic>
        <p:nvPicPr>
          <p:cNvPr id="360" name="Google Shape;360;g36c82e425fa_3_32"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361" name="Google Shape;361;g36c82e425fa_3_32" descr="El bloque para siempre con un bloque si verdadero entonces en su interior." title="threshold200.png"/>
          <p:cNvPicPr preferRelativeResize="0"/>
          <p:nvPr/>
        </p:nvPicPr>
        <p:blipFill rotWithShape="1">
          <a:blip r:embed="rId4">
            <a:alphaModFix/>
          </a:blip>
          <a:srcRect/>
          <a:stretch/>
        </p:blipFill>
        <p:spPr>
          <a:xfrm>
            <a:off x="1008150" y="2103100"/>
            <a:ext cx="3913750" cy="1315295"/>
          </a:xfrm>
          <a:prstGeom prst="rect">
            <a:avLst/>
          </a:prstGeom>
          <a:noFill/>
          <a:ln>
            <a:noFill/>
          </a:ln>
        </p:spPr>
      </p:pic>
      <p:pic>
        <p:nvPicPr>
          <p:cNvPr id="362" name="Google Shape;362;g36c82e425fa_3_32" descr="Código basado en bloques para un micro:bit que muestra un ícono enfadado en la pantalla led del micro:bit si la lectura de la fuerza magnética es inferior a 200." title="angry.png"/>
          <p:cNvPicPr preferRelativeResize="0"/>
          <p:nvPr/>
        </p:nvPicPr>
        <p:blipFill rotWithShape="1">
          <a:blip r:embed="rId5">
            <a:alphaModFix/>
          </a:blip>
          <a:srcRect/>
          <a:stretch/>
        </p:blipFill>
        <p:spPr>
          <a:xfrm>
            <a:off x="5493563" y="2248150"/>
            <a:ext cx="3509274" cy="1402025"/>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g36f19956e6e_0_3"/>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5</a:t>
            </a:r>
            <a:endParaRPr/>
          </a:p>
        </p:txBody>
      </p:sp>
      <p:sp>
        <p:nvSpPr>
          <p:cNvPr id="368" name="Google Shape;368;g36f19956e6e_0_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26</a:t>
            </a:fld>
            <a:endParaRPr/>
          </a:p>
        </p:txBody>
      </p:sp>
      <p:sp>
        <p:nvSpPr>
          <p:cNvPr id="369" name="Google Shape;369;g36f19956e6e_0_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370" name="Google Shape;370;g36f19956e6e_0_3"/>
          <p:cNvSpPr txBox="1"/>
          <p:nvPr/>
        </p:nvSpPr>
        <p:spPr>
          <a:xfrm>
            <a:off x="681025" y="1312611"/>
            <a:ext cx="40236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a:solidFill>
                  <a:srgbClr val="CD0364"/>
                </a:solidFill>
                <a:latin typeface="Helvetica Neue"/>
                <a:ea typeface="Helvetica Neue"/>
                <a:cs typeface="Helvetica Neue"/>
                <a:sym typeface="Helvetica Neue"/>
              </a:rPr>
              <a:t>Crea el código: botón B:</a:t>
            </a:r>
            <a:endParaRPr/>
          </a:p>
        </p:txBody>
      </p:sp>
      <p:sp>
        <p:nvSpPr>
          <p:cNvPr id="371" name="Google Shape;371;g36f19956e6e_0_3"/>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endParaRPr sz="2275" b="0" i="0" u="none" strike="noStrike" cap="none">
              <a:solidFill>
                <a:srgbClr val="CD0364"/>
              </a:solidFill>
              <a:latin typeface="Helvetica Neue"/>
              <a:ea typeface="Helvetica Neue"/>
              <a:cs typeface="Helvetica Neue"/>
              <a:sym typeface="Helvetica Neue"/>
            </a:endParaRPr>
          </a:p>
        </p:txBody>
      </p:sp>
      <p:pic>
        <p:nvPicPr>
          <p:cNvPr id="372" name="Google Shape;372;g36f19956e6e_0_3"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373" name="Google Shape;373;g36f19956e6e_0_3"/>
          <p:cNvSpPr/>
          <p:nvPr/>
        </p:nvSpPr>
        <p:spPr>
          <a:xfrm>
            <a:off x="683425" y="1887700"/>
            <a:ext cx="24204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400" b="1" i="0" u="none" strike="noStrike" cap="none">
                <a:solidFill>
                  <a:srgbClr val="CD0364"/>
                </a:solidFill>
                <a:latin typeface="Helvetica Neue"/>
                <a:ea typeface="Helvetica Neue"/>
                <a:cs typeface="Helvetica Neue"/>
                <a:sym typeface="Helvetica Neue"/>
              </a:rPr>
              <a:t>Arrastra el bloque «al presionar el botón A» </a:t>
            </a:r>
            <a:r>
              <a:rPr lang="en-GB" sz="1400" b="0" i="0" u="none" strike="noStrike" cap="none">
                <a:solidFill>
                  <a:schemeClr val="dk1"/>
                </a:solidFill>
                <a:latin typeface="Helvetica Neue"/>
                <a:ea typeface="Helvetica Neue"/>
                <a:cs typeface="Helvetica Neue"/>
                <a:sym typeface="Helvetica Neue"/>
              </a:rPr>
              <a:t>al área de trabajo desde la sección Entrada y utiliza el menú desplegable para cambiar la A por una B. </a:t>
            </a:r>
            <a:endParaRPr/>
          </a:p>
        </p:txBody>
      </p:sp>
      <p:sp>
        <p:nvSpPr>
          <p:cNvPr id="374" name="Google Shape;374;g36f19956e6e_0_3"/>
          <p:cNvSpPr/>
          <p:nvPr/>
        </p:nvSpPr>
        <p:spPr>
          <a:xfrm>
            <a:off x="6398425" y="1887700"/>
            <a:ext cx="26535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chemeClr val="dk1"/>
              </a:buClr>
              <a:buSzPts val="1600"/>
              <a:buFont typeface="Arial"/>
              <a:buNone/>
            </a:pPr>
            <a:r>
              <a:rPr lang="en-GB" sz="1400" b="1" i="0" u="none" strike="noStrike" cap="none">
                <a:solidFill>
                  <a:srgbClr val="CD0364"/>
                </a:solidFill>
                <a:latin typeface="Helvetica Neue"/>
                <a:ea typeface="Helvetica Neue"/>
                <a:cs typeface="Helvetica Neue"/>
                <a:sym typeface="Helvetica Neue"/>
              </a:rPr>
              <a:t>Coloca el bloque «mostrar ícono»</a:t>
            </a:r>
            <a:r>
              <a:rPr lang="en-GB" sz="1400" b="0" i="0" u="none" strike="noStrike" cap="none">
                <a:solidFill>
                  <a:srgbClr val="CD0364"/>
                </a:solidFill>
                <a:latin typeface="Helvetica Neue"/>
                <a:ea typeface="Helvetica Neue"/>
                <a:cs typeface="Helvetica Neue"/>
                <a:sym typeface="Helvetica Neue"/>
              </a:rPr>
              <a:t> </a:t>
            </a:r>
            <a:r>
              <a:rPr lang="en-GB" sz="1400" b="0" i="0" u="none" strike="noStrike" cap="none">
                <a:solidFill>
                  <a:schemeClr val="dk1"/>
                </a:solidFill>
                <a:latin typeface="Helvetica Neue"/>
                <a:ea typeface="Helvetica Neue"/>
                <a:cs typeface="Helvetica Neue"/>
                <a:sym typeface="Helvetica Neue"/>
              </a:rPr>
              <a:t>de la categoría Básico debajo del bloque «borrar pantalla» y utiliza la flecha del menú desplegable para encontrar el ícono de marca de verificación.</a:t>
            </a:r>
            <a:endParaRPr/>
          </a:p>
        </p:txBody>
      </p:sp>
      <p:sp>
        <p:nvSpPr>
          <p:cNvPr id="375" name="Google Shape;375;g36f19956e6e_0_3"/>
          <p:cNvSpPr/>
          <p:nvPr/>
        </p:nvSpPr>
        <p:spPr>
          <a:xfrm>
            <a:off x="3569400" y="1887700"/>
            <a:ext cx="23064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400" b="1" i="0" u="none" strike="noStrike" cap="none">
                <a:solidFill>
                  <a:srgbClr val="CD0364"/>
                </a:solidFill>
                <a:latin typeface="Helvetica Neue"/>
                <a:ea typeface="Helvetica Neue"/>
                <a:cs typeface="Helvetica Neue"/>
                <a:sym typeface="Helvetica Neue"/>
              </a:rPr>
              <a:t>Añade un bloque «borrar pantalla» </a:t>
            </a:r>
            <a:r>
              <a:rPr lang="en-GB" sz="1400" b="0" i="0" u="none" strike="noStrike" cap="none">
                <a:solidFill>
                  <a:schemeClr val="dk1"/>
                </a:solidFill>
                <a:latin typeface="Helvetica Neue"/>
                <a:ea typeface="Helvetica Neue"/>
                <a:cs typeface="Helvetica Neue"/>
                <a:sym typeface="Helvetica Neue"/>
              </a:rPr>
              <a:t>de la categoría Básico dentro del bloque «al presionar el botón B». </a:t>
            </a:r>
            <a:endParaRPr/>
          </a:p>
        </p:txBody>
      </p:sp>
      <p:pic>
        <p:nvPicPr>
          <p:cNvPr id="376" name="Google Shape;376;g36f19956e6e_0_3" descr="El bloque «al presionar el botón B» que contiene un bloque de borrar pantalla." title="microbit-screenshot (85).png"/>
          <p:cNvPicPr preferRelativeResize="0"/>
          <p:nvPr/>
        </p:nvPicPr>
        <p:blipFill rotWithShape="1">
          <a:blip r:embed="rId4">
            <a:alphaModFix/>
          </a:blip>
          <a:srcRect l="1507" t="78530" r="64394"/>
          <a:stretch/>
        </p:blipFill>
        <p:spPr>
          <a:xfrm>
            <a:off x="3768613" y="2403913"/>
            <a:ext cx="2021970" cy="1127074"/>
          </a:xfrm>
          <a:prstGeom prst="rect">
            <a:avLst/>
          </a:prstGeom>
          <a:noFill/>
          <a:ln>
            <a:noFill/>
          </a:ln>
        </p:spPr>
      </p:pic>
      <p:pic>
        <p:nvPicPr>
          <p:cNvPr id="377" name="Google Shape;377;g36f19956e6e_0_3" descr="El bloque «al presionar el botón B» que contiene un bloque de borrar pantalla y un bloque mostrar ícono con un «sí» o una marca de verificación." title="microbit-screenshot (84).png"/>
          <p:cNvPicPr preferRelativeResize="0"/>
          <p:nvPr/>
        </p:nvPicPr>
        <p:blipFill rotWithShape="1">
          <a:blip r:embed="rId5">
            <a:alphaModFix/>
          </a:blip>
          <a:srcRect t="71241" r="59661"/>
          <a:stretch/>
        </p:blipFill>
        <p:spPr>
          <a:xfrm>
            <a:off x="6714200" y="2243025"/>
            <a:ext cx="1938723" cy="1621325"/>
          </a:xfrm>
          <a:prstGeom prst="rect">
            <a:avLst/>
          </a:prstGeom>
          <a:noFill/>
          <a:ln>
            <a:noFill/>
          </a:ln>
        </p:spPr>
      </p:pic>
      <p:pic>
        <p:nvPicPr>
          <p:cNvPr id="378" name="Google Shape;378;g36f19956e6e_0_3" descr="El bloque «al presionar el botón A» desactivado." title="microbit-screenshot (23).png"/>
          <p:cNvPicPr preferRelativeResize="0"/>
          <p:nvPr/>
        </p:nvPicPr>
        <p:blipFill rotWithShape="1">
          <a:blip r:embed="rId6">
            <a:alphaModFix/>
          </a:blip>
          <a:srcRect l="65999" t="15354" r="17900" b="59050"/>
          <a:stretch/>
        </p:blipFill>
        <p:spPr>
          <a:xfrm>
            <a:off x="1022325" y="2093856"/>
            <a:ext cx="1708677" cy="859575"/>
          </a:xfrm>
          <a:prstGeom prst="rect">
            <a:avLst/>
          </a:prstGeom>
          <a:noFill/>
          <a:ln>
            <a:noFill/>
          </a:ln>
        </p:spPr>
      </p:pic>
      <p:pic>
        <p:nvPicPr>
          <p:cNvPr id="379" name="Google Shape;379;g36f19956e6e_0_3" descr="El bloque «al presionar el botón A» desactivado." title="microbit-screenshot (23).png"/>
          <p:cNvPicPr preferRelativeResize="0"/>
          <p:nvPr/>
        </p:nvPicPr>
        <p:blipFill rotWithShape="1">
          <a:blip r:embed="rId6">
            <a:alphaModFix/>
          </a:blip>
          <a:srcRect l="84690" t="14727" r="-787" b="59676"/>
          <a:stretch/>
        </p:blipFill>
        <p:spPr>
          <a:xfrm>
            <a:off x="1022325" y="3159263"/>
            <a:ext cx="1708677" cy="859575"/>
          </a:xfrm>
          <a:prstGeom prst="rect">
            <a:avLst/>
          </a:prstGeom>
          <a:noFill/>
          <a:ln>
            <a:noFill/>
          </a:ln>
        </p:spPr>
      </p:pic>
      <p:sp>
        <p:nvSpPr>
          <p:cNvPr id="380" name="Google Shape;380;g36f19956e6e_0_3" descr="Flecha rosa hacia abajo para indicar que los alumnos cambiarán el bloque gris, inutilizable al presionar el botón A, por uno rosa, utilizable al presionar el botón B, haciendo clic en la flecha hacia abajo situada junto a la letra A y seleccionando la letra B."/>
          <p:cNvSpPr txBox="1"/>
          <p:nvPr/>
        </p:nvSpPr>
        <p:spPr>
          <a:xfrm>
            <a:off x="1643292" y="2758404"/>
            <a:ext cx="466800" cy="573000"/>
          </a:xfrm>
          <a:prstGeom prst="rect">
            <a:avLst/>
          </a:prstGeom>
          <a:noFill/>
          <a:ln>
            <a:noFill/>
          </a:ln>
        </p:spPr>
        <p:txBody>
          <a:bodyPr spcFirstLastPara="1" wrap="square" lIns="97950" tIns="97950" rIns="97950" bIns="97950" anchor="t" anchorCtr="0">
            <a:spAutoFit/>
          </a:bodyPr>
          <a:lstStyle/>
          <a:p>
            <a:pPr marL="0" marR="0" lvl="0" indent="0" algn="ctr" rtl="0">
              <a:lnSpc>
                <a:spcPct val="100000"/>
              </a:lnSpc>
              <a:spcBef>
                <a:spcPts val="0"/>
              </a:spcBef>
              <a:spcAft>
                <a:spcPts val="0"/>
              </a:spcAft>
              <a:buClr>
                <a:srgbClr val="000000"/>
              </a:buClr>
              <a:buSzPts val="2438"/>
              <a:buFont typeface="Arial"/>
              <a:buNone/>
            </a:pPr>
            <a:r>
              <a:rPr lang="en-GB" sz="2437" b="0" i="0" u="none" strike="noStrike" cap="none">
                <a:solidFill>
                  <a:srgbClr val="CD0364"/>
                </a:solidFill>
                <a:latin typeface="Helvetica Neue"/>
                <a:ea typeface="Helvetica Neue"/>
                <a:cs typeface="Helvetica Neue"/>
                <a:sym typeface="Helvetica Neue"/>
              </a:rPr>
              <a:t>↓</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365ab73c13e_0_35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6</a:t>
            </a:r>
            <a:endParaRPr/>
          </a:p>
        </p:txBody>
      </p:sp>
      <p:sp>
        <p:nvSpPr>
          <p:cNvPr id="386" name="Google Shape;386;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27</a:t>
            </a:fld>
            <a:endParaRPr/>
          </a:p>
        </p:txBody>
      </p:sp>
      <p:sp>
        <p:nvSpPr>
          <p:cNvPr id="387" name="Google Shape;387;g365ab73c13e_0_354"/>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600" b="1" i="1">
                <a:solidFill>
                  <a:srgbClr val="CD0364"/>
                </a:solidFill>
              </a:rPr>
              <a:t>Prueba tu alarma de puerta simple:</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Desconecta</a:t>
            </a:r>
            <a:r>
              <a:rPr lang="en-GB" sz="1600" b="1"/>
              <a:t> </a:t>
            </a:r>
            <a:r>
              <a:rPr lang="en-GB" sz="1600"/>
              <a:t>el micro:bit y </a:t>
            </a:r>
            <a:r>
              <a:rPr lang="en-GB" sz="1600" b="1">
                <a:solidFill>
                  <a:srgbClr val="CD0364"/>
                </a:solidFill>
              </a:rPr>
              <a:t>conecta</a:t>
            </a:r>
            <a:r>
              <a:rPr lang="en-GB" sz="1600"/>
              <a:t> la batería. </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Fija</a:t>
            </a:r>
            <a:r>
              <a:rPr lang="en-GB" sz="1600"/>
              <a:t>un imán a la esquina de una puerta con masilla adhesiva.  </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Coloca</a:t>
            </a:r>
            <a:r>
              <a:rPr lang="en-GB" sz="1600"/>
              <a:t> un micro:bit cerca de él en el marco de la puerta. </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Observa</a:t>
            </a:r>
            <a:r>
              <a:rPr lang="en-GB" sz="1600" b="1"/>
              <a:t> </a:t>
            </a:r>
            <a:r>
              <a:rPr lang="en-GB" sz="1600"/>
              <a:t>lo que ocurre cuando se abre y se cierra la puerta. ¿Se activa la alarma cuando se abre la puerta? ¿Qué tan bien crees que funciona?</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Presiona</a:t>
            </a:r>
            <a:r>
              <a:rPr lang="en-GB" sz="1600"/>
              <a:t> el botón B si necesitas restablecer la alarma.</a:t>
            </a:r>
            <a:endParaRPr/>
          </a:p>
          <a:p>
            <a:pPr marL="457200" lvl="0" indent="-342900" algn="l" rtl="0">
              <a:lnSpc>
                <a:spcPct val="110000"/>
              </a:lnSpc>
              <a:spcBef>
                <a:spcPts val="1300"/>
              </a:spcBef>
              <a:spcAft>
                <a:spcPts val="0"/>
              </a:spcAft>
              <a:buClr>
                <a:srgbClr val="CD0364"/>
              </a:buClr>
              <a:buSzPts val="1800"/>
              <a:buChar char="•"/>
            </a:pPr>
            <a:r>
              <a:rPr lang="en-GB" sz="1600" b="1">
                <a:solidFill>
                  <a:srgbClr val="CD0364"/>
                </a:solidFill>
              </a:rPr>
              <a:t>Revisa</a:t>
            </a:r>
            <a:r>
              <a:rPr lang="en-GB" sz="1600">
                <a:solidFill>
                  <a:srgbClr val="CD0364"/>
                </a:solidFill>
              </a:rPr>
              <a:t> </a:t>
            </a:r>
            <a:r>
              <a:rPr lang="en-GB" sz="1600"/>
              <a:t> tu conocimiento de la intensidad del campo magnético, concretamente que algunos imanes son más fuertes que otros. Esto significa que el umbral universal de este proyecto puede que no funcione para todos los imanes. </a:t>
            </a:r>
            <a:endParaRPr/>
          </a:p>
        </p:txBody>
      </p:sp>
      <p:sp>
        <p:nvSpPr>
          <p:cNvPr id="388" name="Google Shape;388;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389" name="Google Shape;389;g365ab73c13e_0_354"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390" name="Google Shape;390;g365ab73c13e_0_354" descr="Imán con relleno sólido"/>
          <p:cNvPicPr preferRelativeResize="0"/>
          <p:nvPr/>
        </p:nvPicPr>
        <p:blipFill rotWithShape="1">
          <a:blip r:embed="rId4">
            <a:alphaModFix/>
          </a:blip>
          <a:srcRect/>
          <a:stretch/>
        </p:blipFill>
        <p:spPr>
          <a:xfrm>
            <a:off x="5794850" y="5700399"/>
            <a:ext cx="1023000" cy="1023025"/>
          </a:xfrm>
          <a:prstGeom prst="rect">
            <a:avLst/>
          </a:prstGeom>
          <a:noFill/>
          <a:ln>
            <a:noFill/>
          </a:ln>
        </p:spPr>
      </p:pic>
      <p:pic>
        <p:nvPicPr>
          <p:cNvPr id="391" name="Google Shape;391;g365ab73c13e_0_354" descr="Ilustración de una placa de micro:bit con una letra T mayúscula en la pantalla led."/>
          <p:cNvPicPr preferRelativeResize="0"/>
          <p:nvPr/>
        </p:nvPicPr>
        <p:blipFill rotWithShape="1">
          <a:blip r:embed="rId5">
            <a:alphaModFix/>
          </a:blip>
          <a:srcRect/>
          <a:stretch/>
        </p:blipFill>
        <p:spPr>
          <a:xfrm>
            <a:off x="6794899" y="5344949"/>
            <a:ext cx="1589325" cy="12251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pic>
        <p:nvPicPr>
          <p:cNvPr id="396" name="Google Shape;396;g36d71b7023d_2_22" title="threshold.png"/>
          <p:cNvPicPr preferRelativeResize="0"/>
          <p:nvPr/>
        </p:nvPicPr>
        <p:blipFill rotWithShape="1">
          <a:blip r:embed="rId3">
            <a:alphaModFix/>
          </a:blip>
          <a:srcRect/>
          <a:stretch/>
        </p:blipFill>
        <p:spPr>
          <a:xfrm>
            <a:off x="5341050" y="3668013"/>
            <a:ext cx="3534399" cy="1638300"/>
          </a:xfrm>
          <a:prstGeom prst="rect">
            <a:avLst/>
          </a:prstGeom>
          <a:noFill/>
          <a:ln>
            <a:noFill/>
          </a:ln>
        </p:spPr>
      </p:pic>
      <p:sp>
        <p:nvSpPr>
          <p:cNvPr id="397" name="Google Shape;397;g36d71b7023d_2_2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Pasos de la actividad de los alumnos 7</a:t>
            </a:r>
            <a:endParaRPr/>
          </a:p>
        </p:txBody>
      </p:sp>
      <p:sp>
        <p:nvSpPr>
          <p:cNvPr id="398" name="Google Shape;398;g36d71b7023d_2_2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28</a:t>
            </a:fld>
            <a:endParaRPr/>
          </a:p>
        </p:txBody>
      </p:sp>
      <p:sp>
        <p:nvSpPr>
          <p:cNvPr id="399" name="Google Shape;399;g36d71b7023d_2_22" descr="Código basado en bloques para un micro:bit que muestra un ícono enfadado en la pantalla led del micro:bit si la lectura de la fuerza magnética es inferior a 200."/>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318151" lvl="0" indent="-309553" algn="l" rtl="0">
              <a:lnSpc>
                <a:spcPct val="110000"/>
              </a:lnSpc>
              <a:spcBef>
                <a:spcPts val="1300"/>
              </a:spcBef>
              <a:spcAft>
                <a:spcPts val="0"/>
              </a:spcAft>
              <a:buClr>
                <a:srgbClr val="CD0364"/>
              </a:buClr>
              <a:buSzPts val="1800"/>
              <a:buChar char="•"/>
            </a:pPr>
            <a:r>
              <a:rPr lang="en-GB" sz="1600" b="1">
                <a:solidFill>
                  <a:srgbClr val="CD0364"/>
                </a:solidFill>
              </a:rPr>
              <a:t>Registra</a:t>
            </a:r>
            <a:r>
              <a:rPr lang="en-GB" sz="1600">
                <a:solidFill>
                  <a:srgbClr val="000000"/>
                </a:solidFill>
              </a:rPr>
              <a:t> la </a:t>
            </a:r>
            <a:r>
              <a:rPr lang="en-GB" sz="1600"/>
              <a:t>lectura de la fuerza magnética con la puerta abierta y cerrada presionando el botón A y anotando los números que aparecen en la pantalla led del micro:bit.</a:t>
            </a:r>
            <a:endParaRPr/>
          </a:p>
          <a:p>
            <a:pPr marL="318151" lvl="0" indent="-309553" algn="l" rtl="0">
              <a:lnSpc>
                <a:spcPct val="110000"/>
              </a:lnSpc>
              <a:spcBef>
                <a:spcPts val="1300"/>
              </a:spcBef>
              <a:spcAft>
                <a:spcPts val="0"/>
              </a:spcAft>
              <a:buClr>
                <a:srgbClr val="CD0364"/>
              </a:buClr>
              <a:buSzPts val="1800"/>
              <a:buChar char="•"/>
            </a:pPr>
            <a:r>
              <a:rPr lang="en-GB" sz="1600" b="1">
                <a:solidFill>
                  <a:srgbClr val="CD0364"/>
                </a:solidFill>
              </a:rPr>
              <a:t>Calcula</a:t>
            </a:r>
            <a:r>
              <a:rPr lang="en-GB" sz="1600"/>
              <a:t> un nuevo valor para probar eligiendo un número intermedio entre las lecturas de la puerta cerrada y la puerta abierta.</a:t>
            </a:r>
            <a:endParaRPr/>
          </a:p>
          <a:p>
            <a:pPr marL="318151" lvl="0" indent="-309553" algn="l" rtl="0">
              <a:lnSpc>
                <a:spcPct val="110000"/>
              </a:lnSpc>
              <a:spcBef>
                <a:spcPts val="1300"/>
              </a:spcBef>
              <a:spcAft>
                <a:spcPts val="0"/>
              </a:spcAft>
              <a:buClr>
                <a:srgbClr val="CD0364"/>
              </a:buClr>
              <a:buSzPts val="1800"/>
              <a:buChar char="•"/>
            </a:pPr>
            <a:r>
              <a:rPr lang="en-GB" sz="1600" b="1">
                <a:solidFill>
                  <a:srgbClr val="CD0364"/>
                </a:solidFill>
              </a:rPr>
              <a:t>Ajusta</a:t>
            </a:r>
            <a:r>
              <a:rPr lang="en-GB" sz="1600"/>
              <a:t> tu código sustituyendo tu nueva lectura en la segunda parte del bloque de comparación de la «fuerza magnética» (véase el ejemplo).</a:t>
            </a:r>
            <a:endParaRPr/>
          </a:p>
          <a:p>
            <a:pPr marL="0" lvl="0" indent="0" algn="l" rtl="0">
              <a:lnSpc>
                <a:spcPct val="110000"/>
              </a:lnSpc>
              <a:spcBef>
                <a:spcPts val="1300"/>
              </a:spcBef>
              <a:spcAft>
                <a:spcPts val="0"/>
              </a:spcAft>
              <a:buSzPts val="1800"/>
              <a:buNone/>
            </a:pPr>
            <a:endParaRPr sz="16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endParaRPr>
          </a:p>
          <a:p>
            <a:pPr marL="0" lvl="0" indent="0" algn="l" rtl="0">
              <a:lnSpc>
                <a:spcPct val="110000"/>
              </a:lnSpc>
              <a:spcBef>
                <a:spcPts val="1300"/>
              </a:spcBef>
              <a:spcAft>
                <a:spcPts val="0"/>
              </a:spcAft>
              <a:buSzPts val="1800"/>
              <a:buNone/>
            </a:pPr>
            <a:endParaRPr sz="16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endParaRPr>
          </a:p>
          <a:p>
            <a:pPr marL="318151" lvl="0" indent="-309553" algn="l" rtl="0">
              <a:lnSpc>
                <a:spcPct val="110000"/>
              </a:lnSpc>
              <a:spcBef>
                <a:spcPts val="1300"/>
              </a:spcBef>
              <a:spcAft>
                <a:spcPts val="0"/>
              </a:spcAft>
              <a:buClr>
                <a:srgbClr val="CD0364"/>
              </a:buClr>
              <a:buSzPts val="1800"/>
              <a:buChar char="•"/>
            </a:pPr>
            <a:r>
              <a:rPr lang="en-GB" sz="1600" b="1">
                <a:solidFill>
                  <a:srgbClr val="CD0364"/>
                </a:solidFill>
              </a:rPr>
              <a:t>Descarga </a:t>
            </a:r>
            <a:r>
              <a:rPr lang="en-GB" sz="1600" b="1">
                <a:solidFill>
                  <a:srgbClr val="2993D6"/>
                </a:solidFill>
              </a:rPr>
              <a:t> </a:t>
            </a:r>
            <a:r>
              <a:rPr lang="en-GB" sz="1600"/>
              <a:t>tu nuevo código y </a:t>
            </a:r>
            <a:r>
              <a:rPr lang="en-GB" sz="1600" b="1">
                <a:solidFill>
                  <a:srgbClr val="CD0364"/>
                </a:solidFill>
              </a:rPr>
              <a:t>pruébalo</a:t>
            </a:r>
            <a:r>
              <a:rPr lang="en-GB" sz="1600"/>
              <a:t>. </a:t>
            </a:r>
            <a:endParaRPr/>
          </a:p>
          <a:p>
            <a:pPr marL="318151" lvl="0" indent="-309553" algn="l" rtl="0">
              <a:lnSpc>
                <a:spcPct val="110000"/>
              </a:lnSpc>
              <a:spcBef>
                <a:spcPts val="1300"/>
              </a:spcBef>
              <a:spcAft>
                <a:spcPts val="0"/>
              </a:spcAft>
              <a:buClr>
                <a:srgbClr val="CD0364"/>
              </a:buClr>
              <a:buSzPts val="1800"/>
              <a:buChar char="•"/>
            </a:pPr>
            <a:r>
              <a:rPr lang="en-GB" sz="1600" b="1">
                <a:solidFill>
                  <a:srgbClr val="CD0364"/>
                </a:solidFill>
              </a:rPr>
              <a:t>Observa</a:t>
            </a:r>
            <a:r>
              <a:rPr lang="en-GB" sz="1600"/>
              <a:t>si la alarma de la puerta funciona mejor o peor que antes. ¿De qué manera tu conocimiento sobre la intensidad del campo magnético respalda tu conclusión?</a:t>
            </a:r>
            <a:endParaRPr/>
          </a:p>
        </p:txBody>
      </p:sp>
      <p:sp>
        <p:nvSpPr>
          <p:cNvPr id="400" name="Google Shape;400;g36d71b7023d_2_2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401" name="Google Shape;401;g36d71b7023d_2_22" descr="Ilustración de un educador delante de una pizarra vacía utilizada para señalar las actividades dirigidas por el profesor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g365ab73c13e_0_129"/>
          <p:cNvSpPr txBox="1">
            <a:spLocks noGrp="1"/>
          </p:cNvSpPr>
          <p:nvPr>
            <p:ph type="title"/>
          </p:nvPr>
        </p:nvSpPr>
        <p:spPr>
          <a:xfrm>
            <a:off x="681026" y="456075"/>
            <a:ext cx="78171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1</a:t>
            </a:r>
            <a:endParaRPr/>
          </a:p>
        </p:txBody>
      </p:sp>
      <p:sp>
        <p:nvSpPr>
          <p:cNvPr id="407" name="Google Shape;407;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29</a:t>
            </a:fld>
            <a:endParaRPr/>
          </a:p>
        </p:txBody>
      </p:sp>
      <p:sp>
        <p:nvSpPr>
          <p:cNvPr id="408" name="Google Shape;408;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sp>
        <p:nvSpPr>
          <p:cNvPr id="409" name="Google Shape;409;g365ab73c13e_0_129"/>
          <p:cNvSpPr/>
          <p:nvPr/>
        </p:nvSpPr>
        <p:spPr>
          <a:xfrm>
            <a:off x="901700" y="1976050"/>
            <a:ext cx="8077200" cy="43803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chemeClr val="dk1"/>
              </a:buClr>
              <a:buSzPts val="1600"/>
              <a:buFont typeface="Arial"/>
              <a:buNone/>
            </a:pPr>
            <a:r>
              <a:rPr lang="en-GB" sz="1400" b="0" i="0" u="none" strike="noStrike" cap="none">
                <a:solidFill>
                  <a:schemeClr val="dk1"/>
                </a:solidFill>
                <a:latin typeface="Helvetica Neue"/>
                <a:ea typeface="Helvetica Neue"/>
                <a:cs typeface="Helvetica Neue"/>
                <a:sym typeface="Helvetica Neue"/>
              </a:rPr>
              <a:t>El proyecto utiliza un bucle infinito, lo que significa que comprueba continuamente la intensidad del campo magnético. </a:t>
            </a:r>
            <a:endParaRPr/>
          </a:p>
          <a:p>
            <a:pPr marL="0" marR="0" lvl="0" indent="0" algn="l" rtl="0">
              <a:lnSpc>
                <a:spcPct val="100000"/>
              </a:lnSpc>
              <a:spcBef>
                <a:spcPts val="1100"/>
              </a:spcBef>
              <a:spcAft>
                <a:spcPts val="0"/>
              </a:spcAft>
              <a:buClr>
                <a:srgbClr val="000000"/>
              </a:buClr>
              <a:buSzPts val="1600"/>
              <a:buFont typeface="Arial"/>
              <a:buNone/>
            </a:pPr>
            <a:r>
              <a:rPr lang="en-GB" sz="1400" b="0" i="0" u="none" strike="noStrike" cap="none">
                <a:solidFill>
                  <a:schemeClr val="dk1"/>
                </a:solidFill>
                <a:latin typeface="Helvetica Neue"/>
                <a:ea typeface="Helvetica Neue"/>
                <a:cs typeface="Helvetica Neue"/>
                <a:sym typeface="Helvetica Neue"/>
              </a:rPr>
              <a:t>Utiliza selecciones/condicionales para comprobar si se ha cumplido una condición, concretamente si la intensidad del campo magnético está por debajo del umbral identificado (por ejemplo, 200 en el código anterior). </a:t>
            </a:r>
            <a:endParaRPr/>
          </a:p>
          <a:p>
            <a:pPr marL="0" marR="0" lvl="0" indent="0" algn="l" rtl="0">
              <a:lnSpc>
                <a:spcPct val="100000"/>
              </a:lnSpc>
              <a:spcBef>
                <a:spcPts val="1100"/>
              </a:spcBef>
              <a:spcAft>
                <a:spcPts val="1100"/>
              </a:spcAft>
              <a:buClr>
                <a:srgbClr val="000000"/>
              </a:buClr>
              <a:buSzPts val="1600"/>
              <a:buFont typeface="Arial"/>
              <a:buNone/>
            </a:pPr>
            <a:r>
              <a:rPr lang="en-GB" sz="1400" b="0" i="0" u="none" strike="noStrike" cap="none">
                <a:solidFill>
                  <a:schemeClr val="dk1"/>
                </a:solidFill>
                <a:latin typeface="Helvetica Neue"/>
                <a:ea typeface="Helvetica Neue"/>
                <a:cs typeface="Helvetica Neue"/>
                <a:sym typeface="Helvetica Neue"/>
              </a:rPr>
              <a:t>Si la intensidad del campo magnético está por debajo del umbral, aparecerá una cara enfadada en la pantalla led del micro:bit. Si la intensidad del campo magnético está por debajo del umbral, aparecerá una cara enfadada en la pantalla led del micro:bit.</a:t>
            </a:r>
            <a:endParaRPr/>
          </a:p>
        </p:txBody>
      </p:sp>
      <p:pic>
        <p:nvPicPr>
          <p:cNvPr id="410" name="Google Shape;410;g365ab73c13e_0_129" descr="Código basado en bloques para un micro:bit que muestra un ícono enfadado en la pantalla led del micro:bit si la lectura de la fuerza magnética es inferior a 200." title="code.png"/>
          <p:cNvPicPr preferRelativeResize="0"/>
          <p:nvPr/>
        </p:nvPicPr>
        <p:blipFill rotWithShape="1">
          <a:blip r:embed="rId3">
            <a:alphaModFix/>
          </a:blip>
          <a:srcRect l="1337" t="25452" r="2414" b="34476"/>
          <a:stretch/>
        </p:blipFill>
        <p:spPr>
          <a:xfrm>
            <a:off x="2772325" y="2159502"/>
            <a:ext cx="4186574" cy="1587300"/>
          </a:xfrm>
          <a:prstGeom prst="rect">
            <a:avLst/>
          </a:prstGeom>
          <a:noFill/>
          <a:ln>
            <a:noFill/>
          </a:ln>
        </p:spPr>
      </p:pic>
      <p:sp>
        <p:nvSpPr>
          <p:cNvPr id="411" name="Google Shape;411;g365ab73c13e_0_129"/>
          <p:cNvSpPr txBox="1">
            <a:spLocks noGrp="1"/>
          </p:cNvSpPr>
          <p:nvPr>
            <p:ph type="body" idx="1"/>
          </p:nvPr>
        </p:nvSpPr>
        <p:spPr>
          <a:xfrm>
            <a:off x="681036" y="1395971"/>
            <a:ext cx="8544000" cy="3021241"/>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400"/>
              <a:t>Este proyecto utiliza el magnetómetro del micro:bit para medir la intensidad de un campo magnético. </a:t>
            </a:r>
            <a:r>
              <a:rPr lang="en-GB" sz="1200"/>
              <a:t> </a:t>
            </a:r>
            <a:endParaRPr/>
          </a:p>
        </p:txBody>
      </p:sp>
      <p:pic>
        <p:nvPicPr>
          <p:cNvPr id="412" name="Google Shape;412;g365ab73c13e_0_129" descr="decorativo" title="Inspired_green@4x-100 (1).jpg"/>
          <p:cNvPicPr preferRelativeResize="0"/>
          <p:nvPr/>
        </p:nvPicPr>
        <p:blipFill rotWithShape="1">
          <a:blip r:embed="rId4">
            <a:alphaModFix/>
          </a:blip>
          <a:srcRect/>
          <a:stretch/>
        </p:blipFill>
        <p:spPr>
          <a:xfrm>
            <a:off x="8497975" y="231850"/>
            <a:ext cx="727049" cy="9889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g3669771b81a_0_1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100"/>
              <a:buFont typeface="Arial"/>
              <a:buNone/>
            </a:pPr>
            <a:r>
              <a:rPr lang="en-GB" sz="1800" b="1">
                <a:solidFill>
                  <a:srgbClr val="00A000"/>
                </a:solidFill>
              </a:rPr>
              <a:t>Bucles eternos</a:t>
            </a:r>
            <a:endParaRPr/>
          </a:p>
          <a:p>
            <a:pPr marL="0" lvl="0" indent="0" algn="l" rtl="0">
              <a:lnSpc>
                <a:spcPct val="90000"/>
              </a:lnSpc>
              <a:spcBef>
                <a:spcPts val="812"/>
              </a:spcBef>
              <a:spcAft>
                <a:spcPts val="0"/>
              </a:spcAft>
              <a:buSzPts val="1800"/>
              <a:buNone/>
            </a:pPr>
            <a:r>
              <a:rPr lang="en-GB" sz="1600"/>
              <a:t>Los bucles indican a la computadora que ejecute una instrucción (o un conjunto de instrucciones) una y otra vez. Existen diferentes tipos de bucles, incluyendo bucles infinitos, controlados por recuento y controlados por condiciones.</a:t>
            </a:r>
            <a:endParaRPr/>
          </a:p>
          <a:p>
            <a:pPr marL="0" lvl="0" indent="0" algn="l" rtl="0">
              <a:lnSpc>
                <a:spcPct val="90000"/>
              </a:lnSpc>
              <a:spcBef>
                <a:spcPts val="812"/>
              </a:spcBef>
              <a:spcAft>
                <a:spcPts val="0"/>
              </a:spcAft>
              <a:buSzPts val="1800"/>
              <a:buNone/>
            </a:pPr>
            <a:r>
              <a:rPr lang="en-GB" sz="1600"/>
              <a:t>Este programa utiliza un bucle infinito (bucle sin fin), lo que significa que la computadora repite los mismos pasos sin cesar. En este proyecto, se comprueba constantemente si hay un circuito.</a:t>
            </a:r>
            <a:endParaRPr/>
          </a:p>
          <a:p>
            <a:pPr marL="0" lvl="0" indent="0" algn="l" rtl="0">
              <a:lnSpc>
                <a:spcPct val="90000"/>
              </a:lnSpc>
              <a:spcBef>
                <a:spcPts val="0"/>
              </a:spcBef>
              <a:spcAft>
                <a:spcPts val="0"/>
              </a:spcAft>
              <a:buClr>
                <a:schemeClr val="dk1"/>
              </a:buClr>
              <a:buSzPts val="1100"/>
              <a:buFont typeface="Arial"/>
              <a:buNone/>
            </a:pPr>
            <a:endParaRPr sz="1600"/>
          </a:p>
          <a:p>
            <a:pPr marL="0" lvl="0" indent="0" algn="l" rtl="0">
              <a:lnSpc>
                <a:spcPct val="90000"/>
              </a:lnSpc>
              <a:spcBef>
                <a:spcPts val="0"/>
              </a:spcBef>
              <a:spcAft>
                <a:spcPts val="0"/>
              </a:spcAft>
              <a:buClr>
                <a:schemeClr val="dk1"/>
              </a:buClr>
              <a:buSzPts val="1100"/>
              <a:buFont typeface="Arial"/>
              <a:buNone/>
            </a:pPr>
            <a:endParaRPr sz="1600"/>
          </a:p>
          <a:p>
            <a:pPr marL="0" lvl="0" indent="0" algn="l" rtl="0">
              <a:lnSpc>
                <a:spcPct val="90000"/>
              </a:lnSpc>
              <a:spcBef>
                <a:spcPts val="0"/>
              </a:spcBef>
              <a:spcAft>
                <a:spcPts val="0"/>
              </a:spcAft>
              <a:buClr>
                <a:schemeClr val="dk1"/>
              </a:buClr>
              <a:buSzPts val="1100"/>
              <a:buFont typeface="Arial"/>
              <a:buNone/>
            </a:pPr>
            <a:r>
              <a:rPr lang="en-GB" sz="1800" b="1">
                <a:solidFill>
                  <a:srgbClr val="00A000"/>
                </a:solidFill>
              </a:rPr>
              <a:t>Selección/condicionales</a:t>
            </a:r>
            <a:endParaRPr/>
          </a:p>
          <a:p>
            <a:pPr marL="0" lvl="0" indent="0" algn="l" rtl="0">
              <a:lnSpc>
                <a:spcPct val="90000"/>
              </a:lnSpc>
              <a:spcBef>
                <a:spcPts val="812"/>
              </a:spcBef>
              <a:spcAft>
                <a:spcPts val="0"/>
              </a:spcAft>
              <a:buClr>
                <a:schemeClr val="dk1"/>
              </a:buClr>
              <a:buSzPts val="1100"/>
              <a:buFont typeface="Arial"/>
              <a:buNone/>
            </a:pPr>
            <a:r>
              <a:rPr lang="en-GB" sz="1600"/>
              <a:t>Los condicionales le indican a la computadora que ejecute una instrucción (o conjunto de instrucciones) solo cuando se cumplan determinadas condiciones. Las sentencias «si-entonces-si no» son un tipo de condicional muy común.</a:t>
            </a:r>
            <a:endParaRPr/>
          </a:p>
          <a:p>
            <a:pPr marL="0" lvl="0" indent="0" algn="l" rtl="0">
              <a:lnSpc>
                <a:spcPct val="90000"/>
              </a:lnSpc>
              <a:spcBef>
                <a:spcPts val="812"/>
              </a:spcBef>
              <a:spcAft>
                <a:spcPts val="0"/>
              </a:spcAft>
              <a:buSzPts val="1800"/>
              <a:buNone/>
            </a:pPr>
            <a:r>
              <a:rPr lang="en-GB" sz="1600"/>
              <a:t>Las clases están llenas de condiciones «si-entonces-si no»: </a:t>
            </a:r>
            <a:endParaRPr/>
          </a:p>
          <a:p>
            <a:pPr marL="457200" lvl="0" indent="-342900" algn="l" rtl="0">
              <a:lnSpc>
                <a:spcPct val="90000"/>
              </a:lnSpc>
              <a:spcBef>
                <a:spcPts val="812"/>
              </a:spcBef>
              <a:spcAft>
                <a:spcPts val="0"/>
              </a:spcAft>
              <a:buSzPts val="1800"/>
              <a:buChar char="•"/>
            </a:pPr>
            <a:r>
              <a:rPr lang="en-GB" sz="1600" b="1"/>
              <a:t>Si</a:t>
            </a:r>
            <a:r>
              <a:rPr lang="en-GB" sz="1600"/>
              <a:t> llueve, </a:t>
            </a:r>
            <a:r>
              <a:rPr lang="en-GB" sz="1600" b="1"/>
              <a:t>entonces</a:t>
            </a:r>
            <a:r>
              <a:rPr lang="en-GB" sz="1600"/>
              <a:t> tendremos recreo en el interior; </a:t>
            </a:r>
            <a:r>
              <a:rPr lang="en-GB" sz="1600" b="1"/>
              <a:t>si no</a:t>
            </a:r>
            <a:r>
              <a:rPr lang="en-GB" sz="1600"/>
              <a:t>, tendremos recreo al aire libre.</a:t>
            </a:r>
            <a:endParaRPr/>
          </a:p>
        </p:txBody>
      </p:sp>
      <p:sp>
        <p:nvSpPr>
          <p:cNvPr id="124" name="Google Shape;124;g3669771b81a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Conceptos de la Informática</a:t>
            </a:r>
            <a:endParaRPr/>
          </a:p>
        </p:txBody>
      </p:sp>
      <p:sp>
        <p:nvSpPr>
          <p:cNvPr id="125" name="Google Shape;125;g3669771b81a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a:t>
            </a:fld>
            <a:endParaRPr/>
          </a:p>
        </p:txBody>
      </p:sp>
      <p:pic>
        <p:nvPicPr>
          <p:cNvPr id="126" name="Google Shape;126;g3669771b81a_0_13" descr="decorativo" title="Greeting_green@4x.png"/>
          <p:cNvPicPr preferRelativeResize="0"/>
          <p:nvPr/>
        </p:nvPicPr>
        <p:blipFill rotWithShape="1">
          <a:blip r:embed="rId3">
            <a:alphaModFix/>
          </a:blip>
          <a:srcRect/>
          <a:stretch/>
        </p:blipFill>
        <p:spPr>
          <a:xfrm>
            <a:off x="7671575" y="611275"/>
            <a:ext cx="1116592" cy="9114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g37088cfdcd7_0_17"/>
          <p:cNvSpPr txBox="1">
            <a:spLocks noGrp="1"/>
          </p:cNvSpPr>
          <p:nvPr>
            <p:ph type="title"/>
          </p:nvPr>
        </p:nvSpPr>
        <p:spPr>
          <a:xfrm>
            <a:off x="681027" y="456075"/>
            <a:ext cx="7069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Picante 🌶️🌶️🌶️ Detalles del código 2</a:t>
            </a:r>
            <a:endParaRPr/>
          </a:p>
        </p:txBody>
      </p:sp>
      <p:sp>
        <p:nvSpPr>
          <p:cNvPr id="418" name="Google Shape;418;g37088cfdcd7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30</a:t>
            </a:fld>
            <a:endParaRPr/>
          </a:p>
        </p:txBody>
      </p:sp>
      <p:sp>
        <p:nvSpPr>
          <p:cNvPr id="419" name="Google Shape;419;g37088cfdcd7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Ligero</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Medio</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Picante</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a:p>
        </p:txBody>
      </p:sp>
      <p:pic>
        <p:nvPicPr>
          <p:cNvPr id="420" name="Google Shape;420;g37088cfdcd7_0_17" descr="decorativo" title="Inspired_green@4x-100 (1).jpg"/>
          <p:cNvPicPr preferRelativeResize="0"/>
          <p:nvPr/>
        </p:nvPicPr>
        <p:blipFill rotWithShape="1">
          <a:blip r:embed="rId3">
            <a:alphaModFix/>
          </a:blip>
          <a:srcRect/>
          <a:stretch/>
        </p:blipFill>
        <p:spPr>
          <a:xfrm>
            <a:off x="7750075" y="231850"/>
            <a:ext cx="999725" cy="1359850"/>
          </a:xfrm>
          <a:prstGeom prst="rect">
            <a:avLst/>
          </a:prstGeom>
          <a:noFill/>
          <a:ln>
            <a:noFill/>
          </a:ln>
        </p:spPr>
      </p:pic>
      <p:sp>
        <p:nvSpPr>
          <p:cNvPr id="421" name="Google Shape;421;g37088cfdcd7_0_17"/>
          <p:cNvSpPr/>
          <p:nvPr/>
        </p:nvSpPr>
        <p:spPr>
          <a:xfrm>
            <a:off x="681025" y="1453375"/>
            <a:ext cx="3676200" cy="46095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El proyecto también te permite mostrar la lectura de la fuerza magnética presionando el botón A. Esto resulta útil cuando necesitas realizar ajustes en el umbral. </a:t>
            </a:r>
            <a:endParaRPr/>
          </a:p>
        </p:txBody>
      </p:sp>
      <p:pic>
        <p:nvPicPr>
          <p:cNvPr id="422" name="Google Shape;422;g37088cfdcd7_0_17" descr="Código basado en bloques para un micro:bit que muestra la lectura de la fuerza magnética en la pantalla led del micro:bit cuando presionas el botón A. Un bloque «al presionar el botón A» contiene un bloque «mostrar número»." title="code.png"/>
          <p:cNvPicPr preferRelativeResize="0"/>
          <p:nvPr/>
        </p:nvPicPr>
        <p:blipFill rotWithShape="1">
          <a:blip r:embed="rId4">
            <a:alphaModFix/>
          </a:blip>
          <a:srcRect l="3147" r="22270" b="74083"/>
          <a:stretch/>
        </p:blipFill>
        <p:spPr>
          <a:xfrm>
            <a:off x="777725" y="2272088"/>
            <a:ext cx="3482801" cy="1102199"/>
          </a:xfrm>
          <a:prstGeom prst="rect">
            <a:avLst/>
          </a:prstGeom>
          <a:noFill/>
          <a:ln>
            <a:noFill/>
          </a:ln>
        </p:spPr>
      </p:pic>
      <p:sp>
        <p:nvSpPr>
          <p:cNvPr id="423" name="Google Shape;423;g37088cfdcd7_0_17"/>
          <p:cNvSpPr/>
          <p:nvPr/>
        </p:nvSpPr>
        <p:spPr>
          <a:xfrm>
            <a:off x="4736900" y="1453375"/>
            <a:ext cx="2831400" cy="46095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600" b="0" i="0" u="none" strike="noStrike" cap="none">
                <a:solidFill>
                  <a:schemeClr val="dk1"/>
                </a:solidFill>
                <a:latin typeface="Helvetica Neue"/>
                <a:ea typeface="Helvetica Neue"/>
                <a:cs typeface="Helvetica Neue"/>
                <a:sym typeface="Helvetica Neue"/>
              </a:rPr>
              <a:t>Al presionar el botón B, se borra la cara enfadada y se restablece la alarma. Aparece una marca de verificación para confirmar que la alarma se ha restablecido. </a:t>
            </a:r>
            <a:endParaRPr/>
          </a:p>
        </p:txBody>
      </p:sp>
      <p:pic>
        <p:nvPicPr>
          <p:cNvPr id="424" name="Google Shape;424;g37088cfdcd7_0_17" descr="Código basado en bloques para un micro:bit que borra la pantalla y muestra un ícono con la palabra «sí» cuando presionas el botón B. Un bloque «al presionar el botón B» contiene dos bloques: uno para borrar la pantalla y otro debajo para mostrar un ícono con la palabra «sí» o una marca de verificación." title="microbit-screenshot (84).png"/>
          <p:cNvPicPr preferRelativeResize="0"/>
          <p:nvPr/>
        </p:nvPicPr>
        <p:blipFill rotWithShape="1">
          <a:blip r:embed="rId5">
            <a:alphaModFix/>
          </a:blip>
          <a:srcRect t="71241" r="59661"/>
          <a:stretch/>
        </p:blipFill>
        <p:spPr>
          <a:xfrm>
            <a:off x="5302200" y="2139100"/>
            <a:ext cx="1636024" cy="136817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Ideas de extensión</a:t>
            </a:r>
            <a:endParaRPr/>
          </a:p>
        </p:txBody>
      </p:sp>
      <p:sp>
        <p:nvSpPr>
          <p:cNvPr id="430" name="Google Shape;430;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Extensiones de la alarma de puerta simple</a:t>
            </a:r>
            <a:endParaRPr/>
          </a:p>
        </p:txBody>
      </p:sp>
      <p:sp>
        <p:nvSpPr>
          <p:cNvPr id="436" name="Google Shape;436;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32</a:t>
            </a:fld>
            <a:endParaRPr/>
          </a:p>
        </p:txBody>
      </p:sp>
      <p:sp>
        <p:nvSpPr>
          <p:cNvPr id="437" name="Google Shape;437;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50000"/>
              </a:lnSpc>
              <a:spcBef>
                <a:spcPts val="1500"/>
              </a:spcBef>
              <a:spcAft>
                <a:spcPts val="0"/>
              </a:spcAft>
              <a:buClr>
                <a:srgbClr val="00A000"/>
              </a:buClr>
              <a:buSzPts val="1800"/>
              <a:buFont typeface="Helvetica Neue"/>
              <a:buChar char="•"/>
            </a:pPr>
            <a:r>
              <a:rPr lang="en-GB" sz="1800">
                <a:solidFill>
                  <a:srgbClr val="323232"/>
                </a:solidFill>
              </a:rPr>
              <a:t>¿En qué otros lugares se puede utilizar una alarma? Adapta la sencilla alarma para proteger tu escritorio, taquilla o mochila.</a:t>
            </a:r>
            <a:endParaRPr/>
          </a:p>
          <a:p>
            <a:pPr marL="457200" lvl="0" indent="-342900" algn="l" rtl="0">
              <a:lnSpc>
                <a:spcPct val="150000"/>
              </a:lnSpc>
              <a:spcBef>
                <a:spcPts val="0"/>
              </a:spcBef>
              <a:spcAft>
                <a:spcPts val="0"/>
              </a:spcAft>
              <a:buClr>
                <a:srgbClr val="00A000"/>
              </a:buClr>
              <a:buSzPts val="1800"/>
              <a:buFont typeface="Helvetica Neue"/>
              <a:buChar char="•"/>
            </a:pPr>
            <a:r>
              <a:rPr lang="en-GB" sz="1800">
                <a:solidFill>
                  <a:srgbClr val="323232"/>
                </a:solidFill>
              </a:rPr>
              <a:t>Añade un altavoz y una alarma sonora. </a:t>
            </a:r>
            <a:endParaRPr/>
          </a:p>
          <a:p>
            <a:pPr marL="457200" lvl="0" indent="-342900" algn="l" rtl="0">
              <a:lnSpc>
                <a:spcPct val="150000"/>
              </a:lnSpc>
              <a:spcBef>
                <a:spcPts val="0"/>
              </a:spcBef>
              <a:spcAft>
                <a:spcPts val="0"/>
              </a:spcAft>
              <a:buClr>
                <a:srgbClr val="00A000"/>
              </a:buClr>
              <a:buSzPts val="1800"/>
              <a:buFont typeface="Helvetica Neue"/>
              <a:buChar char="•"/>
            </a:pPr>
            <a:r>
              <a:rPr lang="en-GB" sz="1800">
                <a:solidFill>
                  <a:srgbClr val="323232"/>
                </a:solidFill>
              </a:rPr>
              <a:t>Utiliza una variable para contar el número de veces que se ha abierto la puerta; tendrás que añadir código para detectar cuándo se ha abierto y cerrado.</a:t>
            </a:r>
            <a:endParaRPr/>
          </a:p>
          <a:p>
            <a:pPr marL="457200" lvl="0" indent="-342900" algn="l" rtl="0">
              <a:lnSpc>
                <a:spcPct val="150000"/>
              </a:lnSpc>
              <a:spcBef>
                <a:spcPts val="0"/>
              </a:spcBef>
              <a:spcAft>
                <a:spcPts val="0"/>
              </a:spcAft>
              <a:buClr>
                <a:srgbClr val="00A000"/>
              </a:buClr>
              <a:buSzPts val="1800"/>
              <a:buFont typeface="Helvetica Neue"/>
              <a:buChar char="•"/>
            </a:pPr>
            <a:r>
              <a:rPr lang="en-GB" sz="1800">
                <a:solidFill>
                  <a:srgbClr val="323232"/>
                </a:solidFill>
              </a:rPr>
              <a:t>Crea un temporizador para medir cuánto tiempo ha estado abierta una puerta.</a:t>
            </a:r>
            <a:endParaRPr/>
          </a:p>
          <a:p>
            <a:pPr marL="457200" lvl="0" indent="0" algn="l" rtl="0">
              <a:lnSpc>
                <a:spcPct val="110000"/>
              </a:lnSpc>
              <a:spcBef>
                <a:spcPts val="1300"/>
              </a:spcBef>
              <a:spcAft>
                <a:spcPts val="1000"/>
              </a:spcAft>
              <a:buSzPts val="1800"/>
              <a:buNone/>
            </a:pPr>
            <a:endParaRPr sz="1800"/>
          </a:p>
        </p:txBody>
      </p:sp>
      <p:pic>
        <p:nvPicPr>
          <p:cNvPr id="438" name="Google Shape;438;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grpSp>
        <p:nvGrpSpPr>
          <p:cNvPr id="439" name="Google Shape;439;g35fa30c4f18_0_51"/>
          <p:cNvGrpSpPr/>
          <p:nvPr/>
        </p:nvGrpSpPr>
        <p:grpSpPr>
          <a:xfrm>
            <a:off x="8091682" y="128549"/>
            <a:ext cx="981036" cy="1315129"/>
            <a:chOff x="7405932" y="173599"/>
            <a:chExt cx="981036" cy="1315129"/>
          </a:xfrm>
        </p:grpSpPr>
        <p:grpSp>
          <p:nvGrpSpPr>
            <p:cNvPr id="440" name="Google Shape;440;g35fa30c4f18_0_51"/>
            <p:cNvGrpSpPr/>
            <p:nvPr/>
          </p:nvGrpSpPr>
          <p:grpSpPr>
            <a:xfrm rot="4080661">
              <a:off x="7924640" y="228087"/>
              <a:ext cx="371965" cy="377145"/>
              <a:chOff x="7572716" y="3272053"/>
              <a:chExt cx="489368" cy="496098"/>
            </a:xfrm>
          </p:grpSpPr>
          <p:sp>
            <p:nvSpPr>
              <p:cNvPr id="441" name="Google Shape;441;g35fa30c4f18_0_51" descr="decorativo"/>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42" name="Google Shape;442;g35fa30c4f18_0_51" descr="decorativo"/>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43" name="Google Shape;443;g35fa30c4f18_0_51" descr="decorativo"/>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44" name="Google Shape;444;g35fa30c4f18_0_51" descr="decorativo"/>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45" name="Google Shape;445;g35fa30c4f18_0_51" descr="decorativo"/>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46" name="Google Shape;446;g35fa30c4f18_0_51" descr="decorativo"/>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447" name="Google Shape;447;g35fa30c4f18_0_51" descr="decorativo" title="Surprised_green@4x-100.jpg"/>
            <p:cNvPicPr preferRelativeResize="0"/>
            <p:nvPr/>
          </p:nvPicPr>
          <p:blipFill rotWithShape="1">
            <a:blip r:embed="rId4">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Cómo funciona la alarma de puerta simple </a:t>
            </a:r>
            <a:endParaRPr/>
          </a:p>
        </p:txBody>
      </p:sp>
      <p:sp>
        <p:nvSpPr>
          <p:cNvPr id="132" name="Google Shape;132;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Página </a:t>
            </a:r>
            <a:fld id="{00000000-1234-1234-1234-123412341234}" type="slidenum">
              <a:rPr lang="en-GB"/>
              <a:t>4</a:t>
            </a:fld>
            <a:endParaRPr/>
          </a:p>
        </p:txBody>
      </p:sp>
      <p:sp>
        <p:nvSpPr>
          <p:cNvPr id="133" name="Google Shape;133;g365ab73c13e_0_81"/>
          <p:cNvSpPr txBox="1">
            <a:spLocks noGrp="1"/>
          </p:cNvSpPr>
          <p:nvPr>
            <p:ph type="body" idx="1"/>
          </p:nvPr>
        </p:nvSpPr>
        <p:spPr>
          <a:xfrm>
            <a:off x="681025" y="1472175"/>
            <a:ext cx="7797900" cy="39477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0"/>
              </a:spcBef>
              <a:spcAft>
                <a:spcPts val="0"/>
              </a:spcAft>
              <a:buClr>
                <a:srgbClr val="00A000"/>
              </a:buClr>
              <a:buSzPts val="1800"/>
              <a:buFont typeface="Helvetica Neue"/>
              <a:buChar char="•"/>
            </a:pPr>
            <a:r>
              <a:rPr lang="en-GB" sz="1800">
                <a:solidFill>
                  <a:srgbClr val="323232"/>
                </a:solidFill>
                <a:highlight>
                  <a:srgbClr val="FFFFFF"/>
                </a:highlight>
              </a:rPr>
              <a:t>Se coloca un imán en la esquina de una puerta y el micro:bit se coloca cerca de él, en el marco de la puerta.</a:t>
            </a:r>
            <a:endParaRPr sz="1800"/>
          </a:p>
          <a:p>
            <a:pPr marL="457200" lvl="0" indent="-342900" algn="l" rtl="0">
              <a:lnSpc>
                <a:spcPct val="110000"/>
              </a:lnSpc>
              <a:spcBef>
                <a:spcPts val="1000"/>
              </a:spcBef>
              <a:spcAft>
                <a:spcPts val="0"/>
              </a:spcAft>
              <a:buClr>
                <a:srgbClr val="00A000"/>
              </a:buClr>
              <a:buSzPts val="1800"/>
              <a:buFont typeface="Helvetica Neue"/>
              <a:buChar char="•"/>
            </a:pPr>
            <a:r>
              <a:rPr lang="en-GB" sz="1800">
                <a:solidFill>
                  <a:srgbClr val="323232"/>
                </a:solidFill>
                <a:highlight>
                  <a:srgbClr val="FFFFFF"/>
                </a:highlight>
              </a:rPr>
              <a:t>El programa utiliza el sensor de entrada del magnetómetro y un bucle infinito para continuar midiendo la intensidad del campo magnético. </a:t>
            </a:r>
            <a:endParaRPr sz="1800"/>
          </a:p>
          <a:p>
            <a:pPr marL="457200" lvl="0" indent="-342900" algn="l" rtl="0">
              <a:lnSpc>
                <a:spcPct val="110000"/>
              </a:lnSpc>
              <a:spcBef>
                <a:spcPts val="1000"/>
              </a:spcBef>
              <a:spcAft>
                <a:spcPts val="0"/>
              </a:spcAft>
              <a:buClr>
                <a:srgbClr val="00A000"/>
              </a:buClr>
              <a:buSzPts val="1800"/>
              <a:buFont typeface="Helvetica Neue"/>
              <a:buChar char="•"/>
            </a:pPr>
            <a:r>
              <a:rPr lang="en-GB" sz="1800">
                <a:solidFill>
                  <a:srgbClr val="323232"/>
                </a:solidFill>
                <a:highlight>
                  <a:srgbClr val="FFFFFF"/>
                </a:highlight>
              </a:rPr>
              <a:t>El programa utiliza una selección de modo que, cuando la intensidad del campo magnético cae por debajo de un determinado nivel (el umbral), aparece una cara enfadada en la pantalla led. </a:t>
            </a:r>
            <a:endParaRPr sz="1800"/>
          </a:p>
          <a:p>
            <a:pPr marL="457200" lvl="0" indent="-342900" algn="l" rtl="0">
              <a:lnSpc>
                <a:spcPct val="110000"/>
              </a:lnSpc>
              <a:spcBef>
                <a:spcPts val="1000"/>
              </a:spcBef>
              <a:spcAft>
                <a:spcPts val="1000"/>
              </a:spcAft>
              <a:buClr>
                <a:srgbClr val="00A000"/>
              </a:buClr>
              <a:buSzPts val="1800"/>
              <a:buFont typeface="Helvetica Neue"/>
              <a:buChar char="•"/>
            </a:pPr>
            <a:r>
              <a:rPr lang="en-GB" sz="1800">
                <a:solidFill>
                  <a:srgbClr val="323232"/>
                </a:solidFill>
                <a:highlight>
                  <a:srgbClr val="FFFFFF"/>
                </a:highlight>
              </a:rPr>
              <a:t>Esto significa que, cuando se abrió la puerta, el imán se alejó del micro:bit, lo que indicaba que alguien podría haber estado en tu habitación. </a:t>
            </a:r>
            <a:endParaRPr sz="1800"/>
          </a:p>
        </p:txBody>
      </p:sp>
      <p:grpSp>
        <p:nvGrpSpPr>
          <p:cNvPr id="134" name="Google Shape;134;g365ab73c13e_0_81"/>
          <p:cNvGrpSpPr/>
          <p:nvPr/>
        </p:nvGrpSpPr>
        <p:grpSpPr>
          <a:xfrm rot="4042808">
            <a:off x="8733555" y="955093"/>
            <a:ext cx="650811" cy="659761"/>
            <a:chOff x="7572716" y="3272053"/>
            <a:chExt cx="489368" cy="496098"/>
          </a:xfrm>
        </p:grpSpPr>
        <p:sp>
          <p:nvSpPr>
            <p:cNvPr id="135" name="Google Shape;135;g365ab73c13e_0_81"/>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6" name="Google Shape;136;g365ab73c13e_0_81"/>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7" name="Google Shape;137;g365ab73c13e_0_81"/>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8" name="Google Shape;138;g365ab73c13e_0_81"/>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9" name="Google Shape;139;g365ab73c13e_0_81"/>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40" name="Google Shape;140;g365ab73c13e_0_81"/>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41" name="Google Shape;141;g365ab73c13e_0_81"/>
          <p:cNvPicPr preferRelativeResize="0"/>
          <p:nvPr/>
        </p:nvPicPr>
        <p:blipFill rotWithShape="1">
          <a:blip r:embed="rId3">
            <a:alphaModFix/>
          </a:blip>
          <a:srcRect/>
          <a:stretch/>
        </p:blipFill>
        <p:spPr>
          <a:xfrm>
            <a:off x="8286302" y="1058044"/>
            <a:ext cx="192617" cy="192617"/>
          </a:xfrm>
          <a:prstGeom prst="rect">
            <a:avLst/>
          </a:prstGeom>
          <a:noFill/>
          <a:ln>
            <a:noFill/>
          </a:ln>
        </p:spPr>
      </p:pic>
      <p:sp>
        <p:nvSpPr>
          <p:cNvPr id="142" name="Google Shape;142;g365ab73c13e_0_81"/>
          <p:cNvSpPr/>
          <p:nvPr/>
        </p:nvSpPr>
        <p:spPr>
          <a:xfrm>
            <a:off x="528025" y="5524400"/>
            <a:ext cx="8254200" cy="9114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00A000"/>
                </a:solidFill>
                <a:latin typeface="Helvetica Neue"/>
                <a:ea typeface="Helvetica Neue"/>
                <a:cs typeface="Helvetica Neue"/>
                <a:sym typeface="Helvetica Neue"/>
              </a:rPr>
              <a:t>Consejo profesional:</a:t>
            </a:r>
            <a:r>
              <a:rPr lang="en-GB" sz="1800" b="0" i="0" u="none" strike="noStrike" cap="none">
                <a:solidFill>
                  <a:srgbClr val="000000"/>
                </a:solidFill>
                <a:latin typeface="Helvetica Neue"/>
                <a:ea typeface="Helvetica Neue"/>
                <a:cs typeface="Helvetica Neue"/>
                <a:sym typeface="Helvetica Neue"/>
              </a:rPr>
              <a:t> asegúrate de que el imán y el micro:bit estén cerca uno del otro cuando la puerta esté cerrada.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Elige tu nivel</a:t>
            </a:r>
            <a:endParaRPr/>
          </a:p>
        </p:txBody>
      </p:sp>
      <p:sp>
        <p:nvSpPr>
          <p:cNvPr id="148" name="Google Shape;148;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5</a:t>
            </a:fld>
            <a:endParaRPr/>
          </a:p>
        </p:txBody>
      </p:sp>
      <p:pic>
        <p:nvPicPr>
          <p:cNvPr id="149" name="Google Shape;149;g35fe6bcad37_0_9" descr="decorativo"/>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50" name="Google Shape;150;g35fe6bcad37_0_9"/>
          <p:cNvGraphicFramePr/>
          <p:nvPr/>
        </p:nvGraphicFramePr>
        <p:xfrm>
          <a:off x="775175" y="1276763"/>
          <a:ext cx="3000000" cy="3000000"/>
        </p:xfrm>
        <a:graphic>
          <a:graphicData uri="http://schemas.openxmlformats.org/drawingml/2006/table">
            <a:tbl>
              <a:tblPr>
                <a:noFill/>
                <a:tableStyleId>{FBE6BE8A-550E-4FC1-8DC1-E22D04E1C5AA}</a:tableStyleId>
              </a:tblPr>
              <a:tblGrid>
                <a:gridCol w="1302875">
                  <a:extLst>
                    <a:ext uri="{9D8B030D-6E8A-4147-A177-3AD203B41FA5}">
                      <a16:colId xmlns:a16="http://schemas.microsoft.com/office/drawing/2014/main" val="20000"/>
                    </a:ext>
                  </a:extLst>
                </a:gridCol>
                <a:gridCol w="7241125">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2993D6"/>
                          </a:solidFill>
                          <a:latin typeface="Helvetica Neue"/>
                          <a:ea typeface="Helvetica Neue"/>
                          <a:cs typeface="Helvetica Neue"/>
                          <a:sym typeface="Helvetica Neue"/>
                        </a:rPr>
                        <a:t>Ligero</a:t>
                      </a:r>
                      <a:r>
                        <a:rPr lang="en-GB" sz="1800" strike="noStrike" cap="none">
                          <a:latin typeface="Helvetica Neue"/>
                          <a:ea typeface="Helvetica Neue"/>
                          <a:cs typeface="Helvetica Neue"/>
                          <a:sym typeface="Helvetica Neue"/>
                        </a:rPr>
                        <a:t> </a:t>
                      </a:r>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30 min.</a:t>
                      </a:r>
                      <a:endParaRPr/>
                    </a:p>
                  </a:txBody>
                  <a:tcPr marL="91425" marR="91425" marT="91425" marB="90000"/>
                </a:tc>
                <a:tc>
                  <a:txBody>
                    <a:bodyPr/>
                    <a:lstStyle/>
                    <a:p>
                      <a:pPr marL="0" marR="0" lvl="0" indent="0" algn="l" rtl="0">
                        <a:lnSpc>
                          <a:spcPct val="100000"/>
                        </a:lnSpc>
                        <a:spcBef>
                          <a:spcPts val="0"/>
                        </a:spcBef>
                        <a:spcAft>
                          <a:spcPts val="0"/>
                        </a:spcAft>
                        <a:buClr>
                          <a:schemeClr val="dk1"/>
                        </a:buClr>
                        <a:buSzPts val="1100"/>
                        <a:buFont typeface="Arial"/>
                        <a:buNone/>
                      </a:pPr>
                      <a:r>
                        <a:rPr lang="en-GB" sz="1500" b="1" u="none" strike="noStrike" cap="none">
                          <a:solidFill>
                            <a:schemeClr val="dk1"/>
                          </a:solidFill>
                          <a:latin typeface="Helvetica Neue"/>
                          <a:ea typeface="Helvetica Neue"/>
                          <a:cs typeface="Helvetica Neue"/>
                          <a:sym typeface="Helvetica Neue"/>
                        </a:rPr>
                        <a:t>Resultado del aprendizaje: </a:t>
                      </a:r>
                      <a:r>
                        <a:rPr lang="en-GB" sz="1500" u="none" strike="noStrike" cap="none">
                          <a:solidFill>
                            <a:schemeClr val="dk1"/>
                          </a:solidFill>
                          <a:latin typeface="Helvetica Neue"/>
                          <a:ea typeface="Helvetica Neue"/>
                          <a:cs typeface="Helvetica Neue"/>
                          <a:sym typeface="Helvetica Neue"/>
                        </a:rPr>
                        <a:t>soy capaz de observar y hacer preguntas sobre los campos magnéticos utilizando la alarma de puerta simple del micro:bit.</a:t>
                      </a:r>
                      <a:endParaRPr sz="1500"/>
                    </a:p>
                  </a:txBody>
                  <a:tcPr marL="91425" marR="91425" marT="91425" marB="91425">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utilizando código existente, diseña una alarma de puerta simple con un micro:bit y un imán para dar ejemplos de cómo interactúan los campos magnéticos sin que los objetos se toquen entre sí.</a:t>
                      </a:r>
                      <a:endParaRPr sz="1500"/>
                    </a:p>
                  </a:txBody>
                  <a:tcPr marL="91425" marR="91425" marT="91425" marB="91425">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6C4BC1"/>
                          </a:solidFill>
                          <a:latin typeface="Helvetica Neue"/>
                          <a:ea typeface="Helvetica Neue"/>
                          <a:cs typeface="Helvetica Neue"/>
                          <a:sym typeface="Helvetica Neue"/>
                        </a:rPr>
                        <a:t>Medio</a:t>
                      </a:r>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075"/>
                        <a:buFont typeface="Arial"/>
                        <a:buNone/>
                      </a:pPr>
                      <a:endParaRPr sz="105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5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Resultado del aprendizaje:</a:t>
                      </a:r>
                      <a:r>
                        <a:rPr lang="en-GB" sz="1500" u="none" strike="noStrike" cap="none">
                          <a:solidFill>
                            <a:schemeClr val="dk1"/>
                          </a:solidFill>
                          <a:latin typeface="Helvetica Neue"/>
                          <a:ea typeface="Helvetica Neue"/>
                          <a:cs typeface="Helvetica Neue"/>
                          <a:sym typeface="Helvetica Neue"/>
                        </a:rPr>
                        <a:t>  puedo modificar mi propio programa de alarma de puerta simple para observar y hacer preguntas sobre los campos magnéticos.</a:t>
                      </a:r>
                      <a:endParaRPr sz="1500"/>
                    </a:p>
                  </a:txBody>
                  <a:tcPr marL="91425" marR="91425" marT="91425" marB="91425">
                    <a:solidFill>
                      <a:srgbClr val="F3F3F3"/>
                    </a:solidFill>
                  </a:tcPr>
                </a:tc>
                <a:extLst>
                  <a:ext uri="{0D108BD9-81ED-4DB2-BD59-A6C34878D82A}">
                    <a16:rowId xmlns:a16="http://schemas.microsoft.com/office/drawing/2014/main" val="10002"/>
                  </a:ext>
                </a:extLst>
              </a:tr>
              <a:tr h="8250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 modifica el proyecto inicial para programar tu propia alarma de puerta simple.</a:t>
                      </a:r>
                      <a:endParaRPr sz="1500"/>
                    </a:p>
                    <a:p>
                      <a:pPr marL="0" marR="0" lvl="0" indent="0" algn="l" rtl="0">
                        <a:lnSpc>
                          <a:spcPct val="100000"/>
                        </a:lnSpc>
                        <a:spcBef>
                          <a:spcPts val="0"/>
                        </a:spcBef>
                        <a:spcAft>
                          <a:spcPts val="0"/>
                        </a:spcAft>
                        <a:buClr>
                          <a:srgbClr val="000000"/>
                        </a:buClr>
                        <a:buSzPts val="1650"/>
                        <a:buFont typeface="Arial"/>
                        <a:buNone/>
                      </a:pPr>
                      <a:endParaRPr sz="1500" u="none" strike="noStrike" cap="none">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3"/>
                  </a:ext>
                </a:extLst>
              </a:tr>
              <a:tr h="8401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00" b="1" u="sng" strike="noStrike" cap="none">
                          <a:solidFill>
                            <a:srgbClr val="CD0364"/>
                          </a:solidFill>
                          <a:latin typeface="Helvetica Neue"/>
                          <a:ea typeface="Helvetica Neue"/>
                          <a:cs typeface="Helvetica Neue"/>
                          <a:sym typeface="Helvetica Neue"/>
                        </a:rPr>
                        <a:t>Picante</a:t>
                      </a:r>
                      <a:endParaRPr u="sng">
                        <a:solidFill>
                          <a:srgbClr val="CD0364"/>
                        </a:solidFill>
                      </a:endParaRPr>
                    </a:p>
                    <a:p>
                      <a:pPr marL="0" marR="0" lvl="0" indent="0" algn="l" rtl="0">
                        <a:lnSpc>
                          <a:spcPct val="90000"/>
                        </a:lnSpc>
                        <a:spcBef>
                          <a:spcPts val="812"/>
                        </a:spcBef>
                        <a:spcAft>
                          <a:spcPts val="0"/>
                        </a:spcAft>
                        <a:buClr>
                          <a:srgbClr val="000000"/>
                        </a:buClr>
                        <a:buSzPts val="1875"/>
                        <a:buFont typeface="Arial"/>
                        <a:buNone/>
                      </a:pPr>
                      <a:r>
                        <a:rPr lang="en-GB" sz="1800" u="none" strike="noStrike" cap="none">
                          <a:solidFill>
                            <a:schemeClr val="dk1"/>
                          </a:solidFill>
                          <a:latin typeface="Helvetica Neue"/>
                          <a:ea typeface="Helvetica Neue"/>
                          <a:cs typeface="Helvetica Neue"/>
                          <a:sym typeface="Helvetica Neue"/>
                        </a:rPr>
                        <a:t>🌶️🌶️🌶️</a:t>
                      </a:r>
                      <a:endParaRPr/>
                    </a:p>
                    <a:p>
                      <a:pPr marL="0" marR="0" lvl="0" indent="0" algn="l" rtl="0">
                        <a:lnSpc>
                          <a:spcPct val="90000"/>
                        </a:lnSpc>
                        <a:spcBef>
                          <a:spcPts val="812"/>
                        </a:spcBef>
                        <a:spcAft>
                          <a:spcPts val="0"/>
                        </a:spcAft>
                        <a:buClr>
                          <a:srgbClr val="000000"/>
                        </a:buClr>
                        <a:buSzPts val="1375"/>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2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200" u="none" strike="noStrike" cap="none">
                          <a:solidFill>
                            <a:schemeClr val="dk1"/>
                          </a:solidFill>
                          <a:latin typeface="Helvetica Neue"/>
                          <a:ea typeface="Helvetica Neue"/>
                          <a:cs typeface="Helvetica Neue"/>
                          <a:sym typeface="Helvetica Neue"/>
                        </a:rPr>
                        <a:t>45-60 min.</a:t>
                      </a:r>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Resultado del aprendizaje:</a:t>
                      </a:r>
                      <a:r>
                        <a:rPr lang="en-GB" sz="1500" u="none" strike="noStrike" cap="none">
                          <a:solidFill>
                            <a:schemeClr val="dk1"/>
                          </a:solidFill>
                          <a:latin typeface="Helvetica Neue"/>
                          <a:ea typeface="Helvetica Neue"/>
                          <a:cs typeface="Helvetica Neue"/>
                          <a:sym typeface="Helvetica Neue"/>
                        </a:rPr>
                        <a:t> puedo crear mi propio programa de alarma de puerta simple para observar y hacer preguntas sobre los campos magnéticos.</a:t>
                      </a:r>
                      <a:endParaRPr sz="1500"/>
                    </a:p>
                  </a:txBody>
                  <a:tcPr marL="91425" marR="91425" marT="91425" marB="91425">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500" b="1" u="none" strike="noStrike" cap="none">
                          <a:solidFill>
                            <a:schemeClr val="dk1"/>
                          </a:solidFill>
                          <a:latin typeface="Helvetica Neue"/>
                          <a:ea typeface="Helvetica Neue"/>
                          <a:cs typeface="Helvetica Neue"/>
                          <a:sym typeface="Helvetica Neue"/>
                        </a:rPr>
                        <a:t>Descripción de la actividad: </a:t>
                      </a:r>
                      <a:r>
                        <a:rPr lang="en-GB" sz="1500" u="none" strike="noStrike" cap="none">
                          <a:solidFill>
                            <a:schemeClr val="dk1"/>
                          </a:solidFill>
                          <a:latin typeface="Helvetica Neue"/>
                          <a:ea typeface="Helvetica Neue"/>
                          <a:cs typeface="Helvetica Neue"/>
                          <a:sym typeface="Helvetica Neue"/>
                        </a:rPr>
                        <a:t> programa tu propio programa de alarma de puerta simple para observar y hacer preguntas sobre los campos magnéticos.</a:t>
                      </a:r>
                      <a:endParaRPr sz="1500"/>
                    </a:p>
                  </a:txBody>
                  <a:tcPr marL="91425" marR="91425" marT="91425" marB="91425">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Ligero</a:t>
            </a:r>
            <a:endParaRPr/>
          </a:p>
        </p:txBody>
      </p:sp>
      <p:sp>
        <p:nvSpPr>
          <p:cNvPr id="156" name="Google Shape;156;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Ligero 🌶️ Introducción</a:t>
            </a:r>
            <a:endParaRPr/>
          </a:p>
        </p:txBody>
      </p:sp>
      <p:sp>
        <p:nvSpPr>
          <p:cNvPr id="162" name="Google Shape;162;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7</a:t>
            </a:fld>
            <a:endParaRPr/>
          </a:p>
        </p:txBody>
      </p:sp>
      <p:sp>
        <p:nvSpPr>
          <p:cNvPr id="163" name="Google Shape;163;g35fa30c4f18_0_17"/>
          <p:cNvSpPr txBox="1">
            <a:spLocks noGrp="1"/>
          </p:cNvSpPr>
          <p:nvPr>
            <p:ph type="body" idx="1"/>
          </p:nvPr>
        </p:nvSpPr>
        <p:spPr>
          <a:xfrm>
            <a:off x="681025" y="1548375"/>
            <a:ext cx="78501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2993D6"/>
              </a:buClr>
              <a:buSzPts val="1800"/>
              <a:buChar char="•"/>
            </a:pPr>
            <a:r>
              <a:rPr lang="en-GB" sz="1600"/>
              <a:t>Los alumnos descargarán el código en su micro:bit y lo utilizarán con un imán para explorar los campos magnéticos y diseñar una alarma de puerta simple.</a:t>
            </a:r>
            <a:endParaRPr/>
          </a:p>
          <a:p>
            <a:pPr marL="457200" lvl="0" indent="-342900" algn="l" rtl="0">
              <a:lnSpc>
                <a:spcPct val="110000"/>
              </a:lnSpc>
              <a:spcBef>
                <a:spcPts val="1300"/>
              </a:spcBef>
              <a:spcAft>
                <a:spcPts val="0"/>
              </a:spcAft>
              <a:buClr>
                <a:srgbClr val="2993D6"/>
              </a:buClr>
              <a:buSzPts val="1800"/>
              <a:buChar char="•"/>
            </a:pPr>
            <a:r>
              <a:rPr lang="en-GB" sz="1600"/>
              <a:t>Coloca un imán en la esquina de una puerta y fija el micro:bit cerca de él, en el marco de la puerta. </a:t>
            </a:r>
            <a:endParaRPr/>
          </a:p>
          <a:p>
            <a:pPr marL="457200" lvl="0" indent="-342900" algn="l" rtl="0">
              <a:lnSpc>
                <a:spcPct val="110000"/>
              </a:lnSpc>
              <a:spcBef>
                <a:spcPts val="1300"/>
              </a:spcBef>
              <a:spcAft>
                <a:spcPts val="0"/>
              </a:spcAft>
              <a:buClr>
                <a:srgbClr val="2993D6"/>
              </a:buClr>
              <a:buSzPts val="1800"/>
              <a:buChar char="•"/>
            </a:pPr>
            <a:r>
              <a:rPr lang="en-GB" sz="1600"/>
              <a:t>Los alumnos probarán la alarma abriendo y cerrando la puerta. </a:t>
            </a:r>
            <a:endParaRPr/>
          </a:p>
          <a:p>
            <a:pPr marL="457200" lvl="0" indent="-342900" algn="l" rtl="0">
              <a:lnSpc>
                <a:spcPct val="110000"/>
              </a:lnSpc>
              <a:spcBef>
                <a:spcPts val="1300"/>
              </a:spcBef>
              <a:spcAft>
                <a:spcPts val="0"/>
              </a:spcAft>
              <a:buClr>
                <a:srgbClr val="2993D6"/>
              </a:buClr>
              <a:buSzPts val="1800"/>
              <a:buChar char="•"/>
            </a:pPr>
            <a:r>
              <a:rPr lang="en-GB" sz="1600"/>
              <a:t>Dado que los imanes tienen diferentes intensidades de campo magnético, tus alumnos y tú tomarán lecturas y ajustarán el código según sea necesario para mejorar la alarma de la puerta. </a:t>
            </a:r>
            <a:endParaRPr/>
          </a:p>
          <a:p>
            <a:pPr marL="457200" lvl="0" indent="-342900" algn="l" rtl="0">
              <a:lnSpc>
                <a:spcPct val="110000"/>
              </a:lnSpc>
              <a:spcBef>
                <a:spcPts val="1300"/>
              </a:spcBef>
              <a:spcAft>
                <a:spcPts val="0"/>
              </a:spcAft>
              <a:buClr>
                <a:srgbClr val="2993D6"/>
              </a:buClr>
              <a:buSzPts val="1800"/>
              <a:buChar char="•"/>
            </a:pPr>
            <a:r>
              <a:rPr lang="en-GB" sz="1600"/>
              <a:t>Si no es posible instalar una alarma en la puerta, </a:t>
            </a:r>
            <a:br>
              <a:rPr lang="en-GB" sz="1600"/>
            </a:br>
            <a:r>
              <a:rPr lang="en-GB" sz="1600"/>
              <a:t>puedes realizar el mismo experimento con una caja. </a:t>
            </a:r>
            <a:endParaRPr/>
          </a:p>
        </p:txBody>
      </p:sp>
      <p:pic>
        <p:nvPicPr>
          <p:cNvPr id="164" name="Google Shape;164;g35fa30c4f18_0_17" descr="decorativo"/>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65" name="Google Shape;165;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66" name="Google Shape;166;g35fa30c4f18_0_17" descr="Ilustración del proyecto de alarma para puertas acoplado a una caja de cartón con tapa." title="Screenshot 2025-07-07 at 14.23.32.png"/>
          <p:cNvPicPr preferRelativeResize="0"/>
          <p:nvPr/>
        </p:nvPicPr>
        <p:blipFill rotWithShape="1">
          <a:blip r:embed="rId4">
            <a:alphaModFix/>
          </a:blip>
          <a:srcRect/>
          <a:stretch/>
        </p:blipFill>
        <p:spPr>
          <a:xfrm>
            <a:off x="6337972" y="4603675"/>
            <a:ext cx="2486999" cy="17526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 1</a:t>
            </a:r>
            <a:endParaRPr/>
          </a:p>
        </p:txBody>
      </p:sp>
      <p:sp>
        <p:nvSpPr>
          <p:cNvPr id="172" name="Google Shape;172;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8</a:t>
            </a:fld>
            <a:endParaRPr/>
          </a:p>
        </p:txBody>
      </p:sp>
      <p:sp>
        <p:nvSpPr>
          <p:cNvPr id="173" name="Google Shape;173;g3669771b81a_0_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600" b="1">
                <a:solidFill>
                  <a:srgbClr val="2A92D6"/>
                </a:solidFill>
              </a:rPr>
              <a:t>Abre</a:t>
            </a:r>
            <a:r>
              <a:rPr lang="en-GB" sz="1600">
                <a:solidFill>
                  <a:srgbClr val="000000"/>
                </a:solidFill>
              </a:rPr>
              <a:t> el proyecto: </a:t>
            </a:r>
            <a:r>
              <a:rPr lang="en-GB" sz="1600" u="sng">
                <a:solidFill>
                  <a:schemeClr val="hlink"/>
                </a:solidFill>
                <a:hlinkClick r:id="rId3"/>
              </a:rPr>
              <a:t>mbit.io/us-puerta</a:t>
            </a:r>
            <a:r>
              <a:rPr lang="en-GB" sz="1600">
                <a:solidFill>
                  <a:srgbClr val="000000"/>
                </a:solidFill>
              </a:rPr>
              <a:t> y </a:t>
            </a:r>
            <a:r>
              <a:rPr lang="en-GB" sz="1600" b="1">
                <a:solidFill>
                  <a:srgbClr val="2A92D6"/>
                </a:solidFill>
              </a:rPr>
              <a:t>descarga</a:t>
            </a:r>
            <a:r>
              <a:rPr lang="en-GB" sz="1600">
                <a:solidFill>
                  <a:srgbClr val="000000"/>
                </a:solidFill>
              </a:rPr>
              <a:t> el código al micro:bit.</a:t>
            </a:r>
            <a:endParaRPr/>
          </a:p>
          <a:p>
            <a:pPr marL="318151" lvl="0" indent="-309553" algn="l" rtl="0">
              <a:lnSpc>
                <a:spcPct val="110000"/>
              </a:lnSpc>
              <a:spcBef>
                <a:spcPts val="1300"/>
              </a:spcBef>
              <a:spcAft>
                <a:spcPts val="0"/>
              </a:spcAft>
              <a:buClr>
                <a:srgbClr val="2993D6"/>
              </a:buClr>
              <a:buSzPts val="1800"/>
              <a:buChar char="•"/>
            </a:pPr>
            <a:r>
              <a:rPr lang="en-GB" sz="1600" b="1">
                <a:solidFill>
                  <a:srgbClr val="2A92D6"/>
                </a:solidFill>
              </a:rPr>
              <a:t>Desconecta</a:t>
            </a:r>
            <a:r>
              <a:rPr lang="en-GB" sz="1600" b="1">
                <a:solidFill>
                  <a:srgbClr val="000000"/>
                </a:solidFill>
              </a:rPr>
              <a:t> </a:t>
            </a:r>
            <a:r>
              <a:rPr lang="en-GB" sz="1600">
                <a:solidFill>
                  <a:srgbClr val="000000"/>
                </a:solidFill>
              </a:rPr>
              <a:t>el micro:bit y </a:t>
            </a:r>
            <a:r>
              <a:rPr lang="en-GB" sz="1600" b="1">
                <a:solidFill>
                  <a:srgbClr val="2A92D6"/>
                </a:solidFill>
              </a:rPr>
              <a:t>conecta</a:t>
            </a:r>
            <a:r>
              <a:rPr lang="en-GB" sz="1600">
                <a:solidFill>
                  <a:srgbClr val="000000"/>
                </a:solidFill>
              </a:rPr>
              <a:t> la batería. </a:t>
            </a:r>
            <a:endParaRPr/>
          </a:p>
          <a:p>
            <a:pPr marL="318151" lvl="0" indent="-309553" algn="l" rtl="0">
              <a:lnSpc>
                <a:spcPct val="110000"/>
              </a:lnSpc>
              <a:spcBef>
                <a:spcPts val="1300"/>
              </a:spcBef>
              <a:spcAft>
                <a:spcPts val="0"/>
              </a:spcAft>
              <a:buClr>
                <a:srgbClr val="2993D6"/>
              </a:buClr>
              <a:buSzPts val="1800"/>
              <a:buChar char="•"/>
            </a:pPr>
            <a:r>
              <a:rPr lang="en-GB" sz="1600" b="1">
                <a:solidFill>
                  <a:srgbClr val="2A92D6"/>
                </a:solidFill>
              </a:rPr>
              <a:t>Fija</a:t>
            </a:r>
            <a:r>
              <a:rPr lang="en-GB" sz="1600" b="1">
                <a:solidFill>
                  <a:srgbClr val="000000"/>
                </a:solidFill>
              </a:rPr>
              <a:t> </a:t>
            </a:r>
            <a:r>
              <a:rPr lang="en-GB" sz="1600">
                <a:solidFill>
                  <a:srgbClr val="000000"/>
                </a:solidFill>
              </a:rPr>
              <a:t>un imán a la esquina de una puerta con masilla adhesiva.  </a:t>
            </a:r>
            <a:endParaRPr/>
          </a:p>
          <a:p>
            <a:pPr marL="318151" lvl="0" indent="-309553" algn="l" rtl="0">
              <a:lnSpc>
                <a:spcPct val="110000"/>
              </a:lnSpc>
              <a:spcBef>
                <a:spcPts val="1300"/>
              </a:spcBef>
              <a:spcAft>
                <a:spcPts val="0"/>
              </a:spcAft>
              <a:buClr>
                <a:srgbClr val="2993D6"/>
              </a:buClr>
              <a:buSzPts val="1800"/>
              <a:buChar char="•"/>
            </a:pPr>
            <a:r>
              <a:rPr lang="en-GB" sz="1600" b="1">
                <a:solidFill>
                  <a:srgbClr val="2A92D6"/>
                </a:solidFill>
              </a:rPr>
              <a:t>Coloca</a:t>
            </a:r>
            <a:r>
              <a:rPr lang="en-GB" sz="1600">
                <a:solidFill>
                  <a:srgbClr val="000000"/>
                </a:solidFill>
              </a:rPr>
              <a:t> un micro:bit cerca de él en el marco de la puerta. </a:t>
            </a:r>
            <a:endParaRPr/>
          </a:p>
          <a:p>
            <a:pPr marL="318151" lvl="0" indent="-309553" algn="l" rtl="0">
              <a:lnSpc>
                <a:spcPct val="110000"/>
              </a:lnSpc>
              <a:spcBef>
                <a:spcPts val="1300"/>
              </a:spcBef>
              <a:spcAft>
                <a:spcPts val="0"/>
              </a:spcAft>
              <a:buClr>
                <a:srgbClr val="2993D6"/>
              </a:buClr>
              <a:buSzPts val="1800"/>
              <a:buChar char="•"/>
            </a:pPr>
            <a:r>
              <a:rPr lang="en-GB" sz="1600" b="1">
                <a:solidFill>
                  <a:srgbClr val="2A92D6"/>
                </a:solidFill>
              </a:rPr>
              <a:t>Observa</a:t>
            </a:r>
            <a:r>
              <a:rPr lang="en-GB" sz="1600" b="1">
                <a:solidFill>
                  <a:srgbClr val="000000"/>
                </a:solidFill>
              </a:rPr>
              <a:t> </a:t>
            </a:r>
            <a:r>
              <a:rPr lang="en-GB" sz="1600">
                <a:solidFill>
                  <a:srgbClr val="000000"/>
                </a:solidFill>
              </a:rPr>
              <a:t>lo que ocurre cuando se abre y se cierra la puerta. ¿Se activa la alarma cuando se abre la puerta? ¿Qué tan bien crees que funciona?</a:t>
            </a:r>
            <a:endParaRPr/>
          </a:p>
          <a:p>
            <a:pPr marL="318151" lvl="0" indent="-309553" algn="l" rtl="0">
              <a:lnSpc>
                <a:spcPct val="110000"/>
              </a:lnSpc>
              <a:spcBef>
                <a:spcPts val="1300"/>
              </a:spcBef>
              <a:spcAft>
                <a:spcPts val="0"/>
              </a:spcAft>
              <a:buClr>
                <a:srgbClr val="2993D6"/>
              </a:buClr>
              <a:buSzPts val="1800"/>
              <a:buChar char="•"/>
            </a:pPr>
            <a:r>
              <a:rPr lang="en-GB" sz="1600" b="1">
                <a:solidFill>
                  <a:srgbClr val="2A92D6"/>
                </a:solidFill>
              </a:rPr>
              <a:t>Presiona</a:t>
            </a:r>
            <a:r>
              <a:rPr lang="en-GB" sz="1600">
                <a:solidFill>
                  <a:srgbClr val="000000"/>
                </a:solidFill>
              </a:rPr>
              <a:t> el botón B si necesitas restablecer la alarma. </a:t>
            </a:r>
            <a:endParaRPr/>
          </a:p>
          <a:p>
            <a:pPr marL="318151" lvl="0" indent="-309553" algn="l" rtl="0">
              <a:lnSpc>
                <a:spcPct val="110000"/>
              </a:lnSpc>
              <a:spcBef>
                <a:spcPts val="1300"/>
              </a:spcBef>
              <a:spcAft>
                <a:spcPts val="0"/>
              </a:spcAft>
              <a:buClr>
                <a:srgbClr val="2993D6"/>
              </a:buClr>
              <a:buSzPts val="1800"/>
              <a:buChar char="•"/>
            </a:pPr>
            <a:r>
              <a:rPr lang="en-GB" sz="1600" b="1">
                <a:solidFill>
                  <a:srgbClr val="2A92D6"/>
                </a:solidFill>
              </a:rPr>
              <a:t>Revisa</a:t>
            </a:r>
            <a:r>
              <a:rPr lang="en-GB" sz="1600"/>
              <a:t> tu conocimiento de la intensidad del campo magnético, concretamente que algunos imanes son más fuertes que otros. Esto significa que el umbral universal de este proyecto puede que no funcione para todos los imanes. </a:t>
            </a:r>
            <a:endParaRPr/>
          </a:p>
        </p:txBody>
      </p:sp>
      <p:sp>
        <p:nvSpPr>
          <p:cNvPr id="174" name="Google Shape;174;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75" name="Google Shape;175;g3669771b81a_0_1" descr="Ilustración de un educador delante de una pizarra en blanco utilizada para indicar las actividades dirigidas por el docente en esta página."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176" name="Google Shape;176;g3669771b81a_0_1" descr="Imán con relleno sólido"/>
          <p:cNvPicPr preferRelativeResize="0"/>
          <p:nvPr/>
        </p:nvPicPr>
        <p:blipFill rotWithShape="1">
          <a:blip r:embed="rId5">
            <a:alphaModFix/>
          </a:blip>
          <a:srcRect/>
          <a:stretch/>
        </p:blipFill>
        <p:spPr>
          <a:xfrm>
            <a:off x="5989845" y="5451360"/>
            <a:ext cx="805055" cy="805075"/>
          </a:xfrm>
          <a:prstGeom prst="rect">
            <a:avLst/>
          </a:prstGeom>
          <a:noFill/>
          <a:ln>
            <a:noFill/>
          </a:ln>
        </p:spPr>
      </p:pic>
      <p:pic>
        <p:nvPicPr>
          <p:cNvPr id="177" name="Google Shape;177;g3669771b81a_0_1" descr="Ilustración de una placa de micro:bit con una letra T mayúscula en la pantalla led."/>
          <p:cNvPicPr preferRelativeResize="0"/>
          <p:nvPr/>
        </p:nvPicPr>
        <p:blipFill rotWithShape="1">
          <a:blip r:embed="rId6">
            <a:alphaModFix/>
          </a:blip>
          <a:srcRect/>
          <a:stretch/>
        </p:blipFill>
        <p:spPr>
          <a:xfrm>
            <a:off x="6794899" y="5344949"/>
            <a:ext cx="1589325" cy="1225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g36d71b7023d_2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400">
                <a:solidFill>
                  <a:srgbClr val="2993D6"/>
                </a:solidFill>
              </a:rPr>
              <a:t>Ligero 🌶️ Pasos de la actividad de los alumnos 2</a:t>
            </a:r>
            <a:endParaRPr/>
          </a:p>
        </p:txBody>
      </p:sp>
      <p:sp>
        <p:nvSpPr>
          <p:cNvPr id="183" name="Google Shape;183;g36d71b7023d_2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Página </a:t>
            </a:r>
            <a:fld id="{00000000-1234-1234-1234-123412341234}" type="slidenum">
              <a:rPr lang="en-GB"/>
              <a:t>9</a:t>
            </a:fld>
            <a:endParaRPr/>
          </a:p>
        </p:txBody>
      </p:sp>
      <p:sp>
        <p:nvSpPr>
          <p:cNvPr id="184" name="Google Shape;184;g36d71b7023d_2_0"/>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318151" lvl="0" indent="-309553" algn="l" rtl="0">
              <a:lnSpc>
                <a:spcPct val="110000"/>
              </a:lnSpc>
              <a:spcBef>
                <a:spcPts val="1300"/>
              </a:spcBef>
              <a:spcAft>
                <a:spcPts val="0"/>
              </a:spcAft>
              <a:buClr>
                <a:srgbClr val="2993D6"/>
              </a:buClr>
              <a:buSzPts val="1800"/>
              <a:buChar char="•"/>
            </a:pPr>
            <a:r>
              <a:rPr lang="en-GB" sz="1600" b="1">
                <a:solidFill>
                  <a:srgbClr val="2993D6"/>
                </a:solidFill>
              </a:rPr>
              <a:t>Registra</a:t>
            </a:r>
            <a:r>
              <a:rPr lang="en-GB" sz="1600">
                <a:solidFill>
                  <a:srgbClr val="000000"/>
                </a:solidFill>
              </a:rPr>
              <a:t> la </a:t>
            </a:r>
            <a:r>
              <a:rPr lang="en-GB" sz="1600"/>
              <a:t>lectura de la fuerza magnética con la puerta abierta y cerrada presionando el botón A y anotando los números que aparecen en la pantalla led del micro:bit.</a:t>
            </a:r>
            <a:endParaRPr/>
          </a:p>
          <a:p>
            <a:pPr marL="318151" lvl="0" indent="-309553" algn="l" rtl="0">
              <a:lnSpc>
                <a:spcPct val="110000"/>
              </a:lnSpc>
              <a:spcBef>
                <a:spcPts val="1300"/>
              </a:spcBef>
              <a:spcAft>
                <a:spcPts val="0"/>
              </a:spcAft>
              <a:buClr>
                <a:srgbClr val="2993D6"/>
              </a:buClr>
              <a:buSzPts val="1800"/>
              <a:buChar char="•"/>
            </a:pPr>
            <a:r>
              <a:rPr lang="en-GB" sz="1600" b="1">
                <a:solidFill>
                  <a:srgbClr val="2993D6"/>
                </a:solidFill>
              </a:rPr>
              <a:t>Elige</a:t>
            </a:r>
            <a:r>
              <a:rPr lang="en-GB" sz="1600"/>
              <a:t> un nuevo valor para probar seleccionando un número intermedio entre las lecturas de puerta cerrada y puerta abierta.</a:t>
            </a:r>
            <a:endParaRPr/>
          </a:p>
          <a:p>
            <a:pPr marL="318151" lvl="0" indent="-309553" algn="l" rtl="0">
              <a:lnSpc>
                <a:spcPct val="110000"/>
              </a:lnSpc>
              <a:spcBef>
                <a:spcPts val="1300"/>
              </a:spcBef>
              <a:spcAft>
                <a:spcPts val="0"/>
              </a:spcAft>
              <a:buClr>
                <a:srgbClr val="2993D6"/>
              </a:buClr>
              <a:buSzPts val="1800"/>
              <a:buChar char="•"/>
            </a:pPr>
            <a:r>
              <a:rPr lang="en-GB" sz="1600" b="1">
                <a:solidFill>
                  <a:srgbClr val="2993D6"/>
                </a:solidFill>
              </a:rPr>
              <a:t>Ajusta</a:t>
            </a:r>
            <a:r>
              <a:rPr lang="en-GB" sz="1600"/>
              <a:t> tu código sustituyendo tu nueva lectura en la segunda parte del bloque de comparación de la «fuerza magnética» (véase el ejemplo).</a:t>
            </a:r>
            <a:endParaRPr/>
          </a:p>
          <a:p>
            <a:pPr marL="0" lvl="0" indent="0" algn="l" rtl="0">
              <a:lnSpc>
                <a:spcPct val="110000"/>
              </a:lnSpc>
              <a:spcBef>
                <a:spcPts val="1300"/>
              </a:spcBef>
              <a:spcAft>
                <a:spcPts val="0"/>
              </a:spcAft>
              <a:buSzPts val="1800"/>
              <a:buNone/>
            </a:pPr>
            <a:endParaRPr sz="16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marL="0" lvl="0" indent="0" algn="l" rtl="0">
              <a:lnSpc>
                <a:spcPct val="110000"/>
              </a:lnSpc>
              <a:spcBef>
                <a:spcPts val="1300"/>
              </a:spcBef>
              <a:spcAft>
                <a:spcPts val="0"/>
              </a:spcAft>
              <a:buSzPts val="1800"/>
              <a:buNone/>
            </a:pPr>
            <a:endParaRPr sz="16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endParaRPr>
          </a:p>
          <a:p>
            <a:pPr marL="0" lvl="0" indent="0" algn="l" rtl="0">
              <a:lnSpc>
                <a:spcPct val="110000"/>
              </a:lnSpc>
              <a:spcBef>
                <a:spcPts val="1300"/>
              </a:spcBef>
              <a:spcAft>
                <a:spcPts val="0"/>
              </a:spcAft>
              <a:buSzPts val="1800"/>
              <a:buNone/>
            </a:pPr>
            <a:endParaRPr sz="16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endParaRPr>
          </a:p>
          <a:p>
            <a:pPr marL="318151" lvl="0" indent="-309553" algn="l" rtl="0">
              <a:lnSpc>
                <a:spcPct val="110000"/>
              </a:lnSpc>
              <a:spcBef>
                <a:spcPts val="1300"/>
              </a:spcBef>
              <a:spcAft>
                <a:spcPts val="0"/>
              </a:spcAft>
              <a:buClr>
                <a:srgbClr val="2993D6"/>
              </a:buClr>
              <a:buSzPts val="1800"/>
              <a:buChar char="•"/>
            </a:pPr>
            <a:r>
              <a:rPr lang="en-GB" sz="1600" b="1">
                <a:solidFill>
                  <a:srgbClr val="2993D6"/>
                </a:solidFill>
              </a:rPr>
              <a:t>Descarga </a:t>
            </a:r>
            <a:r>
              <a:rPr lang="en-GB" sz="1600"/>
              <a:t>tu nuevo código y </a:t>
            </a:r>
            <a:r>
              <a:rPr lang="en-GB" sz="1600" b="1">
                <a:solidFill>
                  <a:srgbClr val="2993D6"/>
                </a:solidFill>
              </a:rPr>
              <a:t>pruébalo</a:t>
            </a:r>
            <a:r>
              <a:rPr lang="en-GB" sz="1600"/>
              <a:t>. </a:t>
            </a:r>
            <a:endParaRPr/>
          </a:p>
          <a:p>
            <a:pPr marL="318151" lvl="0" indent="-309553" algn="l" rtl="0">
              <a:lnSpc>
                <a:spcPct val="110000"/>
              </a:lnSpc>
              <a:spcBef>
                <a:spcPts val="1300"/>
              </a:spcBef>
              <a:spcAft>
                <a:spcPts val="0"/>
              </a:spcAft>
              <a:buClr>
                <a:srgbClr val="2993D6"/>
              </a:buClr>
              <a:buSzPts val="1800"/>
              <a:buChar char="•"/>
            </a:pPr>
            <a:r>
              <a:rPr lang="en-GB" sz="1600" b="1">
                <a:solidFill>
                  <a:srgbClr val="2A92D6"/>
                </a:solidFill>
              </a:rPr>
              <a:t>Observa</a:t>
            </a:r>
            <a:r>
              <a:rPr lang="en-GB" sz="1600" b="1"/>
              <a:t> </a:t>
            </a:r>
            <a:r>
              <a:rPr lang="en-GB" sz="1600"/>
              <a:t>si la alarma de la puerta funciona mejor o peor que antes.</a:t>
            </a:r>
            <a:r>
              <a:rPr lang="en-GB" sz="1600">
                <a:solidFill>
                  <a:srgbClr val="000000"/>
                </a:solidFill>
              </a:rPr>
              <a:t> ¿De qué manera tu conocimiento sobre la intensidad del campo magnético respalda tu conclusión?</a:t>
            </a:r>
            <a:endParaRPr/>
          </a:p>
        </p:txBody>
      </p:sp>
      <p:sp>
        <p:nvSpPr>
          <p:cNvPr id="185" name="Google Shape;185;g36d71b7023d_2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Ligero 🌶️ </a:t>
            </a:r>
            <a:r>
              <a:rPr lang="en-GB" sz="1150" b="0" i="0" u="none" strike="noStrike" cap="none">
                <a:solidFill>
                  <a:srgbClr val="888888"/>
                </a:solidFill>
                <a:latin typeface="Helvetica Neue"/>
                <a:ea typeface="Helvetica Neue"/>
                <a:cs typeface="Helvetica Neue"/>
                <a:sym typeface="Helvetica Neue"/>
              </a:rPr>
              <a:t>- Medio - Picante</a:t>
            </a:r>
            <a:endParaRPr/>
          </a:p>
        </p:txBody>
      </p:sp>
      <p:pic>
        <p:nvPicPr>
          <p:cNvPr id="186" name="Google Shape;186;g36d71b7023d_2_0" descr="Ilustración de un educador delante de una pizarra vacía utilizada para señalar las actividades dirigidas por el docente en esta página"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187" name="Google Shape;187;g36d71b7023d_2_0" descr="Código basado en bloques para un micro:bit que muestra un ícono enfadado en la pantalla led del micro:bit si la lectura de la fuerza magnética es inferior a 200." title="threshold.png"/>
          <p:cNvPicPr preferRelativeResize="0"/>
          <p:nvPr/>
        </p:nvPicPr>
        <p:blipFill rotWithShape="1">
          <a:blip r:embed="rId4">
            <a:alphaModFix/>
          </a:blip>
          <a:srcRect/>
          <a:stretch/>
        </p:blipFill>
        <p:spPr>
          <a:xfrm>
            <a:off x="5623625" y="3709075"/>
            <a:ext cx="3955975" cy="1833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3481</Words>
  <Application>Microsoft Macintosh PowerPoint</Application>
  <PresentationFormat>A4 Paper (210x297 mm)</PresentationFormat>
  <Paragraphs>277</Paragraphs>
  <Slides>32</Slides>
  <Notes>32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32</vt:i4>
      </vt:variant>
    </vt:vector>
  </HeadingPairs>
  <TitlesOfParts>
    <vt:vector size="37" baseType="lpstr">
      <vt:lpstr>Arial</vt:lpstr>
      <vt:lpstr>Helvetica Neue</vt:lpstr>
      <vt:lpstr>Calibri</vt:lpstr>
      <vt:lpstr>Office Theme</vt:lpstr>
      <vt:lpstr>Divider Slides</vt:lpstr>
      <vt:lpstr>Lo que necesitas: </vt:lpstr>
      <vt:lpstr>Alarma de puerta simple</vt:lpstr>
      <vt:lpstr>Conceptos de la Informática</vt:lpstr>
      <vt:lpstr>Cómo funciona la alarma de puerta simple </vt:lpstr>
      <vt:lpstr>Elige tu nivel</vt:lpstr>
      <vt:lpstr>PowerPoint Presentation</vt:lpstr>
      <vt:lpstr>Ligero 🌶️ Introducción</vt:lpstr>
      <vt:lpstr>Ligero 🌶️ Pasos de la actividad de los alumnos 1</vt:lpstr>
      <vt:lpstr>Ligero 🌶️ Pasos de la actividad de los alumnos 2</vt:lpstr>
      <vt:lpstr>Ligero 🌶️ Detalles del código 1</vt:lpstr>
      <vt:lpstr>Ligero 🌶️ Detalles del código 2</vt:lpstr>
      <vt:lpstr>PowerPoint Presentation</vt:lpstr>
      <vt:lpstr>Medio 🌶️🌶️ Introducción</vt:lpstr>
      <vt:lpstr>Medio 🌶️🌶️ Pasos de la actividad de los alumnos 1</vt:lpstr>
      <vt:lpstr>Medio 🌶️🌶️ Pasos de la actividad de los alumnos 2</vt:lpstr>
      <vt:lpstr>Medio 🌶️🌶️ Pasos de la actividad de los alumnos 3</vt:lpstr>
      <vt:lpstr>Medio 🌶️🌶️ Pasos de la actividad de los alumnos 4</vt:lpstr>
      <vt:lpstr>Medio 🌶️🌶️ Detalles del código 1</vt:lpstr>
      <vt:lpstr>Medio 🌶️🌶️ Detalles del código 2</vt:lpstr>
      <vt:lpstr>PowerPoint Presentation</vt:lpstr>
      <vt:lpstr>Picante 🌶️🌶️🌶️ Introducción</vt:lpstr>
      <vt:lpstr>Picante 🌶️🌶️🌶️ Pasos de la actividad de los alumnos 1</vt:lpstr>
      <vt:lpstr>Picante 🌶️🌶️🌶️ Pasos de la actividad de los alumnos 2</vt:lpstr>
      <vt:lpstr>Picante 🌶️🌶️🌶️ Pasos de la actividad de los alumnos 3</vt:lpstr>
      <vt:lpstr>Picante 🌶️🌶️🌶️ Pasos de la actividad de los alumnos 4</vt:lpstr>
      <vt:lpstr>Picante 🌶️🌶️🌶️ Pasos de la actividad de los alumnos 5</vt:lpstr>
      <vt:lpstr>Picante 🌶️🌶️🌶️ Pasos de la actividad de los alumnos 6</vt:lpstr>
      <vt:lpstr>Picante 🌶️🌶️🌶️ Pasos de la actividad de los alumnos 7</vt:lpstr>
      <vt:lpstr>Picante 🌶️🌶️🌶️ Detalles del código 1</vt:lpstr>
      <vt:lpstr>Picante 🌶️🌶️🌶️ Detalles del código 2</vt:lpstr>
      <vt:lpstr>PowerPoint Presentation</vt:lpstr>
      <vt:lpstr>Extensiones de la alarma de puerta simple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 del proyecto</dc:title>
  <dc:subject/>
  <dc:creator>Micro:bit Educational Foundation</dc:creator>
  <cp:keywords/>
  <dc:description/>
  <cp:lastModifiedBy>Corey Rogers</cp:lastModifiedBy>
  <cp:revision>1</cp:revision>
  <dcterms:created xsi:type="dcterms:W3CDTF">2024-02-02T13:38:47Z</dcterms:created>
  <dcterms:modified xsi:type="dcterms:W3CDTF">2025-12-18T14:25:14Z</dcterms:modified>
  <cp:category/>
</cp:coreProperties>
</file>