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4" r:id="rId2"/>
  </p:sldMasterIdLst>
  <p:notesMasterIdLst>
    <p:notesMasterId r:id="rId3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9906000" cy="6858000" type="A4"/>
  <p:notesSz cx="6858000" cy="9144000"/>
  <p:embeddedFontLst>
    <p:embeddedFont>
      <p:font typeface="Helvetica Neue" panose="02000503000000020004" pitchFamily="2"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913">
          <p15:clr>
            <a:srgbClr val="A4A3A4"/>
          </p15:clr>
        </p15:guide>
        <p15:guide id="2" pos="245">
          <p15:clr>
            <a:srgbClr val="A4A3A4"/>
          </p15:clr>
        </p15:guide>
        <p15:guide id="3" orient="horz" pos="769">
          <p15:clr>
            <a:srgbClr val="A4A3A4"/>
          </p15:clr>
        </p15:guide>
        <p15:guide id="4" pos="599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ij/DwYoPzCTMF2glU2b7clZM3uX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1F4886-7953-4E13-A068-F15AD6571DF3}" v="3" dt="2025-11-24T12:58:59.034"/>
  </p1510:revLst>
</p1510:revInfo>
</file>

<file path=ppt/tableStyles.xml><?xml version="1.0" encoding="utf-8"?>
<a:tblStyleLst xmlns:a="http://schemas.openxmlformats.org/drawingml/2006/main" def="{B4985A6F-D0BB-402D-8E10-86C12B20FF30}">
  <a:tblStyle styleId="{B4985A6F-D0BB-402D-8E10-86C12B20FF30}"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1"/>
    <p:restoredTop sz="94672"/>
  </p:normalViewPr>
  <p:slideViewPr>
    <p:cSldViewPr snapToGrid="0">
      <p:cViewPr varScale="1">
        <p:scale>
          <a:sx n="112" d="100"/>
          <a:sy n="112" d="100"/>
        </p:scale>
        <p:origin x="1312" y="192"/>
      </p:cViewPr>
      <p:guideLst>
        <p:guide orient="horz" pos="3913"/>
        <p:guide pos="245"/>
        <p:guide orient="horz" pos="769"/>
        <p:guide pos="5995"/>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slide" Target="slides/slide32.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2.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1.fntdata"/><Relationship Id="rId49"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3.fntdata"/><Relationship Id="rId46" Type="http://schemas.openxmlformats.org/officeDocument/2006/relationships/viewProps" Target="viewProps.xml"/><Relationship Id="rId20"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1pPr>
            <a:lvl2pPr marL="914400" marR="0" lvl="1"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2pPr>
            <a:lvl3pPr marL="1371600" marR="0" lvl="2"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3pPr>
            <a:lvl4pPr marL="1828800" marR="0" lvl="3"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4pPr>
            <a:lvl5pPr marL="2286000" marR="0" lvl="4"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Helvetica Neue"/>
                <a:ea typeface="Helvetica Neue"/>
                <a:cs typeface="Helvetica Neue"/>
                <a:sym typeface="Helvetica Neue"/>
              </a:defRPr>
            </a:lvl5pPr>
            <a:lvl6pPr marL="2743200" marR="0" lvl="5"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5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Helvetica Neue"/>
                <a:ea typeface="Helvetica Neue"/>
                <a:cs typeface="Helvetica Neue"/>
                <a:sym typeface="Helvetica Neue"/>
              </a:rPr>
              <a:t>‹#›</a:t>
            </a:fld>
            <a:endParaRPr sz="1200" b="0" i="0" u="none" strike="noStrike" cap="none">
              <a:solidFill>
                <a:schemeClr val="dk1"/>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ode.or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5fec345a22_0_2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 name="Google Shape;72;g35fec345a22_0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g35fec345a22_0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704b968b32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4" name="Google Shape;184;g3704b968b32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5fa30c4f18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5" name="Google Shape;195;g35fa30c4f18_0_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669771b81a_0_118: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 name="Google Shape;207;g3669771b81a_0_118: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65ab73c13e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g365ab73c13e_0_2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669771b81a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g3669771b81a_0_21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669771b81a_0_2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3" name="Google Shape;233;g3669771b81a_0_22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669771b81a_0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4" name="Google Shape;244;g3669771b81a_0_21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6d71b7023d_2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g36d71b7023d_2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65ab73c13e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4" lvl="0" indent="0" algn="l" rtl="0">
              <a:lnSpc>
                <a:spcPct val="110000"/>
              </a:lnSpc>
              <a:spcBef>
                <a:spcPts val="1300"/>
              </a:spcBef>
              <a:spcAft>
                <a:spcPts val="0"/>
              </a:spcAft>
              <a:buSzPts val="1400"/>
              <a:buNone/>
            </a:pPr>
            <a:endParaRPr/>
          </a:p>
        </p:txBody>
      </p:sp>
      <p:sp>
        <p:nvSpPr>
          <p:cNvPr id="265" name="Google Shape;265;g365ab73c13e_0_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7088cfdcd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154063" lvl="0" indent="0" algn="l" rtl="0">
              <a:lnSpc>
                <a:spcPct val="110000"/>
              </a:lnSpc>
              <a:spcBef>
                <a:spcPts val="1300"/>
              </a:spcBef>
              <a:spcAft>
                <a:spcPts val="0"/>
              </a:spcAft>
              <a:buSzPts val="1400"/>
              <a:buNone/>
            </a:pPr>
            <a:endParaRPr/>
          </a:p>
        </p:txBody>
      </p:sp>
      <p:sp>
        <p:nvSpPr>
          <p:cNvPr id="276" name="Google Shape;276;g37088cfdcd7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5d6a68a0a1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 name="Google Shape;96;g35d6a68a0a1_0_13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669771b81a_0_181: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g3669771b81a_0_181: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669771b81a_0_2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g3669771b81a_0_23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5fa30c4f18_0_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4" name="Google Shape;304;g35fa30c4f18_0_7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65ab73c13e_0_1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4" name="Google Shape;314;g365ab73c13e_0_14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365ab73c13e_0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9" name="Google Shape;329;g365ab73c13e_0_31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6c82e425fa_3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g36c82e425fa_3_3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6f19956e6e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9" name="Google Shape;359;g36f19956e6e_0_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65ab73c13e_0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7" name="Google Shape;377;g365ab73c13e_0_35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36d71b7023d_2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8" name="Google Shape;388;g36d71b7023d_2_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65ab73c13e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8" name="Google Shape;398;g365ab73c13e_0_1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3669771b81a_0_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g3669771b81a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Used m:b, CSTA, and </a:t>
            </a:r>
            <a:r>
              <a:rPr lang="en-GB" u="sng">
                <a:solidFill>
                  <a:schemeClr val="hlink"/>
                </a:solidFill>
                <a:hlinkClick r:id="rId3"/>
              </a:rPr>
              <a:t>Code.org</a:t>
            </a:r>
            <a:r>
              <a:rPr lang="en-GB"/>
              <a:t> glossaries to build content</a:t>
            </a:r>
            <a:endParaRPr/>
          </a:p>
        </p:txBody>
      </p:sp>
      <p:sp>
        <p:nvSpPr>
          <p:cNvPr id="115" name="Google Shape;115;g3669771b81a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37088cfdcd7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9" name="Google Shape;409;g37088cfdcd7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365ab73c13e_0_420: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1" name="Google Shape;421;g365ab73c13e_0_420: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35fa30c4f18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7" name="Google Shape;427;g35fa30c4f18_0_5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365ab73c13e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3" name="Google Shape;123;g365ab73c13e_0_8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5fe6bcad37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9" name="Google Shape;139;g35fe6bcad37_0_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669771b81a_0_55:notes"/>
          <p:cNvSpPr txBox="1">
            <a:spLocks noGrp="1"/>
          </p:cNvSpPr>
          <p:nvPr>
            <p:ph type="body" idx="1"/>
          </p:nvPr>
        </p:nvSpPr>
        <p:spPr>
          <a:xfrm>
            <a:off x="685802" y="4343401"/>
            <a:ext cx="54864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7" name="Google Shape;147;g3669771b81a_0_55:notes"/>
          <p:cNvSpPr>
            <a:spLocks noGrp="1" noRot="1" noChangeAspect="1"/>
          </p:cNvSpPr>
          <p:nvPr>
            <p:ph type="sldImg" idx="2"/>
          </p:nvPr>
        </p:nvSpPr>
        <p:spPr>
          <a:xfrm>
            <a:off x="2156615" y="685480"/>
            <a:ext cx="25449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5fa30c4f1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g35fa30c4f18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669771b81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3" name="Google Shape;163;g3669771b81a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6d71b7023d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4" name="Google Shape;174;g36d71b7023d_2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lt1"/>
        </a:solidFill>
        <a:effectLst/>
      </p:bgPr>
    </p:bg>
    <p:spTree>
      <p:nvGrpSpPr>
        <p:cNvPr id="1"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a:stretch/>
        </p:blipFill>
        <p:spPr>
          <a:xfrm>
            <a:off x="1" y="-253998"/>
            <a:ext cx="9905998" cy="7111999"/>
          </a:xfrm>
          <a:prstGeom prst="rect">
            <a:avLst/>
          </a:prstGeom>
          <a:noFill/>
          <a:ln>
            <a:noFill/>
          </a:ln>
        </p:spPr>
      </p:pic>
      <p:sp>
        <p:nvSpPr>
          <p:cNvPr id="17" name="Google Shape;17;p26"/>
          <p:cNvSpPr/>
          <p:nvPr/>
        </p:nvSpPr>
        <p:spPr>
          <a:xfrm>
            <a:off x="4418076" y="950976"/>
            <a:ext cx="1159002" cy="1316736"/>
          </a:xfrm>
          <a:custGeom>
            <a:avLst/>
            <a:gdLst/>
            <a:ahLst/>
            <a:cxnLst/>
            <a:rect l="l" t="t" r="r" b="b"/>
            <a:pathLst>
              <a:path w="1069848" h="987552" extrusionOk="0">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18" name="Google Shape;18;p26" descr="A picture containing black, darkness, black and white&#10;&#10;Description automatically generated"/>
          <p:cNvPicPr preferRelativeResize="0"/>
          <p:nvPr/>
        </p:nvPicPr>
        <p:blipFill rotWithShape="1">
          <a:blip r:embed="rId3">
            <a:alphaModFix/>
          </a:blip>
          <a:srcRect/>
          <a:stretch/>
        </p:blipFill>
        <p:spPr>
          <a:xfrm>
            <a:off x="4491769" y="720187"/>
            <a:ext cx="1238250" cy="1524000"/>
          </a:xfrm>
          <a:prstGeom prst="rect">
            <a:avLst/>
          </a:prstGeom>
          <a:noFill/>
          <a:ln>
            <a:noFill/>
          </a:ln>
        </p:spPr>
      </p:pic>
      <p:pic>
        <p:nvPicPr>
          <p:cNvPr id="19" name="Google Shape;19;p26" descr="A picture containing black, darkness&#10;&#10;Description automatically generated"/>
          <p:cNvPicPr preferRelativeResize="0"/>
          <p:nvPr/>
        </p:nvPicPr>
        <p:blipFill rotWithShape="1">
          <a:blip r:embed="rId4">
            <a:alphaModFix/>
          </a:blip>
          <a:srcRect/>
          <a:stretch/>
        </p:blipFill>
        <p:spPr>
          <a:xfrm>
            <a:off x="4172298" y="1440230"/>
            <a:ext cx="565249" cy="632447"/>
          </a:xfrm>
          <a:prstGeom prst="rect">
            <a:avLst/>
          </a:prstGeom>
          <a:noFill/>
          <a:ln>
            <a:noFill/>
          </a:ln>
        </p:spPr>
      </p:pic>
      <p:pic>
        <p:nvPicPr>
          <p:cNvPr id="20" name="Google Shape;20;p26"/>
          <p:cNvPicPr preferRelativeResize="0"/>
          <p:nvPr/>
        </p:nvPicPr>
        <p:blipFill rotWithShape="1">
          <a:blip r:embed="rId5">
            <a:alphaModFix/>
          </a:blip>
          <a:srcRect/>
          <a:stretch/>
        </p:blipFill>
        <p:spPr>
          <a:xfrm>
            <a:off x="1178213" y="1196017"/>
            <a:ext cx="2947323" cy="594155"/>
          </a:xfrm>
          <a:prstGeom prst="rect">
            <a:avLst/>
          </a:prstGeom>
          <a:noFill/>
          <a:ln>
            <a:noFill/>
          </a:ln>
        </p:spPr>
      </p:pic>
      <p:sp>
        <p:nvSpPr>
          <p:cNvPr id="21" name="Google Shape;21;p26"/>
          <p:cNvSpPr/>
          <p:nvPr/>
        </p:nvSpPr>
        <p:spPr>
          <a:xfrm>
            <a:off x="326898" y="4498848"/>
            <a:ext cx="1495806" cy="1914144"/>
          </a:xfrm>
          <a:custGeom>
            <a:avLst/>
            <a:gdLst/>
            <a:ahLst/>
            <a:cxnLst/>
            <a:rect l="l" t="t" r="r" b="b"/>
            <a:pathLst>
              <a:path w="1380744" h="1435608" extrusionOk="0">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pic>
        <p:nvPicPr>
          <p:cNvPr id="22" name="Google Shape;22;p26" descr="A black and white image of a bird&#10;&#10;Description automatically generated with low confidence"/>
          <p:cNvPicPr preferRelativeResize="0"/>
          <p:nvPr/>
        </p:nvPicPr>
        <p:blipFill rotWithShape="1">
          <a:blip r:embed="rId6">
            <a:alphaModFix/>
          </a:blip>
          <a:srcRect/>
          <a:stretch/>
        </p:blipFill>
        <p:spPr>
          <a:xfrm>
            <a:off x="265456" y="4718689"/>
            <a:ext cx="1389592" cy="1507067"/>
          </a:xfrm>
          <a:prstGeom prst="rect">
            <a:avLst/>
          </a:prstGeom>
          <a:noFill/>
          <a:ln>
            <a:noFill/>
          </a:ln>
        </p:spPr>
      </p:pic>
      <p:pic>
        <p:nvPicPr>
          <p:cNvPr id="23" name="Google Shape;23;p26" descr="A picture containing black, darkness, black and white&#10;&#10;Description automatically generated"/>
          <p:cNvPicPr preferRelativeResize="0"/>
          <p:nvPr/>
        </p:nvPicPr>
        <p:blipFill rotWithShape="1">
          <a:blip r:embed="rId7">
            <a:alphaModFix/>
          </a:blip>
          <a:srcRect/>
          <a:stretch/>
        </p:blipFill>
        <p:spPr>
          <a:xfrm>
            <a:off x="78930" y="6036007"/>
            <a:ext cx="522817" cy="42333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vider Dusk Orange">
  <p:cSld name="Divider Dusk Orange">
    <p:bg>
      <p:bgPr>
        <a:solidFill>
          <a:schemeClr val="accent4"/>
        </a:solidFill>
        <a:effectLst/>
      </p:bgPr>
    </p:bg>
    <p:spTree>
      <p:nvGrpSpPr>
        <p:cNvPr id="1" name="Shape 64"/>
        <p:cNvGrpSpPr/>
        <p:nvPr/>
      </p:nvGrpSpPr>
      <p:grpSpPr>
        <a:xfrm>
          <a:off x="0" y="0"/>
          <a:ext cx="0" cy="0"/>
          <a:chOff x="0" y="0"/>
          <a:chExt cx="0" cy="0"/>
        </a:xfrm>
      </p:grpSpPr>
      <p:sp>
        <p:nvSpPr>
          <p:cNvPr id="65" name="Google Shape;65;g3669771b81a_0_199"/>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g3669771b81a_0_199"/>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ivider Polar Teal">
  <p:cSld name="Divider Polar Teal">
    <p:bg>
      <p:bgPr>
        <a:solidFill>
          <a:schemeClr val="accent6"/>
        </a:solidFill>
        <a:effectLst/>
      </p:bgPr>
    </p:bg>
    <p:spTree>
      <p:nvGrpSpPr>
        <p:cNvPr id="1" name="Shape 67"/>
        <p:cNvGrpSpPr/>
        <p:nvPr/>
      </p:nvGrpSpPr>
      <p:grpSpPr>
        <a:xfrm>
          <a:off x="0" y="0"/>
          <a:ext cx="0" cy="0"/>
          <a:chOff x="0" y="0"/>
          <a:chExt cx="0" cy="0"/>
        </a:xfrm>
      </p:grpSpPr>
      <p:sp>
        <p:nvSpPr>
          <p:cNvPr id="68" name="Google Shape;68;g3669771b81a_0_20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g3669771b81a_0_20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lumn">
  <p:cSld name="Column">
    <p:spTree>
      <p:nvGrpSpPr>
        <p:cNvPr id="1" name="Shape 24"/>
        <p:cNvGrpSpPr/>
        <p:nvPr/>
      </p:nvGrpSpPr>
      <p:grpSpPr>
        <a:xfrm>
          <a:off x="0" y="0"/>
          <a:ext cx="0" cy="0"/>
          <a:chOff x="0" y="0"/>
          <a:chExt cx="0" cy="0"/>
        </a:xfrm>
      </p:grpSpPr>
      <p:sp>
        <p:nvSpPr>
          <p:cNvPr id="25" name="Google Shape;25;p29"/>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9"/>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9"/>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9"/>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29" name="Google Shape;29;p29"/>
          <p:cNvSpPr txBox="1">
            <a:spLocks noGrp="1"/>
          </p:cNvSpPr>
          <p:nvPr>
            <p:ph type="body" idx="1"/>
          </p:nvPr>
        </p:nvSpPr>
        <p:spPr>
          <a:xfrm>
            <a:off x="681036"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5092861" y="1548371"/>
            <a:ext cx="4132101"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1" name="Google Shape;31;p29"/>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3rd</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Magnetic Force with Simple Door Alarm</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USE">
  <p:cSld name="USE">
    <p:spTree>
      <p:nvGrpSpPr>
        <p:cNvPr id="1" name="Shape 32"/>
        <p:cNvGrpSpPr/>
        <p:nvPr/>
      </p:nvGrpSpPr>
      <p:grpSpPr>
        <a:xfrm>
          <a:off x="0" y="0"/>
          <a:ext cx="0" cy="0"/>
          <a:chOff x="0" y="0"/>
          <a:chExt cx="0" cy="0"/>
        </a:xfrm>
      </p:grpSpPr>
      <p:sp>
        <p:nvSpPr>
          <p:cNvPr id="33" name="Google Shape;33;p27"/>
          <p:cNvSpPr txBox="1">
            <a:spLocks noGrp="1"/>
          </p:cNvSpPr>
          <p:nvPr>
            <p:ph type="title"/>
          </p:nvPr>
        </p:nvSpPr>
        <p:spPr>
          <a:xfrm>
            <a:off x="681037" y="456073"/>
            <a:ext cx="8543925" cy="91125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7"/>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r>
              <a:rPr lang="en-GB"/>
              <a:t>Page </a:t>
            </a:r>
            <a:fld id="{00000000-1234-1234-1234-123412341234}" type="slidenum">
              <a:rPr lang="en-GB"/>
              <a:t>‹#›</a:t>
            </a:fld>
            <a:endParaRPr/>
          </a:p>
        </p:txBody>
      </p:sp>
      <p:sp>
        <p:nvSpPr>
          <p:cNvPr id="37" name="Google Shape;37;p27"/>
          <p:cNvSpPr txBox="1">
            <a:spLocks noGrp="1"/>
          </p:cNvSpPr>
          <p:nvPr>
            <p:ph type="body" idx="1"/>
          </p:nvPr>
        </p:nvSpPr>
        <p:spPr>
          <a:xfrm>
            <a:off x="681036" y="1548371"/>
            <a:ext cx="8543925" cy="460936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812"/>
              </a:spcBef>
              <a:spcAft>
                <a:spcPts val="0"/>
              </a:spcAft>
              <a:buClr>
                <a:schemeClr val="dk1"/>
              </a:buClr>
              <a:buSzPts val="1800"/>
              <a:buChar char="•"/>
              <a:defRPr/>
            </a:lvl1pPr>
            <a:lvl2pPr marL="914400" lvl="1" indent="-342900" algn="l">
              <a:lnSpc>
                <a:spcPct val="90000"/>
              </a:lnSpc>
              <a:spcBef>
                <a:spcPts val="406"/>
              </a:spcBef>
              <a:spcAft>
                <a:spcPts val="0"/>
              </a:spcAft>
              <a:buClr>
                <a:schemeClr val="dk1"/>
              </a:buClr>
              <a:buSzPts val="1800"/>
              <a:buChar char="•"/>
              <a:defRPr/>
            </a:lvl2pPr>
            <a:lvl3pPr marL="1371600" lvl="2" indent="-342900" algn="l">
              <a:lnSpc>
                <a:spcPct val="90000"/>
              </a:lnSpc>
              <a:spcBef>
                <a:spcPts val="406"/>
              </a:spcBef>
              <a:spcAft>
                <a:spcPts val="0"/>
              </a:spcAft>
              <a:buClr>
                <a:schemeClr val="dk1"/>
              </a:buClr>
              <a:buSzPts val="1800"/>
              <a:buChar char="•"/>
              <a:defRPr/>
            </a:lvl3pPr>
            <a:lvl4pPr marL="1828800" lvl="3" indent="-342900" algn="l">
              <a:lnSpc>
                <a:spcPct val="90000"/>
              </a:lnSpc>
              <a:spcBef>
                <a:spcPts val="406"/>
              </a:spcBef>
              <a:spcAft>
                <a:spcPts val="0"/>
              </a:spcAft>
              <a:buClr>
                <a:schemeClr val="dk1"/>
              </a:buClr>
              <a:buSzPts val="1800"/>
              <a:buChar char="•"/>
              <a:defRPr/>
            </a:lvl4pPr>
            <a:lvl5pPr marL="2286000" lvl="4" indent="-342900" algn="l">
              <a:lnSpc>
                <a:spcPct val="90000"/>
              </a:lnSpc>
              <a:spcBef>
                <a:spcPts val="406"/>
              </a:spcBef>
              <a:spcAft>
                <a:spcPts val="0"/>
              </a:spcAft>
              <a:buClr>
                <a:schemeClr val="dk1"/>
              </a:buClr>
              <a:buSzPts val="1800"/>
              <a:buChar char="•"/>
              <a:defRPr/>
            </a:lvl5pPr>
            <a:lvl6pPr marL="2743200" lvl="5" indent="-342900" algn="l">
              <a:lnSpc>
                <a:spcPct val="90000"/>
              </a:lnSpc>
              <a:spcBef>
                <a:spcPts val="406"/>
              </a:spcBef>
              <a:spcAft>
                <a:spcPts val="0"/>
              </a:spcAft>
              <a:buClr>
                <a:schemeClr val="dk1"/>
              </a:buClr>
              <a:buSzPts val="1800"/>
              <a:buChar char="•"/>
              <a:defRPr/>
            </a:lvl6pPr>
            <a:lvl7pPr marL="3200400" lvl="6" indent="-342900" algn="l">
              <a:lnSpc>
                <a:spcPct val="90000"/>
              </a:lnSpc>
              <a:spcBef>
                <a:spcPts val="406"/>
              </a:spcBef>
              <a:spcAft>
                <a:spcPts val="0"/>
              </a:spcAft>
              <a:buClr>
                <a:schemeClr val="dk1"/>
              </a:buClr>
              <a:buSzPts val="1800"/>
              <a:buChar char="•"/>
              <a:defRPr/>
            </a:lvl7pPr>
            <a:lvl8pPr marL="3657600" lvl="7" indent="-342900" algn="l">
              <a:lnSpc>
                <a:spcPct val="90000"/>
              </a:lnSpc>
              <a:spcBef>
                <a:spcPts val="406"/>
              </a:spcBef>
              <a:spcAft>
                <a:spcPts val="0"/>
              </a:spcAft>
              <a:buClr>
                <a:schemeClr val="dk1"/>
              </a:buClr>
              <a:buSzPts val="1800"/>
              <a:buChar char="•"/>
              <a:defRPr/>
            </a:lvl8pPr>
            <a:lvl9pPr marL="4114800" lvl="8" indent="-342900" algn="l">
              <a:lnSpc>
                <a:spcPct val="90000"/>
              </a:lnSpc>
              <a:spcBef>
                <a:spcPts val="406"/>
              </a:spcBef>
              <a:spcAft>
                <a:spcPts val="0"/>
              </a:spcAft>
              <a:buClr>
                <a:schemeClr val="dk1"/>
              </a:buClr>
              <a:buSzPts val="1800"/>
              <a:buChar char="•"/>
              <a:defRPr/>
            </a:lvl9pPr>
          </a:lstStyle>
          <a:p>
            <a:endParaRPr/>
          </a:p>
        </p:txBody>
      </p:sp>
      <p:sp>
        <p:nvSpPr>
          <p:cNvPr id="38" name="Google Shape;38;p27"/>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3rd</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Magnetic Force with Simple Door Alarm</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39"/>
        <p:cNvGrpSpPr/>
        <p:nvPr/>
      </p:nvGrpSpPr>
      <p:grpSpPr>
        <a:xfrm>
          <a:off x="0" y="0"/>
          <a:ext cx="0" cy="0"/>
          <a:chOff x="0" y="0"/>
          <a:chExt cx="0" cy="0"/>
        </a:xfrm>
      </p:grpSpPr>
      <p:sp>
        <p:nvSpPr>
          <p:cNvPr id="40" name="Google Shape;40;p28"/>
          <p:cNvSpPr txBox="1">
            <a:spLocks noGrp="1"/>
          </p:cNvSpPr>
          <p:nvPr>
            <p:ph type="title"/>
          </p:nvPr>
        </p:nvSpPr>
        <p:spPr>
          <a:xfrm>
            <a:off x="460997" y="369143"/>
            <a:ext cx="3822841" cy="830246"/>
          </a:xfrm>
          <a:prstGeom prst="rect">
            <a:avLst/>
          </a:prstGeom>
          <a:noFill/>
          <a:ln>
            <a:noFill/>
          </a:ln>
        </p:spPr>
        <p:txBody>
          <a:bodyPr spcFirstLastPara="1" wrap="square" lIns="0" tIns="180000" rIns="0" bIns="180000" anchor="ctr" anchorCtr="0">
            <a:spAutoFit/>
          </a:bodyPr>
          <a:lstStyle>
            <a:lvl1pPr lvl="0" algn="l">
              <a:lnSpc>
                <a:spcPct val="90000"/>
              </a:lnSpc>
              <a:spcBef>
                <a:spcPts val="0"/>
              </a:spcBef>
              <a:spcAft>
                <a:spcPts val="0"/>
              </a:spcAft>
              <a:buClr>
                <a:srgbClr val="000000"/>
              </a:buClr>
              <a:buSzPts val="3033"/>
              <a:buFont typeface="Helvetica Neue"/>
              <a:buNone/>
              <a:defRPr sz="3033" b="0" i="0">
                <a:solidFill>
                  <a:srgbClr val="000000"/>
                </a:solidFill>
                <a:latin typeface="Helvetica Neue"/>
                <a:ea typeface="Helvetica Neue"/>
                <a:cs typeface="Helvetica Neue"/>
                <a:sym typeface="Helvetica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p:nvPr/>
        </p:nvSpPr>
        <p:spPr>
          <a:xfrm>
            <a:off x="9539907" y="6509187"/>
            <a:ext cx="452231" cy="2757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92"/>
              <a:buFont typeface="Arial"/>
              <a:buNone/>
            </a:pPr>
            <a:fld id="{00000000-1234-1234-1234-123412341234}" type="slidenum">
              <a:rPr lang="en-GB" sz="1192" b="0" i="0" u="none" strike="noStrike" cap="none">
                <a:solidFill>
                  <a:srgbClr val="7F7F7F"/>
                </a:solidFill>
                <a:latin typeface="Helvetica Neue"/>
                <a:ea typeface="Helvetica Neue"/>
                <a:cs typeface="Helvetica Neue"/>
                <a:sym typeface="Helvetica Neue"/>
              </a:rPr>
              <a:t>‹#›</a:t>
            </a:fld>
            <a:endParaRPr sz="1192" b="0" i="0" u="none" strike="noStrike" cap="none">
              <a:solidFill>
                <a:srgbClr val="7F7F7F"/>
              </a:solidFill>
              <a:latin typeface="Helvetica Neue"/>
              <a:ea typeface="Helvetica Neue"/>
              <a:cs typeface="Helvetica Neue"/>
              <a:sym typeface="Helvetica Neue"/>
            </a:endParaRPr>
          </a:p>
        </p:txBody>
      </p:sp>
      <p:sp>
        <p:nvSpPr>
          <p:cNvPr id="42" name="Google Shape;42;p28"/>
          <p:cNvSpPr txBox="1"/>
          <p:nvPr/>
        </p:nvSpPr>
        <p:spPr>
          <a:xfrm>
            <a:off x="121300" y="83975"/>
            <a:ext cx="40641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a:solidFill>
                  <a:srgbClr val="888888"/>
                </a:solidFill>
                <a:latin typeface="Helvetica Neue"/>
                <a:ea typeface="Helvetica Neue"/>
                <a:cs typeface="Helvetica Neue"/>
                <a:sym typeface="Helvetica Neue"/>
              </a:rPr>
              <a:t>3rd</a:t>
            </a:r>
            <a:r>
              <a:rPr lang="en-GB" sz="1150" b="0" i="0" u="none" strike="noStrike" cap="none">
                <a:solidFill>
                  <a:srgbClr val="888888"/>
                </a:solidFill>
                <a:latin typeface="Helvetica Neue"/>
                <a:ea typeface="Helvetica Neue"/>
                <a:cs typeface="Helvetica Neue"/>
                <a:sym typeface="Helvetica Neue"/>
              </a:rPr>
              <a:t> Grade - </a:t>
            </a:r>
            <a:r>
              <a:rPr lang="en-GB" sz="1150">
                <a:solidFill>
                  <a:srgbClr val="888888"/>
                </a:solidFill>
                <a:latin typeface="Helvetica Neue"/>
                <a:ea typeface="Helvetica Neue"/>
                <a:cs typeface="Helvetica Neue"/>
                <a:sym typeface="Helvetica Neue"/>
              </a:rPr>
              <a:t>Magnetic Force with Simple Door Alarm</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43"/>
        <p:cNvGrpSpPr/>
        <p:nvPr/>
      </p:nvGrpSpPr>
      <p:grpSpPr>
        <a:xfrm>
          <a:off x="0" y="0"/>
          <a:ext cx="0" cy="0"/>
          <a:chOff x="0" y="0"/>
          <a:chExt cx="0" cy="0"/>
        </a:xfrm>
      </p:grpSpPr>
      <p:pic>
        <p:nvPicPr>
          <p:cNvPr id="44" name="Google Shape;44;p30"/>
          <p:cNvPicPr preferRelativeResize="0"/>
          <p:nvPr/>
        </p:nvPicPr>
        <p:blipFill rotWithShape="1">
          <a:blip r:embed="rId2">
            <a:alphaModFix/>
          </a:blip>
          <a:srcRect/>
          <a:stretch/>
        </p:blipFill>
        <p:spPr>
          <a:xfrm>
            <a:off x="801785" y="1196017"/>
            <a:ext cx="2947323" cy="594155"/>
          </a:xfrm>
          <a:prstGeom prst="rect">
            <a:avLst/>
          </a:prstGeom>
          <a:noFill/>
          <a:ln>
            <a:noFill/>
          </a:ln>
        </p:spPr>
      </p:pic>
      <p:sp>
        <p:nvSpPr>
          <p:cNvPr id="45" name="Google Shape;45;p30"/>
          <p:cNvSpPr txBox="1">
            <a:spLocks noGrp="1"/>
          </p:cNvSpPr>
          <p:nvPr>
            <p:ph type="ctrTitle"/>
          </p:nvPr>
        </p:nvSpPr>
        <p:spPr>
          <a:xfrm>
            <a:off x="887451" y="3126259"/>
            <a:ext cx="5437923" cy="1320490"/>
          </a:xfrm>
          <a:prstGeom prst="rect">
            <a:avLst/>
          </a:prstGeom>
          <a:noFill/>
          <a:ln>
            <a:noFill/>
          </a:ln>
        </p:spPr>
        <p:txBody>
          <a:bodyPr spcFirstLastPara="1" wrap="square" lIns="0" tIns="0" rIns="0" bIns="0" anchor="t" anchorCtr="0">
            <a:spAutoFit/>
          </a:bodyPr>
          <a:lstStyle>
            <a:lvl1pPr lvl="0" algn="l">
              <a:lnSpc>
                <a:spcPct val="90000"/>
              </a:lnSpc>
              <a:spcBef>
                <a:spcPts val="0"/>
              </a:spcBef>
              <a:spcAft>
                <a:spcPts val="0"/>
              </a:spcAft>
              <a:buClr>
                <a:srgbClr val="000000"/>
              </a:buClr>
              <a:buSzPts val="4767"/>
              <a:buFont typeface="Arial"/>
              <a:buNone/>
              <a:defRPr sz="4767">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vider Lantern Blue">
  <p:cSld name="Divider Lantern Blue">
    <p:bg>
      <p:bgPr>
        <a:solidFill>
          <a:schemeClr val="accent2"/>
        </a:solidFill>
        <a:effectLst/>
      </p:bgPr>
    </p:bg>
    <p:spTree>
      <p:nvGrpSpPr>
        <p:cNvPr id="1" name="Shape 52"/>
        <p:cNvGrpSpPr/>
        <p:nvPr/>
      </p:nvGrpSpPr>
      <p:grpSpPr>
        <a:xfrm>
          <a:off x="0" y="0"/>
          <a:ext cx="0" cy="0"/>
          <a:chOff x="0" y="0"/>
          <a:chExt cx="0" cy="0"/>
        </a:xfrm>
      </p:grpSpPr>
      <p:sp>
        <p:nvSpPr>
          <p:cNvPr id="53" name="Google Shape;53;g3669771b81a_0_193"/>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g3669771b81a_0_193"/>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Polar Purple">
  <p:cSld name="Divider Polar Purple">
    <p:bg>
      <p:bgPr>
        <a:solidFill>
          <a:schemeClr val="accent5"/>
        </a:solidFill>
        <a:effectLst/>
      </p:bgPr>
    </p:bg>
    <p:spTree>
      <p:nvGrpSpPr>
        <p:cNvPr id="1" name="Shape 55"/>
        <p:cNvGrpSpPr/>
        <p:nvPr/>
      </p:nvGrpSpPr>
      <p:grpSpPr>
        <a:xfrm>
          <a:off x="0" y="0"/>
          <a:ext cx="0" cy="0"/>
          <a:chOff x="0" y="0"/>
          <a:chExt cx="0" cy="0"/>
        </a:xfrm>
      </p:grpSpPr>
      <p:sp>
        <p:nvSpPr>
          <p:cNvPr id="56" name="Google Shape;56;g3669771b81a_0_202"/>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g3669771b81a_0_202"/>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vider Dusk Red">
  <p:cSld name="Divider Dusk Red">
    <p:bg>
      <p:bgPr>
        <a:solidFill>
          <a:schemeClr val="accent3"/>
        </a:solidFill>
        <a:effectLst/>
      </p:bgPr>
    </p:bg>
    <p:spTree>
      <p:nvGrpSpPr>
        <p:cNvPr id="1" name="Shape 58"/>
        <p:cNvGrpSpPr/>
        <p:nvPr/>
      </p:nvGrpSpPr>
      <p:grpSpPr>
        <a:xfrm>
          <a:off x="0" y="0"/>
          <a:ext cx="0" cy="0"/>
          <a:chOff x="0" y="0"/>
          <a:chExt cx="0" cy="0"/>
        </a:xfrm>
      </p:grpSpPr>
      <p:sp>
        <p:nvSpPr>
          <p:cNvPr id="59" name="Google Shape;59;g3669771b81a_0_196"/>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g3669771b81a_0_196"/>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vider Lantern Green">
  <p:cSld name="Divider Lantern Green">
    <p:bg>
      <p:bgPr>
        <a:solidFill>
          <a:schemeClr val="accent1"/>
        </a:solidFill>
        <a:effectLst/>
      </p:bgPr>
    </p:bg>
    <p:spTree>
      <p:nvGrpSpPr>
        <p:cNvPr id="1" name="Shape 61"/>
        <p:cNvGrpSpPr/>
        <p:nvPr/>
      </p:nvGrpSpPr>
      <p:grpSpPr>
        <a:xfrm>
          <a:off x="0" y="0"/>
          <a:ext cx="0" cy="0"/>
          <a:chOff x="0" y="0"/>
          <a:chExt cx="0" cy="0"/>
        </a:xfrm>
      </p:grpSpPr>
      <p:sp>
        <p:nvSpPr>
          <p:cNvPr id="62" name="Google Shape;62;g3669771b81a_0_20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SzPts val="4999"/>
              <a:buNone/>
              <a:defRPr sz="4999" b="1" i="0">
                <a:solidFill>
                  <a:schemeClr val="lt1"/>
                </a:solidFill>
                <a:latin typeface="Arial"/>
                <a:ea typeface="Arial"/>
                <a:cs typeface="Arial"/>
                <a:sym typeface="Arial"/>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g3669771b81a_0_20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121">
          <p15:clr>
            <a:srgbClr val="FBAE40"/>
          </p15:clr>
        </p15:guide>
        <p15:guide id="3" pos="282">
          <p15:clr>
            <a:srgbClr val="FBAE40"/>
          </p15:clr>
        </p15:guide>
        <p15:guide id="4" pos="5960">
          <p15:clr>
            <a:srgbClr val="FBAE40"/>
          </p15:clr>
        </p15:guide>
        <p15:guide id="5" orient="horz" pos="346">
          <p15:clr>
            <a:srgbClr val="FBAE40"/>
          </p15:clr>
        </p15:guide>
        <p15:guide id="6" orient="horz" pos="397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681038" y="365125"/>
            <a:ext cx="8543925"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75"/>
              <a:buFont typeface="Arial"/>
              <a:buNone/>
              <a:defRPr sz="3575"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5"/>
          <p:cNvSpPr txBox="1">
            <a:spLocks noGrp="1"/>
          </p:cNvSpPr>
          <p:nvPr>
            <p:ph type="body" idx="1"/>
          </p:nvPr>
        </p:nvSpPr>
        <p:spPr>
          <a:xfrm>
            <a:off x="681038" y="1825625"/>
            <a:ext cx="8543925" cy="4351339"/>
          </a:xfrm>
          <a:prstGeom prst="rect">
            <a:avLst/>
          </a:prstGeom>
          <a:noFill/>
          <a:ln>
            <a:noFill/>
          </a:ln>
        </p:spPr>
        <p:txBody>
          <a:bodyPr spcFirstLastPara="1" wrap="square" lIns="91425" tIns="45700" rIns="91425" bIns="45700" anchor="t" anchorCtr="0">
            <a:normAutofit/>
          </a:bodyPr>
          <a:lstStyle>
            <a:lvl1pPr marL="457200" marR="0" lvl="0" indent="-373062" algn="l" rtl="0">
              <a:lnSpc>
                <a:spcPct val="90000"/>
              </a:lnSpc>
              <a:spcBef>
                <a:spcPts val="812"/>
              </a:spcBef>
              <a:spcAft>
                <a:spcPts val="0"/>
              </a:spcAft>
              <a:buClr>
                <a:schemeClr val="dk1"/>
              </a:buClr>
              <a:buSzPts val="2275"/>
              <a:buFont typeface="Arial"/>
              <a:buChar char="•"/>
              <a:defRPr sz="2275" b="0" i="0" u="none" strike="noStrike" cap="none">
                <a:solidFill>
                  <a:schemeClr val="dk1"/>
                </a:solidFill>
                <a:latin typeface="Helvetica Neue"/>
                <a:ea typeface="Helvetica Neue"/>
                <a:cs typeface="Helvetica Neue"/>
                <a:sym typeface="Helvetica Neue"/>
              </a:defRPr>
            </a:lvl1pPr>
            <a:lvl2pPr marL="914400" marR="0" lvl="1" indent="-352425" algn="l" rtl="0">
              <a:lnSpc>
                <a:spcPct val="90000"/>
              </a:lnSpc>
              <a:spcBef>
                <a:spcPts val="406"/>
              </a:spcBef>
              <a:spcAft>
                <a:spcPts val="0"/>
              </a:spcAft>
              <a:buClr>
                <a:schemeClr val="dk1"/>
              </a:buClr>
              <a:buSzPts val="1950"/>
              <a:buFont typeface="Arial"/>
              <a:buChar char="•"/>
              <a:defRPr sz="1950" b="0" i="0" u="none" strike="noStrike" cap="none">
                <a:solidFill>
                  <a:schemeClr val="dk1"/>
                </a:solidFill>
                <a:latin typeface="Helvetica Neue"/>
                <a:ea typeface="Helvetica Neue"/>
                <a:cs typeface="Helvetica Neue"/>
                <a:sym typeface="Helvetica Neue"/>
              </a:defRPr>
            </a:lvl2pPr>
            <a:lvl3pPr marL="1371600" marR="0" lvl="2" indent="-331787" algn="l" rtl="0">
              <a:lnSpc>
                <a:spcPct val="90000"/>
              </a:lnSpc>
              <a:spcBef>
                <a:spcPts val="406"/>
              </a:spcBef>
              <a:spcAft>
                <a:spcPts val="0"/>
              </a:spcAft>
              <a:buClr>
                <a:schemeClr val="dk1"/>
              </a:buClr>
              <a:buSzPts val="1625"/>
              <a:buFont typeface="Arial"/>
              <a:buChar char="•"/>
              <a:defRPr sz="1625" b="0" i="0" u="none" strike="noStrike" cap="none">
                <a:solidFill>
                  <a:schemeClr val="dk1"/>
                </a:solidFill>
                <a:latin typeface="Helvetica Neue"/>
                <a:ea typeface="Helvetica Neue"/>
                <a:cs typeface="Helvetica Neue"/>
                <a:sym typeface="Helvetica Neue"/>
              </a:defRPr>
            </a:lvl3pPr>
            <a:lvl4pPr marL="1828800" marR="0" lvl="3"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4pPr>
            <a:lvl5pPr marL="2286000" marR="0" lvl="4"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Helvetica Neue"/>
                <a:ea typeface="Helvetica Neue"/>
                <a:cs typeface="Helvetica Neue"/>
                <a:sym typeface="Helvetica Neue"/>
              </a:defRPr>
            </a:lvl5pPr>
            <a:lvl6pPr marL="2743200" marR="0" lvl="5"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6pPr>
            <a:lvl7pPr marL="3200400" marR="0" lvl="6"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7pPr>
            <a:lvl8pPr marL="3657600" marR="0" lvl="7"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8pPr>
            <a:lvl9pPr marL="4114800" marR="0" lvl="8" indent="-321436" algn="l" rtl="0">
              <a:lnSpc>
                <a:spcPct val="90000"/>
              </a:lnSpc>
              <a:spcBef>
                <a:spcPts val="406"/>
              </a:spcBef>
              <a:spcAft>
                <a:spcPts val="0"/>
              </a:spcAft>
              <a:buClr>
                <a:schemeClr val="dk1"/>
              </a:buClr>
              <a:buSzPts val="1462"/>
              <a:buFont typeface="Arial"/>
              <a:buChar char="•"/>
              <a:defRPr sz="1462" b="0" i="0" u="none" strike="noStrike" cap="none">
                <a:solidFill>
                  <a:schemeClr val="dk1"/>
                </a:solidFill>
                <a:latin typeface="Calibri"/>
                <a:ea typeface="Calibri"/>
                <a:cs typeface="Calibri"/>
                <a:sym typeface="Calibri"/>
              </a:defRPr>
            </a:lvl9pPr>
          </a:lstStyle>
          <a:p>
            <a:endParaRPr/>
          </a:p>
        </p:txBody>
      </p:sp>
      <p:sp>
        <p:nvSpPr>
          <p:cNvPr id="12" name="Google Shape;12;p25"/>
          <p:cNvSpPr txBox="1">
            <a:spLocks noGrp="1"/>
          </p:cNvSpPr>
          <p:nvPr>
            <p:ph type="dt" idx="10"/>
          </p:nvPr>
        </p:nvSpPr>
        <p:spPr>
          <a:xfrm>
            <a:off x="681038" y="6356351"/>
            <a:ext cx="222885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3" name="Google Shape;13;p25"/>
          <p:cNvSpPr txBox="1">
            <a:spLocks noGrp="1"/>
          </p:cNvSpPr>
          <p:nvPr>
            <p:ph type="ftr" idx="11"/>
          </p:nvPr>
        </p:nvSpPr>
        <p:spPr>
          <a:xfrm>
            <a:off x="3281363" y="6356351"/>
            <a:ext cx="3343275"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75"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2112" b="0" i="0" u="none" strike="noStrike" cap="none">
                <a:solidFill>
                  <a:schemeClr val="dk1"/>
                </a:solidFill>
                <a:latin typeface="Calibri"/>
                <a:ea typeface="Calibri"/>
                <a:cs typeface="Calibri"/>
                <a:sym typeface="Calibri"/>
              </a:defRPr>
            </a:lvl9pPr>
          </a:lstStyle>
          <a:p>
            <a:endParaRPr/>
          </a:p>
        </p:txBody>
      </p:sp>
      <p:sp>
        <p:nvSpPr>
          <p:cNvPr id="14" name="Google Shape;14;p25"/>
          <p:cNvSpPr txBox="1">
            <a:spLocks noGrp="1"/>
          </p:cNvSpPr>
          <p:nvPr>
            <p:ph type="sldNum" idx="12"/>
          </p:nvPr>
        </p:nvSpPr>
        <p:spPr>
          <a:xfrm>
            <a:off x="6996113" y="6356351"/>
            <a:ext cx="222885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975"/>
              <a:buFont typeface="Arial"/>
              <a:buNone/>
              <a:defRPr sz="975"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
        <p:cNvGrpSpPr/>
        <p:nvPr/>
      </p:nvGrpSpPr>
      <p:grpSpPr>
        <a:xfrm>
          <a:off x="0" y="0"/>
          <a:ext cx="0" cy="0"/>
          <a:chOff x="0" y="0"/>
          <a:chExt cx="0" cy="0"/>
        </a:xfrm>
      </p:grpSpPr>
      <p:pic>
        <p:nvPicPr>
          <p:cNvPr id="47" name="Google Shape;47;g3669771b81a_0_186" descr="A close up of a logo&#10;&#10;Description automatically generated"/>
          <p:cNvPicPr preferRelativeResize="0"/>
          <p:nvPr/>
        </p:nvPicPr>
        <p:blipFill rotWithShape="1">
          <a:blip r:embed="rId8">
            <a:alphaModFix/>
          </a:blip>
          <a:srcRect/>
          <a:stretch/>
        </p:blipFill>
        <p:spPr>
          <a:xfrm>
            <a:off x="7799472" y="461975"/>
            <a:ext cx="1667467" cy="281259"/>
          </a:xfrm>
          <a:prstGeom prst="rect">
            <a:avLst/>
          </a:prstGeom>
          <a:noFill/>
          <a:ln>
            <a:noFill/>
          </a:ln>
        </p:spPr>
      </p:pic>
      <p:sp>
        <p:nvSpPr>
          <p:cNvPr id="48" name="Google Shape;48;g3669771b81a_0_186"/>
          <p:cNvSpPr txBox="1">
            <a:spLocks noGrp="1"/>
          </p:cNvSpPr>
          <p:nvPr>
            <p:ph type="title"/>
          </p:nvPr>
        </p:nvSpPr>
        <p:spPr>
          <a:xfrm>
            <a:off x="681038" y="365126"/>
            <a:ext cx="85440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399"/>
              <a:buFont typeface="Arial"/>
              <a:buNone/>
              <a:defRPr sz="4399"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g3669771b81a_0_186"/>
          <p:cNvSpPr txBox="1">
            <a:spLocks noGrp="1"/>
          </p:cNvSpPr>
          <p:nvPr>
            <p:ph type="body" idx="1"/>
          </p:nvPr>
        </p:nvSpPr>
        <p:spPr>
          <a:xfrm>
            <a:off x="681038" y="1825625"/>
            <a:ext cx="8544000" cy="4351200"/>
          </a:xfrm>
          <a:prstGeom prst="rect">
            <a:avLst/>
          </a:prstGeom>
          <a:noFill/>
          <a:ln>
            <a:noFill/>
          </a:ln>
        </p:spPr>
        <p:txBody>
          <a:bodyPr spcFirstLastPara="1" wrap="square" lIns="91425" tIns="45700" rIns="91425" bIns="45700" anchor="t" anchorCtr="0">
            <a:normAutofit/>
          </a:bodyPr>
          <a:lstStyle>
            <a:lvl1pPr marL="457200" marR="0" lvl="0" indent="-406336" algn="l" rtl="0">
              <a:lnSpc>
                <a:spcPct val="110000"/>
              </a:lnSpc>
              <a:spcBef>
                <a:spcPts val="1000"/>
              </a:spcBef>
              <a:spcAft>
                <a:spcPts val="0"/>
              </a:spcAft>
              <a:buClr>
                <a:schemeClr val="accent1"/>
              </a:buClr>
              <a:buSzPts val="2799"/>
              <a:buFont typeface="Arial"/>
              <a:buChar char="•"/>
              <a:defRPr sz="2799" b="0" i="0" u="none" strike="noStrike" cap="none">
                <a:solidFill>
                  <a:schemeClr val="dk1"/>
                </a:solidFill>
                <a:latin typeface="Arial"/>
                <a:ea typeface="Arial"/>
                <a:cs typeface="Arial"/>
                <a:sym typeface="Arial"/>
              </a:defRPr>
            </a:lvl1pPr>
            <a:lvl2pPr marL="914400" marR="0" lvl="1" indent="-380936" algn="l" rtl="0">
              <a:lnSpc>
                <a:spcPct val="110000"/>
              </a:lnSpc>
              <a:spcBef>
                <a:spcPts val="500"/>
              </a:spcBef>
              <a:spcAft>
                <a:spcPts val="0"/>
              </a:spcAft>
              <a:buClr>
                <a:schemeClr val="accent1"/>
              </a:buClr>
              <a:buSzPts val="2399"/>
              <a:buFont typeface="Arial"/>
              <a:buChar char="•"/>
              <a:defRPr sz="2399" b="0" i="0" u="none" strike="noStrike" cap="none">
                <a:solidFill>
                  <a:schemeClr val="dk1"/>
                </a:solidFill>
                <a:latin typeface="Arial"/>
                <a:ea typeface="Arial"/>
                <a:cs typeface="Arial"/>
                <a:sym typeface="Arial"/>
              </a:defRPr>
            </a:lvl2pPr>
            <a:lvl3pPr marL="1371600" marR="0" lvl="2" indent="-355536" algn="l" rtl="0">
              <a:lnSpc>
                <a:spcPct val="110000"/>
              </a:lnSpc>
              <a:spcBef>
                <a:spcPts val="500"/>
              </a:spcBef>
              <a:spcAft>
                <a:spcPts val="0"/>
              </a:spcAft>
              <a:buClr>
                <a:schemeClr val="accent1"/>
              </a:buClr>
              <a:buSzPts val="1999"/>
              <a:buFont typeface="Arial"/>
              <a:buChar char="•"/>
              <a:defRPr sz="1999" b="0" i="0" u="none" strike="noStrike" cap="none">
                <a:solidFill>
                  <a:schemeClr val="dk1"/>
                </a:solidFill>
                <a:latin typeface="Arial"/>
                <a:ea typeface="Arial"/>
                <a:cs typeface="Arial"/>
                <a:sym typeface="Arial"/>
              </a:defRPr>
            </a:lvl3pPr>
            <a:lvl4pPr marL="1828800" marR="0" lvl="3"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4pPr>
            <a:lvl5pPr marL="2286000" marR="0" lvl="4" indent="-342836" algn="l" rtl="0">
              <a:lnSpc>
                <a:spcPct val="110000"/>
              </a:lnSpc>
              <a:spcBef>
                <a:spcPts val="500"/>
              </a:spcBef>
              <a:spcAft>
                <a:spcPts val="0"/>
              </a:spcAft>
              <a:buClr>
                <a:schemeClr val="accent1"/>
              </a:buClr>
              <a:buSzPts val="1799"/>
              <a:buFont typeface="Arial"/>
              <a:buChar char="•"/>
              <a:defRPr sz="1799" b="0" i="0" u="none" strike="noStrike" cap="none">
                <a:solidFill>
                  <a:schemeClr val="dk1"/>
                </a:solidFill>
                <a:latin typeface="Arial"/>
                <a:ea typeface="Arial"/>
                <a:cs typeface="Arial"/>
                <a:sym typeface="Arial"/>
              </a:defRPr>
            </a:lvl5pPr>
            <a:lvl6pPr marL="2743200" marR="0" lvl="5"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6pPr>
            <a:lvl7pPr marL="3200400" marR="0" lvl="6"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7pPr>
            <a:lvl8pPr marL="3657600" marR="0" lvl="7"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8pPr>
            <a:lvl9pPr marL="4114800" marR="0" lvl="8" indent="-342836" algn="l" rtl="0">
              <a:lnSpc>
                <a:spcPct val="90000"/>
              </a:lnSpc>
              <a:spcBef>
                <a:spcPts val="500"/>
              </a:spcBef>
              <a:spcAft>
                <a:spcPts val="0"/>
              </a:spcAft>
              <a:buClr>
                <a:schemeClr val="dk1"/>
              </a:buClr>
              <a:buSzPts val="1799"/>
              <a:buFont typeface="Arial"/>
              <a:buChar char="•"/>
              <a:defRPr sz="1799" b="0" i="0" u="none" strike="noStrike" cap="none">
                <a:solidFill>
                  <a:schemeClr val="dk1"/>
                </a:solidFill>
                <a:latin typeface="Calibri"/>
                <a:ea typeface="Calibri"/>
                <a:cs typeface="Calibri"/>
                <a:sym typeface="Calibri"/>
              </a:defRPr>
            </a:lvl9pPr>
          </a:lstStyle>
          <a:p>
            <a:endParaRPr/>
          </a:p>
        </p:txBody>
      </p:sp>
      <p:sp>
        <p:nvSpPr>
          <p:cNvPr id="50" name="Google Shape;50;g3669771b81a_0_186"/>
          <p:cNvSpPr txBox="1">
            <a:spLocks noGrp="1"/>
          </p:cNvSpPr>
          <p:nvPr>
            <p:ph type="ftr" idx="11"/>
          </p:nvPr>
        </p:nvSpPr>
        <p:spPr>
          <a:xfrm>
            <a:off x="3281363" y="6356351"/>
            <a:ext cx="33432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1" name="Google Shape;51;g3669771b81a_0_186"/>
          <p:cNvSpPr txBox="1">
            <a:spLocks noGrp="1"/>
          </p:cNvSpPr>
          <p:nvPr>
            <p:ph type="sldNum" idx="12"/>
          </p:nvPr>
        </p:nvSpPr>
        <p:spPr>
          <a:xfrm>
            <a:off x="6996112" y="6356351"/>
            <a:ext cx="22290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3.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hyperlink" Target="http://mbit.io/us-door-pp"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hyperlink" Target="https://makecode.microbit.org/"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25.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39.jp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slide" Target="slide22.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http://mbit.io/us-door"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5.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00A000"/>
        </a:solidFill>
        <a:effectLst/>
      </p:bgPr>
    </p:bg>
    <p:spTree>
      <p:nvGrpSpPr>
        <p:cNvPr id="1" name="Shape 74"/>
        <p:cNvGrpSpPr/>
        <p:nvPr/>
      </p:nvGrpSpPr>
      <p:grpSpPr>
        <a:xfrm>
          <a:off x="0" y="0"/>
          <a:ext cx="0" cy="0"/>
          <a:chOff x="0" y="0"/>
          <a:chExt cx="0" cy="0"/>
        </a:xfrm>
      </p:grpSpPr>
      <p:sp>
        <p:nvSpPr>
          <p:cNvPr id="75" name="Google Shape;75;g35fec345a22_0_24"/>
          <p:cNvSpPr txBox="1">
            <a:spLocks noGrp="1"/>
          </p:cNvSpPr>
          <p:nvPr>
            <p:ph type="title" idx="4294967295"/>
          </p:nvPr>
        </p:nvSpPr>
        <p:spPr>
          <a:xfrm>
            <a:off x="482075" y="249780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Clr>
                <a:srgbClr val="00A000"/>
              </a:buClr>
              <a:buSzPts val="2000"/>
              <a:buFont typeface="Arial"/>
              <a:buNone/>
            </a:pPr>
            <a:r>
              <a:rPr lang="en-GB" sz="2000">
                <a:solidFill>
                  <a:srgbClr val="00A000"/>
                </a:solidFill>
                <a:latin typeface="Helvetica Neue"/>
                <a:ea typeface="Helvetica Neue"/>
                <a:cs typeface="Helvetica Neue"/>
                <a:sym typeface="Helvetica Neue"/>
              </a:rPr>
              <a:t>What you need:</a:t>
            </a:r>
            <a:endParaRPr sz="2000">
              <a:solidFill>
                <a:srgbClr val="00A000"/>
              </a:solidFill>
              <a:latin typeface="Helvetica Neue"/>
              <a:ea typeface="Helvetica Neue"/>
              <a:cs typeface="Helvetica Neue"/>
              <a:sym typeface="Helvetica Neue"/>
            </a:endParaRPr>
          </a:p>
          <a:p>
            <a:pPr marL="0" lvl="0" indent="0" algn="l" rtl="0">
              <a:lnSpc>
                <a:spcPct val="90000"/>
              </a:lnSpc>
              <a:spcBef>
                <a:spcPts val="0"/>
              </a:spcBef>
              <a:spcAft>
                <a:spcPts val="0"/>
              </a:spcAft>
              <a:buClr>
                <a:srgbClr val="00A000"/>
              </a:buClr>
              <a:buSzPts val="2000"/>
              <a:buFont typeface="Arial"/>
              <a:buNone/>
            </a:pPr>
            <a:endParaRPr sz="2000">
              <a:solidFill>
                <a:srgbClr val="00A000"/>
              </a:solidFill>
              <a:latin typeface="Helvetica Neue"/>
              <a:ea typeface="Helvetica Neue"/>
              <a:cs typeface="Helvetica Neue"/>
              <a:sym typeface="Helvetica Neue"/>
            </a:endParaRPr>
          </a:p>
        </p:txBody>
      </p:sp>
      <p:pic>
        <p:nvPicPr>
          <p:cNvPr id="76" name="Google Shape;76;g35fec345a22_0_24" descr="The micro:bit logo in black font on a green background." title="BBC micro:bit logo"/>
          <p:cNvPicPr preferRelativeResize="0"/>
          <p:nvPr/>
        </p:nvPicPr>
        <p:blipFill rotWithShape="1">
          <a:blip r:embed="rId3">
            <a:alphaModFix/>
          </a:blip>
          <a:srcRect/>
          <a:stretch/>
        </p:blipFill>
        <p:spPr>
          <a:xfrm>
            <a:off x="6413041" y="5737408"/>
            <a:ext cx="3104170" cy="948989"/>
          </a:xfrm>
          <a:prstGeom prst="rect">
            <a:avLst/>
          </a:prstGeom>
          <a:noFill/>
          <a:ln>
            <a:noFill/>
          </a:ln>
        </p:spPr>
      </p:pic>
      <p:sp>
        <p:nvSpPr>
          <p:cNvPr id="77" name="Google Shape;77;g35fec345a22_0_24"/>
          <p:cNvSpPr txBox="1"/>
          <p:nvPr/>
        </p:nvSpPr>
        <p:spPr>
          <a:xfrm>
            <a:off x="482065" y="6080301"/>
            <a:ext cx="2911800" cy="40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17"/>
              <a:buFont typeface="Arial"/>
              <a:buNone/>
            </a:pPr>
            <a:r>
              <a:rPr lang="en-GB" sz="2017" b="0" i="0" u="none" strike="noStrike" cap="none">
                <a:solidFill>
                  <a:schemeClr val="lt1"/>
                </a:solidFill>
                <a:latin typeface="Helvetica Neue"/>
                <a:ea typeface="Helvetica Neue"/>
                <a:cs typeface="Helvetica Neue"/>
                <a:sym typeface="Helvetica Neue"/>
              </a:rPr>
              <a:t>Project guide</a:t>
            </a:r>
            <a:endParaRPr sz="1900" b="0" i="0" u="none" strike="noStrike" cap="none">
              <a:solidFill>
                <a:srgbClr val="000000"/>
              </a:solidFill>
              <a:latin typeface="Arial"/>
              <a:ea typeface="Arial"/>
              <a:cs typeface="Arial"/>
              <a:sym typeface="Arial"/>
            </a:endParaRPr>
          </a:p>
        </p:txBody>
      </p:sp>
      <p:sp>
        <p:nvSpPr>
          <p:cNvPr id="78" name="Google Shape;78;g35fec345a22_0_24"/>
          <p:cNvSpPr txBox="1"/>
          <p:nvPr/>
        </p:nvSpPr>
        <p:spPr>
          <a:xfrm>
            <a:off x="283812" y="1352450"/>
            <a:ext cx="9447600" cy="633600"/>
          </a:xfrm>
          <a:prstGeom prst="rect">
            <a:avLst/>
          </a:prstGeom>
          <a:noFill/>
          <a:ln>
            <a:noFill/>
          </a:ln>
        </p:spPr>
        <p:txBody>
          <a:bodyPr spcFirstLastPara="1" wrap="square" lIns="99050" tIns="49525" rIns="99050" bIns="49525" anchor="t" anchorCtr="0">
            <a:spAutoFit/>
          </a:bodyPr>
          <a:lstStyle/>
          <a:p>
            <a:pPr marL="0" marR="0" lvl="0" indent="0" algn="l" rtl="0">
              <a:lnSpc>
                <a:spcPct val="100000"/>
              </a:lnSpc>
              <a:spcBef>
                <a:spcPts val="0"/>
              </a:spcBef>
              <a:spcAft>
                <a:spcPts val="0"/>
              </a:spcAft>
              <a:buClr>
                <a:schemeClr val="lt1"/>
              </a:buClr>
              <a:buSzPts val="3466"/>
              <a:buFont typeface="Arial"/>
              <a:buNone/>
            </a:pPr>
            <a:r>
              <a:rPr lang="en-GB" sz="3466" b="1">
                <a:solidFill>
                  <a:schemeClr val="lt1"/>
                </a:solidFill>
              </a:rPr>
              <a:t>Magnetic Force with Simple Door Alarm</a:t>
            </a:r>
            <a:endParaRPr sz="1400" b="0" i="0" u="none" strike="noStrike" cap="none">
              <a:solidFill>
                <a:srgbClr val="000000"/>
              </a:solidFill>
              <a:latin typeface="Arial"/>
              <a:ea typeface="Arial"/>
              <a:cs typeface="Arial"/>
              <a:sym typeface="Arial"/>
            </a:endParaRPr>
          </a:p>
        </p:txBody>
      </p:sp>
      <p:grpSp>
        <p:nvGrpSpPr>
          <p:cNvPr id="79" name="Google Shape;79;g35fec345a22_0_24"/>
          <p:cNvGrpSpPr/>
          <p:nvPr/>
        </p:nvGrpSpPr>
        <p:grpSpPr>
          <a:xfrm>
            <a:off x="283825" y="308093"/>
            <a:ext cx="6776414" cy="719853"/>
            <a:chOff x="1043748" y="-1624402"/>
            <a:chExt cx="1645200" cy="664500"/>
          </a:xfrm>
        </p:grpSpPr>
        <p:sp>
          <p:nvSpPr>
            <p:cNvPr id="80" name="Google Shape;80;g35fec345a22_0_24"/>
            <p:cNvSpPr/>
            <p:nvPr/>
          </p:nvSpPr>
          <p:spPr>
            <a:xfrm>
              <a:off x="1043748" y="-1624402"/>
              <a:ext cx="1645200" cy="6645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chemeClr val="lt1"/>
                </a:solidFill>
                <a:latin typeface="Calibri"/>
                <a:ea typeface="Calibri"/>
                <a:cs typeface="Calibri"/>
                <a:sym typeface="Calibri"/>
              </a:endParaRPr>
            </a:p>
          </p:txBody>
        </p:sp>
        <p:sp>
          <p:nvSpPr>
            <p:cNvPr id="81" name="Google Shape;81;g35fec345a22_0_24"/>
            <p:cNvSpPr txBox="1"/>
            <p:nvPr/>
          </p:nvSpPr>
          <p:spPr>
            <a:xfrm>
              <a:off x="1112157" y="-1522993"/>
              <a:ext cx="1506000" cy="461700"/>
            </a:xfrm>
            <a:prstGeom prst="rect">
              <a:avLst/>
            </a:prstGeom>
            <a:noFill/>
            <a:ln>
              <a:noFill/>
            </a:ln>
          </p:spPr>
          <p:txBody>
            <a:bodyPr spcFirstLastPara="1" wrap="square" lIns="99050" tIns="49525" rIns="99050" bIns="49525"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GB" sz="2600" b="0" i="0" u="none" strike="noStrike" cap="none">
                  <a:solidFill>
                    <a:schemeClr val="lt1"/>
                  </a:solidFill>
                  <a:latin typeface="Helvetica Neue"/>
                  <a:ea typeface="Helvetica Neue"/>
                  <a:cs typeface="Helvetica Neue"/>
                  <a:sym typeface="Helvetica Neue"/>
                </a:rPr>
                <a:t>Integrating CS </a:t>
              </a:r>
              <a:r>
                <a:rPr lang="en-GB" sz="2600" b="0" i="0" u="none" strike="noStrike" cap="none">
                  <a:solidFill>
                    <a:schemeClr val="lt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with</a:t>
              </a:r>
              <a:r>
                <a:rPr lang="en-GB" sz="2600" b="0" i="0" u="none" strike="noStrike" cap="none">
                  <a:solidFill>
                    <a:schemeClr val="lt1"/>
                  </a:solidFill>
                  <a:latin typeface="Helvetica Neue"/>
                  <a:ea typeface="Helvetica Neue"/>
                  <a:cs typeface="Helvetica Neue"/>
                  <a:sym typeface="Helvetica Neue"/>
                </a:rPr>
                <a:t> Science - </a:t>
              </a:r>
              <a:r>
                <a:rPr lang="en-GB" sz="2600">
                  <a:solidFill>
                    <a:schemeClr val="lt1"/>
                  </a:solidFill>
                  <a:latin typeface="Helvetica Neue"/>
                  <a:ea typeface="Helvetica Neue"/>
                  <a:cs typeface="Helvetica Neue"/>
                  <a:sym typeface="Helvetica Neue"/>
                </a:rPr>
                <a:t>3rd</a:t>
              </a:r>
              <a:r>
                <a:rPr lang="en-GB" sz="2600" b="0" i="0" u="none" strike="noStrike" cap="none">
                  <a:solidFill>
                    <a:schemeClr val="lt1"/>
                  </a:solidFill>
                  <a:latin typeface="Helvetica Neue"/>
                  <a:ea typeface="Helvetica Neue"/>
                  <a:cs typeface="Helvetica Neue"/>
                  <a:sym typeface="Helvetica Neue"/>
                </a:rPr>
                <a:t> Grade</a:t>
              </a:r>
              <a:endParaRPr sz="2288" b="0" i="0" u="none" strike="noStrike" cap="none">
                <a:solidFill>
                  <a:schemeClr val="dk1"/>
                </a:solidFill>
                <a:latin typeface="Calibri"/>
                <a:ea typeface="Calibri"/>
                <a:cs typeface="Calibri"/>
                <a:sym typeface="Calibri"/>
              </a:endParaRPr>
            </a:p>
          </p:txBody>
        </p:sp>
      </p:grpSp>
      <p:sp>
        <p:nvSpPr>
          <p:cNvPr id="82" name="Google Shape;82;g35fec345a22_0_24" descr="'''"/>
          <p:cNvSpPr/>
          <p:nvPr/>
        </p:nvSpPr>
        <p:spPr>
          <a:xfrm>
            <a:off x="330225" y="5954600"/>
            <a:ext cx="2016000" cy="654300"/>
          </a:xfrm>
          <a:prstGeom prst="roundRect">
            <a:avLst>
              <a:gd name="adj" fmla="val 50000"/>
            </a:avLst>
          </a:prstGeom>
          <a:noFill/>
          <a:ln w="825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87"/>
              <a:buFont typeface="Arial"/>
              <a:buNone/>
            </a:pPr>
            <a:endParaRPr sz="1887" b="0" i="0" u="none" strike="noStrike" cap="none">
              <a:solidFill>
                <a:schemeClr val="lt1"/>
              </a:solidFill>
              <a:latin typeface="Calibri"/>
              <a:ea typeface="Calibri"/>
              <a:cs typeface="Calibri"/>
              <a:sym typeface="Calibri"/>
            </a:endParaRPr>
          </a:p>
        </p:txBody>
      </p:sp>
      <p:sp>
        <p:nvSpPr>
          <p:cNvPr id="83" name="Google Shape;83;g35fec345a22_0_24"/>
          <p:cNvSpPr/>
          <p:nvPr/>
        </p:nvSpPr>
        <p:spPr>
          <a:xfrm>
            <a:off x="283800" y="3432208"/>
            <a:ext cx="9233400" cy="2127300"/>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288"/>
              <a:buFont typeface="Arial"/>
              <a:buNone/>
            </a:pPr>
            <a:endParaRPr sz="2288" b="0" i="0" u="none" strike="noStrike" cap="none">
              <a:solidFill>
                <a:srgbClr val="FFFFFF"/>
              </a:solidFill>
              <a:latin typeface="Calibri"/>
              <a:ea typeface="Calibri"/>
              <a:cs typeface="Calibri"/>
              <a:sym typeface="Calibri"/>
            </a:endParaRPr>
          </a:p>
        </p:txBody>
      </p:sp>
      <p:sp>
        <p:nvSpPr>
          <p:cNvPr id="84" name="Google Shape;84;g35fec345a22_0_24"/>
          <p:cNvSpPr txBox="1"/>
          <p:nvPr/>
        </p:nvSpPr>
        <p:spPr>
          <a:xfrm>
            <a:off x="482075" y="3496750"/>
            <a:ext cx="8735700" cy="654300"/>
          </a:xfrm>
          <a:prstGeom prst="rect">
            <a:avLst/>
          </a:prstGeom>
          <a:noFill/>
          <a:ln>
            <a:noFill/>
          </a:ln>
        </p:spPr>
        <p:txBody>
          <a:bodyPr spcFirstLastPara="1" wrap="square" lIns="99050" tIns="49525" rIns="99050" bIns="49525" anchor="t" anchorCtr="0">
            <a:spAutoFit/>
          </a:bodyPr>
          <a:lstStyle/>
          <a:p>
            <a:pPr marL="0" lvl="0" indent="0" algn="l" rtl="0">
              <a:lnSpc>
                <a:spcPct val="90000"/>
              </a:lnSpc>
              <a:spcBef>
                <a:spcPts val="0"/>
              </a:spcBef>
              <a:spcAft>
                <a:spcPts val="0"/>
              </a:spcAft>
              <a:buNone/>
            </a:pPr>
            <a:r>
              <a:rPr lang="en-GB" sz="2000" b="1">
                <a:solidFill>
                  <a:srgbClr val="00A000"/>
                </a:solidFill>
                <a:latin typeface="Helvetica Neue"/>
                <a:ea typeface="Helvetica Neue"/>
                <a:cs typeface="Helvetica Neue"/>
                <a:sym typeface="Helvetica Neue"/>
              </a:rPr>
              <a:t>What you need:</a:t>
            </a: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0"/>
              </a:spcBef>
              <a:spcAft>
                <a:spcPts val="0"/>
              </a:spcAft>
              <a:buNone/>
            </a:pPr>
            <a:endParaRPr sz="2000" b="1">
              <a:solidFill>
                <a:srgbClr val="00A000"/>
              </a:solidFill>
              <a:latin typeface="Helvetica Neue"/>
              <a:ea typeface="Helvetica Neue"/>
              <a:cs typeface="Helvetica Neue"/>
              <a:sym typeface="Helvetica Neue"/>
            </a:endParaRPr>
          </a:p>
        </p:txBody>
      </p:sp>
      <p:pic>
        <p:nvPicPr>
          <p:cNvPr id="85" name="Google Shape;85;g35fec345a22_0_24" descr="Illustration of a micro:bit that is needed for using this resource" title="Screenshot 2025-06-03 at 15.50.03.png"/>
          <p:cNvPicPr preferRelativeResize="0"/>
          <p:nvPr/>
        </p:nvPicPr>
        <p:blipFill rotWithShape="1">
          <a:blip r:embed="rId4">
            <a:alphaModFix/>
          </a:blip>
          <a:srcRect/>
          <a:stretch/>
        </p:blipFill>
        <p:spPr>
          <a:xfrm>
            <a:off x="482100" y="4108457"/>
            <a:ext cx="1385268" cy="1249141"/>
          </a:xfrm>
          <a:prstGeom prst="rect">
            <a:avLst/>
          </a:prstGeom>
          <a:noFill/>
          <a:ln>
            <a:noFill/>
          </a:ln>
        </p:spPr>
      </p:pic>
      <p:pic>
        <p:nvPicPr>
          <p:cNvPr id="86" name="Google Shape;86;g35fec345a22_0_24" descr="Illustration of a USB cable that is needed for downloading code onto the micro:bit used in this resource" title="Screenshot 2025-06-03 at 15.50.11.png"/>
          <p:cNvPicPr preferRelativeResize="0"/>
          <p:nvPr/>
        </p:nvPicPr>
        <p:blipFill rotWithShape="1">
          <a:blip r:embed="rId5">
            <a:alphaModFix/>
          </a:blip>
          <a:srcRect/>
          <a:stretch/>
        </p:blipFill>
        <p:spPr>
          <a:xfrm>
            <a:off x="2010052" y="4079365"/>
            <a:ext cx="820877" cy="1249155"/>
          </a:xfrm>
          <a:prstGeom prst="rect">
            <a:avLst/>
          </a:prstGeom>
          <a:noFill/>
          <a:ln>
            <a:noFill/>
          </a:ln>
        </p:spPr>
      </p:pic>
      <p:pic>
        <p:nvPicPr>
          <p:cNvPr id="87" name="Google Shape;87;g35fec345a22_0_24" descr="Illustration of a battery back that is needed to provide power to a micro:bit used with this resource" title="Screenshot 2025-06-03 at 15.50.33.png"/>
          <p:cNvPicPr preferRelativeResize="0"/>
          <p:nvPr/>
        </p:nvPicPr>
        <p:blipFill rotWithShape="1">
          <a:blip r:embed="rId6">
            <a:alphaModFix/>
          </a:blip>
          <a:srcRect/>
          <a:stretch/>
        </p:blipFill>
        <p:spPr>
          <a:xfrm>
            <a:off x="2973616" y="4079366"/>
            <a:ext cx="1097526" cy="1249156"/>
          </a:xfrm>
          <a:prstGeom prst="rect">
            <a:avLst/>
          </a:prstGeom>
          <a:noFill/>
          <a:ln>
            <a:noFill/>
          </a:ln>
        </p:spPr>
      </p:pic>
      <p:pic>
        <p:nvPicPr>
          <p:cNvPr id="88" name="Google Shape;88;g35fec345a22_0_24" descr="Illustration of a tablet that will require Bluetooth to be used with this resource" title="tablet with bluetooth.png"/>
          <p:cNvPicPr preferRelativeResize="0"/>
          <p:nvPr/>
        </p:nvPicPr>
        <p:blipFill>
          <a:blip r:embed="rId7">
            <a:alphaModFix/>
          </a:blip>
          <a:stretch>
            <a:fillRect/>
          </a:stretch>
        </p:blipFill>
        <p:spPr>
          <a:xfrm>
            <a:off x="5876680" y="4261401"/>
            <a:ext cx="1520150" cy="1260947"/>
          </a:xfrm>
          <a:prstGeom prst="rect">
            <a:avLst/>
          </a:prstGeom>
          <a:noFill/>
          <a:ln>
            <a:noFill/>
          </a:ln>
        </p:spPr>
      </p:pic>
      <p:pic>
        <p:nvPicPr>
          <p:cNvPr id="89" name="Google Shape;89;g35fec345a22_0_24" descr="Illustration of a computer that will require a USB cable to be used with this resource" title="computer with usb.png"/>
          <p:cNvPicPr preferRelativeResize="0"/>
          <p:nvPr/>
        </p:nvPicPr>
        <p:blipFill>
          <a:blip r:embed="rId8">
            <a:alphaModFix/>
          </a:blip>
          <a:stretch>
            <a:fillRect/>
          </a:stretch>
        </p:blipFill>
        <p:spPr>
          <a:xfrm>
            <a:off x="4213831" y="4267292"/>
            <a:ext cx="1520153" cy="1249156"/>
          </a:xfrm>
          <a:prstGeom prst="rect">
            <a:avLst/>
          </a:prstGeom>
          <a:noFill/>
          <a:ln>
            <a:noFill/>
          </a:ln>
        </p:spPr>
      </p:pic>
      <p:grpSp>
        <p:nvGrpSpPr>
          <p:cNvPr id="90" name="Google Shape;90;g35fec345a22_0_24"/>
          <p:cNvGrpSpPr/>
          <p:nvPr/>
        </p:nvGrpSpPr>
        <p:grpSpPr>
          <a:xfrm>
            <a:off x="7448167" y="4495695"/>
            <a:ext cx="1025808" cy="865802"/>
            <a:chOff x="10368776" y="4128927"/>
            <a:chExt cx="1290000" cy="1088923"/>
          </a:xfrm>
        </p:grpSpPr>
        <p:sp>
          <p:nvSpPr>
            <p:cNvPr id="91" name="Google Shape;91;g35fec345a22_0_24"/>
            <p:cNvSpPr txBox="1"/>
            <p:nvPr/>
          </p:nvSpPr>
          <p:spPr>
            <a:xfrm>
              <a:off x="10368776" y="4883050"/>
              <a:ext cx="1290000" cy="334800"/>
            </a:xfrm>
            <a:prstGeom prst="rect">
              <a:avLst/>
            </a:prstGeom>
            <a:noFill/>
            <a:ln>
              <a:noFill/>
            </a:ln>
          </p:spPr>
          <p:txBody>
            <a:bodyPr spcFirstLastPara="1" wrap="square" lIns="72700" tIns="72700" rIns="72700" bIns="72700" anchor="t" anchorCtr="0">
              <a:spAutoFit/>
            </a:bodyPr>
            <a:lstStyle/>
            <a:p>
              <a:pPr marL="0" marR="0" lvl="0" indent="0" algn="ctr" rtl="0">
                <a:lnSpc>
                  <a:spcPct val="100000"/>
                </a:lnSpc>
                <a:spcBef>
                  <a:spcPts val="0"/>
                </a:spcBef>
                <a:spcAft>
                  <a:spcPts val="0"/>
                </a:spcAft>
                <a:buClr>
                  <a:srgbClr val="000000"/>
                </a:buClr>
                <a:buSzPts val="775"/>
                <a:buFont typeface="Arial"/>
                <a:buNone/>
              </a:pPr>
              <a:r>
                <a:rPr lang="en-GB" sz="775" b="1">
                  <a:latin typeface="Helvetica Neue"/>
                  <a:ea typeface="Helvetica Neue"/>
                  <a:cs typeface="Helvetica Neue"/>
                  <a:sym typeface="Helvetica Neue"/>
                </a:rPr>
                <a:t>Magnet</a:t>
              </a:r>
              <a:endParaRPr sz="775" b="1" i="0" u="none" strike="noStrike" cap="none">
                <a:solidFill>
                  <a:srgbClr val="000000"/>
                </a:solidFill>
                <a:latin typeface="Helvetica Neue"/>
                <a:ea typeface="Helvetica Neue"/>
                <a:cs typeface="Helvetica Neue"/>
                <a:sym typeface="Helvetica Neue"/>
              </a:endParaRPr>
            </a:p>
          </p:txBody>
        </p:sp>
        <p:pic>
          <p:nvPicPr>
            <p:cNvPr id="92" name="Google Shape;92;g35fec345a22_0_24" descr="Magnet with solid fill"/>
            <p:cNvPicPr preferRelativeResize="0"/>
            <p:nvPr/>
          </p:nvPicPr>
          <p:blipFill rotWithShape="1">
            <a:blip r:embed="rId9">
              <a:alphaModFix/>
            </a:blip>
            <a:srcRect/>
            <a:stretch/>
          </p:blipFill>
          <p:spPr>
            <a:xfrm>
              <a:off x="10611035" y="4128927"/>
              <a:ext cx="805482" cy="805482"/>
            </a:xfrm>
            <a:prstGeom prst="rect">
              <a:avLst/>
            </a:prstGeom>
            <a:noFill/>
            <a:ln>
              <a:noFill/>
            </a:ln>
          </p:spPr>
        </p:pic>
      </p:grpSp>
      <p:sp>
        <p:nvSpPr>
          <p:cNvPr id="93" name="Google Shape;93;g35fec345a22_0_24"/>
          <p:cNvSpPr txBox="1"/>
          <p:nvPr/>
        </p:nvSpPr>
        <p:spPr>
          <a:xfrm>
            <a:off x="8372813" y="5103300"/>
            <a:ext cx="1290000" cy="303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975"/>
              <a:buFont typeface="Arial"/>
              <a:buNone/>
            </a:pPr>
            <a:r>
              <a:rPr lang="en-GB" sz="775" b="1">
                <a:solidFill>
                  <a:schemeClr val="lt1"/>
                </a:solidFill>
                <a:latin typeface="Helvetica Neue"/>
                <a:ea typeface="Helvetica Neue"/>
                <a:cs typeface="Helvetica Neue"/>
                <a:sym typeface="Helvetica Neue"/>
              </a:rPr>
              <a:t>Adhesive putty</a:t>
            </a:r>
            <a:endParaRPr sz="775" b="1" i="0" u="none" strike="noStrike" cap="none">
              <a:solidFill>
                <a:schemeClr val="lt1"/>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704b968b32_0_2"/>
          <p:cNvSpPr txBox="1">
            <a:spLocks noGrp="1"/>
          </p:cNvSpPr>
          <p:nvPr>
            <p:ph type="body" idx="1"/>
          </p:nvPr>
        </p:nvSpPr>
        <p:spPr>
          <a:xfrm>
            <a:off x="681036" y="134460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5"/>
                  </a:ext>
                </a:extLst>
              </a:rPr>
              <a:t>This pr</a:t>
            </a:r>
            <a:r>
              <a:rPr lang="en-GB" sz="1650" dirty="0"/>
              <a:t>oject uses the </a:t>
            </a:r>
            <a:r>
              <a:rPr lang="en-GB" sz="1650" dirty="0" err="1"/>
              <a:t>micro:bit’s</a:t>
            </a:r>
            <a:r>
              <a:rPr lang="en-GB" sz="1650" dirty="0"/>
              <a:t> magnetometer to measure the strength of a magnetic field. </a:t>
            </a:r>
            <a:r>
              <a:rPr lang="en-GB" sz="1600" dirty="0"/>
              <a:t>  </a:t>
            </a:r>
            <a:endParaRPr sz="1550" dirty="0"/>
          </a:p>
        </p:txBody>
      </p:sp>
      <p:sp>
        <p:nvSpPr>
          <p:cNvPr id="187" name="Google Shape;187;g3704b968b32_0_2"/>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dirty="0">
                <a:solidFill>
                  <a:srgbClr val="2993D6"/>
                </a:solidFill>
              </a:rPr>
              <a:t>Mild 🌶️ </a:t>
            </a:r>
            <a:r>
              <a:rPr lang="en-GB" sz="2600" dirty="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6"/>
                  </a:ext>
                </a:extLst>
              </a:rPr>
              <a:t>Code</a:t>
            </a:r>
            <a:r>
              <a:rPr lang="en-GB" sz="2600" dirty="0">
                <a:solidFill>
                  <a:srgbClr val="2993D6"/>
                </a:solidFill>
              </a:rPr>
              <a:t> </a:t>
            </a:r>
            <a:r>
              <a:rPr lang="en-GB" sz="2600" dirty="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7"/>
                  </a:ext>
                </a:extLst>
              </a:rPr>
              <a:t>Details</a:t>
            </a:r>
            <a:r>
              <a:rPr lang="en-GB" sz="2600" dirty="0">
                <a:solidFill>
                  <a:srgbClr val="2993D6"/>
                </a:solidFill>
              </a:rPr>
              <a:t> 1</a:t>
            </a:r>
            <a:endParaRPr sz="2600" dirty="0">
              <a:solidFill>
                <a:srgbClr val="2993D6"/>
              </a:solidFill>
            </a:endParaRPr>
          </a:p>
        </p:txBody>
      </p:sp>
      <p:sp>
        <p:nvSpPr>
          <p:cNvPr id="188" name="Google Shape;188;g3704b968b32_0_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10</a:t>
            </a:fld>
            <a:endParaRPr/>
          </a:p>
        </p:txBody>
      </p:sp>
      <p:sp>
        <p:nvSpPr>
          <p:cNvPr id="189" name="Google Shape;189;g3704b968b32_0_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sp>
        <p:nvSpPr>
          <p:cNvPr id="190" name="Google Shape;190;g3704b968b32_0_2"/>
          <p:cNvSpPr/>
          <p:nvPr/>
        </p:nvSpPr>
        <p:spPr>
          <a:xfrm>
            <a:off x="901700" y="2159502"/>
            <a:ext cx="8077200" cy="4196848"/>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00000"/>
              </a:lnSpc>
              <a:spcBef>
                <a:spcPts val="0"/>
              </a:spcBef>
              <a:spcAft>
                <a:spcPts val="0"/>
              </a:spcAft>
              <a:buClr>
                <a:schemeClr val="dk1"/>
              </a:buClr>
              <a:buSzPts val="1600"/>
              <a:buFont typeface="Arial"/>
              <a:buNone/>
            </a:pPr>
            <a:r>
              <a:rPr lang="en-GB" sz="1650">
                <a:solidFill>
                  <a:schemeClr val="dk1"/>
                </a:solidFill>
                <a:latin typeface="Helvetica Neue"/>
                <a:ea typeface="Helvetica Neue"/>
                <a:cs typeface="Helvetica Neue"/>
                <a:sym typeface="Helvetica Neue"/>
              </a:rPr>
              <a:t>The project uses a forever loop, meaning it is continuously checking the strength of the magnetic field. </a:t>
            </a: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It uses selection/conditionals to check if a condition has been met -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8"/>
                  </a:ext>
                </a:extLst>
              </a:rPr>
              <a:t>specifically if the magnetic field strength is under the threshold</a:t>
            </a:r>
            <a:r>
              <a:rPr lang="en-GB" sz="1650">
                <a:solidFill>
                  <a:schemeClr val="dk1"/>
                </a:solidFill>
                <a:latin typeface="Helvetica Neue"/>
                <a:ea typeface="Helvetica Neue"/>
                <a:cs typeface="Helvetica Neue"/>
                <a:sym typeface="Helvetica Neue"/>
              </a:rPr>
              <a:t> identified (e.g. 200 in the code above).  </a:t>
            </a: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650">
                <a:solidFill>
                  <a:schemeClr val="dk1"/>
                </a:solidFill>
                <a:latin typeface="Helvetica Neue"/>
                <a:ea typeface="Helvetica Neue"/>
                <a:cs typeface="Helvetica Neue"/>
                <a:sym typeface="Helvetica Neue"/>
              </a:rPr>
              <a:t>If the magnetic field strength is under the threshold, an angry face will appear on the micro:bit’s LED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9"/>
                  </a:ext>
                </a:extLst>
              </a:rPr>
              <a:t>display.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0"/>
                  </a:ext>
                </a:extLst>
              </a:rPr>
              <a:t>This</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1"/>
                  </a:ext>
                </a:extLst>
              </a:rPr>
              <a:t> indicates the door has been opened.</a:t>
            </a:r>
            <a:endParaRPr sz="1650">
              <a:solidFill>
                <a:schemeClr val="dk1"/>
              </a:solidFill>
              <a:latin typeface="Helvetica Neue"/>
              <a:ea typeface="Helvetica Neue"/>
              <a:cs typeface="Helvetica Neue"/>
              <a:sym typeface="Helvetica Neue"/>
            </a:endParaRPr>
          </a:p>
        </p:txBody>
      </p:sp>
      <p:pic>
        <p:nvPicPr>
          <p:cNvPr id="191" name="Google Shape;191;g3704b968b32_0_2" descr="decorative" title="Inspired_green@4x-100 (1).jpg"/>
          <p:cNvPicPr preferRelativeResize="0"/>
          <p:nvPr/>
        </p:nvPicPr>
        <p:blipFill rotWithShape="1">
          <a:blip r:embed="rId3">
            <a:alphaModFix/>
          </a:blip>
          <a:srcRect/>
          <a:stretch/>
        </p:blipFill>
        <p:spPr>
          <a:xfrm>
            <a:off x="8497975" y="231850"/>
            <a:ext cx="727049" cy="988950"/>
          </a:xfrm>
          <a:prstGeom prst="rect">
            <a:avLst/>
          </a:prstGeom>
          <a:noFill/>
          <a:ln>
            <a:noFill/>
          </a:ln>
        </p:spPr>
      </p:pic>
      <p:pic>
        <p:nvPicPr>
          <p:cNvPr id="192" name="Google Shape;192;g3704b968b32_0_2" descr="Block-based code for a micro:bit which shows an angry icon on the micro:bit's LED display if the magnetic force strength reading is below 200. &#10;A forever block contains an if then block. The if then block contains a less than comparison block with the magnetic force strength block on the left and the number 200 on the right. It says, 'if magnetic force strength &gt; 200 then'. Underneath that, inside the if then block, is a show icon block with an angry icon displayed. " title="code.png"/>
          <p:cNvPicPr preferRelativeResize="0"/>
          <p:nvPr/>
        </p:nvPicPr>
        <p:blipFill rotWithShape="1">
          <a:blip r:embed="rId4">
            <a:alphaModFix/>
          </a:blip>
          <a:srcRect l="1337" t="25452" r="2415" b="34476"/>
          <a:stretch/>
        </p:blipFill>
        <p:spPr>
          <a:xfrm>
            <a:off x="2809539" y="2201275"/>
            <a:ext cx="4186574" cy="15873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g35fa30c4f18_0_96"/>
          <p:cNvSpPr/>
          <p:nvPr/>
        </p:nvSpPr>
        <p:spPr>
          <a:xfrm>
            <a:off x="681025" y="1453375"/>
            <a:ext cx="3676200" cy="46095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80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800">
                <a:solidFill>
                  <a:schemeClr val="dk1"/>
                </a:solidFill>
                <a:latin typeface="Helvetica Neue"/>
                <a:ea typeface="Helvetica Neue"/>
                <a:cs typeface="Helvetica Neue"/>
                <a:sym typeface="Helvetica Neue"/>
              </a:rPr>
              <a:t>The project also allows you to show the magnetic force strength reading by pressing button A. This is useful when you need to make adjustments to the threshold. </a:t>
            </a:r>
            <a:endParaRPr sz="1800">
              <a:solidFill>
                <a:schemeClr val="dk1"/>
              </a:solidFill>
              <a:latin typeface="Helvetica Neue"/>
              <a:ea typeface="Helvetica Neue"/>
              <a:cs typeface="Helvetica Neue"/>
              <a:sym typeface="Helvetica Neue"/>
            </a:endParaRPr>
          </a:p>
        </p:txBody>
      </p:sp>
      <p:sp>
        <p:nvSpPr>
          <p:cNvPr id="198" name="Google Shape;198;g35fa30c4f18_0_96"/>
          <p:cNvSpPr/>
          <p:nvPr/>
        </p:nvSpPr>
        <p:spPr>
          <a:xfrm>
            <a:off x="4736900" y="1453375"/>
            <a:ext cx="2831400" cy="4609500"/>
          </a:xfrm>
          <a:prstGeom prst="roundRect">
            <a:avLst>
              <a:gd name="adj" fmla="val 16667"/>
            </a:avLst>
          </a:prstGeom>
          <a:noFill/>
          <a:ln w="19050" cap="flat" cmpd="sng">
            <a:solidFill>
              <a:srgbClr val="2A92D6"/>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0"/>
              </a:spcAft>
              <a:buClr>
                <a:srgbClr val="000000"/>
              </a:buClr>
              <a:buSzPts val="1600"/>
              <a:buFont typeface="Arial"/>
              <a:buNone/>
            </a:pP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800">
                <a:solidFill>
                  <a:schemeClr val="dk1"/>
                </a:solidFill>
                <a:latin typeface="Helvetica Neue"/>
                <a:ea typeface="Helvetica Neue"/>
                <a:cs typeface="Helvetica Neue"/>
                <a:sym typeface="Helvetica Neue"/>
              </a:rPr>
              <a:t>Pressing button B clears the angry face and resets the alarm. A checkmark is displayed to confirm the alarm is reset. </a:t>
            </a:r>
            <a:endParaRPr sz="1800">
              <a:solidFill>
                <a:schemeClr val="dk1"/>
              </a:solidFill>
              <a:latin typeface="Helvetica Neue"/>
              <a:ea typeface="Helvetica Neue"/>
              <a:cs typeface="Helvetica Neue"/>
              <a:sym typeface="Helvetica Neue"/>
            </a:endParaRPr>
          </a:p>
        </p:txBody>
      </p:sp>
      <p:pic>
        <p:nvPicPr>
          <p:cNvPr id="199" name="Google Shape;199;g35fa30c4f18_0_96" descr="Block-based code for a micro:bit which displays the magnetic force strength reading on the micro:bit's LED display when you press button A. &#10;An on button A pressed block contains a show number block. The show number block contains a magnetic force strength block. " title="code.png"/>
          <p:cNvPicPr preferRelativeResize="0"/>
          <p:nvPr/>
        </p:nvPicPr>
        <p:blipFill rotWithShape="1">
          <a:blip r:embed="rId3">
            <a:alphaModFix/>
          </a:blip>
          <a:srcRect l="3147" r="22270" b="74083"/>
          <a:stretch/>
        </p:blipFill>
        <p:spPr>
          <a:xfrm>
            <a:off x="817975" y="2272088"/>
            <a:ext cx="3482801" cy="1102199"/>
          </a:xfrm>
          <a:prstGeom prst="rect">
            <a:avLst/>
          </a:prstGeom>
          <a:noFill/>
          <a:ln>
            <a:noFill/>
          </a:ln>
        </p:spPr>
      </p:pic>
      <p:sp>
        <p:nvSpPr>
          <p:cNvPr id="200" name="Google Shape;200;g35fa30c4f18_0_9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Code </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2"/>
                  </a:ext>
                </a:extLst>
              </a:rPr>
              <a:t>Details</a:t>
            </a:r>
            <a:r>
              <a:rPr lang="en-GB" sz="2600">
                <a:solidFill>
                  <a:srgbClr val="2993D6"/>
                </a:solidFill>
              </a:rPr>
              <a:t> 2</a:t>
            </a:r>
            <a:endParaRPr sz="2600">
              <a:solidFill>
                <a:srgbClr val="2993D6"/>
              </a:solidFill>
            </a:endParaRPr>
          </a:p>
        </p:txBody>
      </p:sp>
      <p:sp>
        <p:nvSpPr>
          <p:cNvPr id="201" name="Google Shape;201;g35fa30c4f18_0_9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11</a:t>
            </a:fld>
            <a:endParaRPr/>
          </a:p>
        </p:txBody>
      </p:sp>
      <p:sp>
        <p:nvSpPr>
          <p:cNvPr id="202" name="Google Shape;202;g35fa30c4f18_0_9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203" name="Google Shape;203;g35fa30c4f18_0_96" descr="decorative" title="Inspired_green@4x-100 (1).jpg"/>
          <p:cNvPicPr preferRelativeResize="0"/>
          <p:nvPr/>
        </p:nvPicPr>
        <p:blipFill rotWithShape="1">
          <a:blip r:embed="rId4">
            <a:alphaModFix/>
          </a:blip>
          <a:srcRect/>
          <a:stretch/>
        </p:blipFill>
        <p:spPr>
          <a:xfrm>
            <a:off x="8497975" y="231850"/>
            <a:ext cx="727049" cy="988950"/>
          </a:xfrm>
          <a:prstGeom prst="rect">
            <a:avLst/>
          </a:prstGeom>
          <a:noFill/>
          <a:ln>
            <a:noFill/>
          </a:ln>
        </p:spPr>
      </p:pic>
      <p:pic>
        <p:nvPicPr>
          <p:cNvPr id="204" name="Google Shape;204;g35fa30c4f18_0_96" descr="Block-based code for a micro:bit to clear the screen and show a 'yes' icon when you press button B. &#10;An on button B pressed block contains two blocks, a clear screen block and underneath a show icon block with a 'yes' or checkmark icon. " title="microbit-screenshot (84).png"/>
          <p:cNvPicPr preferRelativeResize="0"/>
          <p:nvPr/>
        </p:nvPicPr>
        <p:blipFill rotWithShape="1">
          <a:blip r:embed="rId5">
            <a:alphaModFix/>
          </a:blip>
          <a:srcRect t="71241" r="59662"/>
          <a:stretch/>
        </p:blipFill>
        <p:spPr>
          <a:xfrm>
            <a:off x="5226000" y="2139100"/>
            <a:ext cx="1636024" cy="136817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3669771b81a_0_118"/>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Medium</a:t>
            </a:r>
            <a:endParaRPr/>
          </a:p>
        </p:txBody>
      </p:sp>
      <p:sp>
        <p:nvSpPr>
          <p:cNvPr id="210" name="Google Shape;210;g3669771b81a_0_118"/>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g365ab73c13e_0_2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dirty="0">
                <a:solidFill>
                  <a:srgbClr val="6C4BC1"/>
                </a:solidFill>
              </a:rPr>
              <a:t>Medium 🌶️🌶️ Introduction</a:t>
            </a:r>
            <a:endParaRPr sz="2600" dirty="0">
              <a:solidFill>
                <a:srgbClr val="6C4BC1"/>
              </a:solidFill>
            </a:endParaRPr>
          </a:p>
        </p:txBody>
      </p:sp>
      <p:sp>
        <p:nvSpPr>
          <p:cNvPr id="216" name="Google Shape;216;g365ab73c13e_0_2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13</a:t>
            </a:fld>
            <a:endParaRPr/>
          </a:p>
        </p:txBody>
      </p:sp>
      <p:sp>
        <p:nvSpPr>
          <p:cNvPr id="217" name="Google Shape;217;g365ab73c13e_0_21"/>
          <p:cNvSpPr txBox="1">
            <a:spLocks noGrp="1"/>
          </p:cNvSpPr>
          <p:nvPr>
            <p:ph type="body" idx="1"/>
          </p:nvPr>
        </p:nvSpPr>
        <p:spPr>
          <a:xfrm>
            <a:off x="681025" y="1319775"/>
            <a:ext cx="7789200" cy="4609500"/>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10000"/>
              </a:lnSpc>
              <a:spcBef>
                <a:spcPts val="1300"/>
              </a:spcBef>
              <a:spcAft>
                <a:spcPts val="0"/>
              </a:spcAft>
              <a:buNone/>
            </a:pPr>
            <a:endParaRPr sz="1800" dirty="0"/>
          </a:p>
          <a:p>
            <a:pPr marL="457200" lvl="0" indent="-342900" algn="l" rtl="0">
              <a:lnSpc>
                <a:spcPct val="110000"/>
              </a:lnSpc>
              <a:spcBef>
                <a:spcPts val="0"/>
              </a:spcBef>
              <a:spcAft>
                <a:spcPts val="0"/>
              </a:spcAft>
              <a:buClr>
                <a:srgbClr val="6C4BC1"/>
              </a:buClr>
              <a:buSzPts val="1800"/>
              <a:buChar char="•"/>
            </a:pP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3"/>
                  </a:ext>
                </a:extLst>
              </a:rPr>
              <a:t>Students open the </a:t>
            </a:r>
            <a:r>
              <a:rPr lang="en-GB" sz="1800" b="1"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4"/>
                  </a:ext>
                </a:extLst>
              </a:rPr>
              <a:t>starter project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5"/>
                  </a:ext>
                </a:extLst>
              </a:rPr>
              <a:t> containing all the blocks they need to make the project. </a:t>
            </a:r>
            <a:endParaRPr sz="1800" dirty="0"/>
          </a:p>
          <a:p>
            <a:pPr marL="457200" lvl="0" indent="-342900" algn="l" rtl="0">
              <a:lnSpc>
                <a:spcPct val="110000"/>
              </a:lnSpc>
              <a:spcBef>
                <a:spcPts val="1300"/>
              </a:spcBef>
              <a:spcAft>
                <a:spcPts val="0"/>
              </a:spcAft>
              <a:buClr>
                <a:srgbClr val="6C4BC1"/>
              </a:buClr>
              <a:buSzPts val="1800"/>
              <a:buChar char="•"/>
            </a:pPr>
            <a:r>
              <a:rPr lang="en-GB" sz="1800" dirty="0"/>
              <a:t>After the code has been built and downloaded onto their </a:t>
            </a:r>
            <a:r>
              <a:rPr lang="en-GB" sz="1800" dirty="0" err="1"/>
              <a:t>micro:bit</a:t>
            </a:r>
            <a:r>
              <a:rPr lang="en-GB" sz="1800" dirty="0"/>
              <a:t>, students will use it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6"/>
                  </a:ext>
                </a:extLst>
              </a:rPr>
              <a:t> </a:t>
            </a:r>
            <a:r>
              <a:rPr lang="en-GB" sz="1800" dirty="0"/>
              <a:t>with a magnet to explore magnetic fields and build a simple door alarm.</a:t>
            </a:r>
            <a:endParaRPr sz="1800" dirty="0"/>
          </a:p>
          <a:p>
            <a:pPr marL="457200" lvl="0" indent="-342900" algn="l" rtl="0">
              <a:lnSpc>
                <a:spcPct val="110000"/>
              </a:lnSpc>
              <a:spcBef>
                <a:spcPts val="1300"/>
              </a:spcBef>
              <a:spcAft>
                <a:spcPts val="0"/>
              </a:spcAft>
              <a:buClr>
                <a:srgbClr val="6C4BC1"/>
              </a:buClr>
              <a:buSzPts val="1800"/>
              <a:buChar char="•"/>
            </a:pPr>
            <a:r>
              <a:rPr lang="en-GB" sz="1800" dirty="0"/>
              <a:t>Attach a magnet in the corner of a door and attach the </a:t>
            </a:r>
            <a:r>
              <a:rPr lang="en-GB" sz="1800" dirty="0" err="1"/>
              <a:t>micro:bit</a:t>
            </a:r>
            <a:r>
              <a:rPr lang="en-GB" sz="1800" dirty="0"/>
              <a:t> near it on the door frame.   </a:t>
            </a:r>
            <a:endParaRPr sz="1800" dirty="0"/>
          </a:p>
          <a:p>
            <a:pPr marL="457200" lvl="0" indent="-342900" algn="l" rtl="0">
              <a:lnSpc>
                <a:spcPct val="110000"/>
              </a:lnSpc>
              <a:spcBef>
                <a:spcPts val="1300"/>
              </a:spcBef>
              <a:spcAft>
                <a:spcPts val="0"/>
              </a:spcAft>
              <a:buClr>
                <a:srgbClr val="6C4BC1"/>
              </a:buClr>
              <a:buSzPts val="1800"/>
              <a:buChar char="•"/>
            </a:pPr>
            <a:r>
              <a:rPr lang="en-GB" sz="1800" dirty="0"/>
              <a:t>Students will test the alarm by opening and closing the door. </a:t>
            </a:r>
            <a:endParaRPr sz="1800" dirty="0"/>
          </a:p>
          <a:p>
            <a:pPr marL="457200" lvl="0" indent="-342900" algn="l" rtl="0">
              <a:lnSpc>
                <a:spcPct val="110000"/>
              </a:lnSpc>
              <a:spcBef>
                <a:spcPts val="1300"/>
              </a:spcBef>
              <a:spcAft>
                <a:spcPts val="0"/>
              </a:spcAft>
              <a:buClr>
                <a:srgbClr val="6C4BC1"/>
              </a:buClr>
              <a:buSzPts val="1800"/>
              <a:buChar char="•"/>
            </a:pPr>
            <a:r>
              <a:rPr lang="en-GB" sz="1800" dirty="0"/>
              <a:t>Because magnets have different magnetic field strengths, you and your students will take readings and adjust code as needed to improve the door alarm.</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7"/>
                  </a:ext>
                </a:extLst>
              </a:rPr>
              <a:t> </a:t>
            </a:r>
            <a:endParaRPr sz="1800" dirty="0"/>
          </a:p>
          <a:p>
            <a:pPr marL="457200" lvl="0" indent="-342900" algn="l" rtl="0">
              <a:lnSpc>
                <a:spcPct val="110000"/>
              </a:lnSpc>
              <a:spcBef>
                <a:spcPts val="1300"/>
              </a:spcBef>
              <a:spcAft>
                <a:spcPts val="0"/>
              </a:spcAft>
              <a:buClr>
                <a:srgbClr val="6C4BC1"/>
              </a:buClr>
              <a:buSzPts val="1800"/>
              <a:buChar char="•"/>
            </a:pPr>
            <a:r>
              <a:rPr lang="en-GB" sz="1800" dirty="0"/>
              <a:t>If it is not possible to make a door alarm, you can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8"/>
                  </a:ext>
                </a:extLst>
              </a:rPr>
              <a:t>do</a:t>
            </a:r>
            <a:r>
              <a:rPr lang="en-GB" sz="1800" dirty="0"/>
              <a:t> the same experiment with a box. </a:t>
            </a:r>
            <a:endParaRPr sz="1800" dirty="0"/>
          </a:p>
        </p:txBody>
      </p:sp>
      <p:sp>
        <p:nvSpPr>
          <p:cNvPr id="218" name="Google Shape;218;g365ab73c13e_0_2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19" name="Google Shape;219;g365ab73c13e_0_21" descr="decorative"/>
          <p:cNvPicPr preferRelativeResize="0"/>
          <p:nvPr/>
        </p:nvPicPr>
        <p:blipFill rotWithShape="1">
          <a:blip r:embed="rId3">
            <a:alphaModFix/>
          </a:blip>
          <a:srcRect/>
          <a:stretch/>
        </p:blipFill>
        <p:spPr>
          <a:xfrm>
            <a:off x="8470252" y="332938"/>
            <a:ext cx="955218" cy="736882"/>
          </a:xfrm>
          <a:prstGeom prst="rect">
            <a:avLst/>
          </a:prstGeom>
          <a:noFill/>
          <a:ln>
            <a:noFill/>
          </a:ln>
        </p:spPr>
      </p:pic>
      <p:pic>
        <p:nvPicPr>
          <p:cNvPr id="220" name="Google Shape;220;g365ab73c13e_0_21" title="Screenshot 2025-07-07 at 14.23.32.png"/>
          <p:cNvPicPr preferRelativeResize="0"/>
          <p:nvPr/>
        </p:nvPicPr>
        <p:blipFill>
          <a:blip r:embed="rId4">
            <a:alphaModFix/>
          </a:blip>
          <a:stretch>
            <a:fillRect/>
          </a:stretch>
        </p:blipFill>
        <p:spPr>
          <a:xfrm>
            <a:off x="6587224" y="5019637"/>
            <a:ext cx="1750500" cy="12336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g3669771b81a_0_21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9"/>
                  </a:ext>
                </a:extLst>
              </a:rPr>
              <a:t>teps</a:t>
            </a:r>
            <a:r>
              <a:rPr lang="en-GB" sz="2600">
                <a:solidFill>
                  <a:srgbClr val="6C4BC1"/>
                </a:solidFill>
              </a:rPr>
              <a:t> 1</a:t>
            </a:r>
            <a:endParaRPr sz="2600">
              <a:solidFill>
                <a:srgbClr val="6C4BC1"/>
              </a:solidFill>
            </a:endParaRPr>
          </a:p>
        </p:txBody>
      </p:sp>
      <p:sp>
        <p:nvSpPr>
          <p:cNvPr id="226" name="Google Shape;226;g3669771b81a_0_21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14</a:t>
            </a:fld>
            <a:endParaRPr/>
          </a:p>
        </p:txBody>
      </p:sp>
      <p:sp>
        <p:nvSpPr>
          <p:cNvPr id="227" name="Google Shape;227;g3669771b81a_0_21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Build </a:t>
            </a:r>
            <a:r>
              <a:rPr lang="en-GB" sz="1800" b="1" i="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0"/>
                  </a:ext>
                </a:extLst>
              </a:rPr>
              <a:t>the</a:t>
            </a:r>
            <a:r>
              <a:rPr lang="en-GB" sz="1800" b="1" i="1">
                <a:solidFill>
                  <a:srgbClr val="6C4BC1"/>
                </a:solidFill>
              </a:rPr>
              <a:t> code:</a:t>
            </a:r>
            <a:endParaRPr sz="959" b="1" i="1">
              <a:solidFill>
                <a:srgbClr val="6C4BC1"/>
              </a:solidFill>
            </a:endParaRPr>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Open</a:t>
            </a:r>
            <a:r>
              <a:rPr lang="en-GB" sz="1800"/>
              <a:t> the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1"/>
                  </a:ext>
                </a:extLst>
              </a:rPr>
              <a:t>starter project</a:t>
            </a:r>
            <a:r>
              <a:rPr lang="en-GB" sz="1800"/>
              <a:t>: </a:t>
            </a:r>
            <a:r>
              <a:rPr lang="en-GB" sz="1800"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2"/>
                  </a:ext>
                </a:extLst>
              </a:rPr>
              <a:t>mbit.io/us-door-pp</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3"/>
                  </a:ext>
                </a:extLst>
              </a:rPr>
              <a:t>Explain</a:t>
            </a: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4"/>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5"/>
                  </a:ext>
                </a:extLst>
              </a:rPr>
              <a:t>th</a:t>
            </a:r>
            <a:r>
              <a:rPr lang="en-GB" sz="1800"/>
              <a:t>at students have all the code blocks they need.  </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6"/>
                  </a:ext>
                </a:extLst>
              </a:rPr>
              <a:t>Explain</a:t>
            </a: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7"/>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8"/>
                  </a:ext>
                </a:extLst>
              </a:rPr>
              <a:t>that</a:t>
            </a: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9"/>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0"/>
                  </a:ext>
                </a:extLst>
              </a:rPr>
              <a:t>they</a:t>
            </a:r>
            <a:r>
              <a:rPr lang="en-GB" sz="1800"/>
              <a:t> will be building their own simple door alarm.</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Use</a:t>
            </a:r>
            <a:r>
              <a:rPr lang="en-GB" sz="1800"/>
              <a:t> the ‘on button A pressed’ block to show the magnetic force strength reading.  </a:t>
            </a:r>
            <a:endParaRPr sz="1800"/>
          </a:p>
          <a:p>
            <a:pPr marL="318151" lvl="0" indent="-309553" algn="l" rtl="0">
              <a:lnSpc>
                <a:spcPct val="110000"/>
              </a:lnSpc>
              <a:spcBef>
                <a:spcPts val="1300"/>
              </a:spcBef>
              <a:spcAft>
                <a:spcPts val="0"/>
              </a:spcAft>
              <a:buClr>
                <a:srgbClr val="6C4BC1"/>
              </a:buClr>
              <a:buSzPts val="1800"/>
              <a:buChar char="•"/>
            </a:pPr>
            <a:r>
              <a:rPr lang="en-GB" sz="1800" b="1">
                <a:solidFill>
                  <a:srgbClr val="6C4BC1"/>
                </a:solidFill>
              </a:rPr>
              <a:t>Make sure</a:t>
            </a:r>
            <a:r>
              <a:rPr lang="en-GB" sz="1800"/>
              <a:t> student code looks like: </a:t>
            </a:r>
            <a:endParaRPr sz="1800"/>
          </a:p>
          <a:p>
            <a:pPr marL="457200" lvl="0" indent="0" algn="l" rtl="0">
              <a:lnSpc>
                <a:spcPct val="110000"/>
              </a:lnSpc>
              <a:spcBef>
                <a:spcPts val="1300"/>
              </a:spcBef>
              <a:spcAft>
                <a:spcPts val="0"/>
              </a:spcAft>
              <a:buNone/>
            </a:pPr>
            <a:endParaRPr sz="1800"/>
          </a:p>
          <a:p>
            <a:pPr marL="0" lvl="0" indent="0" algn="l" rtl="0">
              <a:lnSpc>
                <a:spcPct val="110000"/>
              </a:lnSpc>
              <a:spcBef>
                <a:spcPts val="1300"/>
              </a:spcBef>
              <a:spcAft>
                <a:spcPts val="0"/>
              </a:spcAft>
              <a:buNone/>
            </a:pPr>
            <a:endParaRPr sz="1800"/>
          </a:p>
        </p:txBody>
      </p:sp>
      <p:sp>
        <p:nvSpPr>
          <p:cNvPr id="228" name="Google Shape;228;g3669771b81a_0_21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29" name="Google Shape;229;g3669771b81a_0_211"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230" name="Google Shape;230;g3669771b81a_0_211" descr="Block-based code for a micro:bit which displays the magnetic force strength reading on the micro:bit's LED display when you press button A. &#10;An on button A pressed block contains a show number block. The show number block contains a magnetic force strength block. " title="door-top-code.png"/>
          <p:cNvPicPr preferRelativeResize="0"/>
          <p:nvPr/>
        </p:nvPicPr>
        <p:blipFill>
          <a:blip r:embed="rId5">
            <a:alphaModFix/>
          </a:blip>
          <a:stretch>
            <a:fillRect/>
          </a:stretch>
        </p:blipFill>
        <p:spPr>
          <a:xfrm>
            <a:off x="4820425" y="4073550"/>
            <a:ext cx="5002125" cy="1569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g3669771b81a_0_228"/>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Activity S</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1"/>
                  </a:ext>
                </a:extLst>
              </a:rPr>
              <a:t>teps</a:t>
            </a:r>
            <a:r>
              <a:rPr lang="en-GB" sz="2600">
                <a:solidFill>
                  <a:srgbClr val="6C4BC1"/>
                </a:solidFill>
              </a:rPr>
              <a:t> 2</a:t>
            </a:r>
            <a:endParaRPr sz="2600">
              <a:solidFill>
                <a:srgbClr val="6C4BC1"/>
              </a:solidFill>
            </a:endParaRPr>
          </a:p>
        </p:txBody>
      </p:sp>
      <p:sp>
        <p:nvSpPr>
          <p:cNvPr id="236" name="Google Shape;236;g3669771b81a_0_22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15</a:t>
            </a:fld>
            <a:endParaRPr/>
          </a:p>
        </p:txBody>
      </p:sp>
      <p:sp>
        <p:nvSpPr>
          <p:cNvPr id="237" name="Google Shape;237;g3669771b81a_0_228"/>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Autofit/>
          </a:bodyPr>
          <a:lstStyle/>
          <a:p>
            <a:pPr marL="318151" lvl="0" indent="-300028" algn="l" rtl="0">
              <a:lnSpc>
                <a:spcPct val="110000"/>
              </a:lnSpc>
              <a:spcBef>
                <a:spcPts val="0"/>
              </a:spcBef>
              <a:spcAft>
                <a:spcPts val="0"/>
              </a:spcAft>
              <a:buClr>
                <a:srgbClr val="6C4BC1"/>
              </a:buClr>
              <a:buSzPts val="1650"/>
              <a:buChar char="•"/>
            </a:pPr>
            <a:r>
              <a:rPr lang="en-GB" sz="1650" b="1">
                <a:solidFill>
                  <a:srgbClr val="6C4BC1"/>
                </a:solidFill>
              </a:rPr>
              <a:t>Use</a:t>
            </a:r>
            <a:r>
              <a:rPr lang="en-GB" sz="1650" b="1"/>
              <a:t> </a:t>
            </a:r>
            <a:r>
              <a:rPr lang="en-GB" sz="1650"/>
              <a:t>the ‘forever’ block to continuously test the magnetic force strength. </a:t>
            </a:r>
            <a:endParaRPr sz="1650"/>
          </a:p>
          <a:p>
            <a:pPr marL="318151" lvl="0" indent="-300028" algn="l" rtl="0">
              <a:lnSpc>
                <a:spcPct val="110000"/>
              </a:lnSpc>
              <a:spcBef>
                <a:spcPts val="1000"/>
              </a:spcBef>
              <a:spcAft>
                <a:spcPts val="0"/>
              </a:spcAft>
              <a:buClr>
                <a:srgbClr val="6C4BC1"/>
              </a:buClr>
              <a:buSzPts val="1650"/>
              <a:buChar char="•"/>
            </a:pPr>
            <a:r>
              <a:rPr lang="en-GB" sz="165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2"/>
                  </a:ext>
                </a:extLst>
              </a:rPr>
              <a:t>Explain</a:t>
            </a:r>
            <a:r>
              <a:rPr lang="en-GB" sz="1650"/>
              <a:t> that if the magnetic force strength reading is under the threshold, an angry face icon will appear on the micro:bit’s LED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3"/>
                  </a:ext>
                </a:extLst>
              </a:rPr>
              <a:t>display</a:t>
            </a:r>
            <a:r>
              <a:rPr lang="en-GB" sz="1650"/>
              <a:t>. </a:t>
            </a:r>
            <a:endParaRPr sz="1650"/>
          </a:p>
          <a:p>
            <a:pPr marL="318151" marR="0" lvl="0" indent="-300028" algn="l" rtl="0">
              <a:lnSpc>
                <a:spcPct val="110000"/>
              </a:lnSpc>
              <a:spcBef>
                <a:spcPts val="1000"/>
              </a:spcBef>
              <a:spcAft>
                <a:spcPts val="0"/>
              </a:spcAft>
              <a:buClr>
                <a:srgbClr val="6C4BC1"/>
              </a:buClr>
              <a:buSzPts val="1650"/>
              <a:buChar char="•"/>
            </a:pPr>
            <a:r>
              <a:rPr lang="en-GB" sz="1650" b="1">
                <a:solidFill>
                  <a:srgbClr val="6C4BC1"/>
                </a:solidFill>
              </a:rPr>
              <a:t>Make sure</a:t>
            </a:r>
            <a:r>
              <a:rPr lang="en-GB" sz="1650"/>
              <a:t> student code looks like: </a:t>
            </a:r>
            <a:endParaRPr sz="1650"/>
          </a:p>
          <a:p>
            <a:pPr marL="0" marR="0" lvl="0" indent="0" algn="l" rtl="0">
              <a:lnSpc>
                <a:spcPct val="110000"/>
              </a:lnSpc>
              <a:spcBef>
                <a:spcPts val="1000"/>
              </a:spcBef>
              <a:spcAft>
                <a:spcPts val="0"/>
              </a:spcAft>
              <a:buNone/>
            </a:pPr>
            <a:endParaRPr sz="1650"/>
          </a:p>
          <a:p>
            <a:pPr marL="0" marR="0" lvl="0" indent="0" algn="l" rtl="0">
              <a:lnSpc>
                <a:spcPct val="110000"/>
              </a:lnSpc>
              <a:spcBef>
                <a:spcPts val="1000"/>
              </a:spcBef>
              <a:spcAft>
                <a:spcPts val="0"/>
              </a:spcAft>
              <a:buNone/>
            </a:pPr>
            <a:endParaRPr sz="1650"/>
          </a:p>
          <a:p>
            <a:pPr marL="318151" lvl="0" indent="-300028" algn="l" rtl="0">
              <a:lnSpc>
                <a:spcPct val="110000"/>
              </a:lnSpc>
              <a:spcBef>
                <a:spcPts val="1000"/>
              </a:spcBef>
              <a:spcAft>
                <a:spcPts val="0"/>
              </a:spcAft>
              <a:buClr>
                <a:srgbClr val="6C4BC1"/>
              </a:buClr>
              <a:buSzPts val="1650"/>
              <a:buChar char="•"/>
            </a:pPr>
            <a:r>
              <a:rPr lang="en-GB" sz="1650" b="1">
                <a:solidFill>
                  <a:srgbClr val="6C4BC1"/>
                </a:solidFill>
              </a:rPr>
              <a:t>Code</a:t>
            </a:r>
            <a:r>
              <a:rPr lang="en-GB" sz="1650"/>
              <a:t> button B to clear the display and then show a checkmark icon when pressed. </a:t>
            </a:r>
            <a:endParaRPr sz="1650"/>
          </a:p>
          <a:p>
            <a:pPr marL="318151" lvl="0" indent="-300028" algn="l" rtl="0">
              <a:lnSpc>
                <a:spcPct val="110000"/>
              </a:lnSpc>
              <a:spcBef>
                <a:spcPts val="1000"/>
              </a:spcBef>
              <a:spcAft>
                <a:spcPts val="0"/>
              </a:spcAft>
              <a:buClr>
                <a:srgbClr val="6C4BC1"/>
              </a:buClr>
              <a:buSzPts val="1650"/>
              <a:buChar char="•"/>
            </a:pPr>
            <a:r>
              <a:rPr lang="en-GB" sz="1650" b="1">
                <a:solidFill>
                  <a:srgbClr val="6C4BC1"/>
                </a:solidFill>
              </a:rPr>
              <a:t>Make sure</a:t>
            </a:r>
            <a:r>
              <a:rPr lang="en-GB" sz="1650"/>
              <a:t> student code looks like: </a:t>
            </a:r>
            <a:endParaRPr sz="1650"/>
          </a:p>
          <a:p>
            <a:pPr marL="0" lvl="0" indent="0" algn="l" rtl="0">
              <a:lnSpc>
                <a:spcPct val="110000"/>
              </a:lnSpc>
              <a:spcBef>
                <a:spcPts val="1000"/>
              </a:spcBef>
              <a:spcAft>
                <a:spcPts val="0"/>
              </a:spcAft>
              <a:buNone/>
            </a:pPr>
            <a:endParaRPr sz="1650"/>
          </a:p>
          <a:p>
            <a:pPr marL="0" lvl="0" indent="0" algn="l" rtl="0">
              <a:lnSpc>
                <a:spcPct val="110000"/>
              </a:lnSpc>
              <a:spcBef>
                <a:spcPts val="1000"/>
              </a:spcBef>
              <a:spcAft>
                <a:spcPts val="0"/>
              </a:spcAft>
              <a:buNone/>
            </a:pPr>
            <a:endParaRPr sz="1650"/>
          </a:p>
          <a:p>
            <a:pPr marL="318151" lvl="0" indent="-300028" algn="l" rtl="0">
              <a:lnSpc>
                <a:spcPct val="110000"/>
              </a:lnSpc>
              <a:spcBef>
                <a:spcPts val="1000"/>
              </a:spcBef>
              <a:spcAft>
                <a:spcPts val="0"/>
              </a:spcAft>
              <a:buClr>
                <a:srgbClr val="6C4BC1"/>
              </a:buClr>
              <a:buSzPts val="1650"/>
              <a:buChar char="•"/>
            </a:pPr>
            <a:r>
              <a:rPr lang="en-GB" sz="165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4"/>
                  </a:ext>
                </a:extLst>
              </a:rPr>
              <a:t>Test</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5"/>
                  </a:ext>
                </a:extLst>
              </a:rPr>
              <a:t> their code using the simulator.</a:t>
            </a:r>
            <a:endParaRPr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6"/>
                </a:ext>
              </a:extLst>
            </a:endParaRPr>
          </a:p>
          <a:p>
            <a:pPr marL="318151" lvl="0" indent="-300028" algn="l" rtl="0">
              <a:lnSpc>
                <a:spcPct val="110000"/>
              </a:lnSpc>
              <a:spcBef>
                <a:spcPts val="1000"/>
              </a:spcBef>
              <a:spcAft>
                <a:spcPts val="1000"/>
              </a:spcAft>
              <a:buClr>
                <a:srgbClr val="6C4BC1"/>
              </a:buClr>
              <a:buSzPts val="1650"/>
              <a:buChar char="•"/>
            </a:pPr>
            <a:r>
              <a:rPr lang="en-GB" sz="165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7"/>
                  </a:ext>
                </a:extLst>
              </a:rPr>
              <a:t>D</a:t>
            </a:r>
            <a:r>
              <a:rPr lang="en-GB" sz="165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8"/>
                  </a:ext>
                </a:extLst>
              </a:rPr>
              <a:t>ownload</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9"/>
                  </a:ext>
                </a:extLst>
              </a:rPr>
              <a:t> the c</a:t>
            </a:r>
            <a:r>
              <a:rPr lang="en-GB" sz="1650"/>
              <a:t>ode to their </a:t>
            </a:r>
            <a:r>
              <a:rPr lang="en-GB" sz="165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0"/>
                  </a:ext>
                </a:extLst>
              </a:rPr>
              <a:t>micro:bit</a:t>
            </a:r>
            <a:r>
              <a:rPr lang="en-GB" sz="1650"/>
              <a:t>.</a:t>
            </a:r>
            <a:endParaRPr sz="1650"/>
          </a:p>
        </p:txBody>
      </p:sp>
      <p:sp>
        <p:nvSpPr>
          <p:cNvPr id="238" name="Google Shape;238;g3669771b81a_0_22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39" name="Google Shape;239;g3669771b81a_0_228"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240" name="Google Shape;240;g3669771b81a_0_228" descr="Block-based code for a micro:bit which shows an angry icon on the micro:bit's LED display if the magnetic force strength reading is below 200. &#10;A forever block contains an if then block. The if then block contains a less than comparison block with the magnetic force strength block on the left and the number 200 on the right. It says, 'if magnetic force strength &gt; 200 then'. Underneath that, inside the if then block, is a show icon block with an angry icon displayed. " title="code.png"/>
          <p:cNvPicPr preferRelativeResize="0"/>
          <p:nvPr/>
        </p:nvPicPr>
        <p:blipFill rotWithShape="1">
          <a:blip r:embed="rId4">
            <a:alphaModFix/>
          </a:blip>
          <a:srcRect t="24909" b="34686"/>
          <a:stretch/>
        </p:blipFill>
        <p:spPr>
          <a:xfrm>
            <a:off x="4773475" y="2609025"/>
            <a:ext cx="3452950" cy="1270475"/>
          </a:xfrm>
          <a:prstGeom prst="rect">
            <a:avLst/>
          </a:prstGeom>
          <a:noFill/>
          <a:ln>
            <a:noFill/>
          </a:ln>
        </p:spPr>
      </p:pic>
      <p:pic>
        <p:nvPicPr>
          <p:cNvPr id="241" name="Google Shape;241;g3669771b81a_0_228" descr="Block-based code for a micro:bit to clear the screen and show a 'yes' icon when you press button B. &#10;An on button B pressed block contains two blocks, a clear screen block and underneath a show icon block with a 'yes' or checkmark icon. " title="microbit-screenshot (84).png"/>
          <p:cNvPicPr preferRelativeResize="0"/>
          <p:nvPr/>
        </p:nvPicPr>
        <p:blipFill rotWithShape="1">
          <a:blip r:embed="rId5">
            <a:alphaModFix/>
          </a:blip>
          <a:srcRect t="71241" r="59662"/>
          <a:stretch/>
        </p:blipFill>
        <p:spPr>
          <a:xfrm>
            <a:off x="4868570" y="4320361"/>
            <a:ext cx="1428350" cy="11945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g3669771b81a_0_21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1"/>
                  </a:ext>
                </a:extLst>
              </a:rPr>
              <a:t>ctivity Steps</a:t>
            </a:r>
            <a:r>
              <a:rPr lang="en-GB" sz="2600">
                <a:solidFill>
                  <a:srgbClr val="6C4BC1"/>
                </a:solidFill>
              </a:rPr>
              <a:t> 3</a:t>
            </a:r>
            <a:endParaRPr sz="2600">
              <a:solidFill>
                <a:srgbClr val="6C4BC1"/>
              </a:solidFill>
            </a:endParaRPr>
          </a:p>
        </p:txBody>
      </p:sp>
      <p:sp>
        <p:nvSpPr>
          <p:cNvPr id="247" name="Google Shape;247;g3669771b81a_0_21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16</a:t>
            </a:fld>
            <a:endParaRPr/>
          </a:p>
        </p:txBody>
      </p:sp>
      <p:sp>
        <p:nvSpPr>
          <p:cNvPr id="248" name="Google Shape;248;g3669771b81a_0_219"/>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6C4BC1"/>
                </a:solidFill>
              </a:rPr>
              <a:t>Try out your simple door alarm:</a:t>
            </a:r>
            <a:endParaRPr sz="1800" b="1" i="1">
              <a:solidFill>
                <a:srgbClr val="6C4BC1"/>
              </a:solidFill>
            </a:endParaRPr>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Unplug</a:t>
            </a:r>
            <a:r>
              <a:rPr lang="en-GB" sz="1800" b="1"/>
              <a:t> </a:t>
            </a:r>
            <a:r>
              <a:rPr lang="en-GB" sz="1800"/>
              <a:t>the micro:bit and </a:t>
            </a:r>
            <a:r>
              <a:rPr lang="en-GB" sz="1800" b="1">
                <a:solidFill>
                  <a:srgbClr val="6C4BC1"/>
                </a:solidFill>
              </a:rPr>
              <a:t>connect</a:t>
            </a:r>
            <a:r>
              <a:rPr lang="en-GB" sz="1800"/>
              <a:t> the battery pack.  </a:t>
            </a:r>
            <a:endParaRPr sz="1800"/>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Attach</a:t>
            </a:r>
            <a:r>
              <a:rPr lang="en-GB" sz="1800" b="1"/>
              <a:t> </a:t>
            </a:r>
            <a:r>
              <a:rPr lang="en-GB" sz="1800"/>
              <a:t>a magnet to the corner of a door with adhesive putty. </a:t>
            </a:r>
            <a:endParaRPr sz="1800"/>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Attach</a:t>
            </a:r>
            <a:r>
              <a:rPr lang="en-GB" sz="1800"/>
              <a:t> a micro:bit close to it on the door frame. </a:t>
            </a:r>
            <a:endParaRPr sz="1800"/>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rPr>
              <a:t>Observe</a:t>
            </a:r>
            <a:r>
              <a:rPr lang="en-GB" sz="1800" b="1"/>
              <a:t> </a:t>
            </a:r>
            <a:r>
              <a:rPr lang="en-GB" sz="1800"/>
              <a:t>what happens when the door is opened and closed. Is the alarm triggered when the door is opened? How well do you think it works?</a:t>
            </a:r>
            <a:endParaRPr sz="1800"/>
          </a:p>
          <a:p>
            <a:pPr marL="457200" lvl="0" indent="-342900" algn="l" rtl="0">
              <a:lnSpc>
                <a:spcPct val="110000"/>
              </a:lnSpc>
              <a:spcBef>
                <a:spcPts val="1300"/>
              </a:spcBef>
              <a:spcAft>
                <a:spcPts val="0"/>
              </a:spcAft>
              <a:buClr>
                <a:srgbClr val="6C4BC1"/>
              </a:buClr>
              <a:buSzPts val="1800"/>
              <a:buChar char="•"/>
            </a:pPr>
            <a:r>
              <a:rPr lang="en-GB" sz="180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2"/>
                  </a:ext>
                </a:extLst>
              </a:rPr>
              <a:t>Press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3"/>
                  </a:ext>
                </a:extLst>
              </a:rPr>
              <a:t> button B if you need to reset the alarm.</a:t>
            </a:r>
            <a:endParaRPr sz="1800"/>
          </a:p>
          <a:p>
            <a:pPr marL="457200" marR="354608" lvl="0" indent="-342900" algn="l" rtl="0">
              <a:lnSpc>
                <a:spcPct val="110000"/>
              </a:lnSpc>
              <a:spcBef>
                <a:spcPts val="1300"/>
              </a:spcBef>
              <a:spcAft>
                <a:spcPts val="0"/>
              </a:spcAft>
              <a:buClr>
                <a:srgbClr val="6C4BC1"/>
              </a:buClr>
              <a:buSzPts val="1800"/>
              <a:buChar char="•"/>
            </a:pPr>
            <a:r>
              <a:rPr lang="en-GB" sz="1800" b="1">
                <a:solidFill>
                  <a:srgbClr val="6C4BC1"/>
                </a:solidFill>
              </a:rPr>
              <a:t>Review</a:t>
            </a:r>
            <a:r>
              <a:rPr lang="en-GB" sz="1800"/>
              <a:t> knowledge of magnetic field strength, specifically that some magnets are stronger than</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4"/>
                  </a:ext>
                </a:extLst>
              </a:rPr>
              <a:t> others. This</a:t>
            </a:r>
            <a:r>
              <a:rPr lang="en-GB" sz="1800"/>
              <a:t> means the universal threshold number in this project may not work for all magnets.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5"/>
                  </a:ext>
                </a:extLst>
              </a:rPr>
              <a:t> </a:t>
            </a:r>
            <a:endParaRPr sz="1800" b="1"/>
          </a:p>
        </p:txBody>
      </p:sp>
      <p:sp>
        <p:nvSpPr>
          <p:cNvPr id="249" name="Google Shape;249;g3669771b81a_0_21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50" name="Google Shape;250;g3669771b81a_0_219"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251" name="Google Shape;251;g3669771b81a_0_219" descr="Magnet with solid fill"/>
          <p:cNvPicPr preferRelativeResize="0"/>
          <p:nvPr/>
        </p:nvPicPr>
        <p:blipFill rotWithShape="1">
          <a:blip r:embed="rId4">
            <a:alphaModFix/>
          </a:blip>
          <a:srcRect/>
          <a:stretch/>
        </p:blipFill>
        <p:spPr>
          <a:xfrm>
            <a:off x="6169148" y="5847381"/>
            <a:ext cx="664331" cy="664347"/>
          </a:xfrm>
          <a:prstGeom prst="rect">
            <a:avLst/>
          </a:prstGeom>
          <a:noFill/>
          <a:ln>
            <a:noFill/>
          </a:ln>
        </p:spPr>
      </p:pic>
      <p:pic>
        <p:nvPicPr>
          <p:cNvPr id="252" name="Google Shape;252;g3669771b81a_0_219" descr="An illustration of a micro:bit board with a capital letter T showing on the LED display. "/>
          <p:cNvPicPr preferRelativeResize="0"/>
          <p:nvPr/>
        </p:nvPicPr>
        <p:blipFill rotWithShape="1">
          <a:blip r:embed="rId5">
            <a:alphaModFix/>
          </a:blip>
          <a:srcRect/>
          <a:stretch/>
        </p:blipFill>
        <p:spPr>
          <a:xfrm>
            <a:off x="6833479" y="5498613"/>
            <a:ext cx="1405820" cy="108364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60" name="Google Shape;260;g36d71b7023d_2_13" descr="Block-based code for a micro:bit which shows an angry icon on the micro:bit's LED display if the magnetic force strength reading is below 200. &#10;A forever block contains an if then block. The if then block contains a less than comparison block with the magnetic force strength block on the left and the number 200 on the right. It says, 'if magnetic force strength &gt; 200 then'. Underneath that, inside the if then block, is a show icon block with an angry icon displayed. "/>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7"/>
                  </a:ext>
                </a:extLst>
              </a:rPr>
              <a:t>Record</a:t>
            </a:r>
            <a:r>
              <a:rPr lang="en-GB" sz="1800" dirty="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8"/>
                  </a:ext>
                </a:extLst>
              </a:rPr>
              <a:t> the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9"/>
                  </a:ext>
                </a:extLst>
              </a:rPr>
              <a:t>magnetic force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0"/>
                  </a:ext>
                </a:extLst>
              </a:rPr>
              <a:t> reading with the door open and closed by pressing button A and noting the numbers on the </a:t>
            </a:r>
            <a:r>
              <a:rPr lang="en-GB" sz="1800" dirty="0" err="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0"/>
                  </a:ext>
                </a:extLst>
              </a:rPr>
              <a:t>micro:bit’s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0"/>
                  </a:ext>
                </a:extLst>
              </a:rPr>
              <a:t> LED display.</a:t>
            </a: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1"/>
                </a:ext>
              </a:extLst>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2"/>
                  </a:ext>
                </a:extLst>
              </a:rPr>
              <a:t>Calculate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3"/>
                  </a:ext>
                </a:extLst>
              </a:rPr>
              <a:t> a new value to test by picking a number midway between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4"/>
                  </a:ext>
                </a:extLst>
              </a:rPr>
              <a:t>your closed door and open door readings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5"/>
                  </a:ext>
                </a:extLst>
              </a:rPr>
              <a:t>.</a:t>
            </a: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6"/>
                </a:ext>
              </a:extLst>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7"/>
                  </a:ext>
                </a:extLst>
              </a:rPr>
              <a:t>Adjust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8"/>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9"/>
                  </a:ext>
                </a:extLst>
              </a:rPr>
              <a:t>your code by replacing your new reading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0"/>
                  </a:ext>
                </a:extLst>
              </a:rPr>
              <a:t>in second part of the “magnetic force strength” comparison block  (see example)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1"/>
                  </a:ext>
                </a:extLst>
              </a:rPr>
              <a:t>.</a:t>
            </a: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2"/>
                </a:ext>
              </a:extLst>
            </a:endParaRPr>
          </a:p>
          <a:p>
            <a:pPr marL="0" lvl="0" indent="0" algn="l" rtl="0">
              <a:lnSpc>
                <a:spcPct val="110000"/>
              </a:lnSpc>
              <a:spcBef>
                <a:spcPts val="1300"/>
              </a:spcBef>
              <a:spcAft>
                <a:spcPts val="0"/>
              </a:spcAft>
              <a:buNone/>
            </a:pP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3"/>
                </a:ext>
              </a:extLst>
            </a:endParaRPr>
          </a:p>
          <a:p>
            <a:pPr marL="0" lvl="0" indent="0" algn="l" rtl="0">
              <a:lnSpc>
                <a:spcPct val="110000"/>
              </a:lnSpc>
              <a:spcBef>
                <a:spcPts val="1300"/>
              </a:spcBef>
              <a:spcAft>
                <a:spcPts val="0"/>
              </a:spcAft>
              <a:buNone/>
            </a:pP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4"/>
                </a:ext>
              </a:extLst>
            </a:endParaRPr>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5"/>
                  </a:ext>
                </a:extLst>
              </a:rPr>
              <a:t>Download</a:t>
            </a:r>
            <a:r>
              <a:rPr lang="en-GB" sz="1800" b="1" dirty="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6"/>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7"/>
                  </a:ext>
                </a:extLst>
              </a:rPr>
              <a:t>your new code and </a:t>
            </a:r>
            <a:r>
              <a:rPr lang="en-GB" sz="1800" b="1" dirty="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8"/>
                  </a:ext>
                </a:extLst>
              </a:rPr>
              <a:t>test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9"/>
                  </a:ext>
                </a:extLst>
              </a:rPr>
              <a:t> it.  </a:t>
            </a:r>
            <a:endParaRPr sz="1800" dirty="0"/>
          </a:p>
          <a:p>
            <a:pPr marL="318151" lvl="0" indent="-309553" algn="l" rtl="0">
              <a:lnSpc>
                <a:spcPct val="110000"/>
              </a:lnSpc>
              <a:spcBef>
                <a:spcPts val="1300"/>
              </a:spcBef>
              <a:spcAft>
                <a:spcPts val="0"/>
              </a:spcAft>
              <a:buClr>
                <a:srgbClr val="6C4BC1"/>
              </a:buClr>
              <a:buSzPts val="1800"/>
              <a:buChar char="•"/>
            </a:pPr>
            <a:r>
              <a:rPr lang="en-GB" sz="1800" b="1" dirty="0">
                <a:solidFill>
                  <a:srgbClr val="6C4BC1"/>
                </a:solidFill>
              </a:rPr>
              <a:t>Observe</a:t>
            </a:r>
            <a:r>
              <a:rPr lang="en-GB" sz="1800" b="1" dirty="0"/>
              <a:t> </a:t>
            </a:r>
            <a:r>
              <a:rPr lang="en-GB" sz="1800" dirty="0"/>
              <a:t>whether the door alarm works better or worse than before. How does your knowledge of magnetic field strength support your conclusion?</a:t>
            </a:r>
            <a:endParaRPr sz="1800" dirty="0">
              <a:solidFill>
                <a:srgbClr val="000000"/>
              </a:solidFill>
            </a:endParaRPr>
          </a:p>
        </p:txBody>
      </p:sp>
      <p:pic>
        <p:nvPicPr>
          <p:cNvPr id="257" name="Google Shape;257;g36d71b7023d_2_13" title="threshold.png"/>
          <p:cNvPicPr preferRelativeResize="0"/>
          <p:nvPr/>
        </p:nvPicPr>
        <p:blipFill>
          <a:blip r:embed="rId3">
            <a:alphaModFix/>
          </a:blip>
          <a:stretch>
            <a:fillRect/>
          </a:stretch>
        </p:blipFill>
        <p:spPr>
          <a:xfrm>
            <a:off x="5493450" y="3850519"/>
            <a:ext cx="3534399" cy="1638300"/>
          </a:xfrm>
          <a:prstGeom prst="rect">
            <a:avLst/>
          </a:prstGeom>
          <a:noFill/>
          <a:ln>
            <a:noFill/>
          </a:ln>
        </p:spPr>
      </p:pic>
      <p:sp>
        <p:nvSpPr>
          <p:cNvPr id="258" name="Google Shape;258;g36d71b7023d_2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6C4BC1"/>
                </a:solidFill>
              </a:rPr>
              <a:t>Medium 🌶️🌶️ Student A</a:t>
            </a:r>
            <a:r>
              <a:rPr lang="en-GB" sz="2600">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6"/>
                  </a:ext>
                </a:extLst>
              </a:rPr>
              <a:t>ctivity Steps</a:t>
            </a:r>
            <a:r>
              <a:rPr lang="en-GB" sz="2600">
                <a:solidFill>
                  <a:srgbClr val="6C4BC1"/>
                </a:solidFill>
              </a:rPr>
              <a:t> 4</a:t>
            </a:r>
            <a:endParaRPr sz="2600">
              <a:solidFill>
                <a:srgbClr val="2993D6"/>
              </a:solidFill>
            </a:endParaRPr>
          </a:p>
        </p:txBody>
      </p:sp>
      <p:sp>
        <p:nvSpPr>
          <p:cNvPr id="259" name="Google Shape;259;g36d71b7023d_2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17</a:t>
            </a:fld>
            <a:endParaRPr/>
          </a:p>
        </p:txBody>
      </p:sp>
      <p:sp>
        <p:nvSpPr>
          <p:cNvPr id="261" name="Google Shape;261;g36d71b7023d_2_1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262" name="Google Shape;262;g36d71b7023d_2_13"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365ab73c13e_0_36"/>
          <p:cNvSpPr txBox="1">
            <a:spLocks noGrp="1"/>
          </p:cNvSpPr>
          <p:nvPr>
            <p:ph type="body" idx="1"/>
          </p:nvPr>
        </p:nvSpPr>
        <p:spPr>
          <a:xfrm>
            <a:off x="681036" y="1354875"/>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0"/>
                  </a:ext>
                </a:extLst>
              </a:rPr>
              <a:t>This pr</a:t>
            </a:r>
            <a:r>
              <a:rPr lang="en-GB" sz="1650" dirty="0"/>
              <a:t>oject uses the </a:t>
            </a:r>
            <a:r>
              <a:rPr lang="en-GB" sz="1650" dirty="0" err="1"/>
              <a:t>micro:bit’s</a:t>
            </a:r>
            <a:r>
              <a:rPr lang="en-GB" sz="1650" dirty="0"/>
              <a:t> magnetometer to measure the strength of a magnetic field. </a:t>
            </a:r>
            <a:r>
              <a:rPr lang="en-GB" sz="1600" dirty="0"/>
              <a:t>  </a:t>
            </a:r>
            <a:endParaRPr sz="1550" dirty="0"/>
          </a:p>
        </p:txBody>
      </p:sp>
      <p:sp>
        <p:nvSpPr>
          <p:cNvPr id="268" name="Google Shape;268;g365ab73c13e_0_36"/>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Code Details 1</a:t>
            </a:r>
            <a:endParaRPr sz="2600">
              <a:solidFill>
                <a:srgbClr val="6C4BC1"/>
              </a:solidFill>
            </a:endParaRPr>
          </a:p>
        </p:txBody>
      </p:sp>
      <p:sp>
        <p:nvSpPr>
          <p:cNvPr id="269" name="Google Shape;269;g365ab73c13e_0_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18</a:t>
            </a:fld>
            <a:endParaRPr/>
          </a:p>
        </p:txBody>
      </p:sp>
      <p:sp>
        <p:nvSpPr>
          <p:cNvPr id="270" name="Google Shape;270;g365ab73c13e_0_36"/>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sp>
        <p:nvSpPr>
          <p:cNvPr id="271" name="Google Shape;271;g365ab73c13e_0_36"/>
          <p:cNvSpPr/>
          <p:nvPr/>
        </p:nvSpPr>
        <p:spPr>
          <a:xfrm>
            <a:off x="901700" y="2119602"/>
            <a:ext cx="8077200" cy="4236748"/>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00000"/>
              </a:lnSpc>
              <a:spcBef>
                <a:spcPts val="0"/>
              </a:spcBef>
              <a:spcAft>
                <a:spcPts val="0"/>
              </a:spcAft>
              <a:buClr>
                <a:schemeClr val="dk1"/>
              </a:buClr>
              <a:buSzPts val="1600"/>
              <a:buFont typeface="Arial"/>
              <a:buNone/>
            </a:pPr>
            <a:r>
              <a:rPr lang="en-GB" sz="1650">
                <a:solidFill>
                  <a:schemeClr val="dk1"/>
                </a:solidFill>
                <a:latin typeface="Helvetica Neue"/>
                <a:ea typeface="Helvetica Neue"/>
                <a:cs typeface="Helvetica Neue"/>
                <a:sym typeface="Helvetica Neue"/>
              </a:rPr>
              <a:t>The project uses a forever loop, meaning it is continuously checking the strength of the magnetic field. </a:t>
            </a: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It uses selection/conditionals to check if a condition has been met -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1"/>
                  </a:ext>
                </a:extLst>
              </a:rPr>
              <a:t>specifically if the magnetic field strength is under the threshold</a:t>
            </a:r>
            <a:r>
              <a:rPr lang="en-GB" sz="1650">
                <a:solidFill>
                  <a:schemeClr val="dk1"/>
                </a:solidFill>
                <a:latin typeface="Helvetica Neue"/>
                <a:ea typeface="Helvetica Neue"/>
                <a:cs typeface="Helvetica Neue"/>
                <a:sym typeface="Helvetica Neue"/>
              </a:rPr>
              <a:t> identified (e.g. 200 in the code above).  </a:t>
            </a: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650">
                <a:solidFill>
                  <a:schemeClr val="dk1"/>
                </a:solidFill>
                <a:latin typeface="Helvetica Neue"/>
                <a:ea typeface="Helvetica Neue"/>
                <a:cs typeface="Helvetica Neue"/>
                <a:sym typeface="Helvetica Neue"/>
              </a:rPr>
              <a:t>If the magnetic field strength is under the threshold, an angry face will appear on the micro:bit’s LED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2"/>
                  </a:ext>
                </a:extLst>
              </a:rPr>
              <a:t>display.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3"/>
                  </a:ext>
                </a:extLst>
              </a:rPr>
              <a:t>This</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4"/>
                  </a:ext>
                </a:extLst>
              </a:rPr>
              <a:t> indicates the door has been opened.</a:t>
            </a:r>
            <a:endParaRPr sz="1650">
              <a:solidFill>
                <a:schemeClr val="dk1"/>
              </a:solidFill>
              <a:latin typeface="Helvetica Neue"/>
              <a:ea typeface="Helvetica Neue"/>
              <a:cs typeface="Helvetica Neue"/>
              <a:sym typeface="Helvetica Neue"/>
            </a:endParaRPr>
          </a:p>
        </p:txBody>
      </p:sp>
      <p:pic>
        <p:nvPicPr>
          <p:cNvPr id="272" name="Google Shape;272;g365ab73c13e_0_36" descr="Block-based code for a micro:bit which shows an angry icon on the micro:bit's LED display if the magnetic force strength reading is below 200. &#10;A forever block contains an if then block. The if then block contains a less than comparison block with the magnetic force strength block on the left and the number 200 on the right. It says, 'if magnetic force strength &gt; 200 then'. Underneath that, inside the if then block, is a show icon block with an angry icon displayed. " title="code.png"/>
          <p:cNvPicPr preferRelativeResize="0"/>
          <p:nvPr/>
        </p:nvPicPr>
        <p:blipFill rotWithShape="1">
          <a:blip r:embed="rId3">
            <a:alphaModFix/>
          </a:blip>
          <a:srcRect l="1337" t="25452" r="2415" b="34476"/>
          <a:stretch/>
        </p:blipFill>
        <p:spPr>
          <a:xfrm>
            <a:off x="2699040" y="2266275"/>
            <a:ext cx="4186574" cy="1587300"/>
          </a:xfrm>
          <a:prstGeom prst="rect">
            <a:avLst/>
          </a:prstGeom>
          <a:noFill/>
          <a:ln>
            <a:noFill/>
          </a:ln>
        </p:spPr>
      </p:pic>
      <p:pic>
        <p:nvPicPr>
          <p:cNvPr id="273" name="Google Shape;273;g365ab73c13e_0_36" descr="decorative" title="Inspired_green@4x-100 (1).jpg"/>
          <p:cNvPicPr preferRelativeResize="0"/>
          <p:nvPr/>
        </p:nvPicPr>
        <p:blipFill rotWithShape="1">
          <a:blip r:embed="rId4">
            <a:alphaModFix/>
          </a:blip>
          <a:srcRect/>
          <a:stretch/>
        </p:blipFill>
        <p:spPr>
          <a:xfrm>
            <a:off x="8497975" y="231850"/>
            <a:ext cx="727049" cy="9889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g37088cfdcd7_0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6C4BC1"/>
                </a:solidFill>
              </a:rPr>
              <a:t>Medium 🌶️🌶️ Code Details 2</a:t>
            </a:r>
            <a:endParaRPr sz="2600">
              <a:solidFill>
                <a:srgbClr val="6C4BC1"/>
              </a:solidFill>
            </a:endParaRPr>
          </a:p>
        </p:txBody>
      </p:sp>
      <p:sp>
        <p:nvSpPr>
          <p:cNvPr id="279" name="Google Shape;279;g37088cfdcd7_0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19</a:t>
            </a:fld>
            <a:endParaRPr/>
          </a:p>
        </p:txBody>
      </p:sp>
      <p:sp>
        <p:nvSpPr>
          <p:cNvPr id="280" name="Google Shape;280;g37088cfdcd7_0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6C4BC1"/>
                </a:solidFill>
                <a:latin typeface="Helvetica Neue"/>
                <a:ea typeface="Helvetica Neue"/>
                <a:cs typeface="Helvetica Neue"/>
                <a:sym typeface="Helvetica Neue"/>
              </a:rPr>
              <a:t>Medium </a:t>
            </a:r>
            <a:r>
              <a:rPr lang="en-GB" sz="1150" b="1" i="0" u="none" strike="noStrike" cap="none">
                <a:solidFill>
                  <a:srgbClr val="2A92D6"/>
                </a:solidFill>
                <a:latin typeface="Helvetica Neue"/>
                <a:ea typeface="Helvetica Neue"/>
                <a:cs typeface="Helvetica Neue"/>
                <a:sym typeface="Helvetica Neue"/>
              </a:rPr>
              <a:t>🌶️🌶️</a:t>
            </a:r>
            <a:r>
              <a:rPr lang="en-GB" sz="1150" b="0" i="0" u="none" strike="noStrike" cap="none">
                <a:solidFill>
                  <a:srgbClr val="888888"/>
                </a:solidFill>
                <a:latin typeface="Helvetica Neue"/>
                <a:ea typeface="Helvetica Neue"/>
                <a:cs typeface="Helvetica Neue"/>
                <a:sym typeface="Helvetica Neue"/>
              </a:rPr>
              <a:t> - Spicy</a:t>
            </a:r>
            <a:endParaRPr sz="1150" b="0" i="0" u="none" strike="noStrike" cap="none">
              <a:solidFill>
                <a:srgbClr val="888888"/>
              </a:solidFill>
              <a:latin typeface="Helvetica Neue"/>
              <a:ea typeface="Helvetica Neue"/>
              <a:cs typeface="Helvetica Neue"/>
              <a:sym typeface="Helvetica Neue"/>
            </a:endParaRPr>
          </a:p>
        </p:txBody>
      </p:sp>
      <p:pic>
        <p:nvPicPr>
          <p:cNvPr id="281" name="Google Shape;281;g37088cfdcd7_0_0" descr="decorative" title="Inspired_green@4x-100 (1).jpg"/>
          <p:cNvPicPr preferRelativeResize="0"/>
          <p:nvPr/>
        </p:nvPicPr>
        <p:blipFill rotWithShape="1">
          <a:blip r:embed="rId3">
            <a:alphaModFix/>
          </a:blip>
          <a:srcRect/>
          <a:stretch/>
        </p:blipFill>
        <p:spPr>
          <a:xfrm>
            <a:off x="7750075" y="231850"/>
            <a:ext cx="999725" cy="1359850"/>
          </a:xfrm>
          <a:prstGeom prst="rect">
            <a:avLst/>
          </a:prstGeom>
          <a:noFill/>
          <a:ln>
            <a:noFill/>
          </a:ln>
        </p:spPr>
      </p:pic>
      <p:sp>
        <p:nvSpPr>
          <p:cNvPr id="282" name="Google Shape;282;g37088cfdcd7_0_0"/>
          <p:cNvSpPr/>
          <p:nvPr/>
        </p:nvSpPr>
        <p:spPr>
          <a:xfrm>
            <a:off x="681025" y="1453375"/>
            <a:ext cx="3676200" cy="46095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80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800">
                <a:solidFill>
                  <a:schemeClr val="dk1"/>
                </a:solidFill>
                <a:latin typeface="Helvetica Neue"/>
                <a:ea typeface="Helvetica Neue"/>
                <a:cs typeface="Helvetica Neue"/>
                <a:sym typeface="Helvetica Neue"/>
              </a:rPr>
              <a:t>The project also allows you to show the magnetic force strength reading by pressing button A. This is useful when you need to make adjustments to the threshold. </a:t>
            </a:r>
            <a:endParaRPr sz="1800">
              <a:solidFill>
                <a:schemeClr val="dk1"/>
              </a:solidFill>
              <a:latin typeface="Helvetica Neue"/>
              <a:ea typeface="Helvetica Neue"/>
              <a:cs typeface="Helvetica Neue"/>
              <a:sym typeface="Helvetica Neue"/>
            </a:endParaRPr>
          </a:p>
        </p:txBody>
      </p:sp>
      <p:pic>
        <p:nvPicPr>
          <p:cNvPr id="283" name="Google Shape;283;g37088cfdcd7_0_0" descr="Block-based code for a micro:bit which displays the magnetic force strength reading on the micro:bit's LED display when you press button A. &#10;An on button A pressed block contains a show number block. The show number block contains a magnetic force strength block. " title="code.png"/>
          <p:cNvPicPr preferRelativeResize="0"/>
          <p:nvPr/>
        </p:nvPicPr>
        <p:blipFill rotWithShape="1">
          <a:blip r:embed="rId4">
            <a:alphaModFix/>
          </a:blip>
          <a:srcRect l="3147" r="22270" b="74083"/>
          <a:stretch/>
        </p:blipFill>
        <p:spPr>
          <a:xfrm>
            <a:off x="777725" y="2272088"/>
            <a:ext cx="3482801" cy="1102199"/>
          </a:xfrm>
          <a:prstGeom prst="rect">
            <a:avLst/>
          </a:prstGeom>
          <a:noFill/>
          <a:ln>
            <a:noFill/>
          </a:ln>
        </p:spPr>
      </p:pic>
      <p:sp>
        <p:nvSpPr>
          <p:cNvPr id="284" name="Google Shape;284;g37088cfdcd7_0_0"/>
          <p:cNvSpPr/>
          <p:nvPr/>
        </p:nvSpPr>
        <p:spPr>
          <a:xfrm>
            <a:off x="4736900" y="1453375"/>
            <a:ext cx="2831400" cy="4609500"/>
          </a:xfrm>
          <a:prstGeom prst="roundRect">
            <a:avLst>
              <a:gd name="adj" fmla="val 16667"/>
            </a:avLst>
          </a:prstGeom>
          <a:noFill/>
          <a:ln w="19050" cap="flat" cmpd="sng">
            <a:solidFill>
              <a:srgbClr val="6C4BC1"/>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0"/>
              </a:spcAft>
              <a:buClr>
                <a:srgbClr val="000000"/>
              </a:buClr>
              <a:buSzPts val="1600"/>
              <a:buFont typeface="Arial"/>
              <a:buNone/>
            </a:pP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800">
                <a:solidFill>
                  <a:schemeClr val="dk1"/>
                </a:solidFill>
                <a:latin typeface="Helvetica Neue"/>
                <a:ea typeface="Helvetica Neue"/>
                <a:cs typeface="Helvetica Neue"/>
                <a:sym typeface="Helvetica Neue"/>
              </a:rPr>
              <a:t>Pressing button B clears the angry face and resets the alarm. A checkmark is displayed to confirm the alarm is reset. </a:t>
            </a:r>
            <a:endParaRPr sz="1800">
              <a:solidFill>
                <a:schemeClr val="dk1"/>
              </a:solidFill>
              <a:latin typeface="Helvetica Neue"/>
              <a:ea typeface="Helvetica Neue"/>
              <a:cs typeface="Helvetica Neue"/>
              <a:sym typeface="Helvetica Neue"/>
            </a:endParaRPr>
          </a:p>
        </p:txBody>
      </p:sp>
      <p:pic>
        <p:nvPicPr>
          <p:cNvPr id="285" name="Google Shape;285;g37088cfdcd7_0_0" descr="Block-based code for a micro:bit to clear the screen and show a 'yes' icon when you press button B. &#10;An on button B pressed block contains two blocks, a clear screen block and underneath a show icon block with a 'yes' or checkmark icon. " title="microbit-screenshot (84).png"/>
          <p:cNvPicPr preferRelativeResize="0"/>
          <p:nvPr/>
        </p:nvPicPr>
        <p:blipFill rotWithShape="1">
          <a:blip r:embed="rId5">
            <a:alphaModFix/>
          </a:blip>
          <a:srcRect t="71241" r="59662"/>
          <a:stretch/>
        </p:blipFill>
        <p:spPr>
          <a:xfrm>
            <a:off x="5302200" y="2139100"/>
            <a:ext cx="1636024" cy="136817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g35d6a68a0a1_0_136"/>
          <p:cNvSpPr txBox="1">
            <a:spLocks noGrp="1"/>
          </p:cNvSpPr>
          <p:nvPr>
            <p:ph type="title"/>
          </p:nvPr>
        </p:nvSpPr>
        <p:spPr>
          <a:xfrm>
            <a:off x="681012" y="42672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Simple Door Alarm</a:t>
            </a:r>
            <a:endParaRPr sz="2600">
              <a:solidFill>
                <a:srgbClr val="00A000"/>
              </a:solidFill>
            </a:endParaRPr>
          </a:p>
        </p:txBody>
      </p:sp>
      <p:sp>
        <p:nvSpPr>
          <p:cNvPr id="99" name="Google Shape;99;g35d6a68a0a1_0_136"/>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2</a:t>
            </a:fld>
            <a:endParaRPr/>
          </a:p>
        </p:txBody>
      </p:sp>
      <p:sp>
        <p:nvSpPr>
          <p:cNvPr id="100" name="Google Shape;100;g35d6a68a0a1_0_136"/>
          <p:cNvSpPr txBox="1">
            <a:spLocks noGrp="1"/>
          </p:cNvSpPr>
          <p:nvPr>
            <p:ph type="body" idx="1"/>
          </p:nvPr>
        </p:nvSpPr>
        <p:spPr>
          <a:xfrm>
            <a:off x="681036" y="13197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812"/>
              </a:spcBef>
              <a:spcAft>
                <a:spcPts val="0"/>
              </a:spcAft>
              <a:buClr>
                <a:srgbClr val="00A000"/>
              </a:buClr>
              <a:buSzPts val="2000"/>
              <a:buNone/>
            </a:pP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Summary &amp; Context</a:t>
            </a:r>
            <a:endParaRPr sz="2000"/>
          </a:p>
          <a:p>
            <a:pPr marL="0" lvl="0" indent="0" algn="l" rtl="0">
              <a:lnSpc>
                <a:spcPct val="100000"/>
              </a:lnSpc>
              <a:spcBef>
                <a:spcPts val="0"/>
              </a:spcBef>
              <a:spcAft>
                <a:spcPts val="0"/>
              </a:spcAft>
              <a:buClr>
                <a:schemeClr val="dk1"/>
              </a:buClr>
              <a:buSzPts val="1100"/>
              <a:buFont typeface="Arial"/>
              <a:buNone/>
            </a:pPr>
            <a:r>
              <a:rPr lang="en-GB" sz="1800"/>
              <a:t>The BBC micro:bit has a built-in magnetometer that can detect magnetic fields. Students can use the micro:bit to observe that magnets can interact with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objects like the micro:bit</a:t>
            </a:r>
            <a:r>
              <a:rPr lang="en-GB" sz="1800"/>
              <a:t> without touching them to develop understanding of magnetic fields.</a:t>
            </a:r>
            <a:endParaRPr sz="1800"/>
          </a:p>
          <a:p>
            <a:pPr marL="0" lvl="0" indent="0" algn="l" rtl="0">
              <a:lnSpc>
                <a:spcPct val="100000"/>
              </a:lnSpc>
              <a:spcBef>
                <a:spcPts val="0"/>
              </a:spcBef>
              <a:spcAft>
                <a:spcPts val="0"/>
              </a:spcAft>
              <a:buClr>
                <a:schemeClr val="dk1"/>
              </a:buClr>
              <a:buSzPts val="1100"/>
              <a:buFont typeface="Arial"/>
              <a:buNone/>
            </a:pPr>
            <a:endParaRPr sz="1800"/>
          </a:p>
          <a:p>
            <a:pPr marL="0" lvl="0" indent="0" algn="l" rtl="0">
              <a:lnSpc>
                <a:spcPct val="100000"/>
              </a:lnSpc>
              <a:spcBef>
                <a:spcPts val="0"/>
              </a:spcBef>
              <a:spcAft>
                <a:spcPts val="0"/>
              </a:spcAft>
              <a:buClr>
                <a:schemeClr val="dk1"/>
              </a:buClr>
              <a:buSzPts val="1100"/>
              <a:buFont typeface="Arial"/>
              <a:buNone/>
            </a:pPr>
            <a:r>
              <a:rPr lang="en-GB" sz="1800"/>
              <a:t>Students can use the magnetometer and a magnet to make a simple door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alarm. Then students can </a:t>
            </a:r>
            <a:r>
              <a:rPr lang="en-GB" sz="1800"/>
              <a:t>extend their learning by using the micro:bit to design and create solutions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to their own problems</a:t>
            </a:r>
            <a:r>
              <a:rPr lang="en-GB" sz="1800"/>
              <a:t> such as an alarm for their desk or locker. </a:t>
            </a: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endParaRPr>
          </a:p>
          <a:p>
            <a:pPr marL="0" lvl="0" indent="0" algn="l" rtl="0">
              <a:lnSpc>
                <a:spcPct val="90000"/>
              </a:lnSpc>
              <a:spcBef>
                <a:spcPts val="0"/>
              </a:spcBef>
              <a:spcAft>
                <a:spcPts val="0"/>
              </a:spcAft>
              <a:buClr>
                <a:schemeClr val="dk1"/>
              </a:buClr>
              <a:buSzPts val="1800"/>
              <a:buNone/>
            </a:pPr>
            <a:endParaRPr sz="14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endParaRPr>
          </a:p>
          <a:p>
            <a:pPr marL="0" lvl="0" indent="0" algn="l" rtl="0">
              <a:lnSpc>
                <a:spcPct val="90000"/>
              </a:lnSpc>
              <a:spcBef>
                <a:spcPts val="0"/>
              </a:spcBef>
              <a:spcAft>
                <a:spcPts val="0"/>
              </a:spcAft>
              <a:buClr>
                <a:schemeClr val="dk1"/>
              </a:buClr>
              <a:buSzPts val="1800"/>
              <a:buNone/>
            </a:pP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This activity requires a </a:t>
            </a:r>
            <a:r>
              <a:rPr lang="en-GB"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magnet.</a:t>
            </a:r>
            <a:endParaRPr sz="18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endParaRPr>
          </a:p>
          <a:p>
            <a:pPr marL="0" lvl="0" indent="0" algn="l" rtl="0">
              <a:lnSpc>
                <a:spcPct val="90000"/>
              </a:lnSpc>
              <a:spcBef>
                <a:spcPts val="0"/>
              </a:spcBef>
              <a:spcAft>
                <a:spcPts val="0"/>
              </a:spcAft>
              <a:buClr>
                <a:schemeClr val="dk1"/>
              </a:buClr>
              <a:buSzPts val="1800"/>
              <a:buNone/>
            </a:pPr>
            <a:endParaRPr sz="1400"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endParaRPr>
          </a:p>
          <a:p>
            <a:pPr marL="0" lvl="0" indent="0" algn="l" rtl="0">
              <a:lnSpc>
                <a:spcPct val="90000"/>
              </a:lnSpc>
              <a:spcBef>
                <a:spcPts val="812"/>
              </a:spcBef>
              <a:spcAft>
                <a:spcPts val="0"/>
              </a:spcAft>
              <a:buClr>
                <a:schemeClr val="dk1"/>
              </a:buClr>
              <a:buSzPts val="1800"/>
              <a:buNone/>
            </a:pPr>
            <a:endParaRPr sz="1800"/>
          </a:p>
        </p:txBody>
      </p:sp>
      <p:sp>
        <p:nvSpPr>
          <p:cNvPr id="101" name="Google Shape;101;g35d6a68a0a1_0_136"/>
          <p:cNvSpPr txBox="1">
            <a:spLocks noGrp="1"/>
          </p:cNvSpPr>
          <p:nvPr>
            <p:ph type="body" idx="1"/>
          </p:nvPr>
        </p:nvSpPr>
        <p:spPr>
          <a:xfrm>
            <a:off x="5092936" y="1319771"/>
            <a:ext cx="4132200" cy="4609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A000"/>
              </a:buClr>
              <a:buSzPts val="2000"/>
              <a:buFont typeface="Arial"/>
              <a:buNone/>
            </a:pP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micro:bit Feature: </a:t>
            </a:r>
            <a:r>
              <a:rPr lang="en-GB" sz="2000" b="1">
                <a:solidFill>
                  <a:srgbClr val="00A000"/>
                </a:solidFill>
              </a:rPr>
              <a:t>Magnetometer</a:t>
            </a:r>
            <a:endParaRPr/>
          </a:p>
          <a:p>
            <a:pPr marL="0" lvl="0" indent="0" algn="l" rtl="0">
              <a:lnSpc>
                <a:spcPct val="100000"/>
              </a:lnSpc>
              <a:spcBef>
                <a:spcPts val="700"/>
              </a:spcBef>
              <a:spcAft>
                <a:spcPts val="0"/>
              </a:spcAft>
              <a:buClr>
                <a:schemeClr val="dk1"/>
              </a:buClr>
              <a:buSzPts val="1600"/>
              <a:buFont typeface="Arial"/>
              <a:buNone/>
            </a:pPr>
            <a:r>
              <a:rPr lang="en-GB" sz="1800"/>
              <a:t>The compass can also be used to measure the strength of the Earth's magnetic field and other magnetic fields.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In MakeCode it measures magnetic field strength in microTeslas</a:t>
            </a:r>
            <a:r>
              <a:rPr lang="en-GB" sz="1800"/>
              <a:t>.</a:t>
            </a:r>
            <a:endParaRPr sz="1800"/>
          </a:p>
          <a:p>
            <a:pPr marL="0" lvl="0" indent="0" algn="l" rtl="0">
              <a:lnSpc>
                <a:spcPct val="90000"/>
              </a:lnSpc>
              <a:spcBef>
                <a:spcPts val="812"/>
              </a:spcBef>
              <a:spcAft>
                <a:spcPts val="0"/>
              </a:spcAft>
              <a:buClr>
                <a:schemeClr val="dk1"/>
              </a:buClr>
              <a:buSzPts val="1800"/>
              <a:buNone/>
            </a:pPr>
            <a:endParaRPr sz="1800"/>
          </a:p>
          <a:p>
            <a:pPr marL="0" lvl="0" indent="0" algn="l" rtl="0">
              <a:lnSpc>
                <a:spcPct val="90000"/>
              </a:lnSpc>
              <a:spcBef>
                <a:spcPts val="812"/>
              </a:spcBef>
              <a:spcAft>
                <a:spcPts val="0"/>
              </a:spcAft>
              <a:buClr>
                <a:schemeClr val="dk1"/>
              </a:buClr>
              <a:buSzPts val="2000"/>
              <a:buFont typeface="Arial"/>
              <a:buNone/>
            </a:pPr>
            <a:endParaRPr sz="2000" b="1">
              <a:solidFill>
                <a:srgbClr val="00A000"/>
              </a:solidFill>
              <a:latin typeface="Helvetica Neue"/>
              <a:ea typeface="Helvetica Neue"/>
              <a:cs typeface="Helvetica Neue"/>
              <a:sym typeface="Helvetica Neue"/>
            </a:endParaRPr>
          </a:p>
          <a:p>
            <a:pPr marL="0" lvl="0" indent="0" algn="l" rtl="0">
              <a:lnSpc>
                <a:spcPct val="90000"/>
              </a:lnSpc>
              <a:spcBef>
                <a:spcPts val="812"/>
              </a:spcBef>
              <a:spcAft>
                <a:spcPts val="0"/>
              </a:spcAft>
              <a:buClr>
                <a:schemeClr val="dk1"/>
              </a:buClr>
              <a:buSzPts val="2275"/>
              <a:buFont typeface="Arial"/>
              <a:buNone/>
            </a:pPr>
            <a:endParaRPr/>
          </a:p>
        </p:txBody>
      </p:sp>
      <p:grpSp>
        <p:nvGrpSpPr>
          <p:cNvPr id="102" name="Google Shape;102;g35d6a68a0a1_0_136"/>
          <p:cNvGrpSpPr/>
          <p:nvPr/>
        </p:nvGrpSpPr>
        <p:grpSpPr>
          <a:xfrm rot="4042808">
            <a:off x="8733555" y="726493"/>
            <a:ext cx="650811" cy="659761"/>
            <a:chOff x="7572716" y="3272053"/>
            <a:chExt cx="489368" cy="496098"/>
          </a:xfrm>
        </p:grpSpPr>
        <p:sp>
          <p:nvSpPr>
            <p:cNvPr id="103" name="Google Shape;103;g35d6a68a0a1_0_136"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04" name="Google Shape;104;g35d6a68a0a1_0_136"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05" name="Google Shape;105;g35d6a68a0a1_0_136"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06" name="Google Shape;106;g35d6a68a0a1_0_136"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07" name="Google Shape;107;g35d6a68a0a1_0_136"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sp>
          <p:nvSpPr>
            <p:cNvPr id="108" name="Google Shape;108;g35d6a68a0a1_0_136"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rgbClr val="000000"/>
                </a:solidFill>
                <a:latin typeface="Calibri"/>
                <a:ea typeface="Calibri"/>
                <a:cs typeface="Calibri"/>
                <a:sym typeface="Calibri"/>
              </a:endParaRPr>
            </a:p>
          </p:txBody>
        </p:sp>
      </p:grpSp>
      <p:pic>
        <p:nvPicPr>
          <p:cNvPr id="109" name="Google Shape;109;g35d6a68a0a1_0_136" descr="decorative"/>
          <p:cNvPicPr preferRelativeResize="0"/>
          <p:nvPr/>
        </p:nvPicPr>
        <p:blipFill rotWithShape="1">
          <a:blip r:embed="rId3">
            <a:alphaModFix/>
          </a:blip>
          <a:srcRect/>
          <a:stretch/>
        </p:blipFill>
        <p:spPr>
          <a:xfrm>
            <a:off x="8286302" y="829444"/>
            <a:ext cx="192617" cy="192617"/>
          </a:xfrm>
          <a:prstGeom prst="rect">
            <a:avLst/>
          </a:prstGeom>
          <a:noFill/>
          <a:ln>
            <a:noFill/>
          </a:ln>
        </p:spPr>
      </p:pic>
      <p:pic>
        <p:nvPicPr>
          <p:cNvPr id="110" name="Google Shape;110;g35d6a68a0a1_0_136" descr="Magnet with solid fill"/>
          <p:cNvPicPr preferRelativeResize="0"/>
          <p:nvPr/>
        </p:nvPicPr>
        <p:blipFill rotWithShape="1">
          <a:blip r:embed="rId4">
            <a:alphaModFix/>
          </a:blip>
          <a:srcRect/>
          <a:stretch/>
        </p:blipFill>
        <p:spPr>
          <a:xfrm>
            <a:off x="5422350" y="4227312"/>
            <a:ext cx="1098325" cy="1098325"/>
          </a:xfrm>
          <a:prstGeom prst="rect">
            <a:avLst/>
          </a:prstGeom>
          <a:noFill/>
          <a:ln>
            <a:noFill/>
          </a:ln>
        </p:spPr>
      </p:pic>
      <p:pic>
        <p:nvPicPr>
          <p:cNvPr id="111" name="Google Shape;111;g35d6a68a0a1_0_136" descr="An illustration of a micro:bit board with a capital letter T showing on the LED display. "/>
          <p:cNvPicPr preferRelativeResize="0"/>
          <p:nvPr/>
        </p:nvPicPr>
        <p:blipFill rotWithShape="1">
          <a:blip r:embed="rId5">
            <a:alphaModFix/>
          </a:blip>
          <a:srcRect/>
          <a:stretch/>
        </p:blipFill>
        <p:spPr>
          <a:xfrm>
            <a:off x="6915472" y="3968895"/>
            <a:ext cx="2095325" cy="16151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3669771b81a_0_181"/>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Spicy</a:t>
            </a:r>
            <a:endParaRPr/>
          </a:p>
        </p:txBody>
      </p:sp>
      <p:sp>
        <p:nvSpPr>
          <p:cNvPr id="291" name="Google Shape;291;g3669771b81a_0_181"/>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g3669771b81a_0_238" descr="Illustration of the door alarm project attached to a cardboard box with a lid. " title="Screenshot 2025-07-07 at 14.23.32.png"/>
          <p:cNvPicPr preferRelativeResize="0"/>
          <p:nvPr/>
        </p:nvPicPr>
        <p:blipFill>
          <a:blip r:embed="rId3">
            <a:alphaModFix/>
          </a:blip>
          <a:stretch>
            <a:fillRect/>
          </a:stretch>
        </p:blipFill>
        <p:spPr>
          <a:xfrm>
            <a:off x="6739889" y="5116280"/>
            <a:ext cx="1968900" cy="1387550"/>
          </a:xfrm>
          <a:prstGeom prst="rect">
            <a:avLst/>
          </a:prstGeom>
          <a:noFill/>
          <a:ln>
            <a:noFill/>
          </a:ln>
        </p:spPr>
      </p:pic>
      <p:sp>
        <p:nvSpPr>
          <p:cNvPr id="297" name="Google Shape;297;g3669771b81a_0_238"/>
          <p:cNvSpPr txBox="1">
            <a:spLocks noGrp="1"/>
          </p:cNvSpPr>
          <p:nvPr>
            <p:ph type="title"/>
          </p:nvPr>
        </p:nvSpPr>
        <p:spPr>
          <a:xfrm>
            <a:off x="681026" y="456075"/>
            <a:ext cx="77031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Introduction</a:t>
            </a:r>
            <a:endParaRPr sz="2600">
              <a:solidFill>
                <a:srgbClr val="CD0364"/>
              </a:solidFill>
            </a:endParaRPr>
          </a:p>
        </p:txBody>
      </p:sp>
      <p:sp>
        <p:nvSpPr>
          <p:cNvPr id="298" name="Google Shape;298;g3669771b81a_0_23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21</a:t>
            </a:fld>
            <a:endParaRPr/>
          </a:p>
        </p:txBody>
      </p:sp>
      <p:sp>
        <p:nvSpPr>
          <p:cNvPr id="299" name="Google Shape;299;g3669771b81a_0_238"/>
          <p:cNvSpPr txBox="1">
            <a:spLocks noGrp="1"/>
          </p:cNvSpPr>
          <p:nvPr>
            <p:ph type="body" idx="1"/>
          </p:nvPr>
        </p:nvSpPr>
        <p:spPr>
          <a:xfrm>
            <a:off x="681025" y="1440775"/>
            <a:ext cx="8397600" cy="4609500"/>
          </a:xfrm>
          <a:prstGeom prst="rect">
            <a:avLst/>
          </a:prstGeom>
          <a:noFill/>
          <a:ln>
            <a:noFill/>
          </a:ln>
        </p:spPr>
        <p:txBody>
          <a:bodyPr spcFirstLastPara="1" wrap="square" lIns="91425" tIns="45700" rIns="91425" bIns="45700" anchor="t" anchorCtr="0">
            <a:normAutofit lnSpcReduction="10000"/>
          </a:bodyPr>
          <a:lstStyle/>
          <a:p>
            <a:pPr marL="457200" lvl="0" indent="-342900" algn="l" rtl="0">
              <a:lnSpc>
                <a:spcPct val="100000"/>
              </a:lnSpc>
              <a:spcBef>
                <a:spcPts val="0"/>
              </a:spcBef>
              <a:spcAft>
                <a:spcPts val="0"/>
              </a:spcAft>
              <a:buClr>
                <a:srgbClr val="CD0364"/>
              </a:buClr>
              <a:buSzPts val="1800"/>
              <a:buChar char="•"/>
            </a:pPr>
            <a:r>
              <a:rPr lang="en-GB" sz="1800" dirty="0"/>
              <a:t>Students open </a:t>
            </a:r>
            <a:r>
              <a:rPr lang="en-GB" sz="1800" b="1" dirty="0"/>
              <a:t>Microsoft </a:t>
            </a:r>
            <a:r>
              <a:rPr lang="en-GB" sz="1800" b="1" dirty="0" err="1"/>
              <a:t>MakeCode</a:t>
            </a:r>
            <a:r>
              <a:rPr lang="en-GB" sz="1800" dirty="0"/>
              <a:t> and code their own simple door alarm. </a:t>
            </a:r>
            <a:endParaRPr sz="1800" dirty="0"/>
          </a:p>
          <a:p>
            <a:pPr marL="457200" lvl="0" indent="-342900" algn="l" rtl="0">
              <a:lnSpc>
                <a:spcPct val="110000"/>
              </a:lnSpc>
              <a:spcBef>
                <a:spcPts val="1800"/>
              </a:spcBef>
              <a:spcAft>
                <a:spcPts val="0"/>
              </a:spcAft>
              <a:buClr>
                <a:srgbClr val="CD0364"/>
              </a:buClr>
              <a:buSzPts val="1800"/>
              <a:buChar char="•"/>
            </a:pPr>
            <a:r>
              <a:rPr lang="en-GB" sz="1800" dirty="0"/>
              <a:t>After the code has been built and downloaded onto their </a:t>
            </a:r>
            <a:r>
              <a:rPr lang="en-GB" sz="1800" dirty="0" err="1"/>
              <a:t>micro:bit</a:t>
            </a:r>
            <a:r>
              <a:rPr lang="en-GB" sz="1800" dirty="0"/>
              <a:t>, students will use it with a magnet to explore magnetic fields and build a simple door alarm.</a:t>
            </a:r>
            <a:endParaRPr sz="1800" dirty="0"/>
          </a:p>
          <a:p>
            <a:pPr marL="457200" lvl="0" indent="-342900" algn="l" rtl="0">
              <a:lnSpc>
                <a:spcPct val="110000"/>
              </a:lnSpc>
              <a:spcBef>
                <a:spcPts val="1300"/>
              </a:spcBef>
              <a:spcAft>
                <a:spcPts val="0"/>
              </a:spcAft>
              <a:buClr>
                <a:srgbClr val="CD0364"/>
              </a:buClr>
              <a:buSzPts val="1800"/>
              <a:buChar char="•"/>
            </a:pPr>
            <a:r>
              <a:rPr lang="en-GB" sz="1800" dirty="0"/>
              <a:t>Attach a magnet in the corner of a door and attach the </a:t>
            </a:r>
            <a:r>
              <a:rPr lang="en-GB" sz="1800" dirty="0" err="1"/>
              <a:t>micro:bit</a:t>
            </a:r>
            <a:r>
              <a:rPr lang="en-GB" sz="1800" dirty="0"/>
              <a:t> near it on the door frame.   </a:t>
            </a:r>
            <a:endParaRPr sz="1800" dirty="0"/>
          </a:p>
          <a:p>
            <a:pPr marL="457200" lvl="0" indent="-342900" algn="l" rtl="0">
              <a:lnSpc>
                <a:spcPct val="110000"/>
              </a:lnSpc>
              <a:spcBef>
                <a:spcPts val="1300"/>
              </a:spcBef>
              <a:spcAft>
                <a:spcPts val="0"/>
              </a:spcAft>
              <a:buClr>
                <a:srgbClr val="CD0364"/>
              </a:buClr>
              <a:buSzPts val="1800"/>
              <a:buChar char="•"/>
            </a:pPr>
            <a:r>
              <a:rPr lang="en-GB" sz="1800" dirty="0"/>
              <a:t>Students will test the alarm by opening and closing the door. </a:t>
            </a:r>
            <a:endParaRPr sz="1800" dirty="0"/>
          </a:p>
          <a:p>
            <a:pPr marL="457200" lvl="0" indent="-342900" algn="l" rtl="0">
              <a:lnSpc>
                <a:spcPct val="110000"/>
              </a:lnSpc>
              <a:spcBef>
                <a:spcPts val="1300"/>
              </a:spcBef>
              <a:spcAft>
                <a:spcPts val="0"/>
              </a:spcAft>
              <a:buClr>
                <a:srgbClr val="CD0364"/>
              </a:buClr>
              <a:buSzPts val="1800"/>
              <a:buChar char="•"/>
            </a:pPr>
            <a:r>
              <a:rPr lang="en-GB" sz="1800" dirty="0"/>
              <a:t>Because magnets have different magnetic field strengths, you and your students will take readings and adjust code as needed to improve the door alarm.</a:t>
            </a:r>
            <a:endParaRPr sz="1800" dirty="0"/>
          </a:p>
          <a:p>
            <a:pPr marL="457200" marR="2097859" lvl="0" indent="-342900" algn="l" rtl="0">
              <a:lnSpc>
                <a:spcPct val="110000"/>
              </a:lnSpc>
              <a:spcBef>
                <a:spcPts val="1300"/>
              </a:spcBef>
              <a:spcAft>
                <a:spcPts val="0"/>
              </a:spcAft>
              <a:buClr>
                <a:srgbClr val="CD0364"/>
              </a:buClr>
              <a:buSzPts val="1800"/>
              <a:buChar char="•"/>
            </a:pPr>
            <a:r>
              <a:rPr lang="en-GB" sz="1800" dirty="0"/>
              <a:t>If it is not possible to make a door alarm, you can do the same experiment with a box. </a:t>
            </a:r>
            <a:endParaRPr sz="1800" dirty="0"/>
          </a:p>
        </p:txBody>
      </p:sp>
      <p:pic>
        <p:nvPicPr>
          <p:cNvPr id="300" name="Google Shape;300;g3669771b81a_0_238" descr="decorative"/>
          <p:cNvPicPr preferRelativeResize="0"/>
          <p:nvPr/>
        </p:nvPicPr>
        <p:blipFill rotWithShape="1">
          <a:blip r:embed="rId4">
            <a:alphaModFix/>
          </a:blip>
          <a:srcRect/>
          <a:stretch/>
        </p:blipFill>
        <p:spPr>
          <a:xfrm>
            <a:off x="8452577" y="250338"/>
            <a:ext cx="955218" cy="736882"/>
          </a:xfrm>
          <a:prstGeom prst="rect">
            <a:avLst/>
          </a:prstGeom>
          <a:noFill/>
          <a:ln>
            <a:noFill/>
          </a:ln>
        </p:spPr>
      </p:pic>
      <p:sp>
        <p:nvSpPr>
          <p:cNvPr id="301" name="Google Shape;301;g3669771b81a_0_23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g35fa30c4f18_0_79"/>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5"/>
                  </a:ext>
                </a:extLst>
              </a:rPr>
              <a:t>teps</a:t>
            </a:r>
            <a:r>
              <a:rPr lang="en-GB" sz="2600">
                <a:solidFill>
                  <a:srgbClr val="CD0364"/>
                </a:solidFill>
              </a:rPr>
              <a:t> 1</a:t>
            </a:r>
            <a:endParaRPr sz="2600">
              <a:solidFill>
                <a:srgbClr val="CD0364"/>
              </a:solidFill>
            </a:endParaRPr>
          </a:p>
        </p:txBody>
      </p:sp>
      <p:sp>
        <p:nvSpPr>
          <p:cNvPr id="307" name="Google Shape;307;g35fa30c4f18_0_7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22</a:t>
            </a:fld>
            <a:endParaRPr/>
          </a:p>
        </p:txBody>
      </p:sp>
      <p:sp>
        <p:nvSpPr>
          <p:cNvPr id="308" name="Google Shape;308;g35fa30c4f18_0_79"/>
          <p:cNvSpPr txBox="1">
            <a:spLocks noGrp="1"/>
          </p:cNvSpPr>
          <p:nvPr>
            <p:ph type="body" idx="1"/>
          </p:nvPr>
        </p:nvSpPr>
        <p:spPr>
          <a:xfrm>
            <a:off x="681025" y="1548375"/>
            <a:ext cx="61959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a:solidFill>
                  <a:srgbClr val="CD0364"/>
                </a:solidFill>
              </a:rPr>
              <a:t>Build the </a:t>
            </a:r>
            <a:r>
              <a:rPr lang="en-GB" sz="1800" b="1" i="1">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6"/>
                  </a:ext>
                </a:extLst>
              </a:rPr>
              <a:t>code</a:t>
            </a:r>
            <a:r>
              <a:rPr lang="en-GB" sz="1800" b="1" i="1">
                <a:solidFill>
                  <a:srgbClr val="CD0364"/>
                </a:solidFill>
              </a:rPr>
              <a:t>:</a:t>
            </a:r>
            <a:endParaRPr sz="1800" i="1"/>
          </a:p>
          <a:p>
            <a:pPr marL="318151" marR="2070487" lvl="0" indent="-309553" algn="l" rtl="0">
              <a:lnSpc>
                <a:spcPct val="110000"/>
              </a:lnSpc>
              <a:spcBef>
                <a:spcPts val="1300"/>
              </a:spcBef>
              <a:spcAft>
                <a:spcPts val="0"/>
              </a:spcAft>
              <a:buClr>
                <a:srgbClr val="CD0364"/>
              </a:buClr>
              <a:buSzPts val="1800"/>
              <a:buChar char="•"/>
            </a:pPr>
            <a:r>
              <a:rPr lang="en-GB" sz="1800" b="1">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7"/>
                  </a:ext>
                </a:extLst>
              </a:rPr>
              <a:t>Open</a:t>
            </a:r>
            <a:r>
              <a:rPr lang="en-GB" sz="1800"/>
              <a:t> Microsoft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8"/>
                  </a:ext>
                </a:extLst>
              </a:rPr>
              <a:t>MakeCode:</a:t>
            </a:r>
            <a:r>
              <a:rPr lang="en-GB" sz="1800"/>
              <a:t> </a:t>
            </a:r>
            <a:r>
              <a:rPr lang="en-GB" sz="1800"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9"/>
                  </a:ext>
                </a:extLst>
              </a:rPr>
              <a:t>microbit.makecode.org</a:t>
            </a:r>
            <a:endParaRPr sz="1800" b="1">
              <a:solidFill>
                <a:srgbClr val="CD0364"/>
              </a:solidFill>
            </a:endParaRPr>
          </a:p>
          <a:p>
            <a:pPr marL="318151" marR="2070487" lvl="0" indent="-309553" algn="l" rtl="0">
              <a:lnSpc>
                <a:spcPct val="110000"/>
              </a:lnSpc>
              <a:spcBef>
                <a:spcPts val="1300"/>
              </a:spcBef>
              <a:spcAft>
                <a:spcPts val="0"/>
              </a:spcAft>
              <a:buClr>
                <a:srgbClr val="CD0364"/>
              </a:buClr>
              <a:buSzPts val="1800"/>
              <a:buChar char="•"/>
            </a:pPr>
            <a:r>
              <a:rPr lang="en-GB" sz="1800" b="1">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0"/>
                  </a:ext>
                </a:extLst>
              </a:rPr>
              <a:t>Explain</a:t>
            </a:r>
            <a:r>
              <a:rPr lang="en-GB" sz="1800" b="1">
                <a:solidFill>
                  <a:srgbClr val="6C4BC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1"/>
                  </a:ext>
                </a:extLst>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2"/>
                  </a:ext>
                </a:extLst>
              </a:rPr>
              <a:t>that students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3"/>
                  </a:ext>
                </a:extLst>
              </a:rPr>
              <a:t>will use the</a:t>
            </a:r>
            <a:r>
              <a:rPr lang="en-GB" sz="1800"/>
              <a:t> toolbox to find code blocks. </a:t>
            </a:r>
            <a:endParaRPr sz="1800"/>
          </a:p>
          <a:p>
            <a:pPr marL="318151" marR="0" lvl="0" indent="-309553" algn="l" rtl="0">
              <a:lnSpc>
                <a:spcPct val="110000"/>
              </a:lnSpc>
              <a:spcBef>
                <a:spcPts val="1300"/>
              </a:spcBef>
              <a:spcAft>
                <a:spcPts val="0"/>
              </a:spcAft>
              <a:buClr>
                <a:srgbClr val="CD0364"/>
              </a:buClr>
              <a:buSzPts val="1800"/>
              <a:buChar char="•"/>
            </a:pPr>
            <a:r>
              <a:rPr lang="en-GB" sz="1800" b="1">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4"/>
                  </a:ext>
                </a:extLst>
              </a:rPr>
              <a:t>Explain</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5"/>
                  </a:ext>
                </a:extLst>
              </a:rPr>
              <a:t> that they will be building their                         own simple door alarm.</a:t>
            </a: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6"/>
                </a:ext>
              </a:extLst>
            </a:endParaRPr>
          </a:p>
          <a:p>
            <a:pPr marL="0" lvl="0" indent="0" algn="l" rtl="0">
              <a:lnSpc>
                <a:spcPct val="110000"/>
              </a:lnSpc>
              <a:spcBef>
                <a:spcPts val="1300"/>
              </a:spcBef>
              <a:spcAft>
                <a:spcPts val="0"/>
              </a:spcAft>
              <a:buSzPts val="1800"/>
              <a:buNone/>
            </a:pPr>
            <a:endParaRPr sz="1800"/>
          </a:p>
        </p:txBody>
      </p:sp>
      <p:sp>
        <p:nvSpPr>
          <p:cNvPr id="309" name="Google Shape;309;g35fa30c4f18_0_7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310" name="Google Shape;310;g35fa30c4f18_0_79"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311" name="Google Shape;311;g35fa30c4f18_0_79" descr="An illustration of a door with the door alarm project fixed to it. Wavy lines suggest the alarm is going off. " title="Screenshot 2025-07-07 at 18.13.02.png"/>
          <p:cNvPicPr preferRelativeResize="0"/>
          <p:nvPr/>
        </p:nvPicPr>
        <p:blipFill>
          <a:blip r:embed="rId5">
            <a:alphaModFix/>
          </a:blip>
          <a:stretch>
            <a:fillRect/>
          </a:stretch>
        </p:blipFill>
        <p:spPr>
          <a:xfrm>
            <a:off x="6213726" y="1647351"/>
            <a:ext cx="2091549" cy="410092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g365ab73c13e_0_148"/>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7"/>
                  </a:ext>
                </a:extLst>
              </a:rPr>
              <a:t>Student</a:t>
            </a:r>
            <a:r>
              <a:rPr lang="en-GB" sz="2600">
                <a:solidFill>
                  <a:srgbClr val="CD0364"/>
                </a:solidFill>
              </a:rPr>
              <a: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8"/>
                  </a:ext>
                </a:extLst>
              </a:rPr>
              <a:t>teps</a:t>
            </a:r>
            <a:r>
              <a:rPr lang="en-GB" sz="2600">
                <a:solidFill>
                  <a:srgbClr val="CD0364"/>
                </a:solidFill>
              </a:rPr>
              <a:t> 2</a:t>
            </a:r>
            <a:endParaRPr sz="2600">
              <a:solidFill>
                <a:srgbClr val="CD0364"/>
              </a:solidFill>
            </a:endParaRPr>
          </a:p>
        </p:txBody>
      </p:sp>
      <p:sp>
        <p:nvSpPr>
          <p:cNvPr id="317" name="Google Shape;317;g365ab73c13e_0_148"/>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23</a:t>
            </a:fld>
            <a:endParaRPr/>
          </a:p>
        </p:txBody>
      </p:sp>
      <p:sp>
        <p:nvSpPr>
          <p:cNvPr id="318" name="Google Shape;318;g365ab73c13e_0_148"/>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19" name="Google Shape;319;g365ab73c13e_0_148"/>
          <p:cNvSpPr/>
          <p:nvPr/>
        </p:nvSpPr>
        <p:spPr>
          <a:xfrm>
            <a:off x="743525" y="1829450"/>
            <a:ext cx="1768800" cy="4324200"/>
          </a:xfrm>
          <a:prstGeom prst="roundRect">
            <a:avLst>
              <a:gd name="adj" fmla="val 16667"/>
            </a:avLst>
          </a:prstGeom>
          <a:solidFill>
            <a:schemeClr val="lt1"/>
          </a:solid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Find the </a:t>
            </a:r>
            <a:r>
              <a:rPr lang="en-GB" sz="1600" b="1">
                <a:solidFill>
                  <a:srgbClr val="CD0364"/>
                </a:solidFill>
                <a:latin typeface="Helvetica Neue"/>
                <a:ea typeface="Helvetica Neue"/>
                <a:cs typeface="Helvetica Neue"/>
                <a:sym typeface="Helvetica Neue"/>
              </a:rPr>
              <a:t>‘on button A pressed’ block</a:t>
            </a:r>
            <a:r>
              <a:rPr lang="en-GB" sz="1600" b="1" i="0" u="none" strike="noStrike" cap="none">
                <a:solidFill>
                  <a:srgbClr val="CD0364"/>
                </a:solidFill>
                <a:latin typeface="Helvetica Neue"/>
                <a:ea typeface="Helvetica Neue"/>
                <a:cs typeface="Helvetica Neue"/>
                <a:sym typeface="Helvetica Neue"/>
              </a:rPr>
              <a:t> </a:t>
            </a:r>
            <a:r>
              <a:rPr lang="en-GB" sz="1600" b="0" i="0" u="none" strike="noStrike" cap="none">
                <a:solidFill>
                  <a:schemeClr val="dk1"/>
                </a:solidFill>
                <a:latin typeface="Helvetica Neue"/>
                <a:ea typeface="Helvetica Neue"/>
                <a:cs typeface="Helvetica Neue"/>
                <a:sym typeface="Helvetica Neue"/>
              </a:rPr>
              <a:t>in the </a:t>
            </a:r>
            <a:r>
              <a:rPr lang="en-GB" sz="1600">
                <a:solidFill>
                  <a:schemeClr val="dk1"/>
                </a:solidFill>
                <a:latin typeface="Helvetica Neue"/>
                <a:ea typeface="Helvetica Neue"/>
                <a:cs typeface="Helvetica Neue"/>
                <a:sym typeface="Helvetica Neue"/>
              </a:rPr>
              <a:t>Input</a:t>
            </a:r>
            <a:r>
              <a:rPr lang="en-GB" sz="1600" b="0" i="0" u="none" strike="noStrike" cap="none">
                <a:solidFill>
                  <a:schemeClr val="dk1"/>
                </a:solidFill>
                <a:latin typeface="Helvetica Neue"/>
                <a:ea typeface="Helvetica Neue"/>
                <a:cs typeface="Helvetica Neue"/>
                <a:sym typeface="Helvetica Neue"/>
              </a:rPr>
              <a:t> section and add it to your workspace. </a:t>
            </a:r>
            <a:endParaRPr sz="1200" b="0" i="0" u="none" strike="noStrike" cap="none">
              <a:solidFill>
                <a:srgbClr val="000000"/>
              </a:solidFill>
              <a:latin typeface="Helvetica Neue"/>
              <a:ea typeface="Helvetica Neue"/>
              <a:cs typeface="Helvetica Neue"/>
              <a:sym typeface="Helvetica Neue"/>
            </a:endParaRPr>
          </a:p>
        </p:txBody>
      </p:sp>
      <p:sp>
        <p:nvSpPr>
          <p:cNvPr id="320" name="Google Shape;320;g365ab73c13e_0_148"/>
          <p:cNvSpPr/>
          <p:nvPr/>
        </p:nvSpPr>
        <p:spPr>
          <a:xfrm>
            <a:off x="2869400" y="1799925"/>
            <a:ext cx="20496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800"/>
              <a:buFont typeface="Arial"/>
              <a:buNone/>
            </a:pPr>
            <a:r>
              <a:rPr lang="en-GB" sz="1600" b="1" i="0" u="none" strike="noStrike" cap="none">
                <a:solidFill>
                  <a:srgbClr val="CD0364"/>
                </a:solidFill>
                <a:latin typeface="Helvetica Neue"/>
                <a:ea typeface="Helvetica Neue"/>
                <a:cs typeface="Helvetica Neue"/>
                <a:sym typeface="Helvetica Neue"/>
              </a:rPr>
              <a:t>Find the </a:t>
            </a:r>
            <a:r>
              <a:rPr lang="en-GB" sz="1600" b="1" i="0" u="none" strike="noStrike" cap="none">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9"/>
                  </a:ext>
                </a:extLst>
              </a:rPr>
              <a:t>‘</a:t>
            </a:r>
            <a:r>
              <a:rPr lang="en-GB" sz="1600" b="1">
                <a:solidFill>
                  <a:srgbClr val="CD0364"/>
                </a:solidFill>
                <a:latin typeface="Helvetica Neue"/>
                <a:ea typeface="Helvetica Neue"/>
                <a:cs typeface="Helvetica Neue"/>
                <a:sym typeface="Helvetica Neue"/>
              </a:rPr>
              <a:t>show number’ block </a:t>
            </a:r>
            <a:r>
              <a:rPr lang="en-GB" sz="1600">
                <a:solidFill>
                  <a:schemeClr val="dk1"/>
                </a:solidFill>
                <a:latin typeface="Helvetica Neue"/>
                <a:ea typeface="Helvetica Neue"/>
                <a:cs typeface="Helvetica Neue"/>
                <a:sym typeface="Helvetica Neue"/>
              </a:rPr>
              <a:t>in the Basic</a:t>
            </a:r>
            <a:r>
              <a:rPr lang="en-GB" sz="1600" i="0" u="none" strike="noStrike" cap="none">
                <a:solidFill>
                  <a:schemeClr val="dk1"/>
                </a:solidFill>
                <a:latin typeface="Helvetica Neue"/>
                <a:ea typeface="Helvetica Neue"/>
                <a:cs typeface="Helvetica Neue"/>
                <a:sym typeface="Helvetica Neue"/>
              </a:rPr>
              <a:t> </a:t>
            </a:r>
            <a:r>
              <a:rPr lang="en-GB" sz="1600" b="0" i="0" u="none" strike="noStrike" cap="none">
                <a:solidFill>
                  <a:schemeClr val="dk1"/>
                </a:solidFill>
                <a:latin typeface="Helvetica Neue"/>
                <a:ea typeface="Helvetica Neue"/>
                <a:cs typeface="Helvetica Neue"/>
                <a:sym typeface="Helvetica Neue"/>
              </a:rPr>
              <a:t>section. </a:t>
            </a:r>
            <a:r>
              <a:rPr lang="en-GB" sz="1600">
                <a:solidFill>
                  <a:schemeClr val="dk1"/>
                </a:solidFill>
                <a:latin typeface="Helvetica Neue"/>
                <a:ea typeface="Helvetica Neue"/>
                <a:cs typeface="Helvetica Neue"/>
                <a:sym typeface="Helvetica Neue"/>
              </a:rPr>
              <a:t>Put it inside the ‘on button A pressed’ block. </a:t>
            </a:r>
            <a:endParaRPr sz="1600" b="1" i="0" u="none" strike="noStrike" cap="none">
              <a:solidFill>
                <a:srgbClr val="CD0364"/>
              </a:solidFill>
              <a:latin typeface="Helvetica Neue"/>
              <a:ea typeface="Helvetica Neue"/>
              <a:cs typeface="Helvetica Neue"/>
              <a:sym typeface="Helvetica Neue"/>
            </a:endParaRPr>
          </a:p>
        </p:txBody>
      </p:sp>
      <p:sp>
        <p:nvSpPr>
          <p:cNvPr id="321" name="Google Shape;321;g365ab73c13e_0_148"/>
          <p:cNvSpPr/>
          <p:nvPr/>
        </p:nvSpPr>
        <p:spPr>
          <a:xfrm>
            <a:off x="5276075" y="1829175"/>
            <a:ext cx="40200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endParaRPr sz="1600" b="1" i="0" u="none" strike="noStrike" cap="none">
              <a:solidFill>
                <a:srgbClr val="CD0364"/>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0"/>
                  </a:ext>
                </a:extLst>
              </a:rPr>
              <a:t>Find the </a:t>
            </a:r>
            <a:r>
              <a:rPr lang="en-GB" sz="16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1"/>
                  </a:ext>
                </a:extLst>
              </a:rPr>
              <a:t>magnetic force block</a:t>
            </a:r>
            <a:r>
              <a:rPr lang="en-GB" sz="1600" b="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2"/>
                  </a:ext>
                </a:extLst>
              </a:rPr>
              <a:t> </a:t>
            </a:r>
            <a:r>
              <a:rPr lang="en-GB" sz="1600" b="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3"/>
                  </a:ext>
                </a:extLst>
              </a:rPr>
              <a:t>in the Input section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4"/>
                  </a:ext>
                </a:extLst>
              </a:rPr>
              <a:t>by clicking on ‘more…’</a:t>
            </a:r>
            <a:r>
              <a:rPr lang="en-GB" sz="1600">
                <a:solidFill>
                  <a:schemeClr val="dk1"/>
                </a:solidFill>
                <a:latin typeface="Helvetica Neue"/>
                <a:ea typeface="Helvetica Neue"/>
                <a:cs typeface="Helvetica Neue"/>
                <a:sym typeface="Helvetica Neue"/>
              </a:rPr>
              <a:t> Drop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5"/>
                  </a:ext>
                </a:extLst>
              </a:rPr>
              <a:t>it</a:t>
            </a:r>
            <a:r>
              <a:rPr lang="en-GB" sz="1600">
                <a:solidFill>
                  <a:schemeClr val="dk1"/>
                </a:solidFill>
                <a:latin typeface="Helvetica Neue"/>
                <a:ea typeface="Helvetica Neue"/>
                <a:cs typeface="Helvetica Neue"/>
                <a:sym typeface="Helvetica Neue"/>
              </a:rPr>
              <a:t> over the 0 on the ‘show number’ block to replace it. Magnetic force can be measured in three directions - x,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6"/>
                  </a:ext>
                </a:extLst>
              </a:rPr>
              <a:t>y</a:t>
            </a:r>
            <a:r>
              <a:rPr lang="en-GB" sz="1600">
                <a:solidFill>
                  <a:schemeClr val="dk1"/>
                </a:solidFill>
                <a:latin typeface="Helvetica Neue"/>
                <a:ea typeface="Helvetica Neue"/>
                <a:cs typeface="Helvetica Neue"/>
                <a:sym typeface="Helvetica Neue"/>
              </a:rPr>
              <a:t>, and z - or as an overall ‘strength’. Use the drop-down arrow to select ‘strength’. You will see the magnetic force strength reading when button A is pressed.  </a:t>
            </a:r>
            <a:endParaRPr sz="1600" b="0" i="0" u="none" strike="noStrike" cap="none">
              <a:solidFill>
                <a:schemeClr val="dk1"/>
              </a:solidFill>
              <a:latin typeface="Helvetica Neue"/>
              <a:ea typeface="Helvetica Neue"/>
              <a:cs typeface="Helvetica Neue"/>
              <a:sym typeface="Helvetica Neue"/>
            </a:endParaRPr>
          </a:p>
        </p:txBody>
      </p:sp>
      <p:sp>
        <p:nvSpPr>
          <p:cNvPr id="322" name="Google Shape;322;g365ab73c13e_0_148"/>
          <p:cNvSpPr txBox="1"/>
          <p:nvPr/>
        </p:nvSpPr>
        <p:spPr>
          <a:xfrm>
            <a:off x="680952" y="1072053"/>
            <a:ext cx="30000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code - </a:t>
            </a:r>
            <a:r>
              <a:rPr lang="en-GB" sz="1800" b="1" i="1" dirty="0">
                <a:solidFill>
                  <a:srgbClr val="CD0364"/>
                </a:solidFill>
                <a:latin typeface="Helvetica Neue"/>
                <a:ea typeface="Helvetica Neue"/>
                <a:cs typeface="Helvetica Neue"/>
                <a:sym typeface="Helvetica Neue"/>
              </a:rPr>
              <a:t>button A</a:t>
            </a:r>
            <a:r>
              <a:rPr lang="en-GB" sz="1800" b="1" i="1" u="none" strike="noStrike" cap="none" dirty="0">
                <a:solidFill>
                  <a:srgbClr val="CD0364"/>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pic>
        <p:nvPicPr>
          <p:cNvPr id="323" name="Google Shape;323;g365ab73c13e_0_148"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324" name="Google Shape;324;g365ab73c13e_0_148" descr="On button A pressed block. " title="on-button-a-pressed.png"/>
          <p:cNvPicPr preferRelativeResize="0"/>
          <p:nvPr/>
        </p:nvPicPr>
        <p:blipFill>
          <a:blip r:embed="rId4">
            <a:alphaModFix/>
          </a:blip>
          <a:stretch>
            <a:fillRect/>
          </a:stretch>
        </p:blipFill>
        <p:spPr>
          <a:xfrm>
            <a:off x="845302" y="2124075"/>
            <a:ext cx="1565225" cy="757250"/>
          </a:xfrm>
          <a:prstGeom prst="rect">
            <a:avLst/>
          </a:prstGeom>
          <a:noFill/>
          <a:ln w="19050" cap="flat" cmpd="sng">
            <a:solidFill>
              <a:schemeClr val="lt1"/>
            </a:solidFill>
            <a:prstDash val="solid"/>
            <a:round/>
            <a:headEnd type="none" w="sm" len="sm"/>
            <a:tailEnd type="none" w="sm" len="sm"/>
          </a:ln>
        </p:spPr>
      </p:pic>
      <p:pic>
        <p:nvPicPr>
          <p:cNvPr id="325" name="Google Shape;325;g365ab73c13e_0_148" descr="On button A pressed block with a show number block inside it. The number on the show number block is the default zero. " title="show-number.png"/>
          <p:cNvPicPr preferRelativeResize="0"/>
          <p:nvPr/>
        </p:nvPicPr>
        <p:blipFill>
          <a:blip r:embed="rId5">
            <a:alphaModFix/>
          </a:blip>
          <a:stretch>
            <a:fillRect/>
          </a:stretch>
        </p:blipFill>
        <p:spPr>
          <a:xfrm>
            <a:off x="2942277" y="2075150"/>
            <a:ext cx="1768800" cy="989153"/>
          </a:xfrm>
          <a:prstGeom prst="rect">
            <a:avLst/>
          </a:prstGeom>
          <a:noFill/>
          <a:ln w="19050" cap="flat" cmpd="sng">
            <a:solidFill>
              <a:schemeClr val="lt1"/>
            </a:solidFill>
            <a:prstDash val="solid"/>
            <a:round/>
            <a:headEnd type="none" w="sm" len="sm"/>
            <a:tailEnd type="none" w="sm" len="sm"/>
          </a:ln>
        </p:spPr>
      </p:pic>
      <p:pic>
        <p:nvPicPr>
          <p:cNvPr id="326" name="Google Shape;326;g365ab73c13e_0_148" descr="Block-based code for a micro:bit which displays the magnetic force strength reading on the micro:bit's LED display when you press button A. &#10;An on button A pressed block contains a show number block. The show number block contains a magnetic force strength block. " title="strength.png"/>
          <p:cNvPicPr preferRelativeResize="0"/>
          <p:nvPr/>
        </p:nvPicPr>
        <p:blipFill>
          <a:blip r:embed="rId6">
            <a:alphaModFix/>
          </a:blip>
          <a:stretch>
            <a:fillRect/>
          </a:stretch>
        </p:blipFill>
        <p:spPr>
          <a:xfrm>
            <a:off x="5795475" y="2008125"/>
            <a:ext cx="3113301" cy="989150"/>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Google Shape;331;g365ab73c13e_0_315" title="duplicate.png"/>
          <p:cNvPicPr preferRelativeResize="0"/>
          <p:nvPr/>
        </p:nvPicPr>
        <p:blipFill rotWithShape="1">
          <a:blip r:embed="rId3">
            <a:alphaModFix/>
          </a:blip>
          <a:srcRect t="48269" r="33391"/>
          <a:stretch/>
        </p:blipFill>
        <p:spPr>
          <a:xfrm>
            <a:off x="6612275" y="1878876"/>
            <a:ext cx="2228999" cy="1297490"/>
          </a:xfrm>
          <a:prstGeom prst="rect">
            <a:avLst/>
          </a:prstGeom>
          <a:noFill/>
          <a:ln>
            <a:noFill/>
          </a:ln>
        </p:spPr>
      </p:pic>
      <p:sp>
        <p:nvSpPr>
          <p:cNvPr id="332" name="Google Shape;332;g365ab73c13e_0_315"/>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7"/>
                  </a:ext>
                </a:extLst>
              </a:rPr>
              <a:t>teps</a:t>
            </a:r>
            <a:r>
              <a:rPr lang="en-GB" sz="2600">
                <a:solidFill>
                  <a:srgbClr val="CD0364"/>
                </a:solidFill>
              </a:rPr>
              <a:t> 3</a:t>
            </a:r>
            <a:endParaRPr sz="2600">
              <a:solidFill>
                <a:srgbClr val="CD0364"/>
              </a:solidFill>
            </a:endParaRPr>
          </a:p>
        </p:txBody>
      </p:sp>
      <p:sp>
        <p:nvSpPr>
          <p:cNvPr id="333" name="Google Shape;333;g365ab73c13e_0_315"/>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24</a:t>
            </a:fld>
            <a:endParaRPr/>
          </a:p>
        </p:txBody>
      </p:sp>
      <p:sp>
        <p:nvSpPr>
          <p:cNvPr id="334" name="Google Shape;334;g365ab73c13e_0_315"/>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35" name="Google Shape;335;g365ab73c13e_0_315"/>
          <p:cNvSpPr/>
          <p:nvPr/>
        </p:nvSpPr>
        <p:spPr>
          <a:xfrm>
            <a:off x="743525" y="1829450"/>
            <a:ext cx="2100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i="0" u="none" strike="noStrike" cap="none">
                <a:solidFill>
                  <a:srgbClr val="CD0364"/>
                </a:solidFill>
                <a:latin typeface="Helvetica Neue"/>
                <a:ea typeface="Helvetica Neue"/>
                <a:cs typeface="Helvetica Neue"/>
                <a:sym typeface="Helvetica Neue"/>
              </a:rPr>
              <a:t>Find the ‘</a:t>
            </a:r>
            <a:r>
              <a:rPr lang="en-GB" sz="1600" b="1">
                <a:solidFill>
                  <a:srgbClr val="CD0364"/>
                </a:solidFill>
                <a:latin typeface="Helvetica Neue"/>
                <a:ea typeface="Helvetica Neue"/>
                <a:cs typeface="Helvetica Neue"/>
                <a:sym typeface="Helvetica Neue"/>
              </a:rPr>
              <a:t>forever</a:t>
            </a:r>
            <a:r>
              <a:rPr lang="en-GB" sz="1600" b="1" i="0" u="none" strike="noStrike" cap="none">
                <a:solidFill>
                  <a:srgbClr val="CD0364"/>
                </a:solidFill>
                <a:latin typeface="Helvetica Neue"/>
                <a:ea typeface="Helvetica Neue"/>
                <a:cs typeface="Helvetica Neue"/>
                <a:sym typeface="Helvetica Neue"/>
              </a:rPr>
              <a:t>’ block </a:t>
            </a:r>
            <a:r>
              <a:rPr lang="en-GB" sz="1600" b="0" i="0" u="none" strike="noStrike" cap="none">
                <a:solidFill>
                  <a:schemeClr val="dk1"/>
                </a:solidFill>
                <a:latin typeface="Helvetica Neue"/>
                <a:ea typeface="Helvetica Neue"/>
                <a:cs typeface="Helvetica Neue"/>
                <a:sym typeface="Helvetica Neue"/>
              </a:rPr>
              <a:t>in the </a:t>
            </a:r>
            <a:r>
              <a:rPr lang="en-GB" sz="1600">
                <a:solidFill>
                  <a:schemeClr val="dk1"/>
                </a:solidFill>
                <a:latin typeface="Helvetica Neue"/>
                <a:ea typeface="Helvetica Neue"/>
                <a:cs typeface="Helvetica Neue"/>
                <a:sym typeface="Helvetica Neue"/>
              </a:rPr>
              <a:t>Basic</a:t>
            </a:r>
            <a:r>
              <a:rPr lang="en-GB" sz="1600" b="0" i="0" u="none" strike="noStrike" cap="none">
                <a:solidFill>
                  <a:schemeClr val="dk1"/>
                </a:solidFill>
                <a:latin typeface="Helvetica Neue"/>
                <a:ea typeface="Helvetica Neue"/>
                <a:cs typeface="Helvetica Neue"/>
                <a:sym typeface="Helvetica Neue"/>
              </a:rPr>
              <a:t> section and add it </a:t>
            </a:r>
            <a:r>
              <a:rPr lang="en-GB" sz="1600">
                <a:solidFill>
                  <a:schemeClr val="dk1"/>
                </a:solidFill>
                <a:latin typeface="Helvetica Neue"/>
                <a:ea typeface="Helvetica Neue"/>
                <a:cs typeface="Helvetica Neue"/>
                <a:sym typeface="Helvetica Neue"/>
              </a:rPr>
              <a:t>to your workspace. The ‘forever’ block creates an infinite loop. </a:t>
            </a:r>
            <a:endParaRPr sz="1600" b="0" i="0" u="none" strike="noStrike" cap="none">
              <a:solidFill>
                <a:srgbClr val="000000"/>
              </a:solidFill>
              <a:latin typeface="Helvetica Neue"/>
              <a:ea typeface="Helvetica Neue"/>
              <a:cs typeface="Helvetica Neue"/>
              <a:sym typeface="Helvetica Neue"/>
            </a:endParaRPr>
          </a:p>
        </p:txBody>
      </p:sp>
      <p:sp>
        <p:nvSpPr>
          <p:cNvPr id="336" name="Google Shape;336;g365ab73c13e_0_315"/>
          <p:cNvSpPr/>
          <p:nvPr/>
        </p:nvSpPr>
        <p:spPr>
          <a:xfrm>
            <a:off x="3079475" y="1829450"/>
            <a:ext cx="30441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00" b="1" i="0" u="none" strike="noStrike" cap="none">
                <a:solidFill>
                  <a:srgbClr val="CD0364"/>
                </a:solidFill>
                <a:latin typeface="Helvetica Neue"/>
                <a:ea typeface="Helvetica Neue"/>
                <a:cs typeface="Helvetica Neue"/>
                <a:sym typeface="Helvetica Neue"/>
              </a:rPr>
              <a:t>Find </a:t>
            </a:r>
            <a:r>
              <a:rPr lang="en-GB" sz="1600" b="1">
                <a:solidFill>
                  <a:srgbClr val="CD0364"/>
                </a:solidFill>
                <a:latin typeface="Helvetica Neue"/>
                <a:ea typeface="Helvetica Neue"/>
                <a:cs typeface="Helvetica Neue"/>
                <a:sym typeface="Helvetica Neue"/>
              </a:rPr>
              <a:t>an ‘if true then’ block</a:t>
            </a:r>
            <a:r>
              <a:rPr lang="en-GB" sz="1600" b="1" i="0" u="none" strike="noStrike" cap="none">
                <a:solidFill>
                  <a:srgbClr val="CD0364"/>
                </a:solidFill>
                <a:latin typeface="Helvetica Neue"/>
                <a:ea typeface="Helvetica Neue"/>
                <a:cs typeface="Helvetica Neue"/>
                <a:sym typeface="Helvetica Neue"/>
              </a:rPr>
              <a:t> </a:t>
            </a:r>
            <a:r>
              <a:rPr lang="en-GB" sz="1600">
                <a:solidFill>
                  <a:schemeClr val="dk1"/>
                </a:solidFill>
                <a:latin typeface="Helvetica Neue"/>
                <a:ea typeface="Helvetica Neue"/>
                <a:cs typeface="Helvetica Neue"/>
                <a:sym typeface="Helvetica Neue"/>
              </a:rPr>
              <a:t>from the Logic section. Put it inside the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8"/>
                  </a:ext>
                </a:extLst>
              </a:rPr>
              <a:t>forever’ </a:t>
            </a:r>
            <a:r>
              <a:rPr lang="en-GB" sz="1600">
                <a:solidFill>
                  <a:schemeClr val="dk1"/>
                </a:solidFill>
                <a:latin typeface="Helvetica Neue"/>
                <a:ea typeface="Helvetica Neue"/>
                <a:cs typeface="Helvetica Neue"/>
                <a:sym typeface="Helvetica Neue"/>
              </a:rPr>
              <a:t>block. </a:t>
            </a:r>
            <a:r>
              <a:rPr lang="en-GB" sz="1600" b="0" i="0" u="none" strike="noStrike" cap="none">
                <a:solidFill>
                  <a:schemeClr val="dk1"/>
                </a:solidFill>
                <a:latin typeface="Helvetica Neue"/>
                <a:ea typeface="Helvetica Neue"/>
                <a:cs typeface="Helvetica Neue"/>
                <a:sym typeface="Helvetica Neue"/>
              </a:rPr>
              <a:t> </a:t>
            </a: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700"/>
              <a:buFont typeface="Arial"/>
              <a:buNone/>
            </a:pP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9"/>
                  </a:ext>
                </a:extLst>
              </a:rPr>
              <a:t>An ‘if true then’ block is used to include conditionals in your program</a:t>
            </a:r>
            <a:r>
              <a:rPr lang="en-GB" sz="1600" b="0" i="0" u="none" strike="noStrike" cap="none">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0"/>
                  </a:ext>
                </a:extLst>
              </a:rPr>
              <a:t>.</a:t>
            </a:r>
            <a:endParaRPr sz="1600" b="0" i="0" u="none" strike="noStrike" cap="none">
              <a:solidFill>
                <a:schemeClr val="dk1"/>
              </a:solidFill>
              <a:latin typeface="Helvetica Neue"/>
              <a:ea typeface="Helvetica Neue"/>
              <a:cs typeface="Helvetica Neue"/>
              <a:sym typeface="Helvetica Neue"/>
            </a:endParaRPr>
          </a:p>
        </p:txBody>
      </p:sp>
      <p:sp>
        <p:nvSpPr>
          <p:cNvPr id="337" name="Google Shape;337;g365ab73c13e_0_315" descr="The forever block with an if true then block inside it. The word 'true' has been replaced with a less than comparison block. "/>
          <p:cNvSpPr/>
          <p:nvPr/>
        </p:nvSpPr>
        <p:spPr>
          <a:xfrm>
            <a:off x="6380375" y="1829175"/>
            <a:ext cx="2845200" cy="43827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200"/>
              <a:buFont typeface="Arial"/>
              <a:buNone/>
            </a:pPr>
            <a:endParaRPr sz="12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endParaRPr sz="1600" b="0" i="0" u="none" strike="noStrike" cap="none">
              <a:solidFill>
                <a:schemeClr val="dk1"/>
              </a:solidFill>
              <a:latin typeface="Helvetica Neue"/>
              <a:ea typeface="Helvetica Neue"/>
              <a:cs typeface="Helvetica Neue"/>
              <a:sym typeface="Helvetica Neue"/>
            </a:endParaRPr>
          </a:p>
          <a:p>
            <a:pPr marL="0" marR="0" lvl="0" indent="0" algn="l" rtl="0">
              <a:lnSpc>
                <a:spcPct val="110000"/>
              </a:lnSpc>
              <a:spcBef>
                <a:spcPts val="1300"/>
              </a:spcBef>
              <a:spcAft>
                <a:spcPts val="0"/>
              </a:spcAft>
              <a:buClr>
                <a:srgbClr val="000000"/>
              </a:buClr>
              <a:buSzPts val="1600"/>
              <a:buFont typeface="Arial"/>
              <a:buNone/>
            </a:pPr>
            <a:r>
              <a:rPr lang="en-GB" sz="1600" b="1">
                <a:solidFill>
                  <a:srgbClr val="CD0364"/>
                </a:solidFill>
                <a:latin typeface="Helvetica Neue"/>
                <a:ea typeface="Helvetica Neue"/>
                <a:cs typeface="Helvetica Neue"/>
                <a:sym typeface="Helvetica Neue"/>
              </a:rPr>
              <a:t>Find the ‘less than comparison’</a:t>
            </a:r>
            <a:r>
              <a:rPr lang="en-GB" sz="160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1"/>
                  </a:ext>
                </a:extLst>
              </a:rPr>
              <a:t> block</a:t>
            </a:r>
            <a:r>
              <a:rPr lang="en-GB" sz="1600" b="0" i="0" u="none" strike="noStrike" cap="none">
                <a:solidFill>
                  <a:schemeClr val="dk1"/>
                </a:solidFill>
                <a:latin typeface="Helvetica Neue"/>
                <a:ea typeface="Helvetica Neue"/>
                <a:cs typeface="Helvetica Neue"/>
                <a:sym typeface="Helvetica Neue"/>
              </a:rPr>
              <a:t> </a:t>
            </a:r>
            <a:r>
              <a:rPr lang="en-GB" sz="1600">
                <a:solidFill>
                  <a:schemeClr val="dk1"/>
                </a:solidFill>
                <a:latin typeface="Helvetica Neue"/>
                <a:ea typeface="Helvetica Neue"/>
                <a:cs typeface="Helvetica Neue"/>
                <a:sym typeface="Helvetica Neue"/>
              </a:rPr>
              <a:t>in the Logic section. Drop the comparison block over ‘true’ in the ‘if true then’ block. This will allow you to compare the values of the magnetic strength reading and the threshold used.</a:t>
            </a:r>
            <a:endParaRPr sz="1600" b="0" i="0" u="none" strike="noStrike" cap="none">
              <a:solidFill>
                <a:schemeClr val="dk1"/>
              </a:solidFill>
              <a:latin typeface="Helvetica Neue"/>
              <a:ea typeface="Helvetica Neue"/>
              <a:cs typeface="Helvetica Neue"/>
              <a:sym typeface="Helvetica Neue"/>
            </a:endParaRPr>
          </a:p>
        </p:txBody>
      </p:sp>
      <p:sp>
        <p:nvSpPr>
          <p:cNvPr id="338" name="Google Shape;338;g365ab73c13e_0_315"/>
          <p:cNvSpPr txBox="1"/>
          <p:nvPr/>
        </p:nvSpPr>
        <p:spPr>
          <a:xfrm>
            <a:off x="664149" y="1070023"/>
            <a:ext cx="40236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code - forever part 1:</a:t>
            </a:r>
            <a:endParaRPr sz="1400" b="0" i="0" u="none" strike="noStrike" cap="none" dirty="0">
              <a:solidFill>
                <a:srgbClr val="000000"/>
              </a:solidFill>
              <a:latin typeface="Arial"/>
              <a:ea typeface="Arial"/>
              <a:cs typeface="Arial"/>
              <a:sym typeface="Arial"/>
            </a:endParaRPr>
          </a:p>
        </p:txBody>
      </p:sp>
      <p:sp>
        <p:nvSpPr>
          <p:cNvPr id="339" name="Google Shape;339;g365ab73c13e_0_315"/>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endParaRPr sz="2275" b="0" i="0" u="none" strike="noStrike" cap="none">
              <a:solidFill>
                <a:srgbClr val="CD0364"/>
              </a:solidFill>
              <a:latin typeface="Helvetica Neue"/>
              <a:ea typeface="Helvetica Neue"/>
              <a:cs typeface="Helvetica Neue"/>
              <a:sym typeface="Helvetica Neue"/>
            </a:endParaRPr>
          </a:p>
        </p:txBody>
      </p:sp>
      <p:pic>
        <p:nvPicPr>
          <p:cNvPr id="340" name="Google Shape;340;g365ab73c13e_0_315"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341" name="Google Shape;341;g365ab73c13e_0_315" descr="The forever block. " title="forever.png"/>
          <p:cNvPicPr preferRelativeResize="0"/>
          <p:nvPr/>
        </p:nvPicPr>
        <p:blipFill>
          <a:blip r:embed="rId5">
            <a:alphaModFix/>
          </a:blip>
          <a:stretch>
            <a:fillRect/>
          </a:stretch>
        </p:blipFill>
        <p:spPr>
          <a:xfrm>
            <a:off x="911424" y="2278737"/>
            <a:ext cx="1764525" cy="1260380"/>
          </a:xfrm>
          <a:prstGeom prst="rect">
            <a:avLst/>
          </a:prstGeom>
          <a:noFill/>
          <a:ln>
            <a:noFill/>
          </a:ln>
        </p:spPr>
      </p:pic>
      <p:pic>
        <p:nvPicPr>
          <p:cNvPr id="342" name="Google Shape;342;g365ab73c13e_0_315" descr="The forever block with an if true then block inside it. " title="if-true-then.png"/>
          <p:cNvPicPr preferRelativeResize="0"/>
          <p:nvPr/>
        </p:nvPicPr>
        <p:blipFill>
          <a:blip r:embed="rId6">
            <a:alphaModFix/>
          </a:blip>
          <a:stretch>
            <a:fillRect/>
          </a:stretch>
        </p:blipFill>
        <p:spPr>
          <a:xfrm>
            <a:off x="3497600" y="1982449"/>
            <a:ext cx="2229000" cy="1852960"/>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g36c82e425fa_3_3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2"/>
                  </a:ext>
                </a:extLst>
              </a:rPr>
              <a:t>teps</a:t>
            </a:r>
            <a:r>
              <a:rPr lang="en-GB" sz="2600">
                <a:solidFill>
                  <a:srgbClr val="CD0364"/>
                </a:solidFill>
              </a:rPr>
              <a:t> 4</a:t>
            </a:r>
            <a:endParaRPr sz="2600">
              <a:solidFill>
                <a:srgbClr val="CD0364"/>
              </a:solidFill>
            </a:endParaRPr>
          </a:p>
        </p:txBody>
      </p:sp>
      <p:sp>
        <p:nvSpPr>
          <p:cNvPr id="348" name="Google Shape;348;g36c82e425fa_3_3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25</a:t>
            </a:fld>
            <a:endParaRPr/>
          </a:p>
        </p:txBody>
      </p:sp>
      <p:sp>
        <p:nvSpPr>
          <p:cNvPr id="349" name="Google Shape;349;g36c82e425fa_3_3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50" name="Google Shape;350;g36c82e425fa_3_32"/>
          <p:cNvSpPr/>
          <p:nvPr/>
        </p:nvSpPr>
        <p:spPr>
          <a:xfrm>
            <a:off x="755850" y="1829450"/>
            <a:ext cx="43413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50" b="1">
                <a:solidFill>
                  <a:srgbClr val="CD0364"/>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3"/>
                  </a:ext>
                </a:extLst>
              </a:rPr>
              <a:t>Find the magnetic force block</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4"/>
                  </a:ext>
                </a:extLst>
              </a:rPr>
              <a:t> </a:t>
            </a:r>
            <a:r>
              <a:rPr lang="en-GB" sz="1650">
                <a:solidFill>
                  <a:schemeClr val="dk1"/>
                </a:solidFill>
                <a:latin typeface="Helvetica Neue"/>
                <a:ea typeface="Helvetica Neue"/>
                <a:cs typeface="Helvetica Neue"/>
                <a:sym typeface="Helvetica Neue"/>
              </a:rPr>
              <a:t>in the Input section by clicking on ‘more…’ Drop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5"/>
                  </a:ext>
                </a:extLst>
              </a:rPr>
              <a:t>it</a:t>
            </a:r>
            <a:r>
              <a:rPr lang="en-GB" sz="1650">
                <a:solidFill>
                  <a:schemeClr val="dk1"/>
                </a:solidFill>
                <a:latin typeface="Helvetica Neue"/>
                <a:ea typeface="Helvetica Neue"/>
                <a:cs typeface="Helvetica Neue"/>
                <a:sym typeface="Helvetica Neue"/>
              </a:rPr>
              <a:t> over the first 0 on the ‘less than comparison’ block to replace it. Use the drop-down arrow to select ‘strength’.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6"/>
                  </a:ext>
                </a:extLst>
              </a:rPr>
              <a:t>Type the threshold number, initially 200, over the second 0. </a:t>
            </a:r>
            <a:endParaRPr sz="1650" b="0" i="0" u="none" strike="noStrike" cap="none">
              <a:solidFill>
                <a:srgbClr val="000000"/>
              </a:solidFill>
              <a:latin typeface="Helvetica Neue"/>
              <a:ea typeface="Helvetica Neue"/>
              <a:cs typeface="Helvetica Neue"/>
              <a:sym typeface="Helvetica Neue"/>
            </a:endParaRPr>
          </a:p>
        </p:txBody>
      </p:sp>
      <p:sp>
        <p:nvSpPr>
          <p:cNvPr id="351" name="Google Shape;351;g36c82e425fa_3_32"/>
          <p:cNvSpPr/>
          <p:nvPr/>
        </p:nvSpPr>
        <p:spPr>
          <a:xfrm>
            <a:off x="5410100" y="1829450"/>
            <a:ext cx="36762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700"/>
              <a:buFont typeface="Arial"/>
              <a:buNone/>
            </a:pPr>
            <a:r>
              <a:rPr lang="en-GB" sz="1650" b="1">
                <a:solidFill>
                  <a:srgbClr val="CD0364"/>
                </a:solidFill>
                <a:latin typeface="Helvetica Neue"/>
                <a:ea typeface="Helvetica Neue"/>
                <a:cs typeface="Helvetica Neue"/>
                <a:sym typeface="Helvetica Neue"/>
              </a:rPr>
              <a:t>Find the ‘show icon’ block </a:t>
            </a:r>
            <a:r>
              <a:rPr lang="en-GB" sz="1650">
                <a:solidFill>
                  <a:schemeClr val="dk1"/>
                </a:solidFill>
                <a:latin typeface="Helvetica Neue"/>
                <a:ea typeface="Helvetica Neue"/>
                <a:cs typeface="Helvetica Neue"/>
                <a:sym typeface="Helvetica Neue"/>
              </a:rPr>
              <a:t>and put it under ‘if magnetic force strength &lt; 200’. Use the drop-down to display an angry face. </a:t>
            </a:r>
            <a:endParaRPr sz="1650" b="0" i="0" u="none" strike="noStrike" cap="none">
              <a:solidFill>
                <a:schemeClr val="dk1"/>
              </a:solidFill>
              <a:latin typeface="Helvetica Neue"/>
              <a:ea typeface="Helvetica Neue"/>
              <a:cs typeface="Helvetica Neue"/>
              <a:sym typeface="Helvetica Neue"/>
            </a:endParaRPr>
          </a:p>
        </p:txBody>
      </p:sp>
      <p:sp>
        <p:nvSpPr>
          <p:cNvPr id="352" name="Google Shape;352;g36c82e425fa_3_32"/>
          <p:cNvSpPr txBox="1"/>
          <p:nvPr/>
        </p:nvSpPr>
        <p:spPr>
          <a:xfrm>
            <a:off x="680952" y="1072053"/>
            <a:ext cx="40236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code - forever part 2:</a:t>
            </a:r>
            <a:endParaRPr sz="1400" b="0" i="0" u="none" strike="noStrike" cap="none" dirty="0">
              <a:solidFill>
                <a:srgbClr val="000000"/>
              </a:solidFill>
              <a:latin typeface="Arial"/>
              <a:ea typeface="Arial"/>
              <a:cs typeface="Arial"/>
              <a:sym typeface="Arial"/>
            </a:endParaRPr>
          </a:p>
        </p:txBody>
      </p:sp>
      <p:sp>
        <p:nvSpPr>
          <p:cNvPr id="353" name="Google Shape;353;g36c82e425fa_3_32"/>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endParaRPr sz="2275" b="0" i="0" u="none" strike="noStrike" cap="none">
              <a:solidFill>
                <a:srgbClr val="CD0364"/>
              </a:solidFill>
              <a:latin typeface="Helvetica Neue"/>
              <a:ea typeface="Helvetica Neue"/>
              <a:cs typeface="Helvetica Neue"/>
              <a:sym typeface="Helvetica Neue"/>
            </a:endParaRPr>
          </a:p>
        </p:txBody>
      </p:sp>
      <p:pic>
        <p:nvPicPr>
          <p:cNvPr id="354" name="Google Shape;354;g36c82e425fa_3_32"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355" name="Google Shape;355;g36c82e425fa_3_32" descr="The forever block with an if true then block inside it. The word 'true' has been replaced with a less than comparison block. The first circle contains a magnetic force strength block and the second circle contains the number 200. " title="threshold200.png"/>
          <p:cNvPicPr preferRelativeResize="0"/>
          <p:nvPr/>
        </p:nvPicPr>
        <p:blipFill>
          <a:blip r:embed="rId4">
            <a:alphaModFix/>
          </a:blip>
          <a:stretch>
            <a:fillRect/>
          </a:stretch>
        </p:blipFill>
        <p:spPr>
          <a:xfrm>
            <a:off x="1008150" y="2103100"/>
            <a:ext cx="3913750" cy="1315295"/>
          </a:xfrm>
          <a:prstGeom prst="rect">
            <a:avLst/>
          </a:prstGeom>
          <a:noFill/>
          <a:ln>
            <a:noFill/>
          </a:ln>
        </p:spPr>
      </p:pic>
      <p:pic>
        <p:nvPicPr>
          <p:cNvPr id="356" name="Google Shape;356;g36c82e425fa_3_32" descr="Block-based code for a micro:bit which shows an angry icon on the micro:bit's LED display if the magnetic force strength reading is below 200. &#10;A forever block contains an if then block. The if then block contains a less than comparison block with the magnetic force strength block on the left and the number 200 on the right. It says, 'if magnetic force strength &gt; 200 then'. Underneath that, inside the if then block, is a show icon block with an angry icon displayed. " title="angry.png"/>
          <p:cNvPicPr preferRelativeResize="0"/>
          <p:nvPr/>
        </p:nvPicPr>
        <p:blipFill>
          <a:blip r:embed="rId5">
            <a:alphaModFix/>
          </a:blip>
          <a:stretch>
            <a:fillRect/>
          </a:stretch>
        </p:blipFill>
        <p:spPr>
          <a:xfrm>
            <a:off x="5493563" y="2248150"/>
            <a:ext cx="3509274" cy="1402025"/>
          </a:xfrm>
          <a:prstGeom prst="rect">
            <a:avLst/>
          </a:prstGeom>
          <a:noFill/>
          <a:ln w="19050" cap="flat" cmpd="sng">
            <a:solidFill>
              <a:schemeClr val="lt1"/>
            </a:solidFill>
            <a:prstDash val="solid"/>
            <a:round/>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g36f19956e6e_0_3"/>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7"/>
                  </a:ext>
                </a:extLst>
              </a:rPr>
              <a:t>teps</a:t>
            </a:r>
            <a:r>
              <a:rPr lang="en-GB" sz="2600">
                <a:solidFill>
                  <a:srgbClr val="CD0364"/>
                </a:solidFill>
              </a:rPr>
              <a:t> 5</a:t>
            </a:r>
            <a:endParaRPr sz="2600">
              <a:solidFill>
                <a:srgbClr val="CD0364"/>
              </a:solidFill>
            </a:endParaRPr>
          </a:p>
        </p:txBody>
      </p:sp>
      <p:sp>
        <p:nvSpPr>
          <p:cNvPr id="362" name="Google Shape;362;g36f19956e6e_0_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26</a:t>
            </a:fld>
            <a:endParaRPr/>
          </a:p>
        </p:txBody>
      </p:sp>
      <p:sp>
        <p:nvSpPr>
          <p:cNvPr id="363" name="Google Shape;363;g36f19956e6e_0_3"/>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364" name="Google Shape;364;g36f19956e6e_0_3"/>
          <p:cNvSpPr txBox="1"/>
          <p:nvPr/>
        </p:nvSpPr>
        <p:spPr>
          <a:xfrm>
            <a:off x="680952" y="1087203"/>
            <a:ext cx="4023600" cy="656047"/>
          </a:xfrm>
          <a:prstGeom prst="rect">
            <a:avLst/>
          </a:prstGeom>
          <a:noFill/>
          <a:ln>
            <a:noFill/>
          </a:ln>
        </p:spPr>
        <p:txBody>
          <a:bodyPr spcFirstLastPara="1" wrap="square" lIns="91425" tIns="91425" rIns="91425" bIns="91425" anchor="ctr" anchorCtr="0">
            <a:spAutoFit/>
          </a:bodyPr>
          <a:lstStyle/>
          <a:p>
            <a:pPr marL="0" marR="0" lvl="0" indent="0" algn="l" rtl="0">
              <a:lnSpc>
                <a:spcPct val="110000"/>
              </a:lnSpc>
              <a:spcBef>
                <a:spcPts val="1300"/>
              </a:spcBef>
              <a:spcAft>
                <a:spcPts val="0"/>
              </a:spcAft>
              <a:buClr>
                <a:srgbClr val="000000"/>
              </a:buClr>
              <a:buSzPts val="1800"/>
              <a:buFont typeface="Arial"/>
              <a:buNone/>
            </a:pPr>
            <a:r>
              <a:rPr lang="en-GB" sz="1800" b="1" i="1" u="none" strike="noStrike" cap="none" dirty="0">
                <a:solidFill>
                  <a:srgbClr val="CD0364"/>
                </a:solidFill>
                <a:latin typeface="Helvetica Neue"/>
                <a:ea typeface="Helvetica Neue"/>
                <a:cs typeface="Helvetica Neue"/>
                <a:sym typeface="Helvetica Neue"/>
              </a:rPr>
              <a:t>Build the code - </a:t>
            </a:r>
            <a:r>
              <a:rPr lang="en-GB" sz="1800" b="1" i="1" dirty="0">
                <a:solidFill>
                  <a:srgbClr val="CD0364"/>
                </a:solidFill>
                <a:latin typeface="Helvetica Neue"/>
                <a:ea typeface="Helvetica Neue"/>
                <a:cs typeface="Helvetica Neue"/>
                <a:sym typeface="Helvetica Neue"/>
              </a:rPr>
              <a:t>button B</a:t>
            </a:r>
            <a:r>
              <a:rPr lang="en-GB" sz="1800" b="1" i="1" u="none" strike="noStrike" cap="none" dirty="0">
                <a:solidFill>
                  <a:srgbClr val="CD0364"/>
                </a:solidFill>
                <a:latin typeface="Helvetica Neue"/>
                <a:ea typeface="Helvetica Neue"/>
                <a:cs typeface="Helvetica Neue"/>
                <a:sym typeface="Helvetica Neue"/>
              </a:rPr>
              <a:t>:</a:t>
            </a:r>
            <a:endParaRPr sz="1400" b="0" i="0" u="none" strike="noStrike" cap="none" dirty="0">
              <a:solidFill>
                <a:srgbClr val="000000"/>
              </a:solidFill>
              <a:latin typeface="Arial"/>
              <a:ea typeface="Arial"/>
              <a:cs typeface="Arial"/>
              <a:sym typeface="Arial"/>
            </a:endParaRPr>
          </a:p>
        </p:txBody>
      </p:sp>
      <p:sp>
        <p:nvSpPr>
          <p:cNvPr id="365" name="Google Shape;365;g36f19956e6e_0_3"/>
          <p:cNvSpPr txBox="1"/>
          <p:nvPr/>
        </p:nvSpPr>
        <p:spPr>
          <a:xfrm>
            <a:off x="1489288" y="2641475"/>
            <a:ext cx="435600" cy="5349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275"/>
              <a:buFont typeface="Arial"/>
              <a:buNone/>
            </a:pPr>
            <a:endParaRPr sz="2275" b="0" i="0" u="none" strike="noStrike" cap="none">
              <a:solidFill>
                <a:srgbClr val="CD0364"/>
              </a:solidFill>
              <a:latin typeface="Helvetica Neue"/>
              <a:ea typeface="Helvetica Neue"/>
              <a:cs typeface="Helvetica Neue"/>
              <a:sym typeface="Helvetica Neue"/>
            </a:endParaRPr>
          </a:p>
        </p:txBody>
      </p:sp>
      <p:pic>
        <p:nvPicPr>
          <p:cNvPr id="366" name="Google Shape;366;g36f19956e6e_0_3"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sp>
        <p:nvSpPr>
          <p:cNvPr id="367" name="Google Shape;367;g36f19956e6e_0_3"/>
          <p:cNvSpPr/>
          <p:nvPr/>
        </p:nvSpPr>
        <p:spPr>
          <a:xfrm>
            <a:off x="683425" y="1887700"/>
            <a:ext cx="24204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a:solidFill>
                  <a:srgbClr val="CD0364"/>
                </a:solidFill>
                <a:latin typeface="Helvetica Neue"/>
                <a:ea typeface="Helvetica Neue"/>
                <a:cs typeface="Helvetica Neue"/>
                <a:sym typeface="Helvetica Neue"/>
              </a:rPr>
              <a:t>Drag the ‘on button A pressed’ block </a:t>
            </a:r>
            <a:r>
              <a:rPr lang="en-GB" sz="1600">
                <a:solidFill>
                  <a:schemeClr val="dk1"/>
                </a:solidFill>
                <a:latin typeface="Helvetica Neue"/>
                <a:ea typeface="Helvetica Neue"/>
                <a:cs typeface="Helvetica Neue"/>
                <a:sym typeface="Helvetica Neue"/>
              </a:rPr>
              <a:t>into the workspace from the Input section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8"/>
                  </a:ext>
                </a:extLst>
              </a:rPr>
              <a:t>and use the drop-down </a:t>
            </a:r>
            <a:r>
              <a:rPr lang="en-GB" sz="1600">
                <a:solidFill>
                  <a:schemeClr val="dk1"/>
                </a:solidFill>
                <a:latin typeface="Helvetica Neue"/>
                <a:ea typeface="Helvetica Neue"/>
                <a:cs typeface="Helvetica Neue"/>
                <a:sym typeface="Helvetica Neue"/>
              </a:rPr>
              <a:t>menu to change the A to a B. </a:t>
            </a:r>
            <a:endParaRPr sz="1600" b="0" i="0" u="none" strike="noStrike" cap="none">
              <a:solidFill>
                <a:srgbClr val="000000"/>
              </a:solidFill>
              <a:latin typeface="Helvetica Neue"/>
              <a:ea typeface="Helvetica Neue"/>
              <a:cs typeface="Helvetica Neue"/>
              <a:sym typeface="Helvetica Neue"/>
            </a:endParaRPr>
          </a:p>
        </p:txBody>
      </p:sp>
      <p:sp>
        <p:nvSpPr>
          <p:cNvPr id="368" name="Google Shape;368;g36f19956e6e_0_3"/>
          <p:cNvSpPr/>
          <p:nvPr/>
        </p:nvSpPr>
        <p:spPr>
          <a:xfrm>
            <a:off x="6398425" y="1887700"/>
            <a:ext cx="26535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10000"/>
              </a:lnSpc>
              <a:spcBef>
                <a:spcPts val="1300"/>
              </a:spcBef>
              <a:spcAft>
                <a:spcPts val="0"/>
              </a:spcAft>
              <a:buClr>
                <a:schemeClr val="dk1"/>
              </a:buClr>
              <a:buSzPts val="1600"/>
              <a:buFont typeface="Arial"/>
              <a:buNone/>
            </a:pPr>
            <a:r>
              <a:rPr lang="en-GB" sz="1600" b="1">
                <a:solidFill>
                  <a:srgbClr val="CD0364"/>
                </a:solidFill>
                <a:latin typeface="Helvetica Neue"/>
                <a:ea typeface="Helvetica Neue"/>
                <a:cs typeface="Helvetica Neue"/>
                <a:sym typeface="Helvetica Neue"/>
              </a:rPr>
              <a:t>Put the ‘show icon’ block</a:t>
            </a:r>
            <a:r>
              <a:rPr lang="en-GB" sz="1600">
                <a:solidFill>
                  <a:srgbClr val="CD0364"/>
                </a:solidFill>
                <a:latin typeface="Helvetica Neue"/>
                <a:ea typeface="Helvetica Neue"/>
                <a:cs typeface="Helvetica Neue"/>
                <a:sym typeface="Helvetica Neue"/>
              </a:rPr>
              <a:t> </a:t>
            </a:r>
            <a:r>
              <a:rPr lang="en-GB" sz="1600">
                <a:solidFill>
                  <a:schemeClr val="dk1"/>
                </a:solidFill>
                <a:latin typeface="Helvetica Neue"/>
                <a:ea typeface="Helvetica Neue"/>
                <a:cs typeface="Helvetica Neue"/>
                <a:sym typeface="Helvetica Neue"/>
              </a:rPr>
              <a:t>from the Basic category under the ‘clear screen’ block and use the drop-down arrow to find the checkmark icon.</a:t>
            </a:r>
            <a:endParaRPr sz="1600" b="1">
              <a:solidFill>
                <a:srgbClr val="CD0364"/>
              </a:solidFill>
              <a:latin typeface="Helvetica Neue"/>
              <a:ea typeface="Helvetica Neue"/>
              <a:cs typeface="Helvetica Neue"/>
              <a:sym typeface="Helvetica Neue"/>
            </a:endParaRPr>
          </a:p>
        </p:txBody>
      </p:sp>
      <p:sp>
        <p:nvSpPr>
          <p:cNvPr id="369" name="Google Shape;369;g36f19956e6e_0_3"/>
          <p:cNvSpPr/>
          <p:nvPr/>
        </p:nvSpPr>
        <p:spPr>
          <a:xfrm>
            <a:off x="3569400" y="1887700"/>
            <a:ext cx="2306400" cy="43242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10000"/>
              </a:lnSpc>
              <a:spcBef>
                <a:spcPts val="1300"/>
              </a:spcBef>
              <a:spcAft>
                <a:spcPts val="0"/>
              </a:spcAft>
              <a:buClr>
                <a:srgbClr val="000000"/>
              </a:buClr>
              <a:buSzPts val="1600"/>
              <a:buFont typeface="Arial"/>
              <a:buNone/>
            </a:pPr>
            <a:r>
              <a:rPr lang="en-GB" sz="1600" b="1">
                <a:solidFill>
                  <a:srgbClr val="CD0364"/>
                </a:solidFill>
                <a:latin typeface="Helvetica Neue"/>
                <a:ea typeface="Helvetica Neue"/>
                <a:cs typeface="Helvetica Neue"/>
                <a:sym typeface="Helvetica Neue"/>
              </a:rPr>
              <a:t>Add a ‘clear screen’ block </a:t>
            </a:r>
            <a:r>
              <a:rPr lang="en-GB" sz="1600">
                <a:solidFill>
                  <a:schemeClr val="dk1"/>
                </a:solidFill>
                <a:latin typeface="Helvetica Neue"/>
                <a:ea typeface="Helvetica Neue"/>
                <a:cs typeface="Helvetica Neue"/>
                <a:sym typeface="Helvetica Neue"/>
              </a:rPr>
              <a:t>from the Basic category inside the ‘on button B pressed’ block. </a:t>
            </a:r>
            <a:endParaRPr sz="1600" b="0" i="0" u="none" strike="noStrike" cap="none">
              <a:solidFill>
                <a:schemeClr val="dk1"/>
              </a:solidFill>
              <a:latin typeface="Helvetica Neue"/>
              <a:ea typeface="Helvetica Neue"/>
              <a:cs typeface="Helvetica Neue"/>
              <a:sym typeface="Helvetica Neue"/>
            </a:endParaRPr>
          </a:p>
        </p:txBody>
      </p:sp>
      <p:pic>
        <p:nvPicPr>
          <p:cNvPr id="370" name="Google Shape;370;g36f19956e6e_0_3" descr="The on button B pressed block containing a clear screen block. " title="microbit-screenshot (85).png"/>
          <p:cNvPicPr preferRelativeResize="0"/>
          <p:nvPr/>
        </p:nvPicPr>
        <p:blipFill rotWithShape="1">
          <a:blip r:embed="rId4">
            <a:alphaModFix/>
          </a:blip>
          <a:srcRect l="1507" t="78530" r="64395"/>
          <a:stretch/>
        </p:blipFill>
        <p:spPr>
          <a:xfrm>
            <a:off x="3768613" y="2403913"/>
            <a:ext cx="2021970" cy="1127074"/>
          </a:xfrm>
          <a:prstGeom prst="rect">
            <a:avLst/>
          </a:prstGeom>
          <a:noFill/>
          <a:ln>
            <a:noFill/>
          </a:ln>
        </p:spPr>
      </p:pic>
      <p:pic>
        <p:nvPicPr>
          <p:cNvPr id="371" name="Google Shape;371;g36f19956e6e_0_3" descr="The on button B pressed block containing a clear screen block, and a show icon block with a 'yes' or checkmark icon. " title="microbit-screenshot (84).png"/>
          <p:cNvPicPr preferRelativeResize="0"/>
          <p:nvPr/>
        </p:nvPicPr>
        <p:blipFill rotWithShape="1">
          <a:blip r:embed="rId5">
            <a:alphaModFix/>
          </a:blip>
          <a:srcRect t="71241" r="59662"/>
          <a:stretch/>
        </p:blipFill>
        <p:spPr>
          <a:xfrm>
            <a:off x="6714200" y="2243025"/>
            <a:ext cx="1938723" cy="1621325"/>
          </a:xfrm>
          <a:prstGeom prst="rect">
            <a:avLst/>
          </a:prstGeom>
          <a:noFill/>
          <a:ln>
            <a:noFill/>
          </a:ln>
        </p:spPr>
      </p:pic>
      <p:pic>
        <p:nvPicPr>
          <p:cNvPr id="372" name="Google Shape;372;g36f19956e6e_0_3" descr="The on button A pressed block, greyed out. Underneath an arrow pointing downwards and the on button B pressed block in full colour. " title="microbit-screenshot (23).png"/>
          <p:cNvPicPr preferRelativeResize="0"/>
          <p:nvPr/>
        </p:nvPicPr>
        <p:blipFill rotWithShape="1">
          <a:blip r:embed="rId6">
            <a:alphaModFix/>
          </a:blip>
          <a:srcRect l="65999" t="15354" r="17901" b="59050"/>
          <a:stretch/>
        </p:blipFill>
        <p:spPr>
          <a:xfrm>
            <a:off x="1022325" y="2093856"/>
            <a:ext cx="1708677" cy="859575"/>
          </a:xfrm>
          <a:prstGeom prst="rect">
            <a:avLst/>
          </a:prstGeom>
          <a:noFill/>
          <a:ln>
            <a:noFill/>
          </a:ln>
        </p:spPr>
      </p:pic>
      <p:pic>
        <p:nvPicPr>
          <p:cNvPr id="373" name="Google Shape;373;g36f19956e6e_0_3" descr="The on button A pressed block, greyed out. Underneath an arrow pointing downwards and the on button B pressed block in full colour. " title="microbit-screenshot (23).png"/>
          <p:cNvPicPr preferRelativeResize="0"/>
          <p:nvPr/>
        </p:nvPicPr>
        <p:blipFill rotWithShape="1">
          <a:blip r:embed="rId6">
            <a:alphaModFix/>
          </a:blip>
          <a:srcRect l="84690" t="14727" r="-788" b="59676"/>
          <a:stretch/>
        </p:blipFill>
        <p:spPr>
          <a:xfrm>
            <a:off x="1022325" y="3159263"/>
            <a:ext cx="1708677" cy="859575"/>
          </a:xfrm>
          <a:prstGeom prst="rect">
            <a:avLst/>
          </a:prstGeom>
          <a:noFill/>
          <a:ln>
            <a:noFill/>
          </a:ln>
        </p:spPr>
      </p:pic>
      <p:sp>
        <p:nvSpPr>
          <p:cNvPr id="374" name="Google Shape;374;g36f19956e6e_0_3" descr="pink down arrow to signal the students will change the gray, unusable on button A pressed block to a pink, usable on button B pressed by clicking the down arrow next to letter A and selecting letter B."/>
          <p:cNvSpPr txBox="1"/>
          <p:nvPr/>
        </p:nvSpPr>
        <p:spPr>
          <a:xfrm>
            <a:off x="1643292" y="2758404"/>
            <a:ext cx="466800" cy="573000"/>
          </a:xfrm>
          <a:prstGeom prst="rect">
            <a:avLst/>
          </a:prstGeom>
          <a:noFill/>
          <a:ln>
            <a:noFill/>
          </a:ln>
        </p:spPr>
        <p:txBody>
          <a:bodyPr spcFirstLastPara="1" wrap="square" lIns="97950" tIns="97950" rIns="97950" bIns="97950" anchor="t" anchorCtr="0">
            <a:spAutoFit/>
          </a:bodyPr>
          <a:lstStyle/>
          <a:p>
            <a:pPr marL="0" marR="0" lvl="0" indent="0" algn="ctr" rtl="0">
              <a:lnSpc>
                <a:spcPct val="100000"/>
              </a:lnSpc>
              <a:spcBef>
                <a:spcPts val="0"/>
              </a:spcBef>
              <a:spcAft>
                <a:spcPts val="0"/>
              </a:spcAft>
              <a:buClr>
                <a:srgbClr val="000000"/>
              </a:buClr>
              <a:buSzPts val="2438"/>
              <a:buFont typeface="Arial"/>
              <a:buNone/>
            </a:pPr>
            <a:r>
              <a:rPr lang="en-GB" sz="2437" b="0" i="0" u="none" strike="noStrike" cap="none">
                <a:solidFill>
                  <a:srgbClr val="CD0364"/>
                </a:solidFill>
                <a:latin typeface="Helvetica Neue"/>
                <a:ea typeface="Helvetica Neue"/>
                <a:cs typeface="Helvetica Neue"/>
                <a:sym typeface="Helvetica Neue"/>
              </a:rPr>
              <a:t>↓</a:t>
            </a:r>
            <a:endParaRPr sz="2437" b="0" i="0" u="none" strike="noStrike" cap="none">
              <a:solidFill>
                <a:srgbClr val="CD0364"/>
              </a:solidFill>
              <a:latin typeface="Helvetica Neue"/>
              <a:ea typeface="Helvetica Neue"/>
              <a:cs typeface="Helvetica Neue"/>
              <a:sym typeface="Helvetica Neue"/>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365ab73c13e_0_354"/>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9"/>
                  </a:ext>
                </a:extLst>
              </a:rPr>
              <a:t>teps</a:t>
            </a:r>
            <a:r>
              <a:rPr lang="en-GB" sz="2600">
                <a:solidFill>
                  <a:srgbClr val="CD0364"/>
                </a:solidFill>
              </a:rPr>
              <a:t> 6</a:t>
            </a:r>
            <a:endParaRPr sz="2600">
              <a:solidFill>
                <a:srgbClr val="6C4BC1"/>
              </a:solidFill>
            </a:endParaRPr>
          </a:p>
        </p:txBody>
      </p:sp>
      <p:sp>
        <p:nvSpPr>
          <p:cNvPr id="380" name="Google Shape;380;g365ab73c13e_0_354"/>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27</a:t>
            </a:fld>
            <a:endParaRPr/>
          </a:p>
        </p:txBody>
      </p:sp>
      <p:sp>
        <p:nvSpPr>
          <p:cNvPr id="381" name="Google Shape;381;g365ab73c13e_0_354"/>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1300"/>
              </a:spcBef>
              <a:spcAft>
                <a:spcPts val="0"/>
              </a:spcAft>
              <a:buSzPts val="1800"/>
              <a:buNone/>
            </a:pPr>
            <a:r>
              <a:rPr lang="en-GB" sz="1800" b="1" i="1" dirty="0">
                <a:solidFill>
                  <a:srgbClr val="CD0364"/>
                </a:solidFill>
              </a:rPr>
              <a:t>Try out your simple door alarm:</a:t>
            </a:r>
            <a:endParaRPr sz="1800" b="1" i="1" dirty="0">
              <a:solidFill>
                <a:srgbClr val="CD0364"/>
              </a:solidFill>
            </a:endParaRPr>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Unplug</a:t>
            </a:r>
            <a:r>
              <a:rPr lang="en-GB" sz="1800" b="1" dirty="0"/>
              <a:t> </a:t>
            </a:r>
            <a:r>
              <a:rPr lang="en-GB" sz="1800" dirty="0"/>
              <a:t>the </a:t>
            </a:r>
            <a:r>
              <a:rPr lang="en-GB" sz="1800" dirty="0" err="1"/>
              <a:t>micro:bit</a:t>
            </a:r>
            <a:r>
              <a:rPr lang="en-GB" sz="1800" dirty="0"/>
              <a:t> and </a:t>
            </a:r>
            <a:r>
              <a:rPr lang="en-GB" sz="1800" b="1" dirty="0">
                <a:solidFill>
                  <a:srgbClr val="CD0364"/>
                </a:solidFill>
              </a:rPr>
              <a:t>connect</a:t>
            </a:r>
            <a:r>
              <a:rPr lang="en-GB" sz="1800" dirty="0"/>
              <a:t> the battery pack.  </a:t>
            </a:r>
            <a:endParaRPr sz="1800" dirty="0"/>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Attach </a:t>
            </a:r>
            <a:r>
              <a:rPr lang="en-GB" sz="1800" dirty="0"/>
              <a:t>a magnet to the corner of a door with adhesive putty. </a:t>
            </a:r>
            <a:endParaRPr sz="1800" dirty="0"/>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Attach</a:t>
            </a:r>
            <a:r>
              <a:rPr lang="en-GB" sz="1800" dirty="0"/>
              <a:t> a </a:t>
            </a:r>
            <a:r>
              <a:rPr lang="en-GB" sz="1800" dirty="0" err="1"/>
              <a:t>micro:bit</a:t>
            </a:r>
            <a:r>
              <a:rPr lang="en-GB" sz="1800" dirty="0"/>
              <a:t> close to it on the door frame. </a:t>
            </a:r>
            <a:endParaRPr sz="1800" dirty="0"/>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Observe</a:t>
            </a:r>
            <a:r>
              <a:rPr lang="en-GB" sz="1800" b="1" dirty="0"/>
              <a:t> </a:t>
            </a:r>
            <a:r>
              <a:rPr lang="en-GB" sz="1800" dirty="0"/>
              <a:t>what happens when the door is opened and closed. Is the alarm triggered when the door is opened? How well do you think it works?</a:t>
            </a:r>
            <a:endParaRPr sz="1800" dirty="0"/>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Press</a:t>
            </a:r>
            <a:r>
              <a:rPr lang="en-GB" sz="1800" dirty="0"/>
              <a:t> button B if you need to reset the alarm.</a:t>
            </a:r>
            <a:endParaRPr sz="1800" dirty="0"/>
          </a:p>
          <a:p>
            <a:pPr marL="457200" lvl="0" indent="-342900" algn="l" rtl="0">
              <a:lnSpc>
                <a:spcPct val="110000"/>
              </a:lnSpc>
              <a:spcBef>
                <a:spcPts val="1300"/>
              </a:spcBef>
              <a:spcAft>
                <a:spcPts val="0"/>
              </a:spcAft>
              <a:buClr>
                <a:srgbClr val="CD0364"/>
              </a:buClr>
              <a:buSzPts val="1800"/>
              <a:buChar char="•"/>
            </a:pPr>
            <a:r>
              <a:rPr lang="en-GB" sz="1800" b="1" dirty="0">
                <a:solidFill>
                  <a:srgbClr val="CD0364"/>
                </a:solidFill>
              </a:rPr>
              <a:t>Review</a:t>
            </a:r>
            <a:r>
              <a:rPr lang="en-GB" sz="1800" dirty="0">
                <a:solidFill>
                  <a:srgbClr val="CD0364"/>
                </a:solidFill>
              </a:rPr>
              <a:t> </a:t>
            </a:r>
            <a:r>
              <a:rPr lang="en-GB" sz="1800" dirty="0"/>
              <a:t>knowledge of magnetic field strength, specifically that some magnets are stronger than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0"/>
                  </a:ext>
                </a:extLst>
              </a:rPr>
              <a:t>others. This</a:t>
            </a:r>
            <a:r>
              <a:rPr lang="en-GB" sz="1800" dirty="0"/>
              <a:t> means the universal threshold number in this project may not work for all magnets.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1"/>
                  </a:ext>
                </a:extLst>
              </a:rPr>
              <a:t> </a:t>
            </a:r>
            <a:endParaRPr sz="1800" b="1" dirty="0">
              <a:solidFill>
                <a:srgbClr val="CD0364"/>
              </a:solidFill>
            </a:endParaRPr>
          </a:p>
        </p:txBody>
      </p:sp>
      <p:sp>
        <p:nvSpPr>
          <p:cNvPr id="382" name="Google Shape;382;g365ab73c13e_0_354"/>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383" name="Google Shape;383;g365ab73c13e_0_354"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384" name="Google Shape;384;g365ab73c13e_0_354" descr="Magnet with solid fill"/>
          <p:cNvPicPr preferRelativeResize="0"/>
          <p:nvPr/>
        </p:nvPicPr>
        <p:blipFill rotWithShape="1">
          <a:blip r:embed="rId4">
            <a:alphaModFix/>
          </a:blip>
          <a:srcRect/>
          <a:stretch/>
        </p:blipFill>
        <p:spPr>
          <a:xfrm>
            <a:off x="6030506" y="5805636"/>
            <a:ext cx="764394" cy="764413"/>
          </a:xfrm>
          <a:prstGeom prst="rect">
            <a:avLst/>
          </a:prstGeom>
          <a:noFill/>
          <a:ln>
            <a:noFill/>
          </a:ln>
        </p:spPr>
      </p:pic>
      <p:pic>
        <p:nvPicPr>
          <p:cNvPr id="385" name="Google Shape;385;g365ab73c13e_0_354" descr="An illustration of a micro:bit board with a capital letter T showing on the LED display. "/>
          <p:cNvPicPr preferRelativeResize="0"/>
          <p:nvPr/>
        </p:nvPicPr>
        <p:blipFill rotWithShape="1">
          <a:blip r:embed="rId5">
            <a:alphaModFix/>
          </a:blip>
          <a:srcRect/>
          <a:stretch/>
        </p:blipFill>
        <p:spPr>
          <a:xfrm>
            <a:off x="6794900" y="5519503"/>
            <a:ext cx="1362876" cy="105054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3" name="Google Shape;393;g36d71b7023d_2_22" descr="Block-based code for a micro:bit which shows an angry icon on the micro:bit's LED display if the magnetic force strength reading is below 200. &#10;A forever block contains an if then block. The if then block contains a less than comparison block with the magnetic force strength block on the left and the number 200 on the right. It says, 'if magnetic force strength &gt; 200 then'. Underneath that, inside the if then block, is a show icon block with an angry icon displayed. An arrow is pointing to the number 200. "/>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3"/>
                  </a:ext>
                </a:extLst>
              </a:rPr>
              <a:t>Record</a:t>
            </a:r>
            <a:r>
              <a:rPr lang="en-GB" sz="1800" dirty="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4"/>
                  </a:ext>
                </a:extLst>
              </a:rPr>
              <a:t> the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5"/>
                  </a:ext>
                </a:extLst>
              </a:rPr>
              <a:t>magnetic force reading</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6"/>
                  </a:ext>
                </a:extLst>
              </a:rPr>
              <a:t> with the door open and closed by pressing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7"/>
                  </a:ext>
                </a:extLst>
              </a:rPr>
              <a:t>button A and noting the numbers on the </a:t>
            </a:r>
            <a:r>
              <a:rPr lang="en-GB" sz="1800" dirty="0" err="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7"/>
                  </a:ext>
                </a:extLst>
              </a:rPr>
              <a:t>micro:bit’s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7"/>
                  </a:ext>
                </a:extLst>
              </a:rPr>
              <a:t> LED display.</a:t>
            </a: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8"/>
                </a:ext>
              </a:extLst>
            </a:endParaRPr>
          </a:p>
          <a:p>
            <a:pPr marL="318151"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9"/>
                  </a:ext>
                </a:extLst>
              </a:rPr>
              <a:t>Calculate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0"/>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1"/>
                  </a:ext>
                </a:extLst>
              </a:rPr>
              <a:t>a new value to test by picking a number midway between your closed door and open door readings</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2"/>
                  </a:ext>
                </a:extLst>
              </a:rPr>
              <a:t>.</a:t>
            </a: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3"/>
                </a:ext>
              </a:extLst>
            </a:endParaRPr>
          </a:p>
          <a:p>
            <a:pPr marL="318151"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4"/>
                  </a:ext>
                </a:extLst>
              </a:rPr>
              <a:t>Adjust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5"/>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6"/>
                  </a:ext>
                </a:extLst>
              </a:rPr>
              <a:t>your code by replacing your new reading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7"/>
                  </a:ext>
                </a:extLst>
              </a:rPr>
              <a:t>in second part of the “magnetic force strength” comparison block  (see example)</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8"/>
                  </a:ext>
                </a:extLst>
              </a:rPr>
              <a:t>.</a:t>
            </a: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9"/>
                </a:ext>
              </a:extLst>
            </a:endParaRPr>
          </a:p>
          <a:p>
            <a:pPr marL="0" lvl="0" indent="0" algn="l" rtl="0">
              <a:lnSpc>
                <a:spcPct val="110000"/>
              </a:lnSpc>
              <a:spcBef>
                <a:spcPts val="1300"/>
              </a:spcBef>
              <a:spcAft>
                <a:spcPts val="0"/>
              </a:spcAft>
              <a:buNone/>
            </a:pP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0"/>
                </a:ext>
              </a:extLst>
            </a:endParaRPr>
          </a:p>
          <a:p>
            <a:pPr marL="0" lvl="0" indent="0" algn="l" rtl="0">
              <a:lnSpc>
                <a:spcPct val="110000"/>
              </a:lnSpc>
              <a:spcBef>
                <a:spcPts val="1300"/>
              </a:spcBef>
              <a:spcAft>
                <a:spcPts val="0"/>
              </a:spcAft>
              <a:buNone/>
            </a:pPr>
            <a:endParaRPr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1"/>
                </a:ext>
              </a:extLst>
            </a:endParaRPr>
          </a:p>
          <a:p>
            <a:pPr marL="318151" lvl="0" indent="-309553" algn="l" rtl="0">
              <a:lnSpc>
                <a:spcPct val="110000"/>
              </a:lnSpc>
              <a:spcBef>
                <a:spcPts val="1300"/>
              </a:spcBef>
              <a:spcAft>
                <a:spcPts val="0"/>
              </a:spcAft>
              <a:buClr>
                <a:srgbClr val="CD0364"/>
              </a:buClr>
              <a:buSzPts val="1800"/>
              <a:buChar char="•"/>
            </a:pP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2"/>
                  </a:ext>
                </a:extLst>
              </a:rPr>
              <a:t>Download</a:t>
            </a:r>
            <a:r>
              <a:rPr lang="en-GB" sz="1800" b="1" dirty="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3"/>
                  </a:ext>
                </a:extLst>
              </a:rPr>
              <a:t>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4"/>
                  </a:ext>
                </a:extLst>
              </a:rPr>
              <a:t>your new code and </a:t>
            </a:r>
            <a:r>
              <a:rPr lang="en-GB" sz="1800" b="1" dirty="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5"/>
                  </a:ext>
                </a:extLst>
              </a:rPr>
              <a:t>test</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6"/>
                  </a:ext>
                </a:extLst>
              </a:rPr>
              <a:t> it.  </a:t>
            </a:r>
            <a:endParaRPr sz="1800" dirty="0"/>
          </a:p>
          <a:p>
            <a:pPr marL="318151" lvl="0" indent="-309553" algn="l" rtl="0">
              <a:lnSpc>
                <a:spcPct val="110000"/>
              </a:lnSpc>
              <a:spcBef>
                <a:spcPts val="1300"/>
              </a:spcBef>
              <a:spcAft>
                <a:spcPts val="0"/>
              </a:spcAft>
              <a:buClr>
                <a:srgbClr val="CD0364"/>
              </a:buClr>
              <a:buSzPts val="1800"/>
              <a:buChar char="•"/>
            </a:pPr>
            <a:r>
              <a:rPr lang="en-GB" sz="1800" b="1" dirty="0">
                <a:solidFill>
                  <a:srgbClr val="CD0364"/>
                </a:solidFill>
              </a:rPr>
              <a:t>Observe </a:t>
            </a:r>
            <a:r>
              <a:rPr lang="en-GB" sz="1800" dirty="0"/>
              <a:t>whether the door alarm works better or worse than before. How does your knowledge of magnetic field strength support your conclusion?</a:t>
            </a:r>
            <a:endParaRPr sz="1800" dirty="0">
              <a:solidFill>
                <a:srgbClr val="000000"/>
              </a:solidFill>
            </a:endParaRPr>
          </a:p>
        </p:txBody>
      </p:sp>
      <p:pic>
        <p:nvPicPr>
          <p:cNvPr id="390" name="Google Shape;390;g36d71b7023d_2_22" title="threshold.png"/>
          <p:cNvPicPr preferRelativeResize="0"/>
          <p:nvPr/>
        </p:nvPicPr>
        <p:blipFill>
          <a:blip r:embed="rId3">
            <a:alphaModFix/>
          </a:blip>
          <a:stretch>
            <a:fillRect/>
          </a:stretch>
        </p:blipFill>
        <p:spPr>
          <a:xfrm>
            <a:off x="5228913" y="3853121"/>
            <a:ext cx="3534399" cy="1638300"/>
          </a:xfrm>
          <a:prstGeom prst="rect">
            <a:avLst/>
          </a:prstGeom>
          <a:noFill/>
          <a:ln>
            <a:noFill/>
          </a:ln>
        </p:spPr>
      </p:pic>
      <p:sp>
        <p:nvSpPr>
          <p:cNvPr id="391" name="Google Shape;391;g36d71b7023d_2_22"/>
          <p:cNvSpPr txBox="1">
            <a:spLocks noGrp="1"/>
          </p:cNvSpPr>
          <p:nvPr>
            <p:ph type="title"/>
          </p:nvPr>
        </p:nvSpPr>
        <p:spPr>
          <a:xfrm>
            <a:off x="681026" y="456075"/>
            <a:ext cx="7512300" cy="9114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0A000"/>
              </a:buClr>
              <a:buSzPts val="2600"/>
              <a:buFont typeface="Arial"/>
              <a:buNone/>
            </a:pPr>
            <a:r>
              <a:rPr lang="en-GB" sz="2600">
                <a:solidFill>
                  <a:srgbClr val="CD0364"/>
                </a:solidFill>
              </a:rPr>
              <a:t>Spicy 🌶️🌶️🌶️ Student Activity S</a:t>
            </a:r>
            <a:r>
              <a:rPr lang="en-GB" sz="2600">
                <a:solidFill>
                  <a:srgbClr val="CD036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2"/>
                  </a:ext>
                </a:extLst>
              </a:rPr>
              <a:t>teps</a:t>
            </a:r>
            <a:r>
              <a:rPr lang="en-GB" sz="2600">
                <a:solidFill>
                  <a:srgbClr val="CD0364"/>
                </a:solidFill>
              </a:rPr>
              <a:t> 7</a:t>
            </a:r>
            <a:endParaRPr sz="2600">
              <a:solidFill>
                <a:srgbClr val="6C4BC1"/>
              </a:solidFill>
            </a:endParaRPr>
          </a:p>
        </p:txBody>
      </p:sp>
      <p:sp>
        <p:nvSpPr>
          <p:cNvPr id="392" name="Google Shape;392;g36d71b7023d_2_22"/>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28</a:t>
            </a:fld>
            <a:endParaRPr/>
          </a:p>
        </p:txBody>
      </p:sp>
      <p:sp>
        <p:nvSpPr>
          <p:cNvPr id="394" name="Google Shape;394;g36d71b7023d_2_22"/>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395" name="Google Shape;395;g36d71b7023d_2_22" descr="Illustration of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g365ab73c13e_0_129"/>
          <p:cNvSpPr txBox="1">
            <a:spLocks noGrp="1"/>
          </p:cNvSpPr>
          <p:nvPr>
            <p:ph type="title"/>
          </p:nvPr>
        </p:nvSpPr>
        <p:spPr>
          <a:xfrm>
            <a:off x="681026" y="456075"/>
            <a:ext cx="78171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Details 1</a:t>
            </a:r>
            <a:endParaRPr sz="2600">
              <a:solidFill>
                <a:srgbClr val="2993D6"/>
              </a:solidFill>
            </a:endParaRPr>
          </a:p>
        </p:txBody>
      </p:sp>
      <p:sp>
        <p:nvSpPr>
          <p:cNvPr id="401" name="Google Shape;401;g365ab73c13e_0_12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29</a:t>
            </a:fld>
            <a:endParaRPr/>
          </a:p>
        </p:txBody>
      </p:sp>
      <p:sp>
        <p:nvSpPr>
          <p:cNvPr id="402" name="Google Shape;402;g365ab73c13e_0_129"/>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sp>
        <p:nvSpPr>
          <p:cNvPr id="403" name="Google Shape;403;g365ab73c13e_0_129"/>
          <p:cNvSpPr/>
          <p:nvPr/>
        </p:nvSpPr>
        <p:spPr>
          <a:xfrm>
            <a:off x="901700" y="2109326"/>
            <a:ext cx="8077200" cy="4247024"/>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lvl="0" indent="0" algn="l" rtl="0">
              <a:lnSpc>
                <a:spcPct val="100000"/>
              </a:lnSpc>
              <a:spcBef>
                <a:spcPts val="0"/>
              </a:spcBef>
              <a:spcAft>
                <a:spcPts val="0"/>
              </a:spcAft>
              <a:buClr>
                <a:schemeClr val="dk1"/>
              </a:buClr>
              <a:buSzPts val="1600"/>
              <a:buFont typeface="Arial"/>
              <a:buNone/>
            </a:pPr>
            <a:r>
              <a:rPr lang="en-GB" sz="1650">
                <a:solidFill>
                  <a:schemeClr val="dk1"/>
                </a:solidFill>
                <a:latin typeface="Helvetica Neue"/>
                <a:ea typeface="Helvetica Neue"/>
                <a:cs typeface="Helvetica Neue"/>
                <a:sym typeface="Helvetica Neue"/>
              </a:rPr>
              <a:t>The project uses a forever loop, meaning it is continuously checking the strength of the magnetic field. </a:t>
            </a: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0"/>
              </a:spcAft>
              <a:buClr>
                <a:srgbClr val="000000"/>
              </a:buClr>
              <a:buSzPts val="1600"/>
              <a:buFont typeface="Arial"/>
              <a:buNone/>
            </a:pPr>
            <a:r>
              <a:rPr lang="en-GB" sz="1650">
                <a:solidFill>
                  <a:schemeClr val="dk1"/>
                </a:solidFill>
                <a:latin typeface="Helvetica Neue"/>
                <a:ea typeface="Helvetica Neue"/>
                <a:cs typeface="Helvetica Neue"/>
                <a:sym typeface="Helvetica Neue"/>
              </a:rPr>
              <a:t>It uses selection/conditionals to check if a condition has been met -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7"/>
                  </a:ext>
                </a:extLst>
              </a:rPr>
              <a:t>specifically if the magnetic field strength is under the threshold</a:t>
            </a:r>
            <a:r>
              <a:rPr lang="en-GB" sz="1650">
                <a:solidFill>
                  <a:schemeClr val="dk1"/>
                </a:solidFill>
                <a:latin typeface="Helvetica Neue"/>
                <a:ea typeface="Helvetica Neue"/>
                <a:cs typeface="Helvetica Neue"/>
                <a:sym typeface="Helvetica Neue"/>
              </a:rPr>
              <a:t> identified (e.g. 200 in the code above).  </a:t>
            </a: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650">
                <a:solidFill>
                  <a:schemeClr val="dk1"/>
                </a:solidFill>
                <a:latin typeface="Helvetica Neue"/>
                <a:ea typeface="Helvetica Neue"/>
                <a:cs typeface="Helvetica Neue"/>
                <a:sym typeface="Helvetica Neue"/>
              </a:rPr>
              <a:t>If the magnetic field strength is under the threshold, an angry face will appear on the micro:bit’s LED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8"/>
                  </a:ext>
                </a:extLst>
              </a:rPr>
              <a:t>display. </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9"/>
                  </a:ext>
                </a:extLst>
              </a:rPr>
              <a:t>This</a:t>
            </a:r>
            <a:r>
              <a:rPr lang="en-GB" sz="165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0"/>
                  </a:ext>
                </a:extLst>
              </a:rPr>
              <a:t> indicates the door has been opened.</a:t>
            </a:r>
            <a:endParaRPr sz="1650">
              <a:solidFill>
                <a:schemeClr val="dk1"/>
              </a:solidFill>
              <a:latin typeface="Helvetica Neue"/>
              <a:ea typeface="Helvetica Neue"/>
              <a:cs typeface="Helvetica Neue"/>
              <a:sym typeface="Helvetica Neue"/>
            </a:endParaRPr>
          </a:p>
        </p:txBody>
      </p:sp>
      <p:pic>
        <p:nvPicPr>
          <p:cNvPr id="404" name="Google Shape;404;g365ab73c13e_0_129" descr="Block-based code for a micro:bit which shows an angry icon on the micro:bit's LED display if the magnetic force strength reading is below 200. &#10;A forever block contains an if then block. The if then block contains a less than comparison block with the magnetic force strength block on the left and the number 200 on the right. It says, 'if magnetic force strength &gt; 200 then'. Underneath that, inside the if then block, is a show icon block with an angry icon displayed. " title="code.png"/>
          <p:cNvPicPr preferRelativeResize="0"/>
          <p:nvPr/>
        </p:nvPicPr>
        <p:blipFill rotWithShape="1">
          <a:blip r:embed="rId3">
            <a:alphaModFix/>
          </a:blip>
          <a:srcRect l="1337" t="25452" r="2415" b="34476"/>
          <a:stretch/>
        </p:blipFill>
        <p:spPr>
          <a:xfrm>
            <a:off x="2809539" y="2256001"/>
            <a:ext cx="4186574" cy="1587300"/>
          </a:xfrm>
          <a:prstGeom prst="rect">
            <a:avLst/>
          </a:prstGeom>
          <a:noFill/>
          <a:ln>
            <a:noFill/>
          </a:ln>
        </p:spPr>
      </p:pic>
      <p:sp>
        <p:nvSpPr>
          <p:cNvPr id="405" name="Google Shape;405;g365ab73c13e_0_129"/>
          <p:cNvSpPr txBox="1">
            <a:spLocks noGrp="1"/>
          </p:cNvSpPr>
          <p:nvPr>
            <p:ph type="body" idx="1"/>
          </p:nvPr>
        </p:nvSpPr>
        <p:spPr>
          <a:xfrm>
            <a:off x="681036" y="1344601"/>
            <a:ext cx="8544000" cy="4609500"/>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1300"/>
              </a:spcBef>
              <a:spcAft>
                <a:spcPts val="0"/>
              </a:spcAft>
              <a:buSzPts val="1800"/>
              <a:buNone/>
            </a:pPr>
            <a:r>
              <a:rPr lang="en-GB" sz="165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1"/>
                  </a:ext>
                </a:extLst>
              </a:rPr>
              <a:t>This pr</a:t>
            </a:r>
            <a:r>
              <a:rPr lang="en-GB" sz="1650" dirty="0"/>
              <a:t>oject uses the </a:t>
            </a:r>
            <a:r>
              <a:rPr lang="en-GB" sz="1650" dirty="0" err="1"/>
              <a:t>micro:bit’s</a:t>
            </a:r>
            <a:r>
              <a:rPr lang="en-GB" sz="1650" dirty="0"/>
              <a:t> magnetometer to measure the strength of a magnetic field. </a:t>
            </a:r>
            <a:r>
              <a:rPr lang="en-GB" sz="1600" dirty="0"/>
              <a:t>  </a:t>
            </a:r>
            <a:endParaRPr sz="1550" dirty="0"/>
          </a:p>
        </p:txBody>
      </p:sp>
      <p:pic>
        <p:nvPicPr>
          <p:cNvPr id="406" name="Google Shape;406;g365ab73c13e_0_129" descr="decorative" title="Inspired_green@4x-100 (1).jpg"/>
          <p:cNvPicPr preferRelativeResize="0"/>
          <p:nvPr/>
        </p:nvPicPr>
        <p:blipFill rotWithShape="1">
          <a:blip r:embed="rId4">
            <a:alphaModFix/>
          </a:blip>
          <a:srcRect/>
          <a:stretch/>
        </p:blipFill>
        <p:spPr>
          <a:xfrm>
            <a:off x="8497975" y="231850"/>
            <a:ext cx="727049" cy="9889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3669771b81a_0_13"/>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rPr>
              <a:t>Forever L</a:t>
            </a: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oops</a:t>
            </a:r>
            <a:endParaRPr/>
          </a:p>
          <a:p>
            <a:pPr marL="0" lvl="0" indent="0" algn="l" rtl="0">
              <a:lnSpc>
                <a:spcPct val="90000"/>
              </a:lnSpc>
              <a:spcBef>
                <a:spcPts val="812"/>
              </a:spcBef>
              <a:spcAft>
                <a:spcPts val="0"/>
              </a:spcAft>
              <a:buSzPts val="1800"/>
              <a:buNone/>
            </a:pPr>
            <a:r>
              <a:rPr lang="en-GB" sz="1800"/>
              <a:t>Loops tell the computer to do an instruction (or set of instructions) over and over again. There are different types of</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 loops including</a:t>
            </a:r>
            <a:r>
              <a:rPr lang="en-GB" sz="1800"/>
              <a:t> infinite, count-controlled, and condition-controlled loops.</a:t>
            </a:r>
            <a:endParaRPr sz="1800"/>
          </a:p>
          <a:p>
            <a:pPr marL="0" lvl="0" indent="0" algn="l" rtl="0">
              <a:lnSpc>
                <a:spcPct val="90000"/>
              </a:lnSpc>
              <a:spcBef>
                <a:spcPts val="812"/>
              </a:spcBef>
              <a:spcAft>
                <a:spcPts val="0"/>
              </a:spcAft>
              <a:buSzPts val="1800"/>
              <a:buNone/>
            </a:pPr>
            <a:r>
              <a:rPr lang="en-GB" sz="1800"/>
              <a:t>This program uses a forever loop (infinite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loop), which</a:t>
            </a:r>
            <a:r>
              <a:rPr lang="en-GB" sz="1800"/>
              <a:t> means the computer repeats the same steps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endlessly. In</a:t>
            </a:r>
            <a:r>
              <a:rPr lang="en-GB" sz="1800"/>
              <a:t> this project, it is constantly checking for a circuit.</a:t>
            </a:r>
            <a:endParaRPr sz="1800"/>
          </a:p>
          <a:p>
            <a:pPr marL="0" lvl="0" indent="0" algn="l" rtl="0">
              <a:lnSpc>
                <a:spcPct val="90000"/>
              </a:lnSpc>
              <a:spcBef>
                <a:spcPts val="0"/>
              </a:spcBef>
              <a:spcAft>
                <a:spcPts val="0"/>
              </a:spcAft>
              <a:buClr>
                <a:schemeClr val="dk1"/>
              </a:buClr>
              <a:buSzPts val="1100"/>
              <a:buFont typeface="Arial"/>
              <a:buNone/>
            </a:pPr>
            <a:endParaRPr sz="1800"/>
          </a:p>
          <a:p>
            <a:pPr marL="0" lvl="0" indent="0" algn="l" rtl="0">
              <a:lnSpc>
                <a:spcPct val="90000"/>
              </a:lnSpc>
              <a:spcBef>
                <a:spcPts val="0"/>
              </a:spcBef>
              <a:spcAft>
                <a:spcPts val="0"/>
              </a:spcAft>
              <a:buClr>
                <a:schemeClr val="dk1"/>
              </a:buClr>
              <a:buSzPts val="1100"/>
              <a:buFont typeface="Arial"/>
              <a:buNone/>
            </a:pPr>
            <a:endParaRPr sz="1800"/>
          </a:p>
          <a:p>
            <a:pPr marL="0" lvl="0" indent="0" algn="l" rtl="0">
              <a:lnSpc>
                <a:spcPct val="90000"/>
              </a:lnSpc>
              <a:spcBef>
                <a:spcPts val="0"/>
              </a:spcBef>
              <a:spcAft>
                <a:spcPts val="0"/>
              </a:spcAft>
              <a:buClr>
                <a:schemeClr val="dk1"/>
              </a:buClr>
              <a:buSzPts val="1100"/>
              <a:buFont typeface="Arial"/>
              <a:buNone/>
            </a:pP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Selection/C</a:t>
            </a:r>
            <a:r>
              <a:rPr lang="en-GB" sz="2000" b="1">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onditionals</a:t>
            </a:r>
            <a:endParaRPr/>
          </a:p>
          <a:p>
            <a:pPr marL="0" lvl="0" indent="0" algn="l" rtl="0">
              <a:lnSpc>
                <a:spcPct val="90000"/>
              </a:lnSpc>
              <a:spcBef>
                <a:spcPts val="812"/>
              </a:spcBef>
              <a:spcAft>
                <a:spcPts val="0"/>
              </a:spcAft>
              <a:buClr>
                <a:schemeClr val="dk1"/>
              </a:buClr>
              <a:buSzPts val="1100"/>
              <a:buFont typeface="Arial"/>
              <a:buNone/>
            </a:pPr>
            <a:r>
              <a:rPr lang="en-GB" sz="1800"/>
              <a:t>Conditionals tell the computer to perform an instruction (or set of instructions) only when certain conditions are met.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If-then-else </a:t>
            </a:r>
            <a:r>
              <a:rPr lang="en-GB" sz="1800"/>
              <a:t>statements are a very common type of conditional.</a:t>
            </a:r>
            <a:endParaRPr sz="1800"/>
          </a:p>
          <a:p>
            <a:pPr marL="0" lvl="0" indent="0" algn="l" rtl="0">
              <a:lnSpc>
                <a:spcPct val="90000"/>
              </a:lnSpc>
              <a:spcBef>
                <a:spcPts val="812"/>
              </a:spcBef>
              <a:spcAft>
                <a:spcPts val="0"/>
              </a:spcAft>
              <a:buSzPts val="1800"/>
              <a:buNone/>
            </a:pPr>
            <a:r>
              <a:rPr lang="en-GB" sz="1800"/>
              <a:t>Classrooms are full of if-then-else conditions: </a:t>
            </a:r>
            <a:endParaRPr sz="1800"/>
          </a:p>
          <a:p>
            <a:pPr marL="457200" lvl="0" indent="-342900" algn="l" rtl="0">
              <a:lnSpc>
                <a:spcPct val="90000"/>
              </a:lnSpc>
              <a:spcBef>
                <a:spcPts val="812"/>
              </a:spcBef>
              <a:spcAft>
                <a:spcPts val="0"/>
              </a:spcAft>
              <a:buSzPts val="1800"/>
              <a:buChar char="•"/>
            </a:pP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I</a:t>
            </a: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f</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 it rains, </a:t>
            </a: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then</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 we have indoor recess or </a:t>
            </a:r>
            <a:r>
              <a:rPr lang="en-GB" sz="18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else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we will have outdoor recess</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a:t>
            </a:r>
            <a:endParaRPr sz="1800"/>
          </a:p>
        </p:txBody>
      </p:sp>
      <p:sp>
        <p:nvSpPr>
          <p:cNvPr id="118" name="Google Shape;118;g3669771b81a_0_13"/>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
                  </a:ext>
                </a:extLst>
              </a:rPr>
              <a:t>Computer</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 Science Concepts</a:t>
            </a:r>
            <a:endParaRPr/>
          </a:p>
        </p:txBody>
      </p:sp>
      <p:sp>
        <p:nvSpPr>
          <p:cNvPr id="119" name="Google Shape;119;g3669771b81a_0_13"/>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3</a:t>
            </a:fld>
            <a:endParaRPr/>
          </a:p>
        </p:txBody>
      </p:sp>
      <p:pic>
        <p:nvPicPr>
          <p:cNvPr id="120" name="Google Shape;120;g3669771b81a_0_13" descr="decorative" title="Greeting_green@4x.png"/>
          <p:cNvPicPr preferRelativeResize="0"/>
          <p:nvPr/>
        </p:nvPicPr>
        <p:blipFill rotWithShape="1">
          <a:blip r:embed="rId3">
            <a:alphaModFix/>
          </a:blip>
          <a:srcRect/>
          <a:stretch/>
        </p:blipFill>
        <p:spPr>
          <a:xfrm>
            <a:off x="7671575" y="611275"/>
            <a:ext cx="1116592" cy="9114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g37088cfdcd7_0_17"/>
          <p:cNvSpPr txBox="1">
            <a:spLocks noGrp="1"/>
          </p:cNvSpPr>
          <p:nvPr>
            <p:ph type="title"/>
          </p:nvPr>
        </p:nvSpPr>
        <p:spPr>
          <a:xfrm>
            <a:off x="681027" y="456075"/>
            <a:ext cx="70692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CD0364"/>
                </a:solidFill>
              </a:rPr>
              <a:t>Spicy 🌶️🌶️🌶️ Code Details 2</a:t>
            </a:r>
            <a:endParaRPr sz="2600">
              <a:solidFill>
                <a:srgbClr val="2993D6"/>
              </a:solidFill>
            </a:endParaRPr>
          </a:p>
        </p:txBody>
      </p:sp>
      <p:sp>
        <p:nvSpPr>
          <p:cNvPr id="412" name="Google Shape;412;g37088cfdcd7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30</a:t>
            </a:fld>
            <a:endParaRPr/>
          </a:p>
        </p:txBody>
      </p:sp>
      <p:sp>
        <p:nvSpPr>
          <p:cNvPr id="413" name="Google Shape;413;g37088cfdcd7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0" i="0" u="none" strike="noStrike" cap="none">
                <a:solidFill>
                  <a:srgbClr val="888888"/>
                </a:solidFill>
                <a:latin typeface="Helvetica Neue"/>
                <a:ea typeface="Helvetica Neue"/>
                <a:cs typeface="Helvetica Neue"/>
                <a:sym typeface="Helvetica Neue"/>
              </a:rPr>
              <a:t>Mild</a:t>
            </a:r>
            <a:r>
              <a:rPr lang="en-GB" sz="1150" b="1" i="0" u="none" strike="noStrike" cap="none">
                <a:solidFill>
                  <a:srgbClr val="2A92D6"/>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Medium</a:t>
            </a:r>
            <a:r>
              <a:rPr lang="en-GB" sz="1150" b="1" i="0" u="none" strike="noStrike" cap="none">
                <a:solidFill>
                  <a:srgbClr val="6C4BC1"/>
                </a:solidFill>
                <a:latin typeface="Helvetica Neue"/>
                <a:ea typeface="Helvetica Neue"/>
                <a:cs typeface="Helvetica Neue"/>
                <a:sym typeface="Helvetica Neue"/>
              </a:rPr>
              <a:t> </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CD0364"/>
                </a:solidFill>
                <a:latin typeface="Helvetica Neue"/>
                <a:ea typeface="Helvetica Neue"/>
                <a:cs typeface="Helvetica Neue"/>
                <a:sym typeface="Helvetica Neue"/>
              </a:rPr>
              <a:t>Spicy</a:t>
            </a:r>
            <a:r>
              <a:rPr lang="en-GB" sz="1150" b="0" i="0" u="none" strike="noStrike" cap="none">
                <a:solidFill>
                  <a:srgbClr val="888888"/>
                </a:solidFill>
                <a:latin typeface="Helvetica Neue"/>
                <a:ea typeface="Helvetica Neue"/>
                <a:cs typeface="Helvetica Neue"/>
                <a:sym typeface="Helvetica Neue"/>
              </a:rPr>
              <a:t> </a:t>
            </a:r>
            <a:r>
              <a:rPr lang="en-GB" sz="1150" b="1" i="0" u="none" strike="noStrike" cap="none">
                <a:solidFill>
                  <a:srgbClr val="2A92D6"/>
                </a:solidFill>
                <a:latin typeface="Helvetica Neue"/>
                <a:ea typeface="Helvetica Neue"/>
                <a:cs typeface="Helvetica Neue"/>
                <a:sym typeface="Helvetica Neue"/>
              </a:rPr>
              <a:t>🌶️🌶️🌶️</a:t>
            </a:r>
            <a:endParaRPr sz="1150" b="0" i="0" u="none" strike="noStrike" cap="none">
              <a:solidFill>
                <a:srgbClr val="888888"/>
              </a:solidFill>
              <a:latin typeface="Helvetica Neue"/>
              <a:ea typeface="Helvetica Neue"/>
              <a:cs typeface="Helvetica Neue"/>
              <a:sym typeface="Helvetica Neue"/>
            </a:endParaRPr>
          </a:p>
        </p:txBody>
      </p:sp>
      <p:pic>
        <p:nvPicPr>
          <p:cNvPr id="414" name="Google Shape;414;g37088cfdcd7_0_17" descr="decorative" title="Inspired_green@4x-100 (1).jpg"/>
          <p:cNvPicPr preferRelativeResize="0"/>
          <p:nvPr/>
        </p:nvPicPr>
        <p:blipFill rotWithShape="1">
          <a:blip r:embed="rId3">
            <a:alphaModFix/>
          </a:blip>
          <a:srcRect/>
          <a:stretch/>
        </p:blipFill>
        <p:spPr>
          <a:xfrm>
            <a:off x="7750075" y="231850"/>
            <a:ext cx="999725" cy="1359850"/>
          </a:xfrm>
          <a:prstGeom prst="rect">
            <a:avLst/>
          </a:prstGeom>
          <a:noFill/>
          <a:ln>
            <a:noFill/>
          </a:ln>
        </p:spPr>
      </p:pic>
      <p:sp>
        <p:nvSpPr>
          <p:cNvPr id="415" name="Google Shape;415;g37088cfdcd7_0_17"/>
          <p:cNvSpPr/>
          <p:nvPr/>
        </p:nvSpPr>
        <p:spPr>
          <a:xfrm>
            <a:off x="681025" y="1453375"/>
            <a:ext cx="3676200" cy="46095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800">
                <a:solidFill>
                  <a:schemeClr val="dk1"/>
                </a:solidFill>
                <a:latin typeface="Helvetica Neue"/>
                <a:ea typeface="Helvetica Neue"/>
                <a:cs typeface="Helvetica Neue"/>
                <a:sym typeface="Helvetica Neue"/>
              </a:rPr>
              <a:t>The project also allows you to show the magnetic force strength reading by pressing button A. This is useful when you need to make adjustments to the threshold. </a:t>
            </a:r>
            <a:endParaRPr sz="1800">
              <a:solidFill>
                <a:schemeClr val="dk1"/>
              </a:solidFill>
              <a:latin typeface="Helvetica Neue"/>
              <a:ea typeface="Helvetica Neue"/>
              <a:cs typeface="Helvetica Neue"/>
              <a:sym typeface="Helvetica Neue"/>
            </a:endParaRPr>
          </a:p>
        </p:txBody>
      </p:sp>
      <p:pic>
        <p:nvPicPr>
          <p:cNvPr id="416" name="Google Shape;416;g37088cfdcd7_0_17" descr="Block-based code for a micro:bit which displays the magnetic force strength reading on the micro:bit's LED display when you press button A. &#10;An on button A pressed block contains a show number block. The show number block contains a magnetic force strength block. " title="code.png"/>
          <p:cNvPicPr preferRelativeResize="0"/>
          <p:nvPr/>
        </p:nvPicPr>
        <p:blipFill rotWithShape="1">
          <a:blip r:embed="rId4">
            <a:alphaModFix/>
          </a:blip>
          <a:srcRect l="3147" r="22270" b="74083"/>
          <a:stretch/>
        </p:blipFill>
        <p:spPr>
          <a:xfrm>
            <a:off x="777725" y="2272088"/>
            <a:ext cx="3482801" cy="1102199"/>
          </a:xfrm>
          <a:prstGeom prst="rect">
            <a:avLst/>
          </a:prstGeom>
          <a:noFill/>
          <a:ln>
            <a:noFill/>
          </a:ln>
        </p:spPr>
      </p:pic>
      <p:sp>
        <p:nvSpPr>
          <p:cNvPr id="417" name="Google Shape;417;g37088cfdcd7_0_17"/>
          <p:cNvSpPr/>
          <p:nvPr/>
        </p:nvSpPr>
        <p:spPr>
          <a:xfrm>
            <a:off x="4736900" y="1453375"/>
            <a:ext cx="2831400" cy="4609500"/>
          </a:xfrm>
          <a:prstGeom prst="roundRect">
            <a:avLst>
              <a:gd name="adj" fmla="val 16667"/>
            </a:avLst>
          </a:prstGeom>
          <a:noFill/>
          <a:ln w="19050" cap="flat" cmpd="sng">
            <a:solidFill>
              <a:srgbClr val="CD0364"/>
            </a:solidFill>
            <a:prstDash val="solid"/>
            <a:round/>
            <a:headEnd type="none" w="sm" len="sm"/>
            <a:tailEnd type="none" w="sm" len="sm"/>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1600"/>
              <a:buFont typeface="Arial"/>
              <a:buNone/>
            </a:pPr>
            <a:endParaRPr sz="165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0"/>
              </a:spcAft>
              <a:buClr>
                <a:srgbClr val="000000"/>
              </a:buClr>
              <a:buSzPts val="1600"/>
              <a:buFont typeface="Arial"/>
              <a:buNone/>
            </a:pPr>
            <a:endParaRPr sz="1800">
              <a:solidFill>
                <a:schemeClr val="dk1"/>
              </a:solidFill>
              <a:latin typeface="Helvetica Neue"/>
              <a:ea typeface="Helvetica Neue"/>
              <a:cs typeface="Helvetica Neue"/>
              <a:sym typeface="Helvetica Neue"/>
            </a:endParaRPr>
          </a:p>
          <a:p>
            <a:pPr marL="0" marR="0" lvl="0" indent="0" algn="l" rtl="0">
              <a:lnSpc>
                <a:spcPct val="100000"/>
              </a:lnSpc>
              <a:spcBef>
                <a:spcPts val="1100"/>
              </a:spcBef>
              <a:spcAft>
                <a:spcPts val="1100"/>
              </a:spcAft>
              <a:buClr>
                <a:srgbClr val="000000"/>
              </a:buClr>
              <a:buSzPts val="1600"/>
              <a:buFont typeface="Arial"/>
              <a:buNone/>
            </a:pPr>
            <a:r>
              <a:rPr lang="en-GB" sz="1800">
                <a:solidFill>
                  <a:schemeClr val="dk1"/>
                </a:solidFill>
                <a:latin typeface="Helvetica Neue"/>
                <a:ea typeface="Helvetica Neue"/>
                <a:cs typeface="Helvetica Neue"/>
                <a:sym typeface="Helvetica Neue"/>
              </a:rPr>
              <a:t>Pressing button B clears the angry face and resets the alarm. A checkmark is displayed to confirm the alarm is reset. </a:t>
            </a:r>
            <a:endParaRPr sz="1800">
              <a:solidFill>
                <a:schemeClr val="dk1"/>
              </a:solidFill>
              <a:latin typeface="Helvetica Neue"/>
              <a:ea typeface="Helvetica Neue"/>
              <a:cs typeface="Helvetica Neue"/>
              <a:sym typeface="Helvetica Neue"/>
            </a:endParaRPr>
          </a:p>
        </p:txBody>
      </p:sp>
      <p:pic>
        <p:nvPicPr>
          <p:cNvPr id="418" name="Google Shape;418;g37088cfdcd7_0_17" descr="Block-based code for a micro:bit to clear the screen and show a 'yes' icon when you press button B. &#10;An on button B pressed block contains two blocks, a clear screen block and underneath a show icon block with a 'yes' or checkmark icon. " title="microbit-screenshot (84).png"/>
          <p:cNvPicPr preferRelativeResize="0"/>
          <p:nvPr/>
        </p:nvPicPr>
        <p:blipFill rotWithShape="1">
          <a:blip r:embed="rId5">
            <a:alphaModFix/>
          </a:blip>
          <a:srcRect t="71241" r="59662"/>
          <a:stretch/>
        </p:blipFill>
        <p:spPr>
          <a:xfrm>
            <a:off x="5302200" y="2139100"/>
            <a:ext cx="1636024" cy="136817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g365ab73c13e_0_420"/>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99"/>
              <a:buNone/>
            </a:pPr>
            <a:r>
              <a:rPr lang="en-GB"/>
              <a:t>Extension Ideas</a:t>
            </a:r>
            <a:endParaRPr/>
          </a:p>
        </p:txBody>
      </p:sp>
      <p:sp>
        <p:nvSpPr>
          <p:cNvPr id="424" name="Google Shape;424;g365ab73c13e_0_420"/>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g35fa30c4f18_0_5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Simple Door Alarm</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2"/>
                  </a:ext>
                </a:extLst>
              </a:rPr>
              <a:t> </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3"/>
                  </a:ext>
                </a:extLst>
              </a:rPr>
              <a:t>Extensions</a:t>
            </a:r>
            <a:endParaRPr sz="2600">
              <a:solidFill>
                <a:srgbClr val="00A000"/>
              </a:solidFill>
            </a:endParaRPr>
          </a:p>
        </p:txBody>
      </p:sp>
      <p:sp>
        <p:nvSpPr>
          <p:cNvPr id="430" name="Google Shape;430;g35fa30c4f18_0_5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32</a:t>
            </a:fld>
            <a:endParaRPr/>
          </a:p>
        </p:txBody>
      </p:sp>
      <p:sp>
        <p:nvSpPr>
          <p:cNvPr id="431" name="Google Shape;431;g35fa30c4f18_0_5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50000"/>
              </a:lnSpc>
              <a:spcBef>
                <a:spcPts val="1500"/>
              </a:spcBef>
              <a:spcAft>
                <a:spcPts val="0"/>
              </a:spcAft>
              <a:buClr>
                <a:srgbClr val="00A000"/>
              </a:buClr>
              <a:buSzPts val="1800"/>
              <a:buFont typeface="Helvetica Neue"/>
              <a:buChar char="•"/>
            </a:pPr>
            <a:r>
              <a:rPr lang="en-GB" sz="1800">
                <a:solidFill>
                  <a:srgbClr val="323232"/>
                </a:solidFill>
              </a:rPr>
              <a:t>Where else might you use an alarm? Adapt the simple alarm to protect your desk, locker, or backpack.</a:t>
            </a:r>
            <a:endParaRPr sz="1800">
              <a:solidFill>
                <a:srgbClr val="323232"/>
              </a:solidFill>
            </a:endParaRPr>
          </a:p>
          <a:p>
            <a:pPr marL="457200" lvl="0" indent="-342900" algn="l" rtl="0">
              <a:lnSpc>
                <a:spcPct val="150000"/>
              </a:lnSpc>
              <a:spcBef>
                <a:spcPts val="0"/>
              </a:spcBef>
              <a:spcAft>
                <a:spcPts val="0"/>
              </a:spcAft>
              <a:buClr>
                <a:srgbClr val="00A000"/>
              </a:buClr>
              <a:buSzPts val="1800"/>
              <a:buFont typeface="Helvetica Neue"/>
              <a:buChar char="•"/>
            </a:pPr>
            <a:r>
              <a:rPr lang="en-GB" sz="1800">
                <a:solidFill>
                  <a:srgbClr val="323232"/>
                </a:solidFill>
              </a:rPr>
              <a:t>Add a speaker and an audible alarm. </a:t>
            </a:r>
            <a:endParaRPr sz="1800">
              <a:solidFill>
                <a:srgbClr val="323232"/>
              </a:solidFill>
            </a:endParaRPr>
          </a:p>
          <a:p>
            <a:pPr marL="457200" lvl="0" indent="-342900" algn="l" rtl="0">
              <a:lnSpc>
                <a:spcPct val="150000"/>
              </a:lnSpc>
              <a:spcBef>
                <a:spcPts val="0"/>
              </a:spcBef>
              <a:spcAft>
                <a:spcPts val="0"/>
              </a:spcAft>
              <a:buClr>
                <a:srgbClr val="00A000"/>
              </a:buClr>
              <a:buSzPts val="1800"/>
              <a:buFont typeface="Helvetica Neue"/>
              <a:buChar char="•"/>
            </a:pPr>
            <a:r>
              <a:rPr lang="en-GB" sz="1800">
                <a:solidFill>
                  <a:srgbClr val="323232"/>
                </a:solidFill>
              </a:rPr>
              <a:t>Use a variable to count the number of times your door has been opened - </a:t>
            </a:r>
            <a:r>
              <a:rPr lang="en-GB" sz="1800">
                <a:solidFill>
                  <a:srgbClr val="323232"/>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4"/>
                  </a:ext>
                </a:extLst>
              </a:rPr>
              <a:t>you</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5"/>
                  </a:ext>
                </a:extLst>
              </a:rPr>
              <a:t>’</a:t>
            </a:r>
            <a:r>
              <a:rPr lang="en-GB" sz="1800">
                <a:solidFill>
                  <a:srgbClr val="323232"/>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6"/>
                  </a:ext>
                </a:extLst>
              </a:rPr>
              <a:t>ll</a:t>
            </a:r>
            <a:r>
              <a:rPr lang="en-GB" sz="1800">
                <a:solidFill>
                  <a:srgbClr val="323232"/>
                </a:solidFill>
              </a:rPr>
              <a:t> need to add code to sense when </a:t>
            </a:r>
            <a:r>
              <a:rPr lang="en-GB" sz="1800">
                <a:solidFill>
                  <a:srgbClr val="323232"/>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7"/>
                  </a:ext>
                </a:extLst>
              </a:rPr>
              <a:t>it</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8"/>
                  </a:ext>
                </a:extLst>
              </a:rPr>
              <a:t>’</a:t>
            </a:r>
            <a:r>
              <a:rPr lang="en-GB" sz="1800">
                <a:solidFill>
                  <a:srgbClr val="323232"/>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9"/>
                  </a:ext>
                </a:extLst>
              </a:rPr>
              <a:t>s</a:t>
            </a:r>
            <a:r>
              <a:rPr lang="en-GB" sz="1800">
                <a:solidFill>
                  <a:srgbClr val="323232"/>
                </a:solidFill>
              </a:rPr>
              <a:t> been opened and closed.</a:t>
            </a:r>
            <a:endParaRPr sz="1800">
              <a:solidFill>
                <a:srgbClr val="323232"/>
              </a:solidFill>
            </a:endParaRPr>
          </a:p>
          <a:p>
            <a:pPr marL="457200" lvl="0" indent="-342900" algn="l" rtl="0">
              <a:lnSpc>
                <a:spcPct val="150000"/>
              </a:lnSpc>
              <a:spcBef>
                <a:spcPts val="0"/>
              </a:spcBef>
              <a:spcAft>
                <a:spcPts val="0"/>
              </a:spcAft>
              <a:buClr>
                <a:srgbClr val="00A000"/>
              </a:buClr>
              <a:buSzPts val="1800"/>
              <a:buFont typeface="Helvetica Neue"/>
              <a:buChar char="•"/>
            </a:pPr>
            <a:r>
              <a:rPr lang="en-GB" sz="1800">
                <a:solidFill>
                  <a:srgbClr val="323232"/>
                </a:solidFill>
              </a:rPr>
              <a:t>Create a timer to measure how long a door has been left open.</a:t>
            </a:r>
            <a:endParaRPr sz="1800">
              <a:solidFill>
                <a:srgbClr val="323232"/>
              </a:solidFill>
            </a:endParaRPr>
          </a:p>
          <a:p>
            <a:pPr marL="457200" lvl="0" indent="0" algn="l" rtl="0">
              <a:lnSpc>
                <a:spcPct val="110000"/>
              </a:lnSpc>
              <a:spcBef>
                <a:spcPts val="1300"/>
              </a:spcBef>
              <a:spcAft>
                <a:spcPts val="1000"/>
              </a:spcAft>
              <a:buNone/>
            </a:pPr>
            <a:endParaRPr sz="1800"/>
          </a:p>
        </p:txBody>
      </p:sp>
      <p:pic>
        <p:nvPicPr>
          <p:cNvPr id="432" name="Google Shape;432;g35fa30c4f18_0_51" title="Screenshot 2025-06-12 at 17.01.28.png"/>
          <p:cNvPicPr preferRelativeResize="0"/>
          <p:nvPr/>
        </p:nvPicPr>
        <p:blipFill rotWithShape="1">
          <a:blip r:embed="rId3">
            <a:alphaModFix/>
          </a:blip>
          <a:srcRect l="-129080" t="6450" r="129080" b="-6447"/>
          <a:stretch/>
        </p:blipFill>
        <p:spPr>
          <a:xfrm>
            <a:off x="7928000" y="4042200"/>
            <a:ext cx="1728000" cy="2237950"/>
          </a:xfrm>
          <a:prstGeom prst="rect">
            <a:avLst/>
          </a:prstGeom>
          <a:noFill/>
          <a:ln>
            <a:noFill/>
          </a:ln>
        </p:spPr>
      </p:pic>
      <p:grpSp>
        <p:nvGrpSpPr>
          <p:cNvPr id="433" name="Google Shape;433;g35fa30c4f18_0_51"/>
          <p:cNvGrpSpPr/>
          <p:nvPr/>
        </p:nvGrpSpPr>
        <p:grpSpPr>
          <a:xfrm>
            <a:off x="8091682" y="128549"/>
            <a:ext cx="981036" cy="1315129"/>
            <a:chOff x="7405932" y="173599"/>
            <a:chExt cx="981036" cy="1315129"/>
          </a:xfrm>
        </p:grpSpPr>
        <p:grpSp>
          <p:nvGrpSpPr>
            <p:cNvPr id="434" name="Google Shape;434;g35fa30c4f18_0_51"/>
            <p:cNvGrpSpPr/>
            <p:nvPr/>
          </p:nvGrpSpPr>
          <p:grpSpPr>
            <a:xfrm rot="4080661">
              <a:off x="7924640" y="228087"/>
              <a:ext cx="371965" cy="377145"/>
              <a:chOff x="7572716" y="3272053"/>
              <a:chExt cx="489368" cy="496098"/>
            </a:xfrm>
          </p:grpSpPr>
          <p:sp>
            <p:nvSpPr>
              <p:cNvPr id="435" name="Google Shape;435;g35fa30c4f18_0_51" descr="decorative"/>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36" name="Google Shape;436;g35fa30c4f18_0_51" descr="decorative"/>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37" name="Google Shape;437;g35fa30c4f18_0_51" descr="decorative"/>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38" name="Google Shape;438;g35fa30c4f18_0_51" descr="decorative"/>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39" name="Google Shape;439;g35fa30c4f18_0_51" descr="decorative"/>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sp>
            <p:nvSpPr>
              <p:cNvPr id="440" name="Google Shape;440;g35fa30c4f18_0_51" descr="decorative"/>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52250" tIns="26100" rIns="52250" bIns="26100" anchor="ctr" anchorCtr="0">
                <a:noAutofit/>
              </a:bodyPr>
              <a:lstStyle/>
              <a:p>
                <a:pPr marL="0" marR="0" lvl="0" indent="0" algn="l" rtl="0">
                  <a:lnSpc>
                    <a:spcPct val="100000"/>
                  </a:lnSpc>
                  <a:spcBef>
                    <a:spcPts val="0"/>
                  </a:spcBef>
                  <a:spcAft>
                    <a:spcPts val="0"/>
                  </a:spcAft>
                  <a:buClr>
                    <a:srgbClr val="000000"/>
                  </a:buClr>
                  <a:buSzPts val="1307"/>
                  <a:buFont typeface="Arial"/>
                  <a:buNone/>
                </a:pPr>
                <a:endParaRPr sz="1307" b="0" i="0" u="none" strike="noStrike" cap="none">
                  <a:solidFill>
                    <a:srgbClr val="000000"/>
                  </a:solidFill>
                  <a:latin typeface="Calibri"/>
                  <a:ea typeface="Calibri"/>
                  <a:cs typeface="Calibri"/>
                  <a:sym typeface="Calibri"/>
                </a:endParaRPr>
              </a:p>
            </p:txBody>
          </p:sp>
        </p:grpSp>
        <p:pic>
          <p:nvPicPr>
            <p:cNvPr id="441" name="Google Shape;441;g35fa30c4f18_0_51" descr="decorative" title="Surprised_green@4x-100.jpg"/>
            <p:cNvPicPr preferRelativeResize="0"/>
            <p:nvPr/>
          </p:nvPicPr>
          <p:blipFill rotWithShape="1">
            <a:blip r:embed="rId4">
              <a:alphaModFix/>
            </a:blip>
            <a:srcRect/>
            <a:stretch/>
          </p:blipFill>
          <p:spPr>
            <a:xfrm rot="-1287383">
              <a:off x="7495156" y="724214"/>
              <a:ext cx="802589" cy="639897"/>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g365ab73c13e_0_8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000"/>
              </a:buClr>
              <a:buSzPts val="2600"/>
              <a:buFont typeface="Arial"/>
              <a:buNone/>
            </a:pPr>
            <a:r>
              <a:rPr lang="en-GB" sz="2600">
                <a:solidFill>
                  <a:srgbClr val="00A000"/>
                </a:solidFill>
              </a:rPr>
              <a:t>How the Simple Door Alarm Works </a:t>
            </a:r>
            <a:endParaRPr sz="2600">
              <a:solidFill>
                <a:srgbClr val="00A000"/>
              </a:solidFill>
            </a:endParaRPr>
          </a:p>
        </p:txBody>
      </p:sp>
      <p:sp>
        <p:nvSpPr>
          <p:cNvPr id="126" name="Google Shape;126;g365ab73c13e_0_8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r>
              <a:rPr lang="en-GB"/>
              <a:t>Page </a:t>
            </a:r>
            <a:fld id="{00000000-1234-1234-1234-123412341234}" type="slidenum">
              <a:rPr lang="en-GB"/>
              <a:t>4</a:t>
            </a:fld>
            <a:endParaRPr/>
          </a:p>
        </p:txBody>
      </p:sp>
      <p:sp>
        <p:nvSpPr>
          <p:cNvPr id="127" name="Google Shape;127;g365ab73c13e_0_81"/>
          <p:cNvSpPr txBox="1">
            <a:spLocks noGrp="1"/>
          </p:cNvSpPr>
          <p:nvPr>
            <p:ph type="body" idx="1"/>
          </p:nvPr>
        </p:nvSpPr>
        <p:spPr>
          <a:xfrm>
            <a:off x="681025" y="1472175"/>
            <a:ext cx="7948200" cy="39477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0"/>
              </a:spcBef>
              <a:spcAft>
                <a:spcPts val="0"/>
              </a:spcAft>
              <a:buClr>
                <a:srgbClr val="00A000"/>
              </a:buClr>
              <a:buSzPts val="1800"/>
              <a:buFont typeface="Helvetica Neue"/>
              <a:buChar char="•"/>
            </a:pPr>
            <a:r>
              <a:rPr lang="en-GB" sz="1800">
                <a:solidFill>
                  <a:srgbClr val="323232"/>
                </a:solidFill>
                <a:highlight>
                  <a:srgbClr val="FFFFFF"/>
                </a:highlight>
              </a:rPr>
              <a:t>A magnet is attached on the corner of a</a:t>
            </a:r>
            <a:r>
              <a:rPr lang="en-GB" sz="1800">
                <a:solidFill>
                  <a:srgbClr val="323232"/>
                </a:solidFill>
                <a:highlight>
                  <a:srgbClr val="FFFFFF"/>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
                  </a:ext>
                </a:extLst>
              </a:rPr>
              <a:t> door, and</a:t>
            </a:r>
            <a:r>
              <a:rPr lang="en-GB" sz="1800">
                <a:solidFill>
                  <a:srgbClr val="323232"/>
                </a:solidFill>
                <a:highlight>
                  <a:srgbClr val="FFFFFF"/>
                </a:highlight>
              </a:rPr>
              <a:t> the micro:bit is attached close to it on the door frame.</a:t>
            </a:r>
            <a:endParaRPr sz="1800">
              <a:solidFill>
                <a:srgbClr val="323232"/>
              </a:solidFill>
              <a:highlight>
                <a:srgbClr val="FFFFFF"/>
              </a:highlight>
            </a:endParaRPr>
          </a:p>
          <a:p>
            <a:pPr marL="457200" lvl="0" indent="-342900" algn="l" rtl="0">
              <a:lnSpc>
                <a:spcPct val="110000"/>
              </a:lnSpc>
              <a:spcBef>
                <a:spcPts val="1000"/>
              </a:spcBef>
              <a:spcAft>
                <a:spcPts val="0"/>
              </a:spcAft>
              <a:buClr>
                <a:srgbClr val="00A000"/>
              </a:buClr>
              <a:buSzPts val="1800"/>
              <a:buFont typeface="Helvetica Neue"/>
              <a:buChar char="•"/>
            </a:pPr>
            <a:r>
              <a:rPr lang="en-GB" sz="1800">
                <a:solidFill>
                  <a:srgbClr val="323232"/>
                </a:solidFill>
                <a:highlight>
                  <a:srgbClr val="FFFFFF"/>
                </a:highlight>
              </a:rPr>
              <a:t>The program uses the magnetometer’s input sensor and a forever loop to continue measuring the strength of the magnetic field. </a:t>
            </a:r>
            <a:endParaRPr sz="1800">
              <a:solidFill>
                <a:srgbClr val="323232"/>
              </a:solidFill>
              <a:highlight>
                <a:srgbClr val="FFFFFF"/>
              </a:highlight>
            </a:endParaRPr>
          </a:p>
          <a:p>
            <a:pPr marL="457200" lvl="0" indent="-342900" algn="l" rtl="0">
              <a:lnSpc>
                <a:spcPct val="110000"/>
              </a:lnSpc>
              <a:spcBef>
                <a:spcPts val="1000"/>
              </a:spcBef>
              <a:spcAft>
                <a:spcPts val="0"/>
              </a:spcAft>
              <a:buClr>
                <a:srgbClr val="00A000"/>
              </a:buClr>
              <a:buSzPts val="1800"/>
              <a:buFont typeface="Helvetica Neue"/>
              <a:buChar char="•"/>
            </a:pPr>
            <a:r>
              <a:rPr lang="en-GB" sz="1800">
                <a:solidFill>
                  <a:srgbClr val="323232"/>
                </a:solidFill>
                <a:highlight>
                  <a:srgbClr val="FFFFFF"/>
                </a:highlight>
              </a:rPr>
              <a:t>The program uses selection </a:t>
            </a:r>
            <a:r>
              <a:rPr lang="en-GB" sz="1800">
                <a:solidFill>
                  <a:srgbClr val="323232"/>
                </a:solidFill>
                <a:highlight>
                  <a:srgbClr val="FFFFFF"/>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
                  </a:ext>
                </a:extLst>
              </a:rPr>
              <a:t>so that when</a:t>
            </a:r>
            <a:r>
              <a:rPr lang="en-GB" sz="1800">
                <a:solidFill>
                  <a:srgbClr val="323232"/>
                </a:solidFill>
                <a:highlight>
                  <a:srgbClr val="FFFFFF"/>
                </a:highlight>
              </a:rPr>
              <a:t> the strength of the magnetic field falls below a certain level (the threshold), an angry </a:t>
            </a:r>
            <a:r>
              <a:rPr lang="en-GB" sz="1800">
                <a:solidFill>
                  <a:srgbClr val="323232"/>
                </a:solidFill>
                <a:highlight>
                  <a:srgbClr val="FFFFFF"/>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2"/>
                  </a:ext>
                </a:extLst>
              </a:rPr>
              <a:t>face shows on</a:t>
            </a:r>
            <a:r>
              <a:rPr lang="en-GB" sz="1800">
                <a:solidFill>
                  <a:srgbClr val="323232"/>
                </a:solidFill>
                <a:highlight>
                  <a:srgbClr val="FFFFFF"/>
                </a:highlight>
              </a:rPr>
              <a:t> the LED display. </a:t>
            </a:r>
            <a:endParaRPr sz="1800">
              <a:solidFill>
                <a:srgbClr val="323232"/>
              </a:solidFill>
              <a:highlight>
                <a:srgbClr val="FFFFFF"/>
              </a:highlight>
            </a:endParaRPr>
          </a:p>
          <a:p>
            <a:pPr marL="457200" lvl="0" indent="-342900" algn="l" rtl="0">
              <a:lnSpc>
                <a:spcPct val="110000"/>
              </a:lnSpc>
              <a:spcBef>
                <a:spcPts val="1000"/>
              </a:spcBef>
              <a:spcAft>
                <a:spcPts val="1000"/>
              </a:spcAft>
              <a:buClr>
                <a:srgbClr val="00A000"/>
              </a:buClr>
              <a:buSzPts val="1800"/>
              <a:buFont typeface="Helvetica Neue"/>
              <a:buChar char="•"/>
            </a:pPr>
            <a:r>
              <a:rPr lang="en-GB" sz="1800">
                <a:solidFill>
                  <a:srgbClr val="323232"/>
                </a:solidFill>
                <a:highlight>
                  <a:srgbClr val="FFFFFF"/>
                </a:highlight>
              </a:rPr>
              <a:t>This means when the door was opened, the magnet moved away from the micro:bit, signaling that someone may have been in your room.</a:t>
            </a:r>
            <a:r>
              <a:rPr lang="en-GB" sz="1800">
                <a:solidFill>
                  <a:srgbClr val="323232"/>
                </a:solidFill>
                <a:highlight>
                  <a:srgbClr val="FFFFFF"/>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3"/>
                  </a:ext>
                </a:extLst>
              </a:rPr>
              <a:t> </a:t>
            </a:r>
            <a:endParaRPr sz="1800"/>
          </a:p>
        </p:txBody>
      </p:sp>
      <p:grpSp>
        <p:nvGrpSpPr>
          <p:cNvPr id="128" name="Google Shape;128;g365ab73c13e_0_81"/>
          <p:cNvGrpSpPr/>
          <p:nvPr/>
        </p:nvGrpSpPr>
        <p:grpSpPr>
          <a:xfrm rot="4042808">
            <a:off x="8733555" y="955093"/>
            <a:ext cx="650811" cy="659761"/>
            <a:chOff x="7572716" y="3272053"/>
            <a:chExt cx="489368" cy="496098"/>
          </a:xfrm>
        </p:grpSpPr>
        <p:sp>
          <p:nvSpPr>
            <p:cNvPr id="129" name="Google Shape;129;g365ab73c13e_0_81"/>
            <p:cNvSpPr/>
            <p:nvPr/>
          </p:nvSpPr>
          <p:spPr>
            <a:xfrm>
              <a:off x="7572716" y="3522735"/>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0" name="Google Shape;130;g365ab73c13e_0_81"/>
            <p:cNvSpPr/>
            <p:nvPr/>
          </p:nvSpPr>
          <p:spPr>
            <a:xfrm>
              <a:off x="7869358" y="3566964"/>
              <a:ext cx="141636" cy="136113"/>
            </a:xfrm>
            <a:custGeom>
              <a:avLst/>
              <a:gdLst/>
              <a:ahLst/>
              <a:cxnLst/>
              <a:rect l="l" t="t" r="r" b="b"/>
              <a:pathLst>
                <a:path w="141636" h="136113" extrusionOk="0">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1" name="Google Shape;131;g365ab73c13e_0_81"/>
            <p:cNvSpPr/>
            <p:nvPr/>
          </p:nvSpPr>
          <p:spPr>
            <a:xfrm>
              <a:off x="7895017" y="3425342"/>
              <a:ext cx="167067" cy="91963"/>
            </a:xfrm>
            <a:custGeom>
              <a:avLst/>
              <a:gdLst/>
              <a:ahLst/>
              <a:cxnLst/>
              <a:rect l="l" t="t" r="r" b="b"/>
              <a:pathLst>
                <a:path w="167067" h="91963" extrusionOk="0">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2" name="Google Shape;132;g365ab73c13e_0_81"/>
            <p:cNvSpPr/>
            <p:nvPr/>
          </p:nvSpPr>
          <p:spPr>
            <a:xfrm>
              <a:off x="7813147" y="3272053"/>
              <a:ext cx="85145" cy="168636"/>
            </a:xfrm>
            <a:custGeom>
              <a:avLst/>
              <a:gdLst/>
              <a:ahLst/>
              <a:cxnLst/>
              <a:rect l="l" t="t" r="r" b="b"/>
              <a:pathLst>
                <a:path w="85145" h="168636" extrusionOk="0">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3" name="Google Shape;133;g365ab73c13e_0_81"/>
            <p:cNvSpPr/>
            <p:nvPr/>
          </p:nvSpPr>
          <p:spPr>
            <a:xfrm>
              <a:off x="7736508" y="3599549"/>
              <a:ext cx="85145" cy="168602"/>
            </a:xfrm>
            <a:custGeom>
              <a:avLst/>
              <a:gdLst/>
              <a:ahLst/>
              <a:cxnLst/>
              <a:rect l="l" t="t" r="r" b="b"/>
              <a:pathLst>
                <a:path w="85145" h="168602" extrusionOk="0">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sp>
          <p:nvSpPr>
            <p:cNvPr id="134" name="Google Shape;134;g365ab73c13e_0_81"/>
            <p:cNvSpPr/>
            <p:nvPr/>
          </p:nvSpPr>
          <p:spPr>
            <a:xfrm>
              <a:off x="7623695" y="3337114"/>
              <a:ext cx="141636" cy="136113"/>
            </a:xfrm>
            <a:custGeom>
              <a:avLst/>
              <a:gdLst/>
              <a:ahLst/>
              <a:cxnLst/>
              <a:rect l="l" t="t" r="r" b="b"/>
              <a:pathLst>
                <a:path w="141636" h="136113" extrusionOk="0">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solidFill>
              <a:srgbClr val="00A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288"/>
                <a:buFont typeface="Arial"/>
                <a:buNone/>
              </a:pPr>
              <a:endParaRPr sz="2288" b="0" i="0" u="none" strike="noStrike" cap="none">
                <a:solidFill>
                  <a:schemeClr val="dk1"/>
                </a:solidFill>
                <a:latin typeface="Calibri"/>
                <a:ea typeface="Calibri"/>
                <a:cs typeface="Calibri"/>
                <a:sym typeface="Calibri"/>
              </a:endParaRPr>
            </a:p>
          </p:txBody>
        </p:sp>
      </p:grpSp>
      <p:pic>
        <p:nvPicPr>
          <p:cNvPr id="135" name="Google Shape;135;g365ab73c13e_0_81"/>
          <p:cNvPicPr preferRelativeResize="0"/>
          <p:nvPr/>
        </p:nvPicPr>
        <p:blipFill rotWithShape="1">
          <a:blip r:embed="rId3">
            <a:alphaModFix/>
          </a:blip>
          <a:srcRect/>
          <a:stretch/>
        </p:blipFill>
        <p:spPr>
          <a:xfrm>
            <a:off x="8286302" y="1058044"/>
            <a:ext cx="192617" cy="192617"/>
          </a:xfrm>
          <a:prstGeom prst="rect">
            <a:avLst/>
          </a:prstGeom>
          <a:noFill/>
          <a:ln>
            <a:noFill/>
          </a:ln>
        </p:spPr>
      </p:pic>
      <p:sp>
        <p:nvSpPr>
          <p:cNvPr id="136" name="Google Shape;136;g365ab73c13e_0_81"/>
          <p:cNvSpPr/>
          <p:nvPr/>
        </p:nvSpPr>
        <p:spPr>
          <a:xfrm>
            <a:off x="528025" y="5524400"/>
            <a:ext cx="8254200" cy="911400"/>
          </a:xfrm>
          <a:prstGeom prst="roundRect">
            <a:avLst>
              <a:gd name="adj" fmla="val 16667"/>
            </a:avLst>
          </a:prstGeom>
          <a:solidFill>
            <a:schemeClr val="lt1"/>
          </a:solidFill>
          <a:ln w="19050" cap="flat" cmpd="sng">
            <a:solidFill>
              <a:srgbClr val="00A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800" b="1" i="0" u="none" strike="noStrike" cap="none">
                <a:solidFill>
                  <a:srgbClr val="00A000"/>
                </a:solidFill>
                <a:latin typeface="Helvetica Neue"/>
                <a:ea typeface="Helvetica Neue"/>
                <a:cs typeface="Helvetica Neue"/>
                <a:sym typeface="Helvetica Neue"/>
              </a:rPr>
              <a:t>Pro</a:t>
            </a:r>
            <a:r>
              <a:rPr lang="en-GB" sz="1800" b="1" i="0" u="none" strike="noStrike" cap="none">
                <a:solidFill>
                  <a:srgbClr val="00A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4"/>
                  </a:ext>
                </a:extLst>
              </a:rPr>
              <a:t> tip:</a:t>
            </a:r>
            <a:r>
              <a:rPr lang="en-GB" sz="1800" b="0" i="0" u="none" strike="noStrike" cap="none">
                <a:solidFill>
                  <a:srgbClr val="000000"/>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5"/>
                  </a:ext>
                </a:extLst>
              </a:rPr>
              <a:t> </a:t>
            </a:r>
            <a:r>
              <a:rPr lang="en-GB" sz="1800">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6"/>
                  </a:ext>
                </a:extLst>
              </a:rPr>
              <a:t>Make</a:t>
            </a:r>
            <a:r>
              <a:rPr lang="en-GB" sz="1800">
                <a:latin typeface="Helvetica Neue"/>
                <a:ea typeface="Helvetica Neue"/>
                <a:cs typeface="Helvetica Neue"/>
                <a:sym typeface="Helvetica Neue"/>
              </a:rPr>
              <a:t> sure the magnet and micro:bit are close together when the door is closed. </a:t>
            </a:r>
            <a:endParaRPr sz="1800" b="0"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g35fe6bcad37_0_9"/>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00A000"/>
                </a:solidFill>
              </a:rPr>
              <a:t>Pick </a:t>
            </a:r>
            <a:r>
              <a:rPr lang="en-GB" sz="2600">
                <a:solidFill>
                  <a:srgbClr val="00A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7"/>
                  </a:ext>
                </a:extLst>
              </a:rPr>
              <a:t>Your</a:t>
            </a:r>
            <a:r>
              <a:rPr lang="en-GB" sz="2600">
                <a:solidFill>
                  <a:srgbClr val="00A000"/>
                </a:solidFill>
              </a:rPr>
              <a:t> Level</a:t>
            </a:r>
            <a:endParaRPr sz="2600">
              <a:solidFill>
                <a:srgbClr val="00A000"/>
              </a:solidFill>
            </a:endParaRPr>
          </a:p>
        </p:txBody>
      </p:sp>
      <p:sp>
        <p:nvSpPr>
          <p:cNvPr id="142" name="Google Shape;142;g35fe6bcad37_0_9"/>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5</a:t>
            </a:fld>
            <a:endParaRPr/>
          </a:p>
        </p:txBody>
      </p:sp>
      <p:pic>
        <p:nvPicPr>
          <p:cNvPr id="143" name="Google Shape;143;g35fe6bcad37_0_9" descr="decorative"/>
          <p:cNvPicPr preferRelativeResize="0"/>
          <p:nvPr/>
        </p:nvPicPr>
        <p:blipFill rotWithShape="1">
          <a:blip r:embed="rId3">
            <a:alphaModFix/>
          </a:blip>
          <a:srcRect/>
          <a:stretch/>
        </p:blipFill>
        <p:spPr>
          <a:xfrm>
            <a:off x="8470252" y="332938"/>
            <a:ext cx="955218" cy="736882"/>
          </a:xfrm>
          <a:prstGeom prst="rect">
            <a:avLst/>
          </a:prstGeom>
          <a:noFill/>
          <a:ln>
            <a:noFill/>
          </a:ln>
        </p:spPr>
      </p:pic>
      <p:graphicFrame>
        <p:nvGraphicFramePr>
          <p:cNvPr id="144" name="Google Shape;144;g35fe6bcad37_0_9"/>
          <p:cNvGraphicFramePr/>
          <p:nvPr/>
        </p:nvGraphicFramePr>
        <p:xfrm>
          <a:off x="775175" y="1276763"/>
          <a:ext cx="8001000" cy="4974435"/>
        </p:xfrm>
        <a:graphic>
          <a:graphicData uri="http://schemas.openxmlformats.org/drawingml/2006/table">
            <a:tbl>
              <a:tblPr>
                <a:noFill/>
                <a:tableStyleId>{B4985A6F-D0BB-402D-8E10-86C12B20FF30}</a:tableStyleId>
              </a:tblPr>
              <a:tblGrid>
                <a:gridCol w="1574550">
                  <a:extLst>
                    <a:ext uri="{9D8B030D-6E8A-4147-A177-3AD203B41FA5}">
                      <a16:colId xmlns:a16="http://schemas.microsoft.com/office/drawing/2014/main" val="20000"/>
                    </a:ext>
                  </a:extLst>
                </a:gridCol>
                <a:gridCol w="6426450">
                  <a:extLst>
                    <a:ext uri="{9D8B030D-6E8A-4147-A177-3AD203B41FA5}">
                      <a16:colId xmlns:a16="http://schemas.microsoft.com/office/drawing/2014/main" val="20001"/>
                    </a:ext>
                  </a:extLst>
                </a:gridCol>
              </a:tblGrid>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2A92D6"/>
                          </a:solidFill>
                          <a:latin typeface="Helvetica Neue"/>
                          <a:ea typeface="Helvetica Neue"/>
                          <a:cs typeface="Helvetica Neue"/>
                          <a:sym typeface="Helvetica Neue"/>
                          <a:hlinkClick r:id="rId4" action="ppaction://hlinksldjump">
                            <a:extLst>
                              <a:ext uri="{A12FA001-AC4F-418D-AE19-62706E023703}">
                                <ahyp:hlinkClr xmlns:ahyp="http://schemas.microsoft.com/office/drawing/2018/hyperlinkcolor" val="tx"/>
                              </a:ext>
                            </a:extLst>
                          </a:hlinkClick>
                        </a:rPr>
                        <a:t>Mild</a:t>
                      </a:r>
                      <a:r>
                        <a:rPr lang="en-GB" sz="1875" u="sng" strike="noStrike" cap="none">
                          <a:solidFill>
                            <a:srgbClr val="2A92D6"/>
                          </a:solidFill>
                          <a:latin typeface="Helvetica Neue"/>
                          <a:ea typeface="Helvetica Neue"/>
                          <a:cs typeface="Helvetica Neue"/>
                          <a:sym typeface="Helvetica Neue"/>
                          <a:hlinkClick r:id="rId4" action="ppaction://hlinksldjump">
                            <a:extLst>
                              <a:ext uri="{A12FA001-AC4F-418D-AE19-62706E023703}">
                                <ahyp:hlinkClr xmlns:ahyp="http://schemas.microsoft.com/office/drawing/2018/hyperlinkcolor" val="tx"/>
                              </a:ext>
                            </a:extLst>
                          </a:hlinkClick>
                        </a:rPr>
                        <a:t> </a:t>
                      </a:r>
                      <a:endParaRPr sz="1875" u="none" strike="noStrike" cap="none">
                        <a:solidFill>
                          <a:srgbClr val="2A92D6"/>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00"/>
                        <a:buFont typeface="Arial"/>
                        <a:buNone/>
                      </a:pPr>
                      <a:endParaRPr sz="1300"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30 mins</a:t>
                      </a:r>
                      <a:endParaRPr sz="1400" u="none" strike="noStrike" cap="none"/>
                    </a:p>
                  </a:txBody>
                  <a:tcPr marL="91425" marR="91425" marT="91425" marB="90000"/>
                </a:tc>
                <a:tc>
                  <a:txBody>
                    <a:bodyPr/>
                    <a:lstStyle/>
                    <a:p>
                      <a:pPr marL="0" marR="0" lvl="0" indent="0" algn="l" rtl="0">
                        <a:lnSpc>
                          <a:spcPct val="100000"/>
                        </a:lnSpc>
                        <a:spcBef>
                          <a:spcPts val="0"/>
                        </a:spcBef>
                        <a:spcAft>
                          <a:spcPts val="1000"/>
                        </a:spcAft>
                        <a:buClr>
                          <a:schemeClr val="dk1"/>
                        </a:buClr>
                        <a:buSzPts val="1100"/>
                        <a:buFont typeface="Arial"/>
                        <a:buNone/>
                      </a:pPr>
                      <a:r>
                        <a:rPr lang="en-GB" sz="1650" b="1" u="none" strike="noStrike" cap="none">
                          <a:solidFill>
                            <a:schemeClr val="dk1"/>
                          </a:solidFill>
                          <a:latin typeface="Helvetica Neue"/>
                          <a:ea typeface="Helvetica Neue"/>
                          <a:cs typeface="Helvetica Neue"/>
                          <a:sym typeface="Helvetica Neue"/>
                        </a:rPr>
                        <a:t>Learning outcome: </a:t>
                      </a:r>
                      <a:r>
                        <a:rPr lang="en-GB" sz="1600">
                          <a:solidFill>
                            <a:schemeClr val="dk1"/>
                          </a:solidFill>
                          <a:latin typeface="Helvetica Neue"/>
                          <a:ea typeface="Helvetica Neue"/>
                          <a:cs typeface="Helvetica Neue"/>
                          <a:sym typeface="Helvetica Neue"/>
                        </a:rPr>
                        <a:t>I can observe and ask questions about magnetic fields using the micro:bit simple door alarm.</a:t>
                      </a:r>
                      <a:endParaRPr sz="1600">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0"/>
                  </a:ext>
                </a:extLst>
              </a:tr>
              <a:tr h="100795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Activity description: </a:t>
                      </a:r>
                      <a:r>
                        <a:rPr lang="en-GB" sz="1600">
                          <a:solidFill>
                            <a:schemeClr val="dk1"/>
                          </a:solidFill>
                          <a:latin typeface="Helvetica Neue"/>
                          <a:ea typeface="Helvetica Neue"/>
                          <a:cs typeface="Helvetica Neue"/>
                          <a:sym typeface="Helvetica Neue"/>
                        </a:rPr>
                        <a:t>Using existing code, build a simple door alarm using a micro:bit and a magnet to model how magnetic fields interact without objects touching each other.</a:t>
                      </a:r>
                      <a:endParaRPr sz="1600" u="none" strike="noStrike" cap="none">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1"/>
                  </a:ext>
                </a:extLst>
              </a:tr>
              <a:tr h="65755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6C4BC1"/>
                          </a:solidFill>
                          <a:latin typeface="Helvetica Neue"/>
                          <a:ea typeface="Helvetica Neue"/>
                          <a:cs typeface="Helvetica Neue"/>
                          <a:sym typeface="Helvetica Neue"/>
                        </a:rPr>
                        <a:t>Medium</a:t>
                      </a:r>
                      <a:endParaRPr sz="1875" u="none" strike="noStrike" cap="none">
                        <a:solidFill>
                          <a:srgbClr val="6C4BC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075"/>
                        <a:buFont typeface="Arial"/>
                        <a:buNone/>
                      </a:pPr>
                      <a:endParaRPr sz="10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 mins</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Learning outcome:</a:t>
                      </a:r>
                      <a:r>
                        <a:rPr lang="en-GB" sz="1650" u="none" strike="noStrike" cap="none">
                          <a:solidFill>
                            <a:schemeClr val="dk1"/>
                          </a:solidFill>
                          <a:latin typeface="Helvetica Neue"/>
                          <a:ea typeface="Helvetica Neue"/>
                          <a:cs typeface="Helvetica Neue"/>
                          <a:sym typeface="Helvetica Neue"/>
                        </a:rPr>
                        <a:t> </a:t>
                      </a:r>
                      <a:r>
                        <a:rPr lang="en-GB" sz="1600">
                          <a:solidFill>
                            <a:schemeClr val="dk1"/>
                          </a:solidFill>
                          <a:latin typeface="Helvetica Neue"/>
                          <a:ea typeface="Helvetica Neue"/>
                          <a:cs typeface="Helvetica Neue"/>
                          <a:sym typeface="Helvetica Neue"/>
                        </a:rPr>
                        <a:t>I can modify my own simple door alarm program to observe and ask questions about magnetic fields.</a:t>
                      </a:r>
                      <a:endParaRPr sz="1600" u="none" strike="noStrike" cap="none">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2"/>
                  </a:ext>
                </a:extLst>
              </a:tr>
              <a:tr h="825000">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Activity description:</a:t>
                      </a:r>
                      <a:r>
                        <a:rPr lang="en-GB" sz="1650" u="none" strike="noStrike" cap="none">
                          <a:solidFill>
                            <a:schemeClr val="dk1"/>
                          </a:solidFill>
                          <a:latin typeface="Helvetica Neue"/>
                          <a:ea typeface="Helvetica Neue"/>
                          <a:cs typeface="Helvetica Neue"/>
                          <a:sym typeface="Helvetica Neue"/>
                        </a:rPr>
                        <a:t> </a:t>
                      </a:r>
                      <a:r>
                        <a:rPr lang="en-GB" sz="1600">
                          <a:solidFill>
                            <a:schemeClr val="dk1"/>
                          </a:solidFill>
                          <a:latin typeface="Helvetica Neue"/>
                          <a:ea typeface="Helvetica Neue"/>
                          <a:cs typeface="Helvetica Neue"/>
                          <a:sym typeface="Helvetica Neue"/>
                        </a:rPr>
                        <a:t>Modify the starter project to code your own simple door alarm.</a:t>
                      </a:r>
                      <a:endParaRPr sz="160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650"/>
                        <a:buFont typeface="Arial"/>
                        <a:buNone/>
                      </a:pPr>
                      <a:endParaRPr sz="1650">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3"/>
                  </a:ext>
                </a:extLst>
              </a:tr>
              <a:tr h="840100">
                <a:tc rowSpan="2">
                  <a:txBody>
                    <a:bodyPr/>
                    <a:lstStyle/>
                    <a:p>
                      <a:pPr marL="0" marR="0" lvl="0" indent="0" algn="l" rtl="0">
                        <a:lnSpc>
                          <a:spcPct val="90000"/>
                        </a:lnSpc>
                        <a:spcBef>
                          <a:spcPts val="0"/>
                        </a:spcBef>
                        <a:spcAft>
                          <a:spcPts val="0"/>
                        </a:spcAft>
                        <a:buClr>
                          <a:srgbClr val="000000"/>
                        </a:buClr>
                        <a:buSzPts val="1875"/>
                        <a:buFont typeface="Arial"/>
                        <a:buNone/>
                      </a:pPr>
                      <a:r>
                        <a:rPr lang="en-GB" sz="1875" b="1" u="sng" strike="noStrike" cap="none">
                          <a:solidFill>
                            <a:srgbClr val="CD0364"/>
                          </a:solidFill>
                          <a:latin typeface="Helvetica Neue"/>
                          <a:ea typeface="Helvetica Neue"/>
                          <a:cs typeface="Helvetica Neue"/>
                          <a:sym typeface="Helvetica Neue"/>
                          <a:hlinkClick r:id="rId5" action="ppaction://hlinksldjump">
                            <a:extLst>
                              <a:ext uri="{A12FA001-AC4F-418D-AE19-62706E023703}">
                                <ahyp:hlinkClr xmlns:ahyp="http://schemas.microsoft.com/office/drawing/2018/hyperlinkcolor" val="tx"/>
                              </a:ext>
                            </a:extLst>
                          </a:hlinkClick>
                        </a:rPr>
                        <a:t>Spicy</a:t>
                      </a:r>
                      <a:endParaRPr sz="1875" u="none" strike="noStrike" cap="none">
                        <a:solidFill>
                          <a:srgbClr val="CD0364"/>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875"/>
                        <a:buFont typeface="Arial"/>
                        <a:buNone/>
                      </a:pPr>
                      <a:r>
                        <a:rPr lang="en-GB" sz="1875" u="none" strike="noStrike" cap="none">
                          <a:solidFill>
                            <a:schemeClr val="dk1"/>
                          </a:solidFill>
                          <a:latin typeface="Helvetica Neue"/>
                          <a:ea typeface="Helvetica Neue"/>
                          <a:cs typeface="Helvetica Neue"/>
                          <a:sym typeface="Helvetica Neue"/>
                        </a:rPr>
                        <a:t>🌶️🌶️🌶️</a:t>
                      </a:r>
                      <a:endParaRPr sz="18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375"/>
                        <a:buFont typeface="Arial"/>
                        <a:buNone/>
                      </a:pPr>
                      <a:endParaRPr sz="1375" u="none" strike="noStrike" cap="none">
                        <a:solidFill>
                          <a:schemeClr val="dk1"/>
                        </a:solidFill>
                        <a:latin typeface="Helvetica Neue"/>
                        <a:ea typeface="Helvetica Neue"/>
                        <a:cs typeface="Helvetica Neue"/>
                        <a:sym typeface="Helvetica Neue"/>
                      </a:endParaRPr>
                    </a:p>
                    <a:p>
                      <a:pPr marL="0" marR="0" lvl="0" indent="0" algn="l" rtl="0">
                        <a:lnSpc>
                          <a:spcPct val="90000"/>
                        </a:lnSpc>
                        <a:spcBef>
                          <a:spcPts val="812"/>
                        </a:spcBef>
                        <a:spcAft>
                          <a:spcPts val="0"/>
                        </a:spcAft>
                        <a:buClr>
                          <a:srgbClr val="000000"/>
                        </a:buClr>
                        <a:buSzPts val="1400"/>
                        <a:buFont typeface="Arial"/>
                        <a:buNone/>
                      </a:pPr>
                      <a:r>
                        <a:rPr lang="en-GB" sz="1400" u="none" strike="noStrike" cap="none">
                          <a:solidFill>
                            <a:schemeClr val="dk1"/>
                          </a:solidFill>
                          <a:latin typeface="Helvetica Neue"/>
                          <a:ea typeface="Helvetica Neue"/>
                          <a:cs typeface="Helvetica Neue"/>
                          <a:sym typeface="Helvetica Neue"/>
                        </a:rPr>
                        <a:t>45-60 mins</a:t>
                      </a: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Learning outcome:</a:t>
                      </a:r>
                      <a:r>
                        <a:rPr lang="en-GB" sz="1650" u="none" strike="noStrike" cap="none">
                          <a:solidFill>
                            <a:schemeClr val="dk1"/>
                          </a:solidFill>
                          <a:latin typeface="Helvetica Neue"/>
                          <a:ea typeface="Helvetica Neue"/>
                          <a:cs typeface="Helvetica Neue"/>
                          <a:sym typeface="Helvetica Neue"/>
                        </a:rPr>
                        <a:t> </a:t>
                      </a:r>
                      <a:r>
                        <a:rPr lang="en-GB" sz="1600">
                          <a:solidFill>
                            <a:schemeClr val="dk1"/>
                          </a:solidFill>
                          <a:latin typeface="Helvetica Neue"/>
                          <a:ea typeface="Helvetica Neue"/>
                          <a:cs typeface="Helvetica Neue"/>
                          <a:sym typeface="Helvetica Neue"/>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8"/>
                            </a:ext>
                          </a:extLst>
                        </a:rPr>
                        <a:t>I can create my own simple door alarm program to observe and ask questions about magnetic fields.</a:t>
                      </a:r>
                      <a:endParaRPr sz="1650">
                        <a:solidFill>
                          <a:schemeClr val="dk1"/>
                        </a:solidFill>
                        <a:latin typeface="Helvetica Neue"/>
                        <a:ea typeface="Helvetica Neue"/>
                        <a:cs typeface="Helvetica Neue"/>
                        <a:sym typeface="Helvetica Neue"/>
                      </a:endParaRPr>
                    </a:p>
                  </a:txBody>
                  <a:tcPr marL="91425" marR="91425" marT="91425" marB="91425">
                    <a:solidFill>
                      <a:srgbClr val="F3F3F3"/>
                    </a:solidFill>
                  </a:tcPr>
                </a:tc>
                <a:extLst>
                  <a:ext uri="{0D108BD9-81ED-4DB2-BD59-A6C34878D82A}">
                    <a16:rowId xmlns:a16="http://schemas.microsoft.com/office/drawing/2014/main" val="10004"/>
                  </a:ext>
                </a:extLst>
              </a:tr>
              <a:tr h="840475">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650"/>
                        <a:buFont typeface="Arial"/>
                        <a:buNone/>
                      </a:pPr>
                      <a:r>
                        <a:rPr lang="en-GB" sz="1650" b="1" u="none" strike="noStrike" cap="none">
                          <a:solidFill>
                            <a:schemeClr val="dk1"/>
                          </a:solidFill>
                          <a:latin typeface="Helvetica Neue"/>
                          <a:ea typeface="Helvetica Neue"/>
                          <a:cs typeface="Helvetica Neue"/>
                          <a:sym typeface="Helvetica Neue"/>
                        </a:rPr>
                        <a:t>Activity description:</a:t>
                      </a:r>
                      <a:r>
                        <a:rPr lang="en-GB" sz="1650" u="none" strike="noStrike" cap="none">
                          <a:solidFill>
                            <a:schemeClr val="dk1"/>
                          </a:solidFill>
                          <a:latin typeface="Helvetica Neue"/>
                          <a:ea typeface="Helvetica Neue"/>
                          <a:cs typeface="Helvetica Neue"/>
                          <a:sym typeface="Helvetica Neue"/>
                        </a:rPr>
                        <a:t> </a:t>
                      </a:r>
                      <a:r>
                        <a:rPr lang="en-GB" sz="1600">
                          <a:solidFill>
                            <a:schemeClr val="dk1"/>
                          </a:solidFill>
                          <a:latin typeface="Helvetica Neue"/>
                          <a:ea typeface="Helvetica Neue"/>
                          <a:cs typeface="Helvetica Neue"/>
                          <a:sym typeface="Helvetica Neue"/>
                        </a:rPr>
                        <a:t>Code your own simple door alarm program to observe and ask questions about magnetic fields.</a:t>
                      </a:r>
                      <a:endParaRPr sz="1600" u="none" strike="noStrike" cap="none">
                        <a:solidFill>
                          <a:schemeClr val="dk1"/>
                        </a:solidFill>
                        <a:latin typeface="Helvetica Neue"/>
                        <a:ea typeface="Helvetica Neue"/>
                        <a:cs typeface="Helvetica Neue"/>
                        <a:sym typeface="Helvetica Neue"/>
                      </a:endParaRPr>
                    </a:p>
                  </a:txBody>
                  <a:tcPr marL="91425" marR="91425" marT="91425" marB="91425">
                    <a:solidFill>
                      <a:srgbClr val="D9D9D9"/>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3669771b81a_0_55"/>
          <p:cNvSpPr txBox="1">
            <a:spLocks noGrp="1"/>
          </p:cNvSpPr>
          <p:nvPr>
            <p:ph type="body" idx="1"/>
          </p:nvPr>
        </p:nvSpPr>
        <p:spPr>
          <a:xfrm>
            <a:off x="2276389" y="2669745"/>
            <a:ext cx="5353200" cy="1518600"/>
          </a:xfrm>
          <a:prstGeom prst="rect">
            <a:avLst/>
          </a:prstGeom>
          <a:noFill/>
          <a:ln>
            <a:noFill/>
          </a:ln>
        </p:spPr>
        <p:txBody>
          <a:bodyPr spcFirstLastPara="1" wrap="square" lIns="91425" tIns="45700" rIns="91425" bIns="45700" anchor="ctr" anchorCtr="0">
            <a:normAutofit/>
          </a:bodyPr>
          <a:lstStyle/>
          <a:p>
            <a:pPr marL="0" lvl="0" indent="0" algn="ctr" rtl="0">
              <a:lnSpc>
                <a:spcPct val="110000"/>
              </a:lnSpc>
              <a:spcBef>
                <a:spcPts val="0"/>
              </a:spcBef>
              <a:spcAft>
                <a:spcPts val="0"/>
              </a:spcAft>
              <a:buSzPts val="4950"/>
              <a:buNone/>
            </a:pPr>
            <a:r>
              <a:rPr lang="en-GB" sz="4950"/>
              <a:t>Mild</a:t>
            </a:r>
            <a:endParaRPr/>
          </a:p>
        </p:txBody>
      </p:sp>
      <p:sp>
        <p:nvSpPr>
          <p:cNvPr id="150" name="Google Shape;150;g3669771b81a_0_55"/>
          <p:cNvSpPr txBox="1">
            <a:spLocks noGrp="1"/>
          </p:cNvSpPr>
          <p:nvPr>
            <p:ph type="sldNum" idx="12"/>
          </p:nvPr>
        </p:nvSpPr>
        <p:spPr>
          <a:xfrm>
            <a:off x="7101729" y="6125009"/>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GB"/>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5fa30c4f18_0_17"/>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9"/>
                  </a:ext>
                </a:extLst>
              </a:rPr>
              <a:t>Mild 🌶️ </a:t>
            </a:r>
            <a:r>
              <a:rPr lang="en-GB" sz="2600">
                <a:solidFill>
                  <a:srgbClr val="2993D6"/>
                </a:solidFill>
              </a:rPr>
              <a:t>Introduction</a:t>
            </a:r>
            <a:endParaRPr sz="2600">
              <a:solidFill>
                <a:srgbClr val="2993D6"/>
              </a:solidFill>
            </a:endParaRPr>
          </a:p>
        </p:txBody>
      </p:sp>
      <p:sp>
        <p:nvSpPr>
          <p:cNvPr id="156" name="Google Shape;156;g35fa30c4f18_0_17"/>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7</a:t>
            </a:fld>
            <a:endParaRPr/>
          </a:p>
        </p:txBody>
      </p:sp>
      <p:sp>
        <p:nvSpPr>
          <p:cNvPr id="157" name="Google Shape;157;g35fa30c4f18_0_17"/>
          <p:cNvSpPr txBox="1">
            <a:spLocks noGrp="1"/>
          </p:cNvSpPr>
          <p:nvPr>
            <p:ph type="body" idx="1"/>
          </p:nvPr>
        </p:nvSpPr>
        <p:spPr>
          <a:xfrm>
            <a:off x="681025" y="1548375"/>
            <a:ext cx="7850100" cy="4609500"/>
          </a:xfrm>
          <a:prstGeom prst="rect">
            <a:avLst/>
          </a:prstGeom>
          <a:noFill/>
          <a:ln>
            <a:noFill/>
          </a:ln>
        </p:spPr>
        <p:txBody>
          <a:bodyPr spcFirstLastPara="1" wrap="square" lIns="91425" tIns="45700" rIns="91425" bIns="45700" anchor="t" anchorCtr="0">
            <a:normAutofit/>
          </a:bodyPr>
          <a:lstStyle/>
          <a:p>
            <a:pPr marL="457200" lvl="0" indent="-342900" algn="l" rtl="0">
              <a:lnSpc>
                <a:spcPct val="110000"/>
              </a:lnSpc>
              <a:spcBef>
                <a:spcPts val="1300"/>
              </a:spcBef>
              <a:spcAft>
                <a:spcPts val="0"/>
              </a:spcAft>
              <a:buClr>
                <a:srgbClr val="2993D6"/>
              </a:buClr>
              <a:buSzPts val="1800"/>
              <a:buChar char="•"/>
            </a:pPr>
            <a:r>
              <a:rPr lang="en-GB" sz="1800"/>
              <a:t>Students will download the code on their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0"/>
                  </a:ext>
                </a:extLst>
              </a:rPr>
              <a:t>micro:bit, and use</a:t>
            </a:r>
            <a:r>
              <a:rPr lang="en-GB" sz="1800"/>
              <a:t> with a magnet to explore magnetic fields and build a simple door alarm.</a:t>
            </a:r>
            <a:endParaRPr sz="1800"/>
          </a:p>
          <a:p>
            <a:pPr marL="457200" lvl="0" indent="-342900" algn="l" rtl="0">
              <a:lnSpc>
                <a:spcPct val="110000"/>
              </a:lnSpc>
              <a:spcBef>
                <a:spcPts val="1300"/>
              </a:spcBef>
              <a:spcAft>
                <a:spcPts val="0"/>
              </a:spcAft>
              <a:buClr>
                <a:srgbClr val="2993D6"/>
              </a:buClr>
              <a:buSzPts val="1800"/>
              <a:buChar char="•"/>
            </a:pPr>
            <a:r>
              <a:rPr lang="en-GB" sz="1800"/>
              <a:t>Attach a magnet in the corner of a door and attach the micro:bit near it on the door frame.   </a:t>
            </a:r>
            <a:endParaRPr sz="1800"/>
          </a:p>
          <a:p>
            <a:pPr marL="457200" lvl="0" indent="-342900" algn="l" rtl="0">
              <a:lnSpc>
                <a:spcPct val="110000"/>
              </a:lnSpc>
              <a:spcBef>
                <a:spcPts val="1300"/>
              </a:spcBef>
              <a:spcAft>
                <a:spcPts val="0"/>
              </a:spcAft>
              <a:buClr>
                <a:srgbClr val="2993D6"/>
              </a:buClr>
              <a:buSzPts val="1800"/>
              <a:buChar char="•"/>
            </a:pPr>
            <a:r>
              <a:rPr lang="en-GB" sz="1800"/>
              <a:t>Students will test the alarm by opening and closing the door. </a:t>
            </a:r>
            <a:endParaRPr sz="1800"/>
          </a:p>
          <a:p>
            <a:pPr marL="457200" lvl="0" indent="-342900" algn="l" rtl="0">
              <a:lnSpc>
                <a:spcPct val="110000"/>
              </a:lnSpc>
              <a:spcBef>
                <a:spcPts val="1300"/>
              </a:spcBef>
              <a:spcAft>
                <a:spcPts val="0"/>
              </a:spcAft>
              <a:buClr>
                <a:srgbClr val="2993D6"/>
              </a:buClr>
              <a:buSzPts val="1800"/>
              <a:buChar char="•"/>
            </a:pPr>
            <a:r>
              <a:rPr lang="en-GB" sz="1800"/>
              <a:t>Because magnets have different magnetic field strengths, you and your students will take readings and adjust code as needed to improve the door alarm.</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1"/>
                  </a:ext>
                </a:extLst>
              </a:rPr>
              <a:t> </a:t>
            </a:r>
            <a:endParaRPr sz="1800"/>
          </a:p>
          <a:p>
            <a:pPr marL="457200" lvl="0" indent="-342900" algn="l" rtl="0">
              <a:lnSpc>
                <a:spcPct val="110000"/>
              </a:lnSpc>
              <a:spcBef>
                <a:spcPts val="1300"/>
              </a:spcBef>
              <a:spcAft>
                <a:spcPts val="0"/>
              </a:spcAft>
              <a:buClr>
                <a:srgbClr val="2993D6"/>
              </a:buClr>
              <a:buSzPts val="1800"/>
              <a:buChar char="•"/>
            </a:pPr>
            <a:r>
              <a:rPr lang="en-GB" sz="1800"/>
              <a:t>If it is not possible to make a door alarm, </a:t>
            </a:r>
            <a:br>
              <a:rPr lang="en-GB" sz="1800"/>
            </a:br>
            <a:r>
              <a:rPr lang="en-GB" sz="1800"/>
              <a:t>you can do the same experiment with a box. </a:t>
            </a:r>
            <a:endParaRPr sz="1800"/>
          </a:p>
        </p:txBody>
      </p:sp>
      <p:pic>
        <p:nvPicPr>
          <p:cNvPr id="158" name="Google Shape;158;g35fa30c4f18_0_17" descr="decorative"/>
          <p:cNvPicPr preferRelativeResize="0"/>
          <p:nvPr/>
        </p:nvPicPr>
        <p:blipFill rotWithShape="1">
          <a:blip r:embed="rId3">
            <a:alphaModFix/>
          </a:blip>
          <a:srcRect/>
          <a:stretch/>
        </p:blipFill>
        <p:spPr>
          <a:xfrm>
            <a:off x="8310377" y="282688"/>
            <a:ext cx="955218" cy="736882"/>
          </a:xfrm>
          <a:prstGeom prst="rect">
            <a:avLst/>
          </a:prstGeom>
          <a:noFill/>
          <a:ln>
            <a:noFill/>
          </a:ln>
        </p:spPr>
      </p:pic>
      <p:sp>
        <p:nvSpPr>
          <p:cNvPr id="159" name="Google Shape;159;g35fa30c4f18_0_17"/>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60" name="Google Shape;160;g35fa30c4f18_0_17" descr="Illustration of the door alarm project attached to a cardboard box with a lid. " title="Screenshot 2025-07-07 at 14.23.32.png"/>
          <p:cNvPicPr preferRelativeResize="0"/>
          <p:nvPr/>
        </p:nvPicPr>
        <p:blipFill>
          <a:blip r:embed="rId4">
            <a:alphaModFix/>
          </a:blip>
          <a:stretch>
            <a:fillRect/>
          </a:stretch>
        </p:blipFill>
        <p:spPr>
          <a:xfrm>
            <a:off x="6337972" y="4603675"/>
            <a:ext cx="2486999" cy="17526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3669771b81a_0_1"/>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Student A</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2"/>
                  </a:ext>
                </a:extLst>
              </a:rPr>
              <a:t>ctivity</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3"/>
                  </a:ext>
                </a:extLst>
              </a:rPr>
              <a:t> Steps</a:t>
            </a:r>
            <a:r>
              <a:rPr lang="en-GB" sz="2600">
                <a:solidFill>
                  <a:srgbClr val="2993D6"/>
                </a:solidFill>
              </a:rPr>
              <a:t> 1</a:t>
            </a:r>
            <a:endParaRPr sz="2600">
              <a:solidFill>
                <a:srgbClr val="2993D6"/>
              </a:solidFill>
            </a:endParaRPr>
          </a:p>
        </p:txBody>
      </p:sp>
      <p:sp>
        <p:nvSpPr>
          <p:cNvPr id="166" name="Google Shape;166;g3669771b81a_0_1"/>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8</a:t>
            </a:fld>
            <a:endParaRPr/>
          </a:p>
        </p:txBody>
      </p:sp>
      <p:sp>
        <p:nvSpPr>
          <p:cNvPr id="167" name="Google Shape;167;g3669771b81a_0_1"/>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a:bodyPr>
          <a:lstStyle/>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rPr>
              <a:t>Open</a:t>
            </a:r>
            <a:r>
              <a:rPr lang="en-GB" sz="1800" dirty="0">
                <a:solidFill>
                  <a:srgbClr val="000000"/>
                </a:solidFill>
              </a:rPr>
              <a:t> the project: </a:t>
            </a:r>
            <a:r>
              <a:rPr lang="en-GB" sz="1800" u="sng" dirty="0">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4"/>
                  </a:ext>
                </a:extLst>
              </a:rPr>
              <a:t>mbit.io/us-</a:t>
            </a:r>
            <a:r>
              <a:rPr lang="en-GB" sz="1800" u="sng" dirty="0">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5"/>
                  </a:ext>
                </a:extLst>
              </a:rPr>
              <a:t>door</a:t>
            </a:r>
            <a:r>
              <a:rPr lang="en-GB" sz="1800" dirty="0">
                <a:solidFill>
                  <a:srgbClr val="000000"/>
                </a:solidFill>
              </a:rPr>
              <a:t> and </a:t>
            </a:r>
            <a:r>
              <a:rPr lang="en-GB" sz="1800" b="1" dirty="0">
                <a:solidFill>
                  <a:srgbClr val="2A92D6"/>
                </a:solidFill>
              </a:rPr>
              <a:t>download</a:t>
            </a:r>
            <a:r>
              <a:rPr lang="en-GB" sz="1800" dirty="0">
                <a:solidFill>
                  <a:srgbClr val="000000"/>
                </a:solidFill>
              </a:rPr>
              <a:t> the code to </a:t>
            </a:r>
            <a:r>
              <a:rPr lang="en-GB" sz="1800" dirty="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6"/>
                  </a:ext>
                </a:extLst>
              </a:rPr>
              <a:t>the</a:t>
            </a:r>
            <a:r>
              <a:rPr lang="en-GB" sz="1800" dirty="0">
                <a:solidFill>
                  <a:srgbClr val="000000"/>
                </a:solidFill>
              </a:rPr>
              <a:t> </a:t>
            </a:r>
            <a:r>
              <a:rPr lang="en-GB" sz="1800" dirty="0" err="1">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7"/>
                  </a:ext>
                </a:extLst>
              </a:rPr>
              <a:t>micro:bit</a:t>
            </a:r>
            <a:r>
              <a:rPr lang="en-GB" sz="1800" dirty="0">
                <a:solidFill>
                  <a:srgbClr val="000000"/>
                </a:solidFill>
              </a:rPr>
              <a:t>.</a:t>
            </a:r>
            <a:endParaRPr sz="1800" dirty="0">
              <a:solidFill>
                <a:srgbClr val="000000"/>
              </a:solidFill>
            </a:endParaRPr>
          </a:p>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rPr>
              <a:t>Unplug</a:t>
            </a:r>
            <a:r>
              <a:rPr lang="en-GB" sz="1800" b="1" dirty="0">
                <a:solidFill>
                  <a:srgbClr val="000000"/>
                </a:solidFill>
              </a:rPr>
              <a:t> </a:t>
            </a:r>
            <a:r>
              <a:rPr lang="en-GB" sz="1800" dirty="0">
                <a:solidFill>
                  <a:srgbClr val="000000"/>
                </a:solidFill>
              </a:rPr>
              <a:t>the </a:t>
            </a:r>
            <a:r>
              <a:rPr lang="en-GB" sz="1800" dirty="0" err="1">
                <a:solidFill>
                  <a:srgbClr val="000000"/>
                </a:solidFill>
              </a:rPr>
              <a:t>micro:bit</a:t>
            </a:r>
            <a:r>
              <a:rPr lang="en-GB" sz="1800" dirty="0">
                <a:solidFill>
                  <a:srgbClr val="000000"/>
                </a:solidFill>
              </a:rPr>
              <a:t> and </a:t>
            </a:r>
            <a:r>
              <a:rPr lang="en-GB" sz="1800" b="1" dirty="0">
                <a:solidFill>
                  <a:srgbClr val="2A92D6"/>
                </a:solidFill>
              </a:rPr>
              <a:t>connect</a:t>
            </a:r>
            <a:r>
              <a:rPr lang="en-GB" sz="1800" dirty="0">
                <a:solidFill>
                  <a:srgbClr val="000000"/>
                </a:solidFill>
              </a:rPr>
              <a:t> the battery pack.  </a:t>
            </a:r>
            <a:endParaRPr sz="1800" dirty="0">
              <a:solidFill>
                <a:srgbClr val="000000"/>
              </a:solidFill>
            </a:endParaRPr>
          </a:p>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rPr>
              <a:t>Attach</a:t>
            </a:r>
            <a:r>
              <a:rPr lang="en-GB" sz="1800" b="1" dirty="0">
                <a:solidFill>
                  <a:srgbClr val="000000"/>
                </a:solidFill>
              </a:rPr>
              <a:t> </a:t>
            </a:r>
            <a:r>
              <a:rPr lang="en-GB" sz="1800" dirty="0">
                <a:solidFill>
                  <a:srgbClr val="000000"/>
                </a:solidFill>
              </a:rPr>
              <a:t>a magnet to the corner of a door with adhesive putty. </a:t>
            </a:r>
            <a:endParaRPr sz="1800" dirty="0">
              <a:solidFill>
                <a:srgbClr val="000000"/>
              </a:solidFill>
            </a:endParaRPr>
          </a:p>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rPr>
              <a:t>Attach</a:t>
            </a:r>
            <a:r>
              <a:rPr lang="en-GB" sz="1800" dirty="0">
                <a:solidFill>
                  <a:srgbClr val="000000"/>
                </a:solidFill>
              </a:rPr>
              <a:t> a </a:t>
            </a:r>
            <a:r>
              <a:rPr lang="en-GB" sz="1800" dirty="0" err="1">
                <a:solidFill>
                  <a:srgbClr val="000000"/>
                </a:solidFill>
              </a:rPr>
              <a:t>micro:bit</a:t>
            </a:r>
            <a:r>
              <a:rPr lang="en-GB" sz="1800" dirty="0">
                <a:solidFill>
                  <a:srgbClr val="000000"/>
                </a:solidFill>
              </a:rPr>
              <a:t> close to it on the door frame. </a:t>
            </a:r>
            <a:endParaRPr sz="1800" dirty="0">
              <a:solidFill>
                <a:srgbClr val="000000"/>
              </a:solidFill>
            </a:endParaRPr>
          </a:p>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rPr>
              <a:t>Observe</a:t>
            </a:r>
            <a:r>
              <a:rPr lang="en-GB" sz="1800" b="1" dirty="0">
                <a:solidFill>
                  <a:srgbClr val="000000"/>
                </a:solidFill>
              </a:rPr>
              <a:t> </a:t>
            </a:r>
            <a:r>
              <a:rPr lang="en-GB" sz="1800" dirty="0">
                <a:solidFill>
                  <a:srgbClr val="000000"/>
                </a:solidFill>
              </a:rPr>
              <a:t>what happens when the door is opened and closed. Is the alarm triggered when the door is opened? How well do you think it works?</a:t>
            </a:r>
            <a:endParaRPr sz="1800" dirty="0">
              <a:solidFill>
                <a:srgbClr val="000000"/>
              </a:solidFill>
            </a:endParaRPr>
          </a:p>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8"/>
                  </a:ext>
                </a:extLst>
              </a:rPr>
              <a:t>Press</a:t>
            </a:r>
            <a:r>
              <a:rPr lang="en-GB" sz="1800" dirty="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9"/>
                  </a:ext>
                </a:extLst>
              </a:rPr>
              <a:t> button B if you need to reset the alarm. </a:t>
            </a:r>
            <a:endParaRPr sz="1800" dirty="0">
              <a:solidFill>
                <a:srgbClr val="000000"/>
              </a:solidFill>
            </a:endParaRPr>
          </a:p>
          <a:p>
            <a:pPr marL="318151" lvl="0" indent="-309553" algn="l" rtl="0">
              <a:lnSpc>
                <a:spcPct val="110000"/>
              </a:lnSpc>
              <a:spcBef>
                <a:spcPts val="1300"/>
              </a:spcBef>
              <a:spcAft>
                <a:spcPts val="0"/>
              </a:spcAft>
              <a:buClr>
                <a:srgbClr val="2993D6"/>
              </a:buClr>
              <a:buSzPts val="1800"/>
              <a:buChar char="•"/>
            </a:pPr>
            <a:r>
              <a:rPr lang="en-GB" sz="1800" b="1" dirty="0">
                <a:solidFill>
                  <a:srgbClr val="2A92D6"/>
                </a:solidFill>
              </a:rPr>
              <a:t>Review</a:t>
            </a:r>
            <a:r>
              <a:rPr lang="en-GB" sz="1800" dirty="0"/>
              <a:t> knowledge of magnetic field strength, specifically that some magnets are stronger than </a:t>
            </a:r>
            <a:r>
              <a:rPr lang="en-GB" sz="18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0"/>
                  </a:ext>
                </a:extLst>
              </a:rPr>
              <a:t>others. This</a:t>
            </a:r>
            <a:r>
              <a:rPr lang="en-GB" sz="1800" dirty="0"/>
              <a:t> means the universal threshold number in this project may not work for all magnets.  </a:t>
            </a:r>
            <a:endParaRPr sz="1800" dirty="0">
              <a:solidFill>
                <a:srgbClr val="000000"/>
              </a:solidFill>
            </a:endParaRPr>
          </a:p>
        </p:txBody>
      </p:sp>
      <p:sp>
        <p:nvSpPr>
          <p:cNvPr id="168" name="Google Shape;168;g3669771b81a_0_1"/>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69" name="Google Shape;169;g3669771b81a_0_1" descr="Illustration of an educator in front of empty whiteboard used to signal teacher-led activities on this page" title="black female teacher image.png"/>
          <p:cNvPicPr preferRelativeResize="0"/>
          <p:nvPr/>
        </p:nvPicPr>
        <p:blipFill rotWithShape="1">
          <a:blip r:embed="rId4">
            <a:alphaModFix/>
          </a:blip>
          <a:srcRect/>
          <a:stretch/>
        </p:blipFill>
        <p:spPr>
          <a:xfrm>
            <a:off x="8193400" y="379637"/>
            <a:ext cx="1428350" cy="1191276"/>
          </a:xfrm>
          <a:prstGeom prst="rect">
            <a:avLst/>
          </a:prstGeom>
          <a:noFill/>
          <a:ln>
            <a:noFill/>
          </a:ln>
        </p:spPr>
      </p:pic>
      <p:pic>
        <p:nvPicPr>
          <p:cNvPr id="170" name="Google Shape;170;g3669771b81a_0_1" descr="Magnet with solid fill"/>
          <p:cNvPicPr preferRelativeResize="0"/>
          <p:nvPr/>
        </p:nvPicPr>
        <p:blipFill rotWithShape="1">
          <a:blip r:embed="rId5">
            <a:alphaModFix/>
          </a:blip>
          <a:srcRect/>
          <a:stretch/>
        </p:blipFill>
        <p:spPr>
          <a:xfrm>
            <a:off x="6148197" y="5708114"/>
            <a:ext cx="716799" cy="716816"/>
          </a:xfrm>
          <a:prstGeom prst="rect">
            <a:avLst/>
          </a:prstGeom>
          <a:noFill/>
          <a:ln>
            <a:noFill/>
          </a:ln>
        </p:spPr>
      </p:pic>
      <p:pic>
        <p:nvPicPr>
          <p:cNvPr id="171" name="Google Shape;171;g3669771b81a_0_1" descr="An illustration of a micro:bit board with a capital letter T showing on the LED display. "/>
          <p:cNvPicPr preferRelativeResize="0"/>
          <p:nvPr/>
        </p:nvPicPr>
        <p:blipFill rotWithShape="1">
          <a:blip r:embed="rId6">
            <a:alphaModFix/>
          </a:blip>
          <a:srcRect/>
          <a:stretch/>
        </p:blipFill>
        <p:spPr>
          <a:xfrm>
            <a:off x="6903311" y="5475417"/>
            <a:ext cx="1428350" cy="116321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g36d71b7023d_2_0"/>
          <p:cNvSpPr txBox="1">
            <a:spLocks noGrp="1"/>
          </p:cNvSpPr>
          <p:nvPr>
            <p:ph type="title"/>
          </p:nvPr>
        </p:nvSpPr>
        <p:spPr>
          <a:xfrm>
            <a:off x="681037" y="456073"/>
            <a:ext cx="8544000" cy="911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A000"/>
              </a:buClr>
              <a:buSzPts val="2600"/>
              <a:buFont typeface="Arial"/>
              <a:buNone/>
            </a:pPr>
            <a:r>
              <a:rPr lang="en-GB" sz="2600">
                <a:solidFill>
                  <a:srgbClr val="2993D6"/>
                </a:solidFill>
              </a:rPr>
              <a:t>Mild 🌶️ Student A</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1"/>
                  </a:ext>
                </a:extLst>
              </a:rPr>
              <a:t>ctivity</a:t>
            </a:r>
            <a:r>
              <a:rPr lang="en-GB" sz="2600">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2"/>
                  </a:ext>
                </a:extLst>
              </a:rPr>
              <a:t> Steps</a:t>
            </a:r>
            <a:r>
              <a:rPr lang="en-GB" sz="2600">
                <a:solidFill>
                  <a:srgbClr val="2993D6"/>
                </a:solidFill>
              </a:rPr>
              <a:t> 2</a:t>
            </a:r>
            <a:endParaRPr sz="2600">
              <a:solidFill>
                <a:srgbClr val="2993D6"/>
              </a:solidFill>
            </a:endParaRPr>
          </a:p>
        </p:txBody>
      </p:sp>
      <p:sp>
        <p:nvSpPr>
          <p:cNvPr id="177" name="Google Shape;177;g36d71b7023d_2_0"/>
          <p:cNvSpPr txBox="1">
            <a:spLocks noGrp="1"/>
          </p:cNvSpPr>
          <p:nvPr>
            <p:ph type="sldNum" idx="12"/>
          </p:nvPr>
        </p:nvSpPr>
        <p:spPr>
          <a:xfrm>
            <a:off x="6996113" y="6356351"/>
            <a:ext cx="22290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75"/>
              <a:buFont typeface="Arial"/>
              <a:buNone/>
            </a:pPr>
            <a:r>
              <a:rPr lang="en-GB"/>
              <a:t>Page </a:t>
            </a:r>
            <a:fld id="{00000000-1234-1234-1234-123412341234}" type="slidenum">
              <a:rPr lang="en-GB"/>
              <a:t>9</a:t>
            </a:fld>
            <a:endParaRPr/>
          </a:p>
        </p:txBody>
      </p:sp>
      <p:sp>
        <p:nvSpPr>
          <p:cNvPr id="178" name="Google Shape;178;g36d71b7023d_2_0"/>
          <p:cNvSpPr txBox="1">
            <a:spLocks noGrp="1"/>
          </p:cNvSpPr>
          <p:nvPr>
            <p:ph type="body" idx="1"/>
          </p:nvPr>
        </p:nvSpPr>
        <p:spPr>
          <a:xfrm>
            <a:off x="681036" y="1548371"/>
            <a:ext cx="8544000" cy="4609500"/>
          </a:xfrm>
          <a:prstGeom prst="rect">
            <a:avLst/>
          </a:prstGeom>
          <a:noFill/>
          <a:ln>
            <a:noFill/>
          </a:ln>
        </p:spPr>
        <p:txBody>
          <a:bodyPr spcFirstLastPara="1" wrap="square" lIns="91425" tIns="45700" rIns="91425" bIns="45700" anchor="t" anchorCtr="0">
            <a:normAutofit fontScale="92500" lnSpcReduction="10000"/>
          </a:bodyPr>
          <a:lstStyle/>
          <a:p>
            <a:pPr marL="318151" lvl="0" indent="-309553" algn="l" rtl="0">
              <a:lnSpc>
                <a:spcPct val="110000"/>
              </a:lnSpc>
              <a:spcBef>
                <a:spcPts val="1300"/>
              </a:spcBef>
              <a:spcAft>
                <a:spcPts val="0"/>
              </a:spcAft>
              <a:buClr>
                <a:srgbClr val="2993D6"/>
              </a:buClr>
              <a:buSzPts val="1800"/>
              <a:buChar char="•"/>
            </a:pPr>
            <a:r>
              <a:rPr lang="en-GB" sz="1800" b="1">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3"/>
                  </a:ext>
                </a:extLst>
              </a:rPr>
              <a:t>Record</a:t>
            </a:r>
            <a:r>
              <a:rPr lang="en-GB" sz="180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4"/>
                  </a:ext>
                </a:extLst>
              </a:rPr>
              <a:t> the</a:t>
            </a:r>
            <a:r>
              <a:rPr lang="en-GB" sz="1800">
                <a:solidFill>
                  <a:srgbClr val="000000"/>
                </a:solidFill>
              </a:rPr>
              <a:t>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5"/>
                  </a:ext>
                </a:extLst>
              </a:rPr>
              <a:t>magnetic force reading with the door open and closed by pressing button A and noting the numbers on the micro:bit LED display.</a:t>
            </a: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6"/>
                </a:ext>
              </a:extLst>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7"/>
                  </a:ext>
                </a:extLst>
              </a:rPr>
              <a:t>C</a:t>
            </a:r>
            <a:r>
              <a:rPr lang="en-GB" sz="1800" b="1">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8"/>
                  </a:ext>
                </a:extLst>
              </a:rPr>
              <a:t>hoose</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9"/>
                  </a:ext>
                </a:extLst>
              </a:rPr>
              <a:t> a new value to test by picking a number midway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0"/>
                  </a:ext>
                </a:extLst>
              </a:rPr>
              <a:t>between your closed door and open door</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1"/>
                  </a:ext>
                </a:extLst>
              </a:rPr>
              <a:t> readings.</a:t>
            </a: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2"/>
                </a:ext>
              </a:extLst>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3"/>
                  </a:ext>
                </a:extLst>
              </a:rPr>
              <a:t>Adjust</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4"/>
                  </a:ext>
                </a:extLst>
              </a:rPr>
              <a:t> your code by replacing your new reading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5"/>
                  </a:ext>
                </a:extLst>
              </a:rPr>
              <a:t>in second part of the “magnetic force strength” comparison block  (see example)</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6"/>
                  </a:ext>
                </a:extLst>
              </a:rPr>
              <a:t>.</a:t>
            </a: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7"/>
                </a:ext>
              </a:extLst>
            </a:endParaRPr>
          </a:p>
          <a:p>
            <a:pPr marL="0" lvl="0" indent="0" algn="l" rtl="0">
              <a:lnSpc>
                <a:spcPct val="110000"/>
              </a:lnSpc>
              <a:spcBef>
                <a:spcPts val="1300"/>
              </a:spcBef>
              <a:spcAft>
                <a:spcPts val="0"/>
              </a:spcAft>
              <a:buNone/>
            </a:pP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8"/>
                </a:ext>
              </a:extLst>
            </a:endParaRPr>
          </a:p>
          <a:p>
            <a:pPr marL="0" lvl="0" indent="0" algn="l" rtl="0">
              <a:lnSpc>
                <a:spcPct val="110000"/>
              </a:lnSpc>
              <a:spcBef>
                <a:spcPts val="1300"/>
              </a:spcBef>
              <a:spcAft>
                <a:spcPts val="0"/>
              </a:spcAft>
              <a:buNone/>
            </a:pP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9"/>
                </a:ext>
              </a:extLst>
            </a:endParaRPr>
          </a:p>
          <a:p>
            <a:pPr marL="0" lvl="0" indent="0" algn="l" rtl="0">
              <a:lnSpc>
                <a:spcPct val="110000"/>
              </a:lnSpc>
              <a:spcBef>
                <a:spcPts val="1300"/>
              </a:spcBef>
              <a:spcAft>
                <a:spcPts val="0"/>
              </a:spcAft>
              <a:buNone/>
            </a:pPr>
            <a:endParaRPr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0"/>
                </a:ext>
              </a:extLst>
            </a:endParaRPr>
          </a:p>
          <a:p>
            <a:pPr marL="318151" lvl="0" indent="-309553" algn="l" rtl="0">
              <a:lnSpc>
                <a:spcPct val="110000"/>
              </a:lnSpc>
              <a:spcBef>
                <a:spcPts val="1300"/>
              </a:spcBef>
              <a:spcAft>
                <a:spcPts val="0"/>
              </a:spcAft>
              <a:buClr>
                <a:srgbClr val="2993D6"/>
              </a:buClr>
              <a:buSzPts val="1800"/>
              <a:buChar char="•"/>
            </a:pPr>
            <a:r>
              <a:rPr lang="en-GB" sz="1800" b="1">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1"/>
                  </a:ext>
                </a:extLst>
              </a:rPr>
              <a:t>Download </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2"/>
                  </a:ext>
                </a:extLst>
              </a:rPr>
              <a:t>your new code and </a:t>
            </a:r>
            <a:r>
              <a:rPr lang="en-GB" sz="1800" b="1">
                <a:solidFill>
                  <a:srgbClr val="2993D6"/>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3"/>
                  </a:ext>
                </a:extLst>
              </a:rPr>
              <a:t>test</a:t>
            </a:r>
            <a:r>
              <a:rPr lang="en-GB" sz="18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4"/>
                  </a:ext>
                </a:extLst>
              </a:rPr>
              <a:t> it.  </a:t>
            </a:r>
            <a:endParaRPr sz="1800"/>
          </a:p>
          <a:p>
            <a:pPr marL="318151" lvl="0" indent="-309553" algn="l" rtl="0">
              <a:lnSpc>
                <a:spcPct val="110000"/>
              </a:lnSpc>
              <a:spcBef>
                <a:spcPts val="1300"/>
              </a:spcBef>
              <a:spcAft>
                <a:spcPts val="0"/>
              </a:spcAft>
              <a:buClr>
                <a:srgbClr val="2993D6"/>
              </a:buClr>
              <a:buSzPts val="1800"/>
              <a:buChar char="•"/>
            </a:pPr>
            <a:r>
              <a:rPr lang="en-GB" sz="1800" b="1">
                <a:solidFill>
                  <a:srgbClr val="2A92D6"/>
                </a:solidFill>
              </a:rPr>
              <a:t>Observe</a:t>
            </a:r>
            <a:r>
              <a:rPr lang="en-GB" sz="1800" b="1"/>
              <a:t> </a:t>
            </a:r>
            <a:r>
              <a:rPr lang="en-GB" sz="1800"/>
              <a:t>whether the door alarm works better or worse than before.</a:t>
            </a:r>
            <a:r>
              <a:rPr lang="en-GB" sz="1800">
                <a:solidFill>
                  <a:srgbClr val="000000"/>
                </a:solidFill>
              </a:rPr>
              <a:t> How does your knowledge of magnetic field strength support your conclusion?</a:t>
            </a:r>
            <a:endParaRPr sz="1800">
              <a:solidFill>
                <a:srgbClr val="000000"/>
              </a:solidFill>
            </a:endParaRPr>
          </a:p>
        </p:txBody>
      </p:sp>
      <p:sp>
        <p:nvSpPr>
          <p:cNvPr id="179" name="Google Shape;179;g36d71b7023d_2_0"/>
          <p:cNvSpPr txBox="1"/>
          <p:nvPr/>
        </p:nvSpPr>
        <p:spPr>
          <a:xfrm>
            <a:off x="121300" y="6356350"/>
            <a:ext cx="3676200" cy="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50"/>
              <a:buFont typeface="Arial"/>
              <a:buNone/>
            </a:pPr>
            <a:r>
              <a:rPr lang="en-GB" sz="1150" b="1" i="0" u="none" strike="noStrike" cap="none">
                <a:solidFill>
                  <a:srgbClr val="2A92D6"/>
                </a:solidFill>
                <a:latin typeface="Helvetica Neue"/>
                <a:ea typeface="Helvetica Neue"/>
                <a:cs typeface="Helvetica Neue"/>
                <a:sym typeface="Helvetica Neue"/>
              </a:rPr>
              <a:t>Mild 🌶️ </a:t>
            </a:r>
            <a:r>
              <a:rPr lang="en-GB" sz="1150" b="0" i="0" u="none" strike="noStrike" cap="none">
                <a:solidFill>
                  <a:srgbClr val="888888"/>
                </a:solidFill>
                <a:latin typeface="Helvetica Neue"/>
                <a:ea typeface="Helvetica Neue"/>
                <a:cs typeface="Helvetica Neue"/>
                <a:sym typeface="Helvetica Neue"/>
              </a:rPr>
              <a:t>- Medium - Spicy</a:t>
            </a:r>
            <a:endParaRPr sz="1150" b="0" i="0" u="none" strike="noStrike" cap="none">
              <a:solidFill>
                <a:srgbClr val="888888"/>
              </a:solidFill>
              <a:latin typeface="Helvetica Neue"/>
              <a:ea typeface="Helvetica Neue"/>
              <a:cs typeface="Helvetica Neue"/>
              <a:sym typeface="Helvetica Neue"/>
            </a:endParaRPr>
          </a:p>
        </p:txBody>
      </p:sp>
      <p:pic>
        <p:nvPicPr>
          <p:cNvPr id="180" name="Google Shape;180;g36d71b7023d_2_0" descr="Illustration of educator in front of empty whiteboard used to signal teacher-led activities on this page" title="black female teacher image.png"/>
          <p:cNvPicPr preferRelativeResize="0"/>
          <p:nvPr/>
        </p:nvPicPr>
        <p:blipFill rotWithShape="1">
          <a:blip r:embed="rId3">
            <a:alphaModFix/>
          </a:blip>
          <a:srcRect/>
          <a:stretch/>
        </p:blipFill>
        <p:spPr>
          <a:xfrm>
            <a:off x="8193400" y="379637"/>
            <a:ext cx="1428350" cy="1191276"/>
          </a:xfrm>
          <a:prstGeom prst="rect">
            <a:avLst/>
          </a:prstGeom>
          <a:noFill/>
          <a:ln>
            <a:noFill/>
          </a:ln>
        </p:spPr>
      </p:pic>
      <p:pic>
        <p:nvPicPr>
          <p:cNvPr id="181" name="Google Shape;181;g36d71b7023d_2_0" descr="Block-based code for a micro:bit which shows an angry icon on the micro:bit's LED display if the magnetic force strength reading is below 200. &#10;A forever block contains an if then block. The if then block contains a less than comparison block with the magnetic force strength block on the left and the number 200 on the right. It says, 'if magnetic force strength &gt; 200 then'. Underneath that, inside the if then block, is a show icon block with an angry icon displayed. " title="threshold.png"/>
          <p:cNvPicPr preferRelativeResize="0"/>
          <p:nvPr/>
        </p:nvPicPr>
        <p:blipFill>
          <a:blip r:embed="rId4">
            <a:alphaModFix/>
          </a:blip>
          <a:stretch>
            <a:fillRect/>
          </a:stretch>
        </p:blipFill>
        <p:spPr>
          <a:xfrm>
            <a:off x="5623625" y="3709075"/>
            <a:ext cx="3955975" cy="1833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 Slides">
  <a:themeElements>
    <a:clrScheme name="Custom 2">
      <a:dk1>
        <a:srgbClr val="000000"/>
      </a:dk1>
      <a:lt1>
        <a:srgbClr val="FFFFFF"/>
      </a:lt1>
      <a:dk2>
        <a:srgbClr val="3E4048"/>
      </a:dk2>
      <a:lt2>
        <a:srgbClr val="E7E6E6"/>
      </a:lt2>
      <a:accent1>
        <a:srgbClr val="00A000"/>
      </a:accent1>
      <a:accent2>
        <a:srgbClr val="2A92D6"/>
      </a:accent2>
      <a:accent3>
        <a:srgbClr val="CD0365"/>
      </a:accent3>
      <a:accent4>
        <a:srgbClr val="E7645C"/>
      </a:accent4>
      <a:accent5>
        <a:srgbClr val="6C4BC1"/>
      </a:accent5>
      <a:accent6>
        <a:srgbClr val="7BCDC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3088</Words>
  <Application>Microsoft Macintosh PowerPoint</Application>
  <PresentationFormat>A4 Paper (210x297 mm)</PresentationFormat>
  <Paragraphs>272</Paragraphs>
  <Slides>32</Slides>
  <Notes>32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32</vt:i4>
      </vt:variant>
    </vt:vector>
  </HeadingPairs>
  <TitlesOfParts>
    <vt:vector size="37" baseType="lpstr">
      <vt:lpstr>Arial</vt:lpstr>
      <vt:lpstr>Helvetica Neue</vt:lpstr>
      <vt:lpstr>Calibri</vt:lpstr>
      <vt:lpstr>Office Theme</vt:lpstr>
      <vt:lpstr>Divider Slides</vt:lpstr>
      <vt:lpstr>What you need: </vt:lpstr>
      <vt:lpstr>Simple Door Alarm</vt:lpstr>
      <vt:lpstr>Computer Science Concepts</vt:lpstr>
      <vt:lpstr>How the Simple Door Alarm Works </vt:lpstr>
      <vt:lpstr>Pick Your Level</vt:lpstr>
      <vt:lpstr>PowerPoint Presentation</vt:lpstr>
      <vt:lpstr>Mild 🌶️ Introduction</vt:lpstr>
      <vt:lpstr>Mild 🌶️ Student Activity Steps 1</vt:lpstr>
      <vt:lpstr>Mild 🌶️ Student Activity Steps 2</vt:lpstr>
      <vt:lpstr>Mild 🌶️ Code Details 1</vt:lpstr>
      <vt:lpstr>Mild 🌶️ Code Details 2</vt:lpstr>
      <vt:lpstr>PowerPoint Presentation</vt:lpstr>
      <vt:lpstr>Medium 🌶️🌶️ Introduction</vt:lpstr>
      <vt:lpstr>Medium 🌶️🌶️ Student Activity Steps 1</vt:lpstr>
      <vt:lpstr>Medium 🌶️🌶️ Student Activity Steps 2</vt:lpstr>
      <vt:lpstr>Medium 🌶️🌶️ Student Activity Steps 3</vt:lpstr>
      <vt:lpstr>Medium 🌶️🌶️ Student Activity Steps 4</vt:lpstr>
      <vt:lpstr>Medium 🌶️🌶️ Code Details 1</vt:lpstr>
      <vt:lpstr>Medium 🌶️🌶️ Code Details 2</vt:lpstr>
      <vt:lpstr>PowerPoint Presentation</vt:lpstr>
      <vt:lpstr>Spicy 🌶️🌶️🌶️ Introduction</vt:lpstr>
      <vt:lpstr>Spicy 🌶️🌶️🌶️ Student Activity Steps 1</vt:lpstr>
      <vt:lpstr>Spicy 🌶️🌶️🌶️ Student Activity Steps 2</vt:lpstr>
      <vt:lpstr>Spicy 🌶️🌶️🌶️ Student Activity Steps 3</vt:lpstr>
      <vt:lpstr>Spicy 🌶️🌶️🌶️ Student Activity Steps 4</vt:lpstr>
      <vt:lpstr>Spicy 🌶️🌶️🌶️ Student Activity Steps 5</vt:lpstr>
      <vt:lpstr>Spicy 🌶️🌶️🌶️ Student Activity Steps 6</vt:lpstr>
      <vt:lpstr>Spicy 🌶️🌶️🌶️ Student Activity Steps 7</vt:lpstr>
      <vt:lpstr>Spicy 🌶️🌶️🌶️ Code Details 1</vt:lpstr>
      <vt:lpstr>Spicy 🌶️🌶️🌶️ Code Details 2</vt:lpstr>
      <vt:lpstr>PowerPoint Presentation</vt:lpstr>
      <vt:lpstr>Simple Door Alarm Extensions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guide</dc:title>
  <dc:subject/>
  <dc:creator>Micro:bit Educational Foundation</dc:creator>
  <cp:keywords/>
  <dc:description/>
  <cp:lastModifiedBy>Corey Rogers</cp:lastModifiedBy>
  <cp:revision>4</cp:revision>
  <dcterms:created xsi:type="dcterms:W3CDTF">2024-02-02T13:38:47Z</dcterms:created>
  <dcterms:modified xsi:type="dcterms:W3CDTF">2025-11-24T14:48:57Z</dcterms:modified>
  <cp:category/>
</cp:coreProperties>
</file>