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 id="2147483660" r:id="rId3"/>
  </p:sldMasterIdLst>
  <p:notesMasterIdLst>
    <p:notesMasterId r:id="rId3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Lst>
  <p:sldSz cx="9906000" cy="6858000" type="A4"/>
  <p:notesSz cx="6858000" cy="9144000"/>
  <p:embeddedFontLst>
    <p:embeddedFont>
      <p:font typeface="Helvetica Neue" panose="02000503000000020004" pitchFamily="2"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2" roundtripDataSignature="AMtx7mhwvX+1MIsyfS2d/9HgoNgz5Yp04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D6B5C54-C6AB-4141-B6BB-016F7A6D6C66}">
  <a:tblStyle styleId="{1D6B5C54-C6AB-4141-B6BB-016F7A6D6C6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font" Target="fonts/font1.fntdata"/><Relationship Id="rId42" Type="http://customschemas.google.com/relationships/presentationmetadata" Target="metadata"/><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4.fntdata"/><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2.fntdata"/><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4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 name="Google Shape;110;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5" name="Google Shape;225;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1" name="Google Shape;241;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6949c49e84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1" name="Google Shape;271;g36949c49e84_0_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694f2e5230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1" name="Google Shape;281;g3694f2e5230_0_9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90" name="Google Shape;290;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0" name="Google Shape;300;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6" name="Google Shape;306;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Las figuras bidimensionales principales son los triángulos, rectángulos, cuadrados, paralelogramos, rombos y trapecios.</a:t>
            </a:r>
            <a:endParaRPr/>
          </a:p>
        </p:txBody>
      </p:sp>
      <p:sp>
        <p:nvSpPr>
          <p:cNvPr id="134" name="Google Shape;134;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5" name="Google Shape;315;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5" name="Google Shape;325;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0" name="Google Shape;340;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3694f2e5230_0_1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5" name="Google Shape;355;g3694f2e5230_0_16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3694f2e5230_0_1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8" name="Google Shape;368;g3694f2e5230_0_14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3694f2e5230_0_1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9" name="Google Shape;379;g3694f2e5230_0_17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3694f2e5230_0_1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0" name="Google Shape;390;g3694f2e5230_0_1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 name="Google Shape;399;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9" name="Google Shape;409;g365ab73c13e_0_420: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5" name="Google Shape;415;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0" name="Google Shape;160;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6" name="Google Shape;176;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694f2e5230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4" name="Google Shape;184;g3694f2e5230_0_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 name="Google Shape;207;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6" name="Google Shape;216;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80"/>
        <p:cNvGrpSpPr/>
        <p:nvPr/>
      </p:nvGrpSpPr>
      <p:grpSpPr>
        <a:xfrm>
          <a:off x="0" y="0"/>
          <a:ext cx="0" cy="0"/>
          <a:chOff x="0" y="0"/>
          <a:chExt cx="0" cy="0"/>
        </a:xfrm>
      </p:grpSpPr>
      <p:pic>
        <p:nvPicPr>
          <p:cNvPr id="81" name="Google Shape;81;g3694f2e5230_0_87"/>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82" name="Google Shape;82;g3694f2e5230_0_87"/>
          <p:cNvSpPr txBox="1">
            <a:spLocks noGrp="1"/>
          </p:cNvSpPr>
          <p:nvPr>
            <p:ph type="ctrTitle"/>
          </p:nvPr>
        </p:nvSpPr>
        <p:spPr>
          <a:xfrm>
            <a:off x="887451" y="3126259"/>
            <a:ext cx="5437800" cy="1320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89"/>
        <p:cNvGrpSpPr/>
        <p:nvPr/>
      </p:nvGrpSpPr>
      <p:grpSpPr>
        <a:xfrm>
          <a:off x="0" y="0"/>
          <a:ext cx="0" cy="0"/>
          <a:chOff x="0" y="0"/>
          <a:chExt cx="0" cy="0"/>
        </a:xfrm>
      </p:grpSpPr>
      <p:sp>
        <p:nvSpPr>
          <p:cNvPr id="90" name="Google Shape;90;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92"/>
        <p:cNvGrpSpPr/>
        <p:nvPr/>
      </p:nvGrpSpPr>
      <p:grpSpPr>
        <a:xfrm>
          <a:off x="0" y="0"/>
          <a:ext cx="0" cy="0"/>
          <a:chOff x="0" y="0"/>
          <a:chExt cx="0" cy="0"/>
        </a:xfrm>
      </p:grpSpPr>
      <p:sp>
        <p:nvSpPr>
          <p:cNvPr id="93" name="Google Shape;93;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95"/>
        <p:cNvGrpSpPr/>
        <p:nvPr/>
      </p:nvGrpSpPr>
      <p:grpSpPr>
        <a:xfrm>
          <a:off x="0" y="0"/>
          <a:ext cx="0" cy="0"/>
          <a:chOff x="0" y="0"/>
          <a:chExt cx="0" cy="0"/>
        </a:xfrm>
      </p:grpSpPr>
      <p:sp>
        <p:nvSpPr>
          <p:cNvPr id="96" name="Google Shape;96;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98"/>
        <p:cNvGrpSpPr/>
        <p:nvPr/>
      </p:nvGrpSpPr>
      <p:grpSpPr>
        <a:xfrm>
          <a:off x="0" y="0"/>
          <a:ext cx="0" cy="0"/>
          <a:chOff x="0" y="0"/>
          <a:chExt cx="0" cy="0"/>
        </a:xfrm>
      </p:grpSpPr>
      <p:sp>
        <p:nvSpPr>
          <p:cNvPr id="99" name="Google Shape;99;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101"/>
        <p:cNvGrpSpPr/>
        <p:nvPr/>
      </p:nvGrpSpPr>
      <p:grpSpPr>
        <a:xfrm>
          <a:off x="0" y="0"/>
          <a:ext cx="0" cy="0"/>
          <a:chOff x="0" y="0"/>
          <a:chExt cx="0" cy="0"/>
        </a:xfrm>
      </p:grpSpPr>
      <p:sp>
        <p:nvSpPr>
          <p:cNvPr id="102" name="Google Shape;102;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104"/>
        <p:cNvGrpSpPr/>
        <p:nvPr/>
      </p:nvGrpSpPr>
      <p:grpSpPr>
        <a:xfrm>
          <a:off x="0" y="0"/>
          <a:ext cx="0" cy="0"/>
          <a:chOff x="0" y="0"/>
          <a:chExt cx="0" cy="0"/>
        </a:xfrm>
      </p:grpSpPr>
      <p:sp>
        <p:nvSpPr>
          <p:cNvPr id="105" name="Google Shape;105;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5166692"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práctica interactiva de Matemáticas con selector de actividades</a:t>
            </a:r>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299" y="83975"/>
            <a:ext cx="5667025"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práctica interactiva de Matemáticas con selector de actividades</a:t>
            </a:r>
            <a:endParaRPr/>
          </a:p>
          <a:p>
            <a:pPr marL="0" marR="0" lvl="0" indent="0" algn="l" rtl="0">
              <a:lnSpc>
                <a:spcPct val="100000"/>
              </a:lnSpc>
              <a:spcBef>
                <a:spcPts val="0"/>
              </a:spcBef>
              <a:spcAft>
                <a:spcPts val="0"/>
              </a:spcAft>
              <a:buClr>
                <a:schemeClr val="dk1"/>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5th Grade - Interactive Math Practice with Activity Picker</a:t>
            </a:r>
            <a:endParaRPr/>
          </a:p>
          <a:p>
            <a:pPr marL="0" marR="0" lvl="0" indent="0" algn="l" rtl="0">
              <a:lnSpc>
                <a:spcPct val="100000"/>
              </a:lnSpc>
              <a:spcBef>
                <a:spcPts val="0"/>
              </a:spcBef>
              <a:spcAft>
                <a:spcPts val="0"/>
              </a:spcAft>
              <a:buClr>
                <a:schemeClr val="dk1"/>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52"/>
        <p:cNvGrpSpPr/>
        <p:nvPr/>
      </p:nvGrpSpPr>
      <p:grpSpPr>
        <a:xfrm>
          <a:off x="0" y="0"/>
          <a:ext cx="0" cy="0"/>
          <a:chOff x="0" y="0"/>
          <a:chExt cx="0" cy="0"/>
        </a:xfrm>
      </p:grpSpPr>
      <p:sp>
        <p:nvSpPr>
          <p:cNvPr id="53" name="Google Shape;53;g3694f2e5230_0_7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g3694f2e5230_0_76"/>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g3694f2e5230_0_7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g3694f2e5230_0_7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57" name="Google Shape;57;g3694f2e5230_0_76"/>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58" name="Google Shape;58;g3694f2e5230_0_76"/>
          <p:cNvSpPr txBox="1"/>
          <p:nvPr/>
        </p:nvSpPr>
        <p:spPr>
          <a:xfrm>
            <a:off x="121300" y="83975"/>
            <a:ext cx="51666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práctica interactiva de Matemáticas con selector de actividades</a:t>
            </a:r>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59"/>
        <p:cNvGrpSpPr/>
        <p:nvPr/>
      </p:nvGrpSpPr>
      <p:grpSpPr>
        <a:xfrm>
          <a:off x="0" y="0"/>
          <a:ext cx="0" cy="0"/>
          <a:chOff x="0" y="0"/>
          <a:chExt cx="0" cy="0"/>
        </a:xfrm>
      </p:grpSpPr>
      <p:pic>
        <p:nvPicPr>
          <p:cNvPr id="60" name="Google Shape;60;g3694f2e5230_0_59"/>
          <p:cNvPicPr preferRelativeResize="0"/>
          <p:nvPr/>
        </p:nvPicPr>
        <p:blipFill rotWithShape="1">
          <a:blip r:embed="rId2">
            <a:alphaModFix/>
          </a:blip>
          <a:srcRect/>
          <a:stretch/>
        </p:blipFill>
        <p:spPr>
          <a:xfrm>
            <a:off x="1" y="-253998"/>
            <a:ext cx="9905997" cy="7112000"/>
          </a:xfrm>
          <a:prstGeom prst="rect">
            <a:avLst/>
          </a:prstGeom>
          <a:noFill/>
          <a:ln>
            <a:noFill/>
          </a:ln>
        </p:spPr>
      </p:pic>
      <p:sp>
        <p:nvSpPr>
          <p:cNvPr id="61" name="Google Shape;61;g3694f2e5230_0_59"/>
          <p:cNvSpPr/>
          <p:nvPr/>
        </p:nvSpPr>
        <p:spPr>
          <a:xfrm>
            <a:off x="4418076" y="950976"/>
            <a:ext cx="1158110" cy="1315913"/>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62" name="Google Shape;62;g3694f2e5230_0_59"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63" name="Google Shape;63;g3694f2e5230_0_59"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64" name="Google Shape;64;g3694f2e5230_0_59"/>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65" name="Google Shape;65;g3694f2e5230_0_59"/>
          <p:cNvSpPr/>
          <p:nvPr/>
        </p:nvSpPr>
        <p:spPr>
          <a:xfrm>
            <a:off x="326898" y="4498848"/>
            <a:ext cx="1494655" cy="1912948"/>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66" name="Google Shape;66;g3694f2e5230_0_59"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67" name="Google Shape;67;g3694f2e5230_0_59"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68"/>
        <p:cNvGrpSpPr/>
        <p:nvPr/>
      </p:nvGrpSpPr>
      <p:grpSpPr>
        <a:xfrm>
          <a:off x="0" y="0"/>
          <a:ext cx="0" cy="0"/>
          <a:chOff x="0" y="0"/>
          <a:chExt cx="0" cy="0"/>
        </a:xfrm>
      </p:grpSpPr>
      <p:sp>
        <p:nvSpPr>
          <p:cNvPr id="69" name="Google Shape;69;g3694f2e5230_0_6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g3694f2e5230_0_68"/>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g3694f2e5230_0_68"/>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g3694f2e5230_0_6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73" name="Google Shape;73;g3694f2e5230_0_68"/>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74" name="Google Shape;74;g3694f2e5230_0_68"/>
          <p:cNvSpPr txBox="1">
            <a:spLocks noGrp="1"/>
          </p:cNvSpPr>
          <p:nvPr>
            <p:ph type="body" idx="2"/>
          </p:nvPr>
        </p:nvSpPr>
        <p:spPr>
          <a:xfrm>
            <a:off x="5092861"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75" name="Google Shape;75;g3694f2e5230_0_68"/>
          <p:cNvSpPr txBox="1"/>
          <p:nvPr/>
        </p:nvSpPr>
        <p:spPr>
          <a:xfrm>
            <a:off x="121300" y="83975"/>
            <a:ext cx="51666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práctica interactiva de Matemáticas con selector de actividades</a:t>
            </a:r>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76"/>
        <p:cNvGrpSpPr/>
        <p:nvPr/>
      </p:nvGrpSpPr>
      <p:grpSpPr>
        <a:xfrm>
          <a:off x="0" y="0"/>
          <a:ext cx="0" cy="0"/>
          <a:chOff x="0" y="0"/>
          <a:chExt cx="0" cy="0"/>
        </a:xfrm>
      </p:grpSpPr>
      <p:sp>
        <p:nvSpPr>
          <p:cNvPr id="77" name="Google Shape;77;g3694f2e5230_0_83"/>
          <p:cNvSpPr txBox="1">
            <a:spLocks noGrp="1"/>
          </p:cNvSpPr>
          <p:nvPr>
            <p:ph type="title"/>
          </p:nvPr>
        </p:nvSpPr>
        <p:spPr>
          <a:xfrm>
            <a:off x="460997" y="369143"/>
            <a:ext cx="3822900" cy="830100"/>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g3694f2e5230_0_83"/>
          <p:cNvSpPr txBox="1"/>
          <p:nvPr/>
        </p:nvSpPr>
        <p:spPr>
          <a:xfrm>
            <a:off x="9539907" y="6509187"/>
            <a:ext cx="452100" cy="275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79" name="Google Shape;79;g3694f2e5230_0_83"/>
          <p:cNvSpPr txBox="1"/>
          <p:nvPr/>
        </p:nvSpPr>
        <p:spPr>
          <a:xfrm>
            <a:off x="121300" y="83975"/>
            <a:ext cx="51666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5.º curso: práctica interactiva de Matemáticas con selector de actividades</a:t>
            </a:r>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3.xml"/><Relationship Id="rId7"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sp>
        <p:nvSpPr>
          <p:cNvPr id="47" name="Google Shape;47;g3694f2e5230_0_53"/>
          <p:cNvSpPr txBox="1">
            <a:spLocks noGrp="1"/>
          </p:cNvSpPr>
          <p:nvPr>
            <p:ph type="title"/>
          </p:nvPr>
        </p:nvSpPr>
        <p:spPr>
          <a:xfrm>
            <a:off x="681038" y="365125"/>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8" name="Google Shape;48;g3694f2e5230_0_53"/>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49" name="Google Shape;49;g3694f2e5230_0_53"/>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0" name="Google Shape;50;g3694f2e5230_0_53"/>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1" name="Google Shape;51;g3694f2e5230_0_5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3"/>
        <p:cNvGrpSpPr/>
        <p:nvPr/>
      </p:nvGrpSpPr>
      <p:grpSpPr>
        <a:xfrm>
          <a:off x="0" y="0"/>
          <a:ext cx="0" cy="0"/>
          <a:chOff x="0" y="0"/>
          <a:chExt cx="0" cy="0"/>
        </a:xfrm>
      </p:grpSpPr>
      <p:pic>
        <p:nvPicPr>
          <p:cNvPr id="84" name="Google Shape;84;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85" name="Google Shape;85;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87" name="Google Shape;87;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mbit.io/us-activity-pp"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20.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hyperlink" Target="http://mbit.io/us-activity-spicy"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cde.ca.gov/Ci/ma/cf/documents/mathfwchapter2.pdf"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9.jp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mbit.io/us-activity"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111"/>
        <p:cNvGrpSpPr/>
        <p:nvPr/>
      </p:nvGrpSpPr>
      <p:grpSpPr>
        <a:xfrm>
          <a:off x="0" y="0"/>
          <a:ext cx="0" cy="0"/>
          <a:chOff x="0" y="0"/>
          <a:chExt cx="0" cy="0"/>
        </a:xfrm>
      </p:grpSpPr>
      <p:sp>
        <p:nvSpPr>
          <p:cNvPr id="112" name="Google Shape;112;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3" name="Google Shape;113;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114" name="Google Shape;114;g35fec345a22_0_24"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115" name="Google Shape;115;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Guía del proyecto</a:t>
            </a:r>
            <a:endParaRPr/>
          </a:p>
        </p:txBody>
      </p:sp>
      <p:sp>
        <p:nvSpPr>
          <p:cNvPr id="116" name="Google Shape;116;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Práctica interactiva de Matemáticas con selector de actividades</a:t>
            </a:r>
            <a:endParaRPr/>
          </a:p>
        </p:txBody>
      </p:sp>
      <p:grpSp>
        <p:nvGrpSpPr>
          <p:cNvPr id="117" name="Google Shape;117;g35fec345a22_0_24"/>
          <p:cNvGrpSpPr/>
          <p:nvPr/>
        </p:nvGrpSpPr>
        <p:grpSpPr>
          <a:xfrm>
            <a:off x="283824" y="308092"/>
            <a:ext cx="9299088" cy="948538"/>
            <a:chOff x="1043748" y="-1624402"/>
            <a:chExt cx="1645200" cy="875600"/>
          </a:xfrm>
        </p:grpSpPr>
        <p:sp>
          <p:nvSpPr>
            <p:cNvPr id="118" name="Google Shape;118;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9" name="Google Shape;119;g35fec345a22_0_24"/>
            <p:cNvSpPr txBox="1"/>
            <p:nvPr/>
          </p:nvSpPr>
          <p:spPr>
            <a:xfrm>
              <a:off x="1112157" y="-1522993"/>
              <a:ext cx="1506000" cy="774191"/>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400" b="0" i="0" u="none" strike="noStrike" cap="none">
                  <a:solidFill>
                    <a:schemeClr val="lt1"/>
                  </a:solidFill>
                  <a:latin typeface="Helvetica Neue"/>
                  <a:ea typeface="Helvetica Neue"/>
                  <a:cs typeface="Helvetica Neue"/>
                  <a:sym typeface="Helvetica Neue"/>
                </a:rPr>
                <a:t>Integración de la Informática con las Matemáticas - 5.º curso</a:t>
              </a:r>
              <a:endParaRPr/>
            </a:p>
          </p:txBody>
        </p:sp>
      </p:grpSp>
      <p:sp>
        <p:nvSpPr>
          <p:cNvPr id="120" name="Google Shape;120;g35fec345a22_0_24" descr="'''"/>
          <p:cNvSpPr/>
          <p:nvPr/>
        </p:nvSpPr>
        <p:spPr>
          <a:xfrm>
            <a:off x="330224" y="5954600"/>
            <a:ext cx="2504415"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121" name="Google Shape;121;g35fec345a22_0_24" descr="Ilustración de un micro:bit necesario para utilizar este recurso"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122" name="Google Shape;122;g35fec345a22_0_24" descr="Ilustración de un cable Micro USB que se necesita para descargar código en el micro:bit utilizado en este recurso"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grpSp>
        <p:nvGrpSpPr>
          <p:cNvPr id="123" name="Google Shape;123;g35fec345a22_0_24"/>
          <p:cNvGrpSpPr/>
          <p:nvPr/>
        </p:nvGrpSpPr>
        <p:grpSpPr>
          <a:xfrm>
            <a:off x="3589798" y="3966100"/>
            <a:ext cx="1207429" cy="1408180"/>
            <a:chOff x="2774754" y="4194251"/>
            <a:chExt cx="1010147" cy="1177999"/>
          </a:xfrm>
        </p:grpSpPr>
        <p:pic>
          <p:nvPicPr>
            <p:cNvPr id="124" name="Google Shape;124;g35fec345a22_0_24" descr="Ilustración de una batería de respaldo necesaria para suministrar energía a un micro:bit utilizado con este recurso" title="Screenshot 2025-06-03 at 15.50.33.png"/>
            <p:cNvPicPr preferRelativeResize="0"/>
            <p:nvPr/>
          </p:nvPicPr>
          <p:blipFill rotWithShape="1">
            <a:blip r:embed="rId6">
              <a:alphaModFix/>
            </a:blip>
            <a:srcRect/>
            <a:stretch/>
          </p:blipFill>
          <p:spPr>
            <a:xfrm>
              <a:off x="2774754" y="4194251"/>
              <a:ext cx="1010147" cy="1149704"/>
            </a:xfrm>
            <a:prstGeom prst="rect">
              <a:avLst/>
            </a:prstGeom>
            <a:noFill/>
            <a:ln>
              <a:noFill/>
            </a:ln>
          </p:spPr>
        </p:pic>
        <p:sp>
          <p:nvSpPr>
            <p:cNvPr id="125" name="Google Shape;125;g35fec345a22_0_24"/>
            <p:cNvSpPr txBox="1"/>
            <p:nvPr/>
          </p:nvSpPr>
          <p:spPr>
            <a:xfrm>
              <a:off x="2774800" y="5200650"/>
              <a:ext cx="1010100" cy="171600"/>
            </a:xfrm>
            <a:prstGeom prst="rect">
              <a:avLst/>
            </a:prstGeom>
            <a:solidFill>
              <a:srgbClr val="FFFFFF"/>
            </a:solidFill>
            <a:ln>
              <a:noFill/>
            </a:ln>
          </p:spPr>
          <p:txBody>
            <a:bodyPr spcFirstLastPara="1" wrap="square" lIns="85575" tIns="0" rIns="85575" bIns="85575" anchor="t" anchorCtr="0">
              <a:noAutofit/>
            </a:bodyPr>
            <a:lstStyle/>
            <a:p>
              <a:pPr marL="0" marR="0" lvl="0" indent="0" algn="ctr" rtl="0">
                <a:lnSpc>
                  <a:spcPct val="100000"/>
                </a:lnSpc>
                <a:spcBef>
                  <a:spcPts val="0"/>
                </a:spcBef>
                <a:spcAft>
                  <a:spcPts val="0"/>
                </a:spcAft>
                <a:buClr>
                  <a:srgbClr val="000000"/>
                </a:buClr>
                <a:buSzPts val="912"/>
                <a:buFont typeface="Arial"/>
                <a:buNone/>
              </a:pPr>
              <a:r>
                <a:rPr lang="en-GB" sz="896" b="1">
                  <a:latin typeface="Helvetica Neue"/>
                  <a:ea typeface="Helvetica Neue"/>
                  <a:cs typeface="Helvetica Neue"/>
                  <a:sym typeface="Helvetica Neue"/>
                </a:rPr>
                <a:t>Batería</a:t>
              </a:r>
              <a:endParaRPr sz="896" b="1" i="0" u="none" strike="noStrike" cap="none">
                <a:solidFill>
                  <a:srgbClr val="000000"/>
                </a:solidFill>
                <a:latin typeface="Helvetica Neue"/>
                <a:ea typeface="Helvetica Neue"/>
                <a:cs typeface="Helvetica Neue"/>
                <a:sym typeface="Helvetica Neue"/>
              </a:endParaRPr>
            </a:p>
          </p:txBody>
        </p:sp>
      </p:grpSp>
      <p:grpSp>
        <p:nvGrpSpPr>
          <p:cNvPr id="126" name="Google Shape;126;g35fec345a22_0_24"/>
          <p:cNvGrpSpPr/>
          <p:nvPr/>
        </p:nvGrpSpPr>
        <p:grpSpPr>
          <a:xfrm>
            <a:off x="4954220" y="4161168"/>
            <a:ext cx="1672469" cy="1374355"/>
            <a:chOff x="3916243" y="4367216"/>
            <a:chExt cx="1399204" cy="1149703"/>
          </a:xfrm>
        </p:grpSpPr>
        <p:pic>
          <p:nvPicPr>
            <p:cNvPr id="127" name="Google Shape;127;g35fec345a22_0_24" title="computer with usb.png"/>
            <p:cNvPicPr preferRelativeResize="0"/>
            <p:nvPr/>
          </p:nvPicPr>
          <p:blipFill rotWithShape="1">
            <a:blip r:embed="rId7">
              <a:alphaModFix/>
            </a:blip>
            <a:srcRect/>
            <a:stretch/>
          </p:blipFill>
          <p:spPr>
            <a:xfrm>
              <a:off x="3916243" y="4367216"/>
              <a:ext cx="1399127" cy="1149703"/>
            </a:xfrm>
            <a:prstGeom prst="rect">
              <a:avLst/>
            </a:prstGeom>
            <a:noFill/>
            <a:ln>
              <a:noFill/>
            </a:ln>
          </p:spPr>
        </p:pic>
        <p:sp>
          <p:nvSpPr>
            <p:cNvPr id="128" name="Google Shape;128;g35fec345a22_0_24"/>
            <p:cNvSpPr txBox="1"/>
            <p:nvPr/>
          </p:nvSpPr>
          <p:spPr>
            <a:xfrm>
              <a:off x="3916247" y="5200653"/>
              <a:ext cx="1399200" cy="252300"/>
            </a:xfrm>
            <a:prstGeom prst="rect">
              <a:avLst/>
            </a:prstGeom>
            <a:solidFill>
              <a:srgbClr val="FFFFFF"/>
            </a:solidFill>
            <a:ln>
              <a:noFill/>
            </a:ln>
          </p:spPr>
          <p:txBody>
            <a:bodyPr spcFirstLastPara="1" wrap="square" lIns="85575" tIns="0" rIns="85575" bIns="85575" anchor="t" anchorCtr="0">
              <a:noAutofit/>
            </a:bodyPr>
            <a:lstStyle/>
            <a:p>
              <a:pPr marL="0" marR="0" lvl="0" indent="0" algn="l" rtl="0">
                <a:lnSpc>
                  <a:spcPct val="100000"/>
                </a:lnSpc>
                <a:spcBef>
                  <a:spcPts val="0"/>
                </a:spcBef>
                <a:spcAft>
                  <a:spcPts val="0"/>
                </a:spcAft>
                <a:buClr>
                  <a:srgbClr val="000000"/>
                </a:buClr>
                <a:buSzPts val="912"/>
                <a:buFont typeface="Arial"/>
                <a:buNone/>
              </a:pPr>
              <a:r>
                <a:rPr lang="en-GB" sz="896" b="1">
                  <a:latin typeface="Helvetica Neue"/>
                  <a:ea typeface="Helvetica Neue"/>
                  <a:cs typeface="Helvetica Neue"/>
                  <a:sym typeface="Helvetica Neue"/>
                </a:rPr>
                <a:t>Computadora </a:t>
              </a:r>
              <a:endParaRPr sz="896"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912"/>
                <a:buFont typeface="Arial"/>
                <a:buNone/>
              </a:pPr>
              <a:r>
                <a:rPr lang="en-GB" sz="896">
                  <a:latin typeface="Helvetica Neue"/>
                  <a:ea typeface="Helvetica Neue"/>
                  <a:cs typeface="Helvetica Neue"/>
                  <a:sym typeface="Helvetica Neue"/>
                </a:rPr>
                <a:t>con USB</a:t>
              </a:r>
              <a:endParaRPr sz="896" i="0" u="none" strike="noStrike" cap="none">
                <a:solidFill>
                  <a:srgbClr val="000000"/>
                </a:solidFill>
                <a:latin typeface="Helvetica Neue"/>
                <a:ea typeface="Helvetica Neue"/>
                <a:cs typeface="Helvetica Neue"/>
                <a:sym typeface="Helvetica Neue"/>
              </a:endParaRPr>
            </a:p>
          </p:txBody>
        </p:sp>
      </p:grpSp>
      <p:grpSp>
        <p:nvGrpSpPr>
          <p:cNvPr id="129" name="Google Shape;129;g35fec345a22_0_24"/>
          <p:cNvGrpSpPr/>
          <p:nvPr/>
        </p:nvGrpSpPr>
        <p:grpSpPr>
          <a:xfrm>
            <a:off x="6772125" y="4154686"/>
            <a:ext cx="1683939" cy="1387329"/>
            <a:chOff x="5437121" y="4361794"/>
            <a:chExt cx="1408800" cy="1160556"/>
          </a:xfrm>
        </p:grpSpPr>
        <p:pic>
          <p:nvPicPr>
            <p:cNvPr id="130" name="Google Shape;130;g35fec345a22_0_24" title="tablet with bluetooth.png"/>
            <p:cNvPicPr preferRelativeResize="0"/>
            <p:nvPr/>
          </p:nvPicPr>
          <p:blipFill rotWithShape="1">
            <a:blip r:embed="rId8">
              <a:alphaModFix/>
            </a:blip>
            <a:srcRect/>
            <a:stretch/>
          </p:blipFill>
          <p:spPr>
            <a:xfrm>
              <a:off x="5446722" y="4361794"/>
              <a:ext cx="1399124" cy="1160556"/>
            </a:xfrm>
            <a:prstGeom prst="rect">
              <a:avLst/>
            </a:prstGeom>
            <a:noFill/>
            <a:ln>
              <a:noFill/>
            </a:ln>
          </p:spPr>
        </p:pic>
        <p:sp>
          <p:nvSpPr>
            <p:cNvPr id="131" name="Google Shape;131;g35fec345a22_0_24"/>
            <p:cNvSpPr txBox="1"/>
            <p:nvPr/>
          </p:nvSpPr>
          <p:spPr>
            <a:xfrm>
              <a:off x="5437121" y="5200653"/>
              <a:ext cx="1408800" cy="287100"/>
            </a:xfrm>
            <a:prstGeom prst="rect">
              <a:avLst/>
            </a:prstGeom>
            <a:solidFill>
              <a:srgbClr val="FFFFFF"/>
            </a:solidFill>
            <a:ln>
              <a:noFill/>
            </a:ln>
          </p:spPr>
          <p:txBody>
            <a:bodyPr spcFirstLastPara="1" wrap="square" lIns="85575" tIns="0" rIns="85575" bIns="85575" anchor="t" anchorCtr="0">
              <a:noAutofit/>
            </a:bodyPr>
            <a:lstStyle/>
            <a:p>
              <a:pPr marL="0" marR="0" lvl="0" indent="0" algn="l" rtl="0">
                <a:lnSpc>
                  <a:spcPct val="100000"/>
                </a:lnSpc>
                <a:spcBef>
                  <a:spcPts val="0"/>
                </a:spcBef>
                <a:spcAft>
                  <a:spcPts val="0"/>
                </a:spcAft>
                <a:buClr>
                  <a:srgbClr val="000000"/>
                </a:buClr>
                <a:buSzPts val="912"/>
                <a:buFont typeface="Arial"/>
                <a:buNone/>
              </a:pPr>
              <a:r>
                <a:rPr lang="en-GB" sz="896" b="1">
                  <a:latin typeface="Helvetica Neue"/>
                  <a:ea typeface="Helvetica Neue"/>
                  <a:cs typeface="Helvetica Neue"/>
                  <a:sym typeface="Helvetica Neue"/>
                </a:rPr>
                <a:t>Tablet </a:t>
              </a:r>
              <a:endParaRPr sz="896"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912"/>
                <a:buFont typeface="Arial"/>
                <a:buNone/>
              </a:pPr>
              <a:r>
                <a:rPr lang="en-GB" sz="896">
                  <a:latin typeface="Helvetica Neue"/>
                  <a:ea typeface="Helvetica Neue"/>
                  <a:cs typeface="Helvetica Neue"/>
                  <a:sym typeface="Helvetica Neue"/>
                </a:rPr>
                <a:t>con Bluetooth</a:t>
              </a:r>
              <a:endParaRPr sz="896"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g35fa30c4f18_0_96"/>
          <p:cNvSpPr txBox="1">
            <a:spLocks noGrp="1"/>
          </p:cNvSpPr>
          <p:nvPr>
            <p:ph type="title"/>
          </p:nvPr>
        </p:nvSpPr>
        <p:spPr>
          <a:xfrm>
            <a:off x="681012"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100">
                <a:solidFill>
                  <a:srgbClr val="2993D6"/>
                </a:solidFill>
              </a:rPr>
              <a:t>Ligero 🌶️ Detalles del código</a:t>
            </a:r>
            <a:endParaRPr/>
          </a:p>
        </p:txBody>
      </p:sp>
      <p:sp>
        <p:nvSpPr>
          <p:cNvPr id="228" name="Google Shape;228;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10</a:t>
            </a:fld>
            <a:endParaRPr/>
          </a:p>
        </p:txBody>
      </p:sp>
      <p:sp>
        <p:nvSpPr>
          <p:cNvPr id="229" name="Google Shape;229;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30" name="Google Shape;230;g35fa30c4f18_0_96"/>
          <p:cNvSpPr/>
          <p:nvPr/>
        </p:nvSpPr>
        <p:spPr>
          <a:xfrm>
            <a:off x="826950" y="1367475"/>
            <a:ext cx="3193800" cy="47868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800"/>
              <a:buFont typeface="Arial"/>
              <a:buNone/>
            </a:pPr>
            <a:r>
              <a:rPr lang="en-GB" sz="1500" b="0" i="0" u="none" strike="noStrike" cap="none">
                <a:solidFill>
                  <a:schemeClr val="dk1"/>
                </a:solidFill>
                <a:latin typeface="Helvetica Neue"/>
                <a:ea typeface="Helvetica Neue"/>
                <a:cs typeface="Helvetica Neue"/>
                <a:sym typeface="Helvetica Neue"/>
              </a:rPr>
              <a:t>Este proyecto utiliza el botón A para generar un número aleatorio y almacenarlo en la variable «número_aleatorio». </a:t>
            </a:r>
            <a:endParaRPr/>
          </a:p>
          <a:p>
            <a:pPr marL="0" marR="0" lvl="0" indent="0" algn="l" rtl="0">
              <a:lnSpc>
                <a:spcPct val="110000"/>
              </a:lnSpc>
              <a:spcBef>
                <a:spcPts val="1300"/>
              </a:spcBef>
              <a:spcAft>
                <a:spcPts val="0"/>
              </a:spcAft>
              <a:buClr>
                <a:schemeClr val="dk1"/>
              </a:buClr>
              <a:buSzPts val="1800"/>
              <a:buFont typeface="Arial"/>
              <a:buNone/>
            </a:pPr>
            <a:r>
              <a:rPr lang="en-GB" sz="1500" b="0" i="0" u="none" strike="noStrike" cap="none">
                <a:solidFill>
                  <a:schemeClr val="dk1"/>
                </a:solidFill>
                <a:latin typeface="Helvetica Neue"/>
                <a:ea typeface="Helvetica Neue"/>
                <a:cs typeface="Helvetica Neue"/>
                <a:sym typeface="Helvetica Neue"/>
              </a:rPr>
              <a:t>El bloque «if-then-else» (si-entonces-si) empareja el número con una actividad o, en este proyecto, con una figura. </a:t>
            </a:r>
            <a:endParaRPr/>
          </a:p>
          <a:p>
            <a:pPr marL="0" marR="0" lvl="0" indent="0" algn="l" rtl="0">
              <a:lnSpc>
                <a:spcPct val="110000"/>
              </a:lnSpc>
              <a:spcBef>
                <a:spcPts val="1300"/>
              </a:spcBef>
              <a:spcAft>
                <a:spcPts val="0"/>
              </a:spcAft>
              <a:buClr>
                <a:schemeClr val="dk1"/>
              </a:buClr>
              <a:buSzPts val="1800"/>
              <a:buFont typeface="Arial"/>
              <a:buNone/>
            </a:pPr>
            <a:r>
              <a:rPr lang="en-GB" sz="1500" b="0" i="0" u="none" strike="noStrike" cap="none">
                <a:solidFill>
                  <a:schemeClr val="dk1"/>
                </a:solidFill>
                <a:latin typeface="Helvetica Neue"/>
                <a:ea typeface="Helvetica Neue"/>
                <a:cs typeface="Helvetica Neue"/>
                <a:sym typeface="Helvetica Neue"/>
              </a:rPr>
              <a:t>A continuación, muestra el nombre de esta figura en la pantalla led. </a:t>
            </a:r>
            <a:br>
              <a:rPr lang="en-GB" sz="1500" b="0" i="0" u="none" strike="noStrike" cap="none">
                <a:solidFill>
                  <a:schemeClr val="dk1"/>
                </a:solidFill>
                <a:latin typeface="Helvetica Neue"/>
                <a:ea typeface="Helvetica Neue"/>
                <a:cs typeface="Helvetica Neue"/>
                <a:sym typeface="Helvetica Neue"/>
              </a:rPr>
            </a:br>
            <a:br>
              <a:rPr lang="en-GB" sz="1500" b="0" i="0" u="none" strike="noStrike" cap="none">
                <a:solidFill>
                  <a:schemeClr val="dk1"/>
                </a:solidFill>
                <a:latin typeface="Helvetica Neue"/>
                <a:ea typeface="Helvetica Neue"/>
                <a:cs typeface="Helvetica Neue"/>
                <a:sym typeface="Helvetica Neue"/>
              </a:rPr>
            </a:br>
            <a:r>
              <a:rPr lang="en-GB" sz="1500" b="0" i="0" u="none" strike="noStrike" cap="none">
                <a:solidFill>
                  <a:schemeClr val="dk1"/>
                </a:solidFill>
                <a:latin typeface="Helvetica Neue"/>
                <a:ea typeface="Helvetica Neue"/>
                <a:cs typeface="Helvetica Neue"/>
                <a:sym typeface="Helvetica Neue"/>
              </a:rPr>
              <a:t>Por ejemplo, si el micro:bit elige aleatoriamente el número 3, aparecerá la palabra «cuadrado» en la pantalla led.</a:t>
            </a:r>
            <a:endParaRPr/>
          </a:p>
        </p:txBody>
      </p:sp>
      <p:pic>
        <p:nvPicPr>
          <p:cNvPr id="231" name="Google Shape;231;g35fa30c4f18_0_96" descr="Código basado en bloques para que un micro:bit seleccione aleatoriamente un número entre 1 y 6 utilizando un bloque «if-then-else» para emparejar el número con una figura bidimensional asignada que se mostrará en la pantalla led cuando se pulse el botón A." title="microbit-screenshot (72).png"/>
          <p:cNvPicPr preferRelativeResize="0"/>
          <p:nvPr/>
        </p:nvPicPr>
        <p:blipFill rotWithShape="1">
          <a:blip r:embed="rId3">
            <a:alphaModFix/>
          </a:blip>
          <a:srcRect/>
          <a:stretch/>
        </p:blipFill>
        <p:spPr>
          <a:xfrm>
            <a:off x="4734125" y="924314"/>
            <a:ext cx="3736824" cy="5673114"/>
          </a:xfrm>
          <a:prstGeom prst="rect">
            <a:avLst/>
          </a:prstGeom>
          <a:noFill/>
          <a:ln w="19050" cap="flat" cmpd="sng">
            <a:solidFill>
              <a:srgbClr val="2A92D6"/>
            </a:solidFill>
            <a:prstDash val="solid"/>
            <a:round/>
            <a:headEnd type="none" w="sm" len="sm"/>
            <a:tailEnd type="none" w="sm" len="sm"/>
          </a:ln>
        </p:spPr>
      </p:pic>
      <p:pic>
        <p:nvPicPr>
          <p:cNvPr id="232" name="Google Shape;232;g35fa30c4f18_0_96" descr="decorativo" title="Inspired_green@4x-100.jpg"/>
          <p:cNvPicPr preferRelativeResize="0"/>
          <p:nvPr/>
        </p:nvPicPr>
        <p:blipFill rotWithShape="1">
          <a:blip r:embed="rId4">
            <a:alphaModFix/>
          </a:blip>
          <a:srcRect/>
          <a:stretch/>
        </p:blipFill>
        <p:spPr>
          <a:xfrm rot="1030747">
            <a:off x="8660480" y="230520"/>
            <a:ext cx="812163" cy="110473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38" name="Google Shape;238;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244" name="Google Shape;244;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12</a:t>
            </a:fld>
            <a:endParaRPr/>
          </a:p>
        </p:txBody>
      </p:sp>
      <p:sp>
        <p:nvSpPr>
          <p:cNvPr id="245" name="Google Shape;245;g365ab73c13e_0_2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fontScale="85000" lnSpcReduction="10000"/>
          </a:bodyPr>
          <a:lstStyle/>
          <a:p>
            <a:pPr marL="185732" lvl="0" indent="-177159" algn="l" rtl="0">
              <a:lnSpc>
                <a:spcPct val="110000"/>
              </a:lnSpc>
              <a:spcBef>
                <a:spcPts val="1300"/>
              </a:spcBef>
              <a:spcAft>
                <a:spcPts val="0"/>
              </a:spcAft>
              <a:buClr>
                <a:srgbClr val="6C4BC1"/>
              </a:buClr>
              <a:buSzPct val="100000"/>
              <a:buChar char="•"/>
            </a:pPr>
            <a:r>
              <a:rPr lang="en-GB" sz="1800"/>
              <a:t>Los alumnos abren un </a:t>
            </a:r>
            <a:r>
              <a:rPr lang="en-GB" sz="1800" b="1"/>
              <a:t>proyecto inicial</a:t>
            </a:r>
            <a:r>
              <a:rPr lang="en-GB" sz="1800"/>
              <a:t> que contiene todos los bloques que necesitan para realizar el proyecto. </a:t>
            </a:r>
            <a:endParaRPr/>
          </a:p>
          <a:p>
            <a:pPr marL="185732" lvl="0" indent="0" algn="l" rtl="0">
              <a:lnSpc>
                <a:spcPct val="110000"/>
              </a:lnSpc>
              <a:spcBef>
                <a:spcPts val="1300"/>
              </a:spcBef>
              <a:spcAft>
                <a:spcPts val="0"/>
              </a:spcAft>
              <a:buSzPct val="108107"/>
              <a:buNone/>
            </a:pPr>
            <a:endParaRPr sz="1800"/>
          </a:p>
          <a:p>
            <a:pPr marL="185732" marR="0" lvl="0" indent="-177159" algn="l" rtl="0">
              <a:lnSpc>
                <a:spcPct val="110000"/>
              </a:lnSpc>
              <a:spcBef>
                <a:spcPts val="1300"/>
              </a:spcBef>
              <a:spcAft>
                <a:spcPts val="0"/>
              </a:spcAft>
              <a:buClr>
                <a:srgbClr val="6C4BC1"/>
              </a:buClr>
              <a:buSzPct val="100000"/>
              <a:buChar char="•"/>
            </a:pPr>
            <a:r>
              <a:rPr lang="en-GB" sz="1800"/>
              <a:t>Los alumnos descargarán el código en su micro:bit y seleccionarán aleatoriamente una figura bidimensional, entre las siguientes:</a:t>
            </a:r>
            <a:endParaRPr/>
          </a:p>
          <a:p>
            <a:pPr marL="914400" lvl="1" indent="-334326" algn="l" rtl="0">
              <a:lnSpc>
                <a:spcPct val="110000"/>
              </a:lnSpc>
              <a:spcBef>
                <a:spcPts val="1300"/>
              </a:spcBef>
              <a:spcAft>
                <a:spcPts val="0"/>
              </a:spcAft>
              <a:buClr>
                <a:srgbClr val="6C4BC1"/>
              </a:buClr>
              <a:buSzPct val="100000"/>
              <a:buChar char="•"/>
            </a:pPr>
            <a:r>
              <a:rPr lang="en-GB" sz="1800"/>
              <a:t>triángulos, rectángulos, cuadrados, paralelogramos, rombos y trapecios.</a:t>
            </a:r>
            <a:endParaRPr/>
          </a:p>
          <a:p>
            <a:pPr marL="457200" lvl="0" indent="0" algn="l" rtl="0">
              <a:lnSpc>
                <a:spcPct val="110000"/>
              </a:lnSpc>
              <a:spcBef>
                <a:spcPts val="1300"/>
              </a:spcBef>
              <a:spcAft>
                <a:spcPts val="0"/>
              </a:spcAft>
              <a:buSzPct val="210711"/>
              <a:buNone/>
            </a:pPr>
            <a:endParaRPr sz="1005"/>
          </a:p>
          <a:p>
            <a:pPr marL="185732" marR="0" lvl="0" indent="-177159" algn="l" rtl="0">
              <a:lnSpc>
                <a:spcPct val="110000"/>
              </a:lnSpc>
              <a:spcBef>
                <a:spcPts val="1300"/>
              </a:spcBef>
              <a:spcAft>
                <a:spcPts val="0"/>
              </a:spcAft>
              <a:buClr>
                <a:srgbClr val="6C4BC1"/>
              </a:buClr>
              <a:buSzPct val="100000"/>
              <a:buChar char="•"/>
            </a:pPr>
            <a:r>
              <a:rPr lang="en-GB" sz="1800"/>
              <a:t>Los alumnos pueden trabajar por parejas para evaluarse mutuamente sobre las características de la figura seleccionada, como:</a:t>
            </a:r>
            <a:endParaRPr/>
          </a:p>
          <a:p>
            <a:pPr marL="914400" lvl="1" indent="-334326" algn="l" rtl="0">
              <a:lnSpc>
                <a:spcPct val="110000"/>
              </a:lnSpc>
              <a:spcBef>
                <a:spcPts val="1300"/>
              </a:spcBef>
              <a:spcAft>
                <a:spcPts val="0"/>
              </a:spcAft>
              <a:buClr>
                <a:srgbClr val="6C4BC1"/>
              </a:buClr>
              <a:buSzPct val="100000"/>
              <a:buChar char="•"/>
            </a:pPr>
            <a:r>
              <a:rPr lang="en-GB" sz="1800"/>
              <a:t>número de lados, iguales longitudes de lados, lados paralelos, simetría, número de ángulos, tamaño de los ángulos.</a:t>
            </a:r>
            <a:endParaRPr/>
          </a:p>
          <a:p>
            <a:pPr marL="457200" lvl="0" indent="0" algn="l" rtl="0">
              <a:lnSpc>
                <a:spcPct val="110000"/>
              </a:lnSpc>
              <a:spcBef>
                <a:spcPts val="1300"/>
              </a:spcBef>
              <a:spcAft>
                <a:spcPts val="0"/>
              </a:spcAft>
              <a:buSzPct val="210711"/>
              <a:buNone/>
            </a:pPr>
            <a:endParaRPr sz="1005">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marL="185732" marR="0" lvl="0" indent="-177159" algn="l" rtl="0">
              <a:lnSpc>
                <a:spcPct val="110000"/>
              </a:lnSpc>
              <a:spcBef>
                <a:spcPts val="1300"/>
              </a:spcBef>
              <a:spcAft>
                <a:spcPts val="0"/>
              </a:spcAft>
              <a:buClr>
                <a:srgbClr val="6C4BC1"/>
              </a:buClr>
              <a:buSzPct val="100000"/>
              <a:buChar char="•"/>
            </a:pPr>
            <a:r>
              <a:rPr lang="en-GB" sz="1800"/>
              <a:t>Anima a los alumnos a que observen los atributos comunes entre las figuras para ayudarles a clasificarlas.</a:t>
            </a:r>
            <a:endParaRPr/>
          </a:p>
        </p:txBody>
      </p:sp>
      <p:sp>
        <p:nvSpPr>
          <p:cNvPr id="246" name="Google Shape;246;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47" name="Google Shape;247;g365ab73c13e_0_21" descr="decorativo"/>
          <p:cNvPicPr preferRelativeResize="0"/>
          <p:nvPr/>
        </p:nvPicPr>
        <p:blipFill rotWithShape="1">
          <a:blip r:embed="rId3">
            <a:alphaModFix/>
          </a:blip>
          <a:srcRect/>
          <a:stretch/>
        </p:blipFill>
        <p:spPr>
          <a:xfrm>
            <a:off x="8269802" y="351163"/>
            <a:ext cx="955218" cy="73688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a:p>
        </p:txBody>
      </p:sp>
      <p:sp>
        <p:nvSpPr>
          <p:cNvPr id="253" name="Google Shape;253;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13</a:t>
            </a:fld>
            <a:endParaRPr/>
          </a:p>
        </p:txBody>
      </p:sp>
      <p:sp>
        <p:nvSpPr>
          <p:cNvPr id="254" name="Google Shape;254;g3669771b81a_0_21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700" b="1" i="1">
                <a:solidFill>
                  <a:srgbClr val="6C4BC1"/>
                </a:solidFill>
              </a:rPr>
              <a:t>Crea el código:</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Abre</a:t>
            </a:r>
            <a:r>
              <a:rPr lang="en-GB" sz="1700"/>
              <a:t> el proyecto inicial: </a:t>
            </a:r>
            <a:r>
              <a:rPr lang="en-GB" sz="1700" u="sng">
                <a:solidFill>
                  <a:schemeClr val="hlink"/>
                </a:solidFill>
                <a:hlinkClick r:id="rId3"/>
              </a:rPr>
              <a:t>mbit.io/us-activity-pp</a:t>
            </a:r>
            <a:endParaRPr sz="1700" u="sng">
              <a:solidFill>
                <a:schemeClr val="hlink"/>
              </a:solidFill>
              <a:hlinkClick r:id="rId3"/>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Explica </a:t>
            </a:r>
            <a:r>
              <a:rPr lang="en-GB" sz="1700"/>
              <a:t>a los alumnos que tienen todos los bloques de código que necesitan.  </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Explica </a:t>
            </a:r>
            <a:r>
              <a:rPr lang="en-GB" sz="1700"/>
              <a:t>que están creando un selector de actividades que elegirá aleatoriamente una figura bidimensional cada vez que se pulse el botón A. </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Programa</a:t>
            </a:r>
            <a:r>
              <a:rPr lang="en-GB" sz="1700"/>
              <a:t> primero el número aleatorio añadiendo el bloque «establecer número aleatorio en» en «al pulsar el botón A». </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Asegúrate de que el</a:t>
            </a:r>
            <a:r>
              <a:rPr lang="en-GB" sz="1700"/>
              <a:t> código de los </a:t>
            </a:r>
            <a:br>
              <a:rPr lang="en-GB" sz="1700"/>
            </a:br>
            <a:r>
              <a:rPr lang="en-GB" sz="1700"/>
              <a:t>alumnos tiene este aspecto:</a:t>
            </a:r>
            <a:endParaRPr/>
          </a:p>
          <a:p>
            <a:pPr marL="0" lvl="0" indent="0" algn="l" rtl="0">
              <a:lnSpc>
                <a:spcPct val="110000"/>
              </a:lnSpc>
              <a:spcBef>
                <a:spcPts val="1300"/>
              </a:spcBef>
              <a:spcAft>
                <a:spcPts val="0"/>
              </a:spcAft>
              <a:buSzPts val="1800"/>
              <a:buNone/>
            </a:pPr>
            <a:endParaRPr sz="1700"/>
          </a:p>
        </p:txBody>
      </p:sp>
      <p:sp>
        <p:nvSpPr>
          <p:cNvPr id="255" name="Google Shape;255;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56" name="Google Shape;256;g3669771b81a_0_211" descr="Código basado en bloques para que un micro:bit seleccione aleatoriamente un número entre 1 y 6 utilizando un bloque «if-then-else» para emparejar el número con una figura bidimensional asignada que se mostrará en la pantalla led cuando se pulse el botón A." title="microbit-screenshot (60).png"/>
          <p:cNvPicPr preferRelativeResize="0"/>
          <p:nvPr/>
        </p:nvPicPr>
        <p:blipFill rotWithShape="1">
          <a:blip r:embed="rId4">
            <a:alphaModFix/>
          </a:blip>
          <a:srcRect l="-888" r="51204" b="76621"/>
          <a:stretch/>
        </p:blipFill>
        <p:spPr>
          <a:xfrm>
            <a:off x="4772875" y="4410450"/>
            <a:ext cx="4921702" cy="1451950"/>
          </a:xfrm>
          <a:prstGeom prst="rect">
            <a:avLst/>
          </a:prstGeom>
          <a:noFill/>
          <a:ln>
            <a:noFill/>
          </a:ln>
        </p:spPr>
      </p:pic>
      <p:pic>
        <p:nvPicPr>
          <p:cNvPr id="257" name="Google Shape;257;g3669771b81a_0_211"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357992" y="379637"/>
            <a:ext cx="1428350" cy="1191276"/>
          </a:xfrm>
          <a:prstGeom prst="rect">
            <a:avLst/>
          </a:prstGeom>
          <a:noFill/>
          <a:ln>
            <a:noFill/>
          </a:ln>
        </p:spPr>
      </p:pic>
      <p:pic>
        <p:nvPicPr>
          <p:cNvPr id="258" name="Google Shape;258;g3669771b81a_0_211" descr="decorativo"/>
          <p:cNvPicPr preferRelativeResize="0"/>
          <p:nvPr/>
        </p:nvPicPr>
        <p:blipFill rotWithShape="1">
          <a:blip r:embed="rId6">
            <a:alphaModFix/>
          </a:blip>
          <a:srcRect/>
          <a:stretch/>
        </p:blipFill>
        <p:spPr>
          <a:xfrm>
            <a:off x="681025" y="5222449"/>
            <a:ext cx="829579" cy="639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a:p>
        </p:txBody>
      </p:sp>
      <p:sp>
        <p:nvSpPr>
          <p:cNvPr id="264" name="Google Shape;264;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14</a:t>
            </a:fld>
            <a:endParaRPr/>
          </a:p>
        </p:txBody>
      </p:sp>
      <p:sp>
        <p:nvSpPr>
          <p:cNvPr id="265" name="Google Shape;265;g3669771b81a_0_219"/>
          <p:cNvSpPr txBox="1">
            <a:spLocks noGrp="1"/>
          </p:cNvSpPr>
          <p:nvPr>
            <p:ph type="body" idx="1"/>
          </p:nvPr>
        </p:nvSpPr>
        <p:spPr>
          <a:xfrm>
            <a:off x="681026" y="1548375"/>
            <a:ext cx="48864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700" b="1" i="1">
                <a:solidFill>
                  <a:srgbClr val="6C4BC1"/>
                </a:solidFill>
              </a:rPr>
              <a:t>Crea el código: programa el «if-then-else»:</a:t>
            </a:r>
            <a:endParaRPr/>
          </a:p>
          <a:p>
            <a:pPr marL="457200" lvl="0" indent="-342900" algn="l" rtl="0">
              <a:lnSpc>
                <a:spcPct val="110000"/>
              </a:lnSpc>
              <a:spcBef>
                <a:spcPts val="1300"/>
              </a:spcBef>
              <a:spcAft>
                <a:spcPts val="0"/>
              </a:spcAft>
              <a:buClr>
                <a:srgbClr val="6C4BC1"/>
              </a:buClr>
              <a:buSzPts val="1800"/>
              <a:buChar char="•"/>
            </a:pPr>
            <a:r>
              <a:rPr lang="en-GB" sz="1700" b="1">
                <a:solidFill>
                  <a:srgbClr val="6C4BC1"/>
                </a:solidFill>
              </a:rPr>
              <a:t>Añade</a:t>
            </a:r>
            <a:r>
              <a:rPr lang="en-GB" sz="1700"/>
              <a:t> la instrucción «if-then-else» debajo del bloque «Establecer número aleatorio en».</a:t>
            </a:r>
            <a:endParaRPr/>
          </a:p>
          <a:p>
            <a:pPr marL="457200" lvl="0" indent="-342900" algn="l" rtl="0">
              <a:lnSpc>
                <a:spcPct val="110000"/>
              </a:lnSpc>
              <a:spcBef>
                <a:spcPts val="1300"/>
              </a:spcBef>
              <a:spcAft>
                <a:spcPts val="0"/>
              </a:spcAft>
              <a:buClr>
                <a:srgbClr val="6C4BC1"/>
              </a:buClr>
              <a:buSzPts val="1800"/>
              <a:buChar char="•"/>
            </a:pPr>
            <a:r>
              <a:rPr lang="en-GB" sz="1700"/>
              <a:t>Verás varias casillas hexagonales con la palabra TRUE (VERDADERO) en cada una. </a:t>
            </a:r>
            <a:r>
              <a:rPr lang="en-GB" sz="1700" b="1">
                <a:solidFill>
                  <a:srgbClr val="6C4BC1"/>
                </a:solidFill>
              </a:rPr>
              <a:t>Reemplaza</a:t>
            </a:r>
            <a:r>
              <a:rPr lang="en-GB" sz="1700"/>
              <a:t> el primer TRUE por el bloque hexagonal que dice «número aleatorio = 1». </a:t>
            </a:r>
            <a:endParaRPr/>
          </a:p>
          <a:p>
            <a:pPr marL="457200" lvl="0" indent="-342900" algn="l" rtl="0">
              <a:lnSpc>
                <a:spcPct val="110000"/>
              </a:lnSpc>
              <a:spcBef>
                <a:spcPts val="1300"/>
              </a:spcBef>
              <a:spcAft>
                <a:spcPts val="0"/>
              </a:spcAft>
              <a:buClr>
                <a:srgbClr val="6C4BC1"/>
              </a:buClr>
              <a:buSzPts val="1800"/>
              <a:buChar char="•"/>
            </a:pPr>
            <a:r>
              <a:rPr lang="en-GB" sz="1700" b="1">
                <a:solidFill>
                  <a:srgbClr val="6C4BC1"/>
                </a:solidFill>
              </a:rPr>
              <a:t>Repite</a:t>
            </a:r>
            <a:r>
              <a:rPr lang="en-GB" sz="1700"/>
              <a:t> el proceso para todos los espacios que digan TRUE. </a:t>
            </a:r>
            <a:endParaRPr/>
          </a:p>
          <a:p>
            <a:pPr marL="457200" lvl="0" indent="-342900" algn="l" rtl="0">
              <a:lnSpc>
                <a:spcPct val="110000"/>
              </a:lnSpc>
              <a:spcBef>
                <a:spcPts val="1300"/>
              </a:spcBef>
              <a:spcAft>
                <a:spcPts val="0"/>
              </a:spcAft>
              <a:buClr>
                <a:srgbClr val="6C4BC1"/>
              </a:buClr>
              <a:buSzPts val="1800"/>
              <a:buChar char="•"/>
            </a:pPr>
            <a:r>
              <a:rPr lang="en-GB" sz="1700" b="1">
                <a:solidFill>
                  <a:srgbClr val="6C4BC1"/>
                </a:solidFill>
              </a:rPr>
              <a:t>Asegúrate de que el</a:t>
            </a:r>
            <a:r>
              <a:rPr lang="en-GB" sz="1700"/>
              <a:t> código de los alumnos tiene este aspecto:</a:t>
            </a:r>
            <a:endParaRPr/>
          </a:p>
        </p:txBody>
      </p:sp>
      <p:sp>
        <p:nvSpPr>
          <p:cNvPr id="266" name="Google Shape;266;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67" name="Google Shape;267;g3669771b81a_0_219" descr="Código basado en bloques para que un micro:bit seleccione aleatoriamente un número entre 1 y 6 utilizando un bloque «if-then-else» para emparejar el número con una figura bidimensional asignada que se mostrará en la pantalla led cuando se pulse el botón A." title="microbit-screenshot (21).png"/>
          <p:cNvPicPr preferRelativeResize="0"/>
          <p:nvPr/>
        </p:nvPicPr>
        <p:blipFill rotWithShape="1">
          <a:blip r:embed="rId3">
            <a:alphaModFix/>
          </a:blip>
          <a:srcRect r="56028" b="35599"/>
          <a:stretch/>
        </p:blipFill>
        <p:spPr>
          <a:xfrm>
            <a:off x="5672850" y="1825250"/>
            <a:ext cx="3552276" cy="4267599"/>
          </a:xfrm>
          <a:prstGeom prst="rect">
            <a:avLst/>
          </a:prstGeom>
          <a:noFill/>
          <a:ln>
            <a:noFill/>
          </a:ln>
        </p:spPr>
      </p:pic>
      <p:pic>
        <p:nvPicPr>
          <p:cNvPr id="268" name="Google Shape;268;g3669771b81a_0_219"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394568" y="379637"/>
            <a:ext cx="1428350" cy="11912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g36949c49e84_0_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a:p>
        </p:txBody>
      </p:sp>
      <p:sp>
        <p:nvSpPr>
          <p:cNvPr id="274" name="Google Shape;274;g36949c49e84_0_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15</a:t>
            </a:fld>
            <a:endParaRPr/>
          </a:p>
        </p:txBody>
      </p:sp>
      <p:sp>
        <p:nvSpPr>
          <p:cNvPr id="275" name="Google Shape;275;g36949c49e84_0_8"/>
          <p:cNvSpPr txBox="1">
            <a:spLocks noGrp="1"/>
          </p:cNvSpPr>
          <p:nvPr>
            <p:ph type="body" idx="1"/>
          </p:nvPr>
        </p:nvSpPr>
        <p:spPr>
          <a:xfrm>
            <a:off x="681025" y="1548375"/>
            <a:ext cx="39843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añade las figuras:</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Agrega</a:t>
            </a:r>
            <a:r>
              <a:rPr lang="en-GB" sz="1800"/>
              <a:t> los bloques restantes en los huecos. Este código muestra el nombre de una figura en la pantalla led.</a:t>
            </a:r>
            <a:endParaRPr/>
          </a:p>
          <a:p>
            <a:pPr marL="457200" lvl="0" indent="-342900" algn="l" rtl="0">
              <a:lnSpc>
                <a:spcPct val="110000"/>
              </a:lnSpc>
              <a:spcBef>
                <a:spcPts val="1300"/>
              </a:spcBef>
              <a:spcAft>
                <a:spcPts val="0"/>
              </a:spcAft>
              <a:buClr>
                <a:srgbClr val="6C4BC1"/>
              </a:buClr>
              <a:buSzPts val="1800"/>
              <a:buChar char="•"/>
            </a:pPr>
            <a:r>
              <a:rPr lang="en-GB" sz="1800"/>
              <a:t>No hay un orden correcto para las figuras, por lo que puedes añadirlas en el orden que prefieras.</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Asegúrate de que el</a:t>
            </a:r>
            <a:r>
              <a:rPr lang="en-GB" sz="1800"/>
              <a:t> código de los alumnos tiene este aspecto:</a:t>
            </a:r>
            <a:endParaRPr/>
          </a:p>
        </p:txBody>
      </p:sp>
      <p:sp>
        <p:nvSpPr>
          <p:cNvPr id="276" name="Google Shape;276;g36949c49e84_0_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77" name="Google Shape;277;g36949c49e84_0_8" descr="Código basado en bloques para que un micro:bit seleccione aleatoriamente un número entre 1 y 6 utilizando un bloque «if-then-else» para emparejar el número con una figura bidimensional asignada que se mostrará en la pantalla led cuando se pulse el botón A." title="microbit-screenshot (72).png"/>
          <p:cNvPicPr preferRelativeResize="0"/>
          <p:nvPr/>
        </p:nvPicPr>
        <p:blipFill rotWithShape="1">
          <a:blip r:embed="rId3">
            <a:alphaModFix/>
          </a:blip>
          <a:srcRect/>
          <a:stretch/>
        </p:blipFill>
        <p:spPr>
          <a:xfrm>
            <a:off x="4957575" y="1238151"/>
            <a:ext cx="3444924" cy="5229947"/>
          </a:xfrm>
          <a:prstGeom prst="rect">
            <a:avLst/>
          </a:prstGeom>
          <a:noFill/>
          <a:ln>
            <a:noFill/>
          </a:ln>
        </p:spPr>
      </p:pic>
      <p:pic>
        <p:nvPicPr>
          <p:cNvPr id="278" name="Google Shape;278;g36949c49e84_0_8"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376280" y="379637"/>
            <a:ext cx="1428350" cy="1191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3694f2e5230_0_9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4</a:t>
            </a:r>
            <a:endParaRPr/>
          </a:p>
        </p:txBody>
      </p:sp>
      <p:sp>
        <p:nvSpPr>
          <p:cNvPr id="284" name="Google Shape;284;g3694f2e5230_0_9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16</a:t>
            </a:fld>
            <a:endParaRPr/>
          </a:p>
        </p:txBody>
      </p:sp>
      <p:sp>
        <p:nvSpPr>
          <p:cNvPr id="285" name="Google Shape;285;g3694f2e5230_0_9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lnSpcReduction="10000"/>
          </a:bodyPr>
          <a:lstStyle/>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Desconecta</a:t>
            </a:r>
            <a:r>
              <a:rPr lang="en-GB" sz="1800" b="1">
                <a:solidFill>
                  <a:srgbClr val="2993D6"/>
                </a:solidFill>
              </a:rPr>
              <a:t> </a:t>
            </a:r>
            <a:r>
              <a:rPr lang="en-GB" sz="1800"/>
              <a:t>el micro:bit y </a:t>
            </a:r>
            <a:r>
              <a:rPr lang="en-GB" sz="1800" b="1">
                <a:solidFill>
                  <a:srgbClr val="6C4BC1"/>
                </a:solidFill>
              </a:rPr>
              <a:t>conecta</a:t>
            </a:r>
            <a:r>
              <a:rPr lang="en-GB" sz="1800"/>
              <a:t> la batería. </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Pulsa</a:t>
            </a:r>
            <a:r>
              <a:rPr lang="en-GB" sz="1800"/>
              <a:t> el botón A para seleccionar una figura al azar.  </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Usa</a:t>
            </a:r>
            <a:r>
              <a:rPr lang="en-GB" sz="1800" b="1">
                <a:solidFill>
                  <a:srgbClr val="2993D6"/>
                </a:solidFill>
              </a:rPr>
              <a:t> </a:t>
            </a:r>
            <a:r>
              <a:rPr lang="en-GB" sz="1800"/>
              <a:t>la figura seleccionada para poner a prueba tus conocimientos sobre los atributos de las mismas. Por ejemplo: </a:t>
            </a:r>
            <a:endParaRPr/>
          </a:p>
          <a:p>
            <a:pPr marL="914400" lvl="1" indent="-342900" algn="l" rtl="0">
              <a:lnSpc>
                <a:spcPct val="110000"/>
              </a:lnSpc>
              <a:spcBef>
                <a:spcPts val="1300"/>
              </a:spcBef>
              <a:spcAft>
                <a:spcPts val="0"/>
              </a:spcAft>
              <a:buClr>
                <a:srgbClr val="6C4BC1"/>
              </a:buClr>
              <a:buSzPts val="1800"/>
              <a:buChar char="•"/>
            </a:pPr>
            <a:r>
              <a:rPr lang="en-GB" sz="1800"/>
              <a:t>¿Cuántos lados tiene? ¿Hay algún lado que tenga la misma longitud?</a:t>
            </a:r>
            <a:endParaRPr/>
          </a:p>
          <a:p>
            <a:pPr marL="914400" lvl="1" indent="-342900" algn="l" rtl="0">
              <a:lnSpc>
                <a:spcPct val="110000"/>
              </a:lnSpc>
              <a:spcBef>
                <a:spcPts val="1300"/>
              </a:spcBef>
              <a:spcAft>
                <a:spcPts val="0"/>
              </a:spcAft>
              <a:buClr>
                <a:srgbClr val="6C4BC1"/>
              </a:buClr>
              <a:buSzPts val="1800"/>
              <a:buChar char="•"/>
            </a:pPr>
            <a:r>
              <a:rPr lang="en-GB" sz="1800"/>
              <a:t>¿Cuántos ángulos tiene? ¿Hay algún ángulo que tenga el mismo tamaño? </a:t>
            </a:r>
            <a:endParaRPr/>
          </a:p>
          <a:p>
            <a:pPr marL="914400" lvl="1" indent="-342900" algn="l" rtl="0">
              <a:lnSpc>
                <a:spcPct val="110000"/>
              </a:lnSpc>
              <a:spcBef>
                <a:spcPts val="1300"/>
              </a:spcBef>
              <a:spcAft>
                <a:spcPts val="0"/>
              </a:spcAft>
              <a:buClr>
                <a:srgbClr val="6C4BC1"/>
              </a:buClr>
              <a:buSzPts val="1800"/>
              <a:buChar char="•"/>
            </a:pPr>
            <a:r>
              <a:rPr lang="en-GB" sz="1800"/>
              <a:t>¿La figura es simétrica?</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Continúa </a:t>
            </a:r>
            <a:r>
              <a:rPr lang="en-GB" sz="1800" b="1">
                <a:solidFill>
                  <a:srgbClr val="2993D6"/>
                </a:solidFill>
              </a:rPr>
              <a:t> </a:t>
            </a:r>
            <a:r>
              <a:rPr lang="en-GB" sz="1800"/>
              <a:t>poniendo a prueba tus conocimientos pulsando el botón A para ver una nueva figura.</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2993D6"/>
                </a:solidFill>
              </a:rPr>
              <a:t> </a:t>
            </a:r>
            <a:r>
              <a:rPr lang="en-GB" sz="1800"/>
              <a:t>Registra</a:t>
            </a:r>
            <a:r>
              <a:rPr lang="en-GB" sz="1800" b="1">
                <a:solidFill>
                  <a:srgbClr val="6C4BC1"/>
                </a:solidFill>
              </a:rPr>
              <a:t> los atributos comunes y </a:t>
            </a:r>
            <a:r>
              <a:rPr lang="en-GB" sz="1800"/>
              <a:t>analiza</a:t>
            </a:r>
            <a:r>
              <a:rPr lang="en-GB" sz="1800" b="1">
                <a:solidFill>
                  <a:srgbClr val="6C4BC1"/>
                </a:solidFill>
              </a:rPr>
              <a:t> las categorías de figuras.</a:t>
            </a:r>
            <a:endParaRPr/>
          </a:p>
        </p:txBody>
      </p:sp>
      <p:sp>
        <p:nvSpPr>
          <p:cNvPr id="286" name="Google Shape;286;g3694f2e5230_0_9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87" name="Google Shape;287;g3694f2e5230_0_94"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367136" y="379637"/>
            <a:ext cx="1428350" cy="11912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pic>
        <p:nvPicPr>
          <p:cNvPr id="292" name="Google Shape;292;g365ab73c13e_0_36" descr="decorativo" title="Inspired_green@4x-100.jpg"/>
          <p:cNvPicPr preferRelativeResize="0"/>
          <p:nvPr/>
        </p:nvPicPr>
        <p:blipFill rotWithShape="1">
          <a:blip r:embed="rId3">
            <a:alphaModFix/>
          </a:blip>
          <a:srcRect/>
          <a:stretch/>
        </p:blipFill>
        <p:spPr>
          <a:xfrm rot="1030747">
            <a:off x="4443030" y="5521420"/>
            <a:ext cx="812163" cy="1104732"/>
          </a:xfrm>
          <a:prstGeom prst="rect">
            <a:avLst/>
          </a:prstGeom>
          <a:noFill/>
          <a:ln>
            <a:noFill/>
          </a:ln>
        </p:spPr>
      </p:pic>
      <p:sp>
        <p:nvSpPr>
          <p:cNvPr id="293" name="Google Shape;293;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Detalles del código</a:t>
            </a:r>
            <a:endParaRPr/>
          </a:p>
        </p:txBody>
      </p:sp>
      <p:sp>
        <p:nvSpPr>
          <p:cNvPr id="294" name="Google Shape;294;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17</a:t>
            </a:fld>
            <a:endParaRPr/>
          </a:p>
        </p:txBody>
      </p:sp>
      <p:sp>
        <p:nvSpPr>
          <p:cNvPr id="295" name="Google Shape;295;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96" name="Google Shape;296;g365ab73c13e_0_36"/>
          <p:cNvSpPr/>
          <p:nvPr/>
        </p:nvSpPr>
        <p:spPr>
          <a:xfrm>
            <a:off x="1244475" y="1367475"/>
            <a:ext cx="3193800" cy="47868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800"/>
              <a:buFont typeface="Arial"/>
              <a:buNone/>
            </a:pPr>
            <a:r>
              <a:rPr lang="en-GB" sz="1500" b="0" i="0" u="none" strike="noStrike" cap="none">
                <a:solidFill>
                  <a:schemeClr val="dk1"/>
                </a:solidFill>
                <a:latin typeface="Helvetica Neue"/>
                <a:ea typeface="Helvetica Neue"/>
                <a:cs typeface="Helvetica Neue"/>
                <a:sym typeface="Helvetica Neue"/>
              </a:rPr>
              <a:t>Este proyecto utiliza el botón A para generar un número aleatorio y almacenarlo en la variable «número_aleatorio». </a:t>
            </a:r>
            <a:endParaRPr/>
          </a:p>
          <a:p>
            <a:pPr marL="0" marR="0" lvl="0" indent="0" algn="l" rtl="0">
              <a:lnSpc>
                <a:spcPct val="110000"/>
              </a:lnSpc>
              <a:spcBef>
                <a:spcPts val="1300"/>
              </a:spcBef>
              <a:spcAft>
                <a:spcPts val="0"/>
              </a:spcAft>
              <a:buClr>
                <a:schemeClr val="dk1"/>
              </a:buClr>
              <a:buSzPts val="1800"/>
              <a:buFont typeface="Arial"/>
              <a:buNone/>
            </a:pPr>
            <a:r>
              <a:rPr lang="en-GB" sz="1500" b="0" i="0" u="none" strike="noStrike" cap="none">
                <a:solidFill>
                  <a:schemeClr val="dk1"/>
                </a:solidFill>
                <a:latin typeface="Helvetica Neue"/>
                <a:ea typeface="Helvetica Neue"/>
                <a:cs typeface="Helvetica Neue"/>
                <a:sym typeface="Helvetica Neue"/>
              </a:rPr>
              <a:t>El bloque «if-then-else» (si-entonces-si) empareja el número con una actividad o, en este proyecto, con una figura. </a:t>
            </a:r>
            <a:endParaRPr/>
          </a:p>
          <a:p>
            <a:pPr marL="0" marR="0" lvl="0" indent="0" algn="l" rtl="0">
              <a:lnSpc>
                <a:spcPct val="110000"/>
              </a:lnSpc>
              <a:spcBef>
                <a:spcPts val="1300"/>
              </a:spcBef>
              <a:spcAft>
                <a:spcPts val="0"/>
              </a:spcAft>
              <a:buClr>
                <a:schemeClr val="dk1"/>
              </a:buClr>
              <a:buSzPts val="1800"/>
              <a:buFont typeface="Arial"/>
              <a:buNone/>
            </a:pPr>
            <a:r>
              <a:rPr lang="en-GB" sz="1500" b="0" i="0" u="none" strike="noStrike" cap="none">
                <a:solidFill>
                  <a:schemeClr val="dk1"/>
                </a:solidFill>
                <a:latin typeface="Helvetica Neue"/>
                <a:ea typeface="Helvetica Neue"/>
                <a:cs typeface="Helvetica Neue"/>
                <a:sym typeface="Helvetica Neue"/>
              </a:rPr>
              <a:t>A continuación, muestra el nombre de esta figura en la pantalla led. </a:t>
            </a:r>
            <a:br>
              <a:rPr lang="en-GB" sz="1500" b="0" i="0" u="none" strike="noStrike" cap="none">
                <a:solidFill>
                  <a:schemeClr val="dk1"/>
                </a:solidFill>
                <a:latin typeface="Helvetica Neue"/>
                <a:ea typeface="Helvetica Neue"/>
                <a:cs typeface="Helvetica Neue"/>
                <a:sym typeface="Helvetica Neue"/>
              </a:rPr>
            </a:br>
            <a:br>
              <a:rPr lang="en-GB" sz="1500" b="0" i="0" u="none" strike="noStrike" cap="none">
                <a:solidFill>
                  <a:schemeClr val="dk1"/>
                </a:solidFill>
                <a:latin typeface="Helvetica Neue"/>
                <a:ea typeface="Helvetica Neue"/>
                <a:cs typeface="Helvetica Neue"/>
                <a:sym typeface="Helvetica Neue"/>
              </a:rPr>
            </a:br>
            <a:r>
              <a:rPr lang="en-GB" sz="1500" b="0" i="0" u="none" strike="noStrike" cap="none">
                <a:solidFill>
                  <a:schemeClr val="dk1"/>
                </a:solidFill>
                <a:latin typeface="Helvetica Neue"/>
                <a:ea typeface="Helvetica Neue"/>
                <a:cs typeface="Helvetica Neue"/>
                <a:sym typeface="Helvetica Neue"/>
              </a:rPr>
              <a:t>Por ejemplo, si el micro:bit elige aleatoriamente el número 3, aparecerá la palabra «cuadrado» en la pantalla led.</a:t>
            </a:r>
            <a:endParaRPr/>
          </a:p>
        </p:txBody>
      </p:sp>
      <p:pic>
        <p:nvPicPr>
          <p:cNvPr id="297" name="Google Shape;297;g365ab73c13e_0_36" descr="Código basado en bloques para que un micro:bit seleccione aleatoriamente un número entre 1 y 6 utilizando un bloque «if-then-else» para emparejar el número con una figura bidimensional asignada que se mostrará en la pantalla led cuando se pulse el botón A." title="microbit-screenshot (72).png"/>
          <p:cNvPicPr preferRelativeResize="0"/>
          <p:nvPr/>
        </p:nvPicPr>
        <p:blipFill rotWithShape="1">
          <a:blip r:embed="rId4">
            <a:alphaModFix/>
          </a:blip>
          <a:srcRect/>
          <a:stretch/>
        </p:blipFill>
        <p:spPr>
          <a:xfrm>
            <a:off x="5488200" y="456064"/>
            <a:ext cx="3736824" cy="5673114"/>
          </a:xfrm>
          <a:prstGeom prst="rect">
            <a:avLst/>
          </a:prstGeom>
          <a:noFill/>
          <a:ln w="19050" cap="flat" cmpd="sng">
            <a:solidFill>
              <a:srgbClr val="6C4BC1"/>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303" name="Google Shape;303;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3669771b81a_0_2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309" name="Google Shape;309;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19</a:t>
            </a:fld>
            <a:endParaRPr/>
          </a:p>
        </p:txBody>
      </p:sp>
      <p:sp>
        <p:nvSpPr>
          <p:cNvPr id="310" name="Google Shape;310;g3669771b81a_0_238"/>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fontScale="92500" lnSpcReduction="20000"/>
          </a:bodyPr>
          <a:lstStyle/>
          <a:p>
            <a:pPr marL="185732" lvl="0" indent="-185732" algn="l" rtl="0">
              <a:lnSpc>
                <a:spcPct val="110000"/>
              </a:lnSpc>
              <a:spcBef>
                <a:spcPts val="1300"/>
              </a:spcBef>
              <a:spcAft>
                <a:spcPts val="0"/>
              </a:spcAft>
              <a:buClr>
                <a:srgbClr val="CD0364"/>
              </a:buClr>
              <a:buSzPct val="108108"/>
              <a:buChar char="•"/>
            </a:pPr>
            <a:r>
              <a:rPr lang="en-GB" sz="1800"/>
              <a:t>Los alumnos abren </a:t>
            </a:r>
            <a:r>
              <a:rPr lang="en-GB" sz="1800" b="1"/>
              <a:t>Microsoft MakeCode</a:t>
            </a:r>
            <a:r>
              <a:rPr lang="en-GB" sz="1800"/>
              <a:t> y programan su propio selector de actividades. </a:t>
            </a:r>
            <a:endParaRPr/>
          </a:p>
          <a:p>
            <a:pPr marL="185732" lvl="0" indent="0" algn="l" rtl="0">
              <a:lnSpc>
                <a:spcPct val="110000"/>
              </a:lnSpc>
              <a:spcBef>
                <a:spcPts val="1300"/>
              </a:spcBef>
              <a:spcAft>
                <a:spcPts val="0"/>
              </a:spcAft>
              <a:buSzPct val="155675"/>
              <a:buNone/>
            </a:pPr>
            <a:endParaRPr sz="1250"/>
          </a:p>
          <a:p>
            <a:pPr marL="185732" marR="0" lvl="0" indent="-185732" algn="l" rtl="0">
              <a:lnSpc>
                <a:spcPct val="110000"/>
              </a:lnSpc>
              <a:spcBef>
                <a:spcPts val="1300"/>
              </a:spcBef>
              <a:spcAft>
                <a:spcPts val="0"/>
              </a:spcAft>
              <a:buClr>
                <a:srgbClr val="CD0364"/>
              </a:buClr>
              <a:buSzPct val="108108"/>
              <a:buChar char="•"/>
            </a:pPr>
            <a:r>
              <a:rPr lang="en-GB" sz="1800"/>
              <a:t>Los alumnos descargarán el código en su micro:bit y seleccionarán aleatoriamente una figura bidimensional, entre las siguientes:</a:t>
            </a:r>
            <a:endParaRPr/>
          </a:p>
          <a:p>
            <a:pPr marL="914400" lvl="1" indent="-342900" algn="l" rtl="0">
              <a:lnSpc>
                <a:spcPct val="110000"/>
              </a:lnSpc>
              <a:spcBef>
                <a:spcPts val="1300"/>
              </a:spcBef>
              <a:spcAft>
                <a:spcPts val="0"/>
              </a:spcAft>
              <a:buClr>
                <a:srgbClr val="CD0364"/>
              </a:buClr>
              <a:buSzPct val="108108"/>
              <a:buChar char="•"/>
            </a:pPr>
            <a:r>
              <a:rPr lang="en-GB" sz="1800"/>
              <a:t>triángulos, rectángulos, cuadrados, paralelogramos, rombos y trapecios.</a:t>
            </a:r>
            <a:endParaRPr/>
          </a:p>
          <a:p>
            <a:pPr marL="457200" lvl="0" indent="0" algn="l" rtl="0">
              <a:lnSpc>
                <a:spcPct val="110000"/>
              </a:lnSpc>
              <a:spcBef>
                <a:spcPts val="1300"/>
              </a:spcBef>
              <a:spcAft>
                <a:spcPts val="0"/>
              </a:spcAft>
              <a:buSzPct val="193626"/>
              <a:buNone/>
            </a:pPr>
            <a:endParaRPr sz="1005"/>
          </a:p>
          <a:p>
            <a:pPr marL="185732" marR="0" lvl="0" indent="-185732" algn="l" rtl="0">
              <a:lnSpc>
                <a:spcPct val="110000"/>
              </a:lnSpc>
              <a:spcBef>
                <a:spcPts val="1300"/>
              </a:spcBef>
              <a:spcAft>
                <a:spcPts val="0"/>
              </a:spcAft>
              <a:buClr>
                <a:srgbClr val="CD0364"/>
              </a:buClr>
              <a:buSzPct val="108108"/>
              <a:buChar char="•"/>
            </a:pPr>
            <a:r>
              <a:rPr lang="en-GB" sz="1800"/>
              <a:t>Los alumnos pueden trabajar por parejas para evaluarse mutuamente sobre las características de la figura seleccionada, como:</a:t>
            </a:r>
            <a:endParaRPr/>
          </a:p>
          <a:p>
            <a:pPr marL="914400" lvl="1" indent="-342900" algn="l" rtl="0">
              <a:lnSpc>
                <a:spcPct val="110000"/>
              </a:lnSpc>
              <a:spcBef>
                <a:spcPts val="1300"/>
              </a:spcBef>
              <a:spcAft>
                <a:spcPts val="0"/>
              </a:spcAft>
              <a:buClr>
                <a:srgbClr val="CD0364"/>
              </a:buClr>
              <a:buSzPct val="108108"/>
              <a:buChar char="•"/>
            </a:pPr>
            <a:r>
              <a:rPr lang="en-GB" sz="1800"/>
              <a:t>número de lados, iguales longitudes de lados, lados paralelos, simetría, número de ángulos, tamaño de los ángulos.</a:t>
            </a:r>
            <a:endParaRPr/>
          </a:p>
          <a:p>
            <a:pPr marL="457200" lvl="0" indent="0" algn="l" rtl="0">
              <a:lnSpc>
                <a:spcPct val="110000"/>
              </a:lnSpc>
              <a:spcBef>
                <a:spcPts val="1300"/>
              </a:spcBef>
              <a:spcAft>
                <a:spcPts val="0"/>
              </a:spcAft>
              <a:buSzPct val="193626"/>
              <a:buNone/>
            </a:pPr>
            <a:endParaRPr sz="1005">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endParaRPr>
          </a:p>
          <a:p>
            <a:pPr marL="185732" marR="0" lvl="0" indent="-185732" algn="l" rtl="0">
              <a:lnSpc>
                <a:spcPct val="110000"/>
              </a:lnSpc>
              <a:spcBef>
                <a:spcPts val="1300"/>
              </a:spcBef>
              <a:spcAft>
                <a:spcPts val="0"/>
              </a:spcAft>
              <a:buClr>
                <a:srgbClr val="CD0364"/>
              </a:buClr>
              <a:buSzPct val="108108"/>
              <a:buChar char="•"/>
            </a:pPr>
            <a:r>
              <a:rPr lang="en-GB" sz="1800"/>
              <a:t>Anima a los alumnos a que observen los atributos comunes entre las figuras para ayudarles a clasificarlas.</a:t>
            </a:r>
            <a:endParaRPr/>
          </a:p>
        </p:txBody>
      </p:sp>
      <p:pic>
        <p:nvPicPr>
          <p:cNvPr id="311" name="Google Shape;311;g3669771b81a_0_238"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312" name="Google Shape;312;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Práctica interactiva de Matemáticas con </a:t>
            </a:r>
            <a:br>
              <a:rPr lang="en-GB" sz="2600">
                <a:solidFill>
                  <a:srgbClr val="00A000"/>
                </a:solidFill>
              </a:rPr>
            </a:br>
            <a:r>
              <a:rPr lang="en-GB" sz="2600">
                <a:solidFill>
                  <a:srgbClr val="00A000"/>
                </a:solidFill>
              </a:rPr>
              <a:t>selector de actividades</a:t>
            </a:r>
            <a:endParaRPr/>
          </a:p>
        </p:txBody>
      </p:sp>
      <p:sp>
        <p:nvSpPr>
          <p:cNvPr id="137" name="Google Shape;137;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a:t>
            </a:fld>
            <a:endParaRPr/>
          </a:p>
        </p:txBody>
      </p:sp>
      <p:sp>
        <p:nvSpPr>
          <p:cNvPr id="138" name="Google Shape;138;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rPr>
              <a:t>Resumen y contexto</a:t>
            </a:r>
            <a:endParaRPr/>
          </a:p>
          <a:p>
            <a:pPr marL="0" lvl="0" indent="0" algn="l" rtl="0">
              <a:lnSpc>
                <a:spcPct val="90000"/>
              </a:lnSpc>
              <a:spcBef>
                <a:spcPts val="812"/>
              </a:spcBef>
              <a:spcAft>
                <a:spcPts val="0"/>
              </a:spcAft>
              <a:buClr>
                <a:schemeClr val="dk1"/>
              </a:buClr>
              <a:buSzPts val="1800"/>
              <a:buNone/>
            </a:pPr>
            <a:r>
              <a:rPr lang="en-GB" sz="1800"/>
              <a:t>Los alumnos pueden utilizar el BBC micro:bit para confirmar su comprensión de las propiedades de figuras bidimensionales específicas.</a:t>
            </a:r>
            <a:endParaRPr/>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1800"/>
              <a:buNone/>
            </a:pPr>
            <a:r>
              <a:rPr lang="en-GB" sz="1800"/>
              <a:t>Los alumnos utilizarán el micro:bit para seleccionar aleatoriamente una figura bidimensional de una lista que incluye triángulos, rectángulos, cuadrados, paralelogramos, rombos y trapecios. Trabajando en parejas, los alumnos pueden compartir los atributos de la figura seleccionada para ayudar a clasificar las figuras. </a:t>
            </a:r>
            <a:endParaRPr/>
          </a:p>
          <a:p>
            <a:pPr marL="0" lvl="0" indent="0" algn="l" rtl="0">
              <a:lnSpc>
                <a:spcPct val="90000"/>
              </a:lnSpc>
              <a:spcBef>
                <a:spcPts val="812"/>
              </a:spcBef>
              <a:spcAft>
                <a:spcPts val="0"/>
              </a:spcAft>
              <a:buClr>
                <a:schemeClr val="dk1"/>
              </a:buClr>
              <a:buSzPts val="1800"/>
              <a:buNone/>
            </a:pPr>
            <a:endParaRPr sz="2350"/>
          </a:p>
        </p:txBody>
      </p:sp>
      <p:sp>
        <p:nvSpPr>
          <p:cNvPr id="139" name="Google Shape;139;g35d6a68a0a1_0_136"/>
          <p:cNvSpPr txBox="1"/>
          <p:nvPr/>
        </p:nvSpPr>
        <p:spPr>
          <a:xfrm>
            <a:off x="5010086" y="1557171"/>
            <a:ext cx="41322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000000"/>
              </a:buClr>
              <a:buSzPts val="2000"/>
              <a:buFont typeface="Arial"/>
              <a:buNone/>
            </a:pPr>
            <a:r>
              <a:rPr lang="en-GB" sz="2000" b="1" i="0" u="none" strike="noStrike" cap="none">
                <a:solidFill>
                  <a:srgbClr val="00A000"/>
                </a:solidFill>
                <a:latin typeface="Helvetica Neue"/>
                <a:ea typeface="Helvetica Neue"/>
                <a:cs typeface="Helvetica Neue"/>
                <a:sym typeface="Helvetica Neue"/>
              </a:rPr>
              <a:t>Función del micro:bit: botones</a:t>
            </a:r>
            <a:endParaRPr/>
          </a:p>
          <a:p>
            <a:pPr marL="0" marR="0" lvl="0" indent="0" algn="l" rtl="0">
              <a:lnSpc>
                <a:spcPct val="90000"/>
              </a:lnSpc>
              <a:spcBef>
                <a:spcPts val="812"/>
              </a:spcBef>
              <a:spcAft>
                <a:spcPts val="0"/>
              </a:spcAft>
              <a:buClr>
                <a:srgbClr val="000000"/>
              </a:buClr>
              <a:buSzPts val="1800"/>
              <a:buFont typeface="Arial"/>
              <a:buNone/>
            </a:pPr>
            <a:r>
              <a:rPr lang="en-GB" sz="1800" b="0" i="0" u="none" strike="noStrike" cap="none">
                <a:solidFill>
                  <a:srgbClr val="000000"/>
                </a:solidFill>
                <a:latin typeface="Helvetica Neue"/>
                <a:ea typeface="Helvetica Neue"/>
                <a:cs typeface="Helvetica Neue"/>
                <a:sym typeface="Helvetica Neue"/>
              </a:rPr>
              <a:t>Los botones son un dispositivo de entrada muy común. El micro:bit tiene dos botones que se pueden programar: los botones A y B.</a:t>
            </a:r>
            <a:endParaRPr/>
          </a:p>
          <a:p>
            <a:pPr marL="185732" marR="0" lvl="0" indent="-71432" algn="l" rtl="0">
              <a:lnSpc>
                <a:spcPct val="90000"/>
              </a:lnSpc>
              <a:spcBef>
                <a:spcPts val="812"/>
              </a:spcBef>
              <a:spcAft>
                <a:spcPts val="0"/>
              </a:spcAft>
              <a:buClr>
                <a:srgbClr val="000000"/>
              </a:buClr>
              <a:buSzPts val="1800"/>
              <a:buFont typeface="Arial"/>
              <a:buNone/>
            </a:pPr>
            <a:endParaRPr sz="180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0" marR="0" lvl="0" indent="0" algn="l" rtl="0">
              <a:lnSpc>
                <a:spcPct val="90000"/>
              </a:lnSpc>
              <a:spcBef>
                <a:spcPts val="812"/>
              </a:spcBef>
              <a:spcAft>
                <a:spcPts val="0"/>
              </a:spcAft>
              <a:buClr>
                <a:srgbClr val="000000"/>
              </a:buClr>
              <a:buSzPts val="1800"/>
              <a:buFont typeface="Arial"/>
              <a:buNone/>
            </a:pPr>
            <a:r>
              <a:rPr lang="en-GB" sz="1800" b="1" i="0" u="none" strike="noStrike" cap="none">
                <a:solidFill>
                  <a:srgbClr val="000000"/>
                </a:solidFill>
                <a:latin typeface="Helvetica Neue"/>
                <a:ea typeface="Helvetica Neue"/>
                <a:cs typeface="Helvetica Neue"/>
                <a:sym typeface="Helvetica Neue"/>
              </a:rPr>
              <a:t>Ejemplo</a:t>
            </a:r>
            <a:r>
              <a:rPr lang="en-GB" sz="1800" b="0" i="0" u="none" strike="noStrike" cap="none">
                <a:solidFill>
                  <a:srgbClr val="000000"/>
                </a:solidFill>
                <a:latin typeface="Helvetica Neue"/>
                <a:ea typeface="Helvetica Neue"/>
                <a:cs typeface="Helvetica Neue"/>
                <a:sym typeface="Helvetica Neue"/>
              </a:rPr>
              <a:t>: los alumnos pueden utilizar botones para seleccionar aleatoriamente una figura bidimensional de una lista y practicar la identificación de los atributos de las figuras.  </a:t>
            </a:r>
            <a:endParaRPr/>
          </a:p>
          <a:p>
            <a:pPr marL="0" marR="0" lvl="0" indent="0" algn="l" rtl="0">
              <a:lnSpc>
                <a:spcPct val="90000"/>
              </a:lnSpc>
              <a:spcBef>
                <a:spcPts val="812"/>
              </a:spcBef>
              <a:spcAft>
                <a:spcPts val="0"/>
              </a:spcAft>
              <a:buClr>
                <a:srgbClr val="000000"/>
              </a:buClr>
              <a:buSzPts val="1800"/>
              <a:buFont typeface="Arial"/>
              <a:buNone/>
            </a:pPr>
            <a:endParaRPr sz="1800" b="0" i="0" u="none" strike="noStrike" cap="none">
              <a:solidFill>
                <a:srgbClr val="000000"/>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2000"/>
              <a:buFont typeface="Arial"/>
              <a:buNone/>
            </a:pPr>
            <a:endParaRPr sz="2000" b="1" i="0" u="none" strike="noStrike" cap="none">
              <a:solidFill>
                <a:srgbClr val="00A000"/>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2275"/>
              <a:buFont typeface="Arial"/>
              <a:buNone/>
            </a:pPr>
            <a:endParaRPr sz="2275" b="0" i="0" u="none" strike="noStrike" cap="none">
              <a:solidFill>
                <a:srgbClr val="000000"/>
              </a:solidFill>
              <a:latin typeface="Helvetica Neue"/>
              <a:ea typeface="Helvetica Neue"/>
              <a:cs typeface="Helvetica Neue"/>
              <a:sym typeface="Helvetica Neue"/>
            </a:endParaRPr>
          </a:p>
        </p:txBody>
      </p:sp>
      <p:pic>
        <p:nvPicPr>
          <p:cNvPr id="140" name="Google Shape;140;g35d6a68a0a1_0_136" descr="Ilustración de una placa del micro:bit y una mano junto a ella."/>
          <p:cNvPicPr preferRelativeResize="0"/>
          <p:nvPr/>
        </p:nvPicPr>
        <p:blipFill rotWithShape="1">
          <a:blip r:embed="rId3">
            <a:alphaModFix/>
          </a:blip>
          <a:srcRect/>
          <a:stretch/>
        </p:blipFill>
        <p:spPr>
          <a:xfrm>
            <a:off x="6814774" y="4739576"/>
            <a:ext cx="2046900" cy="1718100"/>
          </a:xfrm>
          <a:prstGeom prst="rect">
            <a:avLst/>
          </a:prstGeom>
          <a:noFill/>
          <a:ln>
            <a:noFill/>
          </a:ln>
        </p:spPr>
      </p:pic>
      <p:grpSp>
        <p:nvGrpSpPr>
          <p:cNvPr id="141" name="Google Shape;141;g35d6a68a0a1_0_136"/>
          <p:cNvGrpSpPr/>
          <p:nvPr/>
        </p:nvGrpSpPr>
        <p:grpSpPr>
          <a:xfrm rot="4688198">
            <a:off x="8730823" y="987210"/>
            <a:ext cx="650813" cy="659764"/>
            <a:chOff x="7572716" y="3272053"/>
            <a:chExt cx="489368" cy="496098"/>
          </a:xfrm>
        </p:grpSpPr>
        <p:sp>
          <p:nvSpPr>
            <p:cNvPr id="142" name="Google Shape;142;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3" name="Google Shape;143;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4" name="Google Shape;144;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5" name="Google Shape;145;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6" name="Google Shape;146;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7" name="Google Shape;147;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48" name="Google Shape;148;g35d6a68a0a1_0_136" descr="decorativo"/>
          <p:cNvPicPr preferRelativeResize="0"/>
          <p:nvPr/>
        </p:nvPicPr>
        <p:blipFill rotWithShape="1">
          <a:blip r:embed="rId4">
            <a:alphaModFix/>
          </a:blip>
          <a:srcRect/>
          <a:stretch/>
        </p:blipFill>
        <p:spPr>
          <a:xfrm rot="645483">
            <a:off x="8309755" y="1073703"/>
            <a:ext cx="192617" cy="19261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35fa30c4f18_0_7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318" name="Google Shape;318;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20</a:t>
            </a:fld>
            <a:endParaRPr/>
          </a:p>
        </p:txBody>
      </p:sp>
      <p:sp>
        <p:nvSpPr>
          <p:cNvPr id="319" name="Google Shape;319;g35fa30c4f18_0_7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10000"/>
              </a:lnSpc>
              <a:spcBef>
                <a:spcPts val="1300"/>
              </a:spcBef>
              <a:spcAft>
                <a:spcPts val="0"/>
              </a:spcAft>
              <a:buSzPct val="108108"/>
              <a:buNone/>
            </a:pPr>
            <a:r>
              <a:rPr lang="en-GB" sz="1800" b="1" i="1">
                <a:solidFill>
                  <a:srgbClr val="CD0364"/>
                </a:solidFill>
              </a:rPr>
              <a:t>Crea el código:</a:t>
            </a:r>
            <a:endParaRPr/>
          </a:p>
          <a:p>
            <a:pPr marL="318151" marR="2070487" lvl="0" indent="-309553" algn="l" rtl="0">
              <a:lnSpc>
                <a:spcPct val="110000"/>
              </a:lnSpc>
              <a:spcBef>
                <a:spcPts val="1300"/>
              </a:spcBef>
              <a:spcAft>
                <a:spcPts val="0"/>
              </a:spcAft>
              <a:buClr>
                <a:srgbClr val="CD0364"/>
              </a:buClr>
              <a:buSzPct val="108108"/>
              <a:buChar char="•"/>
            </a:pPr>
            <a:r>
              <a:rPr lang="en-GB" sz="1800" b="1">
                <a:solidFill>
                  <a:srgbClr val="CD0364"/>
                </a:solidFill>
              </a:rPr>
              <a:t>Abre</a:t>
            </a:r>
            <a:r>
              <a:rPr lang="en-GB" sz="1800"/>
              <a:t> el proyecto inicial picante del selector de actividades: </a:t>
            </a:r>
            <a:r>
              <a:rPr lang="en-GB" sz="1800" u="sng">
                <a:solidFill>
                  <a:schemeClr val="hlink"/>
                </a:solidFill>
                <a:hlinkClick r:id="rId3"/>
              </a:rPr>
              <a:t>mbit.io/us-activity-spicy</a:t>
            </a:r>
            <a:endParaRPr sz="1800" u="sng">
              <a:solidFill>
                <a:schemeClr val="hlink"/>
              </a:solidFill>
              <a:hlinkClick r:id="rId3"/>
            </a:endParaRPr>
          </a:p>
          <a:p>
            <a:pPr marL="318151" marR="174607" lvl="0" indent="-309553" algn="l" rtl="0">
              <a:lnSpc>
                <a:spcPct val="110000"/>
              </a:lnSpc>
              <a:spcBef>
                <a:spcPts val="1300"/>
              </a:spcBef>
              <a:spcAft>
                <a:spcPts val="0"/>
              </a:spcAft>
              <a:buClr>
                <a:srgbClr val="CD0364"/>
              </a:buClr>
              <a:buSzPct val="108108"/>
              <a:buChar char="•"/>
            </a:pPr>
            <a:r>
              <a:rPr lang="en-GB" sz="1800" b="1">
                <a:solidFill>
                  <a:srgbClr val="CD0364"/>
                </a:solidFill>
              </a:rPr>
              <a:t>Explica</a:t>
            </a:r>
            <a:r>
              <a:rPr lang="en-GB" sz="1800" b="1">
                <a:solidFill>
                  <a:srgbClr val="6C4BC1"/>
                </a:solidFill>
              </a:rPr>
              <a:t> </a:t>
            </a:r>
            <a:r>
              <a:rPr lang="en-GB" sz="1800"/>
              <a:t>que los alumnos utilizarán la caja de herramientas para buscar bloques de código. Para este proyecto, algunas partes del código ya están hechas. Verán estos bloques, que utilizarán más adelante en su programación. </a:t>
            </a:r>
            <a:endParaRPr/>
          </a:p>
          <a:p>
            <a:pPr marL="0" marR="174607" lvl="0" indent="0" algn="l" rtl="0">
              <a:lnSpc>
                <a:spcPct val="110000"/>
              </a:lnSpc>
              <a:spcBef>
                <a:spcPts val="1300"/>
              </a:spcBef>
              <a:spcAft>
                <a:spcPts val="0"/>
              </a:spcAft>
              <a:buSzPct val="108108"/>
              <a:buNone/>
            </a:pPr>
            <a:endParaRPr sz="1800"/>
          </a:p>
          <a:p>
            <a:pPr marL="0" marR="174607" lvl="0" indent="0" algn="l" rtl="0">
              <a:lnSpc>
                <a:spcPct val="110000"/>
              </a:lnSpc>
              <a:spcBef>
                <a:spcPts val="1300"/>
              </a:spcBef>
              <a:spcAft>
                <a:spcPts val="0"/>
              </a:spcAft>
              <a:buSzPct val="108108"/>
              <a:buNone/>
            </a:pPr>
            <a:endParaRPr sz="1800"/>
          </a:p>
          <a:p>
            <a:pPr marL="0" marR="174607" lvl="0" indent="0" algn="l" rtl="0">
              <a:lnSpc>
                <a:spcPct val="110000"/>
              </a:lnSpc>
              <a:spcBef>
                <a:spcPts val="1300"/>
              </a:spcBef>
              <a:spcAft>
                <a:spcPts val="0"/>
              </a:spcAft>
              <a:buSzPct val="108108"/>
              <a:buNone/>
            </a:pPr>
            <a:endParaRPr sz="1800"/>
          </a:p>
          <a:p>
            <a:pPr marL="0" marR="174607" lvl="0" indent="0" algn="l" rtl="0">
              <a:lnSpc>
                <a:spcPct val="110000"/>
              </a:lnSpc>
              <a:spcBef>
                <a:spcPts val="1300"/>
              </a:spcBef>
              <a:spcAft>
                <a:spcPts val="0"/>
              </a:spcAft>
              <a:buSzPct val="108108"/>
              <a:buNone/>
            </a:pPr>
            <a:endParaRPr sz="1800"/>
          </a:p>
          <a:p>
            <a:pPr marL="318151" marR="174607" lvl="0" indent="-309553" algn="l" rtl="0">
              <a:lnSpc>
                <a:spcPct val="110000"/>
              </a:lnSpc>
              <a:spcBef>
                <a:spcPts val="1300"/>
              </a:spcBef>
              <a:spcAft>
                <a:spcPts val="0"/>
              </a:spcAft>
              <a:buClr>
                <a:srgbClr val="CD0364"/>
              </a:buClr>
              <a:buSzPct val="108108"/>
              <a:buChar char="•"/>
            </a:pPr>
            <a:r>
              <a:rPr lang="en-GB" sz="1800" b="1">
                <a:solidFill>
                  <a:srgbClr val="CD0364"/>
                </a:solidFill>
              </a:rPr>
              <a:t>Explica </a:t>
            </a:r>
            <a:r>
              <a:rPr lang="en-GB" sz="1800"/>
              <a:t>que están creando un selector de actividades que elegirá aleatoriamente una figura bidimensional cada vez que se pulse el botón A. </a:t>
            </a:r>
            <a:endParaRPr/>
          </a:p>
        </p:txBody>
      </p:sp>
      <p:sp>
        <p:nvSpPr>
          <p:cNvPr id="320" name="Google Shape;320;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21" name="Google Shape;321;g35fa30c4f18_0_79"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22).png"/>
          <p:cNvPicPr preferRelativeResize="0"/>
          <p:nvPr/>
        </p:nvPicPr>
        <p:blipFill rotWithShape="1">
          <a:blip r:embed="rId4">
            <a:alphaModFix/>
          </a:blip>
          <a:srcRect/>
          <a:stretch/>
        </p:blipFill>
        <p:spPr>
          <a:xfrm>
            <a:off x="2367250" y="3628901"/>
            <a:ext cx="4898550" cy="1681476"/>
          </a:xfrm>
          <a:prstGeom prst="rect">
            <a:avLst/>
          </a:prstGeom>
          <a:noFill/>
          <a:ln>
            <a:noFill/>
          </a:ln>
        </p:spPr>
      </p:pic>
      <p:pic>
        <p:nvPicPr>
          <p:cNvPr id="322" name="Google Shape;322;g35fa30c4f18_0_79"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365ab73c13e_0_14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328" name="Google Shape;328;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21</a:t>
            </a:fld>
            <a:endParaRPr/>
          </a:p>
        </p:txBody>
      </p:sp>
      <p:sp>
        <p:nvSpPr>
          <p:cNvPr id="329" name="Google Shape;329;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30" name="Google Shape;330;g365ab73c13e_0_148"/>
          <p:cNvSpPr/>
          <p:nvPr/>
        </p:nvSpPr>
        <p:spPr>
          <a:xfrm>
            <a:off x="743575" y="1829175"/>
            <a:ext cx="1780500" cy="43341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0" i="0" u="none" strike="noStrike" cap="none">
                <a:solidFill>
                  <a:schemeClr val="dk1"/>
                </a:solidFill>
                <a:latin typeface="Helvetica Neue"/>
                <a:ea typeface="Helvetica Neue"/>
                <a:cs typeface="Helvetica Neue"/>
                <a:sym typeface="Helvetica Neue"/>
              </a:rPr>
              <a:t>Busca el bloque «Al pulsar el botón A» </a:t>
            </a:r>
            <a:r>
              <a:rPr lang="en-GB" sz="1600" b="1" i="0" u="none" strike="noStrike" cap="none">
                <a:solidFill>
                  <a:srgbClr val="CD0364"/>
                </a:solidFill>
                <a:latin typeface="Helvetica Neue"/>
                <a:ea typeface="Helvetica Neue"/>
                <a:cs typeface="Helvetica Neue"/>
                <a:sym typeface="Helvetica Neue"/>
              </a:rPr>
              <a:t>en la sección Entrada y añádelo a tu espacio de trabajo.</a:t>
            </a:r>
            <a:endParaRPr/>
          </a:p>
        </p:txBody>
      </p:sp>
      <p:pic>
        <p:nvPicPr>
          <p:cNvPr id="331" name="Google Shape;331;g365ab73c13e_0_148"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19).png"/>
          <p:cNvPicPr preferRelativeResize="0"/>
          <p:nvPr/>
        </p:nvPicPr>
        <p:blipFill rotWithShape="1">
          <a:blip r:embed="rId3">
            <a:alphaModFix/>
          </a:blip>
          <a:srcRect l="51119" t="11543" r="29620" b="63432"/>
          <a:stretch/>
        </p:blipFill>
        <p:spPr>
          <a:xfrm>
            <a:off x="828325" y="2040850"/>
            <a:ext cx="1610977" cy="864749"/>
          </a:xfrm>
          <a:prstGeom prst="rect">
            <a:avLst/>
          </a:prstGeom>
          <a:noFill/>
          <a:ln>
            <a:noFill/>
          </a:ln>
        </p:spPr>
      </p:pic>
      <p:sp>
        <p:nvSpPr>
          <p:cNvPr id="332" name="Google Shape;332;g365ab73c13e_0_148"/>
          <p:cNvSpPr txBox="1"/>
          <p:nvPr/>
        </p:nvSpPr>
        <p:spPr>
          <a:xfrm>
            <a:off x="681025" y="1273922"/>
            <a:ext cx="6059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generar un número aleatorio:</a:t>
            </a:r>
            <a:endParaRPr/>
          </a:p>
        </p:txBody>
      </p:sp>
      <p:sp>
        <p:nvSpPr>
          <p:cNvPr id="333" name="Google Shape;333;g365ab73c13e_0_148"/>
          <p:cNvSpPr/>
          <p:nvPr/>
        </p:nvSpPr>
        <p:spPr>
          <a:xfrm>
            <a:off x="2832625" y="1804875"/>
            <a:ext cx="37410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«Establecer número aleatorio en 0»</a:t>
            </a:r>
            <a:r>
              <a:rPr lang="en-GB" sz="1600" b="0" i="0" u="none" strike="noStrike" cap="none">
                <a:solidFill>
                  <a:srgbClr val="000000"/>
                </a:solidFill>
                <a:latin typeface="Helvetica Neue"/>
                <a:ea typeface="Helvetica Neue"/>
                <a:cs typeface="Helvetica Neue"/>
                <a:sym typeface="Helvetica Neue"/>
              </a:rPr>
              <a:t> en la sección Variables.</a:t>
            </a:r>
            <a:endParaRPr/>
          </a:p>
          <a:p>
            <a:pPr marL="0" marR="0" lvl="0" indent="0" algn="l" rtl="0">
              <a:lnSpc>
                <a:spcPct val="110000"/>
              </a:lnSpc>
              <a:spcBef>
                <a:spcPts val="1300"/>
              </a:spcBef>
              <a:spcAft>
                <a:spcPts val="0"/>
              </a:spcAft>
              <a:buClr>
                <a:srgbClr val="000000"/>
              </a:buClr>
              <a:buSzPts val="16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«Elegir al azar entre 0 y 10»</a:t>
            </a:r>
            <a:r>
              <a:rPr lang="en-GB" sz="1600" b="0" i="0" u="none" strike="noStrike" cap="none">
                <a:solidFill>
                  <a:schemeClr val="dk1"/>
                </a:solidFill>
                <a:latin typeface="Helvetica Neue"/>
                <a:ea typeface="Helvetica Neue"/>
                <a:cs typeface="Helvetica Neue"/>
                <a:sym typeface="Helvetica Neue"/>
              </a:rPr>
              <a:t> en la sección Matemáticas. Ponlo encima del 0 y actualiza los números del 1 al 6.</a:t>
            </a:r>
            <a:endParaRPr/>
          </a:p>
        </p:txBody>
      </p:sp>
      <p:pic>
        <p:nvPicPr>
          <p:cNvPr id="334" name="Google Shape;334;g365ab73c13e_0_148"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62).png"/>
          <p:cNvPicPr preferRelativeResize="0"/>
          <p:nvPr/>
        </p:nvPicPr>
        <p:blipFill rotWithShape="1">
          <a:blip r:embed="rId4">
            <a:alphaModFix/>
          </a:blip>
          <a:srcRect r="63350" b="84094"/>
          <a:stretch/>
        </p:blipFill>
        <p:spPr>
          <a:xfrm>
            <a:off x="3647775" y="2052560"/>
            <a:ext cx="2110676" cy="970853"/>
          </a:xfrm>
          <a:prstGeom prst="rect">
            <a:avLst/>
          </a:prstGeom>
          <a:noFill/>
          <a:ln>
            <a:noFill/>
          </a:ln>
        </p:spPr>
      </p:pic>
      <p:pic>
        <p:nvPicPr>
          <p:cNvPr id="335" name="Google Shape;335;g365ab73c13e_0_148"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63).png"/>
          <p:cNvPicPr preferRelativeResize="0"/>
          <p:nvPr/>
        </p:nvPicPr>
        <p:blipFill rotWithShape="1">
          <a:blip r:embed="rId5">
            <a:alphaModFix/>
          </a:blip>
          <a:srcRect r="38811" b="84720"/>
          <a:stretch/>
        </p:blipFill>
        <p:spPr>
          <a:xfrm>
            <a:off x="2981213" y="3927950"/>
            <a:ext cx="3443815" cy="911399"/>
          </a:xfrm>
          <a:prstGeom prst="rect">
            <a:avLst/>
          </a:prstGeom>
          <a:noFill/>
          <a:ln>
            <a:noFill/>
          </a:ln>
        </p:spPr>
      </p:pic>
      <p:pic>
        <p:nvPicPr>
          <p:cNvPr id="336" name="Google Shape;336;g365ab73c13e_0_148"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pic>
        <p:nvPicPr>
          <p:cNvPr id="337" name="Google Shape;337;g365ab73c13e_0_148" descr="decorativo" title="Greeting_green@4x.png"/>
          <p:cNvPicPr preferRelativeResize="0"/>
          <p:nvPr/>
        </p:nvPicPr>
        <p:blipFill rotWithShape="1">
          <a:blip r:embed="rId7">
            <a:alphaModFix/>
          </a:blip>
          <a:srcRect/>
          <a:stretch/>
        </p:blipFill>
        <p:spPr>
          <a:xfrm rot="544197">
            <a:off x="6996125" y="4839350"/>
            <a:ext cx="1043951" cy="8521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365ab73c13e_0_354"/>
          <p:cNvSpPr/>
          <p:nvPr/>
        </p:nvSpPr>
        <p:spPr>
          <a:xfrm>
            <a:off x="6637650" y="1986075"/>
            <a:ext cx="28704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chemeClr val="dk1"/>
              </a:buClr>
              <a:buSzPts val="16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6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6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cadena»</a:t>
            </a:r>
            <a:r>
              <a:rPr lang="en-GB" sz="1600" b="0" i="0" u="none" strike="noStrike" cap="none">
                <a:solidFill>
                  <a:schemeClr val="dk1"/>
                </a:solidFill>
                <a:latin typeface="Helvetica Neue"/>
                <a:ea typeface="Helvetica Neue"/>
                <a:cs typeface="Helvetica Neue"/>
                <a:sym typeface="Helvetica Neue"/>
              </a:rPr>
              <a:t> en la sección Básico y colócalo debajo del «si». Actualiza la cadena para que diga «triángulo».</a:t>
            </a:r>
            <a:endParaRPr/>
          </a:p>
        </p:txBody>
      </p:sp>
      <p:sp>
        <p:nvSpPr>
          <p:cNvPr id="343" name="Google Shape;343;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344" name="Google Shape;344;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22</a:t>
            </a:fld>
            <a:endParaRPr/>
          </a:p>
        </p:txBody>
      </p:sp>
      <p:sp>
        <p:nvSpPr>
          <p:cNvPr id="345" name="Google Shape;345;g365ab73c13e_0_354"/>
          <p:cNvSpPr txBox="1">
            <a:spLocks noGrp="1"/>
          </p:cNvSpPr>
          <p:nvPr>
            <p:ph type="body" idx="1"/>
          </p:nvPr>
        </p:nvSpPr>
        <p:spPr>
          <a:xfrm>
            <a:off x="681025" y="1392927"/>
            <a:ext cx="3398700" cy="4377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700" b="1" i="1">
                <a:solidFill>
                  <a:srgbClr val="CD0364"/>
                </a:solidFill>
              </a:rPr>
              <a:t>Crea el código: if-then-else:</a:t>
            </a:r>
            <a:endParaRPr/>
          </a:p>
        </p:txBody>
      </p:sp>
      <p:sp>
        <p:nvSpPr>
          <p:cNvPr id="346" name="Google Shape;346;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47" name="Google Shape;347;g365ab73c13e_0_354"/>
          <p:cNvSpPr/>
          <p:nvPr/>
        </p:nvSpPr>
        <p:spPr>
          <a:xfrm>
            <a:off x="681025" y="1986075"/>
            <a:ext cx="28704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500" b="1" i="0" u="none" strike="noStrike" cap="none">
                <a:solidFill>
                  <a:srgbClr val="CD0364"/>
                </a:solidFill>
                <a:latin typeface="Helvetica Neue"/>
                <a:ea typeface="Helvetica Neue"/>
                <a:cs typeface="Helvetica Neue"/>
                <a:sym typeface="Helvetica Neue"/>
              </a:rPr>
              <a:t>Busca el bloque «if…else»</a:t>
            </a:r>
            <a:r>
              <a:rPr lang="en-GB" sz="1500" b="0" i="0" u="none" strike="noStrike" cap="none">
                <a:solidFill>
                  <a:srgbClr val="000000"/>
                </a:solidFill>
                <a:latin typeface="Helvetica Neue"/>
                <a:ea typeface="Helvetica Neue"/>
                <a:cs typeface="Helvetica Neue"/>
                <a:sym typeface="Helvetica Neue"/>
              </a:rPr>
              <a:t> en la sección Lógica. Esto utilizará la selección para determinar qué hacer a continuación </a:t>
            </a:r>
            <a:r>
              <a:rPr lang="en-GB" sz="1500" b="1" i="0" u="none" strike="noStrike" cap="none">
                <a:solidFill>
                  <a:srgbClr val="000000"/>
                </a:solidFill>
                <a:latin typeface="Helvetica Neue"/>
                <a:ea typeface="Helvetica Neue"/>
                <a:cs typeface="Helvetica Neue"/>
                <a:sym typeface="Helvetica Neue"/>
              </a:rPr>
              <a:t>si</a:t>
            </a:r>
            <a:r>
              <a:rPr lang="en-GB" sz="1500" b="0" i="0" u="none" strike="noStrike" cap="none">
                <a:solidFill>
                  <a:srgbClr val="000000"/>
                </a:solidFill>
                <a:latin typeface="Helvetica Neue"/>
                <a:ea typeface="Helvetica Neue"/>
                <a:cs typeface="Helvetica Neue"/>
                <a:sym typeface="Helvetica Neue"/>
              </a:rPr>
              <a:t> el valor de la variable «número_aleatorio» coincide con el número indicado.</a:t>
            </a:r>
            <a:endParaRPr/>
          </a:p>
        </p:txBody>
      </p:sp>
      <p:pic>
        <p:nvPicPr>
          <p:cNvPr id="348" name="Google Shape;348;g365ab73c13e_0_354"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64).png"/>
          <p:cNvPicPr preferRelativeResize="0"/>
          <p:nvPr/>
        </p:nvPicPr>
        <p:blipFill rotWithShape="1">
          <a:blip r:embed="rId3">
            <a:alphaModFix/>
          </a:blip>
          <a:srcRect r="50900" b="64989"/>
          <a:stretch/>
        </p:blipFill>
        <p:spPr>
          <a:xfrm>
            <a:off x="886400" y="2237403"/>
            <a:ext cx="2586750" cy="1576575"/>
          </a:xfrm>
          <a:prstGeom prst="rect">
            <a:avLst/>
          </a:prstGeom>
          <a:noFill/>
          <a:ln>
            <a:noFill/>
          </a:ln>
        </p:spPr>
      </p:pic>
      <p:sp>
        <p:nvSpPr>
          <p:cNvPr id="349" name="Google Shape;349;g365ab73c13e_0_354"/>
          <p:cNvSpPr/>
          <p:nvPr/>
        </p:nvSpPr>
        <p:spPr>
          <a:xfrm>
            <a:off x="3724900" y="1956825"/>
            <a:ext cx="26610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Busca las cajas hexagonales que se proporcionan.  </a:t>
            </a:r>
            <a:r>
              <a:rPr lang="en-GB" sz="1600" b="1" i="0" u="none" strike="noStrike" cap="none">
                <a:solidFill>
                  <a:srgbClr val="CD0364"/>
                </a:solidFill>
                <a:latin typeface="Helvetica Neue"/>
                <a:ea typeface="Helvetica Neue"/>
                <a:cs typeface="Helvetica Neue"/>
                <a:sym typeface="Helvetica Neue"/>
              </a:rPr>
              <a:t>Reemplaza</a:t>
            </a:r>
            <a:r>
              <a:rPr lang="en-GB" sz="1600" b="0" i="0" u="none" strike="noStrike" cap="none">
                <a:solidFill>
                  <a:schemeClr val="dk1"/>
                </a:solidFill>
                <a:latin typeface="Helvetica Neue"/>
                <a:ea typeface="Helvetica Neue"/>
                <a:cs typeface="Helvetica Neue"/>
                <a:sym typeface="Helvetica Neue"/>
              </a:rPr>
              <a:t> TRUE por el bloque hexagonal que dice «número aleatorio = 1».</a:t>
            </a:r>
            <a:endParaRPr/>
          </a:p>
        </p:txBody>
      </p:sp>
      <p:pic>
        <p:nvPicPr>
          <p:cNvPr id="350" name="Google Shape;350;g365ab73c13e_0_354"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68).png"/>
          <p:cNvPicPr preferRelativeResize="0"/>
          <p:nvPr/>
        </p:nvPicPr>
        <p:blipFill rotWithShape="1">
          <a:blip r:embed="rId4">
            <a:alphaModFix/>
          </a:blip>
          <a:srcRect l="4794" r="41270" b="68087"/>
          <a:stretch/>
        </p:blipFill>
        <p:spPr>
          <a:xfrm>
            <a:off x="6715925" y="2282075"/>
            <a:ext cx="2802126" cy="1846426"/>
          </a:xfrm>
          <a:prstGeom prst="rect">
            <a:avLst/>
          </a:prstGeom>
          <a:noFill/>
          <a:ln>
            <a:noFill/>
          </a:ln>
        </p:spPr>
      </p:pic>
      <p:pic>
        <p:nvPicPr>
          <p:cNvPr id="351" name="Google Shape;351;g365ab73c13e_0_354"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66).png"/>
          <p:cNvPicPr preferRelativeResize="0"/>
          <p:nvPr/>
        </p:nvPicPr>
        <p:blipFill rotWithShape="1">
          <a:blip r:embed="rId5">
            <a:alphaModFix/>
          </a:blip>
          <a:srcRect l="3370" r="40445" b="69329"/>
          <a:stretch/>
        </p:blipFill>
        <p:spPr>
          <a:xfrm>
            <a:off x="3801163" y="2341687"/>
            <a:ext cx="2586749" cy="1605755"/>
          </a:xfrm>
          <a:prstGeom prst="rect">
            <a:avLst/>
          </a:prstGeom>
          <a:noFill/>
          <a:ln>
            <a:noFill/>
          </a:ln>
        </p:spPr>
      </p:pic>
      <p:pic>
        <p:nvPicPr>
          <p:cNvPr id="352" name="Google Shape;352;g365ab73c13e_0_354"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3694f2e5230_0_162"/>
          <p:cNvSpPr txBox="1">
            <a:spLocks noGrp="1"/>
          </p:cNvSpPr>
          <p:nvPr>
            <p:ph type="title"/>
          </p:nvPr>
        </p:nvSpPr>
        <p:spPr>
          <a:xfrm>
            <a:off x="681025"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358" name="Google Shape;358;g3694f2e5230_0_16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23</a:t>
            </a:fld>
            <a:endParaRPr/>
          </a:p>
        </p:txBody>
      </p:sp>
      <p:sp>
        <p:nvSpPr>
          <p:cNvPr id="359" name="Google Shape;359;g3694f2e5230_0_162"/>
          <p:cNvSpPr txBox="1">
            <a:spLocks noGrp="1"/>
          </p:cNvSpPr>
          <p:nvPr>
            <p:ph type="body" idx="1"/>
          </p:nvPr>
        </p:nvSpPr>
        <p:spPr>
          <a:xfrm>
            <a:off x="681025" y="1368052"/>
            <a:ext cx="4377000" cy="4377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700" b="1" i="1">
                <a:solidFill>
                  <a:srgbClr val="CD0364"/>
                </a:solidFill>
              </a:rPr>
              <a:t>Crea el código: if-then-else, parte 2:</a:t>
            </a:r>
            <a:endParaRPr/>
          </a:p>
        </p:txBody>
      </p:sp>
      <p:sp>
        <p:nvSpPr>
          <p:cNvPr id="360" name="Google Shape;360;g3694f2e5230_0_16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61" name="Google Shape;361;g3694f2e5230_0_162"/>
          <p:cNvSpPr/>
          <p:nvPr/>
        </p:nvSpPr>
        <p:spPr>
          <a:xfrm>
            <a:off x="557125" y="1927475"/>
            <a:ext cx="33267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Haz clic en el signo + </a:t>
            </a:r>
            <a:r>
              <a:rPr lang="en-GB" sz="1600" b="0" i="0" u="none" strike="noStrike" cap="none">
                <a:solidFill>
                  <a:schemeClr val="dk1"/>
                </a:solidFill>
                <a:latin typeface="Helvetica Neue"/>
                <a:ea typeface="Helvetica Neue"/>
                <a:cs typeface="Helvetica Neue"/>
                <a:sym typeface="Helvetica Neue"/>
              </a:rPr>
              <a:t>situado en la parte inferior del bloque «if…else» para añadir otra instrucción «else if».</a:t>
            </a:r>
            <a:endParaRPr/>
          </a:p>
        </p:txBody>
      </p:sp>
      <p:pic>
        <p:nvPicPr>
          <p:cNvPr id="362" name="Google Shape;362;g3694f2e5230_0_162"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69).png"/>
          <p:cNvPicPr preferRelativeResize="0"/>
          <p:nvPr/>
        </p:nvPicPr>
        <p:blipFill rotWithShape="1">
          <a:blip r:embed="rId3">
            <a:alphaModFix/>
          </a:blip>
          <a:srcRect r="44360" b="61948"/>
          <a:stretch/>
        </p:blipFill>
        <p:spPr>
          <a:xfrm>
            <a:off x="681013" y="2166975"/>
            <a:ext cx="3154425" cy="2564624"/>
          </a:xfrm>
          <a:prstGeom prst="rect">
            <a:avLst/>
          </a:prstGeom>
          <a:noFill/>
          <a:ln>
            <a:noFill/>
          </a:ln>
        </p:spPr>
      </p:pic>
      <p:sp>
        <p:nvSpPr>
          <p:cNvPr id="363" name="Google Shape;363;g3694f2e5230_0_162"/>
          <p:cNvSpPr/>
          <p:nvPr/>
        </p:nvSpPr>
        <p:spPr>
          <a:xfrm>
            <a:off x="4079725" y="1927575"/>
            <a:ext cx="55077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rgbClr val="000000"/>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Encuentra las cajas hexagonales restantes. </a:t>
            </a:r>
            <a:r>
              <a:rPr lang="en-GB" sz="1600" b="1" i="0" u="none" strike="noStrike" cap="none">
                <a:solidFill>
                  <a:srgbClr val="CD0364"/>
                </a:solidFill>
                <a:latin typeface="Helvetica Neue"/>
                <a:ea typeface="Helvetica Neue"/>
                <a:cs typeface="Helvetica Neue"/>
                <a:sym typeface="Helvetica Neue"/>
              </a:rPr>
              <a:t>Reemplaza</a:t>
            </a:r>
            <a:r>
              <a:rPr lang="en-GB" sz="1600" b="0" i="0" u="none" strike="noStrike" cap="none">
                <a:solidFill>
                  <a:schemeClr val="dk1"/>
                </a:solidFill>
                <a:latin typeface="Helvetica Neue"/>
                <a:ea typeface="Helvetica Neue"/>
                <a:cs typeface="Helvetica Neue"/>
                <a:sym typeface="Helvetica Neue"/>
              </a:rPr>
              <a:t> FALSE por el bloque hexagonal que dice «número aleatorio = 2».</a:t>
            </a:r>
            <a:endParaRPr/>
          </a:p>
          <a:p>
            <a:pPr marL="0" marR="0" lvl="0" indent="0" algn="l" rtl="0">
              <a:lnSpc>
                <a:spcPct val="90000"/>
              </a:lnSpc>
              <a:spcBef>
                <a:spcPts val="812"/>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cadena»</a:t>
            </a:r>
            <a:r>
              <a:rPr lang="en-GB" sz="1600" b="0" i="0" u="none" strike="noStrike" cap="none">
                <a:solidFill>
                  <a:schemeClr val="dk1"/>
                </a:solidFill>
                <a:latin typeface="Helvetica Neue"/>
                <a:ea typeface="Helvetica Neue"/>
                <a:cs typeface="Helvetica Neue"/>
                <a:sym typeface="Helvetica Neue"/>
              </a:rPr>
              <a:t> en la sección Básico y colócalo debajo de «else if». Actualiza la cadena para que indique «rectángulo».</a:t>
            </a:r>
            <a:endParaRPr/>
          </a:p>
        </p:txBody>
      </p:sp>
      <p:pic>
        <p:nvPicPr>
          <p:cNvPr id="364" name="Google Shape;364;g3694f2e5230_0_162"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70).png"/>
          <p:cNvPicPr preferRelativeResize="0"/>
          <p:nvPr/>
        </p:nvPicPr>
        <p:blipFill rotWithShape="1">
          <a:blip r:embed="rId4">
            <a:alphaModFix/>
          </a:blip>
          <a:srcRect r="45388" b="58773"/>
          <a:stretch/>
        </p:blipFill>
        <p:spPr>
          <a:xfrm>
            <a:off x="5435368" y="1986063"/>
            <a:ext cx="2941258" cy="2564624"/>
          </a:xfrm>
          <a:prstGeom prst="rect">
            <a:avLst/>
          </a:prstGeom>
          <a:noFill/>
          <a:ln>
            <a:noFill/>
          </a:ln>
        </p:spPr>
      </p:pic>
      <p:pic>
        <p:nvPicPr>
          <p:cNvPr id="365" name="Google Shape;365;g3694f2e5230_0_162"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pic>
        <p:nvPicPr>
          <p:cNvPr id="370" name="Google Shape;370;g3694f2e5230_0_143"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193400" y="227237"/>
            <a:ext cx="1428350" cy="1191276"/>
          </a:xfrm>
          <a:prstGeom prst="rect">
            <a:avLst/>
          </a:prstGeom>
          <a:noFill/>
          <a:ln>
            <a:noFill/>
          </a:ln>
        </p:spPr>
      </p:pic>
      <p:sp>
        <p:nvSpPr>
          <p:cNvPr id="371" name="Google Shape;371;g3694f2e5230_0_143"/>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5</a:t>
            </a:r>
            <a:endParaRPr/>
          </a:p>
        </p:txBody>
      </p:sp>
      <p:sp>
        <p:nvSpPr>
          <p:cNvPr id="372" name="Google Shape;372;g3694f2e5230_0_14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24</a:t>
            </a:fld>
            <a:endParaRPr/>
          </a:p>
        </p:txBody>
      </p:sp>
      <p:sp>
        <p:nvSpPr>
          <p:cNvPr id="373" name="Google Shape;373;g3694f2e5230_0_143"/>
          <p:cNvSpPr txBox="1">
            <a:spLocks noGrp="1"/>
          </p:cNvSpPr>
          <p:nvPr>
            <p:ph type="body" idx="1"/>
          </p:nvPr>
        </p:nvSpPr>
        <p:spPr>
          <a:xfrm>
            <a:off x="680963" y="1313971"/>
            <a:ext cx="4269300" cy="365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700" b="1" i="1">
                <a:solidFill>
                  <a:srgbClr val="CD0364"/>
                </a:solidFill>
              </a:rPr>
              <a:t>Crea el código: if-then-else, parte 3:</a:t>
            </a:r>
            <a:endParaRPr/>
          </a:p>
        </p:txBody>
      </p:sp>
      <p:sp>
        <p:nvSpPr>
          <p:cNvPr id="374" name="Google Shape;374;g3694f2e5230_0_14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75" name="Google Shape;375;g3694f2e5230_0_143"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71).png"/>
          <p:cNvPicPr preferRelativeResize="0"/>
          <p:nvPr/>
        </p:nvPicPr>
        <p:blipFill rotWithShape="1">
          <a:blip r:embed="rId4">
            <a:alphaModFix/>
          </a:blip>
          <a:srcRect r="53873" b="34353"/>
          <a:stretch/>
        </p:blipFill>
        <p:spPr>
          <a:xfrm>
            <a:off x="5919975" y="1367475"/>
            <a:ext cx="3843625" cy="4988875"/>
          </a:xfrm>
          <a:prstGeom prst="rect">
            <a:avLst/>
          </a:prstGeom>
          <a:noFill/>
          <a:ln w="19050" cap="flat" cmpd="sng">
            <a:solidFill>
              <a:srgbClr val="CD0364"/>
            </a:solidFill>
            <a:prstDash val="solid"/>
            <a:round/>
            <a:headEnd type="none" w="sm" len="sm"/>
            <a:tailEnd type="none" w="sm" len="sm"/>
          </a:ln>
        </p:spPr>
      </p:pic>
      <p:sp>
        <p:nvSpPr>
          <p:cNvPr id="376" name="Google Shape;376;g3694f2e5230_0_143"/>
          <p:cNvSpPr/>
          <p:nvPr/>
        </p:nvSpPr>
        <p:spPr>
          <a:xfrm>
            <a:off x="626275" y="1761075"/>
            <a:ext cx="5184900" cy="4534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500" b="1" i="0" u="none" strike="noStrike" cap="none">
                <a:solidFill>
                  <a:srgbClr val="CD0364"/>
                </a:solidFill>
                <a:latin typeface="Helvetica Neue"/>
                <a:ea typeface="Helvetica Neue"/>
                <a:cs typeface="Helvetica Neue"/>
                <a:sym typeface="Helvetica Neue"/>
              </a:rPr>
              <a:t>Repite</a:t>
            </a:r>
            <a:r>
              <a:rPr lang="en-GB" sz="1500" b="0" i="0" u="none" strike="noStrike" cap="none">
                <a:solidFill>
                  <a:schemeClr val="dk1"/>
                </a:solidFill>
                <a:latin typeface="Helvetica Neue"/>
                <a:ea typeface="Helvetica Neue"/>
                <a:cs typeface="Helvetica Neue"/>
                <a:sym typeface="Helvetica Neue"/>
              </a:rPr>
              <a:t> el proceso con las cajas hexagonales restantes:</a:t>
            </a:r>
            <a:endParaRPr/>
          </a:p>
          <a:p>
            <a:pPr marL="360000" marR="0" lvl="0" indent="-206375" algn="l" rtl="0">
              <a:lnSpc>
                <a:spcPct val="110000"/>
              </a:lnSpc>
              <a:spcBef>
                <a:spcPts val="1300"/>
              </a:spcBef>
              <a:spcAft>
                <a:spcPts val="0"/>
              </a:spcAft>
              <a:buClr>
                <a:srgbClr val="CD0364"/>
              </a:buClr>
              <a:buSzPts val="1750"/>
              <a:buFont typeface="Arial"/>
              <a:buChar char="•"/>
            </a:pPr>
            <a:r>
              <a:rPr lang="en-GB" sz="1500" b="1" i="0" u="none" strike="noStrike" cap="none">
                <a:solidFill>
                  <a:srgbClr val="CD0364"/>
                </a:solidFill>
                <a:latin typeface="Helvetica Neue"/>
                <a:ea typeface="Helvetica Neue"/>
                <a:cs typeface="Helvetica Neue"/>
                <a:sym typeface="Helvetica Neue"/>
              </a:rPr>
              <a:t>Haz clic en el signo + </a:t>
            </a:r>
            <a:r>
              <a:rPr lang="en-GB" sz="1500" b="0" i="0" u="none" strike="noStrike" cap="none">
                <a:solidFill>
                  <a:schemeClr val="dk1"/>
                </a:solidFill>
                <a:latin typeface="Helvetica Neue"/>
                <a:ea typeface="Helvetica Neue"/>
                <a:cs typeface="Helvetica Neue"/>
                <a:sym typeface="Helvetica Neue"/>
              </a:rPr>
              <a:t>situado en la parte inferior del bloque «if…else» para añadir otra instrucción «else if».</a:t>
            </a:r>
            <a:endParaRPr/>
          </a:p>
          <a:p>
            <a:pPr marL="360000" marR="0" lvl="0" indent="-206375" algn="l" rtl="0">
              <a:lnSpc>
                <a:spcPct val="110000"/>
              </a:lnSpc>
              <a:spcBef>
                <a:spcPts val="1000"/>
              </a:spcBef>
              <a:spcAft>
                <a:spcPts val="0"/>
              </a:spcAft>
              <a:buClr>
                <a:srgbClr val="CD0364"/>
              </a:buClr>
              <a:buSzPts val="1750"/>
              <a:buFont typeface="Arial"/>
              <a:buChar char="•"/>
            </a:pPr>
            <a:r>
              <a:rPr lang="en-GB" sz="1500" b="0" i="0" u="none" strike="noStrike" cap="none">
                <a:solidFill>
                  <a:schemeClr val="dk1"/>
                </a:solidFill>
                <a:latin typeface="Helvetica Neue"/>
                <a:ea typeface="Helvetica Neue"/>
                <a:cs typeface="Helvetica Neue"/>
                <a:sym typeface="Helvetica Neue"/>
              </a:rPr>
              <a:t>Encuentra las cajas hexagonales restantes. </a:t>
            </a:r>
            <a:r>
              <a:rPr lang="en-GB" sz="1500" b="1" i="0" u="none" strike="noStrike" cap="none">
                <a:solidFill>
                  <a:srgbClr val="CD0364"/>
                </a:solidFill>
                <a:latin typeface="Helvetica Neue"/>
                <a:ea typeface="Helvetica Neue"/>
                <a:cs typeface="Helvetica Neue"/>
                <a:sym typeface="Helvetica Neue"/>
              </a:rPr>
              <a:t>Reemplaza</a:t>
            </a:r>
            <a:r>
              <a:rPr lang="en-GB" sz="1500" b="0" i="0" u="none" strike="noStrike" cap="none">
                <a:solidFill>
                  <a:schemeClr val="dk1"/>
                </a:solidFill>
                <a:latin typeface="Helvetica Neue"/>
                <a:ea typeface="Helvetica Neue"/>
                <a:cs typeface="Helvetica Neue"/>
                <a:sym typeface="Helvetica Neue"/>
              </a:rPr>
              <a:t> FALSE por cualquier bloque hexagonal.</a:t>
            </a:r>
            <a:endParaRPr/>
          </a:p>
          <a:p>
            <a:pPr marL="360000" marR="0" lvl="0" indent="-206375" algn="l" rtl="0">
              <a:lnSpc>
                <a:spcPct val="110000"/>
              </a:lnSpc>
              <a:spcBef>
                <a:spcPts val="1300"/>
              </a:spcBef>
              <a:spcAft>
                <a:spcPts val="0"/>
              </a:spcAft>
              <a:buClr>
                <a:srgbClr val="CD0364"/>
              </a:buClr>
              <a:buSzPts val="1750"/>
              <a:buFont typeface="Arial"/>
              <a:buChar char="•"/>
            </a:pPr>
            <a:r>
              <a:rPr lang="en-GB" sz="1500" b="1" i="0" u="none" strike="noStrike" cap="none">
                <a:solidFill>
                  <a:srgbClr val="CD0364"/>
                </a:solidFill>
                <a:latin typeface="Helvetica Neue"/>
                <a:ea typeface="Helvetica Neue"/>
                <a:cs typeface="Helvetica Neue"/>
                <a:sym typeface="Helvetica Neue"/>
              </a:rPr>
              <a:t>Busca el bloque «mostrar cadena»</a:t>
            </a:r>
            <a:r>
              <a:rPr lang="en-GB" sz="1500" b="0" i="0" u="none" strike="noStrike" cap="none">
                <a:solidFill>
                  <a:schemeClr val="dk1"/>
                </a:solidFill>
                <a:latin typeface="Helvetica Neue"/>
                <a:ea typeface="Helvetica Neue"/>
                <a:cs typeface="Helvetica Neue"/>
                <a:sym typeface="Helvetica Neue"/>
              </a:rPr>
              <a:t> en la sección Básico y colócalo debajo de «else if». Actualiza la cadena con cuadrado, paralelogramo, rombo o trapecio. </a:t>
            </a:r>
            <a:endParaRPr/>
          </a:p>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No hay un orden correcto para las figuras, por lo que puedes añadirlas en el orden que prefieras.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pic>
        <p:nvPicPr>
          <p:cNvPr id="381" name="Google Shape;381;g3694f2e5230_0_176"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193400" y="227237"/>
            <a:ext cx="1428350" cy="1191276"/>
          </a:xfrm>
          <a:prstGeom prst="rect">
            <a:avLst/>
          </a:prstGeom>
          <a:noFill/>
          <a:ln>
            <a:noFill/>
          </a:ln>
        </p:spPr>
      </p:pic>
      <p:sp>
        <p:nvSpPr>
          <p:cNvPr id="382" name="Google Shape;382;g3694f2e5230_0_176"/>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6</a:t>
            </a:r>
            <a:endParaRPr/>
          </a:p>
        </p:txBody>
      </p:sp>
      <p:sp>
        <p:nvSpPr>
          <p:cNvPr id="383" name="Google Shape;383;g3694f2e5230_0_17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25</a:t>
            </a:fld>
            <a:endParaRPr/>
          </a:p>
        </p:txBody>
      </p:sp>
      <p:sp>
        <p:nvSpPr>
          <p:cNvPr id="384" name="Google Shape;384;g3694f2e5230_0_176"/>
          <p:cNvSpPr txBox="1">
            <a:spLocks noGrp="1"/>
          </p:cNvSpPr>
          <p:nvPr>
            <p:ph type="body" idx="1"/>
          </p:nvPr>
        </p:nvSpPr>
        <p:spPr>
          <a:xfrm>
            <a:off x="681025" y="1376065"/>
            <a:ext cx="4269300" cy="365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700" b="1" i="1">
                <a:solidFill>
                  <a:srgbClr val="CD0364"/>
                </a:solidFill>
              </a:rPr>
              <a:t>Crea el código: if-then-else, parte 4:</a:t>
            </a:r>
            <a:endParaRPr/>
          </a:p>
        </p:txBody>
      </p:sp>
      <p:sp>
        <p:nvSpPr>
          <p:cNvPr id="385" name="Google Shape;385;g3694f2e5230_0_17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86" name="Google Shape;386;g3694f2e5230_0_176"/>
          <p:cNvSpPr/>
          <p:nvPr/>
        </p:nvSpPr>
        <p:spPr>
          <a:xfrm>
            <a:off x="851300" y="1883125"/>
            <a:ext cx="3171300" cy="2836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cadena»</a:t>
            </a:r>
            <a:r>
              <a:rPr lang="en-GB" sz="1600" b="0" i="0" u="none" strike="noStrike" cap="none">
                <a:solidFill>
                  <a:schemeClr val="dk1"/>
                </a:solidFill>
                <a:latin typeface="Helvetica Neue"/>
                <a:ea typeface="Helvetica Neue"/>
                <a:cs typeface="Helvetica Neue"/>
                <a:sym typeface="Helvetica Neue"/>
              </a:rPr>
              <a:t> en la sección Básico y colócalo debajo de «else». Actualiza la cadena con una figura que no hayas utilizado de esta lista: cuadrado, paralelogramo, rombo o trapecio. </a:t>
            </a:r>
            <a:endParaRPr/>
          </a:p>
        </p:txBody>
      </p:sp>
      <p:pic>
        <p:nvPicPr>
          <p:cNvPr id="387" name="Google Shape;387;g3694f2e5230_0_176" descr="Código basado en bloques para micro:bit utilizado para un código dirigido por el profesor junto con los alumnos para elegir aleatoriamente un número entre 1 y 6 que utiliza un bloque if-then-else para emparejar el número con una figura bidimensional asignada que se mostrará en la pantalla led cuando se pulse el botón A." title="microbit-screenshot (72).png"/>
          <p:cNvPicPr preferRelativeResize="0"/>
          <p:nvPr/>
        </p:nvPicPr>
        <p:blipFill rotWithShape="1">
          <a:blip r:embed="rId4">
            <a:alphaModFix/>
          </a:blip>
          <a:srcRect/>
          <a:stretch/>
        </p:blipFill>
        <p:spPr>
          <a:xfrm>
            <a:off x="4806350" y="1367475"/>
            <a:ext cx="3397473" cy="5034452"/>
          </a:xfrm>
          <a:prstGeom prst="rect">
            <a:avLst/>
          </a:prstGeom>
          <a:noFill/>
          <a:ln w="19050" cap="flat" cmpd="sng">
            <a:solidFill>
              <a:srgbClr val="CD0364"/>
            </a:solidFill>
            <a:prstDash val="solid"/>
            <a:round/>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g3694f2e5230_0_11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7</a:t>
            </a:r>
            <a:endParaRPr/>
          </a:p>
        </p:txBody>
      </p:sp>
      <p:sp>
        <p:nvSpPr>
          <p:cNvPr id="393" name="Google Shape;393;g3694f2e5230_0_1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26</a:t>
            </a:fld>
            <a:endParaRPr/>
          </a:p>
        </p:txBody>
      </p:sp>
      <p:sp>
        <p:nvSpPr>
          <p:cNvPr id="394" name="Google Shape;394;g3694f2e5230_0_111"/>
          <p:cNvSpPr txBox="1">
            <a:spLocks noGrp="1"/>
          </p:cNvSpPr>
          <p:nvPr>
            <p:ph type="body" idx="1"/>
          </p:nvPr>
        </p:nvSpPr>
        <p:spPr>
          <a:xfrm>
            <a:off x="681000" y="1418513"/>
            <a:ext cx="8544000" cy="4609500"/>
          </a:xfrm>
          <a:prstGeom prst="rect">
            <a:avLst/>
          </a:prstGeom>
          <a:noFill/>
          <a:ln>
            <a:noFill/>
          </a:ln>
        </p:spPr>
        <p:txBody>
          <a:bodyPr spcFirstLastPara="1" wrap="square" lIns="91425" tIns="45700" rIns="91425" bIns="45700" anchor="t" anchorCtr="0">
            <a:normAutofit lnSpcReduction="10000"/>
          </a:bodyPr>
          <a:lstStyle/>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Desconecta</a:t>
            </a:r>
            <a:r>
              <a:rPr lang="en-GB" sz="1800" b="1">
                <a:solidFill>
                  <a:srgbClr val="2993D6"/>
                </a:solidFill>
              </a:rPr>
              <a:t> </a:t>
            </a:r>
            <a:r>
              <a:rPr lang="en-GB" sz="1800"/>
              <a:t>el micro:bit y </a:t>
            </a:r>
            <a:r>
              <a:rPr lang="en-GB" sz="1800" b="1">
                <a:solidFill>
                  <a:srgbClr val="CD0364"/>
                </a:solidFill>
              </a:rPr>
              <a:t>conecta</a:t>
            </a:r>
            <a:r>
              <a:rPr lang="en-GB" sz="1800"/>
              <a:t> la batería. </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Pulsa</a:t>
            </a:r>
            <a:r>
              <a:rPr lang="en-GB" sz="1800"/>
              <a:t> el botón A y micro:bit te dará una figura aleatoria. </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Úsalo </a:t>
            </a:r>
            <a:r>
              <a:rPr lang="en-GB" sz="1800" b="1">
                <a:solidFill>
                  <a:srgbClr val="2993D6"/>
                </a:solidFill>
              </a:rPr>
              <a:t> </a:t>
            </a:r>
            <a:r>
              <a:rPr lang="en-GB" sz="1800"/>
              <a:t>para poner a prueba tus conocimientos sobre los atributos de las figuras. Por ejemplo: </a:t>
            </a:r>
            <a:endParaRPr/>
          </a:p>
          <a:p>
            <a:pPr marL="914400" lvl="1" indent="-342900" algn="l" rtl="0">
              <a:lnSpc>
                <a:spcPct val="110000"/>
              </a:lnSpc>
              <a:spcBef>
                <a:spcPts val="1300"/>
              </a:spcBef>
              <a:spcAft>
                <a:spcPts val="0"/>
              </a:spcAft>
              <a:buClr>
                <a:srgbClr val="CD0364"/>
              </a:buClr>
              <a:buSzPts val="1800"/>
              <a:buChar char="•"/>
            </a:pPr>
            <a:r>
              <a:rPr lang="en-GB" sz="1800"/>
              <a:t>¿Cuántos lados tiene? ¿Hay algún lado que tenga la misma longitud?</a:t>
            </a:r>
            <a:endParaRPr/>
          </a:p>
          <a:p>
            <a:pPr marL="914400" lvl="1" indent="-342900" algn="l" rtl="0">
              <a:lnSpc>
                <a:spcPct val="110000"/>
              </a:lnSpc>
              <a:spcBef>
                <a:spcPts val="1300"/>
              </a:spcBef>
              <a:spcAft>
                <a:spcPts val="0"/>
              </a:spcAft>
              <a:buClr>
                <a:srgbClr val="CD0364"/>
              </a:buClr>
              <a:buSzPts val="1800"/>
              <a:buChar char="•"/>
            </a:pPr>
            <a:r>
              <a:rPr lang="en-GB" sz="1800"/>
              <a:t>¿Cuántos ángulos tiene? ¿Hay algún ángulo que tenga el mismo tamaño? </a:t>
            </a:r>
            <a:endParaRPr/>
          </a:p>
          <a:p>
            <a:pPr marL="914400" lvl="1" indent="-342900" algn="l" rtl="0">
              <a:lnSpc>
                <a:spcPct val="110000"/>
              </a:lnSpc>
              <a:spcBef>
                <a:spcPts val="1300"/>
              </a:spcBef>
              <a:spcAft>
                <a:spcPts val="0"/>
              </a:spcAft>
              <a:buClr>
                <a:srgbClr val="CD0364"/>
              </a:buClr>
              <a:buSzPts val="1800"/>
              <a:buChar char="•"/>
            </a:pPr>
            <a:r>
              <a:rPr lang="en-GB" sz="1800"/>
              <a:t>¿La figura es simétrica?</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Continúa </a:t>
            </a:r>
            <a:r>
              <a:rPr lang="en-GB" sz="1800" b="1">
                <a:solidFill>
                  <a:srgbClr val="2993D6"/>
                </a:solidFill>
              </a:rPr>
              <a:t> </a:t>
            </a:r>
            <a:r>
              <a:rPr lang="en-GB" sz="1800"/>
              <a:t>poniendo a prueba tus conocimientos pulsando el botón A para ver una nueva figura.</a:t>
            </a:r>
            <a:endParaRPr/>
          </a:p>
          <a:p>
            <a:pPr marL="457200" lvl="0" indent="-342900" algn="l" rtl="0">
              <a:lnSpc>
                <a:spcPct val="110000"/>
              </a:lnSpc>
              <a:spcBef>
                <a:spcPts val="1300"/>
              </a:spcBef>
              <a:spcAft>
                <a:spcPts val="0"/>
              </a:spcAft>
              <a:buClr>
                <a:srgbClr val="CD0364"/>
              </a:buClr>
              <a:buSzPts val="1800"/>
              <a:buChar char="•"/>
            </a:pPr>
            <a:r>
              <a:rPr lang="en-GB" sz="1800"/>
              <a:t>Registra</a:t>
            </a:r>
            <a:r>
              <a:rPr lang="en-GB" sz="1800" b="1">
                <a:solidFill>
                  <a:srgbClr val="CD0364"/>
                </a:solidFill>
              </a:rPr>
              <a:t> los atributos comunes y </a:t>
            </a:r>
            <a:r>
              <a:rPr lang="en-GB" sz="1800"/>
              <a:t>analiza</a:t>
            </a:r>
            <a:r>
              <a:rPr lang="en-GB" sz="1800" b="1">
                <a:solidFill>
                  <a:srgbClr val="CD0364"/>
                </a:solidFill>
              </a:rPr>
              <a:t> las categorías de figuras.</a:t>
            </a:r>
            <a:endParaRPr/>
          </a:p>
        </p:txBody>
      </p:sp>
      <p:sp>
        <p:nvSpPr>
          <p:cNvPr id="395" name="Google Shape;395;g3694f2e5230_0_1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96" name="Google Shape;396;g3694f2e5230_0_111"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193400" y="227237"/>
            <a:ext cx="1428350" cy="11912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g365ab73c13e_0_129" descr="decorativo" title="Inspired_green@4x-100.jpg"/>
          <p:cNvPicPr preferRelativeResize="0"/>
          <p:nvPr/>
        </p:nvPicPr>
        <p:blipFill rotWithShape="1">
          <a:blip r:embed="rId3">
            <a:alphaModFix/>
          </a:blip>
          <a:srcRect/>
          <a:stretch/>
        </p:blipFill>
        <p:spPr>
          <a:xfrm rot="1030747">
            <a:off x="4284664" y="5156320"/>
            <a:ext cx="812163" cy="1104732"/>
          </a:xfrm>
          <a:prstGeom prst="rect">
            <a:avLst/>
          </a:prstGeom>
          <a:noFill/>
          <a:ln>
            <a:noFill/>
          </a:ln>
        </p:spPr>
      </p:pic>
      <p:sp>
        <p:nvSpPr>
          <p:cNvPr id="402" name="Google Shape;402;g365ab73c13e_0_1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000">
                <a:solidFill>
                  <a:srgbClr val="CD0364"/>
                </a:solidFill>
              </a:rPr>
              <a:t>Picante 🌶️🌶️🌶️ Detalles del código</a:t>
            </a:r>
            <a:endParaRPr/>
          </a:p>
        </p:txBody>
      </p:sp>
      <p:sp>
        <p:nvSpPr>
          <p:cNvPr id="403" name="Google Shape;403;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27</a:t>
            </a:fld>
            <a:endParaRPr/>
          </a:p>
        </p:txBody>
      </p:sp>
      <p:sp>
        <p:nvSpPr>
          <p:cNvPr id="404" name="Google Shape;404;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05" name="Google Shape;405;g365ab73c13e_0_129"/>
          <p:cNvSpPr/>
          <p:nvPr/>
        </p:nvSpPr>
        <p:spPr>
          <a:xfrm>
            <a:off x="826950" y="1367475"/>
            <a:ext cx="3193800" cy="4786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800"/>
              <a:buFont typeface="Arial"/>
              <a:buNone/>
            </a:pPr>
            <a:r>
              <a:rPr lang="en-GB" sz="1500" b="0" i="0" u="none" strike="noStrike" cap="none">
                <a:solidFill>
                  <a:schemeClr val="dk1"/>
                </a:solidFill>
                <a:latin typeface="Helvetica Neue"/>
                <a:ea typeface="Helvetica Neue"/>
                <a:cs typeface="Helvetica Neue"/>
                <a:sym typeface="Helvetica Neue"/>
              </a:rPr>
              <a:t>Este proyecto utiliza el botón A para generar un número aleatorio y almacenarlo en la variable «número_aleatorio». </a:t>
            </a:r>
            <a:endParaRPr/>
          </a:p>
          <a:p>
            <a:pPr marL="0" marR="0" lvl="0" indent="0" algn="l" rtl="0">
              <a:lnSpc>
                <a:spcPct val="110000"/>
              </a:lnSpc>
              <a:spcBef>
                <a:spcPts val="1300"/>
              </a:spcBef>
              <a:spcAft>
                <a:spcPts val="0"/>
              </a:spcAft>
              <a:buClr>
                <a:schemeClr val="dk1"/>
              </a:buClr>
              <a:buSzPts val="1800"/>
              <a:buFont typeface="Arial"/>
              <a:buNone/>
            </a:pPr>
            <a:r>
              <a:rPr lang="en-GB" sz="1500" b="0" i="0" u="none" strike="noStrike" cap="none">
                <a:solidFill>
                  <a:schemeClr val="dk1"/>
                </a:solidFill>
                <a:latin typeface="Helvetica Neue"/>
                <a:ea typeface="Helvetica Neue"/>
                <a:cs typeface="Helvetica Neue"/>
                <a:sym typeface="Helvetica Neue"/>
              </a:rPr>
              <a:t>El bloque «if-then-else» (si-entonces-si) empareja el número con una actividad o, en este proyecto, con una figura. </a:t>
            </a:r>
            <a:endParaRPr/>
          </a:p>
          <a:p>
            <a:pPr marL="0" marR="0" lvl="0" indent="0" algn="l" rtl="0">
              <a:lnSpc>
                <a:spcPct val="110000"/>
              </a:lnSpc>
              <a:spcBef>
                <a:spcPts val="1300"/>
              </a:spcBef>
              <a:spcAft>
                <a:spcPts val="0"/>
              </a:spcAft>
              <a:buClr>
                <a:schemeClr val="dk1"/>
              </a:buClr>
              <a:buSzPts val="1800"/>
              <a:buFont typeface="Arial"/>
              <a:buNone/>
            </a:pPr>
            <a:r>
              <a:rPr lang="en-GB" sz="1500" b="0" i="0" u="none" strike="noStrike" cap="none">
                <a:solidFill>
                  <a:schemeClr val="dk1"/>
                </a:solidFill>
                <a:latin typeface="Helvetica Neue"/>
                <a:ea typeface="Helvetica Neue"/>
                <a:cs typeface="Helvetica Neue"/>
                <a:sym typeface="Helvetica Neue"/>
              </a:rPr>
              <a:t>A continuación, muestra el nombre de esta figura en la pantalla led. </a:t>
            </a:r>
            <a:br>
              <a:rPr lang="en-GB" sz="1500" b="0" i="0" u="none" strike="noStrike" cap="none">
                <a:solidFill>
                  <a:schemeClr val="dk1"/>
                </a:solidFill>
                <a:latin typeface="Helvetica Neue"/>
                <a:ea typeface="Helvetica Neue"/>
                <a:cs typeface="Helvetica Neue"/>
                <a:sym typeface="Helvetica Neue"/>
              </a:rPr>
            </a:br>
            <a:br>
              <a:rPr lang="en-GB" sz="1500" b="0" i="0" u="none" strike="noStrike" cap="none">
                <a:solidFill>
                  <a:schemeClr val="dk1"/>
                </a:solidFill>
                <a:latin typeface="Helvetica Neue"/>
                <a:ea typeface="Helvetica Neue"/>
                <a:cs typeface="Helvetica Neue"/>
                <a:sym typeface="Helvetica Neue"/>
              </a:rPr>
            </a:br>
            <a:r>
              <a:rPr lang="en-GB" sz="1500" b="0" i="0" u="none" strike="noStrike" cap="none">
                <a:solidFill>
                  <a:schemeClr val="dk1"/>
                </a:solidFill>
                <a:latin typeface="Helvetica Neue"/>
                <a:ea typeface="Helvetica Neue"/>
                <a:cs typeface="Helvetica Neue"/>
                <a:sym typeface="Helvetica Neue"/>
              </a:rPr>
              <a:t>Por ejemplo, si el micro:bit elige aleatoriamente el número 3, aparecerá la palabra «cuadrado» en la pantalla led.</a:t>
            </a:r>
            <a:endParaRPr/>
          </a:p>
        </p:txBody>
      </p:sp>
      <p:pic>
        <p:nvPicPr>
          <p:cNvPr id="406" name="Google Shape;406;g365ab73c13e_0_129" descr="Código basado en bloques para que un micro:bit seleccione aleatoriamente un número entre 1 y 6 utilizando un bloque «if-then-else» para emparejar el número con una figura bidimensional asignada que se mostrará en la pantalla led cuando se pulse el botón A." title="microbit-screenshot (61).png"/>
          <p:cNvPicPr preferRelativeResize="0"/>
          <p:nvPr/>
        </p:nvPicPr>
        <p:blipFill rotWithShape="1">
          <a:blip r:embed="rId4">
            <a:alphaModFix/>
          </a:blip>
          <a:srcRect/>
          <a:stretch/>
        </p:blipFill>
        <p:spPr>
          <a:xfrm>
            <a:off x="5398447" y="592450"/>
            <a:ext cx="3736818" cy="5673098"/>
          </a:xfrm>
          <a:prstGeom prst="rect">
            <a:avLst/>
          </a:prstGeom>
          <a:noFill/>
          <a:ln w="19050" cap="flat" cmpd="sng">
            <a:solidFill>
              <a:srgbClr val="CD0364"/>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fontScale="92500" lnSpcReduction="10000"/>
          </a:bodyPr>
          <a:lstStyle/>
          <a:p>
            <a:pPr marL="0" lvl="0" indent="0" algn="ctr" rtl="0">
              <a:lnSpc>
                <a:spcPct val="110000"/>
              </a:lnSpc>
              <a:spcBef>
                <a:spcPts val="0"/>
              </a:spcBef>
              <a:spcAft>
                <a:spcPts val="0"/>
              </a:spcAft>
              <a:buSzPct val="108108"/>
              <a:buNone/>
            </a:pPr>
            <a:r>
              <a:rPr lang="en-GB"/>
              <a:t>Ideas de extensión</a:t>
            </a:r>
            <a:endParaRPr/>
          </a:p>
        </p:txBody>
      </p:sp>
      <p:sp>
        <p:nvSpPr>
          <p:cNvPr id="412" name="Google Shape;412;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del selector de actividades</a:t>
            </a:r>
            <a:endParaRPr/>
          </a:p>
        </p:txBody>
      </p:sp>
      <p:sp>
        <p:nvSpPr>
          <p:cNvPr id="418" name="Google Shape;418;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29</a:t>
            </a:fld>
            <a:endParaRPr/>
          </a:p>
        </p:txBody>
      </p:sp>
      <p:sp>
        <p:nvSpPr>
          <p:cNvPr id="419" name="Google Shape;419;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Crea una lista de atributos de las figuras (número de lados, igual longitud de los lados, lados paralelos, simetría, número de ángulos, tamaño de los ángulos).</a:t>
            </a:r>
            <a:endParaRPr/>
          </a:p>
          <a:p>
            <a:pPr marL="318151" lvl="0" indent="-309553" algn="l" rtl="0">
              <a:lnSpc>
                <a:spcPct val="110000"/>
              </a:lnSpc>
              <a:spcBef>
                <a:spcPts val="1300"/>
              </a:spcBef>
              <a:spcAft>
                <a:spcPts val="0"/>
              </a:spcAft>
              <a:buClr>
                <a:srgbClr val="00A000"/>
              </a:buClr>
              <a:buSzPts val="1800"/>
              <a:buChar char="•"/>
            </a:pPr>
            <a:r>
              <a:rPr lang="en-GB" sz="1800"/>
              <a:t>¿Cómo se podría reducir la probabilidad de elegir figuras cuyos atributos ya conoces? ¿Cómo podrías aumentar la probabilidad de elegir figuras cuyos atributos tampoco conoces?</a:t>
            </a:r>
            <a:endParaRPr/>
          </a:p>
          <a:p>
            <a:pPr marL="318151" lvl="0" indent="-309553" algn="l" rtl="0">
              <a:lnSpc>
                <a:spcPct val="110000"/>
              </a:lnSpc>
              <a:spcBef>
                <a:spcPts val="1300"/>
              </a:spcBef>
              <a:spcAft>
                <a:spcPts val="0"/>
              </a:spcAft>
              <a:buClr>
                <a:srgbClr val="00A000"/>
              </a:buClr>
              <a:buSzPts val="1800"/>
              <a:buChar char="•"/>
            </a:pPr>
            <a:r>
              <a:rPr lang="en-GB" sz="1800"/>
              <a:t>Adapta el selector de actividades para ayudar a los alumnos a practicar el valor posicional. </a:t>
            </a:r>
            <a:endParaRPr/>
          </a:p>
          <a:p>
            <a:pPr marL="318151" lvl="0" indent="-309553" algn="l" rtl="0">
              <a:lnSpc>
                <a:spcPct val="110000"/>
              </a:lnSpc>
              <a:spcBef>
                <a:spcPts val="1300"/>
              </a:spcBef>
              <a:spcAft>
                <a:spcPts val="1000"/>
              </a:spcAft>
              <a:buClr>
                <a:srgbClr val="00A000"/>
              </a:buClr>
              <a:buSzPts val="1800"/>
              <a:buChar char="•"/>
            </a:pPr>
            <a:r>
              <a:rPr lang="en-GB" sz="1800"/>
              <a:t>Personalízalo añadiendo otros retos de Matemáticas en el código.</a:t>
            </a:r>
            <a:endParaRPr/>
          </a:p>
        </p:txBody>
      </p:sp>
      <p:pic>
        <p:nvPicPr>
          <p:cNvPr id="420" name="Google Shape;420;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421" name="Google Shape;421;g35fa30c4f18_0_51"/>
          <p:cNvGrpSpPr/>
          <p:nvPr/>
        </p:nvGrpSpPr>
        <p:grpSpPr>
          <a:xfrm>
            <a:off x="8674957" y="3994503"/>
            <a:ext cx="981036" cy="1315129"/>
            <a:chOff x="7405932" y="173599"/>
            <a:chExt cx="981036" cy="1315129"/>
          </a:xfrm>
        </p:grpSpPr>
        <p:grpSp>
          <p:nvGrpSpPr>
            <p:cNvPr id="422" name="Google Shape;422;g35fa30c4f18_0_51"/>
            <p:cNvGrpSpPr/>
            <p:nvPr/>
          </p:nvGrpSpPr>
          <p:grpSpPr>
            <a:xfrm rot="4080661">
              <a:off x="7924640" y="228087"/>
              <a:ext cx="371965" cy="377145"/>
              <a:chOff x="7572716" y="3272053"/>
              <a:chExt cx="489368" cy="496098"/>
            </a:xfrm>
          </p:grpSpPr>
          <p:sp>
            <p:nvSpPr>
              <p:cNvPr id="423" name="Google Shape;423;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4" name="Google Shape;424;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5" name="Google Shape;425;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6" name="Google Shape;426;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7" name="Google Shape;427;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8" name="Google Shape;428;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429" name="Google Shape;429;g35fa30c4f18_0_51" descr="decorativo" title="Surprised_green@4x-100.jpg"/>
            <p:cNvPicPr preferRelativeResize="0"/>
            <p:nvPr/>
          </p:nvPicPr>
          <p:blipFill rotWithShape="1">
            <a:blip r:embed="rId4">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800"/>
              <a:buNone/>
            </a:pPr>
            <a:r>
              <a:rPr lang="en-GB" sz="2000" b="1">
                <a:solidFill>
                  <a:srgbClr val="00A000"/>
                </a:solidFill>
              </a:rPr>
              <a:t>Entradas</a:t>
            </a:r>
            <a:endParaRPr/>
          </a:p>
          <a:p>
            <a:pPr marL="0" lvl="0" indent="0" algn="l" rtl="0">
              <a:lnSpc>
                <a:spcPct val="90000"/>
              </a:lnSpc>
              <a:spcBef>
                <a:spcPts val="1000"/>
              </a:spcBef>
              <a:spcAft>
                <a:spcPts val="0"/>
              </a:spcAft>
              <a:buSzPts val="1800"/>
              <a:buNone/>
            </a:pPr>
            <a:r>
              <a:rPr lang="en-GB" sz="1800">
                <a:solidFill>
                  <a:srgbClr val="000000"/>
                </a:solidFill>
              </a:rPr>
              <a:t>Las entradas permiten a las computadoras percibir lo que ocurre en el mundo real para actuar en consecuencia y hacer que ocurra algo. </a:t>
            </a:r>
            <a:endParaRPr/>
          </a:p>
          <a:p>
            <a:pPr marL="0" lvl="0" indent="0" algn="l" rtl="0">
              <a:lnSpc>
                <a:spcPct val="90000"/>
              </a:lnSpc>
              <a:spcBef>
                <a:spcPts val="812"/>
              </a:spcBef>
              <a:spcAft>
                <a:spcPts val="0"/>
              </a:spcAft>
              <a:buSzPts val="1800"/>
              <a:buNone/>
            </a:pPr>
            <a:r>
              <a:rPr lang="en-GB" sz="1800">
                <a:solidFill>
                  <a:srgbClr val="000000"/>
                </a:solidFill>
              </a:rPr>
              <a:t>Este proyecto utiliza el botón A para seleccionar un número aleatorio que se compara con una serie de opciones. Esto significa que se presenta al alumno una actividad o figura aleatoria. </a:t>
            </a:r>
            <a:endParaRPr/>
          </a:p>
          <a:p>
            <a:pPr marL="0" marR="2604607" lvl="0" indent="0" algn="l" rtl="0">
              <a:lnSpc>
                <a:spcPct val="90000"/>
              </a:lnSpc>
              <a:spcBef>
                <a:spcPts val="812"/>
              </a:spcBef>
              <a:spcAft>
                <a:spcPts val="0"/>
              </a:spcAft>
              <a:buSzPts val="1800"/>
              <a:buNone/>
            </a:pPr>
            <a:endParaRPr sz="2000" b="1">
              <a:solidFill>
                <a:srgbClr val="00A000"/>
              </a:solidFill>
            </a:endParaRPr>
          </a:p>
          <a:p>
            <a:pPr marL="0" lvl="0" indent="0" algn="l" rtl="0">
              <a:lnSpc>
                <a:spcPct val="90000"/>
              </a:lnSpc>
              <a:spcBef>
                <a:spcPts val="0"/>
              </a:spcBef>
              <a:spcAft>
                <a:spcPts val="0"/>
              </a:spcAft>
              <a:buSzPts val="1800"/>
              <a:buNone/>
            </a:pPr>
            <a:endParaRPr sz="2000" b="1">
              <a:solidFill>
                <a:srgbClr val="00A000"/>
              </a:solidFill>
            </a:endParaRPr>
          </a:p>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Selección/condicionales</a:t>
            </a:r>
            <a:endParaRPr/>
          </a:p>
          <a:p>
            <a:pPr marL="0" lvl="0" indent="0" algn="l" rtl="0">
              <a:lnSpc>
                <a:spcPct val="90000"/>
              </a:lnSpc>
              <a:spcBef>
                <a:spcPts val="812"/>
              </a:spcBef>
              <a:spcAft>
                <a:spcPts val="0"/>
              </a:spcAft>
              <a:buClr>
                <a:schemeClr val="dk1"/>
              </a:buClr>
              <a:buSzPts val="1100"/>
              <a:buFont typeface="Arial"/>
              <a:buNone/>
            </a:pPr>
            <a:r>
              <a:rPr lang="en-GB" sz="1800"/>
              <a:t>Los condicionales le indican a la computadora que ejecute una instrucción (o conjunto de instrucciones) solo cuando se cumplan determinadas condiciones. Las sentencias «if-then-else» son un tipo de condicional muy común.</a:t>
            </a:r>
            <a:endParaRPr/>
          </a:p>
          <a:p>
            <a:pPr marL="0" lvl="0" indent="0" algn="l" rtl="0">
              <a:lnSpc>
                <a:spcPct val="90000"/>
              </a:lnSpc>
              <a:spcBef>
                <a:spcPts val="812"/>
              </a:spcBef>
              <a:spcAft>
                <a:spcPts val="0"/>
              </a:spcAft>
              <a:buClr>
                <a:schemeClr val="dk1"/>
              </a:buClr>
              <a:buSzPts val="1100"/>
              <a:buFont typeface="Arial"/>
              <a:buNone/>
            </a:pPr>
            <a:r>
              <a:rPr lang="en-GB" sz="1800"/>
              <a:t>Las clases están llenas de condiciones «if-then-else»:: </a:t>
            </a:r>
            <a:endParaRPr/>
          </a:p>
          <a:p>
            <a:pPr marL="457200" lvl="0" indent="-342900" algn="l" rtl="0">
              <a:lnSpc>
                <a:spcPct val="90000"/>
              </a:lnSpc>
              <a:spcBef>
                <a:spcPts val="812"/>
              </a:spcBef>
              <a:spcAft>
                <a:spcPts val="0"/>
              </a:spcAft>
              <a:buSzPts val="1800"/>
              <a:buChar char="•"/>
            </a:pPr>
            <a:r>
              <a:rPr lang="en-GB" sz="1800" b="1"/>
              <a:t>Si</a:t>
            </a:r>
            <a:r>
              <a:rPr lang="en-GB" sz="1800"/>
              <a:t> llueve, </a:t>
            </a:r>
            <a:r>
              <a:rPr lang="en-GB" sz="1800" b="1"/>
              <a:t>entonces</a:t>
            </a:r>
            <a:r>
              <a:rPr lang="en-GB" sz="1800"/>
              <a:t> tendremos recreo en el interior; </a:t>
            </a:r>
            <a:r>
              <a:rPr lang="en-GB" sz="1800" b="1"/>
              <a:t>si no</a:t>
            </a:r>
            <a:r>
              <a:rPr lang="en-GB" sz="1800"/>
              <a:t>, tendremos recreo al aire libre.</a:t>
            </a:r>
            <a:endParaRPr/>
          </a:p>
        </p:txBody>
      </p:sp>
      <p:sp>
        <p:nvSpPr>
          <p:cNvPr id="155" name="Google Shape;155;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56" name="Google Shape;156;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a:t>
            </a:fld>
            <a:endParaRPr/>
          </a:p>
        </p:txBody>
      </p:sp>
      <p:pic>
        <p:nvPicPr>
          <p:cNvPr id="157" name="Google Shape;157;g3669771b81a_0_13" descr="decorativo"/>
          <p:cNvPicPr preferRelativeResize="0"/>
          <p:nvPr/>
        </p:nvPicPr>
        <p:blipFill rotWithShape="1">
          <a:blip r:embed="rId3">
            <a:alphaModFix/>
          </a:blip>
          <a:srcRect/>
          <a:stretch/>
        </p:blipFill>
        <p:spPr>
          <a:xfrm>
            <a:off x="8059352" y="613013"/>
            <a:ext cx="955218" cy="73688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el selector de actividades</a:t>
            </a:r>
            <a:endParaRPr/>
          </a:p>
        </p:txBody>
      </p:sp>
      <p:sp>
        <p:nvSpPr>
          <p:cNvPr id="163" name="Google Shape;163;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4</a:t>
            </a:fld>
            <a:endParaRPr/>
          </a:p>
        </p:txBody>
      </p:sp>
      <p:sp>
        <p:nvSpPr>
          <p:cNvPr id="164" name="Google Shape;164;g365ab73c13e_0_81"/>
          <p:cNvSpPr txBox="1">
            <a:spLocks noGrp="1"/>
          </p:cNvSpPr>
          <p:nvPr>
            <p:ph type="body" idx="1"/>
          </p:nvPr>
        </p:nvSpPr>
        <p:spPr>
          <a:xfrm>
            <a:off x="681014" y="1548375"/>
            <a:ext cx="810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Clr>
                <a:srgbClr val="00A000"/>
              </a:buClr>
              <a:buSzPts val="1800"/>
              <a:buChar char="•"/>
            </a:pPr>
            <a:r>
              <a:rPr lang="en-GB" sz="1800"/>
              <a:t>Al pulsar el botón A, tu micro:bit elige un número aleatorio entre 1 y 6.</a:t>
            </a:r>
            <a:endParaRPr/>
          </a:p>
          <a:p>
            <a:pPr marL="457200" lvl="0" indent="-342900" algn="l" rtl="0">
              <a:lnSpc>
                <a:spcPct val="90000"/>
              </a:lnSpc>
              <a:spcBef>
                <a:spcPts val="1000"/>
              </a:spcBef>
              <a:spcAft>
                <a:spcPts val="0"/>
              </a:spcAft>
              <a:buClr>
                <a:srgbClr val="00A000"/>
              </a:buClr>
              <a:buSzPts val="1800"/>
              <a:buChar char="•"/>
            </a:pPr>
            <a:r>
              <a:rPr lang="en-GB" sz="1800"/>
              <a:t>Almacena el número en una variable llamada «número_aleatorio».</a:t>
            </a:r>
            <a:endParaRPr/>
          </a:p>
          <a:p>
            <a:pPr marL="457200" lvl="0" indent="-342900" algn="l" rtl="0">
              <a:lnSpc>
                <a:spcPct val="90000"/>
              </a:lnSpc>
              <a:spcBef>
                <a:spcPts val="1000"/>
              </a:spcBef>
              <a:spcAft>
                <a:spcPts val="0"/>
              </a:spcAft>
              <a:buClr>
                <a:srgbClr val="00A000"/>
              </a:buClr>
              <a:buSzPts val="1800"/>
              <a:buChar char="•"/>
            </a:pPr>
            <a:r>
              <a:rPr lang="en-GB" sz="1800"/>
              <a:t>El programa comprueba el número aleatorio mediante selección. Dependiendo del número, se muestran diferentes actividades.</a:t>
            </a:r>
            <a:endParaRPr/>
          </a:p>
          <a:p>
            <a:pPr marL="457200" lvl="0" indent="-342900" algn="l" rtl="0">
              <a:lnSpc>
                <a:spcPct val="90000"/>
              </a:lnSpc>
              <a:spcBef>
                <a:spcPts val="1000"/>
              </a:spcBef>
              <a:spcAft>
                <a:spcPts val="0"/>
              </a:spcAft>
              <a:buClr>
                <a:srgbClr val="00A000"/>
              </a:buClr>
              <a:buSzPts val="1800"/>
              <a:buChar char="•"/>
            </a:pPr>
            <a:r>
              <a:rPr lang="en-GB" sz="1800"/>
              <a:t>No comprueba específicamente si el número aleatorio es 6; ¿por qué?</a:t>
            </a:r>
            <a:endParaRPr/>
          </a:p>
          <a:p>
            <a:pPr marL="457200" lvl="0" indent="0" algn="l" rtl="0">
              <a:lnSpc>
                <a:spcPct val="90000"/>
              </a:lnSpc>
              <a:spcBef>
                <a:spcPts val="1000"/>
              </a:spcBef>
              <a:spcAft>
                <a:spcPts val="0"/>
              </a:spcAft>
              <a:buSzPts val="1800"/>
              <a:buNone/>
            </a:pPr>
            <a:endParaRPr sz="1800"/>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sp>
        <p:nvSpPr>
          <p:cNvPr id="165" name="Google Shape;165;g365ab73c13e_0_81"/>
          <p:cNvSpPr/>
          <p:nvPr/>
        </p:nvSpPr>
        <p:spPr>
          <a:xfrm>
            <a:off x="584750" y="5302750"/>
            <a:ext cx="83571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1" i="0" u="none" strike="noStrike" cap="none">
                <a:solidFill>
                  <a:srgbClr val="00A000"/>
                </a:solidFill>
                <a:latin typeface="Helvetica Neue"/>
                <a:ea typeface="Helvetica Neue"/>
                <a:cs typeface="Helvetica Neue"/>
                <a:sym typeface="Helvetica Neue"/>
              </a:rPr>
              <a:t>Consejo profesional:</a:t>
            </a:r>
            <a:r>
              <a:rPr lang="en-GB" sz="1600" b="0" i="0" u="none" strike="noStrike" cap="none">
                <a:solidFill>
                  <a:srgbClr val="000000"/>
                </a:solidFill>
                <a:latin typeface="Helvetica Neue"/>
                <a:ea typeface="Helvetica Neue"/>
                <a:cs typeface="Helvetica Neue"/>
                <a:sym typeface="Helvetica Neue"/>
              </a:rPr>
              <a:t> el programa comprueba si el número aleatorio es 1, 2, 3, 4 o 5. Si el número aleatorio no coincide con ninguno de ellos, entonces el número aleatorio debe ser 6. No es necesario escribir código para comprobarlo porque ya sabemos que el número aleatorio es 6.</a:t>
            </a:r>
            <a:endParaRPr/>
          </a:p>
        </p:txBody>
      </p:sp>
      <p:grpSp>
        <p:nvGrpSpPr>
          <p:cNvPr id="166" name="Google Shape;166;g365ab73c13e_0_81"/>
          <p:cNvGrpSpPr/>
          <p:nvPr/>
        </p:nvGrpSpPr>
        <p:grpSpPr>
          <a:xfrm rot="4688198">
            <a:off x="8730823" y="987210"/>
            <a:ext cx="650813" cy="659764"/>
            <a:chOff x="7572716" y="3272053"/>
            <a:chExt cx="489368" cy="496098"/>
          </a:xfrm>
        </p:grpSpPr>
        <p:sp>
          <p:nvSpPr>
            <p:cNvPr id="167" name="Google Shape;167;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8" name="Google Shape;168;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9" name="Google Shape;169;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0" name="Google Shape;170;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1" name="Google Shape;171;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2" name="Google Shape;172;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73" name="Google Shape;173;g365ab73c13e_0_81" descr="decorativo"/>
          <p:cNvPicPr preferRelativeResize="0"/>
          <p:nvPr/>
        </p:nvPicPr>
        <p:blipFill rotWithShape="1">
          <a:blip r:embed="rId3">
            <a:alphaModFix/>
          </a:blip>
          <a:srcRect/>
          <a:stretch/>
        </p:blipFill>
        <p:spPr>
          <a:xfrm rot="645483">
            <a:off x="8309755" y="1073703"/>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79" name="Google Shape;179;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5</a:t>
            </a:fld>
            <a:endParaRPr/>
          </a:p>
        </p:txBody>
      </p:sp>
      <p:pic>
        <p:nvPicPr>
          <p:cNvPr id="180" name="Google Shape;180;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81" name="Google Shape;181;g35fe6bcad37_0_9"/>
          <p:cNvGraphicFramePr/>
          <p:nvPr/>
        </p:nvGraphicFramePr>
        <p:xfrm>
          <a:off x="479725" y="1220788"/>
          <a:ext cx="3000000" cy="3000000"/>
        </p:xfrm>
        <a:graphic>
          <a:graphicData uri="http://schemas.openxmlformats.org/drawingml/2006/table">
            <a:tbl>
              <a:tblPr>
                <a:noFill/>
                <a:tableStyleId>{1D6B5C54-C6AB-4141-B6BB-016F7A6D6C66}</a:tableStyleId>
              </a:tblPr>
              <a:tblGrid>
                <a:gridCol w="1251075">
                  <a:extLst>
                    <a:ext uri="{9D8B030D-6E8A-4147-A177-3AD203B41FA5}">
                      <a16:colId xmlns:a16="http://schemas.microsoft.com/office/drawing/2014/main" val="20000"/>
                    </a:ext>
                  </a:extLst>
                </a:gridCol>
                <a:gridCol w="7694675">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2993D6"/>
                          </a:solidFill>
                          <a:latin typeface="Helvetica Neue"/>
                          <a:ea typeface="Helvetica Neue"/>
                          <a:cs typeface="Helvetica Neue"/>
                          <a:sym typeface="Helvetica Neue"/>
                        </a:rPr>
                        <a:t>Ligero</a:t>
                      </a:r>
                      <a:r>
                        <a:rPr lang="en-GB" sz="1875" strike="noStrike" cap="none">
                          <a:latin typeface="Helvetica Neue"/>
                          <a:ea typeface="Helvetica Neue"/>
                          <a:cs typeface="Helvetica Neue"/>
                          <a:sym typeface="Helvetica Neue"/>
                        </a:rPr>
                        <a:t> </a:t>
                      </a:r>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30 min.</a:t>
                      </a:r>
                      <a:endParaRPr/>
                    </a:p>
                  </a:txBody>
                  <a:tcPr marL="91425" marR="91425" marT="91425" marB="90000"/>
                </a:tc>
                <a:tc>
                  <a:txBody>
                    <a:bodyPr/>
                    <a:lstStyle/>
                    <a:p>
                      <a:pPr marL="0" marR="0" lvl="0" indent="0" algn="l" rtl="0">
                        <a:lnSpc>
                          <a:spcPct val="100000"/>
                        </a:lnSpc>
                        <a:spcBef>
                          <a:spcPts val="0"/>
                        </a:spcBef>
                        <a:spcAft>
                          <a:spcPts val="0"/>
                        </a:spcAft>
                        <a:buClr>
                          <a:schemeClr val="dk1"/>
                        </a:buClr>
                        <a:buSzPts val="1100"/>
                        <a:buFont typeface="Arial"/>
                        <a:buNone/>
                      </a:pPr>
                      <a:r>
                        <a:rPr lang="en-GB" sz="1500" b="1" u="none" strike="noStrike" cap="none">
                          <a:solidFill>
                            <a:schemeClr val="dk1"/>
                          </a:solidFill>
                          <a:latin typeface="Helvetica Neue"/>
                          <a:ea typeface="Helvetica Neue"/>
                          <a:cs typeface="Helvetica Neue"/>
                          <a:sym typeface="Helvetica Neue"/>
                        </a:rPr>
                        <a:t>Resultado del aprendizaje: </a:t>
                      </a:r>
                      <a:r>
                        <a:rPr lang="en-GB" sz="1500" u="none" strike="noStrike" cap="none">
                          <a:solidFill>
                            <a:schemeClr val="dk1"/>
                          </a:solidFill>
                          <a:latin typeface="Helvetica Neue"/>
                          <a:ea typeface="Helvetica Neue"/>
                          <a:cs typeface="Helvetica Neue"/>
                          <a:sym typeface="Helvetica Neue"/>
                        </a:rPr>
                        <a:t>soy capaz de recordar los atributos de una figura bidimensional seleccionada al azar utilizando el selector de actividades de micro:bit.</a:t>
                      </a:r>
                      <a:endParaRPr/>
                    </a:p>
                  </a:txBody>
                  <a:tcPr marL="91425" marR="91425" marT="91425" marB="91425">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utilizando código existente para seleccionar aleatoriamente una figura bidimensional, los alumnos pueden hacer preguntas entre ustedes sobre los atributos de las figuras y practicar su clasificación.</a:t>
                      </a:r>
                      <a:endParaRPr/>
                    </a:p>
                  </a:txBody>
                  <a:tcPr marL="91425" marR="91425" marT="91425" marB="91425">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Resultado del aprendizaje:</a:t>
                      </a:r>
                      <a:r>
                        <a:rPr lang="en-GB" sz="1500" u="none" strike="noStrike" cap="none">
                          <a:solidFill>
                            <a:schemeClr val="dk1"/>
                          </a:solidFill>
                          <a:latin typeface="Helvetica Neue"/>
                          <a:ea typeface="Helvetica Neue"/>
                          <a:cs typeface="Helvetica Neue"/>
                          <a:sym typeface="Helvetica Neue"/>
                        </a:rPr>
                        <a:t>  puedo modificar mi propio programa selector de actividades para recuperar atributos de figuras bidimensionales y practicar su categorización.</a:t>
                      </a:r>
                      <a:endParaRPr/>
                    </a:p>
                  </a:txBody>
                  <a:tcPr marL="91425" marR="91425" marT="91425" marB="91425">
                    <a:solidFill>
                      <a:srgbClr val="F3F3F3"/>
                    </a:solidFill>
                  </a:tcPr>
                </a:tc>
                <a:extLst>
                  <a:ext uri="{0D108BD9-81ED-4DB2-BD59-A6C34878D82A}">
                    <a16:rowId xmlns:a16="http://schemas.microsoft.com/office/drawing/2014/main" val="10002"/>
                  </a:ext>
                </a:extLst>
              </a:tr>
              <a:tr h="8250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 modificar el proyecto inicial para seleccionar aleatoriamente una figura bidimensional. Los alumnos pueden hacerse preguntas entre ellos sobre las características de las figuras y practicar su clasificación.</a:t>
                      </a:r>
                      <a:endParaRPr/>
                    </a:p>
                  </a:txBody>
                  <a:tcPr marL="91425" marR="91425" marT="91425" marB="91425">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45-60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Resultado del aprendizaje:</a:t>
                      </a:r>
                      <a:r>
                        <a:rPr lang="en-GB" sz="1500" u="none" strike="noStrike" cap="none">
                          <a:solidFill>
                            <a:schemeClr val="dk1"/>
                          </a:solidFill>
                          <a:latin typeface="Helvetica Neue"/>
                          <a:ea typeface="Helvetica Neue"/>
                          <a:cs typeface="Helvetica Neue"/>
                          <a:sym typeface="Helvetica Neue"/>
                        </a:rPr>
                        <a:t>  puedo crear mi propio programa selector de actividades para recordar los atributos de las figuras bidimensionales y practicar su clasificación.</a:t>
                      </a:r>
                      <a:endParaRPr/>
                    </a:p>
                  </a:txBody>
                  <a:tcPr marL="91425" marR="91425" marT="91425" marB="91425">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 programa tu propio selector de actividades para elegir al azar una figura bidimensional. Los alumnos pueden hacerse preguntas entre ellos sobre las características de las figuras y practicar su clasificación.</a:t>
                      </a:r>
                      <a:endParaRPr/>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694f2e5230_0_4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Ventajas de las herramientas computacionales en la enseñanza de las Matemáticas</a:t>
            </a:r>
            <a:endParaRPr/>
          </a:p>
        </p:txBody>
      </p:sp>
      <p:sp>
        <p:nvSpPr>
          <p:cNvPr id="187" name="Google Shape;187;g3694f2e5230_0_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6</a:t>
            </a:fld>
            <a:endParaRPr/>
          </a:p>
        </p:txBody>
      </p:sp>
      <p:sp>
        <p:nvSpPr>
          <p:cNvPr id="188" name="Google Shape;188;g3694f2e5230_0_45"/>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10000"/>
              </a:lnSpc>
              <a:spcBef>
                <a:spcPts val="1300"/>
              </a:spcBef>
              <a:spcAft>
                <a:spcPts val="0"/>
              </a:spcAft>
              <a:buSzPct val="117647"/>
              <a:buNone/>
            </a:pPr>
            <a:r>
              <a:rPr lang="en-GB" sz="1800" b="1"/>
              <a:t>Contexto de California</a:t>
            </a:r>
            <a:endParaRPr/>
          </a:p>
          <a:p>
            <a:pPr marL="0" lvl="0" indent="0" algn="l" rtl="0">
              <a:lnSpc>
                <a:spcPct val="110000"/>
              </a:lnSpc>
              <a:spcBef>
                <a:spcPts val="1300"/>
              </a:spcBef>
              <a:spcAft>
                <a:spcPts val="0"/>
              </a:spcAft>
              <a:buSzPct val="117647"/>
              <a:buNone/>
            </a:pPr>
            <a:r>
              <a:rPr lang="en-GB" sz="1800"/>
              <a:t>El selector de actividades micro:bit es compatible con el Marco de Matemáticas de California y el Estándar de Práctica de Matemáticas 5, ya que integra herramientas computacionales para facilitar la comprensión de las Matemáticas. Este es un componente relevante porque los alumnos pueden medir utilizando el micro:bit para contar. </a:t>
            </a:r>
            <a:endParaRPr/>
          </a:p>
          <a:p>
            <a:pPr marL="0" lvl="0" indent="0" algn="l" rtl="0">
              <a:lnSpc>
                <a:spcPct val="110000"/>
              </a:lnSpc>
              <a:spcBef>
                <a:spcPts val="1300"/>
              </a:spcBef>
              <a:spcAft>
                <a:spcPts val="0"/>
              </a:spcAft>
              <a:buSzPct val="117647"/>
              <a:buNone/>
            </a:pPr>
            <a:r>
              <a:rPr lang="en-GB" sz="1800"/>
              <a:t>Actividades basadas en herramientas computacionales:</a:t>
            </a:r>
            <a:endParaRPr/>
          </a:p>
          <a:p>
            <a:pPr marL="457200" marR="0" lvl="0" indent="-342900" algn="l" rtl="0">
              <a:lnSpc>
                <a:spcPct val="110000"/>
              </a:lnSpc>
              <a:spcBef>
                <a:spcPts val="1300"/>
              </a:spcBef>
              <a:spcAft>
                <a:spcPts val="0"/>
              </a:spcAft>
              <a:buClr>
                <a:srgbClr val="00A000"/>
              </a:buClr>
              <a:buSzPct val="117647"/>
              <a:buChar char="•"/>
            </a:pPr>
            <a:r>
              <a:rPr lang="en-GB" sz="1800"/>
              <a:t>Apoyar a los estudiantes multilingües con elementos visuales y representaciones prácticas. </a:t>
            </a:r>
            <a:endParaRPr/>
          </a:p>
          <a:p>
            <a:pPr marL="457200" lvl="0" indent="-342900" algn="l" rtl="0">
              <a:lnSpc>
                <a:spcPct val="110000"/>
              </a:lnSpc>
              <a:spcBef>
                <a:spcPts val="1300"/>
              </a:spcBef>
              <a:spcAft>
                <a:spcPts val="0"/>
              </a:spcAft>
              <a:buClr>
                <a:srgbClr val="00A000"/>
              </a:buClr>
              <a:buSzPct val="117647"/>
              <a:buChar char="•"/>
            </a:pPr>
            <a:r>
              <a:rPr lang="en-GB" sz="1800"/>
              <a:t>Proporcionar puntos de entrada de bajo nivel y alto nivel para todos los alumnos que fomenten la iniciativa y la curiosidad de los alumnos. </a:t>
            </a:r>
            <a:endParaRPr/>
          </a:p>
          <a:p>
            <a:pPr marL="457200" lvl="0" indent="-342900" algn="l" rtl="0">
              <a:lnSpc>
                <a:spcPct val="110000"/>
              </a:lnSpc>
              <a:spcBef>
                <a:spcPts val="1300"/>
              </a:spcBef>
              <a:spcAft>
                <a:spcPts val="0"/>
              </a:spcAft>
              <a:buClr>
                <a:srgbClr val="00A000"/>
              </a:buClr>
              <a:buSzPct val="117647"/>
              <a:buChar char="•"/>
            </a:pPr>
            <a:r>
              <a:rPr lang="en-GB" sz="1800"/>
              <a:t>Promover una pedagogía culturalmente sensible en relación con los </a:t>
            </a:r>
            <a:r>
              <a:rPr lang="en-GB" sz="1800" u="sng">
                <a:solidFill>
                  <a:schemeClr val="hlink"/>
                </a:solidFill>
                <a:hlinkClick r:id="rId3"/>
              </a:rPr>
              <a:t>cinco componentes de una enseñanza de las Matemáticas equitativa y atractiva</a:t>
            </a:r>
            <a:r>
              <a:rPr lang="en-GB" sz="1800"/>
              <a:t>.</a:t>
            </a:r>
            <a:endParaRPr/>
          </a:p>
          <a:p>
            <a:pPr marL="457200" lvl="0" indent="-342900" algn="l" rtl="0">
              <a:lnSpc>
                <a:spcPct val="110000"/>
              </a:lnSpc>
              <a:spcBef>
                <a:spcPts val="1300"/>
              </a:spcBef>
              <a:spcAft>
                <a:spcPts val="1000"/>
              </a:spcAft>
              <a:buClr>
                <a:srgbClr val="00A000"/>
              </a:buClr>
              <a:buSzPct val="117647"/>
              <a:buChar char="•"/>
            </a:pPr>
            <a:r>
              <a:rPr lang="en-GB" sz="1800"/>
              <a:t>Proporcionar oportunidades para recopilar datos de evaluación formativa con el fin de apoyar e informar la enseñanza.</a:t>
            </a:r>
            <a:endParaRPr/>
          </a:p>
        </p:txBody>
      </p:sp>
      <p:pic>
        <p:nvPicPr>
          <p:cNvPr id="189" name="Google Shape;189;g3694f2e5230_0_45" title="Screenshot 2025-06-12 at 17.01.28.png"/>
          <p:cNvPicPr preferRelativeResize="0"/>
          <p:nvPr/>
        </p:nvPicPr>
        <p:blipFill rotWithShape="1">
          <a:blip r:embed="rId4">
            <a:alphaModFix/>
          </a:blip>
          <a:srcRect l="-129080" t="6450" r="129080" b="-6448"/>
          <a:stretch/>
        </p:blipFill>
        <p:spPr>
          <a:xfrm>
            <a:off x="7928000" y="4042200"/>
            <a:ext cx="1728000" cy="2237950"/>
          </a:xfrm>
          <a:prstGeom prst="rect">
            <a:avLst/>
          </a:prstGeom>
          <a:noFill/>
          <a:ln>
            <a:noFill/>
          </a:ln>
        </p:spPr>
      </p:pic>
      <p:grpSp>
        <p:nvGrpSpPr>
          <p:cNvPr id="190" name="Google Shape;190;g3694f2e5230_0_45"/>
          <p:cNvGrpSpPr/>
          <p:nvPr/>
        </p:nvGrpSpPr>
        <p:grpSpPr>
          <a:xfrm>
            <a:off x="8586108" y="3293033"/>
            <a:ext cx="849185" cy="1138244"/>
            <a:chOff x="7405932" y="173599"/>
            <a:chExt cx="981036" cy="1315129"/>
          </a:xfrm>
        </p:grpSpPr>
        <p:grpSp>
          <p:nvGrpSpPr>
            <p:cNvPr id="191" name="Google Shape;191;g3694f2e5230_0_45"/>
            <p:cNvGrpSpPr/>
            <p:nvPr/>
          </p:nvGrpSpPr>
          <p:grpSpPr>
            <a:xfrm rot="4080661">
              <a:off x="7924640" y="228087"/>
              <a:ext cx="371965" cy="377145"/>
              <a:chOff x="7572716" y="3272053"/>
              <a:chExt cx="489368" cy="496098"/>
            </a:xfrm>
          </p:grpSpPr>
          <p:sp>
            <p:nvSpPr>
              <p:cNvPr id="192" name="Google Shape;192;g3694f2e5230_0_45"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45225" tIns="22600" rIns="45225" bIns="22600" anchor="ctr" anchorCtr="0">
                <a:noAutofit/>
              </a:bodyPr>
              <a:lstStyle/>
              <a:p>
                <a:pPr marL="0" marR="0" lvl="0" indent="0" algn="l" rtl="0">
                  <a:lnSpc>
                    <a:spcPct val="100000"/>
                  </a:lnSpc>
                  <a:spcBef>
                    <a:spcPts val="0"/>
                  </a:spcBef>
                  <a:spcAft>
                    <a:spcPts val="0"/>
                  </a:spcAft>
                  <a:buClr>
                    <a:srgbClr val="000000"/>
                  </a:buClr>
                  <a:buSzPts val="1131"/>
                  <a:buFont typeface="Arial"/>
                  <a:buNone/>
                </a:pPr>
                <a:endParaRPr sz="1131" b="0" i="0" u="none" strike="noStrike" cap="none">
                  <a:solidFill>
                    <a:srgbClr val="000000"/>
                  </a:solidFill>
                  <a:latin typeface="Calibri"/>
                  <a:ea typeface="Calibri"/>
                  <a:cs typeface="Calibri"/>
                  <a:sym typeface="Calibri"/>
                </a:endParaRPr>
              </a:p>
            </p:txBody>
          </p:sp>
          <p:sp>
            <p:nvSpPr>
              <p:cNvPr id="193" name="Google Shape;193;g3694f2e5230_0_45"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45225" tIns="22600" rIns="45225" bIns="22600" anchor="ctr" anchorCtr="0">
                <a:noAutofit/>
              </a:bodyPr>
              <a:lstStyle/>
              <a:p>
                <a:pPr marL="0" marR="0" lvl="0" indent="0" algn="l" rtl="0">
                  <a:lnSpc>
                    <a:spcPct val="100000"/>
                  </a:lnSpc>
                  <a:spcBef>
                    <a:spcPts val="0"/>
                  </a:spcBef>
                  <a:spcAft>
                    <a:spcPts val="0"/>
                  </a:spcAft>
                  <a:buClr>
                    <a:srgbClr val="000000"/>
                  </a:buClr>
                  <a:buSzPts val="1131"/>
                  <a:buFont typeface="Arial"/>
                  <a:buNone/>
                </a:pPr>
                <a:endParaRPr sz="1131" b="0" i="0" u="none" strike="noStrike" cap="none">
                  <a:solidFill>
                    <a:srgbClr val="000000"/>
                  </a:solidFill>
                  <a:latin typeface="Calibri"/>
                  <a:ea typeface="Calibri"/>
                  <a:cs typeface="Calibri"/>
                  <a:sym typeface="Calibri"/>
                </a:endParaRPr>
              </a:p>
            </p:txBody>
          </p:sp>
          <p:sp>
            <p:nvSpPr>
              <p:cNvPr id="194" name="Google Shape;194;g3694f2e5230_0_45"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45225" tIns="22600" rIns="45225" bIns="22600" anchor="ctr" anchorCtr="0">
                <a:noAutofit/>
              </a:bodyPr>
              <a:lstStyle/>
              <a:p>
                <a:pPr marL="0" marR="0" lvl="0" indent="0" algn="l" rtl="0">
                  <a:lnSpc>
                    <a:spcPct val="100000"/>
                  </a:lnSpc>
                  <a:spcBef>
                    <a:spcPts val="0"/>
                  </a:spcBef>
                  <a:spcAft>
                    <a:spcPts val="0"/>
                  </a:spcAft>
                  <a:buClr>
                    <a:srgbClr val="000000"/>
                  </a:buClr>
                  <a:buSzPts val="1131"/>
                  <a:buFont typeface="Arial"/>
                  <a:buNone/>
                </a:pPr>
                <a:endParaRPr sz="1131" b="0" i="0" u="none" strike="noStrike" cap="none">
                  <a:solidFill>
                    <a:srgbClr val="000000"/>
                  </a:solidFill>
                  <a:latin typeface="Calibri"/>
                  <a:ea typeface="Calibri"/>
                  <a:cs typeface="Calibri"/>
                  <a:sym typeface="Calibri"/>
                </a:endParaRPr>
              </a:p>
            </p:txBody>
          </p:sp>
          <p:sp>
            <p:nvSpPr>
              <p:cNvPr id="195" name="Google Shape;195;g3694f2e5230_0_45"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45225" tIns="22600" rIns="45225" bIns="22600" anchor="ctr" anchorCtr="0">
                <a:noAutofit/>
              </a:bodyPr>
              <a:lstStyle/>
              <a:p>
                <a:pPr marL="0" marR="0" lvl="0" indent="0" algn="l" rtl="0">
                  <a:lnSpc>
                    <a:spcPct val="100000"/>
                  </a:lnSpc>
                  <a:spcBef>
                    <a:spcPts val="0"/>
                  </a:spcBef>
                  <a:spcAft>
                    <a:spcPts val="0"/>
                  </a:spcAft>
                  <a:buClr>
                    <a:srgbClr val="000000"/>
                  </a:buClr>
                  <a:buSzPts val="1131"/>
                  <a:buFont typeface="Arial"/>
                  <a:buNone/>
                </a:pPr>
                <a:endParaRPr sz="1131" b="0" i="0" u="none" strike="noStrike" cap="none">
                  <a:solidFill>
                    <a:srgbClr val="000000"/>
                  </a:solidFill>
                  <a:latin typeface="Calibri"/>
                  <a:ea typeface="Calibri"/>
                  <a:cs typeface="Calibri"/>
                  <a:sym typeface="Calibri"/>
                </a:endParaRPr>
              </a:p>
            </p:txBody>
          </p:sp>
          <p:sp>
            <p:nvSpPr>
              <p:cNvPr id="196" name="Google Shape;196;g3694f2e5230_0_45"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45225" tIns="22600" rIns="45225" bIns="22600" anchor="ctr" anchorCtr="0">
                <a:noAutofit/>
              </a:bodyPr>
              <a:lstStyle/>
              <a:p>
                <a:pPr marL="0" marR="0" lvl="0" indent="0" algn="l" rtl="0">
                  <a:lnSpc>
                    <a:spcPct val="100000"/>
                  </a:lnSpc>
                  <a:spcBef>
                    <a:spcPts val="0"/>
                  </a:spcBef>
                  <a:spcAft>
                    <a:spcPts val="0"/>
                  </a:spcAft>
                  <a:buClr>
                    <a:srgbClr val="000000"/>
                  </a:buClr>
                  <a:buSzPts val="1131"/>
                  <a:buFont typeface="Arial"/>
                  <a:buNone/>
                </a:pPr>
                <a:endParaRPr sz="1131" b="0" i="0" u="none" strike="noStrike" cap="none">
                  <a:solidFill>
                    <a:srgbClr val="000000"/>
                  </a:solidFill>
                  <a:latin typeface="Calibri"/>
                  <a:ea typeface="Calibri"/>
                  <a:cs typeface="Calibri"/>
                  <a:sym typeface="Calibri"/>
                </a:endParaRPr>
              </a:p>
            </p:txBody>
          </p:sp>
          <p:sp>
            <p:nvSpPr>
              <p:cNvPr id="197" name="Google Shape;197;g3694f2e5230_0_45"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45225" tIns="22600" rIns="45225" bIns="22600" anchor="ctr" anchorCtr="0">
                <a:noAutofit/>
              </a:bodyPr>
              <a:lstStyle/>
              <a:p>
                <a:pPr marL="0" marR="0" lvl="0" indent="0" algn="l" rtl="0">
                  <a:lnSpc>
                    <a:spcPct val="100000"/>
                  </a:lnSpc>
                  <a:spcBef>
                    <a:spcPts val="0"/>
                  </a:spcBef>
                  <a:spcAft>
                    <a:spcPts val="0"/>
                  </a:spcAft>
                  <a:buClr>
                    <a:srgbClr val="000000"/>
                  </a:buClr>
                  <a:buSzPts val="1131"/>
                  <a:buFont typeface="Arial"/>
                  <a:buNone/>
                </a:pPr>
                <a:endParaRPr sz="1131" b="0" i="0" u="none" strike="noStrike" cap="none">
                  <a:solidFill>
                    <a:srgbClr val="000000"/>
                  </a:solidFill>
                  <a:latin typeface="Calibri"/>
                  <a:ea typeface="Calibri"/>
                  <a:cs typeface="Calibri"/>
                  <a:sym typeface="Calibri"/>
                </a:endParaRPr>
              </a:p>
            </p:txBody>
          </p:sp>
        </p:grpSp>
        <p:pic>
          <p:nvPicPr>
            <p:cNvPr id="198" name="Google Shape;198;g3694f2e5230_0_45" descr="decorativo"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204" name="Google Shape;204;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210" name="Google Shape;210;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8</a:t>
            </a:fld>
            <a:endParaRPr/>
          </a:p>
        </p:txBody>
      </p:sp>
      <p:sp>
        <p:nvSpPr>
          <p:cNvPr id="211" name="Google Shape;211;g35fa30c4f18_0_17"/>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0"/>
              </a:spcBef>
              <a:spcAft>
                <a:spcPts val="0"/>
              </a:spcAft>
              <a:buClr>
                <a:srgbClr val="2993D6"/>
              </a:buClr>
              <a:buSzPts val="1800"/>
              <a:buChar char="•"/>
            </a:pPr>
            <a:r>
              <a:rPr lang="en-GB" sz="1800"/>
              <a:t>Los alumnos descargarán el código en su micro:bit y seleccionarán aleatoriamente una figura bidimensional, entre las siguientes:</a:t>
            </a:r>
            <a:endParaRPr/>
          </a:p>
          <a:p>
            <a:pPr marL="914400" lvl="1" indent="-342900" algn="l" rtl="0">
              <a:lnSpc>
                <a:spcPct val="110000"/>
              </a:lnSpc>
              <a:spcBef>
                <a:spcPts val="1300"/>
              </a:spcBef>
              <a:spcAft>
                <a:spcPts val="0"/>
              </a:spcAft>
              <a:buClr>
                <a:srgbClr val="2993D6"/>
              </a:buClr>
              <a:buSzPts val="1800"/>
              <a:buChar char="•"/>
            </a:pPr>
            <a:r>
              <a:rPr lang="en-GB" sz="1800"/>
              <a:t>triángulos, rectángulos, cuadrados, paralelogramos, rombos y trapecios.</a:t>
            </a:r>
            <a:endParaRPr/>
          </a:p>
          <a:p>
            <a:pPr marL="457200" lvl="0" indent="0" algn="l" rtl="0">
              <a:lnSpc>
                <a:spcPct val="110000"/>
              </a:lnSpc>
              <a:spcBef>
                <a:spcPts val="1300"/>
              </a:spcBef>
              <a:spcAft>
                <a:spcPts val="0"/>
              </a:spcAft>
              <a:buSzPts val="1946"/>
              <a:buNone/>
            </a:pPr>
            <a:endParaRPr sz="1005"/>
          </a:p>
          <a:p>
            <a:pPr marL="457200" lvl="0" indent="-342900" algn="l" rtl="0">
              <a:lnSpc>
                <a:spcPct val="110000"/>
              </a:lnSpc>
              <a:spcBef>
                <a:spcPts val="1300"/>
              </a:spcBef>
              <a:spcAft>
                <a:spcPts val="0"/>
              </a:spcAft>
              <a:buClr>
                <a:srgbClr val="2993D6"/>
              </a:buClr>
              <a:buSzPts val="1800"/>
              <a:buChar char="•"/>
            </a:pPr>
            <a:r>
              <a:rPr lang="en-GB" sz="1800"/>
              <a:t>Los alumnos pueden trabajar por parejas para evaluarse mutuamente sobre las características de la figura seleccionada, como:</a:t>
            </a:r>
            <a:endParaRPr/>
          </a:p>
          <a:p>
            <a:pPr marL="914400" lvl="1" indent="-342900" algn="l" rtl="0">
              <a:lnSpc>
                <a:spcPct val="110000"/>
              </a:lnSpc>
              <a:spcBef>
                <a:spcPts val="1300"/>
              </a:spcBef>
              <a:spcAft>
                <a:spcPts val="0"/>
              </a:spcAft>
              <a:buClr>
                <a:srgbClr val="2993D6"/>
              </a:buClr>
              <a:buSzPts val="1800"/>
              <a:buChar char="•"/>
            </a:pPr>
            <a:r>
              <a:rPr lang="en-GB" sz="1800"/>
              <a:t>número de lados, iguales longitudes de lados, lados paralelos, simetría, número de ángulos, tamaño de los ángulos.</a:t>
            </a:r>
            <a:endParaRPr/>
          </a:p>
          <a:p>
            <a:pPr marL="457200" marR="0" lvl="0" indent="0" algn="l" rtl="0">
              <a:lnSpc>
                <a:spcPct val="110000"/>
              </a:lnSpc>
              <a:spcBef>
                <a:spcPts val="1300"/>
              </a:spcBef>
              <a:spcAft>
                <a:spcPts val="0"/>
              </a:spcAft>
              <a:buClr>
                <a:srgbClr val="000000"/>
              </a:buClr>
              <a:buSzPts val="1946"/>
              <a:buFont typeface="Arial"/>
              <a:buNone/>
            </a:pPr>
            <a:endParaRPr sz="1005">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457200" lvl="0" indent="-342898" algn="l" rtl="0">
              <a:lnSpc>
                <a:spcPct val="110000"/>
              </a:lnSpc>
              <a:spcBef>
                <a:spcPts val="1300"/>
              </a:spcBef>
              <a:spcAft>
                <a:spcPts val="0"/>
              </a:spcAft>
              <a:buClr>
                <a:srgbClr val="2993D6"/>
              </a:buClr>
              <a:buSzPts val="1800"/>
              <a:buChar char="•"/>
            </a:pPr>
            <a:r>
              <a:rPr lang="en-GB" sz="1800"/>
              <a:t>Anima a los alumnos a que observen los atributos comunes entre las figuras para ayudarles a clasificarlas.</a:t>
            </a:r>
            <a:endParaRPr/>
          </a:p>
        </p:txBody>
      </p:sp>
      <p:pic>
        <p:nvPicPr>
          <p:cNvPr id="212" name="Google Shape;212;g35fa30c4f18_0_17" descr="decorativo"/>
          <p:cNvPicPr preferRelativeResize="0"/>
          <p:nvPr/>
        </p:nvPicPr>
        <p:blipFill rotWithShape="1">
          <a:blip r:embed="rId3">
            <a:alphaModFix/>
          </a:blip>
          <a:srcRect/>
          <a:stretch/>
        </p:blipFill>
        <p:spPr>
          <a:xfrm>
            <a:off x="8269902" y="331588"/>
            <a:ext cx="955218" cy="736882"/>
          </a:xfrm>
          <a:prstGeom prst="rect">
            <a:avLst/>
          </a:prstGeom>
          <a:noFill/>
          <a:ln>
            <a:noFill/>
          </a:ln>
        </p:spPr>
      </p:pic>
      <p:sp>
        <p:nvSpPr>
          <p:cNvPr id="213" name="Google Shape;213;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219" name="Google Shape;219;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9</a:t>
            </a:fld>
            <a:endParaRPr/>
          </a:p>
        </p:txBody>
      </p:sp>
      <p:sp>
        <p:nvSpPr>
          <p:cNvPr id="220" name="Google Shape;220;g3669771b81a_0_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Abre</a:t>
            </a:r>
            <a:r>
              <a:rPr lang="en-GB" sz="1700"/>
              <a:t> el proyecto: </a:t>
            </a:r>
            <a:r>
              <a:rPr lang="en-GB" sz="1700" u="sng">
                <a:solidFill>
                  <a:schemeClr val="hlink"/>
                </a:solidFill>
                <a:hlinkClick r:id="rId3"/>
              </a:rPr>
              <a:t>mbit.io/us-activity</a:t>
            </a:r>
            <a:r>
              <a:rPr lang="en-GB" sz="1700"/>
              <a:t> y </a:t>
            </a:r>
            <a:r>
              <a:rPr lang="en-GB" sz="1700" b="1">
                <a:solidFill>
                  <a:srgbClr val="2A92D6"/>
                </a:solidFill>
              </a:rPr>
              <a:t>d</a:t>
            </a:r>
            <a:r>
              <a:rPr lang="en-GB" sz="1700" b="1">
                <a:solidFill>
                  <a:srgbClr val="2993D6"/>
                </a:solidFill>
              </a:rPr>
              <a:t>escarga</a:t>
            </a:r>
            <a:r>
              <a:rPr lang="en-GB" sz="1700"/>
              <a:t> el código en el micro:bit.</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Desenchufa</a:t>
            </a:r>
            <a:r>
              <a:rPr lang="en-GB" sz="1700"/>
              <a:t> el micro:bit y </a:t>
            </a:r>
            <a:r>
              <a:rPr lang="en-GB" sz="1700" b="1">
                <a:solidFill>
                  <a:srgbClr val="2A92D6"/>
                </a:solidFill>
              </a:rPr>
              <a:t>conecta</a:t>
            </a:r>
            <a:r>
              <a:rPr lang="en-GB" sz="1700"/>
              <a:t> la batería. </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Pulsa</a:t>
            </a:r>
            <a:r>
              <a:rPr lang="en-GB" sz="1700"/>
              <a:t> el botón A y el micro:bit te dará una figura aleatoria.  </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Úsalo </a:t>
            </a:r>
            <a:r>
              <a:rPr lang="en-GB" sz="1700"/>
              <a:t>para poner a prueba tus conocimientos sobre los atributos de las figuras. Por ejemplo: </a:t>
            </a:r>
            <a:endParaRPr/>
          </a:p>
          <a:p>
            <a:pPr marL="914400" lvl="1" indent="-342900" algn="l" rtl="0">
              <a:lnSpc>
                <a:spcPct val="110000"/>
              </a:lnSpc>
              <a:spcBef>
                <a:spcPts val="1300"/>
              </a:spcBef>
              <a:spcAft>
                <a:spcPts val="0"/>
              </a:spcAft>
              <a:buClr>
                <a:srgbClr val="2993D6"/>
              </a:buClr>
              <a:buSzPts val="1800"/>
              <a:buChar char="•"/>
            </a:pPr>
            <a:r>
              <a:rPr lang="en-GB" sz="1700"/>
              <a:t>¿Cuántos lados tiene? ¿Hay algún lado que tenga la misma longitud?</a:t>
            </a:r>
            <a:endParaRPr/>
          </a:p>
          <a:p>
            <a:pPr marL="914400" lvl="1" indent="-342900" algn="l" rtl="0">
              <a:lnSpc>
                <a:spcPct val="110000"/>
              </a:lnSpc>
              <a:spcBef>
                <a:spcPts val="1300"/>
              </a:spcBef>
              <a:spcAft>
                <a:spcPts val="0"/>
              </a:spcAft>
              <a:buClr>
                <a:srgbClr val="2993D6"/>
              </a:buClr>
              <a:buSzPts val="1800"/>
              <a:buChar char="•"/>
            </a:pPr>
            <a:r>
              <a:rPr lang="en-GB" sz="1700"/>
              <a:t>¿Cuántos ángulos tiene? ¿Hay algún ángulo que tenga el mismo tamaño? </a:t>
            </a:r>
            <a:endParaRPr/>
          </a:p>
          <a:p>
            <a:pPr marL="914400" lvl="1" indent="-342900" algn="l" rtl="0">
              <a:lnSpc>
                <a:spcPct val="110000"/>
              </a:lnSpc>
              <a:spcBef>
                <a:spcPts val="1300"/>
              </a:spcBef>
              <a:spcAft>
                <a:spcPts val="0"/>
              </a:spcAft>
              <a:buClr>
                <a:srgbClr val="2993D6"/>
              </a:buClr>
              <a:buSzPts val="1800"/>
              <a:buChar char="•"/>
            </a:pPr>
            <a:r>
              <a:rPr lang="en-GB" sz="1700"/>
              <a:t>¿La figura es simétrica?</a:t>
            </a:r>
            <a:endParaRPr/>
          </a:p>
          <a:p>
            <a:pPr marL="318151" marR="0" lvl="0" indent="-309553" algn="l" rtl="0">
              <a:lnSpc>
                <a:spcPct val="110000"/>
              </a:lnSpc>
              <a:spcBef>
                <a:spcPts val="1300"/>
              </a:spcBef>
              <a:spcAft>
                <a:spcPts val="0"/>
              </a:spcAft>
              <a:buClr>
                <a:srgbClr val="2993D6"/>
              </a:buClr>
              <a:buSzPts val="1800"/>
              <a:buChar char="•"/>
            </a:pPr>
            <a:r>
              <a:rPr lang="en-GB" sz="1700" b="1">
                <a:solidFill>
                  <a:srgbClr val="2993D6"/>
                </a:solidFill>
              </a:rPr>
              <a:t>Continúa </a:t>
            </a:r>
            <a:r>
              <a:rPr lang="en-GB" sz="1700"/>
              <a:t>poniendo a prueba tus conocimientos pulsando el botón A para ver una nueva figura.</a:t>
            </a:r>
            <a:endParaRPr/>
          </a:p>
          <a:p>
            <a:pPr marL="318151" marR="0" lvl="0" indent="-309553" algn="l" rtl="0">
              <a:lnSpc>
                <a:spcPct val="110000"/>
              </a:lnSpc>
              <a:spcBef>
                <a:spcPts val="1300"/>
              </a:spcBef>
              <a:spcAft>
                <a:spcPts val="0"/>
              </a:spcAft>
              <a:buClr>
                <a:srgbClr val="2993D6"/>
              </a:buClr>
              <a:buSzPts val="1800"/>
              <a:buChar char="•"/>
            </a:pPr>
            <a:r>
              <a:rPr lang="en-GB" sz="1700" b="1">
                <a:solidFill>
                  <a:srgbClr val="2993D6"/>
                </a:solidFill>
              </a:rPr>
              <a:t>Registra</a:t>
            </a:r>
            <a:r>
              <a:rPr lang="en-GB" sz="1700"/>
              <a:t> los atributos comunes y </a:t>
            </a:r>
            <a:r>
              <a:rPr lang="en-GB" sz="1700" b="1">
                <a:solidFill>
                  <a:srgbClr val="2A92D6"/>
                </a:solidFill>
              </a:rPr>
              <a:t>analiza</a:t>
            </a:r>
            <a:r>
              <a:rPr lang="en-GB" sz="1700"/>
              <a:t> las categorías de figuras.</a:t>
            </a:r>
            <a:endParaRPr/>
          </a:p>
        </p:txBody>
      </p:sp>
      <p:sp>
        <p:nvSpPr>
          <p:cNvPr id="221" name="Google Shape;221;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222" name="Google Shape;222;g3669771b81a_0_1"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2824</Words>
  <Application>Microsoft Macintosh PowerPoint</Application>
  <PresentationFormat>A4 Paper (210x297 mm)</PresentationFormat>
  <Paragraphs>253</Paragraphs>
  <Slides>29</Slides>
  <Notes>29</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29</vt:i4>
      </vt:variant>
    </vt:vector>
  </HeadingPairs>
  <TitlesOfParts>
    <vt:vector size="35" baseType="lpstr">
      <vt:lpstr>Arial</vt:lpstr>
      <vt:lpstr>Calibri</vt:lpstr>
      <vt:lpstr>Helvetica Neue</vt:lpstr>
      <vt:lpstr>Office Theme</vt:lpstr>
      <vt:lpstr>Office Theme</vt:lpstr>
      <vt:lpstr>Divider Slides</vt:lpstr>
      <vt:lpstr>Lo que necesitas </vt:lpstr>
      <vt:lpstr>Práctica interactiva de Matemáticas con  selector de actividades</vt:lpstr>
      <vt:lpstr>Conceptos de la Informática</vt:lpstr>
      <vt:lpstr>Cómo funciona el selector de actividades</vt:lpstr>
      <vt:lpstr>Elige tu nivel</vt:lpstr>
      <vt:lpstr>Ventajas de las herramientas computacionales en la enseñanza de las Matemáticas</vt:lpstr>
      <vt:lpstr>PowerPoint Presentation</vt:lpstr>
      <vt:lpstr>Ligero 🌶️ Introducción</vt:lpstr>
      <vt:lpstr>Ligero 🌶️ Pasos de la actividad de los alumnos</vt:lpstr>
      <vt:lpstr>Ligero 🌶️ Detalles del código</vt:lpstr>
      <vt:lpstr>PowerPoint Presentation</vt:lpstr>
      <vt:lpstr>Medio 🌶️🌶️ Introducción</vt:lpstr>
      <vt:lpstr>Medio 🌶️🌶️ Pasos de la actividad de los alumnos 1</vt:lpstr>
      <vt:lpstr>Medio 🌶️🌶️ Pasos de la actividad de los alumnos 2</vt:lpstr>
      <vt:lpstr>Medio 🌶️🌶️ Pasos de la actividad de los alumnos 3</vt:lpstr>
      <vt:lpstr>Medio 🌶️🌶️ Pasos de la actividad de los alumnos 4</vt:lpstr>
      <vt:lpstr>Medio 🌶️🌶️ Detalles del código</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Pasos de la actividad de los alumnos 7</vt:lpstr>
      <vt:lpstr>Picante 🌶️🌶️🌶️ Detalles del código</vt:lpstr>
      <vt:lpstr>PowerPoint Presentation</vt:lpstr>
      <vt:lpstr>Extensiones del selector de actividades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2025-12-18T15:35:20Z</dcterms:modified>
  <cp:category/>
</cp:coreProperties>
</file>