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 id="2147483661" r:id="rId3"/>
  </p:sldMasterIdLst>
  <p:notesMasterIdLst>
    <p:notesMasterId r:id="rId3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Lst>
  <p:sldSz cx="9906000" cy="6858000" type="A4"/>
  <p:notesSz cx="6858000" cy="9144000"/>
  <p:embeddedFontLst>
    <p:embeddedFont>
      <p:font typeface="Helvetica Neue" panose="020B060402020202020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2" roundtripDataSignature="AMtx7mioWnyzN0WqmLMtjWz11ykvzVD/x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9A20D1-416D-46DE-AF65-1AE386629D70}" v="14" dt="2025-12-17T21:44:34.327"/>
  </p1510:revLst>
</p1510:revInfo>
</file>

<file path=ppt/tableStyles.xml><?xml version="1.0" encoding="utf-8"?>
<a:tblStyleLst xmlns:a="http://schemas.openxmlformats.org/drawingml/2006/main" def="{5AA7BD0C-6C76-45E4-AB12-108CF4FAE6AC}">
  <a:tblStyle styleId="{5AA7BD0C-6C76-45E4-AB12-108CF4FAE6AC}"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97"/>
    <p:restoredTop sz="94667"/>
  </p:normalViewPr>
  <p:slideViewPr>
    <p:cSldViewPr snapToGrid="0">
      <p:cViewPr varScale="1">
        <p:scale>
          <a:sx n="124" d="100"/>
          <a:sy n="124" d="100"/>
        </p:scale>
        <p:origin x="1008" y="168"/>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font" Target="fonts/font1.fntdata"/><Relationship Id="rId42" Type="http://customschemas.google.com/relationships/presentationmetadata" Target="metadata"/><Relationship Id="rId47" Type="http://schemas.microsoft.com/office/2016/11/relationships/changesInfo" Target="changesInfos/changesInfo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4.fntdata"/><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3.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2.fntdata"/><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46"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rey Rogers" userId="7RzU5Q6VJGF/i3l9MGdG3CvbLgasbZPao2hiEiIxdvY=" providerId="None" clId="Web-{7C9A20D1-416D-46DE-AF65-1AE386629D70}"/>
    <pc:docChg chg="modSld">
      <pc:chgData name="Corey Rogers" userId="7RzU5Q6VJGF/i3l9MGdG3CvbLgasbZPao2hiEiIxdvY=" providerId="None" clId="Web-{7C9A20D1-416D-46DE-AF65-1AE386629D70}" dt="2025-12-17T21:44:26.249" v="3"/>
      <pc:docMkLst>
        <pc:docMk/>
      </pc:docMkLst>
      <pc:sldChg chg="modSp">
        <pc:chgData name="Corey Rogers" userId="7RzU5Q6VJGF/i3l9MGdG3CvbLgasbZPao2hiEiIxdvY=" providerId="None" clId="Web-{7C9A20D1-416D-46DE-AF65-1AE386629D70}" dt="2025-12-17T21:44:26.249" v="3"/>
        <pc:sldMkLst>
          <pc:docMk/>
          <pc:sldMk cId="0" sldId="260"/>
        </pc:sldMkLst>
        <pc:graphicFrameChg chg="mod modGraphic">
          <ac:chgData name="Corey Rogers" userId="7RzU5Q6VJGF/i3l9MGdG3CvbLgasbZPao2hiEiIxdvY=" providerId="None" clId="Web-{7C9A20D1-416D-46DE-AF65-1AE386629D70}" dt="2025-12-17T21:44:26.249" v="3"/>
          <ac:graphicFrameMkLst>
            <pc:docMk/>
            <pc:sldMk cId="0" sldId="260"/>
            <ac:graphicFrameMk id="175" creationId="{00000000-0000-0000-0000-00000000000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0" name="Google Shape;110;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9" name="Google Shape;219;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4" name="Google Shape;244;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5" name="Google Shape;255;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36949c49e84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5" name="Google Shape;265;g36949c49e84_0_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694f2e5230_0_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5" name="Google Shape;275;g3694f2e5230_0_9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284" name="Google Shape;284;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4" name="Google Shape;294;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0" name="Google Shape;300;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Key 2D shapes include triangles, rectangles, squares, parallelograms, rhombuses, trapezoids,</a:t>
            </a:r>
            <a:endParaRPr/>
          </a:p>
        </p:txBody>
      </p:sp>
      <p:sp>
        <p:nvSpPr>
          <p:cNvPr id="128" name="Google Shape;128;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9" name="Google Shape;309;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9" name="Google Shape;319;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4" name="Google Shape;334;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3694f2e5230_0_1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9" name="Google Shape;349;g3694f2e5230_0_16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3694f2e5230_0_1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2" name="Google Shape;362;g3694f2e5230_0_14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3694f2e5230_0_1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3" name="Google Shape;373;g3694f2e5230_0_17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3694f2e5230_0_1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4" name="Google Shape;384;g3694f2e5230_0_1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3" name="Google Shape;393;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3" name="Google Shape;403;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9" name="Google Shape;409;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669771b81a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g3669771b81a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6" name="Google Shape;146;g3669771b81a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4" name="Google Shape;154;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694f2e5230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8" name="Google Shape;178;g3694f2e5230_0_4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5" name="Google Shape;195;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1" name="Google Shape;201;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0" name="Google Shape;210;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76"/>
        <p:cNvGrpSpPr/>
        <p:nvPr/>
      </p:nvGrpSpPr>
      <p:grpSpPr>
        <a:xfrm>
          <a:off x="0" y="0"/>
          <a:ext cx="0" cy="0"/>
          <a:chOff x="0" y="0"/>
          <a:chExt cx="0" cy="0"/>
        </a:xfrm>
      </p:grpSpPr>
      <p:pic>
        <p:nvPicPr>
          <p:cNvPr id="77" name="Google Shape;77;g3694f2e5230_0_59"/>
          <p:cNvPicPr preferRelativeResize="0"/>
          <p:nvPr/>
        </p:nvPicPr>
        <p:blipFill rotWithShape="1">
          <a:blip r:embed="rId2">
            <a:alphaModFix/>
          </a:blip>
          <a:srcRect/>
          <a:stretch/>
        </p:blipFill>
        <p:spPr>
          <a:xfrm>
            <a:off x="1" y="-253998"/>
            <a:ext cx="9905997" cy="7112000"/>
          </a:xfrm>
          <a:prstGeom prst="rect">
            <a:avLst/>
          </a:prstGeom>
          <a:noFill/>
          <a:ln>
            <a:noFill/>
          </a:ln>
        </p:spPr>
      </p:pic>
      <p:sp>
        <p:nvSpPr>
          <p:cNvPr id="78" name="Google Shape;78;g3694f2e5230_0_59"/>
          <p:cNvSpPr/>
          <p:nvPr/>
        </p:nvSpPr>
        <p:spPr>
          <a:xfrm>
            <a:off x="4418076" y="950976"/>
            <a:ext cx="1158110" cy="1315913"/>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79" name="Google Shape;79;g3694f2e5230_0_59"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80" name="Google Shape;80;g3694f2e5230_0_59"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81" name="Google Shape;81;g3694f2e5230_0_59"/>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82" name="Google Shape;82;g3694f2e5230_0_59"/>
          <p:cNvSpPr/>
          <p:nvPr/>
        </p:nvSpPr>
        <p:spPr>
          <a:xfrm>
            <a:off x="326898" y="4498848"/>
            <a:ext cx="1494655" cy="1912948"/>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83" name="Google Shape;83;g3694f2e5230_0_59"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84" name="Google Shape;84;g3694f2e5230_0_59"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85"/>
        <p:cNvGrpSpPr/>
        <p:nvPr/>
      </p:nvGrpSpPr>
      <p:grpSpPr>
        <a:xfrm>
          <a:off x="0" y="0"/>
          <a:ext cx="0" cy="0"/>
          <a:chOff x="0" y="0"/>
          <a:chExt cx="0" cy="0"/>
        </a:xfrm>
      </p:grpSpPr>
      <p:sp>
        <p:nvSpPr>
          <p:cNvPr id="86" name="Google Shape;86;g3694f2e5230_0_6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g3694f2e5230_0_68"/>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g3694f2e5230_0_68"/>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g3694f2e5230_0_6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90" name="Google Shape;90;g3694f2e5230_0_68"/>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91" name="Google Shape;91;g3694f2e5230_0_68"/>
          <p:cNvSpPr txBox="1">
            <a:spLocks noGrp="1"/>
          </p:cNvSpPr>
          <p:nvPr>
            <p:ph type="body" idx="2"/>
          </p:nvPr>
        </p:nvSpPr>
        <p:spPr>
          <a:xfrm>
            <a:off x="5092861" y="1548371"/>
            <a:ext cx="41322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92" name="Google Shape;92;g3694f2e5230_0_6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3rd Grade - Math </a:t>
            </a:r>
            <a:r>
              <a:rPr lang="en-GB" sz="1150">
                <a:solidFill>
                  <a:srgbClr val="888888"/>
                </a:solidFill>
                <a:latin typeface="Helvetica Neue"/>
                <a:ea typeface="Helvetica Neue"/>
                <a:cs typeface="Helvetica Neue"/>
                <a:sym typeface="Helvetica Neue"/>
              </a:rPr>
              <a:t>f</a:t>
            </a:r>
            <a:r>
              <a:rPr lang="en-GB" sz="1150" b="0" i="0" u="none" strike="noStrike" cap="none">
                <a:solidFill>
                  <a:srgbClr val="888888"/>
                </a:solidFill>
                <a:latin typeface="Helvetica Neue"/>
                <a:ea typeface="Helvetica Neue"/>
                <a:cs typeface="Helvetica Neue"/>
                <a:sym typeface="Helvetica Neue"/>
              </a:rPr>
              <a:t>act </a:t>
            </a:r>
            <a:r>
              <a:rPr lang="en-GB" sz="1150">
                <a:solidFill>
                  <a:srgbClr val="888888"/>
                </a:solidFill>
                <a:latin typeface="Helvetica Neue"/>
                <a:ea typeface="Helvetica Neue"/>
                <a:cs typeface="Helvetica Neue"/>
                <a:sym typeface="Helvetica Neue"/>
              </a:rPr>
              <a:t>f</a:t>
            </a:r>
            <a:r>
              <a:rPr lang="en-GB" sz="1150" b="0" i="0" u="none" strike="noStrike" cap="none">
                <a:solidFill>
                  <a:srgbClr val="888888"/>
                </a:solidFill>
                <a:latin typeface="Helvetica Neue"/>
                <a:ea typeface="Helvetica Neue"/>
                <a:cs typeface="Helvetica Neue"/>
                <a:sym typeface="Helvetica Neue"/>
              </a:rPr>
              <a:t>luency with </a:t>
            </a:r>
            <a:r>
              <a:rPr lang="en-GB" sz="1150">
                <a:solidFill>
                  <a:srgbClr val="888888"/>
                </a:solidFill>
                <a:latin typeface="Helvetica Neue"/>
                <a:ea typeface="Helvetica Neue"/>
                <a:cs typeface="Helvetica Neue"/>
                <a:sym typeface="Helvetica Neue"/>
              </a:rPr>
              <a:t>d</a:t>
            </a:r>
            <a:r>
              <a:rPr lang="en-GB" sz="1150" b="0" i="0" u="none" strike="noStrike" cap="none">
                <a:solidFill>
                  <a:srgbClr val="888888"/>
                </a:solidFill>
                <a:latin typeface="Helvetica Neue"/>
                <a:ea typeface="Helvetica Neue"/>
                <a:cs typeface="Helvetica Neue"/>
                <a:sym typeface="Helvetica Neue"/>
              </a:rPr>
              <a:t>ice</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93"/>
        <p:cNvGrpSpPr/>
        <p:nvPr/>
      </p:nvGrpSpPr>
      <p:grpSpPr>
        <a:xfrm>
          <a:off x="0" y="0"/>
          <a:ext cx="0" cy="0"/>
          <a:chOff x="0" y="0"/>
          <a:chExt cx="0" cy="0"/>
        </a:xfrm>
      </p:grpSpPr>
      <p:sp>
        <p:nvSpPr>
          <p:cNvPr id="94" name="Google Shape;94;g3694f2e5230_0_7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g3694f2e5230_0_76"/>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g3694f2e5230_0_7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g3694f2e5230_0_7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98" name="Google Shape;98;g3694f2e5230_0_76"/>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99" name="Google Shape;99;g3694f2e5230_0_76"/>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3rd</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Math fact fluency with dice</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100"/>
        <p:cNvGrpSpPr/>
        <p:nvPr/>
      </p:nvGrpSpPr>
      <p:grpSpPr>
        <a:xfrm>
          <a:off x="0" y="0"/>
          <a:ext cx="0" cy="0"/>
          <a:chOff x="0" y="0"/>
          <a:chExt cx="0" cy="0"/>
        </a:xfrm>
      </p:grpSpPr>
      <p:sp>
        <p:nvSpPr>
          <p:cNvPr id="101" name="Google Shape;101;g3694f2e5230_0_83"/>
          <p:cNvSpPr txBox="1">
            <a:spLocks noGrp="1"/>
          </p:cNvSpPr>
          <p:nvPr>
            <p:ph type="title"/>
          </p:nvPr>
        </p:nvSpPr>
        <p:spPr>
          <a:xfrm>
            <a:off x="460997" y="369143"/>
            <a:ext cx="3822900" cy="830100"/>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g3694f2e5230_0_83"/>
          <p:cNvSpPr txBox="1"/>
          <p:nvPr/>
        </p:nvSpPr>
        <p:spPr>
          <a:xfrm>
            <a:off x="9539907" y="6509187"/>
            <a:ext cx="452100" cy="275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103" name="Google Shape;103;g3694f2e5230_0_83"/>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3rd Grade - Biological evolution with Species counter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104"/>
        <p:cNvGrpSpPr/>
        <p:nvPr/>
      </p:nvGrpSpPr>
      <p:grpSpPr>
        <a:xfrm>
          <a:off x="0" y="0"/>
          <a:ext cx="0" cy="0"/>
          <a:chOff x="0" y="0"/>
          <a:chExt cx="0" cy="0"/>
        </a:xfrm>
      </p:grpSpPr>
      <p:pic>
        <p:nvPicPr>
          <p:cNvPr id="105" name="Google Shape;105;g3694f2e5230_0_87"/>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106" name="Google Shape;106;g3694f2e5230_0_87"/>
          <p:cNvSpPr txBox="1">
            <a:spLocks noGrp="1"/>
          </p:cNvSpPr>
          <p:nvPr>
            <p:ph type="ctrTitle"/>
          </p:nvPr>
        </p:nvSpPr>
        <p:spPr>
          <a:xfrm>
            <a:off x="887451" y="3126259"/>
            <a:ext cx="5437800" cy="1320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50"/>
              <a:buFont typeface="Arial"/>
              <a:buNone/>
            </a:pPr>
            <a:r>
              <a:rPr lang="en-GB" sz="1150">
                <a:solidFill>
                  <a:srgbClr val="888888"/>
                </a:solidFill>
                <a:latin typeface="Helvetica Neue"/>
                <a:ea typeface="Helvetica Neue"/>
                <a:cs typeface="Helvetica Neue"/>
                <a:sym typeface="Helvetica Neue"/>
              </a:rPr>
              <a:t>5th Grade - Interactive Math Practice with Activity Picker</a:t>
            </a:r>
            <a:endParaRPr sz="1150">
              <a:solidFill>
                <a:srgbClr val="888888"/>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150"/>
              <a:buFont typeface="Arial"/>
              <a:buNone/>
            </a:pPr>
            <a:endParaRPr sz="1150">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50"/>
              <a:buFont typeface="Arial"/>
              <a:buNone/>
            </a:pPr>
            <a:r>
              <a:rPr lang="en-GB" sz="1150">
                <a:solidFill>
                  <a:srgbClr val="888888"/>
                </a:solidFill>
                <a:latin typeface="Helvetica Neue"/>
                <a:ea typeface="Helvetica Neue"/>
                <a:cs typeface="Helvetica Neue"/>
                <a:sym typeface="Helvetica Neue"/>
              </a:rPr>
              <a:t>5th Grade - Interactive Math Practice with Activity Picker</a:t>
            </a:r>
            <a:endParaRPr sz="1150">
              <a:solidFill>
                <a:srgbClr val="888888"/>
              </a:solidFill>
              <a:latin typeface="Helvetica Neue"/>
              <a:ea typeface="Helvetica Neue"/>
              <a:cs typeface="Helvetica Neue"/>
              <a:sym typeface="Helvetica Neue"/>
            </a:endParaRPr>
          </a:p>
          <a:p>
            <a:pPr marL="0" lvl="0" indent="0" algn="l" rtl="0">
              <a:spcBef>
                <a:spcPts val="0"/>
              </a:spcBef>
              <a:spcAft>
                <a:spcPts val="0"/>
              </a:spcAft>
              <a:buClr>
                <a:schemeClr val="dk1"/>
              </a:buClr>
              <a:buSzPts val="1150"/>
              <a:buFont typeface="Arial"/>
              <a:buNone/>
            </a:pPr>
            <a:endParaRPr sz="1150">
              <a:solidFill>
                <a:srgbClr val="888888"/>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150"/>
              <a:buFont typeface="Arial"/>
              <a:buNone/>
            </a:pPr>
            <a:endParaRPr sz="1150">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50"/>
              <a:buFont typeface="Arial"/>
              <a:buNone/>
            </a:pPr>
            <a:r>
              <a:rPr lang="en-GB" sz="1150">
                <a:solidFill>
                  <a:srgbClr val="888888"/>
                </a:solidFill>
                <a:latin typeface="Helvetica Neue"/>
                <a:ea typeface="Helvetica Neue"/>
                <a:cs typeface="Helvetica Neue"/>
                <a:sym typeface="Helvetica Neue"/>
              </a:rPr>
              <a:t>5th Grade - Interactive Math Practice with Activity Picker</a:t>
            </a:r>
            <a:endParaRPr sz="1150">
              <a:solidFill>
                <a:srgbClr val="888888"/>
              </a:solidFill>
              <a:latin typeface="Helvetica Neue"/>
              <a:ea typeface="Helvetica Neue"/>
              <a:cs typeface="Helvetica Neue"/>
              <a:sym typeface="Helvetica Neue"/>
            </a:endParaRPr>
          </a:p>
          <a:p>
            <a:pPr marL="0" lvl="0" indent="0" algn="l" rtl="0">
              <a:spcBef>
                <a:spcPts val="0"/>
              </a:spcBef>
              <a:spcAft>
                <a:spcPts val="0"/>
              </a:spcAft>
              <a:buClr>
                <a:schemeClr val="dk1"/>
              </a:buClr>
              <a:buSzPts val="1150"/>
              <a:buFont typeface="Arial"/>
              <a:buNone/>
            </a:pPr>
            <a:endParaRPr sz="1150">
              <a:solidFill>
                <a:srgbClr val="888888"/>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150"/>
              <a:buFont typeface="Arial"/>
              <a:buNone/>
            </a:pPr>
            <a:endParaRPr sz="1150">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0"/>
        <p:cNvGrpSpPr/>
        <p:nvPr/>
      </p:nvGrpSpPr>
      <p:grpSpPr>
        <a:xfrm>
          <a:off x="0" y="0"/>
          <a:ext cx="0" cy="0"/>
          <a:chOff x="0" y="0"/>
          <a:chExt cx="0" cy="0"/>
        </a:xfrm>
      </p:grpSpPr>
      <p:sp>
        <p:nvSpPr>
          <p:cNvPr id="71" name="Google Shape;71;g3694f2e5230_0_53"/>
          <p:cNvSpPr txBox="1">
            <a:spLocks noGrp="1"/>
          </p:cNvSpPr>
          <p:nvPr>
            <p:ph type="title"/>
          </p:nvPr>
        </p:nvSpPr>
        <p:spPr>
          <a:xfrm>
            <a:off x="681038" y="365125"/>
            <a:ext cx="8544000" cy="13257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2" name="Google Shape;72;g3694f2e5230_0_53"/>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373062" algn="l">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73" name="Google Shape;73;g3694f2e5230_0_53"/>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74" name="Google Shape;74;g3694f2e5230_0_53"/>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75" name="Google Shape;75;g3694f2e5230_0_5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2.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mbit.io/us-activity-pp"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20.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hyperlink" Target="http://mbit.io/us-activity-spicy"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9.jp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cde.ca.gov/Ci/ma/cf/documents/mathfwchapter2.pdf" TargetMode="External"/><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19.jp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mbit.io/us-activity"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111"/>
        <p:cNvGrpSpPr/>
        <p:nvPr/>
      </p:nvGrpSpPr>
      <p:grpSpPr>
        <a:xfrm>
          <a:off x="0" y="0"/>
          <a:ext cx="0" cy="0"/>
          <a:chOff x="0" y="0"/>
          <a:chExt cx="0" cy="0"/>
        </a:xfrm>
      </p:grpSpPr>
      <p:sp>
        <p:nvSpPr>
          <p:cNvPr id="112" name="Google Shape;112;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113" name="Google Shape;113;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What you need</a:t>
            </a:r>
            <a:endParaRPr sz="2000">
              <a:solidFill>
                <a:srgbClr val="00A000"/>
              </a:solidFill>
              <a:latin typeface="Helvetica Neue"/>
              <a:ea typeface="Helvetica Neue"/>
              <a:cs typeface="Helvetica Neue"/>
              <a:sym typeface="Helvetica Neue"/>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114" name="Google Shape;114;g35fec345a22_0_24" descr="The micro:bit logo in black font on a green background."/>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115" name="Google Shape;115;g35fec345a22_0_24"/>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Project guide</a:t>
            </a:r>
            <a:endParaRPr sz="1900" b="0" i="0" u="none" strike="noStrike" cap="none">
              <a:solidFill>
                <a:srgbClr val="000000"/>
              </a:solidFill>
              <a:latin typeface="Arial"/>
              <a:ea typeface="Arial"/>
              <a:cs typeface="Arial"/>
              <a:sym typeface="Arial"/>
            </a:endParaRPr>
          </a:p>
        </p:txBody>
      </p:sp>
      <p:sp>
        <p:nvSpPr>
          <p:cNvPr id="116" name="Google Shape;116;g35fec345a22_0_24"/>
          <p:cNvSpPr txBox="1"/>
          <p:nvPr/>
        </p:nvSpPr>
        <p:spPr>
          <a:xfrm>
            <a:off x="283812" y="1352450"/>
            <a:ext cx="9447600" cy="11670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a:solidFill>
                  <a:schemeClr val="lt1"/>
                </a:solidFill>
              </a:rPr>
              <a:t>Interactive</a:t>
            </a:r>
            <a:r>
              <a:rPr lang="en-GB" sz="3466" b="1">
                <a:solidFill>
                  <a:schemeClr val="lt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 Math Practice with Activity Picker</a:t>
            </a:r>
            <a:endParaRPr sz="3466" b="1">
              <a:solidFill>
                <a:schemeClr val="lt1"/>
              </a:solidFill>
            </a:endParaRPr>
          </a:p>
        </p:txBody>
      </p:sp>
      <p:grpSp>
        <p:nvGrpSpPr>
          <p:cNvPr id="117" name="Google Shape;117;g35fec345a22_0_24"/>
          <p:cNvGrpSpPr/>
          <p:nvPr/>
        </p:nvGrpSpPr>
        <p:grpSpPr>
          <a:xfrm>
            <a:off x="283825" y="308093"/>
            <a:ext cx="6776414" cy="719853"/>
            <a:chOff x="1043748" y="-1624402"/>
            <a:chExt cx="1645200" cy="664500"/>
          </a:xfrm>
        </p:grpSpPr>
        <p:sp>
          <p:nvSpPr>
            <p:cNvPr id="118" name="Google Shape;118;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119" name="Google Shape;119;g35fec345a22_0_24"/>
            <p:cNvSpPr txBox="1"/>
            <p:nvPr/>
          </p:nvSpPr>
          <p:spPr>
            <a:xfrm>
              <a:off x="1112157" y="-1522993"/>
              <a:ext cx="1506000" cy="4617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600" b="0" i="0" u="none" strike="noStrike" cap="none">
                  <a:solidFill>
                    <a:schemeClr val="lt1"/>
                  </a:solidFill>
                  <a:latin typeface="Helvetica Neue"/>
                  <a:ea typeface="Helvetica Neue"/>
                  <a:cs typeface="Helvetica Neue"/>
                  <a:sym typeface="Helvetica Neue"/>
                </a:rPr>
                <a:t>Integrating CS with Math - </a:t>
              </a:r>
              <a:r>
                <a:rPr lang="en-GB" sz="2600">
                  <a:solidFill>
                    <a:schemeClr val="lt1"/>
                  </a:solidFill>
                  <a:latin typeface="Helvetica Neue"/>
                  <a:ea typeface="Helvetica Neue"/>
                  <a:cs typeface="Helvetica Neue"/>
                  <a:sym typeface="Helvetica Neue"/>
                </a:rPr>
                <a:t>5</a:t>
              </a:r>
              <a:r>
                <a:rPr lang="en-GB" sz="2600" b="0" i="0" u="none" strike="noStrike" cap="none">
                  <a:solidFill>
                    <a:schemeClr val="lt1"/>
                  </a:solidFill>
                  <a:latin typeface="Helvetica Neue"/>
                  <a:ea typeface="Helvetica Neue"/>
                  <a:cs typeface="Helvetica Neue"/>
                  <a:sym typeface="Helvetica Neue"/>
                </a:rPr>
                <a:t>th Grade</a:t>
              </a:r>
              <a:endParaRPr sz="2288" b="0" i="0" u="none" strike="noStrike" cap="none">
                <a:solidFill>
                  <a:schemeClr val="dk1"/>
                </a:solidFill>
                <a:latin typeface="Calibri"/>
                <a:ea typeface="Calibri"/>
                <a:cs typeface="Calibri"/>
                <a:sym typeface="Calibri"/>
              </a:endParaRPr>
            </a:p>
          </p:txBody>
        </p:sp>
      </p:grpSp>
      <p:sp>
        <p:nvSpPr>
          <p:cNvPr id="120" name="Google Shape;120;g35fec345a22_0_24"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121" name="Google Shape;121;g35fec345a22_0_24" descr="Illustration of a micro:bit that is needed for using this resource" title="Screenshot 2025-06-03 at 15.50.03.png"/>
          <p:cNvPicPr preferRelativeResize="0"/>
          <p:nvPr/>
        </p:nvPicPr>
        <p:blipFill rotWithShape="1">
          <a:blip r:embed="rId4">
            <a:alphaModFix/>
          </a:blip>
          <a:srcRect/>
          <a:stretch/>
        </p:blipFill>
        <p:spPr>
          <a:xfrm>
            <a:off x="633357" y="4049375"/>
            <a:ext cx="1454443" cy="1311525"/>
          </a:xfrm>
          <a:prstGeom prst="rect">
            <a:avLst/>
          </a:prstGeom>
          <a:noFill/>
          <a:ln>
            <a:noFill/>
          </a:ln>
        </p:spPr>
      </p:pic>
      <p:pic>
        <p:nvPicPr>
          <p:cNvPr id="122" name="Google Shape;122;g35fec345a22_0_24" descr="Illustration of a Micro USB cable that is needed for downloading code onto the micro:bit used in this resource" title="Screenshot 2025-06-03 at 15.50.11.png"/>
          <p:cNvPicPr preferRelativeResize="0"/>
          <p:nvPr/>
        </p:nvPicPr>
        <p:blipFill rotWithShape="1">
          <a:blip r:embed="rId5">
            <a:alphaModFix/>
          </a:blip>
          <a:srcRect/>
          <a:stretch/>
        </p:blipFill>
        <p:spPr>
          <a:xfrm>
            <a:off x="2344602" y="4033825"/>
            <a:ext cx="882298" cy="1342625"/>
          </a:xfrm>
          <a:prstGeom prst="rect">
            <a:avLst/>
          </a:prstGeom>
          <a:noFill/>
          <a:ln>
            <a:noFill/>
          </a:ln>
        </p:spPr>
      </p:pic>
      <p:pic>
        <p:nvPicPr>
          <p:cNvPr id="123" name="Google Shape;123;g35fec345a22_0_24" descr="Illustration of a battery back that is needed to provide power to a micro:bit used with this resource" title="Screenshot 2025-06-03 at 15.50.33.png"/>
          <p:cNvPicPr preferRelativeResize="0"/>
          <p:nvPr/>
        </p:nvPicPr>
        <p:blipFill rotWithShape="1">
          <a:blip r:embed="rId6">
            <a:alphaModFix/>
          </a:blip>
          <a:srcRect/>
          <a:stretch/>
        </p:blipFill>
        <p:spPr>
          <a:xfrm>
            <a:off x="3483695" y="4049378"/>
            <a:ext cx="1152333" cy="1311525"/>
          </a:xfrm>
          <a:prstGeom prst="rect">
            <a:avLst/>
          </a:prstGeom>
          <a:noFill/>
          <a:ln>
            <a:noFill/>
          </a:ln>
        </p:spPr>
      </p:pic>
      <p:pic>
        <p:nvPicPr>
          <p:cNvPr id="124" name="Google Shape;124;g35fec345a22_0_24" title="tablet with bluetooth.png"/>
          <p:cNvPicPr preferRelativeResize="0"/>
          <p:nvPr/>
        </p:nvPicPr>
        <p:blipFill>
          <a:blip r:embed="rId7">
            <a:alphaModFix/>
          </a:blip>
          <a:stretch>
            <a:fillRect/>
          </a:stretch>
        </p:blipFill>
        <p:spPr>
          <a:xfrm>
            <a:off x="6783525" y="4190750"/>
            <a:ext cx="1581113" cy="1311525"/>
          </a:xfrm>
          <a:prstGeom prst="rect">
            <a:avLst/>
          </a:prstGeom>
          <a:noFill/>
          <a:ln>
            <a:noFill/>
          </a:ln>
        </p:spPr>
      </p:pic>
      <p:pic>
        <p:nvPicPr>
          <p:cNvPr id="125" name="Google Shape;125;g35fec345a22_0_24" title="computer with usb.png"/>
          <p:cNvPicPr preferRelativeResize="0"/>
          <p:nvPr/>
        </p:nvPicPr>
        <p:blipFill>
          <a:blip r:embed="rId8">
            <a:alphaModFix/>
          </a:blip>
          <a:stretch>
            <a:fillRect/>
          </a:stretch>
        </p:blipFill>
        <p:spPr>
          <a:xfrm>
            <a:off x="4892825" y="4175201"/>
            <a:ext cx="1633895" cy="13426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35fa30c4f18_0_96"/>
          <p:cNvSpPr txBox="1">
            <a:spLocks noGrp="1"/>
          </p:cNvSpPr>
          <p:nvPr>
            <p:ph type="title"/>
          </p:nvPr>
        </p:nvSpPr>
        <p:spPr>
          <a:xfrm>
            <a:off x="681012"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0"/>
                  </a:ext>
                </a:extLst>
              </a:rPr>
              <a:t>Mild 🌶️ Code Details</a:t>
            </a:r>
            <a:endParaRPr sz="2600">
              <a:solidFill>
                <a:srgbClr val="2993D6"/>
              </a:solidFill>
            </a:endParaRPr>
          </a:p>
        </p:txBody>
      </p:sp>
      <p:sp>
        <p:nvSpPr>
          <p:cNvPr id="222" name="Google Shape;222;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10</a:t>
            </a:fld>
            <a:endParaRPr/>
          </a:p>
        </p:txBody>
      </p:sp>
      <p:sp>
        <p:nvSpPr>
          <p:cNvPr id="223" name="Google Shape;223;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224" name="Google Shape;224;g35fa30c4f18_0_96"/>
          <p:cNvSpPr/>
          <p:nvPr/>
        </p:nvSpPr>
        <p:spPr>
          <a:xfrm>
            <a:off x="826950" y="1367475"/>
            <a:ext cx="3193800" cy="47868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800"/>
              <a:buFont typeface="Arial"/>
              <a:buNone/>
            </a:pP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1"/>
                  </a:ext>
                </a:extLst>
              </a:rPr>
              <a:t>This project uses </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2"/>
                  </a:ext>
                </a:extLst>
              </a:rPr>
              <a:t>button A to generate a random number and store it in variable “random_number”.  </a:t>
            </a:r>
            <a:endParaRPr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3"/>
                </a:ext>
              </a:extLst>
            </a:endParaRPr>
          </a:p>
          <a:p>
            <a:pPr marL="0" lvl="0" indent="0" algn="l" rtl="0">
              <a:lnSpc>
                <a:spcPct val="110000"/>
              </a:lnSpc>
              <a:spcBef>
                <a:spcPts val="1300"/>
              </a:spcBef>
              <a:spcAft>
                <a:spcPts val="0"/>
              </a:spcAft>
              <a:buClr>
                <a:schemeClr val="dk1"/>
              </a:buClr>
              <a:buSzPts val="1800"/>
              <a:buFont typeface="Arial"/>
              <a:buNone/>
            </a:pP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4"/>
                  </a:ext>
                </a:extLst>
              </a:rPr>
              <a:t>The</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5"/>
                  </a:ext>
                </a:extLst>
              </a:rPr>
              <a:t> ‘if-then-else’</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6"/>
                  </a:ext>
                </a:extLst>
              </a:rPr>
              <a:t> block then matches the number with an activity </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7"/>
                  </a:ext>
                </a:extLst>
              </a:rPr>
              <a:t>or, in this project, </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8"/>
                  </a:ext>
                </a:extLst>
              </a:rPr>
              <a:t>a shape.  </a:t>
            </a:r>
            <a:endParaRPr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9"/>
                </a:ext>
              </a:extLst>
            </a:endParaRPr>
          </a:p>
          <a:p>
            <a:pPr marL="0" lvl="0" indent="0" algn="l" rtl="0">
              <a:lnSpc>
                <a:spcPct val="110000"/>
              </a:lnSpc>
              <a:spcBef>
                <a:spcPts val="1300"/>
              </a:spcBef>
              <a:spcAft>
                <a:spcPts val="0"/>
              </a:spcAft>
              <a:buClr>
                <a:schemeClr val="dk1"/>
              </a:buClr>
              <a:buSzPts val="1800"/>
              <a:buFont typeface="Arial"/>
              <a:buNone/>
            </a:pP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0"/>
                  </a:ext>
                </a:extLst>
              </a:rPr>
              <a:t>It then shows this shape name on the LED display. </a:t>
            </a:r>
            <a:br>
              <a:rPr lang="en-GB" sz="1600">
                <a:solidFill>
                  <a:schemeClr val="dk1"/>
                </a:solidFill>
                <a:latin typeface="Helvetica Neue"/>
                <a:ea typeface="Helvetica Neue"/>
                <a:cs typeface="Helvetica Neue"/>
                <a:sym typeface="Helvetica Neue"/>
              </a:rPr>
            </a:br>
            <a:br>
              <a:rPr lang="en-GB" sz="1600">
                <a:solidFill>
                  <a:schemeClr val="dk1"/>
                </a:solidFill>
                <a:latin typeface="Helvetica Neue"/>
                <a:ea typeface="Helvetica Neue"/>
                <a:cs typeface="Helvetica Neue"/>
                <a:sym typeface="Helvetica Neue"/>
              </a:rPr>
            </a:br>
            <a:r>
              <a:rPr lang="en-GB" sz="1600">
                <a:solidFill>
                  <a:schemeClr val="dk1"/>
                </a:solidFill>
                <a:latin typeface="Helvetica Neue"/>
                <a:ea typeface="Helvetica Neue"/>
                <a:cs typeface="Helvetica Neue"/>
                <a:sym typeface="Helvetica Neue"/>
              </a:rPr>
              <a:t>For example, if the micro:bit randomly picks the number 3, then the word “square” will appear on the LED display.</a:t>
            </a:r>
            <a:endParaRPr sz="1600" b="0" i="0" u="none" strike="noStrike" cap="none">
              <a:solidFill>
                <a:schemeClr val="dk1"/>
              </a:solidFill>
              <a:latin typeface="Helvetica Neue"/>
              <a:ea typeface="Helvetica Neue"/>
              <a:cs typeface="Helvetica Neue"/>
              <a:sym typeface="Helvetica Neue"/>
            </a:endParaRPr>
          </a:p>
        </p:txBody>
      </p:sp>
      <p:pic>
        <p:nvPicPr>
          <p:cNvPr id="225" name="Google Shape;225;g35fa30c4f18_0_96" descr="Block-based code for a micro:bit to randomly pick a number in the range 1 to 6 that uses an if-then-else block to match the number with an assigned two-dimensional shape that will show on the LED screen when the A button is pressed. In this code, one = triangle, two=rectangle, three = square, four = parallelogram, five = rhombus, and trapezoid is listed under else. Student will use the code to test their knowledge of two-dimensional shape characteristics and to categories shapes based on like features." title="microbit-screenshot (72).png"/>
          <p:cNvPicPr preferRelativeResize="0"/>
          <p:nvPr/>
        </p:nvPicPr>
        <p:blipFill>
          <a:blip r:embed="rId3">
            <a:alphaModFix/>
          </a:blip>
          <a:stretch>
            <a:fillRect/>
          </a:stretch>
        </p:blipFill>
        <p:spPr>
          <a:xfrm>
            <a:off x="4734125" y="924314"/>
            <a:ext cx="3736824" cy="5673114"/>
          </a:xfrm>
          <a:prstGeom prst="rect">
            <a:avLst/>
          </a:prstGeom>
          <a:noFill/>
          <a:ln w="19050" cap="flat" cmpd="sng">
            <a:solidFill>
              <a:srgbClr val="2A92D6"/>
            </a:solidFill>
            <a:prstDash val="solid"/>
            <a:round/>
            <a:headEnd type="none" w="sm" len="sm"/>
            <a:tailEnd type="none" w="sm" len="sm"/>
          </a:ln>
        </p:spPr>
      </p:pic>
      <p:pic>
        <p:nvPicPr>
          <p:cNvPr id="226" name="Google Shape;226;g35fa30c4f18_0_96" descr="decorative" title="Inspired_green@4x-100.jpg"/>
          <p:cNvPicPr preferRelativeResize="0"/>
          <p:nvPr/>
        </p:nvPicPr>
        <p:blipFill>
          <a:blip r:embed="rId4">
            <a:alphaModFix/>
          </a:blip>
          <a:stretch>
            <a:fillRect/>
          </a:stretch>
        </p:blipFill>
        <p:spPr>
          <a:xfrm rot="1030747">
            <a:off x="8660480" y="230520"/>
            <a:ext cx="812163" cy="110473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Medium</a:t>
            </a:r>
            <a:endParaRPr/>
          </a:p>
        </p:txBody>
      </p:sp>
      <p:sp>
        <p:nvSpPr>
          <p:cNvPr id="232" name="Google Shape;232;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1"/>
                  </a:ext>
                </a:extLst>
              </a:rPr>
              <a:t>Introduction</a:t>
            </a:r>
            <a:endParaRPr sz="2600">
              <a:solidFill>
                <a:srgbClr val="6C4BC1"/>
              </a:solidFill>
            </a:endParaRPr>
          </a:p>
        </p:txBody>
      </p:sp>
      <p:sp>
        <p:nvSpPr>
          <p:cNvPr id="238" name="Google Shape;238;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12</a:t>
            </a:fld>
            <a:endParaRPr/>
          </a:p>
        </p:txBody>
      </p:sp>
      <p:sp>
        <p:nvSpPr>
          <p:cNvPr id="239" name="Google Shape;239;g365ab73c13e_0_21"/>
          <p:cNvSpPr txBox="1">
            <a:spLocks noGrp="1"/>
          </p:cNvSpPr>
          <p:nvPr>
            <p:ph type="body" idx="1"/>
          </p:nvPr>
        </p:nvSpPr>
        <p:spPr>
          <a:xfrm>
            <a:off x="681037" y="1367472"/>
            <a:ext cx="8544000" cy="4889489"/>
          </a:xfrm>
          <a:prstGeom prst="rect">
            <a:avLst/>
          </a:prstGeom>
          <a:noFill/>
          <a:ln>
            <a:noFill/>
          </a:ln>
        </p:spPr>
        <p:txBody>
          <a:bodyPr spcFirstLastPara="1" wrap="square" lIns="91425" tIns="45700" rIns="91425" bIns="45700" anchor="t" anchorCtr="0">
            <a:normAutofit fontScale="92500" lnSpcReduction="20000"/>
          </a:bodyPr>
          <a:lstStyle/>
          <a:p>
            <a:pPr marL="185732" lvl="0" indent="-177159" algn="l" rtl="0">
              <a:lnSpc>
                <a:spcPct val="110000"/>
              </a:lnSpc>
              <a:spcBef>
                <a:spcPts val="1300"/>
              </a:spcBef>
              <a:spcAft>
                <a:spcPts val="0"/>
              </a:spcAft>
              <a:buClr>
                <a:srgbClr val="6C4BC1"/>
              </a:buClr>
              <a:buSzPct val="100000"/>
              <a:buChar char="•"/>
            </a:pPr>
            <a:r>
              <a:rPr lang="en-GB" sz="1800" dirty="0"/>
              <a:t>Students open a </a:t>
            </a:r>
            <a:r>
              <a:rPr lang="en-GB" sz="1800" b="1" dirty="0"/>
              <a:t>starter project</a:t>
            </a:r>
            <a:r>
              <a:rPr lang="en-GB" sz="1800" dirty="0"/>
              <a:t> containing all the blocks they need to make the project. </a:t>
            </a:r>
            <a:endParaRPr sz="1800" dirty="0"/>
          </a:p>
          <a:p>
            <a:pPr marL="185732" lvl="0" indent="0" algn="l" rtl="0">
              <a:lnSpc>
                <a:spcPct val="110000"/>
              </a:lnSpc>
              <a:spcBef>
                <a:spcPts val="1300"/>
              </a:spcBef>
              <a:spcAft>
                <a:spcPts val="0"/>
              </a:spcAft>
              <a:buSzPct val="108107"/>
              <a:buNone/>
            </a:pPr>
            <a:endParaRPr sz="1800" dirty="0"/>
          </a:p>
          <a:p>
            <a:pPr marL="185732" marR="0" lvl="0" indent="-177159" algn="l" rtl="0">
              <a:lnSpc>
                <a:spcPct val="110000"/>
              </a:lnSpc>
              <a:spcBef>
                <a:spcPts val="1300"/>
              </a:spcBef>
              <a:spcAft>
                <a:spcPts val="0"/>
              </a:spcAft>
              <a:buClr>
                <a:srgbClr val="6C4BC1"/>
              </a:buClr>
              <a:buSzPct val="100000"/>
              <a:buChar char="•"/>
            </a:pPr>
            <a:r>
              <a:rPr lang="en-GB" sz="1800" dirty="0"/>
              <a:t>Students will download the code on their </a:t>
            </a:r>
            <a:r>
              <a:rPr lang="en-GB" sz="1800" dirty="0" err="1"/>
              <a:t>micro:bit</a:t>
            </a:r>
            <a:r>
              <a:rPr lang="en-GB" sz="1800" dirty="0"/>
              <a:t> and randomly select a two-dimensional shape, including:</a:t>
            </a:r>
            <a:endParaRPr sz="1800" dirty="0"/>
          </a:p>
          <a:p>
            <a:pPr marL="914400" lvl="1" indent="-334327" algn="l" rtl="0">
              <a:lnSpc>
                <a:spcPct val="110000"/>
              </a:lnSpc>
              <a:spcBef>
                <a:spcPts val="1300"/>
              </a:spcBef>
              <a:spcAft>
                <a:spcPts val="0"/>
              </a:spcAft>
              <a:buClr>
                <a:srgbClr val="6C4BC1"/>
              </a:buClr>
              <a:buSzPct val="100000"/>
              <a:buChar char="•"/>
            </a:pPr>
            <a:r>
              <a:rPr lang="en-GB" sz="1800" dirty="0"/>
              <a:t>triangles, rectangles, squares, parallelograms, rhombuses, and trapezoids.</a:t>
            </a:r>
            <a:endParaRPr sz="1800" dirty="0"/>
          </a:p>
          <a:p>
            <a:pPr marL="457200" lvl="0" indent="0" algn="l" rtl="0">
              <a:lnSpc>
                <a:spcPct val="110000"/>
              </a:lnSpc>
              <a:spcBef>
                <a:spcPts val="1300"/>
              </a:spcBef>
              <a:spcAft>
                <a:spcPts val="0"/>
              </a:spcAft>
              <a:buNone/>
            </a:pPr>
            <a:endParaRPr sz="1005" dirty="0"/>
          </a:p>
          <a:p>
            <a:pPr marL="185732" marR="0" lvl="0" indent="-177159" algn="l" rtl="0">
              <a:lnSpc>
                <a:spcPct val="110000"/>
              </a:lnSpc>
              <a:spcBef>
                <a:spcPts val="1300"/>
              </a:spcBef>
              <a:spcAft>
                <a:spcPts val="0"/>
              </a:spcAft>
              <a:buClr>
                <a:srgbClr val="6C4BC1"/>
              </a:buClr>
              <a:buSzPct val="100000"/>
              <a:buChar char="•"/>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2"/>
                  </a:ext>
                </a:extLst>
              </a:rPr>
              <a:t>Students can work in pairs to test each other on attributes of the shape selected, including:</a:t>
            </a:r>
            <a:endParaRPr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3"/>
                </a:ext>
              </a:extLst>
            </a:endParaRPr>
          </a:p>
          <a:p>
            <a:pPr marL="914400" lvl="1" indent="-334327" algn="l" rtl="0">
              <a:lnSpc>
                <a:spcPct val="110000"/>
              </a:lnSpc>
              <a:spcBef>
                <a:spcPts val="1300"/>
              </a:spcBef>
              <a:spcAft>
                <a:spcPts val="0"/>
              </a:spcAft>
              <a:buClr>
                <a:srgbClr val="6C4BC1"/>
              </a:buClr>
              <a:buSzPct val="100000"/>
              <a:buChar char="•"/>
            </a:pPr>
            <a:r>
              <a:rPr lang="en-GB" sz="1800" dirty="0"/>
              <a:t>number of sides, same side lengths, parallel sides, symmetry, number of angles, size of angles.</a:t>
            </a:r>
            <a:endParaRPr sz="1800" dirty="0"/>
          </a:p>
          <a:p>
            <a:pPr marL="457200" lvl="0" indent="0" algn="l" rtl="0">
              <a:lnSpc>
                <a:spcPct val="110000"/>
              </a:lnSpc>
              <a:spcBef>
                <a:spcPts val="1300"/>
              </a:spcBef>
              <a:spcAft>
                <a:spcPts val="0"/>
              </a:spcAft>
              <a:buNone/>
            </a:pPr>
            <a:endParaRPr sz="1005"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4"/>
                </a:ext>
              </a:extLst>
            </a:endParaRPr>
          </a:p>
          <a:p>
            <a:pPr marL="185732" marR="0" lvl="0" indent="-177159" algn="l" rtl="0">
              <a:lnSpc>
                <a:spcPct val="110000"/>
              </a:lnSpc>
              <a:spcBef>
                <a:spcPts val="1300"/>
              </a:spcBef>
              <a:spcAft>
                <a:spcPts val="0"/>
              </a:spcAft>
              <a:buClr>
                <a:srgbClr val="6C4BC1"/>
              </a:buClr>
              <a:buSzPct val="100000"/>
              <a:buChar char="•"/>
            </a:pPr>
            <a:r>
              <a:rPr lang="en-GB" sz="1800" dirty="0"/>
              <a:t>Encourage students to notice common attributes between shapes to help with categorizing</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5"/>
                  </a:ext>
                </a:extLst>
              </a:rPr>
              <a:t>.</a:t>
            </a:r>
            <a:endParaRPr sz="1800" dirty="0"/>
          </a:p>
        </p:txBody>
      </p:sp>
      <p:sp>
        <p:nvSpPr>
          <p:cNvPr id="240" name="Google Shape;240;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41" name="Google Shape;241;g365ab73c13e_0_21" descr="decorative"/>
          <p:cNvPicPr preferRelativeResize="0"/>
          <p:nvPr/>
        </p:nvPicPr>
        <p:blipFill rotWithShape="1">
          <a:blip r:embed="rId3">
            <a:alphaModFix/>
          </a:blip>
          <a:srcRect/>
          <a:stretch/>
        </p:blipFill>
        <p:spPr>
          <a:xfrm>
            <a:off x="8269802" y="351163"/>
            <a:ext cx="955218" cy="73688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Activity S</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6"/>
                  </a:ext>
                </a:extLst>
              </a:rPr>
              <a:t>teps</a:t>
            </a:r>
            <a:r>
              <a:rPr lang="en-GB" sz="2600">
                <a:solidFill>
                  <a:srgbClr val="6C4BC1"/>
                </a:solidFill>
              </a:rPr>
              <a:t> 1</a:t>
            </a:r>
            <a:endParaRPr sz="2600">
              <a:solidFill>
                <a:srgbClr val="6C4BC1"/>
              </a:solidFill>
            </a:endParaRPr>
          </a:p>
        </p:txBody>
      </p:sp>
      <p:sp>
        <p:nvSpPr>
          <p:cNvPr id="247" name="Google Shape;247;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13</a:t>
            </a:fld>
            <a:endParaRPr/>
          </a:p>
        </p:txBody>
      </p:sp>
      <p:sp>
        <p:nvSpPr>
          <p:cNvPr id="248" name="Google Shape;248;g3669771b81a_0_211"/>
          <p:cNvSpPr txBox="1">
            <a:spLocks noGrp="1"/>
          </p:cNvSpPr>
          <p:nvPr>
            <p:ph type="body" idx="1"/>
          </p:nvPr>
        </p:nvSpPr>
        <p:spPr>
          <a:xfrm>
            <a:off x="681036" y="124015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6C4BC1"/>
                </a:solidFill>
              </a:rPr>
              <a:t>Build the code:</a:t>
            </a:r>
            <a:endParaRPr sz="959" b="1" i="1" dirty="0">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Open</a:t>
            </a:r>
            <a:r>
              <a:rPr lang="en-GB" sz="1800" dirty="0"/>
              <a:t> the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7"/>
                  </a:ext>
                </a:extLst>
              </a:rPr>
              <a:t>starter project</a:t>
            </a:r>
            <a:r>
              <a:rPr lang="en-GB" sz="1800" dirty="0"/>
              <a:t>: </a:t>
            </a:r>
            <a:r>
              <a:rPr lang="en-GB" sz="1800" u="sng" dirty="0">
                <a:solidFill>
                  <a:schemeClr val="hlink"/>
                </a:solidFill>
                <a:hlinkClick r:id="rId3"/>
              </a:rPr>
              <a:t>mbit.io/us-activity-pp</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8"/>
                  </a:ext>
                </a:extLst>
              </a:rPr>
              <a:t>Explain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9"/>
                  </a:ext>
                </a:extLst>
              </a:rPr>
              <a:t>that students </a:t>
            </a:r>
            <a:r>
              <a:rPr lang="en-GB" sz="1800" dirty="0"/>
              <a:t>have all the code blocks they need.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Outline</a:t>
            </a:r>
            <a:r>
              <a:rPr lang="en-GB" sz="1800" dirty="0"/>
              <a:t> that they are making an activity picker that will randomly choose a two-dimensional shape every time button A is pressed.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Code</a:t>
            </a:r>
            <a:r>
              <a:rPr lang="en-GB" sz="1800" dirty="0"/>
              <a:t> the random number first by adding the ‘set random number to’ block into ‘on button A pressed’.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Make sure</a:t>
            </a:r>
            <a:r>
              <a:rPr lang="en-GB" sz="1800" dirty="0"/>
              <a:t> student code looks like:</a:t>
            </a:r>
            <a:endParaRPr sz="1800" dirty="0"/>
          </a:p>
          <a:p>
            <a:pPr marL="0" lvl="0" indent="0" algn="l" rtl="0">
              <a:lnSpc>
                <a:spcPct val="110000"/>
              </a:lnSpc>
              <a:spcBef>
                <a:spcPts val="1300"/>
              </a:spcBef>
              <a:spcAft>
                <a:spcPts val="0"/>
              </a:spcAft>
              <a:buSzPts val="1800"/>
              <a:buNone/>
            </a:pPr>
            <a:endParaRPr sz="1800" dirty="0"/>
          </a:p>
        </p:txBody>
      </p:sp>
      <p:sp>
        <p:nvSpPr>
          <p:cNvPr id="249" name="Google Shape;249;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50" name="Google Shape;250;g3669771b81a_0_211" descr="Block-based code for a micro:bit to randomly pick a number in the range 1 to 6 that uses an if-then-else block to match the number with an assigned two-dimensional shape that will show on the LED screen when the A button is pressed. The set &quot;random_number&quot; to block is used with the pick random 1 to 6 block are inside the on button A pressed block." title="microbit-screenshot (60).png"/>
          <p:cNvPicPr preferRelativeResize="0"/>
          <p:nvPr/>
        </p:nvPicPr>
        <p:blipFill rotWithShape="1">
          <a:blip r:embed="rId4">
            <a:alphaModFix/>
          </a:blip>
          <a:srcRect l="-889" r="51204" b="76621"/>
          <a:stretch/>
        </p:blipFill>
        <p:spPr>
          <a:xfrm>
            <a:off x="4772875" y="4410450"/>
            <a:ext cx="4921702" cy="1451950"/>
          </a:xfrm>
          <a:prstGeom prst="rect">
            <a:avLst/>
          </a:prstGeom>
          <a:noFill/>
          <a:ln>
            <a:noFill/>
          </a:ln>
        </p:spPr>
      </p:pic>
      <p:pic>
        <p:nvPicPr>
          <p:cNvPr id="251" name="Google Shape;251;g3669771b81a_0_211" descr="Illustration of educator in front of empty whiteboard used to signal teacher-led activities on this page" title="black female teacher image.png"/>
          <p:cNvPicPr preferRelativeResize="0"/>
          <p:nvPr/>
        </p:nvPicPr>
        <p:blipFill>
          <a:blip r:embed="rId5">
            <a:alphaModFix/>
          </a:blip>
          <a:stretch>
            <a:fillRect/>
          </a:stretch>
        </p:blipFill>
        <p:spPr>
          <a:xfrm>
            <a:off x="8193400" y="379637"/>
            <a:ext cx="1428350" cy="1191276"/>
          </a:xfrm>
          <a:prstGeom prst="rect">
            <a:avLst/>
          </a:prstGeom>
          <a:noFill/>
          <a:ln>
            <a:noFill/>
          </a:ln>
        </p:spPr>
      </p:pic>
      <p:pic>
        <p:nvPicPr>
          <p:cNvPr id="252" name="Google Shape;252;g3669771b81a_0_211" descr="decorative"/>
          <p:cNvPicPr preferRelativeResize="0"/>
          <p:nvPr/>
        </p:nvPicPr>
        <p:blipFill rotWithShape="1">
          <a:blip r:embed="rId6">
            <a:alphaModFix/>
          </a:blip>
          <a:srcRect/>
          <a:stretch/>
        </p:blipFill>
        <p:spPr>
          <a:xfrm>
            <a:off x="681025" y="5222449"/>
            <a:ext cx="829579" cy="6399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0"/>
                  </a:ext>
                </a:extLst>
              </a:rPr>
              <a:t>ctivity Steps</a:t>
            </a:r>
            <a:r>
              <a:rPr lang="en-GB" sz="2600">
                <a:solidFill>
                  <a:srgbClr val="6C4BC1"/>
                </a:solidFill>
              </a:rPr>
              <a:t> 2</a:t>
            </a:r>
            <a:endParaRPr sz="2600">
              <a:solidFill>
                <a:srgbClr val="6C4BC1"/>
              </a:solidFill>
            </a:endParaRPr>
          </a:p>
        </p:txBody>
      </p:sp>
      <p:sp>
        <p:nvSpPr>
          <p:cNvPr id="258" name="Google Shape;258;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14</a:t>
            </a:fld>
            <a:endParaRPr/>
          </a:p>
        </p:txBody>
      </p:sp>
      <p:sp>
        <p:nvSpPr>
          <p:cNvPr id="259" name="Google Shape;259;g3669771b81a_0_219"/>
          <p:cNvSpPr txBox="1">
            <a:spLocks noGrp="1"/>
          </p:cNvSpPr>
          <p:nvPr>
            <p:ph type="body" idx="1"/>
          </p:nvPr>
        </p:nvSpPr>
        <p:spPr>
          <a:xfrm>
            <a:off x="681026" y="1548375"/>
            <a:ext cx="48864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None/>
            </a:pPr>
            <a:r>
              <a:rPr lang="en-GB" sz="1800" b="1" i="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1"/>
                  </a:ext>
                </a:extLst>
              </a:rPr>
              <a:t>Build the code - code the ‘if-then-else’</a:t>
            </a:r>
            <a:r>
              <a:rPr lang="en-GB" sz="1800" b="1" i="1" dirty="0">
                <a:solidFill>
                  <a:srgbClr val="6C4BC1"/>
                </a:solidFill>
              </a:rPr>
              <a:t>:</a:t>
            </a:r>
            <a:endParaRPr sz="1800" b="1" dirty="0">
              <a:solidFill>
                <a:srgbClr val="6C4BC1"/>
              </a:solidFill>
            </a:endParaRPr>
          </a:p>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rPr>
              <a:t>Add</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2"/>
                  </a:ext>
                </a:extLst>
              </a:rPr>
              <a:t> ‘if-then-else statement</a:t>
            </a:r>
            <a:r>
              <a:rPr lang="en-GB" sz="1800" dirty="0"/>
              <a:t>’ under the ‘set random number to’ block.</a:t>
            </a:r>
            <a:endParaRPr sz="1800" dirty="0"/>
          </a:p>
          <a:p>
            <a:pPr marL="457200" lvl="0" indent="-342900" algn="l" rtl="0">
              <a:lnSpc>
                <a:spcPct val="110000"/>
              </a:lnSpc>
              <a:spcBef>
                <a:spcPts val="1300"/>
              </a:spcBef>
              <a:spcAft>
                <a:spcPts val="0"/>
              </a:spcAft>
              <a:buClr>
                <a:srgbClr val="6C4BC1"/>
              </a:buClr>
              <a:buSzPts val="1800"/>
              <a:buChar char="•"/>
            </a:pPr>
            <a:r>
              <a:rPr lang="en-GB" sz="1800" dirty="0"/>
              <a:t>You will see several hexagonal boxes with the word TRUE in each</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3"/>
                  </a:ext>
                </a:extLst>
              </a:rPr>
              <a:t>. </a:t>
            </a:r>
            <a:r>
              <a:rPr lang="en-GB" sz="1800" b="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4"/>
                  </a:ext>
                </a:extLst>
              </a:rPr>
              <a:t>Replace</a:t>
            </a:r>
            <a:r>
              <a:rPr lang="en-GB" sz="1800" dirty="0"/>
              <a:t> the first TRUE with the hexagonal block that says ‘random number = 1’. </a:t>
            </a:r>
            <a:endParaRPr sz="1800" dirty="0"/>
          </a:p>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rPr>
              <a:t>Repeat</a:t>
            </a:r>
            <a:r>
              <a:rPr lang="en-GB" sz="1800" dirty="0"/>
              <a:t> for all the spaces that say TRUE.  </a:t>
            </a:r>
            <a:endParaRPr sz="1800" dirty="0"/>
          </a:p>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rPr>
              <a:t>Make sure</a:t>
            </a:r>
            <a:r>
              <a:rPr lang="en-GB" sz="1800" dirty="0"/>
              <a:t> student code looks like:</a:t>
            </a:r>
            <a:endParaRPr sz="1800" b="1" dirty="0">
              <a:solidFill>
                <a:srgbClr val="6C4BC1"/>
              </a:solidFill>
            </a:endParaRPr>
          </a:p>
        </p:txBody>
      </p:sp>
      <p:sp>
        <p:nvSpPr>
          <p:cNvPr id="260" name="Google Shape;260;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61" name="Google Shape;261;g3669771b81a_0_219" descr="Block-based code for a micro:bit to randomly pick a number in the range 1 to 6 that uses an if-then-else block to match the number with an assigned two-dimensional shape that will show on the LED screen when the A button is pressed. The set &quot;random_number&quot; to block is used with the pick random 1 to 6 block are inside the on button A pressed block. Below the set &quot;random_number&quot; to block, there is an if-then-else block with one if statement, four else if statements, and one else statement. The if statement has the equal comparison block with the &quot;random_number&quot; variable block and 1. The following four else if statements have the same comparison and variable blocks with the numbers 2, 3, 4, and 5 consecutively.  " title="microbit-screenshot (21).png"/>
          <p:cNvPicPr preferRelativeResize="0"/>
          <p:nvPr/>
        </p:nvPicPr>
        <p:blipFill rotWithShape="1">
          <a:blip r:embed="rId3">
            <a:alphaModFix/>
          </a:blip>
          <a:srcRect r="56028" b="35600"/>
          <a:stretch/>
        </p:blipFill>
        <p:spPr>
          <a:xfrm>
            <a:off x="5672850" y="1825250"/>
            <a:ext cx="3552276" cy="4267599"/>
          </a:xfrm>
          <a:prstGeom prst="rect">
            <a:avLst/>
          </a:prstGeom>
          <a:noFill/>
          <a:ln>
            <a:noFill/>
          </a:ln>
        </p:spPr>
      </p:pic>
      <p:pic>
        <p:nvPicPr>
          <p:cNvPr id="262" name="Google Shape;262;g3669771b81a_0_219" descr="Illustration of educator in front of empty whiteboard used to signal teacher-led activities on this page" title="black female teacher image.png"/>
          <p:cNvPicPr preferRelativeResize="0"/>
          <p:nvPr/>
        </p:nvPicPr>
        <p:blipFill>
          <a:blip r:embed="rId4">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g36949c49e84_0_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5"/>
                  </a:ext>
                </a:extLst>
              </a:rPr>
              <a:t>ctivity Steps</a:t>
            </a:r>
            <a:r>
              <a:rPr lang="en-GB" sz="2600">
                <a:solidFill>
                  <a:srgbClr val="6C4BC1"/>
                </a:solidFill>
              </a:rPr>
              <a:t> 3</a:t>
            </a:r>
            <a:endParaRPr sz="2600">
              <a:solidFill>
                <a:srgbClr val="6C4BC1"/>
              </a:solidFill>
            </a:endParaRPr>
          </a:p>
        </p:txBody>
      </p:sp>
      <p:sp>
        <p:nvSpPr>
          <p:cNvPr id="268" name="Google Shape;268;g36949c49e84_0_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15</a:t>
            </a:fld>
            <a:endParaRPr/>
          </a:p>
        </p:txBody>
      </p:sp>
      <p:sp>
        <p:nvSpPr>
          <p:cNvPr id="269" name="Google Shape;269;g36949c49e84_0_8"/>
          <p:cNvSpPr txBox="1">
            <a:spLocks noGrp="1"/>
          </p:cNvSpPr>
          <p:nvPr>
            <p:ph type="body" idx="1"/>
          </p:nvPr>
        </p:nvSpPr>
        <p:spPr>
          <a:xfrm>
            <a:off x="681025" y="1548375"/>
            <a:ext cx="39843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None/>
            </a:pPr>
            <a:r>
              <a:rPr lang="en-GB" sz="1800" b="1" i="1">
                <a:solidFill>
                  <a:srgbClr val="6C4BC1"/>
                </a:solidFill>
              </a:rPr>
              <a:t>Build the code - add in the </a:t>
            </a:r>
            <a:r>
              <a:rPr lang="en-GB" sz="1800" b="1" i="1">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6"/>
                  </a:ext>
                </a:extLst>
              </a:rPr>
              <a:t>shapes</a:t>
            </a:r>
            <a:r>
              <a:rPr lang="en-GB" sz="1800" b="1" i="1">
                <a:solidFill>
                  <a:srgbClr val="6C4BC1"/>
                </a:solidFill>
              </a:rPr>
              <a:t>:</a:t>
            </a:r>
            <a:endParaRPr sz="1800" b="1">
              <a:solidFill>
                <a:srgbClr val="6C4BC1"/>
              </a:solidFill>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Add</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7"/>
                  </a:ext>
                </a:extLst>
              </a:rPr>
              <a:t> </a:t>
            </a:r>
            <a:r>
              <a:rPr lang="en-GB" sz="1800"/>
              <a:t>the remaining blocks into the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8"/>
                  </a:ext>
                </a:extLst>
              </a:rPr>
              <a:t>gaps. This </a:t>
            </a:r>
            <a:r>
              <a:rPr lang="en-GB" sz="1800"/>
              <a:t>code shows the name of a shape on the LED display.</a:t>
            </a:r>
            <a:endParaRPr sz="1800"/>
          </a:p>
          <a:p>
            <a:pPr marL="457200" lvl="0" indent="-342900" algn="l" rtl="0">
              <a:lnSpc>
                <a:spcPct val="110000"/>
              </a:lnSpc>
              <a:spcBef>
                <a:spcPts val="1300"/>
              </a:spcBef>
              <a:spcAft>
                <a:spcPts val="0"/>
              </a:spcAft>
              <a:buClr>
                <a:srgbClr val="6C4BC1"/>
              </a:buClr>
              <a:buSzPts val="1800"/>
              <a:buChar char="•"/>
            </a:pPr>
            <a:r>
              <a:rPr lang="en-GB" sz="1800"/>
              <a:t>There is no right order to the shapes, so you can add them in any order you choose</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9"/>
                  </a:ext>
                </a:extLst>
              </a:rPr>
              <a:t>.</a:t>
            </a:r>
            <a:endParaRPr sz="1800"/>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Make sure</a:t>
            </a:r>
            <a:r>
              <a:rPr lang="en-GB" sz="1800"/>
              <a:t> student code looks like:</a:t>
            </a:r>
            <a:endParaRPr sz="1800" b="1">
              <a:solidFill>
                <a:srgbClr val="6C4BC1"/>
              </a:solidFill>
            </a:endParaRPr>
          </a:p>
        </p:txBody>
      </p:sp>
      <p:sp>
        <p:nvSpPr>
          <p:cNvPr id="270" name="Google Shape;270;g36949c49e84_0_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71" name="Google Shape;271;g36949c49e84_0_8" descr="Block-based code for a micro:bit to randomly pick a number in the range 1 to 6 that uses an if-then-else block to match the number with an assigned two-dimensional shape that will show on the LED screen when the A button is pressed. In this code, one = triangle, two=rectangle, three = square, four = parallelogram, five = rhombus, and trapezoid is listed under else. Student will use the code to test their knowledge of two-dimensional shape characteristics and to categories shapes based on like features." title="microbit-screenshot (72).png"/>
          <p:cNvPicPr preferRelativeResize="0"/>
          <p:nvPr/>
        </p:nvPicPr>
        <p:blipFill>
          <a:blip r:embed="rId3">
            <a:alphaModFix/>
          </a:blip>
          <a:stretch>
            <a:fillRect/>
          </a:stretch>
        </p:blipFill>
        <p:spPr>
          <a:xfrm>
            <a:off x="4957575" y="1238151"/>
            <a:ext cx="3444924" cy="5229947"/>
          </a:xfrm>
          <a:prstGeom prst="rect">
            <a:avLst/>
          </a:prstGeom>
          <a:noFill/>
          <a:ln>
            <a:noFill/>
          </a:ln>
        </p:spPr>
      </p:pic>
      <p:pic>
        <p:nvPicPr>
          <p:cNvPr id="272" name="Google Shape;272;g36949c49e84_0_8" descr="Illustration of educator in front of empty whiteboard used to signal teacher-led activities on this page" title="black female teacher image.png"/>
          <p:cNvPicPr preferRelativeResize="0"/>
          <p:nvPr/>
        </p:nvPicPr>
        <p:blipFill>
          <a:blip r:embed="rId4">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3694f2e5230_0_9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0"/>
                  </a:ext>
                </a:extLst>
              </a:rPr>
              <a:t>ctivity Steps</a:t>
            </a:r>
            <a:r>
              <a:rPr lang="en-GB" sz="2600">
                <a:solidFill>
                  <a:srgbClr val="6C4BC1"/>
                </a:solidFill>
              </a:rPr>
              <a:t> 4</a:t>
            </a:r>
            <a:endParaRPr sz="2600">
              <a:solidFill>
                <a:srgbClr val="6C4BC1"/>
              </a:solidFill>
            </a:endParaRPr>
          </a:p>
        </p:txBody>
      </p:sp>
      <p:sp>
        <p:nvSpPr>
          <p:cNvPr id="278" name="Google Shape;278;g3694f2e5230_0_9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16</a:t>
            </a:fld>
            <a:endParaRPr/>
          </a:p>
        </p:txBody>
      </p:sp>
      <p:sp>
        <p:nvSpPr>
          <p:cNvPr id="279" name="Google Shape;279;g3694f2e5230_0_94"/>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rPr>
              <a:t>Unplug</a:t>
            </a:r>
            <a:r>
              <a:rPr lang="en-GB" sz="1800" b="1" dirty="0">
                <a:solidFill>
                  <a:srgbClr val="2993D6"/>
                </a:solidFill>
              </a:rPr>
              <a:t> </a:t>
            </a:r>
            <a:r>
              <a:rPr lang="en-GB" sz="1800" dirty="0"/>
              <a:t>the </a:t>
            </a:r>
            <a:r>
              <a:rPr lang="en-GB" sz="1800" dirty="0" err="1"/>
              <a:t>micro:bit</a:t>
            </a:r>
            <a:r>
              <a:rPr lang="en-GB" sz="1800" dirty="0"/>
              <a:t> and </a:t>
            </a:r>
            <a:r>
              <a:rPr lang="en-GB" sz="1800" b="1" dirty="0">
                <a:solidFill>
                  <a:srgbClr val="6C4BC1"/>
                </a:solidFill>
              </a:rPr>
              <a:t>connect</a:t>
            </a:r>
            <a:r>
              <a:rPr lang="en-GB" sz="1800" dirty="0"/>
              <a:t> the battery pack.  </a:t>
            </a:r>
            <a:endParaRPr sz="1800" dirty="0"/>
          </a:p>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rPr>
              <a:t>Press</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1"/>
                  </a:ext>
                </a:extLst>
              </a:rPr>
              <a:t> button A to randomly select a shape.  </a:t>
            </a:r>
            <a:endParaRPr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2"/>
                </a:ext>
              </a:extLst>
            </a:endParaRPr>
          </a:p>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3"/>
                  </a:ext>
                </a:extLst>
              </a:rPr>
              <a:t>Use</a:t>
            </a:r>
            <a:r>
              <a:rPr lang="en-GB" sz="1800" b="1" dirty="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4"/>
                  </a:ext>
                </a:extLst>
              </a:rPr>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5"/>
                  </a:ext>
                </a:extLst>
              </a:rPr>
              <a:t>the shape selected to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6"/>
                  </a:ext>
                </a:extLst>
              </a:rPr>
              <a:t>test your knowledge on shape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7"/>
                  </a:ext>
                </a:extLst>
              </a:rPr>
              <a:t>attributes. For</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8"/>
                  </a:ext>
                </a:extLst>
              </a:rPr>
              <a:t> example: </a:t>
            </a:r>
            <a:endParaRPr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9"/>
                </a:ext>
              </a:extLst>
            </a:endParaRPr>
          </a:p>
          <a:p>
            <a:pPr marL="914400" lvl="1" indent="-342900" algn="l" rtl="0">
              <a:lnSpc>
                <a:spcPct val="110000"/>
              </a:lnSpc>
              <a:spcBef>
                <a:spcPts val="1300"/>
              </a:spcBef>
              <a:spcAft>
                <a:spcPts val="0"/>
              </a:spcAft>
              <a:buClr>
                <a:srgbClr val="6C4BC1"/>
              </a:buClr>
              <a:buSzPts val="1800"/>
              <a:buChar char="•"/>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0"/>
                  </a:ext>
                </a:extLst>
              </a:rPr>
              <a:t>How many sides does it have? Are any sides the same length?</a:t>
            </a:r>
            <a:endParaRPr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1"/>
                </a:ext>
              </a:extLst>
            </a:endParaRPr>
          </a:p>
          <a:p>
            <a:pPr marL="914400" lvl="1" indent="-342900" algn="l" rtl="0">
              <a:lnSpc>
                <a:spcPct val="110000"/>
              </a:lnSpc>
              <a:spcBef>
                <a:spcPts val="1300"/>
              </a:spcBef>
              <a:spcAft>
                <a:spcPts val="0"/>
              </a:spcAft>
              <a:buClr>
                <a:srgbClr val="6C4BC1"/>
              </a:buClr>
              <a:buSzPts val="1800"/>
              <a:buChar char="•"/>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2"/>
                  </a:ext>
                </a:extLst>
              </a:rPr>
              <a:t>How many angles does it have? Are any angles the same size? </a:t>
            </a:r>
            <a:endParaRPr sz="1800" dirty="0"/>
          </a:p>
          <a:p>
            <a:pPr marL="914400" lvl="1" indent="-342900" algn="l" rtl="0">
              <a:lnSpc>
                <a:spcPct val="110000"/>
              </a:lnSpc>
              <a:spcBef>
                <a:spcPts val="1300"/>
              </a:spcBef>
              <a:spcAft>
                <a:spcPts val="0"/>
              </a:spcAft>
              <a:buClr>
                <a:srgbClr val="6C4BC1"/>
              </a:buClr>
              <a:buSzPts val="1800"/>
              <a:buChar char="•"/>
            </a:pPr>
            <a:r>
              <a:rPr lang="en-GB" sz="1800" dirty="0"/>
              <a:t>Is the shape symmetrical?</a:t>
            </a:r>
            <a:endParaRPr sz="1800" dirty="0"/>
          </a:p>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rPr>
              <a:t>Continue</a:t>
            </a:r>
            <a:r>
              <a:rPr lang="en-GB" sz="1800" b="1" dirty="0">
                <a:solidFill>
                  <a:srgbClr val="2993D6"/>
                </a:solidFill>
              </a:rPr>
              <a:t> </a:t>
            </a:r>
            <a:r>
              <a:rPr lang="en-GB" sz="1800" dirty="0"/>
              <a:t>testing your knowledge by pressing button A for a new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3"/>
                  </a:ext>
                </a:extLst>
              </a:rPr>
              <a:t>shape</a:t>
            </a:r>
            <a:r>
              <a:rPr lang="en-GB" sz="1800" dirty="0"/>
              <a:t>.</a:t>
            </a:r>
            <a:endParaRPr sz="1800" b="1" dirty="0">
              <a:solidFill>
                <a:srgbClr val="2993D6"/>
              </a:solidFill>
            </a:endParaRPr>
          </a:p>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rPr>
              <a:t>Record</a:t>
            </a:r>
            <a:r>
              <a:rPr lang="en-GB" sz="1800" b="1" dirty="0">
                <a:solidFill>
                  <a:srgbClr val="2993D6"/>
                </a:solidFill>
              </a:rPr>
              <a:t> </a:t>
            </a:r>
            <a:r>
              <a:rPr lang="en-GB" sz="1800" dirty="0"/>
              <a:t>common attributes and </a:t>
            </a:r>
            <a:r>
              <a:rPr lang="en-GB" sz="1800" b="1" dirty="0">
                <a:solidFill>
                  <a:srgbClr val="6C4BC1"/>
                </a:solidFill>
              </a:rPr>
              <a:t>discuss</a:t>
            </a:r>
            <a:r>
              <a:rPr lang="en-GB" sz="1800" dirty="0"/>
              <a:t> shape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4"/>
                  </a:ext>
                </a:extLst>
              </a:rPr>
              <a:t>categories</a:t>
            </a:r>
            <a:r>
              <a:rPr lang="en-GB" sz="1800" dirty="0"/>
              <a:t>.</a:t>
            </a:r>
            <a:endParaRPr sz="1800" dirty="0"/>
          </a:p>
        </p:txBody>
      </p:sp>
      <p:sp>
        <p:nvSpPr>
          <p:cNvPr id="280" name="Google Shape;280;g3694f2e5230_0_9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81" name="Google Shape;281;g3694f2e5230_0_94" descr="Illustration of educator in front of empty whiteboard used to signal teacher-led activities on this page" title="black female teacher image.png"/>
          <p:cNvPicPr preferRelativeResize="0"/>
          <p:nvPr/>
        </p:nvPicPr>
        <p:blipFill>
          <a:blip r:embed="rId3">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pic>
        <p:nvPicPr>
          <p:cNvPr id="286" name="Google Shape;286;g365ab73c13e_0_36" descr="decorative" title="Inspired_green@4x-100.jpg"/>
          <p:cNvPicPr preferRelativeResize="0"/>
          <p:nvPr/>
        </p:nvPicPr>
        <p:blipFill>
          <a:blip r:embed="rId3">
            <a:alphaModFix/>
          </a:blip>
          <a:stretch>
            <a:fillRect/>
          </a:stretch>
        </p:blipFill>
        <p:spPr>
          <a:xfrm rot="1030747">
            <a:off x="4443030" y="5521420"/>
            <a:ext cx="812163" cy="1104732"/>
          </a:xfrm>
          <a:prstGeom prst="rect">
            <a:avLst/>
          </a:prstGeom>
          <a:noFill/>
          <a:ln>
            <a:noFill/>
          </a:ln>
        </p:spPr>
      </p:pic>
      <p:sp>
        <p:nvSpPr>
          <p:cNvPr id="287" name="Google Shape;287;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5"/>
                  </a:ext>
                </a:extLst>
              </a:rPr>
              <a:t>Code</a:t>
            </a:r>
            <a:r>
              <a:rPr lang="en-GB" sz="2600">
                <a:solidFill>
                  <a:srgbClr val="6C4BC1"/>
                </a:solidFill>
              </a:rPr>
              <a:t> Details</a:t>
            </a:r>
            <a:endParaRPr sz="2600">
              <a:solidFill>
                <a:srgbClr val="6C4BC1"/>
              </a:solidFill>
            </a:endParaRPr>
          </a:p>
        </p:txBody>
      </p:sp>
      <p:sp>
        <p:nvSpPr>
          <p:cNvPr id="288" name="Google Shape;288;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17</a:t>
            </a:fld>
            <a:endParaRPr/>
          </a:p>
        </p:txBody>
      </p:sp>
      <p:sp>
        <p:nvSpPr>
          <p:cNvPr id="289" name="Google Shape;289;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sp>
        <p:nvSpPr>
          <p:cNvPr id="290" name="Google Shape;290;g365ab73c13e_0_36"/>
          <p:cNvSpPr/>
          <p:nvPr/>
        </p:nvSpPr>
        <p:spPr>
          <a:xfrm>
            <a:off x="1244475" y="1367475"/>
            <a:ext cx="3193800" cy="47868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800"/>
              <a:buFont typeface="Arial"/>
              <a:buNone/>
            </a:pP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6"/>
                  </a:ext>
                </a:extLst>
              </a:rPr>
              <a:t>This project uses </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7"/>
                  </a:ext>
                </a:extLst>
              </a:rPr>
              <a:t>button A to generate a random number and store it in variable “random_numbe</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8"/>
                  </a:ext>
                </a:extLst>
              </a:rPr>
              <a:t>r</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9"/>
                  </a:ext>
                </a:extLst>
              </a:rPr>
              <a:t>”.  </a:t>
            </a:r>
            <a:endParaRPr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0"/>
                </a:ext>
              </a:extLst>
            </a:endParaRPr>
          </a:p>
          <a:p>
            <a:pPr marL="0" lvl="0" indent="0" algn="l" rtl="0">
              <a:lnSpc>
                <a:spcPct val="110000"/>
              </a:lnSpc>
              <a:spcBef>
                <a:spcPts val="1300"/>
              </a:spcBef>
              <a:spcAft>
                <a:spcPts val="0"/>
              </a:spcAft>
              <a:buClr>
                <a:schemeClr val="dk1"/>
              </a:buClr>
              <a:buSzPts val="1800"/>
              <a:buFont typeface="Arial"/>
              <a:buNone/>
            </a:pP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1"/>
                  </a:ext>
                </a:extLst>
              </a:rPr>
              <a:t>The </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2"/>
                  </a:ext>
                </a:extLst>
              </a:rPr>
              <a:t>‘if-then-else’</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3"/>
                  </a:ext>
                </a:extLst>
              </a:rPr>
              <a:t> block then matches the number with an </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4"/>
                  </a:ext>
                </a:extLst>
              </a:rPr>
              <a:t>activity, or in this project</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5"/>
                  </a:ext>
                </a:extLst>
              </a:rPr>
              <a:t>, a shape.  </a:t>
            </a:r>
            <a:endParaRPr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6"/>
                </a:ext>
              </a:extLst>
            </a:endParaRPr>
          </a:p>
          <a:p>
            <a:pPr marL="0" lvl="0" indent="0" algn="l" rtl="0">
              <a:lnSpc>
                <a:spcPct val="110000"/>
              </a:lnSpc>
              <a:spcBef>
                <a:spcPts val="1300"/>
              </a:spcBef>
              <a:spcAft>
                <a:spcPts val="0"/>
              </a:spcAft>
              <a:buClr>
                <a:schemeClr val="dk1"/>
              </a:buClr>
              <a:buSzPts val="1800"/>
              <a:buFont typeface="Arial"/>
              <a:buNone/>
            </a:pP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7"/>
                  </a:ext>
                </a:extLst>
              </a:rPr>
              <a:t>It then shows this shape name on the LED display. </a:t>
            </a:r>
            <a:br>
              <a:rPr lang="en-GB" sz="1600">
                <a:solidFill>
                  <a:schemeClr val="dk1"/>
                </a:solidFill>
                <a:latin typeface="Helvetica Neue"/>
                <a:ea typeface="Helvetica Neue"/>
                <a:cs typeface="Helvetica Neue"/>
                <a:sym typeface="Helvetica Neue"/>
              </a:rPr>
            </a:br>
            <a:br>
              <a:rPr lang="en-GB" sz="1600">
                <a:solidFill>
                  <a:schemeClr val="dk1"/>
                </a:solidFill>
                <a:latin typeface="Helvetica Neue"/>
                <a:ea typeface="Helvetica Neue"/>
                <a:cs typeface="Helvetica Neue"/>
                <a:sym typeface="Helvetica Neue"/>
              </a:rPr>
            </a:br>
            <a:r>
              <a:rPr lang="en-GB" sz="1600">
                <a:solidFill>
                  <a:schemeClr val="dk1"/>
                </a:solidFill>
                <a:latin typeface="Helvetica Neue"/>
                <a:ea typeface="Helvetica Neue"/>
                <a:cs typeface="Helvetica Neue"/>
                <a:sym typeface="Helvetica Neue"/>
              </a:rPr>
              <a:t>For example, if the micro:bit randomly picks the number 3, then the word “square” will appear on the LED display.</a:t>
            </a:r>
            <a:endParaRPr sz="1600" b="0" i="0" u="none" strike="noStrike" cap="none">
              <a:solidFill>
                <a:schemeClr val="dk1"/>
              </a:solidFill>
              <a:latin typeface="Helvetica Neue"/>
              <a:ea typeface="Helvetica Neue"/>
              <a:cs typeface="Helvetica Neue"/>
              <a:sym typeface="Helvetica Neue"/>
            </a:endParaRPr>
          </a:p>
        </p:txBody>
      </p:sp>
      <p:pic>
        <p:nvPicPr>
          <p:cNvPr id="291" name="Google Shape;291;g365ab73c13e_0_36" descr="Block-based code for a micro:bit to randomly pick a number in the range 1 to 6 that uses an if-then-else block to match the number with an assigned two-dimensional shape that will show on the LED screen when the A button is pressed. In this code, one = triangle, two=rectangle, three = square, four = parallelogram, five = rhombus, and trapezoid is listed under else. Student will use the code to test their knowledge of two-dimensional shape characteristics and to categories shapes based on like features." title="microbit-screenshot (72).png"/>
          <p:cNvPicPr preferRelativeResize="0"/>
          <p:nvPr/>
        </p:nvPicPr>
        <p:blipFill>
          <a:blip r:embed="rId4">
            <a:alphaModFix/>
          </a:blip>
          <a:stretch>
            <a:fillRect/>
          </a:stretch>
        </p:blipFill>
        <p:spPr>
          <a:xfrm>
            <a:off x="5488200" y="456064"/>
            <a:ext cx="3736824" cy="5673114"/>
          </a:xfrm>
          <a:prstGeom prst="rect">
            <a:avLst/>
          </a:prstGeom>
          <a:noFill/>
          <a:ln w="19050" cap="flat" cmpd="sng">
            <a:solidFill>
              <a:srgbClr val="6C4BC1"/>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Spicy</a:t>
            </a:r>
            <a:endParaRPr/>
          </a:p>
        </p:txBody>
      </p:sp>
      <p:sp>
        <p:nvSpPr>
          <p:cNvPr id="297" name="Google Shape;297;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g3669771b81a_0_2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Introduction</a:t>
            </a:r>
            <a:endParaRPr sz="2600">
              <a:solidFill>
                <a:srgbClr val="CD0364"/>
              </a:solidFill>
            </a:endParaRPr>
          </a:p>
        </p:txBody>
      </p:sp>
      <p:sp>
        <p:nvSpPr>
          <p:cNvPr id="303" name="Google Shape;303;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19</a:t>
            </a:fld>
            <a:endParaRPr/>
          </a:p>
        </p:txBody>
      </p:sp>
      <p:sp>
        <p:nvSpPr>
          <p:cNvPr id="304" name="Google Shape;304;g3669771b81a_0_238"/>
          <p:cNvSpPr txBox="1">
            <a:spLocks noGrp="1"/>
          </p:cNvSpPr>
          <p:nvPr>
            <p:ph type="body" idx="1"/>
          </p:nvPr>
        </p:nvSpPr>
        <p:spPr>
          <a:xfrm>
            <a:off x="681037" y="1367035"/>
            <a:ext cx="8544000" cy="4704992"/>
          </a:xfrm>
          <a:prstGeom prst="rect">
            <a:avLst/>
          </a:prstGeom>
          <a:noFill/>
          <a:ln>
            <a:noFill/>
          </a:ln>
        </p:spPr>
        <p:txBody>
          <a:bodyPr spcFirstLastPara="1" wrap="square" lIns="91425" tIns="45700" rIns="91425" bIns="45700" anchor="t" anchorCtr="0">
            <a:normAutofit fontScale="92500" lnSpcReduction="10000"/>
          </a:bodyPr>
          <a:lstStyle/>
          <a:p>
            <a:pPr marL="185732" lvl="0" indent="-185732" algn="l" rtl="0">
              <a:lnSpc>
                <a:spcPct val="110000"/>
              </a:lnSpc>
              <a:spcBef>
                <a:spcPts val="1300"/>
              </a:spcBef>
              <a:spcAft>
                <a:spcPts val="0"/>
              </a:spcAft>
              <a:buClr>
                <a:srgbClr val="CD0364"/>
              </a:buClr>
              <a:buSzPts val="1800"/>
              <a:buChar char="•"/>
            </a:pPr>
            <a:r>
              <a:rPr lang="en-GB" sz="1800" dirty="0"/>
              <a:t>Students open </a:t>
            </a:r>
            <a:r>
              <a:rPr lang="en-GB" sz="1800" b="1" dirty="0"/>
              <a:t>Microsoft </a:t>
            </a:r>
            <a:r>
              <a:rPr lang="en-GB" sz="1800" b="1" dirty="0" err="1"/>
              <a:t>MakeCode</a:t>
            </a:r>
            <a:r>
              <a:rPr lang="en-GB" sz="1800" dirty="0"/>
              <a:t> and code their own activity picker. </a:t>
            </a:r>
            <a:endParaRPr sz="1800" dirty="0"/>
          </a:p>
          <a:p>
            <a:pPr marL="185732" lvl="0" indent="0" algn="l" rtl="0">
              <a:lnSpc>
                <a:spcPct val="110000"/>
              </a:lnSpc>
              <a:spcBef>
                <a:spcPts val="1300"/>
              </a:spcBef>
              <a:spcAft>
                <a:spcPts val="0"/>
              </a:spcAft>
              <a:buSzPts val="1800"/>
              <a:buNone/>
            </a:pPr>
            <a:endParaRPr sz="1250" dirty="0"/>
          </a:p>
          <a:p>
            <a:pPr marL="185732" marR="0" lvl="0" indent="-185732" algn="l" rtl="0">
              <a:lnSpc>
                <a:spcPct val="110000"/>
              </a:lnSpc>
              <a:spcBef>
                <a:spcPts val="1300"/>
              </a:spcBef>
              <a:spcAft>
                <a:spcPts val="0"/>
              </a:spcAft>
              <a:buClr>
                <a:srgbClr val="CD0364"/>
              </a:buClr>
              <a:buSzPts val="1800"/>
              <a:buChar char="•"/>
            </a:pPr>
            <a:r>
              <a:rPr lang="en-GB" sz="1800" dirty="0"/>
              <a:t>Students will download the code on their </a:t>
            </a:r>
            <a:r>
              <a:rPr lang="en-GB" sz="1800" dirty="0" err="1"/>
              <a:t>micro:bit</a:t>
            </a:r>
            <a:r>
              <a:rPr lang="en-GB" sz="1800" dirty="0"/>
              <a:t> and randomly select a two-dimensional shape, including:</a:t>
            </a:r>
            <a:endParaRPr sz="1800" dirty="0"/>
          </a:p>
          <a:p>
            <a:pPr marL="914400" lvl="1" indent="-342900" algn="l" rtl="0">
              <a:lnSpc>
                <a:spcPct val="110000"/>
              </a:lnSpc>
              <a:spcBef>
                <a:spcPts val="1300"/>
              </a:spcBef>
              <a:spcAft>
                <a:spcPts val="0"/>
              </a:spcAft>
              <a:buClr>
                <a:srgbClr val="CD0364"/>
              </a:buClr>
              <a:buSzPts val="1800"/>
              <a:buChar char="•"/>
            </a:pPr>
            <a:r>
              <a:rPr lang="en-GB" sz="1800" dirty="0"/>
              <a:t>triangles, rectangles, squares, parallelograms, rhombuses, and trapezoids.</a:t>
            </a:r>
            <a:endParaRPr sz="1800" dirty="0"/>
          </a:p>
          <a:p>
            <a:pPr marL="457200" lvl="0" indent="0" algn="l" rtl="0">
              <a:lnSpc>
                <a:spcPct val="110000"/>
              </a:lnSpc>
              <a:spcBef>
                <a:spcPts val="1300"/>
              </a:spcBef>
              <a:spcAft>
                <a:spcPts val="0"/>
              </a:spcAft>
              <a:buNone/>
            </a:pPr>
            <a:endParaRPr sz="1005" dirty="0"/>
          </a:p>
          <a:p>
            <a:pPr marL="185732" marR="0" lvl="0" indent="-185732" algn="l" rtl="0">
              <a:lnSpc>
                <a:spcPct val="110000"/>
              </a:lnSpc>
              <a:spcBef>
                <a:spcPts val="1300"/>
              </a:spcBef>
              <a:spcAft>
                <a:spcPts val="0"/>
              </a:spcAft>
              <a:buClr>
                <a:srgbClr val="CD0364"/>
              </a:buClr>
              <a:buSzPts val="1800"/>
              <a:buChar char="•"/>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8"/>
                  </a:ext>
                </a:extLst>
              </a:rPr>
              <a:t>Students can work in pairs to test each other on attributes of the shape selected, including:</a:t>
            </a:r>
            <a:endParaRPr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9"/>
                </a:ext>
              </a:extLst>
            </a:endParaRPr>
          </a:p>
          <a:p>
            <a:pPr marL="914400" lvl="1" indent="-342900" algn="l" rtl="0">
              <a:lnSpc>
                <a:spcPct val="110000"/>
              </a:lnSpc>
              <a:spcBef>
                <a:spcPts val="1300"/>
              </a:spcBef>
              <a:spcAft>
                <a:spcPts val="0"/>
              </a:spcAft>
              <a:buClr>
                <a:srgbClr val="CD0364"/>
              </a:buClr>
              <a:buSzPts val="1800"/>
              <a:buChar char="•"/>
            </a:pPr>
            <a:r>
              <a:rPr lang="en-GB" sz="1800" dirty="0"/>
              <a:t>number of sides, same side lengths, parallel sides, symmetry, number of angles, size of angles.</a:t>
            </a:r>
            <a:endParaRPr sz="1800" dirty="0"/>
          </a:p>
          <a:p>
            <a:pPr marL="457200" lvl="0" indent="0" algn="l" rtl="0">
              <a:lnSpc>
                <a:spcPct val="110000"/>
              </a:lnSpc>
              <a:spcBef>
                <a:spcPts val="1300"/>
              </a:spcBef>
              <a:spcAft>
                <a:spcPts val="0"/>
              </a:spcAft>
              <a:buNone/>
            </a:pPr>
            <a:endParaRPr sz="1005"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0"/>
                </a:ext>
              </a:extLst>
            </a:endParaRPr>
          </a:p>
          <a:p>
            <a:pPr marL="185732" marR="0" lvl="0" indent="-185732" algn="l" rtl="0">
              <a:lnSpc>
                <a:spcPct val="110000"/>
              </a:lnSpc>
              <a:spcBef>
                <a:spcPts val="1300"/>
              </a:spcBef>
              <a:spcAft>
                <a:spcPts val="0"/>
              </a:spcAft>
              <a:buClr>
                <a:srgbClr val="CD0364"/>
              </a:buClr>
              <a:buSzPts val="1800"/>
              <a:buChar char="•"/>
            </a:pPr>
            <a:r>
              <a:rPr lang="en-GB" sz="1800" dirty="0"/>
              <a:t>Encourage students to notice common attributes between shapes to help with categorizing</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1"/>
                  </a:ext>
                </a:extLst>
              </a:rPr>
              <a:t>.</a:t>
            </a:r>
            <a:endParaRPr sz="1800" dirty="0"/>
          </a:p>
        </p:txBody>
      </p:sp>
      <p:pic>
        <p:nvPicPr>
          <p:cNvPr id="305" name="Google Shape;305;g3669771b81a_0_238" descr="decorative"/>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306" name="Google Shape;306;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Interactive Math Practice with Activity P</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icker</a:t>
            </a:r>
            <a:endParaRPr sz="2600">
              <a:solidFill>
                <a:srgbClr val="00A000"/>
              </a:solidFill>
            </a:endParaRPr>
          </a:p>
        </p:txBody>
      </p:sp>
      <p:sp>
        <p:nvSpPr>
          <p:cNvPr id="131" name="Google Shape;131;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a:t>
            </a:fld>
            <a:endParaRPr/>
          </a:p>
        </p:txBody>
      </p:sp>
      <p:sp>
        <p:nvSpPr>
          <p:cNvPr id="132" name="Google Shape;132;g35d6a68a0a1_0_136"/>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Summary &amp; Context</a:t>
            </a:r>
            <a:endParaRPr sz="2000"/>
          </a:p>
          <a:p>
            <a:pPr marL="0" lvl="0" indent="0" algn="l" rtl="0">
              <a:lnSpc>
                <a:spcPct val="90000"/>
              </a:lnSpc>
              <a:spcBef>
                <a:spcPts val="812"/>
              </a:spcBef>
              <a:spcAft>
                <a:spcPts val="0"/>
              </a:spcAft>
              <a:buClr>
                <a:schemeClr val="dk1"/>
              </a:buClr>
              <a:buSzPts val="1800"/>
              <a:buNone/>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Students can use the BBC micro:bit to confirm their understanding of the attributes of specific two-dimensional figures.</a:t>
            </a:r>
            <a:endParaRPr sz="1800"/>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1800"/>
              <a:buNone/>
            </a:pPr>
            <a:r>
              <a:rPr lang="en-GB" sz="1800"/>
              <a:t>Students will use the micro:bit to randomly select a two-dimensional shape from a list that includes triangles, rectangles, squares, parallelograms, rhombuses, and trapezoids. Working in pairs, students can share the attributes of the selected shape to help categorize shapes. </a:t>
            </a:r>
            <a:endParaRPr sz="1800"/>
          </a:p>
          <a:p>
            <a:pPr marL="0" lvl="0" indent="0" algn="l" rtl="0">
              <a:lnSpc>
                <a:spcPct val="90000"/>
              </a:lnSpc>
              <a:spcBef>
                <a:spcPts val="812"/>
              </a:spcBef>
              <a:spcAft>
                <a:spcPts val="0"/>
              </a:spcAft>
              <a:buClr>
                <a:schemeClr val="dk1"/>
              </a:buClr>
              <a:buSzPts val="1800"/>
              <a:buNone/>
            </a:pPr>
            <a:endParaRPr sz="2350"/>
          </a:p>
        </p:txBody>
      </p:sp>
      <p:sp>
        <p:nvSpPr>
          <p:cNvPr id="133" name="Google Shape;133;g35d6a68a0a1_0_136"/>
          <p:cNvSpPr txBox="1"/>
          <p:nvPr/>
        </p:nvSpPr>
        <p:spPr>
          <a:xfrm>
            <a:off x="5010086" y="15571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None/>
            </a:pPr>
            <a:r>
              <a:rPr lang="en-GB" sz="2000" b="1">
                <a:solidFill>
                  <a:srgbClr val="00A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micro:bit Feature: Buttons</a:t>
            </a:r>
            <a:endParaRPr sz="2275">
              <a:solidFill>
                <a:srgbClr val="000000"/>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r>
              <a:rPr lang="en-GB" sz="18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Buttons are a very common input device. The micro:bit has two buttons which can be programmed – buttons A and B.</a:t>
            </a:r>
            <a:endParaRPr sz="2275">
              <a:solidFill>
                <a:srgbClr val="000000"/>
              </a:solidFill>
              <a:latin typeface="Helvetica Neue"/>
              <a:ea typeface="Helvetica Neue"/>
              <a:cs typeface="Helvetica Neue"/>
              <a:sym typeface="Helvetica Neue"/>
            </a:endParaRPr>
          </a:p>
          <a:p>
            <a:pPr marL="185732" lvl="0" indent="-71432" algn="l" rtl="0">
              <a:lnSpc>
                <a:spcPct val="90000"/>
              </a:lnSpc>
              <a:spcBef>
                <a:spcPts val="812"/>
              </a:spcBef>
              <a:spcAft>
                <a:spcPts val="0"/>
              </a:spcAft>
              <a:buNone/>
            </a:pPr>
            <a:endParaRPr sz="18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endParaRPr>
          </a:p>
          <a:p>
            <a:pPr marL="0" lvl="0" indent="0" algn="l" rtl="0">
              <a:lnSpc>
                <a:spcPct val="90000"/>
              </a:lnSpc>
              <a:spcBef>
                <a:spcPts val="812"/>
              </a:spcBef>
              <a:spcAft>
                <a:spcPts val="0"/>
              </a:spcAft>
              <a:buNone/>
            </a:pPr>
            <a:r>
              <a:rPr lang="en-GB" sz="1800" b="1">
                <a:solidFill>
                  <a:srgbClr val="000000"/>
                </a:solidFill>
                <a:latin typeface="Helvetica Neue"/>
                <a:ea typeface="Helvetica Neue"/>
                <a:cs typeface="Helvetica Neue"/>
                <a:sym typeface="Helvetica Neue"/>
              </a:rPr>
              <a:t>Example</a:t>
            </a:r>
            <a:r>
              <a:rPr lang="en-GB" sz="1800">
                <a:solidFill>
                  <a:srgbClr val="000000"/>
                </a:solidFill>
                <a:latin typeface="Helvetica Neue"/>
                <a:ea typeface="Helvetica Neue"/>
                <a:cs typeface="Helvetica Neue"/>
                <a:sym typeface="Helvetica Neue"/>
              </a:rPr>
              <a:t>: </a:t>
            </a:r>
            <a:r>
              <a:rPr lang="en-GB" sz="18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Students can </a:t>
            </a:r>
            <a:r>
              <a:rPr lang="en-GB" sz="18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use buttons  to </a:t>
            </a:r>
            <a:r>
              <a:rPr lang="en-GB" sz="1800">
                <a:latin typeface="Helvetica Neue"/>
                <a:ea typeface="Helvetica Neue"/>
                <a:cs typeface="Helvetica Neue"/>
                <a:sym typeface="Helvetica Neue"/>
              </a:rPr>
              <a:t>randomly select a two-dimensional figure from a list and practice identifying shape attributes. </a:t>
            </a:r>
            <a:endParaRPr sz="1800">
              <a:solidFill>
                <a:srgbClr val="000000"/>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endParaRPr sz="1800">
              <a:solidFill>
                <a:srgbClr val="000000"/>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endParaRPr sz="2275">
              <a:solidFill>
                <a:srgbClr val="000000"/>
              </a:solidFill>
              <a:latin typeface="Helvetica Neue"/>
              <a:ea typeface="Helvetica Neue"/>
              <a:cs typeface="Helvetica Neue"/>
              <a:sym typeface="Helvetica Neue"/>
            </a:endParaRPr>
          </a:p>
        </p:txBody>
      </p:sp>
      <p:pic>
        <p:nvPicPr>
          <p:cNvPr id="134" name="Google Shape;134;g35d6a68a0a1_0_136" descr="An illustration of a micro:bit board and a hand next to it. Button A on the board is being pressed by the index finger of the hand."/>
          <p:cNvPicPr preferRelativeResize="0"/>
          <p:nvPr/>
        </p:nvPicPr>
        <p:blipFill rotWithShape="1">
          <a:blip r:embed="rId3">
            <a:alphaModFix/>
          </a:blip>
          <a:srcRect/>
          <a:stretch/>
        </p:blipFill>
        <p:spPr>
          <a:xfrm>
            <a:off x="6814774" y="4647110"/>
            <a:ext cx="2046900" cy="1718100"/>
          </a:xfrm>
          <a:prstGeom prst="rect">
            <a:avLst/>
          </a:prstGeom>
          <a:noFill/>
          <a:ln>
            <a:noFill/>
          </a:ln>
        </p:spPr>
      </p:pic>
      <p:grpSp>
        <p:nvGrpSpPr>
          <p:cNvPr id="135" name="Google Shape;135;g35d6a68a0a1_0_136"/>
          <p:cNvGrpSpPr/>
          <p:nvPr/>
        </p:nvGrpSpPr>
        <p:grpSpPr>
          <a:xfrm rot="4688198">
            <a:off x="8730823" y="987210"/>
            <a:ext cx="650813" cy="659764"/>
            <a:chOff x="7572716" y="3272053"/>
            <a:chExt cx="489368" cy="496098"/>
          </a:xfrm>
        </p:grpSpPr>
        <p:sp>
          <p:nvSpPr>
            <p:cNvPr id="136" name="Google Shape;136;g35d6a68a0a1_0_136"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37" name="Google Shape;137;g35d6a68a0a1_0_136"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38" name="Google Shape;138;g35d6a68a0a1_0_136"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39" name="Google Shape;139;g35d6a68a0a1_0_136"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0" name="Google Shape;140;g35d6a68a0a1_0_136"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1" name="Google Shape;141;g35d6a68a0a1_0_136"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42" name="Google Shape;142;g35d6a68a0a1_0_136" descr="decorative"/>
          <p:cNvPicPr preferRelativeResize="0"/>
          <p:nvPr/>
        </p:nvPicPr>
        <p:blipFill rotWithShape="1">
          <a:blip r:embed="rId4">
            <a:alphaModFix/>
          </a:blip>
          <a:srcRect/>
          <a:stretch/>
        </p:blipFill>
        <p:spPr>
          <a:xfrm rot="645483">
            <a:off x="8309755" y="1073703"/>
            <a:ext cx="192617" cy="19261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35fa30c4f18_0_7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2"/>
                  </a:ext>
                </a:extLst>
              </a:rPr>
              <a:t>teps</a:t>
            </a:r>
            <a:r>
              <a:rPr lang="en-GB" sz="2600">
                <a:solidFill>
                  <a:srgbClr val="CD0364"/>
                </a:solidFill>
              </a:rPr>
              <a:t> 1</a:t>
            </a:r>
            <a:endParaRPr sz="2600">
              <a:solidFill>
                <a:srgbClr val="CD0364"/>
              </a:solidFill>
            </a:endParaRPr>
          </a:p>
        </p:txBody>
      </p:sp>
      <p:sp>
        <p:nvSpPr>
          <p:cNvPr id="312" name="Google Shape;312;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20</a:t>
            </a:fld>
            <a:endParaRPr/>
          </a:p>
        </p:txBody>
      </p:sp>
      <p:sp>
        <p:nvSpPr>
          <p:cNvPr id="313" name="Google Shape;313;g35fa30c4f18_0_79"/>
          <p:cNvSpPr txBox="1">
            <a:spLocks noGrp="1"/>
          </p:cNvSpPr>
          <p:nvPr>
            <p:ph type="body" idx="1"/>
          </p:nvPr>
        </p:nvSpPr>
        <p:spPr>
          <a:xfrm>
            <a:off x="681036" y="1373712"/>
            <a:ext cx="8544000" cy="5013459"/>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SzPts val="1800"/>
              <a:buNone/>
            </a:pPr>
            <a:r>
              <a:rPr lang="en-GB" sz="1800" b="1" i="1" dirty="0">
                <a:solidFill>
                  <a:srgbClr val="CD0364"/>
                </a:solidFill>
              </a:rPr>
              <a:t>Build the code:</a:t>
            </a:r>
            <a:endParaRPr sz="1800" i="1" dirty="0"/>
          </a:p>
          <a:p>
            <a:pPr marL="318151" marR="2070487"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3"/>
                  </a:ext>
                </a:extLst>
              </a:rPr>
              <a:t>O</a:t>
            </a:r>
            <a:r>
              <a:rPr lang="en-GB" sz="1800" b="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4"/>
                  </a:ext>
                </a:extLst>
              </a:rPr>
              <a:t>pen</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5"/>
                  </a:ext>
                </a:extLst>
              </a:rPr>
              <a:t> </a:t>
            </a:r>
            <a:r>
              <a:rPr lang="en-GB" sz="1800" dirty="0"/>
              <a:t>the Activity picker spicy starter</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6"/>
                  </a:ext>
                </a:extLst>
              </a:rPr>
              <a:t> project</a:t>
            </a:r>
            <a:r>
              <a:rPr lang="en-GB" sz="1800" dirty="0"/>
              <a:t>: </a:t>
            </a:r>
            <a:r>
              <a:rPr lang="en-GB" sz="1800" u="sng" dirty="0">
                <a:solidFill>
                  <a:schemeClr val="hlink"/>
                </a:solidFill>
                <a:hlinkClick r:id="rId3"/>
              </a:rPr>
              <a:t>mbit.io/us-activity-spicy</a:t>
            </a:r>
            <a:endParaRPr sz="1800" dirty="0"/>
          </a:p>
          <a:p>
            <a:pPr marL="318151" marR="174607"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7"/>
                  </a:ext>
                </a:extLst>
              </a:rPr>
              <a:t>Explain</a:t>
            </a:r>
            <a:r>
              <a:rPr lang="en-GB" sz="1800" b="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8"/>
                  </a:ext>
                </a:extLst>
              </a:rPr>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9"/>
                  </a:ext>
                </a:extLst>
              </a:rPr>
              <a:t>th</a:t>
            </a:r>
            <a:r>
              <a:rPr lang="en-GB" sz="1800" dirty="0"/>
              <a:t>at students will use the toolbox to find code blocks. For this project, some parts of the code is already done fo</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0"/>
                  </a:ext>
                </a:extLst>
              </a:rPr>
              <a:t>r them. They</a:t>
            </a:r>
            <a:r>
              <a:rPr lang="en-GB" sz="1800" dirty="0"/>
              <a:t> will see these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1"/>
                  </a:ext>
                </a:extLst>
              </a:rPr>
              <a:t>blocks, which </a:t>
            </a:r>
            <a:r>
              <a:rPr lang="en-GB" sz="1800" dirty="0"/>
              <a:t>they will using later in their coding. </a:t>
            </a:r>
            <a:endParaRPr sz="1800" dirty="0"/>
          </a:p>
          <a:p>
            <a:pPr marL="0" marR="174607" lvl="0" indent="0" algn="l" rtl="0">
              <a:lnSpc>
                <a:spcPct val="110000"/>
              </a:lnSpc>
              <a:spcBef>
                <a:spcPts val="1300"/>
              </a:spcBef>
              <a:spcAft>
                <a:spcPts val="0"/>
              </a:spcAft>
              <a:buNone/>
            </a:pPr>
            <a:endParaRPr sz="1800" dirty="0"/>
          </a:p>
          <a:p>
            <a:pPr marL="0" marR="174607" lvl="0" indent="0" algn="l" rtl="0">
              <a:lnSpc>
                <a:spcPct val="110000"/>
              </a:lnSpc>
              <a:spcBef>
                <a:spcPts val="1300"/>
              </a:spcBef>
              <a:spcAft>
                <a:spcPts val="0"/>
              </a:spcAft>
              <a:buNone/>
            </a:pPr>
            <a:endParaRPr sz="1800" dirty="0"/>
          </a:p>
          <a:p>
            <a:pPr marL="0" marR="174607" lvl="0" indent="0" algn="l" rtl="0">
              <a:lnSpc>
                <a:spcPct val="110000"/>
              </a:lnSpc>
              <a:spcBef>
                <a:spcPts val="1300"/>
              </a:spcBef>
              <a:spcAft>
                <a:spcPts val="0"/>
              </a:spcAft>
              <a:buNone/>
            </a:pPr>
            <a:endParaRPr sz="1800" dirty="0"/>
          </a:p>
          <a:p>
            <a:pPr marL="0" marR="174607" lvl="0" indent="0" algn="l" rtl="0">
              <a:lnSpc>
                <a:spcPct val="110000"/>
              </a:lnSpc>
              <a:spcBef>
                <a:spcPts val="1300"/>
              </a:spcBef>
              <a:spcAft>
                <a:spcPts val="0"/>
              </a:spcAft>
              <a:buNone/>
            </a:pPr>
            <a:endParaRPr sz="1800" dirty="0"/>
          </a:p>
          <a:p>
            <a:pPr marL="318151" marR="174607" lvl="0" indent="-309553" algn="l" rtl="0">
              <a:lnSpc>
                <a:spcPct val="110000"/>
              </a:lnSpc>
              <a:spcBef>
                <a:spcPts val="1300"/>
              </a:spcBef>
              <a:spcAft>
                <a:spcPts val="0"/>
              </a:spcAft>
              <a:buClr>
                <a:srgbClr val="CD0364"/>
              </a:buClr>
              <a:buSzPts val="1800"/>
              <a:buChar char="•"/>
            </a:pPr>
            <a:r>
              <a:rPr lang="en-GB" sz="1800" b="1" dirty="0">
                <a:solidFill>
                  <a:srgbClr val="CD0364"/>
                </a:solidFill>
              </a:rPr>
              <a:t>Outline</a:t>
            </a:r>
            <a:r>
              <a:rPr lang="en-GB" sz="1800" dirty="0"/>
              <a:t> that they are making an activity picker that will randomly choose a two-dimensional shape every time button A is pressed. </a:t>
            </a:r>
            <a:endParaRPr sz="1800" dirty="0"/>
          </a:p>
        </p:txBody>
      </p:sp>
      <p:sp>
        <p:nvSpPr>
          <p:cNvPr id="314" name="Google Shape;314;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315" name="Google Shape;315;g35fa30c4f18_0_79" descr="Block-based code for micro:bit used for a teacher-led code along with students to randomly pick a number in the range 1 to 6 that uses an if-then-else block to match the number with an assigned two-dimensional shape that will show on the LED screen when the A button is pressed. Five gray equal comparison blocks with the &quot;random_number&quot; variable block and numbers 1, 2, 3, 4, and 5 consecutively are provided with the starter code. The blocks are gray because they are not connected to other blocks.  " title="microbit-screenshot (22).png"/>
          <p:cNvPicPr preferRelativeResize="0"/>
          <p:nvPr/>
        </p:nvPicPr>
        <p:blipFill>
          <a:blip r:embed="rId4">
            <a:alphaModFix/>
          </a:blip>
          <a:stretch>
            <a:fillRect/>
          </a:stretch>
        </p:blipFill>
        <p:spPr>
          <a:xfrm>
            <a:off x="2389525" y="3706826"/>
            <a:ext cx="4898550" cy="1681476"/>
          </a:xfrm>
          <a:prstGeom prst="rect">
            <a:avLst/>
          </a:prstGeom>
          <a:noFill/>
          <a:ln>
            <a:noFill/>
          </a:ln>
        </p:spPr>
      </p:pic>
      <p:pic>
        <p:nvPicPr>
          <p:cNvPr id="316" name="Google Shape;316;g35fa30c4f18_0_79" descr="Illustration of educator in front of empty whiteboard used to signal teacher-led activities on this page" title="black female teacher image.png"/>
          <p:cNvPicPr preferRelativeResize="0"/>
          <p:nvPr/>
        </p:nvPicPr>
        <p:blipFill>
          <a:blip r:embed="rId5">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g365ab73c13e_0_14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2"/>
                  </a:ext>
                </a:extLst>
              </a:rPr>
              <a:t>Student</a:t>
            </a:r>
            <a:r>
              <a:rPr lang="en-GB" sz="2600">
                <a:solidFill>
                  <a:srgbClr val="CD0364"/>
                </a:solidFill>
              </a:rPr>
              <a:t> Activity S</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3"/>
                  </a:ext>
                </a:extLst>
              </a:rPr>
              <a:t>teps</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4"/>
                  </a:ext>
                </a:extLst>
              </a:rPr>
              <a:t> </a:t>
            </a:r>
            <a:r>
              <a:rPr lang="en-GB" sz="2600">
                <a:solidFill>
                  <a:srgbClr val="CD0364"/>
                </a:solidFill>
              </a:rPr>
              <a:t>2</a:t>
            </a:r>
            <a:endParaRPr sz="2600">
              <a:solidFill>
                <a:srgbClr val="CD0364"/>
              </a:solidFill>
            </a:endParaRPr>
          </a:p>
        </p:txBody>
      </p:sp>
      <p:sp>
        <p:nvSpPr>
          <p:cNvPr id="322" name="Google Shape;322;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21</a:t>
            </a:fld>
            <a:endParaRPr/>
          </a:p>
        </p:txBody>
      </p:sp>
      <p:sp>
        <p:nvSpPr>
          <p:cNvPr id="323" name="Google Shape;323;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24" name="Google Shape;324;g365ab73c13e_0_148"/>
          <p:cNvSpPr/>
          <p:nvPr/>
        </p:nvSpPr>
        <p:spPr>
          <a:xfrm>
            <a:off x="743575" y="1829175"/>
            <a:ext cx="1780500" cy="43341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0000"/>
              </a:lnSpc>
              <a:spcBef>
                <a:spcPts val="1300"/>
              </a:spcBef>
              <a:spcAft>
                <a:spcPts val="0"/>
              </a:spcAft>
              <a:buClr>
                <a:schemeClr val="dk1"/>
              </a:buClr>
              <a:buSzPts val="1100"/>
              <a:buFont typeface="Arial"/>
              <a:buNone/>
            </a:pPr>
            <a:r>
              <a:rPr lang="en-GB" sz="1600" b="1">
                <a:solidFill>
                  <a:srgbClr val="CD0364"/>
                </a:solidFill>
                <a:latin typeface="Helvetica Neue"/>
                <a:ea typeface="Helvetica Neue"/>
                <a:cs typeface="Helvetica Neue"/>
                <a:sym typeface="Helvetica Neue"/>
              </a:rPr>
              <a:t>Find the ‘on button A pressed’ block </a:t>
            </a:r>
            <a:r>
              <a:rPr lang="en-GB" sz="1600">
                <a:solidFill>
                  <a:schemeClr val="dk1"/>
                </a:solidFill>
                <a:latin typeface="Helvetica Neue"/>
                <a:ea typeface="Helvetica Neue"/>
                <a:cs typeface="Helvetica Neue"/>
                <a:sym typeface="Helvetica Neue"/>
              </a:rPr>
              <a:t>in the Input section and add it to your workspace.</a:t>
            </a:r>
            <a:endParaRPr b="0" i="0" u="none" strike="noStrike" cap="none">
              <a:solidFill>
                <a:srgbClr val="000000"/>
              </a:solidFill>
              <a:latin typeface="Helvetica Neue"/>
              <a:ea typeface="Helvetica Neue"/>
              <a:cs typeface="Helvetica Neue"/>
              <a:sym typeface="Helvetica Neue"/>
            </a:endParaRPr>
          </a:p>
        </p:txBody>
      </p:sp>
      <p:pic>
        <p:nvPicPr>
          <p:cNvPr id="325" name="Google Shape;325;g365ab73c13e_0_148" descr="Block-based code for micro:bit used for a teacher-led code along with students to randomly pick a number in the range 1 to 6 that uses an if-then-else block to match the number with an assigned two-dimensional shape that will show on the LED screen when the A button is pressed. An empty on button A pressed block is added to the workspace." title="microbit-screenshot (19).png"/>
          <p:cNvPicPr preferRelativeResize="0"/>
          <p:nvPr/>
        </p:nvPicPr>
        <p:blipFill rotWithShape="1">
          <a:blip r:embed="rId3">
            <a:alphaModFix/>
          </a:blip>
          <a:srcRect l="51119" t="11543" r="29620" b="63432"/>
          <a:stretch/>
        </p:blipFill>
        <p:spPr>
          <a:xfrm>
            <a:off x="828325" y="2040850"/>
            <a:ext cx="1610977" cy="864749"/>
          </a:xfrm>
          <a:prstGeom prst="rect">
            <a:avLst/>
          </a:prstGeom>
          <a:noFill/>
          <a:ln>
            <a:noFill/>
          </a:ln>
        </p:spPr>
      </p:pic>
      <p:sp>
        <p:nvSpPr>
          <p:cNvPr id="326" name="Google Shape;326;g365ab73c13e_0_148"/>
          <p:cNvSpPr txBox="1"/>
          <p:nvPr/>
        </p:nvSpPr>
        <p:spPr>
          <a:xfrm>
            <a:off x="680963" y="1076590"/>
            <a:ext cx="60597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code - generate random number:</a:t>
            </a:r>
            <a:endParaRPr sz="1400" b="0" i="0" u="none" strike="noStrike" cap="none" dirty="0">
              <a:solidFill>
                <a:srgbClr val="000000"/>
              </a:solidFill>
              <a:latin typeface="Arial"/>
              <a:ea typeface="Arial"/>
              <a:cs typeface="Arial"/>
              <a:sym typeface="Arial"/>
            </a:endParaRPr>
          </a:p>
        </p:txBody>
      </p:sp>
      <p:sp>
        <p:nvSpPr>
          <p:cNvPr id="327" name="Google Shape;327;g365ab73c13e_0_148"/>
          <p:cNvSpPr/>
          <p:nvPr/>
        </p:nvSpPr>
        <p:spPr>
          <a:xfrm>
            <a:off x="2832625" y="1804875"/>
            <a:ext cx="37410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None/>
            </a:pPr>
            <a:r>
              <a:rPr lang="en-GB" sz="160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5"/>
                  </a:ext>
                </a:extLst>
              </a:rPr>
              <a:t>Find the ‘set random_number to 0’ block</a:t>
            </a:r>
            <a:r>
              <a:rPr lang="en-GB" sz="16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6"/>
                  </a:ext>
                </a:extLst>
              </a:rPr>
              <a:t> in the </a:t>
            </a:r>
            <a:r>
              <a:rPr lang="en-GB" sz="16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7"/>
                  </a:ext>
                </a:extLst>
              </a:rPr>
              <a:t>Variables</a:t>
            </a:r>
            <a:r>
              <a:rPr lang="en-GB" sz="16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8"/>
                  </a:ext>
                </a:extLst>
              </a:rPr>
              <a:t> section.</a:t>
            </a:r>
            <a:endParaRPr sz="1600">
              <a:solidFill>
                <a:srgbClr val="000000"/>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600" b="1">
              <a:solidFill>
                <a:srgbClr val="CD0364"/>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600" b="1">
              <a:solidFill>
                <a:srgbClr val="CD0364"/>
              </a:solidFill>
              <a:latin typeface="Helvetica Neue"/>
              <a:ea typeface="Helvetica Neue"/>
              <a:cs typeface="Helvetica Neue"/>
              <a:sym typeface="Helvetica Neue"/>
            </a:endParaRPr>
          </a:p>
          <a:p>
            <a:pPr marL="0" lvl="0" indent="0" algn="l" rtl="0">
              <a:lnSpc>
                <a:spcPct val="110000"/>
              </a:lnSpc>
              <a:spcBef>
                <a:spcPts val="1300"/>
              </a:spcBef>
              <a:spcAft>
                <a:spcPts val="0"/>
              </a:spcAft>
              <a:buClr>
                <a:schemeClr val="dk1"/>
              </a:buClr>
              <a:buSzPts val="1800"/>
              <a:buFont typeface="Arial"/>
              <a:buNone/>
            </a:pPr>
            <a:r>
              <a:rPr lang="en-GB" sz="1600" b="1">
                <a:solidFill>
                  <a:srgbClr val="CD0364"/>
                </a:solidFill>
                <a:latin typeface="Helvetica Neue"/>
                <a:ea typeface="Helvetica Neue"/>
                <a:cs typeface="Helvetica Neue"/>
                <a:sym typeface="Helvetica Neue"/>
              </a:rPr>
              <a:t>Find the ‘pick random 0 to 10’ block</a:t>
            </a:r>
            <a:r>
              <a:rPr lang="en-GB" sz="1600">
                <a:solidFill>
                  <a:schemeClr val="dk1"/>
                </a:solidFill>
                <a:latin typeface="Helvetica Neue"/>
                <a:ea typeface="Helvetica Neue"/>
                <a:cs typeface="Helvetica Neue"/>
                <a:sym typeface="Helvetica Neue"/>
              </a:rPr>
              <a:t> in the Math section. Put it on top of the 0 and update the numbers 1 to 6.</a:t>
            </a:r>
            <a:endParaRPr sz="1600">
              <a:latin typeface="Helvetica Neue"/>
              <a:ea typeface="Helvetica Neue"/>
              <a:cs typeface="Helvetica Neue"/>
              <a:sym typeface="Helvetica Neue"/>
            </a:endParaRPr>
          </a:p>
        </p:txBody>
      </p:sp>
      <p:pic>
        <p:nvPicPr>
          <p:cNvPr id="328" name="Google Shape;328;g365ab73c13e_0_148" descr="Block-based code for micro:bit used for a teacher-led code along with students to randomly pick a number in the range 1 to 6 that uses an if-then-else block to match the number with an assigned two-dimensional shape that will show on the LED screen when the A button is pressed. A set random_number to 0 block is added inside the  on button A pressed block as the next step." title="microbit-screenshot (62).png"/>
          <p:cNvPicPr preferRelativeResize="0"/>
          <p:nvPr/>
        </p:nvPicPr>
        <p:blipFill rotWithShape="1">
          <a:blip r:embed="rId4">
            <a:alphaModFix/>
          </a:blip>
          <a:srcRect r="63351" b="84094"/>
          <a:stretch/>
        </p:blipFill>
        <p:spPr>
          <a:xfrm>
            <a:off x="3647775" y="2162288"/>
            <a:ext cx="2110676" cy="970853"/>
          </a:xfrm>
          <a:prstGeom prst="rect">
            <a:avLst/>
          </a:prstGeom>
          <a:noFill/>
          <a:ln>
            <a:noFill/>
          </a:ln>
        </p:spPr>
      </p:pic>
      <p:pic>
        <p:nvPicPr>
          <p:cNvPr id="329" name="Google Shape;329;g365ab73c13e_0_148" descr="Block-based code for micro:bit used for a teacher-led code along with students to randomly pick a number in the range 1 to 6 that uses an if-then-else block to match the number with an assigned two-dimensional shape that will show on the LED screen when the A button is pressed. A pick random 1 to 6 block is added on top of the 0 on the set random_number to 0 block as the final step to generate a random number." title="microbit-screenshot (63).png"/>
          <p:cNvPicPr preferRelativeResize="0"/>
          <p:nvPr/>
        </p:nvPicPr>
        <p:blipFill rotWithShape="1">
          <a:blip r:embed="rId5">
            <a:alphaModFix/>
          </a:blip>
          <a:srcRect r="38811" b="84720"/>
          <a:stretch/>
        </p:blipFill>
        <p:spPr>
          <a:xfrm>
            <a:off x="2981213" y="3927950"/>
            <a:ext cx="3443815" cy="911399"/>
          </a:xfrm>
          <a:prstGeom prst="rect">
            <a:avLst/>
          </a:prstGeom>
          <a:noFill/>
          <a:ln>
            <a:noFill/>
          </a:ln>
        </p:spPr>
      </p:pic>
      <p:pic>
        <p:nvPicPr>
          <p:cNvPr id="330" name="Google Shape;330;g365ab73c13e_0_148" descr="Illustration of educator in front of empty whiteboard used to signal teacher-led activities on this page" title="black female teacher image.png"/>
          <p:cNvPicPr preferRelativeResize="0"/>
          <p:nvPr/>
        </p:nvPicPr>
        <p:blipFill>
          <a:blip r:embed="rId6">
            <a:alphaModFix/>
          </a:blip>
          <a:stretch>
            <a:fillRect/>
          </a:stretch>
        </p:blipFill>
        <p:spPr>
          <a:xfrm>
            <a:off x="8193400" y="379637"/>
            <a:ext cx="1428350" cy="1191276"/>
          </a:xfrm>
          <a:prstGeom prst="rect">
            <a:avLst/>
          </a:prstGeom>
          <a:noFill/>
          <a:ln>
            <a:noFill/>
          </a:ln>
        </p:spPr>
      </p:pic>
      <p:pic>
        <p:nvPicPr>
          <p:cNvPr id="331" name="Google Shape;331;g365ab73c13e_0_148" descr="decorative" title="Greeting_green@4x.png"/>
          <p:cNvPicPr preferRelativeResize="0"/>
          <p:nvPr/>
        </p:nvPicPr>
        <p:blipFill>
          <a:blip r:embed="rId7">
            <a:alphaModFix/>
          </a:blip>
          <a:stretch>
            <a:fillRect/>
          </a:stretch>
        </p:blipFill>
        <p:spPr>
          <a:xfrm rot="544197">
            <a:off x="6996125" y="4839350"/>
            <a:ext cx="1043951" cy="8521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g365ab73c13e_0_354"/>
          <p:cNvSpPr/>
          <p:nvPr/>
        </p:nvSpPr>
        <p:spPr>
          <a:xfrm>
            <a:off x="6637650" y="1780595"/>
            <a:ext cx="28704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0000"/>
              </a:lnSpc>
              <a:spcBef>
                <a:spcPts val="1300"/>
              </a:spcBef>
              <a:spcAft>
                <a:spcPts val="0"/>
              </a:spcAft>
              <a:buClr>
                <a:schemeClr val="dk1"/>
              </a:buClr>
              <a:buSzPts val="1600"/>
              <a:buFont typeface="Arial"/>
              <a:buNone/>
            </a:pPr>
            <a:endParaRPr sz="1600" b="1">
              <a:solidFill>
                <a:srgbClr val="CD0364"/>
              </a:solidFill>
              <a:latin typeface="Helvetica Neue"/>
              <a:ea typeface="Helvetica Neue"/>
              <a:cs typeface="Helvetica Neue"/>
              <a:sym typeface="Helvetica Neue"/>
            </a:endParaRPr>
          </a:p>
          <a:p>
            <a:pPr marL="0" lvl="0" indent="0" algn="l" rtl="0">
              <a:lnSpc>
                <a:spcPct val="110000"/>
              </a:lnSpc>
              <a:spcBef>
                <a:spcPts val="1300"/>
              </a:spcBef>
              <a:spcAft>
                <a:spcPts val="0"/>
              </a:spcAft>
              <a:buClr>
                <a:schemeClr val="dk1"/>
              </a:buClr>
              <a:buSzPts val="1600"/>
              <a:buFont typeface="Arial"/>
              <a:buNone/>
            </a:pPr>
            <a:endParaRPr sz="1600" b="1">
              <a:solidFill>
                <a:srgbClr val="CD0364"/>
              </a:solidFill>
              <a:latin typeface="Helvetica Neue"/>
              <a:ea typeface="Helvetica Neue"/>
              <a:cs typeface="Helvetica Neue"/>
              <a:sym typeface="Helvetica Neue"/>
            </a:endParaRPr>
          </a:p>
          <a:p>
            <a:pPr marL="0" lvl="0" indent="0" algn="l" rtl="0">
              <a:lnSpc>
                <a:spcPct val="110000"/>
              </a:lnSpc>
              <a:spcBef>
                <a:spcPts val="1300"/>
              </a:spcBef>
              <a:spcAft>
                <a:spcPts val="0"/>
              </a:spcAft>
              <a:buClr>
                <a:schemeClr val="dk1"/>
              </a:buClr>
              <a:buSzPts val="1600"/>
              <a:buFont typeface="Arial"/>
              <a:buNone/>
            </a:pPr>
            <a:endParaRPr sz="1600" b="1">
              <a:solidFill>
                <a:srgbClr val="CD0364"/>
              </a:solidFill>
              <a:latin typeface="Helvetica Neue"/>
              <a:ea typeface="Helvetica Neue"/>
              <a:cs typeface="Helvetica Neue"/>
              <a:sym typeface="Helvetica Neue"/>
            </a:endParaRPr>
          </a:p>
          <a:p>
            <a:pPr marL="0" lvl="0" indent="0" algn="l" rtl="0">
              <a:lnSpc>
                <a:spcPct val="110000"/>
              </a:lnSpc>
              <a:spcBef>
                <a:spcPts val="1300"/>
              </a:spcBef>
              <a:spcAft>
                <a:spcPts val="0"/>
              </a:spcAft>
              <a:buClr>
                <a:schemeClr val="dk1"/>
              </a:buClr>
              <a:buSzPts val="1600"/>
              <a:buFont typeface="Arial"/>
              <a:buNone/>
            </a:pPr>
            <a:r>
              <a:rPr lang="en-GB" sz="1600" b="1">
                <a:solidFill>
                  <a:srgbClr val="CD0364"/>
                </a:solidFill>
                <a:latin typeface="Helvetica Neue"/>
                <a:ea typeface="Helvetica Neue"/>
                <a:cs typeface="Helvetica Neue"/>
                <a:sym typeface="Helvetica Neue"/>
              </a:rPr>
              <a:t>Find the ‘show string’ block</a:t>
            </a:r>
            <a:r>
              <a:rPr lang="en-GB" sz="1600">
                <a:solidFill>
                  <a:schemeClr val="dk1"/>
                </a:solidFill>
                <a:latin typeface="Helvetica Neue"/>
                <a:ea typeface="Helvetica Neue"/>
                <a:cs typeface="Helvetica Neue"/>
                <a:sym typeface="Helvetica Neue"/>
              </a:rPr>
              <a:t> in the Basic section and place it under the ‘if’. Update the string to read “</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9"/>
                  </a:ext>
                </a:extLst>
              </a:rPr>
              <a:t>triangle</a:t>
            </a:r>
            <a:r>
              <a:rPr lang="en-GB" sz="1600">
                <a:solidFill>
                  <a:schemeClr val="dk1"/>
                </a:solidFill>
                <a:latin typeface="Helvetica Neue"/>
                <a:ea typeface="Helvetica Neue"/>
                <a:cs typeface="Helvetica Neue"/>
                <a:sym typeface="Helvetica Neue"/>
              </a:rPr>
              <a:t>”.</a:t>
            </a:r>
            <a:endParaRPr sz="1600" b="1" i="0" u="none" strike="noStrike" cap="none">
              <a:solidFill>
                <a:srgbClr val="CD0364"/>
              </a:solidFill>
              <a:latin typeface="Helvetica Neue"/>
              <a:ea typeface="Helvetica Neue"/>
              <a:cs typeface="Helvetica Neue"/>
              <a:sym typeface="Helvetica Neue"/>
            </a:endParaRPr>
          </a:p>
        </p:txBody>
      </p:sp>
      <p:sp>
        <p:nvSpPr>
          <p:cNvPr id="337" name="Google Shape;337;g365ab73c13e_0_35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0"/>
                  </a:ext>
                </a:extLst>
              </a:rPr>
              <a:t>teps</a:t>
            </a:r>
            <a:r>
              <a:rPr lang="en-GB" sz="2600">
                <a:solidFill>
                  <a:srgbClr val="CD0364"/>
                </a:solidFill>
              </a:rPr>
              <a:t> </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1"/>
                  </a:ext>
                </a:extLst>
              </a:rPr>
              <a:t>3</a:t>
            </a:r>
            <a:endParaRPr sz="2600">
              <a:solidFill>
                <a:srgbClr val="6C4BC1"/>
              </a:solidFill>
            </a:endParaRPr>
          </a:p>
        </p:txBody>
      </p:sp>
      <p:sp>
        <p:nvSpPr>
          <p:cNvPr id="338" name="Google Shape;338;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22</a:t>
            </a:fld>
            <a:endParaRPr/>
          </a:p>
        </p:txBody>
      </p:sp>
      <p:sp>
        <p:nvSpPr>
          <p:cNvPr id="339" name="Google Shape;339;g365ab73c13e_0_354"/>
          <p:cNvSpPr txBox="1">
            <a:spLocks noGrp="1"/>
          </p:cNvSpPr>
          <p:nvPr>
            <p:ph type="body" idx="1"/>
          </p:nvPr>
        </p:nvSpPr>
        <p:spPr>
          <a:xfrm>
            <a:off x="680963" y="1202493"/>
            <a:ext cx="3398700" cy="437700"/>
          </a:xfrm>
          <a:prstGeom prst="rect">
            <a:avLst/>
          </a:prstGeom>
          <a:noFill/>
          <a:ln>
            <a:noFill/>
          </a:ln>
        </p:spPr>
        <p:txBody>
          <a:bodyPr spcFirstLastPara="1" wrap="square" lIns="91425" tIns="45700" rIns="91425" bIns="45700" anchor="ctr" anchorCtr="0">
            <a:noAutofit/>
          </a:bodyPr>
          <a:lstStyle/>
          <a:p>
            <a:pPr marL="0" lvl="0" indent="0" algn="l" rtl="0">
              <a:lnSpc>
                <a:spcPct val="110000"/>
              </a:lnSpc>
              <a:spcBef>
                <a:spcPts val="1300"/>
              </a:spcBef>
              <a:spcAft>
                <a:spcPts val="0"/>
              </a:spcAft>
              <a:buNone/>
            </a:pPr>
            <a:r>
              <a:rPr lang="en-GB" sz="1800" b="1" i="1" dirty="0">
                <a:solidFill>
                  <a:srgbClr val="CD0364"/>
                </a:solidFill>
              </a:rPr>
              <a:t>Build the code - if-then-else:</a:t>
            </a:r>
            <a:endParaRPr sz="1800" b="1" dirty="0">
              <a:solidFill>
                <a:srgbClr val="CD0364"/>
              </a:solidFill>
            </a:endParaRPr>
          </a:p>
        </p:txBody>
      </p:sp>
      <p:sp>
        <p:nvSpPr>
          <p:cNvPr id="340" name="Google Shape;340;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41" name="Google Shape;341;g365ab73c13e_0_354"/>
          <p:cNvSpPr/>
          <p:nvPr/>
        </p:nvSpPr>
        <p:spPr>
          <a:xfrm>
            <a:off x="681025" y="1780595"/>
            <a:ext cx="28704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Find the ‘</a:t>
            </a:r>
            <a:r>
              <a:rPr lang="en-GB" sz="1600" b="1">
                <a:solidFill>
                  <a:srgbClr val="CD0364"/>
                </a:solidFill>
                <a:latin typeface="Helvetica Neue"/>
                <a:ea typeface="Helvetica Neue"/>
                <a:cs typeface="Helvetica Neue"/>
                <a:sym typeface="Helvetica Neue"/>
              </a:rPr>
              <a:t>if…else</a:t>
            </a:r>
            <a:r>
              <a:rPr lang="en-GB" sz="1600" b="1" i="0" u="none" strike="noStrike" cap="none">
                <a:solidFill>
                  <a:srgbClr val="CD0364"/>
                </a:solidFill>
                <a:latin typeface="Helvetica Neue"/>
                <a:ea typeface="Helvetica Neue"/>
                <a:cs typeface="Helvetica Neue"/>
                <a:sym typeface="Helvetica Neue"/>
              </a:rPr>
              <a:t>’ block</a:t>
            </a:r>
            <a:r>
              <a:rPr lang="en-GB" sz="1600" b="0" i="0" u="none" strike="noStrike" cap="none">
                <a:solidFill>
                  <a:srgbClr val="000000"/>
                </a:solidFill>
                <a:latin typeface="Helvetica Neue"/>
                <a:ea typeface="Helvetica Neue"/>
                <a:cs typeface="Helvetica Neue"/>
                <a:sym typeface="Helvetica Neue"/>
              </a:rPr>
              <a:t> in the </a:t>
            </a:r>
            <a:r>
              <a:rPr lang="en-GB" sz="1600">
                <a:solidFill>
                  <a:srgbClr val="000000"/>
                </a:solidFill>
                <a:latin typeface="Helvetica Neue"/>
                <a:ea typeface="Helvetica Neue"/>
                <a:cs typeface="Helvetica Neue"/>
                <a:sym typeface="Helvetica Neue"/>
              </a:rPr>
              <a:t>Logic</a:t>
            </a:r>
            <a:r>
              <a:rPr lang="en-GB" sz="1600" b="0" i="0" u="none" strike="noStrike" cap="none">
                <a:solidFill>
                  <a:srgbClr val="000000"/>
                </a:solidFill>
                <a:latin typeface="Helvetica Neue"/>
                <a:ea typeface="Helvetica Neue"/>
                <a:cs typeface="Helvetica Neue"/>
                <a:sym typeface="Helvetica Neue"/>
              </a:rPr>
              <a:t> section. This will </a:t>
            </a:r>
            <a:r>
              <a:rPr lang="en-GB" sz="1600">
                <a:solidFill>
                  <a:srgbClr val="000000"/>
                </a:solidFill>
                <a:latin typeface="Helvetica Neue"/>
                <a:ea typeface="Helvetica Neue"/>
                <a:cs typeface="Helvetica Neue"/>
                <a:sym typeface="Helvetica Neue"/>
              </a:rPr>
              <a:t>use selection to determine what to do next </a:t>
            </a:r>
            <a:r>
              <a:rPr lang="en-GB" sz="1600" b="1">
                <a:solidFill>
                  <a:srgbClr val="000000"/>
                </a:solidFill>
                <a:latin typeface="Helvetica Neue"/>
                <a:ea typeface="Helvetica Neue"/>
                <a:cs typeface="Helvetica Neue"/>
                <a:sym typeface="Helvetica Neue"/>
              </a:rPr>
              <a:t>if</a:t>
            </a:r>
            <a:r>
              <a:rPr lang="en-GB" sz="1600">
                <a:solidFill>
                  <a:srgbClr val="000000"/>
                </a:solidFill>
                <a:latin typeface="Helvetica Neue"/>
                <a:ea typeface="Helvetica Neue"/>
                <a:cs typeface="Helvetica Neue"/>
                <a:sym typeface="Helvetica Neue"/>
              </a:rPr>
              <a:t> </a:t>
            </a:r>
            <a:r>
              <a:rPr lang="en-GB" sz="1600">
                <a:latin typeface="Helvetica Neue"/>
                <a:ea typeface="Helvetica Neue"/>
                <a:cs typeface="Helvetica Neue"/>
                <a:sym typeface="Helvetica Neue"/>
              </a:rPr>
              <a:t>the value in variable “</a:t>
            </a:r>
            <a:r>
              <a:rPr lang="en-GB" sz="16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2"/>
                  </a:ext>
                </a:extLst>
              </a:rPr>
              <a:t>random_number” </a:t>
            </a:r>
            <a:r>
              <a:rPr lang="en-GB" sz="1600">
                <a:latin typeface="Helvetica Neue"/>
                <a:ea typeface="Helvetica Neue"/>
                <a:cs typeface="Helvetica Neue"/>
                <a:sym typeface="Helvetica Neue"/>
              </a:rPr>
              <a:t>matches the number listed</a:t>
            </a:r>
            <a:r>
              <a:rPr lang="en-GB" sz="1600">
                <a:solidFill>
                  <a:srgbClr val="000000"/>
                </a:solidFill>
                <a:latin typeface="Helvetica Neue"/>
                <a:ea typeface="Helvetica Neue"/>
                <a:cs typeface="Helvetica Neue"/>
                <a:sym typeface="Helvetica Neue"/>
              </a:rPr>
              <a:t>.</a:t>
            </a:r>
            <a:endParaRPr sz="1600" b="1" i="0" u="none" strike="noStrike" cap="none">
              <a:solidFill>
                <a:srgbClr val="CD0364"/>
              </a:solidFill>
              <a:latin typeface="Helvetica Neue"/>
              <a:ea typeface="Helvetica Neue"/>
              <a:cs typeface="Helvetica Neue"/>
              <a:sym typeface="Helvetica Neue"/>
            </a:endParaRPr>
          </a:p>
        </p:txBody>
      </p:sp>
      <p:pic>
        <p:nvPicPr>
          <p:cNvPr id="342" name="Google Shape;342;g365ab73c13e_0_354" descr="Block-based code for micro:bit used for a teacher-led code along with students to randomly pick a number in the range 1 to 6 that uses an if-then-else block to match the number with an assigned two-dimensional shape that will show on the LED screen when the A button is pressed. An if-then-else block is added below the set &quot;random_number&quot; with the pick random 1 to 6 block inside the on button A pressed block as the next step." title="microbit-screenshot (64).png"/>
          <p:cNvPicPr preferRelativeResize="0"/>
          <p:nvPr/>
        </p:nvPicPr>
        <p:blipFill rotWithShape="1">
          <a:blip r:embed="rId3">
            <a:alphaModFix/>
          </a:blip>
          <a:srcRect r="50900" b="64989"/>
          <a:stretch/>
        </p:blipFill>
        <p:spPr>
          <a:xfrm>
            <a:off x="886400" y="2150795"/>
            <a:ext cx="2586750" cy="1576575"/>
          </a:xfrm>
          <a:prstGeom prst="rect">
            <a:avLst/>
          </a:prstGeom>
          <a:noFill/>
          <a:ln>
            <a:noFill/>
          </a:ln>
        </p:spPr>
      </p:pic>
      <p:sp>
        <p:nvSpPr>
          <p:cNvPr id="343" name="Google Shape;343;g365ab73c13e_0_354"/>
          <p:cNvSpPr/>
          <p:nvPr/>
        </p:nvSpPr>
        <p:spPr>
          <a:xfrm>
            <a:off x="3724900" y="1751345"/>
            <a:ext cx="26610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600"/>
              <a:buFont typeface="Arial"/>
              <a:buNone/>
            </a:pPr>
            <a:endParaRPr sz="1600">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6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endParaRPr sz="160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r>
              <a:rPr lang="en-GB" sz="1600">
                <a:solidFill>
                  <a:schemeClr val="dk1"/>
                </a:solidFill>
                <a:latin typeface="Helvetica Neue"/>
                <a:ea typeface="Helvetica Neue"/>
                <a:cs typeface="Helvetica Neue"/>
                <a:sym typeface="Helvetica Neue"/>
              </a:rPr>
              <a:t>Find the provided hexagonal boxes.  </a:t>
            </a:r>
            <a:r>
              <a:rPr lang="en-GB" sz="1600" b="1">
                <a:solidFill>
                  <a:srgbClr val="CD0364"/>
                </a:solidFill>
                <a:latin typeface="Helvetica Neue"/>
                <a:ea typeface="Helvetica Neue"/>
                <a:cs typeface="Helvetica Neue"/>
                <a:sym typeface="Helvetica Neue"/>
              </a:rPr>
              <a:t>Replace</a:t>
            </a:r>
            <a:r>
              <a:rPr lang="en-GB" sz="1600">
                <a:solidFill>
                  <a:schemeClr val="dk1"/>
                </a:solidFill>
                <a:latin typeface="Helvetica Neue"/>
                <a:ea typeface="Helvetica Neue"/>
                <a:cs typeface="Helvetica Neue"/>
                <a:sym typeface="Helvetica Neue"/>
              </a:rPr>
              <a:t> TRUE with the hexagonal block that says </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3"/>
                  </a:ext>
                </a:extLst>
              </a:rPr>
              <a:t>‘random number = 1’</a:t>
            </a:r>
            <a:endParaRPr>
              <a:latin typeface="Helvetica Neue"/>
              <a:ea typeface="Helvetica Neue"/>
              <a:cs typeface="Helvetica Neue"/>
              <a:sym typeface="Helvetica Neue"/>
            </a:endParaRPr>
          </a:p>
        </p:txBody>
      </p:sp>
      <p:pic>
        <p:nvPicPr>
          <p:cNvPr id="344" name="Google Shape;344;g365ab73c13e_0_354" descr="Block-based code for micro:bit used for a teacher-led code along with students to randomly pick a number in the range 1 to 6 that uses an if-then-else block to match the number with an assigned two-dimensional shape that will show on the LED screen when the A button is pressed. Add the show string block inside the if-then-else block under if and the comparison block with the number 1 and replace the string with &quot;triangle&quot; as the next step." title="microbit-screenshot (68).png"/>
          <p:cNvPicPr preferRelativeResize="0"/>
          <p:nvPr/>
        </p:nvPicPr>
        <p:blipFill rotWithShape="1">
          <a:blip r:embed="rId4">
            <a:alphaModFix/>
          </a:blip>
          <a:srcRect l="4794" r="41270" b="68087"/>
          <a:stretch/>
        </p:blipFill>
        <p:spPr>
          <a:xfrm>
            <a:off x="6715925" y="2076595"/>
            <a:ext cx="2802126" cy="1846426"/>
          </a:xfrm>
          <a:prstGeom prst="rect">
            <a:avLst/>
          </a:prstGeom>
          <a:noFill/>
          <a:ln>
            <a:noFill/>
          </a:ln>
        </p:spPr>
      </p:pic>
      <p:pic>
        <p:nvPicPr>
          <p:cNvPr id="345" name="Google Shape;345;g365ab73c13e_0_354" descr="Block-based code for micro:bit used for a teacher-led code along with students to randomly pick a number in the range 1 to 6 that uses an if-then-else block to match the number with an assigned two-dimensional shape that will show on the LED screen when the A button is pressed. Locate the equal comparison block with the number 1 and replace the work TRUE in the if-than-else statement with that block as the next step." title="microbit-screenshot (66).png"/>
          <p:cNvPicPr preferRelativeResize="0"/>
          <p:nvPr/>
        </p:nvPicPr>
        <p:blipFill rotWithShape="1">
          <a:blip r:embed="rId5">
            <a:alphaModFix/>
          </a:blip>
          <a:srcRect l="3370" r="40446" b="69329"/>
          <a:stretch/>
        </p:blipFill>
        <p:spPr>
          <a:xfrm>
            <a:off x="3801163" y="2136207"/>
            <a:ext cx="2586749" cy="1605755"/>
          </a:xfrm>
          <a:prstGeom prst="rect">
            <a:avLst/>
          </a:prstGeom>
          <a:noFill/>
          <a:ln>
            <a:noFill/>
          </a:ln>
        </p:spPr>
      </p:pic>
      <p:pic>
        <p:nvPicPr>
          <p:cNvPr id="346" name="Google Shape;346;g365ab73c13e_0_354" descr="Illustration of educator in front of empty whiteboard used to signal teacher-led activities on this page" title="black female teacher image.png"/>
          <p:cNvPicPr preferRelativeResize="0"/>
          <p:nvPr/>
        </p:nvPicPr>
        <p:blipFill>
          <a:blip r:embed="rId6">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g3694f2e5230_0_16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4"/>
                  </a:ext>
                </a:extLst>
              </a:rPr>
              <a:t>teps</a:t>
            </a:r>
            <a:r>
              <a:rPr lang="en-GB" sz="2600">
                <a:solidFill>
                  <a:srgbClr val="CD0364"/>
                </a:solidFill>
              </a:rPr>
              <a:t> 4</a:t>
            </a:r>
            <a:endParaRPr sz="2600">
              <a:solidFill>
                <a:srgbClr val="6C4BC1"/>
              </a:solidFill>
            </a:endParaRPr>
          </a:p>
        </p:txBody>
      </p:sp>
      <p:sp>
        <p:nvSpPr>
          <p:cNvPr id="352" name="Google Shape;352;g3694f2e5230_0_16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23</a:t>
            </a:fld>
            <a:endParaRPr/>
          </a:p>
        </p:txBody>
      </p:sp>
      <p:sp>
        <p:nvSpPr>
          <p:cNvPr id="353" name="Google Shape;353;g3694f2e5230_0_162"/>
          <p:cNvSpPr txBox="1">
            <a:spLocks noGrp="1"/>
          </p:cNvSpPr>
          <p:nvPr>
            <p:ph type="body" idx="1"/>
          </p:nvPr>
        </p:nvSpPr>
        <p:spPr>
          <a:xfrm>
            <a:off x="681013" y="1209247"/>
            <a:ext cx="4377000" cy="437700"/>
          </a:xfrm>
          <a:prstGeom prst="rect">
            <a:avLst/>
          </a:prstGeom>
          <a:noFill/>
          <a:ln>
            <a:noFill/>
          </a:ln>
        </p:spPr>
        <p:txBody>
          <a:bodyPr spcFirstLastPara="1" wrap="square" lIns="91425" tIns="45700" rIns="91425" bIns="45700" anchor="ctr" anchorCtr="0">
            <a:noAutofit/>
          </a:bodyPr>
          <a:lstStyle/>
          <a:p>
            <a:pPr marL="0" lvl="0" indent="0" algn="l" rtl="0">
              <a:lnSpc>
                <a:spcPct val="110000"/>
              </a:lnSpc>
              <a:spcBef>
                <a:spcPts val="1300"/>
              </a:spcBef>
              <a:spcAft>
                <a:spcPts val="0"/>
              </a:spcAft>
              <a:buNone/>
            </a:pPr>
            <a:r>
              <a:rPr lang="en-GB" sz="1800" b="1" i="1" dirty="0">
                <a:solidFill>
                  <a:srgbClr val="CD0364"/>
                </a:solidFill>
              </a:rPr>
              <a:t>Build the code - if-then-else part 2:</a:t>
            </a:r>
            <a:endParaRPr sz="1800" b="1" dirty="0">
              <a:solidFill>
                <a:srgbClr val="CD0364"/>
              </a:solidFill>
            </a:endParaRPr>
          </a:p>
        </p:txBody>
      </p:sp>
      <p:sp>
        <p:nvSpPr>
          <p:cNvPr id="354" name="Google Shape;354;g3694f2e5230_0_16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55" name="Google Shape;355;g3694f2e5230_0_162"/>
          <p:cNvSpPr/>
          <p:nvPr/>
        </p:nvSpPr>
        <p:spPr>
          <a:xfrm>
            <a:off x="557125" y="1752817"/>
            <a:ext cx="33267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a:solidFill>
                  <a:srgbClr val="CD0364"/>
                </a:solidFill>
                <a:latin typeface="Helvetica Neue"/>
                <a:ea typeface="Helvetica Neue"/>
                <a:cs typeface="Helvetica Neue"/>
                <a:sym typeface="Helvetica Neue"/>
              </a:rPr>
              <a:t>Click the + </a:t>
            </a:r>
            <a:r>
              <a:rPr lang="en-GB" sz="1600">
                <a:solidFill>
                  <a:schemeClr val="dk1"/>
                </a:solidFill>
                <a:latin typeface="Helvetica Neue"/>
                <a:ea typeface="Helvetica Neue"/>
                <a:cs typeface="Helvetica Neue"/>
                <a:sym typeface="Helvetica Neue"/>
              </a:rPr>
              <a:t>at the bottom of the ‘if…else’ block to add another ‘</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5"/>
                  </a:ext>
                </a:extLst>
              </a:rPr>
              <a:t>else if</a:t>
            </a:r>
            <a:r>
              <a:rPr lang="en-GB" sz="1600">
                <a:solidFill>
                  <a:schemeClr val="dk1"/>
                </a:solidFill>
                <a:latin typeface="Helvetica Neue"/>
                <a:ea typeface="Helvetica Neue"/>
                <a:cs typeface="Helvetica Neue"/>
                <a:sym typeface="Helvetica Neue"/>
              </a:rPr>
              <a:t>’ statement. </a:t>
            </a:r>
            <a:endParaRPr sz="1600">
              <a:latin typeface="Helvetica Neue"/>
              <a:ea typeface="Helvetica Neue"/>
              <a:cs typeface="Helvetica Neue"/>
              <a:sym typeface="Helvetica Neue"/>
            </a:endParaRPr>
          </a:p>
        </p:txBody>
      </p:sp>
      <p:pic>
        <p:nvPicPr>
          <p:cNvPr id="356" name="Google Shape;356;g3694f2e5230_0_162" descr="Block-based code for micro:bit used for a teacher-led code along with students to randomly pick a number in the range 1 to 6 that uses an if-then-else block to match the number with an assigned two-dimensional shape that will show on the LED screen when the A button is pressed. Click the plus sign at the bottom left-hand corner of the if-then-else block to add another if-else statement as the next step." title="microbit-screenshot (69).png"/>
          <p:cNvPicPr preferRelativeResize="0"/>
          <p:nvPr/>
        </p:nvPicPr>
        <p:blipFill rotWithShape="1">
          <a:blip r:embed="rId3">
            <a:alphaModFix/>
          </a:blip>
          <a:srcRect r="44360" b="61948"/>
          <a:stretch/>
        </p:blipFill>
        <p:spPr>
          <a:xfrm>
            <a:off x="681013" y="1992317"/>
            <a:ext cx="3154425" cy="2564624"/>
          </a:xfrm>
          <a:prstGeom prst="rect">
            <a:avLst/>
          </a:prstGeom>
          <a:noFill/>
          <a:ln>
            <a:noFill/>
          </a:ln>
        </p:spPr>
      </p:pic>
      <p:sp>
        <p:nvSpPr>
          <p:cNvPr id="357" name="Google Shape;357;g3694f2e5230_0_162"/>
          <p:cNvSpPr/>
          <p:nvPr/>
        </p:nvSpPr>
        <p:spPr>
          <a:xfrm>
            <a:off x="4079725" y="1752917"/>
            <a:ext cx="55077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600">
              <a:latin typeface="Helvetica Neue"/>
              <a:ea typeface="Helvetica Neue"/>
              <a:cs typeface="Helvetica Neue"/>
              <a:sym typeface="Helvetica Neue"/>
            </a:endParaRPr>
          </a:p>
          <a:p>
            <a:pPr marL="0" lvl="0" indent="0" algn="l" rtl="0">
              <a:lnSpc>
                <a:spcPct val="90000"/>
              </a:lnSpc>
              <a:spcBef>
                <a:spcPts val="812"/>
              </a:spcBef>
              <a:spcAft>
                <a:spcPts val="0"/>
              </a:spcAft>
              <a:buNone/>
            </a:pPr>
            <a:r>
              <a:rPr lang="en-GB" sz="1600">
                <a:solidFill>
                  <a:schemeClr val="dk1"/>
                </a:solidFill>
                <a:latin typeface="Helvetica Neue"/>
                <a:ea typeface="Helvetica Neue"/>
                <a:cs typeface="Helvetica Neue"/>
                <a:sym typeface="Helvetica Neue"/>
              </a:rPr>
              <a:t>Find the remaining hexagonal boxes. </a:t>
            </a:r>
            <a:r>
              <a:rPr lang="en-GB" sz="1600" b="1">
                <a:solidFill>
                  <a:srgbClr val="CD0364"/>
                </a:solidFill>
                <a:latin typeface="Helvetica Neue"/>
                <a:ea typeface="Helvetica Neue"/>
                <a:cs typeface="Helvetica Neue"/>
                <a:sym typeface="Helvetica Neue"/>
              </a:rPr>
              <a:t>Replace</a:t>
            </a:r>
            <a:r>
              <a:rPr lang="en-GB" sz="1600">
                <a:solidFill>
                  <a:schemeClr val="dk1"/>
                </a:solidFill>
                <a:latin typeface="Helvetica Neue"/>
                <a:ea typeface="Helvetica Neue"/>
                <a:cs typeface="Helvetica Neue"/>
                <a:sym typeface="Helvetica Neue"/>
              </a:rPr>
              <a:t> FALSE with the hexagonal block that says ‘random number = 2’</a:t>
            </a:r>
            <a:endParaRPr sz="1600">
              <a:solidFill>
                <a:schemeClr val="dk1"/>
              </a:solidFill>
              <a:latin typeface="Helvetica Neue"/>
              <a:ea typeface="Helvetica Neue"/>
              <a:cs typeface="Helvetica Neue"/>
              <a:sym typeface="Helvetica Neue"/>
            </a:endParaRPr>
          </a:p>
          <a:p>
            <a:pPr marL="0" lvl="0" indent="0" algn="l" rtl="0">
              <a:lnSpc>
                <a:spcPct val="90000"/>
              </a:lnSpc>
              <a:spcBef>
                <a:spcPts val="812"/>
              </a:spcBef>
              <a:spcAft>
                <a:spcPts val="0"/>
              </a:spcAft>
              <a:buNone/>
            </a:pPr>
            <a:r>
              <a:rPr lang="en-GB" sz="1600" b="1">
                <a:solidFill>
                  <a:srgbClr val="CD0364"/>
                </a:solidFill>
                <a:latin typeface="Helvetica Neue"/>
                <a:ea typeface="Helvetica Neue"/>
                <a:cs typeface="Helvetica Neue"/>
                <a:sym typeface="Helvetica Neue"/>
              </a:rPr>
              <a:t>Find the ‘show string’ block</a:t>
            </a:r>
            <a:r>
              <a:rPr lang="en-GB" sz="1600">
                <a:solidFill>
                  <a:schemeClr val="dk1"/>
                </a:solidFill>
                <a:latin typeface="Helvetica Neue"/>
                <a:ea typeface="Helvetica Neue"/>
                <a:cs typeface="Helvetica Neue"/>
                <a:sym typeface="Helvetica Neue"/>
              </a:rPr>
              <a:t> in the Basic section and place it under ‘else if’. Update the string to read “rectangle”.</a:t>
            </a:r>
            <a:endParaRPr sz="1600">
              <a:solidFill>
                <a:schemeClr val="dk1"/>
              </a:solidFill>
              <a:latin typeface="Helvetica Neue"/>
              <a:ea typeface="Helvetica Neue"/>
              <a:cs typeface="Helvetica Neue"/>
              <a:sym typeface="Helvetica Neue"/>
            </a:endParaRPr>
          </a:p>
        </p:txBody>
      </p:sp>
      <p:pic>
        <p:nvPicPr>
          <p:cNvPr id="358" name="Google Shape;358;g3694f2e5230_0_162" descr="Block-based code for micro:bit used for a teacher-led code along with students to randomly pick a number in the range 1 to 6 that uses an if-then-else block to match the number with an assigned two-dimensional shape that will show on the LED screen when the A button is pressed. Locate the equal comparison block with the number 2 and replace the work false in the if-than-else statement with that block. Next, add the show string block inside the if-then-else block under else if and the comparison block with the number 2 and replace the string with &quot;rectangle&quot; as the next step." title="microbit-screenshot (70).png"/>
          <p:cNvPicPr preferRelativeResize="0"/>
          <p:nvPr/>
        </p:nvPicPr>
        <p:blipFill rotWithShape="1">
          <a:blip r:embed="rId4">
            <a:alphaModFix/>
          </a:blip>
          <a:srcRect r="45388" b="58773"/>
          <a:stretch/>
        </p:blipFill>
        <p:spPr>
          <a:xfrm>
            <a:off x="5435368" y="1811405"/>
            <a:ext cx="2941258" cy="2564624"/>
          </a:xfrm>
          <a:prstGeom prst="rect">
            <a:avLst/>
          </a:prstGeom>
          <a:noFill/>
          <a:ln>
            <a:noFill/>
          </a:ln>
        </p:spPr>
      </p:pic>
      <p:pic>
        <p:nvPicPr>
          <p:cNvPr id="359" name="Google Shape;359;g3694f2e5230_0_162" descr="Illustration of educator in front of empty whiteboard used to signal teacher-led activities on this page" title="black female teacher image.png"/>
          <p:cNvPicPr preferRelativeResize="0"/>
          <p:nvPr/>
        </p:nvPicPr>
        <p:blipFill>
          <a:blip r:embed="rId5">
            <a:alphaModFix/>
          </a:blip>
          <a:stretch>
            <a:fillRect/>
          </a:stretch>
        </p:blipFill>
        <p:spPr>
          <a:xfrm>
            <a:off x="8193400" y="379637"/>
            <a:ext cx="1428350" cy="119127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pic>
        <p:nvPicPr>
          <p:cNvPr id="364" name="Google Shape;364;g3694f2e5230_0_143" descr="Illustration of educator in front of empty whiteboard used to signal teacher-led activities on this page" title="black female teacher image.png"/>
          <p:cNvPicPr preferRelativeResize="0"/>
          <p:nvPr/>
        </p:nvPicPr>
        <p:blipFill>
          <a:blip r:embed="rId3">
            <a:alphaModFix/>
          </a:blip>
          <a:stretch>
            <a:fillRect/>
          </a:stretch>
        </p:blipFill>
        <p:spPr>
          <a:xfrm>
            <a:off x="8193400" y="93675"/>
            <a:ext cx="1428350" cy="1191276"/>
          </a:xfrm>
          <a:prstGeom prst="rect">
            <a:avLst/>
          </a:prstGeom>
          <a:noFill/>
          <a:ln>
            <a:noFill/>
          </a:ln>
        </p:spPr>
      </p:pic>
      <p:sp>
        <p:nvSpPr>
          <p:cNvPr id="365" name="Google Shape;365;g3694f2e5230_0_14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dirty="0">
                <a:solidFill>
                  <a:srgbClr val="CD0364"/>
                </a:solidFill>
              </a:rPr>
              <a:t>Spicy 🌶️🌶️🌶️ Student Activity S</a:t>
            </a:r>
            <a:r>
              <a:rPr lang="en-GB" sz="2600"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6"/>
                  </a:ext>
                </a:extLst>
              </a:rPr>
              <a:t>teps</a:t>
            </a:r>
            <a:r>
              <a:rPr lang="en-GB" sz="2600" dirty="0">
                <a:solidFill>
                  <a:srgbClr val="CD0364"/>
                </a:solidFill>
              </a:rPr>
              <a:t> 5</a:t>
            </a:r>
            <a:endParaRPr sz="2600" dirty="0">
              <a:solidFill>
                <a:srgbClr val="6C4BC1"/>
              </a:solidFill>
            </a:endParaRPr>
          </a:p>
        </p:txBody>
      </p:sp>
      <p:sp>
        <p:nvSpPr>
          <p:cNvPr id="366" name="Google Shape;366;g3694f2e5230_0_14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24</a:t>
            </a:fld>
            <a:endParaRPr/>
          </a:p>
        </p:txBody>
      </p:sp>
      <p:sp>
        <p:nvSpPr>
          <p:cNvPr id="367" name="Google Shape;367;g3694f2e5230_0_143"/>
          <p:cNvSpPr txBox="1">
            <a:spLocks noGrp="1"/>
          </p:cNvSpPr>
          <p:nvPr>
            <p:ph type="body" idx="1"/>
          </p:nvPr>
        </p:nvSpPr>
        <p:spPr>
          <a:xfrm>
            <a:off x="683700" y="1199174"/>
            <a:ext cx="4269300" cy="365100"/>
          </a:xfrm>
          <a:prstGeom prst="rect">
            <a:avLst/>
          </a:prstGeom>
          <a:noFill/>
          <a:ln>
            <a:noFill/>
          </a:ln>
        </p:spPr>
        <p:txBody>
          <a:bodyPr spcFirstLastPara="1" wrap="square" lIns="91425" tIns="45700" rIns="91425" bIns="45700" anchor="ctr" anchorCtr="0">
            <a:noAutofit/>
          </a:bodyPr>
          <a:lstStyle/>
          <a:p>
            <a:pPr marL="0" lvl="0" indent="0" algn="l" rtl="0">
              <a:lnSpc>
                <a:spcPct val="110000"/>
              </a:lnSpc>
              <a:spcBef>
                <a:spcPts val="1300"/>
              </a:spcBef>
              <a:spcAft>
                <a:spcPts val="0"/>
              </a:spcAft>
              <a:buNone/>
            </a:pPr>
            <a:r>
              <a:rPr lang="en-GB" sz="1800" b="1" i="1" dirty="0">
                <a:solidFill>
                  <a:srgbClr val="CD0364"/>
                </a:solidFill>
              </a:rPr>
              <a:t>Build the code - if-then-else part 3:</a:t>
            </a:r>
            <a:endParaRPr sz="1800" dirty="0"/>
          </a:p>
        </p:txBody>
      </p:sp>
      <p:sp>
        <p:nvSpPr>
          <p:cNvPr id="368" name="Google Shape;368;g3694f2e5230_0_14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369" name="Google Shape;369;g3694f2e5230_0_143" descr="Block-based code for micro:bit used for a teacher-led code along with students to randomly pick a number in the range 1 to 6 that uses an if-then-else block to match the number with an assigned two-dimensional shape that will show on the LED screen when the A button is pressed. Repeat the following steps for three, four, and five: Click the plus sign at the bottom left-hand corner of the if-then-else block to add another if-else statement. Locate the equal comparison block with the numbers 3, 4, or 5 and replace the work false in the if-than-else statement with that block. Next, add the show string block inside the if-then-else block under else if and the comparison block with the corresponding number and replace the string with &quot;square&quot;, &quot;parallelogram&quot;, or &quot;rhombus&quot; as the next three steps. " title="microbit-screenshot (71).png"/>
          <p:cNvPicPr preferRelativeResize="0"/>
          <p:nvPr/>
        </p:nvPicPr>
        <p:blipFill rotWithShape="1">
          <a:blip r:embed="rId4">
            <a:alphaModFix/>
          </a:blip>
          <a:srcRect r="53874" b="34353"/>
          <a:stretch/>
        </p:blipFill>
        <p:spPr>
          <a:xfrm>
            <a:off x="5919975" y="1295557"/>
            <a:ext cx="3843625" cy="5155050"/>
          </a:xfrm>
          <a:prstGeom prst="rect">
            <a:avLst/>
          </a:prstGeom>
          <a:noFill/>
          <a:ln w="19050" cap="flat" cmpd="sng">
            <a:solidFill>
              <a:srgbClr val="CD0364"/>
            </a:solidFill>
            <a:prstDash val="solid"/>
            <a:round/>
            <a:headEnd type="none" w="sm" len="sm"/>
            <a:tailEnd type="none" w="sm" len="sm"/>
          </a:ln>
        </p:spPr>
      </p:pic>
      <p:sp>
        <p:nvSpPr>
          <p:cNvPr id="370" name="Google Shape;370;g3694f2e5230_0_143"/>
          <p:cNvSpPr/>
          <p:nvPr/>
        </p:nvSpPr>
        <p:spPr>
          <a:xfrm>
            <a:off x="626275" y="1668609"/>
            <a:ext cx="5184900" cy="45348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0000"/>
              </a:lnSpc>
              <a:spcBef>
                <a:spcPts val="1300"/>
              </a:spcBef>
              <a:spcAft>
                <a:spcPts val="0"/>
              </a:spcAft>
              <a:buClr>
                <a:schemeClr val="dk1"/>
              </a:buClr>
              <a:buSzPts val="1100"/>
              <a:buFont typeface="Arial"/>
              <a:buNone/>
            </a:pPr>
            <a:r>
              <a:rPr lang="en-GB" sz="1750" b="1" dirty="0">
                <a:solidFill>
                  <a:srgbClr val="CD0364"/>
                </a:solidFill>
                <a:latin typeface="Helvetica Neue"/>
                <a:ea typeface="Helvetica Neue"/>
                <a:cs typeface="Helvetica Neue"/>
                <a:sym typeface="Helvetica Neue"/>
              </a:rPr>
              <a:t>Repeat</a:t>
            </a:r>
            <a:r>
              <a:rPr lang="en-GB" sz="1750" dirty="0">
                <a:solidFill>
                  <a:schemeClr val="dk1"/>
                </a:solidFill>
                <a:latin typeface="Helvetica Neue"/>
                <a:ea typeface="Helvetica Neue"/>
                <a:cs typeface="Helvetica Neue"/>
                <a:sym typeface="Helvetica Neue"/>
              </a:rPr>
              <a:t> for the remaining hexagonal boxes:</a:t>
            </a:r>
            <a:endParaRPr sz="1750" dirty="0">
              <a:solidFill>
                <a:schemeClr val="dk1"/>
              </a:solidFill>
              <a:latin typeface="Helvetica Neue"/>
              <a:ea typeface="Helvetica Neue"/>
              <a:cs typeface="Helvetica Neue"/>
              <a:sym typeface="Helvetica Neue"/>
            </a:endParaRPr>
          </a:p>
          <a:p>
            <a:pPr marL="360000" lvl="0" indent="-206375" algn="l" rtl="0">
              <a:lnSpc>
                <a:spcPct val="110000"/>
              </a:lnSpc>
              <a:spcBef>
                <a:spcPts val="1300"/>
              </a:spcBef>
              <a:spcAft>
                <a:spcPts val="0"/>
              </a:spcAft>
              <a:buClr>
                <a:srgbClr val="CD0364"/>
              </a:buClr>
              <a:buSzPts val="1750"/>
              <a:buChar char="•"/>
            </a:pPr>
            <a:r>
              <a:rPr lang="en-GB" sz="1750" b="1" dirty="0">
                <a:solidFill>
                  <a:srgbClr val="CD0364"/>
                </a:solidFill>
                <a:latin typeface="Helvetica Neue"/>
                <a:ea typeface="Helvetica Neue"/>
                <a:cs typeface="Helvetica Neue"/>
                <a:sym typeface="Helvetica Neue"/>
              </a:rPr>
              <a:t>Click the + </a:t>
            </a:r>
            <a:r>
              <a:rPr lang="en-GB" sz="1750" dirty="0">
                <a:solidFill>
                  <a:schemeClr val="dk1"/>
                </a:solidFill>
                <a:latin typeface="Helvetica Neue"/>
                <a:ea typeface="Helvetica Neue"/>
                <a:cs typeface="Helvetica Neue"/>
                <a:sym typeface="Helvetica Neue"/>
              </a:rPr>
              <a:t>at the bottom of the ‘if…else’ block to add another ‘</a:t>
            </a:r>
            <a:r>
              <a:rPr lang="en-GB" sz="175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7"/>
                  </a:ext>
                </a:extLst>
              </a:rPr>
              <a:t>else if</a:t>
            </a:r>
            <a:r>
              <a:rPr lang="en-GB" sz="1750" dirty="0">
                <a:solidFill>
                  <a:schemeClr val="dk1"/>
                </a:solidFill>
                <a:latin typeface="Helvetica Neue"/>
                <a:ea typeface="Helvetica Neue"/>
                <a:cs typeface="Helvetica Neue"/>
                <a:sym typeface="Helvetica Neue"/>
              </a:rPr>
              <a:t>’ statement.</a:t>
            </a:r>
            <a:endParaRPr sz="1750" dirty="0">
              <a:solidFill>
                <a:schemeClr val="dk1"/>
              </a:solidFill>
              <a:latin typeface="Helvetica Neue"/>
              <a:ea typeface="Helvetica Neue"/>
              <a:cs typeface="Helvetica Neue"/>
              <a:sym typeface="Helvetica Neue"/>
            </a:endParaRPr>
          </a:p>
          <a:p>
            <a:pPr marL="360000" lvl="0" indent="-206375" algn="l" rtl="0">
              <a:lnSpc>
                <a:spcPct val="110000"/>
              </a:lnSpc>
              <a:spcBef>
                <a:spcPts val="1000"/>
              </a:spcBef>
              <a:spcAft>
                <a:spcPts val="0"/>
              </a:spcAft>
              <a:buClr>
                <a:srgbClr val="CD0364"/>
              </a:buClr>
              <a:buSzPts val="1750"/>
              <a:buChar char="•"/>
            </a:pPr>
            <a:r>
              <a:rPr lang="en-GB" sz="1750" dirty="0">
                <a:solidFill>
                  <a:schemeClr val="dk1"/>
                </a:solidFill>
                <a:latin typeface="Helvetica Neue"/>
                <a:ea typeface="Helvetica Neue"/>
                <a:cs typeface="Helvetica Neue"/>
                <a:sym typeface="Helvetica Neue"/>
              </a:rPr>
              <a:t>Find the remaining hexagonal boxes. </a:t>
            </a:r>
            <a:r>
              <a:rPr lang="en-GB" sz="1750" b="1" dirty="0">
                <a:solidFill>
                  <a:srgbClr val="CD0364"/>
                </a:solidFill>
                <a:latin typeface="Helvetica Neue"/>
                <a:ea typeface="Helvetica Neue"/>
                <a:cs typeface="Helvetica Neue"/>
                <a:sym typeface="Helvetica Neue"/>
              </a:rPr>
              <a:t>Replace</a:t>
            </a:r>
            <a:r>
              <a:rPr lang="en-GB" sz="1750" dirty="0">
                <a:solidFill>
                  <a:schemeClr val="dk1"/>
                </a:solidFill>
                <a:latin typeface="Helvetica Neue"/>
                <a:ea typeface="Helvetica Neue"/>
                <a:cs typeface="Helvetica Neue"/>
                <a:sym typeface="Helvetica Neue"/>
              </a:rPr>
              <a:t> FALSE with any hexagonal </a:t>
            </a:r>
            <a:r>
              <a:rPr lang="en-GB" sz="175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8"/>
                  </a:ext>
                </a:extLst>
              </a:rPr>
              <a:t>block</a:t>
            </a:r>
            <a:r>
              <a:rPr lang="en-GB" sz="1750" dirty="0">
                <a:solidFill>
                  <a:schemeClr val="dk1"/>
                </a:solidFill>
                <a:latin typeface="Helvetica Neue"/>
                <a:ea typeface="Helvetica Neue"/>
                <a:cs typeface="Helvetica Neue"/>
                <a:sym typeface="Helvetica Neue"/>
              </a:rPr>
              <a:t>.</a:t>
            </a:r>
            <a:endParaRPr sz="1750" dirty="0">
              <a:solidFill>
                <a:schemeClr val="dk1"/>
              </a:solidFill>
              <a:latin typeface="Helvetica Neue"/>
              <a:ea typeface="Helvetica Neue"/>
              <a:cs typeface="Helvetica Neue"/>
              <a:sym typeface="Helvetica Neue"/>
            </a:endParaRPr>
          </a:p>
          <a:p>
            <a:pPr marL="360000" lvl="0" indent="-206375" algn="l" rtl="0">
              <a:lnSpc>
                <a:spcPct val="110000"/>
              </a:lnSpc>
              <a:spcBef>
                <a:spcPts val="1300"/>
              </a:spcBef>
              <a:spcAft>
                <a:spcPts val="0"/>
              </a:spcAft>
              <a:buClr>
                <a:srgbClr val="CD0364"/>
              </a:buClr>
              <a:buSzPts val="1750"/>
              <a:buChar char="•"/>
            </a:pPr>
            <a:r>
              <a:rPr lang="en-GB" sz="1750" b="1" dirty="0">
                <a:solidFill>
                  <a:srgbClr val="CD0364"/>
                </a:solidFill>
                <a:latin typeface="Helvetica Neue"/>
                <a:ea typeface="Helvetica Neue"/>
                <a:cs typeface="Helvetica Neue"/>
                <a:sym typeface="Helvetica Neue"/>
              </a:rPr>
              <a:t>Find the ‘show string’ block</a:t>
            </a:r>
            <a:r>
              <a:rPr lang="en-GB" sz="1750" dirty="0">
                <a:solidFill>
                  <a:schemeClr val="dk1"/>
                </a:solidFill>
                <a:latin typeface="Helvetica Neue"/>
                <a:ea typeface="Helvetica Neue"/>
                <a:cs typeface="Helvetica Neue"/>
                <a:sym typeface="Helvetica Neue"/>
              </a:rPr>
              <a:t> in the Basic section and place it under the ‘else if’. Update the string with square, parallelogram, rhombus, or trapezoid. </a:t>
            </a:r>
            <a:endParaRPr sz="1750" dirty="0">
              <a:solidFill>
                <a:schemeClr val="dk1"/>
              </a:solidFill>
              <a:latin typeface="Helvetica Neue"/>
              <a:ea typeface="Helvetica Neue"/>
              <a:cs typeface="Helvetica Neue"/>
              <a:sym typeface="Helvetica Neue"/>
            </a:endParaRPr>
          </a:p>
          <a:p>
            <a:pPr marL="0" lvl="0" indent="0" algn="l" rtl="0">
              <a:lnSpc>
                <a:spcPct val="110000"/>
              </a:lnSpc>
              <a:spcBef>
                <a:spcPts val="1300"/>
              </a:spcBef>
              <a:spcAft>
                <a:spcPts val="0"/>
              </a:spcAft>
              <a:buNone/>
            </a:pPr>
            <a:r>
              <a:rPr lang="en-GB" sz="1750" dirty="0">
                <a:solidFill>
                  <a:schemeClr val="dk1"/>
                </a:solidFill>
                <a:latin typeface="Helvetica Neue"/>
                <a:ea typeface="Helvetica Neue"/>
                <a:cs typeface="Helvetica Neue"/>
                <a:sym typeface="Helvetica Neue"/>
              </a:rPr>
              <a:t>There is no right order to the shapes, so you can add them in any order you choose.</a:t>
            </a:r>
            <a:endParaRPr sz="1750" dirty="0">
              <a:solidFill>
                <a:schemeClr val="dk1"/>
              </a:solidFill>
              <a:latin typeface="Helvetica Neue"/>
              <a:ea typeface="Helvetica Neue"/>
              <a:cs typeface="Helvetica Neue"/>
              <a:sym typeface="Helvetica Neue"/>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pic>
        <p:nvPicPr>
          <p:cNvPr id="375" name="Google Shape;375;g3694f2e5230_0_176" descr="Illustration of educator in front of empty whiteboard used to signal teacher-led activities on this page" title="black female teacher image.png"/>
          <p:cNvPicPr preferRelativeResize="0"/>
          <p:nvPr/>
        </p:nvPicPr>
        <p:blipFill>
          <a:blip r:embed="rId3">
            <a:alphaModFix/>
          </a:blip>
          <a:stretch>
            <a:fillRect/>
          </a:stretch>
        </p:blipFill>
        <p:spPr>
          <a:xfrm>
            <a:off x="8193400" y="227237"/>
            <a:ext cx="1428350" cy="1191276"/>
          </a:xfrm>
          <a:prstGeom prst="rect">
            <a:avLst/>
          </a:prstGeom>
          <a:noFill/>
          <a:ln>
            <a:noFill/>
          </a:ln>
        </p:spPr>
      </p:pic>
      <p:sp>
        <p:nvSpPr>
          <p:cNvPr id="376" name="Google Shape;376;g3694f2e5230_0_17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9"/>
                  </a:ext>
                </a:extLst>
              </a:rPr>
              <a:t>teps</a:t>
            </a:r>
            <a:r>
              <a:rPr lang="en-GB" sz="2600">
                <a:solidFill>
                  <a:srgbClr val="CD0364"/>
                </a:solidFill>
              </a:rPr>
              <a:t> 6</a:t>
            </a:r>
            <a:endParaRPr sz="2600">
              <a:solidFill>
                <a:srgbClr val="6C4BC1"/>
              </a:solidFill>
            </a:endParaRPr>
          </a:p>
        </p:txBody>
      </p:sp>
      <p:sp>
        <p:nvSpPr>
          <p:cNvPr id="377" name="Google Shape;377;g3694f2e5230_0_17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25</a:t>
            </a:fld>
            <a:endParaRPr/>
          </a:p>
        </p:txBody>
      </p:sp>
      <p:sp>
        <p:nvSpPr>
          <p:cNvPr id="378" name="Google Shape;378;g3694f2e5230_0_176"/>
          <p:cNvSpPr txBox="1">
            <a:spLocks noGrp="1"/>
          </p:cNvSpPr>
          <p:nvPr>
            <p:ph type="body" idx="1"/>
          </p:nvPr>
        </p:nvSpPr>
        <p:spPr>
          <a:xfrm>
            <a:off x="683700" y="1211722"/>
            <a:ext cx="4269300" cy="365100"/>
          </a:xfrm>
          <a:prstGeom prst="rect">
            <a:avLst/>
          </a:prstGeom>
          <a:noFill/>
          <a:ln>
            <a:noFill/>
          </a:ln>
        </p:spPr>
        <p:txBody>
          <a:bodyPr spcFirstLastPara="1" wrap="square" lIns="91425" tIns="45700" rIns="91425" bIns="45700" anchor="ctr" anchorCtr="0">
            <a:noAutofit/>
          </a:bodyPr>
          <a:lstStyle/>
          <a:p>
            <a:pPr marL="0" lvl="0" indent="0" algn="l" rtl="0">
              <a:lnSpc>
                <a:spcPct val="110000"/>
              </a:lnSpc>
              <a:spcBef>
                <a:spcPts val="1300"/>
              </a:spcBef>
              <a:spcAft>
                <a:spcPts val="0"/>
              </a:spcAft>
              <a:buNone/>
            </a:pPr>
            <a:r>
              <a:rPr lang="en-GB" sz="1800" b="1" i="1" dirty="0">
                <a:solidFill>
                  <a:srgbClr val="CD0364"/>
                </a:solidFill>
              </a:rPr>
              <a:t>Build the code - if-then-else part 4:</a:t>
            </a:r>
            <a:endParaRPr sz="1800" dirty="0"/>
          </a:p>
        </p:txBody>
      </p:sp>
      <p:sp>
        <p:nvSpPr>
          <p:cNvPr id="379" name="Google Shape;379;g3694f2e5230_0_17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80" name="Google Shape;380;g3694f2e5230_0_176"/>
          <p:cNvSpPr/>
          <p:nvPr/>
        </p:nvSpPr>
        <p:spPr>
          <a:xfrm>
            <a:off x="851300" y="1791516"/>
            <a:ext cx="3171300" cy="3123616"/>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0000"/>
              </a:lnSpc>
              <a:spcBef>
                <a:spcPts val="1300"/>
              </a:spcBef>
              <a:spcAft>
                <a:spcPts val="1200"/>
              </a:spcAft>
              <a:buNone/>
            </a:pPr>
            <a:r>
              <a:rPr lang="en-GB" sz="1750" b="1" dirty="0">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0"/>
                  </a:ext>
                </a:extLst>
              </a:rPr>
              <a:t>Find the ‘show string’ block</a:t>
            </a:r>
            <a:r>
              <a:rPr lang="en-GB" sz="175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1"/>
                  </a:ext>
                </a:extLst>
              </a:rPr>
              <a:t> in the Basic section and place it under the </a:t>
            </a:r>
            <a:r>
              <a:rPr lang="en-GB" sz="175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2"/>
                  </a:ext>
                </a:extLst>
              </a:rPr>
              <a:t>‘else’.</a:t>
            </a:r>
            <a:r>
              <a:rPr lang="en-GB" sz="175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3"/>
                  </a:ext>
                </a:extLst>
              </a:rPr>
              <a:t> Update the string with a shape you haven’t used from this list: </a:t>
            </a:r>
            <a:r>
              <a:rPr lang="en-GB" sz="175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4"/>
                  </a:ext>
                </a:extLst>
              </a:rPr>
              <a:t>square, parallelogram, rhombus, or trapezoid</a:t>
            </a:r>
            <a:r>
              <a:rPr lang="en-GB" sz="175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5"/>
                  </a:ext>
                </a:extLst>
              </a:rPr>
              <a:t>. </a:t>
            </a:r>
            <a:endParaRPr sz="1750" dirty="0">
              <a:solidFill>
                <a:schemeClr val="dk1"/>
              </a:solidFill>
              <a:latin typeface="Helvetica Neue"/>
              <a:ea typeface="Helvetica Neue"/>
              <a:cs typeface="Helvetica Neue"/>
              <a:sym typeface="Helvetica Neue"/>
            </a:endParaRPr>
          </a:p>
        </p:txBody>
      </p:sp>
      <p:pic>
        <p:nvPicPr>
          <p:cNvPr id="381" name="Google Shape;381;g3694f2e5230_0_176" descr="Block-based code for micro:bit used for a teacher-led code along with students to randomly pick a number in the range 1 to 6 that uses an if-then-else block to match the number with an assigned two-dimensional shape that will show on the LED screen when the A button is pressed. Add a show string block inside the if-then-else block under else and replace the string with &quot;trapezoid&quot; as the final step. " title="microbit-screenshot (72).png"/>
          <p:cNvPicPr preferRelativeResize="0"/>
          <p:nvPr/>
        </p:nvPicPr>
        <p:blipFill>
          <a:blip r:embed="rId4">
            <a:alphaModFix/>
          </a:blip>
          <a:stretch>
            <a:fillRect/>
          </a:stretch>
        </p:blipFill>
        <p:spPr>
          <a:xfrm>
            <a:off x="4806350" y="1367475"/>
            <a:ext cx="3397473" cy="5157898"/>
          </a:xfrm>
          <a:prstGeom prst="rect">
            <a:avLst/>
          </a:prstGeom>
          <a:noFill/>
          <a:ln w="19050" cap="flat" cmpd="sng">
            <a:solidFill>
              <a:srgbClr val="CD0364"/>
            </a:solidFill>
            <a:prstDash val="solid"/>
            <a:round/>
            <a:headEnd type="none" w="sm" len="sm"/>
            <a:tailEnd type="none" w="sm" len="sm"/>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g3694f2e5230_0_1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6"/>
                  </a:ext>
                </a:extLst>
              </a:rPr>
              <a:t>teps</a:t>
            </a:r>
            <a:r>
              <a:rPr lang="en-GB" sz="2600">
                <a:solidFill>
                  <a:srgbClr val="CD0364"/>
                </a:solidFill>
              </a:rPr>
              <a:t> 7</a:t>
            </a:r>
            <a:endParaRPr sz="2600">
              <a:solidFill>
                <a:srgbClr val="6C4BC1"/>
              </a:solidFill>
            </a:endParaRPr>
          </a:p>
        </p:txBody>
      </p:sp>
      <p:sp>
        <p:nvSpPr>
          <p:cNvPr id="387" name="Google Shape;387;g3694f2e5230_0_1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26</a:t>
            </a:fld>
            <a:endParaRPr/>
          </a:p>
        </p:txBody>
      </p:sp>
      <p:sp>
        <p:nvSpPr>
          <p:cNvPr id="388" name="Google Shape;388;g3694f2e5230_0_11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Unplug</a:t>
            </a:r>
            <a:r>
              <a:rPr lang="en-GB" sz="1800" b="1">
                <a:solidFill>
                  <a:srgbClr val="2993D6"/>
                </a:solidFill>
              </a:rPr>
              <a:t> </a:t>
            </a:r>
            <a:r>
              <a:rPr lang="en-GB" sz="1800"/>
              <a:t>the micro:bit and </a:t>
            </a:r>
            <a:r>
              <a:rPr lang="en-GB" sz="1800" b="1">
                <a:solidFill>
                  <a:srgbClr val="CD0364"/>
                </a:solidFill>
              </a:rPr>
              <a:t>connect</a:t>
            </a:r>
            <a:r>
              <a:rPr lang="en-GB" sz="1800"/>
              <a:t> the battery pack.  </a:t>
            </a:r>
            <a:endParaRPr sz="1800"/>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Press</a:t>
            </a:r>
            <a:r>
              <a:rPr lang="en-GB" sz="1800"/>
              <a:t> button A and the micro:bit gives you a random shape.  </a:t>
            </a:r>
            <a:endParaRPr sz="1800"/>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7"/>
                  </a:ext>
                </a:extLst>
              </a:rPr>
              <a:t>Use</a:t>
            </a:r>
            <a:r>
              <a:rPr lang="en-GB" sz="1800" b="1">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8"/>
                  </a:ext>
                </a:extLst>
              </a:rPr>
              <a: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9"/>
                  </a:ext>
                </a:extLst>
              </a:rPr>
              <a:t>it to test your knowledge on shape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0"/>
                  </a:ext>
                </a:extLst>
              </a:rPr>
              <a:t>attributes. For</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1"/>
                  </a:ext>
                </a:extLst>
              </a:rPr>
              <a:t> example: </a:t>
            </a:r>
            <a:endParaRPr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2"/>
                </a:ext>
              </a:extLst>
            </a:endParaRPr>
          </a:p>
          <a:p>
            <a:pPr marL="914400" lvl="1" indent="-342900" algn="l" rtl="0">
              <a:lnSpc>
                <a:spcPct val="110000"/>
              </a:lnSpc>
              <a:spcBef>
                <a:spcPts val="1300"/>
              </a:spcBef>
              <a:spcAft>
                <a:spcPts val="0"/>
              </a:spcAft>
              <a:buClr>
                <a:srgbClr val="CD0364"/>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3"/>
                  </a:ext>
                </a:extLst>
              </a:rPr>
              <a:t>How many sides does it have? Are any sides the same length?</a:t>
            </a:r>
            <a:endParaRPr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4"/>
                </a:ext>
              </a:extLst>
            </a:endParaRPr>
          </a:p>
          <a:p>
            <a:pPr marL="914400" lvl="1" indent="-342900" algn="l" rtl="0">
              <a:lnSpc>
                <a:spcPct val="110000"/>
              </a:lnSpc>
              <a:spcBef>
                <a:spcPts val="1300"/>
              </a:spcBef>
              <a:spcAft>
                <a:spcPts val="0"/>
              </a:spcAft>
              <a:buClr>
                <a:srgbClr val="CD0364"/>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5"/>
                  </a:ext>
                </a:extLst>
              </a:rPr>
              <a:t>How many angles does it have? Are any angles the same size? </a:t>
            </a:r>
            <a:endParaRPr sz="1800"/>
          </a:p>
          <a:p>
            <a:pPr marL="914400" lvl="1" indent="-342900" algn="l" rtl="0">
              <a:lnSpc>
                <a:spcPct val="110000"/>
              </a:lnSpc>
              <a:spcBef>
                <a:spcPts val="1300"/>
              </a:spcBef>
              <a:spcAft>
                <a:spcPts val="0"/>
              </a:spcAft>
              <a:buClr>
                <a:srgbClr val="CD0364"/>
              </a:buClr>
              <a:buSzPts val="1800"/>
              <a:buChar char="•"/>
            </a:pPr>
            <a:r>
              <a:rPr lang="en-GB" sz="1800"/>
              <a:t>Is the shape symmetrical?</a:t>
            </a:r>
            <a:endParaRPr sz="1800"/>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Continue</a:t>
            </a:r>
            <a:r>
              <a:rPr lang="en-GB" sz="1800" b="1">
                <a:solidFill>
                  <a:srgbClr val="2993D6"/>
                </a:solidFill>
              </a:rPr>
              <a:t> </a:t>
            </a:r>
            <a:r>
              <a:rPr lang="en-GB" sz="1800"/>
              <a:t>testing your knowledge by pressing button A for a new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6"/>
                  </a:ext>
                </a:extLst>
              </a:rPr>
              <a:t>shape</a:t>
            </a:r>
            <a:r>
              <a:rPr lang="en-GB" sz="1800"/>
              <a:t>.</a:t>
            </a:r>
            <a:endParaRPr sz="1800" b="1">
              <a:solidFill>
                <a:srgbClr val="2993D6"/>
              </a:solidFill>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Record </a:t>
            </a:r>
            <a:r>
              <a:rPr lang="en-GB" sz="1800"/>
              <a:t>common attributes and </a:t>
            </a:r>
            <a:r>
              <a:rPr lang="en-GB" sz="1800" b="1">
                <a:solidFill>
                  <a:srgbClr val="CD0364"/>
                </a:solidFill>
              </a:rPr>
              <a:t>discuss</a:t>
            </a:r>
            <a:r>
              <a:rPr lang="en-GB" sz="1800"/>
              <a:t> shape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7"/>
                  </a:ext>
                </a:extLst>
              </a:rPr>
              <a:t>categories</a:t>
            </a:r>
            <a:r>
              <a:rPr lang="en-GB" sz="1800"/>
              <a:t>.</a:t>
            </a:r>
            <a:endParaRPr sz="1800" b="1">
              <a:solidFill>
                <a:srgbClr val="CD0364"/>
              </a:solidFill>
            </a:endParaRPr>
          </a:p>
        </p:txBody>
      </p:sp>
      <p:sp>
        <p:nvSpPr>
          <p:cNvPr id="389" name="Google Shape;389;g3694f2e5230_0_1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390" name="Google Shape;390;g3694f2e5230_0_111" descr="Illustration of educator in front of empty whiteboard used to signal teacher-led activities on this page" title="black female teacher image.png"/>
          <p:cNvPicPr preferRelativeResize="0"/>
          <p:nvPr/>
        </p:nvPicPr>
        <p:blipFill>
          <a:blip r:embed="rId3">
            <a:alphaModFix/>
          </a:blip>
          <a:stretch>
            <a:fillRect/>
          </a:stretch>
        </p:blipFill>
        <p:spPr>
          <a:xfrm>
            <a:off x="8193400" y="227237"/>
            <a:ext cx="1428350" cy="119127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pic>
        <p:nvPicPr>
          <p:cNvPr id="395" name="Google Shape;395;g365ab73c13e_0_129" descr="decorative" title="Inspired_green@4x-100.jpg"/>
          <p:cNvPicPr preferRelativeResize="0"/>
          <p:nvPr/>
        </p:nvPicPr>
        <p:blipFill>
          <a:blip r:embed="rId3">
            <a:alphaModFix/>
          </a:blip>
          <a:stretch>
            <a:fillRect/>
          </a:stretch>
        </p:blipFill>
        <p:spPr>
          <a:xfrm rot="1030747">
            <a:off x="4165792" y="5156320"/>
            <a:ext cx="812163" cy="1104732"/>
          </a:xfrm>
          <a:prstGeom prst="rect">
            <a:avLst/>
          </a:prstGeom>
          <a:noFill/>
          <a:ln>
            <a:noFill/>
          </a:ln>
        </p:spPr>
      </p:pic>
      <p:sp>
        <p:nvSpPr>
          <p:cNvPr id="396" name="Google Shape;396;g365ab73c13e_0_12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Code Details</a:t>
            </a:r>
            <a:endParaRPr sz="2600">
              <a:solidFill>
                <a:srgbClr val="2993D6"/>
              </a:solidFill>
            </a:endParaRPr>
          </a:p>
        </p:txBody>
      </p:sp>
      <p:sp>
        <p:nvSpPr>
          <p:cNvPr id="397" name="Google Shape;397;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27</a:t>
            </a:fld>
            <a:endParaRPr/>
          </a:p>
        </p:txBody>
      </p:sp>
      <p:sp>
        <p:nvSpPr>
          <p:cNvPr id="398" name="Google Shape;398;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99" name="Google Shape;399;g365ab73c13e_0_129"/>
          <p:cNvSpPr/>
          <p:nvPr/>
        </p:nvSpPr>
        <p:spPr>
          <a:xfrm>
            <a:off x="826950" y="1367475"/>
            <a:ext cx="3193800" cy="47868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800"/>
              <a:buFont typeface="Arial"/>
              <a:buNone/>
            </a:pP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8"/>
                  </a:ext>
                </a:extLst>
              </a:rPr>
              <a:t>This project uses </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9"/>
                  </a:ext>
                </a:extLst>
              </a:rPr>
              <a:t>button A to generate a random number and store it in variable “random_numbe</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0"/>
                  </a:ext>
                </a:extLst>
              </a:rPr>
              <a:t>r</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1"/>
                  </a:ext>
                </a:extLst>
              </a:rPr>
              <a:t>”.  </a:t>
            </a:r>
            <a:endParaRPr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2"/>
                </a:ext>
              </a:extLst>
            </a:endParaRPr>
          </a:p>
          <a:p>
            <a:pPr marL="0" lvl="0" indent="0" algn="l" rtl="0">
              <a:lnSpc>
                <a:spcPct val="110000"/>
              </a:lnSpc>
              <a:spcBef>
                <a:spcPts val="1300"/>
              </a:spcBef>
              <a:spcAft>
                <a:spcPts val="0"/>
              </a:spcAft>
              <a:buClr>
                <a:schemeClr val="dk1"/>
              </a:buClr>
              <a:buSzPts val="1800"/>
              <a:buFont typeface="Arial"/>
              <a:buNone/>
            </a:pP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3"/>
                  </a:ext>
                </a:extLst>
              </a:rPr>
              <a:t>The </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4"/>
                  </a:ext>
                </a:extLst>
              </a:rPr>
              <a:t>‘if-then-else’ </a:t>
            </a: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5"/>
                  </a:ext>
                </a:extLst>
              </a:rPr>
              <a:t>block then matches the number with an activity, or in this project, a shape.  </a:t>
            </a:r>
            <a:endParaRPr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6"/>
                </a:ext>
              </a:extLst>
            </a:endParaRPr>
          </a:p>
          <a:p>
            <a:pPr marL="0" lvl="0" indent="0" algn="l" rtl="0">
              <a:lnSpc>
                <a:spcPct val="110000"/>
              </a:lnSpc>
              <a:spcBef>
                <a:spcPts val="1300"/>
              </a:spcBef>
              <a:spcAft>
                <a:spcPts val="0"/>
              </a:spcAft>
              <a:buClr>
                <a:schemeClr val="dk1"/>
              </a:buClr>
              <a:buSzPts val="1800"/>
              <a:buFont typeface="Arial"/>
              <a:buNone/>
            </a:pPr>
            <a:r>
              <a:rPr lang="en-GB" sz="160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7"/>
                  </a:ext>
                </a:extLst>
              </a:rPr>
              <a:t>It then shows this shape name on the LED display. </a:t>
            </a:r>
            <a:br>
              <a:rPr lang="en-GB" sz="1600">
                <a:solidFill>
                  <a:schemeClr val="dk1"/>
                </a:solidFill>
                <a:latin typeface="Helvetica Neue"/>
                <a:ea typeface="Helvetica Neue"/>
                <a:cs typeface="Helvetica Neue"/>
                <a:sym typeface="Helvetica Neue"/>
              </a:rPr>
            </a:br>
            <a:br>
              <a:rPr lang="en-GB" sz="1600">
                <a:solidFill>
                  <a:schemeClr val="dk1"/>
                </a:solidFill>
                <a:latin typeface="Helvetica Neue"/>
                <a:ea typeface="Helvetica Neue"/>
                <a:cs typeface="Helvetica Neue"/>
                <a:sym typeface="Helvetica Neue"/>
              </a:rPr>
            </a:br>
            <a:r>
              <a:rPr lang="en-GB" sz="1600">
                <a:solidFill>
                  <a:schemeClr val="dk1"/>
                </a:solidFill>
                <a:latin typeface="Helvetica Neue"/>
                <a:ea typeface="Helvetica Neue"/>
                <a:cs typeface="Helvetica Neue"/>
                <a:sym typeface="Helvetica Neue"/>
              </a:rPr>
              <a:t>For example, if the micro:bit randomly picks the number 3, then the word “square” will appear on the LED display.</a:t>
            </a:r>
            <a:endParaRPr sz="1600" b="0" i="0" u="none" strike="noStrike" cap="none">
              <a:solidFill>
                <a:schemeClr val="dk1"/>
              </a:solidFill>
              <a:latin typeface="Helvetica Neue"/>
              <a:ea typeface="Helvetica Neue"/>
              <a:cs typeface="Helvetica Neue"/>
              <a:sym typeface="Helvetica Neue"/>
            </a:endParaRPr>
          </a:p>
        </p:txBody>
      </p:sp>
      <p:pic>
        <p:nvPicPr>
          <p:cNvPr id="400" name="Google Shape;400;g365ab73c13e_0_129" descr="Block-based code for a micro:bit to randomly pick a number in the range 1 to 6 that uses an if-then-else block to match the number with an assigned two-dimensional shape that will show on the LED screen when the A button is pressed. In this code, one = triangle, two=rectangle, three = square, four = parallelogram, five = rhombus, and trapezoid is listed under else. Student will use the code to test their knowledge of two-dimensional shape characteristics and to categories shapes based on like features." title="microbit-screenshot (61).png"/>
          <p:cNvPicPr preferRelativeResize="0"/>
          <p:nvPr/>
        </p:nvPicPr>
        <p:blipFill>
          <a:blip r:embed="rId4">
            <a:alphaModFix/>
          </a:blip>
          <a:stretch>
            <a:fillRect/>
          </a:stretch>
        </p:blipFill>
        <p:spPr>
          <a:xfrm>
            <a:off x="5114983" y="592450"/>
            <a:ext cx="3736818" cy="5673098"/>
          </a:xfrm>
          <a:prstGeom prst="rect">
            <a:avLst/>
          </a:prstGeom>
          <a:noFill/>
          <a:ln w="19050" cap="flat" cmpd="sng">
            <a:solidFill>
              <a:srgbClr val="CD0364"/>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Extension I</a:t>
            </a:r>
            <a:r>
              <a:rPr lang="en-GB">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8"/>
                  </a:ext>
                </a:extLst>
              </a:rPr>
              <a:t>deas</a:t>
            </a:r>
            <a:endParaRPr/>
          </a:p>
        </p:txBody>
      </p:sp>
      <p:sp>
        <p:nvSpPr>
          <p:cNvPr id="406" name="Google Shape;406;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Activity P</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9"/>
                  </a:ext>
                </a:extLst>
              </a:rPr>
              <a:t>icker</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0"/>
                  </a:ext>
                </a:extLst>
              </a:rPr>
              <a:t> Extensions</a:t>
            </a:r>
            <a:endParaRPr sz="2600">
              <a:solidFill>
                <a:srgbClr val="00A000"/>
              </a:solidFill>
            </a:endParaRPr>
          </a:p>
        </p:txBody>
      </p:sp>
      <p:sp>
        <p:nvSpPr>
          <p:cNvPr id="412" name="Google Shape;412;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29</a:t>
            </a:fld>
            <a:endParaRPr/>
          </a:p>
        </p:txBody>
      </p:sp>
      <p:sp>
        <p:nvSpPr>
          <p:cNvPr id="413" name="Google Shape;413;g35fa30c4f18_0_5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800"/>
              <a:t>Create a list of shape attributes (number of sides, same side length, parallel sides, symmetry, number of angles, size of</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1"/>
                  </a:ext>
                </a:extLst>
              </a:rPr>
              <a:t> angles</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2"/>
                  </a:ext>
                </a:extLst>
              </a:rPr>
              <a:t>)</a:t>
            </a:r>
            <a:r>
              <a:rPr lang="en-GB" sz="1800"/>
              <a:t>.</a:t>
            </a:r>
            <a:endParaRPr sz="1800"/>
          </a:p>
          <a:p>
            <a:pPr marL="318151" lvl="0" indent="-309553" algn="l" rtl="0">
              <a:lnSpc>
                <a:spcPct val="110000"/>
              </a:lnSpc>
              <a:spcBef>
                <a:spcPts val="1300"/>
              </a:spcBef>
              <a:spcAft>
                <a:spcPts val="0"/>
              </a:spcAft>
              <a:buClr>
                <a:srgbClr val="00A000"/>
              </a:buClr>
              <a:buSzPts val="1800"/>
              <a:buChar char="•"/>
            </a:pPr>
            <a:r>
              <a:rPr lang="en-GB" sz="1800"/>
              <a:t>How might you make it less likely to pick shapes for which you already know the attributes? How might you make it more likely to pick shapes for which you don’t know the attributes as well?</a:t>
            </a:r>
            <a:endParaRPr sz="1800"/>
          </a:p>
          <a:p>
            <a:pPr marL="318151" lvl="0" indent="-309553" algn="l" rtl="0">
              <a:lnSpc>
                <a:spcPct val="110000"/>
              </a:lnSpc>
              <a:spcBef>
                <a:spcPts val="1300"/>
              </a:spcBef>
              <a:spcAft>
                <a:spcPts val="0"/>
              </a:spcAft>
              <a:buClr>
                <a:srgbClr val="00A000"/>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3"/>
                  </a:ext>
                </a:extLst>
              </a:rPr>
              <a:t>A</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4"/>
                  </a:ext>
                </a:extLst>
              </a:rPr>
              <a:t>dapt the a</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5"/>
                  </a:ext>
                </a:extLst>
              </a:rPr>
              <a:t>ctivity picker</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6"/>
                  </a:ext>
                </a:extLst>
              </a:rPr>
              <a:t> to help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7"/>
                  </a:ext>
                </a:extLst>
              </a:rPr>
              <a:t>student</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8"/>
                  </a:ext>
                </a:extLst>
              </a:rPr>
              <a:t>s practice place value. </a:t>
            </a:r>
            <a:endParaRPr sz="1800"/>
          </a:p>
          <a:p>
            <a:pPr marL="318151" lvl="0" indent="-309553" algn="l" rtl="0">
              <a:lnSpc>
                <a:spcPct val="110000"/>
              </a:lnSpc>
              <a:spcBef>
                <a:spcPts val="1300"/>
              </a:spcBef>
              <a:spcAft>
                <a:spcPts val="1000"/>
              </a:spcAft>
              <a:buClr>
                <a:srgbClr val="00A000"/>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9"/>
                  </a:ext>
                </a:extLst>
              </a:rPr>
              <a:t>Customize</a:t>
            </a:r>
            <a:r>
              <a:rPr lang="en-GB" sz="1800"/>
              <a:t> it by putting other math challenges in the code.</a:t>
            </a:r>
            <a:endParaRPr sz="1800"/>
          </a:p>
        </p:txBody>
      </p:sp>
      <p:pic>
        <p:nvPicPr>
          <p:cNvPr id="414" name="Google Shape;414;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grpSp>
        <p:nvGrpSpPr>
          <p:cNvPr id="415" name="Google Shape;415;g35fa30c4f18_0_51"/>
          <p:cNvGrpSpPr/>
          <p:nvPr/>
        </p:nvGrpSpPr>
        <p:grpSpPr>
          <a:xfrm>
            <a:off x="7810950" y="3346530"/>
            <a:ext cx="981050" cy="1315139"/>
            <a:chOff x="7405925" y="173586"/>
            <a:chExt cx="981050" cy="1315139"/>
          </a:xfrm>
        </p:grpSpPr>
        <p:grpSp>
          <p:nvGrpSpPr>
            <p:cNvPr id="416" name="Google Shape;416;g35fa30c4f18_0_51"/>
            <p:cNvGrpSpPr/>
            <p:nvPr/>
          </p:nvGrpSpPr>
          <p:grpSpPr>
            <a:xfrm rot="4080661">
              <a:off x="7924640" y="228087"/>
              <a:ext cx="371965" cy="377145"/>
              <a:chOff x="7572716" y="3272053"/>
              <a:chExt cx="489368" cy="496098"/>
            </a:xfrm>
          </p:grpSpPr>
          <p:sp>
            <p:nvSpPr>
              <p:cNvPr id="417" name="Google Shape;417;g35fa30c4f18_0_5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418" name="Google Shape;418;g35fa30c4f18_0_5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419" name="Google Shape;419;g35fa30c4f18_0_5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420" name="Google Shape;420;g35fa30c4f18_0_5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421" name="Google Shape;421;g35fa30c4f18_0_5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422" name="Google Shape;422;g35fa30c4f18_0_5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grpSp>
        <p:pic>
          <p:nvPicPr>
            <p:cNvPr id="423" name="Google Shape;423;g35fa30c4f18_0_51" descr="decorative" title="Surprised_green@4x-100.jpg"/>
            <p:cNvPicPr preferRelativeResize="0"/>
            <p:nvPr/>
          </p:nvPicPr>
          <p:blipFill>
            <a:blip r:embed="rId4">
              <a:alphaModFix/>
            </a:blip>
            <a:stretch>
              <a:fillRect/>
            </a:stretch>
          </p:blipFill>
          <p:spPr>
            <a:xfrm rot="-1287383">
              <a:off x="7495156" y="724214"/>
              <a:ext cx="802589" cy="639897"/>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3669771b81a_0_1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1800"/>
              <a:buNone/>
            </a:pPr>
            <a:r>
              <a:rPr lang="en-GB" sz="2000" b="1">
                <a:solidFill>
                  <a:srgbClr val="00A000"/>
                </a:solidFill>
              </a:rPr>
              <a:t>Inputs</a:t>
            </a:r>
            <a:endParaRPr>
              <a:solidFill>
                <a:srgbClr val="000000"/>
              </a:solidFill>
            </a:endParaRPr>
          </a:p>
          <a:p>
            <a:pPr marL="0" lvl="0" indent="0" algn="l" rtl="0">
              <a:lnSpc>
                <a:spcPct val="90000"/>
              </a:lnSpc>
              <a:spcBef>
                <a:spcPts val="1000"/>
              </a:spcBef>
              <a:spcAft>
                <a:spcPts val="0"/>
              </a:spcAft>
              <a:buSzPts val="1800"/>
              <a:buNone/>
            </a:pPr>
            <a:r>
              <a:rPr lang="en-GB" sz="1800">
                <a:solidFill>
                  <a:srgbClr val="000000"/>
                </a:solidFill>
              </a:rPr>
              <a:t>Inputs allow computers to sense things happening in the real </a:t>
            </a:r>
            <a:r>
              <a:rPr lang="en-GB" sz="1800">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world so </a:t>
            </a:r>
            <a:r>
              <a:rPr lang="en-GB" sz="1800">
                <a:solidFill>
                  <a:srgbClr val="000000"/>
                </a:solidFill>
              </a:rPr>
              <a:t>they can act on </a:t>
            </a:r>
            <a:r>
              <a:rPr lang="en-GB" sz="1800">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th</a:t>
            </a:r>
            <a:r>
              <a:rPr lang="en-GB" sz="1800">
                <a:solidFill>
                  <a:srgbClr val="000000"/>
                </a:solidFill>
              </a:rPr>
              <a:t>em and make something happen. </a:t>
            </a:r>
            <a:endParaRPr sz="1800">
              <a:solidFill>
                <a:srgbClr val="000000"/>
              </a:solidFill>
            </a:endParaRPr>
          </a:p>
          <a:p>
            <a:pPr marL="0" lvl="0" indent="0" algn="l" rtl="0">
              <a:lnSpc>
                <a:spcPct val="90000"/>
              </a:lnSpc>
              <a:spcBef>
                <a:spcPts val="812"/>
              </a:spcBef>
              <a:spcAft>
                <a:spcPts val="0"/>
              </a:spcAft>
              <a:buSzPts val="1800"/>
              <a:buNone/>
            </a:pPr>
            <a:r>
              <a:rPr lang="en-GB" sz="1800">
                <a:solidFill>
                  <a:srgbClr val="000000"/>
                </a:solidFill>
              </a:rPr>
              <a:t>This project uses button A to select a random number to match against a series of </a:t>
            </a:r>
            <a:r>
              <a:rPr lang="en-GB" sz="1800">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options. This </a:t>
            </a:r>
            <a:r>
              <a:rPr lang="en-GB" sz="1800">
                <a:solidFill>
                  <a:srgbClr val="000000"/>
                </a:solidFill>
              </a:rPr>
              <a:t>means that a random activity or random shape is presented to the student. </a:t>
            </a:r>
            <a:endParaRPr sz="1800">
              <a:solidFill>
                <a:srgbClr val="000000"/>
              </a:solidFill>
            </a:endParaRPr>
          </a:p>
          <a:p>
            <a:pPr marL="0" marR="2604607" lvl="0" indent="0" algn="l" rtl="0">
              <a:lnSpc>
                <a:spcPct val="90000"/>
              </a:lnSpc>
              <a:spcBef>
                <a:spcPts val="812"/>
              </a:spcBef>
              <a:spcAft>
                <a:spcPts val="0"/>
              </a:spcAft>
              <a:buSzPts val="1800"/>
              <a:buNone/>
            </a:pPr>
            <a:endParaRPr sz="2000" b="1">
              <a:solidFill>
                <a:srgbClr val="00A000"/>
              </a:solidFill>
            </a:endParaRPr>
          </a:p>
          <a:p>
            <a:pPr marL="0" lvl="0" indent="0" algn="l" rtl="0">
              <a:lnSpc>
                <a:spcPct val="90000"/>
              </a:lnSpc>
              <a:spcBef>
                <a:spcPts val="0"/>
              </a:spcBef>
              <a:spcAft>
                <a:spcPts val="0"/>
              </a:spcAft>
              <a:buSzPts val="1800"/>
              <a:buNone/>
            </a:pPr>
            <a:endParaRPr sz="2000" b="1">
              <a:solidFill>
                <a:srgbClr val="00A000"/>
              </a:solidFill>
            </a:endParaRPr>
          </a:p>
          <a:p>
            <a:pPr marL="0" lvl="0" indent="0" algn="l" rtl="0">
              <a:spcBef>
                <a:spcPts val="0"/>
              </a:spcBef>
              <a:spcAft>
                <a:spcPts val="0"/>
              </a:spcAft>
              <a:buClr>
                <a:schemeClr val="dk1"/>
              </a:buClr>
              <a:buSzPts val="1100"/>
              <a:buFont typeface="Arial"/>
              <a:buNone/>
            </a:pPr>
            <a:r>
              <a:rPr lang="en-GB" sz="2000" b="1">
                <a:solidFill>
                  <a:srgbClr val="00A000"/>
                </a:solidFill>
              </a:rPr>
              <a:t>Selection/conditionals</a:t>
            </a:r>
            <a:endParaRPr/>
          </a:p>
          <a:p>
            <a:pPr marL="0" lvl="0" indent="0" algn="l" rtl="0">
              <a:spcBef>
                <a:spcPts val="812"/>
              </a:spcBef>
              <a:spcAft>
                <a:spcPts val="0"/>
              </a:spcAft>
              <a:buClr>
                <a:schemeClr val="dk1"/>
              </a:buClr>
              <a:buSzPts val="1100"/>
              <a:buFont typeface="Arial"/>
              <a:buNone/>
            </a:pPr>
            <a:r>
              <a:rPr lang="en-GB" sz="1800"/>
              <a:t>Conditionals tell the computer to perform an instruction (or set of instructions) only when certain conditions are met. If-then-else statements are a very common type of conditional.</a:t>
            </a:r>
            <a:endParaRPr sz="1800"/>
          </a:p>
          <a:p>
            <a:pPr marL="0" lvl="0" indent="0" algn="l" rtl="0">
              <a:spcBef>
                <a:spcPts val="812"/>
              </a:spcBef>
              <a:spcAft>
                <a:spcPts val="0"/>
              </a:spcAft>
              <a:buClr>
                <a:schemeClr val="dk1"/>
              </a:buClr>
              <a:buSzPts val="1100"/>
              <a:buFont typeface="Arial"/>
              <a:buNone/>
            </a:pPr>
            <a:r>
              <a:rPr lang="en-GB" sz="1800"/>
              <a:t>Classrooms are full of if-then-else conditions: </a:t>
            </a:r>
            <a:endParaRPr sz="1800"/>
          </a:p>
          <a:p>
            <a:pPr marL="457200" lvl="0" indent="-342900" algn="l" rtl="0">
              <a:spcBef>
                <a:spcPts val="812"/>
              </a:spcBef>
              <a:spcAft>
                <a:spcPts val="0"/>
              </a:spcAft>
              <a:buSzPts val="1800"/>
              <a:buChar char="•"/>
            </a:pPr>
            <a:r>
              <a:rPr lang="en-GB" sz="1800" b="1"/>
              <a:t>I</a:t>
            </a:r>
            <a:r>
              <a:rPr lang="en-GB" sz="1800" b="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f</a:t>
            </a:r>
            <a:r>
              <a:rPr lang="en-GB" sz="1800"/>
              <a:t> it rains, </a:t>
            </a:r>
            <a:r>
              <a:rPr lang="en-GB" sz="1800" b="1"/>
              <a:t>then</a:t>
            </a:r>
            <a:r>
              <a:rPr lang="en-GB" sz="1800"/>
              <a: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we will have</a:t>
            </a:r>
            <a:r>
              <a:rPr lang="en-GB" sz="1800"/>
              <a:t> indoor recess; </a:t>
            </a:r>
            <a:r>
              <a:rPr lang="en-GB" sz="1800" b="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else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we </a:t>
            </a:r>
            <a:r>
              <a:rPr lang="en-GB" sz="1800"/>
              <a:t>will have outdoor recess</a:t>
            </a:r>
            <a:endParaRPr sz="2000" b="1">
              <a:solidFill>
                <a:srgbClr val="00A000"/>
              </a:solidFill>
            </a:endParaRPr>
          </a:p>
        </p:txBody>
      </p:sp>
      <p:sp>
        <p:nvSpPr>
          <p:cNvPr id="149" name="Google Shape;149;g3669771b81a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Computer</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
                  </a:ext>
                </a:extLst>
              </a:rPr>
              <a:t> Science Concepts</a:t>
            </a:r>
            <a:endParaRPr/>
          </a:p>
        </p:txBody>
      </p:sp>
      <p:sp>
        <p:nvSpPr>
          <p:cNvPr id="150" name="Google Shape;150;g3669771b81a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975"/>
              <a:buFont typeface="Arial"/>
              <a:buNone/>
            </a:pPr>
            <a:r>
              <a:rPr lang="en-GB"/>
              <a:t>Page </a:t>
            </a:r>
            <a:fld id="{00000000-1234-1234-1234-123412341234}" type="slidenum">
              <a:rPr lang="en-GB"/>
              <a:t>3</a:t>
            </a:fld>
            <a:endParaRPr/>
          </a:p>
        </p:txBody>
      </p:sp>
      <p:pic>
        <p:nvPicPr>
          <p:cNvPr id="151" name="Google Shape;151;g3669771b81a_0_13" descr="decorative"/>
          <p:cNvPicPr preferRelativeResize="0"/>
          <p:nvPr/>
        </p:nvPicPr>
        <p:blipFill rotWithShape="1">
          <a:blip r:embed="rId3">
            <a:alphaModFix/>
          </a:blip>
          <a:srcRect/>
          <a:stretch/>
        </p:blipFill>
        <p:spPr>
          <a:xfrm>
            <a:off x="8059352" y="613013"/>
            <a:ext cx="955218" cy="73688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How the Activity P</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
                  </a:ext>
                </a:extLst>
              </a:rPr>
              <a:t>icker Works</a:t>
            </a:r>
            <a:endParaRPr sz="2600">
              <a:solidFill>
                <a:srgbClr val="00A000"/>
              </a:solidFill>
            </a:endParaRPr>
          </a:p>
        </p:txBody>
      </p:sp>
      <p:sp>
        <p:nvSpPr>
          <p:cNvPr id="157" name="Google Shape;157;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4</a:t>
            </a:fld>
            <a:endParaRPr/>
          </a:p>
        </p:txBody>
      </p:sp>
      <p:sp>
        <p:nvSpPr>
          <p:cNvPr id="158" name="Google Shape;158;g365ab73c13e_0_81"/>
          <p:cNvSpPr txBox="1">
            <a:spLocks noGrp="1"/>
          </p:cNvSpPr>
          <p:nvPr>
            <p:ph type="body" idx="1"/>
          </p:nvPr>
        </p:nvSpPr>
        <p:spPr>
          <a:xfrm>
            <a:off x="681014" y="1548375"/>
            <a:ext cx="81018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1000"/>
              </a:spcBef>
              <a:spcAft>
                <a:spcPts val="0"/>
              </a:spcAft>
              <a:buClr>
                <a:srgbClr val="00A000"/>
              </a:buClr>
              <a:buSzPts val="1800"/>
              <a:buChar char="•"/>
            </a:pPr>
            <a:r>
              <a:rPr lang="en-GB" sz="1800"/>
              <a:t>Pressing button A makes your micro:bit choose a random number between 1 and 6.</a:t>
            </a:r>
            <a:endParaRPr sz="1800"/>
          </a:p>
          <a:p>
            <a:pPr marL="457200" lvl="0" indent="-342900" algn="l" rtl="0">
              <a:lnSpc>
                <a:spcPct val="90000"/>
              </a:lnSpc>
              <a:spcBef>
                <a:spcPts val="1000"/>
              </a:spcBef>
              <a:spcAft>
                <a:spcPts val="0"/>
              </a:spcAft>
              <a:buClr>
                <a:srgbClr val="00A000"/>
              </a:buClr>
              <a:buSzPts val="1800"/>
              <a:buChar char="•"/>
            </a:pPr>
            <a:r>
              <a:rPr lang="en-GB" sz="1800"/>
              <a:t>It stores the number in a variable called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
                  </a:ext>
                </a:extLst>
              </a:rPr>
              <a:t>random_number”.</a:t>
            </a:r>
            <a:endParaRPr sz="1800"/>
          </a:p>
          <a:p>
            <a:pPr marL="457200" lvl="0" indent="-342900" algn="l" rtl="0">
              <a:lnSpc>
                <a:spcPct val="90000"/>
              </a:lnSpc>
              <a:spcBef>
                <a:spcPts val="1000"/>
              </a:spcBef>
              <a:spcAft>
                <a:spcPts val="0"/>
              </a:spcAft>
              <a:buClr>
                <a:srgbClr val="00A000"/>
              </a:buClr>
              <a:buSzPts val="1800"/>
              <a:buChar char="•"/>
            </a:pPr>
            <a:r>
              <a:rPr lang="en-GB" sz="1800"/>
              <a:t>The program tests the random number using selection. Depending on the number, different activities are shown.</a:t>
            </a:r>
            <a:endParaRPr sz="1800"/>
          </a:p>
          <a:p>
            <a:pPr marL="457200" lvl="0" indent="-342900" algn="l" rtl="0">
              <a:lnSpc>
                <a:spcPct val="90000"/>
              </a:lnSpc>
              <a:spcBef>
                <a:spcPts val="1000"/>
              </a:spcBef>
              <a:spcAft>
                <a:spcPts val="0"/>
              </a:spcAft>
              <a:buClr>
                <a:srgbClr val="00A000"/>
              </a:buClr>
              <a:buSzPts val="1800"/>
              <a:buChar char="•"/>
            </a:pPr>
            <a:r>
              <a:rPr lang="en-GB" sz="1800"/>
              <a:t>It doesn't specifically test if the random number is 6 - why is this?</a:t>
            </a:r>
            <a:endParaRPr sz="1800"/>
          </a:p>
          <a:p>
            <a:pPr marL="457200" lvl="0" indent="0" algn="l" rtl="0">
              <a:lnSpc>
                <a:spcPct val="90000"/>
              </a:lnSpc>
              <a:spcBef>
                <a:spcPts val="1000"/>
              </a:spcBef>
              <a:spcAft>
                <a:spcPts val="0"/>
              </a:spcAft>
              <a:buSzPts val="1800"/>
              <a:buNone/>
            </a:pPr>
            <a:endParaRPr sz="1800"/>
          </a:p>
          <a:p>
            <a:pPr marL="0" lvl="0" indent="0" algn="l" rtl="0">
              <a:lnSpc>
                <a:spcPct val="90000"/>
              </a:lnSpc>
              <a:spcBef>
                <a:spcPts val="1000"/>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sp>
        <p:nvSpPr>
          <p:cNvPr id="159" name="Google Shape;159;g365ab73c13e_0_81"/>
          <p:cNvSpPr/>
          <p:nvPr/>
        </p:nvSpPr>
        <p:spPr>
          <a:xfrm>
            <a:off x="584750" y="5302750"/>
            <a:ext cx="8357100" cy="10536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00" b="1">
                <a:solidFill>
                  <a:srgbClr val="00A000"/>
                </a:solidFill>
                <a:latin typeface="Helvetica Neue"/>
                <a:ea typeface="Helvetica Neue"/>
                <a:cs typeface="Helvetica Neue"/>
                <a:sym typeface="Helvetica Neue"/>
              </a:rPr>
              <a:t>Pro</a:t>
            </a:r>
            <a:r>
              <a:rPr lang="en-GB" sz="1600" b="1" i="0" u="none" strike="noStrike" cap="none">
                <a:solidFill>
                  <a:srgbClr val="00A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
                  </a:ext>
                </a:extLst>
              </a:rPr>
              <a:t> ti</a:t>
            </a:r>
            <a:r>
              <a:rPr lang="en-GB" sz="1600" b="1" i="0" u="none" strike="noStrike" cap="none">
                <a:solidFill>
                  <a:srgbClr val="00A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1"/>
                  </a:ext>
                </a:extLst>
              </a:rPr>
              <a:t>p:</a:t>
            </a:r>
            <a:r>
              <a:rPr lang="en-GB" sz="16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rPr>
              <a:t> </a:t>
            </a:r>
            <a:r>
              <a:rPr lang="en-GB" sz="1600">
                <a:latin typeface="Helvetica Neue"/>
                <a:ea typeface="Helvetica Neue"/>
                <a:cs typeface="Helvetica Neue"/>
                <a:sym typeface="Helvetica Neue"/>
              </a:rPr>
              <a:t>The program checks to see if the random number is 1, 2, 3, 4, or 5. If the random number doesn’t match any of those, then the random number must be 6. There is no need to write code to test for it because we already know the random number is 6!</a:t>
            </a:r>
            <a:endParaRPr sz="1600" b="0" i="0" u="none" strike="noStrike" cap="none">
              <a:solidFill>
                <a:srgbClr val="000000"/>
              </a:solidFill>
              <a:latin typeface="Helvetica Neue"/>
              <a:ea typeface="Helvetica Neue"/>
              <a:cs typeface="Helvetica Neue"/>
              <a:sym typeface="Helvetica Neue"/>
            </a:endParaRPr>
          </a:p>
        </p:txBody>
      </p:sp>
      <p:grpSp>
        <p:nvGrpSpPr>
          <p:cNvPr id="160" name="Google Shape;160;g365ab73c13e_0_81"/>
          <p:cNvGrpSpPr/>
          <p:nvPr/>
        </p:nvGrpSpPr>
        <p:grpSpPr>
          <a:xfrm rot="4688198">
            <a:off x="8730823" y="987210"/>
            <a:ext cx="650813" cy="659764"/>
            <a:chOff x="7572716" y="3272053"/>
            <a:chExt cx="489368" cy="496098"/>
          </a:xfrm>
        </p:grpSpPr>
        <p:sp>
          <p:nvSpPr>
            <p:cNvPr id="161" name="Google Shape;161;g365ab73c13e_0_8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2" name="Google Shape;162;g365ab73c13e_0_8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3" name="Google Shape;163;g365ab73c13e_0_8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4" name="Google Shape;164;g365ab73c13e_0_8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5" name="Google Shape;165;g365ab73c13e_0_8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6" name="Google Shape;166;g365ab73c13e_0_8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67" name="Google Shape;167;g365ab73c13e_0_81" descr="decorative"/>
          <p:cNvPicPr preferRelativeResize="0"/>
          <p:nvPr/>
        </p:nvPicPr>
        <p:blipFill rotWithShape="1">
          <a:blip r:embed="rId3">
            <a:alphaModFix/>
          </a:blip>
          <a:srcRect/>
          <a:stretch/>
        </p:blipFill>
        <p:spPr>
          <a:xfrm rot="645483">
            <a:off x="8309755" y="1073703"/>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35fe6bcad37_0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3"/>
                  </a:ext>
                </a:extLst>
              </a:rPr>
              <a:t>Pick Your Level</a:t>
            </a:r>
            <a:endParaRPr sz="2600">
              <a:solidFill>
                <a:srgbClr val="00A000"/>
              </a:solidFill>
            </a:endParaRPr>
          </a:p>
        </p:txBody>
      </p:sp>
      <p:sp>
        <p:nvSpPr>
          <p:cNvPr id="173" name="Google Shape;173;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975"/>
              <a:buFont typeface="Arial"/>
              <a:buNone/>
            </a:pPr>
            <a:r>
              <a:rPr lang="en-GB"/>
              <a:t>Page </a:t>
            </a:r>
            <a:fld id="{00000000-1234-1234-1234-123412341234}" type="slidenum">
              <a:rPr lang="en-GB"/>
              <a:t>5</a:t>
            </a:fld>
            <a:endParaRPr/>
          </a:p>
        </p:txBody>
      </p:sp>
      <p:pic>
        <p:nvPicPr>
          <p:cNvPr id="174" name="Google Shape;174;g35fe6bcad37_0_9" descr="decorative"/>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75" name="Google Shape;175;g35fe6bcad37_0_9"/>
          <p:cNvGraphicFramePr/>
          <p:nvPr>
            <p:extLst>
              <p:ext uri="{D42A27DB-BD31-4B8C-83A1-F6EECF244321}">
                <p14:modId xmlns:p14="http://schemas.microsoft.com/office/powerpoint/2010/main" val="2827166378"/>
              </p:ext>
            </p:extLst>
          </p:nvPr>
        </p:nvGraphicFramePr>
        <p:xfrm>
          <a:off x="479725" y="1220788"/>
          <a:ext cx="8945750" cy="5094050"/>
        </p:xfrm>
        <a:graphic>
          <a:graphicData uri="http://schemas.openxmlformats.org/drawingml/2006/table">
            <a:tbl>
              <a:tblPr>
                <a:noFill/>
                <a:tableStyleId>{5AA7BD0C-6C76-45E4-AB12-108CF4FAE6AC}</a:tableStyleId>
              </a:tblPr>
              <a:tblGrid>
                <a:gridCol w="1251075">
                  <a:extLst>
                    <a:ext uri="{9D8B030D-6E8A-4147-A177-3AD203B41FA5}">
                      <a16:colId xmlns:a16="http://schemas.microsoft.com/office/drawing/2014/main" val="20000"/>
                    </a:ext>
                  </a:extLst>
                </a:gridCol>
                <a:gridCol w="7694675">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50" b="1" u="sng" strike="noStrike" cap="none" dirty="0">
                          <a:solidFill>
                            <a:srgbClr val="2A92D6"/>
                          </a:solidFill>
                          <a:latin typeface="Helvetica Neue"/>
                          <a:ea typeface="Helvetica Neue"/>
                          <a:cs typeface="Helvetica Neue"/>
                          <a:sym typeface="Helvetica Neue"/>
                        </a:rPr>
                        <a:t>Mild</a:t>
                      </a:r>
                      <a:r>
                        <a:rPr lang="en-GB" sz="1850" u="sng" strike="noStrike" cap="none" dirty="0">
                          <a:solidFill>
                            <a:srgbClr val="2A92D6"/>
                          </a:solidFill>
                          <a:latin typeface="Helvetica Neue"/>
                          <a:ea typeface="Helvetica Neue"/>
                          <a:cs typeface="Helvetica Neue"/>
                          <a:sym typeface="Helvetica Neue"/>
                          <a:hlinkClick r:id="" action="ppaction://noaction">
                            <a:extLst>
                              <a:ext uri="{A12FA001-AC4F-418D-AE19-62706E023703}">
                                <ahyp:hlinkClr xmlns:ahyp="http://schemas.microsoft.com/office/drawing/2018/hyperlinkcolor" val="tx"/>
                              </a:ext>
                            </a:extLst>
                          </a:hlinkClick>
                        </a:rPr>
                        <a:t> </a:t>
                      </a:r>
                      <a:endParaRPr sz="1850" u="none" strike="noStrike" cap="none" dirty="0">
                        <a:solidFill>
                          <a:srgbClr val="2A92D6"/>
                        </a:solidFill>
                        <a:latin typeface="Helvetica Neue"/>
                        <a:ea typeface="Helvetica Neue"/>
                        <a:cs typeface="Helvetica Neue"/>
                        <a:sym typeface="Helvetica Neue"/>
                        <a:hlinkClick r:id="" action="ppaction://noaction">
                          <a:extLst>
                            <a:ext uri="{A12FA001-AC4F-418D-AE19-62706E023703}">
                              <ahyp:hlinkClr xmlns:ahyp="http://schemas.microsoft.com/office/drawing/2018/hyperlinkcolor" val="tx"/>
                            </a:ext>
                          </a:extLst>
                        </a:hlinkClick>
                      </a:endParaRPr>
                    </a:p>
                    <a:p>
                      <a:pPr marL="0" marR="0" lvl="0" indent="0" algn="l" rtl="0">
                        <a:lnSpc>
                          <a:spcPct val="90000"/>
                        </a:lnSpc>
                        <a:spcBef>
                          <a:spcPts val="812"/>
                        </a:spcBef>
                        <a:spcAft>
                          <a:spcPts val="0"/>
                        </a:spcAft>
                        <a:buClr>
                          <a:srgbClr val="000000"/>
                        </a:buClr>
                        <a:buSzPts val="1875"/>
                        <a:buFont typeface="Arial"/>
                        <a:buNone/>
                      </a:pPr>
                      <a:r>
                        <a:rPr lang="en-GB" sz="1850" u="none" strike="noStrike" cap="none" dirty="0">
                          <a:solidFill>
                            <a:schemeClr val="dk1"/>
                          </a:solidFill>
                          <a:latin typeface="Helvetica Neue"/>
                          <a:ea typeface="Helvetica Neue"/>
                          <a:cs typeface="Helvetica Neue"/>
                          <a:sym typeface="Helvetica Neue"/>
                        </a:rPr>
                        <a:t>🌶️</a:t>
                      </a:r>
                      <a:endParaRPr sz="1850" u="none" strike="noStrike" cap="none" dirty="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dirty="0">
                          <a:solidFill>
                            <a:schemeClr val="dk1"/>
                          </a:solidFill>
                          <a:latin typeface="Helvetica Neue"/>
                          <a:ea typeface="Helvetica Neue"/>
                          <a:cs typeface="Helvetica Neue"/>
                          <a:sym typeface="Helvetica Neue"/>
                        </a:rPr>
                        <a:t>30 mins</a:t>
                      </a:r>
                      <a:endParaRPr sz="1400" u="none" strike="noStrike" cap="none" dirty="0"/>
                    </a:p>
                  </a:txBody>
                  <a:tcPr marL="91425" marR="91425" marT="91425" marB="90000"/>
                </a:tc>
                <a:tc>
                  <a:txBody>
                    <a:bodyPr/>
                    <a:lstStyle/>
                    <a:p>
                      <a:pPr marL="0" marR="0" lvl="0" indent="0" algn="l" rtl="0">
                        <a:lnSpc>
                          <a:spcPct val="100000"/>
                        </a:lnSpc>
                        <a:spcBef>
                          <a:spcPts val="0"/>
                        </a:spcBef>
                        <a:spcAft>
                          <a:spcPts val="0"/>
                        </a:spcAft>
                        <a:buClr>
                          <a:schemeClr val="dk1"/>
                        </a:buClr>
                        <a:buSzPts val="1100"/>
                        <a:buFont typeface="Arial"/>
                        <a:buNone/>
                      </a:pPr>
                      <a:r>
                        <a:rPr lang="en-GB" sz="1650" b="1" u="none" strike="noStrike" cap="none" dirty="0">
                          <a:solidFill>
                            <a:schemeClr val="dk1"/>
                          </a:solidFill>
                          <a:latin typeface="Helvetica Neue"/>
                          <a:ea typeface="Helvetica Neue"/>
                          <a:cs typeface="Helvetica Neue"/>
                          <a:sym typeface="Helvetica Neue"/>
                        </a:rPr>
                        <a:t>Learning outcome: </a:t>
                      </a:r>
                      <a:r>
                        <a:rPr lang="en-GB" sz="1650" dirty="0">
                          <a:solidFill>
                            <a:schemeClr val="dk1"/>
                          </a:solidFill>
                          <a:latin typeface="Helvetica Neue"/>
                          <a:ea typeface="Helvetica Neue"/>
                          <a:cs typeface="Helvetica Neue"/>
                          <a:sym typeface="Helvetica Neue"/>
                        </a:rPr>
                        <a:t>I can recall the attributes of a two-dimensional shape randomly selected using </a:t>
                      </a:r>
                      <a:r>
                        <a:rPr lang="en-GB" sz="1650" dirty="0" err="1">
                          <a:solidFill>
                            <a:schemeClr val="dk1"/>
                          </a:solidFill>
                          <a:latin typeface="Helvetica Neue"/>
                          <a:ea typeface="Helvetica Neue"/>
                          <a:cs typeface="Helvetica Neue"/>
                          <a:sym typeface="Helvetica Neue"/>
                        </a:rPr>
                        <a:t>micro:bit</a:t>
                      </a:r>
                      <a:r>
                        <a:rPr lang="en-GB" sz="1650" dirty="0">
                          <a:solidFill>
                            <a:schemeClr val="dk1"/>
                          </a:solidFill>
                          <a:latin typeface="Helvetica Neue"/>
                          <a:ea typeface="Helvetica Neue"/>
                          <a:cs typeface="Helvetica Neue"/>
                          <a:sym typeface="Helvetica Neue"/>
                        </a:rPr>
                        <a:t> activity picker.</a:t>
                      </a:r>
                      <a:endParaRPr sz="1650" u="none" strike="noStrike" cap="none" dirty="0">
                        <a:latin typeface="Helvetica Neue"/>
                        <a:ea typeface="Helvetica Neue"/>
                        <a:cs typeface="Helvetica Neue"/>
                        <a:sym typeface="Helvetica Neue"/>
                      </a:endParaRPr>
                    </a:p>
                  </a:txBody>
                  <a:tcPr marL="91425" marR="91425" marT="91425" marB="91425">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dirty="0">
                          <a:solidFill>
                            <a:schemeClr val="dk1"/>
                          </a:solidFill>
                          <a:latin typeface="Helvetica Neue"/>
                          <a:ea typeface="Helvetica Neue"/>
                          <a:cs typeface="Helvetica Neue"/>
                          <a:sym typeface="Helvetica Neue"/>
                        </a:rPr>
                        <a:t>Activity description: </a:t>
                      </a:r>
                      <a:r>
                        <a:rPr lang="en-GB" sz="1650" dirty="0">
                          <a:solidFill>
                            <a:schemeClr val="dk1"/>
                          </a:solidFill>
                          <a:latin typeface="Helvetica Neue"/>
                          <a:ea typeface="Helvetica Neue"/>
                          <a:cs typeface="Helvetica Neue"/>
                          <a:sym typeface="Helvetica Neue"/>
                        </a:rPr>
                        <a:t>Using existing code to randomly select a two-dimensional shape, students can quiz each other on shape attributes and practice categorizing them.</a:t>
                      </a:r>
                      <a:endParaRPr sz="1650" u="none" strike="noStrike" cap="none" dirty="0">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50" b="1" u="sng" strike="noStrike" cap="none" dirty="0">
                          <a:solidFill>
                            <a:srgbClr val="6C4BC1"/>
                          </a:solidFill>
                          <a:latin typeface="Helvetica Neue"/>
                          <a:ea typeface="Helvetica Neue"/>
                          <a:cs typeface="Helvetica Neue"/>
                          <a:sym typeface="Helvetica Neue"/>
                        </a:rPr>
                        <a:t>Medium</a:t>
                      </a:r>
                      <a:endParaRPr sz="1850" u="none" strike="noStrike" cap="none" dirty="0">
                        <a:solidFill>
                          <a:srgbClr val="6C4BC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50" u="none" strike="noStrike" cap="none" dirty="0">
                          <a:solidFill>
                            <a:schemeClr val="dk1"/>
                          </a:solidFill>
                          <a:latin typeface="Helvetica Neue"/>
                          <a:ea typeface="Helvetica Neue"/>
                          <a:cs typeface="Helvetica Neue"/>
                          <a:sym typeface="Helvetica Neue"/>
                        </a:rPr>
                        <a:t>🌶️🌶️</a:t>
                      </a:r>
                      <a:endParaRPr sz="1850" u="none" strike="noStrike" cap="none" dirty="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dirty="0">
                          <a:solidFill>
                            <a:schemeClr val="dk1"/>
                          </a:solidFill>
                          <a:latin typeface="Helvetica Neue"/>
                          <a:ea typeface="Helvetica Neue"/>
                          <a:cs typeface="Helvetica Neue"/>
                          <a:sym typeface="Helvetica Neue"/>
                        </a:rPr>
                        <a:t>45 mins</a:t>
                      </a: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dirty="0">
                          <a:solidFill>
                            <a:schemeClr val="dk1"/>
                          </a:solidFill>
                          <a:latin typeface="Helvetica Neue"/>
                          <a:ea typeface="Helvetica Neue"/>
                          <a:cs typeface="Helvetica Neue"/>
                          <a:sym typeface="Helvetica Neue"/>
                        </a:rPr>
                        <a:t>Learning outcome:</a:t>
                      </a:r>
                      <a:r>
                        <a:rPr lang="en-GB" sz="1650" u="none" strike="noStrike" cap="none" dirty="0">
                          <a:solidFill>
                            <a:schemeClr val="dk1"/>
                          </a:solidFill>
                          <a:latin typeface="Helvetica Neue"/>
                          <a:ea typeface="Helvetica Neue"/>
                          <a:cs typeface="Helvetica Neue"/>
                          <a:sym typeface="Helvetica Neue"/>
                        </a:rPr>
                        <a:t> </a:t>
                      </a:r>
                      <a:r>
                        <a:rPr lang="en-GB" sz="1650" dirty="0">
                          <a:solidFill>
                            <a:schemeClr val="dk1"/>
                          </a:solidFill>
                          <a:latin typeface="Helvetica Neue"/>
                          <a:ea typeface="Helvetica Neue"/>
                          <a:cs typeface="Helvetica Neue"/>
                          <a:sym typeface="Helvetica Neue"/>
                        </a:rPr>
                        <a:t>I can modify my own activity picker program to recall two-dimensional shape attributes and practice categorizing them.</a:t>
                      </a:r>
                      <a:endParaRPr sz="1650" u="none" strike="noStrike" cap="none" dirty="0">
                        <a:solidFill>
                          <a:schemeClr val="dk1"/>
                        </a:solidFill>
                        <a:latin typeface="Helvetica Neue"/>
                        <a:ea typeface="Helvetica Neue"/>
                        <a:cs typeface="Helvetica Neue"/>
                        <a:sym typeface="Helvetica Neue"/>
                      </a:endParaRPr>
                    </a:p>
                  </a:txBody>
                  <a:tcPr marL="91425" marR="91425" marT="91425" marB="91425">
                    <a:solidFill>
                      <a:srgbClr val="F3F3F3"/>
                    </a:solidFill>
                  </a:tcPr>
                </a:tc>
                <a:extLst>
                  <a:ext uri="{0D108BD9-81ED-4DB2-BD59-A6C34878D82A}">
                    <a16:rowId xmlns:a16="http://schemas.microsoft.com/office/drawing/2014/main" val="10002"/>
                  </a:ext>
                </a:extLst>
              </a:tr>
              <a:tr h="8250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dirty="0">
                          <a:solidFill>
                            <a:schemeClr val="dk1"/>
                          </a:solidFill>
                          <a:latin typeface="Helvetica Neue"/>
                          <a:ea typeface="Helvetica Neue"/>
                          <a:cs typeface="Helvetica Neue"/>
                          <a:sym typeface="Helvetica Neue"/>
                        </a:rPr>
                        <a:t>Activity description:</a:t>
                      </a:r>
                      <a:r>
                        <a:rPr lang="en-GB" sz="1650" u="none" strike="noStrike" cap="none" dirty="0">
                          <a:solidFill>
                            <a:schemeClr val="dk1"/>
                          </a:solidFill>
                          <a:latin typeface="Helvetica Neue"/>
                          <a:ea typeface="Helvetica Neue"/>
                          <a:cs typeface="Helvetica Neue"/>
                          <a:sym typeface="Helvetica Neue"/>
                        </a:rPr>
                        <a:t> </a:t>
                      </a:r>
                      <a:r>
                        <a:rPr lang="en-GB" sz="1650" dirty="0">
                          <a:solidFill>
                            <a:schemeClr val="dk1"/>
                          </a:solidFill>
                          <a:latin typeface="Helvetica Neue"/>
                          <a:ea typeface="Helvetica Neue"/>
                          <a:cs typeface="Helvetica Neue"/>
                          <a:sym typeface="Helvetica Neue"/>
                        </a:rPr>
                        <a:t>Modify the starter project to randomly select a two-dimensional shape. Students can quiz each other on shape attributes and practice categorizing them.</a:t>
                      </a:r>
                      <a:endParaRPr sz="1650" u="none" strike="noStrike" cap="none" dirty="0">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3"/>
                  </a:ext>
                </a:extLst>
              </a:tr>
              <a:tr h="8401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50" b="1" u="sng" strike="noStrike" cap="none">
                          <a:solidFill>
                            <a:srgbClr val="CD0364"/>
                          </a:solidFill>
                          <a:latin typeface="Helvetica Neue"/>
                          <a:ea typeface="Helvetica Neue"/>
                          <a:cs typeface="Helvetica Neue"/>
                          <a:sym typeface="Helvetica Neue"/>
                        </a:rPr>
                        <a:t>Spicy</a:t>
                      </a:r>
                      <a:endParaRPr sz="1850" u="none" strike="noStrike" cap="none">
                        <a:solidFill>
                          <a:srgbClr val="CD0364"/>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50" u="none" strike="noStrike" cap="none" dirty="0">
                          <a:solidFill>
                            <a:schemeClr val="dk1"/>
                          </a:solidFill>
                          <a:latin typeface="Helvetica Neue"/>
                          <a:ea typeface="Helvetica Neue"/>
                          <a:cs typeface="Helvetica Neue"/>
                          <a:sym typeface="Helvetica Neue"/>
                        </a:rPr>
                        <a:t>🌶️🌶️🌶️</a:t>
                      </a:r>
                      <a:endParaRPr sz="1850" u="none" strike="noStrike" cap="none" dirty="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dirty="0">
                          <a:solidFill>
                            <a:schemeClr val="dk1"/>
                          </a:solidFill>
                          <a:latin typeface="Helvetica Neue"/>
                          <a:ea typeface="Helvetica Neue"/>
                          <a:cs typeface="Helvetica Neue"/>
                          <a:sym typeface="Helvetica Neue"/>
                        </a:rPr>
                        <a:t>45-60 mins</a:t>
                      </a: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dirty="0">
                          <a:solidFill>
                            <a:schemeClr val="dk1"/>
                          </a:solidFill>
                          <a:latin typeface="Helvetica Neue"/>
                          <a:ea typeface="Helvetica Neue"/>
                          <a:cs typeface="Helvetica Neue"/>
                          <a:sym typeface="Helvetica Neue"/>
                        </a:rPr>
                        <a:t>Learning outcome:</a:t>
                      </a:r>
                      <a:r>
                        <a:rPr lang="en-GB" sz="1650" u="none" strike="noStrike" cap="none" dirty="0">
                          <a:solidFill>
                            <a:schemeClr val="dk1"/>
                          </a:solidFill>
                          <a:latin typeface="Helvetica Neue"/>
                          <a:ea typeface="Helvetica Neue"/>
                          <a:cs typeface="Helvetica Neue"/>
                          <a:sym typeface="Helvetica Neue"/>
                        </a:rPr>
                        <a:t> </a:t>
                      </a:r>
                      <a:r>
                        <a:rPr lang="en-GB" sz="1650" dirty="0">
                          <a:solidFill>
                            <a:schemeClr val="dk1"/>
                          </a:solidFill>
                          <a:latin typeface="Helvetica Neue"/>
                          <a:ea typeface="Helvetica Neue"/>
                          <a:cs typeface="Helvetica Neue"/>
                          <a:sym typeface="Helvetica Neue"/>
                        </a:rPr>
                        <a:t>I can create my own activity picker program to recall two-dimensional shape attributes and practice categorizing them.</a:t>
                      </a:r>
                      <a:endParaRPr sz="1650" u="none" strike="noStrike" cap="none" dirty="0">
                        <a:solidFill>
                          <a:schemeClr val="dk1"/>
                        </a:solidFill>
                        <a:latin typeface="Helvetica Neue"/>
                        <a:ea typeface="Helvetica Neue"/>
                        <a:cs typeface="Helvetica Neue"/>
                        <a:sym typeface="Helvetica Neue"/>
                      </a:endParaRPr>
                    </a:p>
                  </a:txBody>
                  <a:tcPr marL="91425" marR="91425" marT="91425" marB="91425">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dirty="0">
                          <a:solidFill>
                            <a:schemeClr val="dk1"/>
                          </a:solidFill>
                          <a:latin typeface="Helvetica Neue"/>
                          <a:ea typeface="Helvetica Neue"/>
                          <a:cs typeface="Helvetica Neue"/>
                          <a:sym typeface="Helvetica Neue"/>
                        </a:rPr>
                        <a:t>Activity description:</a:t>
                      </a:r>
                      <a:r>
                        <a:rPr lang="en-GB" sz="1650" u="none" strike="noStrike" cap="none" dirty="0">
                          <a:solidFill>
                            <a:schemeClr val="dk1"/>
                          </a:solidFill>
                          <a:latin typeface="Helvetica Neue"/>
                          <a:ea typeface="Helvetica Neue"/>
                          <a:cs typeface="Helvetica Neue"/>
                          <a:sym typeface="Helvetica Neue"/>
                        </a:rPr>
                        <a:t> </a:t>
                      </a:r>
                      <a:r>
                        <a:rPr lang="en-GB" sz="1650" dirty="0">
                          <a:solidFill>
                            <a:schemeClr val="dk1"/>
                          </a:solidFill>
                          <a:latin typeface="Helvetica Neue"/>
                          <a:ea typeface="Helvetica Neue"/>
                          <a:cs typeface="Helvetica Neue"/>
                          <a:sym typeface="Helvetica Neue"/>
                        </a:rPr>
                        <a:t>Code your own activity picker program to </a:t>
                      </a:r>
                      <a:r>
                        <a:rPr lang="en-GB" sz="165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randomly select</a:t>
                      </a:r>
                      <a:r>
                        <a:rPr lang="en-GB" sz="1650" dirty="0">
                          <a:solidFill>
                            <a:schemeClr val="dk1"/>
                          </a:solidFill>
                          <a:latin typeface="Helvetica Neue"/>
                          <a:ea typeface="Helvetica Neue"/>
                          <a:cs typeface="Helvetica Neue"/>
                          <a:sym typeface="Helvetica Neue"/>
                        </a:rPr>
                        <a:t> a two-dimensional shape. Students can quiz each other on shape attributes and practice categorizing them.</a:t>
                      </a:r>
                      <a:endParaRPr sz="1650" u="none" strike="noStrike" cap="none" dirty="0">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g3694f2e5230_0_4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Benefits of C</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omputational Tools in Math Instruction</a:t>
            </a:r>
            <a:endParaRPr sz="2600">
              <a:solidFill>
                <a:srgbClr val="00A000"/>
              </a:solidFill>
            </a:endParaRPr>
          </a:p>
        </p:txBody>
      </p:sp>
      <p:sp>
        <p:nvSpPr>
          <p:cNvPr id="181" name="Google Shape;181;g3694f2e5230_0_4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6</a:t>
            </a:fld>
            <a:endParaRPr/>
          </a:p>
        </p:txBody>
      </p:sp>
      <p:sp>
        <p:nvSpPr>
          <p:cNvPr id="182" name="Google Shape;182;g3694f2e5230_0_45"/>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110000"/>
              </a:lnSpc>
              <a:spcBef>
                <a:spcPts val="1300"/>
              </a:spcBef>
              <a:spcAft>
                <a:spcPts val="0"/>
              </a:spcAft>
              <a:buNone/>
            </a:pPr>
            <a:r>
              <a:rPr lang="en-GB" sz="1800" b="1"/>
              <a:t>California Context</a:t>
            </a:r>
            <a:endParaRPr sz="1800" b="1"/>
          </a:p>
          <a:p>
            <a:pPr marL="0" lvl="0" indent="0" algn="l" rtl="0">
              <a:lnSpc>
                <a:spcPct val="110000"/>
              </a:lnSpc>
              <a:spcBef>
                <a:spcPts val="1300"/>
              </a:spcBef>
              <a:spcAft>
                <a:spcPts val="0"/>
              </a:spcAft>
              <a:buNone/>
            </a:pPr>
            <a:r>
              <a:rPr lang="en-GB" sz="1800"/>
              <a:t>The micro:bit activity picker supports the CA Mathematics Framework and the Standard of Mathematical Practice 5 by integrating computational tools to support math understanding. This is a relevant component because students can measure by using the micro:bit to count. </a:t>
            </a:r>
            <a:endParaRPr sz="1800"/>
          </a:p>
          <a:p>
            <a:pPr marL="0" lvl="0" indent="0" algn="l" rtl="0">
              <a:lnSpc>
                <a:spcPct val="110000"/>
              </a:lnSpc>
              <a:spcBef>
                <a:spcPts val="1300"/>
              </a:spcBef>
              <a:spcAft>
                <a:spcPts val="0"/>
              </a:spcAft>
              <a:buNone/>
            </a:pPr>
            <a:r>
              <a:rPr lang="en-GB" sz="1800"/>
              <a:t>Computational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6"/>
                  </a:ext>
                </a:extLst>
              </a:rPr>
              <a:t>tool-based</a:t>
            </a:r>
            <a:r>
              <a:rPr lang="en-GB" sz="1800"/>
              <a:t> activities:</a:t>
            </a:r>
            <a:endParaRPr sz="1800"/>
          </a:p>
          <a:p>
            <a:pPr marL="457200" marR="0" lvl="0" indent="-342900" algn="l" rtl="0">
              <a:lnSpc>
                <a:spcPct val="110000"/>
              </a:lnSpc>
              <a:spcBef>
                <a:spcPts val="1300"/>
              </a:spcBef>
              <a:spcAft>
                <a:spcPts val="0"/>
              </a:spcAft>
              <a:buClr>
                <a:srgbClr val="00A000"/>
              </a:buClr>
              <a:buSzPts val="1800"/>
              <a:buChar char="•"/>
            </a:pPr>
            <a:r>
              <a:rPr lang="en-GB" sz="1800"/>
              <a:t>support multilingual learners with visuals and hands-on representations. </a:t>
            </a:r>
            <a:endParaRPr sz="1800"/>
          </a:p>
          <a:p>
            <a:pPr marL="457200" lvl="0" indent="-342900" algn="l" rtl="0">
              <a:lnSpc>
                <a:spcPct val="110000"/>
              </a:lnSpc>
              <a:spcBef>
                <a:spcPts val="1300"/>
              </a:spcBef>
              <a:spcAft>
                <a:spcPts val="0"/>
              </a:spcAft>
              <a:buClr>
                <a:srgbClr val="00A000"/>
              </a:buClr>
              <a:buSzPts val="1800"/>
              <a:buChar char="•"/>
            </a:pPr>
            <a:r>
              <a:rPr lang="en-GB" sz="1800"/>
              <a:t>provide low floor/high ceiling entry points for all learners that promote student agency and curiosity. </a:t>
            </a:r>
            <a:endParaRPr sz="1800"/>
          </a:p>
          <a:p>
            <a:pPr marL="457200" lvl="0" indent="-342900" algn="l" rtl="0">
              <a:lnSpc>
                <a:spcPct val="110000"/>
              </a:lnSpc>
              <a:spcBef>
                <a:spcPts val="1300"/>
              </a:spcBef>
              <a:spcAft>
                <a:spcPts val="0"/>
              </a:spcAft>
              <a:buClr>
                <a:srgbClr val="00A000"/>
              </a:buClr>
              <a:buSzPts val="1800"/>
              <a:buChar char="•"/>
            </a:pPr>
            <a:r>
              <a:rPr lang="en-GB" sz="1800"/>
              <a:t>promote culturally responsive pedagogy in connection to the </a:t>
            </a:r>
            <a:r>
              <a:rPr lang="en-GB" sz="1800" u="sng">
                <a:solidFill>
                  <a:schemeClr val="hlink"/>
                </a:solidFill>
                <a:hlinkClick r:id="rId3"/>
              </a:rPr>
              <a:t>Five Components of Equitable and Engaging Mathematics Instruction</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7"/>
                  </a:ext>
                </a:extLst>
              </a:rPr>
              <a:t>.</a:t>
            </a:r>
            <a:endParaRPr sz="1800"/>
          </a:p>
          <a:p>
            <a:pPr marL="457200" lvl="0" indent="-342900" algn="l" rtl="0">
              <a:lnSpc>
                <a:spcPct val="110000"/>
              </a:lnSpc>
              <a:spcBef>
                <a:spcPts val="1300"/>
              </a:spcBef>
              <a:spcAft>
                <a:spcPts val="1000"/>
              </a:spcAft>
              <a:buClr>
                <a:srgbClr val="00A000"/>
              </a:buClr>
              <a:buSzPts val="1800"/>
              <a:buChar char="•"/>
            </a:pPr>
            <a:r>
              <a:rPr lang="en-GB" sz="1800"/>
              <a:t>provide formative assessment data collection opportunities to support and inform instruction.</a:t>
            </a:r>
            <a:endParaRPr sz="1800"/>
          </a:p>
        </p:txBody>
      </p:sp>
      <p:pic>
        <p:nvPicPr>
          <p:cNvPr id="183" name="Google Shape;183;g3694f2e5230_0_45" title="Screenshot 2025-06-12 at 17.01.28.png"/>
          <p:cNvPicPr preferRelativeResize="0"/>
          <p:nvPr/>
        </p:nvPicPr>
        <p:blipFill rotWithShape="1">
          <a:blip r:embed="rId4">
            <a:alphaModFix/>
          </a:blip>
          <a:srcRect l="-129080" t="6450" r="129080" b="-6449"/>
          <a:stretch/>
        </p:blipFill>
        <p:spPr>
          <a:xfrm>
            <a:off x="7928000" y="4042200"/>
            <a:ext cx="1728000" cy="2237950"/>
          </a:xfrm>
          <a:prstGeom prst="rect">
            <a:avLst/>
          </a:prstGeom>
          <a:noFill/>
          <a:ln>
            <a:noFill/>
          </a:ln>
        </p:spPr>
      </p:pic>
      <p:grpSp>
        <p:nvGrpSpPr>
          <p:cNvPr id="184" name="Google Shape;184;g3694f2e5230_0_45"/>
          <p:cNvGrpSpPr/>
          <p:nvPr/>
        </p:nvGrpSpPr>
        <p:grpSpPr>
          <a:xfrm>
            <a:off x="8453875" y="3814261"/>
            <a:ext cx="981050" cy="1315139"/>
            <a:chOff x="7405925" y="173586"/>
            <a:chExt cx="981050" cy="1315139"/>
          </a:xfrm>
        </p:grpSpPr>
        <p:grpSp>
          <p:nvGrpSpPr>
            <p:cNvPr id="185" name="Google Shape;185;g3694f2e5230_0_45"/>
            <p:cNvGrpSpPr/>
            <p:nvPr/>
          </p:nvGrpSpPr>
          <p:grpSpPr>
            <a:xfrm rot="4080661">
              <a:off x="7924640" y="228087"/>
              <a:ext cx="371965" cy="377145"/>
              <a:chOff x="7572716" y="3272053"/>
              <a:chExt cx="489368" cy="496098"/>
            </a:xfrm>
          </p:grpSpPr>
          <p:sp>
            <p:nvSpPr>
              <p:cNvPr id="186" name="Google Shape;186;g3694f2e5230_0_45"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187" name="Google Shape;187;g3694f2e5230_0_45"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188" name="Google Shape;188;g3694f2e5230_0_45"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189" name="Google Shape;189;g3694f2e5230_0_45"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190" name="Google Shape;190;g3694f2e5230_0_45"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sp>
            <p:nvSpPr>
              <p:cNvPr id="191" name="Google Shape;191;g3694f2e5230_0_45"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spcBef>
                    <a:spcPts val="0"/>
                  </a:spcBef>
                  <a:spcAft>
                    <a:spcPts val="0"/>
                  </a:spcAft>
                  <a:buNone/>
                </a:pPr>
                <a:endParaRPr sz="1307">
                  <a:solidFill>
                    <a:srgbClr val="000000"/>
                  </a:solidFill>
                  <a:latin typeface="Calibri"/>
                  <a:ea typeface="Calibri"/>
                  <a:cs typeface="Calibri"/>
                  <a:sym typeface="Calibri"/>
                </a:endParaRPr>
              </a:p>
            </p:txBody>
          </p:sp>
        </p:grpSp>
        <p:pic>
          <p:nvPicPr>
            <p:cNvPr id="192" name="Google Shape;192;g3694f2e5230_0_45" descr="decorative" title="Surprised_green@4x-100.jpg"/>
            <p:cNvPicPr preferRelativeResize="0"/>
            <p:nvPr/>
          </p:nvPicPr>
          <p:blipFill>
            <a:blip r:embed="rId5">
              <a:alphaModFix/>
            </a:blip>
            <a:stretch>
              <a:fillRect/>
            </a:stretch>
          </p:blipFill>
          <p:spPr>
            <a:xfrm rot="-1287383">
              <a:off x="7495156" y="724214"/>
              <a:ext cx="802589" cy="639897"/>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Mild</a:t>
            </a:r>
            <a:endParaRPr/>
          </a:p>
        </p:txBody>
      </p:sp>
      <p:sp>
        <p:nvSpPr>
          <p:cNvPr id="198" name="Google Shape;198;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8"/>
                  </a:ext>
                </a:extLst>
              </a:rPr>
              <a:t>Mild 🌶️ </a:t>
            </a: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9"/>
                  </a:ext>
                </a:extLst>
              </a:rPr>
              <a:t>Introduction</a:t>
            </a:r>
            <a:endParaRPr sz="2600">
              <a:solidFill>
                <a:srgbClr val="2993D6"/>
              </a:solidFill>
            </a:endParaRPr>
          </a:p>
        </p:txBody>
      </p:sp>
      <p:sp>
        <p:nvSpPr>
          <p:cNvPr id="204" name="Google Shape;204;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8</a:t>
            </a:fld>
            <a:endParaRPr/>
          </a:p>
        </p:txBody>
      </p:sp>
      <p:sp>
        <p:nvSpPr>
          <p:cNvPr id="205" name="Google Shape;205;g35fa30c4f18_0_17"/>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0"/>
              </a:spcBef>
              <a:spcAft>
                <a:spcPts val="0"/>
              </a:spcAft>
              <a:buClr>
                <a:srgbClr val="2993D6"/>
              </a:buClr>
              <a:buSzPts val="1800"/>
              <a:buChar char="•"/>
            </a:pPr>
            <a:r>
              <a:rPr lang="en-GB" sz="1800"/>
              <a:t>Students will download the code on their micro:bit and randomly select a two-dimensional shape, including:</a:t>
            </a:r>
            <a:endParaRPr sz="1800"/>
          </a:p>
          <a:p>
            <a:pPr marL="914400" lvl="1" indent="-342900" algn="l" rtl="0">
              <a:lnSpc>
                <a:spcPct val="110000"/>
              </a:lnSpc>
              <a:spcBef>
                <a:spcPts val="1300"/>
              </a:spcBef>
              <a:spcAft>
                <a:spcPts val="0"/>
              </a:spcAft>
              <a:buClr>
                <a:srgbClr val="2993D6"/>
              </a:buClr>
              <a:buSzPts val="1800"/>
              <a:buChar char="•"/>
            </a:pPr>
            <a:r>
              <a:rPr lang="en-GB" sz="1800"/>
              <a:t>triangles, rectangles, squares, parallelograms, rhombuses, and trapezoids.</a:t>
            </a:r>
            <a:endParaRPr sz="1800"/>
          </a:p>
          <a:p>
            <a:pPr marL="457200" lvl="0" indent="0" algn="l" rtl="0">
              <a:lnSpc>
                <a:spcPct val="110000"/>
              </a:lnSpc>
              <a:spcBef>
                <a:spcPts val="1300"/>
              </a:spcBef>
              <a:spcAft>
                <a:spcPts val="0"/>
              </a:spcAft>
              <a:buSzPts val="1946"/>
              <a:buNone/>
            </a:pPr>
            <a:endParaRPr sz="1005"/>
          </a:p>
          <a:p>
            <a:pPr marL="457200" lvl="0" indent="-342900" algn="l" rtl="0">
              <a:lnSpc>
                <a:spcPct val="110000"/>
              </a:lnSpc>
              <a:spcBef>
                <a:spcPts val="1300"/>
              </a:spcBef>
              <a:spcAft>
                <a:spcPts val="0"/>
              </a:spcAft>
              <a:buClr>
                <a:srgbClr val="2993D6"/>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0"/>
                  </a:ext>
                </a:extLst>
              </a:rPr>
              <a:t>Students can work in pairs to test each other on attributes of the shape selected, including:</a:t>
            </a:r>
            <a:endParaRPr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1"/>
                </a:ext>
              </a:extLst>
            </a:endParaRPr>
          </a:p>
          <a:p>
            <a:pPr marL="914400" lvl="1" indent="-342900" algn="l" rtl="0">
              <a:lnSpc>
                <a:spcPct val="110000"/>
              </a:lnSpc>
              <a:spcBef>
                <a:spcPts val="1300"/>
              </a:spcBef>
              <a:spcAft>
                <a:spcPts val="0"/>
              </a:spcAft>
              <a:buClr>
                <a:srgbClr val="2993D6"/>
              </a:buClr>
              <a:buSzPts val="1800"/>
              <a:buChar char="•"/>
            </a:pPr>
            <a:r>
              <a:rPr lang="en-GB" sz="1800"/>
              <a:t>number of sides, same side lengths, parallel sides, symmetry, number of angles, size of angles.</a:t>
            </a:r>
            <a:endParaRPr sz="1800"/>
          </a:p>
          <a:p>
            <a:pPr marL="457200" marR="0" lvl="0" indent="0" algn="l" rtl="0">
              <a:lnSpc>
                <a:spcPct val="110000"/>
              </a:lnSpc>
              <a:spcBef>
                <a:spcPts val="1300"/>
              </a:spcBef>
              <a:spcAft>
                <a:spcPts val="0"/>
              </a:spcAft>
              <a:buClr>
                <a:srgbClr val="000000"/>
              </a:buClr>
              <a:buSzPts val="1946"/>
              <a:buFont typeface="Arial"/>
              <a:buNone/>
            </a:pPr>
            <a:endParaRPr sz="1005">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2"/>
                </a:ext>
              </a:extLst>
            </a:endParaRPr>
          </a:p>
          <a:p>
            <a:pPr marL="457200" lvl="0" indent="-342898" algn="l" rtl="0">
              <a:lnSpc>
                <a:spcPct val="110000"/>
              </a:lnSpc>
              <a:spcBef>
                <a:spcPts val="1300"/>
              </a:spcBef>
              <a:spcAft>
                <a:spcPts val="0"/>
              </a:spcAft>
              <a:buClr>
                <a:srgbClr val="2993D6"/>
              </a:buClr>
              <a:buSzPts val="1800"/>
              <a:buChar char="•"/>
            </a:pPr>
            <a:r>
              <a:rPr lang="en-GB" sz="1800"/>
              <a:t>Encourage students to notice common attributes between shapes to help with categorizing</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3"/>
                  </a:ext>
                </a:extLst>
              </a:rPr>
              <a:t>.</a:t>
            </a:r>
            <a:endParaRPr sz="1800"/>
          </a:p>
        </p:txBody>
      </p:sp>
      <p:pic>
        <p:nvPicPr>
          <p:cNvPr id="206" name="Google Shape;206;g35fa30c4f18_0_17" descr="decorative"/>
          <p:cNvPicPr preferRelativeResize="0"/>
          <p:nvPr/>
        </p:nvPicPr>
        <p:blipFill rotWithShape="1">
          <a:blip r:embed="rId3">
            <a:alphaModFix/>
          </a:blip>
          <a:srcRect/>
          <a:stretch/>
        </p:blipFill>
        <p:spPr>
          <a:xfrm>
            <a:off x="8269902" y="331588"/>
            <a:ext cx="955218" cy="736882"/>
          </a:xfrm>
          <a:prstGeom prst="rect">
            <a:avLst/>
          </a:prstGeom>
          <a:noFill/>
          <a:ln>
            <a:noFill/>
          </a:ln>
        </p:spPr>
      </p:pic>
      <p:sp>
        <p:nvSpPr>
          <p:cNvPr id="207" name="Google Shape;207;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4"/>
                  </a:ext>
                </a:extLst>
              </a:rPr>
              <a:t>Mild 🌶️ Student A</a:t>
            </a: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5"/>
                  </a:ext>
                </a:extLst>
              </a:rPr>
              <a:t>ctivity</a:t>
            </a: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 Step</a:t>
            </a:r>
            <a:r>
              <a:rPr lang="en-GB" sz="2600">
                <a:solidFill>
                  <a:srgbClr val="2993D6"/>
                </a:solidFill>
              </a:rPr>
              <a:t>s</a:t>
            </a:r>
            <a:endParaRPr sz="2600">
              <a:solidFill>
                <a:srgbClr val="2993D6"/>
              </a:solidFill>
            </a:endParaRPr>
          </a:p>
        </p:txBody>
      </p:sp>
      <p:sp>
        <p:nvSpPr>
          <p:cNvPr id="213" name="Google Shape;213;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9</a:t>
            </a:fld>
            <a:endParaRPr/>
          </a:p>
        </p:txBody>
      </p:sp>
      <p:sp>
        <p:nvSpPr>
          <p:cNvPr id="214" name="Google Shape;214;g3669771b81a_0_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Open</a:t>
            </a:r>
            <a:r>
              <a:rPr lang="en-GB" sz="1800"/>
              <a:t> the project: </a:t>
            </a:r>
            <a:r>
              <a:rPr lang="en-GB" sz="1800" u="sng">
                <a:solidFill>
                  <a:schemeClr val="hlink"/>
                </a:solidFill>
                <a:hlinkClick r:id="rId3"/>
              </a:rPr>
              <a:t>mbit.io/us-activity</a:t>
            </a:r>
            <a:r>
              <a:rPr lang="en-GB" sz="1800"/>
              <a:t> and </a:t>
            </a:r>
            <a:r>
              <a:rPr lang="en-GB" sz="1800" b="1">
                <a:solidFill>
                  <a:srgbClr val="2A92D6"/>
                </a:solidFill>
              </a:rPr>
              <a:t>d</a:t>
            </a:r>
            <a:r>
              <a:rPr lang="en-GB" sz="1800" b="1">
                <a:solidFill>
                  <a:srgbClr val="2993D6"/>
                </a:solidFill>
              </a:rPr>
              <a:t>ownload</a:t>
            </a:r>
            <a:r>
              <a:rPr lang="en-GB" sz="1800"/>
              <a:t> the code to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7"/>
                  </a:ext>
                </a:extLst>
              </a:rPr>
              <a:t>the</a:t>
            </a:r>
            <a:r>
              <a:rPr lang="en-GB" sz="1800"/>
              <a: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8"/>
                  </a:ext>
                </a:extLst>
              </a:rPr>
              <a:t>micro:bit</a:t>
            </a:r>
            <a:r>
              <a:rPr lang="en-GB" sz="1800"/>
              <a:t>.</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Unplug </a:t>
            </a:r>
            <a:r>
              <a:rPr lang="en-GB" sz="1800"/>
              <a:t>the micro:bit and </a:t>
            </a:r>
            <a:r>
              <a:rPr lang="en-GB" sz="1800" b="1">
                <a:solidFill>
                  <a:srgbClr val="2A92D6"/>
                </a:solidFill>
              </a:rPr>
              <a:t>connect</a:t>
            </a:r>
            <a:r>
              <a:rPr lang="en-GB" sz="1800"/>
              <a:t> the battery pack.  </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Press</a:t>
            </a:r>
            <a:r>
              <a:rPr lang="en-GB" sz="1800"/>
              <a:t> button A and the micro:bit will give you a random shape.  </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9"/>
                  </a:ext>
                </a:extLst>
              </a:rPr>
              <a:t>Use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0"/>
                  </a:ext>
                </a:extLst>
              </a:rPr>
              <a:t>it to test your knowledge on shape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1"/>
                  </a:ext>
                </a:extLst>
              </a:rPr>
              <a:t>attributes.</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2"/>
                  </a:ext>
                </a:extLst>
              </a:rPr>
              <a:t> For</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3"/>
                  </a:ext>
                </a:extLst>
              </a:rPr>
              <a:t> example: </a:t>
            </a:r>
            <a:endParaRPr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4"/>
                </a:ext>
              </a:extLst>
            </a:endParaRPr>
          </a:p>
          <a:p>
            <a:pPr marL="914400" lvl="1" indent="-342900" algn="l" rtl="0">
              <a:lnSpc>
                <a:spcPct val="110000"/>
              </a:lnSpc>
              <a:spcBef>
                <a:spcPts val="1300"/>
              </a:spcBef>
              <a:spcAft>
                <a:spcPts val="0"/>
              </a:spcAft>
              <a:buClr>
                <a:srgbClr val="2993D6"/>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5"/>
                  </a:ext>
                </a:extLst>
              </a:rPr>
              <a:t>How many sides does it have? Are any sides the same length?</a:t>
            </a:r>
            <a:endParaRPr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6"/>
                </a:ext>
              </a:extLst>
            </a:endParaRPr>
          </a:p>
          <a:p>
            <a:pPr marL="914400" lvl="1" indent="-342900" algn="l" rtl="0">
              <a:lnSpc>
                <a:spcPct val="110000"/>
              </a:lnSpc>
              <a:spcBef>
                <a:spcPts val="1300"/>
              </a:spcBef>
              <a:spcAft>
                <a:spcPts val="0"/>
              </a:spcAft>
              <a:buClr>
                <a:srgbClr val="2993D6"/>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7"/>
                  </a:ext>
                </a:extLst>
              </a:rPr>
              <a:t>How many angles does it have? Are any angles the same size? </a:t>
            </a:r>
            <a:endParaRPr sz="1800"/>
          </a:p>
          <a:p>
            <a:pPr marL="914400" lvl="1" indent="-342900" algn="l" rtl="0">
              <a:lnSpc>
                <a:spcPct val="110000"/>
              </a:lnSpc>
              <a:spcBef>
                <a:spcPts val="1300"/>
              </a:spcBef>
              <a:spcAft>
                <a:spcPts val="0"/>
              </a:spcAft>
              <a:buClr>
                <a:srgbClr val="2993D6"/>
              </a:buClr>
              <a:buSzPts val="1800"/>
              <a:buChar char="•"/>
            </a:pPr>
            <a:r>
              <a:rPr lang="en-GB" sz="1800"/>
              <a:t>Is the shape symmetrical?</a:t>
            </a:r>
            <a:endParaRPr sz="1800"/>
          </a:p>
          <a:p>
            <a:pPr marL="318151" marR="0" lvl="0" indent="-309553" algn="l" rtl="0">
              <a:lnSpc>
                <a:spcPct val="110000"/>
              </a:lnSpc>
              <a:spcBef>
                <a:spcPts val="1300"/>
              </a:spcBef>
              <a:spcAft>
                <a:spcPts val="0"/>
              </a:spcAft>
              <a:buClr>
                <a:srgbClr val="2993D6"/>
              </a:buClr>
              <a:buSzPts val="1800"/>
              <a:buChar char="•"/>
            </a:pPr>
            <a:r>
              <a:rPr lang="en-GB" sz="1800" b="1">
                <a:solidFill>
                  <a:srgbClr val="2993D6"/>
                </a:solidFill>
              </a:rPr>
              <a:t>Continue </a:t>
            </a:r>
            <a:r>
              <a:rPr lang="en-GB" sz="1800"/>
              <a:t>testing your knowledge by pressing button A for a new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8"/>
                  </a:ext>
                </a:extLst>
              </a:rPr>
              <a:t>shap</a:t>
            </a:r>
            <a:r>
              <a:rPr lang="en-GB" sz="1800"/>
              <a:t>e.</a:t>
            </a:r>
            <a:endParaRPr sz="1800" b="1">
              <a:solidFill>
                <a:srgbClr val="2993D6"/>
              </a:solidFill>
            </a:endParaRPr>
          </a:p>
          <a:p>
            <a:pPr marL="318151" marR="0" lvl="0" indent="-309553" algn="l" rtl="0">
              <a:lnSpc>
                <a:spcPct val="110000"/>
              </a:lnSpc>
              <a:spcBef>
                <a:spcPts val="1300"/>
              </a:spcBef>
              <a:spcAft>
                <a:spcPts val="0"/>
              </a:spcAft>
              <a:buClr>
                <a:srgbClr val="2993D6"/>
              </a:buClr>
              <a:buSzPts val="1800"/>
              <a:buChar char="•"/>
            </a:pPr>
            <a:r>
              <a:rPr lang="en-GB" sz="1800" b="1">
                <a:solidFill>
                  <a:srgbClr val="2993D6"/>
                </a:solidFill>
              </a:rPr>
              <a:t>Record </a:t>
            </a:r>
            <a:r>
              <a:rPr lang="en-GB" sz="1800"/>
              <a:t>common attributes and </a:t>
            </a:r>
            <a:r>
              <a:rPr lang="en-GB" sz="1800" b="1">
                <a:solidFill>
                  <a:srgbClr val="2A92D6"/>
                </a:solidFill>
              </a:rPr>
              <a:t>discuss</a:t>
            </a:r>
            <a:r>
              <a:rPr lang="en-GB" sz="1800"/>
              <a:t> shape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9"/>
                  </a:ext>
                </a:extLst>
              </a:rPr>
              <a:t>categories</a:t>
            </a:r>
            <a:r>
              <a:rPr lang="en-GB" sz="1800"/>
              <a:t>.</a:t>
            </a:r>
            <a:endParaRPr sz="1800" b="1">
              <a:solidFill>
                <a:srgbClr val="2993D6"/>
              </a:solidFill>
            </a:endParaRPr>
          </a:p>
        </p:txBody>
      </p:sp>
      <p:sp>
        <p:nvSpPr>
          <p:cNvPr id="215" name="Google Shape;215;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216" name="Google Shape;216;g3669771b81a_0_1" descr="Illustration of educator in front of empty whiteboard used to signal teacher-led activities on this page" title="black female teacher image.png"/>
          <p:cNvPicPr preferRelativeResize="0"/>
          <p:nvPr/>
        </p:nvPicPr>
        <p:blipFill>
          <a:blip r:embed="rId4">
            <a:alphaModFix/>
          </a:blip>
          <a:stretch>
            <a:fillRect/>
          </a:stretch>
        </p:blipFill>
        <p:spPr>
          <a:xfrm>
            <a:off x="8193400" y="379637"/>
            <a:ext cx="1428350" cy="119127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2531</Words>
  <Application>Microsoft Office PowerPoint</Application>
  <PresentationFormat>A4 Paper (210x297 mm)</PresentationFormat>
  <Paragraphs>248</Paragraphs>
  <Slides>29</Slides>
  <Notes>29</Notes>
  <HiddenSlides>0</HiddenSlides>
  <MMClips>0</MMClips>
  <ScaleCrop>false</ScaleCrop>
  <HeadingPairs>
    <vt:vector size="4" baseType="variant">
      <vt:variant>
        <vt:lpstr>Theme</vt:lpstr>
      </vt:variant>
      <vt:variant>
        <vt:i4>3</vt:i4>
      </vt:variant>
      <vt:variant>
        <vt:lpstr>Slide Titles</vt:lpstr>
      </vt:variant>
      <vt:variant>
        <vt:i4>29</vt:i4>
      </vt:variant>
    </vt:vector>
  </HeadingPairs>
  <TitlesOfParts>
    <vt:vector size="32" baseType="lpstr">
      <vt:lpstr>Office Theme</vt:lpstr>
      <vt:lpstr>Divider Slides</vt:lpstr>
      <vt:lpstr>Office Theme</vt:lpstr>
      <vt:lpstr>What you need </vt:lpstr>
      <vt:lpstr>Interactive Math Practice with Activity Picker</vt:lpstr>
      <vt:lpstr>Computer Science Concepts</vt:lpstr>
      <vt:lpstr>How the Activity Picker Works</vt:lpstr>
      <vt:lpstr>Pick Your Level</vt:lpstr>
      <vt:lpstr>Benefits of Computational Tools in Math Instruction</vt:lpstr>
      <vt:lpstr>PowerPoint Presentation</vt:lpstr>
      <vt:lpstr>Mild 🌶️ Introduction</vt:lpstr>
      <vt:lpstr>Mild 🌶️ Student Activity Steps</vt:lpstr>
      <vt:lpstr>Mild 🌶️ Code Details</vt:lpstr>
      <vt:lpstr>PowerPoint Presentation</vt:lpstr>
      <vt:lpstr>Medium 🌶️🌶️ Introduction</vt:lpstr>
      <vt:lpstr>Medium 🌶️🌶️ Student Activity Steps 1</vt:lpstr>
      <vt:lpstr>Medium 🌶️🌶️ Student Activity Steps 2</vt:lpstr>
      <vt:lpstr>Medium 🌶️🌶️ Student Activity Steps 3</vt:lpstr>
      <vt:lpstr>Medium 🌶️🌶️ Student Activity Steps 4</vt:lpstr>
      <vt:lpstr>Medium 🌶️🌶️ Code Details</vt:lpstr>
      <vt:lpstr>PowerPoint Presentation</vt:lpstr>
      <vt:lpstr>Spicy 🌶️🌶️🌶️ Introduction</vt:lpstr>
      <vt:lpstr>Spicy 🌶️🌶️🌶️ Student Activity Steps 1</vt:lpstr>
      <vt:lpstr>Spicy 🌶️🌶️🌶️ Student Activity Steps 2</vt:lpstr>
      <vt:lpstr>Spicy 🌶️🌶️🌶️ Student Activity Steps 3</vt:lpstr>
      <vt:lpstr>Spicy 🌶️🌶️🌶️ Student Activity Steps 4</vt:lpstr>
      <vt:lpstr>Spicy 🌶️🌶️🌶️ Student Activity Steps 5</vt:lpstr>
      <vt:lpstr>Spicy 🌶️🌶️🌶️ Student Activity Steps 6</vt:lpstr>
      <vt:lpstr>Spicy 🌶️🌶️🌶️ Student Activity Steps 7</vt:lpstr>
      <vt:lpstr>Spicy 🌶️🌶️🌶️ Code Details</vt:lpstr>
      <vt:lpstr>PowerPoint Presentation</vt:lpstr>
      <vt:lpstr>Activity Picker Extensions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guide</dc:title>
  <dc:subject/>
  <dc:creator>Micro:bit Educational Foundation</dc:creator>
  <cp:keywords/>
  <dc:description/>
  <cp:lastModifiedBy>Corey Rogers</cp:lastModifiedBy>
  <cp:revision>4</cp:revision>
  <dcterms:created xsi:type="dcterms:W3CDTF">2024-02-02T13:38:47Z</dcterms:created>
  <dcterms:modified xsi:type="dcterms:W3CDTF">2025-12-17T21:44:41Z</dcterms:modified>
  <cp:category/>
</cp:coreProperties>
</file>