
<file path=[Content_Types].xml><?xml version="1.0" encoding="utf-8"?>
<Types xmlns="http://schemas.openxmlformats.org/package/2006/content-types">
  <Default Extension="fntdata" ContentType="application/x-fontdata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1"/>
    <p:sldMasterId id="2147483654" r:id="rId2"/>
  </p:sldMasterIdLst>
  <p:notesMasterIdLst>
    <p:notesMasterId r:id="rId34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4" r:id="rId31"/>
    <p:sldId id="285" r:id="rId32"/>
    <p:sldId id="286" r:id="rId33"/>
  </p:sldIdLst>
  <p:sldSz cx="9906000" cy="6858000" type="A4"/>
  <p:notesSz cx="6858000" cy="9144000"/>
  <p:embeddedFontLst>
    <p:embeddedFont>
      <p:font typeface="Helvetica Neue" panose="02000503000000020004" pitchFamily="2" charset="0"/>
      <p:regular r:id="rId35"/>
      <p:bold r:id="rId36"/>
      <p:italic r:id="rId37"/>
      <p:boldItalic r:id="rId38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3913">
          <p15:clr>
            <a:srgbClr val="A4A3A4"/>
          </p15:clr>
        </p15:guide>
        <p15:guide id="2" pos="245">
          <p15:clr>
            <a:srgbClr val="A4A3A4"/>
          </p15:clr>
        </p15:guide>
        <p15:guide id="3" orient="horz" pos="769">
          <p15:clr>
            <a:srgbClr val="A4A3A4"/>
          </p15:clr>
        </p15:guide>
        <p15:guide id="4" pos="5995">
          <p15:clr>
            <a:srgbClr val="A4A3A4"/>
          </p15:clr>
        </p15:guide>
      </p15:sldGuideLst>
    </p:ext>
    <p:ext uri="GoogleSlidesCustomDataVersion2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44" roundtripDataSignature="AMtx7mgf1ArXrlzaZUJrAV4KViM/KU0hwQ==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Corey Rogers" initials="" lastIdx="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FA83ABDB-FD89-4001-8EB7-1CB565FBD56E}">
  <a:tblStyle styleId="{FA83ABDB-FD89-4001-8EB7-1CB565FBD56E}" styleName="Table_0">
    <a:wholeTbl>
      <a:tcTxStyle b="off" i="off"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 b="off" i="off"/>
      <a:tcStyle>
        <a:tcBdr/>
      </a:tcStyle>
    </a:band1H>
    <a:band2H>
      <a:tcTxStyle b="off" i="off"/>
      <a:tcStyle>
        <a:tcBdr/>
      </a:tcStyle>
    </a:band2H>
    <a:band1V>
      <a:tcTxStyle b="off" i="off"/>
      <a:tcStyle>
        <a:tcBdr/>
      </a:tcStyle>
    </a:band1V>
    <a:band2V>
      <a:tcTxStyle b="off" i="off"/>
      <a:tcStyle>
        <a:tcBdr/>
      </a:tcStyle>
    </a:band2V>
    <a:lastCol>
      <a:tcTxStyle b="off" i="off"/>
      <a:tcStyle>
        <a:tcBdr/>
      </a:tcStyle>
    </a:lastCol>
    <a:firstCol>
      <a:tcTxStyle b="off" i="off"/>
      <a:tcStyle>
        <a:tcBdr/>
      </a:tcStyle>
    </a:firstCol>
    <a:lastRow>
      <a:tcTxStyle b="off" i="off"/>
      <a:tcStyle>
        <a:tcBdr/>
      </a:tcStyle>
    </a:lastRow>
    <a:seCell>
      <a:tcTxStyle b="off" i="off"/>
      <a:tcStyle>
        <a:tcBdr/>
      </a:tcStyle>
    </a:seCell>
    <a:swCell>
      <a:tcTxStyle b="off" i="off"/>
      <a:tcStyle>
        <a:tcBdr/>
      </a:tcStyle>
    </a:swCell>
    <a:firstRow>
      <a:tcTxStyle b="off" i="off"/>
      <a:tcStyle>
        <a:tcBdr/>
      </a:tcStyle>
    </a:firstRow>
    <a:neCell>
      <a:tcTxStyle b="off" i="off"/>
      <a:tcStyle>
        <a:tcBdr/>
      </a:tcStyle>
    </a:neCell>
    <a:nwCell>
      <a:tcTxStyle b="off" i="off"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008"/>
    <p:restoredTop sz="94667"/>
  </p:normalViewPr>
  <p:slideViewPr>
    <p:cSldViewPr snapToGrid="0">
      <p:cViewPr varScale="1">
        <p:scale>
          <a:sx n="124" d="100"/>
          <a:sy n="124" d="100"/>
        </p:scale>
        <p:origin x="1008" y="168"/>
      </p:cViewPr>
      <p:guideLst>
        <p:guide orient="horz" pos="3913"/>
        <p:guide pos="245"/>
        <p:guide orient="horz" pos="769"/>
        <p:guide pos="5995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21" Type="http://schemas.openxmlformats.org/officeDocument/2006/relationships/slide" Target="slides/slide19.xml"/><Relationship Id="rId34" Type="http://schemas.openxmlformats.org/officeDocument/2006/relationships/notesMaster" Target="notesMasters/notesMaster1.xml"/><Relationship Id="rId47" Type="http://schemas.openxmlformats.org/officeDocument/2006/relationships/viewProps" Target="viewProps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font" Target="fonts/font3.fntdata"/><Relationship Id="rId45" Type="http://schemas.openxmlformats.org/officeDocument/2006/relationships/commentAuthors" Target="commentAuthor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font" Target="fonts/font2.fntdata"/><Relationship Id="rId49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customschemas.google.com/relationships/presentationmetadata" Target="metadata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font" Target="fonts/font1.fntdata"/><Relationship Id="rId48" Type="http://schemas.openxmlformats.org/officeDocument/2006/relationships/theme" Target="theme/theme1.xml"/><Relationship Id="rId8" Type="http://schemas.openxmlformats.org/officeDocument/2006/relationships/slide" Target="slides/slide6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font" Target="fonts/font4.fntdata"/><Relationship Id="rId46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12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12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12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12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12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12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12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12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12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12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12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12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12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12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12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12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1200150" y="1143000"/>
            <a:ext cx="44577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056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056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056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056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056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056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056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056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056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12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12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12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12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12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12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12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12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GB" sz="12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drive.google.com/file/d/1AwLdjKRa3QnwDeicf5kPsx20PO0fmaEz/view?usp=sharing" TargetMode="External"/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g35fec345a22_0_2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72" name="Google Shape;72;g35fec345a22_0_2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73" name="Google Shape;73;g35fec345a22_0_24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GB"/>
              <a:t>1</a:t>
            </a:fld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" name="Google Shape;180;g3849d82ae41_0_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81" name="Google Shape;181;g3849d82ae41_0_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Google Shape;191;g3669771b81a_0_118:notes"/>
          <p:cNvSpPr txBox="1">
            <a:spLocks noGrp="1"/>
          </p:cNvSpPr>
          <p:nvPr>
            <p:ph type="body" idx="1"/>
          </p:nvPr>
        </p:nvSpPr>
        <p:spPr>
          <a:xfrm>
            <a:off x="685802" y="4343401"/>
            <a:ext cx="5486400" cy="411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92" name="Google Shape;192;g3669771b81a_0_1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2156615" y="685480"/>
            <a:ext cx="2544900" cy="34293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" name="Google Shape;197;g365ab73c13e_0_2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98" name="Google Shape;198;g365ab73c13e_0_2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" name="Google Shape;209;g3669771b81a_0_21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10" name="Google Shape;210;g3669771b81a_0_2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" name="Google Shape;219;g3669771b81a_0_21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20" name="Google Shape;220;g3669771b81a_0_2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" name="Google Shape;230;g3849d82ae41_0_4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31" name="Google Shape;231;g3849d82ae41_0_4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" name="Google Shape;240;g365ab73c13e_0_3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154064" lvl="0" indent="0" algn="l" rtl="0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41" name="Google Shape;241;g365ab73c13e_0_3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" name="Google Shape;251;g3849d82ae41_0_3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154063" lvl="0" indent="0" algn="l" rtl="0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52" name="Google Shape;252;g3849d82ae41_0_3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2" name="Google Shape;262;g3669771b81a_0_181:notes"/>
          <p:cNvSpPr txBox="1">
            <a:spLocks noGrp="1"/>
          </p:cNvSpPr>
          <p:nvPr>
            <p:ph type="body" idx="1"/>
          </p:nvPr>
        </p:nvSpPr>
        <p:spPr>
          <a:xfrm>
            <a:off x="685802" y="4343401"/>
            <a:ext cx="5486400" cy="411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63" name="Google Shape;263;g3669771b81a_0_181:notes"/>
          <p:cNvSpPr>
            <a:spLocks noGrp="1" noRot="1" noChangeAspect="1"/>
          </p:cNvSpPr>
          <p:nvPr>
            <p:ph type="sldImg" idx="2"/>
          </p:nvPr>
        </p:nvSpPr>
        <p:spPr>
          <a:xfrm>
            <a:off x="2156615" y="685480"/>
            <a:ext cx="2544900" cy="34293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8" name="Google Shape;268;g3669771b81a_0_23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69" name="Google Shape;269;g3669771b81a_0_23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g35d6a68a0a1_0_13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91" name="Google Shape;91;g35d6a68a0a1_0_13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0" name="Google Shape;280;g365ab73c13e_0_14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81" name="Google Shape;281;g365ab73c13e_0_14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0" name="Google Shape;290;g37acb7539f1_0_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91" name="Google Shape;291;g37acb7539f1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5" name="Google Shape;305;g3706024d64f_0_2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306" name="Google Shape;306;g3706024d64f_0_2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8" name="Google Shape;318;g3985c79e461_0_1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319" name="Google Shape;319;g3985c79e461_0_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9" name="Google Shape;329;g387d8b2825d_0_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330" name="Google Shape;330;g387d8b2825d_0_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4" name="Google Shape;344;g388121e56ab_0_1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345" name="Google Shape;345;g388121e56ab_0_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7" name="Google Shape;357;g388121e56ab_0_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358" name="Google Shape;358;g388121e56ab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" name="Google Shape;368;g365ab73c13e_0_35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369" name="Google Shape;369;g365ab73c13e_0_35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" name="Google Shape;378;g365ab73c13e_0_12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379" name="Google Shape;379;g365ab73c13e_0_12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" name="Google Shape;389;g387d8b2825d_0_1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390" name="Google Shape;390;g387d8b2825d_0_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g3712d637243_0_2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08" name="Google Shape;108;g3712d637243_0_2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09" name="Google Shape;109;g3712d637243_0_24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fld id="{00000000-1234-1234-1234-123412341234}" type="slidenum">
              <a:rPr lang="en-GB"/>
              <a:t>3</a:t>
            </a:fld>
            <a:endParaRPr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" name="Google Shape;399;g365ab73c13e_0_420:notes"/>
          <p:cNvSpPr txBox="1">
            <a:spLocks noGrp="1"/>
          </p:cNvSpPr>
          <p:nvPr>
            <p:ph type="body" idx="1"/>
          </p:nvPr>
        </p:nvSpPr>
        <p:spPr>
          <a:xfrm>
            <a:off x="685802" y="4343401"/>
            <a:ext cx="5486400" cy="411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400" name="Google Shape;400;g365ab73c13e_0_420:notes"/>
          <p:cNvSpPr>
            <a:spLocks noGrp="1" noRot="1" noChangeAspect="1"/>
          </p:cNvSpPr>
          <p:nvPr>
            <p:ph type="sldImg" idx="2"/>
          </p:nvPr>
        </p:nvSpPr>
        <p:spPr>
          <a:xfrm>
            <a:off x="2156615" y="685480"/>
            <a:ext cx="2544900" cy="34293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5" name="Google Shape;405;g35fa30c4f18_0_5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/>
          </a:p>
        </p:txBody>
      </p:sp>
      <p:sp>
        <p:nvSpPr>
          <p:cNvPr id="406" name="Google Shape;406;g35fa30c4f18_0_5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g365ab73c13e_0_8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18" name="Google Shape;118;g365ab73c13e_0_8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Google Shape;133;g35fe6bcad37_0_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34" name="Google Shape;134;g35fe6bcad37_0_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Google Shape;141;g3669771b81a_0_55:notes"/>
          <p:cNvSpPr txBox="1">
            <a:spLocks noGrp="1"/>
          </p:cNvSpPr>
          <p:nvPr>
            <p:ph type="body" idx="1"/>
          </p:nvPr>
        </p:nvSpPr>
        <p:spPr>
          <a:xfrm>
            <a:off x="685802" y="4343401"/>
            <a:ext cx="5486400" cy="411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42" name="Google Shape;142;g3669771b81a_0_55:notes"/>
          <p:cNvSpPr>
            <a:spLocks noGrp="1" noRot="1" noChangeAspect="1"/>
          </p:cNvSpPr>
          <p:nvPr>
            <p:ph type="sldImg" idx="2"/>
          </p:nvPr>
        </p:nvSpPr>
        <p:spPr>
          <a:xfrm>
            <a:off x="2156615" y="685480"/>
            <a:ext cx="2544900" cy="34293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Google Shape;147;g35fa30c4f18_0_1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GB" u="sng">
                <a:solidFill>
                  <a:schemeClr val="hlink"/>
                </a:solidFill>
                <a:hlinkClick r:id="rId3"/>
              </a:rPr>
              <a:t>https://drive.google.com/file/d/1AwLdjKRa3QnwDeicf5kPsx20PO0fmaEz/view?usp=sharing</a:t>
            </a:r>
            <a:r>
              <a:rPr lang="en-GB"/>
              <a:t> </a:t>
            </a:r>
            <a:endParaRPr/>
          </a:p>
        </p:txBody>
      </p:sp>
      <p:sp>
        <p:nvSpPr>
          <p:cNvPr id="148" name="Google Shape;148;g35fa30c4f18_0_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g3669771b81a_0_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60" name="Google Shape;160;g3669771b81a_0_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Google Shape;169;g35fa30c4f18_0_9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70" name="Google Shape;170;g35fa30c4f18_0_9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Title Slide">
  <p:cSld name="1_Title Slide">
    <p:bg>
      <p:bgPr>
        <a:solidFill>
          <a:schemeClr val="lt1"/>
        </a:solidFill>
        <a:effectLst/>
      </p:bgPr>
    </p:bg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Google Shape;16;p26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" y="-253998"/>
            <a:ext cx="9905998" cy="7111999"/>
          </a:xfrm>
          <a:prstGeom prst="rect">
            <a:avLst/>
          </a:prstGeom>
          <a:noFill/>
          <a:ln>
            <a:noFill/>
          </a:ln>
        </p:spPr>
      </p:pic>
      <p:sp>
        <p:nvSpPr>
          <p:cNvPr id="17" name="Google Shape;17;p26"/>
          <p:cNvSpPr/>
          <p:nvPr/>
        </p:nvSpPr>
        <p:spPr>
          <a:xfrm>
            <a:off x="4418076" y="950976"/>
            <a:ext cx="1159002" cy="1316736"/>
          </a:xfrm>
          <a:custGeom>
            <a:avLst/>
            <a:gdLst/>
            <a:ahLst/>
            <a:cxnLst/>
            <a:rect l="l" t="t" r="r" b="b"/>
            <a:pathLst>
              <a:path w="1069848" h="987552" extrusionOk="0">
                <a:moveTo>
                  <a:pt x="228600" y="36576"/>
                </a:moveTo>
                <a:lnTo>
                  <a:pt x="0" y="658368"/>
                </a:lnTo>
                <a:lnTo>
                  <a:pt x="109728" y="859536"/>
                </a:lnTo>
                <a:lnTo>
                  <a:pt x="356616" y="877824"/>
                </a:lnTo>
                <a:lnTo>
                  <a:pt x="640080" y="987552"/>
                </a:lnTo>
                <a:lnTo>
                  <a:pt x="1014984" y="969264"/>
                </a:lnTo>
                <a:lnTo>
                  <a:pt x="1042416" y="722376"/>
                </a:lnTo>
                <a:lnTo>
                  <a:pt x="1069848" y="246888"/>
                </a:lnTo>
                <a:lnTo>
                  <a:pt x="850392" y="0"/>
                </a:lnTo>
                <a:lnTo>
                  <a:pt x="228600" y="36576"/>
                </a:lnTo>
                <a:close/>
              </a:path>
            </a:pathLst>
          </a:custGeom>
          <a:solidFill>
            <a:srgbClr val="00C80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88"/>
              <a:buFont typeface="Arial"/>
              <a:buNone/>
            </a:pPr>
            <a:endParaRPr sz="2288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8" name="Google Shape;18;p26" descr="A picture containing black, darkness, black and white&#10;&#10;Description automatically generated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491769" y="720187"/>
            <a:ext cx="1238250" cy="1524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9" name="Google Shape;19;p26" descr="A picture containing black, darkness&#10;&#10;Description automatically generated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4172298" y="1440230"/>
            <a:ext cx="565249" cy="632447"/>
          </a:xfrm>
          <a:prstGeom prst="rect">
            <a:avLst/>
          </a:prstGeom>
          <a:noFill/>
          <a:ln>
            <a:noFill/>
          </a:ln>
        </p:spPr>
      </p:pic>
      <p:pic>
        <p:nvPicPr>
          <p:cNvPr id="20" name="Google Shape;20;p26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178213" y="1196017"/>
            <a:ext cx="2947323" cy="594155"/>
          </a:xfrm>
          <a:prstGeom prst="rect">
            <a:avLst/>
          </a:prstGeom>
          <a:noFill/>
          <a:ln>
            <a:noFill/>
          </a:ln>
        </p:spPr>
      </p:pic>
      <p:sp>
        <p:nvSpPr>
          <p:cNvPr id="21" name="Google Shape;21;p26"/>
          <p:cNvSpPr/>
          <p:nvPr/>
        </p:nvSpPr>
        <p:spPr>
          <a:xfrm>
            <a:off x="326898" y="4498848"/>
            <a:ext cx="1495806" cy="1914144"/>
          </a:xfrm>
          <a:custGeom>
            <a:avLst/>
            <a:gdLst/>
            <a:ahLst/>
            <a:cxnLst/>
            <a:rect l="l" t="t" r="r" b="b"/>
            <a:pathLst>
              <a:path w="1380744" h="1435608" extrusionOk="0">
                <a:moveTo>
                  <a:pt x="365760" y="219456"/>
                </a:moveTo>
                <a:lnTo>
                  <a:pt x="411480" y="192024"/>
                </a:lnTo>
                <a:lnTo>
                  <a:pt x="722376" y="0"/>
                </a:lnTo>
                <a:lnTo>
                  <a:pt x="1097280" y="82296"/>
                </a:lnTo>
                <a:lnTo>
                  <a:pt x="1335024" y="292608"/>
                </a:lnTo>
                <a:lnTo>
                  <a:pt x="1380744" y="630936"/>
                </a:lnTo>
                <a:lnTo>
                  <a:pt x="1298448" y="950976"/>
                </a:lnTo>
                <a:lnTo>
                  <a:pt x="1115568" y="1207008"/>
                </a:lnTo>
                <a:lnTo>
                  <a:pt x="685800" y="1426464"/>
                </a:lnTo>
                <a:lnTo>
                  <a:pt x="265176" y="1435608"/>
                </a:lnTo>
                <a:lnTo>
                  <a:pt x="0" y="1307592"/>
                </a:lnTo>
                <a:lnTo>
                  <a:pt x="18288" y="804672"/>
                </a:lnTo>
                <a:lnTo>
                  <a:pt x="365760" y="219456"/>
                </a:lnTo>
                <a:close/>
              </a:path>
            </a:pathLst>
          </a:custGeom>
          <a:solidFill>
            <a:srgbClr val="00C80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88"/>
              <a:buFont typeface="Arial"/>
              <a:buNone/>
            </a:pPr>
            <a:endParaRPr sz="2288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2" name="Google Shape;22;p26" descr="A black and white image of a bird&#10;&#10;Description automatically generated with low confidence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265456" y="4718689"/>
            <a:ext cx="1389592" cy="1507067"/>
          </a:xfrm>
          <a:prstGeom prst="rect">
            <a:avLst/>
          </a:prstGeom>
          <a:noFill/>
          <a:ln>
            <a:noFill/>
          </a:ln>
        </p:spPr>
      </p:pic>
      <p:pic>
        <p:nvPicPr>
          <p:cNvPr id="23" name="Google Shape;23;p26" descr="A picture containing black, darkness, black and white&#10;&#10;Description automatically generated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78930" y="6036007"/>
            <a:ext cx="522817" cy="42333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ivider Dusk Orange">
  <p:cSld name="Divider Dusk Orange">
    <p:bg>
      <p:bgPr>
        <a:solidFill>
          <a:schemeClr val="accent4"/>
        </a:solidFill>
        <a:effectLst/>
      </p:bgPr>
    </p:bg>
    <p:spTree>
      <p:nvGrpSpPr>
        <p:cNvPr id="1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g3669771b81a_0_199"/>
          <p:cNvSpPr txBox="1">
            <a:spLocks noGrp="1"/>
          </p:cNvSpPr>
          <p:nvPr>
            <p:ph type="body" idx="1"/>
          </p:nvPr>
        </p:nvSpPr>
        <p:spPr>
          <a:xfrm>
            <a:off x="2276389" y="2669745"/>
            <a:ext cx="5353200" cy="151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lvl="0" indent="-228600" algn="ctr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SzPts val="4999"/>
              <a:buNone/>
              <a:defRPr sz="4999" b="1" i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342900" algn="l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2pPr>
            <a:lvl3pPr marL="1371600" lvl="2" indent="-342900" algn="l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42900" algn="l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6" name="Google Shape;66;g3669771b81a_0_199"/>
          <p:cNvSpPr txBox="1">
            <a:spLocks noGrp="1"/>
          </p:cNvSpPr>
          <p:nvPr>
            <p:ph type="sldNum" idx="12"/>
          </p:nvPr>
        </p:nvSpPr>
        <p:spPr>
          <a:xfrm>
            <a:off x="7101729" y="6125009"/>
            <a:ext cx="22290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121">
          <p15:clr>
            <a:srgbClr val="FBAE40"/>
          </p15:clr>
        </p15:guide>
        <p15:guide id="3" pos="282">
          <p15:clr>
            <a:srgbClr val="FBAE40"/>
          </p15:clr>
        </p15:guide>
        <p15:guide id="4" pos="5960">
          <p15:clr>
            <a:srgbClr val="FBAE40"/>
          </p15:clr>
        </p15:guide>
        <p15:guide id="5" orient="horz" pos="346">
          <p15:clr>
            <a:srgbClr val="FBAE40"/>
          </p15:clr>
        </p15:guide>
        <p15:guide id="6" orient="horz" pos="3974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ivider Polar Teal">
  <p:cSld name="Divider Polar Teal">
    <p:bg>
      <p:bgPr>
        <a:solidFill>
          <a:schemeClr val="accent6"/>
        </a:solidFill>
        <a:effectLst/>
      </p:bgPr>
    </p:bg>
    <p:spTree>
      <p:nvGrpSpPr>
        <p:cNvPr id="1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g3669771b81a_0_205"/>
          <p:cNvSpPr txBox="1">
            <a:spLocks noGrp="1"/>
          </p:cNvSpPr>
          <p:nvPr>
            <p:ph type="body" idx="1"/>
          </p:nvPr>
        </p:nvSpPr>
        <p:spPr>
          <a:xfrm>
            <a:off x="2276389" y="2669745"/>
            <a:ext cx="5353200" cy="151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lvl="0" indent="-228600" algn="ctr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SzPts val="4999"/>
              <a:buNone/>
              <a:defRPr sz="4999" b="1" i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342900" algn="l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2pPr>
            <a:lvl3pPr marL="1371600" lvl="2" indent="-342900" algn="l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42900" algn="l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9" name="Google Shape;69;g3669771b81a_0_205"/>
          <p:cNvSpPr txBox="1">
            <a:spLocks noGrp="1"/>
          </p:cNvSpPr>
          <p:nvPr>
            <p:ph type="sldNum" idx="12"/>
          </p:nvPr>
        </p:nvSpPr>
        <p:spPr>
          <a:xfrm>
            <a:off x="7101729" y="6125009"/>
            <a:ext cx="22290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121">
          <p15:clr>
            <a:srgbClr val="FBAE40"/>
          </p15:clr>
        </p15:guide>
        <p15:guide id="3" pos="282">
          <p15:clr>
            <a:srgbClr val="FBAE40"/>
          </p15:clr>
        </p15:guide>
        <p15:guide id="4" pos="5960">
          <p15:clr>
            <a:srgbClr val="FBAE40"/>
          </p15:clr>
        </p15:guide>
        <p15:guide id="5" orient="horz" pos="346">
          <p15:clr>
            <a:srgbClr val="FBAE40"/>
          </p15:clr>
        </p15:guide>
        <p15:guide id="6" orient="horz" pos="3974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lumn">
  <p:cSld name="Column">
    <p:spTree>
      <p:nvGrpSpPr>
        <p:cNvPr id="1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Google Shape;25;p29"/>
          <p:cNvSpPr txBox="1">
            <a:spLocks noGrp="1"/>
          </p:cNvSpPr>
          <p:nvPr>
            <p:ph type="title"/>
          </p:nvPr>
        </p:nvSpPr>
        <p:spPr>
          <a:xfrm>
            <a:off x="681037" y="456073"/>
            <a:ext cx="8543925" cy="9112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6" name="Google Shape;26;p29"/>
          <p:cNvSpPr txBox="1">
            <a:spLocks noGrp="1"/>
          </p:cNvSpPr>
          <p:nvPr>
            <p:ph type="dt" idx="10"/>
          </p:nvPr>
        </p:nvSpPr>
        <p:spPr>
          <a:xfrm>
            <a:off x="681038" y="6356351"/>
            <a:ext cx="22288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29"/>
          <p:cNvSpPr txBox="1">
            <a:spLocks noGrp="1"/>
          </p:cNvSpPr>
          <p:nvPr>
            <p:ph type="ftr" idx="11"/>
          </p:nvPr>
        </p:nvSpPr>
        <p:spPr>
          <a:xfrm>
            <a:off x="3281363" y="6356351"/>
            <a:ext cx="3343275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8" name="Google Shape;28;p29"/>
          <p:cNvSpPr txBox="1">
            <a:spLocks noGrp="1"/>
          </p:cNvSpPr>
          <p:nvPr>
            <p:ph type="sldNum" idx="12"/>
          </p:nvPr>
        </p:nvSpPr>
        <p:spPr>
          <a:xfrm>
            <a:off x="6996113" y="6356351"/>
            <a:ext cx="22288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75"/>
              <a:buFont typeface="Arial"/>
              <a:buNone/>
              <a:defRPr sz="975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75"/>
              <a:buFont typeface="Arial"/>
              <a:buNone/>
              <a:defRPr sz="975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75"/>
              <a:buFont typeface="Arial"/>
              <a:buNone/>
              <a:defRPr sz="975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75"/>
              <a:buFont typeface="Arial"/>
              <a:buNone/>
              <a:defRPr sz="975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75"/>
              <a:buFont typeface="Arial"/>
              <a:buNone/>
              <a:defRPr sz="975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75"/>
              <a:buFont typeface="Arial"/>
              <a:buNone/>
              <a:defRPr sz="975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75"/>
              <a:buFont typeface="Arial"/>
              <a:buNone/>
              <a:defRPr sz="975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75"/>
              <a:buFont typeface="Arial"/>
              <a:buNone/>
              <a:defRPr sz="975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75"/>
              <a:buFont typeface="Arial"/>
              <a:buNone/>
              <a:defRPr sz="975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Page </a:t>
            </a: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29" name="Google Shape;29;p29"/>
          <p:cNvSpPr txBox="1">
            <a:spLocks noGrp="1"/>
          </p:cNvSpPr>
          <p:nvPr>
            <p:ph type="body" idx="1"/>
          </p:nvPr>
        </p:nvSpPr>
        <p:spPr>
          <a:xfrm>
            <a:off x="681036" y="1548371"/>
            <a:ext cx="4132101" cy="46093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81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0" name="Google Shape;30;p29"/>
          <p:cNvSpPr txBox="1">
            <a:spLocks noGrp="1"/>
          </p:cNvSpPr>
          <p:nvPr>
            <p:ph type="body" idx="2"/>
          </p:nvPr>
        </p:nvSpPr>
        <p:spPr>
          <a:xfrm>
            <a:off x="5092861" y="1548371"/>
            <a:ext cx="4132101" cy="46093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81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1" name="Google Shape;31;p29"/>
          <p:cNvSpPr txBox="1"/>
          <p:nvPr/>
        </p:nvSpPr>
        <p:spPr>
          <a:xfrm>
            <a:off x="121300" y="83975"/>
            <a:ext cx="52179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50"/>
              <a:buFont typeface="Arial"/>
              <a:buNone/>
            </a:pPr>
            <a:r>
              <a:rPr lang="en-GB" sz="1150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4th</a:t>
            </a:r>
            <a:r>
              <a:rPr lang="en-GB" sz="115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Grade - </a:t>
            </a:r>
            <a:r>
              <a:rPr lang="en-GB" sz="1150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Including Audio Recordings with Funny Voice Recorder</a:t>
            </a:r>
            <a:endParaRPr sz="1150" b="0" i="0" u="none" strike="noStrike" cap="none">
              <a:solidFill>
                <a:srgbClr val="888888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USE">
  <p:cSld name="USE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27"/>
          <p:cNvSpPr txBox="1">
            <a:spLocks noGrp="1"/>
          </p:cNvSpPr>
          <p:nvPr>
            <p:ph type="title"/>
          </p:nvPr>
        </p:nvSpPr>
        <p:spPr>
          <a:xfrm>
            <a:off x="681037" y="456073"/>
            <a:ext cx="8543925" cy="9112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4" name="Google Shape;34;p27"/>
          <p:cNvSpPr txBox="1">
            <a:spLocks noGrp="1"/>
          </p:cNvSpPr>
          <p:nvPr>
            <p:ph type="dt" idx="10"/>
          </p:nvPr>
        </p:nvSpPr>
        <p:spPr>
          <a:xfrm>
            <a:off x="681038" y="6356351"/>
            <a:ext cx="22288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27"/>
          <p:cNvSpPr txBox="1">
            <a:spLocks noGrp="1"/>
          </p:cNvSpPr>
          <p:nvPr>
            <p:ph type="ftr" idx="11"/>
          </p:nvPr>
        </p:nvSpPr>
        <p:spPr>
          <a:xfrm>
            <a:off x="3281363" y="6356351"/>
            <a:ext cx="3343275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6" name="Google Shape;36;p27"/>
          <p:cNvSpPr txBox="1">
            <a:spLocks noGrp="1"/>
          </p:cNvSpPr>
          <p:nvPr>
            <p:ph type="sldNum" idx="12"/>
          </p:nvPr>
        </p:nvSpPr>
        <p:spPr>
          <a:xfrm>
            <a:off x="6996113" y="6356351"/>
            <a:ext cx="22288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75"/>
              <a:buFont typeface="Arial"/>
              <a:buNone/>
              <a:defRPr sz="975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75"/>
              <a:buFont typeface="Arial"/>
              <a:buNone/>
              <a:defRPr sz="975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75"/>
              <a:buFont typeface="Arial"/>
              <a:buNone/>
              <a:defRPr sz="975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75"/>
              <a:buFont typeface="Arial"/>
              <a:buNone/>
              <a:defRPr sz="975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75"/>
              <a:buFont typeface="Arial"/>
              <a:buNone/>
              <a:defRPr sz="975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75"/>
              <a:buFont typeface="Arial"/>
              <a:buNone/>
              <a:defRPr sz="975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75"/>
              <a:buFont typeface="Arial"/>
              <a:buNone/>
              <a:defRPr sz="975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75"/>
              <a:buFont typeface="Arial"/>
              <a:buNone/>
              <a:defRPr sz="975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75"/>
              <a:buFont typeface="Arial"/>
              <a:buNone/>
              <a:defRPr sz="975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Page </a:t>
            </a: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37" name="Google Shape;37;p27"/>
          <p:cNvSpPr txBox="1">
            <a:spLocks noGrp="1"/>
          </p:cNvSpPr>
          <p:nvPr>
            <p:ph type="body" idx="1"/>
          </p:nvPr>
        </p:nvSpPr>
        <p:spPr>
          <a:xfrm>
            <a:off x="681036" y="1548371"/>
            <a:ext cx="8543925" cy="46093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81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8" name="Google Shape;38;p27"/>
          <p:cNvSpPr txBox="1"/>
          <p:nvPr/>
        </p:nvSpPr>
        <p:spPr>
          <a:xfrm>
            <a:off x="121300" y="83975"/>
            <a:ext cx="52773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50"/>
              <a:buFont typeface="Arial"/>
              <a:buNone/>
            </a:pPr>
            <a:r>
              <a:rPr lang="en-GB" sz="1150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4th Grade - Including Audio Recordings with Funny Voice Recorder</a:t>
            </a:r>
            <a:endParaRPr sz="1150">
              <a:solidFill>
                <a:srgbClr val="888888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50"/>
              <a:buFont typeface="Arial"/>
              <a:buNone/>
            </a:pPr>
            <a:endParaRPr sz="1150">
              <a:solidFill>
                <a:srgbClr val="888888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4_Title Only">
  <p:cSld name="4_Title Only">
    <p:spTree>
      <p:nvGrpSpPr>
        <p:cNvPr id="1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Google Shape;40;p28"/>
          <p:cNvSpPr txBox="1">
            <a:spLocks noGrp="1"/>
          </p:cNvSpPr>
          <p:nvPr>
            <p:ph type="title"/>
          </p:nvPr>
        </p:nvSpPr>
        <p:spPr>
          <a:xfrm>
            <a:off x="460997" y="369143"/>
            <a:ext cx="3822841" cy="83024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80000" rIns="0" bIns="180000" anchor="ctr" anchorCtr="0">
            <a:sp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33"/>
              <a:buFont typeface="Helvetica Neue"/>
              <a:buNone/>
              <a:defRPr sz="3033" b="0" i="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1" name="Google Shape;41;p28"/>
          <p:cNvSpPr txBox="1"/>
          <p:nvPr/>
        </p:nvSpPr>
        <p:spPr>
          <a:xfrm>
            <a:off x="9539907" y="6509187"/>
            <a:ext cx="452231" cy="27578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92"/>
              <a:buFont typeface="Arial"/>
              <a:buNone/>
            </a:pPr>
            <a:fld id="{00000000-1234-1234-1234-123412341234}" type="slidenum">
              <a:rPr lang="en-GB" sz="1192" b="0" i="0" u="none" strike="noStrike" cap="none">
                <a:solidFill>
                  <a:srgbClr val="7F7F7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‹#›</a:t>
            </a:fld>
            <a:endParaRPr sz="1192" b="0" i="0" u="none" strike="noStrike" cap="none">
              <a:solidFill>
                <a:srgbClr val="7F7F7F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42" name="Google Shape;42;p28"/>
          <p:cNvSpPr txBox="1"/>
          <p:nvPr/>
        </p:nvSpPr>
        <p:spPr>
          <a:xfrm>
            <a:off x="121300" y="83975"/>
            <a:ext cx="52773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50"/>
              <a:buFont typeface="Arial"/>
              <a:buNone/>
            </a:pPr>
            <a:r>
              <a:rPr lang="en-GB" sz="1150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4th Grade - Including Audio Recordings with Funny Voice Recorder</a:t>
            </a:r>
            <a:endParaRPr sz="1150">
              <a:solidFill>
                <a:srgbClr val="888888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50"/>
              <a:buFont typeface="Arial"/>
              <a:buNone/>
            </a:pPr>
            <a:endParaRPr sz="1150">
              <a:solidFill>
                <a:srgbClr val="888888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120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>
  <p:cSld name="Title Slide">
    <p:bg>
      <p:bgPr>
        <a:solidFill>
          <a:schemeClr val="lt1"/>
        </a:solidFill>
        <a:effectLst/>
      </p:bgPr>
    </p:bg>
    <p:spTree>
      <p:nvGrpSpPr>
        <p:cNvPr id="1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Google Shape;44;p30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801785" y="1196017"/>
            <a:ext cx="2947323" cy="594155"/>
          </a:xfrm>
          <a:prstGeom prst="rect">
            <a:avLst/>
          </a:prstGeom>
          <a:noFill/>
          <a:ln>
            <a:noFill/>
          </a:ln>
        </p:spPr>
      </p:pic>
      <p:sp>
        <p:nvSpPr>
          <p:cNvPr id="45" name="Google Shape;45;p30"/>
          <p:cNvSpPr txBox="1">
            <a:spLocks noGrp="1"/>
          </p:cNvSpPr>
          <p:nvPr>
            <p:ph type="ctrTitle"/>
          </p:nvPr>
        </p:nvSpPr>
        <p:spPr>
          <a:xfrm>
            <a:off x="887451" y="3126259"/>
            <a:ext cx="5437923" cy="13204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767"/>
              <a:buFont typeface="Arial"/>
              <a:buNone/>
              <a:defRPr sz="4767">
                <a:solidFill>
                  <a:srgbClr val="000000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120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ivider Lantern Blue">
  <p:cSld name="Divider Lantern Blue">
    <p:bg>
      <p:bgPr>
        <a:solidFill>
          <a:schemeClr val="accent2"/>
        </a:solidFill>
        <a:effectLst/>
      </p:bgPr>
    </p:bg>
    <p:spTree>
      <p:nvGrpSpPr>
        <p:cNvPr id="1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Google Shape;53;g3669771b81a_0_193"/>
          <p:cNvSpPr txBox="1">
            <a:spLocks noGrp="1"/>
          </p:cNvSpPr>
          <p:nvPr>
            <p:ph type="body" idx="1"/>
          </p:nvPr>
        </p:nvSpPr>
        <p:spPr>
          <a:xfrm>
            <a:off x="2276389" y="2669745"/>
            <a:ext cx="5353200" cy="151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lvl="0" indent="-228600" algn="ctr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SzPts val="4999"/>
              <a:buNone/>
              <a:defRPr sz="4999" b="1" i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342900" algn="l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2pPr>
            <a:lvl3pPr marL="1371600" lvl="2" indent="-342900" algn="l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42900" algn="l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4" name="Google Shape;54;g3669771b81a_0_193"/>
          <p:cNvSpPr txBox="1">
            <a:spLocks noGrp="1"/>
          </p:cNvSpPr>
          <p:nvPr>
            <p:ph type="sldNum" idx="12"/>
          </p:nvPr>
        </p:nvSpPr>
        <p:spPr>
          <a:xfrm>
            <a:off x="7101729" y="6125009"/>
            <a:ext cx="22290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121">
          <p15:clr>
            <a:srgbClr val="FBAE40"/>
          </p15:clr>
        </p15:guide>
        <p15:guide id="3" pos="282">
          <p15:clr>
            <a:srgbClr val="FBAE40"/>
          </p15:clr>
        </p15:guide>
        <p15:guide id="4" pos="5960">
          <p15:clr>
            <a:srgbClr val="FBAE40"/>
          </p15:clr>
        </p15:guide>
        <p15:guide id="5" orient="horz" pos="346">
          <p15:clr>
            <a:srgbClr val="FBAE40"/>
          </p15:clr>
        </p15:guide>
        <p15:guide id="6" orient="horz" pos="3974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ivider Polar Purple">
  <p:cSld name="Divider Polar Purple">
    <p:bg>
      <p:bgPr>
        <a:solidFill>
          <a:schemeClr val="accent5"/>
        </a:solidFill>
        <a:effectLst/>
      </p:bgPr>
    </p:bg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g3669771b81a_0_202"/>
          <p:cNvSpPr txBox="1">
            <a:spLocks noGrp="1"/>
          </p:cNvSpPr>
          <p:nvPr>
            <p:ph type="body" idx="1"/>
          </p:nvPr>
        </p:nvSpPr>
        <p:spPr>
          <a:xfrm>
            <a:off x="2276389" y="2669745"/>
            <a:ext cx="5353200" cy="151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lvl="0" indent="-228600" algn="ctr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SzPts val="4999"/>
              <a:buNone/>
              <a:defRPr sz="4999" b="1" i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342900" algn="l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2pPr>
            <a:lvl3pPr marL="1371600" lvl="2" indent="-342900" algn="l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42900" algn="l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7" name="Google Shape;57;g3669771b81a_0_202"/>
          <p:cNvSpPr txBox="1">
            <a:spLocks noGrp="1"/>
          </p:cNvSpPr>
          <p:nvPr>
            <p:ph type="sldNum" idx="12"/>
          </p:nvPr>
        </p:nvSpPr>
        <p:spPr>
          <a:xfrm>
            <a:off x="7101729" y="6125009"/>
            <a:ext cx="22290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121">
          <p15:clr>
            <a:srgbClr val="FBAE40"/>
          </p15:clr>
        </p15:guide>
        <p15:guide id="3" pos="282">
          <p15:clr>
            <a:srgbClr val="FBAE40"/>
          </p15:clr>
        </p15:guide>
        <p15:guide id="4" pos="5960">
          <p15:clr>
            <a:srgbClr val="FBAE40"/>
          </p15:clr>
        </p15:guide>
        <p15:guide id="5" orient="horz" pos="346">
          <p15:clr>
            <a:srgbClr val="FBAE40"/>
          </p15:clr>
        </p15:guide>
        <p15:guide id="6" orient="horz" pos="3974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ivider Dusk Red">
  <p:cSld name="Divider Dusk Red">
    <p:bg>
      <p:bgPr>
        <a:solidFill>
          <a:schemeClr val="accent3"/>
        </a:solidFill>
        <a:effectLst/>
      </p:bgPr>
    </p:bg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g3669771b81a_0_196"/>
          <p:cNvSpPr txBox="1">
            <a:spLocks noGrp="1"/>
          </p:cNvSpPr>
          <p:nvPr>
            <p:ph type="body" idx="1"/>
          </p:nvPr>
        </p:nvSpPr>
        <p:spPr>
          <a:xfrm>
            <a:off x="2276389" y="2669745"/>
            <a:ext cx="5353200" cy="151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lvl="0" indent="-228600" algn="ctr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SzPts val="4999"/>
              <a:buNone/>
              <a:defRPr sz="4999" b="1" i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342900" algn="l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2pPr>
            <a:lvl3pPr marL="1371600" lvl="2" indent="-342900" algn="l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42900" algn="l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0" name="Google Shape;60;g3669771b81a_0_196"/>
          <p:cNvSpPr txBox="1">
            <a:spLocks noGrp="1"/>
          </p:cNvSpPr>
          <p:nvPr>
            <p:ph type="sldNum" idx="12"/>
          </p:nvPr>
        </p:nvSpPr>
        <p:spPr>
          <a:xfrm>
            <a:off x="7101729" y="6125009"/>
            <a:ext cx="22290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121">
          <p15:clr>
            <a:srgbClr val="FBAE40"/>
          </p15:clr>
        </p15:guide>
        <p15:guide id="3" pos="282">
          <p15:clr>
            <a:srgbClr val="FBAE40"/>
          </p15:clr>
        </p15:guide>
        <p15:guide id="4" pos="5960">
          <p15:clr>
            <a:srgbClr val="FBAE40"/>
          </p15:clr>
        </p15:guide>
        <p15:guide id="5" orient="horz" pos="346">
          <p15:clr>
            <a:srgbClr val="FBAE40"/>
          </p15:clr>
        </p15:guide>
        <p15:guide id="6" orient="horz" pos="3974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ivider Lantern Green">
  <p:cSld name="Divider Lantern Green">
    <p:bg>
      <p:bgPr>
        <a:solidFill>
          <a:schemeClr val="accent1"/>
        </a:solidFill>
        <a:effectLst/>
      </p:bgPr>
    </p:bg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g3669771b81a_0_208"/>
          <p:cNvSpPr txBox="1">
            <a:spLocks noGrp="1"/>
          </p:cNvSpPr>
          <p:nvPr>
            <p:ph type="body" idx="1"/>
          </p:nvPr>
        </p:nvSpPr>
        <p:spPr>
          <a:xfrm>
            <a:off x="2276389" y="2669745"/>
            <a:ext cx="5353200" cy="151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lvl="0" indent="-228600" algn="ctr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SzPts val="4999"/>
              <a:buNone/>
              <a:defRPr sz="4999" b="1" i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342900" algn="l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2pPr>
            <a:lvl3pPr marL="1371600" lvl="2" indent="-342900" algn="l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42900" algn="l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3" name="Google Shape;63;g3669771b81a_0_208"/>
          <p:cNvSpPr txBox="1">
            <a:spLocks noGrp="1"/>
          </p:cNvSpPr>
          <p:nvPr>
            <p:ph type="sldNum" idx="12"/>
          </p:nvPr>
        </p:nvSpPr>
        <p:spPr>
          <a:xfrm>
            <a:off x="7101729" y="6125009"/>
            <a:ext cx="22290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121">
          <p15:clr>
            <a:srgbClr val="FBAE40"/>
          </p15:clr>
        </p15:guide>
        <p15:guide id="3" pos="282">
          <p15:clr>
            <a:srgbClr val="FBAE40"/>
          </p15:clr>
        </p15:guide>
        <p15:guide id="4" pos="5960">
          <p15:clr>
            <a:srgbClr val="FBAE40"/>
          </p15:clr>
        </p15:guide>
        <p15:guide id="5" orient="horz" pos="346">
          <p15:clr>
            <a:srgbClr val="FBAE40"/>
          </p15:clr>
        </p15:guide>
        <p15:guide id="6" orient="horz" pos="3974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slideLayout" Target="../slideLayouts/slideLayout8.xml"/><Relationship Id="rId7" Type="http://schemas.openxmlformats.org/officeDocument/2006/relationships/theme" Target="../theme/theme2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6" Type="http://schemas.openxmlformats.org/officeDocument/2006/relationships/slideLayout" Target="../slideLayouts/slideLayout11.xml"/><Relationship Id="rId5" Type="http://schemas.openxmlformats.org/officeDocument/2006/relationships/slideLayout" Target="../slideLayouts/slideLayout10.xml"/><Relationship Id="rId4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5"/>
          <p:cNvSpPr txBox="1">
            <a:spLocks noGrp="1"/>
          </p:cNvSpPr>
          <p:nvPr>
            <p:ph type="title"/>
          </p:nvPr>
        </p:nvSpPr>
        <p:spPr>
          <a:xfrm>
            <a:off x="681038" y="365125"/>
            <a:ext cx="8543925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75"/>
              <a:buFont typeface="Arial"/>
              <a:buNone/>
              <a:defRPr sz="3575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" name="Google Shape;11;p25"/>
          <p:cNvSpPr txBox="1"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373062" algn="l" rtl="0">
              <a:lnSpc>
                <a:spcPct val="90000"/>
              </a:lnSpc>
              <a:spcBef>
                <a:spcPts val="812"/>
              </a:spcBef>
              <a:spcAft>
                <a:spcPts val="0"/>
              </a:spcAft>
              <a:buClr>
                <a:schemeClr val="dk1"/>
              </a:buClr>
              <a:buSzPts val="2275"/>
              <a:buFont typeface="Arial"/>
              <a:buChar char="•"/>
              <a:defRPr sz="2275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914400" marR="0" lvl="1" indent="-352425" algn="l" rtl="0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950"/>
              <a:buFont typeface="Arial"/>
              <a:buChar char="•"/>
              <a:defRPr sz="195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1371600" marR="0" lvl="2" indent="-331787" algn="l" rtl="0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625"/>
              <a:buFont typeface="Arial"/>
              <a:buChar char="•"/>
              <a:defRPr sz="1625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1828800" marR="0" lvl="3" indent="-321436" algn="l" rtl="0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462"/>
              <a:buFont typeface="Arial"/>
              <a:buChar char="•"/>
              <a:defRPr sz="1462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2286000" marR="0" lvl="4" indent="-321436" algn="l" rtl="0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462"/>
              <a:buFont typeface="Arial"/>
              <a:buChar char="•"/>
              <a:defRPr sz="1462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2743200" marR="0" lvl="5" indent="-321436" algn="l" rtl="0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462"/>
              <a:buFont typeface="Arial"/>
              <a:buChar char="•"/>
              <a:defRPr sz="1462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21436" algn="l" rtl="0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462"/>
              <a:buFont typeface="Arial"/>
              <a:buChar char="•"/>
              <a:defRPr sz="1462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21436" algn="l" rtl="0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462"/>
              <a:buFont typeface="Arial"/>
              <a:buChar char="•"/>
              <a:defRPr sz="1462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21436" algn="l" rtl="0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462"/>
              <a:buFont typeface="Arial"/>
              <a:buChar char="•"/>
              <a:defRPr sz="1462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Google Shape;12;p25"/>
          <p:cNvSpPr txBox="1">
            <a:spLocks noGrp="1"/>
          </p:cNvSpPr>
          <p:nvPr>
            <p:ph type="dt" idx="10"/>
          </p:nvPr>
        </p:nvSpPr>
        <p:spPr>
          <a:xfrm>
            <a:off x="681038" y="6356351"/>
            <a:ext cx="22288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975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12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12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12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12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12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12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12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12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" name="Google Shape;13;p25"/>
          <p:cNvSpPr txBox="1">
            <a:spLocks noGrp="1"/>
          </p:cNvSpPr>
          <p:nvPr>
            <p:ph type="ftr" idx="11"/>
          </p:nvPr>
        </p:nvSpPr>
        <p:spPr>
          <a:xfrm>
            <a:off x="3281363" y="6356351"/>
            <a:ext cx="3343275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975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12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12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12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12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12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12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12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12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Google Shape;14;p25"/>
          <p:cNvSpPr txBox="1">
            <a:spLocks noGrp="1"/>
          </p:cNvSpPr>
          <p:nvPr>
            <p:ph type="sldNum" idx="12"/>
          </p:nvPr>
        </p:nvSpPr>
        <p:spPr>
          <a:xfrm>
            <a:off x="6996113" y="6356351"/>
            <a:ext cx="22288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75"/>
              <a:buFont typeface="Arial"/>
              <a:buNone/>
              <a:defRPr sz="975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75"/>
              <a:buFont typeface="Arial"/>
              <a:buNone/>
              <a:defRPr sz="975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75"/>
              <a:buFont typeface="Arial"/>
              <a:buNone/>
              <a:defRPr sz="975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75"/>
              <a:buFont typeface="Arial"/>
              <a:buNone/>
              <a:defRPr sz="975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75"/>
              <a:buFont typeface="Arial"/>
              <a:buNone/>
              <a:defRPr sz="975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75"/>
              <a:buFont typeface="Arial"/>
              <a:buNone/>
              <a:defRPr sz="975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75"/>
              <a:buFont typeface="Arial"/>
              <a:buNone/>
              <a:defRPr sz="975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75"/>
              <a:buFont typeface="Arial"/>
              <a:buNone/>
              <a:defRPr sz="975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75"/>
              <a:buFont typeface="Arial"/>
              <a:buNone/>
              <a:defRPr sz="975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" name="Google Shape;47;g3669771b81a_0_186" descr="A close up of a logo&#10;&#10;Description automatically generated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7799472" y="461975"/>
            <a:ext cx="1667467" cy="281259"/>
          </a:xfrm>
          <a:prstGeom prst="rect">
            <a:avLst/>
          </a:prstGeom>
          <a:noFill/>
          <a:ln>
            <a:noFill/>
          </a:ln>
        </p:spPr>
      </p:pic>
      <p:sp>
        <p:nvSpPr>
          <p:cNvPr id="48" name="Google Shape;48;g3669771b81a_0_186"/>
          <p:cNvSpPr txBox="1">
            <a:spLocks noGrp="1"/>
          </p:cNvSpPr>
          <p:nvPr>
            <p:ph type="title"/>
          </p:nvPr>
        </p:nvSpPr>
        <p:spPr>
          <a:xfrm>
            <a:off x="681038" y="365126"/>
            <a:ext cx="8544000" cy="13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399"/>
              <a:buFont typeface="Arial"/>
              <a:buNone/>
              <a:defRPr sz="4399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9" name="Google Shape;49;g3669771b81a_0_186"/>
          <p:cNvSpPr txBox="1">
            <a:spLocks noGrp="1"/>
          </p:cNvSpPr>
          <p:nvPr>
            <p:ph type="body" idx="1"/>
          </p:nvPr>
        </p:nvSpPr>
        <p:spPr>
          <a:xfrm>
            <a:off x="681038" y="1825625"/>
            <a:ext cx="8544000" cy="435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336" algn="l" rtl="0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799"/>
              <a:buFont typeface="Arial"/>
              <a:buChar char="•"/>
              <a:defRPr sz="2799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80936" algn="l" rtl="0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399"/>
              <a:buFont typeface="Arial"/>
              <a:buChar char="•"/>
              <a:defRPr sz="2399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55536" algn="l" rtl="0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999"/>
              <a:buFont typeface="Arial"/>
              <a:buChar char="•"/>
              <a:defRPr sz="1999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836" algn="l" rtl="0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799"/>
              <a:buFont typeface="Arial"/>
              <a:buChar char="•"/>
              <a:defRPr sz="1799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836" algn="l" rtl="0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799"/>
              <a:buFont typeface="Arial"/>
              <a:buChar char="•"/>
              <a:defRPr sz="1799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83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799"/>
              <a:buFont typeface="Arial"/>
              <a:buChar char="•"/>
              <a:defRPr sz="1799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83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799"/>
              <a:buFont typeface="Arial"/>
              <a:buChar char="•"/>
              <a:defRPr sz="1799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83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799"/>
              <a:buFont typeface="Arial"/>
              <a:buChar char="•"/>
              <a:defRPr sz="1799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83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799"/>
              <a:buFont typeface="Arial"/>
              <a:buChar char="•"/>
              <a:defRPr sz="1799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0" name="Google Shape;50;g3669771b81a_0_186"/>
          <p:cNvSpPr txBox="1">
            <a:spLocks noGrp="1"/>
          </p:cNvSpPr>
          <p:nvPr>
            <p:ph type="ftr" idx="11"/>
          </p:nvPr>
        </p:nvSpPr>
        <p:spPr>
          <a:xfrm>
            <a:off x="3281363" y="6356351"/>
            <a:ext cx="33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1" name="Google Shape;51;g3669771b81a_0_186"/>
          <p:cNvSpPr txBox="1">
            <a:spLocks noGrp="1"/>
          </p:cNvSpPr>
          <p:nvPr>
            <p:ph type="sldNum" idx="12"/>
          </p:nvPr>
        </p:nvSpPr>
        <p:spPr>
          <a:xfrm>
            <a:off x="6996112" y="6356351"/>
            <a:ext cx="22290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55" r:id="rId1"/>
    <p:sldLayoutId id="2147483656" r:id="rId2"/>
    <p:sldLayoutId id="2147483657" r:id="rId3"/>
    <p:sldLayoutId id="2147483658" r:id="rId4"/>
    <p:sldLayoutId id="2147483659" r:id="rId5"/>
    <p:sldLayoutId id="2147483660" r:id="rId6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mbit.io/us-voice-pp" TargetMode="Externa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2.png"/><Relationship Id="rId4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4.jpg"/><Relationship Id="rId4" Type="http://schemas.openxmlformats.org/officeDocument/2006/relationships/hyperlink" Target="https://makecode.microbit.org/" TargetMode="Externa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7.jpg"/><Relationship Id="rId5" Type="http://schemas.openxmlformats.org/officeDocument/2006/relationships/image" Target="../media/image20.png"/><Relationship Id="rId4" Type="http://schemas.openxmlformats.org/officeDocument/2006/relationships/image" Target="../media/image26.jp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2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3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2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8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9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36.png"/><Relationship Id="rId4" Type="http://schemas.openxmlformats.org/officeDocument/2006/relationships/image" Target="../media/image35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4" Type="http://schemas.openxmlformats.org/officeDocument/2006/relationships/slide" Target="slide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mbit.io/us-voice" TargetMode="Externa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00A000"/>
        </a:solidFill>
        <a:effectLst/>
      </p:bgPr>
    </p:bg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" name="Google Shape;75;g35fec345a22_0_24" descr="The micro:bit logo in black font on a green background.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413041" y="5737408"/>
            <a:ext cx="3104170" cy="948989"/>
          </a:xfrm>
          <a:prstGeom prst="rect">
            <a:avLst/>
          </a:prstGeom>
          <a:noFill/>
          <a:ln>
            <a:noFill/>
          </a:ln>
        </p:spPr>
      </p:pic>
      <p:sp>
        <p:nvSpPr>
          <p:cNvPr id="76" name="Google Shape;76;g35fec345a22_0_24"/>
          <p:cNvSpPr txBox="1"/>
          <p:nvPr/>
        </p:nvSpPr>
        <p:spPr>
          <a:xfrm>
            <a:off x="482065" y="6080301"/>
            <a:ext cx="2911800" cy="402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17"/>
              <a:buFont typeface="Arial"/>
              <a:buNone/>
            </a:pPr>
            <a:r>
              <a:rPr lang="en-GB" sz="2017" b="0" i="0" u="none" strike="noStrike" cap="none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Project guide</a:t>
            </a:r>
            <a:endParaRPr sz="19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7" name="Google Shape;77;g35fec345a22_0_24"/>
          <p:cNvSpPr txBox="1"/>
          <p:nvPr/>
        </p:nvSpPr>
        <p:spPr>
          <a:xfrm>
            <a:off x="283812" y="1352450"/>
            <a:ext cx="9447600" cy="1167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9050" tIns="49525" rIns="99050" bIns="4952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466"/>
              <a:buFont typeface="Arial"/>
              <a:buNone/>
            </a:pPr>
            <a:r>
              <a:rPr lang="en-GB" sz="3466" b="1">
                <a:solidFill>
                  <a:schemeClr val="lt1"/>
                </a:solidFill>
              </a:rPr>
              <a:t>Including Audio Recordings with Funny Voice Recorder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78" name="Google Shape;78;g35fec345a22_0_24"/>
          <p:cNvGrpSpPr/>
          <p:nvPr/>
        </p:nvGrpSpPr>
        <p:grpSpPr>
          <a:xfrm>
            <a:off x="283825" y="308093"/>
            <a:ext cx="6776414" cy="719853"/>
            <a:chOff x="1043748" y="-1624402"/>
            <a:chExt cx="1645200" cy="664500"/>
          </a:xfrm>
        </p:grpSpPr>
        <p:sp>
          <p:nvSpPr>
            <p:cNvPr id="79" name="Google Shape;79;g35fec345a22_0_24"/>
            <p:cNvSpPr/>
            <p:nvPr/>
          </p:nvSpPr>
          <p:spPr>
            <a:xfrm>
              <a:off x="1043748" y="-1624402"/>
              <a:ext cx="1645200" cy="664500"/>
            </a:xfrm>
            <a:prstGeom prst="roundRect">
              <a:avLst>
                <a:gd name="adj" fmla="val 50000"/>
              </a:avLst>
            </a:prstGeom>
            <a:noFill/>
            <a:ln w="82550" cap="flat" cmpd="sng">
              <a:solidFill>
                <a:schemeClr val="lt1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288"/>
                <a:buFont typeface="Arial"/>
                <a:buNone/>
              </a:pPr>
              <a:endParaRPr sz="2288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0" name="Google Shape;80;g35fec345a22_0_24"/>
            <p:cNvSpPr txBox="1"/>
            <p:nvPr/>
          </p:nvSpPr>
          <p:spPr>
            <a:xfrm>
              <a:off x="1112157" y="-1522993"/>
              <a:ext cx="1506000" cy="461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9050" tIns="49525" rIns="99050" bIns="49525" anchor="t" anchorCtr="0">
              <a:sp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600"/>
                <a:buFont typeface="Arial"/>
                <a:buNone/>
              </a:pPr>
              <a:r>
                <a:rPr lang="en-GB" sz="2600" b="0" i="0" u="none" strike="noStrike" cap="none">
                  <a:solidFill>
                    <a:schemeClr val="lt1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Integrating CS with </a:t>
              </a:r>
              <a:r>
                <a:rPr lang="en-GB" sz="2600">
                  <a:solidFill>
                    <a:schemeClr val="lt1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Literacy</a:t>
              </a:r>
              <a:r>
                <a:rPr lang="en-GB" sz="2600" b="0" i="0" u="none" strike="noStrike" cap="none">
                  <a:solidFill>
                    <a:schemeClr val="lt1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 - </a:t>
              </a:r>
              <a:r>
                <a:rPr lang="en-GB" sz="2600">
                  <a:solidFill>
                    <a:schemeClr val="lt1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4th</a:t>
              </a:r>
              <a:r>
                <a:rPr lang="en-GB" sz="2600" b="0" i="0" u="none" strike="noStrike" cap="none">
                  <a:solidFill>
                    <a:schemeClr val="lt1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 Grade</a:t>
              </a:r>
              <a:endParaRPr sz="2288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81" name="Google Shape;81;g35fec345a22_0_24" descr="'''"/>
          <p:cNvSpPr/>
          <p:nvPr/>
        </p:nvSpPr>
        <p:spPr>
          <a:xfrm>
            <a:off x="330225" y="5954600"/>
            <a:ext cx="2016000" cy="654300"/>
          </a:xfrm>
          <a:prstGeom prst="roundRect">
            <a:avLst>
              <a:gd name="adj" fmla="val 50000"/>
            </a:avLst>
          </a:prstGeom>
          <a:noFill/>
          <a:ln w="82550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87"/>
              <a:buFont typeface="Arial"/>
              <a:buNone/>
            </a:pPr>
            <a:endParaRPr sz="1887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2" name="Google Shape;82;g35fec345a22_0_24"/>
          <p:cNvSpPr/>
          <p:nvPr/>
        </p:nvSpPr>
        <p:spPr>
          <a:xfrm>
            <a:off x="283800" y="3422425"/>
            <a:ext cx="9233400" cy="21273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88"/>
              <a:buFont typeface="Arial"/>
              <a:buNone/>
            </a:pPr>
            <a:endParaRPr sz="2288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3" name="Google Shape;83;g35fec345a22_0_24"/>
          <p:cNvSpPr txBox="1"/>
          <p:nvPr/>
        </p:nvSpPr>
        <p:spPr>
          <a:xfrm>
            <a:off x="482075" y="3496750"/>
            <a:ext cx="8735700" cy="65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9050" tIns="49525" rIns="99050" bIns="49525" anchor="t" anchorCtr="0">
            <a:sp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000" b="1">
                <a:solidFill>
                  <a:srgbClr val="00A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What you </a:t>
            </a:r>
            <a:r>
              <a:rPr lang="en-GB" sz="2000" b="1">
                <a:solidFill>
                  <a:srgbClr val="00A000"/>
                </a:solidFill>
                <a:latin typeface="Helvetica Neue"/>
                <a:ea typeface="Helvetica Neue"/>
                <a:cs typeface="Helvetica Neue"/>
                <a:sym typeface="Helvetica Neue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0"/>
                  </a:ext>
                </a:extLst>
              </a:rPr>
              <a:t>need</a:t>
            </a:r>
            <a:r>
              <a:rPr lang="en-GB" sz="2000" b="1">
                <a:solidFill>
                  <a:srgbClr val="00A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:</a:t>
            </a:r>
            <a:endParaRPr sz="2000" b="1">
              <a:solidFill>
                <a:srgbClr val="00A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000" b="1">
              <a:solidFill>
                <a:srgbClr val="00A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id="84" name="Google Shape;84;g35fec345a22_0_24" descr="Illustration of a micro:bit that is needed for using this resource" title="Screenshot 2025-06-03 at 15.50.03.pn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33357" y="4049375"/>
            <a:ext cx="1454443" cy="1311525"/>
          </a:xfrm>
          <a:prstGeom prst="rect">
            <a:avLst/>
          </a:prstGeom>
          <a:noFill/>
          <a:ln>
            <a:noFill/>
          </a:ln>
        </p:spPr>
      </p:pic>
      <p:pic>
        <p:nvPicPr>
          <p:cNvPr id="85" name="Google Shape;85;g35fec345a22_0_24" descr="Illustration of a USB cable that is needed for downloading code onto the micro:bit used in this resource" title="Screenshot 2025-06-03 at 15.50.11.png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2344602" y="4033825"/>
            <a:ext cx="882298" cy="1342625"/>
          </a:xfrm>
          <a:prstGeom prst="rect">
            <a:avLst/>
          </a:prstGeom>
          <a:noFill/>
          <a:ln>
            <a:noFill/>
          </a:ln>
        </p:spPr>
      </p:pic>
      <p:pic>
        <p:nvPicPr>
          <p:cNvPr id="86" name="Google Shape;86;g35fec345a22_0_24" descr="Illustration of a battery pack that is needed to provide power to a micro:bit used with this resource" title="Screenshot 2025-06-03 at 15.50.33.png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3483695" y="4049378"/>
            <a:ext cx="1152333" cy="1311525"/>
          </a:xfrm>
          <a:prstGeom prst="rect">
            <a:avLst/>
          </a:prstGeom>
          <a:noFill/>
          <a:ln>
            <a:noFill/>
          </a:ln>
        </p:spPr>
      </p:pic>
      <p:pic>
        <p:nvPicPr>
          <p:cNvPr id="87" name="Google Shape;87;g35fec345a22_0_24" descr="A tablet with a Bluetooth connection " title="tablet with bluetooth.png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6783525" y="4190750"/>
            <a:ext cx="1581113" cy="1311525"/>
          </a:xfrm>
          <a:prstGeom prst="rect">
            <a:avLst/>
          </a:prstGeom>
          <a:noFill/>
          <a:ln>
            <a:noFill/>
          </a:ln>
        </p:spPr>
      </p:pic>
      <p:pic>
        <p:nvPicPr>
          <p:cNvPr id="88" name="Google Shape;88;g35fec345a22_0_24" descr="A computer with a USB socket " title="computer with usb.png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4892825" y="4175201"/>
            <a:ext cx="1633895" cy="13426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Google Shape;183;g3849d82ae41_0_7"/>
          <p:cNvSpPr txBox="1">
            <a:spLocks noGrp="1"/>
          </p:cNvSpPr>
          <p:nvPr>
            <p:ph type="title"/>
          </p:nvPr>
        </p:nvSpPr>
        <p:spPr>
          <a:xfrm>
            <a:off x="681037" y="456073"/>
            <a:ext cx="8544000" cy="91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A000"/>
              </a:buClr>
              <a:buSzPts val="2600"/>
              <a:buFont typeface="Arial"/>
              <a:buNone/>
            </a:pPr>
            <a:r>
              <a:rPr lang="en-GB" sz="2600">
                <a:solidFill>
                  <a:srgbClr val="2993D6"/>
                </a:solidFill>
              </a:rPr>
              <a:t>Mild 🌶️ Code Details 2</a:t>
            </a:r>
            <a:endParaRPr sz="2600">
              <a:solidFill>
                <a:srgbClr val="2993D6"/>
              </a:solidFill>
            </a:endParaRPr>
          </a:p>
        </p:txBody>
      </p:sp>
      <p:sp>
        <p:nvSpPr>
          <p:cNvPr id="184" name="Google Shape;184;g3849d82ae41_0_7"/>
          <p:cNvSpPr txBox="1">
            <a:spLocks noGrp="1"/>
          </p:cNvSpPr>
          <p:nvPr>
            <p:ph type="sldNum" idx="12"/>
          </p:nvPr>
        </p:nvSpPr>
        <p:spPr>
          <a:xfrm>
            <a:off x="6996113" y="6356351"/>
            <a:ext cx="22290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75"/>
              <a:buFont typeface="Arial"/>
              <a:buNone/>
            </a:pPr>
            <a:r>
              <a:rPr lang="en-GB"/>
              <a:t>Page </a:t>
            </a:r>
            <a:fld id="{00000000-1234-1234-1234-123412341234}" type="slidenum">
              <a:rPr lang="en-GB"/>
              <a:t>10</a:t>
            </a:fld>
            <a:endParaRPr/>
          </a:p>
        </p:txBody>
      </p:sp>
      <p:sp>
        <p:nvSpPr>
          <p:cNvPr id="185" name="Google Shape;185;g3849d82ae41_0_7"/>
          <p:cNvSpPr txBox="1">
            <a:spLocks noGrp="1"/>
          </p:cNvSpPr>
          <p:nvPr>
            <p:ph type="body" idx="1"/>
          </p:nvPr>
        </p:nvSpPr>
        <p:spPr>
          <a:xfrm>
            <a:off x="681011" y="1468996"/>
            <a:ext cx="8544000" cy="460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marR="76600" lvl="0" indent="0" algn="l" rtl="0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SzPts val="1800"/>
              <a:buNone/>
            </a:pPr>
            <a:r>
              <a:rPr lang="en-GB" sz="1750"/>
              <a:t>   </a:t>
            </a:r>
            <a:endParaRPr sz="1750"/>
          </a:p>
        </p:txBody>
      </p:sp>
      <p:sp>
        <p:nvSpPr>
          <p:cNvPr id="186" name="Google Shape;186;g3849d82ae41_0_7"/>
          <p:cNvSpPr txBox="1"/>
          <p:nvPr/>
        </p:nvSpPr>
        <p:spPr>
          <a:xfrm>
            <a:off x="121300" y="6356350"/>
            <a:ext cx="3676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50"/>
              <a:buFont typeface="Arial"/>
              <a:buNone/>
            </a:pPr>
            <a:r>
              <a:rPr lang="en-GB" sz="1150" b="1" i="0" u="none" strike="noStrike" cap="none">
                <a:solidFill>
                  <a:srgbClr val="2A92D6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Mild 🌶️ </a:t>
            </a:r>
            <a:r>
              <a:rPr lang="en-GB" sz="115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- Medium - Spicy</a:t>
            </a:r>
            <a:endParaRPr sz="1150" b="0" i="0" u="none" strike="noStrike" cap="none">
              <a:solidFill>
                <a:srgbClr val="888888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87" name="Google Shape;187;g3849d82ae41_0_7"/>
          <p:cNvSpPr/>
          <p:nvPr/>
        </p:nvSpPr>
        <p:spPr>
          <a:xfrm>
            <a:off x="813950" y="1524650"/>
            <a:ext cx="8285100" cy="4758300"/>
          </a:xfrm>
          <a:prstGeom prst="roundRect">
            <a:avLst>
              <a:gd name="adj" fmla="val 16667"/>
            </a:avLst>
          </a:prstGeom>
          <a:noFill/>
          <a:ln w="19050" cap="flat" cmpd="sng">
            <a:solidFill>
              <a:srgbClr val="2A92D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marR="0" lvl="0" indent="0" algn="l" rtl="0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endParaRPr sz="1800" b="0" i="0" u="none" strike="noStrike" cap="none" dirty="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marL="0" lvl="0" indent="0" algn="l" rtl="0">
              <a:lnSpc>
                <a:spcPct val="110000"/>
              </a:lnSpc>
              <a:spcBef>
                <a:spcPts val="0"/>
              </a:spcBef>
              <a:spcAft>
                <a:spcPts val="400"/>
              </a:spcAft>
              <a:buClr>
                <a:schemeClr val="dk1"/>
              </a:buClr>
              <a:buSzPts val="1600"/>
              <a:buFont typeface="Arial"/>
              <a:buNone/>
            </a:pPr>
            <a:r>
              <a:rPr lang="en-GB" sz="1650" dirty="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57"/>
                  </a:ext>
                </a:extLst>
              </a:rPr>
              <a:t>When button B is pressed, the ‘set sample rate to 20,000 for playback’ block sets the playback rate to 20,000 hertz </a:t>
            </a:r>
            <a:r>
              <a:rPr lang="en-GB" sz="1650" dirty="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58"/>
                  </a:ext>
                </a:extLst>
              </a:rPr>
              <a:t>(Hz)</a:t>
            </a:r>
            <a:r>
              <a:rPr lang="en-GB" sz="1650" dirty="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59"/>
                  </a:ext>
                </a:extLst>
              </a:rPr>
              <a:t>, or 20,000 times per second. It plays back twice as fast and doubles the pitch of any sounds recorded. The LED screen is cleared to signal the end of the recording.</a:t>
            </a:r>
            <a:endParaRPr sz="1650" b="0" i="0" u="none" strike="noStrike" cap="none" dirty="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id="188" name="Google Shape;188;g3849d82ae41_0_7" descr="decorative" title="Inspired_green@4x-100 (1).jp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 rot="572948">
            <a:off x="8132525" y="203152"/>
            <a:ext cx="873876" cy="11886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89" name="Google Shape;189;g3849d82ae41_0_7" descr="On button B pressed block containing the following of blocks: &#10;- Set sample rate to 20000 for playback &#10;- Show LEDs block with a 'play' icon on it&#10;- Play audio clip until done&#10;- Clear screen " title="buttonb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168597" y="1629850"/>
            <a:ext cx="3575799" cy="31640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Google Shape;194;g3669771b81a_0_118"/>
          <p:cNvSpPr txBox="1">
            <a:spLocks noGrp="1"/>
          </p:cNvSpPr>
          <p:nvPr>
            <p:ph type="body" idx="1"/>
          </p:nvPr>
        </p:nvSpPr>
        <p:spPr>
          <a:xfrm>
            <a:off x="2276389" y="2669745"/>
            <a:ext cx="5353200" cy="151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4999"/>
              <a:buNone/>
            </a:pPr>
            <a:r>
              <a:rPr lang="en-GB"/>
              <a:t>Medium</a:t>
            </a:r>
            <a:endParaRPr/>
          </a:p>
        </p:txBody>
      </p:sp>
      <p:sp>
        <p:nvSpPr>
          <p:cNvPr id="195" name="Google Shape;195;g3669771b81a_0_118"/>
          <p:cNvSpPr txBox="1">
            <a:spLocks noGrp="1"/>
          </p:cNvSpPr>
          <p:nvPr>
            <p:ph type="sldNum" idx="12"/>
          </p:nvPr>
        </p:nvSpPr>
        <p:spPr>
          <a:xfrm>
            <a:off x="7101729" y="6125009"/>
            <a:ext cx="22290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en-GB"/>
              <a:t>11</a:t>
            </a:fld>
            <a:endParaRPr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" name="Google Shape;200;g365ab73c13e_0_21"/>
          <p:cNvSpPr txBox="1">
            <a:spLocks noGrp="1"/>
          </p:cNvSpPr>
          <p:nvPr>
            <p:ph type="title"/>
          </p:nvPr>
        </p:nvSpPr>
        <p:spPr>
          <a:xfrm>
            <a:off x="681037" y="456073"/>
            <a:ext cx="8544000" cy="91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A000"/>
              </a:buClr>
              <a:buSzPts val="2600"/>
              <a:buFont typeface="Arial"/>
              <a:buNone/>
            </a:pPr>
            <a:r>
              <a:rPr lang="en-GB" sz="2600">
                <a:solidFill>
                  <a:srgbClr val="6C4BC1"/>
                </a:solidFill>
              </a:rPr>
              <a:t>Medium 🌶️🌶️ </a:t>
            </a:r>
            <a:r>
              <a:rPr lang="en-GB" sz="2600">
                <a:solidFill>
                  <a:srgbClr val="6C4BC1"/>
                </a:solidFill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60"/>
                  </a:ext>
                </a:extLst>
              </a:rPr>
              <a:t>Introduction</a:t>
            </a:r>
            <a:endParaRPr sz="2600">
              <a:solidFill>
                <a:srgbClr val="6C4BC1"/>
              </a:solidFill>
            </a:endParaRPr>
          </a:p>
        </p:txBody>
      </p:sp>
      <p:sp>
        <p:nvSpPr>
          <p:cNvPr id="201" name="Google Shape;201;g365ab73c13e_0_21"/>
          <p:cNvSpPr txBox="1">
            <a:spLocks noGrp="1"/>
          </p:cNvSpPr>
          <p:nvPr>
            <p:ph type="sldNum" idx="12"/>
          </p:nvPr>
        </p:nvSpPr>
        <p:spPr>
          <a:xfrm>
            <a:off x="6996113" y="6356351"/>
            <a:ext cx="22290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75"/>
              <a:buFont typeface="Arial"/>
              <a:buNone/>
            </a:pPr>
            <a:r>
              <a:rPr lang="en-GB"/>
              <a:t>Page </a:t>
            </a:r>
            <a:fld id="{00000000-1234-1234-1234-123412341234}" type="slidenum">
              <a:rPr lang="en-GB"/>
              <a:t>12</a:t>
            </a:fld>
            <a:endParaRPr/>
          </a:p>
        </p:txBody>
      </p:sp>
      <p:sp>
        <p:nvSpPr>
          <p:cNvPr id="202" name="Google Shape;202;g365ab73c13e_0_21"/>
          <p:cNvSpPr txBox="1">
            <a:spLocks noGrp="1"/>
          </p:cNvSpPr>
          <p:nvPr>
            <p:ph type="body" idx="1"/>
          </p:nvPr>
        </p:nvSpPr>
        <p:spPr>
          <a:xfrm>
            <a:off x="681036" y="1301794"/>
            <a:ext cx="8544000" cy="460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457200" marR="0" lvl="0" indent="-333375" algn="l" rtl="0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Clr>
                <a:srgbClr val="6C4BC1"/>
              </a:buClr>
              <a:buSzPts val="1650"/>
              <a:buChar char="•"/>
            </a:pPr>
            <a:r>
              <a:rPr lang="en-GB" sz="1650" dirty="0"/>
              <a:t>Students open a </a:t>
            </a:r>
            <a:r>
              <a:rPr lang="en-GB" sz="1650" b="1" dirty="0">
                <a:solidFill>
                  <a:srgbClr val="6C4BC1"/>
                </a:solidFill>
              </a:rPr>
              <a:t>starter project</a:t>
            </a:r>
            <a:r>
              <a:rPr lang="en-GB" sz="1650" dirty="0"/>
              <a:t> containing all the blocks they need to make the project. </a:t>
            </a:r>
            <a:endParaRPr sz="1650" dirty="0"/>
          </a:p>
          <a:p>
            <a:pPr marL="457200" marR="0" lvl="0" indent="-333375" algn="l" rtl="0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Clr>
                <a:srgbClr val="6C4BC1"/>
              </a:buClr>
              <a:buSzPts val="1650"/>
              <a:buChar char="•"/>
            </a:pPr>
            <a:r>
              <a:rPr lang="en-GB" sz="1650" dirty="0"/>
              <a:t>After the code has been built, students will download the code onto their </a:t>
            </a:r>
            <a:r>
              <a:rPr lang="en-GB" sz="1650" dirty="0" err="1"/>
              <a:t>micro:bit</a:t>
            </a:r>
            <a:r>
              <a:rPr lang="en-GB" sz="1650" dirty="0"/>
              <a:t> and use their </a:t>
            </a:r>
            <a:r>
              <a:rPr lang="en-GB" sz="1650" dirty="0" err="1"/>
              <a:t>micro:bit</a:t>
            </a:r>
            <a:r>
              <a:rPr lang="en-GB" sz="1650" dirty="0"/>
              <a:t> to record and </a:t>
            </a:r>
            <a:r>
              <a:rPr lang="en-GB" sz="1650" dirty="0"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61"/>
                  </a:ext>
                </a:extLst>
              </a:rPr>
              <a:t>play back</a:t>
            </a:r>
            <a:r>
              <a:rPr lang="en-GB" sz="1650" dirty="0"/>
              <a:t> sounds. </a:t>
            </a:r>
            <a:endParaRPr sz="1650" dirty="0"/>
          </a:p>
          <a:p>
            <a:pPr marL="457200" marR="0" lvl="0" indent="-333375" algn="l" rtl="0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Clr>
                <a:srgbClr val="6C4BC1"/>
              </a:buClr>
              <a:buSzPts val="1650"/>
              <a:buChar char="•"/>
            </a:pPr>
            <a:r>
              <a:rPr lang="en-GB" sz="1650" dirty="0">
                <a:solidFill>
                  <a:srgbClr val="323232"/>
                </a:solidFill>
              </a:rPr>
              <a:t>Press button A and speak into </a:t>
            </a:r>
            <a:r>
              <a:rPr lang="en-GB" sz="1650" dirty="0">
                <a:solidFill>
                  <a:srgbClr val="323232"/>
                </a:solidFill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62"/>
                  </a:ext>
                </a:extLst>
              </a:rPr>
              <a:t>the</a:t>
            </a:r>
            <a:r>
              <a:rPr lang="en-GB" sz="1650" dirty="0">
                <a:solidFill>
                  <a:srgbClr val="323232"/>
                </a:solidFill>
              </a:rPr>
              <a:t> microphone. A square appears on the LED display while it’s recording.</a:t>
            </a:r>
            <a:endParaRPr sz="1650" dirty="0">
              <a:solidFill>
                <a:srgbClr val="323232"/>
              </a:solidFill>
            </a:endParaRPr>
          </a:p>
          <a:p>
            <a:pPr marL="457200" marR="0" lvl="0" indent="-333375" algn="l" rtl="0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Clr>
                <a:srgbClr val="6C4BC1"/>
              </a:buClr>
              <a:buSzPts val="1650"/>
              <a:buChar char="•"/>
            </a:pPr>
            <a:r>
              <a:rPr lang="en-GB" sz="1650" dirty="0">
                <a:solidFill>
                  <a:srgbClr val="323232"/>
                </a:solidFill>
              </a:rPr>
              <a:t>Press button B to play back the recorded sound. It plays back twice as fast, making your voice speed up and sound squeaky!</a:t>
            </a:r>
            <a:r>
              <a:rPr lang="en-GB" sz="1650" dirty="0"/>
              <a:t> </a:t>
            </a:r>
            <a:endParaRPr sz="1650" dirty="0"/>
          </a:p>
          <a:p>
            <a:pPr marL="457200" marR="0" lvl="0" indent="-333375" algn="l" rtl="0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Clr>
                <a:srgbClr val="6C4BC1"/>
              </a:buClr>
              <a:buSzPts val="1650"/>
              <a:buChar char="•"/>
            </a:pPr>
            <a:r>
              <a:rPr lang="en-GB" sz="1650" dirty="0"/>
              <a:t>Students can record their voice or sound effects that will develop the main idea or theme of a presentation.</a:t>
            </a:r>
            <a:endParaRPr sz="1650" dirty="0"/>
          </a:p>
        </p:txBody>
      </p:sp>
      <p:sp>
        <p:nvSpPr>
          <p:cNvPr id="203" name="Google Shape;203;g365ab73c13e_0_21"/>
          <p:cNvSpPr txBox="1"/>
          <p:nvPr/>
        </p:nvSpPr>
        <p:spPr>
          <a:xfrm>
            <a:off x="121300" y="6356350"/>
            <a:ext cx="3676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50"/>
              <a:buFont typeface="Arial"/>
              <a:buNone/>
            </a:pPr>
            <a:r>
              <a:rPr lang="en-GB" sz="115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Mild</a:t>
            </a:r>
            <a:r>
              <a:rPr lang="en-GB" sz="1150" b="1" i="0" u="none" strike="noStrike" cap="none">
                <a:solidFill>
                  <a:srgbClr val="2A92D6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en-GB" sz="115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- </a:t>
            </a:r>
            <a:r>
              <a:rPr lang="en-GB" sz="1150" b="1" i="0" u="none" strike="noStrike" cap="none">
                <a:solidFill>
                  <a:srgbClr val="6C4BC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Medium </a:t>
            </a:r>
            <a:r>
              <a:rPr lang="en-GB" sz="1150" b="1" i="0" u="none" strike="noStrike" cap="none">
                <a:solidFill>
                  <a:srgbClr val="2A92D6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🌶️🌶️</a:t>
            </a:r>
            <a:r>
              <a:rPr lang="en-GB" sz="115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- Spicy</a:t>
            </a:r>
            <a:endParaRPr sz="1150" b="0" i="0" u="none" strike="noStrike" cap="none">
              <a:solidFill>
                <a:srgbClr val="888888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id="204" name="Google Shape;204;g365ab73c13e_0_21" descr="decorative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362652" y="401438"/>
            <a:ext cx="955218" cy="736882"/>
          </a:xfrm>
          <a:prstGeom prst="rect">
            <a:avLst/>
          </a:prstGeom>
          <a:noFill/>
          <a:ln>
            <a:noFill/>
          </a:ln>
        </p:spPr>
      </p:pic>
      <p:pic>
        <p:nvPicPr>
          <p:cNvPr id="205" name="Google Shape;205;g365ab73c13e_0_21" descr="An illustration of a micro:bit board being moved about. 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7586597" y="4953540"/>
            <a:ext cx="1638525" cy="12043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06" name="Google Shape;206;g365ab73c13e_0_21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7269754" y="5013226"/>
            <a:ext cx="624000" cy="543475"/>
          </a:xfrm>
          <a:prstGeom prst="rect">
            <a:avLst/>
          </a:prstGeom>
          <a:noFill/>
          <a:ln>
            <a:noFill/>
          </a:ln>
        </p:spPr>
      </p:pic>
      <p:sp>
        <p:nvSpPr>
          <p:cNvPr id="207" name="Google Shape;207;g365ab73c13e_0_21"/>
          <p:cNvSpPr/>
          <p:nvPr/>
        </p:nvSpPr>
        <p:spPr>
          <a:xfrm>
            <a:off x="825925" y="5265425"/>
            <a:ext cx="6443700" cy="1053600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 w="19050" cap="flat" cmpd="sng">
            <a:solidFill>
              <a:srgbClr val="6C4BC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en-GB" sz="1650" b="1" i="0" u="none" strike="noStrike" cap="none">
                <a:solidFill>
                  <a:srgbClr val="6C4BC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Pro </a:t>
            </a:r>
            <a:r>
              <a:rPr lang="en-GB" sz="1650" b="1">
                <a:solidFill>
                  <a:srgbClr val="6C4BC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t</a:t>
            </a:r>
            <a:r>
              <a:rPr lang="en-GB" sz="1650" b="1" i="0" u="none" strike="noStrike" cap="none">
                <a:solidFill>
                  <a:srgbClr val="6C4BC1"/>
                </a:solidFill>
                <a:latin typeface="Helvetica Neue"/>
                <a:ea typeface="Helvetica Neue"/>
                <a:cs typeface="Helvetica Neue"/>
                <a:sym typeface="Helvetica Neue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63"/>
                  </a:ext>
                </a:extLst>
              </a:rPr>
              <a:t>ip</a:t>
            </a:r>
            <a:r>
              <a:rPr lang="en-GB" sz="1650" b="1" i="0" u="none" strike="noStrike" cap="none">
                <a:solidFill>
                  <a:srgbClr val="6C4BC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:</a:t>
            </a:r>
            <a:r>
              <a:rPr lang="en-GB" sz="165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en-GB" sz="1650">
                <a:latin typeface="Helvetica Neue"/>
                <a:ea typeface="Helvetica Neue"/>
                <a:cs typeface="Helvetica Neue"/>
                <a:sym typeface="Helvetica Neue"/>
              </a:rPr>
              <a:t>To delete a recording, record a new sound over it, press the reset button on the back of your micro:bit, or unplug the micro:bit from its power source (USB or battery pack).</a:t>
            </a:r>
            <a:endParaRPr sz="1650"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" name="Google Shape;212;g3669771b81a_0_211"/>
          <p:cNvSpPr txBox="1">
            <a:spLocks noGrp="1"/>
          </p:cNvSpPr>
          <p:nvPr>
            <p:ph type="title"/>
          </p:nvPr>
        </p:nvSpPr>
        <p:spPr>
          <a:xfrm>
            <a:off x="681037" y="456073"/>
            <a:ext cx="8544000" cy="91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A000"/>
              </a:buClr>
              <a:buSzPts val="2600"/>
              <a:buFont typeface="Arial"/>
              <a:buNone/>
            </a:pPr>
            <a:r>
              <a:rPr lang="en-GB" sz="2600">
                <a:solidFill>
                  <a:srgbClr val="6C4BC1"/>
                </a:solidFill>
              </a:rPr>
              <a:t>Medium 🌶️🌶️ Student Activity </a:t>
            </a:r>
            <a:r>
              <a:rPr lang="en-GB" sz="2600">
                <a:solidFill>
                  <a:srgbClr val="6C4BC1"/>
                </a:solidFill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64"/>
                  </a:ext>
                </a:extLst>
              </a:rPr>
              <a:t>S</a:t>
            </a:r>
            <a:r>
              <a:rPr lang="en-GB" sz="2600">
                <a:solidFill>
                  <a:srgbClr val="6C4BC1"/>
                </a:solidFill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65"/>
                  </a:ext>
                </a:extLst>
              </a:rPr>
              <a:t>teps</a:t>
            </a:r>
            <a:r>
              <a:rPr lang="en-GB" sz="2600">
                <a:solidFill>
                  <a:srgbClr val="6C4BC1"/>
                </a:solidFill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66"/>
                  </a:ext>
                </a:extLst>
              </a:rPr>
              <a:t> 1</a:t>
            </a:r>
            <a:endParaRPr sz="2600">
              <a:solidFill>
                <a:srgbClr val="6C4BC1"/>
              </a:solidFill>
            </a:endParaRPr>
          </a:p>
        </p:txBody>
      </p:sp>
      <p:sp>
        <p:nvSpPr>
          <p:cNvPr id="213" name="Google Shape;213;g3669771b81a_0_211"/>
          <p:cNvSpPr txBox="1">
            <a:spLocks noGrp="1"/>
          </p:cNvSpPr>
          <p:nvPr>
            <p:ph type="sldNum" idx="12"/>
          </p:nvPr>
        </p:nvSpPr>
        <p:spPr>
          <a:xfrm>
            <a:off x="6996113" y="6356351"/>
            <a:ext cx="22290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75"/>
              <a:buFont typeface="Arial"/>
              <a:buNone/>
            </a:pPr>
            <a:r>
              <a:rPr lang="en-GB"/>
              <a:t>Page </a:t>
            </a:r>
            <a:fld id="{00000000-1234-1234-1234-123412341234}" type="slidenum">
              <a:rPr lang="en-GB"/>
              <a:t>13</a:t>
            </a:fld>
            <a:endParaRPr/>
          </a:p>
        </p:txBody>
      </p:sp>
      <p:sp>
        <p:nvSpPr>
          <p:cNvPr id="214" name="Google Shape;214;g3669771b81a_0_211"/>
          <p:cNvSpPr txBox="1">
            <a:spLocks noGrp="1"/>
          </p:cNvSpPr>
          <p:nvPr>
            <p:ph type="body" idx="1"/>
          </p:nvPr>
        </p:nvSpPr>
        <p:spPr>
          <a:xfrm>
            <a:off x="681036" y="1322343"/>
            <a:ext cx="8544000" cy="460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SzPts val="1800"/>
              <a:buNone/>
            </a:pPr>
            <a:r>
              <a:rPr lang="en-GB" sz="1800" b="1" i="1" dirty="0">
                <a:solidFill>
                  <a:srgbClr val="6C4BC1"/>
                </a:solidFill>
              </a:rPr>
              <a:t>Build the C</a:t>
            </a:r>
            <a:r>
              <a:rPr lang="en-GB" sz="1800" b="1" i="1" dirty="0">
                <a:solidFill>
                  <a:srgbClr val="6C4BC1"/>
                </a:solidFill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67"/>
                  </a:ext>
                </a:extLst>
              </a:rPr>
              <a:t>ode</a:t>
            </a:r>
            <a:r>
              <a:rPr lang="en-GB" sz="1800" b="1" i="1" dirty="0">
                <a:solidFill>
                  <a:srgbClr val="6C4BC1"/>
                </a:solidFill>
              </a:rPr>
              <a:t> - On Button A Pressed:</a:t>
            </a:r>
            <a:endParaRPr sz="959" b="1" i="1" dirty="0">
              <a:solidFill>
                <a:srgbClr val="6C4BC1"/>
              </a:solidFill>
            </a:endParaRPr>
          </a:p>
          <a:p>
            <a:pPr marL="318151" lvl="0" indent="-309553" algn="l" rtl="0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Clr>
                <a:srgbClr val="6C4BC1"/>
              </a:buClr>
              <a:buSzPts val="1800"/>
              <a:buChar char="•"/>
            </a:pPr>
            <a:r>
              <a:rPr lang="en-GB" sz="1800" b="1" dirty="0">
                <a:solidFill>
                  <a:srgbClr val="6C4BC1"/>
                </a:solidFill>
              </a:rPr>
              <a:t>Open</a:t>
            </a:r>
            <a:r>
              <a:rPr lang="en-GB" sz="1800" dirty="0"/>
              <a:t> the </a:t>
            </a:r>
            <a:r>
              <a:rPr lang="en-GB" sz="1800" dirty="0"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68"/>
                  </a:ext>
                </a:extLst>
              </a:rPr>
              <a:t>starter project</a:t>
            </a:r>
            <a:r>
              <a:rPr lang="en-GB" sz="1800" dirty="0"/>
              <a:t>: </a:t>
            </a:r>
            <a:r>
              <a:rPr lang="en-GB" sz="1800" dirty="0" err="1">
                <a:hlinkClick r:id="rId3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69"/>
                  </a:ext>
                </a:extLst>
              </a:rPr>
              <a:t>mbit.io</a:t>
            </a:r>
            <a:r>
              <a:rPr lang="en-GB" sz="1800" dirty="0">
                <a:hlinkClick r:id="rId3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69"/>
                  </a:ext>
                </a:extLst>
              </a:rPr>
              <a:t>/us-voice-pp</a:t>
            </a:r>
            <a:endParaRPr sz="1800" dirty="0"/>
          </a:p>
          <a:p>
            <a:pPr marL="318151" lvl="0" indent="-309553" algn="l" rtl="0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Clr>
                <a:srgbClr val="6C4BC1"/>
              </a:buClr>
              <a:buSzPts val="1800"/>
              <a:buChar char="•"/>
            </a:pPr>
            <a:r>
              <a:rPr lang="en-GB" sz="1800" b="1" dirty="0">
                <a:solidFill>
                  <a:srgbClr val="6C4BC1"/>
                </a:solidFill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70"/>
                  </a:ext>
                </a:extLst>
              </a:rPr>
              <a:t>Explain </a:t>
            </a:r>
            <a:r>
              <a:rPr lang="en-GB" sz="1800" dirty="0"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71"/>
                  </a:ext>
                </a:extLst>
              </a:rPr>
              <a:t>th</a:t>
            </a:r>
            <a:r>
              <a:rPr lang="en-GB" sz="1800" dirty="0"/>
              <a:t>at students have all the code blocks they need.  </a:t>
            </a:r>
            <a:endParaRPr sz="1800" dirty="0"/>
          </a:p>
          <a:p>
            <a:pPr marL="318151" lvl="0" indent="-309553" algn="l" rtl="0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Clr>
                <a:srgbClr val="6C4BC1"/>
              </a:buClr>
              <a:buSzPts val="1800"/>
              <a:buChar char="•"/>
            </a:pPr>
            <a:r>
              <a:rPr lang="en-GB" sz="1800" b="1" dirty="0">
                <a:solidFill>
                  <a:srgbClr val="6C4BC1"/>
                </a:solidFill>
              </a:rPr>
              <a:t>Explain</a:t>
            </a:r>
            <a:r>
              <a:rPr lang="en-GB" sz="1800" dirty="0"/>
              <a:t> that </a:t>
            </a:r>
            <a:r>
              <a:rPr lang="en-GB" sz="1800" dirty="0"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72"/>
                  </a:ext>
                </a:extLst>
              </a:rPr>
              <a:t>they will be building their own funny voice recorder</a:t>
            </a:r>
            <a:r>
              <a:rPr lang="en-GB" sz="1800" dirty="0"/>
              <a:t>.</a:t>
            </a:r>
            <a:endParaRPr sz="1800" dirty="0"/>
          </a:p>
          <a:p>
            <a:pPr marL="318151" lvl="0" indent="-309553" algn="l" rtl="0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Clr>
                <a:srgbClr val="6C4BC1"/>
              </a:buClr>
              <a:buSzPts val="1800"/>
              <a:buChar char="•"/>
            </a:pPr>
            <a:r>
              <a:rPr lang="en-GB" sz="1800" b="1" dirty="0">
                <a:solidFill>
                  <a:srgbClr val="6C4BC1"/>
                </a:solidFill>
              </a:rPr>
              <a:t>Code</a:t>
            </a:r>
            <a:r>
              <a:rPr lang="en-GB" sz="1800" dirty="0"/>
              <a:t> button A to set the sample rate for recording to 10,000. Then show a small square icon to </a:t>
            </a:r>
            <a:r>
              <a:rPr lang="en-GB" sz="1800" dirty="0"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73"/>
                  </a:ext>
                </a:extLst>
              </a:rPr>
              <a:t>indicate</a:t>
            </a:r>
            <a:r>
              <a:rPr lang="en-GB" sz="1800" dirty="0"/>
              <a:t> that the </a:t>
            </a:r>
            <a:r>
              <a:rPr lang="en-GB" sz="1800" dirty="0" err="1"/>
              <a:t>micro:bit</a:t>
            </a:r>
            <a:r>
              <a:rPr lang="en-GB" sz="1800" dirty="0"/>
              <a:t> is recording, record an audio clip </a:t>
            </a:r>
            <a:r>
              <a:rPr lang="en-GB" sz="1800" dirty="0"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74"/>
                  </a:ext>
                </a:extLst>
              </a:rPr>
              <a:t>until done</a:t>
            </a:r>
            <a:r>
              <a:rPr lang="en-GB" sz="1800" dirty="0"/>
              <a:t>, then </a:t>
            </a:r>
            <a:r>
              <a:rPr lang="en-GB" sz="1800" dirty="0"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75"/>
                  </a:ext>
                </a:extLst>
              </a:rPr>
              <a:t>the screen</a:t>
            </a:r>
            <a:r>
              <a:rPr lang="en-GB" sz="1800" dirty="0"/>
              <a:t> is cleared. </a:t>
            </a:r>
            <a:endParaRPr sz="1800" dirty="0"/>
          </a:p>
          <a:p>
            <a:pPr marL="318151" lvl="0" indent="-309553" algn="l" rtl="0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Clr>
                <a:srgbClr val="6C4BC1"/>
              </a:buClr>
              <a:buSzPts val="1800"/>
              <a:buChar char="•"/>
            </a:pPr>
            <a:r>
              <a:rPr lang="en-GB" sz="1800" b="1" dirty="0">
                <a:solidFill>
                  <a:srgbClr val="6C4BC1"/>
                </a:solidFill>
              </a:rPr>
              <a:t>Make sure</a:t>
            </a:r>
            <a:r>
              <a:rPr lang="en-GB" sz="1800" dirty="0"/>
              <a:t> student code looks like: </a:t>
            </a:r>
            <a:endParaRPr sz="1800" dirty="0"/>
          </a:p>
          <a:p>
            <a:pPr marL="0" lvl="0" indent="0" algn="l" rtl="0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SzPts val="1800"/>
              <a:buNone/>
            </a:pPr>
            <a:endParaRPr sz="1800" dirty="0"/>
          </a:p>
        </p:txBody>
      </p:sp>
      <p:sp>
        <p:nvSpPr>
          <p:cNvPr id="215" name="Google Shape;215;g3669771b81a_0_211"/>
          <p:cNvSpPr txBox="1"/>
          <p:nvPr/>
        </p:nvSpPr>
        <p:spPr>
          <a:xfrm>
            <a:off x="121300" y="6356350"/>
            <a:ext cx="3676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50"/>
              <a:buFont typeface="Arial"/>
              <a:buNone/>
            </a:pPr>
            <a:r>
              <a:rPr lang="en-GB" sz="115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Mild</a:t>
            </a:r>
            <a:r>
              <a:rPr lang="en-GB" sz="1150" b="1" i="0" u="none" strike="noStrike" cap="none">
                <a:solidFill>
                  <a:srgbClr val="2A92D6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en-GB" sz="115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- </a:t>
            </a:r>
            <a:r>
              <a:rPr lang="en-GB" sz="1150" b="1" i="0" u="none" strike="noStrike" cap="none">
                <a:solidFill>
                  <a:srgbClr val="6C4BC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Medium </a:t>
            </a:r>
            <a:r>
              <a:rPr lang="en-GB" sz="1150" b="1" i="0" u="none" strike="noStrike" cap="none">
                <a:solidFill>
                  <a:srgbClr val="2A92D6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🌶️🌶️</a:t>
            </a:r>
            <a:r>
              <a:rPr lang="en-GB" sz="115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- Spicy</a:t>
            </a:r>
            <a:endParaRPr sz="1150" b="0" i="0" u="none" strike="noStrike" cap="none">
              <a:solidFill>
                <a:srgbClr val="888888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id="216" name="Google Shape;216;g3669771b81a_0_211" descr="Illustration of educator in front of empty whiteboard used to signal teacher-led activities on this page" title="black female teacher image.pn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8269200" y="316137"/>
            <a:ext cx="1428350" cy="1191276"/>
          </a:xfrm>
          <a:prstGeom prst="rect">
            <a:avLst/>
          </a:prstGeom>
          <a:noFill/>
          <a:ln>
            <a:noFill/>
          </a:ln>
        </p:spPr>
      </p:pic>
      <p:pic>
        <p:nvPicPr>
          <p:cNvPr id="217" name="Google Shape;217;g3669771b81a_0_211" descr="On button A pressed block containing the following blocks: &#10;- Set sample rate to 10000 for recording&#10;- Show icon small square&#10;- Record audio clip until done &#10;- Clear screen " title="buttona.png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931948" y="4419280"/>
            <a:ext cx="3980001" cy="22695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" name="Google Shape;222;g3669771b81a_0_219"/>
          <p:cNvSpPr txBox="1">
            <a:spLocks noGrp="1"/>
          </p:cNvSpPr>
          <p:nvPr>
            <p:ph type="title"/>
          </p:nvPr>
        </p:nvSpPr>
        <p:spPr>
          <a:xfrm>
            <a:off x="681037" y="456073"/>
            <a:ext cx="8544000" cy="91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A000"/>
              </a:buClr>
              <a:buSzPts val="2600"/>
              <a:buFont typeface="Arial"/>
              <a:buNone/>
            </a:pPr>
            <a:r>
              <a:rPr lang="en-GB" sz="2600">
                <a:solidFill>
                  <a:srgbClr val="6C4BC1"/>
                </a:solidFill>
              </a:rPr>
              <a:t>Medium 🌶️🌶️ Student A</a:t>
            </a:r>
            <a:r>
              <a:rPr lang="en-GB" sz="2600">
                <a:solidFill>
                  <a:srgbClr val="6C4BC1"/>
                </a:solidFill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76"/>
                  </a:ext>
                </a:extLst>
              </a:rPr>
              <a:t>ctivity Steps</a:t>
            </a:r>
            <a:r>
              <a:rPr lang="en-GB" sz="2600">
                <a:solidFill>
                  <a:srgbClr val="6C4BC1"/>
                </a:solidFill>
              </a:rPr>
              <a:t> 2</a:t>
            </a:r>
            <a:endParaRPr sz="2600">
              <a:solidFill>
                <a:srgbClr val="6C4BC1"/>
              </a:solidFill>
            </a:endParaRPr>
          </a:p>
        </p:txBody>
      </p:sp>
      <p:sp>
        <p:nvSpPr>
          <p:cNvPr id="223" name="Google Shape;223;g3669771b81a_0_219"/>
          <p:cNvSpPr txBox="1">
            <a:spLocks noGrp="1"/>
          </p:cNvSpPr>
          <p:nvPr>
            <p:ph type="sldNum" idx="12"/>
          </p:nvPr>
        </p:nvSpPr>
        <p:spPr>
          <a:xfrm>
            <a:off x="6996113" y="6356351"/>
            <a:ext cx="22290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75"/>
              <a:buFont typeface="Arial"/>
              <a:buNone/>
            </a:pPr>
            <a:r>
              <a:rPr lang="en-GB"/>
              <a:t>Page </a:t>
            </a:r>
            <a:fld id="{00000000-1234-1234-1234-123412341234}" type="slidenum">
              <a:rPr lang="en-GB"/>
              <a:t>14</a:t>
            </a:fld>
            <a:endParaRPr/>
          </a:p>
        </p:txBody>
      </p:sp>
      <p:sp>
        <p:nvSpPr>
          <p:cNvPr id="224" name="Google Shape;224;g3669771b81a_0_219"/>
          <p:cNvSpPr txBox="1">
            <a:spLocks noGrp="1"/>
          </p:cNvSpPr>
          <p:nvPr>
            <p:ph type="body" idx="1"/>
          </p:nvPr>
        </p:nvSpPr>
        <p:spPr>
          <a:xfrm>
            <a:off x="681036" y="1274539"/>
            <a:ext cx="8544000" cy="460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r>
              <a:rPr lang="en-GB" sz="1800" b="1" i="1" dirty="0">
                <a:solidFill>
                  <a:srgbClr val="6C4BC1"/>
                </a:solidFill>
              </a:rPr>
              <a:t>Build the C</a:t>
            </a:r>
            <a:r>
              <a:rPr lang="en-GB" sz="1800" b="1" i="1" dirty="0">
                <a:solidFill>
                  <a:srgbClr val="6C4BC1"/>
                </a:solidFill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77"/>
                  </a:ext>
                </a:extLst>
              </a:rPr>
              <a:t>ode</a:t>
            </a:r>
            <a:r>
              <a:rPr lang="en-GB" sz="1800" b="1" i="1" dirty="0">
                <a:solidFill>
                  <a:srgbClr val="6C4BC1"/>
                </a:solidFill>
              </a:rPr>
              <a:t> - On Button B Pressed:</a:t>
            </a:r>
            <a:endParaRPr sz="1800" b="1" dirty="0">
              <a:solidFill>
                <a:srgbClr val="6C4BC1"/>
              </a:solidFill>
            </a:endParaRPr>
          </a:p>
          <a:p>
            <a:pPr marL="457200" lvl="0" indent="-342900" algn="l" rtl="0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Clr>
                <a:srgbClr val="6C4BC1"/>
              </a:buClr>
              <a:buSzPts val="1800"/>
              <a:buChar char="•"/>
            </a:pPr>
            <a:r>
              <a:rPr lang="en-GB" sz="1800" b="1" dirty="0">
                <a:solidFill>
                  <a:srgbClr val="6C4BC1"/>
                </a:solidFill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78"/>
                  </a:ext>
                </a:extLst>
              </a:rPr>
              <a:t>Code </a:t>
            </a:r>
            <a:r>
              <a:rPr lang="en-GB" sz="1800" dirty="0"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79"/>
                  </a:ext>
                </a:extLst>
              </a:rPr>
              <a:t>button B to set the sample rate for playback at 20,000, then show the symbol for ‘play’ to </a:t>
            </a:r>
            <a:r>
              <a:rPr lang="en-GB" sz="1800" dirty="0"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80"/>
                  </a:ext>
                </a:extLst>
              </a:rPr>
              <a:t>indicate</a:t>
            </a:r>
            <a:r>
              <a:rPr lang="en-GB" sz="1800" dirty="0"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81"/>
                  </a:ext>
                </a:extLst>
              </a:rPr>
              <a:t> that the </a:t>
            </a:r>
            <a:r>
              <a:rPr lang="en-GB" sz="1800" dirty="0" err="1"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81"/>
                  </a:ext>
                </a:extLst>
              </a:rPr>
              <a:t>micro:bit</a:t>
            </a:r>
            <a:r>
              <a:rPr lang="en-GB" sz="1800" dirty="0"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81"/>
                  </a:ext>
                </a:extLst>
              </a:rPr>
              <a:t> is playing the recording until done, </a:t>
            </a:r>
            <a:r>
              <a:rPr lang="en-GB" sz="1800" dirty="0"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82"/>
                  </a:ext>
                </a:extLst>
              </a:rPr>
              <a:t>then the screen</a:t>
            </a:r>
            <a:r>
              <a:rPr lang="en-GB" sz="1800" dirty="0"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83"/>
                  </a:ext>
                </a:extLst>
              </a:rPr>
              <a:t> is cleared. </a:t>
            </a:r>
            <a:endParaRPr sz="1800" dirty="0"/>
          </a:p>
          <a:p>
            <a:pPr marL="457200" lvl="0" indent="-342900" algn="l" rtl="0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Clr>
                <a:srgbClr val="6C4BC1"/>
              </a:buClr>
              <a:buSzPts val="1800"/>
              <a:buChar char="•"/>
            </a:pPr>
            <a:r>
              <a:rPr lang="en-GB" sz="1800" b="1" dirty="0">
                <a:solidFill>
                  <a:srgbClr val="6C4BC1"/>
                </a:solidFill>
              </a:rPr>
              <a:t>Make sure</a:t>
            </a:r>
            <a:r>
              <a:rPr lang="en-GB" sz="1800" dirty="0"/>
              <a:t> student code looks like: </a:t>
            </a:r>
            <a:endParaRPr sz="1800" dirty="0"/>
          </a:p>
        </p:txBody>
      </p:sp>
      <p:sp>
        <p:nvSpPr>
          <p:cNvPr id="225" name="Google Shape;225;g3669771b81a_0_219"/>
          <p:cNvSpPr txBox="1"/>
          <p:nvPr/>
        </p:nvSpPr>
        <p:spPr>
          <a:xfrm>
            <a:off x="121300" y="6356350"/>
            <a:ext cx="3676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50"/>
              <a:buFont typeface="Arial"/>
              <a:buNone/>
            </a:pPr>
            <a:r>
              <a:rPr lang="en-GB" sz="115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Mild</a:t>
            </a:r>
            <a:r>
              <a:rPr lang="en-GB" sz="1150" b="1" i="0" u="none" strike="noStrike" cap="none">
                <a:solidFill>
                  <a:srgbClr val="2A92D6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en-GB" sz="115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- </a:t>
            </a:r>
            <a:r>
              <a:rPr lang="en-GB" sz="1150" b="1" i="0" u="none" strike="noStrike" cap="none">
                <a:solidFill>
                  <a:srgbClr val="6C4BC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Medium </a:t>
            </a:r>
            <a:r>
              <a:rPr lang="en-GB" sz="1150" b="1" i="0" u="none" strike="noStrike" cap="none">
                <a:solidFill>
                  <a:srgbClr val="2A92D6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🌶️🌶️</a:t>
            </a:r>
            <a:r>
              <a:rPr lang="en-GB" sz="115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- Spicy</a:t>
            </a:r>
            <a:endParaRPr sz="1150" b="0" i="0" u="none" strike="noStrike" cap="none">
              <a:solidFill>
                <a:srgbClr val="888888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id="226" name="Google Shape;226;g3669771b81a_0_219" descr="Illustration of educator in front of empty whiteboard used to signal teacher-led activities on this page" title="black female teacher image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269200" y="316137"/>
            <a:ext cx="1428350" cy="1191276"/>
          </a:xfrm>
          <a:prstGeom prst="rect">
            <a:avLst/>
          </a:prstGeom>
          <a:noFill/>
          <a:ln>
            <a:noFill/>
          </a:ln>
        </p:spPr>
      </p:pic>
      <p:sp>
        <p:nvSpPr>
          <p:cNvPr id="227" name="Google Shape;227;g3669771b81a_0_219"/>
          <p:cNvSpPr/>
          <p:nvPr/>
        </p:nvSpPr>
        <p:spPr>
          <a:xfrm>
            <a:off x="681025" y="5566625"/>
            <a:ext cx="8544000" cy="7497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19050" cap="flat" cmpd="sng">
            <a:solidFill>
              <a:srgbClr val="6C4BC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10000"/>
              </a:lnSpc>
              <a:spcBef>
                <a:spcPts val="1300"/>
              </a:spcBef>
              <a:spcAft>
                <a:spcPts val="120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GB" sz="1800" b="1" i="0" u="none" strike="noStrike" cap="none" dirty="0">
                <a:solidFill>
                  <a:srgbClr val="6C4BC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Pro</a:t>
            </a:r>
            <a:r>
              <a:rPr lang="en-GB" sz="1800" b="1" i="0" u="none" strike="noStrike" cap="none" dirty="0">
                <a:solidFill>
                  <a:srgbClr val="6C4BC1"/>
                </a:solidFill>
                <a:latin typeface="Helvetica Neue"/>
                <a:ea typeface="Helvetica Neue"/>
                <a:cs typeface="Helvetica Neue"/>
                <a:sym typeface="Helvetica Neue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84"/>
                  </a:ext>
                </a:extLst>
              </a:rPr>
              <a:t> </a:t>
            </a:r>
            <a:r>
              <a:rPr lang="en-GB" sz="1800" b="1" dirty="0">
                <a:solidFill>
                  <a:srgbClr val="6C4BC1"/>
                </a:solidFill>
                <a:latin typeface="Helvetica Neue"/>
                <a:ea typeface="Helvetica Neue"/>
                <a:cs typeface="Helvetica Neue"/>
                <a:sym typeface="Helvetica Neue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85"/>
                  </a:ext>
                </a:extLst>
              </a:rPr>
              <a:t>tip</a:t>
            </a:r>
            <a:r>
              <a:rPr lang="en-GB" sz="1800" b="1" i="0" u="none" strike="noStrike" cap="none" dirty="0">
                <a:solidFill>
                  <a:srgbClr val="6C4BC1"/>
                </a:solidFill>
                <a:latin typeface="Helvetica Neue"/>
                <a:ea typeface="Helvetica Neue"/>
                <a:cs typeface="Helvetica Neue"/>
                <a:sym typeface="Helvetica Neue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86"/>
                  </a:ext>
                </a:extLst>
              </a:rPr>
              <a:t>:</a:t>
            </a:r>
            <a:r>
              <a:rPr lang="en-GB" sz="1800" b="0" i="0" u="none" strike="noStrike" cap="none" dirty="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87"/>
                  </a:ext>
                </a:extLst>
              </a:rPr>
              <a:t> </a:t>
            </a:r>
            <a:r>
              <a:rPr lang="en-GB" sz="1800" dirty="0">
                <a:latin typeface="Helvetica Neue"/>
                <a:ea typeface="Helvetica Neue"/>
                <a:cs typeface="Helvetica Neue"/>
                <a:sym typeface="Helvetica Neue"/>
              </a:rPr>
              <a:t>‘Until done’ plays an audio clip once, whereas ‘in background’ will play the sound file </a:t>
            </a:r>
            <a:r>
              <a:rPr lang="en-GB" sz="1800" dirty="0">
                <a:latin typeface="Helvetica Neue"/>
                <a:ea typeface="Helvetica Neue"/>
                <a:cs typeface="Helvetica Neue"/>
                <a:sym typeface="Helvetica Neue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88"/>
                  </a:ext>
                </a:extLst>
              </a:rPr>
              <a:t>in</a:t>
            </a:r>
            <a:r>
              <a:rPr lang="en-GB" sz="1800" dirty="0">
                <a:latin typeface="Helvetica Neue"/>
                <a:ea typeface="Helvetica Neue"/>
                <a:cs typeface="Helvetica Neue"/>
                <a:sym typeface="Helvetica Neue"/>
              </a:rPr>
              <a:t> a loop while other code instructions are read and </a:t>
            </a:r>
            <a:r>
              <a:rPr lang="en-GB" sz="1800" dirty="0">
                <a:latin typeface="Helvetica Neue"/>
                <a:ea typeface="Helvetica Neue"/>
                <a:cs typeface="Helvetica Neue"/>
                <a:sym typeface="Helvetica Neue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89"/>
                  </a:ext>
                </a:extLst>
              </a:rPr>
              <a:t>carried</a:t>
            </a:r>
            <a:r>
              <a:rPr lang="en-GB" sz="1800" dirty="0">
                <a:latin typeface="Helvetica Neue"/>
                <a:ea typeface="Helvetica Neue"/>
                <a:cs typeface="Helvetica Neue"/>
                <a:sym typeface="Helvetica Neue"/>
              </a:rPr>
              <a:t> out. </a:t>
            </a:r>
            <a:endParaRPr sz="1400" b="0" i="0" u="none" strike="noStrike" cap="none" dirty="0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id="228" name="Google Shape;228;g3669771b81a_0_219" descr="On button B pressed block containing the following of blocks: &#10;- Set sample rate to 20000 for playback &#10;- Show LEDs block with a 'play' icon on it&#10;- Play audio clip until done&#10;- Clear screen " title="buttonb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995615" y="2791080"/>
            <a:ext cx="2920575" cy="258425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" name="Google Shape;233;g3849d82ae41_0_43"/>
          <p:cNvSpPr txBox="1">
            <a:spLocks noGrp="1"/>
          </p:cNvSpPr>
          <p:nvPr>
            <p:ph type="title"/>
          </p:nvPr>
        </p:nvSpPr>
        <p:spPr>
          <a:xfrm>
            <a:off x="681037" y="456073"/>
            <a:ext cx="8544000" cy="91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A000"/>
              </a:buClr>
              <a:buSzPts val="2600"/>
              <a:buFont typeface="Arial"/>
              <a:buNone/>
            </a:pPr>
            <a:r>
              <a:rPr lang="en-GB" sz="2600">
                <a:solidFill>
                  <a:srgbClr val="6C4BC1"/>
                </a:solidFill>
              </a:rPr>
              <a:t>Medium 🌶️🌶️ Student A</a:t>
            </a:r>
            <a:r>
              <a:rPr lang="en-GB" sz="2600">
                <a:solidFill>
                  <a:srgbClr val="6C4BC1"/>
                </a:solidFill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90"/>
                  </a:ext>
                </a:extLst>
              </a:rPr>
              <a:t>ctivity Steps</a:t>
            </a:r>
            <a:r>
              <a:rPr lang="en-GB" sz="2600">
                <a:solidFill>
                  <a:srgbClr val="6C4BC1"/>
                </a:solidFill>
              </a:rPr>
              <a:t> 3</a:t>
            </a:r>
            <a:endParaRPr sz="2600">
              <a:solidFill>
                <a:srgbClr val="6C4BC1"/>
              </a:solidFill>
            </a:endParaRPr>
          </a:p>
        </p:txBody>
      </p:sp>
      <p:sp>
        <p:nvSpPr>
          <p:cNvPr id="234" name="Google Shape;234;g3849d82ae41_0_43"/>
          <p:cNvSpPr txBox="1">
            <a:spLocks noGrp="1"/>
          </p:cNvSpPr>
          <p:nvPr>
            <p:ph type="sldNum" idx="12"/>
          </p:nvPr>
        </p:nvSpPr>
        <p:spPr>
          <a:xfrm>
            <a:off x="6996113" y="6356351"/>
            <a:ext cx="22290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75"/>
              <a:buFont typeface="Arial"/>
              <a:buNone/>
            </a:pPr>
            <a:r>
              <a:rPr lang="en-GB"/>
              <a:t>Page </a:t>
            </a:r>
            <a:fld id="{00000000-1234-1234-1234-123412341234}" type="slidenum">
              <a:rPr lang="en-GB"/>
              <a:t>15</a:t>
            </a:fld>
            <a:endParaRPr/>
          </a:p>
        </p:txBody>
      </p:sp>
      <p:sp>
        <p:nvSpPr>
          <p:cNvPr id="235" name="Google Shape;235;g3849d82ae41_0_43"/>
          <p:cNvSpPr txBox="1">
            <a:spLocks noGrp="1"/>
          </p:cNvSpPr>
          <p:nvPr>
            <p:ph type="body" idx="1"/>
          </p:nvPr>
        </p:nvSpPr>
        <p:spPr>
          <a:xfrm>
            <a:off x="681036" y="1295087"/>
            <a:ext cx="8544000" cy="460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None/>
            </a:pPr>
            <a:r>
              <a:rPr lang="en-GB" sz="1800" b="1" i="1" dirty="0">
                <a:solidFill>
                  <a:srgbClr val="6C4BC1"/>
                </a:solidFill>
              </a:rPr>
              <a:t>Record and P</a:t>
            </a:r>
            <a:r>
              <a:rPr lang="en-GB" sz="1800" b="1" i="1" dirty="0">
                <a:solidFill>
                  <a:srgbClr val="6C4BC1"/>
                </a:solidFill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91"/>
                  </a:ext>
                </a:extLst>
              </a:rPr>
              <a:t>lay Back</a:t>
            </a:r>
            <a:r>
              <a:rPr lang="en-GB" sz="1800" b="1" i="1" dirty="0">
                <a:solidFill>
                  <a:srgbClr val="6C4BC1"/>
                </a:solidFill>
              </a:rPr>
              <a:t> Sounds for a P</a:t>
            </a:r>
            <a:r>
              <a:rPr lang="en-GB" sz="1800" b="1" i="1" dirty="0">
                <a:solidFill>
                  <a:srgbClr val="6C4BC1"/>
                </a:solidFill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92"/>
                  </a:ext>
                </a:extLst>
              </a:rPr>
              <a:t>resentation</a:t>
            </a:r>
            <a:r>
              <a:rPr lang="en-GB" sz="1800" b="1" i="1" dirty="0">
                <a:solidFill>
                  <a:srgbClr val="6C4BC1"/>
                </a:solidFill>
              </a:rPr>
              <a:t>:</a:t>
            </a:r>
            <a:endParaRPr sz="1800" b="1" dirty="0">
              <a:solidFill>
                <a:srgbClr val="6C4BC1"/>
              </a:solidFill>
            </a:endParaRPr>
          </a:p>
          <a:p>
            <a:pPr marL="457200" lvl="0" indent="-333375" algn="l" rtl="0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Clr>
                <a:srgbClr val="6C4BC1"/>
              </a:buClr>
              <a:buSzPts val="1650"/>
              <a:buChar char="•"/>
            </a:pPr>
            <a:r>
              <a:rPr lang="en-GB" sz="1650" b="1" dirty="0">
                <a:solidFill>
                  <a:srgbClr val="6C4BC1"/>
                </a:solidFill>
              </a:rPr>
              <a:t>Download</a:t>
            </a:r>
            <a:r>
              <a:rPr lang="en-GB" sz="1650" dirty="0"/>
              <a:t> the code to </a:t>
            </a:r>
            <a:r>
              <a:rPr lang="en-GB" sz="1650" dirty="0"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93"/>
                  </a:ext>
                </a:extLst>
              </a:rPr>
              <a:t>the</a:t>
            </a:r>
            <a:r>
              <a:rPr lang="en-GB" sz="1650" dirty="0"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94"/>
                  </a:ext>
                </a:extLst>
              </a:rPr>
              <a:t> </a:t>
            </a:r>
            <a:r>
              <a:rPr lang="en-GB" sz="1650" dirty="0" err="1"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94"/>
                  </a:ext>
                </a:extLst>
              </a:rPr>
              <a:t>micro:bit</a:t>
            </a:r>
            <a:r>
              <a:rPr lang="en-GB" sz="1650" dirty="0"/>
              <a:t>. </a:t>
            </a:r>
            <a:endParaRPr sz="1650" dirty="0"/>
          </a:p>
          <a:p>
            <a:pPr marL="457200" lvl="0" indent="-333375" algn="l" rtl="0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Clr>
                <a:srgbClr val="6C4BC1"/>
              </a:buClr>
              <a:buSzPts val="1650"/>
              <a:buChar char="•"/>
            </a:pPr>
            <a:r>
              <a:rPr lang="en-GB" sz="1650" b="1" dirty="0">
                <a:solidFill>
                  <a:srgbClr val="6C4BC1"/>
                </a:solidFill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95"/>
                  </a:ext>
                </a:extLst>
              </a:rPr>
              <a:t>Unplug</a:t>
            </a:r>
            <a:r>
              <a:rPr lang="en-GB" sz="1650" b="1" dirty="0">
                <a:solidFill>
                  <a:srgbClr val="2993D6"/>
                </a:solidFill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96"/>
                  </a:ext>
                </a:extLst>
              </a:rPr>
              <a:t> </a:t>
            </a:r>
            <a:r>
              <a:rPr lang="en-GB" sz="1650" dirty="0"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97"/>
                  </a:ext>
                </a:extLst>
              </a:rPr>
              <a:t>the </a:t>
            </a:r>
            <a:r>
              <a:rPr lang="en-GB" sz="1650" dirty="0" err="1"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97"/>
                  </a:ext>
                </a:extLst>
              </a:rPr>
              <a:t>micro:bit</a:t>
            </a:r>
            <a:r>
              <a:rPr lang="en-GB" sz="1650" dirty="0"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97"/>
                  </a:ext>
                </a:extLst>
              </a:rPr>
              <a:t> and </a:t>
            </a:r>
            <a:r>
              <a:rPr lang="en-GB" sz="1650" b="1" dirty="0">
                <a:solidFill>
                  <a:srgbClr val="6C4BC1"/>
                </a:solidFill>
              </a:rPr>
              <a:t>attach</a:t>
            </a:r>
            <a:r>
              <a:rPr lang="en-GB" sz="1650" dirty="0"/>
              <a:t> a battery pack. </a:t>
            </a:r>
            <a:endParaRPr sz="1650" dirty="0"/>
          </a:p>
          <a:p>
            <a:pPr marL="457200" lvl="0" indent="-333375" algn="l" rtl="0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Clr>
                <a:srgbClr val="6C4BC1"/>
              </a:buClr>
              <a:buSzPts val="1650"/>
              <a:buChar char="•"/>
            </a:pPr>
            <a:r>
              <a:rPr lang="en-GB" sz="1650" b="1" dirty="0">
                <a:solidFill>
                  <a:srgbClr val="6C4BC1"/>
                </a:solidFill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98"/>
                  </a:ext>
                </a:extLst>
              </a:rPr>
              <a:t>Read</a:t>
            </a:r>
            <a:r>
              <a:rPr lang="en-GB" sz="1650" b="1" dirty="0">
                <a:solidFill>
                  <a:srgbClr val="2A92D6"/>
                </a:solidFill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99"/>
                  </a:ext>
                </a:extLst>
              </a:rPr>
              <a:t> </a:t>
            </a:r>
            <a:r>
              <a:rPr lang="en-GB" sz="1650" dirty="0"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100"/>
                  </a:ext>
                </a:extLst>
              </a:rPr>
              <a:t>through your presentation to decide which sounds you would like to add to enhance your presentation and when you will play those sounds.</a:t>
            </a:r>
            <a:endParaRPr sz="1650" dirty="0"/>
          </a:p>
          <a:p>
            <a:pPr marL="457200" lvl="0" indent="-333375" algn="l" rtl="0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Clr>
                <a:srgbClr val="6C4BC1"/>
              </a:buClr>
              <a:buSzPts val="1650"/>
              <a:buChar char="•"/>
            </a:pPr>
            <a:r>
              <a:rPr lang="en-GB" sz="1650" b="1" dirty="0">
                <a:solidFill>
                  <a:srgbClr val="6C4BC1"/>
                </a:solidFill>
              </a:rPr>
              <a:t>Press</a:t>
            </a:r>
            <a:r>
              <a:rPr lang="en-GB" sz="1650" dirty="0"/>
              <a:t> button A and speak into the microphone. </a:t>
            </a:r>
            <a:endParaRPr sz="1650" dirty="0"/>
          </a:p>
          <a:p>
            <a:pPr marL="457200" lvl="0" indent="-333375" algn="l" rtl="0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Clr>
                <a:srgbClr val="6C4BC1"/>
              </a:buClr>
              <a:buSzPts val="1650"/>
              <a:buChar char="•"/>
            </a:pPr>
            <a:r>
              <a:rPr lang="en-GB" sz="1650" b="1" dirty="0">
                <a:solidFill>
                  <a:srgbClr val="6C4BC1"/>
                </a:solidFill>
              </a:rPr>
              <a:t>Press</a:t>
            </a:r>
            <a:r>
              <a:rPr lang="en-GB" sz="1650" dirty="0"/>
              <a:t> button B to play back the </a:t>
            </a:r>
            <a:r>
              <a:rPr lang="en-GB" sz="1650" dirty="0"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101"/>
                  </a:ext>
                </a:extLst>
              </a:rPr>
              <a:t>speeded-up</a:t>
            </a:r>
            <a:r>
              <a:rPr lang="en-GB" sz="1650" dirty="0"/>
              <a:t> sounds. Does it sound like you hoped it would? If not, re-record your sounds. </a:t>
            </a:r>
            <a:endParaRPr sz="1650" dirty="0"/>
          </a:p>
          <a:p>
            <a:pPr marL="457200" lvl="0" indent="-333375" algn="l" rtl="0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Clr>
                <a:srgbClr val="6C4BC1"/>
              </a:buClr>
              <a:buSzPts val="1650"/>
              <a:buChar char="•"/>
            </a:pPr>
            <a:r>
              <a:rPr lang="en-GB" sz="1650" b="1" dirty="0">
                <a:solidFill>
                  <a:srgbClr val="6C4BC1"/>
                </a:solidFill>
              </a:rPr>
              <a:t>Practice</a:t>
            </a:r>
            <a:r>
              <a:rPr lang="en-GB" sz="1650" dirty="0"/>
              <a:t> doing your presentation with your sound effects. When you are ready, try it in front of an audience. </a:t>
            </a:r>
            <a:endParaRPr sz="1650" dirty="0"/>
          </a:p>
          <a:p>
            <a:pPr marL="457200" lvl="0" indent="-342900" algn="l" rtl="0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Clr>
                <a:srgbClr val="6C4BC1"/>
              </a:buClr>
              <a:buSzPts val="1800"/>
              <a:buChar char="•"/>
            </a:pPr>
            <a:endParaRPr sz="1800" b="1" dirty="0">
              <a:solidFill>
                <a:srgbClr val="6C4BC1"/>
              </a:solidFill>
            </a:endParaRPr>
          </a:p>
        </p:txBody>
      </p:sp>
      <p:sp>
        <p:nvSpPr>
          <p:cNvPr id="236" name="Google Shape;236;g3849d82ae41_0_43"/>
          <p:cNvSpPr txBox="1"/>
          <p:nvPr/>
        </p:nvSpPr>
        <p:spPr>
          <a:xfrm>
            <a:off x="121300" y="6356350"/>
            <a:ext cx="3676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50"/>
              <a:buFont typeface="Arial"/>
              <a:buNone/>
            </a:pPr>
            <a:r>
              <a:rPr lang="en-GB" sz="115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Mild</a:t>
            </a:r>
            <a:r>
              <a:rPr lang="en-GB" sz="1150" b="1" i="0" u="none" strike="noStrike" cap="none">
                <a:solidFill>
                  <a:srgbClr val="2A92D6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en-GB" sz="115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- </a:t>
            </a:r>
            <a:r>
              <a:rPr lang="en-GB" sz="1150" b="1" i="0" u="none" strike="noStrike" cap="none">
                <a:solidFill>
                  <a:srgbClr val="6C4BC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Medium </a:t>
            </a:r>
            <a:r>
              <a:rPr lang="en-GB" sz="1150" b="1" i="0" u="none" strike="noStrike" cap="none">
                <a:solidFill>
                  <a:srgbClr val="2A92D6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🌶️🌶️</a:t>
            </a:r>
            <a:r>
              <a:rPr lang="en-GB" sz="115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- Spicy</a:t>
            </a:r>
            <a:endParaRPr sz="1150" b="0" i="0" u="none" strike="noStrike" cap="none">
              <a:solidFill>
                <a:srgbClr val="888888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id="237" name="Google Shape;237;g3849d82ae41_0_43" descr="Illustration of educator in front of empty whiteboard used to signal teacher-led activities on this page" title="black female teacher image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269200" y="316137"/>
            <a:ext cx="1428350" cy="1191276"/>
          </a:xfrm>
          <a:prstGeom prst="rect">
            <a:avLst/>
          </a:prstGeom>
          <a:noFill/>
          <a:ln>
            <a:noFill/>
          </a:ln>
        </p:spPr>
      </p:pic>
      <p:sp>
        <p:nvSpPr>
          <p:cNvPr id="238" name="Google Shape;238;g3849d82ae41_0_43"/>
          <p:cNvSpPr/>
          <p:nvPr/>
        </p:nvSpPr>
        <p:spPr>
          <a:xfrm>
            <a:off x="681025" y="5566625"/>
            <a:ext cx="8544000" cy="7497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19050" cap="flat" cmpd="sng">
            <a:solidFill>
              <a:srgbClr val="6C4BC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10000"/>
              </a:lnSpc>
              <a:spcBef>
                <a:spcPts val="1300"/>
              </a:spcBef>
              <a:spcAft>
                <a:spcPts val="120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GB" sz="1650" b="1" i="0" u="none" strike="noStrike" cap="none" dirty="0">
                <a:solidFill>
                  <a:srgbClr val="6C4BC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Pro</a:t>
            </a:r>
            <a:r>
              <a:rPr lang="en-GB" sz="1650" b="1" i="0" u="none" strike="noStrike" cap="none" dirty="0">
                <a:solidFill>
                  <a:srgbClr val="6C4BC1"/>
                </a:solidFill>
                <a:latin typeface="Helvetica Neue"/>
                <a:ea typeface="Helvetica Neue"/>
                <a:cs typeface="Helvetica Neue"/>
                <a:sym typeface="Helvetica Neue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102"/>
                  </a:ext>
                </a:extLst>
              </a:rPr>
              <a:t> </a:t>
            </a:r>
            <a:r>
              <a:rPr lang="en-GB" sz="1650" b="1" dirty="0">
                <a:solidFill>
                  <a:srgbClr val="6C4BC1"/>
                </a:solidFill>
                <a:latin typeface="Helvetica Neue"/>
                <a:ea typeface="Helvetica Neue"/>
                <a:cs typeface="Helvetica Neue"/>
                <a:sym typeface="Helvetica Neue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103"/>
                  </a:ext>
                </a:extLst>
              </a:rPr>
              <a:t>tip</a:t>
            </a:r>
            <a:r>
              <a:rPr lang="en-GB" sz="1650" b="1" i="0" u="none" strike="noStrike" cap="none" dirty="0">
                <a:solidFill>
                  <a:srgbClr val="6C4BC1"/>
                </a:solidFill>
                <a:latin typeface="Helvetica Neue"/>
                <a:ea typeface="Helvetica Neue"/>
                <a:cs typeface="Helvetica Neue"/>
                <a:sym typeface="Helvetica Neue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104"/>
                  </a:ext>
                </a:extLst>
              </a:rPr>
              <a:t>:</a:t>
            </a:r>
            <a:r>
              <a:rPr lang="en-GB" sz="1650" b="0" i="0" u="none" strike="noStrike" cap="none" dirty="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105"/>
                  </a:ext>
                </a:extLst>
              </a:rPr>
              <a:t> </a:t>
            </a:r>
            <a:r>
              <a:rPr lang="en-GB" sz="1650" dirty="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Be mindful of background noise when recording. Consider allowing students to use a quiet space to record such as the hallway or library.</a:t>
            </a:r>
            <a:r>
              <a:rPr lang="en-GB" sz="1650" dirty="0"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endParaRPr sz="1650" b="0" i="0" u="none" strike="noStrike" cap="none" dirty="0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" name="Google Shape;243;g365ab73c13e_0_36"/>
          <p:cNvSpPr txBox="1">
            <a:spLocks noGrp="1"/>
          </p:cNvSpPr>
          <p:nvPr>
            <p:ph type="title"/>
          </p:nvPr>
        </p:nvSpPr>
        <p:spPr>
          <a:xfrm>
            <a:off x="681037" y="456073"/>
            <a:ext cx="8544000" cy="91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A000"/>
              </a:buClr>
              <a:buSzPts val="2600"/>
              <a:buFont typeface="Arial"/>
              <a:buNone/>
            </a:pPr>
            <a:r>
              <a:rPr lang="en-GB" sz="2600">
                <a:solidFill>
                  <a:srgbClr val="6C4BC1"/>
                </a:solidFill>
              </a:rPr>
              <a:t>Medium 🌶️🌶️ Code Details 1</a:t>
            </a:r>
            <a:endParaRPr sz="2600">
              <a:solidFill>
                <a:srgbClr val="6C4BC1"/>
              </a:solidFill>
            </a:endParaRPr>
          </a:p>
        </p:txBody>
      </p:sp>
      <p:sp>
        <p:nvSpPr>
          <p:cNvPr id="244" name="Google Shape;244;g365ab73c13e_0_36"/>
          <p:cNvSpPr txBox="1">
            <a:spLocks noGrp="1"/>
          </p:cNvSpPr>
          <p:nvPr>
            <p:ph type="sldNum" idx="12"/>
          </p:nvPr>
        </p:nvSpPr>
        <p:spPr>
          <a:xfrm>
            <a:off x="6996113" y="6356351"/>
            <a:ext cx="22290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75"/>
              <a:buFont typeface="Arial"/>
              <a:buNone/>
            </a:pPr>
            <a:r>
              <a:rPr lang="en-GB"/>
              <a:t>Page </a:t>
            </a:r>
            <a:fld id="{00000000-1234-1234-1234-123412341234}" type="slidenum">
              <a:rPr lang="en-GB"/>
              <a:t>16</a:t>
            </a:fld>
            <a:endParaRPr/>
          </a:p>
        </p:txBody>
      </p:sp>
      <p:sp>
        <p:nvSpPr>
          <p:cNvPr id="245" name="Google Shape;245;g365ab73c13e_0_36"/>
          <p:cNvSpPr txBox="1"/>
          <p:nvPr/>
        </p:nvSpPr>
        <p:spPr>
          <a:xfrm>
            <a:off x="121300" y="6356350"/>
            <a:ext cx="3676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50"/>
              <a:buFont typeface="Arial"/>
              <a:buNone/>
            </a:pPr>
            <a:r>
              <a:rPr lang="en-GB" sz="115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Mild</a:t>
            </a:r>
            <a:r>
              <a:rPr lang="en-GB" sz="1150" b="1" i="0" u="none" strike="noStrike" cap="none">
                <a:solidFill>
                  <a:srgbClr val="2A92D6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en-GB" sz="115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- </a:t>
            </a:r>
            <a:r>
              <a:rPr lang="en-GB" sz="1150" b="1" i="0" u="none" strike="noStrike" cap="none">
                <a:solidFill>
                  <a:srgbClr val="6C4BC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Medium </a:t>
            </a:r>
            <a:r>
              <a:rPr lang="en-GB" sz="1150" b="1" i="0" u="none" strike="noStrike" cap="none">
                <a:solidFill>
                  <a:srgbClr val="2A92D6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🌶️🌶️</a:t>
            </a:r>
            <a:r>
              <a:rPr lang="en-GB" sz="115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- Spicy</a:t>
            </a:r>
            <a:endParaRPr sz="1150" b="0" i="0" u="none" strike="noStrike" cap="none">
              <a:solidFill>
                <a:srgbClr val="888888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246" name="Google Shape;246;g365ab73c13e_0_36"/>
          <p:cNvSpPr txBox="1">
            <a:spLocks noGrp="1"/>
          </p:cNvSpPr>
          <p:nvPr>
            <p:ph type="body" idx="1"/>
          </p:nvPr>
        </p:nvSpPr>
        <p:spPr>
          <a:xfrm>
            <a:off x="681036" y="1322343"/>
            <a:ext cx="8544000" cy="460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marR="0" lvl="0" indent="0" algn="l" rtl="0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SzPts val="1800"/>
              <a:buNone/>
            </a:pPr>
            <a:r>
              <a:rPr lang="en-GB" sz="1800" dirty="0"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106"/>
                  </a:ext>
                </a:extLst>
              </a:rPr>
              <a:t>This project uses </a:t>
            </a:r>
            <a:r>
              <a:rPr lang="en-GB" sz="1800" dirty="0"/>
              <a:t>the microphone to record your sounds and the speaker to play them back at higher speed, producing a funny sound effect.</a:t>
            </a:r>
            <a:endParaRPr sz="1750" dirty="0"/>
          </a:p>
        </p:txBody>
      </p:sp>
      <p:pic>
        <p:nvPicPr>
          <p:cNvPr id="247" name="Google Shape;247;g365ab73c13e_0_36" descr="decorative" title="Inspired_green@4x-100 (1).jp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 rot="572948">
            <a:off x="7962150" y="317452"/>
            <a:ext cx="873876" cy="1188650"/>
          </a:xfrm>
          <a:prstGeom prst="rect">
            <a:avLst/>
          </a:prstGeom>
          <a:noFill/>
          <a:ln>
            <a:noFill/>
          </a:ln>
        </p:spPr>
      </p:pic>
      <p:sp>
        <p:nvSpPr>
          <p:cNvPr id="248" name="Google Shape;248;g365ab73c13e_0_36"/>
          <p:cNvSpPr/>
          <p:nvPr/>
        </p:nvSpPr>
        <p:spPr>
          <a:xfrm>
            <a:off x="813950" y="2277870"/>
            <a:ext cx="8285100" cy="3942600"/>
          </a:xfrm>
          <a:prstGeom prst="roundRect">
            <a:avLst>
              <a:gd name="adj" fmla="val 16667"/>
            </a:avLst>
          </a:prstGeom>
          <a:noFill/>
          <a:ln w="19050" cap="flat" cmpd="sng">
            <a:solidFill>
              <a:srgbClr val="6C4BC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marR="0" lvl="0" indent="0" algn="l" rtl="0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marL="0" lvl="0" indent="0" algn="l" rtl="0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Clr>
                <a:schemeClr val="dk1"/>
              </a:buClr>
              <a:buSzPts val="1600"/>
              <a:buFont typeface="Arial"/>
              <a:buNone/>
            </a:pPr>
            <a:r>
              <a:rPr lang="en-GB" sz="165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107"/>
                  </a:ext>
                </a:extLst>
              </a:rPr>
              <a:t>When button A is pressed, the ‘set sample rate to 10,000 for recording’ block sets the sample rate to 10,000 hertz </a:t>
            </a:r>
            <a:r>
              <a:rPr lang="en-GB" sz="165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108"/>
                  </a:ext>
                </a:extLst>
              </a:rPr>
              <a:t>(Hz), meaning sound</a:t>
            </a:r>
            <a:r>
              <a:rPr lang="en-GB" sz="165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109"/>
                  </a:ext>
                </a:extLst>
              </a:rPr>
              <a:t> is sampled from the micro:bit 10,000 times per second for a maximum of three seconds. A small square is shown on the LED display while the microphone is recording. The LED screen is cleared to </a:t>
            </a:r>
            <a:r>
              <a:rPr lang="en-GB" sz="165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110"/>
                  </a:ext>
                </a:extLst>
              </a:rPr>
              <a:t>signal</a:t>
            </a:r>
            <a:r>
              <a:rPr lang="en-GB" sz="165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111"/>
                  </a:ext>
                </a:extLst>
              </a:rPr>
              <a:t> that the audio recording is done.</a:t>
            </a:r>
            <a:endParaRPr sz="165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id="249" name="Google Shape;249;g365ab73c13e_0_36" descr="On button A pressed block containing the following blocks: &#10;- Set sample rate to 10000 for recording&#10;- Show icon small square&#10;- Record audio clip until done &#10;- Clear screen " title="buttona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724675" y="2450794"/>
            <a:ext cx="3446151" cy="19651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4" name="Google Shape;254;g3849d82ae41_0_31"/>
          <p:cNvSpPr txBox="1">
            <a:spLocks noGrp="1"/>
          </p:cNvSpPr>
          <p:nvPr>
            <p:ph type="title"/>
          </p:nvPr>
        </p:nvSpPr>
        <p:spPr>
          <a:xfrm>
            <a:off x="681037" y="456073"/>
            <a:ext cx="8544000" cy="91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A000"/>
              </a:buClr>
              <a:buSzPts val="2600"/>
              <a:buFont typeface="Arial"/>
              <a:buNone/>
            </a:pPr>
            <a:r>
              <a:rPr lang="en-GB" sz="2600">
                <a:solidFill>
                  <a:srgbClr val="6C4BC1"/>
                </a:solidFill>
              </a:rPr>
              <a:t>Medium 🌶️🌶️ Code </a:t>
            </a:r>
            <a:r>
              <a:rPr lang="en-GB" sz="2600">
                <a:solidFill>
                  <a:srgbClr val="6C4BC1"/>
                </a:solidFill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112"/>
                  </a:ext>
                </a:extLst>
              </a:rPr>
              <a:t>Details</a:t>
            </a:r>
            <a:r>
              <a:rPr lang="en-GB" sz="2600">
                <a:solidFill>
                  <a:srgbClr val="6C4BC1"/>
                </a:solidFill>
              </a:rPr>
              <a:t> 2</a:t>
            </a:r>
            <a:endParaRPr sz="2600">
              <a:solidFill>
                <a:srgbClr val="6C4BC1"/>
              </a:solidFill>
            </a:endParaRPr>
          </a:p>
        </p:txBody>
      </p:sp>
      <p:sp>
        <p:nvSpPr>
          <p:cNvPr id="255" name="Google Shape;255;g3849d82ae41_0_31"/>
          <p:cNvSpPr txBox="1">
            <a:spLocks noGrp="1"/>
          </p:cNvSpPr>
          <p:nvPr>
            <p:ph type="sldNum" idx="12"/>
          </p:nvPr>
        </p:nvSpPr>
        <p:spPr>
          <a:xfrm>
            <a:off x="6996113" y="6356351"/>
            <a:ext cx="22290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75"/>
              <a:buFont typeface="Arial"/>
              <a:buNone/>
            </a:pPr>
            <a:r>
              <a:rPr lang="en-GB"/>
              <a:t>Page </a:t>
            </a:r>
            <a:fld id="{00000000-1234-1234-1234-123412341234}" type="slidenum">
              <a:rPr lang="en-GB"/>
              <a:t>17</a:t>
            </a:fld>
            <a:endParaRPr/>
          </a:p>
        </p:txBody>
      </p:sp>
      <p:sp>
        <p:nvSpPr>
          <p:cNvPr id="256" name="Google Shape;256;g3849d82ae41_0_31"/>
          <p:cNvSpPr txBox="1"/>
          <p:nvPr/>
        </p:nvSpPr>
        <p:spPr>
          <a:xfrm>
            <a:off x="121300" y="6356350"/>
            <a:ext cx="3676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50"/>
              <a:buFont typeface="Arial"/>
              <a:buNone/>
            </a:pPr>
            <a:r>
              <a:rPr lang="en-GB" sz="115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Mild</a:t>
            </a:r>
            <a:r>
              <a:rPr lang="en-GB" sz="1150" b="1" i="0" u="none" strike="noStrike" cap="none">
                <a:solidFill>
                  <a:srgbClr val="2A92D6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en-GB" sz="115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- </a:t>
            </a:r>
            <a:r>
              <a:rPr lang="en-GB" sz="1150" b="1" i="0" u="none" strike="noStrike" cap="none">
                <a:solidFill>
                  <a:srgbClr val="6C4BC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Medium </a:t>
            </a:r>
            <a:r>
              <a:rPr lang="en-GB" sz="1150" b="1" i="0" u="none" strike="noStrike" cap="none">
                <a:solidFill>
                  <a:srgbClr val="2A92D6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🌶️🌶️</a:t>
            </a:r>
            <a:r>
              <a:rPr lang="en-GB" sz="115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- Spicy</a:t>
            </a:r>
            <a:endParaRPr sz="1150" b="0" i="0" u="none" strike="noStrike" cap="none">
              <a:solidFill>
                <a:srgbClr val="888888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257" name="Google Shape;257;g3849d82ae41_0_31"/>
          <p:cNvSpPr txBox="1">
            <a:spLocks noGrp="1"/>
          </p:cNvSpPr>
          <p:nvPr>
            <p:ph type="body" idx="1"/>
          </p:nvPr>
        </p:nvSpPr>
        <p:spPr>
          <a:xfrm>
            <a:off x="681036" y="1548371"/>
            <a:ext cx="8544000" cy="460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marR="0" lvl="0" indent="0" algn="l" rtl="0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SzPts val="1800"/>
              <a:buNone/>
            </a:pPr>
            <a:r>
              <a:rPr lang="en-GB" sz="1800"/>
              <a:t>    </a:t>
            </a:r>
            <a:endParaRPr sz="1750"/>
          </a:p>
        </p:txBody>
      </p:sp>
      <p:pic>
        <p:nvPicPr>
          <p:cNvPr id="258" name="Google Shape;258;g3849d82ae41_0_31" descr="decorative" title="Inspired_green@4x-100 (1).jp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 rot="572948">
            <a:off x="7962150" y="317452"/>
            <a:ext cx="873876" cy="1188650"/>
          </a:xfrm>
          <a:prstGeom prst="rect">
            <a:avLst/>
          </a:prstGeom>
          <a:noFill/>
          <a:ln>
            <a:noFill/>
          </a:ln>
        </p:spPr>
      </p:pic>
      <p:sp>
        <p:nvSpPr>
          <p:cNvPr id="259" name="Google Shape;259;g3849d82ae41_0_31"/>
          <p:cNvSpPr/>
          <p:nvPr/>
        </p:nvSpPr>
        <p:spPr>
          <a:xfrm>
            <a:off x="810475" y="1658610"/>
            <a:ext cx="8285100" cy="4609500"/>
          </a:xfrm>
          <a:prstGeom prst="roundRect">
            <a:avLst>
              <a:gd name="adj" fmla="val 16667"/>
            </a:avLst>
          </a:prstGeom>
          <a:noFill/>
          <a:ln w="19050" cap="flat" cmpd="sng">
            <a:solidFill>
              <a:srgbClr val="6C4BC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marR="0" lvl="0" indent="0" algn="l" rtl="0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endParaRPr sz="1800" b="0" i="0" u="none" strike="noStrike" cap="none" dirty="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marL="0" lvl="0" indent="0" algn="l" rtl="0">
              <a:lnSpc>
                <a:spcPct val="110000"/>
              </a:lnSpc>
              <a:spcBef>
                <a:spcPts val="0"/>
              </a:spcBef>
              <a:spcAft>
                <a:spcPts val="400"/>
              </a:spcAft>
              <a:buClr>
                <a:schemeClr val="dk1"/>
              </a:buClr>
              <a:buSzPts val="1600"/>
              <a:buFont typeface="Arial"/>
              <a:buNone/>
            </a:pPr>
            <a:r>
              <a:rPr lang="en-GB" sz="1650" dirty="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113"/>
                  </a:ext>
                </a:extLst>
              </a:rPr>
              <a:t>When button B is pressed, the ‘set sample rate to 20,000 for playback’ block sets the playback rate to 20,000 hertz </a:t>
            </a:r>
            <a:r>
              <a:rPr lang="en-GB" sz="1650" dirty="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114"/>
                  </a:ext>
                </a:extLst>
              </a:rPr>
              <a:t>(Hz)</a:t>
            </a:r>
            <a:r>
              <a:rPr lang="en-GB" sz="1650" dirty="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115"/>
                  </a:ext>
                </a:extLst>
              </a:rPr>
              <a:t>, or 20,000 times per second. It plays back twice as fast and doubles the pitch of any sounds recorded. The LED screen is cleared to signal the end of the recording.</a:t>
            </a:r>
            <a:endParaRPr sz="1650" dirty="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id="260" name="Google Shape;260;g3849d82ae41_0_31" descr="On button B pressed block containing the following of blocks: &#10;- Set sample rate to 20000 for playback &#10;- Show LEDs block with a 'play' icon on it&#10;- Play audio clip until done&#10;- Clear screen " title="buttonb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253375" y="1858576"/>
            <a:ext cx="3176575" cy="28107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5" name="Google Shape;265;g3669771b81a_0_181"/>
          <p:cNvSpPr txBox="1">
            <a:spLocks noGrp="1"/>
          </p:cNvSpPr>
          <p:nvPr>
            <p:ph type="body" idx="1"/>
          </p:nvPr>
        </p:nvSpPr>
        <p:spPr>
          <a:xfrm>
            <a:off x="2276389" y="2669745"/>
            <a:ext cx="5353200" cy="151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4999"/>
              <a:buNone/>
            </a:pPr>
            <a:r>
              <a:rPr lang="en-GB"/>
              <a:t>Spicy</a:t>
            </a:r>
            <a:endParaRPr/>
          </a:p>
        </p:txBody>
      </p:sp>
      <p:sp>
        <p:nvSpPr>
          <p:cNvPr id="266" name="Google Shape;266;g3669771b81a_0_181"/>
          <p:cNvSpPr txBox="1">
            <a:spLocks noGrp="1"/>
          </p:cNvSpPr>
          <p:nvPr>
            <p:ph type="sldNum" idx="12"/>
          </p:nvPr>
        </p:nvSpPr>
        <p:spPr>
          <a:xfrm>
            <a:off x="7101729" y="6125009"/>
            <a:ext cx="22290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en-GB"/>
              <a:t>18</a:t>
            </a:fld>
            <a:endParaRPr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" name="Google Shape;271;g3669771b81a_0_238"/>
          <p:cNvSpPr txBox="1">
            <a:spLocks noGrp="1"/>
          </p:cNvSpPr>
          <p:nvPr>
            <p:ph type="title"/>
          </p:nvPr>
        </p:nvSpPr>
        <p:spPr>
          <a:xfrm>
            <a:off x="681026" y="456075"/>
            <a:ext cx="7683600" cy="91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A000"/>
              </a:buClr>
              <a:buSzPts val="2600"/>
              <a:buFont typeface="Arial"/>
              <a:buNone/>
            </a:pPr>
            <a:r>
              <a:rPr lang="en-GB" sz="2600">
                <a:solidFill>
                  <a:srgbClr val="CD0364"/>
                </a:solidFill>
              </a:rPr>
              <a:t>Spicy 🌶️🌶️🌶️ Introduction</a:t>
            </a:r>
            <a:endParaRPr sz="2600">
              <a:solidFill>
                <a:srgbClr val="CD0364"/>
              </a:solidFill>
            </a:endParaRPr>
          </a:p>
        </p:txBody>
      </p:sp>
      <p:sp>
        <p:nvSpPr>
          <p:cNvPr id="272" name="Google Shape;272;g3669771b81a_0_238"/>
          <p:cNvSpPr txBox="1">
            <a:spLocks noGrp="1"/>
          </p:cNvSpPr>
          <p:nvPr>
            <p:ph type="sldNum" idx="12"/>
          </p:nvPr>
        </p:nvSpPr>
        <p:spPr>
          <a:xfrm>
            <a:off x="6996113" y="6356351"/>
            <a:ext cx="22290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75"/>
              <a:buFont typeface="Arial"/>
              <a:buNone/>
            </a:pPr>
            <a:r>
              <a:rPr lang="en-GB"/>
              <a:t>Page </a:t>
            </a:r>
            <a:fld id="{00000000-1234-1234-1234-123412341234}" type="slidenum">
              <a:rPr lang="en-GB"/>
              <a:t>19</a:t>
            </a:fld>
            <a:endParaRPr/>
          </a:p>
        </p:txBody>
      </p:sp>
      <p:sp>
        <p:nvSpPr>
          <p:cNvPr id="273" name="Google Shape;273;g3669771b81a_0_238"/>
          <p:cNvSpPr txBox="1">
            <a:spLocks noGrp="1"/>
          </p:cNvSpPr>
          <p:nvPr>
            <p:ph type="body" idx="1"/>
          </p:nvPr>
        </p:nvSpPr>
        <p:spPr>
          <a:xfrm>
            <a:off x="681025" y="1414812"/>
            <a:ext cx="8544000" cy="3598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lnSpcReduction="10000"/>
          </a:bodyPr>
          <a:lstStyle/>
          <a:p>
            <a:pPr marL="457200" marR="0" lvl="0" indent="-342900" algn="l" rtl="0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Clr>
                <a:srgbClr val="CD0364"/>
              </a:buClr>
              <a:buSzPts val="1800"/>
              <a:buChar char="•"/>
            </a:pPr>
            <a:r>
              <a:rPr lang="en-GB" sz="1800" dirty="0"/>
              <a:t>Students open </a:t>
            </a:r>
            <a:r>
              <a:rPr lang="en-GB" sz="1800" b="1" dirty="0">
                <a:solidFill>
                  <a:srgbClr val="CD0364"/>
                </a:solidFill>
              </a:rPr>
              <a:t>Microsoft </a:t>
            </a:r>
            <a:r>
              <a:rPr lang="en-GB" sz="1800" b="1" dirty="0" err="1">
                <a:solidFill>
                  <a:srgbClr val="CD0364"/>
                </a:solidFill>
              </a:rPr>
              <a:t>MakeCode</a:t>
            </a:r>
            <a:r>
              <a:rPr lang="en-GB" sz="1800" dirty="0"/>
              <a:t> and code their funny voice recorder. </a:t>
            </a:r>
            <a:endParaRPr sz="1800" dirty="0"/>
          </a:p>
          <a:p>
            <a:pPr marL="457200" marR="0" lvl="0" indent="-342900" algn="l" rtl="0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Clr>
                <a:srgbClr val="CD0364"/>
              </a:buClr>
              <a:buSzPts val="1800"/>
              <a:buChar char="•"/>
            </a:pPr>
            <a:r>
              <a:rPr lang="en-GB" sz="1800" dirty="0"/>
              <a:t>After the code has been built, students will download the code on their </a:t>
            </a:r>
            <a:r>
              <a:rPr lang="en-GB" sz="1800" dirty="0" err="1"/>
              <a:t>micro:bit</a:t>
            </a:r>
            <a:r>
              <a:rPr lang="en-GB" sz="1800" dirty="0"/>
              <a:t> and use their </a:t>
            </a:r>
            <a:r>
              <a:rPr lang="en-GB" sz="1800" dirty="0" err="1"/>
              <a:t>micro:bit</a:t>
            </a:r>
            <a:r>
              <a:rPr lang="en-GB" sz="1800" dirty="0"/>
              <a:t> as a recorder and a speaker.</a:t>
            </a:r>
            <a:endParaRPr sz="1800" dirty="0"/>
          </a:p>
          <a:p>
            <a:pPr marL="457200" marR="0" lvl="0" indent="-342900" algn="l" rtl="0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Clr>
                <a:srgbClr val="CD0364"/>
              </a:buClr>
              <a:buSzPts val="1800"/>
              <a:buChar char="•"/>
            </a:pPr>
            <a:r>
              <a:rPr lang="en-GB" sz="1800" dirty="0">
                <a:solidFill>
                  <a:srgbClr val="323232"/>
                </a:solidFill>
              </a:rPr>
              <a:t>Press button A and speak into </a:t>
            </a:r>
            <a:r>
              <a:rPr lang="en-GB" sz="1800" dirty="0">
                <a:solidFill>
                  <a:srgbClr val="323232"/>
                </a:solidFill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116"/>
                  </a:ext>
                </a:extLst>
              </a:rPr>
              <a:t>the</a:t>
            </a:r>
            <a:r>
              <a:rPr lang="en-GB" sz="1800" dirty="0">
                <a:solidFill>
                  <a:srgbClr val="323232"/>
                </a:solidFill>
              </a:rPr>
              <a:t> microphone. A square appears on the LED display while it’s recording.</a:t>
            </a:r>
            <a:endParaRPr sz="1800" dirty="0">
              <a:solidFill>
                <a:srgbClr val="323232"/>
              </a:solidFill>
            </a:endParaRPr>
          </a:p>
          <a:p>
            <a:pPr marL="457200" lvl="0" indent="-342900" algn="l" rtl="0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Clr>
                <a:srgbClr val="CD0364"/>
              </a:buClr>
              <a:buSzPts val="1800"/>
              <a:buChar char="•"/>
            </a:pPr>
            <a:r>
              <a:rPr lang="en-GB" sz="1800" dirty="0">
                <a:solidFill>
                  <a:srgbClr val="323232"/>
                </a:solidFill>
              </a:rPr>
              <a:t>Press button B to play back the recorded sound. It plays back twice as fast, making your voice speed up and sound squeaky!</a:t>
            </a:r>
            <a:r>
              <a:rPr lang="en-GB" sz="1800" dirty="0"/>
              <a:t> </a:t>
            </a:r>
            <a:endParaRPr sz="1800" dirty="0"/>
          </a:p>
          <a:p>
            <a:pPr marL="457200" lvl="0" indent="-342900" algn="l" rtl="0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Clr>
                <a:srgbClr val="CD0364"/>
              </a:buClr>
              <a:buSzPts val="1800"/>
              <a:buChar char="•"/>
            </a:pPr>
            <a:r>
              <a:rPr lang="en-GB" sz="1800" dirty="0"/>
              <a:t>Students can record their voice or sound effects </a:t>
            </a:r>
            <a:br>
              <a:rPr lang="en-GB" sz="1800" dirty="0"/>
            </a:br>
            <a:r>
              <a:rPr lang="en-GB" sz="1800" dirty="0"/>
              <a:t>that will develop the main idea or theme of a presentation.</a:t>
            </a:r>
            <a:endParaRPr sz="1800" dirty="0"/>
          </a:p>
        </p:txBody>
      </p:sp>
      <p:pic>
        <p:nvPicPr>
          <p:cNvPr id="274" name="Google Shape;274;g3669771b81a_0_238" descr="decorative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452577" y="250338"/>
            <a:ext cx="955218" cy="736882"/>
          </a:xfrm>
          <a:prstGeom prst="rect">
            <a:avLst/>
          </a:prstGeom>
          <a:noFill/>
          <a:ln>
            <a:noFill/>
          </a:ln>
        </p:spPr>
      </p:pic>
      <p:sp>
        <p:nvSpPr>
          <p:cNvPr id="275" name="Google Shape;275;g3669771b81a_0_238"/>
          <p:cNvSpPr txBox="1"/>
          <p:nvPr/>
        </p:nvSpPr>
        <p:spPr>
          <a:xfrm>
            <a:off x="121300" y="6356350"/>
            <a:ext cx="3676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50"/>
              <a:buFont typeface="Arial"/>
              <a:buNone/>
            </a:pPr>
            <a:r>
              <a:rPr lang="en-GB" sz="115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Mild</a:t>
            </a:r>
            <a:r>
              <a:rPr lang="en-GB" sz="1150" b="1" i="0" u="none" strike="noStrike" cap="none">
                <a:solidFill>
                  <a:srgbClr val="2A92D6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en-GB" sz="115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- Medium</a:t>
            </a:r>
            <a:r>
              <a:rPr lang="en-GB" sz="1150" b="1" i="0" u="none" strike="noStrike" cap="none">
                <a:solidFill>
                  <a:srgbClr val="6C4BC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en-GB" sz="115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- </a:t>
            </a:r>
            <a:r>
              <a:rPr lang="en-GB" sz="1150" b="1" i="0" u="none" strike="noStrike" cap="none">
                <a:solidFill>
                  <a:srgbClr val="CD0364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Spicy</a:t>
            </a:r>
            <a:r>
              <a:rPr lang="en-GB" sz="115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en-GB" sz="1150" b="1" i="0" u="none" strike="noStrike" cap="none">
                <a:solidFill>
                  <a:srgbClr val="2A92D6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🌶️🌶️🌶️</a:t>
            </a:r>
            <a:endParaRPr sz="1150" b="0" i="0" u="none" strike="noStrike" cap="none">
              <a:solidFill>
                <a:srgbClr val="888888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id="276" name="Google Shape;276;g3669771b81a_0_238" descr="An illustration of a micro:bit board being moved about. 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7878561" y="3942451"/>
            <a:ext cx="1638525" cy="12043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77" name="Google Shape;277;g3669771b81a_0_238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7561718" y="4002137"/>
            <a:ext cx="624000" cy="543475"/>
          </a:xfrm>
          <a:prstGeom prst="rect">
            <a:avLst/>
          </a:prstGeom>
          <a:noFill/>
          <a:ln>
            <a:noFill/>
          </a:ln>
        </p:spPr>
      </p:pic>
      <p:sp>
        <p:nvSpPr>
          <p:cNvPr id="278" name="Google Shape;278;g3669771b81a_0_238"/>
          <p:cNvSpPr/>
          <p:nvPr/>
        </p:nvSpPr>
        <p:spPr>
          <a:xfrm>
            <a:off x="584750" y="5213238"/>
            <a:ext cx="7601100" cy="1053600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 w="19050" cap="flat" cmpd="sng">
            <a:solidFill>
              <a:srgbClr val="CD036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en-GB" sz="1650" b="1" i="0" u="none" strike="noStrike" cap="none">
                <a:solidFill>
                  <a:srgbClr val="CD0364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Pro </a:t>
            </a:r>
            <a:r>
              <a:rPr lang="en-GB" sz="1650" b="1">
                <a:solidFill>
                  <a:srgbClr val="CD0364"/>
                </a:solidFill>
                <a:latin typeface="Helvetica Neue"/>
                <a:ea typeface="Helvetica Neue"/>
                <a:cs typeface="Helvetica Neue"/>
                <a:sym typeface="Helvetica Neue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117"/>
                  </a:ext>
                </a:extLst>
              </a:rPr>
              <a:t>tip</a:t>
            </a:r>
            <a:r>
              <a:rPr lang="en-GB" sz="1650" b="1" i="0" u="none" strike="noStrike" cap="none">
                <a:solidFill>
                  <a:srgbClr val="CD0364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:</a:t>
            </a:r>
            <a:r>
              <a:rPr lang="en-GB" sz="1650" b="0" i="0" u="none" strike="noStrike" cap="none">
                <a:solidFill>
                  <a:srgbClr val="CD0364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en-GB" sz="1650">
                <a:latin typeface="Helvetica Neue"/>
                <a:ea typeface="Helvetica Neue"/>
                <a:cs typeface="Helvetica Neue"/>
                <a:sym typeface="Helvetica Neue"/>
              </a:rPr>
              <a:t>To delete a recording, record a new sound over it, press the reset button on the back of your micro:bit, or unplug the micro:bit from its power source (USB or battery pack).</a:t>
            </a:r>
            <a:endParaRPr sz="1650"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g35d6a68a0a1_0_136"/>
          <p:cNvSpPr txBox="1">
            <a:spLocks noGrp="1"/>
          </p:cNvSpPr>
          <p:nvPr>
            <p:ph type="title"/>
          </p:nvPr>
        </p:nvSpPr>
        <p:spPr>
          <a:xfrm>
            <a:off x="681037" y="456073"/>
            <a:ext cx="8544000" cy="91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A000"/>
              </a:buClr>
              <a:buSzPts val="2600"/>
              <a:buFont typeface="Arial"/>
              <a:buNone/>
            </a:pPr>
            <a:r>
              <a:rPr lang="en-GB" sz="2600">
                <a:solidFill>
                  <a:srgbClr val="00A000"/>
                </a:solidFill>
              </a:rPr>
              <a:t>Including Audio Recordings with Funny Voice Recorder</a:t>
            </a:r>
            <a:endParaRPr sz="2600">
              <a:solidFill>
                <a:srgbClr val="00A000"/>
              </a:solidFill>
            </a:endParaRPr>
          </a:p>
        </p:txBody>
      </p:sp>
      <p:sp>
        <p:nvSpPr>
          <p:cNvPr id="94" name="Google Shape;94;g35d6a68a0a1_0_136"/>
          <p:cNvSpPr txBox="1">
            <a:spLocks noGrp="1"/>
          </p:cNvSpPr>
          <p:nvPr>
            <p:ph type="sldNum" idx="12"/>
          </p:nvPr>
        </p:nvSpPr>
        <p:spPr>
          <a:xfrm>
            <a:off x="6996113" y="6356351"/>
            <a:ext cx="22290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00"/>
              <a:buNone/>
            </a:pPr>
            <a:r>
              <a:rPr lang="en-GB"/>
              <a:t>Page </a:t>
            </a:r>
            <a:fld id="{00000000-1234-1234-1234-123412341234}" type="slidenum">
              <a:rPr lang="en-GB"/>
              <a:t>2</a:t>
            </a:fld>
            <a:endParaRPr/>
          </a:p>
        </p:txBody>
      </p:sp>
      <p:sp>
        <p:nvSpPr>
          <p:cNvPr id="95" name="Google Shape;95;g35d6a68a0a1_0_136"/>
          <p:cNvSpPr txBox="1">
            <a:spLocks noGrp="1"/>
          </p:cNvSpPr>
          <p:nvPr>
            <p:ph type="body" idx="1"/>
          </p:nvPr>
        </p:nvSpPr>
        <p:spPr>
          <a:xfrm>
            <a:off x="681025" y="1809425"/>
            <a:ext cx="4132200" cy="402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A000"/>
              </a:buClr>
              <a:buSzPts val="2000"/>
              <a:buNone/>
            </a:pPr>
            <a:r>
              <a:rPr lang="en-GB" sz="2000" b="1">
                <a:solidFill>
                  <a:srgbClr val="00A000"/>
                </a:solidFill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1"/>
                  </a:ext>
                </a:extLst>
              </a:rPr>
              <a:t>Summary &amp; Context</a:t>
            </a:r>
            <a:endParaRPr/>
          </a:p>
          <a:p>
            <a:pPr marL="0" lvl="0" indent="0" algn="l" rtl="0">
              <a:lnSpc>
                <a:spcPct val="100000"/>
              </a:lnSpc>
              <a:spcBef>
                <a:spcPts val="1000"/>
              </a:spcBef>
              <a:spcAft>
                <a:spcPts val="1000"/>
              </a:spcAft>
              <a:buSzPts val="1800"/>
              <a:buNone/>
            </a:pPr>
            <a:r>
              <a:rPr lang="en-GB" sz="1800"/>
              <a:t>The BBC micro:bit has a built-in microphone and speaker. Students can use the micro:bit to add audio recordings, including their voice and sound effects, to support the main ideas or themes of a presentation.</a:t>
            </a:r>
            <a:endParaRPr sz="1800" i="1"/>
          </a:p>
        </p:txBody>
      </p:sp>
      <p:grpSp>
        <p:nvGrpSpPr>
          <p:cNvPr id="96" name="Google Shape;96;g35d6a68a0a1_0_136"/>
          <p:cNvGrpSpPr/>
          <p:nvPr/>
        </p:nvGrpSpPr>
        <p:grpSpPr>
          <a:xfrm rot="4042808">
            <a:off x="2902778" y="4431702"/>
            <a:ext cx="650811" cy="659761"/>
            <a:chOff x="7572716" y="3272053"/>
            <a:chExt cx="489368" cy="496098"/>
          </a:xfrm>
        </p:grpSpPr>
        <p:sp>
          <p:nvSpPr>
            <p:cNvPr id="97" name="Google Shape;97;g35d6a68a0a1_0_136" descr="decorative"/>
            <p:cNvSpPr/>
            <p:nvPr/>
          </p:nvSpPr>
          <p:spPr>
            <a:xfrm>
              <a:off x="7572716" y="3522735"/>
              <a:ext cx="167067" cy="91963"/>
            </a:xfrm>
            <a:custGeom>
              <a:avLst/>
              <a:gdLst/>
              <a:ahLst/>
              <a:cxnLst/>
              <a:rect l="l" t="t" r="r" b="b"/>
              <a:pathLst>
                <a:path w="167067" h="91963" extrusionOk="0">
                  <a:moveTo>
                    <a:pt x="21100" y="33814"/>
                  </a:moveTo>
                  <a:lnTo>
                    <a:pt x="128680" y="1277"/>
                  </a:lnTo>
                  <a:cubicBezTo>
                    <a:pt x="144316" y="-3450"/>
                    <a:pt x="161053" y="5344"/>
                    <a:pt x="165788" y="21063"/>
                  </a:cubicBezTo>
                  <a:cubicBezTo>
                    <a:pt x="170523" y="36782"/>
                    <a:pt x="161714" y="53381"/>
                    <a:pt x="145968" y="58107"/>
                  </a:cubicBezTo>
                  <a:lnTo>
                    <a:pt x="38387" y="90645"/>
                  </a:lnTo>
                  <a:cubicBezTo>
                    <a:pt x="35524" y="91524"/>
                    <a:pt x="32661" y="91964"/>
                    <a:pt x="29798" y="91964"/>
                  </a:cubicBezTo>
                  <a:cubicBezTo>
                    <a:pt x="17025" y="91964"/>
                    <a:pt x="5243" y="83720"/>
                    <a:pt x="1279" y="70859"/>
                  </a:cubicBezTo>
                  <a:cubicBezTo>
                    <a:pt x="-3456" y="55140"/>
                    <a:pt x="5353" y="38541"/>
                    <a:pt x="21100" y="33814"/>
                  </a:cubicBezTo>
                  <a:close/>
                </a:path>
              </a:pathLst>
            </a:custGeom>
            <a:solidFill>
              <a:srgbClr val="00A000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288"/>
                <a:buFont typeface="Arial"/>
                <a:buNone/>
              </a:pPr>
              <a:endParaRPr sz="2288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8" name="Google Shape;98;g35d6a68a0a1_0_136" descr="decorative"/>
            <p:cNvSpPr/>
            <p:nvPr/>
          </p:nvSpPr>
          <p:spPr>
            <a:xfrm>
              <a:off x="7869358" y="3566964"/>
              <a:ext cx="141636" cy="136113"/>
            </a:xfrm>
            <a:custGeom>
              <a:avLst/>
              <a:gdLst/>
              <a:ahLst/>
              <a:cxnLst/>
              <a:rect l="l" t="t" r="r" b="b"/>
              <a:pathLst>
                <a:path w="141636" h="136113" extrusionOk="0">
                  <a:moveTo>
                    <a:pt x="133528" y="126660"/>
                  </a:moveTo>
                  <a:cubicBezTo>
                    <a:pt x="127692" y="132925"/>
                    <a:pt x="119764" y="136113"/>
                    <a:pt x="111836" y="136113"/>
                  </a:cubicBezTo>
                  <a:cubicBezTo>
                    <a:pt x="104568" y="136113"/>
                    <a:pt x="97190" y="133475"/>
                    <a:pt x="91465" y="128089"/>
                  </a:cubicBezTo>
                  <a:lnTo>
                    <a:pt x="9430" y="51362"/>
                  </a:lnTo>
                  <a:cubicBezTo>
                    <a:pt x="-2572" y="40150"/>
                    <a:pt x="-3233" y="21353"/>
                    <a:pt x="8109" y="9371"/>
                  </a:cubicBezTo>
                  <a:cubicBezTo>
                    <a:pt x="19341" y="-2610"/>
                    <a:pt x="38170" y="-3160"/>
                    <a:pt x="50172" y="8052"/>
                  </a:cubicBezTo>
                  <a:lnTo>
                    <a:pt x="132206" y="84779"/>
                  </a:lnTo>
                  <a:cubicBezTo>
                    <a:pt x="144209" y="95991"/>
                    <a:pt x="144869" y="114788"/>
                    <a:pt x="133528" y="126770"/>
                  </a:cubicBezTo>
                  <a:close/>
                </a:path>
              </a:pathLst>
            </a:custGeom>
            <a:solidFill>
              <a:srgbClr val="00A000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288"/>
                <a:buFont typeface="Arial"/>
                <a:buNone/>
              </a:pPr>
              <a:endParaRPr sz="2288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9" name="Google Shape;99;g35d6a68a0a1_0_136" descr="decorative"/>
            <p:cNvSpPr/>
            <p:nvPr/>
          </p:nvSpPr>
          <p:spPr>
            <a:xfrm>
              <a:off x="7895017" y="3425342"/>
              <a:ext cx="167067" cy="91963"/>
            </a:xfrm>
            <a:custGeom>
              <a:avLst/>
              <a:gdLst/>
              <a:ahLst/>
              <a:cxnLst/>
              <a:rect l="l" t="t" r="r" b="b"/>
              <a:pathLst>
                <a:path w="167067" h="91963" extrusionOk="0">
                  <a:moveTo>
                    <a:pt x="21100" y="33814"/>
                  </a:moveTo>
                  <a:lnTo>
                    <a:pt x="128680" y="1277"/>
                  </a:lnTo>
                  <a:cubicBezTo>
                    <a:pt x="144316" y="-3450"/>
                    <a:pt x="161053" y="5344"/>
                    <a:pt x="165788" y="21063"/>
                  </a:cubicBezTo>
                  <a:cubicBezTo>
                    <a:pt x="170523" y="36782"/>
                    <a:pt x="161714" y="53381"/>
                    <a:pt x="145968" y="58107"/>
                  </a:cubicBezTo>
                  <a:lnTo>
                    <a:pt x="38387" y="90645"/>
                  </a:lnTo>
                  <a:cubicBezTo>
                    <a:pt x="35524" y="91524"/>
                    <a:pt x="32661" y="91964"/>
                    <a:pt x="29798" y="91964"/>
                  </a:cubicBezTo>
                  <a:cubicBezTo>
                    <a:pt x="17025" y="91964"/>
                    <a:pt x="5243" y="83720"/>
                    <a:pt x="1279" y="70859"/>
                  </a:cubicBezTo>
                  <a:cubicBezTo>
                    <a:pt x="-3456" y="55140"/>
                    <a:pt x="5353" y="38541"/>
                    <a:pt x="21100" y="33814"/>
                  </a:cubicBezTo>
                  <a:close/>
                </a:path>
              </a:pathLst>
            </a:custGeom>
            <a:solidFill>
              <a:srgbClr val="00A000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288"/>
                <a:buFont typeface="Arial"/>
                <a:buNone/>
              </a:pPr>
              <a:endParaRPr sz="2288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0" name="Google Shape;100;g35d6a68a0a1_0_136" descr="decorative"/>
            <p:cNvSpPr/>
            <p:nvPr/>
          </p:nvSpPr>
          <p:spPr>
            <a:xfrm>
              <a:off x="7813147" y="3272053"/>
              <a:ext cx="85145" cy="168636"/>
            </a:xfrm>
            <a:custGeom>
              <a:avLst/>
              <a:gdLst/>
              <a:ahLst/>
              <a:cxnLst/>
              <a:rect l="l" t="t" r="r" b="b"/>
              <a:pathLst>
                <a:path w="85145" h="168636" extrusionOk="0">
                  <a:moveTo>
                    <a:pt x="785" y="132142"/>
                  </a:moveTo>
                  <a:lnTo>
                    <a:pt x="26331" y="22988"/>
                  </a:lnTo>
                  <a:cubicBezTo>
                    <a:pt x="30075" y="7049"/>
                    <a:pt x="46151" y="-2954"/>
                    <a:pt x="62118" y="783"/>
                  </a:cubicBezTo>
                  <a:cubicBezTo>
                    <a:pt x="78084" y="4521"/>
                    <a:pt x="88104" y="20460"/>
                    <a:pt x="84360" y="36508"/>
                  </a:cubicBezTo>
                  <a:lnTo>
                    <a:pt x="58814" y="145662"/>
                  </a:lnTo>
                  <a:cubicBezTo>
                    <a:pt x="55621" y="159403"/>
                    <a:pt x="43398" y="168636"/>
                    <a:pt x="29854" y="168636"/>
                  </a:cubicBezTo>
                  <a:cubicBezTo>
                    <a:pt x="27652" y="168636"/>
                    <a:pt x="25340" y="168417"/>
                    <a:pt x="23028" y="167867"/>
                  </a:cubicBezTo>
                  <a:cubicBezTo>
                    <a:pt x="7061" y="164130"/>
                    <a:pt x="-2959" y="148191"/>
                    <a:pt x="785" y="132142"/>
                  </a:cubicBezTo>
                  <a:close/>
                </a:path>
              </a:pathLst>
            </a:custGeom>
            <a:solidFill>
              <a:srgbClr val="00A000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288"/>
                <a:buFont typeface="Arial"/>
                <a:buNone/>
              </a:pPr>
              <a:endParaRPr sz="2288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1" name="Google Shape;101;g35d6a68a0a1_0_136" descr="decorative"/>
            <p:cNvSpPr/>
            <p:nvPr/>
          </p:nvSpPr>
          <p:spPr>
            <a:xfrm>
              <a:off x="7736508" y="3599549"/>
              <a:ext cx="85145" cy="168602"/>
            </a:xfrm>
            <a:custGeom>
              <a:avLst/>
              <a:gdLst/>
              <a:ahLst/>
              <a:cxnLst/>
              <a:rect l="l" t="t" r="r" b="b"/>
              <a:pathLst>
                <a:path w="85145" h="168602" extrusionOk="0">
                  <a:moveTo>
                    <a:pt x="62118" y="749"/>
                  </a:moveTo>
                  <a:cubicBezTo>
                    <a:pt x="78084" y="4486"/>
                    <a:pt x="88104" y="20425"/>
                    <a:pt x="84360" y="36474"/>
                  </a:cubicBezTo>
                  <a:lnTo>
                    <a:pt x="58814" y="145628"/>
                  </a:lnTo>
                  <a:cubicBezTo>
                    <a:pt x="55621" y="159369"/>
                    <a:pt x="43398" y="168602"/>
                    <a:pt x="29854" y="168602"/>
                  </a:cubicBezTo>
                  <a:cubicBezTo>
                    <a:pt x="27652" y="168602"/>
                    <a:pt x="25340" y="168382"/>
                    <a:pt x="23028" y="167833"/>
                  </a:cubicBezTo>
                  <a:cubicBezTo>
                    <a:pt x="7061" y="164095"/>
                    <a:pt x="-2959" y="148156"/>
                    <a:pt x="785" y="132108"/>
                  </a:cubicBezTo>
                  <a:lnTo>
                    <a:pt x="26331" y="22954"/>
                  </a:lnTo>
                  <a:cubicBezTo>
                    <a:pt x="30075" y="7015"/>
                    <a:pt x="46041" y="-2878"/>
                    <a:pt x="62118" y="749"/>
                  </a:cubicBezTo>
                  <a:close/>
                </a:path>
              </a:pathLst>
            </a:custGeom>
            <a:solidFill>
              <a:srgbClr val="00A000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288"/>
                <a:buFont typeface="Arial"/>
                <a:buNone/>
              </a:pPr>
              <a:endParaRPr sz="2288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2" name="Google Shape;102;g35d6a68a0a1_0_136" descr="decorative"/>
            <p:cNvSpPr/>
            <p:nvPr/>
          </p:nvSpPr>
          <p:spPr>
            <a:xfrm>
              <a:off x="7623695" y="3337114"/>
              <a:ext cx="141636" cy="136113"/>
            </a:xfrm>
            <a:custGeom>
              <a:avLst/>
              <a:gdLst/>
              <a:ahLst/>
              <a:cxnLst/>
              <a:rect l="l" t="t" r="r" b="b"/>
              <a:pathLst>
                <a:path w="141636" h="136113" extrusionOk="0">
                  <a:moveTo>
                    <a:pt x="132206" y="84669"/>
                  </a:moveTo>
                  <a:cubicBezTo>
                    <a:pt x="144209" y="95881"/>
                    <a:pt x="144869" y="114678"/>
                    <a:pt x="133528" y="126660"/>
                  </a:cubicBezTo>
                  <a:cubicBezTo>
                    <a:pt x="127692" y="132925"/>
                    <a:pt x="119764" y="136113"/>
                    <a:pt x="111836" y="136113"/>
                  </a:cubicBezTo>
                  <a:cubicBezTo>
                    <a:pt x="104568" y="136113"/>
                    <a:pt x="97191" y="133475"/>
                    <a:pt x="91465" y="128089"/>
                  </a:cubicBezTo>
                  <a:lnTo>
                    <a:pt x="9430" y="51362"/>
                  </a:lnTo>
                  <a:cubicBezTo>
                    <a:pt x="-2572" y="40150"/>
                    <a:pt x="-3233" y="21353"/>
                    <a:pt x="8109" y="9371"/>
                  </a:cubicBezTo>
                  <a:cubicBezTo>
                    <a:pt x="19341" y="-2610"/>
                    <a:pt x="38170" y="-3160"/>
                    <a:pt x="50172" y="8052"/>
                  </a:cubicBezTo>
                  <a:lnTo>
                    <a:pt x="132206" y="84779"/>
                  </a:lnTo>
                  <a:close/>
                </a:path>
              </a:pathLst>
            </a:custGeom>
            <a:solidFill>
              <a:srgbClr val="00A000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288"/>
                <a:buFont typeface="Arial"/>
                <a:buNone/>
              </a:pPr>
              <a:endParaRPr sz="2288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pic>
        <p:nvPicPr>
          <p:cNvPr id="103" name="Google Shape;103;g35d6a68a0a1_0_136" descr="decorative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455527" y="4534669"/>
            <a:ext cx="192617" cy="192617"/>
          </a:xfrm>
          <a:prstGeom prst="rect">
            <a:avLst/>
          </a:prstGeom>
          <a:noFill/>
          <a:ln>
            <a:noFill/>
          </a:ln>
        </p:spPr>
      </p:pic>
      <p:sp>
        <p:nvSpPr>
          <p:cNvPr id="104" name="Google Shape;104;g35d6a68a0a1_0_136"/>
          <p:cNvSpPr txBox="1">
            <a:spLocks noGrp="1"/>
          </p:cNvSpPr>
          <p:nvPr>
            <p:ph type="body" idx="1"/>
          </p:nvPr>
        </p:nvSpPr>
        <p:spPr>
          <a:xfrm>
            <a:off x="5092936" y="1548371"/>
            <a:ext cx="4132200" cy="460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A000"/>
              </a:buClr>
              <a:buSzPts val="2000"/>
              <a:buNone/>
            </a:pPr>
            <a:r>
              <a:rPr lang="en-GB" sz="2000" b="1">
                <a:solidFill>
                  <a:srgbClr val="00A000"/>
                </a:solidFill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2"/>
                  </a:ext>
                </a:extLst>
              </a:rPr>
              <a:t>micro:bit Feature: </a:t>
            </a:r>
            <a:endParaRPr sz="2000" b="1">
              <a:solidFill>
                <a:srgbClr val="00A000"/>
              </a:solidFill>
              <a:extLst>
                <a:ext uri="http://customooxmlschemas.google.com/">
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3"/>
                </a:ext>
              </a:extLst>
            </a:endParaRPr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A000"/>
              </a:buClr>
              <a:buSzPts val="2000"/>
              <a:buNone/>
            </a:pPr>
            <a:r>
              <a:rPr lang="en-GB" sz="2000" b="1">
                <a:solidFill>
                  <a:srgbClr val="00A000"/>
                </a:solidFill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4"/>
                  </a:ext>
                </a:extLst>
              </a:rPr>
              <a:t>Microphone Sensor</a:t>
            </a:r>
            <a:endParaRPr/>
          </a:p>
          <a:p>
            <a:pPr marL="0" lvl="0" indent="0" algn="l" rtl="0">
              <a:lnSpc>
                <a:spcPct val="90000"/>
              </a:lnSpc>
              <a:spcBef>
                <a:spcPts val="812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r>
              <a:rPr lang="en-GB" sz="1800"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5"/>
                  </a:ext>
                </a:extLst>
              </a:rPr>
              <a:t>The micro:bit’s microphone can sense and record sounds, including your voice and noises. The microphone LED will light up to show</a:t>
            </a:r>
            <a:r>
              <a:rPr lang="en-GB" sz="1800"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6"/>
                  </a:ext>
                </a:extLst>
              </a:rPr>
              <a:t> when</a:t>
            </a:r>
            <a:r>
              <a:rPr lang="en-GB" sz="1800"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7"/>
                  </a:ext>
                </a:extLst>
              </a:rPr>
              <a:t> your micro:bit is recording sound</a:t>
            </a:r>
            <a:r>
              <a:rPr lang="en-GB" sz="1800"/>
              <a:t>. Use the micro:bit’s speaker to hear your recorded sounds.</a:t>
            </a:r>
            <a:endParaRPr sz="1800"/>
          </a:p>
          <a:p>
            <a:pPr marL="185732" lvl="0" indent="-71432" algn="l" rtl="0">
              <a:lnSpc>
                <a:spcPct val="90000"/>
              </a:lnSpc>
              <a:spcBef>
                <a:spcPts val="812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endParaRPr sz="1800"/>
          </a:p>
          <a:p>
            <a:pPr marL="0" lvl="0" indent="0" algn="l" rtl="0">
              <a:lnSpc>
                <a:spcPct val="90000"/>
              </a:lnSpc>
              <a:spcBef>
                <a:spcPts val="812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r>
              <a:rPr lang="en-GB" sz="1800" b="1"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8"/>
                  </a:ext>
                </a:extLst>
              </a:rPr>
              <a:t>Example</a:t>
            </a:r>
            <a:r>
              <a:rPr lang="en-GB" sz="1800"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9"/>
                  </a:ext>
                </a:extLst>
              </a:rPr>
              <a:t>: </a:t>
            </a:r>
            <a:r>
              <a:rPr lang="en-GB" sz="1800"/>
              <a:t>Use the micro:bit to record sounds that will be played to enhance presentations.</a:t>
            </a:r>
            <a:endParaRPr/>
          </a:p>
        </p:txBody>
      </p:sp>
      <p:pic>
        <p:nvPicPr>
          <p:cNvPr id="105" name="Google Shape;105;g35d6a68a0a1_0_136" descr="Decorative 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936300" y="4978113"/>
            <a:ext cx="1288725" cy="12887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3" name="Google Shape;283;g365ab73c13e_0_148"/>
          <p:cNvSpPr txBox="1">
            <a:spLocks noGrp="1"/>
          </p:cNvSpPr>
          <p:nvPr>
            <p:ph type="title"/>
          </p:nvPr>
        </p:nvSpPr>
        <p:spPr>
          <a:xfrm>
            <a:off x="681026" y="456075"/>
            <a:ext cx="7588200" cy="91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A000"/>
              </a:buClr>
              <a:buSzPts val="2600"/>
              <a:buFont typeface="Arial"/>
              <a:buNone/>
            </a:pPr>
            <a:r>
              <a:rPr lang="en-GB" sz="2600">
                <a:solidFill>
                  <a:srgbClr val="CD0364"/>
                </a:solidFill>
              </a:rPr>
              <a:t>Spicy 🌶️🌶️🌶️ </a:t>
            </a:r>
            <a:r>
              <a:rPr lang="en-GB" sz="2600">
                <a:solidFill>
                  <a:srgbClr val="CD0364"/>
                </a:solidFill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118"/>
                  </a:ext>
                </a:extLst>
              </a:rPr>
              <a:t>Student</a:t>
            </a:r>
            <a:r>
              <a:rPr lang="en-GB" sz="2600">
                <a:solidFill>
                  <a:srgbClr val="CD0364"/>
                </a:solidFill>
              </a:rPr>
              <a:t> Activity S</a:t>
            </a:r>
            <a:r>
              <a:rPr lang="en-GB" sz="2600">
                <a:solidFill>
                  <a:srgbClr val="CD0364"/>
                </a:solidFill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119"/>
                  </a:ext>
                </a:extLst>
              </a:rPr>
              <a:t>tep</a:t>
            </a:r>
            <a:r>
              <a:rPr lang="en-GB" sz="2600">
                <a:solidFill>
                  <a:srgbClr val="CD0364"/>
                </a:solidFill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120"/>
                  </a:ext>
                </a:extLst>
              </a:rPr>
              <a:t>s </a:t>
            </a:r>
            <a:r>
              <a:rPr lang="en-GB" sz="2600">
                <a:solidFill>
                  <a:srgbClr val="CD0364"/>
                </a:solidFill>
              </a:rPr>
              <a:t>1</a:t>
            </a:r>
            <a:endParaRPr sz="2600">
              <a:solidFill>
                <a:srgbClr val="CD0364"/>
              </a:solidFill>
            </a:endParaRPr>
          </a:p>
        </p:txBody>
      </p:sp>
      <p:sp>
        <p:nvSpPr>
          <p:cNvPr id="284" name="Google Shape;284;g365ab73c13e_0_148"/>
          <p:cNvSpPr txBox="1">
            <a:spLocks noGrp="1"/>
          </p:cNvSpPr>
          <p:nvPr>
            <p:ph type="sldNum" idx="12"/>
          </p:nvPr>
        </p:nvSpPr>
        <p:spPr>
          <a:xfrm>
            <a:off x="6996113" y="6356351"/>
            <a:ext cx="22290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75"/>
              <a:buFont typeface="Arial"/>
              <a:buNone/>
            </a:pPr>
            <a:r>
              <a:rPr lang="en-GB"/>
              <a:t>Page </a:t>
            </a:r>
            <a:fld id="{00000000-1234-1234-1234-123412341234}" type="slidenum">
              <a:rPr lang="en-GB"/>
              <a:t>20</a:t>
            </a:fld>
            <a:endParaRPr/>
          </a:p>
        </p:txBody>
      </p:sp>
      <p:sp>
        <p:nvSpPr>
          <p:cNvPr id="285" name="Google Shape;285;g365ab73c13e_0_148"/>
          <p:cNvSpPr txBox="1"/>
          <p:nvPr/>
        </p:nvSpPr>
        <p:spPr>
          <a:xfrm>
            <a:off x="121300" y="6356350"/>
            <a:ext cx="3676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50"/>
              <a:buFont typeface="Arial"/>
              <a:buNone/>
            </a:pPr>
            <a:r>
              <a:rPr lang="en-GB" sz="115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Mild</a:t>
            </a:r>
            <a:r>
              <a:rPr lang="en-GB" sz="1150" b="1" i="0" u="none" strike="noStrike" cap="none">
                <a:solidFill>
                  <a:srgbClr val="2A92D6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en-GB" sz="115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- Medium</a:t>
            </a:r>
            <a:r>
              <a:rPr lang="en-GB" sz="1150" b="1" i="0" u="none" strike="noStrike" cap="none">
                <a:solidFill>
                  <a:srgbClr val="6C4BC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en-GB" sz="115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- </a:t>
            </a:r>
            <a:r>
              <a:rPr lang="en-GB" sz="1150" b="1" i="0" u="none" strike="noStrike" cap="none">
                <a:solidFill>
                  <a:srgbClr val="CD0364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Spicy</a:t>
            </a:r>
            <a:r>
              <a:rPr lang="en-GB" sz="115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en-GB" sz="1150" b="1" i="0" u="none" strike="noStrike" cap="none">
                <a:solidFill>
                  <a:srgbClr val="2A92D6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🌶️🌶️🌶️</a:t>
            </a:r>
            <a:endParaRPr sz="1150" b="0" i="0" u="none" strike="noStrike" cap="none">
              <a:solidFill>
                <a:srgbClr val="888888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id="286" name="Google Shape;286;g365ab73c13e_0_148" descr="Illustration of educator in front of empty whiteboard used to signal teacher-led activities on this page" title="black female teacher image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269200" y="316137"/>
            <a:ext cx="1428350" cy="1191276"/>
          </a:xfrm>
          <a:prstGeom prst="rect">
            <a:avLst/>
          </a:prstGeom>
          <a:noFill/>
          <a:ln>
            <a:noFill/>
          </a:ln>
        </p:spPr>
      </p:pic>
      <p:sp>
        <p:nvSpPr>
          <p:cNvPr id="287" name="Google Shape;287;g365ab73c13e_0_148"/>
          <p:cNvSpPr txBox="1"/>
          <p:nvPr/>
        </p:nvSpPr>
        <p:spPr>
          <a:xfrm>
            <a:off x="681025" y="1270975"/>
            <a:ext cx="8005800" cy="460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marR="0" lvl="0" indent="0" algn="l" rtl="0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GB" sz="1800" b="1" i="1" u="none" strike="noStrike" cap="none" dirty="0">
                <a:solidFill>
                  <a:srgbClr val="CD0364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Build the </a:t>
            </a:r>
            <a:r>
              <a:rPr lang="en-GB" sz="1800" b="1" i="1" dirty="0">
                <a:solidFill>
                  <a:srgbClr val="CD0364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C</a:t>
            </a:r>
            <a:r>
              <a:rPr lang="en-GB" sz="1800" b="1" i="1" u="none" strike="noStrike" cap="none" dirty="0">
                <a:solidFill>
                  <a:srgbClr val="CD0364"/>
                </a:solidFill>
                <a:latin typeface="Helvetica Neue"/>
                <a:ea typeface="Helvetica Neue"/>
                <a:cs typeface="Helvetica Neue"/>
                <a:sym typeface="Helvetica Neue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121"/>
                  </a:ext>
                </a:extLst>
              </a:rPr>
              <a:t>ode</a:t>
            </a:r>
            <a:r>
              <a:rPr lang="en-GB" sz="1800" b="1" i="1" u="none" strike="noStrike" cap="none" dirty="0">
                <a:solidFill>
                  <a:srgbClr val="CD0364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:</a:t>
            </a:r>
            <a:endParaRPr sz="1800" b="0" i="1" u="none" strike="noStrike" cap="none" dirty="0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marL="318151" marR="2070487" lvl="0" indent="-309553" algn="l" rtl="0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Clr>
                <a:srgbClr val="CD0364"/>
              </a:buClr>
              <a:buSzPts val="1800"/>
              <a:buFont typeface="Arial"/>
              <a:buChar char="•"/>
            </a:pPr>
            <a:r>
              <a:rPr lang="en-GB" sz="1800" b="1" i="0" u="none" strike="noStrike" cap="none" dirty="0">
                <a:solidFill>
                  <a:srgbClr val="CD0364"/>
                </a:solidFill>
                <a:latin typeface="Helvetica Neue"/>
                <a:ea typeface="Helvetica Neue"/>
                <a:cs typeface="Helvetica Neue"/>
                <a:sym typeface="Helvetica Neue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122"/>
                  </a:ext>
                </a:extLst>
              </a:rPr>
              <a:t>Open</a:t>
            </a:r>
            <a:r>
              <a:rPr lang="en-GB" sz="1800" b="0" i="0" u="none" strike="noStrike" cap="none" dirty="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Microsoft </a:t>
            </a:r>
            <a:r>
              <a:rPr lang="en-GB" sz="1800" b="0" i="0" u="none" strike="noStrike" cap="none" dirty="0" err="1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123"/>
                  </a:ext>
                </a:extLst>
              </a:rPr>
              <a:t>MakeCode</a:t>
            </a:r>
            <a:r>
              <a:rPr lang="en-GB" sz="1800" b="0" i="0" u="none" strike="noStrike" cap="none" dirty="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123"/>
                  </a:ext>
                </a:extLst>
              </a:rPr>
              <a:t>:</a:t>
            </a:r>
            <a:r>
              <a:rPr lang="en-GB" sz="1800" b="0" i="0" u="none" strike="noStrike" cap="none" dirty="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en-GB" sz="1800" b="0" i="0" u="sng" strike="noStrike" cap="none" dirty="0">
                <a:solidFill>
                  <a:srgbClr val="0563C1"/>
                </a:solidFill>
                <a:latin typeface="Helvetica Neue"/>
                <a:ea typeface="Helvetica Neue"/>
                <a:cs typeface="Helvetica Neue"/>
                <a:sym typeface="Helvetica Neue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124"/>
                  </a:ext>
                </a:extLst>
              </a:rPr>
              <a:t>microbit.makecode.org</a:t>
            </a:r>
            <a:endParaRPr sz="1800" b="1" i="0" u="none" strike="noStrike" cap="none" dirty="0">
              <a:solidFill>
                <a:srgbClr val="CD0364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marL="318151" marR="2070487" lvl="0" indent="-309553" algn="l" rtl="0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Clr>
                <a:srgbClr val="CD0364"/>
              </a:buClr>
              <a:buSzPts val="1800"/>
              <a:buFont typeface="Arial"/>
              <a:buChar char="•"/>
            </a:pPr>
            <a:r>
              <a:rPr lang="en-GB" sz="1800" b="1" i="0" u="none" strike="noStrike" cap="none" dirty="0">
                <a:solidFill>
                  <a:srgbClr val="CD0364"/>
                </a:solidFill>
                <a:latin typeface="Helvetica Neue"/>
                <a:ea typeface="Helvetica Neue"/>
                <a:cs typeface="Helvetica Neue"/>
                <a:sym typeface="Helvetica Neue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125"/>
                  </a:ext>
                </a:extLst>
              </a:rPr>
              <a:t>Explain</a:t>
            </a:r>
            <a:r>
              <a:rPr lang="en-GB" sz="1800" b="1" i="0" u="none" strike="noStrike" cap="none" dirty="0">
                <a:solidFill>
                  <a:srgbClr val="6C4BC1"/>
                </a:solidFill>
                <a:latin typeface="Helvetica Neue"/>
                <a:ea typeface="Helvetica Neue"/>
                <a:cs typeface="Helvetica Neue"/>
                <a:sym typeface="Helvetica Neue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126"/>
                  </a:ext>
                </a:extLst>
              </a:rPr>
              <a:t> </a:t>
            </a:r>
            <a:r>
              <a:rPr lang="en-GB" sz="1800" b="0" i="0" u="none" strike="noStrike" cap="none" dirty="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127"/>
                  </a:ext>
                </a:extLst>
              </a:rPr>
              <a:t>that students </a:t>
            </a:r>
            <a:r>
              <a:rPr lang="en-GB" sz="1800" b="0" i="0" u="none" strike="noStrike" cap="none" dirty="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128"/>
                  </a:ext>
                </a:extLst>
              </a:rPr>
              <a:t>will use the</a:t>
            </a:r>
            <a:r>
              <a:rPr lang="en-GB" sz="1800" b="0" i="0" u="none" strike="noStrike" cap="none" dirty="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toolbox to find</a:t>
            </a:r>
            <a:r>
              <a:rPr lang="en-GB" sz="1800" dirty="0"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en-GB" sz="1800" b="0" i="0" u="none" strike="noStrike" cap="none" dirty="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code blocks. </a:t>
            </a:r>
            <a:endParaRPr sz="1800" b="0" i="0" u="none" strike="noStrike" cap="none" dirty="0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marL="318151" marR="2248709" lvl="0" indent="-309553" algn="l" rtl="0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Clr>
                <a:srgbClr val="CD0364"/>
              </a:buClr>
              <a:buSzPts val="1800"/>
              <a:buFont typeface="Arial"/>
              <a:buChar char="•"/>
            </a:pPr>
            <a:r>
              <a:rPr lang="en-GB" sz="1800" b="1" dirty="0">
                <a:solidFill>
                  <a:srgbClr val="CD0364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Click</a:t>
            </a:r>
            <a:r>
              <a:rPr lang="en-GB" sz="1800" dirty="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on </a:t>
            </a:r>
            <a:r>
              <a:rPr lang="en-GB" sz="1800" dirty="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129"/>
                  </a:ext>
                </a:extLst>
              </a:rPr>
              <a:t>Extensions in the </a:t>
            </a:r>
            <a:r>
              <a:rPr lang="en-GB" sz="1800" dirty="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130"/>
                  </a:ext>
                </a:extLst>
              </a:rPr>
              <a:t>menu, then</a:t>
            </a:r>
            <a:r>
              <a:rPr lang="en-GB" sz="1800" dirty="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131"/>
                  </a:ext>
                </a:extLst>
              </a:rPr>
              <a:t> audio-recording</a:t>
            </a:r>
            <a:r>
              <a:rPr lang="en-GB" sz="1800" dirty="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to install the Record section of the </a:t>
            </a:r>
            <a:r>
              <a:rPr lang="en-GB" sz="1800" dirty="0" err="1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MakeCode</a:t>
            </a:r>
            <a:r>
              <a:rPr lang="en-GB" sz="1800" dirty="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editor. </a:t>
            </a:r>
            <a:endParaRPr sz="1800" dirty="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marL="318151" marR="2248709" lvl="0" indent="-309553" algn="l" rtl="0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Clr>
                <a:srgbClr val="CD0364"/>
              </a:buClr>
              <a:buSzPts val="1800"/>
              <a:buChar char="•"/>
            </a:pPr>
            <a:r>
              <a:rPr lang="en-GB" sz="1800" b="1" dirty="0">
                <a:solidFill>
                  <a:srgbClr val="CD0364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Delete</a:t>
            </a:r>
            <a:r>
              <a:rPr lang="en-GB" sz="1800" dirty="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the ‘on start’ and ‘forever’ blocks by </a:t>
            </a:r>
            <a:br>
              <a:rPr lang="en-GB" sz="1800" dirty="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lang="en-GB" sz="1800" dirty="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dragging and dropping them onto the </a:t>
            </a:r>
            <a:r>
              <a:rPr lang="en-GB" sz="1800" dirty="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132"/>
                  </a:ext>
                </a:extLst>
              </a:rPr>
              <a:t>menu. You won’t need these blocks in this project. </a:t>
            </a:r>
            <a:r>
              <a:rPr lang="en-GB" sz="1800" dirty="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   </a:t>
            </a:r>
            <a:endParaRPr sz="1800" dirty="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marL="0" marR="373598" lvl="0" indent="0" algn="l" rtl="0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None/>
            </a:pPr>
            <a:endParaRPr sz="1800" dirty="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id="288" name="Google Shape;288;g365ab73c13e_0_148" descr="audio recording extension " title="audio-recording.jpg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473717" y="2374955"/>
            <a:ext cx="3270076" cy="3642350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3" name="Google Shape;293;g37acb7539f1_0_0" descr="On button A pressed block containing a set sample rate to 10000 for recording block. " title="ten-thousand.jp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882625" y="2153863"/>
            <a:ext cx="3342299" cy="968954"/>
          </a:xfrm>
          <a:prstGeom prst="rect">
            <a:avLst/>
          </a:prstGeom>
          <a:noFill/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</p:pic>
      <p:sp>
        <p:nvSpPr>
          <p:cNvPr id="294" name="Google Shape;294;g37acb7539f1_0_0"/>
          <p:cNvSpPr/>
          <p:nvPr/>
        </p:nvSpPr>
        <p:spPr>
          <a:xfrm>
            <a:off x="2952050" y="1829450"/>
            <a:ext cx="2678700" cy="4212900"/>
          </a:xfrm>
          <a:prstGeom prst="roundRect">
            <a:avLst>
              <a:gd name="adj" fmla="val 16667"/>
            </a:avLst>
          </a:prstGeom>
          <a:noFill/>
          <a:ln w="19050" cap="flat" cmpd="sng">
            <a:solidFill>
              <a:srgbClr val="CD036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marR="0" lvl="0" indent="0" algn="l" rtl="0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GB" sz="1650" b="1">
                <a:solidFill>
                  <a:srgbClr val="CD0364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Find the</a:t>
            </a:r>
            <a:r>
              <a:rPr lang="en-GB" sz="165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en-GB" sz="1650" b="1">
                <a:solidFill>
                  <a:srgbClr val="CD0364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‘set sample rate to’ block</a:t>
            </a:r>
            <a:r>
              <a:rPr lang="en-GB" sz="165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from the Record menu and put it inside the ‘on button A pressed’ block.</a:t>
            </a:r>
            <a:endParaRPr sz="1650" b="0" i="0" u="none" strike="noStrike" cap="none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id="295" name="Google Shape;295;g37acb7539f1_0_0" descr="On button A pressed block containing a set sample rate to 11000 block. " title="pic1.jp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067988" y="2104463"/>
            <a:ext cx="2446824" cy="1067778"/>
          </a:xfrm>
          <a:prstGeom prst="rect">
            <a:avLst/>
          </a:prstGeom>
          <a:noFill/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</p:pic>
      <p:sp>
        <p:nvSpPr>
          <p:cNvPr id="296" name="Google Shape;296;g37acb7539f1_0_0"/>
          <p:cNvSpPr txBox="1">
            <a:spLocks noGrp="1"/>
          </p:cNvSpPr>
          <p:nvPr>
            <p:ph type="title"/>
          </p:nvPr>
        </p:nvSpPr>
        <p:spPr>
          <a:xfrm>
            <a:off x="681026" y="456075"/>
            <a:ext cx="7588200" cy="91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A000"/>
              </a:buClr>
              <a:buSzPts val="2600"/>
              <a:buFont typeface="Arial"/>
              <a:buNone/>
            </a:pPr>
            <a:r>
              <a:rPr lang="en-GB" sz="2600">
                <a:solidFill>
                  <a:srgbClr val="CD0364"/>
                </a:solidFill>
              </a:rPr>
              <a:t>Spicy 🌶️🌶️🌶️ </a:t>
            </a:r>
            <a:r>
              <a:rPr lang="en-GB" sz="2600">
                <a:solidFill>
                  <a:srgbClr val="CD0364"/>
                </a:solidFill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133"/>
                  </a:ext>
                </a:extLst>
              </a:rPr>
              <a:t>Student</a:t>
            </a:r>
            <a:r>
              <a:rPr lang="en-GB" sz="2600">
                <a:solidFill>
                  <a:srgbClr val="CD0364"/>
                </a:solidFill>
              </a:rPr>
              <a:t> Activity S</a:t>
            </a:r>
            <a:r>
              <a:rPr lang="en-GB" sz="2600">
                <a:solidFill>
                  <a:srgbClr val="CD0364"/>
                </a:solidFill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134"/>
                  </a:ext>
                </a:extLst>
              </a:rPr>
              <a:t>tep</a:t>
            </a:r>
            <a:r>
              <a:rPr lang="en-GB" sz="2600">
                <a:solidFill>
                  <a:srgbClr val="CD0364"/>
                </a:solidFill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135"/>
                  </a:ext>
                </a:extLst>
              </a:rPr>
              <a:t>s </a:t>
            </a:r>
            <a:r>
              <a:rPr lang="en-GB" sz="2600">
                <a:solidFill>
                  <a:srgbClr val="CD0364"/>
                </a:solidFill>
              </a:rPr>
              <a:t>2</a:t>
            </a:r>
            <a:endParaRPr sz="2600">
              <a:solidFill>
                <a:srgbClr val="CD0364"/>
              </a:solidFill>
            </a:endParaRPr>
          </a:p>
        </p:txBody>
      </p:sp>
      <p:sp>
        <p:nvSpPr>
          <p:cNvPr id="297" name="Google Shape;297;g37acb7539f1_0_0"/>
          <p:cNvSpPr txBox="1">
            <a:spLocks noGrp="1"/>
          </p:cNvSpPr>
          <p:nvPr>
            <p:ph type="sldNum" idx="12"/>
          </p:nvPr>
        </p:nvSpPr>
        <p:spPr>
          <a:xfrm>
            <a:off x="6996113" y="6356351"/>
            <a:ext cx="22290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75"/>
              <a:buFont typeface="Arial"/>
              <a:buNone/>
            </a:pPr>
            <a:r>
              <a:rPr lang="en-GB"/>
              <a:t>Page </a:t>
            </a:r>
            <a:fld id="{00000000-1234-1234-1234-123412341234}" type="slidenum">
              <a:rPr lang="en-GB"/>
              <a:t>21</a:t>
            </a:fld>
            <a:endParaRPr/>
          </a:p>
        </p:txBody>
      </p:sp>
      <p:sp>
        <p:nvSpPr>
          <p:cNvPr id="298" name="Google Shape;298;g37acb7539f1_0_0"/>
          <p:cNvSpPr txBox="1"/>
          <p:nvPr/>
        </p:nvSpPr>
        <p:spPr>
          <a:xfrm>
            <a:off x="121300" y="6356350"/>
            <a:ext cx="3676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50"/>
              <a:buFont typeface="Arial"/>
              <a:buNone/>
            </a:pPr>
            <a:r>
              <a:rPr lang="en-GB" sz="115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Mild</a:t>
            </a:r>
            <a:r>
              <a:rPr lang="en-GB" sz="1150" b="1" i="0" u="none" strike="noStrike" cap="none">
                <a:solidFill>
                  <a:srgbClr val="2A92D6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en-GB" sz="115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- Medium</a:t>
            </a:r>
            <a:r>
              <a:rPr lang="en-GB" sz="1150" b="1" i="0" u="none" strike="noStrike" cap="none">
                <a:solidFill>
                  <a:srgbClr val="6C4BC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en-GB" sz="115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- </a:t>
            </a:r>
            <a:r>
              <a:rPr lang="en-GB" sz="1150" b="1" i="0" u="none" strike="noStrike" cap="none">
                <a:solidFill>
                  <a:srgbClr val="CD0364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Spicy</a:t>
            </a:r>
            <a:r>
              <a:rPr lang="en-GB" sz="115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en-GB" sz="1150" b="1" i="0" u="none" strike="noStrike" cap="none">
                <a:solidFill>
                  <a:srgbClr val="2A92D6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🌶️🌶️🌶️</a:t>
            </a:r>
            <a:endParaRPr sz="1150" b="0" i="0" u="none" strike="noStrike" cap="none">
              <a:solidFill>
                <a:srgbClr val="888888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299" name="Google Shape;299;g37acb7539f1_0_0"/>
          <p:cNvSpPr/>
          <p:nvPr/>
        </p:nvSpPr>
        <p:spPr>
          <a:xfrm>
            <a:off x="743575" y="1829175"/>
            <a:ext cx="1956600" cy="4212900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 w="19050" cap="flat" cmpd="sng">
            <a:solidFill>
              <a:srgbClr val="CD036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marR="0" lvl="0" indent="0" algn="l" rtl="0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GB" sz="1650" b="1">
                <a:solidFill>
                  <a:srgbClr val="CD0364"/>
                </a:solidFill>
                <a:latin typeface="Helvetica Neue"/>
                <a:ea typeface="Helvetica Neue"/>
                <a:cs typeface="Helvetica Neue"/>
                <a:sym typeface="Helvetica Neue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136"/>
                  </a:ext>
                </a:extLst>
              </a:rPr>
              <a:t>Find the ‘on button A pressed’ block </a:t>
            </a:r>
            <a:r>
              <a:rPr lang="en-GB" sz="165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137"/>
                  </a:ext>
                </a:extLst>
              </a:rPr>
              <a:t>in the Input section and add it to your workspace.</a:t>
            </a:r>
            <a:r>
              <a:rPr lang="en-GB" sz="165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138"/>
                  </a:ext>
                </a:extLst>
              </a:rPr>
              <a:t> </a:t>
            </a:r>
            <a:endParaRPr sz="1650" b="0" i="0" u="none" strike="noStrike" cap="none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300" name="Google Shape;300;g37acb7539f1_0_0"/>
          <p:cNvSpPr txBox="1"/>
          <p:nvPr/>
        </p:nvSpPr>
        <p:spPr>
          <a:xfrm>
            <a:off x="681025" y="1086592"/>
            <a:ext cx="5534839" cy="6560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spAutoFit/>
          </a:bodyPr>
          <a:lstStyle/>
          <a:p>
            <a:pPr marL="0" marR="0" lvl="0" indent="0" algn="l" rtl="0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GB" sz="1800" b="1" i="1" u="none" strike="noStrike" cap="none" dirty="0">
                <a:solidFill>
                  <a:srgbClr val="CD0364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Build the </a:t>
            </a:r>
            <a:r>
              <a:rPr lang="en-GB" sz="1800" b="1" i="1" dirty="0">
                <a:solidFill>
                  <a:srgbClr val="CD0364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C</a:t>
            </a:r>
            <a:r>
              <a:rPr lang="en-GB" sz="1800" b="1" i="1" u="none" strike="noStrike" cap="none" dirty="0">
                <a:solidFill>
                  <a:srgbClr val="CD0364"/>
                </a:solidFill>
                <a:latin typeface="Helvetica Neue"/>
                <a:ea typeface="Helvetica Neue"/>
                <a:cs typeface="Helvetica Neue"/>
                <a:sym typeface="Helvetica Neue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139"/>
                  </a:ext>
                </a:extLst>
              </a:rPr>
              <a:t>ode</a:t>
            </a:r>
            <a:r>
              <a:rPr lang="en-GB" sz="1800" b="1" i="1" u="none" strike="noStrike" cap="none" dirty="0">
                <a:solidFill>
                  <a:srgbClr val="CD0364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- </a:t>
            </a:r>
            <a:r>
              <a:rPr lang="en-GB" sz="1800" b="1" i="1" dirty="0">
                <a:solidFill>
                  <a:srgbClr val="CD0364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On Button A Pressed part 1</a:t>
            </a:r>
            <a:r>
              <a:rPr lang="en-GB" sz="1800" b="1" i="1" u="none" strike="noStrike" cap="none" dirty="0">
                <a:solidFill>
                  <a:srgbClr val="CD0364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: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01" name="Google Shape;301;g37acb7539f1_0_0"/>
          <p:cNvSpPr/>
          <p:nvPr/>
        </p:nvSpPr>
        <p:spPr>
          <a:xfrm>
            <a:off x="5882625" y="1829450"/>
            <a:ext cx="3342300" cy="4212900"/>
          </a:xfrm>
          <a:prstGeom prst="roundRect">
            <a:avLst>
              <a:gd name="adj" fmla="val 16667"/>
            </a:avLst>
          </a:prstGeom>
          <a:noFill/>
          <a:ln w="19050" cap="flat" cmpd="sng">
            <a:solidFill>
              <a:srgbClr val="CD036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marR="0" lvl="0" indent="0" algn="l" rtl="0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GB" sz="1650" b="1">
                <a:solidFill>
                  <a:srgbClr val="CD0364"/>
                </a:solidFill>
                <a:highlight>
                  <a:schemeClr val="lt1"/>
                </a:highlight>
                <a:latin typeface="Helvetica Neue"/>
                <a:ea typeface="Helvetica Neue"/>
                <a:cs typeface="Helvetica Neue"/>
                <a:sym typeface="Helvetica Neue"/>
              </a:rPr>
              <a:t>Change </a:t>
            </a:r>
            <a:r>
              <a:rPr lang="en-GB" sz="1650">
                <a:solidFill>
                  <a:schemeClr val="dk1"/>
                </a:solidFill>
                <a:highlight>
                  <a:schemeClr val="lt1"/>
                </a:highlight>
                <a:latin typeface="Helvetica Neue"/>
                <a:ea typeface="Helvetica Neue"/>
                <a:cs typeface="Helvetica Neue"/>
                <a:sym typeface="Helvetica Neue"/>
              </a:rPr>
              <a:t>the sample rate from 11,000 to 10,000. Click the plus button and choose ‘recording’ from the drop-down options.  </a:t>
            </a:r>
            <a:endParaRPr sz="1650" i="0" u="none" strike="noStrike" cap="none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id="302" name="Google Shape;302;g37acb7539f1_0_0" descr="Illustration of educator in front of empty whiteboard used to signal teacher-led activities on this page" title="black female teacher image.png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8269200" y="316137"/>
            <a:ext cx="1428350" cy="1191276"/>
          </a:xfrm>
          <a:prstGeom prst="rect">
            <a:avLst/>
          </a:prstGeom>
          <a:noFill/>
          <a:ln>
            <a:noFill/>
          </a:ln>
        </p:spPr>
      </p:pic>
      <p:pic>
        <p:nvPicPr>
          <p:cNvPr id="303" name="Google Shape;303;g37acb7539f1_0_0" descr="On button A pressed. " title="step1.jpg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861262" y="2227800"/>
            <a:ext cx="1721233" cy="821100"/>
          </a:xfrm>
          <a:prstGeom prst="rect">
            <a:avLst/>
          </a:prstGeom>
          <a:solidFill>
            <a:schemeClr val="lt1"/>
          </a:solidFill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" name="Google Shape;308;g3706024d64f_0_27" descr="The on shake block with a change steps by 1 block inside it. "/>
          <p:cNvSpPr/>
          <p:nvPr/>
        </p:nvSpPr>
        <p:spPr>
          <a:xfrm>
            <a:off x="5282900" y="1829200"/>
            <a:ext cx="3942300" cy="4265100"/>
          </a:xfrm>
          <a:prstGeom prst="roundRect">
            <a:avLst>
              <a:gd name="adj" fmla="val 16667"/>
            </a:avLst>
          </a:prstGeom>
          <a:noFill/>
          <a:ln w="19050" cap="flat" cmpd="sng">
            <a:solidFill>
              <a:srgbClr val="CD036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marR="0" lvl="0" indent="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r>
              <a:rPr lang="en-GB" sz="1800" b="1">
                <a:solidFill>
                  <a:srgbClr val="CD0364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Add the ‘record audio clip until done’ block</a:t>
            </a:r>
            <a:r>
              <a:rPr lang="en-GB" sz="18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from the Record menu. </a:t>
            </a:r>
            <a:endParaRPr sz="1800" i="0" u="none" strike="noStrike" cap="none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309" name="Google Shape;309;g3706024d64f_0_27"/>
          <p:cNvSpPr txBox="1">
            <a:spLocks noGrp="1"/>
          </p:cNvSpPr>
          <p:nvPr>
            <p:ph type="title"/>
          </p:nvPr>
        </p:nvSpPr>
        <p:spPr>
          <a:xfrm>
            <a:off x="681026" y="456075"/>
            <a:ext cx="7588200" cy="91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A000"/>
              </a:buClr>
              <a:buSzPts val="2600"/>
              <a:buFont typeface="Arial"/>
              <a:buNone/>
            </a:pPr>
            <a:r>
              <a:rPr lang="en-GB" sz="2600">
                <a:solidFill>
                  <a:srgbClr val="CD0364"/>
                </a:solidFill>
              </a:rPr>
              <a:t>Spicy 🌶️🌶️🌶️ </a:t>
            </a:r>
            <a:r>
              <a:rPr lang="en-GB" sz="2600">
                <a:solidFill>
                  <a:srgbClr val="CD0364"/>
                </a:solidFill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140"/>
                  </a:ext>
                </a:extLst>
              </a:rPr>
              <a:t>Student</a:t>
            </a:r>
            <a:r>
              <a:rPr lang="en-GB" sz="2600">
                <a:solidFill>
                  <a:srgbClr val="CD0364"/>
                </a:solidFill>
              </a:rPr>
              <a:t> Activity S</a:t>
            </a:r>
            <a:r>
              <a:rPr lang="en-GB" sz="2600">
                <a:solidFill>
                  <a:srgbClr val="CD0364"/>
                </a:solidFill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141"/>
                  </a:ext>
                </a:extLst>
              </a:rPr>
              <a:t>tep</a:t>
            </a:r>
            <a:r>
              <a:rPr lang="en-GB" sz="2600">
                <a:solidFill>
                  <a:srgbClr val="CD0364"/>
                </a:solidFill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142"/>
                  </a:ext>
                </a:extLst>
              </a:rPr>
              <a:t>s </a:t>
            </a:r>
            <a:r>
              <a:rPr lang="en-GB" sz="2600">
                <a:solidFill>
                  <a:srgbClr val="CD0364"/>
                </a:solidFill>
              </a:rPr>
              <a:t>3</a:t>
            </a:r>
            <a:endParaRPr sz="2600">
              <a:solidFill>
                <a:srgbClr val="CD0364"/>
              </a:solidFill>
            </a:endParaRPr>
          </a:p>
        </p:txBody>
      </p:sp>
      <p:sp>
        <p:nvSpPr>
          <p:cNvPr id="310" name="Google Shape;310;g3706024d64f_0_27"/>
          <p:cNvSpPr txBox="1">
            <a:spLocks noGrp="1"/>
          </p:cNvSpPr>
          <p:nvPr>
            <p:ph type="sldNum" idx="12"/>
          </p:nvPr>
        </p:nvSpPr>
        <p:spPr>
          <a:xfrm>
            <a:off x="6996113" y="6356351"/>
            <a:ext cx="22290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75"/>
              <a:buFont typeface="Arial"/>
              <a:buNone/>
            </a:pPr>
            <a:r>
              <a:rPr lang="en-GB"/>
              <a:t>Page </a:t>
            </a:r>
            <a:fld id="{00000000-1234-1234-1234-123412341234}" type="slidenum">
              <a:rPr lang="en-GB"/>
              <a:t>22</a:t>
            </a:fld>
            <a:endParaRPr/>
          </a:p>
        </p:txBody>
      </p:sp>
      <p:sp>
        <p:nvSpPr>
          <p:cNvPr id="311" name="Google Shape;311;g3706024d64f_0_27"/>
          <p:cNvSpPr txBox="1"/>
          <p:nvPr/>
        </p:nvSpPr>
        <p:spPr>
          <a:xfrm>
            <a:off x="121300" y="6356350"/>
            <a:ext cx="3676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50"/>
              <a:buFont typeface="Arial"/>
              <a:buNone/>
            </a:pPr>
            <a:r>
              <a:rPr lang="en-GB" sz="115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Mild</a:t>
            </a:r>
            <a:r>
              <a:rPr lang="en-GB" sz="1150" b="1" i="0" u="none" strike="noStrike" cap="none">
                <a:solidFill>
                  <a:srgbClr val="2A92D6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en-GB" sz="115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- Medium</a:t>
            </a:r>
            <a:r>
              <a:rPr lang="en-GB" sz="1150" b="1" i="0" u="none" strike="noStrike" cap="none">
                <a:solidFill>
                  <a:srgbClr val="6C4BC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en-GB" sz="115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- </a:t>
            </a:r>
            <a:r>
              <a:rPr lang="en-GB" sz="1150" b="1" i="0" u="none" strike="noStrike" cap="none">
                <a:solidFill>
                  <a:srgbClr val="CD0364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Spicy</a:t>
            </a:r>
            <a:r>
              <a:rPr lang="en-GB" sz="115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en-GB" sz="1150" b="1" i="0" u="none" strike="noStrike" cap="none">
                <a:solidFill>
                  <a:srgbClr val="2A92D6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🌶️🌶️🌶️</a:t>
            </a:r>
            <a:endParaRPr sz="1150" b="0" i="0" u="none" strike="noStrike" cap="none">
              <a:solidFill>
                <a:srgbClr val="888888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312" name="Google Shape;312;g3706024d64f_0_27"/>
          <p:cNvSpPr/>
          <p:nvPr/>
        </p:nvSpPr>
        <p:spPr>
          <a:xfrm>
            <a:off x="743575" y="1829175"/>
            <a:ext cx="4206600" cy="4265100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 w="19050" cap="flat" cmpd="sng">
            <a:solidFill>
              <a:srgbClr val="CD036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marR="0" lvl="0" indent="0" algn="l" rtl="0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GB" sz="1800" b="1">
                <a:solidFill>
                  <a:srgbClr val="CD0364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Find the ‘show icon’ block</a:t>
            </a:r>
            <a:r>
              <a:rPr lang="en-GB" sz="18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in the Basic section. Put the block under the ‘set sample rate’ block and select the arrow to select the </a:t>
            </a:r>
            <a:r>
              <a:rPr lang="en-GB" sz="18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143"/>
                  </a:ext>
                </a:extLst>
              </a:rPr>
              <a:t>built-in</a:t>
            </a:r>
            <a:r>
              <a:rPr lang="en-GB" sz="18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small </a:t>
            </a:r>
            <a:r>
              <a:rPr lang="en-GB" sz="18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144"/>
                  </a:ext>
                </a:extLst>
              </a:rPr>
              <a:t>square</a:t>
            </a:r>
            <a:r>
              <a:rPr lang="en-GB" sz="18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image. </a:t>
            </a:r>
            <a:endParaRPr sz="1800" i="0" u="none" strike="noStrike" cap="none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313" name="Google Shape;313;g3706024d64f_0_27"/>
          <p:cNvSpPr txBox="1"/>
          <p:nvPr/>
        </p:nvSpPr>
        <p:spPr>
          <a:xfrm>
            <a:off x="681025" y="1109421"/>
            <a:ext cx="5370453" cy="6560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spAutoFit/>
          </a:bodyPr>
          <a:lstStyle/>
          <a:p>
            <a:pPr marL="0" marR="0" lvl="0" indent="0" algn="l" rtl="0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GB" sz="1800" b="1" i="1" u="none" strike="noStrike" cap="none" dirty="0">
                <a:solidFill>
                  <a:srgbClr val="CD0364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Build the </a:t>
            </a:r>
            <a:r>
              <a:rPr lang="en-GB" sz="1800" b="1" i="1" dirty="0">
                <a:solidFill>
                  <a:srgbClr val="CD0364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C</a:t>
            </a:r>
            <a:r>
              <a:rPr lang="en-GB" sz="1800" b="1" i="1" u="none" strike="noStrike" cap="none" dirty="0">
                <a:solidFill>
                  <a:srgbClr val="CD0364"/>
                </a:solidFill>
                <a:latin typeface="Helvetica Neue"/>
                <a:ea typeface="Helvetica Neue"/>
                <a:cs typeface="Helvetica Neue"/>
                <a:sym typeface="Helvetica Neue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145"/>
                  </a:ext>
                </a:extLst>
              </a:rPr>
              <a:t>ode</a:t>
            </a:r>
            <a:r>
              <a:rPr lang="en-GB" sz="1800" b="1" i="1" u="none" strike="noStrike" cap="none" dirty="0">
                <a:solidFill>
                  <a:srgbClr val="CD0364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- </a:t>
            </a:r>
            <a:r>
              <a:rPr lang="en-GB" sz="1800" b="1" i="1" dirty="0">
                <a:solidFill>
                  <a:srgbClr val="CD0364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On Button A Pressed part 2</a:t>
            </a:r>
            <a:r>
              <a:rPr lang="en-GB" sz="1800" b="1" i="1" u="none" strike="noStrike" cap="none" dirty="0">
                <a:solidFill>
                  <a:srgbClr val="CD0364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: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14" name="Google Shape;314;g3706024d64f_0_27" descr="Illustration of educator in front of empty whiteboard used to signal teacher-led activities on this page" title="black female teacher image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269200" y="316137"/>
            <a:ext cx="1428350" cy="1191276"/>
          </a:xfrm>
          <a:prstGeom prst="rect">
            <a:avLst/>
          </a:prstGeom>
          <a:noFill/>
          <a:ln>
            <a:noFill/>
          </a:ln>
        </p:spPr>
      </p:pic>
      <p:pic>
        <p:nvPicPr>
          <p:cNvPr id="315" name="Google Shape;315;g3706024d64f_0_27" descr="The on button A pressed block containing the following blocks: &#10;- set sample rate to 10000 for recording &#10;- show icon small square " title="small-square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079510" y="2168050"/>
            <a:ext cx="3534751" cy="1448250"/>
          </a:xfrm>
          <a:prstGeom prst="rect">
            <a:avLst/>
          </a:prstGeom>
          <a:solidFill>
            <a:schemeClr val="lt1"/>
          </a:solidFill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316" name="Google Shape;316;g3706024d64f_0_27" descr="The on button A pressed block containing the following blocks: &#10;- set sample rate to 10000 for recording &#10;- show icon small square &#10;- record audio clip until done " title="4-blocks.png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544325" y="2168049"/>
            <a:ext cx="3316000" cy="1710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1" name="Google Shape;321;g3985c79e461_0_17" descr="The on shake block with a change steps by 1 block inside it. "/>
          <p:cNvSpPr/>
          <p:nvPr/>
        </p:nvSpPr>
        <p:spPr>
          <a:xfrm>
            <a:off x="681025" y="2005550"/>
            <a:ext cx="8369100" cy="4088700"/>
          </a:xfrm>
          <a:prstGeom prst="roundRect">
            <a:avLst>
              <a:gd name="adj" fmla="val 16667"/>
            </a:avLst>
          </a:prstGeom>
          <a:noFill/>
          <a:ln w="19050" cap="flat" cmpd="sng">
            <a:solidFill>
              <a:srgbClr val="CD036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marR="0" lvl="0" indent="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r>
              <a:rPr lang="en-GB" sz="1800" b="1">
                <a:solidFill>
                  <a:srgbClr val="CD0364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Add a ‘clear screen’ block</a:t>
            </a:r>
            <a:r>
              <a:rPr lang="en-GB" sz="18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from the Basic menu.</a:t>
            </a:r>
            <a:endParaRPr sz="1800" i="0" u="none" strike="noStrike" cap="none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322" name="Google Shape;322;g3985c79e461_0_17"/>
          <p:cNvSpPr txBox="1">
            <a:spLocks noGrp="1"/>
          </p:cNvSpPr>
          <p:nvPr>
            <p:ph type="title"/>
          </p:nvPr>
        </p:nvSpPr>
        <p:spPr>
          <a:xfrm>
            <a:off x="681026" y="456075"/>
            <a:ext cx="7588200" cy="91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A000"/>
              </a:buClr>
              <a:buSzPts val="2600"/>
              <a:buFont typeface="Arial"/>
              <a:buNone/>
            </a:pPr>
            <a:r>
              <a:rPr lang="en-GB" sz="2600">
                <a:solidFill>
                  <a:srgbClr val="CD0364"/>
                </a:solidFill>
              </a:rPr>
              <a:t>Spicy 🌶️🌶️🌶️ </a:t>
            </a:r>
            <a:r>
              <a:rPr lang="en-GB" sz="2600">
                <a:solidFill>
                  <a:srgbClr val="CD0364"/>
                </a:solidFill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146"/>
                  </a:ext>
                </a:extLst>
              </a:rPr>
              <a:t>Student</a:t>
            </a:r>
            <a:r>
              <a:rPr lang="en-GB" sz="2600">
                <a:solidFill>
                  <a:srgbClr val="CD0364"/>
                </a:solidFill>
              </a:rPr>
              <a:t> Activity S</a:t>
            </a:r>
            <a:r>
              <a:rPr lang="en-GB" sz="2600">
                <a:solidFill>
                  <a:srgbClr val="CD0364"/>
                </a:solidFill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147"/>
                  </a:ext>
                </a:extLst>
              </a:rPr>
              <a:t>tep</a:t>
            </a:r>
            <a:r>
              <a:rPr lang="en-GB" sz="2600">
                <a:solidFill>
                  <a:srgbClr val="CD0364"/>
                </a:solidFill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148"/>
                  </a:ext>
                </a:extLst>
              </a:rPr>
              <a:t>s </a:t>
            </a:r>
            <a:r>
              <a:rPr lang="en-GB" sz="2600">
                <a:solidFill>
                  <a:srgbClr val="CD0364"/>
                </a:solidFill>
              </a:rPr>
              <a:t>4</a:t>
            </a:r>
            <a:endParaRPr sz="2600">
              <a:solidFill>
                <a:srgbClr val="CD0364"/>
              </a:solidFill>
            </a:endParaRPr>
          </a:p>
        </p:txBody>
      </p:sp>
      <p:sp>
        <p:nvSpPr>
          <p:cNvPr id="323" name="Google Shape;323;g3985c79e461_0_17"/>
          <p:cNvSpPr txBox="1">
            <a:spLocks noGrp="1"/>
          </p:cNvSpPr>
          <p:nvPr>
            <p:ph type="sldNum" idx="12"/>
          </p:nvPr>
        </p:nvSpPr>
        <p:spPr>
          <a:xfrm>
            <a:off x="6996113" y="6356351"/>
            <a:ext cx="22290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75"/>
              <a:buFont typeface="Arial"/>
              <a:buNone/>
            </a:pPr>
            <a:r>
              <a:rPr lang="en-GB"/>
              <a:t>Page </a:t>
            </a:r>
            <a:fld id="{00000000-1234-1234-1234-123412341234}" type="slidenum">
              <a:rPr lang="en-GB"/>
              <a:t>23</a:t>
            </a:fld>
            <a:endParaRPr/>
          </a:p>
        </p:txBody>
      </p:sp>
      <p:sp>
        <p:nvSpPr>
          <p:cNvPr id="324" name="Google Shape;324;g3985c79e461_0_17"/>
          <p:cNvSpPr txBox="1"/>
          <p:nvPr/>
        </p:nvSpPr>
        <p:spPr>
          <a:xfrm>
            <a:off x="121300" y="6356350"/>
            <a:ext cx="3676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50"/>
              <a:buFont typeface="Arial"/>
              <a:buNone/>
            </a:pPr>
            <a:r>
              <a:rPr lang="en-GB" sz="115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Mild</a:t>
            </a:r>
            <a:r>
              <a:rPr lang="en-GB" sz="1150" b="1" i="0" u="none" strike="noStrike" cap="none">
                <a:solidFill>
                  <a:srgbClr val="2A92D6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en-GB" sz="115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- Medium</a:t>
            </a:r>
            <a:r>
              <a:rPr lang="en-GB" sz="1150" b="1" i="0" u="none" strike="noStrike" cap="none">
                <a:solidFill>
                  <a:srgbClr val="6C4BC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en-GB" sz="115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- </a:t>
            </a:r>
            <a:r>
              <a:rPr lang="en-GB" sz="1150" b="1" i="0" u="none" strike="noStrike" cap="none">
                <a:solidFill>
                  <a:srgbClr val="CD0364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Spicy</a:t>
            </a:r>
            <a:r>
              <a:rPr lang="en-GB" sz="115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en-GB" sz="1150" b="1" i="0" u="none" strike="noStrike" cap="none">
                <a:solidFill>
                  <a:srgbClr val="2A92D6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🌶️🌶️🌶️</a:t>
            </a:r>
            <a:endParaRPr sz="1150" b="0" i="0" u="none" strike="noStrike" cap="none">
              <a:solidFill>
                <a:srgbClr val="888888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325" name="Google Shape;325;g3985c79e461_0_17"/>
          <p:cNvSpPr txBox="1"/>
          <p:nvPr/>
        </p:nvSpPr>
        <p:spPr>
          <a:xfrm>
            <a:off x="681025" y="1087402"/>
            <a:ext cx="5312400" cy="6560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spAutoFit/>
          </a:bodyPr>
          <a:lstStyle/>
          <a:p>
            <a:pPr marL="0" marR="0" lvl="0" indent="0" algn="l" rtl="0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GB" sz="1800" b="1" i="1" u="none" strike="noStrike" cap="none" dirty="0">
                <a:solidFill>
                  <a:srgbClr val="CD0364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Build the </a:t>
            </a:r>
            <a:r>
              <a:rPr lang="en-GB" sz="1800" b="1" i="1" dirty="0">
                <a:solidFill>
                  <a:srgbClr val="CD0364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C</a:t>
            </a:r>
            <a:r>
              <a:rPr lang="en-GB" sz="1800" b="1" i="1" u="none" strike="noStrike" cap="none" dirty="0">
                <a:solidFill>
                  <a:srgbClr val="CD0364"/>
                </a:solidFill>
                <a:latin typeface="Helvetica Neue"/>
                <a:ea typeface="Helvetica Neue"/>
                <a:cs typeface="Helvetica Neue"/>
                <a:sym typeface="Helvetica Neue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149"/>
                  </a:ext>
                </a:extLst>
              </a:rPr>
              <a:t>ode</a:t>
            </a:r>
            <a:r>
              <a:rPr lang="en-GB" sz="1800" b="1" i="1" u="none" strike="noStrike" cap="none" dirty="0">
                <a:solidFill>
                  <a:srgbClr val="CD0364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- </a:t>
            </a:r>
            <a:r>
              <a:rPr lang="en-GB" sz="1800" b="1" i="1" dirty="0">
                <a:solidFill>
                  <a:srgbClr val="CD0364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On Button A Pressed part 3</a:t>
            </a:r>
            <a:r>
              <a:rPr lang="en-GB" sz="1800" b="1" i="1" u="none" strike="noStrike" cap="none" dirty="0">
                <a:solidFill>
                  <a:srgbClr val="CD0364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: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26" name="Google Shape;326;g3985c79e461_0_17" descr="Illustration of educator in front of empty whiteboard used to signal teacher-led activities on this page" title="black female teacher image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269200" y="316137"/>
            <a:ext cx="1428350" cy="1191276"/>
          </a:xfrm>
          <a:prstGeom prst="rect">
            <a:avLst/>
          </a:prstGeom>
          <a:noFill/>
          <a:ln>
            <a:noFill/>
          </a:ln>
        </p:spPr>
      </p:pic>
      <p:pic>
        <p:nvPicPr>
          <p:cNvPr id="327" name="Google Shape;327;g3985c79e461_0_17" descr="The on button A pressed block containing the following blocks: &#10;- set sample rate to 10000 for recording &#10;- show icon small square &#10;- record audio clip until done &#10;- clear screen " title="buttona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449275" y="2337500"/>
            <a:ext cx="4832624" cy="2755776"/>
          </a:xfrm>
          <a:prstGeom prst="rect">
            <a:avLst/>
          </a:prstGeom>
          <a:noFill/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2" name="Google Shape;332;g387d8b2825d_0_2"/>
          <p:cNvSpPr txBox="1">
            <a:spLocks noGrp="1"/>
          </p:cNvSpPr>
          <p:nvPr>
            <p:ph type="title"/>
          </p:nvPr>
        </p:nvSpPr>
        <p:spPr>
          <a:xfrm>
            <a:off x="681026" y="456075"/>
            <a:ext cx="7588200" cy="91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A000"/>
              </a:buClr>
              <a:buSzPts val="2600"/>
              <a:buFont typeface="Arial"/>
              <a:buNone/>
            </a:pPr>
            <a:r>
              <a:rPr lang="en-GB" sz="2600">
                <a:solidFill>
                  <a:srgbClr val="CD0364"/>
                </a:solidFill>
              </a:rPr>
              <a:t>Spicy 🌶️🌶️🌶️ </a:t>
            </a:r>
            <a:r>
              <a:rPr lang="en-GB" sz="2600">
                <a:solidFill>
                  <a:srgbClr val="CD0364"/>
                </a:solidFill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150"/>
                  </a:ext>
                </a:extLst>
              </a:rPr>
              <a:t>Student</a:t>
            </a:r>
            <a:r>
              <a:rPr lang="en-GB" sz="2600">
                <a:solidFill>
                  <a:srgbClr val="CD0364"/>
                </a:solidFill>
              </a:rPr>
              <a:t> Activity S</a:t>
            </a:r>
            <a:r>
              <a:rPr lang="en-GB" sz="2600">
                <a:solidFill>
                  <a:srgbClr val="CD0364"/>
                </a:solidFill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151"/>
                  </a:ext>
                </a:extLst>
              </a:rPr>
              <a:t>tep</a:t>
            </a:r>
            <a:r>
              <a:rPr lang="en-GB" sz="2600">
                <a:solidFill>
                  <a:srgbClr val="CD0364"/>
                </a:solidFill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152"/>
                  </a:ext>
                </a:extLst>
              </a:rPr>
              <a:t>s </a:t>
            </a:r>
            <a:r>
              <a:rPr lang="en-GB" sz="2600">
                <a:solidFill>
                  <a:srgbClr val="CD0364"/>
                </a:solidFill>
              </a:rPr>
              <a:t>5</a:t>
            </a:r>
            <a:endParaRPr sz="2600">
              <a:solidFill>
                <a:srgbClr val="CD0364"/>
              </a:solidFill>
            </a:endParaRPr>
          </a:p>
        </p:txBody>
      </p:sp>
      <p:sp>
        <p:nvSpPr>
          <p:cNvPr id="333" name="Google Shape;333;g387d8b2825d_0_2"/>
          <p:cNvSpPr txBox="1">
            <a:spLocks noGrp="1"/>
          </p:cNvSpPr>
          <p:nvPr>
            <p:ph type="sldNum" idx="12"/>
          </p:nvPr>
        </p:nvSpPr>
        <p:spPr>
          <a:xfrm>
            <a:off x="6996113" y="6356351"/>
            <a:ext cx="22290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75"/>
              <a:buFont typeface="Arial"/>
              <a:buNone/>
            </a:pPr>
            <a:r>
              <a:rPr lang="en-GB"/>
              <a:t>Page </a:t>
            </a:r>
            <a:fld id="{00000000-1234-1234-1234-123412341234}" type="slidenum">
              <a:rPr lang="en-GB"/>
              <a:t>24</a:t>
            </a:fld>
            <a:endParaRPr/>
          </a:p>
        </p:txBody>
      </p:sp>
      <p:sp>
        <p:nvSpPr>
          <p:cNvPr id="334" name="Google Shape;334;g387d8b2825d_0_2"/>
          <p:cNvSpPr txBox="1"/>
          <p:nvPr/>
        </p:nvSpPr>
        <p:spPr>
          <a:xfrm>
            <a:off x="121300" y="6356350"/>
            <a:ext cx="3676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50"/>
              <a:buFont typeface="Arial"/>
              <a:buNone/>
            </a:pPr>
            <a:r>
              <a:rPr lang="en-GB" sz="115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Mild</a:t>
            </a:r>
            <a:r>
              <a:rPr lang="en-GB" sz="1150" b="1" i="0" u="none" strike="noStrike" cap="none">
                <a:solidFill>
                  <a:srgbClr val="2A92D6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en-GB" sz="115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- Medium</a:t>
            </a:r>
            <a:r>
              <a:rPr lang="en-GB" sz="1150" b="1" i="0" u="none" strike="noStrike" cap="none">
                <a:solidFill>
                  <a:srgbClr val="6C4BC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en-GB" sz="115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- </a:t>
            </a:r>
            <a:r>
              <a:rPr lang="en-GB" sz="1150" b="1" i="0" u="none" strike="noStrike" cap="none">
                <a:solidFill>
                  <a:srgbClr val="CD0364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Spicy</a:t>
            </a:r>
            <a:r>
              <a:rPr lang="en-GB" sz="115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en-GB" sz="1150" b="1" i="0" u="none" strike="noStrike" cap="none">
                <a:solidFill>
                  <a:srgbClr val="2A92D6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🌶️🌶️🌶️</a:t>
            </a:r>
            <a:endParaRPr sz="1150" b="0" i="0" u="none" strike="noStrike" cap="none">
              <a:solidFill>
                <a:srgbClr val="888888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335" name="Google Shape;335;g387d8b2825d_0_2"/>
          <p:cNvSpPr/>
          <p:nvPr/>
        </p:nvSpPr>
        <p:spPr>
          <a:xfrm>
            <a:off x="743575" y="1829175"/>
            <a:ext cx="2631600" cy="4212900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 w="19050" cap="flat" cmpd="sng">
            <a:solidFill>
              <a:srgbClr val="CD036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marR="0" lvl="0" indent="0" algn="l" rtl="0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GB" sz="1650" b="1">
                <a:solidFill>
                  <a:srgbClr val="CD0364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Drag an </a:t>
            </a:r>
            <a:r>
              <a:rPr lang="en-GB" sz="1650" b="1">
                <a:solidFill>
                  <a:srgbClr val="CD0364"/>
                </a:solidFill>
                <a:latin typeface="Helvetica Neue"/>
                <a:ea typeface="Helvetica Neue"/>
                <a:cs typeface="Helvetica Neue"/>
                <a:sym typeface="Helvetica Neue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153"/>
                  </a:ext>
                </a:extLst>
              </a:rPr>
              <a:t>‘on button A pressed’ </a:t>
            </a:r>
            <a:r>
              <a:rPr lang="en-GB" sz="1650" b="1">
                <a:solidFill>
                  <a:srgbClr val="CD0364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block</a:t>
            </a:r>
            <a:r>
              <a:rPr lang="en-GB" sz="165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into the workspace and use the drop-down arrow to change the A to a B. </a:t>
            </a:r>
            <a:endParaRPr sz="1650" b="0" i="0" u="none" strike="noStrike" cap="none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336" name="Google Shape;336;g387d8b2825d_0_2"/>
          <p:cNvSpPr/>
          <p:nvPr/>
        </p:nvSpPr>
        <p:spPr>
          <a:xfrm>
            <a:off x="3730425" y="1829175"/>
            <a:ext cx="4927800" cy="4212900"/>
          </a:xfrm>
          <a:prstGeom prst="roundRect">
            <a:avLst>
              <a:gd name="adj" fmla="val 16667"/>
            </a:avLst>
          </a:prstGeom>
          <a:noFill/>
          <a:ln w="19050" cap="flat" cmpd="sng">
            <a:solidFill>
              <a:srgbClr val="CD036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marR="0" lvl="0" indent="0" algn="l" rtl="0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GB" sz="1650" b="1">
                <a:solidFill>
                  <a:srgbClr val="CD0364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Find a ‘set sample rate to’ block</a:t>
            </a:r>
            <a:r>
              <a:rPr lang="en-GB" sz="165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in the Record menu. Add it to the ‘on button B pressed’ block and change the 11,000 to 20,000. Click on the plus button and select ‘for playback’ from the drop-down options.  </a:t>
            </a:r>
            <a:endParaRPr sz="1650" b="0" i="0" u="none" strike="noStrike" cap="none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337" name="Google Shape;337;g387d8b2825d_0_2"/>
          <p:cNvSpPr txBox="1"/>
          <p:nvPr/>
        </p:nvSpPr>
        <p:spPr>
          <a:xfrm>
            <a:off x="681025" y="1086800"/>
            <a:ext cx="5421823" cy="6560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spAutoFit/>
          </a:bodyPr>
          <a:lstStyle/>
          <a:p>
            <a:pPr marL="0" marR="0" lvl="0" indent="0" algn="l" rtl="0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GB" sz="1800" b="1" i="1" u="none" strike="noStrike" cap="none" dirty="0">
                <a:solidFill>
                  <a:srgbClr val="CD0364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Build the </a:t>
            </a:r>
            <a:r>
              <a:rPr lang="en-GB" sz="1800" b="1" i="1" dirty="0">
                <a:solidFill>
                  <a:srgbClr val="CD0364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C</a:t>
            </a:r>
            <a:r>
              <a:rPr lang="en-GB" sz="1800" b="1" i="1" u="none" strike="noStrike" cap="none" dirty="0">
                <a:solidFill>
                  <a:srgbClr val="CD0364"/>
                </a:solidFill>
                <a:latin typeface="Helvetica Neue"/>
                <a:ea typeface="Helvetica Neue"/>
                <a:cs typeface="Helvetica Neue"/>
                <a:sym typeface="Helvetica Neue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154"/>
                  </a:ext>
                </a:extLst>
              </a:rPr>
              <a:t>ode</a:t>
            </a:r>
            <a:r>
              <a:rPr lang="en-GB" sz="1800" b="1" i="1" u="none" strike="noStrike" cap="none" dirty="0">
                <a:solidFill>
                  <a:srgbClr val="CD0364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- </a:t>
            </a:r>
            <a:r>
              <a:rPr lang="en-GB" sz="1800" b="1" i="1" dirty="0">
                <a:solidFill>
                  <a:srgbClr val="CD0364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On Button B Pressed part 1</a:t>
            </a:r>
            <a:r>
              <a:rPr lang="en-GB" sz="1800" b="1" i="1" u="none" strike="noStrike" cap="none" dirty="0">
                <a:solidFill>
                  <a:srgbClr val="CD0364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: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38" name="Google Shape;338;g387d8b2825d_0_2" descr="Illustration of educator in front of empty whiteboard used to signal teacher-led activities on this page" title="black female teacher image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269200" y="316137"/>
            <a:ext cx="1428350" cy="1191276"/>
          </a:xfrm>
          <a:prstGeom prst="rect">
            <a:avLst/>
          </a:prstGeom>
          <a:noFill/>
          <a:ln>
            <a:noFill/>
          </a:ln>
        </p:spPr>
      </p:pic>
      <p:pic>
        <p:nvPicPr>
          <p:cNvPr id="339" name="Google Shape;339;g387d8b2825d_0_2" descr="The on button B pressed block containing the set sample rate to 20000 for playback block. " title="set-sample-20000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271225" y="2516312"/>
            <a:ext cx="3846195" cy="1191300"/>
          </a:xfrm>
          <a:prstGeom prst="rect">
            <a:avLst/>
          </a:prstGeom>
          <a:noFill/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340" name="Google Shape;340;g387d8b2825d_0_2" descr="On button A pressed block greyed out. " title="microbit-screenshot (23).png"/>
          <p:cNvPicPr preferRelativeResize="0"/>
          <p:nvPr/>
        </p:nvPicPr>
        <p:blipFill rotWithShape="1">
          <a:blip r:embed="rId5">
            <a:alphaModFix/>
          </a:blip>
          <a:srcRect l="65999" t="15354" r="17902" b="59051"/>
          <a:stretch/>
        </p:blipFill>
        <p:spPr>
          <a:xfrm>
            <a:off x="1112302" y="2043352"/>
            <a:ext cx="1894149" cy="952876"/>
          </a:xfrm>
          <a:prstGeom prst="rect">
            <a:avLst/>
          </a:prstGeom>
          <a:noFill/>
          <a:ln>
            <a:noFill/>
          </a:ln>
        </p:spPr>
      </p:pic>
      <p:pic>
        <p:nvPicPr>
          <p:cNvPr id="341" name="Google Shape;341;g387d8b2825d_0_2" descr="On button B pressed block " title="microbit-screenshot (23).png"/>
          <p:cNvPicPr preferRelativeResize="0"/>
          <p:nvPr/>
        </p:nvPicPr>
        <p:blipFill rotWithShape="1">
          <a:blip r:embed="rId5">
            <a:alphaModFix/>
          </a:blip>
          <a:srcRect l="84692" t="14729" r="-790" b="59675"/>
          <a:stretch/>
        </p:blipFill>
        <p:spPr>
          <a:xfrm>
            <a:off x="1112302" y="3224401"/>
            <a:ext cx="1894149" cy="952876"/>
          </a:xfrm>
          <a:prstGeom prst="rect">
            <a:avLst/>
          </a:prstGeom>
          <a:noFill/>
          <a:ln>
            <a:noFill/>
          </a:ln>
        </p:spPr>
      </p:pic>
      <p:sp>
        <p:nvSpPr>
          <p:cNvPr id="342" name="Google Shape;342;g387d8b2825d_0_2" descr="pink down arrow to signal the students will change the gray, unusable on button A pressed block to a pink, usable on button B pressed by clicking the down arrow next to letter A and selecting letter B."/>
          <p:cNvSpPr txBox="1"/>
          <p:nvPr/>
        </p:nvSpPr>
        <p:spPr>
          <a:xfrm>
            <a:off x="1800659" y="2768412"/>
            <a:ext cx="517500" cy="63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8600" tIns="108600" rIns="108600" bIns="108600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702">
                <a:solidFill>
                  <a:srgbClr val="CD0364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↓</a:t>
            </a:r>
            <a:endParaRPr sz="2702">
              <a:solidFill>
                <a:srgbClr val="CD0364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7" name="Google Shape;347;g388121e56ab_0_13"/>
          <p:cNvSpPr txBox="1">
            <a:spLocks noGrp="1"/>
          </p:cNvSpPr>
          <p:nvPr>
            <p:ph type="title"/>
          </p:nvPr>
        </p:nvSpPr>
        <p:spPr>
          <a:xfrm>
            <a:off x="681026" y="456075"/>
            <a:ext cx="7588200" cy="91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A000"/>
              </a:buClr>
              <a:buSzPts val="2600"/>
              <a:buFont typeface="Arial"/>
              <a:buNone/>
            </a:pPr>
            <a:r>
              <a:rPr lang="en-GB" sz="2600">
                <a:solidFill>
                  <a:srgbClr val="CD0364"/>
                </a:solidFill>
              </a:rPr>
              <a:t>Spicy 🌶️🌶️🌶️ </a:t>
            </a:r>
            <a:r>
              <a:rPr lang="en-GB" sz="2600">
                <a:solidFill>
                  <a:srgbClr val="CD0364"/>
                </a:solidFill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155"/>
                  </a:ext>
                </a:extLst>
              </a:rPr>
              <a:t>Student</a:t>
            </a:r>
            <a:r>
              <a:rPr lang="en-GB" sz="2600">
                <a:solidFill>
                  <a:srgbClr val="CD0364"/>
                </a:solidFill>
              </a:rPr>
              <a:t> Activity S</a:t>
            </a:r>
            <a:r>
              <a:rPr lang="en-GB" sz="2600">
                <a:solidFill>
                  <a:srgbClr val="CD0364"/>
                </a:solidFill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156"/>
                  </a:ext>
                </a:extLst>
              </a:rPr>
              <a:t>tep</a:t>
            </a:r>
            <a:r>
              <a:rPr lang="en-GB" sz="2600">
                <a:solidFill>
                  <a:srgbClr val="CD0364"/>
                </a:solidFill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157"/>
                  </a:ext>
                </a:extLst>
              </a:rPr>
              <a:t>s </a:t>
            </a:r>
            <a:r>
              <a:rPr lang="en-GB" sz="2600">
                <a:solidFill>
                  <a:srgbClr val="CD0364"/>
                </a:solidFill>
              </a:rPr>
              <a:t>6</a:t>
            </a:r>
            <a:endParaRPr sz="2600">
              <a:solidFill>
                <a:srgbClr val="CD0364"/>
              </a:solidFill>
            </a:endParaRPr>
          </a:p>
        </p:txBody>
      </p:sp>
      <p:sp>
        <p:nvSpPr>
          <p:cNvPr id="348" name="Google Shape;348;g388121e56ab_0_13"/>
          <p:cNvSpPr txBox="1">
            <a:spLocks noGrp="1"/>
          </p:cNvSpPr>
          <p:nvPr>
            <p:ph type="sldNum" idx="12"/>
          </p:nvPr>
        </p:nvSpPr>
        <p:spPr>
          <a:xfrm>
            <a:off x="6996113" y="6356351"/>
            <a:ext cx="22290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75"/>
              <a:buFont typeface="Arial"/>
              <a:buNone/>
            </a:pPr>
            <a:r>
              <a:rPr lang="en-GB"/>
              <a:t>Page </a:t>
            </a:r>
            <a:fld id="{00000000-1234-1234-1234-123412341234}" type="slidenum">
              <a:rPr lang="en-GB"/>
              <a:t>25</a:t>
            </a:fld>
            <a:endParaRPr/>
          </a:p>
        </p:txBody>
      </p:sp>
      <p:sp>
        <p:nvSpPr>
          <p:cNvPr id="349" name="Google Shape;349;g388121e56ab_0_13"/>
          <p:cNvSpPr txBox="1"/>
          <p:nvPr/>
        </p:nvSpPr>
        <p:spPr>
          <a:xfrm>
            <a:off x="121300" y="6356350"/>
            <a:ext cx="3676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50"/>
              <a:buFont typeface="Arial"/>
              <a:buNone/>
            </a:pPr>
            <a:r>
              <a:rPr lang="en-GB" sz="115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Mild</a:t>
            </a:r>
            <a:r>
              <a:rPr lang="en-GB" sz="1150" b="1" i="0" u="none" strike="noStrike" cap="none">
                <a:solidFill>
                  <a:srgbClr val="2A92D6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en-GB" sz="115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- Medium</a:t>
            </a:r>
            <a:r>
              <a:rPr lang="en-GB" sz="1150" b="1" i="0" u="none" strike="noStrike" cap="none">
                <a:solidFill>
                  <a:srgbClr val="6C4BC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en-GB" sz="115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- </a:t>
            </a:r>
            <a:r>
              <a:rPr lang="en-GB" sz="1150" b="1" i="0" u="none" strike="noStrike" cap="none">
                <a:solidFill>
                  <a:srgbClr val="CD0364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Spicy</a:t>
            </a:r>
            <a:r>
              <a:rPr lang="en-GB" sz="115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en-GB" sz="1150" b="1" i="0" u="none" strike="noStrike" cap="none">
                <a:solidFill>
                  <a:srgbClr val="2A92D6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🌶️🌶️🌶️</a:t>
            </a:r>
            <a:endParaRPr sz="1150" b="0" i="0" u="none" strike="noStrike" cap="none">
              <a:solidFill>
                <a:srgbClr val="888888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350" name="Google Shape;350;g388121e56ab_0_13"/>
          <p:cNvSpPr/>
          <p:nvPr/>
        </p:nvSpPr>
        <p:spPr>
          <a:xfrm>
            <a:off x="4154025" y="1825450"/>
            <a:ext cx="4115100" cy="4212900"/>
          </a:xfrm>
          <a:prstGeom prst="roundRect">
            <a:avLst>
              <a:gd name="adj" fmla="val 16667"/>
            </a:avLst>
          </a:prstGeom>
          <a:noFill/>
          <a:ln w="19050" cap="flat" cmpd="sng">
            <a:solidFill>
              <a:srgbClr val="CD036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marR="0" lvl="0" indent="0" algn="l" rtl="0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GB" sz="1650" b="1">
                <a:solidFill>
                  <a:srgbClr val="CD0364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Find the ‘play audio clip until done’ block</a:t>
            </a:r>
            <a:r>
              <a:rPr lang="en-GB" sz="165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in the Record section and put it underneath the play icon.  </a:t>
            </a:r>
            <a:endParaRPr sz="1650" b="0" i="0" u="none" strike="noStrike" cap="none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351" name="Google Shape;351;g388121e56ab_0_13"/>
          <p:cNvSpPr txBox="1"/>
          <p:nvPr/>
        </p:nvSpPr>
        <p:spPr>
          <a:xfrm>
            <a:off x="681024" y="1109421"/>
            <a:ext cx="5596485" cy="6560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spAutoFit/>
          </a:bodyPr>
          <a:lstStyle/>
          <a:p>
            <a:pPr marL="0" marR="0" lvl="0" indent="0" algn="l" rtl="0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GB" sz="1800" b="1" i="1" u="none" strike="noStrike" cap="none" dirty="0">
                <a:solidFill>
                  <a:srgbClr val="CD0364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Build the </a:t>
            </a:r>
            <a:r>
              <a:rPr lang="en-GB" sz="1800" b="1" i="1" dirty="0">
                <a:solidFill>
                  <a:srgbClr val="CD0364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C</a:t>
            </a:r>
            <a:r>
              <a:rPr lang="en-GB" sz="1800" b="1" i="1" u="none" strike="noStrike" cap="none" dirty="0">
                <a:solidFill>
                  <a:srgbClr val="CD0364"/>
                </a:solidFill>
                <a:latin typeface="Helvetica Neue"/>
                <a:ea typeface="Helvetica Neue"/>
                <a:cs typeface="Helvetica Neue"/>
                <a:sym typeface="Helvetica Neue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158"/>
                  </a:ext>
                </a:extLst>
              </a:rPr>
              <a:t>ode</a:t>
            </a:r>
            <a:r>
              <a:rPr lang="en-GB" sz="1800" b="1" i="1" u="none" strike="noStrike" cap="none" dirty="0">
                <a:solidFill>
                  <a:srgbClr val="CD0364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- </a:t>
            </a:r>
            <a:r>
              <a:rPr lang="en-GB" sz="1800" b="1" i="1" dirty="0">
                <a:solidFill>
                  <a:srgbClr val="CD0364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On Button B Pressed part 2</a:t>
            </a:r>
            <a:r>
              <a:rPr lang="en-GB" sz="1800" b="1" i="1" u="none" strike="noStrike" cap="none" dirty="0">
                <a:solidFill>
                  <a:srgbClr val="CD0364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: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52" name="Google Shape;352;g388121e56ab_0_13" descr="Illustration of educator in front of empty whiteboard used to signal teacher-led activities on this page" title="black female teacher image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269200" y="316137"/>
            <a:ext cx="1428350" cy="1191276"/>
          </a:xfrm>
          <a:prstGeom prst="rect">
            <a:avLst/>
          </a:prstGeom>
          <a:noFill/>
          <a:ln>
            <a:noFill/>
          </a:ln>
        </p:spPr>
      </p:pic>
      <p:pic>
        <p:nvPicPr>
          <p:cNvPr id="353" name="Google Shape;353;g388121e56ab_0_13" descr="The on button B pressed block containing the following blocks: &#10;- set sample rate to 20000 for recording &#10;- a show LED block with a play arrow depicted on it &#10;- play audio clip until done " title="four-blocks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374500" y="2105487"/>
            <a:ext cx="3305501" cy="2647000"/>
          </a:xfrm>
          <a:prstGeom prst="rect">
            <a:avLst/>
          </a:prstGeom>
          <a:noFill/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</p:pic>
      <p:sp>
        <p:nvSpPr>
          <p:cNvPr id="354" name="Google Shape;354;g388121e56ab_0_13"/>
          <p:cNvSpPr/>
          <p:nvPr/>
        </p:nvSpPr>
        <p:spPr>
          <a:xfrm>
            <a:off x="681025" y="1825450"/>
            <a:ext cx="3212700" cy="4212900"/>
          </a:xfrm>
          <a:prstGeom prst="roundRect">
            <a:avLst>
              <a:gd name="adj" fmla="val 16667"/>
            </a:avLst>
          </a:prstGeom>
          <a:noFill/>
          <a:ln w="19050" cap="flat" cmpd="sng">
            <a:solidFill>
              <a:srgbClr val="CD036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marR="0" lvl="0" indent="0" algn="l" rtl="0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GB" sz="1650" b="1">
                <a:solidFill>
                  <a:srgbClr val="CD0364"/>
                </a:solidFill>
                <a:highlight>
                  <a:schemeClr val="lt1"/>
                </a:highlight>
                <a:latin typeface="Helvetica Neue"/>
                <a:ea typeface="Helvetica Neue"/>
                <a:cs typeface="Helvetica Neue"/>
                <a:sym typeface="Helvetica Neue"/>
              </a:rPr>
              <a:t>Find the ‘show leds’ block</a:t>
            </a:r>
            <a:r>
              <a:rPr lang="en-GB" sz="1650">
                <a:solidFill>
                  <a:schemeClr val="dk1"/>
                </a:solidFill>
                <a:highlight>
                  <a:schemeClr val="lt1"/>
                </a:highlight>
                <a:latin typeface="Helvetica Neue"/>
                <a:ea typeface="Helvetica Neue"/>
                <a:cs typeface="Helvetica Neue"/>
                <a:sym typeface="Helvetica Neue"/>
              </a:rPr>
              <a:t> from the Basic section and click on the individual LEDs to make a ‘play’ icon.  </a:t>
            </a:r>
            <a:endParaRPr sz="1650" i="0" u="none" strike="noStrike" cap="none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id="355" name="Google Shape;355;g388121e56ab_0_13" descr="The on button B pressed block containing the following blocks: &#10;- set sample rate to 20000 for recording &#10;- a show LED block with a play arrow depicted on it " title="play.png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873087" y="2117125"/>
            <a:ext cx="2935974" cy="207985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0" name="Google Shape;360;g388121e56ab_0_0" descr="The on shake block with a change steps by 1 block inside it. "/>
          <p:cNvSpPr/>
          <p:nvPr/>
        </p:nvSpPr>
        <p:spPr>
          <a:xfrm>
            <a:off x="681025" y="2005550"/>
            <a:ext cx="8369100" cy="4088700"/>
          </a:xfrm>
          <a:prstGeom prst="roundRect">
            <a:avLst>
              <a:gd name="adj" fmla="val 16667"/>
            </a:avLst>
          </a:prstGeom>
          <a:noFill/>
          <a:ln w="19050" cap="flat" cmpd="sng">
            <a:solidFill>
              <a:srgbClr val="CD036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marR="0" lvl="0" indent="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r>
              <a:rPr lang="en-GB" sz="1800" b="1">
                <a:solidFill>
                  <a:srgbClr val="CD0364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Add the ‘clear screen’ block</a:t>
            </a:r>
            <a:r>
              <a:rPr lang="en-GB" sz="18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from the Basic menu. </a:t>
            </a:r>
            <a:endParaRPr sz="1800" i="0" u="none" strike="noStrike" cap="none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361" name="Google Shape;361;g388121e56ab_0_0"/>
          <p:cNvSpPr txBox="1">
            <a:spLocks noGrp="1"/>
          </p:cNvSpPr>
          <p:nvPr>
            <p:ph type="title"/>
          </p:nvPr>
        </p:nvSpPr>
        <p:spPr>
          <a:xfrm>
            <a:off x="681026" y="456075"/>
            <a:ext cx="7588200" cy="91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A000"/>
              </a:buClr>
              <a:buSzPts val="2600"/>
              <a:buFont typeface="Arial"/>
              <a:buNone/>
            </a:pPr>
            <a:r>
              <a:rPr lang="en-GB" sz="2600">
                <a:solidFill>
                  <a:srgbClr val="CD0364"/>
                </a:solidFill>
              </a:rPr>
              <a:t>Spicy 🌶️🌶️🌶️ </a:t>
            </a:r>
            <a:r>
              <a:rPr lang="en-GB" sz="2600">
                <a:solidFill>
                  <a:srgbClr val="CD0364"/>
                </a:solidFill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159"/>
                  </a:ext>
                </a:extLst>
              </a:rPr>
              <a:t>Student</a:t>
            </a:r>
            <a:r>
              <a:rPr lang="en-GB" sz="2600">
                <a:solidFill>
                  <a:srgbClr val="CD0364"/>
                </a:solidFill>
              </a:rPr>
              <a:t> Activity S</a:t>
            </a:r>
            <a:r>
              <a:rPr lang="en-GB" sz="2600">
                <a:solidFill>
                  <a:srgbClr val="CD0364"/>
                </a:solidFill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160"/>
                  </a:ext>
                </a:extLst>
              </a:rPr>
              <a:t>tep</a:t>
            </a:r>
            <a:r>
              <a:rPr lang="en-GB" sz="2600">
                <a:solidFill>
                  <a:srgbClr val="CD0364"/>
                </a:solidFill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161"/>
                  </a:ext>
                </a:extLst>
              </a:rPr>
              <a:t>s </a:t>
            </a:r>
            <a:r>
              <a:rPr lang="en-GB" sz="2600">
                <a:solidFill>
                  <a:srgbClr val="CD0364"/>
                </a:solidFill>
              </a:rPr>
              <a:t>7</a:t>
            </a:r>
            <a:endParaRPr sz="2600">
              <a:solidFill>
                <a:srgbClr val="CD0364"/>
              </a:solidFill>
            </a:endParaRPr>
          </a:p>
        </p:txBody>
      </p:sp>
      <p:sp>
        <p:nvSpPr>
          <p:cNvPr id="362" name="Google Shape;362;g388121e56ab_0_0"/>
          <p:cNvSpPr txBox="1">
            <a:spLocks noGrp="1"/>
          </p:cNvSpPr>
          <p:nvPr>
            <p:ph type="sldNum" idx="12"/>
          </p:nvPr>
        </p:nvSpPr>
        <p:spPr>
          <a:xfrm>
            <a:off x="6996113" y="6356351"/>
            <a:ext cx="22290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75"/>
              <a:buFont typeface="Arial"/>
              <a:buNone/>
            </a:pPr>
            <a:r>
              <a:rPr lang="en-GB"/>
              <a:t>Page </a:t>
            </a:r>
            <a:fld id="{00000000-1234-1234-1234-123412341234}" type="slidenum">
              <a:rPr lang="en-GB"/>
              <a:t>26</a:t>
            </a:fld>
            <a:endParaRPr/>
          </a:p>
        </p:txBody>
      </p:sp>
      <p:sp>
        <p:nvSpPr>
          <p:cNvPr id="363" name="Google Shape;363;g388121e56ab_0_0"/>
          <p:cNvSpPr txBox="1"/>
          <p:nvPr/>
        </p:nvSpPr>
        <p:spPr>
          <a:xfrm>
            <a:off x="121300" y="6356350"/>
            <a:ext cx="3676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50"/>
              <a:buFont typeface="Arial"/>
              <a:buNone/>
            </a:pPr>
            <a:r>
              <a:rPr lang="en-GB" sz="115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Mild</a:t>
            </a:r>
            <a:r>
              <a:rPr lang="en-GB" sz="1150" b="1" i="0" u="none" strike="noStrike" cap="none">
                <a:solidFill>
                  <a:srgbClr val="2A92D6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en-GB" sz="115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- Medium</a:t>
            </a:r>
            <a:r>
              <a:rPr lang="en-GB" sz="1150" b="1" i="0" u="none" strike="noStrike" cap="none">
                <a:solidFill>
                  <a:srgbClr val="6C4BC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en-GB" sz="115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- </a:t>
            </a:r>
            <a:r>
              <a:rPr lang="en-GB" sz="1150" b="1" i="0" u="none" strike="noStrike" cap="none">
                <a:solidFill>
                  <a:srgbClr val="CD0364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Spicy</a:t>
            </a:r>
            <a:r>
              <a:rPr lang="en-GB" sz="115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en-GB" sz="1150" b="1" i="0" u="none" strike="noStrike" cap="none">
                <a:solidFill>
                  <a:srgbClr val="2A92D6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🌶️🌶️🌶️</a:t>
            </a:r>
            <a:endParaRPr sz="1150" b="0" i="0" u="none" strike="noStrike" cap="none">
              <a:solidFill>
                <a:srgbClr val="888888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364" name="Google Shape;364;g388121e56ab_0_0"/>
          <p:cNvSpPr txBox="1"/>
          <p:nvPr/>
        </p:nvSpPr>
        <p:spPr>
          <a:xfrm>
            <a:off x="681025" y="1087402"/>
            <a:ext cx="5312400" cy="6560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spAutoFit/>
          </a:bodyPr>
          <a:lstStyle/>
          <a:p>
            <a:pPr marL="0" marR="0" lvl="0" indent="0" algn="l" rtl="0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GB" sz="1800" b="1" i="1" u="none" strike="noStrike" cap="none" dirty="0">
                <a:solidFill>
                  <a:srgbClr val="CD0364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Build the </a:t>
            </a:r>
            <a:r>
              <a:rPr lang="en-GB" sz="1800" b="1" i="1" dirty="0">
                <a:solidFill>
                  <a:srgbClr val="CD0364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C</a:t>
            </a:r>
            <a:r>
              <a:rPr lang="en-GB" sz="1800" b="1" i="1" u="none" strike="noStrike" cap="none" dirty="0">
                <a:solidFill>
                  <a:srgbClr val="CD0364"/>
                </a:solidFill>
                <a:latin typeface="Helvetica Neue"/>
                <a:ea typeface="Helvetica Neue"/>
                <a:cs typeface="Helvetica Neue"/>
                <a:sym typeface="Helvetica Neue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162"/>
                  </a:ext>
                </a:extLst>
              </a:rPr>
              <a:t>ode</a:t>
            </a:r>
            <a:r>
              <a:rPr lang="en-GB" sz="1800" b="1" i="1" u="none" strike="noStrike" cap="none" dirty="0">
                <a:solidFill>
                  <a:srgbClr val="CD0364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- </a:t>
            </a:r>
            <a:r>
              <a:rPr lang="en-GB" sz="1800" b="1" i="1" dirty="0">
                <a:solidFill>
                  <a:srgbClr val="CD0364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On Button B Pressed part 3</a:t>
            </a:r>
            <a:r>
              <a:rPr lang="en-GB" sz="1800" b="1" i="1" u="none" strike="noStrike" cap="none" dirty="0">
                <a:solidFill>
                  <a:srgbClr val="CD0364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: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65" name="Google Shape;365;g388121e56ab_0_0" descr="Illustration of educator in front of empty whiteboard used to signal teacher-led activities on this page" title="black female teacher image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269200" y="316137"/>
            <a:ext cx="1428350" cy="1191276"/>
          </a:xfrm>
          <a:prstGeom prst="rect">
            <a:avLst/>
          </a:prstGeom>
          <a:noFill/>
          <a:ln>
            <a:noFill/>
          </a:ln>
        </p:spPr>
      </p:pic>
      <p:pic>
        <p:nvPicPr>
          <p:cNvPr id="366" name="Google Shape;366;g388121e56ab_0_0" descr="The on button B pressed block containing the following blocks: &#10;- set sample rate to 20000 for recording &#10;- a show LED block with a play arrow depicted on it &#10;- play audio clip until done &#10;- clear screen " title="buttonb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125425" y="2224625"/>
            <a:ext cx="3480300" cy="3079575"/>
          </a:xfrm>
          <a:prstGeom prst="rect">
            <a:avLst/>
          </a:prstGeom>
          <a:noFill/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1" name="Google Shape;371;g365ab73c13e_0_354"/>
          <p:cNvSpPr txBox="1">
            <a:spLocks noGrp="1"/>
          </p:cNvSpPr>
          <p:nvPr>
            <p:ph type="title"/>
          </p:nvPr>
        </p:nvSpPr>
        <p:spPr>
          <a:xfrm>
            <a:off x="681026" y="456075"/>
            <a:ext cx="7588200" cy="91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A000"/>
              </a:buClr>
              <a:buSzPts val="2600"/>
              <a:buFont typeface="Arial"/>
              <a:buNone/>
            </a:pPr>
            <a:r>
              <a:rPr lang="en-GB" sz="2600">
                <a:solidFill>
                  <a:srgbClr val="CD0364"/>
                </a:solidFill>
              </a:rPr>
              <a:t>Spicy 🌶️🌶️🌶️ Student Activity S</a:t>
            </a:r>
            <a:r>
              <a:rPr lang="en-GB" sz="2600">
                <a:solidFill>
                  <a:srgbClr val="CD0364"/>
                </a:solidFill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163"/>
                  </a:ext>
                </a:extLst>
              </a:rPr>
              <a:t>teps</a:t>
            </a:r>
            <a:r>
              <a:rPr lang="en-GB" sz="2600">
                <a:solidFill>
                  <a:srgbClr val="CD0364"/>
                </a:solidFill>
              </a:rPr>
              <a:t> 8</a:t>
            </a:r>
            <a:endParaRPr sz="2600">
              <a:solidFill>
                <a:srgbClr val="6C4BC1"/>
              </a:solidFill>
            </a:endParaRPr>
          </a:p>
        </p:txBody>
      </p:sp>
      <p:sp>
        <p:nvSpPr>
          <p:cNvPr id="372" name="Google Shape;372;g365ab73c13e_0_354"/>
          <p:cNvSpPr txBox="1">
            <a:spLocks noGrp="1"/>
          </p:cNvSpPr>
          <p:nvPr>
            <p:ph type="sldNum" idx="12"/>
          </p:nvPr>
        </p:nvSpPr>
        <p:spPr>
          <a:xfrm>
            <a:off x="6996113" y="6356351"/>
            <a:ext cx="22290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75"/>
              <a:buFont typeface="Arial"/>
              <a:buNone/>
            </a:pPr>
            <a:r>
              <a:rPr lang="en-GB"/>
              <a:t>Page </a:t>
            </a:r>
            <a:fld id="{00000000-1234-1234-1234-123412341234}" type="slidenum">
              <a:rPr lang="en-GB"/>
              <a:t>27</a:t>
            </a:fld>
            <a:endParaRPr/>
          </a:p>
        </p:txBody>
      </p:sp>
      <p:sp>
        <p:nvSpPr>
          <p:cNvPr id="373" name="Google Shape;373;g365ab73c13e_0_354"/>
          <p:cNvSpPr txBox="1">
            <a:spLocks noGrp="1"/>
          </p:cNvSpPr>
          <p:nvPr>
            <p:ph type="body" idx="1"/>
          </p:nvPr>
        </p:nvSpPr>
        <p:spPr>
          <a:xfrm>
            <a:off x="681036" y="1243145"/>
            <a:ext cx="8544000" cy="460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457200" lvl="0" indent="-346075" algn="l" rtl="0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Clr>
                <a:srgbClr val="CD0365"/>
              </a:buClr>
              <a:buSzPts val="1850"/>
              <a:buChar char="•"/>
            </a:pPr>
            <a:r>
              <a:rPr lang="en-GB" sz="1850" b="1" dirty="0">
                <a:solidFill>
                  <a:srgbClr val="CD0364"/>
                </a:solidFill>
              </a:rPr>
              <a:t>Download</a:t>
            </a:r>
            <a:r>
              <a:rPr lang="en-GB" sz="1850" dirty="0"/>
              <a:t> the code to </a:t>
            </a:r>
            <a:r>
              <a:rPr lang="en-GB" sz="1850" dirty="0"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164"/>
                  </a:ext>
                </a:extLst>
              </a:rPr>
              <a:t>the</a:t>
            </a:r>
            <a:r>
              <a:rPr lang="en-GB" sz="1850" dirty="0"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165"/>
                  </a:ext>
                </a:extLst>
              </a:rPr>
              <a:t> </a:t>
            </a:r>
            <a:r>
              <a:rPr lang="en-GB" sz="1850" dirty="0" err="1"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165"/>
                  </a:ext>
                </a:extLst>
              </a:rPr>
              <a:t>micro:bit</a:t>
            </a:r>
            <a:r>
              <a:rPr lang="en-GB" sz="1850" dirty="0"/>
              <a:t>. </a:t>
            </a:r>
            <a:endParaRPr sz="1850" dirty="0"/>
          </a:p>
          <a:p>
            <a:pPr marL="457200" lvl="0" indent="-346075" algn="l" rtl="0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Clr>
                <a:srgbClr val="CD0365"/>
              </a:buClr>
              <a:buSzPts val="1850"/>
              <a:buChar char="•"/>
            </a:pPr>
            <a:r>
              <a:rPr lang="en-GB" sz="1850" b="1" dirty="0">
                <a:solidFill>
                  <a:srgbClr val="CD0364"/>
                </a:solidFill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166"/>
                  </a:ext>
                </a:extLst>
              </a:rPr>
              <a:t>Unplug</a:t>
            </a:r>
            <a:r>
              <a:rPr lang="en-GB" sz="1850" b="1" dirty="0">
                <a:solidFill>
                  <a:srgbClr val="2993D6"/>
                </a:solidFill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167"/>
                  </a:ext>
                </a:extLst>
              </a:rPr>
              <a:t> </a:t>
            </a:r>
            <a:r>
              <a:rPr lang="en-GB" sz="1850" dirty="0"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168"/>
                  </a:ext>
                </a:extLst>
              </a:rPr>
              <a:t>the </a:t>
            </a:r>
            <a:r>
              <a:rPr lang="en-GB" sz="1850" dirty="0" err="1"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168"/>
                  </a:ext>
                </a:extLst>
              </a:rPr>
              <a:t>micro:bit</a:t>
            </a:r>
            <a:r>
              <a:rPr lang="en-GB" sz="1850" dirty="0"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168"/>
                  </a:ext>
                </a:extLst>
              </a:rPr>
              <a:t> and </a:t>
            </a:r>
            <a:r>
              <a:rPr lang="en-GB" sz="1850" b="1" dirty="0">
                <a:solidFill>
                  <a:srgbClr val="CD0364"/>
                </a:solidFill>
              </a:rPr>
              <a:t>attach</a:t>
            </a:r>
            <a:r>
              <a:rPr lang="en-GB" sz="1850" dirty="0"/>
              <a:t> a battery pack. </a:t>
            </a:r>
            <a:endParaRPr sz="1850" dirty="0"/>
          </a:p>
          <a:p>
            <a:pPr marL="457200" lvl="0" indent="-346075" algn="l" rtl="0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Clr>
                <a:srgbClr val="CD0365"/>
              </a:buClr>
              <a:buSzPts val="1850"/>
              <a:buChar char="•"/>
            </a:pPr>
            <a:r>
              <a:rPr lang="en-GB" sz="1850" b="1" dirty="0">
                <a:solidFill>
                  <a:srgbClr val="CD0364"/>
                </a:solidFill>
              </a:rPr>
              <a:t>Read</a:t>
            </a:r>
            <a:r>
              <a:rPr lang="en-GB" sz="1850" b="1" dirty="0">
                <a:solidFill>
                  <a:srgbClr val="2A92D6"/>
                </a:solidFill>
              </a:rPr>
              <a:t> </a:t>
            </a:r>
            <a:r>
              <a:rPr lang="en-GB" sz="1850" dirty="0"/>
              <a:t>through your presentation to decide which sounds you would like</a:t>
            </a:r>
            <a:r>
              <a:rPr lang="en-GB" sz="1850" dirty="0"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169"/>
                  </a:ext>
                </a:extLst>
              </a:rPr>
              <a:t> to add to enhance your presentation and when</a:t>
            </a:r>
            <a:r>
              <a:rPr lang="en-GB" sz="1850" dirty="0"/>
              <a:t> you will play those sounds.</a:t>
            </a:r>
            <a:endParaRPr sz="1850" dirty="0"/>
          </a:p>
          <a:p>
            <a:pPr marL="457200" lvl="0" indent="-346075" algn="l" rtl="0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Clr>
                <a:srgbClr val="CD0365"/>
              </a:buClr>
              <a:buSzPts val="1850"/>
              <a:buChar char="•"/>
            </a:pPr>
            <a:r>
              <a:rPr lang="en-GB" sz="1850" b="1" dirty="0">
                <a:solidFill>
                  <a:srgbClr val="CD0364"/>
                </a:solidFill>
              </a:rPr>
              <a:t>Press</a:t>
            </a:r>
            <a:r>
              <a:rPr lang="en-GB" sz="1850" dirty="0"/>
              <a:t> button A and speak into the microphone. </a:t>
            </a:r>
            <a:endParaRPr sz="1850" dirty="0"/>
          </a:p>
          <a:p>
            <a:pPr marL="457200" lvl="0" indent="-346075" algn="l" rtl="0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Clr>
                <a:srgbClr val="CD0365"/>
              </a:buClr>
              <a:buSzPts val="1850"/>
              <a:buChar char="•"/>
            </a:pPr>
            <a:r>
              <a:rPr lang="en-GB" sz="1850" b="1" dirty="0">
                <a:solidFill>
                  <a:srgbClr val="CD0364"/>
                </a:solidFill>
              </a:rPr>
              <a:t>Press</a:t>
            </a:r>
            <a:r>
              <a:rPr lang="en-GB" sz="1850" dirty="0"/>
              <a:t> button B to play back the </a:t>
            </a:r>
            <a:r>
              <a:rPr lang="en-GB" sz="1850" dirty="0"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170"/>
                  </a:ext>
                </a:extLst>
              </a:rPr>
              <a:t>speeded-up </a:t>
            </a:r>
            <a:r>
              <a:rPr lang="en-GB" sz="1850" dirty="0"/>
              <a:t>sounds. Does it sound like you hoped it would? If not, re-record your sounds. </a:t>
            </a:r>
            <a:endParaRPr sz="1850" dirty="0"/>
          </a:p>
          <a:p>
            <a:pPr marL="457200" lvl="0" indent="-346075" algn="l" rtl="0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Clr>
                <a:srgbClr val="CD0365"/>
              </a:buClr>
              <a:buSzPts val="1850"/>
              <a:buChar char="•"/>
            </a:pPr>
            <a:r>
              <a:rPr lang="en-GB" sz="1850" b="1" dirty="0">
                <a:solidFill>
                  <a:srgbClr val="CD0364"/>
                </a:solidFill>
              </a:rPr>
              <a:t>Practice</a:t>
            </a:r>
            <a:r>
              <a:rPr lang="en-GB" sz="1850" dirty="0"/>
              <a:t> doing your presentation with your sound effects. When you are ready, try it in front of an audience. </a:t>
            </a:r>
            <a:endParaRPr sz="2000" b="1" dirty="0">
              <a:solidFill>
                <a:srgbClr val="CD0364"/>
              </a:solidFill>
            </a:endParaRPr>
          </a:p>
        </p:txBody>
      </p:sp>
      <p:sp>
        <p:nvSpPr>
          <p:cNvPr id="374" name="Google Shape;374;g365ab73c13e_0_354"/>
          <p:cNvSpPr txBox="1"/>
          <p:nvPr/>
        </p:nvSpPr>
        <p:spPr>
          <a:xfrm>
            <a:off x="121300" y="6356350"/>
            <a:ext cx="3676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50"/>
              <a:buFont typeface="Arial"/>
              <a:buNone/>
            </a:pPr>
            <a:r>
              <a:rPr lang="en-GB" sz="115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Mild</a:t>
            </a:r>
            <a:r>
              <a:rPr lang="en-GB" sz="1150" b="1" i="0" u="none" strike="noStrike" cap="none">
                <a:solidFill>
                  <a:srgbClr val="2A92D6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en-GB" sz="115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- Medium</a:t>
            </a:r>
            <a:r>
              <a:rPr lang="en-GB" sz="1150" b="1" i="0" u="none" strike="noStrike" cap="none">
                <a:solidFill>
                  <a:srgbClr val="6C4BC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en-GB" sz="115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- </a:t>
            </a:r>
            <a:r>
              <a:rPr lang="en-GB" sz="1150" b="1" i="0" u="none" strike="noStrike" cap="none">
                <a:solidFill>
                  <a:srgbClr val="CD0364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Spicy</a:t>
            </a:r>
            <a:r>
              <a:rPr lang="en-GB" sz="115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en-GB" sz="1150" b="1" i="0" u="none" strike="noStrike" cap="none">
                <a:solidFill>
                  <a:srgbClr val="2A92D6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🌶️🌶️🌶️</a:t>
            </a:r>
            <a:endParaRPr sz="1150" b="0" i="0" u="none" strike="noStrike" cap="none">
              <a:solidFill>
                <a:srgbClr val="888888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id="375" name="Google Shape;375;g365ab73c13e_0_354" descr="Illustration of educator in front of empty whiteboard used to signal teacher-led activities on this page" title="black female teacher image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269200" y="316137"/>
            <a:ext cx="1428350" cy="1191276"/>
          </a:xfrm>
          <a:prstGeom prst="rect">
            <a:avLst/>
          </a:prstGeom>
          <a:noFill/>
          <a:ln>
            <a:noFill/>
          </a:ln>
        </p:spPr>
      </p:pic>
      <p:sp>
        <p:nvSpPr>
          <p:cNvPr id="376" name="Google Shape;376;g365ab73c13e_0_354"/>
          <p:cNvSpPr/>
          <p:nvPr/>
        </p:nvSpPr>
        <p:spPr>
          <a:xfrm>
            <a:off x="681025" y="5404875"/>
            <a:ext cx="8626200" cy="9114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19050" cap="flat" cmpd="sng">
            <a:solidFill>
              <a:srgbClr val="CD036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1" dirty="0">
              <a:solidFill>
                <a:srgbClr val="CD0364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marL="0" marR="0" lvl="0" indent="0" algn="l" rtl="0">
              <a:lnSpc>
                <a:spcPct val="110000"/>
              </a:lnSpc>
              <a:spcBef>
                <a:spcPts val="1300"/>
              </a:spcBef>
              <a:spcAft>
                <a:spcPts val="120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GB" sz="1800" b="1" i="0" u="none" strike="noStrike" cap="none" dirty="0">
                <a:solidFill>
                  <a:srgbClr val="CD0364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Pro</a:t>
            </a:r>
            <a:r>
              <a:rPr lang="en-GB" sz="1800" b="1" i="0" u="none" strike="noStrike" cap="none" dirty="0">
                <a:solidFill>
                  <a:srgbClr val="CD0364"/>
                </a:solidFill>
                <a:latin typeface="Helvetica Neue"/>
                <a:ea typeface="Helvetica Neue"/>
                <a:cs typeface="Helvetica Neue"/>
                <a:sym typeface="Helvetica Neue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171"/>
                  </a:ext>
                </a:extLst>
              </a:rPr>
              <a:t> </a:t>
            </a:r>
            <a:r>
              <a:rPr lang="en-GB" sz="1800" b="1" dirty="0">
                <a:solidFill>
                  <a:srgbClr val="CD0364"/>
                </a:solidFill>
                <a:latin typeface="Helvetica Neue"/>
                <a:ea typeface="Helvetica Neue"/>
                <a:cs typeface="Helvetica Neue"/>
                <a:sym typeface="Helvetica Neue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172"/>
                  </a:ext>
                </a:extLst>
              </a:rPr>
              <a:t>tip</a:t>
            </a:r>
            <a:r>
              <a:rPr lang="en-GB" sz="1800" b="1" i="0" u="none" strike="noStrike" cap="none" dirty="0">
                <a:solidFill>
                  <a:srgbClr val="CD0364"/>
                </a:solidFill>
                <a:latin typeface="Helvetica Neue"/>
                <a:ea typeface="Helvetica Neue"/>
                <a:cs typeface="Helvetica Neue"/>
                <a:sym typeface="Helvetica Neue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173"/>
                  </a:ext>
                </a:extLst>
              </a:rPr>
              <a:t>:</a:t>
            </a:r>
            <a:r>
              <a:rPr lang="en-GB" sz="1800" b="0" i="0" u="none" strike="noStrike" cap="none" dirty="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174"/>
                  </a:ext>
                </a:extLst>
              </a:rPr>
              <a:t> </a:t>
            </a:r>
            <a:r>
              <a:rPr lang="en-GB" sz="1800" dirty="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Be mindful of background noise when recording. Consider allowing students to use a quiet space to record such as the hallway or library. </a:t>
            </a:r>
            <a:endParaRPr dirty="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marL="0" marR="0" lvl="0" indent="0" algn="l" rtl="0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dirty="0"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1" name="Google Shape;381;g365ab73c13e_0_129"/>
          <p:cNvSpPr txBox="1">
            <a:spLocks noGrp="1"/>
          </p:cNvSpPr>
          <p:nvPr>
            <p:ph type="title"/>
          </p:nvPr>
        </p:nvSpPr>
        <p:spPr>
          <a:xfrm>
            <a:off x="681027" y="456075"/>
            <a:ext cx="7263000" cy="91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A000"/>
              </a:buClr>
              <a:buSzPts val="2600"/>
              <a:buFont typeface="Arial"/>
              <a:buNone/>
            </a:pPr>
            <a:r>
              <a:rPr lang="en-GB" sz="2600">
                <a:solidFill>
                  <a:srgbClr val="CD0364"/>
                </a:solidFill>
              </a:rPr>
              <a:t>Spicy 🌶️🌶️🌶️ Code Details 1</a:t>
            </a:r>
            <a:endParaRPr sz="2600">
              <a:solidFill>
                <a:srgbClr val="2993D6"/>
              </a:solidFill>
            </a:endParaRPr>
          </a:p>
        </p:txBody>
      </p:sp>
      <p:sp>
        <p:nvSpPr>
          <p:cNvPr id="382" name="Google Shape;382;g365ab73c13e_0_129"/>
          <p:cNvSpPr txBox="1">
            <a:spLocks noGrp="1"/>
          </p:cNvSpPr>
          <p:nvPr>
            <p:ph type="sldNum" idx="12"/>
          </p:nvPr>
        </p:nvSpPr>
        <p:spPr>
          <a:xfrm>
            <a:off x="6996113" y="6356351"/>
            <a:ext cx="22290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75"/>
              <a:buFont typeface="Arial"/>
              <a:buNone/>
            </a:pPr>
            <a:r>
              <a:rPr lang="en-GB"/>
              <a:t>Page </a:t>
            </a:r>
            <a:fld id="{00000000-1234-1234-1234-123412341234}" type="slidenum">
              <a:rPr lang="en-GB"/>
              <a:t>28</a:t>
            </a:fld>
            <a:endParaRPr/>
          </a:p>
        </p:txBody>
      </p:sp>
      <p:sp>
        <p:nvSpPr>
          <p:cNvPr id="383" name="Google Shape;383;g365ab73c13e_0_129"/>
          <p:cNvSpPr txBox="1"/>
          <p:nvPr/>
        </p:nvSpPr>
        <p:spPr>
          <a:xfrm>
            <a:off x="121300" y="6356350"/>
            <a:ext cx="3676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50"/>
              <a:buFont typeface="Arial"/>
              <a:buNone/>
            </a:pPr>
            <a:r>
              <a:rPr lang="en-GB" sz="115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Mild</a:t>
            </a:r>
            <a:r>
              <a:rPr lang="en-GB" sz="1150" b="1" i="0" u="none" strike="noStrike" cap="none">
                <a:solidFill>
                  <a:srgbClr val="2A92D6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en-GB" sz="115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- Medium</a:t>
            </a:r>
            <a:r>
              <a:rPr lang="en-GB" sz="1150" b="1" i="0" u="none" strike="noStrike" cap="none">
                <a:solidFill>
                  <a:srgbClr val="6C4BC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en-GB" sz="115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- </a:t>
            </a:r>
            <a:r>
              <a:rPr lang="en-GB" sz="1150" b="1" i="0" u="none" strike="noStrike" cap="none">
                <a:solidFill>
                  <a:srgbClr val="CD0364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Spicy</a:t>
            </a:r>
            <a:r>
              <a:rPr lang="en-GB" sz="115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en-GB" sz="1150" b="1" i="0" u="none" strike="noStrike" cap="none">
                <a:solidFill>
                  <a:srgbClr val="2A92D6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🌶️🌶️🌶️</a:t>
            </a:r>
            <a:endParaRPr sz="1150" b="0" i="0" u="none" strike="noStrike" cap="none">
              <a:solidFill>
                <a:srgbClr val="888888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384" name="Google Shape;384;g365ab73c13e_0_129"/>
          <p:cNvSpPr txBox="1">
            <a:spLocks noGrp="1"/>
          </p:cNvSpPr>
          <p:nvPr>
            <p:ph type="body" idx="1"/>
          </p:nvPr>
        </p:nvSpPr>
        <p:spPr>
          <a:xfrm>
            <a:off x="681036" y="1312069"/>
            <a:ext cx="8544000" cy="460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r>
              <a:rPr lang="en-GB" sz="1800" dirty="0"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175"/>
                  </a:ext>
                </a:extLst>
              </a:rPr>
              <a:t>This project uses </a:t>
            </a:r>
            <a:r>
              <a:rPr lang="en-GB" sz="1800" dirty="0"/>
              <a:t>the microphone to record your sounds and the speaker to play them back at higher speed, producing a funny sound effect.  </a:t>
            </a:r>
            <a:endParaRPr sz="1750" dirty="0"/>
          </a:p>
        </p:txBody>
      </p:sp>
      <p:pic>
        <p:nvPicPr>
          <p:cNvPr id="385" name="Google Shape;385;g365ab73c13e_0_129" descr="decorative" title="Inspired_green@4x-100 (1).jp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 rot="572948">
            <a:off x="7962150" y="317452"/>
            <a:ext cx="873876" cy="1188650"/>
          </a:xfrm>
          <a:prstGeom prst="rect">
            <a:avLst/>
          </a:prstGeom>
          <a:noFill/>
          <a:ln>
            <a:noFill/>
          </a:ln>
        </p:spPr>
      </p:pic>
      <p:sp>
        <p:nvSpPr>
          <p:cNvPr id="386" name="Google Shape;386;g365ab73c13e_0_129"/>
          <p:cNvSpPr/>
          <p:nvPr/>
        </p:nvSpPr>
        <p:spPr>
          <a:xfrm>
            <a:off x="813950" y="2277870"/>
            <a:ext cx="8285100" cy="3942600"/>
          </a:xfrm>
          <a:prstGeom prst="roundRect">
            <a:avLst>
              <a:gd name="adj" fmla="val 16667"/>
            </a:avLst>
          </a:prstGeom>
          <a:noFill/>
          <a:ln w="19050" cap="flat" cmpd="sng">
            <a:solidFill>
              <a:srgbClr val="CD036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marR="0" lvl="0" indent="0" algn="l" rtl="0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marL="0" lvl="0" indent="0" algn="l" rtl="0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Clr>
                <a:schemeClr val="dk1"/>
              </a:buClr>
              <a:buSzPts val="1600"/>
              <a:buFont typeface="Arial"/>
              <a:buNone/>
            </a:pPr>
            <a:r>
              <a:rPr lang="en-GB" sz="165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176"/>
                  </a:ext>
                </a:extLst>
              </a:rPr>
              <a:t>When button A is pressed, the ‘set sample rate to 10,000 for recording’ block sets the sample rate to 10,000 hertz </a:t>
            </a:r>
            <a:r>
              <a:rPr lang="en-GB" sz="165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177"/>
                  </a:ext>
                </a:extLst>
              </a:rPr>
              <a:t>(Hz), meaning sound </a:t>
            </a:r>
            <a:r>
              <a:rPr lang="en-GB" sz="165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178"/>
                  </a:ext>
                </a:extLst>
              </a:rPr>
              <a:t>is sampled from the micro:bit 10,000 times per second for a maximum of three seconds. A small square is shown on the LED display while the microphone is recording. The LED screen is cleared to </a:t>
            </a:r>
            <a:r>
              <a:rPr lang="en-GB" sz="165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179"/>
                  </a:ext>
                </a:extLst>
              </a:rPr>
              <a:t>signal</a:t>
            </a:r>
            <a:r>
              <a:rPr lang="en-GB" sz="165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180"/>
                  </a:ext>
                </a:extLst>
              </a:rPr>
              <a:t> that the audio recording is done.</a:t>
            </a:r>
            <a:endParaRPr sz="165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id="387" name="Google Shape;387;g365ab73c13e_0_129" descr="On button A pressed block containing the following blocks: &#10;- Set sample rate to 10000 for recording&#10;- Show icon small square&#10;- Record audio clip until done &#10;- Clear screen " title="buttona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073712" y="2450794"/>
            <a:ext cx="3446151" cy="19651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2" name="Google Shape;392;g387d8b2825d_0_19"/>
          <p:cNvSpPr txBox="1">
            <a:spLocks noGrp="1"/>
          </p:cNvSpPr>
          <p:nvPr>
            <p:ph type="title"/>
          </p:nvPr>
        </p:nvSpPr>
        <p:spPr>
          <a:xfrm>
            <a:off x="681037" y="456073"/>
            <a:ext cx="8544000" cy="91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A000"/>
              </a:buClr>
              <a:buSzPts val="2600"/>
              <a:buFont typeface="Arial"/>
              <a:buNone/>
            </a:pPr>
            <a:r>
              <a:rPr lang="en-GB" sz="2600">
                <a:solidFill>
                  <a:srgbClr val="CD0364"/>
                </a:solidFill>
              </a:rPr>
              <a:t>Spicy 🌶️🌶️🌶️ Code Details 2</a:t>
            </a:r>
            <a:endParaRPr sz="2600">
              <a:solidFill>
                <a:srgbClr val="2993D6"/>
              </a:solidFill>
            </a:endParaRPr>
          </a:p>
        </p:txBody>
      </p:sp>
      <p:sp>
        <p:nvSpPr>
          <p:cNvPr id="393" name="Google Shape;393;g387d8b2825d_0_19"/>
          <p:cNvSpPr txBox="1">
            <a:spLocks noGrp="1"/>
          </p:cNvSpPr>
          <p:nvPr>
            <p:ph type="sldNum" idx="12"/>
          </p:nvPr>
        </p:nvSpPr>
        <p:spPr>
          <a:xfrm>
            <a:off x="6996113" y="6356351"/>
            <a:ext cx="22290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75"/>
              <a:buFont typeface="Arial"/>
              <a:buNone/>
            </a:pPr>
            <a:r>
              <a:rPr lang="en-GB"/>
              <a:t>Page </a:t>
            </a:r>
            <a:fld id="{00000000-1234-1234-1234-123412341234}" type="slidenum">
              <a:rPr lang="en-GB"/>
              <a:t>29</a:t>
            </a:fld>
            <a:endParaRPr/>
          </a:p>
        </p:txBody>
      </p:sp>
      <p:sp>
        <p:nvSpPr>
          <p:cNvPr id="394" name="Google Shape;394;g387d8b2825d_0_19"/>
          <p:cNvSpPr txBox="1"/>
          <p:nvPr/>
        </p:nvSpPr>
        <p:spPr>
          <a:xfrm>
            <a:off x="121300" y="6356350"/>
            <a:ext cx="3676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50"/>
              <a:buFont typeface="Arial"/>
              <a:buNone/>
            </a:pPr>
            <a:r>
              <a:rPr lang="en-GB" sz="115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Mild</a:t>
            </a:r>
            <a:r>
              <a:rPr lang="en-GB" sz="1150" b="1" i="0" u="none" strike="noStrike" cap="none">
                <a:solidFill>
                  <a:srgbClr val="2A92D6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en-GB" sz="115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- Medium</a:t>
            </a:r>
            <a:r>
              <a:rPr lang="en-GB" sz="1150" b="1" i="0" u="none" strike="noStrike" cap="none">
                <a:solidFill>
                  <a:srgbClr val="6C4BC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en-GB" sz="115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- </a:t>
            </a:r>
            <a:r>
              <a:rPr lang="en-GB" sz="1150" b="1" i="0" u="none" strike="noStrike" cap="none">
                <a:solidFill>
                  <a:srgbClr val="CD0364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Spicy</a:t>
            </a:r>
            <a:r>
              <a:rPr lang="en-GB" sz="115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en-GB" sz="1150" b="1" i="0" u="none" strike="noStrike" cap="none">
                <a:solidFill>
                  <a:srgbClr val="2A92D6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🌶️🌶️🌶️</a:t>
            </a:r>
            <a:endParaRPr sz="1150" b="0" i="0" u="none" strike="noStrike" cap="none">
              <a:solidFill>
                <a:srgbClr val="888888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id="395" name="Google Shape;395;g387d8b2825d_0_19" descr="decorative" title="Inspired_green@4x-100 (1).jp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 rot="572948">
            <a:off x="7962150" y="317452"/>
            <a:ext cx="873876" cy="1188650"/>
          </a:xfrm>
          <a:prstGeom prst="rect">
            <a:avLst/>
          </a:prstGeom>
          <a:noFill/>
          <a:ln>
            <a:noFill/>
          </a:ln>
        </p:spPr>
      </p:pic>
      <p:sp>
        <p:nvSpPr>
          <p:cNvPr id="396" name="Google Shape;396;g387d8b2825d_0_19"/>
          <p:cNvSpPr/>
          <p:nvPr/>
        </p:nvSpPr>
        <p:spPr>
          <a:xfrm>
            <a:off x="810475" y="1658610"/>
            <a:ext cx="8285100" cy="4609500"/>
          </a:xfrm>
          <a:prstGeom prst="roundRect">
            <a:avLst>
              <a:gd name="adj" fmla="val 16667"/>
            </a:avLst>
          </a:prstGeom>
          <a:noFill/>
          <a:ln w="19050" cap="flat" cmpd="sng">
            <a:solidFill>
              <a:srgbClr val="CD036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marR="0" lvl="0" indent="0" algn="l" rtl="0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endParaRPr sz="1800" b="0" i="0" u="none" strike="noStrike" cap="none" dirty="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marL="0" lvl="0" indent="0" algn="l" rtl="0">
              <a:lnSpc>
                <a:spcPct val="110000"/>
              </a:lnSpc>
              <a:spcBef>
                <a:spcPts val="0"/>
              </a:spcBef>
              <a:spcAft>
                <a:spcPts val="400"/>
              </a:spcAft>
              <a:buClr>
                <a:schemeClr val="dk1"/>
              </a:buClr>
              <a:buSzPts val="1600"/>
              <a:buFont typeface="Arial"/>
              <a:buNone/>
            </a:pPr>
            <a:r>
              <a:rPr lang="en-GB" sz="1650" dirty="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181"/>
                  </a:ext>
                </a:extLst>
              </a:rPr>
              <a:t>When button B is pressed, the ‘set sample rate to 20,000 for playback’ block sets the playback rate to 20,000 hertz </a:t>
            </a:r>
            <a:r>
              <a:rPr lang="en-GB" sz="1650" dirty="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182"/>
                  </a:ext>
                </a:extLst>
              </a:rPr>
              <a:t>(Hz), </a:t>
            </a:r>
            <a:r>
              <a:rPr lang="en-GB" sz="1650" dirty="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183"/>
                  </a:ext>
                </a:extLst>
              </a:rPr>
              <a:t>or 20,000 times per second. It plays back twice as fast and doubles the pitch of any sounds recorded. The LED screen is cleared to signal the end of the recording.</a:t>
            </a:r>
            <a:endParaRPr sz="1650" dirty="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id="397" name="Google Shape;397;g387d8b2825d_0_19" descr="The on button B pressed block containing the following blocks: &#10;- set sample rate to 20000 for recording &#10;- a show LED block with a play arrow depicted on it &#10;- play audio clip until done &#10;- clear screen " title="buttonb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253375" y="1858576"/>
            <a:ext cx="3176575" cy="28107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g3712d637243_0_24"/>
          <p:cNvSpPr txBox="1">
            <a:spLocks noGrp="1"/>
          </p:cNvSpPr>
          <p:nvPr>
            <p:ph type="title"/>
          </p:nvPr>
        </p:nvSpPr>
        <p:spPr>
          <a:xfrm>
            <a:off x="681037" y="456073"/>
            <a:ext cx="8544000" cy="91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A000"/>
              </a:buClr>
              <a:buSzPts val="2600"/>
              <a:buFont typeface="Arial"/>
              <a:buNone/>
            </a:pPr>
            <a:r>
              <a:rPr lang="en-GB" sz="2600">
                <a:solidFill>
                  <a:srgbClr val="00A000"/>
                </a:solidFill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10"/>
                  </a:ext>
                </a:extLst>
              </a:rPr>
              <a:t>Computer Science Concepts</a:t>
            </a:r>
            <a:endParaRPr/>
          </a:p>
        </p:txBody>
      </p:sp>
      <p:sp>
        <p:nvSpPr>
          <p:cNvPr id="112" name="Google Shape;112;g3712d637243_0_24"/>
          <p:cNvSpPr txBox="1">
            <a:spLocks noGrp="1"/>
          </p:cNvSpPr>
          <p:nvPr>
            <p:ph type="body" idx="1"/>
          </p:nvPr>
        </p:nvSpPr>
        <p:spPr>
          <a:xfrm>
            <a:off x="681036" y="1548371"/>
            <a:ext cx="8544000" cy="460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92500" lnSpcReduction="10000"/>
          </a:bodyPr>
          <a:lstStyle/>
          <a:p>
            <a:pPr marL="0" marR="76600" lvl="0" indent="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2000" b="1">
                <a:solidFill>
                  <a:srgbClr val="00A000"/>
                </a:solidFill>
              </a:rPr>
              <a:t>Inputs</a:t>
            </a:r>
            <a:endParaRPr/>
          </a:p>
          <a:p>
            <a:pPr marL="0" marR="76600" lvl="0" indent="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800"/>
              <a:buNone/>
            </a:pPr>
            <a:r>
              <a:rPr lang="en-GB" sz="1800"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11"/>
                  </a:ext>
                </a:extLst>
              </a:rPr>
              <a:t>Inputs allow computers to sense things happening in the real </a:t>
            </a:r>
            <a:r>
              <a:rPr lang="en-GB" sz="1800"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12"/>
                  </a:ext>
                </a:extLst>
              </a:rPr>
              <a:t>world so</a:t>
            </a:r>
            <a:r>
              <a:rPr lang="en-GB" sz="1800"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13"/>
                  </a:ext>
                </a:extLst>
              </a:rPr>
              <a:t> they can act on them and make something happen.</a:t>
            </a:r>
            <a:r>
              <a:rPr lang="en-GB" sz="1800"/>
              <a:t> </a:t>
            </a:r>
            <a:endParaRPr sz="1800"/>
          </a:p>
          <a:p>
            <a:pPr marL="0" marR="76600" lvl="0" indent="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800"/>
              <a:buNone/>
            </a:pPr>
            <a:r>
              <a:rPr lang="en-GB" sz="1800"/>
              <a:t>This project uses the microphone sensor</a:t>
            </a:r>
            <a:r>
              <a:rPr lang="en-GB" sz="1800"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14"/>
                  </a:ext>
                </a:extLst>
              </a:rPr>
              <a:t> for inpu</a:t>
            </a:r>
            <a:r>
              <a:rPr lang="en-GB" sz="1800"/>
              <a:t>t. </a:t>
            </a:r>
            <a:endParaRPr sz="1800" strike="sngStrike"/>
          </a:p>
          <a:p>
            <a:pPr marL="457200" marR="76600" lvl="0" indent="-3429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</a:pPr>
            <a:r>
              <a:rPr lang="en-GB" sz="1800"/>
              <a:t>The microphone is on the back of the </a:t>
            </a:r>
            <a:r>
              <a:rPr lang="en-GB" sz="1800"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15"/>
                  </a:ext>
                </a:extLst>
              </a:rPr>
              <a:t>micro:bit V2</a:t>
            </a:r>
            <a:r>
              <a:rPr lang="en-GB" sz="1800"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16"/>
                  </a:ext>
                </a:extLst>
              </a:rPr>
              <a:t>, and on the front is</a:t>
            </a:r>
            <a:r>
              <a:rPr lang="en-GB" sz="1800"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17"/>
                  </a:ext>
                </a:extLst>
              </a:rPr>
              <a:t> </a:t>
            </a:r>
            <a:r>
              <a:rPr lang="en-GB" sz="1800"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18"/>
                  </a:ext>
                </a:extLst>
              </a:rPr>
              <a:t>a microphone LED next to the hole that lets the sound in. It lights up to show when your micro:bit is recording sounds.</a:t>
            </a:r>
            <a:endParaRPr sz="2000" b="1">
              <a:solidFill>
                <a:srgbClr val="00A000"/>
              </a:solidFill>
            </a:endParaRPr>
          </a:p>
          <a:p>
            <a:pPr marL="0" marR="76600" lvl="0" indent="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2000" b="1">
              <a:solidFill>
                <a:srgbClr val="00A000"/>
              </a:solidFill>
            </a:endParaRPr>
          </a:p>
          <a:p>
            <a:pPr marL="0" marR="76600" lvl="0" indent="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2000" b="1">
                <a:solidFill>
                  <a:srgbClr val="00A000"/>
                </a:solidFill>
              </a:rPr>
              <a:t>Outputs</a:t>
            </a:r>
            <a:endParaRPr sz="1800"/>
          </a:p>
          <a:p>
            <a:pPr marL="0" marR="76600" lvl="0" indent="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800"/>
              <a:buNone/>
            </a:pPr>
            <a:r>
              <a:rPr lang="en-GB" sz="1800"/>
              <a:t>Outputs are data sent from a computer to communicate with the </a:t>
            </a:r>
            <a:r>
              <a:rPr lang="en-GB" sz="1800"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19"/>
                  </a:ext>
                </a:extLst>
              </a:rPr>
              <a:t>user</a:t>
            </a:r>
            <a:r>
              <a:rPr lang="en-GB" sz="1800"/>
              <a:t>, such as the information shown on the LED display.</a:t>
            </a:r>
            <a:endParaRPr sz="1800"/>
          </a:p>
          <a:p>
            <a:pPr marL="0" marR="76600" lvl="0" indent="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800"/>
              <a:buNone/>
            </a:pPr>
            <a:r>
              <a:rPr lang="en-GB" sz="1800"/>
              <a:t>This project uses the speaker for sound output.</a:t>
            </a:r>
            <a:endParaRPr sz="1800"/>
          </a:p>
          <a:p>
            <a:pPr marL="457200" marR="76600" lvl="0" indent="-342900" algn="l" rtl="0">
              <a:lnSpc>
                <a:spcPct val="100000"/>
              </a:lnSpc>
              <a:spcBef>
                <a:spcPts val="1000"/>
              </a:spcBef>
              <a:spcAft>
                <a:spcPts val="1000"/>
              </a:spcAft>
              <a:buSzPts val="1800"/>
              <a:buChar char="•"/>
            </a:pPr>
            <a:r>
              <a:rPr lang="en-GB" sz="1800"/>
              <a:t>The built-in speaker allows you to make expressive and useful projects. </a:t>
            </a:r>
            <a:endParaRPr sz="2000" b="1">
              <a:solidFill>
                <a:srgbClr val="00A000"/>
              </a:solidFill>
            </a:endParaRPr>
          </a:p>
        </p:txBody>
      </p:sp>
      <p:pic>
        <p:nvPicPr>
          <p:cNvPr id="113" name="Google Shape;113;g3712d637243_0_24" descr="An illustration of a micro:bit board being moved about. 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705730" y="456064"/>
            <a:ext cx="1638525" cy="1204325"/>
          </a:xfrm>
          <a:prstGeom prst="rect">
            <a:avLst/>
          </a:prstGeom>
          <a:noFill/>
          <a:ln>
            <a:noFill/>
          </a:ln>
        </p:spPr>
      </p:pic>
      <p:sp>
        <p:nvSpPr>
          <p:cNvPr id="114" name="Google Shape;114;g3712d637243_0_24"/>
          <p:cNvSpPr txBox="1">
            <a:spLocks noGrp="1"/>
          </p:cNvSpPr>
          <p:nvPr>
            <p:ph type="sldNum" idx="12"/>
          </p:nvPr>
        </p:nvSpPr>
        <p:spPr>
          <a:xfrm>
            <a:off x="6996113" y="6356351"/>
            <a:ext cx="22290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75"/>
              <a:buFont typeface="Arial"/>
              <a:buNone/>
            </a:pPr>
            <a:r>
              <a:rPr lang="en-GB"/>
              <a:t>Page </a:t>
            </a:r>
            <a:fld id="{00000000-1234-1234-1234-123412341234}" type="slidenum">
              <a:rPr lang="en-GB"/>
              <a:t>3</a:t>
            </a:fld>
            <a:endParaRPr/>
          </a:p>
        </p:txBody>
      </p:sp>
      <p:pic>
        <p:nvPicPr>
          <p:cNvPr id="115" name="Google Shape;115;g3712d637243_0_2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388887" y="515750"/>
            <a:ext cx="624000" cy="5434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2" name="Google Shape;402;g365ab73c13e_0_420"/>
          <p:cNvSpPr txBox="1">
            <a:spLocks noGrp="1"/>
          </p:cNvSpPr>
          <p:nvPr>
            <p:ph type="body" idx="1"/>
          </p:nvPr>
        </p:nvSpPr>
        <p:spPr>
          <a:xfrm>
            <a:off x="2276389" y="2669745"/>
            <a:ext cx="5353200" cy="151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4999"/>
              <a:buNone/>
            </a:pPr>
            <a:r>
              <a:rPr lang="en-GB"/>
              <a:t>Extension I</a:t>
            </a:r>
            <a:r>
              <a:rPr lang="en-GB"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184"/>
                  </a:ext>
                </a:extLst>
              </a:rPr>
              <a:t>deas</a:t>
            </a:r>
            <a:endParaRPr/>
          </a:p>
        </p:txBody>
      </p:sp>
      <p:sp>
        <p:nvSpPr>
          <p:cNvPr id="403" name="Google Shape;403;g365ab73c13e_0_420"/>
          <p:cNvSpPr txBox="1">
            <a:spLocks noGrp="1"/>
          </p:cNvSpPr>
          <p:nvPr>
            <p:ph type="sldNum" idx="12"/>
          </p:nvPr>
        </p:nvSpPr>
        <p:spPr>
          <a:xfrm>
            <a:off x="7101729" y="6125009"/>
            <a:ext cx="22290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GB"/>
              <a:t>30</a:t>
            </a:fld>
            <a:endParaRPr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8" name="Google Shape;408;g35fa30c4f18_0_51"/>
          <p:cNvSpPr txBox="1">
            <a:spLocks noGrp="1"/>
          </p:cNvSpPr>
          <p:nvPr>
            <p:ph type="title"/>
          </p:nvPr>
        </p:nvSpPr>
        <p:spPr>
          <a:xfrm>
            <a:off x="681037" y="456073"/>
            <a:ext cx="8544000" cy="91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A000"/>
              </a:buClr>
              <a:buSzPts val="2600"/>
              <a:buFont typeface="Arial"/>
              <a:buNone/>
            </a:pPr>
            <a:r>
              <a:rPr lang="en-GB" sz="2600">
                <a:solidFill>
                  <a:srgbClr val="00A000"/>
                </a:solidFill>
              </a:rPr>
              <a:t>Funny Voice Recorder E</a:t>
            </a:r>
            <a:r>
              <a:rPr lang="en-GB" sz="2600">
                <a:solidFill>
                  <a:srgbClr val="00A000"/>
                </a:solidFill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185"/>
                  </a:ext>
                </a:extLst>
              </a:rPr>
              <a:t>xtensions</a:t>
            </a:r>
            <a:endParaRPr sz="2600">
              <a:solidFill>
                <a:srgbClr val="00A000"/>
              </a:solidFill>
            </a:endParaRPr>
          </a:p>
        </p:txBody>
      </p:sp>
      <p:sp>
        <p:nvSpPr>
          <p:cNvPr id="409" name="Google Shape;409;g35fa30c4f18_0_51"/>
          <p:cNvSpPr txBox="1">
            <a:spLocks noGrp="1"/>
          </p:cNvSpPr>
          <p:nvPr>
            <p:ph type="sldNum" idx="12"/>
          </p:nvPr>
        </p:nvSpPr>
        <p:spPr>
          <a:xfrm>
            <a:off x="6996113" y="6356351"/>
            <a:ext cx="22290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75"/>
              <a:buFont typeface="Arial"/>
              <a:buNone/>
            </a:pPr>
            <a:r>
              <a:rPr lang="en-GB"/>
              <a:t>Page </a:t>
            </a:r>
            <a:fld id="{00000000-1234-1234-1234-123412341234}" type="slidenum">
              <a:rPr lang="en-GB"/>
              <a:t>31</a:t>
            </a:fld>
            <a:endParaRPr/>
          </a:p>
        </p:txBody>
      </p:sp>
      <p:sp>
        <p:nvSpPr>
          <p:cNvPr id="410" name="Google Shape;410;g35fa30c4f18_0_51"/>
          <p:cNvSpPr txBox="1">
            <a:spLocks noGrp="1"/>
          </p:cNvSpPr>
          <p:nvPr>
            <p:ph type="body" idx="1"/>
          </p:nvPr>
        </p:nvSpPr>
        <p:spPr>
          <a:xfrm>
            <a:off x="681036" y="1445631"/>
            <a:ext cx="8544000" cy="460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269999" lvl="0" indent="-290998" algn="l" rtl="0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Clr>
                <a:srgbClr val="00A000"/>
              </a:buClr>
              <a:buSzPts val="1800"/>
              <a:buChar char="•"/>
            </a:pPr>
            <a:r>
              <a:rPr lang="en-GB" sz="1800" dirty="0"/>
              <a:t>Further address standard SL.4.5: </a:t>
            </a:r>
            <a:r>
              <a:rPr lang="en-GB" sz="1800" i="1" dirty="0"/>
              <a:t>Add audio recordings and </a:t>
            </a:r>
            <a:r>
              <a:rPr lang="en-GB" sz="1800" b="1" i="1" dirty="0"/>
              <a:t>visual displays</a:t>
            </a:r>
            <a:r>
              <a:rPr lang="en-GB" sz="1800" i="1" dirty="0"/>
              <a:t> to presentations when appropriate to enhance the development of main ideas or themes.</a:t>
            </a:r>
            <a:endParaRPr sz="1800" dirty="0"/>
          </a:p>
          <a:p>
            <a:pPr marL="914400" lvl="1" indent="-342900" algn="l" rtl="0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SzPts val="1800"/>
              <a:buChar char="•"/>
            </a:pPr>
            <a:r>
              <a:rPr lang="en-GB" sz="1800" dirty="0"/>
              <a:t>Add visual images and animations to accompany the sounds. </a:t>
            </a:r>
            <a:endParaRPr sz="1800" dirty="0"/>
          </a:p>
          <a:p>
            <a:pPr marL="269999" lvl="0" indent="-290998" algn="l" rtl="0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Clr>
                <a:srgbClr val="00A000"/>
              </a:buClr>
              <a:buSzPts val="1800"/>
              <a:buChar char="•"/>
            </a:pPr>
            <a:r>
              <a:rPr lang="en-GB" sz="1800" dirty="0"/>
              <a:t>Instead of speeding up your voice or a sound, try slowing it down. When might you use this? Why? </a:t>
            </a:r>
            <a:endParaRPr sz="1800" dirty="0"/>
          </a:p>
          <a:p>
            <a:pPr marL="269999" lvl="0" indent="-290998" algn="l" rtl="0">
              <a:lnSpc>
                <a:spcPct val="110000"/>
              </a:lnSpc>
              <a:spcBef>
                <a:spcPts val="1300"/>
              </a:spcBef>
              <a:spcAft>
                <a:spcPts val="1000"/>
              </a:spcAft>
              <a:buClr>
                <a:srgbClr val="00A000"/>
              </a:buClr>
              <a:buSzPts val="1800"/>
              <a:buChar char="•"/>
            </a:pPr>
            <a:r>
              <a:rPr lang="en-GB" sz="1800" dirty="0"/>
              <a:t>Use other inputs such as button A plus B to add music to enhance your performance. </a:t>
            </a:r>
            <a:endParaRPr sz="1800" dirty="0"/>
          </a:p>
        </p:txBody>
      </p:sp>
      <p:pic>
        <p:nvPicPr>
          <p:cNvPr id="411" name="Google Shape;411;g35fa30c4f18_0_51" title="Screenshot 2025-06-12 at 17.01.28.png"/>
          <p:cNvPicPr preferRelativeResize="0"/>
          <p:nvPr/>
        </p:nvPicPr>
        <p:blipFill rotWithShape="1">
          <a:blip r:embed="rId3">
            <a:alphaModFix/>
          </a:blip>
          <a:srcRect l="-129080" t="6450" r="129080" b="-6447"/>
          <a:stretch/>
        </p:blipFill>
        <p:spPr>
          <a:xfrm>
            <a:off x="7928000" y="4042200"/>
            <a:ext cx="1728000" cy="223795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412" name="Google Shape;412;g35fa30c4f18_0_51"/>
          <p:cNvGrpSpPr/>
          <p:nvPr/>
        </p:nvGrpSpPr>
        <p:grpSpPr>
          <a:xfrm>
            <a:off x="8243982" y="334474"/>
            <a:ext cx="981036" cy="1315129"/>
            <a:chOff x="7405932" y="173599"/>
            <a:chExt cx="981036" cy="1315129"/>
          </a:xfrm>
        </p:grpSpPr>
        <p:grpSp>
          <p:nvGrpSpPr>
            <p:cNvPr id="413" name="Google Shape;413;g35fa30c4f18_0_51"/>
            <p:cNvGrpSpPr/>
            <p:nvPr/>
          </p:nvGrpSpPr>
          <p:grpSpPr>
            <a:xfrm rot="4080661">
              <a:off x="7924640" y="228087"/>
              <a:ext cx="371965" cy="377145"/>
              <a:chOff x="7572716" y="3272053"/>
              <a:chExt cx="489368" cy="496098"/>
            </a:xfrm>
          </p:grpSpPr>
          <p:sp>
            <p:nvSpPr>
              <p:cNvPr id="414" name="Google Shape;414;g35fa30c4f18_0_51" descr="decorative"/>
              <p:cNvSpPr/>
              <p:nvPr/>
            </p:nvSpPr>
            <p:spPr>
              <a:xfrm>
                <a:off x="7572716" y="3522735"/>
                <a:ext cx="167067" cy="91963"/>
              </a:xfrm>
              <a:custGeom>
                <a:avLst/>
                <a:gdLst/>
                <a:ahLst/>
                <a:cxnLst/>
                <a:rect l="l" t="t" r="r" b="b"/>
                <a:pathLst>
                  <a:path w="167067" h="91963" extrusionOk="0">
                    <a:moveTo>
                      <a:pt x="21100" y="33814"/>
                    </a:moveTo>
                    <a:lnTo>
                      <a:pt x="128680" y="1277"/>
                    </a:lnTo>
                    <a:cubicBezTo>
                      <a:pt x="144316" y="-3450"/>
                      <a:pt x="161053" y="5344"/>
                      <a:pt x="165788" y="21063"/>
                    </a:cubicBezTo>
                    <a:cubicBezTo>
                      <a:pt x="170523" y="36782"/>
                      <a:pt x="161714" y="53381"/>
                      <a:pt x="145968" y="58107"/>
                    </a:cubicBezTo>
                    <a:lnTo>
                      <a:pt x="38387" y="90645"/>
                    </a:lnTo>
                    <a:cubicBezTo>
                      <a:pt x="35524" y="91524"/>
                      <a:pt x="32661" y="91964"/>
                      <a:pt x="29798" y="91964"/>
                    </a:cubicBezTo>
                    <a:cubicBezTo>
                      <a:pt x="17025" y="91964"/>
                      <a:pt x="5243" y="83720"/>
                      <a:pt x="1279" y="70859"/>
                    </a:cubicBezTo>
                    <a:cubicBezTo>
                      <a:pt x="-3456" y="55140"/>
                      <a:pt x="5353" y="38541"/>
                      <a:pt x="21100" y="33814"/>
                    </a:cubicBezTo>
                    <a:close/>
                  </a:path>
                </a:pathLst>
              </a:custGeom>
              <a:solidFill>
                <a:srgbClr val="00A000"/>
              </a:solidFill>
              <a:ln>
                <a:noFill/>
              </a:ln>
            </p:spPr>
            <p:txBody>
              <a:bodyPr spcFirstLastPara="1" wrap="square" lIns="52250" tIns="26100" rIns="52250" bIns="261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307"/>
                  <a:buFont typeface="Arial"/>
                  <a:buNone/>
                </a:pPr>
                <a:endParaRPr sz="1307" b="0" i="0" u="none" strike="noStrike" cap="non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15" name="Google Shape;415;g35fa30c4f18_0_51" descr="decorative"/>
              <p:cNvSpPr/>
              <p:nvPr/>
            </p:nvSpPr>
            <p:spPr>
              <a:xfrm>
                <a:off x="7869358" y="3566964"/>
                <a:ext cx="141636" cy="136113"/>
              </a:xfrm>
              <a:custGeom>
                <a:avLst/>
                <a:gdLst/>
                <a:ahLst/>
                <a:cxnLst/>
                <a:rect l="l" t="t" r="r" b="b"/>
                <a:pathLst>
                  <a:path w="141636" h="136113" extrusionOk="0">
                    <a:moveTo>
                      <a:pt x="133528" y="126660"/>
                    </a:moveTo>
                    <a:cubicBezTo>
                      <a:pt x="127692" y="132925"/>
                      <a:pt x="119764" y="136113"/>
                      <a:pt x="111836" y="136113"/>
                    </a:cubicBezTo>
                    <a:cubicBezTo>
                      <a:pt x="104568" y="136113"/>
                      <a:pt x="97190" y="133475"/>
                      <a:pt x="91465" y="128089"/>
                    </a:cubicBezTo>
                    <a:lnTo>
                      <a:pt x="9430" y="51362"/>
                    </a:lnTo>
                    <a:cubicBezTo>
                      <a:pt x="-2572" y="40150"/>
                      <a:pt x="-3233" y="21353"/>
                      <a:pt x="8109" y="9371"/>
                    </a:cubicBezTo>
                    <a:cubicBezTo>
                      <a:pt x="19341" y="-2610"/>
                      <a:pt x="38170" y="-3160"/>
                      <a:pt x="50172" y="8052"/>
                    </a:cubicBezTo>
                    <a:lnTo>
                      <a:pt x="132206" y="84779"/>
                    </a:lnTo>
                    <a:cubicBezTo>
                      <a:pt x="144209" y="95991"/>
                      <a:pt x="144869" y="114788"/>
                      <a:pt x="133528" y="126770"/>
                    </a:cubicBezTo>
                    <a:close/>
                  </a:path>
                </a:pathLst>
              </a:custGeom>
              <a:solidFill>
                <a:srgbClr val="00A000"/>
              </a:solidFill>
              <a:ln>
                <a:noFill/>
              </a:ln>
            </p:spPr>
            <p:txBody>
              <a:bodyPr spcFirstLastPara="1" wrap="square" lIns="52250" tIns="26100" rIns="52250" bIns="261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307"/>
                  <a:buFont typeface="Arial"/>
                  <a:buNone/>
                </a:pPr>
                <a:endParaRPr sz="1307" b="0" i="0" u="none" strike="noStrike" cap="non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16" name="Google Shape;416;g35fa30c4f18_0_51" descr="decorative"/>
              <p:cNvSpPr/>
              <p:nvPr/>
            </p:nvSpPr>
            <p:spPr>
              <a:xfrm>
                <a:off x="7895017" y="3425342"/>
                <a:ext cx="167067" cy="91963"/>
              </a:xfrm>
              <a:custGeom>
                <a:avLst/>
                <a:gdLst/>
                <a:ahLst/>
                <a:cxnLst/>
                <a:rect l="l" t="t" r="r" b="b"/>
                <a:pathLst>
                  <a:path w="167067" h="91963" extrusionOk="0">
                    <a:moveTo>
                      <a:pt x="21100" y="33814"/>
                    </a:moveTo>
                    <a:lnTo>
                      <a:pt x="128680" y="1277"/>
                    </a:lnTo>
                    <a:cubicBezTo>
                      <a:pt x="144316" y="-3450"/>
                      <a:pt x="161053" y="5344"/>
                      <a:pt x="165788" y="21063"/>
                    </a:cubicBezTo>
                    <a:cubicBezTo>
                      <a:pt x="170523" y="36782"/>
                      <a:pt x="161714" y="53381"/>
                      <a:pt x="145968" y="58107"/>
                    </a:cubicBezTo>
                    <a:lnTo>
                      <a:pt x="38387" y="90645"/>
                    </a:lnTo>
                    <a:cubicBezTo>
                      <a:pt x="35524" y="91524"/>
                      <a:pt x="32661" y="91964"/>
                      <a:pt x="29798" y="91964"/>
                    </a:cubicBezTo>
                    <a:cubicBezTo>
                      <a:pt x="17025" y="91964"/>
                      <a:pt x="5243" y="83720"/>
                      <a:pt x="1279" y="70859"/>
                    </a:cubicBezTo>
                    <a:cubicBezTo>
                      <a:pt x="-3456" y="55140"/>
                      <a:pt x="5353" y="38541"/>
                      <a:pt x="21100" y="33814"/>
                    </a:cubicBezTo>
                    <a:close/>
                  </a:path>
                </a:pathLst>
              </a:custGeom>
              <a:solidFill>
                <a:srgbClr val="00A000"/>
              </a:solidFill>
              <a:ln>
                <a:noFill/>
              </a:ln>
            </p:spPr>
            <p:txBody>
              <a:bodyPr spcFirstLastPara="1" wrap="square" lIns="52250" tIns="26100" rIns="52250" bIns="261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307"/>
                  <a:buFont typeface="Arial"/>
                  <a:buNone/>
                </a:pPr>
                <a:endParaRPr sz="1307" b="0" i="0" u="none" strike="noStrike" cap="non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17" name="Google Shape;417;g35fa30c4f18_0_51" descr="decorative"/>
              <p:cNvSpPr/>
              <p:nvPr/>
            </p:nvSpPr>
            <p:spPr>
              <a:xfrm>
                <a:off x="7813147" y="3272053"/>
                <a:ext cx="85145" cy="168636"/>
              </a:xfrm>
              <a:custGeom>
                <a:avLst/>
                <a:gdLst/>
                <a:ahLst/>
                <a:cxnLst/>
                <a:rect l="l" t="t" r="r" b="b"/>
                <a:pathLst>
                  <a:path w="85145" h="168636" extrusionOk="0">
                    <a:moveTo>
                      <a:pt x="785" y="132142"/>
                    </a:moveTo>
                    <a:lnTo>
                      <a:pt x="26331" y="22988"/>
                    </a:lnTo>
                    <a:cubicBezTo>
                      <a:pt x="30075" y="7049"/>
                      <a:pt x="46151" y="-2954"/>
                      <a:pt x="62118" y="783"/>
                    </a:cubicBezTo>
                    <a:cubicBezTo>
                      <a:pt x="78084" y="4521"/>
                      <a:pt x="88104" y="20460"/>
                      <a:pt x="84360" y="36508"/>
                    </a:cubicBezTo>
                    <a:lnTo>
                      <a:pt x="58814" y="145662"/>
                    </a:lnTo>
                    <a:cubicBezTo>
                      <a:pt x="55621" y="159403"/>
                      <a:pt x="43398" y="168636"/>
                      <a:pt x="29854" y="168636"/>
                    </a:cubicBezTo>
                    <a:cubicBezTo>
                      <a:pt x="27652" y="168636"/>
                      <a:pt x="25340" y="168417"/>
                      <a:pt x="23028" y="167867"/>
                    </a:cubicBezTo>
                    <a:cubicBezTo>
                      <a:pt x="7061" y="164130"/>
                      <a:pt x="-2959" y="148191"/>
                      <a:pt x="785" y="132142"/>
                    </a:cubicBezTo>
                    <a:close/>
                  </a:path>
                </a:pathLst>
              </a:custGeom>
              <a:solidFill>
                <a:srgbClr val="00A000"/>
              </a:solidFill>
              <a:ln>
                <a:noFill/>
              </a:ln>
            </p:spPr>
            <p:txBody>
              <a:bodyPr spcFirstLastPara="1" wrap="square" lIns="52250" tIns="26100" rIns="52250" bIns="261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307"/>
                  <a:buFont typeface="Arial"/>
                  <a:buNone/>
                </a:pPr>
                <a:endParaRPr sz="1307" b="0" i="0" u="none" strike="noStrike" cap="non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18" name="Google Shape;418;g35fa30c4f18_0_51" descr="decorative"/>
              <p:cNvSpPr/>
              <p:nvPr/>
            </p:nvSpPr>
            <p:spPr>
              <a:xfrm>
                <a:off x="7736508" y="3599549"/>
                <a:ext cx="85145" cy="168602"/>
              </a:xfrm>
              <a:custGeom>
                <a:avLst/>
                <a:gdLst/>
                <a:ahLst/>
                <a:cxnLst/>
                <a:rect l="l" t="t" r="r" b="b"/>
                <a:pathLst>
                  <a:path w="85145" h="168602" extrusionOk="0">
                    <a:moveTo>
                      <a:pt x="62118" y="749"/>
                    </a:moveTo>
                    <a:cubicBezTo>
                      <a:pt x="78084" y="4486"/>
                      <a:pt x="88104" y="20425"/>
                      <a:pt x="84360" y="36474"/>
                    </a:cubicBezTo>
                    <a:lnTo>
                      <a:pt x="58814" y="145628"/>
                    </a:lnTo>
                    <a:cubicBezTo>
                      <a:pt x="55621" y="159369"/>
                      <a:pt x="43398" y="168602"/>
                      <a:pt x="29854" y="168602"/>
                    </a:cubicBezTo>
                    <a:cubicBezTo>
                      <a:pt x="27652" y="168602"/>
                      <a:pt x="25340" y="168382"/>
                      <a:pt x="23028" y="167833"/>
                    </a:cubicBezTo>
                    <a:cubicBezTo>
                      <a:pt x="7061" y="164095"/>
                      <a:pt x="-2959" y="148156"/>
                      <a:pt x="785" y="132108"/>
                    </a:cubicBezTo>
                    <a:lnTo>
                      <a:pt x="26331" y="22954"/>
                    </a:lnTo>
                    <a:cubicBezTo>
                      <a:pt x="30075" y="7015"/>
                      <a:pt x="46041" y="-2878"/>
                      <a:pt x="62118" y="749"/>
                    </a:cubicBezTo>
                    <a:close/>
                  </a:path>
                </a:pathLst>
              </a:custGeom>
              <a:solidFill>
                <a:srgbClr val="00A000"/>
              </a:solidFill>
              <a:ln>
                <a:noFill/>
              </a:ln>
            </p:spPr>
            <p:txBody>
              <a:bodyPr spcFirstLastPara="1" wrap="square" lIns="52250" tIns="26100" rIns="52250" bIns="261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307"/>
                  <a:buFont typeface="Arial"/>
                  <a:buNone/>
                </a:pPr>
                <a:endParaRPr sz="1307" b="0" i="0" u="none" strike="noStrike" cap="non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19" name="Google Shape;419;g35fa30c4f18_0_51" descr="decorative"/>
              <p:cNvSpPr/>
              <p:nvPr/>
            </p:nvSpPr>
            <p:spPr>
              <a:xfrm>
                <a:off x="7623695" y="3337114"/>
                <a:ext cx="141636" cy="136113"/>
              </a:xfrm>
              <a:custGeom>
                <a:avLst/>
                <a:gdLst/>
                <a:ahLst/>
                <a:cxnLst/>
                <a:rect l="l" t="t" r="r" b="b"/>
                <a:pathLst>
                  <a:path w="141636" h="136113" extrusionOk="0">
                    <a:moveTo>
                      <a:pt x="132206" y="84669"/>
                    </a:moveTo>
                    <a:cubicBezTo>
                      <a:pt x="144209" y="95881"/>
                      <a:pt x="144869" y="114678"/>
                      <a:pt x="133528" y="126660"/>
                    </a:cubicBezTo>
                    <a:cubicBezTo>
                      <a:pt x="127692" y="132925"/>
                      <a:pt x="119764" y="136113"/>
                      <a:pt x="111836" y="136113"/>
                    </a:cubicBezTo>
                    <a:cubicBezTo>
                      <a:pt x="104568" y="136113"/>
                      <a:pt x="97191" y="133475"/>
                      <a:pt x="91465" y="128089"/>
                    </a:cubicBezTo>
                    <a:lnTo>
                      <a:pt x="9430" y="51362"/>
                    </a:lnTo>
                    <a:cubicBezTo>
                      <a:pt x="-2572" y="40150"/>
                      <a:pt x="-3233" y="21353"/>
                      <a:pt x="8109" y="9371"/>
                    </a:cubicBezTo>
                    <a:cubicBezTo>
                      <a:pt x="19341" y="-2610"/>
                      <a:pt x="38170" y="-3160"/>
                      <a:pt x="50172" y="8052"/>
                    </a:cubicBezTo>
                    <a:lnTo>
                      <a:pt x="132206" y="84779"/>
                    </a:lnTo>
                    <a:close/>
                  </a:path>
                </a:pathLst>
              </a:custGeom>
              <a:solidFill>
                <a:srgbClr val="00A000"/>
              </a:solidFill>
              <a:ln>
                <a:noFill/>
              </a:ln>
            </p:spPr>
            <p:txBody>
              <a:bodyPr spcFirstLastPara="1" wrap="square" lIns="52250" tIns="26100" rIns="52250" bIns="261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307"/>
                  <a:buFont typeface="Arial"/>
                  <a:buNone/>
                </a:pPr>
                <a:endParaRPr sz="1307" b="0" i="0" u="none" strike="noStrike" cap="non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pic>
          <p:nvPicPr>
            <p:cNvPr id="420" name="Google Shape;420;g35fa30c4f18_0_51" descr="decorative" title="Surprised_green@4x-100.jpg"/>
            <p:cNvPicPr preferRelativeResize="0"/>
            <p:nvPr/>
          </p:nvPicPr>
          <p:blipFill rotWithShape="1">
            <a:blip r:embed="rId4">
              <a:alphaModFix/>
            </a:blip>
            <a:srcRect/>
            <a:stretch/>
          </p:blipFill>
          <p:spPr>
            <a:xfrm rot="-1287383">
              <a:off x="7495156" y="724214"/>
              <a:ext cx="802589" cy="639897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421" name="Google Shape;421;g35fa30c4f18_0_51" descr="Illustration of student wearing a red shirt and holding a piece of paper standing in front of a bulletin board giving a presentation to classmates. "/>
          <p:cNvPicPr preferRelativeResize="0"/>
          <p:nvPr/>
        </p:nvPicPr>
        <p:blipFill rotWithShape="1">
          <a:blip r:embed="rId5">
            <a:alphaModFix/>
          </a:blip>
          <a:srcRect t="25755"/>
          <a:stretch/>
        </p:blipFill>
        <p:spPr>
          <a:xfrm>
            <a:off x="3084438" y="4355657"/>
            <a:ext cx="3737176" cy="219355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g365ab73c13e_0_81"/>
          <p:cNvSpPr txBox="1">
            <a:spLocks noGrp="1"/>
          </p:cNvSpPr>
          <p:nvPr>
            <p:ph type="title"/>
          </p:nvPr>
        </p:nvSpPr>
        <p:spPr>
          <a:xfrm>
            <a:off x="681037" y="456073"/>
            <a:ext cx="8544000" cy="91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A000"/>
              </a:buClr>
              <a:buSzPts val="2600"/>
              <a:buFont typeface="Arial"/>
              <a:buNone/>
            </a:pPr>
            <a:r>
              <a:rPr lang="en-GB" sz="2600">
                <a:solidFill>
                  <a:srgbClr val="00A000"/>
                </a:solidFill>
              </a:rPr>
              <a:t>How the Funny Voice Recorder W</a:t>
            </a:r>
            <a:r>
              <a:rPr lang="en-GB" sz="2600">
                <a:solidFill>
                  <a:srgbClr val="00A000"/>
                </a:solidFill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20"/>
                  </a:ext>
                </a:extLst>
              </a:rPr>
              <a:t>orks</a:t>
            </a:r>
            <a:endParaRPr sz="2600">
              <a:solidFill>
                <a:srgbClr val="00A000"/>
              </a:solidFill>
            </a:endParaRPr>
          </a:p>
        </p:txBody>
      </p:sp>
      <p:sp>
        <p:nvSpPr>
          <p:cNvPr id="121" name="Google Shape;121;g365ab73c13e_0_81"/>
          <p:cNvSpPr txBox="1">
            <a:spLocks noGrp="1"/>
          </p:cNvSpPr>
          <p:nvPr>
            <p:ph type="sldNum" idx="12"/>
          </p:nvPr>
        </p:nvSpPr>
        <p:spPr>
          <a:xfrm>
            <a:off x="6996113" y="6356351"/>
            <a:ext cx="22290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00"/>
              <a:buNone/>
            </a:pPr>
            <a:r>
              <a:rPr lang="en-GB"/>
              <a:t>Page </a:t>
            </a:r>
            <a:fld id="{00000000-1234-1234-1234-123412341234}" type="slidenum">
              <a:rPr lang="en-GB"/>
              <a:t>4</a:t>
            </a:fld>
            <a:endParaRPr/>
          </a:p>
        </p:txBody>
      </p:sp>
      <p:sp>
        <p:nvSpPr>
          <p:cNvPr id="122" name="Google Shape;122;g365ab73c13e_0_81"/>
          <p:cNvSpPr txBox="1">
            <a:spLocks noGrp="1"/>
          </p:cNvSpPr>
          <p:nvPr>
            <p:ph type="body" idx="1"/>
          </p:nvPr>
        </p:nvSpPr>
        <p:spPr>
          <a:xfrm>
            <a:off x="681025" y="1548375"/>
            <a:ext cx="7831800" cy="460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457200" lvl="0" indent="-333375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00A000"/>
              </a:buClr>
              <a:buSzPts val="1650"/>
              <a:buFont typeface="Arial" panose="020B0604020202020204" pitchFamily="34" charset="0"/>
              <a:buChar char="•"/>
            </a:pPr>
            <a:r>
              <a:rPr lang="en-GB" sz="1650" dirty="0">
                <a:solidFill>
                  <a:srgbClr val="323232"/>
                </a:solidFill>
              </a:rPr>
              <a:t>Record your voice or a sound using the </a:t>
            </a:r>
            <a:r>
              <a:rPr lang="en-GB" sz="1650" dirty="0" err="1">
                <a:solidFill>
                  <a:srgbClr val="323232"/>
                </a:solidFill>
              </a:rPr>
              <a:t>micro:bit’s</a:t>
            </a:r>
            <a:r>
              <a:rPr lang="en-GB" sz="1650" dirty="0">
                <a:solidFill>
                  <a:srgbClr val="323232"/>
                </a:solidFill>
              </a:rPr>
              <a:t> microphone and play it back speeded up.</a:t>
            </a:r>
            <a:endParaRPr sz="1650" dirty="0">
              <a:solidFill>
                <a:srgbClr val="323232"/>
              </a:solidFill>
            </a:endParaRPr>
          </a:p>
          <a:p>
            <a:pPr marL="457200" lvl="0" indent="-333375" algn="l" rtl="0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Clr>
                <a:srgbClr val="00A000"/>
              </a:buClr>
              <a:buSzPts val="1650"/>
              <a:buFont typeface="Arial" panose="020B0604020202020204" pitchFamily="34" charset="0"/>
              <a:buChar char="•"/>
            </a:pPr>
            <a:r>
              <a:rPr lang="en-GB" sz="1650" dirty="0">
                <a:solidFill>
                  <a:srgbClr val="323232"/>
                </a:solidFill>
              </a:rPr>
              <a:t>Press button A and speak into the microphone and button B to </a:t>
            </a:r>
            <a:r>
              <a:rPr lang="en-GB" sz="1650" dirty="0">
                <a:solidFill>
                  <a:srgbClr val="323232"/>
                </a:solidFill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21"/>
                  </a:ext>
                </a:extLst>
              </a:rPr>
              <a:t>play back</a:t>
            </a:r>
            <a:r>
              <a:rPr lang="en-GB" sz="1650" dirty="0">
                <a:solidFill>
                  <a:srgbClr val="323232"/>
                </a:solidFill>
              </a:rPr>
              <a:t> the recorded sound. It plays back twice as fast, making your voice speed up and sound squeaky!</a:t>
            </a:r>
            <a:endParaRPr sz="1650" dirty="0">
              <a:solidFill>
                <a:srgbClr val="323232"/>
              </a:solidFill>
            </a:endParaRPr>
          </a:p>
          <a:p>
            <a:pPr marL="457200" lvl="0" indent="-333375" algn="l" rtl="0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Clr>
                <a:srgbClr val="00A000"/>
              </a:buClr>
              <a:buSzPts val="1650"/>
              <a:buFont typeface="Arial" panose="020B0604020202020204" pitchFamily="34" charset="0"/>
              <a:buChar char="•"/>
            </a:pPr>
            <a:r>
              <a:rPr lang="en-GB" sz="1650" dirty="0">
                <a:solidFill>
                  <a:srgbClr val="323232"/>
                </a:solidFill>
              </a:rPr>
              <a:t>The code sets the sample rate to 10,000 hertz (Hz) for recording. This means the </a:t>
            </a:r>
            <a:r>
              <a:rPr lang="en-GB" sz="1650" dirty="0" err="1">
                <a:solidFill>
                  <a:srgbClr val="323232"/>
                </a:solidFill>
              </a:rPr>
              <a:t>micro:bit</a:t>
            </a:r>
            <a:r>
              <a:rPr lang="en-GB" sz="1650" dirty="0">
                <a:solidFill>
                  <a:srgbClr val="323232"/>
                </a:solidFill>
              </a:rPr>
              <a:t> measures or samples sound from the microphone 10,000 times every second.</a:t>
            </a:r>
            <a:endParaRPr sz="1650" dirty="0">
              <a:solidFill>
                <a:srgbClr val="323232"/>
              </a:solidFill>
            </a:endParaRPr>
          </a:p>
          <a:p>
            <a:pPr marL="457200" lvl="0" indent="-333375" algn="l" rtl="0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Clr>
                <a:srgbClr val="00A000"/>
              </a:buClr>
              <a:buSzPts val="1650"/>
              <a:buFont typeface="Arial" panose="020B0604020202020204" pitchFamily="34" charset="0"/>
              <a:buChar char="•"/>
            </a:pPr>
            <a:r>
              <a:rPr lang="en-GB" sz="1650" dirty="0">
                <a:solidFill>
                  <a:srgbClr val="323232"/>
                </a:solidFill>
              </a:rPr>
              <a:t>During playback, the samples will be played twice as quickly, 20,000 times every second. This doubles the pitch of any recorded sounds.</a:t>
            </a:r>
            <a:endParaRPr sz="1650" dirty="0">
              <a:solidFill>
                <a:srgbClr val="323232"/>
              </a:solidFill>
            </a:endParaRPr>
          </a:p>
          <a:p>
            <a:pPr marL="457200" lvl="0" indent="-333375" algn="l" rtl="0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Clr>
                <a:srgbClr val="00A000"/>
              </a:buClr>
              <a:buSzPts val="1650"/>
              <a:buFont typeface="Arial" panose="020B0604020202020204" pitchFamily="34" charset="0"/>
              <a:buChar char="•"/>
            </a:pPr>
            <a:r>
              <a:rPr lang="en-GB" sz="1650" dirty="0">
                <a:solidFill>
                  <a:srgbClr val="323232"/>
                </a:solidFill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22"/>
                  </a:ext>
                </a:extLst>
              </a:rPr>
              <a:t>Adjust the playback rate to lower than 10,000 hertz to slow down sounds. </a:t>
            </a:r>
            <a:endParaRPr sz="1650" dirty="0">
              <a:solidFill>
                <a:srgbClr val="323232"/>
              </a:solidFill>
            </a:endParaRPr>
          </a:p>
          <a:p>
            <a:pPr marL="0" lvl="0" indent="0" algn="l" rtl="0">
              <a:lnSpc>
                <a:spcPct val="90000"/>
              </a:lnSpc>
              <a:spcBef>
                <a:spcPts val="812"/>
              </a:spcBef>
              <a:spcAft>
                <a:spcPts val="0"/>
              </a:spcAft>
              <a:buClr>
                <a:schemeClr val="dk1"/>
              </a:buClr>
              <a:buSzPts val="2275"/>
              <a:buNone/>
            </a:pPr>
            <a:endParaRPr dirty="0"/>
          </a:p>
        </p:txBody>
      </p:sp>
      <p:sp>
        <p:nvSpPr>
          <p:cNvPr id="123" name="Google Shape;123;g365ab73c13e_0_81"/>
          <p:cNvSpPr/>
          <p:nvPr/>
        </p:nvSpPr>
        <p:spPr>
          <a:xfrm>
            <a:off x="569325" y="5444600"/>
            <a:ext cx="8254200" cy="1053600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 w="19050" cap="flat" cmpd="sng">
            <a:solidFill>
              <a:srgbClr val="00A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en-GB" sz="1650" b="1" i="0" u="none" strike="noStrike" cap="none" dirty="0">
                <a:solidFill>
                  <a:srgbClr val="00A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Pro </a:t>
            </a:r>
            <a:r>
              <a:rPr lang="en-GB" sz="1650" b="1" dirty="0">
                <a:solidFill>
                  <a:srgbClr val="00A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t</a:t>
            </a:r>
            <a:r>
              <a:rPr lang="en-GB" sz="1650" b="1" i="0" u="none" strike="noStrike" cap="none" dirty="0">
                <a:solidFill>
                  <a:srgbClr val="00A000"/>
                </a:solidFill>
                <a:latin typeface="Helvetica Neue"/>
                <a:ea typeface="Helvetica Neue"/>
                <a:cs typeface="Helvetica Neue"/>
                <a:sym typeface="Helvetica Neue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23"/>
                  </a:ext>
                </a:extLst>
              </a:rPr>
              <a:t>ip</a:t>
            </a:r>
            <a:r>
              <a:rPr lang="en-GB" sz="1650" b="1" i="0" u="none" strike="noStrike" cap="none" dirty="0">
                <a:solidFill>
                  <a:srgbClr val="00A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:</a:t>
            </a:r>
            <a:r>
              <a:rPr lang="en-GB" sz="1650" b="0" i="0" u="none" strike="noStrike" cap="none" dirty="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en-GB" sz="1650" dirty="0">
                <a:latin typeface="Helvetica Neue"/>
                <a:ea typeface="Helvetica Neue"/>
                <a:cs typeface="Helvetica Neue"/>
                <a:sym typeface="Helvetica Neue"/>
              </a:rPr>
              <a:t>To delete a recording, record a new sound over it, press the reset button on the back of your </a:t>
            </a:r>
            <a:r>
              <a:rPr lang="en-GB" sz="1650" dirty="0" err="1">
                <a:latin typeface="Helvetica Neue"/>
                <a:ea typeface="Helvetica Neue"/>
                <a:cs typeface="Helvetica Neue"/>
                <a:sym typeface="Helvetica Neue"/>
              </a:rPr>
              <a:t>micro:bit</a:t>
            </a:r>
            <a:r>
              <a:rPr lang="en-GB" sz="1650" dirty="0">
                <a:latin typeface="Helvetica Neue"/>
                <a:ea typeface="Helvetica Neue"/>
                <a:cs typeface="Helvetica Neue"/>
                <a:sym typeface="Helvetica Neue"/>
              </a:rPr>
              <a:t>, or unplug the </a:t>
            </a:r>
            <a:r>
              <a:rPr lang="en-GB" sz="1650" dirty="0" err="1">
                <a:latin typeface="Helvetica Neue"/>
                <a:ea typeface="Helvetica Neue"/>
                <a:cs typeface="Helvetica Neue"/>
                <a:sym typeface="Helvetica Neue"/>
              </a:rPr>
              <a:t>micro:bit</a:t>
            </a:r>
            <a:r>
              <a:rPr lang="en-GB" sz="1650" dirty="0">
                <a:latin typeface="Helvetica Neue"/>
                <a:ea typeface="Helvetica Neue"/>
                <a:cs typeface="Helvetica Neue"/>
                <a:sym typeface="Helvetica Neue"/>
              </a:rPr>
              <a:t> from its power source (USB or battery pack).</a:t>
            </a:r>
            <a:endParaRPr sz="1650" dirty="0"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grpSp>
        <p:nvGrpSpPr>
          <p:cNvPr id="124" name="Google Shape;124;g365ab73c13e_0_81"/>
          <p:cNvGrpSpPr/>
          <p:nvPr/>
        </p:nvGrpSpPr>
        <p:grpSpPr>
          <a:xfrm rot="4042808">
            <a:off x="8733554" y="955085"/>
            <a:ext cx="650811" cy="659761"/>
            <a:chOff x="7572716" y="3272053"/>
            <a:chExt cx="489368" cy="496098"/>
          </a:xfrm>
        </p:grpSpPr>
        <p:sp>
          <p:nvSpPr>
            <p:cNvPr id="125" name="Google Shape;125;g365ab73c13e_0_81" descr="decorative"/>
            <p:cNvSpPr/>
            <p:nvPr/>
          </p:nvSpPr>
          <p:spPr>
            <a:xfrm>
              <a:off x="7572716" y="3522735"/>
              <a:ext cx="167067" cy="91963"/>
            </a:xfrm>
            <a:custGeom>
              <a:avLst/>
              <a:gdLst/>
              <a:ahLst/>
              <a:cxnLst/>
              <a:rect l="l" t="t" r="r" b="b"/>
              <a:pathLst>
                <a:path w="167067" h="91963" extrusionOk="0">
                  <a:moveTo>
                    <a:pt x="21100" y="33814"/>
                  </a:moveTo>
                  <a:lnTo>
                    <a:pt x="128680" y="1277"/>
                  </a:lnTo>
                  <a:cubicBezTo>
                    <a:pt x="144316" y="-3450"/>
                    <a:pt x="161053" y="5344"/>
                    <a:pt x="165788" y="21063"/>
                  </a:cubicBezTo>
                  <a:cubicBezTo>
                    <a:pt x="170523" y="36782"/>
                    <a:pt x="161714" y="53381"/>
                    <a:pt x="145968" y="58107"/>
                  </a:cubicBezTo>
                  <a:lnTo>
                    <a:pt x="38387" y="90645"/>
                  </a:lnTo>
                  <a:cubicBezTo>
                    <a:pt x="35524" y="91524"/>
                    <a:pt x="32661" y="91964"/>
                    <a:pt x="29798" y="91964"/>
                  </a:cubicBezTo>
                  <a:cubicBezTo>
                    <a:pt x="17025" y="91964"/>
                    <a:pt x="5243" y="83720"/>
                    <a:pt x="1279" y="70859"/>
                  </a:cubicBezTo>
                  <a:cubicBezTo>
                    <a:pt x="-3456" y="55140"/>
                    <a:pt x="5353" y="38541"/>
                    <a:pt x="21100" y="33814"/>
                  </a:cubicBezTo>
                  <a:close/>
                </a:path>
              </a:pathLst>
            </a:custGeom>
            <a:solidFill>
              <a:srgbClr val="00A000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288"/>
                <a:buFont typeface="Arial"/>
                <a:buNone/>
              </a:pPr>
              <a:endParaRPr sz="2288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6" name="Google Shape;126;g365ab73c13e_0_81" descr="decorative"/>
            <p:cNvSpPr/>
            <p:nvPr/>
          </p:nvSpPr>
          <p:spPr>
            <a:xfrm>
              <a:off x="7869358" y="3566964"/>
              <a:ext cx="141636" cy="136113"/>
            </a:xfrm>
            <a:custGeom>
              <a:avLst/>
              <a:gdLst/>
              <a:ahLst/>
              <a:cxnLst/>
              <a:rect l="l" t="t" r="r" b="b"/>
              <a:pathLst>
                <a:path w="141636" h="136113" extrusionOk="0">
                  <a:moveTo>
                    <a:pt x="133528" y="126660"/>
                  </a:moveTo>
                  <a:cubicBezTo>
                    <a:pt x="127692" y="132925"/>
                    <a:pt x="119764" y="136113"/>
                    <a:pt x="111836" y="136113"/>
                  </a:cubicBezTo>
                  <a:cubicBezTo>
                    <a:pt x="104568" y="136113"/>
                    <a:pt x="97190" y="133475"/>
                    <a:pt x="91465" y="128089"/>
                  </a:cubicBezTo>
                  <a:lnTo>
                    <a:pt x="9430" y="51362"/>
                  </a:lnTo>
                  <a:cubicBezTo>
                    <a:pt x="-2572" y="40150"/>
                    <a:pt x="-3233" y="21353"/>
                    <a:pt x="8109" y="9371"/>
                  </a:cubicBezTo>
                  <a:cubicBezTo>
                    <a:pt x="19341" y="-2610"/>
                    <a:pt x="38170" y="-3160"/>
                    <a:pt x="50172" y="8052"/>
                  </a:cubicBezTo>
                  <a:lnTo>
                    <a:pt x="132206" y="84779"/>
                  </a:lnTo>
                  <a:cubicBezTo>
                    <a:pt x="144209" y="95991"/>
                    <a:pt x="144869" y="114788"/>
                    <a:pt x="133528" y="126770"/>
                  </a:cubicBezTo>
                  <a:close/>
                </a:path>
              </a:pathLst>
            </a:custGeom>
            <a:solidFill>
              <a:srgbClr val="00A000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288"/>
                <a:buFont typeface="Arial"/>
                <a:buNone/>
              </a:pPr>
              <a:endParaRPr sz="2288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7" name="Google Shape;127;g365ab73c13e_0_81" descr="decorative"/>
            <p:cNvSpPr/>
            <p:nvPr/>
          </p:nvSpPr>
          <p:spPr>
            <a:xfrm>
              <a:off x="7895017" y="3425342"/>
              <a:ext cx="167067" cy="91963"/>
            </a:xfrm>
            <a:custGeom>
              <a:avLst/>
              <a:gdLst/>
              <a:ahLst/>
              <a:cxnLst/>
              <a:rect l="l" t="t" r="r" b="b"/>
              <a:pathLst>
                <a:path w="167067" h="91963" extrusionOk="0">
                  <a:moveTo>
                    <a:pt x="21100" y="33814"/>
                  </a:moveTo>
                  <a:lnTo>
                    <a:pt x="128680" y="1277"/>
                  </a:lnTo>
                  <a:cubicBezTo>
                    <a:pt x="144316" y="-3450"/>
                    <a:pt x="161053" y="5344"/>
                    <a:pt x="165788" y="21063"/>
                  </a:cubicBezTo>
                  <a:cubicBezTo>
                    <a:pt x="170523" y="36782"/>
                    <a:pt x="161714" y="53381"/>
                    <a:pt x="145968" y="58107"/>
                  </a:cubicBezTo>
                  <a:lnTo>
                    <a:pt x="38387" y="90645"/>
                  </a:lnTo>
                  <a:cubicBezTo>
                    <a:pt x="35524" y="91524"/>
                    <a:pt x="32661" y="91964"/>
                    <a:pt x="29798" y="91964"/>
                  </a:cubicBezTo>
                  <a:cubicBezTo>
                    <a:pt x="17025" y="91964"/>
                    <a:pt x="5243" y="83720"/>
                    <a:pt x="1279" y="70859"/>
                  </a:cubicBezTo>
                  <a:cubicBezTo>
                    <a:pt x="-3456" y="55140"/>
                    <a:pt x="5353" y="38541"/>
                    <a:pt x="21100" y="33814"/>
                  </a:cubicBezTo>
                  <a:close/>
                </a:path>
              </a:pathLst>
            </a:custGeom>
            <a:solidFill>
              <a:srgbClr val="00A000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288"/>
                <a:buFont typeface="Arial"/>
                <a:buNone/>
              </a:pPr>
              <a:endParaRPr sz="2288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8" name="Google Shape;128;g365ab73c13e_0_81" descr="decorative"/>
            <p:cNvSpPr/>
            <p:nvPr/>
          </p:nvSpPr>
          <p:spPr>
            <a:xfrm>
              <a:off x="7813147" y="3272053"/>
              <a:ext cx="85145" cy="168636"/>
            </a:xfrm>
            <a:custGeom>
              <a:avLst/>
              <a:gdLst/>
              <a:ahLst/>
              <a:cxnLst/>
              <a:rect l="l" t="t" r="r" b="b"/>
              <a:pathLst>
                <a:path w="85145" h="168636" extrusionOk="0">
                  <a:moveTo>
                    <a:pt x="785" y="132142"/>
                  </a:moveTo>
                  <a:lnTo>
                    <a:pt x="26331" y="22988"/>
                  </a:lnTo>
                  <a:cubicBezTo>
                    <a:pt x="30075" y="7049"/>
                    <a:pt x="46151" y="-2954"/>
                    <a:pt x="62118" y="783"/>
                  </a:cubicBezTo>
                  <a:cubicBezTo>
                    <a:pt x="78084" y="4521"/>
                    <a:pt x="88104" y="20460"/>
                    <a:pt x="84360" y="36508"/>
                  </a:cubicBezTo>
                  <a:lnTo>
                    <a:pt x="58814" y="145662"/>
                  </a:lnTo>
                  <a:cubicBezTo>
                    <a:pt x="55621" y="159403"/>
                    <a:pt x="43398" y="168636"/>
                    <a:pt x="29854" y="168636"/>
                  </a:cubicBezTo>
                  <a:cubicBezTo>
                    <a:pt x="27652" y="168636"/>
                    <a:pt x="25340" y="168417"/>
                    <a:pt x="23028" y="167867"/>
                  </a:cubicBezTo>
                  <a:cubicBezTo>
                    <a:pt x="7061" y="164130"/>
                    <a:pt x="-2959" y="148191"/>
                    <a:pt x="785" y="132142"/>
                  </a:cubicBezTo>
                  <a:close/>
                </a:path>
              </a:pathLst>
            </a:custGeom>
            <a:solidFill>
              <a:srgbClr val="00A000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288"/>
                <a:buFont typeface="Arial"/>
                <a:buNone/>
              </a:pPr>
              <a:endParaRPr sz="2288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9" name="Google Shape;129;g365ab73c13e_0_81" descr="decorative"/>
            <p:cNvSpPr/>
            <p:nvPr/>
          </p:nvSpPr>
          <p:spPr>
            <a:xfrm>
              <a:off x="7736508" y="3599549"/>
              <a:ext cx="85145" cy="168602"/>
            </a:xfrm>
            <a:custGeom>
              <a:avLst/>
              <a:gdLst/>
              <a:ahLst/>
              <a:cxnLst/>
              <a:rect l="l" t="t" r="r" b="b"/>
              <a:pathLst>
                <a:path w="85145" h="168602" extrusionOk="0">
                  <a:moveTo>
                    <a:pt x="62118" y="749"/>
                  </a:moveTo>
                  <a:cubicBezTo>
                    <a:pt x="78084" y="4486"/>
                    <a:pt x="88104" y="20425"/>
                    <a:pt x="84360" y="36474"/>
                  </a:cubicBezTo>
                  <a:lnTo>
                    <a:pt x="58814" y="145628"/>
                  </a:lnTo>
                  <a:cubicBezTo>
                    <a:pt x="55621" y="159369"/>
                    <a:pt x="43398" y="168602"/>
                    <a:pt x="29854" y="168602"/>
                  </a:cubicBezTo>
                  <a:cubicBezTo>
                    <a:pt x="27652" y="168602"/>
                    <a:pt x="25340" y="168382"/>
                    <a:pt x="23028" y="167833"/>
                  </a:cubicBezTo>
                  <a:cubicBezTo>
                    <a:pt x="7061" y="164095"/>
                    <a:pt x="-2959" y="148156"/>
                    <a:pt x="785" y="132108"/>
                  </a:cubicBezTo>
                  <a:lnTo>
                    <a:pt x="26331" y="22954"/>
                  </a:lnTo>
                  <a:cubicBezTo>
                    <a:pt x="30075" y="7015"/>
                    <a:pt x="46041" y="-2878"/>
                    <a:pt x="62118" y="749"/>
                  </a:cubicBezTo>
                  <a:close/>
                </a:path>
              </a:pathLst>
            </a:custGeom>
            <a:solidFill>
              <a:srgbClr val="00A000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288"/>
                <a:buFont typeface="Arial"/>
                <a:buNone/>
              </a:pPr>
              <a:endParaRPr sz="2288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0" name="Google Shape;130;g365ab73c13e_0_81" descr="decorative"/>
            <p:cNvSpPr/>
            <p:nvPr/>
          </p:nvSpPr>
          <p:spPr>
            <a:xfrm>
              <a:off x="7623695" y="3337114"/>
              <a:ext cx="141636" cy="136113"/>
            </a:xfrm>
            <a:custGeom>
              <a:avLst/>
              <a:gdLst/>
              <a:ahLst/>
              <a:cxnLst/>
              <a:rect l="l" t="t" r="r" b="b"/>
              <a:pathLst>
                <a:path w="141636" h="136113" extrusionOk="0">
                  <a:moveTo>
                    <a:pt x="132206" y="84669"/>
                  </a:moveTo>
                  <a:cubicBezTo>
                    <a:pt x="144209" y="95881"/>
                    <a:pt x="144869" y="114678"/>
                    <a:pt x="133528" y="126660"/>
                  </a:cubicBezTo>
                  <a:cubicBezTo>
                    <a:pt x="127692" y="132925"/>
                    <a:pt x="119764" y="136113"/>
                    <a:pt x="111836" y="136113"/>
                  </a:cubicBezTo>
                  <a:cubicBezTo>
                    <a:pt x="104568" y="136113"/>
                    <a:pt x="97191" y="133475"/>
                    <a:pt x="91465" y="128089"/>
                  </a:cubicBezTo>
                  <a:lnTo>
                    <a:pt x="9430" y="51362"/>
                  </a:lnTo>
                  <a:cubicBezTo>
                    <a:pt x="-2572" y="40150"/>
                    <a:pt x="-3233" y="21353"/>
                    <a:pt x="8109" y="9371"/>
                  </a:cubicBezTo>
                  <a:cubicBezTo>
                    <a:pt x="19341" y="-2610"/>
                    <a:pt x="38170" y="-3160"/>
                    <a:pt x="50172" y="8052"/>
                  </a:cubicBezTo>
                  <a:lnTo>
                    <a:pt x="132206" y="84779"/>
                  </a:lnTo>
                  <a:close/>
                </a:path>
              </a:pathLst>
            </a:custGeom>
            <a:solidFill>
              <a:srgbClr val="00A000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288"/>
                <a:buFont typeface="Arial"/>
                <a:buNone/>
              </a:pPr>
              <a:endParaRPr sz="2288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pic>
        <p:nvPicPr>
          <p:cNvPr id="131" name="Google Shape;131;g365ab73c13e_0_81" descr="decorative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286302" y="1058044"/>
            <a:ext cx="192617" cy="19261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g35fe6bcad37_0_9"/>
          <p:cNvSpPr txBox="1">
            <a:spLocks noGrp="1"/>
          </p:cNvSpPr>
          <p:nvPr>
            <p:ph type="title"/>
          </p:nvPr>
        </p:nvSpPr>
        <p:spPr>
          <a:xfrm>
            <a:off x="681037" y="456073"/>
            <a:ext cx="8544000" cy="91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A000"/>
              </a:buClr>
              <a:buSzPts val="2600"/>
              <a:buFont typeface="Arial"/>
              <a:buNone/>
            </a:pPr>
            <a:r>
              <a:rPr lang="en-GB" sz="2600">
                <a:solidFill>
                  <a:srgbClr val="00A000"/>
                </a:solidFill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24"/>
                  </a:ext>
                </a:extLst>
              </a:rPr>
              <a:t>Pick Your Level</a:t>
            </a:r>
            <a:endParaRPr sz="2600">
              <a:solidFill>
                <a:srgbClr val="00A000"/>
              </a:solidFill>
            </a:endParaRPr>
          </a:p>
        </p:txBody>
      </p:sp>
      <p:sp>
        <p:nvSpPr>
          <p:cNvPr id="137" name="Google Shape;137;g35fe6bcad37_0_9"/>
          <p:cNvSpPr txBox="1">
            <a:spLocks noGrp="1"/>
          </p:cNvSpPr>
          <p:nvPr>
            <p:ph type="sldNum" idx="12"/>
          </p:nvPr>
        </p:nvSpPr>
        <p:spPr>
          <a:xfrm>
            <a:off x="6996113" y="6356351"/>
            <a:ext cx="22290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75"/>
              <a:buFont typeface="Arial"/>
              <a:buNone/>
            </a:pPr>
            <a:r>
              <a:rPr lang="en-GB"/>
              <a:t>Page </a:t>
            </a:r>
            <a:fld id="{00000000-1234-1234-1234-123412341234}" type="slidenum">
              <a:rPr lang="en-GB"/>
              <a:t>5</a:t>
            </a:fld>
            <a:endParaRPr/>
          </a:p>
        </p:txBody>
      </p:sp>
      <p:pic>
        <p:nvPicPr>
          <p:cNvPr id="138" name="Google Shape;138;g35fe6bcad37_0_9" descr="decorative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470252" y="332938"/>
            <a:ext cx="955218" cy="736882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139" name="Google Shape;139;g35fe6bcad37_0_9"/>
          <p:cNvGraphicFramePr/>
          <p:nvPr/>
        </p:nvGraphicFramePr>
        <p:xfrm>
          <a:off x="681025" y="1220788"/>
          <a:ext cx="8836050" cy="5073075"/>
        </p:xfrm>
        <a:graphic>
          <a:graphicData uri="http://schemas.openxmlformats.org/drawingml/2006/table">
            <a:tbl>
              <a:tblPr>
                <a:noFill/>
                <a:tableStyleId>{FA83ABDB-FD89-4001-8EB7-1CB565FBD56E}</a:tableStyleId>
              </a:tblPr>
              <a:tblGrid>
                <a:gridCol w="12357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002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1550">
                <a:tc rowSpan="2"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75"/>
                        <a:buFont typeface="Arial"/>
                        <a:buNone/>
                      </a:pPr>
                      <a:r>
                        <a:rPr lang="en-GB" sz="1875" b="1" u="sng" strike="noStrike" cap="none">
                          <a:solidFill>
                            <a:srgbClr val="2A92D6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  <a:hlinkClick r:id="rId4" action="ppaction://hlinksldjump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Mild</a:t>
                      </a:r>
                      <a:r>
                        <a:rPr lang="en-GB" sz="1875" u="sng" strike="noStrike" cap="none">
                          <a:solidFill>
                            <a:srgbClr val="2A92D6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  <a:hlinkClick r:id="rId4" action="ppaction://hlinksldjump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 </a:t>
                      </a:r>
                      <a:endParaRPr sz="1875" u="none" strike="noStrike" cap="none">
                        <a:solidFill>
                          <a:srgbClr val="2A92D6"/>
                        </a:solidFill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  <a:p>
                      <a:pPr marL="0" marR="0" lvl="0" indent="0" algn="l" rtl="0">
                        <a:lnSpc>
                          <a:spcPct val="90000"/>
                        </a:lnSpc>
                        <a:spcBef>
                          <a:spcPts val="812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75"/>
                        <a:buFont typeface="Arial"/>
                        <a:buNone/>
                      </a:pPr>
                      <a:r>
                        <a:rPr lang="en-GB" sz="1875" u="none" strike="noStrike" cap="none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🌶️</a:t>
                      </a:r>
                      <a:endParaRPr sz="1875" u="none" strike="noStrike" cap="none">
                        <a:solidFill>
                          <a:schemeClr val="dk1"/>
                        </a:solidFill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  <a:p>
                      <a:pPr marL="0" marR="0" lvl="0" indent="0" algn="l" rtl="0">
                        <a:lnSpc>
                          <a:spcPct val="90000"/>
                        </a:lnSpc>
                        <a:spcBef>
                          <a:spcPts val="812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300"/>
                        <a:buFont typeface="Arial"/>
                        <a:buNone/>
                      </a:pPr>
                      <a:endParaRPr sz="1300" u="none" strike="noStrike" cap="none">
                        <a:solidFill>
                          <a:schemeClr val="dk1"/>
                        </a:solidFill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  <a:p>
                      <a:pPr marL="0" marR="0" lvl="0" indent="0" algn="l" rtl="0">
                        <a:lnSpc>
                          <a:spcPct val="90000"/>
                        </a:lnSpc>
                        <a:spcBef>
                          <a:spcPts val="812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300"/>
                        <a:buFont typeface="Arial"/>
                        <a:buNone/>
                      </a:pPr>
                      <a:endParaRPr sz="1300" u="none" strike="noStrike" cap="none">
                        <a:solidFill>
                          <a:schemeClr val="dk1"/>
                        </a:solidFill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  <a:p>
                      <a:pPr marL="0" marR="0" lvl="0" indent="0" algn="l" rtl="0">
                        <a:lnSpc>
                          <a:spcPct val="90000"/>
                        </a:lnSpc>
                        <a:spcBef>
                          <a:spcPts val="812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-GB" sz="1400" u="none" strike="noStrike" cap="none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30 mins</a:t>
                      </a:r>
                      <a:endParaRPr sz="1400" u="none" strike="noStrike" cap="none"/>
                    </a:p>
                  </a:txBody>
                  <a:tcPr marL="91425" marR="91425" marT="91425" marB="90000">
                    <a:lnR w="12700" cap="flat" cmpd="sng">
                      <a:solidFill>
                        <a:srgbClr val="B7B7B7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800" b="1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Learning outcome: </a:t>
                      </a:r>
                      <a:r>
                        <a:rPr lang="en-GB" sz="1800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I can add audio recordings using the micro:bit funny voice recorder to develop the main idea or theme of a presentation.</a:t>
                      </a:r>
                      <a:endParaRPr sz="1800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L="63500" marR="63500" marT="63500" marB="63500">
                    <a:lnL w="12700" cap="flat" cmpd="sng">
                      <a:solidFill>
                        <a:srgbClr val="B7B7B7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T w="12700" cap="flat" cmpd="sng">
                      <a:solidFill>
                        <a:srgbClr val="B7B7B7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3F3F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1145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800" b="1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Activity description: </a:t>
                      </a:r>
                      <a:r>
                        <a:rPr lang="en-GB" sz="1800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Using existing code, students will create audio recordings using a micro:bit to develop the main idea or theme of a presentation.</a:t>
                      </a:r>
                      <a:endParaRPr sz="1800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L="63500" marR="63500" marT="63500" marB="63500">
                    <a:lnL w="12700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T w="12700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80850">
                <a:tc rowSpan="2"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75"/>
                        <a:buFont typeface="Arial"/>
                        <a:buNone/>
                      </a:pPr>
                      <a:r>
                        <a:rPr lang="en-GB" sz="1875" b="1" u="sng" strike="noStrike" cap="none">
                          <a:solidFill>
                            <a:srgbClr val="6C4BC1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Medium</a:t>
                      </a:r>
                      <a:endParaRPr sz="1875" u="none" strike="noStrike" cap="none">
                        <a:solidFill>
                          <a:srgbClr val="6C4BC1"/>
                        </a:solidFill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  <a:p>
                      <a:pPr marL="0" marR="0" lvl="0" indent="0" algn="l" rtl="0">
                        <a:lnSpc>
                          <a:spcPct val="90000"/>
                        </a:lnSpc>
                        <a:spcBef>
                          <a:spcPts val="812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75"/>
                        <a:buFont typeface="Arial"/>
                        <a:buNone/>
                      </a:pPr>
                      <a:r>
                        <a:rPr lang="en-GB" sz="1875" u="none" strike="noStrike" cap="none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🌶️🌶️</a:t>
                      </a:r>
                      <a:endParaRPr sz="1875" u="none" strike="noStrike" cap="none">
                        <a:solidFill>
                          <a:schemeClr val="dk1"/>
                        </a:solidFill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  <a:p>
                      <a:pPr marL="0" marR="0" lvl="0" indent="0" algn="l" rtl="0">
                        <a:lnSpc>
                          <a:spcPct val="90000"/>
                        </a:lnSpc>
                        <a:spcBef>
                          <a:spcPts val="812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75"/>
                        <a:buFont typeface="Arial"/>
                        <a:buNone/>
                      </a:pPr>
                      <a:endParaRPr sz="1875" u="none" strike="noStrike" cap="none">
                        <a:solidFill>
                          <a:schemeClr val="dk1"/>
                        </a:solidFill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  <a:p>
                      <a:pPr marL="0" marR="0" lvl="0" indent="0" algn="l" rtl="0">
                        <a:lnSpc>
                          <a:spcPct val="90000"/>
                        </a:lnSpc>
                        <a:spcBef>
                          <a:spcPts val="812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-GB" sz="1400" u="none" strike="noStrike" cap="none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45 mins</a:t>
                      </a:r>
                      <a:endParaRPr sz="1400" u="none" strike="noStrike" cap="none"/>
                    </a:p>
                  </a:txBody>
                  <a:tcPr marL="91425" marR="91425" marT="91425" marB="91425">
                    <a:lnR w="12700" cap="flat" cmpd="sng">
                      <a:solidFill>
                        <a:srgbClr val="B7B7B7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800" b="1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Learning outcome:</a:t>
                      </a:r>
                      <a:r>
                        <a:rPr lang="en-GB" sz="1800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 I can modify my own funny voice recorder program to develop the main idea or theme of a presentation.</a:t>
                      </a:r>
                      <a:endParaRPr sz="1800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L="63500" marR="63500" marT="63500" marB="63500">
                    <a:lnL w="12700" cap="flat" cmpd="sng">
                      <a:solidFill>
                        <a:srgbClr val="B7B7B7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T w="12700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B7B7B7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3F3F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880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800" b="1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Activity description: </a:t>
                      </a:r>
                      <a:r>
                        <a:rPr lang="en-GB" sz="1800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Modify the starter project to code your own funny voice recorder to develop the main idea or theme of a presentation using audio recordings.</a:t>
                      </a:r>
                      <a:endParaRPr sz="1800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L="63500" marR="63500" marT="63500" marB="63500">
                    <a:lnL w="12700" cap="flat" cmpd="sng">
                      <a:solidFill>
                        <a:srgbClr val="B7B7B7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T w="12700" cap="flat" cmpd="sng">
                      <a:solidFill>
                        <a:srgbClr val="B7B7B7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B7B7B7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1325">
                <a:tc rowSpan="2"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75"/>
                        <a:buFont typeface="Arial"/>
                        <a:buNone/>
                      </a:pPr>
                      <a:r>
                        <a:rPr lang="en-GB" sz="1875" b="1" u="sng" strike="noStrike" cap="none">
                          <a:solidFill>
                            <a:srgbClr val="CD0364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Spicy</a:t>
                      </a:r>
                      <a:endParaRPr sz="1875" u="none" strike="noStrike" cap="none">
                        <a:solidFill>
                          <a:srgbClr val="CD0364"/>
                        </a:solidFill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  <a:p>
                      <a:pPr marL="0" marR="0" lvl="0" indent="0" algn="l" rtl="0">
                        <a:lnSpc>
                          <a:spcPct val="90000"/>
                        </a:lnSpc>
                        <a:spcBef>
                          <a:spcPts val="812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75"/>
                        <a:buFont typeface="Arial"/>
                        <a:buNone/>
                      </a:pPr>
                      <a:r>
                        <a:rPr lang="en-GB" sz="1875" u="none" strike="noStrike" cap="none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🌶️🌶️🌶️</a:t>
                      </a:r>
                      <a:endParaRPr sz="1375" u="none" strike="noStrike" cap="none">
                        <a:solidFill>
                          <a:schemeClr val="dk1"/>
                        </a:solidFill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  <a:p>
                      <a:pPr marL="0" marR="0" lvl="0" indent="0" algn="l" rtl="0">
                        <a:lnSpc>
                          <a:spcPct val="90000"/>
                        </a:lnSpc>
                        <a:spcBef>
                          <a:spcPts val="812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>
                        <a:solidFill>
                          <a:schemeClr val="dk1"/>
                        </a:solidFill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  <a:p>
                      <a:pPr marL="0" marR="0" lvl="0" indent="0" algn="l" rtl="0">
                        <a:lnSpc>
                          <a:spcPct val="90000"/>
                        </a:lnSpc>
                        <a:spcBef>
                          <a:spcPts val="812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-GB" sz="1400" u="none" strike="noStrike" cap="none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45-60 mins</a:t>
                      </a:r>
                      <a:endParaRPr sz="1400" u="none" strike="noStrike" cap="none"/>
                    </a:p>
                  </a:txBody>
                  <a:tcPr marL="91425" marR="91425" marT="91425" marB="91425">
                    <a:lnR w="12700" cap="flat" cmpd="sng">
                      <a:solidFill>
                        <a:srgbClr val="B7B7B7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800" b="1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Learning outcome: </a:t>
                      </a:r>
                      <a:r>
                        <a:rPr lang="en-GB" sz="1800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I can create my own funny voice recorder program to develop the main idea or theme of a presentation.</a:t>
                      </a:r>
                      <a:endParaRPr sz="1800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L="63500" marR="63500" marT="63500" marB="63500">
                    <a:lnL w="12700" cap="flat" cmpd="sng">
                      <a:solidFill>
                        <a:srgbClr val="B7B7B7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T w="12700" cap="flat" cmpd="sng">
                      <a:solidFill>
                        <a:srgbClr val="B7B7B7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B7B7B7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3F3F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81910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800" b="1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Activity description: </a:t>
                      </a:r>
                      <a:r>
                        <a:rPr lang="en-GB" sz="1800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Code your own funny voice recorder program to develop the main idea or theme of a presentation using audio recordings.</a:t>
                      </a:r>
                      <a:endParaRPr sz="1800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L="63500" marR="63500" marT="63500" marB="63500">
                    <a:lnL w="12700" cap="flat" cmpd="sng">
                      <a:solidFill>
                        <a:srgbClr val="B7B7B7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T w="12700" cap="flat" cmpd="sng">
                      <a:solidFill>
                        <a:srgbClr val="B7B7B7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B7B7B7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Google Shape;144;g3669771b81a_0_55"/>
          <p:cNvSpPr txBox="1">
            <a:spLocks noGrp="1"/>
          </p:cNvSpPr>
          <p:nvPr>
            <p:ph type="body" idx="1"/>
          </p:nvPr>
        </p:nvSpPr>
        <p:spPr>
          <a:xfrm>
            <a:off x="2276389" y="2669745"/>
            <a:ext cx="5353200" cy="151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4950"/>
              <a:buNone/>
            </a:pPr>
            <a:r>
              <a:rPr lang="en-GB" sz="4950"/>
              <a:t>Mild</a:t>
            </a:r>
            <a:endParaRPr/>
          </a:p>
        </p:txBody>
      </p:sp>
      <p:sp>
        <p:nvSpPr>
          <p:cNvPr id="145" name="Google Shape;145;g3669771b81a_0_55"/>
          <p:cNvSpPr txBox="1">
            <a:spLocks noGrp="1"/>
          </p:cNvSpPr>
          <p:nvPr>
            <p:ph type="sldNum" idx="12"/>
          </p:nvPr>
        </p:nvSpPr>
        <p:spPr>
          <a:xfrm>
            <a:off x="7101729" y="6125009"/>
            <a:ext cx="22290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en-GB"/>
              <a:t>6</a:t>
            </a:fld>
            <a:endParaRPr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Google Shape;150;g35fa30c4f18_0_17"/>
          <p:cNvSpPr txBox="1">
            <a:spLocks noGrp="1"/>
          </p:cNvSpPr>
          <p:nvPr>
            <p:ph type="title"/>
          </p:nvPr>
        </p:nvSpPr>
        <p:spPr>
          <a:xfrm>
            <a:off x="681037" y="456073"/>
            <a:ext cx="8544000" cy="91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A000"/>
              </a:buClr>
              <a:buSzPts val="2600"/>
              <a:buFont typeface="Arial"/>
              <a:buNone/>
            </a:pPr>
            <a:r>
              <a:rPr lang="en-GB" sz="2600">
                <a:solidFill>
                  <a:srgbClr val="2993D6"/>
                </a:solidFill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25"/>
                  </a:ext>
                </a:extLst>
              </a:rPr>
              <a:t>Mild 🌶️ </a:t>
            </a:r>
            <a:r>
              <a:rPr lang="en-GB" sz="2600">
                <a:solidFill>
                  <a:srgbClr val="2993D6"/>
                </a:solidFill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26"/>
                  </a:ext>
                </a:extLst>
              </a:rPr>
              <a:t>Introduction</a:t>
            </a:r>
            <a:endParaRPr sz="2600">
              <a:solidFill>
                <a:srgbClr val="2993D6"/>
              </a:solidFill>
            </a:endParaRPr>
          </a:p>
        </p:txBody>
      </p:sp>
      <p:sp>
        <p:nvSpPr>
          <p:cNvPr id="151" name="Google Shape;151;g35fa30c4f18_0_17"/>
          <p:cNvSpPr txBox="1">
            <a:spLocks noGrp="1"/>
          </p:cNvSpPr>
          <p:nvPr>
            <p:ph type="sldNum" idx="12"/>
          </p:nvPr>
        </p:nvSpPr>
        <p:spPr>
          <a:xfrm>
            <a:off x="6996113" y="6356351"/>
            <a:ext cx="22290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75"/>
              <a:buFont typeface="Arial"/>
              <a:buNone/>
            </a:pPr>
            <a:r>
              <a:rPr lang="en-GB"/>
              <a:t>Page </a:t>
            </a:r>
            <a:fld id="{00000000-1234-1234-1234-123412341234}" type="slidenum">
              <a:rPr lang="en-GB"/>
              <a:t>7</a:t>
            </a:fld>
            <a:endParaRPr/>
          </a:p>
        </p:txBody>
      </p:sp>
      <p:sp>
        <p:nvSpPr>
          <p:cNvPr id="152" name="Google Shape;152;g35fa30c4f18_0_17"/>
          <p:cNvSpPr txBox="1">
            <a:spLocks noGrp="1"/>
          </p:cNvSpPr>
          <p:nvPr>
            <p:ph type="body" idx="1"/>
          </p:nvPr>
        </p:nvSpPr>
        <p:spPr>
          <a:xfrm>
            <a:off x="681036" y="1466179"/>
            <a:ext cx="8544000" cy="460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457200" lvl="0" indent="-342900" algn="l" rtl="0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Clr>
                <a:srgbClr val="2993D6"/>
              </a:buClr>
              <a:buSzPts val="1800"/>
              <a:buChar char="•"/>
            </a:pPr>
            <a:r>
              <a:rPr lang="en-GB" sz="1800" dirty="0"/>
              <a:t>Students will download the code onto their </a:t>
            </a:r>
            <a:r>
              <a:rPr lang="en-GB" sz="1800" dirty="0" err="1"/>
              <a:t>micro:bit</a:t>
            </a:r>
            <a:r>
              <a:rPr lang="en-GB" sz="1800" dirty="0"/>
              <a:t> and use their </a:t>
            </a:r>
            <a:r>
              <a:rPr lang="en-GB" sz="1800" dirty="0" err="1"/>
              <a:t>micro:bit</a:t>
            </a:r>
            <a:r>
              <a:rPr lang="en-GB" sz="1800" dirty="0"/>
              <a:t> as a recorder and a speaker.</a:t>
            </a:r>
            <a:endParaRPr sz="1800" dirty="0"/>
          </a:p>
          <a:p>
            <a:pPr marL="457200" lvl="0" indent="-342900" algn="l" rtl="0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Clr>
                <a:srgbClr val="2993D6"/>
              </a:buClr>
              <a:buSzPts val="1800"/>
              <a:buChar char="•"/>
            </a:pPr>
            <a:r>
              <a:rPr lang="en-GB" sz="1800" dirty="0">
                <a:solidFill>
                  <a:srgbClr val="323232"/>
                </a:solidFill>
              </a:rPr>
              <a:t>Press button A and speak into </a:t>
            </a:r>
            <a:r>
              <a:rPr lang="en-GB" sz="1800" dirty="0">
                <a:solidFill>
                  <a:srgbClr val="323232"/>
                </a:solidFill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27"/>
                  </a:ext>
                </a:extLst>
              </a:rPr>
              <a:t>the</a:t>
            </a:r>
            <a:r>
              <a:rPr lang="en-GB" sz="1800" dirty="0">
                <a:solidFill>
                  <a:srgbClr val="323232"/>
                </a:solidFill>
              </a:rPr>
              <a:t> microphone. A square appears on the LED display while it’s recording.</a:t>
            </a:r>
            <a:endParaRPr sz="1800" dirty="0">
              <a:solidFill>
                <a:srgbClr val="323232"/>
              </a:solidFill>
            </a:endParaRPr>
          </a:p>
          <a:p>
            <a:pPr marL="457200" lvl="0" indent="-342900" algn="l" rtl="0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Clr>
                <a:srgbClr val="2993D6"/>
              </a:buClr>
              <a:buSzPts val="1800"/>
              <a:buChar char="•"/>
            </a:pPr>
            <a:r>
              <a:rPr lang="en-GB" sz="1800" dirty="0">
                <a:solidFill>
                  <a:srgbClr val="323232"/>
                </a:solidFill>
              </a:rPr>
              <a:t>Press button B to play back the recorded sound. It plays back twice as fast, making your voice speed up and sound squeaky!</a:t>
            </a:r>
            <a:r>
              <a:rPr lang="en-GB" sz="1800" dirty="0"/>
              <a:t> </a:t>
            </a:r>
            <a:endParaRPr sz="1800" dirty="0"/>
          </a:p>
          <a:p>
            <a:pPr marL="457200" lvl="0" indent="-342900" algn="l" rtl="0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Clr>
                <a:srgbClr val="2993D6"/>
              </a:buClr>
              <a:buSzPts val="1800"/>
              <a:buChar char="•"/>
            </a:pPr>
            <a:r>
              <a:rPr lang="en-GB" sz="1800" dirty="0"/>
              <a:t>Students can record their voice or sound effects </a:t>
            </a:r>
            <a:br>
              <a:rPr lang="en-GB" sz="1800" dirty="0"/>
            </a:br>
            <a:r>
              <a:rPr lang="en-GB" sz="1800" dirty="0"/>
              <a:t>that will develop the main idea or theme of a presentation.</a:t>
            </a:r>
            <a:endParaRPr sz="1800" dirty="0"/>
          </a:p>
        </p:txBody>
      </p:sp>
      <p:pic>
        <p:nvPicPr>
          <p:cNvPr id="153" name="Google Shape;153;g35fa30c4f18_0_17" descr="decorative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310377" y="282688"/>
            <a:ext cx="955218" cy="736882"/>
          </a:xfrm>
          <a:prstGeom prst="rect">
            <a:avLst/>
          </a:prstGeom>
          <a:noFill/>
          <a:ln>
            <a:noFill/>
          </a:ln>
        </p:spPr>
      </p:pic>
      <p:sp>
        <p:nvSpPr>
          <p:cNvPr id="154" name="Google Shape;154;g35fa30c4f18_0_17"/>
          <p:cNvSpPr txBox="1"/>
          <p:nvPr/>
        </p:nvSpPr>
        <p:spPr>
          <a:xfrm>
            <a:off x="121300" y="6356350"/>
            <a:ext cx="3676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50"/>
              <a:buFont typeface="Arial"/>
              <a:buNone/>
            </a:pPr>
            <a:r>
              <a:rPr lang="en-GB" sz="1150" b="1" i="0" u="none" strike="noStrike" cap="none">
                <a:solidFill>
                  <a:srgbClr val="2A92D6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Mild 🌶️ </a:t>
            </a:r>
            <a:r>
              <a:rPr lang="en-GB" sz="115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- Medium - Spicy</a:t>
            </a:r>
            <a:endParaRPr sz="1150" b="0" i="0" u="none" strike="noStrike" cap="none">
              <a:solidFill>
                <a:srgbClr val="888888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55" name="Google Shape;155;g35fa30c4f18_0_17"/>
          <p:cNvSpPr/>
          <p:nvPr/>
        </p:nvSpPr>
        <p:spPr>
          <a:xfrm>
            <a:off x="825925" y="5265425"/>
            <a:ext cx="8254200" cy="1053600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 w="19050" cap="flat" cmpd="sng">
            <a:solidFill>
              <a:srgbClr val="2993D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en-GB" sz="1650" b="1" i="0" u="none" strike="noStrike" cap="none">
                <a:solidFill>
                  <a:srgbClr val="2993D6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Pro </a:t>
            </a:r>
            <a:r>
              <a:rPr lang="en-GB" sz="1650" b="1">
                <a:solidFill>
                  <a:srgbClr val="2993D6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t</a:t>
            </a:r>
            <a:r>
              <a:rPr lang="en-GB" sz="1650" b="1" i="0" u="none" strike="noStrike" cap="none">
                <a:solidFill>
                  <a:srgbClr val="2993D6"/>
                </a:solidFill>
                <a:latin typeface="Helvetica Neue"/>
                <a:ea typeface="Helvetica Neue"/>
                <a:cs typeface="Helvetica Neue"/>
                <a:sym typeface="Helvetica Neue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28"/>
                  </a:ext>
                </a:extLst>
              </a:rPr>
              <a:t>ip</a:t>
            </a:r>
            <a:r>
              <a:rPr lang="en-GB" sz="1650" b="1" i="0" u="none" strike="noStrike" cap="none">
                <a:solidFill>
                  <a:srgbClr val="2993D6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:</a:t>
            </a:r>
            <a:r>
              <a:rPr lang="en-GB" sz="165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en-GB" sz="1650">
                <a:latin typeface="Helvetica Neue"/>
                <a:ea typeface="Helvetica Neue"/>
                <a:cs typeface="Helvetica Neue"/>
                <a:sym typeface="Helvetica Neue"/>
              </a:rPr>
              <a:t>To delete a recording, record a new sound over it, press the reset button on the back of your micro:bit, or unplug the micro:bit from its power source (USB or battery pack).</a:t>
            </a:r>
            <a:endParaRPr sz="1650"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id="156" name="Google Shape;156;g35fa30c4f18_0_17" descr="An illustration of a micro:bit board being moved about. 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7631136" y="3723265"/>
            <a:ext cx="1638525" cy="12043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57" name="Google Shape;157;g35fa30c4f18_0_17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7314293" y="3782951"/>
            <a:ext cx="624000" cy="5434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Google Shape;162;g3669771b81a_0_1"/>
          <p:cNvSpPr txBox="1">
            <a:spLocks noGrp="1"/>
          </p:cNvSpPr>
          <p:nvPr>
            <p:ph type="title"/>
          </p:nvPr>
        </p:nvSpPr>
        <p:spPr>
          <a:xfrm>
            <a:off x="681037" y="456073"/>
            <a:ext cx="8544000" cy="91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A000"/>
              </a:buClr>
              <a:buSzPts val="2600"/>
              <a:buFont typeface="Arial"/>
              <a:buNone/>
            </a:pPr>
            <a:r>
              <a:rPr lang="en-GB" sz="2600">
                <a:solidFill>
                  <a:srgbClr val="2993D6"/>
                </a:solidFill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29"/>
                  </a:ext>
                </a:extLst>
              </a:rPr>
              <a:t>Mild 🌶️ Student </a:t>
            </a:r>
            <a:r>
              <a:rPr lang="en-GB" sz="2600">
                <a:solidFill>
                  <a:srgbClr val="2993D6"/>
                </a:solidFill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30"/>
                  </a:ext>
                </a:extLst>
              </a:rPr>
              <a:t>A</a:t>
            </a:r>
            <a:r>
              <a:rPr lang="en-GB" sz="2600">
                <a:solidFill>
                  <a:srgbClr val="2993D6"/>
                </a:solidFill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31"/>
                  </a:ext>
                </a:extLst>
              </a:rPr>
              <a:t>ctivity</a:t>
            </a:r>
            <a:r>
              <a:rPr lang="en-GB" sz="2600">
                <a:solidFill>
                  <a:srgbClr val="2993D6"/>
                </a:solidFill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32"/>
                  </a:ext>
                </a:extLst>
              </a:rPr>
              <a:t> </a:t>
            </a:r>
            <a:r>
              <a:rPr lang="en-GB" sz="2600">
                <a:solidFill>
                  <a:srgbClr val="2993D6"/>
                </a:solidFill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33"/>
                  </a:ext>
                </a:extLst>
              </a:rPr>
              <a:t>Steps</a:t>
            </a:r>
            <a:endParaRPr sz="2600">
              <a:solidFill>
                <a:srgbClr val="2993D6"/>
              </a:solidFill>
            </a:endParaRPr>
          </a:p>
        </p:txBody>
      </p:sp>
      <p:sp>
        <p:nvSpPr>
          <p:cNvPr id="163" name="Google Shape;163;g3669771b81a_0_1"/>
          <p:cNvSpPr txBox="1">
            <a:spLocks noGrp="1"/>
          </p:cNvSpPr>
          <p:nvPr>
            <p:ph type="sldNum" idx="12"/>
          </p:nvPr>
        </p:nvSpPr>
        <p:spPr>
          <a:xfrm>
            <a:off x="6996113" y="6356351"/>
            <a:ext cx="22290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75"/>
              <a:buFont typeface="Arial"/>
              <a:buNone/>
            </a:pPr>
            <a:r>
              <a:rPr lang="en-GB"/>
              <a:t>Page </a:t>
            </a:r>
            <a:fld id="{00000000-1234-1234-1234-123412341234}" type="slidenum">
              <a:rPr lang="en-GB"/>
              <a:t>8</a:t>
            </a:fld>
            <a:endParaRPr/>
          </a:p>
        </p:txBody>
      </p:sp>
      <p:sp>
        <p:nvSpPr>
          <p:cNvPr id="164" name="Google Shape;164;g3669771b81a_0_1"/>
          <p:cNvSpPr txBox="1">
            <a:spLocks noGrp="1"/>
          </p:cNvSpPr>
          <p:nvPr>
            <p:ph type="body" idx="1"/>
          </p:nvPr>
        </p:nvSpPr>
        <p:spPr>
          <a:xfrm>
            <a:off x="681036" y="1342631"/>
            <a:ext cx="8544000" cy="460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318151" lvl="0" indent="-309553" algn="l" rtl="0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Clr>
                <a:srgbClr val="2993D6"/>
              </a:buClr>
              <a:buSzPts val="1800"/>
              <a:buChar char="•"/>
            </a:pPr>
            <a:r>
              <a:rPr lang="en-GB" sz="1800" b="1" dirty="0">
                <a:solidFill>
                  <a:srgbClr val="2993D6"/>
                </a:solidFill>
              </a:rPr>
              <a:t>Open</a:t>
            </a:r>
            <a:r>
              <a:rPr lang="en-GB" sz="1800" dirty="0"/>
              <a:t> the project</a:t>
            </a:r>
            <a:r>
              <a:rPr lang="en-GB" sz="1800" dirty="0"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34"/>
                  </a:ext>
                </a:extLst>
              </a:rPr>
              <a:t>:</a:t>
            </a:r>
            <a:r>
              <a:rPr lang="en-GB" sz="1800" dirty="0"/>
              <a:t> </a:t>
            </a:r>
            <a:r>
              <a:rPr lang="en-GB" sz="1800" dirty="0">
                <a:hlinkClick r:id="rId3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35"/>
                  </a:ext>
                </a:extLst>
              </a:rPr>
              <a:t>mbit.io/us-voice</a:t>
            </a:r>
            <a:r>
              <a:rPr lang="en-GB" sz="1800" dirty="0"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35"/>
                  </a:ext>
                </a:extLst>
              </a:rPr>
              <a:t> </a:t>
            </a:r>
            <a:r>
              <a:rPr lang="en-GB" sz="1800" dirty="0"/>
              <a:t>and </a:t>
            </a:r>
            <a:r>
              <a:rPr lang="en-GB" sz="1800" b="1" dirty="0">
                <a:solidFill>
                  <a:srgbClr val="2A92D6"/>
                </a:solidFill>
              </a:rPr>
              <a:t>d</a:t>
            </a:r>
            <a:r>
              <a:rPr lang="en-GB" sz="1800" b="1" dirty="0">
                <a:solidFill>
                  <a:srgbClr val="2993D6"/>
                </a:solidFill>
              </a:rPr>
              <a:t>ownload</a:t>
            </a:r>
            <a:r>
              <a:rPr lang="en-GB" sz="1800" dirty="0"/>
              <a:t> the code to </a:t>
            </a:r>
            <a:r>
              <a:rPr lang="en-GB" sz="1800" dirty="0"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36"/>
                  </a:ext>
                </a:extLst>
              </a:rPr>
              <a:t>the</a:t>
            </a:r>
            <a:r>
              <a:rPr lang="en-GB" sz="1800" dirty="0"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37"/>
                  </a:ext>
                </a:extLst>
              </a:rPr>
              <a:t> </a:t>
            </a:r>
            <a:r>
              <a:rPr lang="en-GB" sz="1800" dirty="0" err="1"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37"/>
                  </a:ext>
                </a:extLst>
              </a:rPr>
              <a:t>micro:bit</a:t>
            </a:r>
            <a:r>
              <a:rPr lang="en-GB" sz="1800" dirty="0"/>
              <a:t>. </a:t>
            </a:r>
            <a:endParaRPr sz="1800" dirty="0"/>
          </a:p>
          <a:p>
            <a:pPr marL="318151" lvl="0" indent="-309553" algn="l" rtl="0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Clr>
                <a:srgbClr val="2993D6"/>
              </a:buClr>
              <a:buSzPts val="1800"/>
              <a:buChar char="•"/>
            </a:pPr>
            <a:r>
              <a:rPr lang="en-GB" sz="1800" b="1" dirty="0">
                <a:solidFill>
                  <a:srgbClr val="2993D6"/>
                </a:solidFill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38"/>
                  </a:ext>
                </a:extLst>
              </a:rPr>
              <a:t>Unplug </a:t>
            </a:r>
            <a:r>
              <a:rPr lang="en-GB" sz="1800" dirty="0"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39"/>
                  </a:ext>
                </a:extLst>
              </a:rPr>
              <a:t>the </a:t>
            </a:r>
            <a:r>
              <a:rPr lang="en-GB" sz="1800" dirty="0" err="1"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39"/>
                  </a:ext>
                </a:extLst>
              </a:rPr>
              <a:t>micro:bit</a:t>
            </a:r>
            <a:r>
              <a:rPr lang="en-GB" sz="1800" dirty="0"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39"/>
                  </a:ext>
                </a:extLst>
              </a:rPr>
              <a:t> and </a:t>
            </a:r>
            <a:r>
              <a:rPr lang="en-GB" sz="1800" b="1" dirty="0">
                <a:solidFill>
                  <a:srgbClr val="2993D6"/>
                </a:solidFill>
              </a:rPr>
              <a:t>attach</a:t>
            </a:r>
            <a:r>
              <a:rPr lang="en-GB" sz="1800" dirty="0"/>
              <a:t> a battery pack. </a:t>
            </a:r>
            <a:endParaRPr sz="1800" dirty="0"/>
          </a:p>
          <a:p>
            <a:pPr marL="318151" lvl="0" indent="-309553" algn="l" rtl="0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Clr>
                <a:srgbClr val="2993D6"/>
              </a:buClr>
              <a:buSzPts val="1800"/>
              <a:buChar char="•"/>
            </a:pPr>
            <a:r>
              <a:rPr lang="en-GB" sz="1800" b="1" dirty="0">
                <a:solidFill>
                  <a:srgbClr val="2A92D6"/>
                </a:solidFill>
              </a:rPr>
              <a:t>Read</a:t>
            </a:r>
            <a:r>
              <a:rPr lang="en-GB" sz="1800" b="1" dirty="0">
                <a:solidFill>
                  <a:srgbClr val="2A92D6"/>
                </a:solidFill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40"/>
                  </a:ext>
                </a:extLst>
              </a:rPr>
              <a:t> </a:t>
            </a:r>
            <a:r>
              <a:rPr lang="en-GB" sz="1800" dirty="0"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41"/>
                  </a:ext>
                </a:extLst>
              </a:rPr>
              <a:t>through your presentation</a:t>
            </a:r>
            <a:r>
              <a:rPr lang="en-GB" sz="1800" dirty="0"/>
              <a:t> to decide which sounds you would like to add </a:t>
            </a:r>
            <a:r>
              <a:rPr lang="en-GB" sz="1800" dirty="0"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42"/>
                  </a:ext>
                </a:extLst>
              </a:rPr>
              <a:t>to enhance your presentation and when</a:t>
            </a:r>
            <a:r>
              <a:rPr lang="en-GB" sz="1800" dirty="0"/>
              <a:t> you will play those sounds.</a:t>
            </a:r>
            <a:endParaRPr sz="1800" dirty="0"/>
          </a:p>
          <a:p>
            <a:pPr marL="318151" lvl="0" indent="-309553" algn="l" rtl="0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Clr>
                <a:srgbClr val="2993D6"/>
              </a:buClr>
              <a:buSzPts val="1800"/>
              <a:buChar char="•"/>
            </a:pPr>
            <a:r>
              <a:rPr lang="en-GB" sz="1800" b="1" dirty="0">
                <a:solidFill>
                  <a:srgbClr val="2993D6"/>
                </a:solidFill>
              </a:rPr>
              <a:t>Press</a:t>
            </a:r>
            <a:r>
              <a:rPr lang="en-GB" sz="1800" dirty="0"/>
              <a:t> button A and speak into the microphone. </a:t>
            </a:r>
            <a:endParaRPr sz="1800" dirty="0"/>
          </a:p>
          <a:p>
            <a:pPr marL="318151" lvl="0" indent="-309553" algn="l" rtl="0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Clr>
                <a:srgbClr val="2993D6"/>
              </a:buClr>
              <a:buSzPts val="1800"/>
              <a:buChar char="•"/>
            </a:pPr>
            <a:r>
              <a:rPr lang="en-GB" sz="1800" b="1" dirty="0">
                <a:solidFill>
                  <a:srgbClr val="2993D6"/>
                </a:solidFill>
              </a:rPr>
              <a:t>Press</a:t>
            </a:r>
            <a:r>
              <a:rPr lang="en-GB" sz="1800" dirty="0"/>
              <a:t> button B to play back the </a:t>
            </a:r>
            <a:r>
              <a:rPr lang="en-GB" sz="1800" dirty="0"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43"/>
                  </a:ext>
                </a:extLst>
              </a:rPr>
              <a:t>speeded-up</a:t>
            </a:r>
            <a:r>
              <a:rPr lang="en-GB" sz="1800" dirty="0"/>
              <a:t> sounds. Does it sound like you hoped it would? If not, re-record your sounds. </a:t>
            </a:r>
            <a:endParaRPr sz="1800" dirty="0"/>
          </a:p>
          <a:p>
            <a:pPr marL="318151" lvl="0" indent="-309553" algn="l" rtl="0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Clr>
                <a:srgbClr val="2993D6"/>
              </a:buClr>
              <a:buSzPts val="1800"/>
              <a:buChar char="•"/>
            </a:pPr>
            <a:r>
              <a:rPr lang="en-GB" sz="1800" b="1" dirty="0">
                <a:solidFill>
                  <a:srgbClr val="2993D6"/>
                </a:solidFill>
              </a:rPr>
              <a:t>Practice</a:t>
            </a:r>
            <a:r>
              <a:rPr lang="en-GB" sz="1800" dirty="0"/>
              <a:t> doing your presentation with your sound effects. When you are ready, try it in front of an audience. </a:t>
            </a:r>
            <a:endParaRPr sz="1800" dirty="0"/>
          </a:p>
        </p:txBody>
      </p:sp>
      <p:sp>
        <p:nvSpPr>
          <p:cNvPr id="165" name="Google Shape;165;g3669771b81a_0_1"/>
          <p:cNvSpPr txBox="1"/>
          <p:nvPr/>
        </p:nvSpPr>
        <p:spPr>
          <a:xfrm>
            <a:off x="121300" y="6356350"/>
            <a:ext cx="3676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50"/>
              <a:buFont typeface="Arial"/>
              <a:buNone/>
            </a:pPr>
            <a:r>
              <a:rPr lang="en-GB" sz="1150" b="1" i="0" u="none" strike="noStrike" cap="none">
                <a:solidFill>
                  <a:srgbClr val="2A92D6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Mild 🌶️ </a:t>
            </a:r>
            <a:r>
              <a:rPr lang="en-GB" sz="115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- Medium - Spicy</a:t>
            </a:r>
            <a:endParaRPr sz="1150" b="0" i="0" u="none" strike="noStrike" cap="none">
              <a:solidFill>
                <a:srgbClr val="888888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id="166" name="Google Shape;166;g3669771b81a_0_1" descr="Illustration of educator in front of empty whiteboard used to signal teacher-led activities on this page" title="black female teacher image.pn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8157450" y="397387"/>
            <a:ext cx="1428350" cy="1191276"/>
          </a:xfrm>
          <a:prstGeom prst="rect">
            <a:avLst/>
          </a:prstGeom>
          <a:noFill/>
          <a:ln>
            <a:noFill/>
          </a:ln>
        </p:spPr>
      </p:pic>
      <p:sp>
        <p:nvSpPr>
          <p:cNvPr id="167" name="Google Shape;167;g3669771b81a_0_1"/>
          <p:cNvSpPr/>
          <p:nvPr/>
        </p:nvSpPr>
        <p:spPr>
          <a:xfrm>
            <a:off x="681025" y="5306725"/>
            <a:ext cx="8544000" cy="8571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19050" cap="flat" cmpd="sng">
            <a:solidFill>
              <a:srgbClr val="2993D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10000"/>
              </a:lnSpc>
              <a:spcBef>
                <a:spcPts val="1300"/>
              </a:spcBef>
              <a:spcAft>
                <a:spcPts val="120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GB" sz="1800" b="1" i="0" u="none" strike="noStrike" cap="none" dirty="0">
                <a:solidFill>
                  <a:srgbClr val="2993D6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Pro</a:t>
            </a:r>
            <a:r>
              <a:rPr lang="en-GB" sz="1800" b="1" i="0" u="none" strike="noStrike" cap="none" dirty="0">
                <a:solidFill>
                  <a:srgbClr val="2993D6"/>
                </a:solidFill>
                <a:latin typeface="Helvetica Neue"/>
                <a:ea typeface="Helvetica Neue"/>
                <a:cs typeface="Helvetica Neue"/>
                <a:sym typeface="Helvetica Neue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44"/>
                  </a:ext>
                </a:extLst>
              </a:rPr>
              <a:t> </a:t>
            </a:r>
            <a:r>
              <a:rPr lang="en-GB" sz="1800" b="1" dirty="0">
                <a:solidFill>
                  <a:srgbClr val="2993D6"/>
                </a:solidFill>
                <a:latin typeface="Helvetica Neue"/>
                <a:ea typeface="Helvetica Neue"/>
                <a:cs typeface="Helvetica Neue"/>
                <a:sym typeface="Helvetica Neue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45"/>
                  </a:ext>
                </a:extLst>
              </a:rPr>
              <a:t>tip</a:t>
            </a:r>
            <a:r>
              <a:rPr lang="en-GB" sz="1800" b="1" i="0" u="none" strike="noStrike" cap="none" dirty="0">
                <a:solidFill>
                  <a:srgbClr val="2993D6"/>
                </a:solidFill>
                <a:latin typeface="Helvetica Neue"/>
                <a:ea typeface="Helvetica Neue"/>
                <a:cs typeface="Helvetica Neue"/>
                <a:sym typeface="Helvetica Neue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46"/>
                  </a:ext>
                </a:extLst>
              </a:rPr>
              <a:t>:</a:t>
            </a:r>
            <a:r>
              <a:rPr lang="en-GB" sz="1800" b="0" i="0" u="none" strike="noStrike" cap="none" dirty="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47"/>
                  </a:ext>
                </a:extLst>
              </a:rPr>
              <a:t> </a:t>
            </a:r>
            <a:r>
              <a:rPr lang="en-GB" sz="1800" dirty="0">
                <a:latin typeface="Helvetica Neue"/>
                <a:ea typeface="Helvetica Neue"/>
                <a:cs typeface="Helvetica Neue"/>
                <a:sym typeface="Helvetica Neue"/>
              </a:rPr>
              <a:t>Be mindful of background noise when recording. Consider allowing students to use a quiet space to record such as the hallway or library.</a:t>
            </a:r>
            <a:endParaRPr sz="1400" b="0" i="0" u="none" strike="noStrike" cap="none" dirty="0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Google Shape;172;g35fa30c4f18_0_96"/>
          <p:cNvSpPr txBox="1">
            <a:spLocks noGrp="1"/>
          </p:cNvSpPr>
          <p:nvPr>
            <p:ph type="title"/>
          </p:nvPr>
        </p:nvSpPr>
        <p:spPr>
          <a:xfrm>
            <a:off x="681037" y="456073"/>
            <a:ext cx="8544000" cy="91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A000"/>
              </a:buClr>
              <a:buSzPts val="2600"/>
              <a:buFont typeface="Arial"/>
              <a:buNone/>
            </a:pPr>
            <a:r>
              <a:rPr lang="en-GB" sz="2600">
                <a:solidFill>
                  <a:srgbClr val="2993D6"/>
                </a:solidFill>
              </a:rPr>
              <a:t>Mild 🌶️ Code Details 1</a:t>
            </a:r>
            <a:endParaRPr sz="2600">
              <a:solidFill>
                <a:srgbClr val="2993D6"/>
              </a:solidFill>
            </a:endParaRPr>
          </a:p>
        </p:txBody>
      </p:sp>
      <p:sp>
        <p:nvSpPr>
          <p:cNvPr id="173" name="Google Shape;173;g35fa30c4f18_0_96"/>
          <p:cNvSpPr txBox="1">
            <a:spLocks noGrp="1"/>
          </p:cNvSpPr>
          <p:nvPr>
            <p:ph type="sldNum" idx="12"/>
          </p:nvPr>
        </p:nvSpPr>
        <p:spPr>
          <a:xfrm>
            <a:off x="6996113" y="6356351"/>
            <a:ext cx="22290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75"/>
              <a:buFont typeface="Arial"/>
              <a:buNone/>
            </a:pPr>
            <a:r>
              <a:rPr lang="en-GB"/>
              <a:t>Page </a:t>
            </a:r>
            <a:fld id="{00000000-1234-1234-1234-123412341234}" type="slidenum">
              <a:rPr lang="en-GB"/>
              <a:t>9</a:t>
            </a:fld>
            <a:endParaRPr/>
          </a:p>
        </p:txBody>
      </p:sp>
      <p:sp>
        <p:nvSpPr>
          <p:cNvPr id="174" name="Google Shape;174;g35fa30c4f18_0_96"/>
          <p:cNvSpPr txBox="1">
            <a:spLocks noGrp="1"/>
          </p:cNvSpPr>
          <p:nvPr>
            <p:ph type="body" idx="1"/>
          </p:nvPr>
        </p:nvSpPr>
        <p:spPr>
          <a:xfrm>
            <a:off x="681011" y="1232694"/>
            <a:ext cx="8544000" cy="460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marR="76600" lvl="0" indent="0" algn="l" rtl="0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SzPts val="1800"/>
              <a:buNone/>
            </a:pPr>
            <a:r>
              <a:rPr lang="en-GB" sz="1800" dirty="0"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48"/>
                  </a:ext>
                </a:extLst>
              </a:rPr>
              <a:t>This project uses </a:t>
            </a:r>
            <a:r>
              <a:rPr lang="en-GB" sz="1800" dirty="0"/>
              <a:t>the microphone to record your sounds and the speaker to play them back</a:t>
            </a:r>
            <a:r>
              <a:rPr lang="en-GB" sz="1800" dirty="0"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49"/>
                  </a:ext>
                </a:extLst>
              </a:rPr>
              <a:t> </a:t>
            </a:r>
            <a:r>
              <a:rPr lang="en-GB" sz="1800" dirty="0"/>
              <a:t>at higher speed, producing a funny sound effect. </a:t>
            </a:r>
            <a:endParaRPr sz="1750" dirty="0"/>
          </a:p>
        </p:txBody>
      </p:sp>
      <p:sp>
        <p:nvSpPr>
          <p:cNvPr id="175" name="Google Shape;175;g35fa30c4f18_0_96"/>
          <p:cNvSpPr txBox="1"/>
          <p:nvPr/>
        </p:nvSpPr>
        <p:spPr>
          <a:xfrm>
            <a:off x="121300" y="6356350"/>
            <a:ext cx="3676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50"/>
              <a:buFont typeface="Arial"/>
              <a:buNone/>
            </a:pPr>
            <a:r>
              <a:rPr lang="en-GB" sz="1150" b="1" i="0" u="none" strike="noStrike" cap="none">
                <a:solidFill>
                  <a:srgbClr val="2A92D6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Mild 🌶️ </a:t>
            </a:r>
            <a:r>
              <a:rPr lang="en-GB" sz="115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- Medium - Spicy</a:t>
            </a:r>
            <a:endParaRPr sz="1150" b="0" i="0" u="none" strike="noStrike" cap="none">
              <a:solidFill>
                <a:srgbClr val="888888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76" name="Google Shape;176;g35fa30c4f18_0_96"/>
          <p:cNvSpPr/>
          <p:nvPr/>
        </p:nvSpPr>
        <p:spPr>
          <a:xfrm>
            <a:off x="813950" y="2191425"/>
            <a:ext cx="8285100" cy="3942600"/>
          </a:xfrm>
          <a:prstGeom prst="roundRect">
            <a:avLst>
              <a:gd name="adj" fmla="val 16667"/>
            </a:avLst>
          </a:prstGeom>
          <a:noFill/>
          <a:ln w="19050" cap="flat" cmpd="sng">
            <a:solidFill>
              <a:srgbClr val="2A92D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marR="0" lvl="0" indent="0" algn="l" rtl="0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marL="0" marR="0" lvl="0" indent="0" algn="l" rtl="0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en-GB" sz="165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50"/>
                  </a:ext>
                </a:extLst>
              </a:rPr>
              <a:t>When button A is pressed, t</a:t>
            </a:r>
            <a:r>
              <a:rPr lang="en-GB" sz="165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51"/>
                  </a:ext>
                </a:extLst>
              </a:rPr>
              <a:t>h</a:t>
            </a:r>
            <a:r>
              <a:rPr lang="en-GB" sz="165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52"/>
                  </a:ext>
                </a:extLst>
              </a:rPr>
              <a:t>e ‘set sample rate to 10,000 for recording’ block sets the sample rate to 10,000 hertz </a:t>
            </a:r>
            <a:r>
              <a:rPr lang="en-GB" sz="165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53"/>
                  </a:ext>
                </a:extLst>
              </a:rPr>
              <a:t>(Hz), meaning sound</a:t>
            </a:r>
            <a:r>
              <a:rPr lang="en-GB" sz="165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54"/>
                  </a:ext>
                </a:extLst>
              </a:rPr>
              <a:t> is sampled from the micro:bit 10,000 times per second for a maximum of three seconds. A small square is shown on the LED display while the microphone is recording. The LED screen is cleared to </a:t>
            </a:r>
            <a:r>
              <a:rPr lang="en-GB" sz="165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55"/>
                  </a:ext>
                </a:extLst>
              </a:rPr>
              <a:t>signal</a:t>
            </a:r>
            <a:r>
              <a:rPr lang="en-GB" sz="165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56"/>
                  </a:ext>
                </a:extLst>
              </a:rPr>
              <a:t> that the audio recording is done.</a:t>
            </a:r>
            <a:endParaRPr sz="1650" b="0" i="0" u="none" strike="noStrike" cap="none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id="177" name="Google Shape;177;g35fa30c4f18_0_96" descr="decorative" title="Inspired_green@4x-100 (1).jp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 rot="572948">
            <a:off x="8132525" y="203152"/>
            <a:ext cx="873876" cy="11886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78" name="Google Shape;178;g35fa30c4f18_0_96" descr="On button A pressed block containing the following blocks: &#10;- Set sample rate to 10000 for recording&#10;- Show icon small square&#10;- Record audio clip until done &#10;- Clear screen " title="buttona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724675" y="2334507"/>
            <a:ext cx="3556075" cy="20278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Divider Slides">
  <a:themeElements>
    <a:clrScheme name="Custom 2">
      <a:dk1>
        <a:srgbClr val="000000"/>
      </a:dk1>
      <a:lt1>
        <a:srgbClr val="FFFFFF"/>
      </a:lt1>
      <a:dk2>
        <a:srgbClr val="3E4048"/>
      </a:dk2>
      <a:lt2>
        <a:srgbClr val="E7E6E6"/>
      </a:lt2>
      <a:accent1>
        <a:srgbClr val="00A000"/>
      </a:accent1>
      <a:accent2>
        <a:srgbClr val="2A92D6"/>
      </a:accent2>
      <a:accent3>
        <a:srgbClr val="CD0365"/>
      </a:accent3>
      <a:accent4>
        <a:srgbClr val="E7645C"/>
      </a:accent4>
      <a:accent5>
        <a:srgbClr val="6C4BC1"/>
      </a:accent5>
      <a:accent6>
        <a:srgbClr val="7BCDC2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2941</Words>
  <Application>Microsoft Macintosh PowerPoint</Application>
  <PresentationFormat>A4 Paper (210x297 mm)</PresentationFormat>
  <Paragraphs>223</Paragraphs>
  <Slides>31</Slides>
  <Notes>31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31</vt:i4>
      </vt:variant>
    </vt:vector>
  </HeadingPairs>
  <TitlesOfParts>
    <vt:vector size="36" baseType="lpstr">
      <vt:lpstr>Arial</vt:lpstr>
      <vt:lpstr>Helvetica Neue</vt:lpstr>
      <vt:lpstr>Calibri</vt:lpstr>
      <vt:lpstr>Office Theme</vt:lpstr>
      <vt:lpstr>Divider Slides</vt:lpstr>
      <vt:lpstr>PowerPoint Presentation</vt:lpstr>
      <vt:lpstr>Including Audio Recordings with Funny Voice Recorder</vt:lpstr>
      <vt:lpstr>Computer Science Concepts</vt:lpstr>
      <vt:lpstr>How the Funny Voice Recorder Works</vt:lpstr>
      <vt:lpstr>Pick Your Level</vt:lpstr>
      <vt:lpstr>PowerPoint Presentation</vt:lpstr>
      <vt:lpstr>Mild 🌶️ Introduction</vt:lpstr>
      <vt:lpstr>Mild 🌶️ Student Activity Steps</vt:lpstr>
      <vt:lpstr>Mild 🌶️ Code Details 1</vt:lpstr>
      <vt:lpstr>Mild 🌶️ Code Details 2</vt:lpstr>
      <vt:lpstr>PowerPoint Presentation</vt:lpstr>
      <vt:lpstr>Medium 🌶️🌶️ Introduction</vt:lpstr>
      <vt:lpstr>Medium 🌶️🌶️ Student Activity Steps 1</vt:lpstr>
      <vt:lpstr>Medium 🌶️🌶️ Student Activity Steps 2</vt:lpstr>
      <vt:lpstr>Medium 🌶️🌶️ Student Activity Steps 3</vt:lpstr>
      <vt:lpstr>Medium 🌶️🌶️ Code Details 1</vt:lpstr>
      <vt:lpstr>Medium 🌶️🌶️ Code Details 2</vt:lpstr>
      <vt:lpstr>PowerPoint Presentation</vt:lpstr>
      <vt:lpstr>Spicy 🌶️🌶️🌶️ Introduction</vt:lpstr>
      <vt:lpstr>Spicy 🌶️🌶️🌶️ Student Activity Steps 1</vt:lpstr>
      <vt:lpstr>Spicy 🌶️🌶️🌶️ Student Activity Steps 2</vt:lpstr>
      <vt:lpstr>Spicy 🌶️🌶️🌶️ Student Activity Steps 3</vt:lpstr>
      <vt:lpstr>Spicy 🌶️🌶️🌶️ Student Activity Steps 4</vt:lpstr>
      <vt:lpstr>Spicy 🌶️🌶️🌶️ Student Activity Steps 5</vt:lpstr>
      <vt:lpstr>Spicy 🌶️🌶️🌶️ Student Activity Steps 6</vt:lpstr>
      <vt:lpstr>Spicy 🌶️🌶️🌶️ Student Activity Steps 7</vt:lpstr>
      <vt:lpstr>Spicy 🌶️🌶️🌶️ Student Activity Steps 8</vt:lpstr>
      <vt:lpstr>Spicy 🌶️🌶️🌶️ Code Details 1</vt:lpstr>
      <vt:lpstr>Spicy 🌶️🌶️🌶️ Code Details 2</vt:lpstr>
      <vt:lpstr>PowerPoint Presentation</vt:lpstr>
      <vt:lpstr>Funny Voice Recorder Extensions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Project guide</dc:title>
  <dc:subject/>
  <dc:creator>Micro:bit Educational Foundation</dc:creator>
  <cp:keywords/>
  <dc:description/>
  <cp:lastModifiedBy>Corey Rogers</cp:lastModifiedBy>
  <cp:revision>1</cp:revision>
  <dcterms:created xsi:type="dcterms:W3CDTF">2024-02-02T13:38:47Z</dcterms:created>
  <dcterms:modified xsi:type="dcterms:W3CDTF">2025-11-24T20:37:24Z</dcterms:modified>
  <cp:category/>
</cp:coreProperties>
</file>