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9906000" cy="6858000" type="A4"/>
  <p:notesSz cx="6858000" cy="9144000"/>
  <p:embeddedFontLst>
    <p:embeddedFont>
      <p:font typeface="Helvetica Neue" panose="02000503000000020004"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j4Nz2YI9Psyf4FGHZfPj1uaznBU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9B141D-420C-476C-AE25-078FC6FF26D6}">
  <a:tblStyle styleId="{C79B141D-420C-476C-AE25-078FC6FF26D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customschemas.google.com/relationships/presentationmetadata" Target="meta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rive.google.com/file/d/1AwLdjKRa3QnwDeicf5kPsx20PO0fmaEz/view?usp=sharin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849d82ae41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7" name="Google Shape;187;g3849d82ae41_0_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849d82ae41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g3849d82ae41_0_4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47" name="Google Shape;247;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849d82ae41_0_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258" name="Google Shape;258;g3849d82ae41_0_3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5" name="Google Shape;275;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7" name="Google Shape;287;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7acb7539f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7" name="Google Shape;297;g37acb7539f1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3706024d64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2" name="Google Shape;312;g3706024d64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985c79e461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5" name="Google Shape;325;g3985c79e461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87d8b2825d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g387d8b2825d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88121e56ab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g388121e56ab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88121e56a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4" name="Google Shape;364;g388121e56ab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5" name="Google Shape;375;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5" name="Google Shape;385;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387d8b2825d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6" name="Google Shape;396;g387d8b2825d_0_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712d637243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3712d637243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3712d637243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12" name="Google Shape;412;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u="sng">
                <a:solidFill>
                  <a:schemeClr val="hlink"/>
                </a:solidFill>
                <a:hlinkClick r:id="rId3"/>
              </a:rPr>
              <a:t>https://drive.google.com/file/d/1AwLdjKRa3QnwDeicf5kPsx20PO0fmaEz/view?usp=sharing</a:t>
            </a:r>
            <a:r>
              <a:rPr lang="en-GB"/>
              <a:t> </a:t>
            </a:r>
            <a:endParaRPr/>
          </a:p>
        </p:txBody>
      </p:sp>
      <p:sp>
        <p:nvSpPr>
          <p:cNvPr id="154" name="Google Shape;154;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6" name="Google Shape;166;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6106972"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inclusión de grabaciones de audio con la grabadora de voz graciosa</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299" y="83975"/>
            <a:ext cx="6098345"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inclusión de grabaciones de audio con la grabadora de voz graciosa</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52773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4th Grade - Including Audio Recordings with Funny Voice Recorder</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4.jpg"/><Relationship Id="rId4" Type="http://schemas.openxmlformats.org/officeDocument/2006/relationships/hyperlink" Target="https://makecode.microbit.or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7.jpg"/><Relationship Id="rId5" Type="http://schemas.openxmlformats.org/officeDocument/2006/relationships/image" Target="../media/image20.png"/><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jp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pic>
        <p:nvPicPr>
          <p:cNvPr id="75" name="Google Shape;75;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6" name="Google Shape;76;g35fec345a22_0_24"/>
          <p:cNvSpPr txBox="1"/>
          <p:nvPr/>
        </p:nvSpPr>
        <p:spPr>
          <a:xfrm>
            <a:off x="342402" y="6102350"/>
            <a:ext cx="2911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800" b="0" i="0" u="none" strike="noStrike" cap="none">
                <a:solidFill>
                  <a:schemeClr val="lt1"/>
                </a:solidFill>
                <a:latin typeface="Helvetica Neue"/>
                <a:ea typeface="Helvetica Neue"/>
                <a:cs typeface="Helvetica Neue"/>
                <a:sym typeface="Helvetica Neue"/>
              </a:rPr>
              <a:t>Guía del proyecto</a:t>
            </a:r>
            <a:endParaRPr/>
          </a:p>
        </p:txBody>
      </p:sp>
      <p:sp>
        <p:nvSpPr>
          <p:cNvPr id="77" name="Google Shape;77;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Incluir grabaciones de audio con la grabadora de voz graciosa</a:t>
            </a:r>
            <a:endParaRPr/>
          </a:p>
        </p:txBody>
      </p:sp>
      <p:grpSp>
        <p:nvGrpSpPr>
          <p:cNvPr id="78" name="Google Shape;78;g35fec345a22_0_24"/>
          <p:cNvGrpSpPr/>
          <p:nvPr/>
        </p:nvGrpSpPr>
        <p:grpSpPr>
          <a:xfrm>
            <a:off x="281678" y="308100"/>
            <a:ext cx="7946269" cy="719853"/>
            <a:chOff x="1043227" y="-1624396"/>
            <a:chExt cx="1929221" cy="664500"/>
          </a:xfrm>
        </p:grpSpPr>
        <p:sp>
          <p:nvSpPr>
            <p:cNvPr id="79" name="Google Shape;79;g35fec345a22_0_24"/>
            <p:cNvSpPr/>
            <p:nvPr/>
          </p:nvSpPr>
          <p:spPr>
            <a:xfrm>
              <a:off x="1043748" y="-1624396"/>
              <a:ext cx="19287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0" name="Google Shape;80;g35fec345a22_0_24"/>
            <p:cNvSpPr txBox="1"/>
            <p:nvPr/>
          </p:nvSpPr>
          <p:spPr>
            <a:xfrm>
              <a:off x="1043227" y="-1470791"/>
              <a:ext cx="19161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 Alfabetización: 4.º curso</a:t>
              </a:r>
              <a:endParaRPr sz="2200"/>
            </a:p>
          </p:txBody>
        </p:sp>
      </p:grpSp>
      <p:sp>
        <p:nvSpPr>
          <p:cNvPr id="81" name="Google Shape;81;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sp>
        <p:nvSpPr>
          <p:cNvPr id="82" name="Google Shape;82;g35fec345a22_0_24"/>
          <p:cNvSpPr/>
          <p:nvPr/>
        </p:nvSpPr>
        <p:spPr>
          <a:xfrm>
            <a:off x="283800" y="3422425"/>
            <a:ext cx="9233400" cy="2127300"/>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rgbClr val="FFFFFF"/>
              </a:solidFill>
              <a:latin typeface="Calibri"/>
              <a:ea typeface="Calibri"/>
              <a:cs typeface="Calibri"/>
              <a:sym typeface="Calibri"/>
            </a:endParaRPr>
          </a:p>
        </p:txBody>
      </p:sp>
      <p:sp>
        <p:nvSpPr>
          <p:cNvPr id="83" name="Google Shape;83;g35fec345a22_0_24"/>
          <p:cNvSpPr txBox="1"/>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marR="0" lvl="0" indent="0" algn="l" rtl="0">
              <a:lnSpc>
                <a:spcPct val="90000"/>
              </a:lnSpc>
              <a:spcBef>
                <a:spcPts val="0"/>
              </a:spcBef>
              <a:spcAft>
                <a:spcPts val="0"/>
              </a:spcAft>
              <a:buClr>
                <a:srgbClr val="000000"/>
              </a:buClr>
              <a:buSzPts val="2000"/>
              <a:buFont typeface="Arial"/>
              <a:buNone/>
            </a:pPr>
            <a:r>
              <a:rPr lang="en-GB" sz="2000" b="1" i="0" u="none" strike="noStrike" cap="none">
                <a:solidFill>
                  <a:srgbClr val="00A000"/>
                </a:solidFill>
                <a:latin typeface="Helvetica Neue"/>
                <a:ea typeface="Helvetica Neue"/>
                <a:cs typeface="Helvetica Neue"/>
                <a:sym typeface="Helvetica Neue"/>
              </a:rPr>
              <a:t>Lo que necesitas:</a:t>
            </a:r>
            <a:endParaRPr/>
          </a:p>
          <a:p>
            <a:pPr marL="0" marR="0" lvl="0" indent="0" algn="l" rtl="0">
              <a:lnSpc>
                <a:spcPct val="90000"/>
              </a:lnSpc>
              <a:spcBef>
                <a:spcPts val="0"/>
              </a:spcBef>
              <a:spcAft>
                <a:spcPts val="0"/>
              </a:spcAft>
              <a:buClr>
                <a:srgbClr val="000000"/>
              </a:buClr>
              <a:buSzPts val="2000"/>
              <a:buFont typeface="Arial"/>
              <a:buNone/>
            </a:pPr>
            <a:endParaRPr sz="2000" b="1" i="0" u="none" strike="noStrike" cap="none">
              <a:solidFill>
                <a:srgbClr val="00A000"/>
              </a:solidFill>
              <a:latin typeface="Helvetica Neue"/>
              <a:ea typeface="Helvetica Neue"/>
              <a:cs typeface="Helvetica Neue"/>
              <a:sym typeface="Helvetica Neue"/>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86" name="Google Shape;86;g35fec345a22_0_24"/>
          <p:cNvGrpSpPr/>
          <p:nvPr/>
        </p:nvGrpSpPr>
        <p:grpSpPr>
          <a:xfrm>
            <a:off x="3428128" y="4085275"/>
            <a:ext cx="1120354" cy="1306519"/>
            <a:chOff x="2774754" y="4194251"/>
            <a:chExt cx="1010147" cy="1177999"/>
          </a:xfrm>
        </p:grpSpPr>
        <p:pic>
          <p:nvPicPr>
            <p:cNvPr id="87" name="Google Shape;87;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88" name="Google Shape;88;g35fec345a22_0_24"/>
            <p:cNvSpPr txBox="1"/>
            <p:nvPr/>
          </p:nvSpPr>
          <p:spPr>
            <a:xfrm>
              <a:off x="2774800" y="5200650"/>
              <a:ext cx="1010100" cy="171600"/>
            </a:xfrm>
            <a:prstGeom prst="rect">
              <a:avLst/>
            </a:prstGeom>
            <a:solidFill>
              <a:srgbClr val="FFFFFF"/>
            </a:solidFill>
            <a:ln>
              <a:noFill/>
            </a:ln>
          </p:spPr>
          <p:txBody>
            <a:bodyPr spcFirstLastPara="1" wrap="square" lIns="79400" tIns="0" rIns="79400" bIns="79400" anchor="t" anchorCtr="0">
              <a:noAutofit/>
            </a:bodyPr>
            <a:lstStyle/>
            <a:p>
              <a:pPr marL="0" marR="0" lvl="0" indent="0" algn="ctr"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Batería</a:t>
              </a:r>
              <a:endParaRPr sz="831" b="1" i="0" u="none" strike="noStrike" cap="none">
                <a:solidFill>
                  <a:srgbClr val="000000"/>
                </a:solidFill>
                <a:latin typeface="Helvetica Neue"/>
                <a:ea typeface="Helvetica Neue"/>
                <a:cs typeface="Helvetica Neue"/>
                <a:sym typeface="Helvetica Neue"/>
              </a:endParaRPr>
            </a:p>
          </p:txBody>
        </p:sp>
      </p:grpSp>
      <p:grpSp>
        <p:nvGrpSpPr>
          <p:cNvPr id="89" name="Google Shape;89;g35fec345a22_0_24"/>
          <p:cNvGrpSpPr/>
          <p:nvPr/>
        </p:nvGrpSpPr>
        <p:grpSpPr>
          <a:xfrm>
            <a:off x="4719241" y="4268573"/>
            <a:ext cx="1551860" cy="1275136"/>
            <a:chOff x="3916243" y="4367216"/>
            <a:chExt cx="1399207" cy="1149703"/>
          </a:xfrm>
        </p:grpSpPr>
        <p:pic>
          <p:nvPicPr>
            <p:cNvPr id="90" name="Google Shape;90;g35fec345a22_0_24"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91" name="Google Shape;91;g35fec345a22_0_24"/>
            <p:cNvSpPr txBox="1"/>
            <p:nvPr/>
          </p:nvSpPr>
          <p:spPr>
            <a:xfrm>
              <a:off x="3916250" y="5200650"/>
              <a:ext cx="13992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Computadora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USB</a:t>
              </a:r>
              <a:endParaRPr sz="83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6441877" y="4267248"/>
            <a:ext cx="1562500" cy="1287173"/>
            <a:chOff x="5437125" y="4361794"/>
            <a:chExt cx="1408800" cy="1160556"/>
          </a:xfrm>
        </p:grpSpPr>
        <p:pic>
          <p:nvPicPr>
            <p:cNvPr id="93" name="Google Shape;93;g35fec345a22_0_24"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94" name="Google Shape;94;g35fec345a22_0_24"/>
            <p:cNvSpPr txBox="1"/>
            <p:nvPr/>
          </p:nvSpPr>
          <p:spPr>
            <a:xfrm>
              <a:off x="5437125" y="5200650"/>
              <a:ext cx="14088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Tablet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Bluetooth</a:t>
              </a:r>
              <a:endParaRPr sz="83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3849d82ae41_0_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190" name="Google Shape;190;g3849d82ae41_0_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10</a:t>
            </a:fld>
            <a:endParaRPr/>
          </a:p>
        </p:txBody>
      </p:sp>
      <p:sp>
        <p:nvSpPr>
          <p:cNvPr id="191" name="Google Shape;191;g3849d82ae41_0_7"/>
          <p:cNvSpPr txBox="1">
            <a:spLocks noGrp="1"/>
          </p:cNvSpPr>
          <p:nvPr>
            <p:ph type="body" idx="1"/>
          </p:nvPr>
        </p:nvSpPr>
        <p:spPr>
          <a:xfrm>
            <a:off x="681011" y="1468996"/>
            <a:ext cx="8544000" cy="4609500"/>
          </a:xfrm>
          <a:prstGeom prst="rect">
            <a:avLst/>
          </a:prstGeom>
          <a:noFill/>
          <a:ln>
            <a:noFill/>
          </a:ln>
        </p:spPr>
        <p:txBody>
          <a:bodyPr spcFirstLastPara="1" wrap="square" lIns="91425" tIns="45700" rIns="91425" bIns="45700" anchor="t" anchorCtr="0">
            <a:normAutofit/>
          </a:bodyPr>
          <a:lstStyle/>
          <a:p>
            <a:pPr marL="0" marR="76600" lvl="0" indent="0" algn="l" rtl="0">
              <a:lnSpc>
                <a:spcPct val="110000"/>
              </a:lnSpc>
              <a:spcBef>
                <a:spcPts val="1300"/>
              </a:spcBef>
              <a:spcAft>
                <a:spcPts val="0"/>
              </a:spcAft>
              <a:buSzPts val="1800"/>
              <a:buNone/>
            </a:pPr>
            <a:r>
              <a:rPr lang="en-GB" sz="1750"/>
              <a:t>   </a:t>
            </a:r>
            <a:endParaRPr/>
          </a:p>
        </p:txBody>
      </p:sp>
      <p:sp>
        <p:nvSpPr>
          <p:cNvPr id="192" name="Google Shape;192;g3849d82ae41_0_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93" name="Google Shape;193;g3849d82ae41_0_7"/>
          <p:cNvSpPr/>
          <p:nvPr/>
        </p:nvSpPr>
        <p:spPr>
          <a:xfrm>
            <a:off x="813950" y="1456050"/>
            <a:ext cx="8285100" cy="49002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5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chemeClr val="dk1"/>
              </a:buClr>
              <a:buSzPts val="1600"/>
              <a:buFont typeface="Arial"/>
              <a:buNone/>
            </a:pPr>
            <a:r>
              <a:rPr lang="en-GB" sz="1650" b="0" i="0" u="none" strike="noStrike" cap="none">
                <a:solidFill>
                  <a:schemeClr val="dk1"/>
                </a:solidFill>
                <a:latin typeface="Helvetica Neue"/>
                <a:ea typeface="Helvetica Neue"/>
                <a:cs typeface="Helvetica Neue"/>
                <a:sym typeface="Helvetica Neue"/>
              </a:rPr>
              <a:t>Cuando se presiona el botón B, el bloque «fijar la frecuencia de muestreo en 20 000 para la reproducción» establece la frecuencia de reproducción en 20 000 hercios (Hz), o 20 000 veces por segundo. Reproduce el doble de rápido y duplica el tono de cualquier sonido grabado. La pantalla led se borra para indicar el final de la grabación.</a:t>
            </a:r>
            <a:endParaRPr sz="1650"/>
          </a:p>
        </p:txBody>
      </p:sp>
      <p:pic>
        <p:nvPicPr>
          <p:cNvPr id="194" name="Google Shape;194;g3849d82ae41_0_7" descr="decorativo" title="Inspired_green@4x-100 (1).jpg"/>
          <p:cNvPicPr preferRelativeResize="0"/>
          <p:nvPr/>
        </p:nvPicPr>
        <p:blipFill rotWithShape="1">
          <a:blip r:embed="rId3">
            <a:alphaModFix/>
          </a:blip>
          <a:srcRect/>
          <a:stretch/>
        </p:blipFill>
        <p:spPr>
          <a:xfrm rot="572948">
            <a:off x="8132525" y="203152"/>
            <a:ext cx="873876" cy="1188650"/>
          </a:xfrm>
          <a:prstGeom prst="rect">
            <a:avLst/>
          </a:prstGeom>
          <a:noFill/>
          <a:ln>
            <a:noFill/>
          </a:ln>
        </p:spPr>
      </p:pic>
      <p:pic>
        <p:nvPicPr>
          <p:cNvPr id="195" name="Google Shape;195;g3849d82ae41_0_7" descr="El bloque «al presionar el botón B» contiene los siguientes bloques: - Fijar la frecuencia de muestreo en 20 000 para la reproducción. - Mostrar el bloque de led con un ícono de «reproducción». - Reproducir el clip de audio hasta que termine. - Borrar la pantalla." title="buttonb.png"/>
          <p:cNvPicPr preferRelativeResize="0"/>
          <p:nvPr/>
        </p:nvPicPr>
        <p:blipFill rotWithShape="1">
          <a:blip r:embed="rId4">
            <a:alphaModFix/>
          </a:blip>
          <a:srcRect/>
          <a:stretch/>
        </p:blipFill>
        <p:spPr>
          <a:xfrm>
            <a:off x="3280800" y="1596450"/>
            <a:ext cx="3344400" cy="2959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01" name="Google Shape;201;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07" name="Google Shape;207;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08" name="Google Shape;208;g365ab73c13e_0_2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marR="0" lvl="0" indent="-333375" algn="l" rtl="0">
              <a:lnSpc>
                <a:spcPct val="110000"/>
              </a:lnSpc>
              <a:spcBef>
                <a:spcPts val="1300"/>
              </a:spcBef>
              <a:spcAft>
                <a:spcPts val="0"/>
              </a:spcAft>
              <a:buClr>
                <a:srgbClr val="6C4BC1"/>
              </a:buClr>
              <a:buSzPts val="1650"/>
              <a:buChar char="•"/>
            </a:pPr>
            <a:r>
              <a:rPr lang="en-GB" sz="1650"/>
              <a:t>Los alumnos abren un </a:t>
            </a:r>
            <a:r>
              <a:rPr lang="en-GB" sz="1650" b="1">
                <a:solidFill>
                  <a:srgbClr val="6C4BC1"/>
                </a:solidFill>
              </a:rPr>
              <a:t>proyecto inicial</a:t>
            </a:r>
            <a:r>
              <a:rPr lang="en-GB" sz="1650"/>
              <a:t> que contiene todos los bloques que necesitan para realizar el proyecto. </a:t>
            </a:r>
            <a:endParaRPr sz="1650"/>
          </a:p>
          <a:p>
            <a:pPr marL="457200" marR="0" lvl="0" indent="-333375" algn="l" rtl="0">
              <a:lnSpc>
                <a:spcPct val="110000"/>
              </a:lnSpc>
              <a:spcBef>
                <a:spcPts val="1300"/>
              </a:spcBef>
              <a:spcAft>
                <a:spcPts val="0"/>
              </a:spcAft>
              <a:buClr>
                <a:srgbClr val="6C4BC1"/>
              </a:buClr>
              <a:buSzPts val="1650"/>
              <a:buChar char="•"/>
            </a:pPr>
            <a:r>
              <a:rPr lang="en-GB" sz="1650"/>
              <a:t>Una vez creado el código, los alumnos lo descargarán en su micro:bit y lo utilizarán para grabar y reproducir sonidos. </a:t>
            </a:r>
            <a:endParaRPr sz="1650"/>
          </a:p>
          <a:p>
            <a:pPr marL="457200" marR="0" lvl="0" indent="-333375" algn="l" rtl="0">
              <a:lnSpc>
                <a:spcPct val="110000"/>
              </a:lnSpc>
              <a:spcBef>
                <a:spcPts val="1300"/>
              </a:spcBef>
              <a:spcAft>
                <a:spcPts val="0"/>
              </a:spcAft>
              <a:buClr>
                <a:srgbClr val="6C4BC1"/>
              </a:buClr>
              <a:buSzPts val="1650"/>
              <a:buChar char="•"/>
            </a:pPr>
            <a:r>
              <a:rPr lang="en-GB" sz="1650">
                <a:solidFill>
                  <a:srgbClr val="323232"/>
                </a:solidFill>
              </a:rPr>
              <a:t>Presiona el botón A y habla por el micrófono. Durante la grabación, aparece un cuadrado en la pantalla led.</a:t>
            </a:r>
            <a:endParaRPr sz="1650"/>
          </a:p>
          <a:p>
            <a:pPr marL="457200" marR="0" lvl="0" indent="-333375" algn="l" rtl="0">
              <a:lnSpc>
                <a:spcPct val="110000"/>
              </a:lnSpc>
              <a:spcBef>
                <a:spcPts val="1300"/>
              </a:spcBef>
              <a:spcAft>
                <a:spcPts val="0"/>
              </a:spcAft>
              <a:buClr>
                <a:srgbClr val="6C4BC1"/>
              </a:buClr>
              <a:buSzPts val="1650"/>
              <a:buChar char="•"/>
            </a:pPr>
            <a:r>
              <a:rPr lang="en-GB" sz="1650">
                <a:solidFill>
                  <a:srgbClr val="323232"/>
                </a:solidFill>
              </a:rPr>
              <a:t>Presiona el botón B para reproducir el sonido grabado. Se reproduce dos veces más rápido, ¡lo que hace que tu voz se acelere y suene chillona!</a:t>
            </a:r>
            <a:r>
              <a:rPr lang="en-GB" sz="1650"/>
              <a:t> </a:t>
            </a:r>
            <a:endParaRPr sz="1650"/>
          </a:p>
          <a:p>
            <a:pPr marL="457200" marR="0" lvl="0" indent="-333375" algn="l" rtl="0">
              <a:lnSpc>
                <a:spcPct val="110000"/>
              </a:lnSpc>
              <a:spcBef>
                <a:spcPts val="1300"/>
              </a:spcBef>
              <a:spcAft>
                <a:spcPts val="0"/>
              </a:spcAft>
              <a:buClr>
                <a:srgbClr val="6C4BC1"/>
              </a:buClr>
              <a:buSzPts val="1650"/>
              <a:buChar char="•"/>
            </a:pPr>
            <a:r>
              <a:rPr lang="en-GB" sz="1650"/>
              <a:t>Los alumnos pueden grabar su voz o efectos de sonido que desarrollen la idea principal o el tema de una presentación.</a:t>
            </a:r>
            <a:endParaRPr sz="1650"/>
          </a:p>
        </p:txBody>
      </p:sp>
      <p:sp>
        <p:nvSpPr>
          <p:cNvPr id="209" name="Google Shape;209;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10" name="Google Shape;210;g365ab73c13e_0_21" descr="decorativo"/>
          <p:cNvPicPr preferRelativeResize="0"/>
          <p:nvPr/>
        </p:nvPicPr>
        <p:blipFill rotWithShape="1">
          <a:blip r:embed="rId3">
            <a:alphaModFix/>
          </a:blip>
          <a:srcRect/>
          <a:stretch/>
        </p:blipFill>
        <p:spPr>
          <a:xfrm>
            <a:off x="8362652" y="401438"/>
            <a:ext cx="955218" cy="736882"/>
          </a:xfrm>
          <a:prstGeom prst="rect">
            <a:avLst/>
          </a:prstGeom>
          <a:noFill/>
          <a:ln>
            <a:noFill/>
          </a:ln>
        </p:spPr>
      </p:pic>
      <p:pic>
        <p:nvPicPr>
          <p:cNvPr id="211" name="Google Shape;211;g365ab73c13e_0_21" descr="Ilustración de una placa del micro:bit en movimiento."/>
          <p:cNvPicPr preferRelativeResize="0"/>
          <p:nvPr/>
        </p:nvPicPr>
        <p:blipFill rotWithShape="1">
          <a:blip r:embed="rId4">
            <a:alphaModFix/>
          </a:blip>
          <a:srcRect/>
          <a:stretch/>
        </p:blipFill>
        <p:spPr>
          <a:xfrm>
            <a:off x="7686795" y="4953540"/>
            <a:ext cx="1638525" cy="1204325"/>
          </a:xfrm>
          <a:prstGeom prst="rect">
            <a:avLst/>
          </a:prstGeom>
          <a:noFill/>
          <a:ln>
            <a:noFill/>
          </a:ln>
        </p:spPr>
      </p:pic>
      <p:pic>
        <p:nvPicPr>
          <p:cNvPr id="212" name="Google Shape;212;g365ab73c13e_0_21"/>
          <p:cNvPicPr preferRelativeResize="0"/>
          <p:nvPr/>
        </p:nvPicPr>
        <p:blipFill rotWithShape="1">
          <a:blip r:embed="rId5">
            <a:alphaModFix/>
          </a:blip>
          <a:srcRect/>
          <a:stretch/>
        </p:blipFill>
        <p:spPr>
          <a:xfrm>
            <a:off x="7369952" y="5013226"/>
            <a:ext cx="624000" cy="543475"/>
          </a:xfrm>
          <a:prstGeom prst="rect">
            <a:avLst/>
          </a:prstGeom>
          <a:noFill/>
          <a:ln>
            <a:noFill/>
          </a:ln>
        </p:spPr>
      </p:pic>
      <p:sp>
        <p:nvSpPr>
          <p:cNvPr id="213" name="Google Shape;213;g365ab73c13e_0_21"/>
          <p:cNvSpPr/>
          <p:nvPr/>
        </p:nvSpPr>
        <p:spPr>
          <a:xfrm>
            <a:off x="825925" y="5257150"/>
            <a:ext cx="6543900" cy="10620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50" b="1" i="0" u="none" strike="noStrike" cap="none">
                <a:solidFill>
                  <a:srgbClr val="6C4BC1"/>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para eliminar una grabación, graba un nuevo sonido sobre ella, presiona el botón de reinicio situado en la parte posterior del micro:bit o desconecta el micro:bit de su fuente de alimentación (USB o batería).</a:t>
            </a:r>
            <a:endParaRPr sz="165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a:p>
        </p:txBody>
      </p:sp>
      <p:sp>
        <p:nvSpPr>
          <p:cNvPr id="219" name="Google Shape;219;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20" name="Google Shape;220;g3669771b81a_0_211"/>
          <p:cNvSpPr txBox="1">
            <a:spLocks noGrp="1"/>
          </p:cNvSpPr>
          <p:nvPr>
            <p:ph type="body" idx="1"/>
          </p:nvPr>
        </p:nvSpPr>
        <p:spPr>
          <a:xfrm>
            <a:off x="681036" y="151179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 Al presionar el botón A:</a:t>
            </a:r>
            <a:endParaRPr sz="180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Abre</a:t>
            </a:r>
            <a:r>
              <a:rPr lang="en-GB" sz="1650"/>
              <a:t> el proyecto inicial: mbit.io/us-voice-pp</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Explica </a:t>
            </a:r>
            <a:r>
              <a:rPr lang="en-GB" sz="1650"/>
              <a:t>a los alumnos que tienen todos los bloques de código que necesitan.  </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Explica</a:t>
            </a:r>
            <a:r>
              <a:rPr lang="en-GB" sz="1650"/>
              <a:t> que van a crear su propia grabadora de voz graciosa.</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Programa</a:t>
            </a:r>
            <a:r>
              <a:rPr lang="en-GB" sz="1650"/>
              <a:t> el botón A para establecer la frecuencia de muestreo para la grabación en 10 000. A continuación, muestra un pequeño ícono cuadrado para indicar que el micro:bit está grabando, graba un clip de audio hasta que termines y, a continuación, se borrará la pantalla. </a:t>
            </a:r>
            <a:endParaRPr sz="1650"/>
          </a:p>
          <a:p>
            <a:pPr marL="318151" marR="4220970" lvl="0" indent="-300028" algn="l" rtl="0">
              <a:lnSpc>
                <a:spcPct val="110000"/>
              </a:lnSpc>
              <a:spcBef>
                <a:spcPts val="1300"/>
              </a:spcBef>
              <a:spcAft>
                <a:spcPts val="0"/>
              </a:spcAft>
              <a:buClr>
                <a:srgbClr val="6C4BC1"/>
              </a:buClr>
              <a:buSzPts val="1650"/>
              <a:buChar char="•"/>
            </a:pPr>
            <a:r>
              <a:rPr lang="en-GB" sz="1650" b="1">
                <a:solidFill>
                  <a:srgbClr val="6C4BC1"/>
                </a:solidFill>
              </a:rPr>
              <a:t>Asegúrate de que</a:t>
            </a:r>
            <a:r>
              <a:rPr lang="en-GB" sz="1650"/>
              <a:t> el código del alumno tenga el siguiente aspecto: </a:t>
            </a:r>
            <a:endParaRPr sz="1650"/>
          </a:p>
          <a:p>
            <a:pPr marL="0" lvl="0" indent="0" algn="l" rtl="0">
              <a:lnSpc>
                <a:spcPct val="110000"/>
              </a:lnSpc>
              <a:spcBef>
                <a:spcPts val="1300"/>
              </a:spcBef>
              <a:spcAft>
                <a:spcPts val="0"/>
              </a:spcAft>
              <a:buSzPts val="1800"/>
              <a:buNone/>
            </a:pPr>
            <a:endParaRPr sz="1650"/>
          </a:p>
        </p:txBody>
      </p:sp>
      <p:sp>
        <p:nvSpPr>
          <p:cNvPr id="221" name="Google Shape;221;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2" name="Google Shape;222;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223" name="Google Shape;223;g3669771b81a_0_211" descr="El bloque «al presionar el botón A» contiene los siguientes bloques: - Fijar la frecuencia de muestreo en 10 000 para la grabación - Mostrar el ícono cuadrado pequeño - Grabar el clip de audio hasta que termine - Borrar la pantalla" title="buttona.png"/>
          <p:cNvPicPr preferRelativeResize="0"/>
          <p:nvPr/>
        </p:nvPicPr>
        <p:blipFill rotWithShape="1">
          <a:blip r:embed="rId4">
            <a:alphaModFix/>
          </a:blip>
          <a:srcRect/>
          <a:stretch/>
        </p:blipFill>
        <p:spPr>
          <a:xfrm>
            <a:off x="4992650" y="4349525"/>
            <a:ext cx="3676200" cy="209634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a:p>
        </p:txBody>
      </p:sp>
      <p:sp>
        <p:nvSpPr>
          <p:cNvPr id="229" name="Google Shape;229;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30" name="Google Shape;230;g3669771b81a_0_219"/>
          <p:cNvSpPr txBox="1">
            <a:spLocks noGrp="1"/>
          </p:cNvSpPr>
          <p:nvPr>
            <p:ph type="body" idx="1"/>
          </p:nvPr>
        </p:nvSpPr>
        <p:spPr>
          <a:xfrm>
            <a:off x="681036" y="14594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800"/>
              <a:buFont typeface="Arial"/>
              <a:buNone/>
            </a:pPr>
            <a:r>
              <a:rPr lang="en-GB" sz="1800" b="1" i="1">
                <a:solidFill>
                  <a:srgbClr val="6C4BC1"/>
                </a:solidFill>
              </a:rPr>
              <a:t>Crea el código - Al presionar el botón B:</a:t>
            </a:r>
            <a:endParaRPr sz="1800"/>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Programa </a:t>
            </a:r>
            <a:r>
              <a:rPr lang="en-GB" sz="1650"/>
              <a:t>el botón B para establecer la frecuencia de muestreo para la reproducción en 20 000, luego muestra el símbolo de «reproducir» para indicar que el micro:bit está reproduciendo la grabación hasta que termine, y luego se borra la pantalla. </a:t>
            </a:r>
            <a:endParaRPr sz="1650"/>
          </a:p>
          <a:p>
            <a:pPr marL="457200" marR="3500970" lvl="0" indent="-333375" algn="l" rtl="0">
              <a:lnSpc>
                <a:spcPct val="110000"/>
              </a:lnSpc>
              <a:spcBef>
                <a:spcPts val="1300"/>
              </a:spcBef>
              <a:spcAft>
                <a:spcPts val="0"/>
              </a:spcAft>
              <a:buClr>
                <a:srgbClr val="6C4BC1"/>
              </a:buClr>
              <a:buSzPts val="1650"/>
              <a:buChar char="•"/>
            </a:pPr>
            <a:r>
              <a:rPr lang="en-GB" sz="1650" b="1">
                <a:solidFill>
                  <a:srgbClr val="6C4BC1"/>
                </a:solidFill>
              </a:rPr>
              <a:t>Asegúrate de que</a:t>
            </a:r>
            <a:r>
              <a:rPr lang="en-GB" sz="1650"/>
              <a:t> el código del alumno tenga el siguiente aspecto: </a:t>
            </a:r>
            <a:endParaRPr sz="1650"/>
          </a:p>
        </p:txBody>
      </p:sp>
      <p:sp>
        <p:nvSpPr>
          <p:cNvPr id="231" name="Google Shape;231;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32" name="Google Shape;232;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33" name="Google Shape;233;g3669771b81a_0_219"/>
          <p:cNvSpPr/>
          <p:nvPr/>
        </p:nvSpPr>
        <p:spPr>
          <a:xfrm>
            <a:off x="681025" y="5460075"/>
            <a:ext cx="8544000" cy="8562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6C4BC1"/>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«Hasta que termine» reproduce un clip de audio una vez, mientras que «en segundo plano» reproduce el archivo de sonido en bucle mientras se leen y ejecutan otras instrucciones de código.  </a:t>
            </a:r>
            <a:endParaRPr sz="1650"/>
          </a:p>
        </p:txBody>
      </p:sp>
      <p:pic>
        <p:nvPicPr>
          <p:cNvPr id="234" name="Google Shape;234;g3669771b81a_0_219" descr="El bloque «al presionar el botón B» contiene los siguientes bloques: - Fijar la frecuencia de muestreo en 20 000 para la reproducción. - Mostrar el bloque de led con un ícono de «reproducción». - Reproducir el clip de audio hasta que termine. - Borrar la pantalla." title="buttonb.png"/>
          <p:cNvPicPr preferRelativeResize="0"/>
          <p:nvPr/>
        </p:nvPicPr>
        <p:blipFill rotWithShape="1">
          <a:blip r:embed="rId4">
            <a:alphaModFix/>
          </a:blip>
          <a:srcRect/>
          <a:stretch/>
        </p:blipFill>
        <p:spPr>
          <a:xfrm>
            <a:off x="5794000" y="2931501"/>
            <a:ext cx="2741551" cy="24258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3849d82ae41_0_4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sz="3975"/>
          </a:p>
        </p:txBody>
      </p:sp>
      <p:sp>
        <p:nvSpPr>
          <p:cNvPr id="240" name="Google Shape;240;g3849d82ae41_0_4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41" name="Google Shape;241;g3849d82ae41_0_43"/>
          <p:cNvSpPr txBox="1">
            <a:spLocks noGrp="1"/>
          </p:cNvSpPr>
          <p:nvPr>
            <p:ph type="body" idx="1"/>
          </p:nvPr>
        </p:nvSpPr>
        <p:spPr>
          <a:xfrm>
            <a:off x="681036" y="14594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Grabar y reproducir sonidos para una presentación:</a:t>
            </a:r>
            <a:endParaRPr sz="2475"/>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Descarga</a:t>
            </a:r>
            <a:r>
              <a:rPr lang="en-GB" sz="1650"/>
              <a:t> el código en el micro:bit.  </a:t>
            </a:r>
            <a:endParaRPr sz="1650"/>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Desenchufa </a:t>
            </a:r>
            <a:r>
              <a:rPr lang="en-GB" sz="1650" b="1">
                <a:solidFill>
                  <a:srgbClr val="2993D6"/>
                </a:solidFill>
              </a:rPr>
              <a:t> </a:t>
            </a:r>
            <a:r>
              <a:rPr lang="en-GB" sz="1650"/>
              <a:t>el micro:bit y </a:t>
            </a:r>
            <a:r>
              <a:rPr lang="en-GB" sz="1650" b="1">
                <a:solidFill>
                  <a:srgbClr val="6C4BC1"/>
                </a:solidFill>
              </a:rPr>
              <a:t>conecta</a:t>
            </a:r>
            <a:r>
              <a:rPr lang="en-GB" sz="1650"/>
              <a:t> una batería.  </a:t>
            </a:r>
            <a:endParaRPr sz="1650"/>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Lee </a:t>
            </a:r>
            <a:r>
              <a:rPr lang="en-GB" sz="1650" b="1">
                <a:solidFill>
                  <a:srgbClr val="2A92D6"/>
                </a:solidFill>
              </a:rPr>
              <a:t> </a:t>
            </a:r>
            <a:r>
              <a:rPr lang="en-GB" sz="1650"/>
              <a:t>tu presentación para decidir qué sonidos te gustaría añadir para mejorarla y cuándo reproducirás esos sonidos.</a:t>
            </a:r>
            <a:endParaRPr sz="1650"/>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Presiona</a:t>
            </a:r>
            <a:r>
              <a:rPr lang="en-GB" sz="1650"/>
              <a:t> el botón A y habla por el micrófono. </a:t>
            </a:r>
            <a:endParaRPr sz="1650"/>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Presiona</a:t>
            </a:r>
            <a:r>
              <a:rPr lang="en-GB" sz="1650"/>
              <a:t> el botón B para reproducir los sonidos acelerados. ¿Suena como esperabas? Si no es así, vuelve a grabar los sonidos. </a:t>
            </a:r>
            <a:endParaRPr sz="1650"/>
          </a:p>
          <a:p>
            <a:pPr marL="457200" lvl="0" indent="-333375" algn="l" rtl="0">
              <a:lnSpc>
                <a:spcPct val="110000"/>
              </a:lnSpc>
              <a:spcBef>
                <a:spcPts val="1300"/>
              </a:spcBef>
              <a:spcAft>
                <a:spcPts val="0"/>
              </a:spcAft>
              <a:buClr>
                <a:srgbClr val="6C4BC1"/>
              </a:buClr>
              <a:buSzPts val="1650"/>
              <a:buChar char="•"/>
            </a:pPr>
            <a:r>
              <a:rPr lang="en-GB" sz="1650" b="1">
                <a:solidFill>
                  <a:srgbClr val="6C4BC1"/>
                </a:solidFill>
              </a:rPr>
              <a:t>Practica</a:t>
            </a:r>
            <a:r>
              <a:rPr lang="en-GB" sz="1650"/>
              <a:t> tu presentación con los efectos de sonido. Cuando estés listo, pruébalo delante de un público. </a:t>
            </a:r>
            <a:endParaRPr sz="1650"/>
          </a:p>
          <a:p>
            <a:pPr marL="457200" lvl="0" indent="-228600" algn="l" rtl="0">
              <a:lnSpc>
                <a:spcPct val="110000"/>
              </a:lnSpc>
              <a:spcBef>
                <a:spcPts val="1300"/>
              </a:spcBef>
              <a:spcAft>
                <a:spcPts val="0"/>
              </a:spcAft>
              <a:buClr>
                <a:srgbClr val="6C4BC1"/>
              </a:buClr>
              <a:buSzPts val="1800"/>
              <a:buNone/>
            </a:pPr>
            <a:endParaRPr sz="1600" b="1">
              <a:solidFill>
                <a:srgbClr val="6C4BC1"/>
              </a:solidFill>
            </a:endParaRPr>
          </a:p>
        </p:txBody>
      </p:sp>
      <p:sp>
        <p:nvSpPr>
          <p:cNvPr id="242" name="Google Shape;242;g3849d82ae41_0_4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3" name="Google Shape;243;g3849d82ae41_0_43"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44" name="Google Shape;244;g3849d82ae41_0_43"/>
          <p:cNvSpPr/>
          <p:nvPr/>
        </p:nvSpPr>
        <p:spPr>
          <a:xfrm>
            <a:off x="681025" y="5404925"/>
            <a:ext cx="8544000" cy="9114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6C4BC1"/>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a:t>
            </a:r>
            <a:r>
              <a:rPr lang="en-GB" sz="1650" b="0" i="0" u="none" strike="noStrike" cap="none">
                <a:solidFill>
                  <a:schemeClr val="dk1"/>
                </a:solidFill>
                <a:latin typeface="Helvetica Neue"/>
                <a:ea typeface="Helvetica Neue"/>
                <a:cs typeface="Helvetica Neue"/>
                <a:sym typeface="Helvetica Neue"/>
              </a:rPr>
              <a:t>ten en cuenta el ruido de fondo al grabar. Considera la posibilidad de permitir que los alumnos utilicen un espacio tranquilo para grabar, como el pasillo o la biblioteca.</a:t>
            </a:r>
            <a:r>
              <a:rPr lang="en-GB" sz="1650" b="0" i="0" u="none" strike="noStrike" cap="none">
                <a:solidFill>
                  <a:srgbClr val="000000"/>
                </a:solidFill>
                <a:latin typeface="Helvetica Neue"/>
                <a:ea typeface="Helvetica Neue"/>
                <a:cs typeface="Helvetica Neue"/>
                <a:sym typeface="Helvetica Neue"/>
              </a:rPr>
              <a:t> </a:t>
            </a:r>
            <a:endParaRPr sz="165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250" name="Google Shape;250;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51" name="Google Shape;251;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52" name="Google Shape;252;g365ab73c13e_0_3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a:t>Este proyecto utiliza el micrófono para grabar tus sonidos y el altavoz para reproducirlos a mayor velocidad, lo que produce un divertido efecto de sonido.</a:t>
            </a:r>
            <a:endParaRPr sz="1650"/>
          </a:p>
        </p:txBody>
      </p:sp>
      <p:pic>
        <p:nvPicPr>
          <p:cNvPr id="253" name="Google Shape;253;g365ab73c13e_0_36"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254" name="Google Shape;254;g365ab73c13e_0_36"/>
          <p:cNvSpPr/>
          <p:nvPr/>
        </p:nvSpPr>
        <p:spPr>
          <a:xfrm>
            <a:off x="813950" y="2277875"/>
            <a:ext cx="8285100" cy="40785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4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chemeClr val="dk1"/>
              </a:buClr>
              <a:buSzPts val="1600"/>
              <a:buFont typeface="Arial"/>
              <a:buNone/>
            </a:pPr>
            <a:r>
              <a:rPr lang="en-GB" sz="1650" b="0" i="0" u="none" strike="noStrike" cap="none">
                <a:solidFill>
                  <a:schemeClr val="dk1"/>
                </a:solidFill>
                <a:latin typeface="Helvetica Neue"/>
                <a:ea typeface="Helvetica Neue"/>
                <a:cs typeface="Helvetica Neue"/>
                <a:sym typeface="Helvetica Neue"/>
              </a:rPr>
              <a:t>Cuando se presiona el botón A, el bloque «fijar la frecuencia de muestreo en 10 000 para la grabación» establece la frecuencia de muestreo en 10 000 hercios (Hz), lo que significa que el sonido se muestrea desde el micro:bit 10 000 veces por segundo durante un máximo de tres segundos. Se muestra un pequeño cuadrado en la pantalla led mientras el micrófono está grabando. La pantalla led se apaga para indicar que la grabación de audio ha finalizado.</a:t>
            </a:r>
            <a:endParaRPr sz="1650"/>
          </a:p>
        </p:txBody>
      </p:sp>
      <p:pic>
        <p:nvPicPr>
          <p:cNvPr id="255" name="Google Shape;255;g365ab73c13e_0_36" descr="El bloque «al presionar el botón A» contiene los siguientes bloques: - Fijar la frecuencia de muestreo en 10 000 para la grabación - Mostrar el ícono cuadrado pequeño - Grabar el clip de audio hasta que termine - Borrar la pantalla" title="buttona.png"/>
          <p:cNvPicPr preferRelativeResize="0"/>
          <p:nvPr/>
        </p:nvPicPr>
        <p:blipFill rotWithShape="1">
          <a:blip r:embed="rId4">
            <a:alphaModFix/>
          </a:blip>
          <a:srcRect/>
          <a:stretch/>
        </p:blipFill>
        <p:spPr>
          <a:xfrm>
            <a:off x="3229925" y="2390766"/>
            <a:ext cx="3446151" cy="1965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3849d82ae41_0_3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2</a:t>
            </a:r>
            <a:endParaRPr/>
          </a:p>
        </p:txBody>
      </p:sp>
      <p:sp>
        <p:nvSpPr>
          <p:cNvPr id="261" name="Google Shape;261;g3849d82ae41_0_3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62" name="Google Shape;262;g3849d82ae41_0_3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63" name="Google Shape;263;g3849d82ae41_0_3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a:t>    </a:t>
            </a:r>
            <a:endParaRPr/>
          </a:p>
        </p:txBody>
      </p:sp>
      <p:pic>
        <p:nvPicPr>
          <p:cNvPr id="264" name="Google Shape;264;g3849d82ae41_0_31"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265" name="Google Shape;265;g3849d82ae41_0_31"/>
          <p:cNvSpPr/>
          <p:nvPr/>
        </p:nvSpPr>
        <p:spPr>
          <a:xfrm>
            <a:off x="810475" y="1658610"/>
            <a:ext cx="8285100" cy="46095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5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chemeClr val="dk1"/>
              </a:buClr>
              <a:buSzPts val="1600"/>
              <a:buFont typeface="Arial"/>
              <a:buNone/>
            </a:pPr>
            <a:r>
              <a:rPr lang="en-GB" sz="1650" b="0" i="0" u="none" strike="noStrike" cap="none">
                <a:solidFill>
                  <a:schemeClr val="dk1"/>
                </a:solidFill>
                <a:latin typeface="Helvetica Neue"/>
                <a:ea typeface="Helvetica Neue"/>
                <a:cs typeface="Helvetica Neue"/>
                <a:sym typeface="Helvetica Neue"/>
              </a:rPr>
              <a:t>Cuando se presiona el botón B, el bloque «fijar la frecuencia de muestreo en 20 000 para la reproducción» establece la frecuencia de reproducción en 20 000 hercios (Hz), o 20 000 veces por segundo. Reproduce el doble de rápido y duplica el tono de cualquier sonido grabado. La pantalla led se borra para indicar el final de la grabación.</a:t>
            </a:r>
            <a:endParaRPr sz="1650"/>
          </a:p>
        </p:txBody>
      </p:sp>
      <p:pic>
        <p:nvPicPr>
          <p:cNvPr id="266" name="Google Shape;266;g3849d82ae41_0_31" descr="El bloque «al presionar el botón B» contiene los siguientes bloques: - Fijar la frecuencia de muestreo en 20 000 para la reproducción. - Mostrar el bloque de led con un ícono de «reproducción». - Reproducir el clip de audio hasta que termine. - Borrar la pantalla." title="buttonb.png"/>
          <p:cNvPicPr preferRelativeResize="0"/>
          <p:nvPr/>
        </p:nvPicPr>
        <p:blipFill rotWithShape="1">
          <a:blip r:embed="rId4">
            <a:alphaModFix/>
          </a:blip>
          <a:srcRect/>
          <a:stretch/>
        </p:blipFill>
        <p:spPr>
          <a:xfrm>
            <a:off x="3495288" y="1769525"/>
            <a:ext cx="2915476" cy="25797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72" name="Google Shape;272;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3669771b81a_0_238"/>
          <p:cNvSpPr txBox="1">
            <a:spLocks noGrp="1"/>
          </p:cNvSpPr>
          <p:nvPr>
            <p:ph type="title"/>
          </p:nvPr>
        </p:nvSpPr>
        <p:spPr>
          <a:xfrm>
            <a:off x="681026" y="456075"/>
            <a:ext cx="7683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78" name="Google Shape;278;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279" name="Google Shape;279;g3669771b81a_0_238"/>
          <p:cNvSpPr txBox="1">
            <a:spLocks noGrp="1"/>
          </p:cNvSpPr>
          <p:nvPr>
            <p:ph type="body" idx="1"/>
          </p:nvPr>
        </p:nvSpPr>
        <p:spPr>
          <a:xfrm>
            <a:off x="681025" y="1481575"/>
            <a:ext cx="8544000" cy="3598500"/>
          </a:xfrm>
          <a:prstGeom prst="rect">
            <a:avLst/>
          </a:prstGeom>
          <a:noFill/>
          <a:ln>
            <a:noFill/>
          </a:ln>
        </p:spPr>
        <p:txBody>
          <a:bodyPr spcFirstLastPara="1" wrap="square" lIns="91425" tIns="45700" rIns="91425" bIns="45700" anchor="t" anchorCtr="0">
            <a:noAutofit/>
          </a:bodyPr>
          <a:lstStyle/>
          <a:p>
            <a:pPr marL="457200" marR="0" lvl="0" indent="-333375" algn="l" rtl="0">
              <a:lnSpc>
                <a:spcPct val="110000"/>
              </a:lnSpc>
              <a:spcBef>
                <a:spcPts val="1300"/>
              </a:spcBef>
              <a:spcAft>
                <a:spcPts val="0"/>
              </a:spcAft>
              <a:buClr>
                <a:srgbClr val="CD0364"/>
              </a:buClr>
              <a:buSzPts val="1650"/>
              <a:buChar char="•"/>
            </a:pPr>
            <a:r>
              <a:rPr lang="en-GB" sz="1650"/>
              <a:t>Los alumnos abren </a:t>
            </a:r>
            <a:r>
              <a:rPr lang="en-GB" sz="1650" b="1">
                <a:solidFill>
                  <a:srgbClr val="CD0364"/>
                </a:solidFill>
              </a:rPr>
              <a:t>Microsoft MakeCode</a:t>
            </a:r>
            <a:r>
              <a:rPr lang="en-GB" sz="1650"/>
              <a:t> y programan su grabadora de voz graciosa. </a:t>
            </a:r>
            <a:endParaRPr sz="1650"/>
          </a:p>
          <a:p>
            <a:pPr marL="457200" marR="0" lvl="0" indent="-333375" algn="l" rtl="0">
              <a:lnSpc>
                <a:spcPct val="110000"/>
              </a:lnSpc>
              <a:spcBef>
                <a:spcPts val="1300"/>
              </a:spcBef>
              <a:spcAft>
                <a:spcPts val="0"/>
              </a:spcAft>
              <a:buClr>
                <a:srgbClr val="CD0364"/>
              </a:buClr>
              <a:buSzPts val="1650"/>
              <a:buChar char="•"/>
            </a:pPr>
            <a:r>
              <a:rPr lang="en-GB" sz="1650"/>
              <a:t>Una vez creado el código, los alumnos lo descargarán en su micro:bit y utilizarán este como grabadora y altavoz.</a:t>
            </a:r>
            <a:endParaRPr sz="1650"/>
          </a:p>
          <a:p>
            <a:pPr marL="457200" marR="0" lvl="0" indent="-333375" algn="l" rtl="0">
              <a:lnSpc>
                <a:spcPct val="110000"/>
              </a:lnSpc>
              <a:spcBef>
                <a:spcPts val="1300"/>
              </a:spcBef>
              <a:spcAft>
                <a:spcPts val="0"/>
              </a:spcAft>
              <a:buClr>
                <a:srgbClr val="CD0364"/>
              </a:buClr>
              <a:buSzPts val="1650"/>
              <a:buChar char="•"/>
            </a:pPr>
            <a:r>
              <a:rPr lang="en-GB" sz="1650">
                <a:solidFill>
                  <a:srgbClr val="323232"/>
                </a:solidFill>
              </a:rPr>
              <a:t>Presiona el botón A y habla por el micrófono. Durante la grabación, aparece un cuadrado en la pantalla led.</a:t>
            </a:r>
            <a:endParaRPr sz="1650"/>
          </a:p>
          <a:p>
            <a:pPr marL="457200" lvl="0" indent="-333375" algn="l" rtl="0">
              <a:lnSpc>
                <a:spcPct val="110000"/>
              </a:lnSpc>
              <a:spcBef>
                <a:spcPts val="1300"/>
              </a:spcBef>
              <a:spcAft>
                <a:spcPts val="0"/>
              </a:spcAft>
              <a:buClr>
                <a:srgbClr val="CD0364"/>
              </a:buClr>
              <a:buSzPts val="1650"/>
              <a:buChar char="•"/>
            </a:pPr>
            <a:r>
              <a:rPr lang="en-GB" sz="1650">
                <a:solidFill>
                  <a:srgbClr val="323232"/>
                </a:solidFill>
              </a:rPr>
              <a:t>Presiona el botón B para reproducir el sonido grabado. Se reproduce dos veces más rápido, ¡lo que hace que tu voz se acelere y suene chillona!</a:t>
            </a:r>
            <a:r>
              <a:rPr lang="en-GB" sz="1650"/>
              <a:t> </a:t>
            </a:r>
            <a:endParaRPr sz="1650"/>
          </a:p>
          <a:p>
            <a:pPr marL="457200" lvl="0" indent="-333375" algn="l" rtl="0">
              <a:lnSpc>
                <a:spcPct val="110000"/>
              </a:lnSpc>
              <a:spcBef>
                <a:spcPts val="1300"/>
              </a:spcBef>
              <a:spcAft>
                <a:spcPts val="0"/>
              </a:spcAft>
              <a:buClr>
                <a:srgbClr val="CD0364"/>
              </a:buClr>
              <a:buSzPts val="1650"/>
              <a:buChar char="•"/>
            </a:pPr>
            <a:r>
              <a:rPr lang="en-GB" sz="1650"/>
              <a:t>Los alumnos pueden grabar su voz o efectos de sonido </a:t>
            </a:r>
            <a:br>
              <a:rPr lang="en-GB" sz="1650"/>
            </a:br>
            <a:r>
              <a:rPr lang="en-GB" sz="1650"/>
              <a:t>que desarrollen la idea principal o el tema de una presentación.</a:t>
            </a:r>
            <a:endParaRPr sz="1650"/>
          </a:p>
        </p:txBody>
      </p:sp>
      <p:pic>
        <p:nvPicPr>
          <p:cNvPr id="280" name="Google Shape;280;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81" name="Google Shape;281;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82" name="Google Shape;282;g3669771b81a_0_238" descr="Ilustración de una placa del micro:bit en movimiento."/>
          <p:cNvPicPr preferRelativeResize="0"/>
          <p:nvPr/>
        </p:nvPicPr>
        <p:blipFill rotWithShape="1">
          <a:blip r:embed="rId4">
            <a:alphaModFix/>
          </a:blip>
          <a:srcRect/>
          <a:stretch/>
        </p:blipFill>
        <p:spPr>
          <a:xfrm>
            <a:off x="7689311" y="4061631"/>
            <a:ext cx="1638525" cy="1204325"/>
          </a:xfrm>
          <a:prstGeom prst="rect">
            <a:avLst/>
          </a:prstGeom>
          <a:noFill/>
          <a:ln>
            <a:noFill/>
          </a:ln>
        </p:spPr>
      </p:pic>
      <p:pic>
        <p:nvPicPr>
          <p:cNvPr id="283" name="Google Shape;283;g3669771b81a_0_238"/>
          <p:cNvPicPr preferRelativeResize="0"/>
          <p:nvPr/>
        </p:nvPicPr>
        <p:blipFill rotWithShape="1">
          <a:blip r:embed="rId5">
            <a:alphaModFix/>
          </a:blip>
          <a:srcRect/>
          <a:stretch/>
        </p:blipFill>
        <p:spPr>
          <a:xfrm>
            <a:off x="7372468" y="4121317"/>
            <a:ext cx="624000" cy="543475"/>
          </a:xfrm>
          <a:prstGeom prst="rect">
            <a:avLst/>
          </a:prstGeom>
          <a:noFill/>
          <a:ln>
            <a:noFill/>
          </a:ln>
        </p:spPr>
      </p:pic>
      <p:sp>
        <p:nvSpPr>
          <p:cNvPr id="284" name="Google Shape;284;g3669771b81a_0_238"/>
          <p:cNvSpPr/>
          <p:nvPr/>
        </p:nvSpPr>
        <p:spPr>
          <a:xfrm>
            <a:off x="584750" y="5355450"/>
            <a:ext cx="8640300" cy="911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50" b="1" i="0" u="none" strike="noStrike" cap="none">
                <a:solidFill>
                  <a:srgbClr val="CD0364"/>
                </a:solidFill>
                <a:latin typeface="Helvetica Neue"/>
                <a:ea typeface="Helvetica Neue"/>
                <a:cs typeface="Helvetica Neue"/>
                <a:sym typeface="Helvetica Neue"/>
              </a:rPr>
              <a:t>Consejo profesional:</a:t>
            </a:r>
            <a:r>
              <a:rPr lang="en-GB" sz="1650" b="0" i="0" u="none" strike="noStrike" cap="none">
                <a:solidFill>
                  <a:srgbClr val="CD0364"/>
                </a:solidFill>
                <a:latin typeface="Helvetica Neue"/>
                <a:ea typeface="Helvetica Neue"/>
                <a:cs typeface="Helvetica Neue"/>
                <a:sym typeface="Helvetica Neue"/>
              </a:rPr>
              <a:t> </a:t>
            </a:r>
            <a:r>
              <a:rPr lang="en-GB" sz="1650" b="0" i="0" u="none" strike="noStrike" cap="none">
                <a:solidFill>
                  <a:srgbClr val="000000"/>
                </a:solidFill>
                <a:latin typeface="Helvetica Neue"/>
                <a:ea typeface="Helvetica Neue"/>
                <a:cs typeface="Helvetica Neue"/>
                <a:sym typeface="Helvetica Neue"/>
              </a:rPr>
              <a:t>para eliminar una grabación, graba un nuevo sonido sobre ella, presiona el botón de reinicio situado en la parte posterior del micro:bit o desconecta el micro:bit de su fuente de alimentación (USB o batería).</a:t>
            </a:r>
            <a:endParaRPr sz="165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35d6a68a0a1_0_136"/>
          <p:cNvSpPr txBox="1">
            <a:spLocks noGrp="1"/>
          </p:cNvSpPr>
          <p:nvPr>
            <p:ph type="title"/>
          </p:nvPr>
        </p:nvSpPr>
        <p:spPr>
          <a:xfrm>
            <a:off x="681036" y="456073"/>
            <a:ext cx="9697403"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200">
                <a:solidFill>
                  <a:srgbClr val="00A000"/>
                </a:solidFill>
              </a:rPr>
              <a:t>Incluir grabaciones de audio con la grabadora de voz graciosa</a:t>
            </a:r>
            <a:endParaRPr/>
          </a:p>
        </p:txBody>
      </p:sp>
      <p:sp>
        <p:nvSpPr>
          <p:cNvPr id="100" name="Google Shape;100;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1" name="Google Shape;101;g35d6a68a0a1_0_136"/>
          <p:cNvSpPr txBox="1">
            <a:spLocks noGrp="1"/>
          </p:cNvSpPr>
          <p:nvPr>
            <p:ph type="body" idx="1"/>
          </p:nvPr>
        </p:nvSpPr>
        <p:spPr>
          <a:xfrm>
            <a:off x="681025" y="1809425"/>
            <a:ext cx="4132200" cy="4028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Resumen y contexto</a:t>
            </a:r>
            <a:endParaRPr/>
          </a:p>
          <a:p>
            <a:pPr marL="0" lvl="0" indent="0" algn="l" rtl="0">
              <a:lnSpc>
                <a:spcPct val="100000"/>
              </a:lnSpc>
              <a:spcBef>
                <a:spcPts val="1000"/>
              </a:spcBef>
              <a:spcAft>
                <a:spcPts val="1000"/>
              </a:spcAft>
              <a:buSzPts val="1800"/>
              <a:buNone/>
            </a:pPr>
            <a:r>
              <a:rPr lang="en-GB" sz="1600"/>
              <a:t>El BBC micro:bit tiene un micrófono y un altavoz integrados. Los alumnos pueden utilizar el micro:bit para añadir grabaciones de audio, incluyendo sus voces y efectos de sonido, para reforzar las ideas principales o los temas de una presentación.</a:t>
            </a:r>
            <a:endParaRPr/>
          </a:p>
        </p:txBody>
      </p:sp>
      <p:grpSp>
        <p:nvGrpSpPr>
          <p:cNvPr id="102" name="Google Shape;102;g35d6a68a0a1_0_136"/>
          <p:cNvGrpSpPr/>
          <p:nvPr/>
        </p:nvGrpSpPr>
        <p:grpSpPr>
          <a:xfrm rot="4042808">
            <a:off x="2902778" y="4431702"/>
            <a:ext cx="650811" cy="659761"/>
            <a:chOff x="7572716" y="3272053"/>
            <a:chExt cx="489368" cy="496098"/>
          </a:xfrm>
        </p:grpSpPr>
        <p:sp>
          <p:nvSpPr>
            <p:cNvPr id="103" name="Google Shape;103;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4" name="Google Shape;104;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5" name="Google Shape;105;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6" name="Google Shape;106;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09" name="Google Shape;109;g35d6a68a0a1_0_136" descr="decorativo"/>
          <p:cNvPicPr preferRelativeResize="0"/>
          <p:nvPr/>
        </p:nvPicPr>
        <p:blipFill rotWithShape="1">
          <a:blip r:embed="rId3">
            <a:alphaModFix/>
          </a:blip>
          <a:srcRect/>
          <a:stretch/>
        </p:blipFill>
        <p:spPr>
          <a:xfrm>
            <a:off x="2455527" y="4534669"/>
            <a:ext cx="192617" cy="192617"/>
          </a:xfrm>
          <a:prstGeom prst="rect">
            <a:avLst/>
          </a:prstGeom>
          <a:noFill/>
          <a:ln>
            <a:noFill/>
          </a:ln>
        </p:spPr>
      </p:pic>
      <p:sp>
        <p:nvSpPr>
          <p:cNvPr id="110" name="Google Shape;110;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Función del micro:bit: </a:t>
            </a:r>
            <a:endParaRPr/>
          </a:p>
          <a:p>
            <a:pPr marL="0" lvl="0" indent="0" algn="l" rtl="0">
              <a:lnSpc>
                <a:spcPct val="90000"/>
              </a:lnSpc>
              <a:spcBef>
                <a:spcPts val="0"/>
              </a:spcBef>
              <a:spcAft>
                <a:spcPts val="0"/>
              </a:spcAft>
              <a:buClr>
                <a:srgbClr val="00A000"/>
              </a:buClr>
              <a:buSzPts val="2000"/>
              <a:buNone/>
            </a:pPr>
            <a:r>
              <a:rPr lang="en-GB" sz="1800" b="1">
                <a:solidFill>
                  <a:srgbClr val="00A000"/>
                </a:solidFill>
              </a:rPr>
              <a:t>Sensor de micrófono</a:t>
            </a:r>
            <a:endParaRPr/>
          </a:p>
          <a:p>
            <a:pPr marL="0" lvl="0" indent="0" algn="l" rtl="0">
              <a:lnSpc>
                <a:spcPct val="90000"/>
              </a:lnSpc>
              <a:spcBef>
                <a:spcPts val="812"/>
              </a:spcBef>
              <a:spcAft>
                <a:spcPts val="0"/>
              </a:spcAft>
              <a:buClr>
                <a:schemeClr val="dk1"/>
              </a:buClr>
              <a:buSzPts val="1800"/>
              <a:buFont typeface="Arial"/>
              <a:buNone/>
            </a:pPr>
            <a:r>
              <a:rPr lang="en-GB" sz="1600"/>
              <a:t>El micrófono del micro:bit puede detectar y grabar sonidos, incluyendo tu voz y otros ruidos. El led del micrófono se iluminará para indicar que tu micro:bit está grabando sonido. Utiliza el altavoz del micro:bit para escuchar los sonidos que hayas grabado.</a:t>
            </a:r>
            <a:endParaRPr/>
          </a:p>
          <a:p>
            <a:pPr marL="185732" lvl="0" indent="-71432" algn="l" rtl="0">
              <a:lnSpc>
                <a:spcPct val="90000"/>
              </a:lnSpc>
              <a:spcBef>
                <a:spcPts val="812"/>
              </a:spcBef>
              <a:spcAft>
                <a:spcPts val="0"/>
              </a:spcAft>
              <a:buClr>
                <a:schemeClr val="dk1"/>
              </a:buClr>
              <a:buSzPts val="1800"/>
              <a:buFont typeface="Arial"/>
              <a:buNone/>
            </a:pPr>
            <a:endParaRPr sz="1600"/>
          </a:p>
          <a:p>
            <a:pPr marL="0" lvl="0" indent="0" algn="l" rtl="0">
              <a:lnSpc>
                <a:spcPct val="90000"/>
              </a:lnSpc>
              <a:spcBef>
                <a:spcPts val="812"/>
              </a:spcBef>
              <a:spcAft>
                <a:spcPts val="0"/>
              </a:spcAft>
              <a:buClr>
                <a:schemeClr val="dk1"/>
              </a:buClr>
              <a:buSzPts val="1800"/>
              <a:buFont typeface="Arial"/>
              <a:buNone/>
            </a:pPr>
            <a:r>
              <a:rPr lang="en-GB" sz="1600" b="1"/>
              <a:t>Ejemplo: </a:t>
            </a:r>
            <a:r>
              <a:rPr lang="en-GB" sz="1600"/>
              <a:t>utiliza el micro:bit para grabar sonidos que se reproducirán para mejorar las presentaciones.</a:t>
            </a:r>
            <a:endParaRPr/>
          </a:p>
        </p:txBody>
      </p:sp>
      <p:pic>
        <p:nvPicPr>
          <p:cNvPr id="111" name="Google Shape;111;g35d6a68a0a1_0_136" descr="Decorativo"/>
          <p:cNvPicPr preferRelativeResize="0"/>
          <p:nvPr/>
        </p:nvPicPr>
        <p:blipFill rotWithShape="1">
          <a:blip r:embed="rId4">
            <a:alphaModFix/>
          </a:blip>
          <a:srcRect/>
          <a:stretch/>
        </p:blipFill>
        <p:spPr>
          <a:xfrm>
            <a:off x="7936300" y="4978113"/>
            <a:ext cx="1288725" cy="12887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365ab73c13e_0_148"/>
          <p:cNvSpPr txBox="1">
            <a:spLocks noGrp="1"/>
          </p:cNvSpPr>
          <p:nvPr>
            <p:ph type="title"/>
          </p:nvPr>
        </p:nvSpPr>
        <p:spPr>
          <a:xfrm>
            <a:off x="681025" y="456075"/>
            <a:ext cx="78147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1</a:t>
            </a:r>
            <a:endParaRPr sz="2250"/>
          </a:p>
        </p:txBody>
      </p:sp>
      <p:sp>
        <p:nvSpPr>
          <p:cNvPr id="290" name="Google Shape;290;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291" name="Google Shape;291;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92" name="Google Shape;292;g365ab73c13e_0_14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93" name="Google Shape;293;g365ab73c13e_0_148"/>
          <p:cNvSpPr txBox="1"/>
          <p:nvPr/>
        </p:nvSpPr>
        <p:spPr>
          <a:xfrm>
            <a:off x="681025" y="1548375"/>
            <a:ext cx="80058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800"/>
              <a:buFont typeface="Arial"/>
              <a:buNone/>
            </a:pPr>
            <a:r>
              <a:rPr lang="en-GB" sz="2000" b="1" i="1" u="none" strike="noStrike" cap="none">
                <a:solidFill>
                  <a:srgbClr val="CD0364"/>
                </a:solidFill>
                <a:latin typeface="Helvetica Neue"/>
                <a:ea typeface="Helvetica Neue"/>
                <a:cs typeface="Helvetica Neue"/>
                <a:sym typeface="Helvetica Neue"/>
              </a:rPr>
              <a:t>Crea el código:</a:t>
            </a:r>
            <a:endParaRPr sz="1600"/>
          </a:p>
          <a:p>
            <a:pPr marL="318151" marR="2070487"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Abre</a:t>
            </a:r>
            <a:r>
              <a:rPr lang="en-GB" sz="1800" b="0" i="0" u="none" strike="noStrike" cap="none">
                <a:solidFill>
                  <a:srgbClr val="000000"/>
                </a:solidFill>
                <a:latin typeface="Helvetica Neue"/>
                <a:ea typeface="Helvetica Neue"/>
                <a:cs typeface="Helvetica Neue"/>
                <a:sym typeface="Helvetica Neue"/>
              </a:rPr>
              <a:t> Microsoft MakeCode: </a:t>
            </a:r>
            <a:r>
              <a:rPr lang="en-GB" sz="1800" b="0" i="0" u="sng" strike="noStrike" cap="none">
                <a:solidFill>
                  <a:srgbClr val="0563C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microbit.makecode.org</a:t>
            </a:r>
            <a:endParaRPr/>
          </a:p>
          <a:p>
            <a:pPr marL="318151" marR="2070487"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Explica a</a:t>
            </a:r>
            <a:r>
              <a:rPr lang="en-GB" sz="1800" b="1" i="0" u="none" strike="noStrike" cap="none">
                <a:solidFill>
                  <a:srgbClr val="6C4BC1"/>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los alumnos que utilizarán la caja de herramientas para encontrar bloques de código. </a:t>
            </a:r>
            <a:endParaRPr/>
          </a:p>
          <a:p>
            <a:pPr marL="318151" marR="2248709"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Haz clic</a:t>
            </a:r>
            <a:r>
              <a:rPr lang="en-GB" sz="1800" b="0" i="0" u="none" strike="noStrike" cap="none">
                <a:solidFill>
                  <a:schemeClr val="dk1"/>
                </a:solidFill>
                <a:latin typeface="Helvetica Neue"/>
                <a:ea typeface="Helvetica Neue"/>
                <a:cs typeface="Helvetica Neue"/>
                <a:sym typeface="Helvetica Neue"/>
              </a:rPr>
              <a:t> en Extensiones en el menú y, a continuación, en Grabación de audio para instalar la sección Grabar del editor MakeCode. </a:t>
            </a:r>
            <a:endParaRPr/>
          </a:p>
          <a:p>
            <a:pPr marL="318151" marR="2248709"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Borra</a:t>
            </a:r>
            <a:r>
              <a:rPr lang="en-GB" sz="1800" b="0" i="0" u="none" strike="noStrike" cap="none">
                <a:solidFill>
                  <a:schemeClr val="dk1"/>
                </a:solidFill>
                <a:latin typeface="Helvetica Neue"/>
                <a:ea typeface="Helvetica Neue"/>
                <a:cs typeface="Helvetica Neue"/>
                <a:sym typeface="Helvetica Neue"/>
              </a:rPr>
              <a:t> los bloques «al iniciar» y «para siempre» </a:t>
            </a:r>
            <a:br>
              <a:rPr lang="en-GB" sz="1800" b="0" i="0" u="none" strike="noStrike" cap="none">
                <a:solidFill>
                  <a:schemeClr val="dk1"/>
                </a:solidFill>
                <a:latin typeface="Helvetica Neue"/>
                <a:ea typeface="Helvetica Neue"/>
                <a:cs typeface="Helvetica Neue"/>
                <a:sym typeface="Helvetica Neue"/>
              </a:rPr>
            </a:br>
            <a:r>
              <a:rPr lang="en-GB" sz="1800" b="0" i="0" u="none" strike="noStrike" cap="none">
                <a:solidFill>
                  <a:schemeClr val="dk1"/>
                </a:solidFill>
                <a:latin typeface="Helvetica Neue"/>
                <a:ea typeface="Helvetica Neue"/>
                <a:cs typeface="Helvetica Neue"/>
                <a:sym typeface="Helvetica Neue"/>
              </a:rPr>
              <a:t>arrastrándolos y soltándolos en el menú. No necesitarás estos bloques en este proyecto. </a:t>
            </a:r>
            <a:endParaRPr/>
          </a:p>
          <a:p>
            <a:pPr marL="0" marR="373598" lvl="0" indent="0" algn="l" rtl="0">
              <a:lnSpc>
                <a:spcPct val="110000"/>
              </a:lnSpc>
              <a:spcBef>
                <a:spcPts val="130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p:txBody>
      </p:sp>
      <p:pic>
        <p:nvPicPr>
          <p:cNvPr id="294" name="Google Shape;294;g365ab73c13e_0_148" descr="extensión de grabación de audio" title="audio-recording.jpg"/>
          <p:cNvPicPr preferRelativeResize="0"/>
          <p:nvPr/>
        </p:nvPicPr>
        <p:blipFill rotWithShape="1">
          <a:blip r:embed="rId5">
            <a:alphaModFix/>
          </a:blip>
          <a:srcRect/>
          <a:stretch/>
        </p:blipFill>
        <p:spPr>
          <a:xfrm>
            <a:off x="6473717" y="2714000"/>
            <a:ext cx="3270076" cy="3642350"/>
          </a:xfrm>
          <a:prstGeom prst="rect">
            <a:avLst/>
          </a:prstGeom>
          <a:noFill/>
          <a:ln>
            <a:noFill/>
          </a:ln>
          <a:effectLst>
            <a:outerShdw blurRad="57150" dist="19050" dir="5400000" algn="bl" rotWithShape="0">
              <a:srgbClr val="000000">
                <a:alpha val="49803"/>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g37acb7539f1_0_0" descr="El bloque «al presionar el botón A» contiene un bloque de fijar frecuencia de muestreo en 10 000 para la grabación." title="ten-thousand.jpg"/>
          <p:cNvPicPr preferRelativeResize="0"/>
          <p:nvPr/>
        </p:nvPicPr>
        <p:blipFill rotWithShape="1">
          <a:blip r:embed="rId3">
            <a:alphaModFix/>
          </a:blip>
          <a:srcRect/>
          <a:stretch/>
        </p:blipFill>
        <p:spPr>
          <a:xfrm>
            <a:off x="5882625" y="2153863"/>
            <a:ext cx="3342299" cy="968954"/>
          </a:xfrm>
          <a:prstGeom prst="rect">
            <a:avLst/>
          </a:prstGeom>
          <a:noFill/>
          <a:ln w="19050" cap="flat" cmpd="sng">
            <a:solidFill>
              <a:schemeClr val="lt1"/>
            </a:solidFill>
            <a:prstDash val="solid"/>
            <a:round/>
            <a:headEnd type="none" w="sm" len="sm"/>
            <a:tailEnd type="none" w="sm" len="sm"/>
          </a:ln>
        </p:spPr>
      </p:pic>
      <p:sp>
        <p:nvSpPr>
          <p:cNvPr id="300" name="Google Shape;300;g37acb7539f1_0_0"/>
          <p:cNvSpPr/>
          <p:nvPr/>
        </p:nvSpPr>
        <p:spPr>
          <a:xfrm>
            <a:off x="2952050" y="1829450"/>
            <a:ext cx="2678700" cy="4212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a:t>
            </a:r>
            <a:r>
              <a:rPr lang="en-GB" sz="1650" b="0" i="0" u="none" strike="noStrike" cap="none">
                <a:solidFill>
                  <a:schemeClr val="dk1"/>
                </a:solidFill>
                <a:latin typeface="Helvetica Neue"/>
                <a:ea typeface="Helvetica Neue"/>
                <a:cs typeface="Helvetica Neue"/>
                <a:sym typeface="Helvetica Neue"/>
              </a:rPr>
              <a:t> </a:t>
            </a:r>
            <a:r>
              <a:rPr lang="en-GB" sz="1650" b="1" i="0" u="none" strike="noStrike" cap="none">
                <a:solidFill>
                  <a:srgbClr val="CD0364"/>
                </a:solidFill>
                <a:latin typeface="Helvetica Neue"/>
                <a:ea typeface="Helvetica Neue"/>
                <a:cs typeface="Helvetica Neue"/>
                <a:sym typeface="Helvetica Neue"/>
              </a:rPr>
              <a:t>«fijar frecuencia de muestreo en»</a:t>
            </a:r>
            <a:r>
              <a:rPr lang="en-GB" sz="1650" b="0" i="0" u="none" strike="noStrike" cap="none">
                <a:solidFill>
                  <a:schemeClr val="dk1"/>
                </a:solidFill>
                <a:latin typeface="Helvetica Neue"/>
                <a:ea typeface="Helvetica Neue"/>
                <a:cs typeface="Helvetica Neue"/>
                <a:sym typeface="Helvetica Neue"/>
              </a:rPr>
              <a:t> en el menú Grabar y colócalo dentro del bloque «al presionar el botón A».</a:t>
            </a:r>
            <a:endParaRPr/>
          </a:p>
        </p:txBody>
      </p:sp>
      <p:pic>
        <p:nvPicPr>
          <p:cNvPr id="301" name="Google Shape;301;g37acb7539f1_0_0" descr="El bloque «al presionar el botón A» contiene un bloque de fijar frecuencia de muestreo en 11 000." title="pic1.jpg"/>
          <p:cNvPicPr preferRelativeResize="0"/>
          <p:nvPr/>
        </p:nvPicPr>
        <p:blipFill rotWithShape="1">
          <a:blip r:embed="rId4">
            <a:alphaModFix/>
          </a:blip>
          <a:srcRect/>
          <a:stretch/>
        </p:blipFill>
        <p:spPr>
          <a:xfrm>
            <a:off x="3067988" y="2104463"/>
            <a:ext cx="2446824" cy="1067778"/>
          </a:xfrm>
          <a:prstGeom prst="rect">
            <a:avLst/>
          </a:prstGeom>
          <a:noFill/>
          <a:ln w="19050" cap="flat" cmpd="sng">
            <a:solidFill>
              <a:schemeClr val="lt1"/>
            </a:solidFill>
            <a:prstDash val="solid"/>
            <a:round/>
            <a:headEnd type="none" w="sm" len="sm"/>
            <a:tailEnd type="none" w="sm" len="sm"/>
          </a:ln>
        </p:spPr>
      </p:pic>
      <p:sp>
        <p:nvSpPr>
          <p:cNvPr id="302" name="Google Shape;302;g37acb7539f1_0_0"/>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2</a:t>
            </a:r>
            <a:endParaRPr sz="2250"/>
          </a:p>
        </p:txBody>
      </p:sp>
      <p:sp>
        <p:nvSpPr>
          <p:cNvPr id="303" name="Google Shape;303;g37acb7539f1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304" name="Google Shape;304;g37acb7539f1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05" name="Google Shape;305;g37acb7539f1_0_0"/>
          <p:cNvSpPr/>
          <p:nvPr/>
        </p:nvSpPr>
        <p:spPr>
          <a:xfrm>
            <a:off x="743575" y="1829175"/>
            <a:ext cx="1956600" cy="42129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0" i="0" u="none" strike="noStrike" cap="none">
                <a:solidFill>
                  <a:schemeClr val="dk1"/>
                </a:solidFill>
                <a:latin typeface="Helvetica Neue"/>
                <a:ea typeface="Helvetica Neue"/>
                <a:cs typeface="Helvetica Neue"/>
                <a:sym typeface="Helvetica Neue"/>
              </a:rPr>
              <a:t>Busca el bloque «Al pulsar el botón A» </a:t>
            </a:r>
            <a:r>
              <a:rPr lang="en-GB" sz="1650" b="1" i="0" u="none" strike="noStrike" cap="none">
                <a:solidFill>
                  <a:srgbClr val="CD0364"/>
                </a:solidFill>
                <a:latin typeface="Helvetica Neue"/>
                <a:ea typeface="Helvetica Neue"/>
                <a:cs typeface="Helvetica Neue"/>
                <a:sym typeface="Helvetica Neue"/>
              </a:rPr>
              <a:t>en la sección Entrada y añádelo a tu espacio de trabajo.</a:t>
            </a:r>
            <a:r>
              <a:rPr lang="en-GB" sz="1650" b="0" i="0" u="none" strike="noStrike" cap="none">
                <a:solidFill>
                  <a:schemeClr val="dk1"/>
                </a:solidFill>
                <a:latin typeface="Helvetica Neue"/>
                <a:ea typeface="Helvetica Neue"/>
                <a:cs typeface="Helvetica Neue"/>
                <a:sym typeface="Helvetica Neue"/>
              </a:rPr>
              <a:t> </a:t>
            </a:r>
            <a:endParaRPr/>
          </a:p>
        </p:txBody>
      </p:sp>
      <p:sp>
        <p:nvSpPr>
          <p:cNvPr id="306" name="Google Shape;306;g37acb7539f1_0_0"/>
          <p:cNvSpPr txBox="1"/>
          <p:nvPr/>
        </p:nvSpPr>
        <p:spPr>
          <a:xfrm>
            <a:off x="681025" y="1268005"/>
            <a:ext cx="4433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presionar el botón A:</a:t>
            </a:r>
            <a:endParaRPr/>
          </a:p>
        </p:txBody>
      </p:sp>
      <p:sp>
        <p:nvSpPr>
          <p:cNvPr id="307" name="Google Shape;307;g37acb7539f1_0_0"/>
          <p:cNvSpPr/>
          <p:nvPr/>
        </p:nvSpPr>
        <p:spPr>
          <a:xfrm>
            <a:off x="5882625" y="1829450"/>
            <a:ext cx="3342300" cy="4212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1" i="0" u="none" strike="noStrike" cap="none">
                <a:solidFill>
                  <a:srgbClr val="CD0364"/>
                </a:solidFill>
                <a:highlight>
                  <a:schemeClr val="lt1"/>
                </a:highlight>
                <a:latin typeface="Helvetica Neue"/>
                <a:ea typeface="Helvetica Neue"/>
                <a:cs typeface="Helvetica Neue"/>
                <a:sym typeface="Helvetica Neue"/>
              </a:rPr>
              <a:t>Cambia </a:t>
            </a:r>
            <a:r>
              <a:rPr lang="en-GB" sz="1650" b="0" i="0" u="none" strike="noStrike" cap="none">
                <a:solidFill>
                  <a:schemeClr val="dk1"/>
                </a:solidFill>
                <a:highlight>
                  <a:schemeClr val="lt1"/>
                </a:highlight>
                <a:latin typeface="Helvetica Neue"/>
                <a:ea typeface="Helvetica Neue"/>
                <a:cs typeface="Helvetica Neue"/>
                <a:sym typeface="Helvetica Neue"/>
              </a:rPr>
              <a:t>la frecuencia de muestreo de 11 000 a 10 000. Haz clic en el botón más y selecciona «grabación» en el menú desplegable. </a:t>
            </a:r>
            <a:endParaRPr/>
          </a:p>
        </p:txBody>
      </p:sp>
      <p:pic>
        <p:nvPicPr>
          <p:cNvPr id="308" name="Google Shape;308;g37acb7539f1_0_0" descr="Ilustración de un educador delante de una pizarra vacía utilizada para señalar las actividades dirigidas por el docente en esta página" title="black female teacher image.png"/>
          <p:cNvPicPr preferRelativeResize="0"/>
          <p:nvPr/>
        </p:nvPicPr>
        <p:blipFill rotWithShape="1">
          <a:blip r:embed="rId5">
            <a:alphaModFix/>
          </a:blip>
          <a:srcRect/>
          <a:stretch/>
        </p:blipFill>
        <p:spPr>
          <a:xfrm>
            <a:off x="8269200" y="316137"/>
            <a:ext cx="1428350" cy="1191276"/>
          </a:xfrm>
          <a:prstGeom prst="rect">
            <a:avLst/>
          </a:prstGeom>
          <a:noFill/>
          <a:ln>
            <a:noFill/>
          </a:ln>
        </p:spPr>
      </p:pic>
      <p:pic>
        <p:nvPicPr>
          <p:cNvPr id="309" name="Google Shape;309;g37acb7539f1_0_0" descr="Al presionar el botón A." title="step1.jpg"/>
          <p:cNvPicPr preferRelativeResize="0"/>
          <p:nvPr/>
        </p:nvPicPr>
        <p:blipFill rotWithShape="1">
          <a:blip r:embed="rId6">
            <a:alphaModFix/>
          </a:blip>
          <a:srcRect/>
          <a:stretch/>
        </p:blipFill>
        <p:spPr>
          <a:xfrm>
            <a:off x="861262" y="2227800"/>
            <a:ext cx="1721233" cy="821100"/>
          </a:xfrm>
          <a:prstGeom prst="rect">
            <a:avLst/>
          </a:prstGeom>
          <a:solidFill>
            <a:schemeClr val="lt1"/>
          </a:solidFill>
          <a:ln w="19050" cap="flat" cmpd="sng">
            <a:solidFill>
              <a:schemeClr val="lt1"/>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3706024d64f_0_27" descr="El bloque «si agitado» con un bloque de cambiar pasos en 1 en su interior."/>
          <p:cNvSpPr/>
          <p:nvPr/>
        </p:nvSpPr>
        <p:spPr>
          <a:xfrm>
            <a:off x="5282900" y="1829200"/>
            <a:ext cx="3942300" cy="42651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Añade el bloque «grabar clip de audio hasta que termine» </a:t>
            </a:r>
            <a:r>
              <a:rPr lang="en-GB" sz="1800" b="0" i="0" u="none" strike="noStrike" cap="none">
                <a:solidFill>
                  <a:schemeClr val="dk1"/>
                </a:solidFill>
                <a:latin typeface="Helvetica Neue"/>
                <a:ea typeface="Helvetica Neue"/>
                <a:cs typeface="Helvetica Neue"/>
                <a:sym typeface="Helvetica Neue"/>
              </a:rPr>
              <a:t>del menú Grabar.  </a:t>
            </a:r>
            <a:endParaRPr/>
          </a:p>
        </p:txBody>
      </p:sp>
      <p:sp>
        <p:nvSpPr>
          <p:cNvPr id="315" name="Google Shape;315;g3706024d64f_0_27"/>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3</a:t>
            </a:r>
            <a:endParaRPr sz="2250"/>
          </a:p>
        </p:txBody>
      </p:sp>
      <p:sp>
        <p:nvSpPr>
          <p:cNvPr id="316" name="Google Shape;316;g3706024d64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17" name="Google Shape;317;g3706024d64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18" name="Google Shape;318;g3706024d64f_0_27"/>
          <p:cNvSpPr/>
          <p:nvPr/>
        </p:nvSpPr>
        <p:spPr>
          <a:xfrm>
            <a:off x="743575" y="1829175"/>
            <a:ext cx="4206600" cy="4265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«mostrar ícono»</a:t>
            </a:r>
            <a:r>
              <a:rPr lang="en-GB" sz="1800" b="0" i="0" u="none" strike="noStrike" cap="none">
                <a:solidFill>
                  <a:schemeClr val="dk1"/>
                </a:solidFill>
                <a:latin typeface="Helvetica Neue"/>
                <a:ea typeface="Helvetica Neue"/>
                <a:cs typeface="Helvetica Neue"/>
                <a:sym typeface="Helvetica Neue"/>
              </a:rPr>
              <a:t> en la sección Básico. Coloca el bloque debajo del bloque «fijar frecuencia de muestreo» y selecciona la flecha para elegir la imagen cuadrada pequeña incorporada. </a:t>
            </a:r>
            <a:endParaRPr/>
          </a:p>
        </p:txBody>
      </p:sp>
      <p:sp>
        <p:nvSpPr>
          <p:cNvPr id="319" name="Google Shape;319;g3706024d64f_0_27"/>
          <p:cNvSpPr txBox="1"/>
          <p:nvPr/>
        </p:nvSpPr>
        <p:spPr>
          <a:xfrm>
            <a:off x="681025" y="1239459"/>
            <a:ext cx="5312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presionar el botón A:</a:t>
            </a:r>
            <a:endParaRPr/>
          </a:p>
        </p:txBody>
      </p:sp>
      <p:pic>
        <p:nvPicPr>
          <p:cNvPr id="320" name="Google Shape;320;g3706024d64f_0_2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21" name="Google Shape;321;g3706024d64f_0_27" descr="El bloque «al presionar el botón A» que contiene los siguientes bloques: - fijar la frecuencia de muestreo en 10 000 para la grabación - mostrar el ícono cuadrado pequeño." title="small-square.png"/>
          <p:cNvPicPr preferRelativeResize="0"/>
          <p:nvPr/>
        </p:nvPicPr>
        <p:blipFill rotWithShape="1">
          <a:blip r:embed="rId4">
            <a:alphaModFix/>
          </a:blip>
          <a:srcRect/>
          <a:stretch/>
        </p:blipFill>
        <p:spPr>
          <a:xfrm>
            <a:off x="1079510" y="2168050"/>
            <a:ext cx="3534751" cy="1448250"/>
          </a:xfrm>
          <a:prstGeom prst="rect">
            <a:avLst/>
          </a:prstGeom>
          <a:solidFill>
            <a:schemeClr val="lt1"/>
          </a:solidFill>
          <a:ln w="19050" cap="flat" cmpd="sng">
            <a:solidFill>
              <a:schemeClr val="lt1"/>
            </a:solidFill>
            <a:prstDash val="solid"/>
            <a:round/>
            <a:headEnd type="none" w="sm" len="sm"/>
            <a:tailEnd type="none" w="sm" len="sm"/>
          </a:ln>
        </p:spPr>
      </p:pic>
      <p:pic>
        <p:nvPicPr>
          <p:cNvPr id="322" name="Google Shape;322;g3706024d64f_0_27" descr="El bloque «al presionar el botón A» que contiene los siguientes bloques: - fijar la frecuencia de muestreo en 10 000 para la grabación. - mostrar ícono cuadrado pequeño - grabar el clip de audio hasta que termine." title="4-blocks.png"/>
          <p:cNvPicPr preferRelativeResize="0"/>
          <p:nvPr/>
        </p:nvPicPr>
        <p:blipFill rotWithShape="1">
          <a:blip r:embed="rId5">
            <a:alphaModFix/>
          </a:blip>
          <a:srcRect/>
          <a:stretch/>
        </p:blipFill>
        <p:spPr>
          <a:xfrm>
            <a:off x="5544325" y="2168049"/>
            <a:ext cx="3316000" cy="1710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985c79e461_0_17" descr="El bloque «si agitado» con un bloque de cambiar pasos en 1 en su interior."/>
          <p:cNvSpPr/>
          <p:nvPr/>
        </p:nvSpPr>
        <p:spPr>
          <a:xfrm>
            <a:off x="681025" y="2005550"/>
            <a:ext cx="8369100" cy="4088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Añade un bloque «borrar pantalla» </a:t>
            </a:r>
            <a:r>
              <a:rPr lang="en-GB" sz="1800" b="0" i="0" u="none" strike="noStrike" cap="none">
                <a:solidFill>
                  <a:schemeClr val="dk1"/>
                </a:solidFill>
                <a:latin typeface="Helvetica Neue"/>
                <a:ea typeface="Helvetica Neue"/>
                <a:cs typeface="Helvetica Neue"/>
                <a:sym typeface="Helvetica Neue"/>
              </a:rPr>
              <a:t>desde el menú Básico.</a:t>
            </a:r>
            <a:endParaRPr/>
          </a:p>
        </p:txBody>
      </p:sp>
      <p:sp>
        <p:nvSpPr>
          <p:cNvPr id="328" name="Google Shape;328;g3985c79e461_0_17"/>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4</a:t>
            </a:r>
            <a:endParaRPr sz="2250"/>
          </a:p>
        </p:txBody>
      </p:sp>
      <p:sp>
        <p:nvSpPr>
          <p:cNvPr id="329" name="Google Shape;329;g3985c79e461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30" name="Google Shape;330;g3985c79e461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1" name="Google Shape;331;g3985c79e461_0_17"/>
          <p:cNvSpPr txBox="1"/>
          <p:nvPr/>
        </p:nvSpPr>
        <p:spPr>
          <a:xfrm>
            <a:off x="681025" y="1367475"/>
            <a:ext cx="5312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presionar el botón A:</a:t>
            </a:r>
            <a:endParaRPr/>
          </a:p>
        </p:txBody>
      </p:sp>
      <p:pic>
        <p:nvPicPr>
          <p:cNvPr id="332" name="Google Shape;332;g3985c79e461_0_1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33" name="Google Shape;333;g3985c79e461_0_17" descr="El bloque «al presionar el botón A» que contiene los siguientes bloques: - fijar la frecuencia de muestreo en 10 000 para la grabación. - mostrar ícono cuadrado pequeño - grabar el clip de audio hasta que termine. - borrar pantalla" title="buttona.png"/>
          <p:cNvPicPr preferRelativeResize="0"/>
          <p:nvPr/>
        </p:nvPicPr>
        <p:blipFill rotWithShape="1">
          <a:blip r:embed="rId4">
            <a:alphaModFix/>
          </a:blip>
          <a:srcRect/>
          <a:stretch/>
        </p:blipFill>
        <p:spPr>
          <a:xfrm>
            <a:off x="2449275" y="2337500"/>
            <a:ext cx="4832624" cy="2755776"/>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387d8b2825d_0_2"/>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5</a:t>
            </a:r>
            <a:endParaRPr sz="2250"/>
          </a:p>
        </p:txBody>
      </p:sp>
      <p:sp>
        <p:nvSpPr>
          <p:cNvPr id="339" name="Google Shape;339;g387d8b2825d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40" name="Google Shape;340;g387d8b2825d_0_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41" name="Google Shape;341;g387d8b2825d_0_2"/>
          <p:cNvSpPr/>
          <p:nvPr/>
        </p:nvSpPr>
        <p:spPr>
          <a:xfrm>
            <a:off x="743575" y="1829175"/>
            <a:ext cx="2631600" cy="42129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Arrastra un bloque «al presionar el botón A»</a:t>
            </a:r>
            <a:r>
              <a:rPr lang="en-GB" sz="1600" b="0" i="0" u="none" strike="noStrike" cap="none">
                <a:solidFill>
                  <a:schemeClr val="dk1"/>
                </a:solidFill>
                <a:latin typeface="Helvetica Neue"/>
                <a:ea typeface="Helvetica Neue"/>
                <a:cs typeface="Helvetica Neue"/>
                <a:sym typeface="Helvetica Neue"/>
              </a:rPr>
              <a:t> al área de trabajo y utiliza la flecha del menú desplegable para cambiar la A por una B. </a:t>
            </a:r>
            <a:endParaRPr/>
          </a:p>
        </p:txBody>
      </p:sp>
      <p:sp>
        <p:nvSpPr>
          <p:cNvPr id="342" name="Google Shape;342;g387d8b2825d_0_2"/>
          <p:cNvSpPr/>
          <p:nvPr/>
        </p:nvSpPr>
        <p:spPr>
          <a:xfrm>
            <a:off x="3730425" y="1829175"/>
            <a:ext cx="4927800" cy="4212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un bloque «fijar frecuencia de muestreo en»</a:t>
            </a:r>
            <a:r>
              <a:rPr lang="en-GB" sz="1600" b="0" i="0" u="none" strike="noStrike" cap="none">
                <a:solidFill>
                  <a:schemeClr val="dk1"/>
                </a:solidFill>
                <a:latin typeface="Helvetica Neue"/>
                <a:ea typeface="Helvetica Neue"/>
                <a:cs typeface="Helvetica Neue"/>
                <a:sym typeface="Helvetica Neue"/>
              </a:rPr>
              <a:t> en el menú Grabar. Añádelo al bloque «al presionar el botón B» y cambia el valor de 11 000 a 20 000. Haz clic en el botón más y selecciona «para reproducción» en las opciones desplegables. </a:t>
            </a:r>
            <a:endParaRPr/>
          </a:p>
        </p:txBody>
      </p:sp>
      <p:sp>
        <p:nvSpPr>
          <p:cNvPr id="343" name="Google Shape;343;g387d8b2825d_0_2"/>
          <p:cNvSpPr txBox="1"/>
          <p:nvPr/>
        </p:nvSpPr>
        <p:spPr>
          <a:xfrm>
            <a:off x="681024" y="1258861"/>
            <a:ext cx="4796231" cy="656047"/>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presionar el botón B:</a:t>
            </a:r>
            <a:endParaRPr/>
          </a:p>
        </p:txBody>
      </p:sp>
      <p:pic>
        <p:nvPicPr>
          <p:cNvPr id="344" name="Google Shape;344;g387d8b2825d_0_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45" name="Google Shape;345;g387d8b2825d_0_2" descr="El bloque «al presionar el botón B» que contiene el bloque de fijar la frecuencia de muestreo en 20 000 para la reproducción." title="set-sample-20000.png"/>
          <p:cNvPicPr preferRelativeResize="0"/>
          <p:nvPr/>
        </p:nvPicPr>
        <p:blipFill rotWithShape="1">
          <a:blip r:embed="rId4">
            <a:alphaModFix/>
          </a:blip>
          <a:srcRect/>
          <a:stretch/>
        </p:blipFill>
        <p:spPr>
          <a:xfrm>
            <a:off x="4271225" y="2516312"/>
            <a:ext cx="3846195" cy="1191300"/>
          </a:xfrm>
          <a:prstGeom prst="rect">
            <a:avLst/>
          </a:prstGeom>
          <a:noFill/>
          <a:ln w="19050" cap="flat" cmpd="sng">
            <a:solidFill>
              <a:schemeClr val="lt1"/>
            </a:solidFill>
            <a:prstDash val="solid"/>
            <a:round/>
            <a:headEnd type="none" w="sm" len="sm"/>
            <a:tailEnd type="none" w="sm" len="sm"/>
          </a:ln>
        </p:spPr>
      </p:pic>
      <p:pic>
        <p:nvPicPr>
          <p:cNvPr id="346" name="Google Shape;346;g387d8b2825d_0_2" descr="Bloque «al presionar el botón A» desactivado." title="microbit-screenshot (23).png"/>
          <p:cNvPicPr preferRelativeResize="0"/>
          <p:nvPr/>
        </p:nvPicPr>
        <p:blipFill rotWithShape="1">
          <a:blip r:embed="rId5">
            <a:alphaModFix/>
          </a:blip>
          <a:srcRect l="65999" t="15354" r="17901" b="59051"/>
          <a:stretch/>
        </p:blipFill>
        <p:spPr>
          <a:xfrm>
            <a:off x="1112302" y="2043352"/>
            <a:ext cx="1894149" cy="952876"/>
          </a:xfrm>
          <a:prstGeom prst="rect">
            <a:avLst/>
          </a:prstGeom>
          <a:noFill/>
          <a:ln>
            <a:noFill/>
          </a:ln>
        </p:spPr>
      </p:pic>
      <p:pic>
        <p:nvPicPr>
          <p:cNvPr id="347" name="Google Shape;347;g387d8b2825d_0_2" descr="Bloque «al presionar el botón B»" title="microbit-screenshot (23).png"/>
          <p:cNvPicPr preferRelativeResize="0"/>
          <p:nvPr/>
        </p:nvPicPr>
        <p:blipFill rotWithShape="1">
          <a:blip r:embed="rId5">
            <a:alphaModFix/>
          </a:blip>
          <a:srcRect l="84692" t="14729" r="-790" b="59674"/>
          <a:stretch/>
        </p:blipFill>
        <p:spPr>
          <a:xfrm>
            <a:off x="1112302" y="3224401"/>
            <a:ext cx="1894149" cy="952876"/>
          </a:xfrm>
          <a:prstGeom prst="rect">
            <a:avLst/>
          </a:prstGeom>
          <a:noFill/>
          <a:ln>
            <a:noFill/>
          </a:ln>
        </p:spPr>
      </p:pic>
      <p:sp>
        <p:nvSpPr>
          <p:cNvPr id="348" name="Google Shape;348;g387d8b2825d_0_2" descr="Flecha rosa hacia abajo para indicar que los alumnos cambiarán el bloque gris, inutilizable al pulsar el botón A, por uno rosa, utilizable al pulsar el botón B, haciendo clic en la flecha hacia abajo situada junto a la letra A y seleccionando la letra B."/>
          <p:cNvSpPr txBox="1"/>
          <p:nvPr/>
        </p:nvSpPr>
        <p:spPr>
          <a:xfrm>
            <a:off x="1800659" y="2768412"/>
            <a:ext cx="517500" cy="635400"/>
          </a:xfrm>
          <a:prstGeom prst="rect">
            <a:avLst/>
          </a:prstGeom>
          <a:noFill/>
          <a:ln>
            <a:noFill/>
          </a:ln>
        </p:spPr>
        <p:txBody>
          <a:bodyPr spcFirstLastPara="1" wrap="square" lIns="108600" tIns="108600" rIns="108600" bIns="108600" anchor="t" anchorCtr="0">
            <a:spAutoFit/>
          </a:bodyPr>
          <a:lstStyle/>
          <a:p>
            <a:pPr marL="0" marR="0" lvl="0" indent="0" algn="ctr" rtl="0">
              <a:lnSpc>
                <a:spcPct val="100000"/>
              </a:lnSpc>
              <a:spcBef>
                <a:spcPts val="0"/>
              </a:spcBef>
              <a:spcAft>
                <a:spcPts val="0"/>
              </a:spcAft>
              <a:buClr>
                <a:srgbClr val="000000"/>
              </a:buClr>
              <a:buSzPts val="2702"/>
              <a:buFont typeface="Arial"/>
              <a:buNone/>
            </a:pPr>
            <a:r>
              <a:rPr lang="en-GB" sz="2702" b="0" i="0" u="none" strike="noStrike" cap="none">
                <a:solidFill>
                  <a:srgbClr val="CD0364"/>
                </a:solidFill>
                <a:latin typeface="Helvetica Neue"/>
                <a:ea typeface="Helvetica Neue"/>
                <a:cs typeface="Helvetica Neue"/>
                <a:sym typeface="Helvetica Neue"/>
              </a:rPr>
              <a: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g388121e56ab_0_13"/>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6</a:t>
            </a:r>
            <a:endParaRPr sz="2250"/>
          </a:p>
        </p:txBody>
      </p:sp>
      <p:sp>
        <p:nvSpPr>
          <p:cNvPr id="354" name="Google Shape;354;g388121e56ab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25</a:t>
            </a:fld>
            <a:endParaRPr/>
          </a:p>
        </p:txBody>
      </p:sp>
      <p:sp>
        <p:nvSpPr>
          <p:cNvPr id="355" name="Google Shape;355;g388121e56ab_0_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6" name="Google Shape;356;g388121e56ab_0_13"/>
          <p:cNvSpPr/>
          <p:nvPr/>
        </p:nvSpPr>
        <p:spPr>
          <a:xfrm>
            <a:off x="4154025" y="1825450"/>
            <a:ext cx="4115100" cy="4212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«reproducir clip de audio hasta que termine» </a:t>
            </a:r>
            <a:r>
              <a:rPr lang="en-GB" sz="1600" b="0" i="0" u="none" strike="noStrike" cap="none">
                <a:solidFill>
                  <a:schemeClr val="dk1"/>
                </a:solidFill>
                <a:latin typeface="Helvetica Neue"/>
                <a:ea typeface="Helvetica Neue"/>
                <a:cs typeface="Helvetica Neue"/>
                <a:sym typeface="Helvetica Neue"/>
              </a:rPr>
              <a:t>en la sección Grabar y colócalo debajo del ícono de reproducción. </a:t>
            </a:r>
            <a:endParaRPr sz="1600"/>
          </a:p>
        </p:txBody>
      </p:sp>
      <p:sp>
        <p:nvSpPr>
          <p:cNvPr id="357" name="Google Shape;357;g388121e56ab_0_13"/>
          <p:cNvSpPr txBox="1"/>
          <p:nvPr/>
        </p:nvSpPr>
        <p:spPr>
          <a:xfrm>
            <a:off x="681024" y="1249717"/>
            <a:ext cx="4512767" cy="656047"/>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presionar el botón B:</a:t>
            </a:r>
            <a:endParaRPr/>
          </a:p>
        </p:txBody>
      </p:sp>
      <p:pic>
        <p:nvPicPr>
          <p:cNvPr id="358" name="Google Shape;358;g388121e56ab_0_13"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59" name="Google Shape;359;g388121e56ab_0_13" descr="El bloque «al presionar el botón B» que contiene los siguientes bloques: - fijar la frecuencia de muestreo en 20 000 para la grabación. - un bloque de mostrar led con una flecha de reproducción representada en él - reproducir clip de audio hasta que termine." title="four-blocks.png"/>
          <p:cNvPicPr preferRelativeResize="0"/>
          <p:nvPr/>
        </p:nvPicPr>
        <p:blipFill rotWithShape="1">
          <a:blip r:embed="rId4">
            <a:alphaModFix/>
          </a:blip>
          <a:srcRect/>
          <a:stretch/>
        </p:blipFill>
        <p:spPr>
          <a:xfrm>
            <a:off x="4558825" y="1983037"/>
            <a:ext cx="3305501" cy="2647000"/>
          </a:xfrm>
          <a:prstGeom prst="rect">
            <a:avLst/>
          </a:prstGeom>
          <a:noFill/>
          <a:ln w="19050" cap="flat" cmpd="sng">
            <a:solidFill>
              <a:schemeClr val="lt1"/>
            </a:solidFill>
            <a:prstDash val="solid"/>
            <a:round/>
            <a:headEnd type="none" w="sm" len="sm"/>
            <a:tailEnd type="none" w="sm" len="sm"/>
          </a:ln>
        </p:spPr>
      </p:pic>
      <p:sp>
        <p:nvSpPr>
          <p:cNvPr id="360" name="Google Shape;360;g388121e56ab_0_13"/>
          <p:cNvSpPr/>
          <p:nvPr/>
        </p:nvSpPr>
        <p:spPr>
          <a:xfrm>
            <a:off x="681025" y="1825450"/>
            <a:ext cx="3212700" cy="4212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00" b="1" i="0" u="none" strike="noStrike" cap="none">
                <a:solidFill>
                  <a:srgbClr val="CD0364"/>
                </a:solidFill>
                <a:highlight>
                  <a:schemeClr val="lt1"/>
                </a:highlight>
                <a:latin typeface="Helvetica Neue"/>
                <a:ea typeface="Helvetica Neue"/>
                <a:cs typeface="Helvetica Neue"/>
                <a:sym typeface="Helvetica Neue"/>
              </a:rPr>
              <a:t>Busca el bloque «mostrar led» </a:t>
            </a:r>
            <a:r>
              <a:rPr lang="en-GB" sz="1600" b="0" i="0" u="none" strike="noStrike" cap="none">
                <a:solidFill>
                  <a:schemeClr val="dk1"/>
                </a:solidFill>
                <a:highlight>
                  <a:schemeClr val="lt1"/>
                </a:highlight>
                <a:latin typeface="Helvetica Neue"/>
                <a:ea typeface="Helvetica Neue"/>
                <a:cs typeface="Helvetica Neue"/>
                <a:sym typeface="Helvetica Neue"/>
              </a:rPr>
              <a:t>en la sección Básico y haz clic en los led individuales para crear un ícono de «reproducir». </a:t>
            </a:r>
            <a:endParaRPr sz="1600"/>
          </a:p>
        </p:txBody>
      </p:sp>
      <p:pic>
        <p:nvPicPr>
          <p:cNvPr id="361" name="Google Shape;361;g388121e56ab_0_13" descr="El bloque «al presionar el botón B» que contiene los siguientes bloques: - fijar la frecuencia de muestreo en 20 000 para la grabación. - un bloque de mostrar led con una flecha de reproducción representada en él" title="play.png"/>
          <p:cNvPicPr preferRelativeResize="0"/>
          <p:nvPr/>
        </p:nvPicPr>
        <p:blipFill rotWithShape="1">
          <a:blip r:embed="rId5">
            <a:alphaModFix/>
          </a:blip>
          <a:srcRect/>
          <a:stretch/>
        </p:blipFill>
        <p:spPr>
          <a:xfrm>
            <a:off x="873087" y="2117125"/>
            <a:ext cx="2935974" cy="20798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88121e56ab_0_0" descr="El bloque «si agitado» con un bloque de cambiar pasos en 1 en su interior."/>
          <p:cNvSpPr/>
          <p:nvPr/>
        </p:nvSpPr>
        <p:spPr>
          <a:xfrm>
            <a:off x="681025" y="2005550"/>
            <a:ext cx="8369100" cy="4088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800" b="1" i="0" u="none" strike="noStrike" cap="none">
                <a:solidFill>
                  <a:srgbClr val="CD0364"/>
                </a:solidFill>
                <a:latin typeface="Helvetica Neue"/>
                <a:ea typeface="Helvetica Neue"/>
                <a:cs typeface="Helvetica Neue"/>
                <a:sym typeface="Helvetica Neue"/>
              </a:rPr>
              <a:t>Añade el bloque «borrar pantalla»</a:t>
            </a:r>
            <a:r>
              <a:rPr lang="en-GB" sz="1800" b="0" i="0" u="none" strike="noStrike" cap="none">
                <a:solidFill>
                  <a:schemeClr val="dk1"/>
                </a:solidFill>
                <a:latin typeface="Helvetica Neue"/>
                <a:ea typeface="Helvetica Neue"/>
                <a:cs typeface="Helvetica Neue"/>
                <a:sym typeface="Helvetica Neue"/>
              </a:rPr>
              <a:t> del menú Básico. </a:t>
            </a:r>
            <a:endParaRPr/>
          </a:p>
        </p:txBody>
      </p:sp>
      <p:sp>
        <p:nvSpPr>
          <p:cNvPr id="367" name="Google Shape;367;g388121e56ab_0_0"/>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7</a:t>
            </a:r>
            <a:endParaRPr sz="2250"/>
          </a:p>
        </p:txBody>
      </p:sp>
      <p:sp>
        <p:nvSpPr>
          <p:cNvPr id="368" name="Google Shape;368;g388121e56ab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26</a:t>
            </a:fld>
            <a:endParaRPr/>
          </a:p>
        </p:txBody>
      </p:sp>
      <p:sp>
        <p:nvSpPr>
          <p:cNvPr id="369" name="Google Shape;369;g388121e56ab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70" name="Google Shape;370;g388121e56ab_0_0"/>
          <p:cNvSpPr txBox="1"/>
          <p:nvPr/>
        </p:nvSpPr>
        <p:spPr>
          <a:xfrm>
            <a:off x="681025" y="1367475"/>
            <a:ext cx="5312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al presionar el botón A:</a:t>
            </a:r>
            <a:endParaRPr/>
          </a:p>
        </p:txBody>
      </p:sp>
      <p:pic>
        <p:nvPicPr>
          <p:cNvPr id="371" name="Google Shape;371;g388121e56ab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72" name="Google Shape;372;g388121e56ab_0_0" descr="El bloque «al presionar el botón B» que contiene los siguientes bloques: - fijar la frecuencia de muestreo en 20 000 para la grabación. - un bloque de mostrar led con una flecha de reproducción representada en él - reproducir clip de audio hasta que termine - borrar pantalla " title="buttonb.png"/>
          <p:cNvPicPr preferRelativeResize="0"/>
          <p:nvPr/>
        </p:nvPicPr>
        <p:blipFill rotWithShape="1">
          <a:blip r:embed="rId4">
            <a:alphaModFix/>
          </a:blip>
          <a:srcRect/>
          <a:stretch/>
        </p:blipFill>
        <p:spPr>
          <a:xfrm>
            <a:off x="3125425" y="2224625"/>
            <a:ext cx="3480300" cy="3079575"/>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g365ab73c13e_0_35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250">
                <a:solidFill>
                  <a:srgbClr val="CD0364"/>
                </a:solidFill>
              </a:rPr>
              <a:t>Picante 🌶️🌶️🌶️ Pasos de la actividad de los alumnos 8</a:t>
            </a:r>
            <a:endParaRPr sz="2250"/>
          </a:p>
        </p:txBody>
      </p:sp>
      <p:sp>
        <p:nvSpPr>
          <p:cNvPr id="378" name="Google Shape;378;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27</a:t>
            </a:fld>
            <a:endParaRPr/>
          </a:p>
        </p:txBody>
      </p:sp>
      <p:sp>
        <p:nvSpPr>
          <p:cNvPr id="379" name="Google Shape;379;g365ab73c13e_0_354"/>
          <p:cNvSpPr txBox="1">
            <a:spLocks noGrp="1"/>
          </p:cNvSpPr>
          <p:nvPr>
            <p:ph type="body" idx="1"/>
          </p:nvPr>
        </p:nvSpPr>
        <p:spPr>
          <a:xfrm>
            <a:off x="681036" y="1510271"/>
            <a:ext cx="8544000" cy="4609500"/>
          </a:xfrm>
          <a:prstGeom prst="rect">
            <a:avLst/>
          </a:prstGeom>
          <a:noFill/>
          <a:ln>
            <a:noFill/>
          </a:ln>
        </p:spPr>
        <p:txBody>
          <a:bodyPr spcFirstLastPara="1" wrap="square" lIns="91425" tIns="45700" rIns="91425" bIns="45700" anchor="t" anchorCtr="0">
            <a:normAutofit/>
          </a:bodyPr>
          <a:lstStyle/>
          <a:p>
            <a:pPr marL="457200" lvl="0" indent="-346075" algn="l" rtl="0">
              <a:lnSpc>
                <a:spcPct val="110000"/>
              </a:lnSpc>
              <a:spcBef>
                <a:spcPts val="1300"/>
              </a:spcBef>
              <a:spcAft>
                <a:spcPts val="0"/>
              </a:spcAft>
              <a:buClr>
                <a:srgbClr val="6C4BC1"/>
              </a:buClr>
              <a:buSzPts val="1850"/>
              <a:buChar char="•"/>
            </a:pPr>
            <a:r>
              <a:rPr lang="en-GB" sz="1800" b="1">
                <a:solidFill>
                  <a:srgbClr val="CD0364"/>
                </a:solidFill>
              </a:rPr>
              <a:t>Descarga</a:t>
            </a:r>
            <a:r>
              <a:rPr lang="en-GB" sz="1800"/>
              <a:t> el código en el micro:bit.  </a:t>
            </a:r>
            <a:endParaRPr/>
          </a:p>
          <a:p>
            <a:pPr marL="457200" lvl="0" indent="-346075" algn="l" rtl="0">
              <a:lnSpc>
                <a:spcPct val="110000"/>
              </a:lnSpc>
              <a:spcBef>
                <a:spcPts val="1300"/>
              </a:spcBef>
              <a:spcAft>
                <a:spcPts val="0"/>
              </a:spcAft>
              <a:buClr>
                <a:srgbClr val="6C4BC1"/>
              </a:buClr>
              <a:buSzPts val="1850"/>
              <a:buChar char="•"/>
            </a:pPr>
            <a:r>
              <a:rPr lang="en-GB" sz="1800" b="1">
                <a:solidFill>
                  <a:srgbClr val="CD0364"/>
                </a:solidFill>
              </a:rPr>
              <a:t>Desenchufa </a:t>
            </a:r>
            <a:r>
              <a:rPr lang="en-GB" sz="1800" b="1">
                <a:solidFill>
                  <a:srgbClr val="2993D6"/>
                </a:solidFill>
              </a:rPr>
              <a:t> </a:t>
            </a:r>
            <a:r>
              <a:rPr lang="en-GB" sz="1800"/>
              <a:t>el micro:bit y </a:t>
            </a:r>
            <a:r>
              <a:rPr lang="en-GB" sz="1800" b="1">
                <a:solidFill>
                  <a:srgbClr val="CD0364"/>
                </a:solidFill>
              </a:rPr>
              <a:t>conecta</a:t>
            </a:r>
            <a:r>
              <a:rPr lang="en-GB" sz="1800"/>
              <a:t> una batería.  </a:t>
            </a:r>
            <a:endParaRPr/>
          </a:p>
          <a:p>
            <a:pPr marL="457200" lvl="0" indent="-346075" algn="l" rtl="0">
              <a:lnSpc>
                <a:spcPct val="110000"/>
              </a:lnSpc>
              <a:spcBef>
                <a:spcPts val="1300"/>
              </a:spcBef>
              <a:spcAft>
                <a:spcPts val="0"/>
              </a:spcAft>
              <a:buClr>
                <a:srgbClr val="6C4BC1"/>
              </a:buClr>
              <a:buSzPts val="1850"/>
              <a:buChar char="•"/>
            </a:pPr>
            <a:r>
              <a:rPr lang="en-GB" sz="1800" b="1">
                <a:solidFill>
                  <a:srgbClr val="CD0364"/>
                </a:solidFill>
              </a:rPr>
              <a:t>Lee </a:t>
            </a:r>
            <a:r>
              <a:rPr lang="en-GB" sz="1800" b="1">
                <a:solidFill>
                  <a:srgbClr val="2A92D6"/>
                </a:solidFill>
              </a:rPr>
              <a:t> </a:t>
            </a:r>
            <a:r>
              <a:rPr lang="en-GB" sz="1800"/>
              <a:t>tu presentación para decidir qué sonidos te gustaría añadir para mejorarla y cuándo reproducirás esos sonidos.</a:t>
            </a:r>
            <a:endParaRPr/>
          </a:p>
          <a:p>
            <a:pPr marL="457200" lvl="0" indent="-346075" algn="l" rtl="0">
              <a:lnSpc>
                <a:spcPct val="110000"/>
              </a:lnSpc>
              <a:spcBef>
                <a:spcPts val="1300"/>
              </a:spcBef>
              <a:spcAft>
                <a:spcPts val="0"/>
              </a:spcAft>
              <a:buClr>
                <a:srgbClr val="6C4BC1"/>
              </a:buClr>
              <a:buSzPts val="1850"/>
              <a:buChar char="•"/>
            </a:pPr>
            <a:r>
              <a:rPr lang="en-GB" sz="1800" b="1">
                <a:solidFill>
                  <a:srgbClr val="CD0364"/>
                </a:solidFill>
              </a:rPr>
              <a:t>Presiona</a:t>
            </a:r>
            <a:r>
              <a:rPr lang="en-GB" sz="1800"/>
              <a:t> el botón A y habla por el micrófono. </a:t>
            </a:r>
            <a:endParaRPr/>
          </a:p>
          <a:p>
            <a:pPr marL="457200" lvl="0" indent="-346075" algn="l" rtl="0">
              <a:lnSpc>
                <a:spcPct val="110000"/>
              </a:lnSpc>
              <a:spcBef>
                <a:spcPts val="1300"/>
              </a:spcBef>
              <a:spcAft>
                <a:spcPts val="0"/>
              </a:spcAft>
              <a:buClr>
                <a:srgbClr val="6C4BC1"/>
              </a:buClr>
              <a:buSzPts val="1850"/>
              <a:buChar char="•"/>
            </a:pPr>
            <a:r>
              <a:rPr lang="en-GB" sz="1800" b="1">
                <a:solidFill>
                  <a:srgbClr val="CD0364"/>
                </a:solidFill>
              </a:rPr>
              <a:t>Presiona</a:t>
            </a:r>
            <a:r>
              <a:rPr lang="en-GB" sz="1800"/>
              <a:t> el botón B para reproducir los sonidos acelerados. ¿Suena como esperabas? Si no es así, vuelve a grabar los sonidos. </a:t>
            </a:r>
            <a:endParaRPr/>
          </a:p>
          <a:p>
            <a:pPr marL="457200" lvl="0" indent="-346075" algn="l" rtl="0">
              <a:lnSpc>
                <a:spcPct val="110000"/>
              </a:lnSpc>
              <a:spcBef>
                <a:spcPts val="1300"/>
              </a:spcBef>
              <a:spcAft>
                <a:spcPts val="0"/>
              </a:spcAft>
              <a:buClr>
                <a:srgbClr val="6C4BC1"/>
              </a:buClr>
              <a:buSzPts val="1850"/>
              <a:buChar char="•"/>
            </a:pPr>
            <a:r>
              <a:rPr lang="en-GB" sz="1800" b="1">
                <a:solidFill>
                  <a:srgbClr val="CD0364"/>
                </a:solidFill>
              </a:rPr>
              <a:t>Practica</a:t>
            </a:r>
            <a:r>
              <a:rPr lang="en-GB" sz="1800"/>
              <a:t> tu presentación con los efectos de sonido. Cuando estés listo, pruébalo delante de un público. </a:t>
            </a:r>
            <a:endParaRPr/>
          </a:p>
        </p:txBody>
      </p:sp>
      <p:sp>
        <p:nvSpPr>
          <p:cNvPr id="380" name="Google Shape;380;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81" name="Google Shape;381;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382" name="Google Shape;382;g365ab73c13e_0_354"/>
          <p:cNvSpPr/>
          <p:nvPr/>
        </p:nvSpPr>
        <p:spPr>
          <a:xfrm>
            <a:off x="681025" y="5404875"/>
            <a:ext cx="8626200" cy="9114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endParaRPr sz="14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t>
            </a:r>
            <a:r>
              <a:rPr lang="en-GB" sz="1800" b="0" i="0" u="none" strike="noStrike" cap="none">
                <a:solidFill>
                  <a:schemeClr val="dk1"/>
                </a:solidFill>
                <a:latin typeface="Helvetica Neue"/>
                <a:ea typeface="Helvetica Neue"/>
                <a:cs typeface="Helvetica Neue"/>
                <a:sym typeface="Helvetica Neue"/>
              </a:rPr>
              <a:t>ten en cuenta el ruido de fondo al grabar. Considera la posibilidad de permitir que los alumnos utilicen un espacio tranquilo para grabar, como el pasillo o la biblioteca. </a:t>
            </a:r>
            <a:endParaRPr sz="1800"/>
          </a:p>
          <a:p>
            <a:pPr marL="0" marR="0" lvl="0" indent="0" algn="l" rtl="0">
              <a:lnSpc>
                <a:spcPct val="110000"/>
              </a:lnSpc>
              <a:spcBef>
                <a:spcPts val="1300"/>
              </a:spcBef>
              <a:spcAft>
                <a:spcPts val="0"/>
              </a:spcAft>
              <a:buClr>
                <a:srgbClr val="000000"/>
              </a:buClr>
              <a:buSzPts val="1800"/>
              <a:buFont typeface="Arial"/>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365ab73c13e_0_129"/>
          <p:cNvSpPr txBox="1">
            <a:spLocks noGrp="1"/>
          </p:cNvSpPr>
          <p:nvPr>
            <p:ph type="title"/>
          </p:nvPr>
        </p:nvSpPr>
        <p:spPr>
          <a:xfrm>
            <a:off x="681027" y="456075"/>
            <a:ext cx="7263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388" name="Google Shape;388;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28</a:t>
            </a:fld>
            <a:endParaRPr/>
          </a:p>
        </p:txBody>
      </p:sp>
      <p:sp>
        <p:nvSpPr>
          <p:cNvPr id="389" name="Google Shape;389;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90" name="Google Shape;390;g365ab73c13e_0_129"/>
          <p:cNvSpPr txBox="1">
            <a:spLocks noGrp="1"/>
          </p:cNvSpPr>
          <p:nvPr>
            <p:ph type="body" idx="1"/>
          </p:nvPr>
        </p:nvSpPr>
        <p:spPr>
          <a:xfrm>
            <a:off x="681036" y="151179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800"/>
              <a:buFont typeface="Arial"/>
              <a:buNone/>
            </a:pPr>
            <a:r>
              <a:rPr lang="en-GB" sz="1650"/>
              <a:t>Este proyecto utiliza el micrófono para grabar tus sonidos y el altavoz para reproducirlos a mayor velocidad, lo que produce un divertido efecto de sonido. </a:t>
            </a:r>
            <a:endParaRPr sz="1650"/>
          </a:p>
        </p:txBody>
      </p:sp>
      <p:pic>
        <p:nvPicPr>
          <p:cNvPr id="391" name="Google Shape;391;g365ab73c13e_0_129"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392" name="Google Shape;392;g365ab73c13e_0_129"/>
          <p:cNvSpPr/>
          <p:nvPr/>
        </p:nvSpPr>
        <p:spPr>
          <a:xfrm>
            <a:off x="813950" y="2277875"/>
            <a:ext cx="8285100" cy="40785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5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chemeClr val="dk1"/>
              </a:buClr>
              <a:buSzPts val="1600"/>
              <a:buFont typeface="Arial"/>
              <a:buNone/>
            </a:pPr>
            <a:r>
              <a:rPr lang="en-GB" sz="1650" b="0" i="0" u="none" strike="noStrike" cap="none">
                <a:solidFill>
                  <a:schemeClr val="dk1"/>
                </a:solidFill>
                <a:latin typeface="Helvetica Neue"/>
                <a:ea typeface="Helvetica Neue"/>
                <a:cs typeface="Helvetica Neue"/>
                <a:sym typeface="Helvetica Neue"/>
              </a:rPr>
              <a:t>Cuando se presiona el botón A, el bloque «fijar la frecuencia de muestreo en 10 000 para la grabación» establece la frecuencia de muestreo en 10 000 hercios (Hz), lo que significa que el sonido se muestrea desde el micro:bit 10 000 veces por segundo durante un máximo de tres segundos. Se muestra un pequeño cuadrado en la pantalla led mientras el micrófono está grabando. La pantalla led se apaga para indicar que la grabación de audio ha finalizado.</a:t>
            </a:r>
            <a:endParaRPr sz="1650"/>
          </a:p>
        </p:txBody>
      </p:sp>
      <p:pic>
        <p:nvPicPr>
          <p:cNvPr id="393" name="Google Shape;393;g365ab73c13e_0_129" descr="El bloque «al presionar el botón A» contiene los siguientes bloques: - Fijar la frecuencia de muestreo en 10 000 para la grabación - Mostrar el ícono cuadrado pequeño - Grabar el clip de audio hasta que termine - Borrar la pantalla" title="buttona.png"/>
          <p:cNvPicPr preferRelativeResize="0"/>
          <p:nvPr/>
        </p:nvPicPr>
        <p:blipFill rotWithShape="1">
          <a:blip r:embed="rId4">
            <a:alphaModFix/>
          </a:blip>
          <a:srcRect/>
          <a:stretch/>
        </p:blipFill>
        <p:spPr>
          <a:xfrm>
            <a:off x="3107112" y="2395144"/>
            <a:ext cx="3446151" cy="19651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387d8b2825d_0_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399" name="Google Shape;399;g387d8b2825d_0_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29</a:t>
            </a:fld>
            <a:endParaRPr/>
          </a:p>
        </p:txBody>
      </p:sp>
      <p:sp>
        <p:nvSpPr>
          <p:cNvPr id="400" name="Google Shape;400;g387d8b2825d_0_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01" name="Google Shape;401;g387d8b2825d_0_19"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402" name="Google Shape;402;g387d8b2825d_0_19"/>
          <p:cNvSpPr/>
          <p:nvPr/>
        </p:nvSpPr>
        <p:spPr>
          <a:xfrm>
            <a:off x="810475" y="1658610"/>
            <a:ext cx="8285100" cy="46095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5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chemeClr val="dk1"/>
              </a:buClr>
              <a:buSzPts val="1600"/>
              <a:buFont typeface="Arial"/>
              <a:buNone/>
            </a:pPr>
            <a:r>
              <a:rPr lang="en-GB" sz="1650" b="0" i="0" u="none" strike="noStrike" cap="none">
                <a:solidFill>
                  <a:schemeClr val="dk1"/>
                </a:solidFill>
                <a:latin typeface="Helvetica Neue"/>
                <a:ea typeface="Helvetica Neue"/>
                <a:cs typeface="Helvetica Neue"/>
                <a:sym typeface="Helvetica Neue"/>
              </a:rPr>
              <a:t>Cuando se presiona el botón B, el bloque «fijar la frecuencia de muestreo en 20 000 para la reproducción» establece la frecuencia de reproducción en 20 000 hercios (Hz), o 20 000 veces por segundo. Reproduce el doble de rápido y duplica el tono de cualquier sonido grabado. La pantalla led se borra para indicar el final de la grabación.</a:t>
            </a:r>
            <a:endParaRPr sz="1650"/>
          </a:p>
        </p:txBody>
      </p:sp>
      <p:pic>
        <p:nvPicPr>
          <p:cNvPr id="403" name="Google Shape;403;g387d8b2825d_0_19" descr="El bloque «al presionar el botón B» que contiene los siguientes bloques: - fijar la frecuencia de muestreo en 20 000 para la grabación. - un bloque de mostrar led con una flecha de reproducción representada en él - reproducir clip de audio hasta que termine - borrar pantalla " title="buttonb.png"/>
          <p:cNvPicPr preferRelativeResize="0"/>
          <p:nvPr/>
        </p:nvPicPr>
        <p:blipFill rotWithShape="1">
          <a:blip r:embed="rId4">
            <a:alphaModFix/>
          </a:blip>
          <a:srcRect/>
          <a:stretch/>
        </p:blipFill>
        <p:spPr>
          <a:xfrm>
            <a:off x="3286775" y="1736101"/>
            <a:ext cx="3176575" cy="2810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712d637243_0_2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18" name="Google Shape;118;g3712d637243_0_2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10000"/>
          </a:bodyPr>
          <a:lstStyle/>
          <a:p>
            <a:pPr marL="0" marR="76600" lvl="0" indent="0" algn="l" rtl="0">
              <a:lnSpc>
                <a:spcPct val="100000"/>
              </a:lnSpc>
              <a:spcBef>
                <a:spcPts val="1000"/>
              </a:spcBef>
              <a:spcAft>
                <a:spcPts val="0"/>
              </a:spcAft>
              <a:buClr>
                <a:schemeClr val="dk1"/>
              </a:buClr>
              <a:buSzPts val="1100"/>
              <a:buFont typeface="Arial"/>
              <a:buNone/>
            </a:pPr>
            <a:r>
              <a:rPr lang="en-GB" sz="2000" b="1">
                <a:solidFill>
                  <a:srgbClr val="00A000"/>
                </a:solidFill>
              </a:rPr>
              <a:t>Entradas</a:t>
            </a:r>
            <a:endParaRPr/>
          </a:p>
          <a:p>
            <a:pPr marL="0" marR="76600" lvl="0" indent="0" algn="l" rtl="0">
              <a:lnSpc>
                <a:spcPct val="100000"/>
              </a:lnSpc>
              <a:spcBef>
                <a:spcPts val="1000"/>
              </a:spcBef>
              <a:spcAft>
                <a:spcPts val="0"/>
              </a:spcAft>
              <a:buSzPts val="1800"/>
              <a:buNone/>
            </a:pPr>
            <a:r>
              <a:rPr lang="en-GB" sz="1800"/>
              <a:t>Las entradas permiten a las computadoras percibir lo que ocurre en el mundo real para actuar en consecuencia y hacer que ocurra algo. </a:t>
            </a:r>
            <a:endParaRPr/>
          </a:p>
          <a:p>
            <a:pPr marL="0" marR="76600" lvl="0" indent="0" algn="l" rtl="0">
              <a:lnSpc>
                <a:spcPct val="100000"/>
              </a:lnSpc>
              <a:spcBef>
                <a:spcPts val="1000"/>
              </a:spcBef>
              <a:spcAft>
                <a:spcPts val="0"/>
              </a:spcAft>
              <a:buSzPts val="1800"/>
              <a:buNone/>
            </a:pPr>
            <a:r>
              <a:rPr lang="en-GB" sz="1800"/>
              <a:t>Este proyecto utiliza el sensor del micrófono como entrada. </a:t>
            </a:r>
            <a:endParaRPr/>
          </a:p>
          <a:p>
            <a:pPr marL="457200" marR="76600" lvl="0" indent="-342900" algn="l" rtl="0">
              <a:lnSpc>
                <a:spcPct val="100000"/>
              </a:lnSpc>
              <a:spcBef>
                <a:spcPts val="1000"/>
              </a:spcBef>
              <a:spcAft>
                <a:spcPts val="0"/>
              </a:spcAft>
              <a:buSzPts val="1800"/>
              <a:buChar char="•"/>
            </a:pPr>
            <a:r>
              <a:rPr lang="en-GB" sz="1800"/>
              <a:t>El micrófono se encuentra en la parte posterior del micro:bit V2, y en la parte delantera hay un led de micrófono junto al orificio que permite la entrada del sonido. Se ilumina para indicar cuándo tu micro:bit está grabando sonidos.</a:t>
            </a:r>
            <a:endParaRPr/>
          </a:p>
          <a:p>
            <a:pPr marL="0" marR="76600" lvl="0" indent="0" algn="l" rtl="0">
              <a:lnSpc>
                <a:spcPct val="100000"/>
              </a:lnSpc>
              <a:spcBef>
                <a:spcPts val="1000"/>
              </a:spcBef>
              <a:spcAft>
                <a:spcPts val="0"/>
              </a:spcAft>
              <a:buClr>
                <a:schemeClr val="dk1"/>
              </a:buClr>
              <a:buSzPts val="1100"/>
              <a:buFont typeface="Arial"/>
              <a:buNone/>
            </a:pPr>
            <a:endParaRPr sz="2000" b="1">
              <a:solidFill>
                <a:srgbClr val="00A000"/>
              </a:solidFill>
            </a:endParaRPr>
          </a:p>
          <a:p>
            <a:pPr marL="0" marR="76600" lvl="0" indent="0" algn="l" rtl="0">
              <a:lnSpc>
                <a:spcPct val="100000"/>
              </a:lnSpc>
              <a:spcBef>
                <a:spcPts val="1000"/>
              </a:spcBef>
              <a:spcAft>
                <a:spcPts val="0"/>
              </a:spcAft>
              <a:buClr>
                <a:schemeClr val="dk1"/>
              </a:buClr>
              <a:buSzPts val="1100"/>
              <a:buFont typeface="Arial"/>
              <a:buNone/>
            </a:pPr>
            <a:r>
              <a:rPr lang="en-GB" sz="2000" b="1">
                <a:solidFill>
                  <a:srgbClr val="00A000"/>
                </a:solidFill>
              </a:rPr>
              <a:t>Salidas</a:t>
            </a:r>
            <a:endParaRPr/>
          </a:p>
          <a:p>
            <a:pPr marL="0" marR="76600" lvl="0" indent="0" algn="l" rtl="0">
              <a:lnSpc>
                <a:spcPct val="100000"/>
              </a:lnSpc>
              <a:spcBef>
                <a:spcPts val="1000"/>
              </a:spcBef>
              <a:spcAft>
                <a:spcPts val="0"/>
              </a:spcAft>
              <a:buSzPts val="1800"/>
              <a:buNone/>
            </a:pPr>
            <a:r>
              <a:rPr lang="en-GB" sz="1800"/>
              <a:t>Las salidas son datos enviados desde una computadora para comunicarse con el usuario, como la información que se muestra en la pantalla led.</a:t>
            </a:r>
            <a:endParaRPr/>
          </a:p>
          <a:p>
            <a:pPr marL="0" marR="76600" lvl="0" indent="0" algn="l" rtl="0">
              <a:lnSpc>
                <a:spcPct val="100000"/>
              </a:lnSpc>
              <a:spcBef>
                <a:spcPts val="1000"/>
              </a:spcBef>
              <a:spcAft>
                <a:spcPts val="0"/>
              </a:spcAft>
              <a:buSzPts val="1800"/>
              <a:buNone/>
            </a:pPr>
            <a:r>
              <a:rPr lang="en-GB" sz="1800"/>
              <a:t>Este proyecto utiliza el altavoz para la salida de sonido.</a:t>
            </a:r>
            <a:endParaRPr/>
          </a:p>
          <a:p>
            <a:pPr marL="457200" marR="76600" lvl="0" indent="-342900" algn="l" rtl="0">
              <a:lnSpc>
                <a:spcPct val="100000"/>
              </a:lnSpc>
              <a:spcBef>
                <a:spcPts val="1000"/>
              </a:spcBef>
              <a:spcAft>
                <a:spcPts val="1000"/>
              </a:spcAft>
              <a:buSzPts val="1800"/>
              <a:buChar char="•"/>
            </a:pPr>
            <a:r>
              <a:rPr lang="en-GB" sz="1800"/>
              <a:t>El altavoz integrado te permite realizar proyectos expresivos y útiles. </a:t>
            </a:r>
            <a:endParaRPr/>
          </a:p>
        </p:txBody>
      </p:sp>
      <p:pic>
        <p:nvPicPr>
          <p:cNvPr id="119" name="Google Shape;119;g3712d637243_0_24" descr="Ilustración de una placa del micro:bit en movimiento."/>
          <p:cNvPicPr preferRelativeResize="0"/>
          <p:nvPr/>
        </p:nvPicPr>
        <p:blipFill rotWithShape="1">
          <a:blip r:embed="rId3">
            <a:alphaModFix/>
          </a:blip>
          <a:srcRect/>
          <a:stretch/>
        </p:blipFill>
        <p:spPr>
          <a:xfrm>
            <a:off x="7705730" y="456064"/>
            <a:ext cx="1638525" cy="1204325"/>
          </a:xfrm>
          <a:prstGeom prst="rect">
            <a:avLst/>
          </a:prstGeom>
          <a:noFill/>
          <a:ln>
            <a:noFill/>
          </a:ln>
        </p:spPr>
      </p:pic>
      <p:sp>
        <p:nvSpPr>
          <p:cNvPr id="120" name="Google Shape;120;g3712d637243_0_2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pic>
        <p:nvPicPr>
          <p:cNvPr id="121" name="Google Shape;121;g3712d637243_0_24"/>
          <p:cNvPicPr preferRelativeResize="0"/>
          <p:nvPr/>
        </p:nvPicPr>
        <p:blipFill rotWithShape="1">
          <a:blip r:embed="rId4">
            <a:alphaModFix/>
          </a:blip>
          <a:srcRect/>
          <a:stretch/>
        </p:blipFill>
        <p:spPr>
          <a:xfrm>
            <a:off x="7388887" y="515750"/>
            <a:ext cx="624000" cy="5434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409" name="Google Shape;409;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 la grabadora de voz graciosa</a:t>
            </a:r>
            <a:endParaRPr/>
          </a:p>
        </p:txBody>
      </p:sp>
      <p:sp>
        <p:nvSpPr>
          <p:cNvPr id="415" name="Google Shape;415;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31</a:t>
            </a:fld>
            <a:endParaRPr/>
          </a:p>
        </p:txBody>
      </p:sp>
      <p:sp>
        <p:nvSpPr>
          <p:cNvPr id="416" name="Google Shape;416;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269999" lvl="0" indent="-269999" algn="l" rtl="0">
              <a:lnSpc>
                <a:spcPct val="110000"/>
              </a:lnSpc>
              <a:spcBef>
                <a:spcPts val="1300"/>
              </a:spcBef>
              <a:spcAft>
                <a:spcPts val="0"/>
              </a:spcAft>
              <a:buClr>
                <a:srgbClr val="00A000"/>
              </a:buClr>
              <a:buSzPts val="1800"/>
              <a:buChar char="•"/>
            </a:pPr>
            <a:r>
              <a:rPr lang="en-GB" sz="1600"/>
              <a:t>Abordar más en la norma SL.4.5: </a:t>
            </a:r>
            <a:r>
              <a:rPr lang="en-GB" sz="1600" i="1"/>
              <a:t>añadir grabaciones de audio y </a:t>
            </a:r>
            <a:r>
              <a:rPr lang="en-GB" sz="1600" b="1" i="1"/>
              <a:t>pantallas visuales</a:t>
            </a:r>
            <a:r>
              <a:rPr lang="en-GB" sz="1600" i="1"/>
              <a:t> a las presentaciones cuando sea apropiado para reforzar el desarrollo de las ideas o temas principales.</a:t>
            </a:r>
            <a:endParaRPr/>
          </a:p>
          <a:p>
            <a:pPr marL="914400" lvl="1" indent="-342900" algn="l" rtl="0">
              <a:lnSpc>
                <a:spcPct val="110000"/>
              </a:lnSpc>
              <a:spcBef>
                <a:spcPts val="1300"/>
              </a:spcBef>
              <a:spcAft>
                <a:spcPts val="0"/>
              </a:spcAft>
              <a:buSzPts val="1800"/>
              <a:buChar char="•"/>
            </a:pPr>
            <a:r>
              <a:rPr lang="en-GB" sz="1600"/>
              <a:t>Añade elementos visuales y animaciones para acompañar los sonidos. </a:t>
            </a:r>
            <a:endParaRPr/>
          </a:p>
          <a:p>
            <a:pPr marL="269999" lvl="0" indent="-269999" algn="l" rtl="0">
              <a:lnSpc>
                <a:spcPct val="110000"/>
              </a:lnSpc>
              <a:spcBef>
                <a:spcPts val="1300"/>
              </a:spcBef>
              <a:spcAft>
                <a:spcPts val="0"/>
              </a:spcAft>
              <a:buClr>
                <a:srgbClr val="00A000"/>
              </a:buClr>
              <a:buSzPts val="1800"/>
              <a:buChar char="•"/>
            </a:pPr>
            <a:r>
              <a:rPr lang="en-GB" sz="1600"/>
              <a:t>En lugar de acelerar tu voz o un sonido, intenta ralentizarlo. ¿Cuándo podrías utilizar esto? ¿Por qué? </a:t>
            </a:r>
            <a:endParaRPr/>
          </a:p>
          <a:p>
            <a:pPr marL="269999" lvl="0" indent="-269999" algn="l" rtl="0">
              <a:lnSpc>
                <a:spcPct val="110000"/>
              </a:lnSpc>
              <a:spcBef>
                <a:spcPts val="1300"/>
              </a:spcBef>
              <a:spcAft>
                <a:spcPts val="1000"/>
              </a:spcAft>
              <a:buClr>
                <a:srgbClr val="00A000"/>
              </a:buClr>
              <a:buSzPts val="1800"/>
              <a:buChar char="•"/>
            </a:pPr>
            <a:r>
              <a:rPr lang="en-GB" sz="1600"/>
              <a:t>Utiliza otras entradas, como los botones A y B, para añadir música y mejorar tu interpretación. </a:t>
            </a:r>
            <a:endParaRPr/>
          </a:p>
        </p:txBody>
      </p:sp>
      <p:pic>
        <p:nvPicPr>
          <p:cNvPr id="417" name="Google Shape;417;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418" name="Google Shape;418;g35fa30c4f18_0_51"/>
          <p:cNvGrpSpPr/>
          <p:nvPr/>
        </p:nvGrpSpPr>
        <p:grpSpPr>
          <a:xfrm>
            <a:off x="8243982" y="334474"/>
            <a:ext cx="981036" cy="1315129"/>
            <a:chOff x="7405932" y="173599"/>
            <a:chExt cx="981036" cy="1315129"/>
          </a:xfrm>
        </p:grpSpPr>
        <p:grpSp>
          <p:nvGrpSpPr>
            <p:cNvPr id="419" name="Google Shape;419;g35fa30c4f18_0_51"/>
            <p:cNvGrpSpPr/>
            <p:nvPr/>
          </p:nvGrpSpPr>
          <p:grpSpPr>
            <a:xfrm rot="4080661">
              <a:off x="7924640" y="228087"/>
              <a:ext cx="371965" cy="377145"/>
              <a:chOff x="7572716" y="3272053"/>
              <a:chExt cx="489368" cy="496098"/>
            </a:xfrm>
          </p:grpSpPr>
          <p:sp>
            <p:nvSpPr>
              <p:cNvPr id="420" name="Google Shape;420;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1" name="Google Shape;421;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2" name="Google Shape;422;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3" name="Google Shape;423;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4" name="Google Shape;424;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5" name="Google Shape;425;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26" name="Google Shape;426;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pic>
        <p:nvPicPr>
          <p:cNvPr id="427" name="Google Shape;427;g35fa30c4f18_0_51" descr="Ilustración de un alumno con una camiseta roja y un papel en la mano, de pie delante de un tablón de anuncios, haciendo una presentación ante sus compañeros de clase."/>
          <p:cNvPicPr preferRelativeResize="0"/>
          <p:nvPr/>
        </p:nvPicPr>
        <p:blipFill rotWithShape="1">
          <a:blip r:embed="rId5">
            <a:alphaModFix/>
          </a:blip>
          <a:srcRect t="25755"/>
          <a:stretch/>
        </p:blipFill>
        <p:spPr>
          <a:xfrm>
            <a:off x="3084438" y="4355657"/>
            <a:ext cx="3737176" cy="21935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la grabadora de voz graciosa</a:t>
            </a:r>
            <a:endParaRPr/>
          </a:p>
        </p:txBody>
      </p:sp>
      <p:sp>
        <p:nvSpPr>
          <p:cNvPr id="127" name="Google Shape;127;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28" name="Google Shape;128;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33375" algn="l" rtl="0">
              <a:lnSpc>
                <a:spcPct val="110000"/>
              </a:lnSpc>
              <a:spcBef>
                <a:spcPts val="0"/>
              </a:spcBef>
              <a:spcAft>
                <a:spcPts val="0"/>
              </a:spcAft>
              <a:buClr>
                <a:srgbClr val="00A000"/>
              </a:buClr>
              <a:buSzPts val="1650"/>
              <a:buFont typeface="Helvetica Neue"/>
              <a:buChar char="●"/>
            </a:pPr>
            <a:r>
              <a:rPr lang="en-GB" sz="1600">
                <a:solidFill>
                  <a:srgbClr val="323232"/>
                </a:solidFill>
              </a:rPr>
              <a:t>Graba tu voz o un sonido con el micrófono del micro:bit y reprodúcelo a mayor velocidad.</a:t>
            </a:r>
            <a:endParaRPr/>
          </a:p>
          <a:p>
            <a:pPr marL="457200" lvl="0" indent="-333375" algn="l" rtl="0">
              <a:lnSpc>
                <a:spcPct val="110000"/>
              </a:lnSpc>
              <a:spcBef>
                <a:spcPts val="1000"/>
              </a:spcBef>
              <a:spcAft>
                <a:spcPts val="0"/>
              </a:spcAft>
              <a:buClr>
                <a:srgbClr val="00A000"/>
              </a:buClr>
              <a:buSzPts val="1650"/>
              <a:buFont typeface="Helvetica Neue"/>
              <a:buChar char="●"/>
            </a:pPr>
            <a:r>
              <a:rPr lang="en-GB" sz="1600">
                <a:solidFill>
                  <a:srgbClr val="323232"/>
                </a:solidFill>
              </a:rPr>
              <a:t>Presiona el botón A y habla por el micrófono, y presiona el botón B para reproducir el sonido grabado. Se reproduce dos veces más rápido, ¡lo que hace que tu voz se acelere y suene chillona!</a:t>
            </a:r>
            <a:endParaRPr/>
          </a:p>
          <a:p>
            <a:pPr marL="457200" lvl="0" indent="-333375" algn="l" rtl="0">
              <a:lnSpc>
                <a:spcPct val="110000"/>
              </a:lnSpc>
              <a:spcBef>
                <a:spcPts val="1000"/>
              </a:spcBef>
              <a:spcAft>
                <a:spcPts val="0"/>
              </a:spcAft>
              <a:buClr>
                <a:srgbClr val="00A000"/>
              </a:buClr>
              <a:buSzPts val="1650"/>
              <a:buChar char="●"/>
            </a:pPr>
            <a:r>
              <a:rPr lang="en-GB" sz="1600">
                <a:solidFill>
                  <a:srgbClr val="323232"/>
                </a:solidFill>
              </a:rPr>
              <a:t>El código establece la frecuencia de muestreo en 10 000 hercios (Hz) para la grabación. Esto significa que el micro:bit mide o muestrea el sonido del micrófono 10 000 veces por segundo.</a:t>
            </a:r>
            <a:endParaRPr/>
          </a:p>
          <a:p>
            <a:pPr marL="457200" lvl="0" indent="-333375" algn="l" rtl="0">
              <a:lnSpc>
                <a:spcPct val="110000"/>
              </a:lnSpc>
              <a:spcBef>
                <a:spcPts val="1000"/>
              </a:spcBef>
              <a:spcAft>
                <a:spcPts val="0"/>
              </a:spcAft>
              <a:buClr>
                <a:srgbClr val="00A000"/>
              </a:buClr>
              <a:buSzPts val="1650"/>
              <a:buChar char="●"/>
            </a:pPr>
            <a:r>
              <a:rPr lang="en-GB" sz="1600">
                <a:solidFill>
                  <a:srgbClr val="323232"/>
                </a:solidFill>
              </a:rPr>
              <a:t>Durante la reproducción, las muestras se reproducirán dos veces más rápido, 20 000 veces por segundo. Esto duplica el tono de cualquier sonido grabado.</a:t>
            </a:r>
            <a:endParaRPr/>
          </a:p>
          <a:p>
            <a:pPr marL="457200" lvl="0" indent="-333375" algn="l" rtl="0">
              <a:lnSpc>
                <a:spcPct val="110000"/>
              </a:lnSpc>
              <a:spcBef>
                <a:spcPts val="1000"/>
              </a:spcBef>
              <a:spcAft>
                <a:spcPts val="0"/>
              </a:spcAft>
              <a:buClr>
                <a:srgbClr val="00A000"/>
              </a:buClr>
              <a:buSzPts val="1650"/>
              <a:buChar char="●"/>
            </a:pPr>
            <a:r>
              <a:rPr lang="en-GB" sz="1600">
                <a:solidFill>
                  <a:srgbClr val="323232"/>
                </a:solidFill>
              </a:rPr>
              <a:t>Ajusta la velocidad de reproducción a menos de 10 000 hercios para ralentizar los sonidos. </a:t>
            </a:r>
            <a:endParaRPr/>
          </a:p>
          <a:p>
            <a:pPr marL="0" lvl="0" indent="0" algn="l" rtl="0">
              <a:lnSpc>
                <a:spcPct val="90000"/>
              </a:lnSpc>
              <a:spcBef>
                <a:spcPts val="812"/>
              </a:spcBef>
              <a:spcAft>
                <a:spcPts val="0"/>
              </a:spcAft>
              <a:buClr>
                <a:schemeClr val="dk1"/>
              </a:buClr>
              <a:buSzPts val="2275"/>
              <a:buNone/>
            </a:pPr>
            <a:endParaRPr sz="2000"/>
          </a:p>
        </p:txBody>
      </p:sp>
      <p:sp>
        <p:nvSpPr>
          <p:cNvPr id="129" name="Google Shape;129;g365ab73c13e_0_81"/>
          <p:cNvSpPr/>
          <p:nvPr/>
        </p:nvSpPr>
        <p:spPr>
          <a:xfrm>
            <a:off x="569325" y="5444600"/>
            <a:ext cx="82542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00A000"/>
                </a:solidFill>
                <a:latin typeface="Helvetica Neue"/>
                <a:ea typeface="Helvetica Neue"/>
                <a:cs typeface="Helvetica Neue"/>
                <a:sym typeface="Helvetica Neue"/>
              </a:rPr>
              <a:t>Consejo profesional:</a:t>
            </a:r>
            <a:r>
              <a:rPr lang="en-GB" sz="1600" b="0" i="0" u="none" strike="noStrike" cap="none">
                <a:solidFill>
                  <a:srgbClr val="000000"/>
                </a:solidFill>
                <a:latin typeface="Helvetica Neue"/>
                <a:ea typeface="Helvetica Neue"/>
                <a:cs typeface="Helvetica Neue"/>
                <a:sym typeface="Helvetica Neue"/>
              </a:rPr>
              <a:t> para eliminar una grabación, graba un nuevo sonido sobre ella, presiona el botón de reinicio situado en la parte posterior del micro:bit o desconecta el micro:bit de su fuente de alimentación (USB o batería).</a:t>
            </a:r>
            <a:endParaRPr/>
          </a:p>
        </p:txBody>
      </p:sp>
      <p:grpSp>
        <p:nvGrpSpPr>
          <p:cNvPr id="130" name="Google Shape;130;g365ab73c13e_0_81"/>
          <p:cNvGrpSpPr/>
          <p:nvPr/>
        </p:nvGrpSpPr>
        <p:grpSpPr>
          <a:xfrm rot="4042808">
            <a:off x="8733554" y="955085"/>
            <a:ext cx="650811" cy="659761"/>
            <a:chOff x="7572716" y="3272053"/>
            <a:chExt cx="489368" cy="496098"/>
          </a:xfrm>
        </p:grpSpPr>
        <p:sp>
          <p:nvSpPr>
            <p:cNvPr id="131" name="Google Shape;131;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2" name="Google Shape;132;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3" name="Google Shape;133;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4" name="Google Shape;134;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5" name="Google Shape;135;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6" name="Google Shape;136;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7" name="Google Shape;137;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3" name="Google Shape;143;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44" name="Google Shape;144;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5" name="Google Shape;145;g35fe6bcad37_0_9"/>
          <p:cNvGraphicFramePr/>
          <p:nvPr/>
        </p:nvGraphicFramePr>
        <p:xfrm>
          <a:off x="681025" y="1220788"/>
          <a:ext cx="3000000" cy="3000000"/>
        </p:xfrm>
        <a:graphic>
          <a:graphicData uri="http://schemas.openxmlformats.org/drawingml/2006/table">
            <a:tbl>
              <a:tblPr>
                <a:noFill/>
                <a:tableStyleId>{C79B141D-420C-476C-AE25-078FC6FF26D6}</a:tableStyleId>
              </a:tblPr>
              <a:tblGrid>
                <a:gridCol w="1235775">
                  <a:extLst>
                    <a:ext uri="{9D8B030D-6E8A-4147-A177-3AD203B41FA5}">
                      <a16:colId xmlns:a16="http://schemas.microsoft.com/office/drawing/2014/main" val="20000"/>
                    </a:ext>
                  </a:extLst>
                </a:gridCol>
                <a:gridCol w="7600275">
                  <a:extLst>
                    <a:ext uri="{9D8B030D-6E8A-4147-A177-3AD203B41FA5}">
                      <a16:colId xmlns:a16="http://schemas.microsoft.com/office/drawing/2014/main" val="20001"/>
                    </a:ext>
                  </a:extLst>
                </a:gridCol>
              </a:tblGrid>
              <a:tr h="701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2993D6"/>
                          </a:solidFill>
                          <a:latin typeface="Helvetica Neue"/>
                          <a:ea typeface="Helvetica Neue"/>
                          <a:cs typeface="Helvetica Neue"/>
                          <a:sym typeface="Helvetica Neue"/>
                        </a:rPr>
                        <a:t>Ligero</a:t>
                      </a:r>
                      <a:r>
                        <a:rPr lang="en-GB" sz="1800"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añadir grabaciones de audio utilizando la grabadora de voz graciosa del micro:bit para desarrollar la idea principal o el tema de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0114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utilizando el código existente, los alumnos crearán grabaciones de audio utilizando un micro:bit para desarrollar la idea principal o el tema de una presentación.</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7808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875"/>
                        <a:buFont typeface="Arial"/>
                        <a:buNone/>
                      </a:pPr>
                      <a:endParaRPr sz="18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a:t>
                      </a:r>
                      <a:r>
                        <a:rPr lang="en-GB" sz="1600" u="none" strike="noStrike" cap="none">
                          <a:latin typeface="Helvetica Neue"/>
                          <a:ea typeface="Helvetica Neue"/>
                          <a:cs typeface="Helvetica Neue"/>
                          <a:sym typeface="Helvetica Neue"/>
                        </a:rPr>
                        <a:t> puedo modificar mi propio programa de grabadora de voz graciosa para desarrollar la idea principal o el tema de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9588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modifica el proyecto inicial para codificar tu propia grabadora de voz graciosa para desarrollar la idea principal o el tema de una presentación utilizando grabaciones de audio.</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8013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CD0364"/>
                          </a:solidFill>
                          <a:latin typeface="Helvetica Neue"/>
                          <a:ea typeface="Helvetica Neue"/>
                          <a:cs typeface="Helvetica Neue"/>
                          <a:sym typeface="Helvetica Neue"/>
                        </a:rPr>
                        <a:t>Picante</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4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crear mi propio programa de grabadora de voz graciosa para desarrollar la idea principal o el tema de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191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programa tu propio programa de grabadora de voz graciosa para desarrollar la idea principal o el tema de una presentación utilizando grabaciones de audio.</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1" name="Google Shape;151;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57" name="Google Shape;157;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58" name="Google Shape;158;g35fa30c4f1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993D6"/>
              </a:buClr>
              <a:buSzPts val="1800"/>
              <a:buChar char="•"/>
            </a:pPr>
            <a:r>
              <a:rPr lang="en-GB" sz="1800"/>
              <a:t>Los alumnos descargarán el código en su micro:bit y lo utilizarán como grabadora y altavoz.</a:t>
            </a:r>
            <a:endParaRPr sz="1800"/>
          </a:p>
          <a:p>
            <a:pPr marL="457200" lvl="0" indent="-342900" algn="l" rtl="0">
              <a:lnSpc>
                <a:spcPct val="110000"/>
              </a:lnSpc>
              <a:spcBef>
                <a:spcPts val="1300"/>
              </a:spcBef>
              <a:spcAft>
                <a:spcPts val="0"/>
              </a:spcAft>
              <a:buClr>
                <a:srgbClr val="2993D6"/>
              </a:buClr>
              <a:buSzPts val="1800"/>
              <a:buChar char="•"/>
            </a:pPr>
            <a:r>
              <a:rPr lang="en-GB" sz="1800">
                <a:solidFill>
                  <a:srgbClr val="323232"/>
                </a:solidFill>
              </a:rPr>
              <a:t>Presiona el botón A y habla por el micrófono. Durante la grabación, aparece un cuadrado en la pantalla led.</a:t>
            </a:r>
            <a:endParaRPr sz="1800"/>
          </a:p>
          <a:p>
            <a:pPr marL="457200" lvl="0" indent="-342900" algn="l" rtl="0">
              <a:lnSpc>
                <a:spcPct val="110000"/>
              </a:lnSpc>
              <a:spcBef>
                <a:spcPts val="1300"/>
              </a:spcBef>
              <a:spcAft>
                <a:spcPts val="0"/>
              </a:spcAft>
              <a:buClr>
                <a:srgbClr val="2993D6"/>
              </a:buClr>
              <a:buSzPts val="1800"/>
              <a:buChar char="•"/>
            </a:pPr>
            <a:r>
              <a:rPr lang="en-GB" sz="1800">
                <a:solidFill>
                  <a:srgbClr val="323232"/>
                </a:solidFill>
              </a:rPr>
              <a:t>Presiona el botón B para reproducir el sonido grabado. Se reproduce dos veces más rápido, ¡lo que hace que tu voz se acelere y suene chillona!</a:t>
            </a:r>
            <a:r>
              <a:rPr lang="en-GB" sz="1800"/>
              <a:t> </a:t>
            </a:r>
            <a:endParaRPr sz="1800"/>
          </a:p>
          <a:p>
            <a:pPr marL="457200" lvl="0" indent="-342900" algn="l" rtl="0">
              <a:lnSpc>
                <a:spcPct val="110000"/>
              </a:lnSpc>
              <a:spcBef>
                <a:spcPts val="1300"/>
              </a:spcBef>
              <a:spcAft>
                <a:spcPts val="0"/>
              </a:spcAft>
              <a:buClr>
                <a:srgbClr val="2993D6"/>
              </a:buClr>
              <a:buSzPts val="1800"/>
              <a:buChar char="•"/>
            </a:pPr>
            <a:r>
              <a:rPr lang="en-GB" sz="1800"/>
              <a:t>Los alumnos pueden grabar su voz o efectos de sonido </a:t>
            </a:r>
            <a:br>
              <a:rPr lang="en-GB" sz="1800"/>
            </a:br>
            <a:r>
              <a:rPr lang="en-GB" sz="1800"/>
              <a:t>que desarrollen la idea principal o el tema de una presentación.</a:t>
            </a:r>
            <a:endParaRPr sz="1800"/>
          </a:p>
        </p:txBody>
      </p:sp>
      <p:pic>
        <p:nvPicPr>
          <p:cNvPr id="159" name="Google Shape;159;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60" name="Google Shape;160;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61" name="Google Shape;161;g35fa30c4f18_0_17"/>
          <p:cNvSpPr/>
          <p:nvPr/>
        </p:nvSpPr>
        <p:spPr>
          <a:xfrm>
            <a:off x="825925" y="5265425"/>
            <a:ext cx="8544000" cy="1053600"/>
          </a:xfrm>
          <a:prstGeom prst="roundRect">
            <a:avLst>
              <a:gd name="adj" fmla="val 16667"/>
            </a:avLst>
          </a:prstGeom>
          <a:solidFill>
            <a:schemeClr val="lt1"/>
          </a:solid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2993D6"/>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para eliminar una grabación, graba un nuevo sonido sobre ella, presiona el botón de reinicio situado en la parte posterior del micro:bit o desconecta el micro:bit de su fuente de alimentación (USB o batería).</a:t>
            </a:r>
            <a:endParaRPr sz="1600"/>
          </a:p>
        </p:txBody>
      </p:sp>
      <p:pic>
        <p:nvPicPr>
          <p:cNvPr id="162" name="Google Shape;162;g35fa30c4f18_0_17" descr="Ilustración de una placa del micro:bit en movimiento."/>
          <p:cNvPicPr preferRelativeResize="0"/>
          <p:nvPr/>
        </p:nvPicPr>
        <p:blipFill rotWithShape="1">
          <a:blip r:embed="rId4">
            <a:alphaModFix/>
          </a:blip>
          <a:srcRect/>
          <a:stretch/>
        </p:blipFill>
        <p:spPr>
          <a:xfrm>
            <a:off x="7631136" y="3723265"/>
            <a:ext cx="1638525" cy="1204325"/>
          </a:xfrm>
          <a:prstGeom prst="rect">
            <a:avLst/>
          </a:prstGeom>
          <a:noFill/>
          <a:ln>
            <a:noFill/>
          </a:ln>
        </p:spPr>
      </p:pic>
      <p:pic>
        <p:nvPicPr>
          <p:cNvPr id="163" name="Google Shape;163;g35fa30c4f18_0_17"/>
          <p:cNvPicPr preferRelativeResize="0"/>
          <p:nvPr/>
        </p:nvPicPr>
        <p:blipFill rotWithShape="1">
          <a:blip r:embed="rId5">
            <a:alphaModFix/>
          </a:blip>
          <a:srcRect/>
          <a:stretch/>
        </p:blipFill>
        <p:spPr>
          <a:xfrm>
            <a:off x="7314293" y="3782951"/>
            <a:ext cx="624000" cy="5434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69" name="Google Shape;169;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70" name="Google Shape;170;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Abre</a:t>
            </a:r>
            <a:r>
              <a:rPr lang="en-GB" sz="1650"/>
              <a:t> el proyecto: mbit.io/us-voice y </a:t>
            </a:r>
            <a:r>
              <a:rPr lang="en-GB" sz="1650" b="1">
                <a:solidFill>
                  <a:srgbClr val="2A92D6"/>
                </a:solidFill>
              </a:rPr>
              <a:t>d</a:t>
            </a:r>
            <a:r>
              <a:rPr lang="en-GB" sz="1650" b="1">
                <a:solidFill>
                  <a:srgbClr val="2993D6"/>
                </a:solidFill>
              </a:rPr>
              <a:t>escarga</a:t>
            </a:r>
            <a:r>
              <a:rPr lang="en-GB" sz="1650"/>
              <a:t> el código en el micro:bit.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Desenchufa </a:t>
            </a:r>
            <a:r>
              <a:rPr lang="en-GB" sz="1650"/>
              <a:t>el micro:bit y </a:t>
            </a:r>
            <a:r>
              <a:rPr lang="en-GB" sz="1650" b="1">
                <a:solidFill>
                  <a:srgbClr val="2993D6"/>
                </a:solidFill>
              </a:rPr>
              <a:t>conecta</a:t>
            </a:r>
            <a:r>
              <a:rPr lang="en-GB" sz="1650"/>
              <a:t> una batería.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A92D6"/>
                </a:solidFill>
              </a:rPr>
              <a:t>Lee </a:t>
            </a:r>
            <a:r>
              <a:rPr lang="en-GB" sz="1650"/>
              <a:t>tu presentación para decidir qué sonidos te gustaría añadir para mejorarla y cuándo reproducirás esos sonidos.</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Presiona</a:t>
            </a:r>
            <a:r>
              <a:rPr lang="en-GB" sz="1650"/>
              <a:t> el botón A y habla por el micrófono.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Presiona</a:t>
            </a:r>
            <a:r>
              <a:rPr lang="en-GB" sz="1650"/>
              <a:t> el botón B para reproducir los sonidos acelerados. ¿Suena como esperabas? Si no es así, vuelve a grabar los sonidos.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Practica</a:t>
            </a:r>
            <a:r>
              <a:rPr lang="en-GB" sz="1650"/>
              <a:t> tu presentación con los efectos de sonido. Cuando estés listo, pruébalo delante de un público. </a:t>
            </a:r>
            <a:endParaRPr sz="1650"/>
          </a:p>
        </p:txBody>
      </p:sp>
      <p:sp>
        <p:nvSpPr>
          <p:cNvPr id="171" name="Google Shape;171;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2" name="Google Shape;172;g3669771b81a_0_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57450" y="397387"/>
            <a:ext cx="1428350" cy="1191276"/>
          </a:xfrm>
          <a:prstGeom prst="rect">
            <a:avLst/>
          </a:prstGeom>
          <a:noFill/>
          <a:ln>
            <a:noFill/>
          </a:ln>
        </p:spPr>
      </p:pic>
      <p:sp>
        <p:nvSpPr>
          <p:cNvPr id="173" name="Google Shape;173;g3669771b81a_0_1"/>
          <p:cNvSpPr/>
          <p:nvPr/>
        </p:nvSpPr>
        <p:spPr>
          <a:xfrm>
            <a:off x="681025" y="5306725"/>
            <a:ext cx="8544000" cy="857100"/>
          </a:xfrm>
          <a:prstGeom prst="roundRect">
            <a:avLst>
              <a:gd name="adj" fmla="val 16667"/>
            </a:avLst>
          </a:prstGeom>
          <a:solidFill>
            <a:srgbClr val="FFFFFF"/>
          </a:solid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2993D6"/>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ten en cuenta el ruido de fondo al grabar. Considera la posibilidad de permitir que los alumnos utilicen un espacio tranquilo para grabar, como el pasillo o la biblioteca.</a:t>
            </a:r>
            <a:endParaRPr sz="165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179" name="Google Shape;179;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80" name="Google Shape;180;g35fa30c4f18_0_96"/>
          <p:cNvSpPr txBox="1">
            <a:spLocks noGrp="1"/>
          </p:cNvSpPr>
          <p:nvPr>
            <p:ph type="body" idx="1"/>
          </p:nvPr>
        </p:nvSpPr>
        <p:spPr>
          <a:xfrm>
            <a:off x="681011" y="1468996"/>
            <a:ext cx="8544000" cy="4609500"/>
          </a:xfrm>
          <a:prstGeom prst="rect">
            <a:avLst/>
          </a:prstGeom>
          <a:noFill/>
          <a:ln>
            <a:noFill/>
          </a:ln>
        </p:spPr>
        <p:txBody>
          <a:bodyPr spcFirstLastPara="1" wrap="square" lIns="91425" tIns="45700" rIns="91425" bIns="45700" anchor="t" anchorCtr="0">
            <a:normAutofit/>
          </a:bodyPr>
          <a:lstStyle/>
          <a:p>
            <a:pPr marL="0" marR="76600" lvl="0" indent="0" algn="l" rtl="0">
              <a:lnSpc>
                <a:spcPct val="110000"/>
              </a:lnSpc>
              <a:spcBef>
                <a:spcPts val="1300"/>
              </a:spcBef>
              <a:spcAft>
                <a:spcPts val="0"/>
              </a:spcAft>
              <a:buSzPts val="1800"/>
              <a:buNone/>
            </a:pPr>
            <a:r>
              <a:rPr lang="en-GB" sz="1650"/>
              <a:t>Este proyecto utiliza el micrófono para grabar tus sonidos y el altavoz para reproducirlos a mayor velocidad, lo que produce un divertido efecto de sonido. </a:t>
            </a:r>
            <a:endParaRPr sz="1650"/>
          </a:p>
        </p:txBody>
      </p:sp>
      <p:sp>
        <p:nvSpPr>
          <p:cNvPr id="181" name="Google Shape;181;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82" name="Google Shape;182;g35fa30c4f18_0_96"/>
          <p:cNvSpPr/>
          <p:nvPr/>
        </p:nvSpPr>
        <p:spPr>
          <a:xfrm>
            <a:off x="813950" y="2191425"/>
            <a:ext cx="8285100" cy="4164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5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Cuando se presiona el botón A, el bloque «fijar la frecuencia de muestreo en 10 000 para la grabación» establece la frecuencia de muestreo en 10 000 hercios (Hz), lo que significa que el sonido se muestrea desde el micro:bit 10 000 veces por segundo durante un máximo de tres segundos. Se muestra un pequeño cuadrado en la pantalla led mientras el micrófono está grabando. La pantalla led se apaga para indicar que la grabación de audio ha finalizado.</a:t>
            </a:r>
            <a:endParaRPr sz="1650"/>
          </a:p>
        </p:txBody>
      </p:sp>
      <p:pic>
        <p:nvPicPr>
          <p:cNvPr id="183" name="Google Shape;183;g35fa30c4f18_0_96" descr="decorativo" title="Inspired_green@4x-100 (1).jpg"/>
          <p:cNvPicPr preferRelativeResize="0"/>
          <p:nvPr/>
        </p:nvPicPr>
        <p:blipFill rotWithShape="1">
          <a:blip r:embed="rId3">
            <a:alphaModFix/>
          </a:blip>
          <a:srcRect/>
          <a:stretch/>
        </p:blipFill>
        <p:spPr>
          <a:xfrm rot="572948">
            <a:off x="8132525" y="203152"/>
            <a:ext cx="873876" cy="1188650"/>
          </a:xfrm>
          <a:prstGeom prst="rect">
            <a:avLst/>
          </a:prstGeom>
          <a:noFill/>
          <a:ln>
            <a:noFill/>
          </a:ln>
        </p:spPr>
      </p:pic>
      <p:pic>
        <p:nvPicPr>
          <p:cNvPr id="184" name="Google Shape;184;g35fa30c4f18_0_96" descr="El bloque «al presionar el botón A» contiene los siguientes bloques: - Fijar la frecuencia de muestreo en 10 000 para la grabación - Mostrar el ícono cuadrado pequeño - Grabar el clip de audio hasta que termine - Borrar la pantalla" title="buttona.png"/>
          <p:cNvPicPr preferRelativeResize="0"/>
          <p:nvPr/>
        </p:nvPicPr>
        <p:blipFill rotWithShape="1">
          <a:blip r:embed="rId4">
            <a:alphaModFix/>
          </a:blip>
          <a:srcRect/>
          <a:stretch/>
        </p:blipFill>
        <p:spPr>
          <a:xfrm>
            <a:off x="2724675" y="2334507"/>
            <a:ext cx="3556075" cy="20278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3218</Words>
  <Application>Microsoft Macintosh PowerPoint</Application>
  <PresentationFormat>A4 Paper (210x297 mm)</PresentationFormat>
  <Paragraphs>228</Paragraphs>
  <Slides>31</Slides>
  <Notes>31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31</vt:i4>
      </vt:variant>
    </vt:vector>
  </HeadingPairs>
  <TitlesOfParts>
    <vt:vector size="36" baseType="lpstr">
      <vt:lpstr>Arial</vt:lpstr>
      <vt:lpstr>Helvetica Neue</vt:lpstr>
      <vt:lpstr>Calibri</vt:lpstr>
      <vt:lpstr>Office Theme</vt:lpstr>
      <vt:lpstr>Divider Slides</vt:lpstr>
      <vt:lpstr>PowerPoint Presentation</vt:lpstr>
      <vt:lpstr>Incluir grabaciones de audio con la grabadora de voz graciosa</vt:lpstr>
      <vt:lpstr>Conceptos de la Informática</vt:lpstr>
      <vt:lpstr>Cómo funciona la grabadora de voz graciosa</vt:lpstr>
      <vt:lpstr>Elige tu nivel</vt:lpstr>
      <vt:lpstr>PowerPoint Presentation</vt:lpstr>
      <vt:lpstr>Ligero 🌶️ Introducción</vt:lpstr>
      <vt:lpstr>Ligero 🌶️ Pasos de la actividad de los alumnos</vt:lpstr>
      <vt:lpstr>Ligero 🌶️ Detalles del código 1</vt:lpstr>
      <vt:lpstr>Ligero 🌶️ Detalles del código 2</vt:lpstr>
      <vt:lpstr>PowerPoint Presentation</vt:lpstr>
      <vt:lpstr>Medio 🌶️🌶️ Introducción</vt:lpstr>
      <vt:lpstr>Medio 🌶️🌶️ Pasos de la actividad de los alumnos 1</vt:lpstr>
      <vt:lpstr>Medio 🌶️🌶️ Pasos de la actividad de los alumnos 2</vt:lpstr>
      <vt:lpstr>Medio 🌶️🌶️ Pasos de la actividad de los alumnos 3</vt:lpstr>
      <vt:lpstr>Medio 🌶️🌶️ Detalles del código 1</vt:lpstr>
      <vt:lpstr>Medio 🌶️🌶️ Detalles del código 2</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Detalles del código 1</vt:lpstr>
      <vt:lpstr>Picante 🌶️🌶️🌶️ Detalles del código 2</vt:lpstr>
      <vt:lpstr>PowerPoint Presentation</vt:lpstr>
      <vt:lpstr>Extensiones de la grabadora de voz graciosa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2025-12-18T15:55:20Z</dcterms:modified>
  <cp:category/>
</cp:coreProperties>
</file>