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70" r:id="rId2"/>
    <p:sldId id="287" r:id="rId3"/>
    <p:sldId id="276" r:id="rId4"/>
    <p:sldId id="325" r:id="rId5"/>
    <p:sldId id="314" r:id="rId6"/>
    <p:sldId id="326" r:id="rId7"/>
    <p:sldId id="315" r:id="rId8"/>
    <p:sldId id="313" r:id="rId9"/>
    <p:sldId id="320" r:id="rId10"/>
    <p:sldId id="321" r:id="rId11"/>
    <p:sldId id="306" r:id="rId12"/>
    <p:sldId id="282" r:id="rId13"/>
    <p:sldId id="281" r:id="rId14"/>
    <p:sldId id="283" r:id="rId15"/>
    <p:sldId id="265" r:id="rId16"/>
    <p:sldId id="266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D98D0327-BAC9-7743-BD99-480A34FB02C6}">
          <p14:sldIdLst>
            <p14:sldId id="270"/>
          </p14:sldIdLst>
        </p14:section>
        <p14:section name="Recap" id="{84F745A5-65CE-0043-B385-0D4EA587259F}">
          <p14:sldIdLst>
            <p14:sldId id="287"/>
          </p14:sldIdLst>
        </p14:section>
        <p14:section name="Learning objectives and compare code" id="{EE2171CB-3CC0-1543-9D8D-7435E62FB4E2}">
          <p14:sldIdLst>
            <p14:sldId id="276"/>
            <p14:sldId id="325"/>
            <p14:sldId id="314"/>
            <p14:sldId id="326"/>
          </p14:sldIdLst>
        </p14:section>
        <p14:section name="Making a step counter" id="{05EFD937-46ED-1F41-BA6D-5EC913222B35}">
          <p14:sldIdLst>
            <p14:sldId id="315"/>
            <p14:sldId id="313"/>
            <p14:sldId id="320"/>
            <p14:sldId id="321"/>
            <p14:sldId id="306"/>
          </p14:sldIdLst>
        </p14:section>
        <p14:section name="Extend, evaluate and next steps" id="{100029E0-1933-0B4B-A1CE-46482192DA30}">
          <p14:sldIdLst>
            <p14:sldId id="282"/>
            <p14:sldId id="281"/>
            <p14:sldId id="283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935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orient="horz" pos="577" userDrawn="1">
          <p15:clr>
            <a:srgbClr val="A4A3A4"/>
          </p15:clr>
        </p15:guide>
        <p15:guide id="4" pos="553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F2BF18-B541-2123-2B05-9BC637B7B154}" name="Giles Booth" initials="GB" userId="S::giles@microbit.org::56a1ec5d-ec88-44ef-8e12-a07e6ae06659" providerId="AD"/>
  <p188:author id="{52F4FB32-BC52-F9D5-C44C-C7046248D1A5}" name="Anna Smirnova" initials="AS" userId="S::anna@microbit.org::b826b48b-1e60-4518-ae0b-a6b9e903ff4a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0365"/>
    <a:srgbClr val="E7645C"/>
    <a:srgbClr val="6C4BC1"/>
    <a:srgbClr val="00A000"/>
    <a:srgbClr val="2A92D6"/>
    <a:srgbClr val="2A94D6"/>
    <a:srgbClr val="3FB6FE"/>
    <a:srgbClr val="7BCDC3"/>
    <a:srgbClr val="00C80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153"/>
    <p:restoredTop sz="71918"/>
  </p:normalViewPr>
  <p:slideViewPr>
    <p:cSldViewPr snapToGrid="0">
      <p:cViewPr varScale="1">
        <p:scale>
          <a:sx n="86" d="100"/>
          <a:sy n="86" d="100"/>
        </p:scale>
        <p:origin x="216" y="728"/>
      </p:cViewPr>
      <p:guideLst>
        <p:guide orient="horz" pos="2935"/>
        <p:guide pos="226"/>
        <p:guide orient="horz" pos="577"/>
        <p:guide pos="55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24ED936-2CAA-5747-8503-5C7862767742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9091831F-4EB0-A94A-A132-4C9A8B82ADF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5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168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3394EA-0787-6003-9706-D478107CE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1ABAC8-2975-C03A-F85E-8028992B9F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220E14-1B90-723E-CFC7-71E17AF5D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Other ideas:</a:t>
            </a:r>
            <a:b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• When you take a step the step count shown is half that shown when you press button A. Can you fix this? (Make line 7 match line 9).</a:t>
            </a:r>
            <a:b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• Do you think using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display.scroll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(which scrolls two digit numbers) is better than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display.show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(which shows one digit at a time)?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E5D23F-E129-A714-5C6F-0CBD782EA9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80440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A0A7A-1A02-BFE1-8BAB-C5EEEEDEC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148F14-076A-BCB9-A75A-F0F154A40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68163E-52B1-C321-CE15-6910E6A298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Students transfer code to their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micro:bits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and test.</a:t>
            </a:r>
          </a:p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you have battery packs, encourage students to unplug their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micro:bits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from computers and attach them. </a:t>
            </a:r>
          </a:p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it work as you expected? If not, do you need to debug the code and download it again?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47C5D-5088-03C8-CE6F-1E3C32EDAF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911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54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uses the accelerometer motion sensor to sense when you take a step by using the ‘shake’ gesture.</a:t>
            </a: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uses the 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steps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variable to keep track of or store the current number of steps you have taken. The variable can then be updated by adding 1 to it every time the accelerometer senses it’s been shaken. The variable can also be accessed to display the current number of steps at any given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2519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954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7157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149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51BBB-E0CA-828F-6CA7-A37603D36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BD9E65-E4B0-4DA3-5D84-8BDB88EAD3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9D9F5F-5340-4128-542B-26C81D1C1F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Recap that where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has ‘event blocks’ that respond to events like pressing a button, in Python we have to use an infinite loop keep checking if a button is pressed.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55A986-02EA-194B-C15A-0626FBED2C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769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493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DEF1C-4F9D-7554-1207-22A100A71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F38A51-AE03-FEA9-44FE-36CA819891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EDC675-54C2-6903-2EC7-B17AC811D5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Recap that just as with the emotion badge, here we need an infinite while True: loop to keep checking if the accelerometer senses the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micro:bit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has been shaken. There is no ‘on shake’ event instruction in Python.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76CB80-78CC-725C-B481-7DFC5E00ED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124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45184-B84F-3CE9-76E1-49ADAA0D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615764-A675-25A2-AA50-E237EB2010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EAA115-6911-F35B-77B4-027BEA7EF1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6E498-A42B-F7EE-CE3D-EB0517ED25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9455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C9F43-937C-9693-2D2D-02D0697A2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5E49BF-0866-9889-8FD7-C438022140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E676B4-E385-F733-85DB-DF308AAE3C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D3EFE-ED13-6566-ACFB-92E0F809E4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369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B500C-2E6C-BBE3-581C-3604099FA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809830-FC1E-2774-F4DB-ECF1EF5588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7D3490-57E4-00BF-D120-F3F1166D14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B52C7A-E1DB-4FFE-6373-D52C2537F7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3467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974F3-CFD8-8D73-E533-D0D3A673D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C89E86-382A-C190-5239-E0E29DFC48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C2736A-3711-1156-426C-D26F9BF82B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Ask the students which program they prefer – the original or tweaked version – and why. Explain that the tweaked program would better conserve their batteries.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70E05F-3BD3-8F42-3EF7-2C6E1D5912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958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B90DE-D457-4177-5AC6-97EFA9350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3F681C-CEFA-8949-3166-A4F4891774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7B4F12-5C28-D160-32B1-48DDA4D340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Students should alter line 9 so that it says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display.show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(steps *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A4A98-640C-2E25-7370-B8D540518F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916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CA74D6D6-39CE-742B-6D4C-33E566EF85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0109" y="897013"/>
            <a:ext cx="2720606" cy="44561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AB0DE2E-6079-1441-7D04-CBCCBD273E09}"/>
              </a:ext>
            </a:extLst>
          </p:cNvPr>
          <p:cNvSpPr txBox="1"/>
          <p:nvPr userDrawn="1"/>
        </p:nvSpPr>
        <p:spPr>
          <a:xfrm>
            <a:off x="732370" y="1507510"/>
            <a:ext cx="366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b="0" i="0" kern="1200" dirty="0">
                <a:solidFill>
                  <a:srgbClr val="6C4BC1"/>
                </a:solidFill>
                <a:latin typeface="Arial" panose="020B0604020202020204" pitchFamily="34" charset="0"/>
                <a:ea typeface="+mn-ea"/>
                <a:cs typeface="+mn-cs"/>
              </a:rPr>
              <a:t>First lessons with Python and the </a:t>
            </a:r>
            <a:r>
              <a:rPr lang="en-GB" sz="2000" b="0" i="0" kern="1200" dirty="0" err="1">
                <a:solidFill>
                  <a:srgbClr val="6C4BC1"/>
                </a:solidFill>
                <a:latin typeface="Arial" panose="020B0604020202020204" pitchFamily="34" charset="0"/>
                <a:ea typeface="+mn-ea"/>
                <a:cs typeface="+mn-cs"/>
              </a:rPr>
              <a:t>micro:bit</a:t>
            </a:r>
            <a:endParaRPr lang="en-GB" sz="2000" b="0" i="0" kern="1200" dirty="0">
              <a:solidFill>
                <a:srgbClr val="6C4BC1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>
              <a:solidFill>
                <a:srgbClr val="6C4BC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19185" y="2344694"/>
            <a:ext cx="5019621" cy="1218795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400">
                <a:solidFill>
                  <a:srgbClr val="000000"/>
                </a:solidFill>
              </a:defRPr>
            </a:lvl1pPr>
          </a:lstStyle>
          <a:p>
            <a:r>
              <a:rPr lang="en-GB"/>
              <a:t>Click to edit Lesson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0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FED73E-0167-86BC-76AB-525A021F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190499"/>
            <a:ext cx="9143998" cy="5333999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0D9C7407-B083-E1DD-02C9-633979839614}"/>
              </a:ext>
            </a:extLst>
          </p:cNvPr>
          <p:cNvSpPr/>
          <p:nvPr userDrawn="1"/>
        </p:nvSpPr>
        <p:spPr>
          <a:xfrm>
            <a:off x="4078224" y="713232"/>
            <a:ext cx="1069848" cy="987552"/>
          </a:xfrm>
          <a:custGeom>
            <a:avLst/>
            <a:gdLst>
              <a:gd name="connsiteX0" fmla="*/ 228600 w 1069848"/>
              <a:gd name="connsiteY0" fmla="*/ 36576 h 987552"/>
              <a:gd name="connsiteX1" fmla="*/ 0 w 1069848"/>
              <a:gd name="connsiteY1" fmla="*/ 658368 h 987552"/>
              <a:gd name="connsiteX2" fmla="*/ 109728 w 1069848"/>
              <a:gd name="connsiteY2" fmla="*/ 859536 h 987552"/>
              <a:gd name="connsiteX3" fmla="*/ 356616 w 1069848"/>
              <a:gd name="connsiteY3" fmla="*/ 877824 h 987552"/>
              <a:gd name="connsiteX4" fmla="*/ 640080 w 1069848"/>
              <a:gd name="connsiteY4" fmla="*/ 987552 h 987552"/>
              <a:gd name="connsiteX5" fmla="*/ 1014984 w 1069848"/>
              <a:gd name="connsiteY5" fmla="*/ 969264 h 987552"/>
              <a:gd name="connsiteX6" fmla="*/ 1042416 w 1069848"/>
              <a:gd name="connsiteY6" fmla="*/ 722376 h 987552"/>
              <a:gd name="connsiteX7" fmla="*/ 1069848 w 1069848"/>
              <a:gd name="connsiteY7" fmla="*/ 246888 h 987552"/>
              <a:gd name="connsiteX8" fmla="*/ 850392 w 1069848"/>
              <a:gd name="connsiteY8" fmla="*/ 0 h 987552"/>
              <a:gd name="connsiteX9" fmla="*/ 228600 w 1069848"/>
              <a:gd name="connsiteY9" fmla="*/ 36576 h 987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9848" h="987552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68087F39-7CDA-9F46-E5A8-0C76F1518E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46248" y="540140"/>
            <a:ext cx="1143000" cy="1143000"/>
          </a:xfrm>
          <a:prstGeom prst="rect">
            <a:avLst/>
          </a:prstGeom>
        </p:spPr>
      </p:pic>
      <p:pic>
        <p:nvPicPr>
          <p:cNvPr id="9" name="Picture 8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21DC12E8-204E-F4E8-7FC1-FCD1CE4F85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51352" y="1080172"/>
            <a:ext cx="521768" cy="47433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61ABD73-16C4-FA58-8483-B41A7EB0BE0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7581" y="897013"/>
            <a:ext cx="2720606" cy="445616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5F77100A-86A2-4447-B25A-CF248D74DA30}"/>
              </a:ext>
            </a:extLst>
          </p:cNvPr>
          <p:cNvSpPr/>
          <p:nvPr userDrawn="1"/>
        </p:nvSpPr>
        <p:spPr>
          <a:xfrm>
            <a:off x="301752" y="3374136"/>
            <a:ext cx="1380744" cy="1435608"/>
          </a:xfrm>
          <a:custGeom>
            <a:avLst/>
            <a:gdLst>
              <a:gd name="connsiteX0" fmla="*/ 365760 w 1380744"/>
              <a:gd name="connsiteY0" fmla="*/ 219456 h 1435608"/>
              <a:gd name="connsiteX1" fmla="*/ 411480 w 1380744"/>
              <a:gd name="connsiteY1" fmla="*/ 192024 h 1435608"/>
              <a:gd name="connsiteX2" fmla="*/ 722376 w 1380744"/>
              <a:gd name="connsiteY2" fmla="*/ 0 h 1435608"/>
              <a:gd name="connsiteX3" fmla="*/ 1097280 w 1380744"/>
              <a:gd name="connsiteY3" fmla="*/ 82296 h 1435608"/>
              <a:gd name="connsiteX4" fmla="*/ 1335024 w 1380744"/>
              <a:gd name="connsiteY4" fmla="*/ 292608 h 1435608"/>
              <a:gd name="connsiteX5" fmla="*/ 1380744 w 1380744"/>
              <a:gd name="connsiteY5" fmla="*/ 630936 h 1435608"/>
              <a:gd name="connsiteX6" fmla="*/ 1298448 w 1380744"/>
              <a:gd name="connsiteY6" fmla="*/ 950976 h 1435608"/>
              <a:gd name="connsiteX7" fmla="*/ 1115568 w 1380744"/>
              <a:gd name="connsiteY7" fmla="*/ 1207008 h 1435608"/>
              <a:gd name="connsiteX8" fmla="*/ 685800 w 1380744"/>
              <a:gd name="connsiteY8" fmla="*/ 1426464 h 1435608"/>
              <a:gd name="connsiteX9" fmla="*/ 265176 w 1380744"/>
              <a:gd name="connsiteY9" fmla="*/ 1435608 h 1435608"/>
              <a:gd name="connsiteX10" fmla="*/ 0 w 1380744"/>
              <a:gd name="connsiteY10" fmla="*/ 1307592 h 1435608"/>
              <a:gd name="connsiteX11" fmla="*/ 18288 w 1380744"/>
              <a:gd name="connsiteY11" fmla="*/ 804672 h 1435608"/>
              <a:gd name="connsiteX12" fmla="*/ 365760 w 1380744"/>
              <a:gd name="connsiteY12" fmla="*/ 219456 h 143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0744" h="1435608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black and white image of a bird&#10;&#10;Description automatically generated with low confidence">
            <a:extLst>
              <a:ext uri="{FF2B5EF4-FFF2-40B4-BE49-F238E27FC236}">
                <a16:creationId xmlns:a16="http://schemas.microsoft.com/office/drawing/2014/main" id="{3D786174-A8C3-4389-DE85-62A48775A5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45036" y="3539017"/>
            <a:ext cx="1282700" cy="1130300"/>
          </a:xfrm>
          <a:prstGeom prst="rect">
            <a:avLst/>
          </a:prstGeom>
        </p:spPr>
      </p:pic>
      <p:pic>
        <p:nvPicPr>
          <p:cNvPr id="13" name="Picture 12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1EF8D2CE-A49A-DCF3-A065-D0B8B894925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2859" y="4527005"/>
            <a:ext cx="4826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88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995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929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97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370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101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D99FC9EB-1597-3ACA-1037-BAC59508C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535" y="190998"/>
            <a:ext cx="4007764" cy="794403"/>
          </a:xfrm>
        </p:spPr>
        <p:txBody>
          <a:bodyPr wrap="none" lIns="0" tIns="180000" rIns="0" bIns="180000">
            <a:spAutoFit/>
          </a:bodyPr>
          <a:lstStyle>
            <a:lvl1pPr marL="179388" indent="-134938"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0000" lvl="0" indent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/>
              <a:t>Click to edit 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4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22D24B5-F34A-D34D-8D5A-0ACCE9A2D434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A9FFA3-44FD-EE4B-B909-2843D831AAA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95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6" r:id="rId3"/>
    <p:sldLayoutId id="2147483680" r:id="rId4"/>
    <p:sldLayoutId id="2147483674" r:id="rId5"/>
    <p:sldLayoutId id="2147483678" r:id="rId6"/>
    <p:sldLayoutId id="2147483679" r:id="rId7"/>
    <p:sldLayoutId id="214748367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microbit.org/teach/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Relationship Id="rId9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20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6.svg"/><Relationship Id="rId5" Type="http://schemas.openxmlformats.org/officeDocument/2006/relationships/image" Target="../media/image22.png"/><Relationship Id="rId10" Type="http://schemas.openxmlformats.org/officeDocument/2006/relationships/image" Target="../media/image54.png"/><Relationship Id="rId4" Type="http://schemas.openxmlformats.org/officeDocument/2006/relationships/image" Target="../media/image55.svg"/><Relationship Id="rId9" Type="http://schemas.openxmlformats.org/officeDocument/2006/relationships/image" Target="../media/image23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13" Type="http://schemas.openxmlformats.org/officeDocument/2006/relationships/image" Target="../media/image32.jp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12" Type="http://schemas.openxmlformats.org/officeDocument/2006/relationships/image" Target="../media/image68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2.sv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0" Type="http://schemas.openxmlformats.org/officeDocument/2006/relationships/image" Target="../media/image66.svg"/><Relationship Id="rId4" Type="http://schemas.openxmlformats.org/officeDocument/2006/relationships/image" Target="../media/image60.svg"/><Relationship Id="rId9" Type="http://schemas.openxmlformats.org/officeDocument/2006/relationships/image" Target="../media/image65.png"/><Relationship Id="rId14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13" Type="http://schemas.openxmlformats.org/officeDocument/2006/relationships/image" Target="../media/image78.png"/><Relationship Id="rId3" Type="http://schemas.openxmlformats.org/officeDocument/2006/relationships/hyperlink" Target="https://microbit.org/teach" TargetMode="External"/><Relationship Id="rId7" Type="http://schemas.openxmlformats.org/officeDocument/2006/relationships/image" Target="../media/image72.png"/><Relationship Id="rId12" Type="http://schemas.openxmlformats.org/officeDocument/2006/relationships/image" Target="../media/image77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sv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0" Type="http://schemas.openxmlformats.org/officeDocument/2006/relationships/image" Target="../media/image75.svg"/><Relationship Id="rId4" Type="http://schemas.openxmlformats.org/officeDocument/2006/relationships/hyperlink" Target="https://creativecommons.org/licenses/by-sa/4.0/" TargetMode="External"/><Relationship Id="rId9" Type="http://schemas.openxmlformats.org/officeDocument/2006/relationships/image" Target="../media/image74.png"/><Relationship Id="rId14" Type="http://schemas.openxmlformats.org/officeDocument/2006/relationships/image" Target="../media/image7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sv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image" Target="../media/image17.svg"/><Relationship Id="rId4" Type="http://schemas.openxmlformats.org/officeDocument/2006/relationships/image" Target="../media/image21.sv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jpg"/><Relationship Id="rId4" Type="http://schemas.openxmlformats.org/officeDocument/2006/relationships/image" Target="../media/image3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9.jpg"/><Relationship Id="rId4" Type="http://schemas.openxmlformats.org/officeDocument/2006/relationships/image" Target="../media/image3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4A7B3-BBFD-C41B-2D57-44083B9B9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202" y="2344694"/>
            <a:ext cx="6429498" cy="1218795"/>
          </a:xfrm>
        </p:spPr>
        <p:txBody>
          <a:bodyPr/>
          <a:lstStyle/>
          <a:p>
            <a:r>
              <a:rPr lang="en-US" dirty="0"/>
              <a:t>Lesson 4</a:t>
            </a:r>
            <a:br>
              <a:rPr lang="en-US" dirty="0"/>
            </a:br>
            <a:r>
              <a:rPr lang="en-US" dirty="0"/>
              <a:t>Python step counter</a:t>
            </a:r>
          </a:p>
        </p:txBody>
      </p:sp>
      <p:pic>
        <p:nvPicPr>
          <p:cNvPr id="11" name="Picture 32">
            <a:extLst>
              <a:ext uri="{FF2B5EF4-FFF2-40B4-BE49-F238E27FC236}">
                <a16:creationId xmlns:a16="http://schemas.microsoft.com/office/drawing/2014/main" id="{580E9A66-575F-E272-BC25-1A2B1544D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8342" y="359344"/>
            <a:ext cx="384837" cy="264576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92242" y="389760"/>
            <a:ext cx="292203" cy="3093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8653AB-D29E-88C0-D12A-CAEE58054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202" y="3739736"/>
            <a:ext cx="906368" cy="9063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40E384-9D1B-F075-52F2-4DEE8F1506E8}"/>
              </a:ext>
            </a:extLst>
          </p:cNvPr>
          <p:cNvSpPr txBox="1"/>
          <p:nvPr/>
        </p:nvSpPr>
        <p:spPr>
          <a:xfrm>
            <a:off x="793179" y="4784156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Updated April 2026. Visit 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https://microbit.org/teach/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most up-to-date resources.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C84D2F-BF74-8FC5-518B-4B959833B7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56269" y="359595"/>
            <a:ext cx="2853647" cy="214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75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617D0-1970-6B04-AE45-935BF5DBA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173DECD-89BD-3C0C-1221-5F080CBCA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57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323179-5FBF-205C-AC41-BD00ABC7F1F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66314" y="212542"/>
            <a:ext cx="8640186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E7645C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tweak the program – distance calculator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008D74-74E8-8CC5-40D2-27A67EBCB0CC}"/>
              </a:ext>
            </a:extLst>
          </p:cNvPr>
          <p:cNvSpPr txBox="1"/>
          <p:nvPr/>
        </p:nvSpPr>
        <p:spPr>
          <a:xfrm>
            <a:off x="291153" y="1101438"/>
            <a:ext cx="8001000" cy="1931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Measure the length of your average stride in metres and get your micro:bit to multiply this by the number of steps to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 the distance you’ve walked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after pressing button B.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Test your program in the simulator. </a:t>
            </a:r>
          </a:p>
          <a:p>
            <a:pPr marL="793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</a:pPr>
            <a:endParaRPr lang="en-GB" sz="20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from microbit import *&#10;steps=0&#10;&#10;while True:&#10;    if accelerometer.was_gesture('shake'):&#10;        steps += 1&#10;        display.show(steps)&#10;    if button_a.is_pressed():&#10;        display.show(steps * 2)&#10;    if button_b.is_pressed():&#10;        display.show(steps * 2 * 0.25)">
            <a:extLst>
              <a:ext uri="{FF2B5EF4-FFF2-40B4-BE49-F238E27FC236}">
                <a16:creationId xmlns:a16="http://schemas.microsoft.com/office/drawing/2014/main" id="{8F203480-D99F-8DE6-8EDE-A1EF43E8F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175" y="2495227"/>
            <a:ext cx="4509379" cy="246423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0E8FF02-74E8-D059-A0A4-8B9BFDF6ED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492113">
            <a:off x="434829" y="3006162"/>
            <a:ext cx="1213183" cy="121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0521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2389F-23F1-CBDF-A69B-53B142232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61707EE6-B1DF-4F3C-072B-D79BD540B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29F8B3-8995-3EC9-7A6F-998E69497CB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18714" y="212542"/>
            <a:ext cx="4800994" cy="7513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non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lvl1pPr marL="179388" indent="-134938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2563" marR="0" lvl="0" indent="-134938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A94D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E7645C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Create: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CE0364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   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send to micro:bit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65AFC9-61D3-6CF8-D406-501B92A1493B}"/>
              </a:ext>
            </a:extLst>
          </p:cNvPr>
          <p:cNvSpPr txBox="1"/>
          <p:nvPr/>
        </p:nvSpPr>
        <p:spPr>
          <a:xfrm>
            <a:off x="378141" y="2085704"/>
            <a:ext cx="5049644" cy="2814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Send the code to your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using the purple </a:t>
            </a:r>
            <a:r>
              <a:rPr lang="en-GB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 to </a:t>
            </a:r>
            <a:r>
              <a:rPr lang="en-GB" b="1" dirty="0" err="1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button at the bottom of the screen.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Follow the instructions on the screen.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Attach the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and battery pack to your leg or ankle.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You might like to try out the step counter outside. </a:t>
            </a:r>
          </a:p>
        </p:txBody>
      </p:sp>
      <p:pic>
        <p:nvPicPr>
          <p:cNvPr id="5" name="Picture 4" descr="Send to microbit button ">
            <a:extLst>
              <a:ext uri="{FF2B5EF4-FFF2-40B4-BE49-F238E27FC236}">
                <a16:creationId xmlns:a16="http://schemas.microsoft.com/office/drawing/2014/main" id="{2DFE2975-A71E-D89C-6895-F9ADC17A7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10" y="969767"/>
            <a:ext cx="4639336" cy="11516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7F088C-05AD-42FB-B967-48E446C7B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625"/>
          <a:stretch>
            <a:fillRect/>
          </a:stretch>
        </p:blipFill>
        <p:spPr>
          <a:xfrm>
            <a:off x="5846617" y="1275180"/>
            <a:ext cx="2813377" cy="327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565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5857373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6C4BC1"/>
                </a:solidFill>
              </a:rPr>
              <a:t>Extend       </a:t>
            </a:r>
            <a:r>
              <a:rPr lang="en-GB" dirty="0">
                <a:solidFill>
                  <a:schemeClr val="tx1"/>
                </a:solidFill>
              </a:rPr>
              <a:t>Reward your efforts!    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920216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60052A-7CBD-35B7-812A-BA802CB8127F}"/>
              </a:ext>
            </a:extLst>
          </p:cNvPr>
          <p:cNvSpPr txBox="1"/>
          <p:nvPr/>
        </p:nvSpPr>
        <p:spPr>
          <a:xfrm>
            <a:off x="291153" y="1101438"/>
            <a:ext cx="318864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6C4BC1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you adjust your step counter so that when you have done a certain number of steps, </a:t>
            </a:r>
            <a:r>
              <a:rPr lang="en-GB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happy emoji and encouraging message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appears? </a:t>
            </a:r>
          </a:p>
          <a:p>
            <a:pPr marL="285750" indent="-285750">
              <a:buClr>
                <a:srgbClr val="6C4BC1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Go to the Reference then the </a:t>
            </a:r>
            <a:r>
              <a:rPr lang="en-GB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Logic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section and find the heading </a:t>
            </a:r>
            <a:r>
              <a:rPr lang="en-GB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if, </a:t>
            </a:r>
            <a:r>
              <a:rPr lang="en-GB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elif</a:t>
            </a:r>
            <a:r>
              <a:rPr lang="en-GB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else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Choose the </a:t>
            </a:r>
            <a:r>
              <a:rPr lang="en-GB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conditional statement snippet, add it to your program, and edit the code to show a reward. </a:t>
            </a:r>
          </a:p>
        </p:txBody>
      </p:sp>
      <p:pic>
        <p:nvPicPr>
          <p:cNvPr id="6" name="Picture 5" descr="from microbit import *&#10;steps=0&#10;&#10;while True:&#10;    if accelerometer.was_gesture('shake'):&#10;        steps += 1&#10;        display.show(steps)&#10;    if button_a.is_pressed():&#10;        display.show(steps * 2)&#10;    if button_b.is_pressed():&#10;        display.show(steps * 2 * 0.25)&#10;    if steps == 10:&#10;        display.show(Image.HAPPY)&#10;        display.scroll('well done!')&#10;">
            <a:extLst>
              <a:ext uri="{FF2B5EF4-FFF2-40B4-BE49-F238E27FC236}">
                <a16:creationId xmlns:a16="http://schemas.microsoft.com/office/drawing/2014/main" id="{66337E68-270B-A149-9B95-B3E7F76660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148" y="1122225"/>
            <a:ext cx="5062408" cy="380151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4A2D8F7-F70D-638A-3A51-6F7B0712E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51369" y="13076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43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527662" cy="751314"/>
          </a:xfrm>
        </p:spPr>
        <p:txBody>
          <a:bodyPr/>
          <a:lstStyle/>
          <a:p>
            <a:pPr marL="182563"/>
            <a:r>
              <a:rPr lang="en-US" dirty="0">
                <a:solidFill>
                  <a:srgbClr val="2A94D6"/>
                </a:solidFill>
              </a:rPr>
              <a:t>Evaluate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211792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21A38A-EF20-8D95-C2A3-D6290ECB71B1}"/>
              </a:ext>
            </a:extLst>
          </p:cNvPr>
          <p:cNvSpPr txBox="1">
            <a:spLocks/>
          </p:cNvSpPr>
          <p:nvPr/>
        </p:nvSpPr>
        <p:spPr>
          <a:xfrm>
            <a:off x="425534" y="1166960"/>
            <a:ext cx="5189958" cy="327570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How does the step counter use the accelerometer sensor?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How does it use a variable?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How does coding in Python compare with block-based coding?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Did the project work as you expected?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How easy was it to modify and test the code?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Wingdings" pitchFamily="2" charset="2"/>
              <a:buChar char="§"/>
            </a:pPr>
            <a:r>
              <a:rPr lang="en-US" sz="1800" dirty="0"/>
              <a:t>What improvements did you make and why?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63125A2-0C38-ADD9-91D6-3D6ECF361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092633">
            <a:off x="5331720" y="246128"/>
            <a:ext cx="515680" cy="5460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A469B92-5986-1E2B-FB5B-697933BCE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835011">
            <a:off x="8019804" y="4235364"/>
            <a:ext cx="652284" cy="6522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E03D74E-8E7B-9E83-BC76-D1B24B45C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16576" y="1030193"/>
            <a:ext cx="177800" cy="177800"/>
          </a:xfrm>
          <a:prstGeom prst="rect">
            <a:avLst/>
          </a:prstGeom>
        </p:spPr>
      </p:pic>
      <p:pic>
        <p:nvPicPr>
          <p:cNvPr id="4" name="Picture 3" descr="micro:bit displaying the number 2. ">
            <a:extLst>
              <a:ext uri="{FF2B5EF4-FFF2-40B4-BE49-F238E27FC236}">
                <a16:creationId xmlns:a16="http://schemas.microsoft.com/office/drawing/2014/main" id="{6FC4CB00-4738-2102-C5A8-E0FB705580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27363" y="1380210"/>
            <a:ext cx="2911206" cy="233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014" y="212542"/>
            <a:ext cx="7200689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Evaluate</a:t>
            </a:r>
            <a:r>
              <a:rPr lang="en-GB" dirty="0">
                <a:solidFill>
                  <a:srgbClr val="7BCDC3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revisit the learning objectives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3486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6C878E6-BFB2-5213-F728-A40F40F32371}"/>
              </a:ext>
            </a:extLst>
          </p:cNvPr>
          <p:cNvSpPr txBox="1">
            <a:spLocks/>
          </p:cNvSpPr>
          <p:nvPr/>
        </p:nvSpPr>
        <p:spPr>
          <a:xfrm>
            <a:off x="355014" y="1034667"/>
            <a:ext cx="4470445" cy="1012719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explain that the accelerometer is a sensor, an input that senses movement.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B41B08B-5F87-BDA0-5675-67053AB5ACBB}"/>
              </a:ext>
            </a:extLst>
          </p:cNvPr>
          <p:cNvSpPr txBox="1">
            <a:spLocks/>
          </p:cNvSpPr>
          <p:nvPr/>
        </p:nvSpPr>
        <p:spPr>
          <a:xfrm>
            <a:off x="355014" y="2186919"/>
            <a:ext cx="4487447" cy="1012719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explain that variables are containers for storing data which can be accessed and updated.   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8F4F329-F093-BC54-A209-F5EC0B539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5447" y="2541203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63AC40D-1F5A-A3FA-7246-F741197E1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9679" y="1269813"/>
            <a:ext cx="454285" cy="49824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B9B3FD5-B7F3-0035-BA01-DDC973AD4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82460">
            <a:off x="7672293" y="464498"/>
            <a:ext cx="1263694" cy="101957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9CEE6-809E-F47E-9B82-EE257F8FA7C3}"/>
              </a:ext>
            </a:extLst>
          </p:cNvPr>
          <p:cNvSpPr txBox="1">
            <a:spLocks/>
          </p:cNvSpPr>
          <p:nvPr/>
        </p:nvSpPr>
        <p:spPr>
          <a:xfrm>
            <a:off x="340041" y="3354634"/>
            <a:ext cx="4487447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2A92D6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write instructions in Python to turn my micro:bit into a step counter using the accelerometer and variables.   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323F4F5-21C6-985B-9B93-6718569762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469451">
            <a:off x="575756" y="3741388"/>
            <a:ext cx="454285" cy="498248"/>
          </a:xfrm>
          <a:prstGeom prst="rect">
            <a:avLst/>
          </a:prstGeom>
        </p:spPr>
      </p:pic>
      <p:pic>
        <p:nvPicPr>
          <p:cNvPr id="5" name="Picture 4" descr="micro:bit displaying the number 2. ">
            <a:extLst>
              <a:ext uri="{FF2B5EF4-FFF2-40B4-BE49-F238E27FC236}">
                <a16:creationId xmlns:a16="http://schemas.microsoft.com/office/drawing/2014/main" id="{203C2B94-8B7D-83E4-D78F-43CEDEA5F53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7878" y="1612684"/>
            <a:ext cx="2911206" cy="233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18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7E87-19DC-35C4-C5EC-56D808DC3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2563"/>
            <a:r>
              <a:rPr lang="en-GB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5D8CB-9B0B-B2FE-8270-D7327593F9F3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25535" y="1392234"/>
            <a:ext cx="3870325" cy="2820644"/>
          </a:xfrm>
        </p:spPr>
        <p:txBody>
          <a:bodyPr wrap="square">
            <a:spAutoFit/>
          </a:bodyPr>
          <a:lstStyle/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100000"/>
              <a:buNone/>
            </a:pPr>
            <a:r>
              <a:rPr lang="en-GB" sz="2000" dirty="0"/>
              <a:t>Today we learned about the accelerometer and variables to make a step counter.</a:t>
            </a:r>
            <a:br>
              <a:rPr lang="en-GB" sz="2000" dirty="0"/>
            </a:br>
            <a:endParaRPr lang="en-GB" sz="2000" dirty="0"/>
          </a:p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SzPct val="100000"/>
              <a:buNone/>
            </a:pPr>
            <a:r>
              <a:rPr lang="en-GB" sz="2000" dirty="0"/>
              <a:t>Next time, we will learn about sensors and logic to make a nightlight.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DF0C359-6C8C-BB46-F20D-AF658CBC3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00000">
            <a:off x="7871155" y="938142"/>
            <a:ext cx="889000" cy="12319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3BD2F31-000F-AEE6-C398-116CD3835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7379047" y="782841"/>
            <a:ext cx="304800" cy="2794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1165D5A-05F4-C292-B9CC-E121A75C7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000000">
            <a:off x="760628" y="4536352"/>
            <a:ext cx="301504" cy="258432"/>
          </a:xfrm>
          <a:prstGeom prst="rect">
            <a:avLst/>
          </a:prstGeom>
        </p:spPr>
      </p:pic>
      <p:pic>
        <p:nvPicPr>
          <p:cNvPr id="14" name="Picture 26">
            <a:extLst>
              <a:ext uri="{FF2B5EF4-FFF2-40B4-BE49-F238E27FC236}">
                <a16:creationId xmlns:a16="http://schemas.microsoft.com/office/drawing/2014/main" id="{F485E33E-9A7B-7F3D-A386-1202F4F63E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837496" y="221362"/>
            <a:ext cx="1191605" cy="794403"/>
          </a:xfrm>
          <a:prstGeom prst="rect">
            <a:avLst/>
          </a:prstGeom>
        </p:spPr>
      </p:pic>
      <p:pic>
        <p:nvPicPr>
          <p:cNvPr id="5" name="Graphic 4" descr="Lights On with solid fill">
            <a:extLst>
              <a:ext uri="{FF2B5EF4-FFF2-40B4-BE49-F238E27FC236}">
                <a16:creationId xmlns:a16="http://schemas.microsoft.com/office/drawing/2014/main" id="{8C01448D-FC0D-8B1A-2E93-EB010CF9762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746857" y="3505598"/>
            <a:ext cx="1355133" cy="135513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9239FA8-C77A-55E6-F060-6E09AA0EBA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t="6625"/>
          <a:stretch>
            <a:fillRect/>
          </a:stretch>
        </p:blipFill>
        <p:spPr>
          <a:xfrm>
            <a:off x="4848142" y="1392234"/>
            <a:ext cx="1218946" cy="1420017"/>
          </a:xfrm>
          <a:prstGeom prst="rect">
            <a:avLst/>
          </a:prstGeom>
        </p:spPr>
      </p:pic>
      <p:pic>
        <p:nvPicPr>
          <p:cNvPr id="6" name="Picture 5" descr="A micro:bit showing a half moon on its display. ">
            <a:extLst>
              <a:ext uri="{FF2B5EF4-FFF2-40B4-BE49-F238E27FC236}">
                <a16:creationId xmlns:a16="http://schemas.microsoft.com/office/drawing/2014/main" id="{BDC212CE-BF65-40C7-347C-43E227991EF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43211" y="3188720"/>
            <a:ext cx="1769421" cy="142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2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1E3B7-4797-9827-995D-A3FBACE31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185" y="3012206"/>
            <a:ext cx="5019621" cy="78098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GB" sz="2400" dirty="0"/>
              <a:t>Visit </a:t>
            </a:r>
            <a:r>
              <a:rPr lang="en-GB" sz="2400" dirty="0">
                <a:solidFill>
                  <a:srgbClr val="6C4B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microbit.org/teach</a:t>
            </a:r>
            <a:r>
              <a:rPr lang="en-GB" sz="2400" dirty="0">
                <a:solidFill>
                  <a:srgbClr val="6C4BC1"/>
                </a:solidFill>
              </a:rPr>
              <a:t> </a:t>
            </a:r>
            <a:r>
              <a:rPr lang="en-GB" sz="2400" b="0" dirty="0"/>
              <a:t>for more lessons, projects, courses and help.</a:t>
            </a: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A6576971-27D3-2E83-FB51-9968853DBEC9}"/>
              </a:ext>
            </a:extLst>
          </p:cNvPr>
          <p:cNvSpPr txBox="1">
            <a:spLocks/>
          </p:cNvSpPr>
          <p:nvPr/>
        </p:nvSpPr>
        <p:spPr>
          <a:xfrm>
            <a:off x="701328" y="4051111"/>
            <a:ext cx="7871639" cy="7086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This content is published by the </a:t>
            </a:r>
            <a:r>
              <a:rPr lang="en-GB" err="1">
                <a:solidFill>
                  <a:srgbClr val="000000"/>
                </a:solidFill>
                <a:ea typeface="Calibri" panose="020F0502020204030204" pitchFamily="34" charset="0"/>
              </a:rPr>
              <a:t>Micro:bit</a:t>
            </a: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 Educational Foundation under a </a:t>
            </a:r>
            <a:b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</a:br>
            <a:r>
              <a:rPr lang="en-GB" u="sng">
                <a:solidFill>
                  <a:srgbClr val="000000"/>
                </a:solidFill>
                <a:ea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Attribution-ShareAlike 4.0 International (CC BY-SA 4.0)</a:t>
            </a:r>
            <a:r>
              <a:rPr lang="en-GB">
                <a:solidFill>
                  <a:srgbClr val="000000"/>
                </a:solidFill>
                <a:ea typeface="Calibri" panose="020F0502020204030204" pitchFamily="34" charset="0"/>
              </a:rPr>
              <a:t> licence</a:t>
            </a:r>
            <a:endParaRPr lang="en-GB">
              <a:solidFill>
                <a:srgbClr val="000000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59DB16B-C0C0-F95E-F95E-D32AAACA6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3887540" y="2135306"/>
            <a:ext cx="1175509" cy="7260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A13E4D5-F906-3AFC-569D-97006BD35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589501">
            <a:off x="7785632" y="1427237"/>
            <a:ext cx="713099" cy="61801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A642FD1-E430-9AD5-E723-6D656393C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72967" y="233350"/>
            <a:ext cx="190748" cy="52985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FADD1BE-DDB6-4B80-7464-AB048E4F9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7891768">
            <a:off x="7349223" y="771976"/>
            <a:ext cx="533936" cy="4627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4FC5B1F1-B395-199C-4433-4A992110B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623016">
            <a:off x="6595498" y="2166548"/>
            <a:ext cx="1123640" cy="8668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DC258A1-2B1F-BE7D-B62D-FBC31BB24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56648" y="1584448"/>
            <a:ext cx="937937" cy="9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7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DB7A4-1142-019F-EBAD-01840A2F6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E9CD3-ACED-876D-7DB9-D721DCC82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571951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</a:t>
            </a:r>
            <a:r>
              <a:rPr lang="en-GB" dirty="0">
                <a:solidFill>
                  <a:srgbClr val="00A000"/>
                </a:solidFill>
              </a:rPr>
              <a:t>Recap: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Python</a:t>
            </a:r>
            <a:r>
              <a:rPr lang="en-GB" dirty="0">
                <a:solidFill>
                  <a:srgbClr val="E7645C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emotion badge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97F99B9-BF49-EFAE-F18F-873D02826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00A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FDFDF0B8-E0F3-DBE3-EBF8-E3C766F06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02453" y="664527"/>
            <a:ext cx="381563" cy="404007"/>
          </a:xfrm>
          <a:prstGeom prst="rect">
            <a:avLst/>
          </a:prstGeom>
        </p:spPr>
      </p:pic>
      <p:pic>
        <p:nvPicPr>
          <p:cNvPr id="3" name="Picture 2" descr="MakeCode blocks:&#10;&#10;on button A pressed block containing show icon happy &#10;&#10;on button B pressed block&#10;containing show icon sad ">
            <a:extLst>
              <a:ext uri="{FF2B5EF4-FFF2-40B4-BE49-F238E27FC236}">
                <a16:creationId xmlns:a16="http://schemas.microsoft.com/office/drawing/2014/main" id="{02B4341B-959B-AA25-589E-18E73D3917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514" y="1118465"/>
            <a:ext cx="2417980" cy="3059674"/>
          </a:xfrm>
          <a:prstGeom prst="rect">
            <a:avLst/>
          </a:prstGeom>
        </p:spPr>
      </p:pic>
      <p:pic>
        <p:nvPicPr>
          <p:cNvPr id="6" name="Picture 5" descr="from microbit import *&#10;&#10;while True:&#10;    if button_a.is_pressed():&#10;        display.show(Image.HAPPY)&#10;    if button_b.is_pressed():&#10;        display.show(Image.SAD)">
            <a:extLst>
              <a:ext uri="{FF2B5EF4-FFF2-40B4-BE49-F238E27FC236}">
                <a16:creationId xmlns:a16="http://schemas.microsoft.com/office/drawing/2014/main" id="{59315D38-C59A-B621-E2E5-86EA5325A0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5494" y="1035915"/>
            <a:ext cx="5976952" cy="2901950"/>
          </a:xfrm>
          <a:prstGeom prst="rect">
            <a:avLst/>
          </a:prstGeom>
        </p:spPr>
      </p:pic>
      <p:cxnSp>
        <p:nvCxnSpPr>
          <p:cNvPr id="7" name="Straight Arrow Connector 6" descr="arrow linking ‘forever’ MakeCode block to ‘while True’ instruction in Python.">
            <a:extLst>
              <a:ext uri="{FF2B5EF4-FFF2-40B4-BE49-F238E27FC236}">
                <a16:creationId xmlns:a16="http://schemas.microsoft.com/office/drawing/2014/main" id="{5D78FF22-E214-781C-287B-5039E6357886}"/>
              </a:ext>
            </a:extLst>
          </p:cNvPr>
          <p:cNvCxnSpPr>
            <a:cxnSpLocks/>
          </p:cNvCxnSpPr>
          <p:nvPr/>
        </p:nvCxnSpPr>
        <p:spPr>
          <a:xfrm>
            <a:off x="2392594" y="1448665"/>
            <a:ext cx="1695312" cy="98256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 descr="arrow linking ‘forever’ MakeCode block to ‘while True’ instruction in Python.">
            <a:extLst>
              <a:ext uri="{FF2B5EF4-FFF2-40B4-BE49-F238E27FC236}">
                <a16:creationId xmlns:a16="http://schemas.microsoft.com/office/drawing/2014/main" id="{95394514-6EB5-2EF6-E782-AF454A1C73B5}"/>
              </a:ext>
            </a:extLst>
          </p:cNvPr>
          <p:cNvCxnSpPr>
            <a:cxnSpLocks/>
          </p:cNvCxnSpPr>
          <p:nvPr/>
        </p:nvCxnSpPr>
        <p:spPr>
          <a:xfrm>
            <a:off x="1998894" y="1867765"/>
            <a:ext cx="2573106" cy="90770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 descr="arrow linking ‘forever’ MakeCode block to ‘while True’ instruction in Python.">
            <a:extLst>
              <a:ext uri="{FF2B5EF4-FFF2-40B4-BE49-F238E27FC236}">
                <a16:creationId xmlns:a16="http://schemas.microsoft.com/office/drawing/2014/main" id="{A51634EF-DB4B-4536-10D1-9B834B464CDE}"/>
              </a:ext>
            </a:extLst>
          </p:cNvPr>
          <p:cNvCxnSpPr>
            <a:cxnSpLocks/>
          </p:cNvCxnSpPr>
          <p:nvPr/>
        </p:nvCxnSpPr>
        <p:spPr>
          <a:xfrm>
            <a:off x="2367194" y="2972665"/>
            <a:ext cx="1638300" cy="11430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 descr="arrow linking ‘forever’ MakeCode block to ‘while True’ instruction in Python.">
            <a:extLst>
              <a:ext uri="{FF2B5EF4-FFF2-40B4-BE49-F238E27FC236}">
                <a16:creationId xmlns:a16="http://schemas.microsoft.com/office/drawing/2014/main" id="{339C478E-2482-2C55-A2E8-2E706C14C02B}"/>
              </a:ext>
            </a:extLst>
          </p:cNvPr>
          <p:cNvCxnSpPr>
            <a:cxnSpLocks/>
          </p:cNvCxnSpPr>
          <p:nvPr/>
        </p:nvCxnSpPr>
        <p:spPr>
          <a:xfrm>
            <a:off x="2036994" y="3467965"/>
            <a:ext cx="2425700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661023D-EB0A-FF7A-5C74-113E3A6DB6CF}"/>
              </a:ext>
            </a:extLst>
          </p:cNvPr>
          <p:cNvSpPr txBox="1"/>
          <p:nvPr/>
        </p:nvSpPr>
        <p:spPr>
          <a:xfrm>
            <a:off x="378141" y="4178139"/>
            <a:ext cx="8014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D0365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Python we have to use an infinite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while True: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loop to keep checking if a button is pressed.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65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881144" cy="751314"/>
          </a:xfrm>
        </p:spPr>
        <p:txBody>
          <a:bodyPr/>
          <a:lstStyle/>
          <a:p>
            <a:pPr marL="182563"/>
            <a:r>
              <a:rPr lang="en-GB">
                <a:solidFill>
                  <a:srgbClr val="CE0364"/>
                </a:solidFill>
              </a:rPr>
              <a:t>Think:     </a:t>
            </a:r>
            <a:r>
              <a:rPr lang="en-GB" sz="2800">
                <a:solidFill>
                  <a:srgbClr val="000000"/>
                </a:solidFill>
              </a:rPr>
              <a:t>learning objectives</a:t>
            </a:r>
            <a:endParaRPr lang="en-GB">
              <a:solidFill>
                <a:srgbClr val="CE036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44F27-90B1-C3C7-0CD3-A05CCB43B011}"/>
              </a:ext>
            </a:extLst>
          </p:cNvPr>
          <p:cNvSpPr txBox="1">
            <a:spLocks/>
          </p:cNvSpPr>
          <p:nvPr/>
        </p:nvSpPr>
        <p:spPr>
          <a:xfrm>
            <a:off x="496564" y="1049346"/>
            <a:ext cx="4470445" cy="1012719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explain that the accelerometer is a sensor, an input that senses movement.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FC7C6C-E0BA-4298-1C30-FF12374E35D3}"/>
              </a:ext>
            </a:extLst>
          </p:cNvPr>
          <p:cNvSpPr txBox="1">
            <a:spLocks/>
          </p:cNvSpPr>
          <p:nvPr/>
        </p:nvSpPr>
        <p:spPr>
          <a:xfrm>
            <a:off x="479562" y="2241352"/>
            <a:ext cx="4487447" cy="1012719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explain that variables are containers for storing data which can be accessed and updated.  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A646EBF-78EB-6791-556B-D8B5317F0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583" y="2607677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D146C90-43F0-F2A4-BB91-6F74E18D2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172" y="1144394"/>
            <a:ext cx="454285" cy="49824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E9AE5A1-62B3-E38C-0FBA-CB4CFD692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861505">
            <a:off x="6516053" y="1857043"/>
            <a:ext cx="1530767" cy="198999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B86F873-6D24-644F-43F7-945293CA2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02453" y="664527"/>
            <a:ext cx="381563" cy="40400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2B3E8857-067A-744B-864D-34EF9B2C2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7809781" y="258336"/>
            <a:ext cx="422148" cy="402046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5DF32C5-7DF9-0008-87E8-63D4A8CB5287}"/>
              </a:ext>
            </a:extLst>
          </p:cNvPr>
          <p:cNvSpPr txBox="1">
            <a:spLocks/>
          </p:cNvSpPr>
          <p:nvPr/>
        </p:nvSpPr>
        <p:spPr>
          <a:xfrm>
            <a:off x="479562" y="3432499"/>
            <a:ext cx="4470445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write instructions in Python to turn my micro:bit into a step counter using the accelerometer and variables. 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D7E7F066-9C3B-0B5D-E643-796AAD9E0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469451">
            <a:off x="686969" y="3930514"/>
            <a:ext cx="454285" cy="49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46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2A5C8-EA07-2D48-2921-8BD526AF7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15573-CBA4-BD46-9D32-E0AC056F5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6977872" cy="751314"/>
          </a:xfrm>
          <a:ln>
            <a:noFill/>
          </a:ln>
        </p:spPr>
        <p:txBody>
          <a:bodyPr/>
          <a:lstStyle/>
          <a:p>
            <a:pPr marL="182563"/>
            <a:r>
              <a:rPr lang="en-GB" dirty="0">
                <a:solidFill>
                  <a:srgbClr val="CD0365"/>
                </a:solidFill>
              </a:rPr>
              <a:t>  Think:</a:t>
            </a:r>
            <a:r>
              <a:rPr lang="en-GB" dirty="0">
                <a:solidFill>
                  <a:srgbClr val="2A94D6"/>
                </a:solidFill>
              </a:rPr>
              <a:t>   </a:t>
            </a:r>
            <a:r>
              <a:rPr lang="en-GB" dirty="0">
                <a:solidFill>
                  <a:srgbClr val="E7645C"/>
                </a:solidFill>
              </a:rPr>
              <a:t>  </a:t>
            </a:r>
            <a:r>
              <a:rPr lang="en-GB" dirty="0">
                <a:solidFill>
                  <a:schemeClr val="tx1"/>
                </a:solidFill>
              </a:rPr>
              <a:t>compare </a:t>
            </a:r>
            <a:r>
              <a:rPr lang="en-GB" dirty="0" err="1">
                <a:solidFill>
                  <a:schemeClr val="tx1"/>
                </a:solidFill>
              </a:rPr>
              <a:t>MakeCode</a:t>
            </a:r>
            <a:r>
              <a:rPr lang="en-GB" dirty="0">
                <a:solidFill>
                  <a:schemeClr val="tx1"/>
                </a:solidFill>
              </a:rPr>
              <a:t> to Python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B595C6-115F-BAA2-973E-121BCC976699}"/>
              </a:ext>
            </a:extLst>
          </p:cNvPr>
          <p:cNvSpPr txBox="1"/>
          <p:nvPr/>
        </p:nvSpPr>
        <p:spPr>
          <a:xfrm>
            <a:off x="279399" y="1130300"/>
            <a:ext cx="6977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D0365"/>
              </a:buClr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you match instructions in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MakeCode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for a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step counter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with their equivalent in Python?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MakeCode blocks: &#10;&#10;on start block containing:&#10;- set steps to 0&#10;&#10;on shake block containing: &#10;- change steps by 1&#10;- show number steps">
            <a:extLst>
              <a:ext uri="{FF2B5EF4-FFF2-40B4-BE49-F238E27FC236}">
                <a16:creationId xmlns:a16="http://schemas.microsoft.com/office/drawing/2014/main" id="{35D51616-C8C9-1EB0-13A9-278FC64AE8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406"/>
          <a:stretch>
            <a:fillRect/>
          </a:stretch>
        </p:blipFill>
        <p:spPr>
          <a:xfrm>
            <a:off x="220966" y="1808252"/>
            <a:ext cx="2649129" cy="3113069"/>
          </a:xfrm>
          <a:prstGeom prst="rect">
            <a:avLst/>
          </a:prstGeom>
        </p:spPr>
      </p:pic>
      <p:pic>
        <p:nvPicPr>
          <p:cNvPr id="6" name="Picture 5" descr="from microbit import *&#10;steps=0&#10;&#10;while True:&#10;    if accelerometer.was_gesture(‘shake’):&#10;        steps += 1&#10;        display.show(steps) ">
            <a:extLst>
              <a:ext uri="{FF2B5EF4-FFF2-40B4-BE49-F238E27FC236}">
                <a16:creationId xmlns:a16="http://schemas.microsoft.com/office/drawing/2014/main" id="{1CF0F9B4-1947-714A-5321-92F0D459F2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0280" y="2013735"/>
            <a:ext cx="4549276" cy="2320888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CA244F65-C12B-90E9-EAE1-34D263F415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3A4405D-09B9-8F38-4373-49042DAE6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411924" y="2426776"/>
            <a:ext cx="2222069" cy="51790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B992F29-7411-4643-8290-0D0A90702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735250" y="3316050"/>
            <a:ext cx="3256298" cy="23397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93BFE96-ED9D-1CF3-367B-407A0B6BA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680992" y="3826790"/>
            <a:ext cx="2495442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12DBD08-B5E4-2362-16D7-23F3717D78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2474778" y="4029559"/>
            <a:ext cx="2794646" cy="23053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FB5D93AD-2637-27D1-0D61-B2B482AF61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50201" y="6731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7E30C-C02E-F25E-C551-7DAC6F38F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2FD7D-8FEF-F193-45A2-FE3E11869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4262385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 </a:t>
            </a:r>
            <a:r>
              <a:rPr lang="en-GB" dirty="0">
                <a:solidFill>
                  <a:srgbClr val="CD0365"/>
                </a:solidFill>
              </a:rPr>
              <a:t>Think: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accelerometer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E3FF456E-C760-6227-7F59-532ACD6F3F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0FE049-297F-E186-E437-E3D0D7F6F4C6}"/>
              </a:ext>
            </a:extLst>
          </p:cNvPr>
          <p:cNvSpPr txBox="1"/>
          <p:nvPr/>
        </p:nvSpPr>
        <p:spPr>
          <a:xfrm>
            <a:off x="342900" y="1343765"/>
            <a:ext cx="4254500" cy="2251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GB" sz="20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accelerometer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is an input that senses movement. </a:t>
            </a:r>
          </a:p>
          <a:p>
            <a:pPr marL="350837" indent="-342900">
              <a:lnSpc>
                <a:spcPct val="110000"/>
              </a:lnSpc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step counter program uses the micro:bit’s accelerometer sensor to </a:t>
            </a:r>
            <a:r>
              <a:rPr lang="en-GB" sz="2000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sense when your leg is moving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6A51F2-DC05-3F01-C823-6AAD89C0D8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625"/>
          <a:stretch>
            <a:fillRect/>
          </a:stretch>
        </p:blipFill>
        <p:spPr>
          <a:xfrm>
            <a:off x="5659048" y="1099334"/>
            <a:ext cx="2813377" cy="327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53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E0655-9F8B-8264-253E-A11978934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836FA-7BB3-729C-317E-625DBDC8A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114" y="225242"/>
            <a:ext cx="5881418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2A94D6"/>
                </a:solidFill>
              </a:rPr>
              <a:t>  </a:t>
            </a:r>
            <a:r>
              <a:rPr lang="en-GB" dirty="0">
                <a:solidFill>
                  <a:srgbClr val="CD0365"/>
                </a:solidFill>
              </a:rPr>
              <a:t>Think:</a:t>
            </a:r>
            <a:r>
              <a:rPr lang="en-GB" dirty="0">
                <a:solidFill>
                  <a:srgbClr val="E7645C"/>
                </a:solidFill>
              </a:rPr>
              <a:t>     </a:t>
            </a:r>
            <a:r>
              <a:rPr lang="en-GB" dirty="0">
                <a:solidFill>
                  <a:schemeClr val="tx1"/>
                </a:solidFill>
              </a:rPr>
              <a:t>variables and sequence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D423750-330C-5D52-26C3-1DC15F263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9EE29B-B3C2-EAC7-367A-8FCFCDB6C486}"/>
              </a:ext>
            </a:extLst>
          </p:cNvPr>
          <p:cNvSpPr txBox="1"/>
          <p:nvPr/>
        </p:nvSpPr>
        <p:spPr>
          <a:xfrm>
            <a:off x="317500" y="1167835"/>
            <a:ext cx="4254500" cy="3728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code stores how many times the micro:bit has been shaken in a variable called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Variables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are containers for storing data, which can be accessed and updated while a program is running.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CD0365"/>
              </a:buClr>
              <a:buSzPct val="100000"/>
              <a:buFont typeface="Wingdings" pitchFamily="2" charset="2"/>
              <a:buChar char="§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b="1" dirty="0">
                <a:solidFill>
                  <a:srgbClr val="CD03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sequence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(order) of the instructions in the code is important. When the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micro:bit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is shaken, we must display the value of the steps variable,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increasing it by 1.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FD6A185-BBB9-2F75-C7E9-2B9EC0E76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623016">
            <a:off x="7752147" y="362495"/>
            <a:ext cx="898668" cy="693258"/>
          </a:xfrm>
          <a:prstGeom prst="rect">
            <a:avLst/>
          </a:prstGeom>
        </p:spPr>
      </p:pic>
      <p:pic>
        <p:nvPicPr>
          <p:cNvPr id="4" name="Picture 3" descr="from microbit import *&#10;steps=0&#10;&#10;while True:&#10;    if accelerometer.was_gesture(‘shake’):&#10;        steps += 1&#10;        display.show(steps) ">
            <a:extLst>
              <a:ext uri="{FF2B5EF4-FFF2-40B4-BE49-F238E27FC236}">
                <a16:creationId xmlns:a16="http://schemas.microsoft.com/office/drawing/2014/main" id="{6665177F-5373-A4BF-E1BE-924A23552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6532" y="1556535"/>
            <a:ext cx="4549276" cy="23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848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B5DAB-9E62-AD39-AAC0-AB4D549EA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AE28A-F99D-2322-35E4-2EC1CD3DA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03" y="225242"/>
            <a:ext cx="8021427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 </a:t>
            </a:r>
            <a:r>
              <a:rPr lang="en-GB" dirty="0">
                <a:solidFill>
                  <a:schemeClr val="tx1"/>
                </a:solidFill>
              </a:rPr>
              <a:t>edit the code to make a step counter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9E45EA7-4FF8-330C-9EEB-9A5194177A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384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from microbit import *&#10;steps=0&#10;&#10;while True:&#10;    if accelerometer.was_gesture(‘shake’):&#10;        steps += 1&#10;        display.show(steps) ">
            <a:extLst>
              <a:ext uri="{FF2B5EF4-FFF2-40B4-BE49-F238E27FC236}">
                <a16:creationId xmlns:a16="http://schemas.microsoft.com/office/drawing/2014/main" id="{6E282246-0AB6-D765-A5F8-6575E4031C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84" y="1364030"/>
            <a:ext cx="4549276" cy="2320888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9EB279D-E5D8-CFBF-D927-D8106768D031}"/>
              </a:ext>
            </a:extLst>
          </p:cNvPr>
          <p:cNvSpPr txBox="1">
            <a:spLocks/>
          </p:cNvSpPr>
          <p:nvPr/>
        </p:nvSpPr>
        <p:spPr>
          <a:xfrm>
            <a:off x="4752486" y="1123501"/>
            <a:ext cx="4305411" cy="36661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Edit or replace the existing code carefully so it matches the code here. Lower case and capital letters are important!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If you delete the existing code in the Python Editor, leave </a:t>
            </a:r>
            <a:r>
              <a:rPr lang="en-GB" sz="1600" b="1" dirty="0">
                <a:solidFill>
                  <a:srgbClr val="E7645C"/>
                </a:solidFill>
              </a:rPr>
              <a:t>from </a:t>
            </a:r>
            <a:r>
              <a:rPr lang="en-GB" sz="1600" b="1" dirty="0" err="1">
                <a:solidFill>
                  <a:srgbClr val="E7645C"/>
                </a:solidFill>
              </a:rPr>
              <a:t>microbit</a:t>
            </a:r>
            <a:r>
              <a:rPr lang="en-GB" sz="1600" b="1" dirty="0">
                <a:solidFill>
                  <a:srgbClr val="E7645C"/>
                </a:solidFill>
              </a:rPr>
              <a:t> import * </a:t>
            </a:r>
            <a:r>
              <a:rPr lang="en-GB" sz="1600" dirty="0"/>
              <a:t>at the top.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Use </a:t>
            </a:r>
            <a:r>
              <a:rPr lang="en-GB" sz="1600" b="1" dirty="0">
                <a:solidFill>
                  <a:srgbClr val="E7645C"/>
                </a:solidFill>
              </a:rPr>
              <a:t>auto-complete</a:t>
            </a:r>
            <a:r>
              <a:rPr lang="en-GB" sz="1600" dirty="0"/>
              <a:t> or the </a:t>
            </a:r>
            <a:r>
              <a:rPr lang="en-GB" sz="1600" b="1" dirty="0">
                <a:solidFill>
                  <a:srgbClr val="E7645C"/>
                </a:solidFill>
              </a:rPr>
              <a:t>reference</a:t>
            </a:r>
            <a:r>
              <a:rPr lang="en-GB" sz="1600" dirty="0"/>
              <a:t> to help you.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Be careful to </a:t>
            </a:r>
            <a:r>
              <a:rPr lang="en-GB" sz="1600" b="1" dirty="0">
                <a:solidFill>
                  <a:srgbClr val="E7645C"/>
                </a:solidFill>
              </a:rPr>
              <a:t>indent</a:t>
            </a:r>
            <a:r>
              <a:rPr lang="en-GB" sz="1600" dirty="0"/>
              <a:t> the code correctly.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</a:rPr>
              <a:t>Test your program </a:t>
            </a:r>
            <a:r>
              <a:rPr lang="en-GB" sz="1600" dirty="0"/>
              <a:t>in the micro:bit simulator. 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AE0112D-E3C5-7960-B881-C73F0A3FFE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492113">
            <a:off x="434830" y="3655867"/>
            <a:ext cx="1213183" cy="121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77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006A8-0C92-566E-23D8-890F2D152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00069-3163-1602-9010-6A40CA958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6601166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tweak the program – buttons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FC5CA00-6866-E0EA-F745-8442115B9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9BCBFA-4555-1691-93A4-D233B1C3645E}"/>
              </a:ext>
            </a:extLst>
          </p:cNvPr>
          <p:cNvSpPr txBox="1"/>
          <p:nvPr/>
        </p:nvSpPr>
        <p:spPr>
          <a:xfrm>
            <a:off x="198163" y="1054943"/>
            <a:ext cx="4203355" cy="4207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Tweak the program so that the number of steps you have taken only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appears on the display if you press button A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  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Get a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button A is pressed snippet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from the Reference in the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Buttons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section. Drag it under the existing code so that the 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in lines 5 and 8 are lined up.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Replace the </a:t>
            </a:r>
            <a:r>
              <a:rPr lang="en-GB" sz="1600" b="1" dirty="0" err="1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display.scroll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('A')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instruction with the </a:t>
            </a:r>
            <a:r>
              <a:rPr lang="en-GB" sz="1600" b="1" dirty="0" err="1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display.show</a:t>
            </a: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(steps)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instruction.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out the program in the simulator.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B218C04-202A-4B10-BB8A-FD4013E84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051668">
            <a:off x="8105655" y="197412"/>
            <a:ext cx="644908" cy="893658"/>
          </a:xfrm>
          <a:prstGeom prst="rect">
            <a:avLst/>
          </a:prstGeom>
        </p:spPr>
      </p:pic>
      <p:pic>
        <p:nvPicPr>
          <p:cNvPr id="5" name="Picture 4" descr="from microbit import *&#10;steps=0&#10;&#10;while True:&#10;    if accelerometer.was_gesture('shake'):&#10;        steps += 1&#10;    if button_a.is_pressed():&#10;        display.show(steps)">
            <a:extLst>
              <a:ext uri="{FF2B5EF4-FFF2-40B4-BE49-F238E27FC236}">
                <a16:creationId xmlns:a16="http://schemas.microsoft.com/office/drawing/2014/main" id="{3114FDDD-9795-FCA8-10E4-EEE189C2EA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4734" y="1604504"/>
            <a:ext cx="4431904" cy="239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269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2AFFC-DE2A-0CBA-7D7E-A9AA63E42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9DC3A-D86C-9C09-1E6B-D818CC4A3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7617470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tweak the program – multiplication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6F3AD56C-2C06-E33D-A10F-44447AFA7E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FD20E9-0D83-B2B0-4DEB-5E42830863CC}"/>
              </a:ext>
            </a:extLst>
          </p:cNvPr>
          <p:cNvSpPr txBox="1"/>
          <p:nvPr/>
        </p:nvSpPr>
        <p:spPr>
          <a:xfrm>
            <a:off x="65316" y="1021608"/>
            <a:ext cx="8980714" cy="1242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Add an additional </a:t>
            </a:r>
            <a:r>
              <a:rPr lang="en-GB" sz="1500" b="1" dirty="0" err="1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display.show</a:t>
            </a:r>
            <a:r>
              <a:rPr lang="en-GB" sz="15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(steps)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instruction shown on line 7 so that you can see how many steps you have taken without pressing button A. 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When wearing the step counter, you may find it only counts every other step. To fix this, modify the code (as shown on line 9) to </a:t>
            </a:r>
            <a:r>
              <a:rPr lang="en-GB" sz="1500" b="1" dirty="0">
                <a:solidFill>
                  <a:srgbClr val="E764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multiply the steps variable by two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 when it’s displayed.</a:t>
            </a:r>
          </a:p>
        </p:txBody>
      </p:sp>
      <p:pic>
        <p:nvPicPr>
          <p:cNvPr id="6" name="Picture 5" descr="from microbit import *&#10;steps=0&#10;&#10;while True:&#10;    if accelerometer.was_gesture('shake'):&#10;        steps += 1&#10;        display.show(steps)&#10;    if button_a.is_pressed():&#10;        display.show(steps * 2)">
            <a:extLst>
              <a:ext uri="{FF2B5EF4-FFF2-40B4-BE49-F238E27FC236}">
                <a16:creationId xmlns:a16="http://schemas.microsoft.com/office/drawing/2014/main" id="{F0EC5755-CC1E-B3D7-9593-7F58C1D043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495"/>
          <a:stretch>
            <a:fillRect/>
          </a:stretch>
        </p:blipFill>
        <p:spPr>
          <a:xfrm>
            <a:off x="1551045" y="2387017"/>
            <a:ext cx="6041909" cy="255695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6F9BD5E-45EE-BF64-057A-97CC3064C4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861505">
            <a:off x="333723" y="3345947"/>
            <a:ext cx="938983" cy="122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041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3907</TotalTime>
  <Words>1211</Words>
  <Application>Microsoft Macintosh PowerPoint</Application>
  <PresentationFormat>On-screen Show (16:9)</PresentationFormat>
  <Paragraphs>90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Office Theme</vt:lpstr>
      <vt:lpstr>Lesson 4 Python step counter</vt:lpstr>
      <vt:lpstr> Recap:     Python emotion badge</vt:lpstr>
      <vt:lpstr>Think:     learning objectives</vt:lpstr>
      <vt:lpstr>  Think:     compare MakeCode to Python</vt:lpstr>
      <vt:lpstr>  Think:     accelerometer</vt:lpstr>
      <vt:lpstr>  Think:     variables and sequence</vt:lpstr>
      <vt:lpstr>Create:     edit the code to make a step counter</vt:lpstr>
      <vt:lpstr>Create:    tweak the program – buttons</vt:lpstr>
      <vt:lpstr>Create:    tweak the program – multiplication</vt:lpstr>
      <vt:lpstr> Create:    tweak the program – distance calculator</vt:lpstr>
      <vt:lpstr> Create:     send to micro:bit</vt:lpstr>
      <vt:lpstr>Extend       Reward your efforts!    </vt:lpstr>
      <vt:lpstr>Evaluate</vt:lpstr>
      <vt:lpstr>Evaluate     revisit the learning objectives</vt:lpstr>
      <vt:lpstr>Next steps</vt:lpstr>
      <vt:lpstr>Visit microbit.org/teach for more lessons, projects, courses and help.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Name badge</dc:title>
  <dc:subject/>
  <dc:creator>Micro:bit Educational Foundation</dc:creator>
  <cp:keywords/>
  <dc:description>Updated 22 Apr 24</dc:description>
  <cp:lastModifiedBy>Giles Booth</cp:lastModifiedBy>
  <cp:revision>577</cp:revision>
  <cp:lastPrinted>2026-03-02T17:47:44Z</cp:lastPrinted>
  <dcterms:created xsi:type="dcterms:W3CDTF">2023-03-14T10:37:03Z</dcterms:created>
  <dcterms:modified xsi:type="dcterms:W3CDTF">2026-04-21T11:01:22Z</dcterms:modified>
  <cp:category/>
</cp:coreProperties>
</file>