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2"/>
  </p:notesMasterIdLst>
  <p:sldIdLst>
    <p:sldId id="270" r:id="rId2"/>
    <p:sldId id="274" r:id="rId3"/>
    <p:sldId id="316" r:id="rId4"/>
    <p:sldId id="276" r:id="rId5"/>
    <p:sldId id="287" r:id="rId6"/>
    <p:sldId id="314" r:id="rId7"/>
    <p:sldId id="324" r:id="rId8"/>
    <p:sldId id="315" r:id="rId9"/>
    <p:sldId id="313" r:id="rId10"/>
    <p:sldId id="320" r:id="rId11"/>
    <p:sldId id="318" r:id="rId12"/>
    <p:sldId id="321" r:id="rId13"/>
    <p:sldId id="322" r:id="rId14"/>
    <p:sldId id="323" r:id="rId15"/>
    <p:sldId id="306" r:id="rId16"/>
    <p:sldId id="282" r:id="rId17"/>
    <p:sldId id="281" r:id="rId18"/>
    <p:sldId id="283" r:id="rId19"/>
    <p:sldId id="265" r:id="rId20"/>
    <p:sldId id="266" r:id="rId2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98D0327-BAC9-7743-BD99-480A34FB02C6}">
          <p14:sldIdLst>
            <p14:sldId id="270"/>
          </p14:sldIdLst>
        </p14:section>
        <p14:section name="Recap" id="{84F745A5-65CE-0043-B385-0D4EA587259F}">
          <p14:sldIdLst>
            <p14:sldId id="274"/>
            <p14:sldId id="316"/>
          </p14:sldIdLst>
        </p14:section>
        <p14:section name="Learning objectives and compare code" id="{EE2171CB-3CC0-1543-9D8D-7435E62FB4E2}">
          <p14:sldIdLst>
            <p14:sldId id="276"/>
            <p14:sldId id="287"/>
            <p14:sldId id="314"/>
            <p14:sldId id="324"/>
          </p14:sldIdLst>
        </p14:section>
        <p14:section name="Making a beating heart" id="{05EFD937-46ED-1F41-BA6D-5EC913222B35}">
          <p14:sldIdLst>
            <p14:sldId id="315"/>
            <p14:sldId id="313"/>
            <p14:sldId id="320"/>
            <p14:sldId id="318"/>
            <p14:sldId id="321"/>
            <p14:sldId id="322"/>
            <p14:sldId id="323"/>
            <p14:sldId id="306"/>
          </p14:sldIdLst>
        </p14:section>
        <p14:section name="Extend, evaluate and next steps" id="{100029E0-1933-0B4B-A1CE-46482192DA30}">
          <p14:sldIdLst>
            <p14:sldId id="282"/>
            <p14:sldId id="281"/>
            <p14:sldId id="283"/>
            <p14:sldId id="265"/>
            <p14:sldId id="266"/>
          </p14:sldIdLst>
        </p14:section>
      </p14:sectionLst>
    </p:ext>
    <p:ext uri="{EFAFB233-063F-42B5-8137-9DF3F51BA10A}">
      <p15:sldGuideLst xmlns:p15="http://schemas.microsoft.com/office/powerpoint/2012/main">
        <p15:guide id="1" orient="horz" pos="2935" userDrawn="1">
          <p15:clr>
            <a:srgbClr val="A4A3A4"/>
          </p15:clr>
        </p15:guide>
        <p15:guide id="2" pos="226" userDrawn="1">
          <p15:clr>
            <a:srgbClr val="A4A3A4"/>
          </p15:clr>
        </p15:guide>
        <p15:guide id="3" orient="horz" pos="577" userDrawn="1">
          <p15:clr>
            <a:srgbClr val="A4A3A4"/>
          </p15:clr>
        </p15:guide>
        <p15:guide id="4" pos="553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8F2BF18-B541-2123-2B05-9BC637B7B154}" name="Giles Booth" initials="GB" userId="S::giles@microbit.org::56a1ec5d-ec88-44ef-8e12-a07e6ae06659" providerId="AD"/>
  <p188:author id="{52F4FB32-BC52-F9D5-C44C-C7046248D1A5}" name="Anna Smirnova" initials="AS" userId="S::anna@microbit.org::b826b48b-1e60-4518-ae0b-a6b9e903ff4a" providerId="AD"/>
  <p188:author id="{14A85AA7-3D86-89D0-6AE7-1306652E92E4}" name="Emma Posey" initials="EP" userId="aLn8ri3Cis4UPg9Cz2/1OqjjWJ+L2gJAt/4uZUBHKM0="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D0365"/>
    <a:srgbClr val="E7645C"/>
    <a:srgbClr val="00A000"/>
    <a:srgbClr val="2A92D6"/>
    <a:srgbClr val="6C4BC1"/>
    <a:srgbClr val="2A94D6"/>
    <a:srgbClr val="3FB6FE"/>
    <a:srgbClr val="7BCDC3"/>
    <a:srgbClr val="00C80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153"/>
    <p:restoredTop sz="86631"/>
  </p:normalViewPr>
  <p:slideViewPr>
    <p:cSldViewPr snapToGrid="0">
      <p:cViewPr varScale="1">
        <p:scale>
          <a:sx n="128" d="100"/>
          <a:sy n="128" d="100"/>
        </p:scale>
        <p:origin x="224" y="520"/>
      </p:cViewPr>
      <p:guideLst>
        <p:guide orient="horz" pos="2935"/>
        <p:guide pos="226"/>
        <p:guide orient="horz" pos="577"/>
        <p:guide pos="5534"/>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D24ED936-2CAA-5747-8503-5C7862767742}" type="datetimeFigureOut">
              <a:rPr lang="en-GB" smtClean="0"/>
              <a:pPr/>
              <a:t>21/04/2026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9091831F-4EB0-A94A-A132-4C9A8B82ADF3}" type="slidenum">
              <a:rPr lang="en-GB" smtClean="0"/>
              <a:pPr/>
              <a:t>‹#›</a:t>
            </a:fld>
            <a:endParaRPr lang="en-GB"/>
          </a:p>
        </p:txBody>
      </p:sp>
    </p:spTree>
    <p:extLst>
      <p:ext uri="{BB962C8B-B14F-4D97-AF65-F5344CB8AC3E}">
        <p14:creationId xmlns:p14="http://schemas.microsoft.com/office/powerpoint/2010/main" val="2463534896"/>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Arial" panose="020B0604020202020204" pitchFamily="34" charset="0"/>
        <a:ea typeface="+mn-ea"/>
        <a:cs typeface="+mn-cs"/>
      </a:defRPr>
    </a:lvl1pPr>
    <a:lvl2pPr marL="342900" algn="l" defTabSz="685800" rtl="0" eaLnBrk="1" latinLnBrk="0" hangingPunct="1">
      <a:defRPr sz="900" b="0" i="0" kern="1200">
        <a:solidFill>
          <a:schemeClr val="tx1"/>
        </a:solidFill>
        <a:latin typeface="Arial" panose="020B0604020202020204" pitchFamily="34" charset="0"/>
        <a:ea typeface="+mn-ea"/>
        <a:cs typeface="+mn-cs"/>
      </a:defRPr>
    </a:lvl2pPr>
    <a:lvl3pPr marL="685800" algn="l" defTabSz="685800" rtl="0" eaLnBrk="1" latinLnBrk="0" hangingPunct="1">
      <a:defRPr sz="900" b="0" i="0" kern="1200">
        <a:solidFill>
          <a:schemeClr val="tx1"/>
        </a:solidFill>
        <a:latin typeface="Arial" panose="020B0604020202020204" pitchFamily="34" charset="0"/>
        <a:ea typeface="+mn-ea"/>
        <a:cs typeface="+mn-cs"/>
      </a:defRPr>
    </a:lvl3pPr>
    <a:lvl4pPr marL="1028700" algn="l" defTabSz="685800" rtl="0" eaLnBrk="1" latinLnBrk="0" hangingPunct="1">
      <a:defRPr sz="900" b="0" i="0" kern="1200">
        <a:solidFill>
          <a:schemeClr val="tx1"/>
        </a:solidFill>
        <a:latin typeface="Arial" panose="020B0604020202020204" pitchFamily="34" charset="0"/>
        <a:ea typeface="+mn-ea"/>
        <a:cs typeface="+mn-cs"/>
      </a:defRPr>
    </a:lvl4pPr>
    <a:lvl5pPr marL="1371600" algn="l" defTabSz="685800" rtl="0" eaLnBrk="1" latinLnBrk="0" hangingPunct="1">
      <a:defRPr sz="900" b="0" i="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91831F-4EB0-A94A-A132-4C9A8B82ADF3}" type="slidenum">
              <a:rPr lang="en-GB" smtClean="0"/>
              <a:pPr/>
              <a:t>1</a:t>
            </a:fld>
            <a:endParaRPr lang="en-GB"/>
          </a:p>
        </p:txBody>
      </p:sp>
    </p:spTree>
    <p:extLst>
      <p:ext uri="{BB962C8B-B14F-4D97-AF65-F5344CB8AC3E}">
        <p14:creationId xmlns:p14="http://schemas.microsoft.com/office/powerpoint/2010/main" val="9851683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FB90DE-D457-4177-5AC6-97EFA9350F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3F681C-CEFA-8949-3166-A4F4891774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67B4F12-5C28-D160-32B1-48DDA4D3402D}"/>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F86A4A98-640C-2E25-7370-B8D540518F9B}"/>
              </a:ext>
            </a:extLst>
          </p:cNvPr>
          <p:cNvSpPr>
            <a:spLocks noGrp="1"/>
          </p:cNvSpPr>
          <p:nvPr>
            <p:ph type="sldNum" sz="quarter" idx="5"/>
          </p:nvPr>
        </p:nvSpPr>
        <p:spPr/>
        <p:txBody>
          <a:bodyPr/>
          <a:lstStyle/>
          <a:p>
            <a:fld id="{9091831F-4EB0-A94A-A132-4C9A8B82ADF3}" type="slidenum">
              <a:rPr lang="en-GB" smtClean="0"/>
              <a:t>10</a:t>
            </a:fld>
            <a:endParaRPr lang="en-GB"/>
          </a:p>
        </p:txBody>
      </p:sp>
    </p:spTree>
    <p:extLst>
      <p:ext uri="{BB962C8B-B14F-4D97-AF65-F5344CB8AC3E}">
        <p14:creationId xmlns:p14="http://schemas.microsoft.com/office/powerpoint/2010/main" val="37819168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247736-9B0A-6BEC-6745-43B4568EE06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49FFC4-A996-2EDC-83EB-1DC5C055F6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881CE0-A789-E254-78AA-17FB298507FF}"/>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effectLst/>
                <a:latin typeface="Arial" panose="020B0604020202020204" pitchFamily="34" charset="0"/>
                <a:ea typeface="Calibri" panose="020F0502020204030204" pitchFamily="34" charset="0"/>
              </a:rPr>
              <a:t>Students should notice that the micro:bit is instructed to sleep or pause for 500 milliseconds following the heart and small heart, but 400 milliseconds after the new icons. Ask which icon will appear on the screen for longer, the heart or happy? Heart will appear for longer. </a:t>
            </a:r>
          </a:p>
        </p:txBody>
      </p:sp>
      <p:sp>
        <p:nvSpPr>
          <p:cNvPr id="4" name="Slide Number Placeholder 3">
            <a:extLst>
              <a:ext uri="{FF2B5EF4-FFF2-40B4-BE49-F238E27FC236}">
                <a16:creationId xmlns:a16="http://schemas.microsoft.com/office/drawing/2014/main" id="{8A12151B-0CC6-9B27-28CD-4058256FD199}"/>
              </a:ext>
            </a:extLst>
          </p:cNvPr>
          <p:cNvSpPr>
            <a:spLocks noGrp="1"/>
          </p:cNvSpPr>
          <p:nvPr>
            <p:ph type="sldNum" sz="quarter" idx="5"/>
          </p:nvPr>
        </p:nvSpPr>
        <p:spPr/>
        <p:txBody>
          <a:bodyPr/>
          <a:lstStyle/>
          <a:p>
            <a:fld id="{9091831F-4EB0-A94A-A132-4C9A8B82ADF3}" type="slidenum">
              <a:rPr lang="en-GB" smtClean="0"/>
              <a:t>11</a:t>
            </a:fld>
            <a:endParaRPr lang="en-GB"/>
          </a:p>
        </p:txBody>
      </p:sp>
    </p:spTree>
    <p:extLst>
      <p:ext uri="{BB962C8B-B14F-4D97-AF65-F5344CB8AC3E}">
        <p14:creationId xmlns:p14="http://schemas.microsoft.com/office/powerpoint/2010/main" val="2314980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394EA-0787-6003-9706-D478107CE1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1ABAC8-2975-C03A-F85E-8028992B9F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220E14-1B90-723E-CFC7-71E17AF5D168}"/>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BAE5D23F-E129-A714-5C6F-0CBD782EA96F}"/>
              </a:ext>
            </a:extLst>
          </p:cNvPr>
          <p:cNvSpPr>
            <a:spLocks noGrp="1"/>
          </p:cNvSpPr>
          <p:nvPr>
            <p:ph type="sldNum" sz="quarter" idx="5"/>
          </p:nvPr>
        </p:nvSpPr>
        <p:spPr/>
        <p:txBody>
          <a:bodyPr/>
          <a:lstStyle/>
          <a:p>
            <a:fld id="{9091831F-4EB0-A94A-A132-4C9A8B82ADF3}" type="slidenum">
              <a:rPr lang="en-GB" smtClean="0"/>
              <a:t>12</a:t>
            </a:fld>
            <a:endParaRPr lang="en-GB"/>
          </a:p>
        </p:txBody>
      </p:sp>
    </p:spTree>
    <p:extLst>
      <p:ext uri="{BB962C8B-B14F-4D97-AF65-F5344CB8AC3E}">
        <p14:creationId xmlns:p14="http://schemas.microsoft.com/office/powerpoint/2010/main" val="3628044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C6AE5B-07F1-B26F-86C4-D66008309F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3A952B-07D0-9C6E-8E9D-820CF639BB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FD50B7-E2F3-38F6-7F1A-15FEACA378EF}"/>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68AA3D49-45B6-3793-5F69-9890F158FFC1}"/>
              </a:ext>
            </a:extLst>
          </p:cNvPr>
          <p:cNvSpPr>
            <a:spLocks noGrp="1"/>
          </p:cNvSpPr>
          <p:nvPr>
            <p:ph type="sldNum" sz="quarter" idx="5"/>
          </p:nvPr>
        </p:nvSpPr>
        <p:spPr/>
        <p:txBody>
          <a:bodyPr/>
          <a:lstStyle/>
          <a:p>
            <a:fld id="{9091831F-4EB0-A94A-A132-4C9A8B82ADF3}" type="slidenum">
              <a:rPr lang="en-GB" smtClean="0"/>
              <a:t>13</a:t>
            </a:fld>
            <a:endParaRPr lang="en-GB"/>
          </a:p>
        </p:txBody>
      </p:sp>
    </p:spTree>
    <p:extLst>
      <p:ext uri="{BB962C8B-B14F-4D97-AF65-F5344CB8AC3E}">
        <p14:creationId xmlns:p14="http://schemas.microsoft.com/office/powerpoint/2010/main" val="28266728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FAE558-9F0B-AFA9-B33B-AF8B3098A72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82B7FE-2053-DF25-CB71-2F5E1D6145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636DD8-3099-1556-CF1E-983AB2A16626}"/>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E5C165D0-2005-8AED-66B5-B797521E280B}"/>
              </a:ext>
            </a:extLst>
          </p:cNvPr>
          <p:cNvSpPr>
            <a:spLocks noGrp="1"/>
          </p:cNvSpPr>
          <p:nvPr>
            <p:ph type="sldNum" sz="quarter" idx="5"/>
          </p:nvPr>
        </p:nvSpPr>
        <p:spPr/>
        <p:txBody>
          <a:bodyPr/>
          <a:lstStyle/>
          <a:p>
            <a:fld id="{9091831F-4EB0-A94A-A132-4C9A8B82ADF3}" type="slidenum">
              <a:rPr lang="en-GB" smtClean="0"/>
              <a:t>14</a:t>
            </a:fld>
            <a:endParaRPr lang="en-GB"/>
          </a:p>
        </p:txBody>
      </p:sp>
    </p:spTree>
    <p:extLst>
      <p:ext uri="{BB962C8B-B14F-4D97-AF65-F5344CB8AC3E}">
        <p14:creationId xmlns:p14="http://schemas.microsoft.com/office/powerpoint/2010/main" val="42930695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A0A7A-1A02-BFE1-8BAB-C5EEEEDEC4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148F14-076A-BCB9-A75A-F0F154A404C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68163E-52B1-C321-CE15-6910E6A298A0}"/>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r>
              <a:rPr lang="en-GB" sz="900" dirty="0">
                <a:effectLst/>
                <a:latin typeface="Arial" panose="020B0604020202020204" pitchFamily="34" charset="0"/>
                <a:ea typeface="Calibri" panose="020F0502020204030204" pitchFamily="34" charset="0"/>
              </a:rPr>
              <a:t>Students transfer code to their </a:t>
            </a:r>
            <a:r>
              <a:rPr lang="en-GB" sz="900" dirty="0" err="1">
                <a:effectLst/>
                <a:latin typeface="Arial" panose="020B0604020202020204" pitchFamily="34" charset="0"/>
                <a:ea typeface="Calibri" panose="020F0502020204030204" pitchFamily="34" charset="0"/>
              </a:rPr>
              <a:t>micro:bits</a:t>
            </a:r>
            <a:r>
              <a:rPr lang="en-GB" sz="900" dirty="0">
                <a:effectLst/>
                <a:latin typeface="Arial" panose="020B0604020202020204" pitchFamily="34" charset="0"/>
                <a:ea typeface="Calibri" panose="020F0502020204030204" pitchFamily="34" charset="0"/>
              </a:rPr>
              <a:t> and test.</a:t>
            </a:r>
          </a:p>
          <a:p>
            <a:r>
              <a:rPr lang="en-GB" sz="900" dirty="0">
                <a:effectLst/>
                <a:latin typeface="Arial" panose="020B0604020202020204" pitchFamily="34" charset="0"/>
                <a:ea typeface="Calibri" panose="020F0502020204030204" pitchFamily="34" charset="0"/>
              </a:rPr>
              <a:t>If you have battery packs, encourage students to unplug </a:t>
            </a:r>
            <a:r>
              <a:rPr lang="en-GB" sz="900" dirty="0" err="1">
                <a:effectLst/>
                <a:latin typeface="Arial" panose="020B0604020202020204" pitchFamily="34" charset="0"/>
                <a:ea typeface="Calibri" panose="020F0502020204030204" pitchFamily="34" charset="0"/>
              </a:rPr>
              <a:t>micro:bits</a:t>
            </a:r>
            <a:r>
              <a:rPr lang="en-GB" sz="900" dirty="0">
                <a:effectLst/>
                <a:latin typeface="Arial" panose="020B0604020202020204" pitchFamily="34" charset="0"/>
                <a:ea typeface="Calibri" panose="020F0502020204030204" pitchFamily="34" charset="0"/>
              </a:rPr>
              <a:t> from computers and attach them. </a:t>
            </a:r>
          </a:p>
          <a:p>
            <a:r>
              <a:rPr lang="en-GB" sz="800" dirty="0">
                <a:effectLst/>
                <a:latin typeface="Arial" panose="020B0604020202020204" pitchFamily="34" charset="0"/>
                <a:ea typeface="Calibri" panose="020F0502020204030204" pitchFamily="34" charset="0"/>
                <a:cs typeface="Times New Roman" panose="02020603050405020304" pitchFamily="18" charset="0"/>
              </a:rPr>
              <a:t>Does it work as you expected? If not, do you need to debug the code and download it again?</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4D747C5D-5088-03C8-CE6F-1E3C32EDAFD2}"/>
              </a:ext>
            </a:extLst>
          </p:cNvPr>
          <p:cNvSpPr>
            <a:spLocks noGrp="1"/>
          </p:cNvSpPr>
          <p:nvPr>
            <p:ph type="sldNum" sz="quarter" idx="5"/>
          </p:nvPr>
        </p:nvSpPr>
        <p:spPr/>
        <p:txBody>
          <a:bodyPr/>
          <a:lstStyle/>
          <a:p>
            <a:fld id="{9091831F-4EB0-A94A-A132-4C9A8B82ADF3}" type="slidenum">
              <a:rPr lang="en-GB" smtClean="0"/>
              <a:t>15</a:t>
            </a:fld>
            <a:endParaRPr lang="en-GB"/>
          </a:p>
        </p:txBody>
      </p:sp>
    </p:spTree>
    <p:extLst>
      <p:ext uri="{BB962C8B-B14F-4D97-AF65-F5344CB8AC3E}">
        <p14:creationId xmlns:p14="http://schemas.microsoft.com/office/powerpoint/2010/main" val="4133911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br>
              <a:rPr lang="en-GB" sz="900" dirty="0">
                <a:effectLst/>
                <a:latin typeface="Arial" panose="020B0604020202020204" pitchFamily="34" charset="0"/>
                <a:ea typeface="Calibri" panose="020F0502020204030204" pitchFamily="34" charset="0"/>
              </a:rPr>
            </a:br>
            <a:endParaRPr lang="en-GB" sz="9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9091831F-4EB0-A94A-A132-4C9A8B82ADF3}" type="slidenum">
              <a:rPr lang="en-GB" smtClean="0"/>
              <a:t>16</a:t>
            </a:fld>
            <a:endParaRPr lang="en-GB"/>
          </a:p>
        </p:txBody>
      </p:sp>
    </p:spTree>
    <p:extLst>
      <p:ext uri="{BB962C8B-B14F-4D97-AF65-F5344CB8AC3E}">
        <p14:creationId xmlns:p14="http://schemas.microsoft.com/office/powerpoint/2010/main" val="400454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lvl="0" indent="-342900">
              <a:buFont typeface="Arial" panose="020B0604020202020204" pitchFamily="34" charset="0"/>
              <a:buChar char="•"/>
              <a:tabLst>
                <a:tab pos="228600" algn="l"/>
              </a:tabLst>
            </a:pPr>
            <a:endParaRPr lang="en-GB" sz="12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9091831F-4EB0-A94A-A132-4C9A8B82ADF3}" type="slidenum">
              <a:rPr lang="en-GB" smtClean="0"/>
              <a:t>17</a:t>
            </a:fld>
            <a:endParaRPr lang="en-GB"/>
          </a:p>
        </p:txBody>
      </p:sp>
    </p:spTree>
    <p:extLst>
      <p:ext uri="{BB962C8B-B14F-4D97-AF65-F5344CB8AC3E}">
        <p14:creationId xmlns:p14="http://schemas.microsoft.com/office/powerpoint/2010/main" val="2326251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b="1" i="0" kern="1200" dirty="0">
                <a:solidFill>
                  <a:schemeClr val="tx1"/>
                </a:solidFill>
                <a:effectLst/>
                <a:latin typeface="Arial" panose="020B0604020202020204" pitchFamily="34" charset="0"/>
                <a:ea typeface="+mn-ea"/>
                <a:cs typeface="+mn-cs"/>
              </a:rPr>
              <a:t>An infinite loop</a:t>
            </a:r>
            <a:r>
              <a:rPr lang="en-GB" sz="900" b="0" i="0" kern="1200" dirty="0">
                <a:solidFill>
                  <a:schemeClr val="tx1"/>
                </a:solidFill>
                <a:effectLst/>
                <a:latin typeface="Arial" panose="020B0604020202020204" pitchFamily="34" charset="0"/>
                <a:ea typeface="+mn-ea"/>
                <a:cs typeface="+mn-cs"/>
              </a:rPr>
              <a:t> is a loop that runs forever, until the computer or </a:t>
            </a:r>
            <a:r>
              <a:rPr lang="en-GB" sz="900" b="0" i="0" kern="1200" dirty="0" err="1">
                <a:solidFill>
                  <a:schemeClr val="tx1"/>
                </a:solidFill>
                <a:effectLst/>
                <a:latin typeface="Arial" panose="020B0604020202020204" pitchFamily="34" charset="0"/>
                <a:ea typeface="+mn-ea"/>
                <a:cs typeface="+mn-cs"/>
              </a:rPr>
              <a:t>micro:bit</a:t>
            </a:r>
            <a:r>
              <a:rPr lang="en-GB" sz="900" b="0" i="0" kern="1200" dirty="0">
                <a:solidFill>
                  <a:schemeClr val="tx1"/>
                </a:solidFill>
                <a:effectLst/>
                <a:latin typeface="Arial" panose="020B0604020202020204" pitchFamily="34" charset="0"/>
                <a:ea typeface="+mn-ea"/>
                <a:cs typeface="+mn-cs"/>
              </a:rPr>
              <a:t> is reset or powered off. In </a:t>
            </a:r>
            <a:r>
              <a:rPr lang="en-GB" sz="900" b="0" i="0" kern="1200" dirty="0" err="1">
                <a:solidFill>
                  <a:schemeClr val="tx1"/>
                </a:solidFill>
                <a:effectLst/>
                <a:latin typeface="Arial" panose="020B0604020202020204" pitchFamily="34" charset="0"/>
                <a:ea typeface="+mn-ea"/>
                <a:cs typeface="+mn-cs"/>
              </a:rPr>
              <a:t>MakeCode</a:t>
            </a:r>
            <a:r>
              <a:rPr lang="en-GB" sz="900" b="0" i="0" kern="1200" dirty="0">
                <a:solidFill>
                  <a:schemeClr val="tx1"/>
                </a:solidFill>
                <a:effectLst/>
                <a:latin typeface="Arial" panose="020B0604020202020204" pitchFamily="34" charset="0"/>
                <a:ea typeface="+mn-ea"/>
                <a:cs typeface="+mn-cs"/>
              </a:rPr>
              <a:t> we use the ‘forever’ block, in Python the ‘while True:’ instruction.</a:t>
            </a:r>
          </a:p>
          <a:p>
            <a:endParaRPr lang="en-GB" sz="900" dirty="0">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9091831F-4EB0-A94A-A132-4C9A8B82ADF3}" type="slidenum">
              <a:rPr lang="en-GB" smtClean="0"/>
              <a:t>18</a:t>
            </a:fld>
            <a:endParaRPr lang="en-GB"/>
          </a:p>
        </p:txBody>
      </p:sp>
    </p:spTree>
    <p:extLst>
      <p:ext uri="{BB962C8B-B14F-4D97-AF65-F5344CB8AC3E}">
        <p14:creationId xmlns:p14="http://schemas.microsoft.com/office/powerpoint/2010/main" val="9939548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091831F-4EB0-A94A-A132-4C9A8B82ADF3}" type="slidenum">
              <a:rPr lang="en-GB" smtClean="0"/>
              <a:pPr/>
              <a:t>19</a:t>
            </a:fld>
            <a:endParaRPr lang="en-GB"/>
          </a:p>
        </p:txBody>
      </p:sp>
    </p:spTree>
    <p:extLst>
      <p:ext uri="{BB962C8B-B14F-4D97-AF65-F5344CB8AC3E}">
        <p14:creationId xmlns:p14="http://schemas.microsoft.com/office/powerpoint/2010/main" val="3298715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91831F-4EB0-A94A-A132-4C9A8B82ADF3}" type="slidenum">
              <a:rPr lang="en-GB" smtClean="0"/>
              <a:pPr/>
              <a:t>2</a:t>
            </a:fld>
            <a:endParaRPr lang="en-GB"/>
          </a:p>
        </p:txBody>
      </p:sp>
    </p:spTree>
    <p:extLst>
      <p:ext uri="{BB962C8B-B14F-4D97-AF65-F5344CB8AC3E}">
        <p14:creationId xmlns:p14="http://schemas.microsoft.com/office/powerpoint/2010/main" val="14785709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091831F-4EB0-A94A-A132-4C9A8B82ADF3}" type="slidenum">
              <a:rPr lang="en-GB" smtClean="0"/>
              <a:pPr/>
              <a:t>20</a:t>
            </a:fld>
            <a:endParaRPr lang="en-GB"/>
          </a:p>
        </p:txBody>
      </p:sp>
    </p:spTree>
    <p:extLst>
      <p:ext uri="{BB962C8B-B14F-4D97-AF65-F5344CB8AC3E}">
        <p14:creationId xmlns:p14="http://schemas.microsoft.com/office/powerpoint/2010/main" val="3661149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2CBE56-AAA9-0ECA-1824-B07BC548BE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68ECD2-612E-409F-B916-46E598FE9A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459E2E5-52B1-ACF4-36EB-30232C135702}"/>
              </a:ext>
            </a:extLst>
          </p:cNvPr>
          <p:cNvSpPr>
            <a:spLocks noGrp="1"/>
          </p:cNvSpPr>
          <p:nvPr>
            <p:ph type="body" idx="1"/>
          </p:nvPr>
        </p:nvSpPr>
        <p:spPr/>
        <p:txBody>
          <a:bodyPr/>
          <a:lstStyle/>
          <a:p>
            <a:r>
              <a:rPr lang="en-US" dirty="0"/>
              <a:t>We will be using code you learned in the last lesson to make a new program today. </a:t>
            </a:r>
          </a:p>
        </p:txBody>
      </p:sp>
      <p:sp>
        <p:nvSpPr>
          <p:cNvPr id="4" name="Slide Number Placeholder 3">
            <a:extLst>
              <a:ext uri="{FF2B5EF4-FFF2-40B4-BE49-F238E27FC236}">
                <a16:creationId xmlns:a16="http://schemas.microsoft.com/office/drawing/2014/main" id="{561BBE3E-7828-15EE-CCAB-C5B3219E7A31}"/>
              </a:ext>
            </a:extLst>
          </p:cNvPr>
          <p:cNvSpPr>
            <a:spLocks noGrp="1"/>
          </p:cNvSpPr>
          <p:nvPr>
            <p:ph type="sldNum" sz="quarter" idx="5"/>
          </p:nvPr>
        </p:nvSpPr>
        <p:spPr/>
        <p:txBody>
          <a:bodyPr/>
          <a:lstStyle/>
          <a:p>
            <a:fld id="{9091831F-4EB0-A94A-A132-4C9A8B82ADF3}" type="slidenum">
              <a:rPr lang="en-GB" smtClean="0"/>
              <a:pPr/>
              <a:t>3</a:t>
            </a:fld>
            <a:endParaRPr lang="en-GB"/>
          </a:p>
        </p:txBody>
      </p:sp>
    </p:spTree>
    <p:extLst>
      <p:ext uri="{BB962C8B-B14F-4D97-AF65-F5344CB8AC3E}">
        <p14:creationId xmlns:p14="http://schemas.microsoft.com/office/powerpoint/2010/main" val="3188125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dirty="0">
                <a:effectLst/>
                <a:latin typeface="Arial" panose="020B0604020202020204" pitchFamily="34" charset="0"/>
                <a:ea typeface="Calibri" panose="020F0502020204030204" pitchFamily="34" charset="0"/>
              </a:rPr>
              <a:t>An infinite loop is a loop that keeps running as long as computer has power and the code is running. The ‘forever’ block in </a:t>
            </a:r>
            <a:r>
              <a:rPr lang="en-GB" sz="900" dirty="0" err="1">
                <a:effectLst/>
                <a:latin typeface="Arial" panose="020B0604020202020204" pitchFamily="34" charset="0"/>
                <a:ea typeface="Calibri" panose="020F0502020204030204" pitchFamily="34" charset="0"/>
              </a:rPr>
              <a:t>MakeCode</a:t>
            </a:r>
            <a:r>
              <a:rPr lang="en-GB" sz="900" dirty="0">
                <a:effectLst/>
                <a:latin typeface="Arial" panose="020B0604020202020204" pitchFamily="34" charset="0"/>
                <a:ea typeface="Calibri" panose="020F0502020204030204" pitchFamily="34" charset="0"/>
              </a:rPr>
              <a:t> is an example of an infinite loop.</a:t>
            </a:r>
          </a:p>
        </p:txBody>
      </p:sp>
      <p:sp>
        <p:nvSpPr>
          <p:cNvPr id="4" name="Slide Number Placeholder 3"/>
          <p:cNvSpPr>
            <a:spLocks noGrp="1"/>
          </p:cNvSpPr>
          <p:nvPr>
            <p:ph type="sldNum" sz="quarter" idx="5"/>
          </p:nvPr>
        </p:nvSpPr>
        <p:spPr/>
        <p:txBody>
          <a:bodyPr/>
          <a:lstStyle/>
          <a:p>
            <a:fld id="{9091831F-4EB0-A94A-A132-4C9A8B82ADF3}" type="slidenum">
              <a:rPr lang="en-GB" smtClean="0"/>
              <a:t>4</a:t>
            </a:fld>
            <a:endParaRPr lang="en-GB"/>
          </a:p>
        </p:txBody>
      </p:sp>
    </p:spTree>
    <p:extLst>
      <p:ext uri="{BB962C8B-B14F-4D97-AF65-F5344CB8AC3E}">
        <p14:creationId xmlns:p14="http://schemas.microsoft.com/office/powerpoint/2010/main" val="3098493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A51BBB-E0CA-828F-6CA7-A37603D363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BD9E65-E4B0-4DA3-5D84-8BDB88EAD3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9D9F5F-5340-4128-542B-26C81D1C1F3F}"/>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2655A986-02EA-194B-C15A-0626FBED2C89}"/>
              </a:ext>
            </a:extLst>
          </p:cNvPr>
          <p:cNvSpPr>
            <a:spLocks noGrp="1"/>
          </p:cNvSpPr>
          <p:nvPr>
            <p:ph type="sldNum" sz="quarter" idx="5"/>
          </p:nvPr>
        </p:nvSpPr>
        <p:spPr/>
        <p:txBody>
          <a:bodyPr/>
          <a:lstStyle/>
          <a:p>
            <a:fld id="{9091831F-4EB0-A94A-A132-4C9A8B82ADF3}" type="slidenum">
              <a:rPr lang="en-GB" smtClean="0"/>
              <a:t>5</a:t>
            </a:fld>
            <a:endParaRPr lang="en-GB"/>
          </a:p>
        </p:txBody>
      </p:sp>
    </p:spTree>
    <p:extLst>
      <p:ext uri="{BB962C8B-B14F-4D97-AF65-F5344CB8AC3E}">
        <p14:creationId xmlns:p14="http://schemas.microsoft.com/office/powerpoint/2010/main" val="9407695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745184-B84F-3CE9-76E1-49ADAA0D66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615764-A675-25A2-AA50-E237EB2010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EAA115-6911-F35B-77B4-027BEA7EF195}"/>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6316E498-A42B-F7EE-CE3D-EB0517ED2554}"/>
              </a:ext>
            </a:extLst>
          </p:cNvPr>
          <p:cNvSpPr>
            <a:spLocks noGrp="1"/>
          </p:cNvSpPr>
          <p:nvPr>
            <p:ph type="sldNum" sz="quarter" idx="5"/>
          </p:nvPr>
        </p:nvSpPr>
        <p:spPr/>
        <p:txBody>
          <a:bodyPr/>
          <a:lstStyle/>
          <a:p>
            <a:fld id="{9091831F-4EB0-A94A-A132-4C9A8B82ADF3}" type="slidenum">
              <a:rPr lang="en-GB" smtClean="0"/>
              <a:t>6</a:t>
            </a:fld>
            <a:endParaRPr lang="en-GB"/>
          </a:p>
        </p:txBody>
      </p:sp>
    </p:spTree>
    <p:extLst>
      <p:ext uri="{BB962C8B-B14F-4D97-AF65-F5344CB8AC3E}">
        <p14:creationId xmlns:p14="http://schemas.microsoft.com/office/powerpoint/2010/main" val="3289455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CD31E0-9CAC-DBAD-B836-50F4021972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433574-7B0A-0E9E-0EC3-B1A41F428D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C0C3B6-EF42-CD8B-8D13-25A7B5696599}"/>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E7CCA554-9FA4-874B-55A4-77FF8E8592E7}"/>
              </a:ext>
            </a:extLst>
          </p:cNvPr>
          <p:cNvSpPr>
            <a:spLocks noGrp="1"/>
          </p:cNvSpPr>
          <p:nvPr>
            <p:ph type="sldNum" sz="quarter" idx="5"/>
          </p:nvPr>
        </p:nvSpPr>
        <p:spPr/>
        <p:txBody>
          <a:bodyPr/>
          <a:lstStyle/>
          <a:p>
            <a:fld id="{9091831F-4EB0-A94A-A132-4C9A8B82ADF3}" type="slidenum">
              <a:rPr lang="en-GB" smtClean="0"/>
              <a:t>7</a:t>
            </a:fld>
            <a:endParaRPr lang="en-GB"/>
          </a:p>
        </p:txBody>
      </p:sp>
    </p:spTree>
    <p:extLst>
      <p:ext uri="{BB962C8B-B14F-4D97-AF65-F5344CB8AC3E}">
        <p14:creationId xmlns:p14="http://schemas.microsoft.com/office/powerpoint/2010/main" val="13735320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3B500C-2E6C-BBE3-581C-3604099FA7D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809830-FC1E-2774-F4DB-ECF1EF5588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7D3490-57E4-00BF-D120-F3F1166D143B}"/>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FBB52C7A-E1DB-4FFE-6373-D52C2537F768}"/>
              </a:ext>
            </a:extLst>
          </p:cNvPr>
          <p:cNvSpPr>
            <a:spLocks noGrp="1"/>
          </p:cNvSpPr>
          <p:nvPr>
            <p:ph type="sldNum" sz="quarter" idx="5"/>
          </p:nvPr>
        </p:nvSpPr>
        <p:spPr/>
        <p:txBody>
          <a:bodyPr/>
          <a:lstStyle/>
          <a:p>
            <a:fld id="{9091831F-4EB0-A94A-A132-4C9A8B82ADF3}" type="slidenum">
              <a:rPr lang="en-GB" smtClean="0"/>
              <a:t>8</a:t>
            </a:fld>
            <a:endParaRPr lang="en-GB"/>
          </a:p>
        </p:txBody>
      </p:sp>
    </p:spTree>
    <p:extLst>
      <p:ext uri="{BB962C8B-B14F-4D97-AF65-F5344CB8AC3E}">
        <p14:creationId xmlns:p14="http://schemas.microsoft.com/office/powerpoint/2010/main" val="2311346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974F3-CFD8-8D73-E533-D0D3A673D9D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C89E86-382A-C190-5239-E0E29DFC48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C2736A-3711-1156-426C-D26F9BF82BD0}"/>
              </a:ext>
            </a:extLst>
          </p:cNvPr>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dirty="0">
              <a:effectLst/>
              <a:latin typeface="Arial" panose="020B0604020202020204" pitchFamily="34" charset="0"/>
              <a:ea typeface="Calibri" panose="020F0502020204030204" pitchFamily="34" charset="0"/>
            </a:endParaRPr>
          </a:p>
        </p:txBody>
      </p:sp>
      <p:sp>
        <p:nvSpPr>
          <p:cNvPr id="4" name="Slide Number Placeholder 3">
            <a:extLst>
              <a:ext uri="{FF2B5EF4-FFF2-40B4-BE49-F238E27FC236}">
                <a16:creationId xmlns:a16="http://schemas.microsoft.com/office/drawing/2014/main" id="{5D70E05F-3BD3-8F42-3EF7-2C6E1D591283}"/>
              </a:ext>
            </a:extLst>
          </p:cNvPr>
          <p:cNvSpPr>
            <a:spLocks noGrp="1"/>
          </p:cNvSpPr>
          <p:nvPr>
            <p:ph type="sldNum" sz="quarter" idx="5"/>
          </p:nvPr>
        </p:nvSpPr>
        <p:spPr/>
        <p:txBody>
          <a:bodyPr/>
          <a:lstStyle/>
          <a:p>
            <a:fld id="{9091831F-4EB0-A94A-A132-4C9A8B82ADF3}" type="slidenum">
              <a:rPr lang="en-GB" smtClean="0"/>
              <a:t>9</a:t>
            </a:fld>
            <a:endParaRPr lang="en-GB"/>
          </a:p>
        </p:txBody>
      </p:sp>
    </p:spTree>
    <p:extLst>
      <p:ext uri="{BB962C8B-B14F-4D97-AF65-F5344CB8AC3E}">
        <p14:creationId xmlns:p14="http://schemas.microsoft.com/office/powerpoint/2010/main" val="12389589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pic>
        <p:nvPicPr>
          <p:cNvPr id="20" name="Graphic 19">
            <a:extLst>
              <a:ext uri="{FF2B5EF4-FFF2-40B4-BE49-F238E27FC236}">
                <a16:creationId xmlns:a16="http://schemas.microsoft.com/office/drawing/2014/main" id="{CA74D6D6-39CE-742B-6D4C-33E566EF856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40109" y="897013"/>
            <a:ext cx="2720606" cy="445616"/>
          </a:xfrm>
          <a:prstGeom prst="rect">
            <a:avLst/>
          </a:prstGeom>
        </p:spPr>
      </p:pic>
      <p:sp>
        <p:nvSpPr>
          <p:cNvPr id="37" name="TextBox 36">
            <a:extLst>
              <a:ext uri="{FF2B5EF4-FFF2-40B4-BE49-F238E27FC236}">
                <a16:creationId xmlns:a16="http://schemas.microsoft.com/office/drawing/2014/main" id="{EAB0DE2E-6079-1441-7D04-CBCCBD273E09}"/>
              </a:ext>
            </a:extLst>
          </p:cNvPr>
          <p:cNvSpPr txBox="1"/>
          <p:nvPr userDrawn="1"/>
        </p:nvSpPr>
        <p:spPr>
          <a:xfrm>
            <a:off x="732370" y="1507510"/>
            <a:ext cx="3666744" cy="923330"/>
          </a:xfrm>
          <a:prstGeom prst="rect">
            <a:avLst/>
          </a:prstGeom>
          <a:noFill/>
        </p:spPr>
        <p:txBody>
          <a:bodyPr wrap="square" rtlCol="0">
            <a:spAutoFit/>
          </a:bodyPr>
          <a:lstStyle/>
          <a:p>
            <a:pPr marL="0" marR="0" lvl="0" indent="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en-GB" sz="2000" b="0" i="0" kern="1200" dirty="0">
                <a:solidFill>
                  <a:srgbClr val="6C4BC1"/>
                </a:solidFill>
                <a:latin typeface="Arial" panose="020B0604020202020204" pitchFamily="34" charset="0"/>
                <a:ea typeface="+mn-ea"/>
                <a:cs typeface="+mn-cs"/>
              </a:rPr>
              <a:t>First lessons with Python and the </a:t>
            </a:r>
            <a:r>
              <a:rPr lang="en-GB" sz="2000" b="0" i="0" kern="1200" dirty="0" err="1">
                <a:solidFill>
                  <a:srgbClr val="6C4BC1"/>
                </a:solidFill>
                <a:latin typeface="Arial" panose="020B0604020202020204" pitchFamily="34" charset="0"/>
                <a:ea typeface="+mn-ea"/>
                <a:cs typeface="+mn-cs"/>
              </a:rPr>
              <a:t>micro:bit</a:t>
            </a:r>
            <a:endParaRPr lang="en-GB" sz="2000" b="0" i="0" kern="1200" dirty="0">
              <a:solidFill>
                <a:srgbClr val="6C4BC1"/>
              </a:solidFill>
              <a:latin typeface="Arial" panose="020B0604020202020204" pitchFamily="34" charset="0"/>
              <a:ea typeface="+mn-ea"/>
              <a:cs typeface="+mn-cs"/>
            </a:endParaRPr>
          </a:p>
          <a:p>
            <a:endParaRPr lang="en-US" dirty="0">
              <a:solidFill>
                <a:srgbClr val="6C4BC1"/>
              </a:solidFill>
            </a:endParaRPr>
          </a:p>
        </p:txBody>
      </p:sp>
      <p:sp>
        <p:nvSpPr>
          <p:cNvPr id="2" name="Title 1"/>
          <p:cNvSpPr>
            <a:spLocks noGrp="1"/>
          </p:cNvSpPr>
          <p:nvPr>
            <p:ph type="ctrTitle" hasCustomPrompt="1"/>
          </p:nvPr>
        </p:nvSpPr>
        <p:spPr>
          <a:xfrm>
            <a:off x="819185" y="2344694"/>
            <a:ext cx="5019621" cy="1218795"/>
          </a:xfrm>
        </p:spPr>
        <p:txBody>
          <a:bodyPr wrap="square" lIns="0" tIns="0" rIns="0" bIns="0" anchor="t" anchorCtr="0">
            <a:spAutoFit/>
          </a:bodyPr>
          <a:lstStyle>
            <a:lvl1pPr algn="l">
              <a:defRPr sz="4400">
                <a:solidFill>
                  <a:srgbClr val="000000"/>
                </a:solidFill>
              </a:defRPr>
            </a:lvl1pPr>
          </a:lstStyle>
          <a:p>
            <a:r>
              <a:rPr lang="en-GB"/>
              <a:t>Click to edit Lesson Title</a:t>
            </a:r>
            <a:endParaRPr lang="en-US"/>
          </a:p>
        </p:txBody>
      </p:sp>
    </p:spTree>
    <p:extLst>
      <p:ext uri="{BB962C8B-B14F-4D97-AF65-F5344CB8AC3E}">
        <p14:creationId xmlns:p14="http://schemas.microsoft.com/office/powerpoint/2010/main" val="16193048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BFED73E-0167-86BC-76AB-525A021F4D39}"/>
              </a:ext>
            </a:extLst>
          </p:cNvPr>
          <p:cNvPicPr>
            <a:picLocks noChangeAspect="1"/>
          </p:cNvPicPr>
          <p:nvPr userDrawn="1"/>
        </p:nvPicPr>
        <p:blipFill>
          <a:blip r:embed="rId2"/>
          <a:srcRect/>
          <a:stretch/>
        </p:blipFill>
        <p:spPr>
          <a:xfrm>
            <a:off x="1" y="-190499"/>
            <a:ext cx="9143998" cy="5333999"/>
          </a:xfrm>
          <a:prstGeom prst="rect">
            <a:avLst/>
          </a:prstGeom>
        </p:spPr>
      </p:pic>
      <p:sp>
        <p:nvSpPr>
          <p:cNvPr id="7" name="Freeform 6">
            <a:extLst>
              <a:ext uri="{FF2B5EF4-FFF2-40B4-BE49-F238E27FC236}">
                <a16:creationId xmlns:a16="http://schemas.microsoft.com/office/drawing/2014/main" id="{0D9C7407-B083-E1DD-02C9-633979839614}"/>
              </a:ext>
            </a:extLst>
          </p:cNvPr>
          <p:cNvSpPr/>
          <p:nvPr userDrawn="1"/>
        </p:nvSpPr>
        <p:spPr>
          <a:xfrm>
            <a:off x="4078224" y="713232"/>
            <a:ext cx="1069848" cy="987552"/>
          </a:xfrm>
          <a:custGeom>
            <a:avLst/>
            <a:gdLst>
              <a:gd name="connsiteX0" fmla="*/ 228600 w 1069848"/>
              <a:gd name="connsiteY0" fmla="*/ 36576 h 987552"/>
              <a:gd name="connsiteX1" fmla="*/ 0 w 1069848"/>
              <a:gd name="connsiteY1" fmla="*/ 658368 h 987552"/>
              <a:gd name="connsiteX2" fmla="*/ 109728 w 1069848"/>
              <a:gd name="connsiteY2" fmla="*/ 859536 h 987552"/>
              <a:gd name="connsiteX3" fmla="*/ 356616 w 1069848"/>
              <a:gd name="connsiteY3" fmla="*/ 877824 h 987552"/>
              <a:gd name="connsiteX4" fmla="*/ 640080 w 1069848"/>
              <a:gd name="connsiteY4" fmla="*/ 987552 h 987552"/>
              <a:gd name="connsiteX5" fmla="*/ 1014984 w 1069848"/>
              <a:gd name="connsiteY5" fmla="*/ 969264 h 987552"/>
              <a:gd name="connsiteX6" fmla="*/ 1042416 w 1069848"/>
              <a:gd name="connsiteY6" fmla="*/ 722376 h 987552"/>
              <a:gd name="connsiteX7" fmla="*/ 1069848 w 1069848"/>
              <a:gd name="connsiteY7" fmla="*/ 246888 h 987552"/>
              <a:gd name="connsiteX8" fmla="*/ 850392 w 1069848"/>
              <a:gd name="connsiteY8" fmla="*/ 0 h 987552"/>
              <a:gd name="connsiteX9" fmla="*/ 228600 w 1069848"/>
              <a:gd name="connsiteY9" fmla="*/ 36576 h 987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9848" h="987552">
                <a:moveTo>
                  <a:pt x="228600" y="36576"/>
                </a:moveTo>
                <a:lnTo>
                  <a:pt x="0" y="658368"/>
                </a:lnTo>
                <a:lnTo>
                  <a:pt x="109728" y="859536"/>
                </a:lnTo>
                <a:lnTo>
                  <a:pt x="356616" y="877824"/>
                </a:lnTo>
                <a:lnTo>
                  <a:pt x="640080" y="987552"/>
                </a:lnTo>
                <a:lnTo>
                  <a:pt x="1014984" y="969264"/>
                </a:lnTo>
                <a:lnTo>
                  <a:pt x="1042416" y="722376"/>
                </a:lnTo>
                <a:lnTo>
                  <a:pt x="1069848" y="246888"/>
                </a:lnTo>
                <a:lnTo>
                  <a:pt x="850392" y="0"/>
                </a:lnTo>
                <a:lnTo>
                  <a:pt x="228600" y="36576"/>
                </a:lnTo>
                <a:close/>
              </a:path>
            </a:pathLst>
          </a:custGeom>
          <a:solidFill>
            <a:srgbClr val="00C8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black, darkness, black and white&#10;&#10;Description automatically generated">
            <a:extLst>
              <a:ext uri="{FF2B5EF4-FFF2-40B4-BE49-F238E27FC236}">
                <a16:creationId xmlns:a16="http://schemas.microsoft.com/office/drawing/2014/main" id="{68087F39-7CDA-9F46-E5A8-0C76F1518E1B}"/>
              </a:ext>
            </a:extLst>
          </p:cNvPr>
          <p:cNvPicPr>
            <a:picLocks noChangeAspect="1"/>
          </p:cNvPicPr>
          <p:nvPr userDrawn="1"/>
        </p:nvPicPr>
        <p:blipFill>
          <a:blip r:embed="rId3"/>
          <a:stretch>
            <a:fillRect/>
          </a:stretch>
        </p:blipFill>
        <p:spPr>
          <a:xfrm>
            <a:off x="4146248" y="540140"/>
            <a:ext cx="1143000" cy="1143000"/>
          </a:xfrm>
          <a:prstGeom prst="rect">
            <a:avLst/>
          </a:prstGeom>
        </p:spPr>
      </p:pic>
      <p:pic>
        <p:nvPicPr>
          <p:cNvPr id="9" name="Picture 8" descr="A picture containing black, darkness&#10;&#10;Description automatically generated">
            <a:extLst>
              <a:ext uri="{FF2B5EF4-FFF2-40B4-BE49-F238E27FC236}">
                <a16:creationId xmlns:a16="http://schemas.microsoft.com/office/drawing/2014/main" id="{21DC12E8-204E-F4E8-7FC1-FCD1CE4F859C}"/>
              </a:ext>
            </a:extLst>
          </p:cNvPr>
          <p:cNvPicPr>
            <a:picLocks noChangeAspect="1"/>
          </p:cNvPicPr>
          <p:nvPr userDrawn="1"/>
        </p:nvPicPr>
        <p:blipFill>
          <a:blip r:embed="rId4"/>
          <a:stretch>
            <a:fillRect/>
          </a:stretch>
        </p:blipFill>
        <p:spPr>
          <a:xfrm>
            <a:off x="3851352" y="1080172"/>
            <a:ext cx="521768" cy="474335"/>
          </a:xfrm>
          <a:prstGeom prst="rect">
            <a:avLst/>
          </a:prstGeom>
        </p:spPr>
      </p:pic>
      <p:pic>
        <p:nvPicPr>
          <p:cNvPr id="10" name="Graphic 9">
            <a:extLst>
              <a:ext uri="{FF2B5EF4-FFF2-40B4-BE49-F238E27FC236}">
                <a16:creationId xmlns:a16="http://schemas.microsoft.com/office/drawing/2014/main" id="{A61ABD73-16C4-FA58-8483-B41A7EB0BE0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87581" y="897013"/>
            <a:ext cx="2720606" cy="445616"/>
          </a:xfrm>
          <a:prstGeom prst="rect">
            <a:avLst/>
          </a:prstGeom>
        </p:spPr>
      </p:pic>
      <p:sp>
        <p:nvSpPr>
          <p:cNvPr id="11" name="Freeform 10">
            <a:extLst>
              <a:ext uri="{FF2B5EF4-FFF2-40B4-BE49-F238E27FC236}">
                <a16:creationId xmlns:a16="http://schemas.microsoft.com/office/drawing/2014/main" id="{5F77100A-86A2-4447-B25A-CF248D74DA30}"/>
              </a:ext>
            </a:extLst>
          </p:cNvPr>
          <p:cNvSpPr/>
          <p:nvPr userDrawn="1"/>
        </p:nvSpPr>
        <p:spPr>
          <a:xfrm>
            <a:off x="301752" y="3374136"/>
            <a:ext cx="1380744" cy="1435608"/>
          </a:xfrm>
          <a:custGeom>
            <a:avLst/>
            <a:gdLst>
              <a:gd name="connsiteX0" fmla="*/ 365760 w 1380744"/>
              <a:gd name="connsiteY0" fmla="*/ 219456 h 1435608"/>
              <a:gd name="connsiteX1" fmla="*/ 411480 w 1380744"/>
              <a:gd name="connsiteY1" fmla="*/ 192024 h 1435608"/>
              <a:gd name="connsiteX2" fmla="*/ 722376 w 1380744"/>
              <a:gd name="connsiteY2" fmla="*/ 0 h 1435608"/>
              <a:gd name="connsiteX3" fmla="*/ 1097280 w 1380744"/>
              <a:gd name="connsiteY3" fmla="*/ 82296 h 1435608"/>
              <a:gd name="connsiteX4" fmla="*/ 1335024 w 1380744"/>
              <a:gd name="connsiteY4" fmla="*/ 292608 h 1435608"/>
              <a:gd name="connsiteX5" fmla="*/ 1380744 w 1380744"/>
              <a:gd name="connsiteY5" fmla="*/ 630936 h 1435608"/>
              <a:gd name="connsiteX6" fmla="*/ 1298448 w 1380744"/>
              <a:gd name="connsiteY6" fmla="*/ 950976 h 1435608"/>
              <a:gd name="connsiteX7" fmla="*/ 1115568 w 1380744"/>
              <a:gd name="connsiteY7" fmla="*/ 1207008 h 1435608"/>
              <a:gd name="connsiteX8" fmla="*/ 685800 w 1380744"/>
              <a:gd name="connsiteY8" fmla="*/ 1426464 h 1435608"/>
              <a:gd name="connsiteX9" fmla="*/ 265176 w 1380744"/>
              <a:gd name="connsiteY9" fmla="*/ 1435608 h 1435608"/>
              <a:gd name="connsiteX10" fmla="*/ 0 w 1380744"/>
              <a:gd name="connsiteY10" fmla="*/ 1307592 h 1435608"/>
              <a:gd name="connsiteX11" fmla="*/ 18288 w 1380744"/>
              <a:gd name="connsiteY11" fmla="*/ 804672 h 1435608"/>
              <a:gd name="connsiteX12" fmla="*/ 365760 w 1380744"/>
              <a:gd name="connsiteY12" fmla="*/ 219456 h 143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80744" h="1435608">
                <a:moveTo>
                  <a:pt x="365760" y="219456"/>
                </a:moveTo>
                <a:lnTo>
                  <a:pt x="411480" y="192024"/>
                </a:lnTo>
                <a:lnTo>
                  <a:pt x="722376" y="0"/>
                </a:lnTo>
                <a:lnTo>
                  <a:pt x="1097280" y="82296"/>
                </a:lnTo>
                <a:lnTo>
                  <a:pt x="1335024" y="292608"/>
                </a:lnTo>
                <a:lnTo>
                  <a:pt x="1380744" y="630936"/>
                </a:lnTo>
                <a:lnTo>
                  <a:pt x="1298448" y="950976"/>
                </a:lnTo>
                <a:lnTo>
                  <a:pt x="1115568" y="1207008"/>
                </a:lnTo>
                <a:lnTo>
                  <a:pt x="685800" y="1426464"/>
                </a:lnTo>
                <a:lnTo>
                  <a:pt x="265176" y="1435608"/>
                </a:lnTo>
                <a:lnTo>
                  <a:pt x="0" y="1307592"/>
                </a:lnTo>
                <a:lnTo>
                  <a:pt x="18288" y="804672"/>
                </a:lnTo>
                <a:lnTo>
                  <a:pt x="365760" y="219456"/>
                </a:lnTo>
                <a:close/>
              </a:path>
            </a:pathLst>
          </a:custGeom>
          <a:solidFill>
            <a:srgbClr val="00C80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black and white image of a bird&#10;&#10;Description automatically generated with low confidence">
            <a:extLst>
              <a:ext uri="{FF2B5EF4-FFF2-40B4-BE49-F238E27FC236}">
                <a16:creationId xmlns:a16="http://schemas.microsoft.com/office/drawing/2014/main" id="{3D786174-A8C3-4389-DE85-62A48775A5BB}"/>
              </a:ext>
            </a:extLst>
          </p:cNvPr>
          <p:cNvPicPr>
            <a:picLocks noChangeAspect="1"/>
          </p:cNvPicPr>
          <p:nvPr userDrawn="1"/>
        </p:nvPicPr>
        <p:blipFill>
          <a:blip r:embed="rId7"/>
          <a:stretch>
            <a:fillRect/>
          </a:stretch>
        </p:blipFill>
        <p:spPr>
          <a:xfrm>
            <a:off x="245036" y="3539017"/>
            <a:ext cx="1282700" cy="1130300"/>
          </a:xfrm>
          <a:prstGeom prst="rect">
            <a:avLst/>
          </a:prstGeom>
        </p:spPr>
      </p:pic>
      <p:pic>
        <p:nvPicPr>
          <p:cNvPr id="13" name="Picture 12" descr="A picture containing black, darkness, black and white&#10;&#10;Description automatically generated">
            <a:extLst>
              <a:ext uri="{FF2B5EF4-FFF2-40B4-BE49-F238E27FC236}">
                <a16:creationId xmlns:a16="http://schemas.microsoft.com/office/drawing/2014/main" id="{1EF8D2CE-A49A-DCF3-A065-D0B8B894925A}"/>
              </a:ext>
            </a:extLst>
          </p:cNvPr>
          <p:cNvPicPr>
            <a:picLocks noChangeAspect="1"/>
          </p:cNvPicPr>
          <p:nvPr userDrawn="1"/>
        </p:nvPicPr>
        <p:blipFill>
          <a:blip r:embed="rId8"/>
          <a:stretch>
            <a:fillRect/>
          </a:stretch>
        </p:blipFill>
        <p:spPr>
          <a:xfrm>
            <a:off x="72859" y="4527005"/>
            <a:ext cx="482600" cy="317500"/>
          </a:xfrm>
          <a:prstGeom prst="rect">
            <a:avLst/>
          </a:prstGeom>
        </p:spPr>
      </p:pic>
    </p:spTree>
    <p:extLst>
      <p:ext uri="{BB962C8B-B14F-4D97-AF65-F5344CB8AC3E}">
        <p14:creationId xmlns:p14="http://schemas.microsoft.com/office/powerpoint/2010/main" val="330078818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6995929"/>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092932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92497018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13703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410126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D99FC9EB-1597-3ACA-1037-BAC59508C622}"/>
              </a:ext>
            </a:extLst>
          </p:cNvPr>
          <p:cNvSpPr>
            <a:spLocks noGrp="1"/>
          </p:cNvSpPr>
          <p:nvPr>
            <p:ph type="title" hasCustomPrompt="1"/>
          </p:nvPr>
        </p:nvSpPr>
        <p:spPr>
          <a:xfrm>
            <a:off x="425535" y="190998"/>
            <a:ext cx="4007764" cy="794403"/>
          </a:xfrm>
        </p:spPr>
        <p:txBody>
          <a:bodyPr wrap="none" lIns="0" tIns="180000" rIns="0" bIns="180000">
            <a:spAutoFit/>
          </a:bodyPr>
          <a:lstStyle>
            <a:lvl1pPr marL="179388" indent="-134938">
              <a:tabLst/>
              <a:defRPr lang="en-US" sz="2800" b="1" i="0" kern="1200" dirty="0">
                <a:solidFill>
                  <a:srgbClr val="000000"/>
                </a:solidFill>
                <a:latin typeface="Arial" panose="020B0604020202020204" pitchFamily="34" charset="0"/>
                <a:ea typeface="+mj-ea"/>
                <a:cs typeface="+mj-cs"/>
              </a:defRPr>
            </a:lvl1pPr>
          </a:lstStyle>
          <a:p>
            <a:pPr marL="180000" lvl="0" indent="0" algn="l" defTabSz="685800" rtl="0" eaLnBrk="1" latinLnBrk="0" hangingPunct="1">
              <a:lnSpc>
                <a:spcPct val="100000"/>
              </a:lnSpc>
              <a:spcBef>
                <a:spcPct val="0"/>
              </a:spcBef>
              <a:buFont typeface="Arial" panose="020B0604020202020204" pitchFamily="34" charset="0"/>
              <a:buNone/>
            </a:pPr>
            <a:r>
              <a:rPr lang="en-GB"/>
              <a:t>Click to edit slide title</a:t>
            </a:r>
            <a:endParaRPr lang="en-US"/>
          </a:p>
        </p:txBody>
      </p:sp>
    </p:spTree>
    <p:extLst>
      <p:ext uri="{BB962C8B-B14F-4D97-AF65-F5344CB8AC3E}">
        <p14:creationId xmlns:p14="http://schemas.microsoft.com/office/powerpoint/2010/main" val="221444894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b="0" i="0">
                <a:solidFill>
                  <a:schemeClr val="tx1">
                    <a:tint val="75000"/>
                  </a:schemeClr>
                </a:solidFill>
                <a:latin typeface="Arial" panose="020B0604020202020204" pitchFamily="34" charset="0"/>
              </a:defRPr>
            </a:lvl1pPr>
          </a:lstStyle>
          <a:p>
            <a:fld id="{C22D24B5-F34A-D34D-8D5A-0ACCE9A2D434}" type="datetimeFigureOut">
              <a:rPr lang="en-GB" smtClean="0"/>
              <a:pPr/>
              <a:t>21/04/2026</a:t>
            </a:fld>
            <a:endParaRPr lang="en-GB"/>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b="0" i="0">
                <a:solidFill>
                  <a:schemeClr val="tx1">
                    <a:tint val="75000"/>
                  </a:schemeClr>
                </a:solidFill>
                <a:latin typeface="Arial" panose="020B0604020202020204" pitchFamily="34" charset="0"/>
              </a:defRPr>
            </a:lvl1pPr>
          </a:lstStyle>
          <a:p>
            <a:endParaRPr lang="en-GB"/>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b="0" i="0">
                <a:solidFill>
                  <a:schemeClr val="tx1">
                    <a:tint val="75000"/>
                  </a:schemeClr>
                </a:solidFill>
                <a:latin typeface="Arial" panose="020B0604020202020204" pitchFamily="34" charset="0"/>
              </a:defRPr>
            </a:lvl1pPr>
          </a:lstStyle>
          <a:p>
            <a:fld id="{82A9FFA3-44FD-EE4B-B909-2843D831AAA3}" type="slidenum">
              <a:rPr lang="en-GB" smtClean="0"/>
              <a:pPr/>
              <a:t>‹#›</a:t>
            </a:fld>
            <a:endParaRPr lang="en-GB"/>
          </a:p>
        </p:txBody>
      </p:sp>
    </p:spTree>
    <p:extLst>
      <p:ext uri="{BB962C8B-B14F-4D97-AF65-F5344CB8AC3E}">
        <p14:creationId xmlns:p14="http://schemas.microsoft.com/office/powerpoint/2010/main" val="1602951953"/>
      </p:ext>
    </p:extLst>
  </p:cSld>
  <p:clrMap bg1="lt1" tx1="dk1" bg2="lt2" tx2="dk2" accent1="accent1" accent2="accent2" accent3="accent3" accent4="accent4" accent5="accent5" accent6="accent6" hlink="hlink" folHlink="folHlink"/>
  <p:sldLayoutIdLst>
    <p:sldLayoutId id="2147483661" r:id="rId1"/>
    <p:sldLayoutId id="2147483672" r:id="rId2"/>
    <p:sldLayoutId id="2147483666" r:id="rId3"/>
    <p:sldLayoutId id="2147483680" r:id="rId4"/>
    <p:sldLayoutId id="2147483674" r:id="rId5"/>
    <p:sldLayoutId id="2147483678" r:id="rId6"/>
    <p:sldLayoutId id="2147483679" r:id="rId7"/>
    <p:sldLayoutId id="2147483676" r:id="rId8"/>
  </p:sldLayoutIdLst>
  <p:txStyles>
    <p:titleStyle>
      <a:lvl1pPr algn="l" defTabSz="685800" rtl="0" eaLnBrk="1" latinLnBrk="0" hangingPunct="1">
        <a:lnSpc>
          <a:spcPct val="90000"/>
        </a:lnSpc>
        <a:spcBef>
          <a:spcPct val="0"/>
        </a:spcBef>
        <a:buNone/>
        <a:defRPr sz="3300" b="1" i="0" kern="1200">
          <a:solidFill>
            <a:schemeClr val="tx1"/>
          </a:solidFill>
          <a:latin typeface="Arial" panose="020B06040202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microbit.org/teach/" TargetMode="External"/><Relationship Id="rId3" Type="http://schemas.openxmlformats.org/officeDocument/2006/relationships/image" Target="../media/image10.png"/><Relationship Id="rId7" Type="http://schemas.openxmlformats.org/officeDocument/2006/relationships/image" Target="../media/image14.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 Id="rId9" Type="http://schemas.openxmlformats.org/officeDocument/2006/relationships/image" Target="../media/image15.png"/></Relationships>
</file>

<file path=ppt/slides/_rels/slide10.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44.svg"/><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11.xml"/><Relationship Id="rId1" Type="http://schemas.openxmlformats.org/officeDocument/2006/relationships/slideLayout" Target="../slideLayouts/slideLayout8.xml"/><Relationship Id="rId5" Type="http://schemas.openxmlformats.org/officeDocument/2006/relationships/image" Target="../media/image46.svg"/><Relationship Id="rId4" Type="http://schemas.openxmlformats.org/officeDocument/2006/relationships/image" Target="../media/image45.png"/></Relationships>
</file>

<file path=ppt/slides/_rels/slide1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12.xml"/><Relationship Id="rId1" Type="http://schemas.openxmlformats.org/officeDocument/2006/relationships/slideLayout" Target="../slideLayouts/slideLayout8.xml"/><Relationship Id="rId5" Type="http://schemas.openxmlformats.org/officeDocument/2006/relationships/image" Target="../media/image49.svg"/><Relationship Id="rId4" Type="http://schemas.openxmlformats.org/officeDocument/2006/relationships/image" Target="../media/image48.png"/></Relationships>
</file>

<file path=ppt/slides/_rels/slide1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13.xml"/><Relationship Id="rId1" Type="http://schemas.openxmlformats.org/officeDocument/2006/relationships/slideLayout" Target="../slideLayouts/slideLayout8.xml"/><Relationship Id="rId5" Type="http://schemas.openxmlformats.org/officeDocument/2006/relationships/image" Target="../media/image44.svg"/><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53.svg"/><Relationship Id="rId4" Type="http://schemas.openxmlformats.org/officeDocument/2006/relationships/image" Target="../media/image52.png"/></Relationships>
</file>

<file path=ppt/slides/_rels/slide1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jpg"/><Relationship Id="rId7" Type="http://schemas.openxmlformats.org/officeDocument/2006/relationships/image" Target="../media/image58.sv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57.png"/><Relationship Id="rId5" Type="http://schemas.openxmlformats.org/officeDocument/2006/relationships/image" Target="../media/image56.svg"/><Relationship Id="rId4" Type="http://schemas.openxmlformats.org/officeDocument/2006/relationships/image" Target="../media/image55.png"/><Relationship Id="rId9" Type="http://schemas.openxmlformats.org/officeDocument/2006/relationships/image" Target="../media/image60.svg"/></Relationships>
</file>

<file path=ppt/slides/_rels/slide16.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62.emf"/></Relationships>
</file>

<file path=ppt/slides/_rels/slide17.xml.rels><?xml version="1.0" encoding="UTF-8" standalone="yes"?>
<Relationships xmlns="http://schemas.openxmlformats.org/package/2006/relationships"><Relationship Id="rId8" Type="http://schemas.openxmlformats.org/officeDocument/2006/relationships/image" Target="../media/image68.sv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66.svg"/><Relationship Id="rId5" Type="http://schemas.openxmlformats.org/officeDocument/2006/relationships/image" Target="../media/image65.png"/><Relationship Id="rId4" Type="http://schemas.openxmlformats.org/officeDocument/2006/relationships/image" Target="../media/image64.svg"/><Relationship Id="rId9" Type="http://schemas.openxmlformats.org/officeDocument/2006/relationships/image" Target="../media/image69.gif"/></Relationships>
</file>

<file path=ppt/slides/_rels/slide18.xml.rels><?xml version="1.0" encoding="UTF-8" standalone="yes"?>
<Relationships xmlns="http://schemas.openxmlformats.org/package/2006/relationships"><Relationship Id="rId8" Type="http://schemas.openxmlformats.org/officeDocument/2006/relationships/image" Target="../media/image73.svg"/><Relationship Id="rId3" Type="http://schemas.openxmlformats.org/officeDocument/2006/relationships/image" Target="../media/image19.png"/><Relationship Id="rId7" Type="http://schemas.openxmlformats.org/officeDocument/2006/relationships/image" Target="../media/image72.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71.svg"/><Relationship Id="rId5" Type="http://schemas.openxmlformats.org/officeDocument/2006/relationships/image" Target="../media/image21.png"/><Relationship Id="rId10" Type="http://schemas.openxmlformats.org/officeDocument/2006/relationships/image" Target="../media/image69.gif"/><Relationship Id="rId4" Type="http://schemas.openxmlformats.org/officeDocument/2006/relationships/image" Target="../media/image70.svg"/><Relationship Id="rId9" Type="http://schemas.openxmlformats.org/officeDocument/2006/relationships/image" Target="../media/image22.svg"/></Relationships>
</file>

<file path=ppt/slides/_rels/slide19.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77.svg"/><Relationship Id="rId11" Type="http://schemas.openxmlformats.org/officeDocument/2006/relationships/image" Target="../media/image82.png"/><Relationship Id="rId5" Type="http://schemas.openxmlformats.org/officeDocument/2006/relationships/image" Target="../media/image76.png"/><Relationship Id="rId10" Type="http://schemas.openxmlformats.org/officeDocument/2006/relationships/image" Target="../media/image81.svg"/><Relationship Id="rId4" Type="http://schemas.openxmlformats.org/officeDocument/2006/relationships/image" Target="../media/image75.svg"/><Relationship Id="rId9" Type="http://schemas.openxmlformats.org/officeDocument/2006/relationships/image" Target="../media/image80.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8" Type="http://schemas.openxmlformats.org/officeDocument/2006/relationships/image" Target="../media/image86.svg"/><Relationship Id="rId13" Type="http://schemas.openxmlformats.org/officeDocument/2006/relationships/image" Target="../media/image91.png"/><Relationship Id="rId3" Type="http://schemas.openxmlformats.org/officeDocument/2006/relationships/hyperlink" Target="https://microbit.org/teach" TargetMode="External"/><Relationship Id="rId7" Type="http://schemas.openxmlformats.org/officeDocument/2006/relationships/image" Target="../media/image85.png"/><Relationship Id="rId12" Type="http://schemas.openxmlformats.org/officeDocument/2006/relationships/image" Target="../media/image90.sv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84.sv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svg"/><Relationship Id="rId4" Type="http://schemas.openxmlformats.org/officeDocument/2006/relationships/hyperlink" Target="https://creativecommons.org/licenses/by-sa/4.0/" TargetMode="External"/><Relationship Id="rId9" Type="http://schemas.openxmlformats.org/officeDocument/2006/relationships/image" Target="../media/image87.png"/><Relationship Id="rId14" Type="http://schemas.openxmlformats.org/officeDocument/2006/relationships/image" Target="../media/image92.svg"/></Relationships>
</file>

<file path=ppt/slides/_rels/slide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8.xml"/><Relationship Id="rId4" Type="http://schemas.openxmlformats.org/officeDocument/2006/relationships/image" Target="../media/image18.jpg"/></Relationships>
</file>

<file path=ppt/slides/_rels/slide4.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sv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22.svg"/><Relationship Id="rId11" Type="http://schemas.openxmlformats.org/officeDocument/2006/relationships/image" Target="../media/image27.png"/><Relationship Id="rId5" Type="http://schemas.openxmlformats.org/officeDocument/2006/relationships/image" Target="../media/image21.png"/><Relationship Id="rId10" Type="http://schemas.openxmlformats.org/officeDocument/2006/relationships/image" Target="../media/image26.svg"/><Relationship Id="rId4" Type="http://schemas.openxmlformats.org/officeDocument/2006/relationships/image" Target="../media/image20.svg"/><Relationship Id="rId9"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jpg"/></Relationships>
</file>

<file path=ppt/slides/_rels/slide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6.xml"/><Relationship Id="rId1" Type="http://schemas.openxmlformats.org/officeDocument/2006/relationships/slideLayout" Target="../slideLayouts/slideLayout8.xml"/><Relationship Id="rId5" Type="http://schemas.openxmlformats.org/officeDocument/2006/relationships/image" Target="../media/image34.sv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7.xml"/><Relationship Id="rId1" Type="http://schemas.openxmlformats.org/officeDocument/2006/relationships/slideLayout" Target="../slideLayouts/slideLayout8.xml"/><Relationship Id="rId5" Type="http://schemas.openxmlformats.org/officeDocument/2006/relationships/image" Target="../media/image34.sv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hyperlink" Target="https://python.microbit.org/"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9.xml"/><Relationship Id="rId1" Type="http://schemas.openxmlformats.org/officeDocument/2006/relationships/slideLayout" Target="../slideLayouts/slideLayout8.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3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4A7B3-BBFD-C41B-2D57-44083B9B9032}"/>
              </a:ext>
            </a:extLst>
          </p:cNvPr>
          <p:cNvSpPr>
            <a:spLocks noGrp="1"/>
          </p:cNvSpPr>
          <p:nvPr>
            <p:ph type="ctrTitle"/>
          </p:nvPr>
        </p:nvSpPr>
        <p:spPr>
          <a:xfrm>
            <a:off x="822202" y="2344694"/>
            <a:ext cx="5639558" cy="1218795"/>
          </a:xfrm>
        </p:spPr>
        <p:txBody>
          <a:bodyPr/>
          <a:lstStyle/>
          <a:p>
            <a:r>
              <a:rPr lang="en-US" dirty="0"/>
              <a:t>Lesson 2</a:t>
            </a:r>
            <a:br>
              <a:rPr lang="en-US" dirty="0"/>
            </a:br>
            <a:r>
              <a:rPr lang="en-US" dirty="0"/>
              <a:t>Python beating heart</a:t>
            </a:r>
          </a:p>
        </p:txBody>
      </p:sp>
      <p:pic>
        <p:nvPicPr>
          <p:cNvPr id="11" name="Picture 32">
            <a:extLst>
              <a:ext uri="{FF2B5EF4-FFF2-40B4-BE49-F238E27FC236}">
                <a16:creationId xmlns:a16="http://schemas.microsoft.com/office/drawing/2014/main" id="{580E9A66-575F-E272-BC25-1A2B1544DF1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408342" y="359344"/>
            <a:ext cx="384837" cy="264576"/>
          </a:xfrm>
          <a:prstGeom prst="rect">
            <a:avLst/>
          </a:prstGeom>
        </p:spPr>
      </p:pic>
      <p:pic>
        <p:nvPicPr>
          <p:cNvPr id="17" name="Graphic 16">
            <a:extLst>
              <a:ext uri="{FF2B5EF4-FFF2-40B4-BE49-F238E27FC236}">
                <a16:creationId xmlns:a16="http://schemas.microsoft.com/office/drawing/2014/main" id="{A0006E4D-DF7C-CFB3-950C-A8E5AF37FB8C}"/>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892242" y="389760"/>
            <a:ext cx="292203" cy="309391"/>
          </a:xfrm>
          <a:prstGeom prst="rect">
            <a:avLst/>
          </a:prstGeom>
        </p:spPr>
      </p:pic>
      <p:pic>
        <p:nvPicPr>
          <p:cNvPr id="3" name="Picture 2">
            <a:extLst>
              <a:ext uri="{FF2B5EF4-FFF2-40B4-BE49-F238E27FC236}">
                <a16:creationId xmlns:a16="http://schemas.microsoft.com/office/drawing/2014/main" id="{1D8653AB-D29E-88C0-D12A-CAEE58054E60}"/>
              </a:ext>
              <a:ext uri="{C183D7F6-B498-43B3-948B-1728B52AA6E4}">
                <adec:decorative xmlns:adec="http://schemas.microsoft.com/office/drawing/2017/decorative" val="1"/>
              </a:ext>
            </a:extLst>
          </p:cNvPr>
          <p:cNvPicPr>
            <a:picLocks noChangeAspect="1"/>
          </p:cNvPicPr>
          <p:nvPr/>
        </p:nvPicPr>
        <p:blipFill>
          <a:blip r:embed="rId7"/>
          <a:stretch>
            <a:fillRect/>
          </a:stretch>
        </p:blipFill>
        <p:spPr>
          <a:xfrm>
            <a:off x="822202" y="3739736"/>
            <a:ext cx="906368" cy="906368"/>
          </a:xfrm>
          <a:prstGeom prst="rect">
            <a:avLst/>
          </a:prstGeom>
        </p:spPr>
      </p:pic>
      <p:sp>
        <p:nvSpPr>
          <p:cNvPr id="4" name="TextBox 3">
            <a:extLst>
              <a:ext uri="{FF2B5EF4-FFF2-40B4-BE49-F238E27FC236}">
                <a16:creationId xmlns:a16="http://schemas.microsoft.com/office/drawing/2014/main" id="{45C1A1C1-A5E9-A4BD-5087-666556557CA2}"/>
              </a:ext>
            </a:extLst>
          </p:cNvPr>
          <p:cNvSpPr txBox="1"/>
          <p:nvPr/>
        </p:nvSpPr>
        <p:spPr>
          <a:xfrm>
            <a:off x="793179" y="4784156"/>
            <a:ext cx="4572000" cy="215444"/>
          </a:xfrm>
          <a:prstGeom prst="rect">
            <a:avLst/>
          </a:prstGeom>
          <a:noFill/>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800" dirty="0">
                <a:solidFill>
                  <a:schemeClr val="tx1"/>
                </a:solidFill>
                <a:latin typeface="Arial" panose="020B0604020202020204" pitchFamily="34" charset="0"/>
                <a:cs typeface="Arial" panose="020B0604020202020204" pitchFamily="34" charset="0"/>
              </a:rPr>
              <a:t>Updated April 2026. Visit </a:t>
            </a:r>
            <a:r>
              <a:rPr lang="en-GB" sz="800" dirty="0">
                <a:solidFill>
                  <a:schemeClr val="tx1"/>
                </a:solidFill>
                <a:latin typeface="Arial" panose="020B0604020202020204" pitchFamily="34" charset="0"/>
                <a:cs typeface="Arial" panose="020B0604020202020204" pitchFamily="34" charset="0"/>
                <a:hlinkClick r:id="rId8"/>
              </a:rPr>
              <a:t>https://microbit.org/teach/</a:t>
            </a:r>
            <a:r>
              <a:rPr lang="en-GB" sz="800" dirty="0">
                <a:solidFill>
                  <a:schemeClr val="tx1"/>
                </a:solidFill>
                <a:latin typeface="Arial" panose="020B0604020202020204" pitchFamily="34" charset="0"/>
                <a:cs typeface="Arial" panose="020B0604020202020204" pitchFamily="34" charset="0"/>
              </a:rPr>
              <a:t> for most up-to-date resources.</a:t>
            </a:r>
          </a:p>
        </p:txBody>
      </p:sp>
      <p:pic>
        <p:nvPicPr>
          <p:cNvPr id="6" name="Picture 5">
            <a:extLst>
              <a:ext uri="{FF2B5EF4-FFF2-40B4-BE49-F238E27FC236}">
                <a16:creationId xmlns:a16="http://schemas.microsoft.com/office/drawing/2014/main" id="{6D80D53E-4791-C620-7D6F-C62A56F599C1}"/>
              </a:ext>
              <a:ext uri="{C183D7F6-B498-43B3-948B-1728B52AA6E4}">
                <adec:decorative xmlns:adec="http://schemas.microsoft.com/office/drawing/2017/decorative" val="1"/>
              </a:ext>
            </a:extLst>
          </p:cNvPr>
          <p:cNvPicPr>
            <a:picLocks noChangeAspect="1"/>
          </p:cNvPicPr>
          <p:nvPr/>
        </p:nvPicPr>
        <p:blipFill>
          <a:blip r:embed="rId9"/>
          <a:stretch>
            <a:fillRect/>
          </a:stretch>
        </p:blipFill>
        <p:spPr>
          <a:xfrm>
            <a:off x="6058544" y="917305"/>
            <a:ext cx="2496520" cy="1872390"/>
          </a:xfrm>
          <a:prstGeom prst="rect">
            <a:avLst/>
          </a:prstGeom>
        </p:spPr>
      </p:pic>
    </p:spTree>
    <p:extLst>
      <p:ext uri="{BB962C8B-B14F-4D97-AF65-F5344CB8AC3E}">
        <p14:creationId xmlns:p14="http://schemas.microsoft.com/office/powerpoint/2010/main" val="28220750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B2AFFC-DE2A-0CBA-7D7E-A9AA63E428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BD9DC3A-D86C-9C09-1E6B-D818CC4A3CCD}"/>
              </a:ext>
            </a:extLst>
          </p:cNvPr>
          <p:cNvSpPr>
            <a:spLocks noGrp="1"/>
          </p:cNvSpPr>
          <p:nvPr>
            <p:ph type="title"/>
          </p:nvPr>
        </p:nvSpPr>
        <p:spPr>
          <a:xfrm>
            <a:off x="671114" y="212542"/>
            <a:ext cx="6521016" cy="751314"/>
          </a:xfrm>
        </p:spPr>
        <p:txBody>
          <a:bodyPr/>
          <a:lstStyle/>
          <a:p>
            <a:pPr marL="182563"/>
            <a:r>
              <a:rPr lang="en-GB" dirty="0">
                <a:solidFill>
                  <a:srgbClr val="E7645C"/>
                </a:solidFill>
              </a:rPr>
              <a:t>Create:    </a:t>
            </a:r>
            <a:r>
              <a:rPr lang="en-GB" dirty="0">
                <a:solidFill>
                  <a:schemeClr val="tx1"/>
                </a:solidFill>
              </a:rPr>
              <a:t>tweak the program – icons 2</a:t>
            </a:r>
          </a:p>
        </p:txBody>
      </p:sp>
      <p:sp>
        <p:nvSpPr>
          <p:cNvPr id="13" name="Rounded Rectangle 12">
            <a:extLst>
              <a:ext uri="{FF2B5EF4-FFF2-40B4-BE49-F238E27FC236}">
                <a16:creationId xmlns:a16="http://schemas.microsoft.com/office/drawing/2014/main" id="{6F3AD56C-2C06-E33D-A10F-44447AFA7E03}"/>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6FD20E9-0D83-B2B0-4DEB-5E42830863CC}"/>
              </a:ext>
            </a:extLst>
          </p:cNvPr>
          <p:cNvSpPr txBox="1"/>
          <p:nvPr/>
        </p:nvSpPr>
        <p:spPr>
          <a:xfrm>
            <a:off x="291153" y="1101438"/>
            <a:ext cx="8001000" cy="2085058"/>
          </a:xfrm>
          <a:prstGeom prst="rect">
            <a:avLst/>
          </a:prstGeom>
          <a:noFill/>
        </p:spPr>
        <p:txBody>
          <a:bodyPr wrap="square">
            <a:spAutoFit/>
          </a:bodyPr>
          <a:lstStyle/>
          <a:p>
            <a:pPr marL="350837" indent="-342900">
              <a:lnSpc>
                <a:spcPct val="110000"/>
              </a:lnSpc>
              <a:spcBef>
                <a:spcPts val="0"/>
              </a:spcBef>
              <a:spcAft>
                <a:spcPts val="1200"/>
              </a:spcAft>
              <a:buClr>
                <a:srgbClr val="E7645C"/>
              </a:buClr>
              <a:buSzPct val="100000"/>
              <a:buFont typeface="Wingdings" pitchFamily="2" charset="2"/>
              <a:buChar char="§"/>
            </a:pPr>
            <a:r>
              <a:rPr lang="en-GB" dirty="0">
                <a:latin typeface="Arial" panose="020B0604020202020204" pitchFamily="34" charset="0"/>
                <a:cs typeface="Arial" panose="020B0604020202020204" pitchFamily="34" charset="0"/>
              </a:rPr>
              <a:t>Drag the snippet into the code editor at the bottom at line 11. Make sure you </a:t>
            </a:r>
            <a:r>
              <a:rPr lang="en-GB" b="1" dirty="0">
                <a:solidFill>
                  <a:srgbClr val="E7645C"/>
                </a:solidFill>
                <a:latin typeface="Arial" panose="020B0604020202020204" pitchFamily="34" charset="0"/>
                <a:cs typeface="Arial" panose="020B0604020202020204" pitchFamily="34" charset="0"/>
              </a:rPr>
              <a:t>indent the code</a:t>
            </a:r>
            <a:r>
              <a:rPr lang="en-GB" dirty="0">
                <a:latin typeface="Arial" panose="020B0604020202020204" pitchFamily="34" charset="0"/>
                <a:cs typeface="Arial" panose="020B0604020202020204" pitchFamily="34" charset="0"/>
              </a:rPr>
              <a:t> so that becomes part of the forever loop. </a:t>
            </a:r>
          </a:p>
          <a:p>
            <a:pPr marL="350837" indent="-342900">
              <a:lnSpc>
                <a:spcPct val="110000"/>
              </a:lnSpc>
              <a:spcBef>
                <a:spcPts val="0"/>
              </a:spcBef>
              <a:spcAft>
                <a:spcPts val="1200"/>
              </a:spcAft>
              <a:buClr>
                <a:srgbClr val="E7645C"/>
              </a:buClr>
              <a:buSzPct val="100000"/>
              <a:buFont typeface="Wingdings" pitchFamily="2" charset="2"/>
              <a:buChar char="§"/>
            </a:pPr>
            <a:r>
              <a:rPr lang="en-GB" dirty="0">
                <a:latin typeface="Arial" panose="020B0604020202020204" pitchFamily="34" charset="0"/>
                <a:cs typeface="Arial" panose="020B0604020202020204" pitchFamily="34" charset="0"/>
              </a:rPr>
              <a:t>Add a second snippet such as </a:t>
            </a:r>
            <a:r>
              <a:rPr lang="en-GB" b="1" dirty="0">
                <a:solidFill>
                  <a:srgbClr val="E7645C"/>
                </a:solidFill>
                <a:latin typeface="Arial" panose="020B0604020202020204" pitchFamily="34" charset="0"/>
                <a:cs typeface="Arial" panose="020B0604020202020204" pitchFamily="34" charset="0"/>
              </a:rPr>
              <a:t>SAD</a:t>
            </a:r>
            <a:r>
              <a:rPr lang="en-GB" dirty="0">
                <a:latin typeface="Arial" panose="020B0604020202020204" pitchFamily="34" charset="0"/>
                <a:cs typeface="Arial" panose="020B0604020202020204" pitchFamily="34" charset="0"/>
              </a:rPr>
              <a:t> underneath at line 13. </a:t>
            </a:r>
          </a:p>
          <a:p>
            <a:pPr marL="350837" indent="-342900">
              <a:lnSpc>
                <a:spcPct val="110000"/>
              </a:lnSpc>
              <a:spcBef>
                <a:spcPts val="0"/>
              </a:spcBef>
              <a:spcAft>
                <a:spcPts val="1200"/>
              </a:spcAft>
              <a:buClr>
                <a:srgbClr val="E7645C"/>
              </a:buClr>
              <a:buSzPct val="100000"/>
              <a:buFont typeface="Wingdings" pitchFamily="2" charset="2"/>
              <a:buChar char="§"/>
            </a:pPr>
            <a:r>
              <a:rPr lang="en-GB" b="1" dirty="0">
                <a:solidFill>
                  <a:srgbClr val="E7645C"/>
                </a:solidFill>
                <a:latin typeface="Arial" panose="020B0604020202020204" pitchFamily="34" charset="0"/>
                <a:cs typeface="Arial" panose="020B0604020202020204" pitchFamily="34" charset="0"/>
              </a:rPr>
              <a:t>Try out your animation </a:t>
            </a:r>
            <a:r>
              <a:rPr lang="en-GB" dirty="0">
                <a:latin typeface="Arial" panose="020B0604020202020204" pitchFamily="34" charset="0"/>
                <a:cs typeface="Arial" panose="020B0604020202020204" pitchFamily="34" charset="0"/>
              </a:rPr>
              <a:t>on the micro:bit simulator. </a:t>
            </a:r>
          </a:p>
          <a:p>
            <a:pPr marL="7937">
              <a:lnSpc>
                <a:spcPct val="110000"/>
              </a:lnSpc>
              <a:spcBef>
                <a:spcPts val="0"/>
              </a:spcBef>
              <a:spcAft>
                <a:spcPts val="1200"/>
              </a:spcAft>
              <a:buClr>
                <a:srgbClr val="CD0365"/>
              </a:buClr>
              <a:buSzPct val="100000"/>
            </a:pPr>
            <a:endParaRPr lang="en-GB" sz="2000" dirty="0">
              <a:highlight>
                <a:srgbClr val="FFFF00"/>
              </a:highlight>
              <a:latin typeface="Arial" panose="020B0604020202020204" pitchFamily="34" charset="0"/>
              <a:cs typeface="Arial" panose="020B0604020202020204" pitchFamily="34" charset="0"/>
            </a:endParaRPr>
          </a:p>
        </p:txBody>
      </p:sp>
      <p:pic>
        <p:nvPicPr>
          <p:cNvPr id="5" name="Picture 4" descr="while True: &#10; display.show(Image.HEART)&#10; sleep(500)&#10; display.show(Image.HEART_SMALL)&#10; sleep(500)&#10; display.show(Image.HAPPY)&#10; sleep(400)&#10; display.show(Image.SAD)&#10; sleep(400)">
            <a:extLst>
              <a:ext uri="{FF2B5EF4-FFF2-40B4-BE49-F238E27FC236}">
                <a16:creationId xmlns:a16="http://schemas.microsoft.com/office/drawing/2014/main" id="{F12E2940-1C08-E442-9E66-B7C6CD71170A}"/>
              </a:ext>
            </a:extLst>
          </p:cNvPr>
          <p:cNvPicPr>
            <a:picLocks noChangeAspect="1"/>
          </p:cNvPicPr>
          <p:nvPr/>
        </p:nvPicPr>
        <p:blipFill>
          <a:blip r:embed="rId3"/>
          <a:stretch>
            <a:fillRect/>
          </a:stretch>
        </p:blipFill>
        <p:spPr>
          <a:xfrm>
            <a:off x="1676400" y="2756749"/>
            <a:ext cx="4914899" cy="2247051"/>
          </a:xfrm>
          <a:prstGeom prst="rect">
            <a:avLst/>
          </a:prstGeom>
        </p:spPr>
      </p:pic>
      <p:pic>
        <p:nvPicPr>
          <p:cNvPr id="6" name="Graphic 5">
            <a:extLst>
              <a:ext uri="{FF2B5EF4-FFF2-40B4-BE49-F238E27FC236}">
                <a16:creationId xmlns:a16="http://schemas.microsoft.com/office/drawing/2014/main" id="{06F4C20C-F97B-480D-AB3C-5D62021EAC71}"/>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90248" y="3298948"/>
            <a:ext cx="937937" cy="987302"/>
          </a:xfrm>
          <a:prstGeom prst="rect">
            <a:avLst/>
          </a:prstGeom>
        </p:spPr>
      </p:pic>
    </p:spTree>
    <p:extLst>
      <p:ext uri="{BB962C8B-B14F-4D97-AF65-F5344CB8AC3E}">
        <p14:creationId xmlns:p14="http://schemas.microsoft.com/office/powerpoint/2010/main" val="3053041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B3F1A9-7376-CB54-B126-CF782A6253AE}"/>
            </a:ext>
          </a:extLst>
        </p:cNvPr>
        <p:cNvGrpSpPr/>
        <p:nvPr/>
      </p:nvGrpSpPr>
      <p:grpSpPr>
        <a:xfrm>
          <a:off x="0" y="0"/>
          <a:ext cx="0" cy="0"/>
          <a:chOff x="0" y="0"/>
          <a:chExt cx="0" cy="0"/>
        </a:xfrm>
      </p:grpSpPr>
      <p:sp>
        <p:nvSpPr>
          <p:cNvPr id="13" name="Rounded Rectangle 12">
            <a:extLst>
              <a:ext uri="{FF2B5EF4-FFF2-40B4-BE49-F238E27FC236}">
                <a16:creationId xmlns:a16="http://schemas.microsoft.com/office/drawing/2014/main" id="{35E93299-1BA1-D0DA-B503-FFE4E7DD2DEC}"/>
              </a:ext>
              <a:ext uri="{C183D7F6-B498-43B3-948B-1728B52AA6E4}">
                <adec:decorative xmlns:adec="http://schemas.microsoft.com/office/drawing/2017/decorative" val="1"/>
              </a:ext>
            </a:extLst>
          </p:cNvPr>
          <p:cNvSpPr/>
          <p:nvPr/>
        </p:nvSpPr>
        <p:spPr>
          <a:xfrm>
            <a:off x="378141" y="246868"/>
            <a:ext cx="1724980"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5A0358C8-1C5B-C741-5146-466063B2CCF8}"/>
              </a:ext>
            </a:extLst>
          </p:cNvPr>
          <p:cNvSpPr txBox="1">
            <a:spLocks noGrp="1"/>
          </p:cNvSpPr>
          <p:nvPr>
            <p:ph type="title" idx="4294967295"/>
          </p:nvPr>
        </p:nvSpPr>
        <p:spPr>
          <a:xfrm>
            <a:off x="518714" y="212542"/>
            <a:ext cx="8518358" cy="751314"/>
          </a:xfrm>
          <a:prstGeom prst="rect">
            <a:avLst/>
          </a:prstGeom>
          <a:noFill/>
          <a:ln>
            <a:noFill/>
            <a:prstDash/>
          </a:ln>
          <a:effectLst/>
        </p:spPr>
        <p:txBody>
          <a:bodyPr rot="0" spcFirstLastPara="0" vertOverflow="overflow" horzOverflow="overflow" vert="horz" wrap="none" lIns="0" tIns="180000" rIns="0" bIns="180000" numCol="1" spcCol="0" rtlCol="0" fromWordArt="0" anchor="ctr" anchorCtr="0" forceAA="0" compatLnSpc="1">
            <a:prstTxWarp prst="textNoShape">
              <a:avLst/>
            </a:prstTxWarp>
            <a:spAutoFit/>
          </a:bodyPr>
          <a:lstStyle>
            <a:lvl1pPr marL="179388" indent="-134938" algn="l" defTabSz="685800" rtl="0" eaLnBrk="1" latinLnBrk="0" hangingPunct="1">
              <a:lnSpc>
                <a:spcPct val="90000"/>
              </a:lnSpc>
              <a:spcBef>
                <a:spcPct val="0"/>
              </a:spcBef>
              <a:buNone/>
              <a:tabLst/>
              <a:defRPr lang="en-US" sz="2800" b="1" i="0" kern="1200" dirty="0">
                <a:solidFill>
                  <a:srgbClr val="000000"/>
                </a:solidFill>
                <a:latin typeface="Arial" panose="020B0604020202020204" pitchFamily="34" charset="0"/>
                <a:ea typeface="+mj-ea"/>
                <a:cs typeface="+mj-cs"/>
              </a:defRPr>
            </a:lvl1pPr>
          </a:lstStyle>
          <a:p>
            <a:pPr marL="182563" marR="0" lvl="0" indent="-134938" algn="l" defTabSz="685800" rtl="0" eaLnBrk="1" fontAlgn="auto" latinLnBrk="0" hangingPunct="1">
              <a:lnSpc>
                <a:spcPct val="90000"/>
              </a:lnSpc>
              <a:spcBef>
                <a:spcPct val="0"/>
              </a:spcBef>
              <a:spcAft>
                <a:spcPts val="0"/>
              </a:spcAft>
              <a:buClrTx/>
              <a:buSzTx/>
              <a:buFontTx/>
              <a:buNone/>
              <a:tabLst/>
              <a:defRPr/>
            </a:pPr>
            <a:r>
              <a:rPr kumimoji="0" lang="en-GB" sz="2800" b="1" i="0" u="none" strike="noStrike" kern="1200" cap="none" spc="0" normalizeH="0" baseline="0" noProof="0" dirty="0">
                <a:ln>
                  <a:noFill/>
                </a:ln>
                <a:solidFill>
                  <a:srgbClr val="2A94D6"/>
                </a:solidFill>
                <a:effectLst/>
                <a:uLnTx/>
                <a:uFillTx/>
                <a:latin typeface="Arial" panose="020B0604020202020204" pitchFamily="34" charset="0"/>
                <a:ea typeface="+mj-ea"/>
                <a:cs typeface="+mj-cs"/>
              </a:rPr>
              <a:t> </a:t>
            </a:r>
            <a:r>
              <a:rPr kumimoji="0" lang="en-GB" sz="2800" b="1" i="0" u="none" strike="noStrike" kern="1200" cap="none" spc="0" normalizeH="0" baseline="0" noProof="0" dirty="0">
                <a:ln>
                  <a:noFill/>
                </a:ln>
                <a:solidFill>
                  <a:srgbClr val="E7645C"/>
                </a:solidFill>
                <a:effectLst/>
                <a:uLnTx/>
                <a:uFillTx/>
                <a:latin typeface="Arial" panose="020B0604020202020204" pitchFamily="34" charset="0"/>
                <a:ea typeface="+mj-ea"/>
                <a:cs typeface="+mj-cs"/>
              </a:rPr>
              <a:t>Create:</a:t>
            </a:r>
            <a:r>
              <a:rPr kumimoji="0" lang="en-GB" sz="2800" b="1" i="0" u="none" strike="noStrike" kern="1200" cap="none" spc="0" normalizeH="0" baseline="0" noProof="0" dirty="0">
                <a:ln>
                  <a:noFill/>
                </a:ln>
                <a:solidFill>
                  <a:srgbClr val="CE0364"/>
                </a:solidFill>
                <a:effectLst/>
                <a:uLnTx/>
                <a:uFillTx/>
                <a:latin typeface="Arial" panose="020B0604020202020204" pitchFamily="34" charset="0"/>
                <a:ea typeface="+mj-ea"/>
                <a:cs typeface="+mj-cs"/>
              </a:rPr>
              <a:t>    </a:t>
            </a:r>
            <a:r>
              <a:rPr kumimoji="0" lang="en-GB" sz="2800" b="1" i="0" u="none" strike="noStrike" kern="1200" cap="none" spc="0" normalizeH="0" baseline="0" noProof="0" dirty="0">
                <a:ln>
                  <a:noFill/>
                </a:ln>
                <a:solidFill>
                  <a:schemeClr val="tx1"/>
                </a:solidFill>
                <a:effectLst/>
                <a:uLnTx/>
                <a:uFillTx/>
                <a:latin typeface="Arial" panose="020B0604020202020204" pitchFamily="34" charset="0"/>
                <a:ea typeface="+mj-ea"/>
                <a:cs typeface="+mj-cs"/>
              </a:rPr>
              <a:t>tweak the program – animation speed 1</a:t>
            </a:r>
          </a:p>
        </p:txBody>
      </p:sp>
      <p:sp>
        <p:nvSpPr>
          <p:cNvPr id="17" name="TextBox 16">
            <a:extLst>
              <a:ext uri="{FF2B5EF4-FFF2-40B4-BE49-F238E27FC236}">
                <a16:creationId xmlns:a16="http://schemas.microsoft.com/office/drawing/2014/main" id="{41A26AA5-0E7A-AD33-D64C-A02A32A54954}"/>
              </a:ext>
            </a:extLst>
          </p:cNvPr>
          <p:cNvSpPr txBox="1"/>
          <p:nvPr/>
        </p:nvSpPr>
        <p:spPr>
          <a:xfrm>
            <a:off x="291153" y="1101438"/>
            <a:ext cx="8001000" cy="1626471"/>
          </a:xfrm>
          <a:prstGeom prst="rect">
            <a:avLst/>
          </a:prstGeom>
          <a:noFill/>
        </p:spPr>
        <p:txBody>
          <a:bodyPr wrap="square">
            <a:spAutoFit/>
          </a:bodyPr>
          <a:lstStyle/>
          <a:p>
            <a:pPr marL="350837" indent="-342900">
              <a:lnSpc>
                <a:spcPct val="110000"/>
              </a:lnSpc>
              <a:spcBef>
                <a:spcPts val="0"/>
              </a:spcBef>
              <a:spcAft>
                <a:spcPts val="1200"/>
              </a:spcAft>
              <a:buClr>
                <a:srgbClr val="E7645C"/>
              </a:buClr>
              <a:buSzPct val="100000"/>
              <a:buFont typeface="Wingdings" pitchFamily="2" charset="2"/>
              <a:buChar char="§"/>
            </a:pPr>
            <a:r>
              <a:rPr lang="en-GB" b="1" dirty="0">
                <a:solidFill>
                  <a:srgbClr val="E7645C"/>
                </a:solidFill>
                <a:latin typeface="Arial" panose="020B0604020202020204" pitchFamily="34" charset="0"/>
                <a:cs typeface="Arial" panose="020B0604020202020204" pitchFamily="34" charset="0"/>
              </a:rPr>
              <a:t>Compare the sleep instructions </a:t>
            </a:r>
            <a:r>
              <a:rPr lang="en-GB" dirty="0">
                <a:latin typeface="Arial" panose="020B0604020202020204" pitchFamily="34" charset="0"/>
                <a:cs typeface="Arial" panose="020B0604020202020204" pitchFamily="34" charset="0"/>
              </a:rPr>
              <a:t>following the heart and small heart and following the new icons you have added. What do you notice? </a:t>
            </a:r>
          </a:p>
          <a:p>
            <a:pPr marL="350837" indent="-342900">
              <a:lnSpc>
                <a:spcPct val="110000"/>
              </a:lnSpc>
              <a:spcBef>
                <a:spcPts val="0"/>
              </a:spcBef>
              <a:spcAft>
                <a:spcPts val="1200"/>
              </a:spcAft>
              <a:buClr>
                <a:srgbClr val="E7645C"/>
              </a:buClr>
              <a:buSzPct val="100000"/>
              <a:buFont typeface="Wingdings" pitchFamily="2" charset="2"/>
              <a:buChar char="§"/>
            </a:pPr>
            <a:endParaRPr lang="en-GB" dirty="0">
              <a:latin typeface="Arial" panose="020B0604020202020204" pitchFamily="34" charset="0"/>
              <a:cs typeface="Arial" panose="020B0604020202020204" pitchFamily="34" charset="0"/>
            </a:endParaRPr>
          </a:p>
          <a:p>
            <a:pPr marL="7937">
              <a:lnSpc>
                <a:spcPct val="110000"/>
              </a:lnSpc>
              <a:spcBef>
                <a:spcPts val="0"/>
              </a:spcBef>
              <a:spcAft>
                <a:spcPts val="1200"/>
              </a:spcAft>
              <a:buClr>
                <a:srgbClr val="CD0365"/>
              </a:buClr>
              <a:buSzPct val="100000"/>
            </a:pPr>
            <a:endParaRPr lang="en-GB" sz="2000" dirty="0">
              <a:highlight>
                <a:srgbClr val="FFFF00"/>
              </a:highlight>
              <a:latin typeface="Arial" panose="020B0604020202020204" pitchFamily="34" charset="0"/>
              <a:cs typeface="Arial" panose="020B0604020202020204" pitchFamily="34" charset="0"/>
            </a:endParaRPr>
          </a:p>
        </p:txBody>
      </p:sp>
      <p:pic>
        <p:nvPicPr>
          <p:cNvPr id="2" name="Picture 1" descr="while True: &#10; display.show(Image.HEART)&#10; sleep(500)&#10; display.show(Image.HEART_SMALL)&#10; sleep(500)&#10; display.show(Image.HAPPY)&#10; sleep(400)&#10; display.show(Image.SAD)&#10; sleep(400)">
            <a:extLst>
              <a:ext uri="{FF2B5EF4-FFF2-40B4-BE49-F238E27FC236}">
                <a16:creationId xmlns:a16="http://schemas.microsoft.com/office/drawing/2014/main" id="{FB960E6E-8906-E360-7FBD-ACE535B374D9}"/>
              </a:ext>
            </a:extLst>
          </p:cNvPr>
          <p:cNvPicPr>
            <a:picLocks noChangeAspect="1"/>
          </p:cNvPicPr>
          <p:nvPr/>
        </p:nvPicPr>
        <p:blipFill>
          <a:blip r:embed="rId3"/>
          <a:stretch>
            <a:fillRect/>
          </a:stretch>
        </p:blipFill>
        <p:spPr>
          <a:xfrm>
            <a:off x="2718747" y="1914673"/>
            <a:ext cx="6134100" cy="2804460"/>
          </a:xfrm>
          <a:prstGeom prst="rect">
            <a:avLst/>
          </a:prstGeom>
        </p:spPr>
      </p:pic>
      <p:pic>
        <p:nvPicPr>
          <p:cNvPr id="3" name="Graphic 2">
            <a:extLst>
              <a:ext uri="{FF2B5EF4-FFF2-40B4-BE49-F238E27FC236}">
                <a16:creationId xmlns:a16="http://schemas.microsoft.com/office/drawing/2014/main" id="{26FDB668-7E79-10A5-95CB-7BDB810F2452}"/>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0623016">
            <a:off x="745642" y="2333336"/>
            <a:ext cx="1033928" cy="797602"/>
          </a:xfrm>
          <a:prstGeom prst="rect">
            <a:avLst/>
          </a:prstGeom>
        </p:spPr>
      </p:pic>
    </p:spTree>
    <p:extLst>
      <p:ext uri="{BB962C8B-B14F-4D97-AF65-F5344CB8AC3E}">
        <p14:creationId xmlns:p14="http://schemas.microsoft.com/office/powerpoint/2010/main" val="1673185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617D0-1970-6B04-AE45-935BF5DBAD45}"/>
            </a:ext>
          </a:extLst>
        </p:cNvPr>
        <p:cNvGrpSpPr/>
        <p:nvPr/>
      </p:nvGrpSpPr>
      <p:grpSpPr>
        <a:xfrm>
          <a:off x="0" y="0"/>
          <a:ext cx="0" cy="0"/>
          <a:chOff x="0" y="0"/>
          <a:chExt cx="0" cy="0"/>
        </a:xfrm>
      </p:grpSpPr>
      <p:sp>
        <p:nvSpPr>
          <p:cNvPr id="13" name="Rounded Rectangle 12">
            <a:extLst>
              <a:ext uri="{FF2B5EF4-FFF2-40B4-BE49-F238E27FC236}">
                <a16:creationId xmlns:a16="http://schemas.microsoft.com/office/drawing/2014/main" id="{F173DECD-89BD-3C0C-1221-5F080CBCA6FE}"/>
              </a:ext>
              <a:ext uri="{C183D7F6-B498-43B3-948B-1728B52AA6E4}">
                <adec:decorative xmlns:adec="http://schemas.microsoft.com/office/drawing/2017/decorative" val="1"/>
              </a:ext>
            </a:extLst>
          </p:cNvPr>
          <p:cNvSpPr/>
          <p:nvPr/>
        </p:nvSpPr>
        <p:spPr>
          <a:xfrm>
            <a:off x="225741" y="246868"/>
            <a:ext cx="1724980"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EB323179-5FBF-205C-AC41-BD00ABC7F1F2}"/>
              </a:ext>
            </a:extLst>
          </p:cNvPr>
          <p:cNvSpPr txBox="1">
            <a:spLocks noGrp="1"/>
          </p:cNvSpPr>
          <p:nvPr>
            <p:ph type="title" idx="4294967295"/>
          </p:nvPr>
        </p:nvSpPr>
        <p:spPr>
          <a:xfrm>
            <a:off x="366314" y="212542"/>
            <a:ext cx="8617744" cy="751314"/>
          </a:xfrm>
          <a:prstGeom prst="rect">
            <a:avLst/>
          </a:prstGeom>
          <a:noFill/>
          <a:ln>
            <a:noFill/>
            <a:prstDash/>
          </a:ln>
          <a:effectLst/>
        </p:spPr>
        <p:txBody>
          <a:bodyPr rot="0" spcFirstLastPara="0" vertOverflow="overflow" horzOverflow="overflow" vert="horz" wrap="none" lIns="0" tIns="180000" rIns="0" bIns="180000" numCol="1" spcCol="0" rtlCol="0" fromWordArt="0" anchor="ctr" anchorCtr="0" forceAA="0" compatLnSpc="1">
            <a:prstTxWarp prst="textNoShape">
              <a:avLst/>
            </a:prstTxWarp>
            <a:spAutoFit/>
          </a:bodyPr>
          <a:lstStyle>
            <a:lvl1pPr marL="179388" indent="-134938" algn="l" defTabSz="685800" rtl="0" eaLnBrk="1" latinLnBrk="0" hangingPunct="1">
              <a:lnSpc>
                <a:spcPct val="90000"/>
              </a:lnSpc>
              <a:spcBef>
                <a:spcPct val="0"/>
              </a:spcBef>
              <a:buNone/>
              <a:tabLst/>
              <a:defRPr lang="en-US" sz="2800" b="1" i="0" kern="1200" dirty="0">
                <a:solidFill>
                  <a:srgbClr val="000000"/>
                </a:solidFill>
                <a:latin typeface="Arial" panose="020B0604020202020204" pitchFamily="34" charset="0"/>
                <a:ea typeface="+mj-ea"/>
                <a:cs typeface="+mj-cs"/>
              </a:defRPr>
            </a:lvl1pPr>
          </a:lstStyle>
          <a:p>
            <a:pPr marL="182563" marR="0" lvl="0" indent="-134938" algn="l" defTabSz="685800" rtl="0" eaLnBrk="1" fontAlgn="auto" latinLnBrk="0" hangingPunct="1">
              <a:lnSpc>
                <a:spcPct val="90000"/>
              </a:lnSpc>
              <a:spcBef>
                <a:spcPct val="0"/>
              </a:spcBef>
              <a:spcAft>
                <a:spcPts val="0"/>
              </a:spcAft>
              <a:buClrTx/>
              <a:buSzTx/>
              <a:buFontTx/>
              <a:buNone/>
              <a:tabLst/>
              <a:defRPr/>
            </a:pPr>
            <a:r>
              <a:rPr kumimoji="0" lang="en-GB" sz="2800" b="1" i="0" u="none" strike="noStrike" kern="1200" cap="none" spc="0" normalizeH="0" baseline="0" noProof="0" dirty="0">
                <a:ln>
                  <a:noFill/>
                </a:ln>
                <a:solidFill>
                  <a:srgbClr val="2A94D6"/>
                </a:solidFill>
                <a:effectLst/>
                <a:uLnTx/>
                <a:uFillTx/>
                <a:latin typeface="Arial" panose="020B0604020202020204" pitchFamily="34" charset="0"/>
                <a:ea typeface="+mj-ea"/>
                <a:cs typeface="+mj-cs"/>
              </a:rPr>
              <a:t> </a:t>
            </a:r>
            <a:r>
              <a:rPr kumimoji="0" lang="en-GB" sz="2800" b="1" i="0" u="none" strike="noStrike" kern="1200" cap="none" spc="0" normalizeH="0" baseline="0" noProof="0" dirty="0">
                <a:ln>
                  <a:noFill/>
                </a:ln>
                <a:solidFill>
                  <a:srgbClr val="E7645C"/>
                </a:solidFill>
                <a:effectLst/>
                <a:uLnTx/>
                <a:uFillTx/>
                <a:latin typeface="Arial" panose="020B0604020202020204" pitchFamily="34" charset="0"/>
                <a:ea typeface="+mj-ea"/>
                <a:cs typeface="+mj-cs"/>
              </a:rPr>
              <a:t>Create:</a:t>
            </a:r>
            <a:r>
              <a:rPr kumimoji="0" lang="en-GB" sz="2800" b="1" i="0" u="none" strike="noStrike" kern="1200" cap="none" spc="0" normalizeH="0" baseline="0" noProof="0" dirty="0">
                <a:ln>
                  <a:noFill/>
                </a:ln>
                <a:solidFill>
                  <a:srgbClr val="CE0364"/>
                </a:solidFill>
                <a:effectLst/>
                <a:uLnTx/>
                <a:uFillTx/>
                <a:latin typeface="Arial" panose="020B0604020202020204" pitchFamily="34" charset="0"/>
                <a:ea typeface="+mj-ea"/>
                <a:cs typeface="+mj-cs"/>
              </a:rPr>
              <a:t>     </a:t>
            </a:r>
            <a:r>
              <a:rPr kumimoji="0" lang="en-GB" sz="2800" b="1" i="0" u="none" strike="noStrike" kern="1200" cap="none" spc="0" normalizeH="0" baseline="0" noProof="0" dirty="0">
                <a:ln>
                  <a:noFill/>
                </a:ln>
                <a:solidFill>
                  <a:schemeClr val="tx1"/>
                </a:solidFill>
                <a:effectLst/>
                <a:uLnTx/>
                <a:uFillTx/>
                <a:latin typeface="Arial" panose="020B0604020202020204" pitchFamily="34" charset="0"/>
                <a:ea typeface="+mj-ea"/>
                <a:cs typeface="+mj-cs"/>
              </a:rPr>
              <a:t>tweak the program – animation speed 2</a:t>
            </a:r>
          </a:p>
        </p:txBody>
      </p:sp>
      <p:sp>
        <p:nvSpPr>
          <p:cNvPr id="17" name="TextBox 16">
            <a:extLst>
              <a:ext uri="{FF2B5EF4-FFF2-40B4-BE49-F238E27FC236}">
                <a16:creationId xmlns:a16="http://schemas.microsoft.com/office/drawing/2014/main" id="{55008D74-74E8-8CC5-40D2-27A67EBCB0CC}"/>
              </a:ext>
            </a:extLst>
          </p:cNvPr>
          <p:cNvSpPr txBox="1"/>
          <p:nvPr/>
        </p:nvSpPr>
        <p:spPr>
          <a:xfrm>
            <a:off x="291153" y="1101438"/>
            <a:ext cx="8001000" cy="2543645"/>
          </a:xfrm>
          <a:prstGeom prst="rect">
            <a:avLst/>
          </a:prstGeom>
          <a:noFill/>
        </p:spPr>
        <p:txBody>
          <a:bodyPr wrap="square">
            <a:spAutoFit/>
          </a:bodyPr>
          <a:lstStyle/>
          <a:p>
            <a:pPr marL="350837" indent="-342900">
              <a:lnSpc>
                <a:spcPct val="110000"/>
              </a:lnSpc>
              <a:spcBef>
                <a:spcPts val="0"/>
              </a:spcBef>
              <a:spcAft>
                <a:spcPts val="1200"/>
              </a:spcAft>
              <a:buClr>
                <a:srgbClr val="E7645C"/>
              </a:buClr>
              <a:buSzPct val="100000"/>
              <a:buFont typeface="Wingdings" pitchFamily="2" charset="2"/>
              <a:buChar char="§"/>
            </a:pPr>
            <a:r>
              <a:rPr lang="en-GB" b="1" dirty="0">
                <a:solidFill>
                  <a:srgbClr val="E7645C"/>
                </a:solidFill>
                <a:latin typeface="Arial" panose="020B0604020202020204" pitchFamily="34" charset="0"/>
                <a:cs typeface="Arial" panose="020B0604020202020204" pitchFamily="34" charset="0"/>
              </a:rPr>
              <a:t>Remove the heart images, </a:t>
            </a:r>
            <a:r>
              <a:rPr lang="en-GB" dirty="0">
                <a:latin typeface="Arial" panose="020B0604020202020204" pitchFamily="34" charset="0"/>
                <a:cs typeface="Arial" panose="020B0604020202020204" pitchFamily="34" charset="0"/>
              </a:rPr>
              <a:t>so that only your new images remain. </a:t>
            </a:r>
          </a:p>
          <a:p>
            <a:pPr marL="350837" indent="-342900">
              <a:lnSpc>
                <a:spcPct val="110000"/>
              </a:lnSpc>
              <a:spcBef>
                <a:spcPts val="0"/>
              </a:spcBef>
              <a:spcAft>
                <a:spcPts val="1200"/>
              </a:spcAft>
              <a:buClr>
                <a:srgbClr val="E7645C"/>
              </a:buClr>
              <a:buSzPct val="100000"/>
              <a:buFont typeface="Wingdings" pitchFamily="2" charset="2"/>
              <a:buChar char="§"/>
            </a:pPr>
            <a:r>
              <a:rPr lang="en-GB" dirty="0">
                <a:latin typeface="Arial" panose="020B0604020202020204" pitchFamily="34" charset="0"/>
                <a:cs typeface="Arial" panose="020B0604020202020204" pitchFamily="34" charset="0"/>
              </a:rPr>
              <a:t>Change the number </a:t>
            </a:r>
            <a:r>
              <a:rPr lang="en-GB" b="1" dirty="0">
                <a:solidFill>
                  <a:srgbClr val="E7645C"/>
                </a:solidFill>
                <a:latin typeface="Arial" panose="020B0604020202020204" pitchFamily="34" charset="0"/>
                <a:cs typeface="Arial" panose="020B0604020202020204" pitchFamily="34" charset="0"/>
              </a:rPr>
              <a:t>400</a:t>
            </a:r>
            <a:r>
              <a:rPr lang="en-GB" dirty="0">
                <a:latin typeface="Arial" panose="020B0604020202020204" pitchFamily="34" charset="0"/>
                <a:cs typeface="Arial" panose="020B0604020202020204" pitchFamily="34" charset="0"/>
              </a:rPr>
              <a:t> to higher or lower numbers to adjust the speed of the animation.  </a:t>
            </a:r>
          </a:p>
          <a:p>
            <a:pPr marL="350837" indent="-342900">
              <a:lnSpc>
                <a:spcPct val="110000"/>
              </a:lnSpc>
              <a:spcBef>
                <a:spcPts val="0"/>
              </a:spcBef>
              <a:spcAft>
                <a:spcPts val="1200"/>
              </a:spcAft>
              <a:buClr>
                <a:srgbClr val="E7645C"/>
              </a:buClr>
              <a:buSzPct val="100000"/>
              <a:buFont typeface="Wingdings" pitchFamily="2" charset="2"/>
              <a:buChar char="§"/>
            </a:pPr>
            <a:r>
              <a:rPr lang="en-GB" b="1" dirty="0">
                <a:solidFill>
                  <a:srgbClr val="E7645C"/>
                </a:solidFill>
                <a:latin typeface="Arial" panose="020B0604020202020204" pitchFamily="34" charset="0"/>
                <a:cs typeface="Arial" panose="020B0604020202020204" pitchFamily="34" charset="0"/>
              </a:rPr>
              <a:t>Try out your program </a:t>
            </a:r>
            <a:r>
              <a:rPr lang="en-GB" dirty="0">
                <a:latin typeface="Arial" panose="020B0604020202020204" pitchFamily="34" charset="0"/>
                <a:cs typeface="Arial" panose="020B0604020202020204" pitchFamily="34" charset="0"/>
              </a:rPr>
              <a:t>on the micro:bit simulator. </a:t>
            </a:r>
          </a:p>
          <a:p>
            <a:pPr marL="350837" indent="-342900">
              <a:lnSpc>
                <a:spcPct val="110000"/>
              </a:lnSpc>
              <a:spcBef>
                <a:spcPts val="0"/>
              </a:spcBef>
              <a:spcAft>
                <a:spcPts val="1200"/>
              </a:spcAft>
              <a:buClr>
                <a:srgbClr val="E7645C"/>
              </a:buClr>
              <a:buSzPct val="100000"/>
              <a:buFont typeface="Wingdings" pitchFamily="2" charset="2"/>
              <a:buChar char="§"/>
            </a:pPr>
            <a:endParaRPr lang="en-GB" dirty="0">
              <a:latin typeface="Arial" panose="020B0604020202020204" pitchFamily="34" charset="0"/>
              <a:cs typeface="Arial" panose="020B0604020202020204" pitchFamily="34" charset="0"/>
            </a:endParaRPr>
          </a:p>
          <a:p>
            <a:pPr marL="7937">
              <a:lnSpc>
                <a:spcPct val="110000"/>
              </a:lnSpc>
              <a:spcBef>
                <a:spcPts val="0"/>
              </a:spcBef>
              <a:spcAft>
                <a:spcPts val="1200"/>
              </a:spcAft>
              <a:buClr>
                <a:srgbClr val="CD0365"/>
              </a:buClr>
              <a:buSzPct val="100000"/>
            </a:pPr>
            <a:endParaRPr lang="en-GB" sz="2000" dirty="0">
              <a:highlight>
                <a:srgbClr val="FFFF00"/>
              </a:highlight>
              <a:latin typeface="Arial" panose="020B0604020202020204" pitchFamily="34" charset="0"/>
              <a:cs typeface="Arial" panose="020B0604020202020204" pitchFamily="34" charset="0"/>
            </a:endParaRPr>
          </a:p>
        </p:txBody>
      </p:sp>
      <p:pic>
        <p:nvPicPr>
          <p:cNvPr id="4" name="Picture 3" descr="from microbit import * &#10;&#10;while True:&#10;    display.show(Image.HAPPY)&#10;    sleep(200)&#10;    display.show(Image.SAD)&#10;    sleep(200)">
            <a:extLst>
              <a:ext uri="{FF2B5EF4-FFF2-40B4-BE49-F238E27FC236}">
                <a16:creationId xmlns:a16="http://schemas.microsoft.com/office/drawing/2014/main" id="{7E73E354-35E0-0C21-8C45-D48479351396}"/>
              </a:ext>
            </a:extLst>
          </p:cNvPr>
          <p:cNvPicPr>
            <a:picLocks noChangeAspect="1"/>
          </p:cNvPicPr>
          <p:nvPr/>
        </p:nvPicPr>
        <p:blipFill>
          <a:blip r:embed="rId3"/>
          <a:srcRect l="2703"/>
          <a:stretch>
            <a:fillRect/>
          </a:stretch>
        </p:blipFill>
        <p:spPr>
          <a:xfrm>
            <a:off x="4000500" y="2744082"/>
            <a:ext cx="4648200" cy="2399418"/>
          </a:xfrm>
          <a:prstGeom prst="rect">
            <a:avLst/>
          </a:prstGeom>
        </p:spPr>
      </p:pic>
      <p:pic>
        <p:nvPicPr>
          <p:cNvPr id="5" name="Graphic 4">
            <a:extLst>
              <a:ext uri="{FF2B5EF4-FFF2-40B4-BE49-F238E27FC236}">
                <a16:creationId xmlns:a16="http://schemas.microsoft.com/office/drawing/2014/main" id="{5F10A524-2912-186E-2565-D7C4F88DEAAF}"/>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861505">
            <a:off x="907183" y="3201445"/>
            <a:ext cx="1146000" cy="1489800"/>
          </a:xfrm>
          <a:prstGeom prst="rect">
            <a:avLst/>
          </a:prstGeom>
        </p:spPr>
      </p:pic>
    </p:spTree>
    <p:extLst>
      <p:ext uri="{BB962C8B-B14F-4D97-AF65-F5344CB8AC3E}">
        <p14:creationId xmlns:p14="http://schemas.microsoft.com/office/powerpoint/2010/main" val="21520521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AB51D-00F3-1544-A694-4C9009FF9AE1}"/>
            </a:ext>
          </a:extLst>
        </p:cNvPr>
        <p:cNvGrpSpPr/>
        <p:nvPr/>
      </p:nvGrpSpPr>
      <p:grpSpPr>
        <a:xfrm>
          <a:off x="0" y="0"/>
          <a:ext cx="0" cy="0"/>
          <a:chOff x="0" y="0"/>
          <a:chExt cx="0" cy="0"/>
        </a:xfrm>
      </p:grpSpPr>
      <p:sp>
        <p:nvSpPr>
          <p:cNvPr id="13" name="Rounded Rectangle 12">
            <a:extLst>
              <a:ext uri="{FF2B5EF4-FFF2-40B4-BE49-F238E27FC236}">
                <a16:creationId xmlns:a16="http://schemas.microsoft.com/office/drawing/2014/main" id="{016FE400-69BC-914A-8508-D85BEE78EFD6}"/>
              </a:ext>
              <a:ext uri="{C183D7F6-B498-43B3-948B-1728B52AA6E4}">
                <adec:decorative xmlns:adec="http://schemas.microsoft.com/office/drawing/2017/decorative" val="1"/>
              </a:ext>
            </a:extLst>
          </p:cNvPr>
          <p:cNvSpPr/>
          <p:nvPr/>
        </p:nvSpPr>
        <p:spPr>
          <a:xfrm>
            <a:off x="225741" y="246868"/>
            <a:ext cx="1724980"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29182130-E598-295C-1A89-290D88955972}"/>
              </a:ext>
            </a:extLst>
          </p:cNvPr>
          <p:cNvSpPr txBox="1">
            <a:spLocks noGrp="1"/>
          </p:cNvSpPr>
          <p:nvPr>
            <p:ph type="title" idx="4294967295"/>
          </p:nvPr>
        </p:nvSpPr>
        <p:spPr>
          <a:xfrm>
            <a:off x="366314" y="212542"/>
            <a:ext cx="6719788" cy="751314"/>
          </a:xfrm>
          <a:prstGeom prst="rect">
            <a:avLst/>
          </a:prstGeom>
          <a:noFill/>
          <a:ln>
            <a:noFill/>
            <a:prstDash/>
          </a:ln>
          <a:effectLst/>
        </p:spPr>
        <p:txBody>
          <a:bodyPr rot="0" spcFirstLastPara="0" vertOverflow="overflow" horzOverflow="overflow" vert="horz" wrap="none" lIns="0" tIns="180000" rIns="0" bIns="180000" numCol="1" spcCol="0" rtlCol="0" fromWordArt="0" anchor="ctr" anchorCtr="0" forceAA="0" compatLnSpc="1">
            <a:prstTxWarp prst="textNoShape">
              <a:avLst/>
            </a:prstTxWarp>
            <a:spAutoFit/>
          </a:bodyPr>
          <a:lstStyle>
            <a:lvl1pPr marL="179388" indent="-134938" algn="l" defTabSz="685800" rtl="0" eaLnBrk="1" latinLnBrk="0" hangingPunct="1">
              <a:lnSpc>
                <a:spcPct val="90000"/>
              </a:lnSpc>
              <a:spcBef>
                <a:spcPct val="0"/>
              </a:spcBef>
              <a:buNone/>
              <a:tabLst/>
              <a:defRPr lang="en-US" sz="2800" b="1" i="0" kern="1200" dirty="0">
                <a:solidFill>
                  <a:srgbClr val="000000"/>
                </a:solidFill>
                <a:latin typeface="Arial" panose="020B0604020202020204" pitchFamily="34" charset="0"/>
                <a:ea typeface="+mj-ea"/>
                <a:cs typeface="+mj-cs"/>
              </a:defRPr>
            </a:lvl1pPr>
          </a:lstStyle>
          <a:p>
            <a:pPr marL="182563" marR="0" lvl="0" indent="-134938" algn="l" defTabSz="685800" rtl="0" eaLnBrk="1" fontAlgn="auto" latinLnBrk="0" hangingPunct="1">
              <a:lnSpc>
                <a:spcPct val="90000"/>
              </a:lnSpc>
              <a:spcBef>
                <a:spcPct val="0"/>
              </a:spcBef>
              <a:spcAft>
                <a:spcPts val="0"/>
              </a:spcAft>
              <a:buClrTx/>
              <a:buSzTx/>
              <a:buFontTx/>
              <a:buNone/>
              <a:tabLst/>
              <a:defRPr/>
            </a:pPr>
            <a:r>
              <a:rPr kumimoji="0" lang="en-GB" sz="2800" b="1" i="0" u="none" strike="noStrike" kern="1200" cap="none" spc="0" normalizeH="0" baseline="0" noProof="0" dirty="0">
                <a:ln>
                  <a:noFill/>
                </a:ln>
                <a:solidFill>
                  <a:srgbClr val="2A94D6"/>
                </a:solidFill>
                <a:effectLst/>
                <a:uLnTx/>
                <a:uFillTx/>
                <a:latin typeface="Arial" panose="020B0604020202020204" pitchFamily="34" charset="0"/>
                <a:ea typeface="+mj-ea"/>
                <a:cs typeface="+mj-cs"/>
              </a:rPr>
              <a:t> </a:t>
            </a:r>
            <a:r>
              <a:rPr kumimoji="0" lang="en-GB" sz="2800" b="1" i="0" u="none" strike="noStrike" kern="1200" cap="none" spc="0" normalizeH="0" baseline="0" noProof="0" dirty="0">
                <a:ln>
                  <a:noFill/>
                </a:ln>
                <a:solidFill>
                  <a:srgbClr val="E7645C"/>
                </a:solidFill>
                <a:effectLst/>
                <a:uLnTx/>
                <a:uFillTx/>
                <a:latin typeface="Arial" panose="020B0604020202020204" pitchFamily="34" charset="0"/>
                <a:ea typeface="+mj-ea"/>
                <a:cs typeface="+mj-cs"/>
              </a:rPr>
              <a:t>Create:</a:t>
            </a:r>
            <a:r>
              <a:rPr kumimoji="0" lang="en-GB" sz="2800" b="1" i="0" u="none" strike="noStrike" kern="1200" cap="none" spc="0" normalizeH="0" baseline="0" noProof="0" dirty="0">
                <a:ln>
                  <a:noFill/>
                </a:ln>
                <a:solidFill>
                  <a:srgbClr val="CE0364"/>
                </a:solidFill>
                <a:effectLst/>
                <a:uLnTx/>
                <a:uFillTx/>
                <a:latin typeface="Arial" panose="020B0604020202020204" pitchFamily="34" charset="0"/>
                <a:ea typeface="+mj-ea"/>
                <a:cs typeface="+mj-cs"/>
              </a:rPr>
              <a:t>     </a:t>
            </a:r>
            <a:r>
              <a:rPr kumimoji="0" lang="en-GB" sz="2800" b="1" i="0" u="none" strike="noStrike" kern="1200" cap="none" spc="0" normalizeH="0" baseline="0" noProof="0" dirty="0">
                <a:ln>
                  <a:noFill/>
                </a:ln>
                <a:solidFill>
                  <a:schemeClr val="tx1"/>
                </a:solidFill>
                <a:effectLst/>
                <a:uLnTx/>
                <a:uFillTx/>
                <a:latin typeface="Arial" panose="020B0604020202020204" pitchFamily="34" charset="0"/>
                <a:ea typeface="+mj-ea"/>
                <a:cs typeface="+mj-cs"/>
              </a:rPr>
              <a:t>tweak the program – icons 3</a:t>
            </a:r>
          </a:p>
        </p:txBody>
      </p:sp>
      <p:sp>
        <p:nvSpPr>
          <p:cNvPr id="17" name="TextBox 16">
            <a:extLst>
              <a:ext uri="{FF2B5EF4-FFF2-40B4-BE49-F238E27FC236}">
                <a16:creationId xmlns:a16="http://schemas.microsoft.com/office/drawing/2014/main" id="{F578C70E-7DC1-D51D-8850-942C1A77B1F7}"/>
              </a:ext>
            </a:extLst>
          </p:cNvPr>
          <p:cNvSpPr txBox="1"/>
          <p:nvPr/>
        </p:nvSpPr>
        <p:spPr>
          <a:xfrm>
            <a:off x="291152" y="1101438"/>
            <a:ext cx="8296800" cy="2643672"/>
          </a:xfrm>
          <a:prstGeom prst="rect">
            <a:avLst/>
          </a:prstGeom>
          <a:noFill/>
        </p:spPr>
        <p:txBody>
          <a:bodyPr wrap="square">
            <a:spAutoFit/>
          </a:bodyPr>
          <a:lstStyle/>
          <a:p>
            <a:pPr marL="350837" indent="-342900">
              <a:lnSpc>
                <a:spcPct val="110000"/>
              </a:lnSpc>
              <a:spcBef>
                <a:spcPts val="0"/>
              </a:spcBef>
              <a:spcAft>
                <a:spcPts val="1200"/>
              </a:spcAft>
              <a:buClr>
                <a:srgbClr val="E7645C"/>
              </a:buClr>
              <a:buSzPct val="100000"/>
              <a:buFont typeface="Wingdings" pitchFamily="2" charset="2"/>
              <a:buChar char="§"/>
            </a:pPr>
            <a:r>
              <a:rPr lang="en-GB" sz="1500" dirty="0">
                <a:latin typeface="Arial" panose="020B0604020202020204" pitchFamily="34" charset="0"/>
                <a:cs typeface="Arial" panose="020B0604020202020204" pitchFamily="34" charset="0"/>
              </a:rPr>
              <a:t>Not all the built-in icons are listed in the reference. Try replacing your icons with the tortoise and rabbit icons by </a:t>
            </a:r>
            <a:r>
              <a:rPr lang="en-GB" sz="1500" b="1" dirty="0">
                <a:solidFill>
                  <a:srgbClr val="E7645C"/>
                </a:solidFill>
                <a:latin typeface="Arial" panose="020B0604020202020204" pitchFamily="34" charset="0"/>
                <a:cs typeface="Arial" panose="020B0604020202020204" pitchFamily="34" charset="0"/>
              </a:rPr>
              <a:t>editing the code and using auto-complete</a:t>
            </a:r>
            <a:r>
              <a:rPr lang="en-GB" sz="1500" dirty="0">
                <a:latin typeface="Arial" panose="020B0604020202020204" pitchFamily="34" charset="0"/>
                <a:cs typeface="Arial" panose="020B0604020202020204" pitchFamily="34" charset="0"/>
              </a:rPr>
              <a:t>. </a:t>
            </a:r>
          </a:p>
          <a:p>
            <a:pPr marL="350837" indent="-342900">
              <a:lnSpc>
                <a:spcPct val="110000"/>
              </a:lnSpc>
              <a:spcBef>
                <a:spcPts val="0"/>
              </a:spcBef>
              <a:spcAft>
                <a:spcPts val="1200"/>
              </a:spcAft>
              <a:buClr>
                <a:srgbClr val="E7645C"/>
              </a:buClr>
              <a:buSzPct val="100000"/>
              <a:buFont typeface="Wingdings" pitchFamily="2" charset="2"/>
              <a:buChar char="§"/>
            </a:pPr>
            <a:r>
              <a:rPr lang="en-GB" sz="1500" dirty="0">
                <a:latin typeface="Arial" panose="020B0604020202020204" pitchFamily="34" charset="0"/>
                <a:cs typeface="Arial" panose="020B0604020202020204" pitchFamily="34" charset="0"/>
              </a:rPr>
              <a:t>Can you make your </a:t>
            </a:r>
            <a:r>
              <a:rPr lang="en-GB" sz="1500" b="1" dirty="0">
                <a:solidFill>
                  <a:srgbClr val="E7645C"/>
                </a:solidFill>
                <a:latin typeface="Arial" panose="020B0604020202020204" pitchFamily="34" charset="0"/>
                <a:cs typeface="Arial" panose="020B0604020202020204" pitchFamily="34" charset="0"/>
              </a:rPr>
              <a:t>tortoise appear for longer </a:t>
            </a:r>
            <a:r>
              <a:rPr lang="en-GB" sz="1500" dirty="0">
                <a:latin typeface="Arial" panose="020B0604020202020204" pitchFamily="34" charset="0"/>
                <a:cs typeface="Arial" panose="020B0604020202020204" pitchFamily="34" charset="0"/>
              </a:rPr>
              <a:t>and your </a:t>
            </a:r>
            <a:r>
              <a:rPr lang="en-GB" sz="1500" b="1" dirty="0">
                <a:solidFill>
                  <a:srgbClr val="E7645C"/>
                </a:solidFill>
                <a:latin typeface="Arial" panose="020B0604020202020204" pitchFamily="34" charset="0"/>
                <a:cs typeface="Arial" panose="020B0604020202020204" pitchFamily="34" charset="0"/>
              </a:rPr>
              <a:t>rabbit appear for a shorter amount of time</a:t>
            </a:r>
            <a:r>
              <a:rPr lang="en-GB" sz="1500" dirty="0">
                <a:latin typeface="Arial" panose="020B0604020202020204" pitchFamily="34" charset="0"/>
                <a:cs typeface="Arial" panose="020B0604020202020204" pitchFamily="34" charset="0"/>
              </a:rPr>
              <a:t>? Think carefully about which sleep instruction should have the larger or smaller number. </a:t>
            </a:r>
          </a:p>
          <a:p>
            <a:pPr marL="350837" indent="-342900">
              <a:lnSpc>
                <a:spcPct val="110000"/>
              </a:lnSpc>
              <a:spcBef>
                <a:spcPts val="0"/>
              </a:spcBef>
              <a:spcAft>
                <a:spcPts val="1200"/>
              </a:spcAft>
              <a:buClr>
                <a:srgbClr val="E7645C"/>
              </a:buClr>
              <a:buSzPct val="100000"/>
              <a:buFont typeface="Wingdings" pitchFamily="2" charset="2"/>
              <a:buChar char="§"/>
            </a:pPr>
            <a:r>
              <a:rPr lang="en-GB" sz="1500" b="1" dirty="0">
                <a:solidFill>
                  <a:srgbClr val="E7645C"/>
                </a:solidFill>
                <a:latin typeface="Arial" panose="020B0604020202020204" pitchFamily="34" charset="0"/>
                <a:cs typeface="Arial" panose="020B0604020202020204" pitchFamily="34" charset="0"/>
              </a:rPr>
              <a:t>Note: </a:t>
            </a:r>
            <a:r>
              <a:rPr lang="en-GB" sz="1500" dirty="0">
                <a:latin typeface="Arial" panose="020B0604020202020204" pitchFamily="34" charset="0"/>
                <a:cs typeface="Arial" panose="020B0604020202020204" pitchFamily="34" charset="0"/>
              </a:rPr>
              <a:t>Python has lots of built-in icons including arrows, clocks (and a Pacman!) that are not in </a:t>
            </a:r>
            <a:r>
              <a:rPr lang="en-GB" sz="1500" dirty="0" err="1">
                <a:latin typeface="Arial" panose="020B0604020202020204" pitchFamily="34" charset="0"/>
                <a:cs typeface="Arial" panose="020B0604020202020204" pitchFamily="34" charset="0"/>
              </a:rPr>
              <a:t>MakeCode</a:t>
            </a:r>
            <a:r>
              <a:rPr lang="en-GB" sz="1500" dirty="0">
                <a:latin typeface="Arial" panose="020B0604020202020204" pitchFamily="34" charset="0"/>
                <a:cs typeface="Arial" panose="020B0604020202020204" pitchFamily="34" charset="0"/>
              </a:rPr>
              <a:t>. How many can you find?</a:t>
            </a:r>
          </a:p>
          <a:p>
            <a:pPr marL="7937">
              <a:lnSpc>
                <a:spcPct val="110000"/>
              </a:lnSpc>
              <a:spcBef>
                <a:spcPts val="0"/>
              </a:spcBef>
              <a:spcAft>
                <a:spcPts val="1200"/>
              </a:spcAft>
              <a:buClr>
                <a:srgbClr val="CD0365"/>
              </a:buClr>
              <a:buSzPct val="100000"/>
            </a:pPr>
            <a:endParaRPr lang="en-GB" sz="2000" dirty="0">
              <a:highlight>
                <a:srgbClr val="FFFF00"/>
              </a:highlight>
              <a:latin typeface="Arial" panose="020B0604020202020204" pitchFamily="34" charset="0"/>
              <a:cs typeface="Arial" panose="020B0604020202020204" pitchFamily="34" charset="0"/>
            </a:endParaRPr>
          </a:p>
        </p:txBody>
      </p:sp>
      <p:pic>
        <p:nvPicPr>
          <p:cNvPr id="3" name="Picture 2" descr="while True:&#10;    display.show(Image.TORTOISE)&#10;    sleep(2000)&#10;    display.show(Image.RABBIT)&#10;    sleep(500)">
            <a:extLst>
              <a:ext uri="{FF2B5EF4-FFF2-40B4-BE49-F238E27FC236}">
                <a16:creationId xmlns:a16="http://schemas.microsoft.com/office/drawing/2014/main" id="{84B7A084-6B13-B655-8EC9-05788FE1C060}"/>
              </a:ext>
            </a:extLst>
          </p:cNvPr>
          <p:cNvPicPr>
            <a:picLocks noChangeAspect="1"/>
          </p:cNvPicPr>
          <p:nvPr/>
        </p:nvPicPr>
        <p:blipFill>
          <a:blip r:embed="rId3"/>
          <a:srcRect t="27351"/>
          <a:stretch>
            <a:fillRect/>
          </a:stretch>
        </p:blipFill>
        <p:spPr>
          <a:xfrm>
            <a:off x="2463800" y="3403600"/>
            <a:ext cx="4533900" cy="1631949"/>
          </a:xfrm>
          <a:prstGeom prst="rect">
            <a:avLst/>
          </a:prstGeom>
        </p:spPr>
      </p:pic>
      <p:pic>
        <p:nvPicPr>
          <p:cNvPr id="5" name="Graphic 4">
            <a:extLst>
              <a:ext uri="{FF2B5EF4-FFF2-40B4-BE49-F238E27FC236}">
                <a16:creationId xmlns:a16="http://schemas.microsoft.com/office/drawing/2014/main" id="{4B8D0AF6-DFAD-5CBC-648B-4B6AF49CC8DE}"/>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6048" y="3527547"/>
            <a:ext cx="1031452" cy="1085739"/>
          </a:xfrm>
          <a:prstGeom prst="rect">
            <a:avLst/>
          </a:prstGeom>
        </p:spPr>
      </p:pic>
    </p:spTree>
    <p:extLst>
      <p:ext uri="{BB962C8B-B14F-4D97-AF65-F5344CB8AC3E}">
        <p14:creationId xmlns:p14="http://schemas.microsoft.com/office/powerpoint/2010/main" val="13533765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24B605-8E6E-272E-9BC4-33C8A02F3412}"/>
            </a:ext>
          </a:extLst>
        </p:cNvPr>
        <p:cNvGrpSpPr/>
        <p:nvPr/>
      </p:nvGrpSpPr>
      <p:grpSpPr>
        <a:xfrm>
          <a:off x="0" y="0"/>
          <a:ext cx="0" cy="0"/>
          <a:chOff x="0" y="0"/>
          <a:chExt cx="0" cy="0"/>
        </a:xfrm>
      </p:grpSpPr>
      <p:sp>
        <p:nvSpPr>
          <p:cNvPr id="13" name="Rounded Rectangle 12">
            <a:extLst>
              <a:ext uri="{FF2B5EF4-FFF2-40B4-BE49-F238E27FC236}">
                <a16:creationId xmlns:a16="http://schemas.microsoft.com/office/drawing/2014/main" id="{9E58953F-2D6E-2323-5E34-859DE7F4FEE6}"/>
              </a:ext>
              <a:ext uri="{C183D7F6-B498-43B3-948B-1728B52AA6E4}">
                <adec:decorative xmlns:adec="http://schemas.microsoft.com/office/drawing/2017/decorative" val="1"/>
              </a:ext>
            </a:extLst>
          </p:cNvPr>
          <p:cNvSpPr/>
          <p:nvPr/>
        </p:nvSpPr>
        <p:spPr>
          <a:xfrm>
            <a:off x="225741" y="246868"/>
            <a:ext cx="1724980"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5A4BF11F-486A-A8F6-0E88-6C6F6BEAB7BF}"/>
              </a:ext>
            </a:extLst>
          </p:cNvPr>
          <p:cNvSpPr txBox="1">
            <a:spLocks noGrp="1"/>
          </p:cNvSpPr>
          <p:nvPr>
            <p:ph type="title" idx="4294967295"/>
          </p:nvPr>
        </p:nvSpPr>
        <p:spPr>
          <a:xfrm>
            <a:off x="366314" y="212542"/>
            <a:ext cx="7360989" cy="751314"/>
          </a:xfrm>
          <a:prstGeom prst="rect">
            <a:avLst/>
          </a:prstGeom>
          <a:noFill/>
          <a:ln>
            <a:noFill/>
            <a:prstDash/>
          </a:ln>
          <a:effectLst/>
        </p:spPr>
        <p:txBody>
          <a:bodyPr rot="0" spcFirstLastPara="0" vertOverflow="overflow" horzOverflow="overflow" vert="horz" wrap="none" lIns="0" tIns="180000" rIns="0" bIns="180000" numCol="1" spcCol="0" rtlCol="0" fromWordArt="0" anchor="ctr" anchorCtr="0" forceAA="0" compatLnSpc="1">
            <a:prstTxWarp prst="textNoShape">
              <a:avLst/>
            </a:prstTxWarp>
            <a:spAutoFit/>
          </a:bodyPr>
          <a:lstStyle>
            <a:lvl1pPr marL="179388" indent="-134938" algn="l" defTabSz="685800" rtl="0" eaLnBrk="1" latinLnBrk="0" hangingPunct="1">
              <a:lnSpc>
                <a:spcPct val="90000"/>
              </a:lnSpc>
              <a:spcBef>
                <a:spcPct val="0"/>
              </a:spcBef>
              <a:buNone/>
              <a:tabLst/>
              <a:defRPr lang="en-US" sz="2800" b="1" i="0" kern="1200" dirty="0">
                <a:solidFill>
                  <a:srgbClr val="000000"/>
                </a:solidFill>
                <a:latin typeface="Arial" panose="020B0604020202020204" pitchFamily="34" charset="0"/>
                <a:ea typeface="+mj-ea"/>
                <a:cs typeface="+mj-cs"/>
              </a:defRPr>
            </a:lvl1pPr>
          </a:lstStyle>
          <a:p>
            <a:pPr marL="182563" marR="0" lvl="0" indent="-134938" algn="l" defTabSz="685800" rtl="0" eaLnBrk="1" fontAlgn="auto" latinLnBrk="0" hangingPunct="1">
              <a:lnSpc>
                <a:spcPct val="90000"/>
              </a:lnSpc>
              <a:spcBef>
                <a:spcPct val="0"/>
              </a:spcBef>
              <a:spcAft>
                <a:spcPts val="0"/>
              </a:spcAft>
              <a:buClrTx/>
              <a:buSzTx/>
              <a:buFontTx/>
              <a:buNone/>
              <a:tabLst/>
              <a:defRPr/>
            </a:pPr>
            <a:r>
              <a:rPr kumimoji="0" lang="en-GB" sz="2800" b="1" i="0" u="none" strike="noStrike" kern="1200" cap="none" spc="0" normalizeH="0" baseline="0" noProof="0" dirty="0">
                <a:ln>
                  <a:noFill/>
                </a:ln>
                <a:solidFill>
                  <a:srgbClr val="2A94D6"/>
                </a:solidFill>
                <a:effectLst/>
                <a:uLnTx/>
                <a:uFillTx/>
                <a:latin typeface="Arial" panose="020B0604020202020204" pitchFamily="34" charset="0"/>
                <a:ea typeface="+mj-ea"/>
                <a:cs typeface="+mj-cs"/>
              </a:rPr>
              <a:t> </a:t>
            </a:r>
            <a:r>
              <a:rPr kumimoji="0" lang="en-GB" sz="2800" b="1" i="0" u="none" strike="noStrike" kern="1200" cap="none" spc="0" normalizeH="0" baseline="0" noProof="0" dirty="0">
                <a:ln>
                  <a:noFill/>
                </a:ln>
                <a:solidFill>
                  <a:srgbClr val="E7645C"/>
                </a:solidFill>
                <a:effectLst/>
                <a:uLnTx/>
                <a:uFillTx/>
                <a:latin typeface="Arial" panose="020B0604020202020204" pitchFamily="34" charset="0"/>
                <a:ea typeface="+mj-ea"/>
                <a:cs typeface="+mj-cs"/>
              </a:rPr>
              <a:t>Create:</a:t>
            </a:r>
            <a:r>
              <a:rPr kumimoji="0" lang="en-GB" sz="2800" b="1" i="0" u="none" strike="noStrike" kern="1200" cap="none" spc="0" normalizeH="0" baseline="0" noProof="0" dirty="0">
                <a:ln>
                  <a:noFill/>
                </a:ln>
                <a:solidFill>
                  <a:srgbClr val="CE0364"/>
                </a:solidFill>
                <a:effectLst/>
                <a:uLnTx/>
                <a:uFillTx/>
                <a:latin typeface="Arial" panose="020B0604020202020204" pitchFamily="34" charset="0"/>
                <a:ea typeface="+mj-ea"/>
                <a:cs typeface="+mj-cs"/>
              </a:rPr>
              <a:t>     </a:t>
            </a:r>
            <a:r>
              <a:rPr kumimoji="0" lang="en-GB" sz="2800" b="1" i="0" u="none" strike="noStrike" kern="1200" cap="none" spc="0" normalizeH="0" baseline="0" noProof="0" dirty="0">
                <a:ln>
                  <a:noFill/>
                </a:ln>
                <a:solidFill>
                  <a:schemeClr val="tx1"/>
                </a:solidFill>
                <a:effectLst/>
                <a:uLnTx/>
                <a:uFillTx/>
                <a:latin typeface="Arial" panose="020B0604020202020204" pitchFamily="34" charset="0"/>
                <a:ea typeface="+mj-ea"/>
                <a:cs typeface="+mj-cs"/>
              </a:rPr>
              <a:t>tweak the program – be creative</a:t>
            </a:r>
          </a:p>
        </p:txBody>
      </p:sp>
      <p:sp>
        <p:nvSpPr>
          <p:cNvPr id="17" name="TextBox 16">
            <a:extLst>
              <a:ext uri="{FF2B5EF4-FFF2-40B4-BE49-F238E27FC236}">
                <a16:creationId xmlns:a16="http://schemas.microsoft.com/office/drawing/2014/main" id="{6D4467E1-3877-4F1C-76D2-5859DCDCC39B}"/>
              </a:ext>
            </a:extLst>
          </p:cNvPr>
          <p:cNvSpPr txBox="1"/>
          <p:nvPr/>
        </p:nvSpPr>
        <p:spPr>
          <a:xfrm>
            <a:off x="291153" y="1101438"/>
            <a:ext cx="8001000" cy="1579407"/>
          </a:xfrm>
          <a:prstGeom prst="rect">
            <a:avLst/>
          </a:prstGeom>
          <a:noFill/>
        </p:spPr>
        <p:txBody>
          <a:bodyPr wrap="square">
            <a:spAutoFit/>
          </a:bodyPr>
          <a:lstStyle/>
          <a:p>
            <a:pPr marL="350837" indent="-342900">
              <a:lnSpc>
                <a:spcPct val="110000"/>
              </a:lnSpc>
              <a:spcBef>
                <a:spcPts val="0"/>
              </a:spcBef>
              <a:spcAft>
                <a:spcPts val="1200"/>
              </a:spcAft>
              <a:buClr>
                <a:srgbClr val="E7645C"/>
              </a:buClr>
              <a:buSzPct val="100000"/>
              <a:buFont typeface="Wingdings" pitchFamily="2" charset="2"/>
              <a:buChar char="§"/>
            </a:pPr>
            <a:r>
              <a:rPr lang="en-GB" sz="1600" dirty="0">
                <a:latin typeface="Arial" panose="020B0604020202020204" pitchFamily="34" charset="0"/>
                <a:cs typeface="Arial" panose="020B0604020202020204" pitchFamily="34" charset="0"/>
              </a:rPr>
              <a:t>Now you have learned the basics, </a:t>
            </a:r>
            <a:r>
              <a:rPr lang="en-GB" sz="1600" b="1" dirty="0">
                <a:solidFill>
                  <a:srgbClr val="E7645C"/>
                </a:solidFill>
                <a:latin typeface="Arial" panose="020B0604020202020204" pitchFamily="34" charset="0"/>
                <a:cs typeface="Arial" panose="020B0604020202020204" pitchFamily="34" charset="0"/>
              </a:rPr>
              <a:t>be creative and make your own animation</a:t>
            </a:r>
            <a:r>
              <a:rPr lang="en-GB" sz="1600" dirty="0">
                <a:latin typeface="Arial" panose="020B0604020202020204" pitchFamily="34" charset="0"/>
                <a:cs typeface="Arial" panose="020B0604020202020204" pitchFamily="34" charset="0"/>
              </a:rPr>
              <a:t>. Try to express your personality or interests - include as many lines of code as you like.  </a:t>
            </a:r>
          </a:p>
          <a:p>
            <a:pPr marL="350837" indent="-342900">
              <a:lnSpc>
                <a:spcPct val="110000"/>
              </a:lnSpc>
              <a:spcBef>
                <a:spcPts val="0"/>
              </a:spcBef>
              <a:spcAft>
                <a:spcPts val="1200"/>
              </a:spcAft>
              <a:buClr>
                <a:srgbClr val="E7645C"/>
              </a:buClr>
              <a:buSzPct val="100000"/>
              <a:buFont typeface="Wingdings" pitchFamily="2" charset="2"/>
              <a:buChar char="§"/>
            </a:pPr>
            <a:r>
              <a:rPr lang="en-GB" sz="1600" dirty="0">
                <a:latin typeface="Arial" panose="020B0604020202020204" pitchFamily="34" charset="0"/>
                <a:cs typeface="Arial" panose="020B0604020202020204" pitchFamily="34" charset="0"/>
              </a:rPr>
              <a:t>Remember to keep </a:t>
            </a:r>
            <a:r>
              <a:rPr lang="en-GB" sz="1600" b="1" dirty="0">
                <a:solidFill>
                  <a:srgbClr val="E7645C"/>
                </a:solidFill>
                <a:latin typeface="Arial" panose="020B0604020202020204" pitchFamily="34" charset="0"/>
                <a:cs typeface="Arial" panose="020B0604020202020204" pitchFamily="34" charset="0"/>
              </a:rPr>
              <a:t>testing your code </a:t>
            </a:r>
            <a:r>
              <a:rPr lang="en-GB" sz="1600" dirty="0">
                <a:latin typeface="Arial" panose="020B0604020202020204" pitchFamily="34" charset="0"/>
                <a:cs typeface="Arial" panose="020B0604020202020204" pitchFamily="34" charset="0"/>
              </a:rPr>
              <a:t>in the micro:bit simulator to make sure it works. </a:t>
            </a:r>
          </a:p>
        </p:txBody>
      </p:sp>
      <p:pic>
        <p:nvPicPr>
          <p:cNvPr id="4" name="Picture 3" descr="from microbit import *&#10;&#10;while True:&#10;    display.show(Image.DIAMOND)&#10;    sleep(500)&#10;    display.show(Image.DIAMOND_SMALL)&#10;    sleep(500)&#10;    display.show(Image.DIAMOND)&#10;    sleep(500)&#10;    display.scroll(‘Diana’)&#10;    sleep(500)">
            <a:extLst>
              <a:ext uri="{FF2B5EF4-FFF2-40B4-BE49-F238E27FC236}">
                <a16:creationId xmlns:a16="http://schemas.microsoft.com/office/drawing/2014/main" id="{4AAD58D3-33FA-9039-B561-ED80466133CB}"/>
              </a:ext>
            </a:extLst>
          </p:cNvPr>
          <p:cNvPicPr>
            <a:picLocks noChangeAspect="1"/>
          </p:cNvPicPr>
          <p:nvPr/>
        </p:nvPicPr>
        <p:blipFill>
          <a:blip r:embed="rId3"/>
          <a:stretch>
            <a:fillRect/>
          </a:stretch>
        </p:blipFill>
        <p:spPr>
          <a:xfrm>
            <a:off x="2372160" y="2451100"/>
            <a:ext cx="4142939" cy="2495550"/>
          </a:xfrm>
          <a:prstGeom prst="rect">
            <a:avLst/>
          </a:prstGeom>
        </p:spPr>
      </p:pic>
      <p:pic>
        <p:nvPicPr>
          <p:cNvPr id="5" name="Graphic 4">
            <a:extLst>
              <a:ext uri="{FF2B5EF4-FFF2-40B4-BE49-F238E27FC236}">
                <a16:creationId xmlns:a16="http://schemas.microsoft.com/office/drawing/2014/main" id="{80D32DEE-A0B3-50FD-1212-B4C3639BFCA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445959">
            <a:off x="8196729" y="183652"/>
            <a:ext cx="721125" cy="790912"/>
          </a:xfrm>
          <a:prstGeom prst="rect">
            <a:avLst/>
          </a:prstGeom>
        </p:spPr>
      </p:pic>
    </p:spTree>
    <p:extLst>
      <p:ext uri="{BB962C8B-B14F-4D97-AF65-F5344CB8AC3E}">
        <p14:creationId xmlns:p14="http://schemas.microsoft.com/office/powerpoint/2010/main" val="42615398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2389F-23F1-CBDF-A69B-53B142232151}"/>
            </a:ext>
          </a:extLst>
        </p:cNvPr>
        <p:cNvGrpSpPr/>
        <p:nvPr/>
      </p:nvGrpSpPr>
      <p:grpSpPr>
        <a:xfrm>
          <a:off x="0" y="0"/>
          <a:ext cx="0" cy="0"/>
          <a:chOff x="0" y="0"/>
          <a:chExt cx="0" cy="0"/>
        </a:xfrm>
      </p:grpSpPr>
      <p:sp>
        <p:nvSpPr>
          <p:cNvPr id="13" name="Rounded Rectangle 12">
            <a:extLst>
              <a:ext uri="{FF2B5EF4-FFF2-40B4-BE49-F238E27FC236}">
                <a16:creationId xmlns:a16="http://schemas.microsoft.com/office/drawing/2014/main" id="{61707EE6-B1DF-4F3C-072B-D79BD540B657}"/>
              </a:ext>
              <a:ext uri="{C183D7F6-B498-43B3-948B-1728B52AA6E4}">
                <adec:decorative xmlns:adec="http://schemas.microsoft.com/office/drawing/2017/decorative" val="1"/>
              </a:ext>
            </a:extLst>
          </p:cNvPr>
          <p:cNvSpPr/>
          <p:nvPr/>
        </p:nvSpPr>
        <p:spPr>
          <a:xfrm>
            <a:off x="378141" y="246868"/>
            <a:ext cx="1724980"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a:extLst>
              <a:ext uri="{FF2B5EF4-FFF2-40B4-BE49-F238E27FC236}">
                <a16:creationId xmlns:a16="http://schemas.microsoft.com/office/drawing/2014/main" id="{A729F8B3-8995-3EC9-7A6F-998E69497CBF}"/>
              </a:ext>
            </a:extLst>
          </p:cNvPr>
          <p:cNvSpPr txBox="1">
            <a:spLocks noGrp="1"/>
          </p:cNvSpPr>
          <p:nvPr>
            <p:ph type="title" idx="4294967295"/>
          </p:nvPr>
        </p:nvSpPr>
        <p:spPr>
          <a:xfrm>
            <a:off x="518714" y="212542"/>
            <a:ext cx="4800994" cy="751314"/>
          </a:xfrm>
          <a:prstGeom prst="rect">
            <a:avLst/>
          </a:prstGeom>
          <a:noFill/>
          <a:ln>
            <a:noFill/>
            <a:prstDash/>
          </a:ln>
          <a:effectLst/>
        </p:spPr>
        <p:txBody>
          <a:bodyPr rot="0" spcFirstLastPara="0" vertOverflow="overflow" horzOverflow="overflow" vert="horz" wrap="none" lIns="0" tIns="180000" rIns="0" bIns="180000" numCol="1" spcCol="0" rtlCol="0" fromWordArt="0" anchor="ctr" anchorCtr="0" forceAA="0" compatLnSpc="1">
            <a:prstTxWarp prst="textNoShape">
              <a:avLst/>
            </a:prstTxWarp>
            <a:spAutoFit/>
          </a:bodyPr>
          <a:lstStyle>
            <a:lvl1pPr marL="179388" indent="-134938" algn="l" defTabSz="685800" rtl="0" eaLnBrk="1" latinLnBrk="0" hangingPunct="1">
              <a:lnSpc>
                <a:spcPct val="90000"/>
              </a:lnSpc>
              <a:spcBef>
                <a:spcPct val="0"/>
              </a:spcBef>
              <a:buNone/>
              <a:tabLst/>
              <a:defRPr lang="en-US" sz="2800" b="1" i="0" kern="1200" dirty="0">
                <a:solidFill>
                  <a:srgbClr val="000000"/>
                </a:solidFill>
                <a:latin typeface="Arial" panose="020B0604020202020204" pitchFamily="34" charset="0"/>
                <a:ea typeface="+mj-ea"/>
                <a:cs typeface="+mj-cs"/>
              </a:defRPr>
            </a:lvl1pPr>
          </a:lstStyle>
          <a:p>
            <a:pPr marL="182563" marR="0" lvl="0" indent="-134938" algn="l" defTabSz="685800" rtl="0" eaLnBrk="1" fontAlgn="auto" latinLnBrk="0" hangingPunct="1">
              <a:lnSpc>
                <a:spcPct val="90000"/>
              </a:lnSpc>
              <a:spcBef>
                <a:spcPct val="0"/>
              </a:spcBef>
              <a:spcAft>
                <a:spcPts val="0"/>
              </a:spcAft>
              <a:buClrTx/>
              <a:buSzTx/>
              <a:buFontTx/>
              <a:buNone/>
              <a:tabLst/>
              <a:defRPr/>
            </a:pPr>
            <a:r>
              <a:rPr kumimoji="0" lang="en-GB" sz="2800" b="1" i="0" u="none" strike="noStrike" kern="1200" cap="none" spc="0" normalizeH="0" baseline="0" noProof="0" dirty="0">
                <a:ln>
                  <a:noFill/>
                </a:ln>
                <a:solidFill>
                  <a:srgbClr val="2A94D6"/>
                </a:solidFill>
                <a:effectLst/>
                <a:uLnTx/>
                <a:uFillTx/>
                <a:latin typeface="Arial" panose="020B0604020202020204" pitchFamily="34" charset="0"/>
                <a:ea typeface="+mj-ea"/>
                <a:cs typeface="+mj-cs"/>
              </a:rPr>
              <a:t> </a:t>
            </a:r>
            <a:r>
              <a:rPr kumimoji="0" lang="en-GB" sz="2800" b="1" i="0" u="none" strike="noStrike" kern="1200" cap="none" spc="0" normalizeH="0" baseline="0" noProof="0" dirty="0">
                <a:ln>
                  <a:noFill/>
                </a:ln>
                <a:solidFill>
                  <a:srgbClr val="E7645C"/>
                </a:solidFill>
                <a:effectLst/>
                <a:uLnTx/>
                <a:uFillTx/>
                <a:latin typeface="Arial" panose="020B0604020202020204" pitchFamily="34" charset="0"/>
                <a:ea typeface="+mj-ea"/>
                <a:cs typeface="+mj-cs"/>
              </a:rPr>
              <a:t>Create:</a:t>
            </a:r>
            <a:r>
              <a:rPr kumimoji="0" lang="en-GB" sz="2800" b="1" i="0" u="none" strike="noStrike" kern="1200" cap="none" spc="0" normalizeH="0" baseline="0" noProof="0" dirty="0">
                <a:ln>
                  <a:noFill/>
                </a:ln>
                <a:solidFill>
                  <a:srgbClr val="CE0364"/>
                </a:solidFill>
                <a:effectLst/>
                <a:uLnTx/>
                <a:uFillTx/>
                <a:latin typeface="Arial" panose="020B0604020202020204" pitchFamily="34" charset="0"/>
                <a:ea typeface="+mj-ea"/>
                <a:cs typeface="+mj-cs"/>
              </a:rPr>
              <a:t>     </a:t>
            </a:r>
            <a:r>
              <a:rPr kumimoji="0" lang="en-GB" sz="2800" b="1" i="0" u="none" strike="noStrike" kern="1200" cap="none" spc="0" normalizeH="0" baseline="0" noProof="0" dirty="0">
                <a:ln>
                  <a:noFill/>
                </a:ln>
                <a:solidFill>
                  <a:schemeClr val="tx1"/>
                </a:solidFill>
                <a:effectLst/>
                <a:uLnTx/>
                <a:uFillTx/>
                <a:latin typeface="Arial" panose="020B0604020202020204" pitchFamily="34" charset="0"/>
                <a:ea typeface="+mj-ea"/>
                <a:cs typeface="+mj-cs"/>
              </a:rPr>
              <a:t>send to micro:bit</a:t>
            </a:r>
          </a:p>
        </p:txBody>
      </p:sp>
      <p:sp>
        <p:nvSpPr>
          <p:cNvPr id="17" name="TextBox 16">
            <a:extLst>
              <a:ext uri="{FF2B5EF4-FFF2-40B4-BE49-F238E27FC236}">
                <a16:creationId xmlns:a16="http://schemas.microsoft.com/office/drawing/2014/main" id="{C565AFC9-61D3-6CF8-D406-501B92A1493B}"/>
              </a:ext>
            </a:extLst>
          </p:cNvPr>
          <p:cNvSpPr txBox="1"/>
          <p:nvPr/>
        </p:nvSpPr>
        <p:spPr>
          <a:xfrm>
            <a:off x="291153" y="1101438"/>
            <a:ext cx="8001000" cy="1472583"/>
          </a:xfrm>
          <a:prstGeom prst="rect">
            <a:avLst/>
          </a:prstGeom>
          <a:noFill/>
        </p:spPr>
        <p:txBody>
          <a:bodyPr wrap="square">
            <a:spAutoFit/>
          </a:bodyPr>
          <a:lstStyle/>
          <a:p>
            <a:pPr marL="350837" indent="-342900">
              <a:lnSpc>
                <a:spcPct val="110000"/>
              </a:lnSpc>
              <a:spcBef>
                <a:spcPts val="0"/>
              </a:spcBef>
              <a:spcAft>
                <a:spcPts val="1200"/>
              </a:spcAft>
              <a:buClr>
                <a:srgbClr val="E7645C"/>
              </a:buClr>
              <a:buSzPct val="100000"/>
              <a:buFont typeface="Wingdings" pitchFamily="2" charset="2"/>
              <a:buChar char="§"/>
            </a:pPr>
            <a:r>
              <a:rPr lang="en-GB" dirty="0">
                <a:latin typeface="Arial" panose="020B0604020202020204" pitchFamily="34" charset="0"/>
                <a:cs typeface="Arial" panose="020B0604020202020204" pitchFamily="34" charset="0"/>
              </a:rPr>
              <a:t>When you are happy with your animation in simulator, send your code to a </a:t>
            </a:r>
            <a:r>
              <a:rPr lang="en-GB" dirty="0" err="1">
                <a:latin typeface="Arial" panose="020B0604020202020204" pitchFamily="34" charset="0"/>
                <a:cs typeface="Arial" panose="020B0604020202020204" pitchFamily="34" charset="0"/>
              </a:rPr>
              <a:t>micro:bit</a:t>
            </a:r>
            <a:r>
              <a:rPr lang="en-GB">
                <a:latin typeface="Arial" panose="020B0604020202020204" pitchFamily="34" charset="0"/>
                <a:cs typeface="Arial" panose="020B0604020202020204" pitchFamily="34" charset="0"/>
              </a:rPr>
              <a:t> using </a:t>
            </a:r>
            <a:r>
              <a:rPr lang="en-GB" dirty="0">
                <a:latin typeface="Arial" panose="020B0604020202020204" pitchFamily="34" charset="0"/>
                <a:cs typeface="Arial" panose="020B0604020202020204" pitchFamily="34" charset="0"/>
              </a:rPr>
              <a:t>the </a:t>
            </a:r>
            <a:r>
              <a:rPr lang="en-GB" b="1" dirty="0">
                <a:solidFill>
                  <a:srgbClr val="E7645C"/>
                </a:solidFill>
                <a:latin typeface="Arial" panose="020B0604020202020204" pitchFamily="34" charset="0"/>
                <a:cs typeface="Arial" panose="020B0604020202020204" pitchFamily="34" charset="0"/>
              </a:rPr>
              <a:t>Send to </a:t>
            </a:r>
            <a:r>
              <a:rPr lang="en-GB" b="1" dirty="0" err="1">
                <a:solidFill>
                  <a:srgbClr val="E7645C"/>
                </a:solidFill>
                <a:latin typeface="Arial" panose="020B0604020202020204" pitchFamily="34" charset="0"/>
                <a:cs typeface="Arial" panose="020B0604020202020204" pitchFamily="34" charset="0"/>
              </a:rPr>
              <a:t>micro:bit</a:t>
            </a:r>
            <a:r>
              <a:rPr lang="en-GB" dirty="0">
                <a:latin typeface="Arial" panose="020B0604020202020204" pitchFamily="34" charset="0"/>
                <a:cs typeface="Arial" panose="020B0604020202020204" pitchFamily="34" charset="0"/>
              </a:rPr>
              <a:t> button at the bottom of the screen. Follow the instructions on the screen. </a:t>
            </a:r>
          </a:p>
          <a:p>
            <a:pPr marL="7937">
              <a:lnSpc>
                <a:spcPct val="110000"/>
              </a:lnSpc>
              <a:spcBef>
                <a:spcPts val="0"/>
              </a:spcBef>
              <a:spcAft>
                <a:spcPts val="1200"/>
              </a:spcAft>
              <a:buClr>
                <a:srgbClr val="CD0365"/>
              </a:buClr>
              <a:buSzPct val="100000"/>
            </a:pPr>
            <a:endParaRPr lang="en-GB" sz="2000" dirty="0">
              <a:highlight>
                <a:srgbClr val="FFFF00"/>
              </a:highlight>
              <a:latin typeface="Arial" panose="020B0604020202020204" pitchFamily="34" charset="0"/>
              <a:cs typeface="Arial" panose="020B0604020202020204" pitchFamily="34" charset="0"/>
            </a:endParaRPr>
          </a:p>
        </p:txBody>
      </p:sp>
      <p:pic>
        <p:nvPicPr>
          <p:cNvPr id="5" name="Picture 4" descr="Send to micro:bit button ">
            <a:extLst>
              <a:ext uri="{FF2B5EF4-FFF2-40B4-BE49-F238E27FC236}">
                <a16:creationId xmlns:a16="http://schemas.microsoft.com/office/drawing/2014/main" id="{2DFE2975-A71E-D89C-6895-F9ADC17A77C3}"/>
              </a:ext>
            </a:extLst>
          </p:cNvPr>
          <p:cNvPicPr>
            <a:picLocks noChangeAspect="1"/>
          </p:cNvPicPr>
          <p:nvPr/>
        </p:nvPicPr>
        <p:blipFill>
          <a:blip r:embed="rId3"/>
          <a:stretch>
            <a:fillRect/>
          </a:stretch>
        </p:blipFill>
        <p:spPr>
          <a:xfrm>
            <a:off x="1678669" y="2973390"/>
            <a:ext cx="5803900" cy="1440684"/>
          </a:xfrm>
          <a:prstGeom prst="rect">
            <a:avLst/>
          </a:prstGeom>
        </p:spPr>
      </p:pic>
      <p:pic>
        <p:nvPicPr>
          <p:cNvPr id="2" name="Graphic 1">
            <a:extLst>
              <a:ext uri="{FF2B5EF4-FFF2-40B4-BE49-F238E27FC236}">
                <a16:creationId xmlns:a16="http://schemas.microsoft.com/office/drawing/2014/main" id="{3A29A4CD-2EDA-EBD7-7A7F-AC16196D3218}"/>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1092633">
            <a:off x="7632155" y="2072332"/>
            <a:ext cx="799808" cy="846854"/>
          </a:xfrm>
          <a:prstGeom prst="rect">
            <a:avLst/>
          </a:prstGeom>
        </p:spPr>
      </p:pic>
      <p:pic>
        <p:nvPicPr>
          <p:cNvPr id="3" name="Graphic 2">
            <a:extLst>
              <a:ext uri="{FF2B5EF4-FFF2-40B4-BE49-F238E27FC236}">
                <a16:creationId xmlns:a16="http://schemas.microsoft.com/office/drawing/2014/main" id="{65637879-26CD-36EF-D585-158A0A37265A}"/>
              </a:ext>
              <a:ext uri="{C183D7F6-B498-43B3-948B-1728B52AA6E4}">
                <adec:decorative xmlns:adec="http://schemas.microsoft.com/office/drawing/2017/decorative" val="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40675" y="3078529"/>
            <a:ext cx="275764" cy="275764"/>
          </a:xfrm>
          <a:prstGeom prst="rect">
            <a:avLst/>
          </a:prstGeom>
        </p:spPr>
      </p:pic>
      <p:pic>
        <p:nvPicPr>
          <p:cNvPr id="4" name="Graphic 3">
            <a:extLst>
              <a:ext uri="{FF2B5EF4-FFF2-40B4-BE49-F238E27FC236}">
                <a16:creationId xmlns:a16="http://schemas.microsoft.com/office/drawing/2014/main" id="{A9F20EFC-386A-D4FD-7FEF-006FEBC4D500}"/>
              </a:ext>
              <a:ext uri="{C183D7F6-B498-43B3-948B-1728B52AA6E4}">
                <adec:decorative xmlns:adec="http://schemas.microsoft.com/office/drawing/2017/decorative" val="1"/>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7835011">
            <a:off x="591823" y="2652703"/>
            <a:ext cx="734262" cy="734262"/>
          </a:xfrm>
          <a:prstGeom prst="rect">
            <a:avLst/>
          </a:prstGeom>
        </p:spPr>
      </p:pic>
    </p:spTree>
    <p:extLst>
      <p:ext uri="{BB962C8B-B14F-4D97-AF65-F5344CB8AC3E}">
        <p14:creationId xmlns:p14="http://schemas.microsoft.com/office/powerpoint/2010/main" val="21125659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6174767" cy="751314"/>
          </a:xfrm>
        </p:spPr>
        <p:txBody>
          <a:bodyPr/>
          <a:lstStyle/>
          <a:p>
            <a:pPr marL="182563"/>
            <a:r>
              <a:rPr lang="en-GB" dirty="0">
                <a:solidFill>
                  <a:srgbClr val="6C4BC1"/>
                </a:solidFill>
              </a:rPr>
              <a:t>Extend       </a:t>
            </a:r>
            <a:r>
              <a:rPr lang="en-GB" dirty="0">
                <a:solidFill>
                  <a:schemeClr val="tx1"/>
                </a:solidFill>
              </a:rPr>
              <a:t>Make your own image     </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920216" cy="664481"/>
          </a:xfrm>
          <a:prstGeom prst="roundRect">
            <a:avLst>
              <a:gd name="adj" fmla="val 50000"/>
            </a:avLst>
          </a:prstGeom>
          <a:noFill/>
          <a:ln w="82550">
            <a:solidFill>
              <a:srgbClr val="6C4BC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E60052A-7CBD-35B7-812A-BA802CB8127F}"/>
              </a:ext>
            </a:extLst>
          </p:cNvPr>
          <p:cNvSpPr txBox="1"/>
          <p:nvPr/>
        </p:nvSpPr>
        <p:spPr>
          <a:xfrm>
            <a:off x="291153" y="1101438"/>
            <a:ext cx="4001447" cy="3878947"/>
          </a:xfrm>
          <a:prstGeom prst="rect">
            <a:avLst/>
          </a:prstGeom>
          <a:noFill/>
        </p:spPr>
        <p:txBody>
          <a:bodyPr wrap="square">
            <a:spAutoFit/>
          </a:bodyPr>
          <a:lstStyle/>
          <a:p>
            <a:pPr marL="350837" indent="-342900">
              <a:lnSpc>
                <a:spcPct val="110000"/>
              </a:lnSpc>
              <a:spcBef>
                <a:spcPts val="0"/>
              </a:spcBef>
              <a:spcAft>
                <a:spcPts val="1200"/>
              </a:spcAft>
              <a:buClr>
                <a:srgbClr val="6C4BC1"/>
              </a:buClr>
              <a:buSzPct val="100000"/>
              <a:buFont typeface="Wingdings" pitchFamily="2" charset="2"/>
              <a:buChar char="§"/>
            </a:pPr>
            <a:r>
              <a:rPr lang="en-GB" dirty="0">
                <a:latin typeface="Arial" panose="020B0604020202020204" pitchFamily="34" charset="0"/>
                <a:cs typeface="Arial" panose="020B0604020202020204" pitchFamily="34" charset="0"/>
              </a:rPr>
              <a:t>Find the Python equivalent of the show LEDs block in the reference by clicking on </a:t>
            </a:r>
            <a:r>
              <a:rPr lang="en-GB" b="1" dirty="0">
                <a:solidFill>
                  <a:srgbClr val="6C4BC1"/>
                </a:solidFill>
                <a:latin typeface="Arial" panose="020B0604020202020204" pitchFamily="34" charset="0"/>
                <a:cs typeface="Arial" panose="020B0604020202020204" pitchFamily="34" charset="0"/>
              </a:rPr>
              <a:t>Display</a:t>
            </a:r>
            <a:r>
              <a:rPr lang="en-GB" dirty="0">
                <a:latin typeface="Arial" panose="020B0604020202020204" pitchFamily="34" charset="0"/>
                <a:cs typeface="Arial" panose="020B0604020202020204" pitchFamily="34" charset="0"/>
              </a:rPr>
              <a:t>, then getting the snippet under the heading </a:t>
            </a:r>
            <a:r>
              <a:rPr lang="en-GB" b="1" dirty="0">
                <a:solidFill>
                  <a:srgbClr val="6C4BC1"/>
                </a:solidFill>
                <a:latin typeface="Arial" panose="020B0604020202020204" pitchFamily="34" charset="0"/>
                <a:cs typeface="Arial" panose="020B0604020202020204" pitchFamily="34" charset="0"/>
              </a:rPr>
              <a:t>Images: make your own</a:t>
            </a:r>
            <a:r>
              <a:rPr lang="en-GB" dirty="0">
                <a:latin typeface="Arial" panose="020B0604020202020204" pitchFamily="34" charset="0"/>
                <a:cs typeface="Arial" panose="020B0604020202020204" pitchFamily="34" charset="0"/>
              </a:rPr>
              <a:t>. </a:t>
            </a:r>
          </a:p>
          <a:p>
            <a:pPr marL="350837" indent="-342900">
              <a:lnSpc>
                <a:spcPct val="110000"/>
              </a:lnSpc>
              <a:spcBef>
                <a:spcPts val="0"/>
              </a:spcBef>
              <a:spcAft>
                <a:spcPts val="1200"/>
              </a:spcAft>
              <a:buClr>
                <a:srgbClr val="6C4BC1"/>
              </a:buClr>
              <a:buSzPct val="100000"/>
              <a:buFont typeface="Wingdings" pitchFamily="2" charset="2"/>
              <a:buChar char="§"/>
            </a:pPr>
            <a:r>
              <a:rPr lang="en-GB" dirty="0">
                <a:latin typeface="Arial" panose="020B0604020202020204" pitchFamily="34" charset="0"/>
                <a:cs typeface="Arial" panose="020B0604020202020204" pitchFamily="34" charset="0"/>
              </a:rPr>
              <a:t>Can you copy this code to make a </a:t>
            </a:r>
            <a:r>
              <a:rPr lang="en-GB" b="1" dirty="0">
                <a:solidFill>
                  <a:srgbClr val="6C4BC1"/>
                </a:solidFill>
                <a:latin typeface="Arial" panose="020B0604020202020204" pitchFamily="34" charset="0"/>
                <a:cs typeface="Arial" panose="020B0604020202020204" pitchFamily="34" charset="0"/>
              </a:rPr>
              <a:t>jumping duck animation</a:t>
            </a:r>
            <a:r>
              <a:rPr lang="en-GB" dirty="0">
                <a:latin typeface="Arial" panose="020B0604020202020204" pitchFamily="34" charset="0"/>
                <a:cs typeface="Arial" panose="020B0604020202020204" pitchFamily="34" charset="0"/>
              </a:rPr>
              <a:t>? Note that LED brightness is represented as a number between 0 and 9, with 0 being off and 9 being the brightest.  </a:t>
            </a:r>
          </a:p>
        </p:txBody>
      </p:sp>
      <p:pic>
        <p:nvPicPr>
          <p:cNvPr id="19" name="Picture 18" descr="from microbit import *&#10;&#10;while True:&#10;    display.show(image.DUCK)&#10;    sleep(500)&#10;    display.show(Image(‘00000:’&#10;                                     ‘09900:’&#10;                                     ‘99900:’&#10;                                     ‘09999:’&#10;                                     ‘09990’))&#10;     sleep(500)">
            <a:extLst>
              <a:ext uri="{FF2B5EF4-FFF2-40B4-BE49-F238E27FC236}">
                <a16:creationId xmlns:a16="http://schemas.microsoft.com/office/drawing/2014/main" id="{6BAC8AC9-14E8-A9CE-2AD3-73B7F85619F2}"/>
              </a:ext>
            </a:extLst>
          </p:cNvPr>
          <p:cNvPicPr>
            <a:picLocks noChangeAspect="1"/>
          </p:cNvPicPr>
          <p:nvPr/>
        </p:nvPicPr>
        <p:blipFill>
          <a:blip r:embed="rId3"/>
          <a:stretch>
            <a:fillRect/>
          </a:stretch>
        </p:blipFill>
        <p:spPr>
          <a:xfrm>
            <a:off x="4373865" y="1612900"/>
            <a:ext cx="4617735" cy="3530600"/>
          </a:xfrm>
          <a:prstGeom prst="rect">
            <a:avLst/>
          </a:prstGeom>
        </p:spPr>
      </p:pic>
      <p:pic>
        <p:nvPicPr>
          <p:cNvPr id="3" name="Picture 2" descr="A micro:bit with the LEDs lit up at various levels corresponding to the numbers 0, 3, 5, 7 and 9. ">
            <a:extLst>
              <a:ext uri="{FF2B5EF4-FFF2-40B4-BE49-F238E27FC236}">
                <a16:creationId xmlns:a16="http://schemas.microsoft.com/office/drawing/2014/main" id="{1C7D466A-76C1-587C-74E0-084060DE3A7C}"/>
              </a:ext>
            </a:extLst>
          </p:cNvPr>
          <p:cNvPicPr>
            <a:picLocks noChangeAspect="1"/>
          </p:cNvPicPr>
          <p:nvPr/>
        </p:nvPicPr>
        <p:blipFill>
          <a:blip r:embed="rId4"/>
          <a:stretch>
            <a:fillRect/>
          </a:stretch>
        </p:blipFill>
        <p:spPr>
          <a:xfrm>
            <a:off x="6889750" y="76200"/>
            <a:ext cx="2044700" cy="1511300"/>
          </a:xfrm>
          <a:prstGeom prst="rect">
            <a:avLst/>
          </a:prstGeom>
        </p:spPr>
      </p:pic>
    </p:spTree>
    <p:extLst>
      <p:ext uri="{BB962C8B-B14F-4D97-AF65-F5344CB8AC3E}">
        <p14:creationId xmlns:p14="http://schemas.microsoft.com/office/powerpoint/2010/main" val="1316143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1527662" cy="751314"/>
          </a:xfrm>
        </p:spPr>
        <p:txBody>
          <a:bodyPr/>
          <a:lstStyle/>
          <a:p>
            <a:pPr marL="182563"/>
            <a:r>
              <a:rPr lang="en-US" dirty="0">
                <a:solidFill>
                  <a:srgbClr val="2A94D6"/>
                </a:solidFill>
              </a:rPr>
              <a:t>Evaluate</a:t>
            </a: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2117924" cy="664481"/>
          </a:xfrm>
          <a:prstGeom prst="roundRect">
            <a:avLst>
              <a:gd name="adj" fmla="val 50000"/>
            </a:avLst>
          </a:prstGeom>
          <a:noFill/>
          <a:ln w="82550">
            <a:solidFill>
              <a:srgbClr val="2A92D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Content Placeholder 2">
            <a:extLst>
              <a:ext uri="{FF2B5EF4-FFF2-40B4-BE49-F238E27FC236}">
                <a16:creationId xmlns:a16="http://schemas.microsoft.com/office/drawing/2014/main" id="{B721A38A-EF20-8D95-C2A3-D6290ECB71B1}"/>
              </a:ext>
            </a:extLst>
          </p:cNvPr>
          <p:cNvSpPr txBox="1">
            <a:spLocks/>
          </p:cNvSpPr>
          <p:nvPr/>
        </p:nvSpPr>
        <p:spPr>
          <a:xfrm>
            <a:off x="425534" y="1324737"/>
            <a:ext cx="4868842" cy="2967928"/>
          </a:xfrm>
          <a:prstGeom prst="rect">
            <a:avLst/>
          </a:prstGeom>
          <a:ln>
            <a:noFill/>
          </a:ln>
        </p:spPr>
        <p:txBody>
          <a:bodyPr vert="horz" wrap="square"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293687" indent="-285750">
              <a:lnSpc>
                <a:spcPct val="110000"/>
              </a:lnSpc>
              <a:spcBef>
                <a:spcPts val="0"/>
              </a:spcBef>
              <a:spcAft>
                <a:spcPts val="1200"/>
              </a:spcAft>
              <a:buClr>
                <a:schemeClr val="accent5"/>
              </a:buClr>
              <a:buSzPct val="100000"/>
              <a:buFont typeface="Wingdings" pitchFamily="2" charset="2"/>
              <a:buChar char="§"/>
            </a:pPr>
            <a:r>
              <a:rPr lang="en-US" sz="1800" dirty="0"/>
              <a:t>How easy was it to code a beating heart animation in Python?</a:t>
            </a:r>
          </a:p>
          <a:p>
            <a:pPr marL="293687" indent="-285750">
              <a:lnSpc>
                <a:spcPct val="110000"/>
              </a:lnSpc>
              <a:spcBef>
                <a:spcPts val="0"/>
              </a:spcBef>
              <a:spcAft>
                <a:spcPts val="1200"/>
              </a:spcAft>
              <a:buClr>
                <a:schemeClr val="accent5"/>
              </a:buClr>
              <a:buSzPct val="100000"/>
              <a:buFont typeface="Wingdings" pitchFamily="2" charset="2"/>
              <a:buChar char="§"/>
            </a:pPr>
            <a:r>
              <a:rPr lang="en-US" sz="1800" dirty="0"/>
              <a:t>How did it compare with block-based coding?</a:t>
            </a:r>
          </a:p>
          <a:p>
            <a:pPr marL="293687" indent="-285750">
              <a:lnSpc>
                <a:spcPct val="110000"/>
              </a:lnSpc>
              <a:spcBef>
                <a:spcPts val="0"/>
              </a:spcBef>
              <a:spcAft>
                <a:spcPts val="1200"/>
              </a:spcAft>
              <a:buClr>
                <a:schemeClr val="accent5"/>
              </a:buClr>
              <a:buSzPct val="100000"/>
              <a:buFont typeface="Wingdings" pitchFamily="2" charset="2"/>
              <a:buChar char="§"/>
            </a:pPr>
            <a:r>
              <a:rPr lang="en-US" sz="1800" dirty="0"/>
              <a:t>Did the project work as you expected?</a:t>
            </a:r>
          </a:p>
          <a:p>
            <a:pPr marL="293687" indent="-285750">
              <a:lnSpc>
                <a:spcPct val="110000"/>
              </a:lnSpc>
              <a:spcBef>
                <a:spcPts val="0"/>
              </a:spcBef>
              <a:spcAft>
                <a:spcPts val="1200"/>
              </a:spcAft>
              <a:buClr>
                <a:schemeClr val="accent5"/>
              </a:buClr>
              <a:buSzPct val="100000"/>
              <a:buFont typeface="Wingdings" pitchFamily="2" charset="2"/>
              <a:buChar char="§"/>
            </a:pPr>
            <a:r>
              <a:rPr lang="en-US" sz="1800" kern="100" dirty="0">
                <a:effectLst/>
                <a:latin typeface="Arial" panose="020B0604020202020204" pitchFamily="34" charset="0"/>
                <a:ea typeface="Calibri" panose="020F0502020204030204" pitchFamily="34" charset="0"/>
              </a:rPr>
              <a:t>How did you modify the code to display different icons and to play the animation at different speeds? </a:t>
            </a:r>
          </a:p>
        </p:txBody>
      </p:sp>
      <p:pic>
        <p:nvPicPr>
          <p:cNvPr id="9" name="Graphic 8">
            <a:extLst>
              <a:ext uri="{FF2B5EF4-FFF2-40B4-BE49-F238E27FC236}">
                <a16:creationId xmlns:a16="http://schemas.microsoft.com/office/drawing/2014/main" id="{963125A2-0C38-ADD9-91D6-3D6ECF3616F3}"/>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1092633">
            <a:off x="5331720" y="246128"/>
            <a:ext cx="515680" cy="546013"/>
          </a:xfrm>
          <a:prstGeom prst="rect">
            <a:avLst/>
          </a:prstGeom>
        </p:spPr>
      </p:pic>
      <p:pic>
        <p:nvPicPr>
          <p:cNvPr id="10" name="Graphic 9">
            <a:extLst>
              <a:ext uri="{FF2B5EF4-FFF2-40B4-BE49-F238E27FC236}">
                <a16:creationId xmlns:a16="http://schemas.microsoft.com/office/drawing/2014/main" id="{BA469B92-5986-1E2B-FB5B-697933BCEDB0}"/>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7835011">
            <a:off x="8019804" y="4235364"/>
            <a:ext cx="652284" cy="652284"/>
          </a:xfrm>
          <a:prstGeom prst="rect">
            <a:avLst/>
          </a:prstGeom>
        </p:spPr>
      </p:pic>
      <p:pic>
        <p:nvPicPr>
          <p:cNvPr id="11" name="Graphic 10">
            <a:extLst>
              <a:ext uri="{FF2B5EF4-FFF2-40B4-BE49-F238E27FC236}">
                <a16:creationId xmlns:a16="http://schemas.microsoft.com/office/drawing/2014/main" id="{5E03D74E-8E7B-9E83-BC76-D1B24B45C40D}"/>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116576" y="1030193"/>
            <a:ext cx="177800" cy="177800"/>
          </a:xfrm>
          <a:prstGeom prst="rect">
            <a:avLst/>
          </a:prstGeom>
        </p:spPr>
      </p:pic>
      <p:pic>
        <p:nvPicPr>
          <p:cNvPr id="3" name="Picture 2">
            <a:extLst>
              <a:ext uri="{FF2B5EF4-FFF2-40B4-BE49-F238E27FC236}">
                <a16:creationId xmlns:a16="http://schemas.microsoft.com/office/drawing/2014/main" id="{A30C6E2D-0E47-20EC-F8F1-0BA1258A342B}"/>
              </a:ext>
              <a:ext uri="{C183D7F6-B498-43B3-948B-1728B52AA6E4}">
                <adec:decorative xmlns:adec="http://schemas.microsoft.com/office/drawing/2017/decorative" val="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065387" y="1616716"/>
            <a:ext cx="2425700"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1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506014" y="212542"/>
            <a:ext cx="7200689" cy="751314"/>
          </a:xfrm>
        </p:spPr>
        <p:txBody>
          <a:bodyPr/>
          <a:lstStyle/>
          <a:p>
            <a:pPr marL="182563"/>
            <a:r>
              <a:rPr lang="en-GB" dirty="0">
                <a:solidFill>
                  <a:srgbClr val="2A94D6"/>
                </a:solidFill>
              </a:rPr>
              <a:t>Evaluate</a:t>
            </a:r>
            <a:r>
              <a:rPr lang="en-GB" dirty="0">
                <a:solidFill>
                  <a:srgbClr val="7BCDC3"/>
                </a:solidFill>
              </a:rPr>
              <a:t>     </a:t>
            </a:r>
            <a:r>
              <a:rPr lang="en-GB" dirty="0">
                <a:solidFill>
                  <a:schemeClr val="tx1"/>
                </a:solidFill>
              </a:rPr>
              <a:t>revisit the learning objectives</a:t>
            </a:r>
            <a:endParaRPr lang="en-GB" dirty="0">
              <a:solidFill>
                <a:srgbClr val="3FB6FE"/>
              </a:solidFill>
            </a:endParaRP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34864" cy="664481"/>
          </a:xfrm>
          <a:prstGeom prst="roundRect">
            <a:avLst>
              <a:gd name="adj" fmla="val 50000"/>
            </a:avLst>
          </a:prstGeom>
          <a:noFill/>
          <a:ln w="82550">
            <a:solidFill>
              <a:srgbClr val="2A92D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2">
            <a:extLst>
              <a:ext uri="{FF2B5EF4-FFF2-40B4-BE49-F238E27FC236}">
                <a16:creationId xmlns:a16="http://schemas.microsoft.com/office/drawing/2014/main" id="{76C878E6-BFB2-5213-F728-A40F40F32371}"/>
              </a:ext>
            </a:extLst>
          </p:cNvPr>
          <p:cNvSpPr txBox="1">
            <a:spLocks/>
          </p:cNvSpPr>
          <p:nvPr/>
        </p:nvSpPr>
        <p:spPr>
          <a:xfrm>
            <a:off x="355014" y="1618867"/>
            <a:ext cx="4470445" cy="751364"/>
          </a:xfrm>
          <a:prstGeom prst="roundRect">
            <a:avLst>
              <a:gd name="adj" fmla="val 9134"/>
            </a:avLst>
          </a:prstGeom>
          <a:noFill/>
          <a:ln w="38100">
            <a:solidFill>
              <a:srgbClr val="2A92D6"/>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know why the sequence of instructions is important.  </a:t>
            </a:r>
          </a:p>
        </p:txBody>
      </p:sp>
      <p:sp>
        <p:nvSpPr>
          <p:cNvPr id="9" name="Content Placeholder 2">
            <a:extLst>
              <a:ext uri="{FF2B5EF4-FFF2-40B4-BE49-F238E27FC236}">
                <a16:creationId xmlns:a16="http://schemas.microsoft.com/office/drawing/2014/main" id="{EB41B08B-5F87-BDA0-5675-67053AB5ACBB}"/>
              </a:ext>
            </a:extLst>
          </p:cNvPr>
          <p:cNvSpPr txBox="1">
            <a:spLocks/>
          </p:cNvSpPr>
          <p:nvPr/>
        </p:nvSpPr>
        <p:spPr>
          <a:xfrm>
            <a:off x="355014" y="2618719"/>
            <a:ext cx="4487447" cy="751364"/>
          </a:xfrm>
          <a:prstGeom prst="roundRect">
            <a:avLst>
              <a:gd name="adj" fmla="val 9134"/>
            </a:avLst>
          </a:prstGeom>
          <a:noFill/>
          <a:ln w="38100">
            <a:solidFill>
              <a:srgbClr val="2A92D6"/>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write instructions in Python to create a forever (infinite) loop. </a:t>
            </a:r>
          </a:p>
        </p:txBody>
      </p:sp>
      <p:pic>
        <p:nvPicPr>
          <p:cNvPr id="10" name="Graphic 9">
            <a:extLst>
              <a:ext uri="{FF2B5EF4-FFF2-40B4-BE49-F238E27FC236}">
                <a16:creationId xmlns:a16="http://schemas.microsoft.com/office/drawing/2014/main" id="{C8F4F329-F093-BC54-A209-F5EC0B5397A4}"/>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65447" y="2731703"/>
            <a:ext cx="439631" cy="498248"/>
          </a:xfrm>
          <a:prstGeom prst="rect">
            <a:avLst/>
          </a:prstGeom>
        </p:spPr>
      </p:pic>
      <p:pic>
        <p:nvPicPr>
          <p:cNvPr id="11" name="Graphic 10">
            <a:extLst>
              <a:ext uri="{FF2B5EF4-FFF2-40B4-BE49-F238E27FC236}">
                <a16:creationId xmlns:a16="http://schemas.microsoft.com/office/drawing/2014/main" id="{563AC40D-1F5A-A3FA-7246-F741197E1DE4}"/>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19679" y="1739713"/>
            <a:ext cx="454285" cy="498248"/>
          </a:xfrm>
          <a:prstGeom prst="rect">
            <a:avLst/>
          </a:prstGeom>
        </p:spPr>
      </p:pic>
      <p:pic>
        <p:nvPicPr>
          <p:cNvPr id="17" name="Graphic 16">
            <a:extLst>
              <a:ext uri="{FF2B5EF4-FFF2-40B4-BE49-F238E27FC236}">
                <a16:creationId xmlns:a16="http://schemas.microsoft.com/office/drawing/2014/main" id="{BB9B3FD5-B7F3-0035-BA01-DDC973AD4304}"/>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582460">
            <a:off x="7672293" y="464498"/>
            <a:ext cx="1263694" cy="1019571"/>
          </a:xfrm>
          <a:prstGeom prst="rect">
            <a:avLst/>
          </a:prstGeom>
        </p:spPr>
      </p:pic>
      <p:sp>
        <p:nvSpPr>
          <p:cNvPr id="3" name="Content Placeholder 2">
            <a:extLst>
              <a:ext uri="{FF2B5EF4-FFF2-40B4-BE49-F238E27FC236}">
                <a16:creationId xmlns:a16="http://schemas.microsoft.com/office/drawing/2014/main" id="{6E49CEE6-809E-F47E-9B82-EE257F8FA7C3}"/>
              </a:ext>
            </a:extLst>
          </p:cNvPr>
          <p:cNvSpPr txBox="1">
            <a:spLocks/>
          </p:cNvSpPr>
          <p:nvPr/>
        </p:nvSpPr>
        <p:spPr>
          <a:xfrm>
            <a:off x="340041" y="3608634"/>
            <a:ext cx="4487447" cy="1012719"/>
          </a:xfrm>
          <a:prstGeom prst="roundRect">
            <a:avLst>
              <a:gd name="adj" fmla="val 9134"/>
            </a:avLst>
          </a:prstGeom>
          <a:noFill/>
          <a:ln w="38100">
            <a:solidFill>
              <a:srgbClr val="2A92D6"/>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give the micro:bit instructions in text-based code to make a beating heart animation.  </a:t>
            </a:r>
          </a:p>
        </p:txBody>
      </p:sp>
      <p:pic>
        <p:nvPicPr>
          <p:cNvPr id="4" name="Graphic 3">
            <a:extLst>
              <a:ext uri="{FF2B5EF4-FFF2-40B4-BE49-F238E27FC236}">
                <a16:creationId xmlns:a16="http://schemas.microsoft.com/office/drawing/2014/main" id="{9323F4F5-21C6-985B-9B93-67185697624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9"/>
              </a:ext>
            </a:extLst>
          </a:blip>
          <a:stretch>
            <a:fillRect/>
          </a:stretch>
        </p:blipFill>
        <p:spPr>
          <a:xfrm rot="1469451">
            <a:off x="575756" y="4033488"/>
            <a:ext cx="454285" cy="498248"/>
          </a:xfrm>
          <a:prstGeom prst="rect">
            <a:avLst/>
          </a:prstGeom>
        </p:spPr>
      </p:pic>
      <p:pic>
        <p:nvPicPr>
          <p:cNvPr id="5" name="Picture 4">
            <a:extLst>
              <a:ext uri="{FF2B5EF4-FFF2-40B4-BE49-F238E27FC236}">
                <a16:creationId xmlns:a16="http://schemas.microsoft.com/office/drawing/2014/main" id="{CC0C2F77-351E-8D4B-5DD0-79F6F024E24F}"/>
              </a:ext>
              <a:ext uri="{C183D7F6-B498-43B3-948B-1728B52AA6E4}">
                <adec:decorative xmlns:adec="http://schemas.microsoft.com/office/drawing/2017/decorative" val="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01887" y="1832616"/>
            <a:ext cx="2425700" cy="198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018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237E87-19DC-35C4-C5EC-56D808DC38F4}"/>
              </a:ext>
            </a:extLst>
          </p:cNvPr>
          <p:cNvSpPr>
            <a:spLocks noGrp="1"/>
          </p:cNvSpPr>
          <p:nvPr>
            <p:ph type="title"/>
          </p:nvPr>
        </p:nvSpPr>
        <p:spPr/>
        <p:txBody>
          <a:bodyPr/>
          <a:lstStyle/>
          <a:p>
            <a:pPr marL="182563"/>
            <a:r>
              <a:rPr lang="en-GB" dirty="0"/>
              <a:t>Next steps</a:t>
            </a:r>
          </a:p>
        </p:txBody>
      </p:sp>
      <p:sp>
        <p:nvSpPr>
          <p:cNvPr id="3" name="Content Placeholder 2">
            <a:extLst>
              <a:ext uri="{FF2B5EF4-FFF2-40B4-BE49-F238E27FC236}">
                <a16:creationId xmlns:a16="http://schemas.microsoft.com/office/drawing/2014/main" id="{7905D8CB-9B0B-B2FE-8270-D7327593F9F3}"/>
              </a:ext>
            </a:extLst>
          </p:cNvPr>
          <p:cNvSpPr>
            <a:spLocks noGrp="1"/>
          </p:cNvSpPr>
          <p:nvPr>
            <p:ph sz="half" idx="4294967295"/>
          </p:nvPr>
        </p:nvSpPr>
        <p:spPr>
          <a:xfrm>
            <a:off x="425535" y="1392234"/>
            <a:ext cx="3870325" cy="2482090"/>
          </a:xfrm>
        </p:spPr>
        <p:txBody>
          <a:bodyPr wrap="square">
            <a:spAutoFit/>
          </a:bodyPr>
          <a:lstStyle/>
          <a:p>
            <a:pPr marL="7937" indent="0">
              <a:lnSpc>
                <a:spcPct val="110000"/>
              </a:lnSpc>
              <a:spcBef>
                <a:spcPts val="0"/>
              </a:spcBef>
              <a:spcAft>
                <a:spcPts val="3000"/>
              </a:spcAft>
              <a:buSzPct val="100000"/>
              <a:buNone/>
            </a:pPr>
            <a:r>
              <a:rPr lang="en-GB" sz="2000" dirty="0"/>
              <a:t>Today we used a </a:t>
            </a:r>
            <a:r>
              <a:rPr lang="en-GB" sz="2000" b="1" dirty="0"/>
              <a:t>‘while True’ </a:t>
            </a:r>
            <a:r>
              <a:rPr lang="en-GB" sz="2000" dirty="0"/>
              <a:t>loop and instructions to make a beating heart animation.</a:t>
            </a:r>
          </a:p>
          <a:p>
            <a:pPr marL="7937" indent="0">
              <a:lnSpc>
                <a:spcPct val="110000"/>
              </a:lnSpc>
              <a:spcBef>
                <a:spcPts val="0"/>
              </a:spcBef>
              <a:spcAft>
                <a:spcPts val="3000"/>
              </a:spcAft>
              <a:buSzPct val="100000"/>
              <a:buNone/>
            </a:pPr>
            <a:r>
              <a:rPr lang="en-GB" sz="2000" dirty="0"/>
              <a:t>Next time, we’ll learn about inputs, outputs and buttons to make an emotion badge.</a:t>
            </a:r>
          </a:p>
        </p:txBody>
      </p:sp>
      <p:pic>
        <p:nvPicPr>
          <p:cNvPr id="7" name="Graphic 6">
            <a:extLst>
              <a:ext uri="{FF2B5EF4-FFF2-40B4-BE49-F238E27FC236}">
                <a16:creationId xmlns:a16="http://schemas.microsoft.com/office/drawing/2014/main" id="{FDF0C359-6C8C-BB46-F20D-AF658CBC34FB}"/>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900000">
            <a:off x="7902917" y="553714"/>
            <a:ext cx="856603" cy="1187007"/>
          </a:xfrm>
          <a:prstGeom prst="rect">
            <a:avLst/>
          </a:prstGeom>
        </p:spPr>
      </p:pic>
      <p:pic>
        <p:nvPicPr>
          <p:cNvPr id="9" name="Graphic 8">
            <a:extLst>
              <a:ext uri="{FF2B5EF4-FFF2-40B4-BE49-F238E27FC236}">
                <a16:creationId xmlns:a16="http://schemas.microsoft.com/office/drawing/2014/main" id="{A3BD2F31-000F-AEE6-C398-116CD38354B3}"/>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6200000">
            <a:off x="7404447" y="401841"/>
            <a:ext cx="304800" cy="279400"/>
          </a:xfrm>
          <a:prstGeom prst="rect">
            <a:avLst/>
          </a:prstGeom>
        </p:spPr>
      </p:pic>
      <p:pic>
        <p:nvPicPr>
          <p:cNvPr id="11" name="Graphic 10">
            <a:extLst>
              <a:ext uri="{FF2B5EF4-FFF2-40B4-BE49-F238E27FC236}">
                <a16:creationId xmlns:a16="http://schemas.microsoft.com/office/drawing/2014/main" id="{81165D5A-05F4-C292-B9CC-E121A75C774E}"/>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8000000">
            <a:off x="5047815" y="4249113"/>
            <a:ext cx="301504" cy="258432"/>
          </a:xfrm>
          <a:prstGeom prst="rect">
            <a:avLst/>
          </a:prstGeom>
        </p:spPr>
      </p:pic>
      <p:pic>
        <p:nvPicPr>
          <p:cNvPr id="14" name="Picture 26">
            <a:extLst>
              <a:ext uri="{FF2B5EF4-FFF2-40B4-BE49-F238E27FC236}">
                <a16:creationId xmlns:a16="http://schemas.microsoft.com/office/drawing/2014/main" id="{F485E33E-9A7B-7F3D-A386-1202F4F63EF2}"/>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3837496" y="221362"/>
            <a:ext cx="1191605" cy="794403"/>
          </a:xfrm>
          <a:prstGeom prst="rect">
            <a:avLst/>
          </a:prstGeom>
        </p:spPr>
      </p:pic>
      <p:pic>
        <p:nvPicPr>
          <p:cNvPr id="5" name="Picture 4" descr="a micro:bit with it’s LEDs showing a happy face">
            <a:extLst>
              <a:ext uri="{FF2B5EF4-FFF2-40B4-BE49-F238E27FC236}">
                <a16:creationId xmlns:a16="http://schemas.microsoft.com/office/drawing/2014/main" id="{9D35075A-BA84-4C3B-1566-6585252E6572}"/>
              </a:ext>
            </a:extLst>
          </p:cNvPr>
          <p:cNvPicPr>
            <a:picLocks noChangeAspect="1"/>
          </p:cNvPicPr>
          <p:nvPr/>
        </p:nvPicPr>
        <p:blipFill>
          <a:blip r:embed="rId11"/>
          <a:stretch>
            <a:fillRect/>
          </a:stretch>
        </p:blipFill>
        <p:spPr>
          <a:xfrm>
            <a:off x="4787900" y="1498600"/>
            <a:ext cx="2813049" cy="2257561"/>
          </a:xfrm>
          <a:prstGeom prst="rect">
            <a:avLst/>
          </a:prstGeom>
        </p:spPr>
      </p:pic>
    </p:spTree>
    <p:extLst>
      <p:ext uri="{BB962C8B-B14F-4D97-AF65-F5344CB8AC3E}">
        <p14:creationId xmlns:p14="http://schemas.microsoft.com/office/powerpoint/2010/main" val="340402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092060-A889-CF78-0F74-D25A1E865ADC}"/>
              </a:ext>
            </a:extLst>
          </p:cNvPr>
          <p:cNvSpPr>
            <a:spLocks noGrp="1"/>
          </p:cNvSpPr>
          <p:nvPr>
            <p:ph type="title"/>
          </p:nvPr>
        </p:nvSpPr>
        <p:spPr>
          <a:xfrm>
            <a:off x="716637" y="200234"/>
            <a:ext cx="5737148" cy="751314"/>
          </a:xfrm>
        </p:spPr>
        <p:txBody>
          <a:bodyPr/>
          <a:lstStyle/>
          <a:p>
            <a:pPr marL="182563"/>
            <a:r>
              <a:rPr lang="en-GB" dirty="0">
                <a:solidFill>
                  <a:srgbClr val="00A000"/>
                </a:solidFill>
              </a:rPr>
              <a:t>Recap:</a:t>
            </a:r>
            <a:r>
              <a:rPr lang="en-GB" dirty="0">
                <a:solidFill>
                  <a:srgbClr val="CE0364"/>
                </a:solidFill>
              </a:rPr>
              <a:t>     </a:t>
            </a:r>
            <a:r>
              <a:rPr lang="en-GB" dirty="0">
                <a:solidFill>
                  <a:schemeClr val="tx1"/>
                </a:solidFill>
              </a:rPr>
              <a:t>micro:bit Python Editor</a:t>
            </a:r>
          </a:p>
        </p:txBody>
      </p:sp>
      <p:sp>
        <p:nvSpPr>
          <p:cNvPr id="3" name="Rounded Rectangle 2">
            <a:extLst>
              <a:ext uri="{FF2B5EF4-FFF2-40B4-BE49-F238E27FC236}">
                <a16:creationId xmlns:a16="http://schemas.microsoft.com/office/drawing/2014/main" id="{9548B18C-05E0-C361-7031-4BC55F2B27FF}"/>
              </a:ext>
              <a:ext uri="{C183D7F6-B498-43B3-948B-1728B52AA6E4}">
                <adec:decorative xmlns:adec="http://schemas.microsoft.com/office/drawing/2017/decorative" val="1"/>
              </a:ext>
            </a:extLst>
          </p:cNvPr>
          <p:cNvSpPr/>
          <p:nvPr/>
        </p:nvSpPr>
        <p:spPr>
          <a:xfrm>
            <a:off x="430095" y="237390"/>
            <a:ext cx="1724980" cy="664481"/>
          </a:xfrm>
          <a:prstGeom prst="roundRect">
            <a:avLst>
              <a:gd name="adj" fmla="val 50000"/>
            </a:avLst>
          </a:prstGeom>
          <a:noFill/>
          <a:ln w="82550">
            <a:solidFill>
              <a:srgbClr val="00A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2">
            <a:extLst>
              <a:ext uri="{FF2B5EF4-FFF2-40B4-BE49-F238E27FC236}">
                <a16:creationId xmlns:a16="http://schemas.microsoft.com/office/drawing/2014/main" id="{D99D790C-B3FA-EB5D-0293-DD6EB070B676}"/>
              </a:ext>
            </a:extLst>
          </p:cNvPr>
          <p:cNvSpPr txBox="1">
            <a:spLocks/>
          </p:cNvSpPr>
          <p:nvPr/>
        </p:nvSpPr>
        <p:spPr>
          <a:xfrm>
            <a:off x="853821" y="1276038"/>
            <a:ext cx="3438779" cy="3429000"/>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10000"/>
              </a:lnSpc>
              <a:spcBef>
                <a:spcPts val="0"/>
              </a:spcBef>
              <a:buFont typeface="Arial" panose="020B0604020202020204" pitchFamily="34" charset="0"/>
              <a:buNone/>
            </a:pPr>
            <a:r>
              <a:rPr lang="en-GB" sz="1600" b="1" dirty="0"/>
              <a:t>Reference</a:t>
            </a:r>
            <a:r>
              <a:rPr lang="en-GB" sz="1600" dirty="0"/>
              <a:t>: drag and drop </a:t>
            </a:r>
            <a:r>
              <a:rPr lang="en-GB" sz="1600" b="1" dirty="0">
                <a:solidFill>
                  <a:srgbClr val="00A000"/>
                </a:solidFill>
              </a:rPr>
              <a:t>snippets</a:t>
            </a:r>
            <a:r>
              <a:rPr lang="en-GB" sz="1600" dirty="0"/>
              <a:t> of code from here into the code window</a:t>
            </a:r>
            <a:br>
              <a:rPr lang="en-GB" sz="1600" dirty="0"/>
            </a:br>
            <a:endParaRPr lang="en-GB" sz="1600" dirty="0"/>
          </a:p>
          <a:p>
            <a:pPr marL="0" indent="0">
              <a:lnSpc>
                <a:spcPct val="110000"/>
              </a:lnSpc>
              <a:spcBef>
                <a:spcPts val="0"/>
              </a:spcBef>
              <a:buFont typeface="Arial" panose="020B0604020202020204" pitchFamily="34" charset="0"/>
              <a:buNone/>
            </a:pPr>
            <a:r>
              <a:rPr lang="en-GB" sz="1600" b="1" dirty="0"/>
              <a:t>Code editor</a:t>
            </a:r>
            <a:r>
              <a:rPr lang="en-GB" sz="1600" dirty="0"/>
              <a:t>: as you type code here, suggestions will be shown automatically. Red dots or underlining indicate errors. </a:t>
            </a:r>
          </a:p>
          <a:p>
            <a:pPr marL="0" indent="0">
              <a:lnSpc>
                <a:spcPct val="110000"/>
              </a:lnSpc>
              <a:spcBef>
                <a:spcPts val="0"/>
              </a:spcBef>
              <a:buFont typeface="Arial" panose="020B0604020202020204" pitchFamily="34" charset="0"/>
              <a:buNone/>
            </a:pPr>
            <a:br>
              <a:rPr lang="en-GB" sz="1600" dirty="0"/>
            </a:br>
            <a:r>
              <a:rPr lang="en-GB" sz="1600" b="1" dirty="0"/>
              <a:t>Simulator</a:t>
            </a:r>
            <a:r>
              <a:rPr lang="en-GB" sz="1600" dirty="0"/>
              <a:t>: test your code out by pressing the play button</a:t>
            </a:r>
          </a:p>
          <a:p>
            <a:pPr marL="0" indent="0">
              <a:lnSpc>
                <a:spcPct val="110000"/>
              </a:lnSpc>
              <a:spcBef>
                <a:spcPts val="0"/>
              </a:spcBef>
              <a:buFont typeface="Arial" panose="020B0604020202020204" pitchFamily="34" charset="0"/>
              <a:buNone/>
            </a:pPr>
            <a:br>
              <a:rPr lang="en-GB" sz="1600" dirty="0"/>
            </a:br>
            <a:r>
              <a:rPr lang="en-GB" sz="1600" b="1" dirty="0"/>
              <a:t>Send</a:t>
            </a:r>
            <a:r>
              <a:rPr lang="en-GB" sz="1600" dirty="0"/>
              <a:t> code to your micro:bit</a:t>
            </a:r>
          </a:p>
        </p:txBody>
      </p:sp>
      <p:pic>
        <p:nvPicPr>
          <p:cNvPr id="10" name="Picture 9" descr="Screenshot of Python Editor">
            <a:extLst>
              <a:ext uri="{FF2B5EF4-FFF2-40B4-BE49-F238E27FC236}">
                <a16:creationId xmlns:a16="http://schemas.microsoft.com/office/drawing/2014/main" id="{C09DA209-4D3D-B20D-7463-006C4AC90F03}"/>
              </a:ext>
            </a:extLst>
          </p:cNvPr>
          <p:cNvPicPr>
            <a:picLocks noChangeAspect="1"/>
          </p:cNvPicPr>
          <p:nvPr/>
        </p:nvPicPr>
        <p:blipFill>
          <a:blip r:embed="rId3"/>
          <a:srcRect/>
          <a:stretch/>
        </p:blipFill>
        <p:spPr>
          <a:xfrm>
            <a:off x="4787900" y="1653204"/>
            <a:ext cx="4147794" cy="2757812"/>
          </a:xfrm>
          <a:prstGeom prst="rect">
            <a:avLst/>
          </a:prstGeom>
        </p:spPr>
      </p:pic>
      <p:sp>
        <p:nvSpPr>
          <p:cNvPr id="12" name="Oval 11">
            <a:extLst>
              <a:ext uri="{FF2B5EF4-FFF2-40B4-BE49-F238E27FC236}">
                <a16:creationId xmlns:a16="http://schemas.microsoft.com/office/drawing/2014/main" id="{82C7270F-7EBC-1C97-3544-EE8F5FFB6F85}"/>
              </a:ext>
              <a:ext uri="{C183D7F6-B498-43B3-948B-1728B52AA6E4}">
                <adec:decorative xmlns:adec="http://schemas.microsoft.com/office/drawing/2017/decorative" val="1"/>
              </a:ext>
            </a:extLst>
          </p:cNvPr>
          <p:cNvSpPr>
            <a:spLocks noChangeAspect="1"/>
          </p:cNvSpPr>
          <p:nvPr/>
        </p:nvSpPr>
        <p:spPr>
          <a:xfrm>
            <a:off x="4572000" y="1944247"/>
            <a:ext cx="348964" cy="348964"/>
          </a:xfrm>
          <a:prstGeom prst="ellipse">
            <a:avLst/>
          </a:prstGeom>
          <a:solidFill>
            <a:srgbClr val="00A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en-GB" sz="2000" b="1" dirty="0">
                <a:latin typeface="Arial" panose="020B0604020202020204" pitchFamily="34" charset="0"/>
              </a:rPr>
              <a:t>1</a:t>
            </a:r>
          </a:p>
        </p:txBody>
      </p:sp>
      <p:sp>
        <p:nvSpPr>
          <p:cNvPr id="13" name="Oval 12">
            <a:extLst>
              <a:ext uri="{FF2B5EF4-FFF2-40B4-BE49-F238E27FC236}">
                <a16:creationId xmlns:a16="http://schemas.microsoft.com/office/drawing/2014/main" id="{D575ABA3-9D22-14BD-EEE5-28DBDAA3DB19}"/>
              </a:ext>
              <a:ext uri="{C183D7F6-B498-43B3-948B-1728B52AA6E4}">
                <adec:decorative xmlns:adec="http://schemas.microsoft.com/office/drawing/2017/decorative" val="1"/>
              </a:ext>
            </a:extLst>
          </p:cNvPr>
          <p:cNvSpPr>
            <a:spLocks noChangeAspect="1"/>
          </p:cNvSpPr>
          <p:nvPr/>
        </p:nvSpPr>
        <p:spPr>
          <a:xfrm>
            <a:off x="7423290" y="2641574"/>
            <a:ext cx="348964" cy="348964"/>
          </a:xfrm>
          <a:prstGeom prst="ellipse">
            <a:avLst/>
          </a:prstGeom>
          <a:solidFill>
            <a:srgbClr val="00A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en-GB" sz="2000" b="1" dirty="0">
                <a:latin typeface="Arial" panose="020B0604020202020204" pitchFamily="34" charset="0"/>
              </a:rPr>
              <a:t>2</a:t>
            </a:r>
          </a:p>
        </p:txBody>
      </p:sp>
      <p:sp>
        <p:nvSpPr>
          <p:cNvPr id="14" name="Oval 13">
            <a:extLst>
              <a:ext uri="{FF2B5EF4-FFF2-40B4-BE49-F238E27FC236}">
                <a16:creationId xmlns:a16="http://schemas.microsoft.com/office/drawing/2014/main" id="{158A3CF8-5B10-01D5-E53F-2670B7D942CE}"/>
              </a:ext>
              <a:ext uri="{C183D7F6-B498-43B3-948B-1728B52AA6E4}">
                <adec:decorative xmlns:adec="http://schemas.microsoft.com/office/drawing/2017/decorative" val="1"/>
              </a:ext>
            </a:extLst>
          </p:cNvPr>
          <p:cNvSpPr>
            <a:spLocks noChangeAspect="1"/>
          </p:cNvSpPr>
          <p:nvPr/>
        </p:nvSpPr>
        <p:spPr>
          <a:xfrm>
            <a:off x="8709777" y="2096431"/>
            <a:ext cx="348964" cy="348964"/>
          </a:xfrm>
          <a:prstGeom prst="ellipse">
            <a:avLst/>
          </a:prstGeom>
          <a:solidFill>
            <a:srgbClr val="00A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en-GB" sz="2000" b="1" dirty="0">
                <a:latin typeface="Arial" panose="020B0604020202020204" pitchFamily="34" charset="0"/>
              </a:rPr>
              <a:t>3</a:t>
            </a:r>
          </a:p>
        </p:txBody>
      </p:sp>
      <p:sp>
        <p:nvSpPr>
          <p:cNvPr id="15" name="Oval 14">
            <a:extLst>
              <a:ext uri="{FF2B5EF4-FFF2-40B4-BE49-F238E27FC236}">
                <a16:creationId xmlns:a16="http://schemas.microsoft.com/office/drawing/2014/main" id="{DA4BB50C-1AF9-9976-D9A6-629BB7DFAF7A}"/>
              </a:ext>
              <a:ext uri="{C183D7F6-B498-43B3-948B-1728B52AA6E4}">
                <adec:decorative xmlns:adec="http://schemas.microsoft.com/office/drawing/2017/decorative" val="1"/>
              </a:ext>
            </a:extLst>
          </p:cNvPr>
          <p:cNvSpPr>
            <a:spLocks noChangeAspect="1"/>
          </p:cNvSpPr>
          <p:nvPr/>
        </p:nvSpPr>
        <p:spPr>
          <a:xfrm>
            <a:off x="6384837" y="3957699"/>
            <a:ext cx="348964" cy="348964"/>
          </a:xfrm>
          <a:prstGeom prst="ellipse">
            <a:avLst/>
          </a:prstGeom>
          <a:solidFill>
            <a:srgbClr val="00A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en-GB" sz="2000" b="1" dirty="0">
                <a:latin typeface="Arial" panose="020B0604020202020204" pitchFamily="34" charset="0"/>
              </a:rPr>
              <a:t>4</a:t>
            </a:r>
          </a:p>
        </p:txBody>
      </p:sp>
      <p:sp>
        <p:nvSpPr>
          <p:cNvPr id="16" name="Oval 15">
            <a:extLst>
              <a:ext uri="{FF2B5EF4-FFF2-40B4-BE49-F238E27FC236}">
                <a16:creationId xmlns:a16="http://schemas.microsoft.com/office/drawing/2014/main" id="{80C2A81A-4EAC-EBCE-4A58-798C6625D614}"/>
              </a:ext>
              <a:ext uri="{C183D7F6-B498-43B3-948B-1728B52AA6E4}">
                <adec:decorative xmlns:adec="http://schemas.microsoft.com/office/drawing/2017/decorative" val="1"/>
              </a:ext>
            </a:extLst>
          </p:cNvPr>
          <p:cNvSpPr>
            <a:spLocks noChangeAspect="1"/>
          </p:cNvSpPr>
          <p:nvPr/>
        </p:nvSpPr>
        <p:spPr>
          <a:xfrm>
            <a:off x="489477" y="1329042"/>
            <a:ext cx="298636" cy="298636"/>
          </a:xfrm>
          <a:prstGeom prst="ellipse">
            <a:avLst/>
          </a:prstGeom>
          <a:solidFill>
            <a:srgbClr val="00A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en-GB" sz="1600" b="1" dirty="0">
                <a:latin typeface="Arial" panose="020B0604020202020204" pitchFamily="34" charset="0"/>
              </a:rPr>
              <a:t>1</a:t>
            </a:r>
          </a:p>
        </p:txBody>
      </p:sp>
      <p:sp>
        <p:nvSpPr>
          <p:cNvPr id="17" name="Oval 16">
            <a:extLst>
              <a:ext uri="{FF2B5EF4-FFF2-40B4-BE49-F238E27FC236}">
                <a16:creationId xmlns:a16="http://schemas.microsoft.com/office/drawing/2014/main" id="{4CFB7681-1D03-2677-86C2-6D2A2AFB4FF4}"/>
              </a:ext>
              <a:ext uri="{C183D7F6-B498-43B3-948B-1728B52AA6E4}">
                <adec:decorative xmlns:adec="http://schemas.microsoft.com/office/drawing/2017/decorative" val="1"/>
              </a:ext>
            </a:extLst>
          </p:cNvPr>
          <p:cNvSpPr>
            <a:spLocks noChangeAspect="1"/>
          </p:cNvSpPr>
          <p:nvPr/>
        </p:nvSpPr>
        <p:spPr>
          <a:xfrm>
            <a:off x="504056" y="2445395"/>
            <a:ext cx="298636" cy="298636"/>
          </a:xfrm>
          <a:prstGeom prst="ellipse">
            <a:avLst/>
          </a:prstGeom>
          <a:solidFill>
            <a:srgbClr val="00A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en-GB" sz="1600" b="1" dirty="0">
                <a:latin typeface="Arial" panose="020B0604020202020204" pitchFamily="34" charset="0"/>
              </a:rPr>
              <a:t>2</a:t>
            </a:r>
          </a:p>
        </p:txBody>
      </p:sp>
      <p:sp>
        <p:nvSpPr>
          <p:cNvPr id="18" name="Oval 17">
            <a:extLst>
              <a:ext uri="{FF2B5EF4-FFF2-40B4-BE49-F238E27FC236}">
                <a16:creationId xmlns:a16="http://schemas.microsoft.com/office/drawing/2014/main" id="{AB432384-8CC8-3CA6-D002-4CDA806967DA}"/>
              </a:ext>
              <a:ext uri="{C183D7F6-B498-43B3-948B-1728B52AA6E4}">
                <adec:decorative xmlns:adec="http://schemas.microsoft.com/office/drawing/2017/decorative" val="1"/>
              </a:ext>
            </a:extLst>
          </p:cNvPr>
          <p:cNvSpPr>
            <a:spLocks noChangeAspect="1"/>
          </p:cNvSpPr>
          <p:nvPr/>
        </p:nvSpPr>
        <p:spPr>
          <a:xfrm>
            <a:off x="489477" y="3742384"/>
            <a:ext cx="298636" cy="298636"/>
          </a:xfrm>
          <a:prstGeom prst="ellipse">
            <a:avLst/>
          </a:prstGeom>
          <a:solidFill>
            <a:srgbClr val="00A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en-GB" sz="1600" b="1" dirty="0">
                <a:latin typeface="Arial" panose="020B0604020202020204" pitchFamily="34" charset="0"/>
              </a:rPr>
              <a:t>3</a:t>
            </a:r>
          </a:p>
        </p:txBody>
      </p:sp>
      <p:sp>
        <p:nvSpPr>
          <p:cNvPr id="19" name="Oval 18">
            <a:extLst>
              <a:ext uri="{FF2B5EF4-FFF2-40B4-BE49-F238E27FC236}">
                <a16:creationId xmlns:a16="http://schemas.microsoft.com/office/drawing/2014/main" id="{A3564255-5878-8DE3-A4A6-B5CC1D00F085}"/>
              </a:ext>
              <a:ext uri="{C183D7F6-B498-43B3-948B-1728B52AA6E4}">
                <adec:decorative xmlns:adec="http://schemas.microsoft.com/office/drawing/2017/decorative" val="1"/>
              </a:ext>
            </a:extLst>
          </p:cNvPr>
          <p:cNvSpPr>
            <a:spLocks noChangeAspect="1"/>
          </p:cNvSpPr>
          <p:nvPr/>
        </p:nvSpPr>
        <p:spPr>
          <a:xfrm>
            <a:off x="491310" y="4495786"/>
            <a:ext cx="298636" cy="298636"/>
          </a:xfrm>
          <a:prstGeom prst="ellipse">
            <a:avLst/>
          </a:prstGeom>
          <a:solidFill>
            <a:srgbClr val="00A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lstStyle/>
          <a:p>
            <a:pPr algn="ctr"/>
            <a:r>
              <a:rPr lang="en-GB" sz="1600" b="1" dirty="0">
                <a:latin typeface="Arial" panose="020B0604020202020204" pitchFamily="34" charset="0"/>
              </a:rPr>
              <a:t>4</a:t>
            </a:r>
          </a:p>
        </p:txBody>
      </p:sp>
    </p:spTree>
    <p:extLst>
      <p:ext uri="{BB962C8B-B14F-4D97-AF65-F5344CB8AC3E}">
        <p14:creationId xmlns:p14="http://schemas.microsoft.com/office/powerpoint/2010/main" val="2484715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1E3B7-4797-9827-995D-A3FBACE312A6}"/>
              </a:ext>
            </a:extLst>
          </p:cNvPr>
          <p:cNvSpPr>
            <a:spLocks noGrp="1"/>
          </p:cNvSpPr>
          <p:nvPr>
            <p:ph type="ctrTitle"/>
          </p:nvPr>
        </p:nvSpPr>
        <p:spPr>
          <a:xfrm>
            <a:off x="819185" y="3012206"/>
            <a:ext cx="5019621" cy="780983"/>
          </a:xfrm>
        </p:spPr>
        <p:txBody>
          <a:bodyPr/>
          <a:lstStyle/>
          <a:p>
            <a:pPr>
              <a:lnSpc>
                <a:spcPct val="110000"/>
              </a:lnSpc>
            </a:pPr>
            <a:r>
              <a:rPr lang="en-GB" sz="2400" dirty="0"/>
              <a:t>Visit </a:t>
            </a:r>
            <a:r>
              <a:rPr lang="en-GB" sz="2400" dirty="0">
                <a:solidFill>
                  <a:srgbClr val="6C4BC1"/>
                </a:solidFill>
                <a:hlinkClick r:id="rId3">
                  <a:extLst>
                    <a:ext uri="{A12FA001-AC4F-418D-AE19-62706E023703}">
                      <ahyp:hlinkClr xmlns:ahyp="http://schemas.microsoft.com/office/drawing/2018/hyperlinkcolor" val="tx"/>
                    </a:ext>
                  </a:extLst>
                </a:hlinkClick>
              </a:rPr>
              <a:t>microbit.org/teach</a:t>
            </a:r>
            <a:r>
              <a:rPr lang="en-GB" sz="2400" dirty="0">
                <a:solidFill>
                  <a:srgbClr val="6C4BC1"/>
                </a:solidFill>
              </a:rPr>
              <a:t> </a:t>
            </a:r>
            <a:r>
              <a:rPr lang="en-GB" sz="2400" b="0" dirty="0"/>
              <a:t>for more lessons, projects, courses and help.</a:t>
            </a:r>
          </a:p>
        </p:txBody>
      </p:sp>
      <p:sp>
        <p:nvSpPr>
          <p:cNvPr id="22" name="Subtitle 2">
            <a:extLst>
              <a:ext uri="{FF2B5EF4-FFF2-40B4-BE49-F238E27FC236}">
                <a16:creationId xmlns:a16="http://schemas.microsoft.com/office/drawing/2014/main" id="{A6576971-27D3-2E83-FB51-9968853DBEC9}"/>
              </a:ext>
            </a:extLst>
          </p:cNvPr>
          <p:cNvSpPr txBox="1">
            <a:spLocks/>
          </p:cNvSpPr>
          <p:nvPr/>
        </p:nvSpPr>
        <p:spPr>
          <a:xfrm>
            <a:off x="701328" y="4051111"/>
            <a:ext cx="7871639" cy="708697"/>
          </a:xfrm>
          <a:prstGeom prst="rect">
            <a:avLst/>
          </a:prstGeom>
        </p:spPr>
        <p:txBody>
          <a:bodyPr>
            <a:noAutofit/>
          </a:bodyPr>
          <a:lstStyle>
            <a:lvl1pPr marL="0" indent="0" algn="l" defTabSz="685800" rtl="0" eaLnBrk="1" latinLnBrk="0" hangingPunct="1">
              <a:lnSpc>
                <a:spcPct val="90000"/>
              </a:lnSpc>
              <a:spcBef>
                <a:spcPts val="750"/>
              </a:spcBef>
              <a:buFont typeface="Arial" panose="020B0604020202020204" pitchFamily="34" charset="0"/>
              <a:buNone/>
              <a:defRPr sz="16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10000"/>
              </a:lnSpc>
              <a:spcBef>
                <a:spcPts val="0"/>
              </a:spcBef>
            </a:pPr>
            <a:r>
              <a:rPr lang="en-GB">
                <a:solidFill>
                  <a:srgbClr val="000000"/>
                </a:solidFill>
                <a:ea typeface="Calibri" panose="020F0502020204030204" pitchFamily="34" charset="0"/>
              </a:rPr>
              <a:t>This content is published by the </a:t>
            </a:r>
            <a:r>
              <a:rPr lang="en-GB" err="1">
                <a:solidFill>
                  <a:srgbClr val="000000"/>
                </a:solidFill>
                <a:ea typeface="Calibri" panose="020F0502020204030204" pitchFamily="34" charset="0"/>
              </a:rPr>
              <a:t>Micro:bit</a:t>
            </a:r>
            <a:r>
              <a:rPr lang="en-GB">
                <a:solidFill>
                  <a:srgbClr val="000000"/>
                </a:solidFill>
                <a:ea typeface="Calibri" panose="020F0502020204030204" pitchFamily="34" charset="0"/>
              </a:rPr>
              <a:t> Educational Foundation under a </a:t>
            </a:r>
            <a:br>
              <a:rPr lang="en-GB">
                <a:solidFill>
                  <a:srgbClr val="000000"/>
                </a:solidFill>
                <a:ea typeface="Calibri" panose="020F0502020204030204" pitchFamily="34" charset="0"/>
              </a:rPr>
            </a:br>
            <a:r>
              <a:rPr lang="en-GB" u="sng">
                <a:solidFill>
                  <a:srgbClr val="000000"/>
                </a:solidFill>
                <a:ea typeface="Calibri" panose="020F0502020204030204" pitchFamily="34" charset="0"/>
                <a:hlinkClick r:id="rId4">
                  <a:extLst>
                    <a:ext uri="{A12FA001-AC4F-418D-AE19-62706E023703}">
                      <ahyp:hlinkClr xmlns:ahyp="http://schemas.microsoft.com/office/drawing/2018/hyperlinkcolor" val="tx"/>
                    </a:ext>
                  </a:extLst>
                </a:hlinkClick>
              </a:rPr>
              <a:t>Creative Commons Attribution-ShareAlike 4.0 International (CC BY-SA 4.0)</a:t>
            </a:r>
            <a:r>
              <a:rPr lang="en-GB">
                <a:solidFill>
                  <a:srgbClr val="000000"/>
                </a:solidFill>
                <a:ea typeface="Calibri" panose="020F0502020204030204" pitchFamily="34" charset="0"/>
              </a:rPr>
              <a:t> licence</a:t>
            </a:r>
            <a:endParaRPr lang="en-GB">
              <a:solidFill>
                <a:srgbClr val="000000"/>
              </a:solidFill>
            </a:endParaRPr>
          </a:p>
        </p:txBody>
      </p:sp>
      <p:pic>
        <p:nvPicPr>
          <p:cNvPr id="7" name="Graphic 6">
            <a:extLst>
              <a:ext uri="{FF2B5EF4-FFF2-40B4-BE49-F238E27FC236}">
                <a16:creationId xmlns:a16="http://schemas.microsoft.com/office/drawing/2014/main" id="{B59DB16B-C0C0-F95E-F95E-D32AAACA6F0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0800000">
            <a:off x="3887540" y="2135306"/>
            <a:ext cx="1175509" cy="726050"/>
          </a:xfrm>
          <a:prstGeom prst="rect">
            <a:avLst/>
          </a:prstGeom>
        </p:spPr>
      </p:pic>
      <p:pic>
        <p:nvPicPr>
          <p:cNvPr id="9" name="Graphic 8">
            <a:extLst>
              <a:ext uri="{FF2B5EF4-FFF2-40B4-BE49-F238E27FC236}">
                <a16:creationId xmlns:a16="http://schemas.microsoft.com/office/drawing/2014/main" id="{8A13E4D5-F906-3AFC-569D-97006BD35759}"/>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20589501">
            <a:off x="7785632" y="1427237"/>
            <a:ext cx="713099" cy="618019"/>
          </a:xfrm>
          <a:prstGeom prst="rect">
            <a:avLst/>
          </a:prstGeom>
        </p:spPr>
      </p:pic>
      <p:pic>
        <p:nvPicPr>
          <p:cNvPr id="11" name="Graphic 10">
            <a:extLst>
              <a:ext uri="{FF2B5EF4-FFF2-40B4-BE49-F238E27FC236}">
                <a16:creationId xmlns:a16="http://schemas.microsoft.com/office/drawing/2014/main" id="{FA642FD1-E430-9AD5-E723-6D656393C3A1}"/>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572967" y="233350"/>
            <a:ext cx="190748" cy="529855"/>
          </a:xfrm>
          <a:prstGeom prst="rect">
            <a:avLst/>
          </a:prstGeom>
        </p:spPr>
      </p:pic>
      <p:pic>
        <p:nvPicPr>
          <p:cNvPr id="12" name="Graphic 11">
            <a:extLst>
              <a:ext uri="{FF2B5EF4-FFF2-40B4-BE49-F238E27FC236}">
                <a16:creationId xmlns:a16="http://schemas.microsoft.com/office/drawing/2014/main" id="{FFADD1BE-DDB6-4B80-7464-AB048E4F9F39}"/>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7891768">
            <a:off x="7349223" y="771976"/>
            <a:ext cx="533936" cy="462744"/>
          </a:xfrm>
          <a:prstGeom prst="rect">
            <a:avLst/>
          </a:prstGeom>
        </p:spPr>
      </p:pic>
      <p:pic>
        <p:nvPicPr>
          <p:cNvPr id="14" name="Graphic 13">
            <a:extLst>
              <a:ext uri="{FF2B5EF4-FFF2-40B4-BE49-F238E27FC236}">
                <a16:creationId xmlns:a16="http://schemas.microsoft.com/office/drawing/2014/main" id="{4FC5B1F1-B395-199C-4433-4A992110BB49}"/>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20623016">
            <a:off x="6595498" y="2166548"/>
            <a:ext cx="1123640" cy="866808"/>
          </a:xfrm>
          <a:prstGeom prst="rect">
            <a:avLst/>
          </a:prstGeom>
        </p:spPr>
      </p:pic>
      <p:pic>
        <p:nvPicPr>
          <p:cNvPr id="16" name="Graphic 15">
            <a:extLst>
              <a:ext uri="{FF2B5EF4-FFF2-40B4-BE49-F238E27FC236}">
                <a16:creationId xmlns:a16="http://schemas.microsoft.com/office/drawing/2014/main" id="{EDC258A1-2B1F-BE7D-B62D-FBC31BB245AC}"/>
              </a:ext>
              <a:ext uri="{C183D7F6-B498-43B3-948B-1728B52AA6E4}">
                <adec:decorative xmlns:adec="http://schemas.microsoft.com/office/drawing/2017/decorative" val="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5356648" y="1584448"/>
            <a:ext cx="937937" cy="987302"/>
          </a:xfrm>
          <a:prstGeom prst="rect">
            <a:avLst/>
          </a:prstGeom>
        </p:spPr>
      </p:pic>
    </p:spTree>
    <p:extLst>
      <p:ext uri="{BB962C8B-B14F-4D97-AF65-F5344CB8AC3E}">
        <p14:creationId xmlns:p14="http://schemas.microsoft.com/office/powerpoint/2010/main" val="3682579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6B6DB3-1A17-B463-39E3-A1128E8C51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D91D3B-7E8A-BDB7-086B-C8DF6987BB95}"/>
              </a:ext>
            </a:extLst>
          </p:cNvPr>
          <p:cNvSpPr>
            <a:spLocks noGrp="1"/>
          </p:cNvSpPr>
          <p:nvPr>
            <p:ph type="title"/>
          </p:nvPr>
        </p:nvSpPr>
        <p:spPr>
          <a:xfrm>
            <a:off x="716637" y="200234"/>
            <a:ext cx="7019550" cy="751314"/>
          </a:xfrm>
        </p:spPr>
        <p:txBody>
          <a:bodyPr/>
          <a:lstStyle/>
          <a:p>
            <a:pPr marL="182563"/>
            <a:r>
              <a:rPr lang="en-GB" dirty="0">
                <a:solidFill>
                  <a:srgbClr val="00A000"/>
                </a:solidFill>
              </a:rPr>
              <a:t>Recap:</a:t>
            </a:r>
            <a:r>
              <a:rPr lang="en-GB" dirty="0">
                <a:solidFill>
                  <a:srgbClr val="CE0364"/>
                </a:solidFill>
              </a:rPr>
              <a:t>     </a:t>
            </a:r>
            <a:r>
              <a:rPr lang="en-GB" dirty="0">
                <a:solidFill>
                  <a:schemeClr val="tx1"/>
                </a:solidFill>
              </a:rPr>
              <a:t>Python</a:t>
            </a:r>
            <a:r>
              <a:rPr lang="en-GB" dirty="0">
                <a:solidFill>
                  <a:srgbClr val="CE0364"/>
                </a:solidFill>
              </a:rPr>
              <a:t> </a:t>
            </a:r>
            <a:r>
              <a:rPr lang="en-GB" dirty="0">
                <a:solidFill>
                  <a:schemeClr val="tx1"/>
                </a:solidFill>
              </a:rPr>
              <a:t>code you already know</a:t>
            </a:r>
          </a:p>
        </p:txBody>
      </p:sp>
      <p:sp>
        <p:nvSpPr>
          <p:cNvPr id="3" name="Rounded Rectangle 2">
            <a:extLst>
              <a:ext uri="{FF2B5EF4-FFF2-40B4-BE49-F238E27FC236}">
                <a16:creationId xmlns:a16="http://schemas.microsoft.com/office/drawing/2014/main" id="{1C9799AD-4363-8CB2-0BD5-53F509ED82AE}"/>
              </a:ext>
              <a:ext uri="{C183D7F6-B498-43B3-948B-1728B52AA6E4}">
                <adec:decorative xmlns:adec="http://schemas.microsoft.com/office/drawing/2017/decorative" val="1"/>
              </a:ext>
            </a:extLst>
          </p:cNvPr>
          <p:cNvSpPr/>
          <p:nvPr/>
        </p:nvSpPr>
        <p:spPr>
          <a:xfrm>
            <a:off x="430095" y="237390"/>
            <a:ext cx="1724980" cy="664481"/>
          </a:xfrm>
          <a:prstGeom prst="roundRect">
            <a:avLst>
              <a:gd name="adj" fmla="val 50000"/>
            </a:avLst>
          </a:prstGeom>
          <a:noFill/>
          <a:ln w="82550">
            <a:solidFill>
              <a:srgbClr val="00A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MakeCode blocks:&#10;&#10;Forever block containing: &#10;- show icon heart&#10;- pause 1000ms&#10;- show string ‘Hello!’ ">
            <a:extLst>
              <a:ext uri="{FF2B5EF4-FFF2-40B4-BE49-F238E27FC236}">
                <a16:creationId xmlns:a16="http://schemas.microsoft.com/office/drawing/2014/main" id="{DFC4AEF4-E11B-2BBB-CA35-5F93C4024131}"/>
              </a:ext>
            </a:extLst>
          </p:cNvPr>
          <p:cNvPicPr>
            <a:picLocks noChangeAspect="1"/>
          </p:cNvPicPr>
          <p:nvPr/>
        </p:nvPicPr>
        <p:blipFill>
          <a:blip r:embed="rId3"/>
          <a:stretch>
            <a:fillRect/>
          </a:stretch>
        </p:blipFill>
        <p:spPr>
          <a:xfrm>
            <a:off x="196850" y="1606550"/>
            <a:ext cx="2944154" cy="2774950"/>
          </a:xfrm>
          <a:prstGeom prst="rect">
            <a:avLst/>
          </a:prstGeom>
        </p:spPr>
      </p:pic>
      <p:pic>
        <p:nvPicPr>
          <p:cNvPr id="5" name="Picture 4" descr="# Imports go at the top&#10;from microbit import *&#10;&#10;#Code in a ‘while True:’ loop repeats forever&#10;while True:&#10;    display.show(Image.HEART)&#10;    sleep(1000)&#10;    display.scroll(‘Hello’)">
            <a:extLst>
              <a:ext uri="{FF2B5EF4-FFF2-40B4-BE49-F238E27FC236}">
                <a16:creationId xmlns:a16="http://schemas.microsoft.com/office/drawing/2014/main" id="{FDFF4F3B-2274-33D3-7F35-292FB3A78D86}"/>
              </a:ext>
            </a:extLst>
          </p:cNvPr>
          <p:cNvPicPr>
            <a:picLocks noChangeAspect="1"/>
          </p:cNvPicPr>
          <p:nvPr/>
        </p:nvPicPr>
        <p:blipFill>
          <a:blip r:embed="rId4"/>
          <a:stretch>
            <a:fillRect/>
          </a:stretch>
        </p:blipFill>
        <p:spPr>
          <a:xfrm>
            <a:off x="3530600" y="1619250"/>
            <a:ext cx="5322999" cy="2470150"/>
          </a:xfrm>
          <a:prstGeom prst="rect">
            <a:avLst/>
          </a:prstGeom>
        </p:spPr>
      </p:pic>
      <p:cxnSp>
        <p:nvCxnSpPr>
          <p:cNvPr id="6" name="Straight Arrow Connector 5" descr="arrow linking ‘forever’ MakeCode block to ‘while True’ instruction in Python.">
            <a:extLst>
              <a:ext uri="{FF2B5EF4-FFF2-40B4-BE49-F238E27FC236}">
                <a16:creationId xmlns:a16="http://schemas.microsoft.com/office/drawing/2014/main" id="{E5B9572A-07D5-07F3-EE2D-1E1C9AEDF9D5}"/>
              </a:ext>
            </a:extLst>
          </p:cNvPr>
          <p:cNvCxnSpPr>
            <a:cxnSpLocks/>
          </p:cNvCxnSpPr>
          <p:nvPr/>
        </p:nvCxnSpPr>
        <p:spPr>
          <a:xfrm>
            <a:off x="1638300" y="1955800"/>
            <a:ext cx="2476500" cy="889000"/>
          </a:xfrm>
          <a:prstGeom prst="straightConnector1">
            <a:avLst/>
          </a:prstGeom>
          <a:ln w="57150">
            <a:solidFill>
              <a:srgbClr val="00A000"/>
            </a:solidFill>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descr="Arrow linking ‘show string’ block in MakeCode to ‘display.scroll’ instruction in Python">
            <a:extLst>
              <a:ext uri="{FF2B5EF4-FFF2-40B4-BE49-F238E27FC236}">
                <a16:creationId xmlns:a16="http://schemas.microsoft.com/office/drawing/2014/main" id="{55AD735A-DCF9-2172-8DAE-3511EFA31165}"/>
              </a:ext>
            </a:extLst>
          </p:cNvPr>
          <p:cNvCxnSpPr>
            <a:cxnSpLocks/>
          </p:cNvCxnSpPr>
          <p:nvPr/>
        </p:nvCxnSpPr>
        <p:spPr>
          <a:xfrm>
            <a:off x="2374900" y="2667000"/>
            <a:ext cx="2044700" cy="508000"/>
          </a:xfrm>
          <a:prstGeom prst="straightConnector1">
            <a:avLst/>
          </a:prstGeom>
          <a:ln w="57150">
            <a:solidFill>
              <a:srgbClr val="00A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descr="Arrow linking ‘show string’ block in MakeCode to ‘display.scroll’ instruction in Python">
            <a:extLst>
              <a:ext uri="{FF2B5EF4-FFF2-40B4-BE49-F238E27FC236}">
                <a16:creationId xmlns:a16="http://schemas.microsoft.com/office/drawing/2014/main" id="{8270E637-E85D-2E36-484F-5AA994A47056}"/>
              </a:ext>
            </a:extLst>
          </p:cNvPr>
          <p:cNvCxnSpPr>
            <a:cxnSpLocks/>
          </p:cNvCxnSpPr>
          <p:nvPr/>
        </p:nvCxnSpPr>
        <p:spPr>
          <a:xfrm>
            <a:off x="2628900" y="3187700"/>
            <a:ext cx="1790700" cy="215900"/>
          </a:xfrm>
          <a:prstGeom prst="straightConnector1">
            <a:avLst/>
          </a:prstGeom>
          <a:ln w="57150">
            <a:solidFill>
              <a:srgbClr val="00A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descr="Arrow linking ‘show string’ block in MakeCode to ‘display.scroll’ instruction in Python">
            <a:extLst>
              <a:ext uri="{FF2B5EF4-FFF2-40B4-BE49-F238E27FC236}">
                <a16:creationId xmlns:a16="http://schemas.microsoft.com/office/drawing/2014/main" id="{29248167-988D-7DF3-0A79-B61D524DEFC5}"/>
              </a:ext>
            </a:extLst>
          </p:cNvPr>
          <p:cNvCxnSpPr>
            <a:cxnSpLocks/>
          </p:cNvCxnSpPr>
          <p:nvPr/>
        </p:nvCxnSpPr>
        <p:spPr>
          <a:xfrm>
            <a:off x="2997200" y="3657600"/>
            <a:ext cx="1397000" cy="0"/>
          </a:xfrm>
          <a:prstGeom prst="straightConnector1">
            <a:avLst/>
          </a:prstGeom>
          <a:ln w="57150">
            <a:solidFill>
              <a:srgbClr val="00A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126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2BA9F-A6D2-AED6-3527-90E2B69C549C}"/>
              </a:ext>
            </a:extLst>
          </p:cNvPr>
          <p:cNvSpPr>
            <a:spLocks noGrp="1"/>
          </p:cNvSpPr>
          <p:nvPr>
            <p:ph type="title"/>
          </p:nvPr>
        </p:nvSpPr>
        <p:spPr>
          <a:xfrm>
            <a:off x="671114" y="212542"/>
            <a:ext cx="4881144" cy="751314"/>
          </a:xfrm>
        </p:spPr>
        <p:txBody>
          <a:bodyPr/>
          <a:lstStyle/>
          <a:p>
            <a:pPr marL="182563"/>
            <a:r>
              <a:rPr lang="en-GB">
                <a:solidFill>
                  <a:srgbClr val="CE0364"/>
                </a:solidFill>
              </a:rPr>
              <a:t>Think:     </a:t>
            </a:r>
            <a:r>
              <a:rPr lang="en-GB" sz="2800">
                <a:solidFill>
                  <a:srgbClr val="000000"/>
                </a:solidFill>
              </a:rPr>
              <a:t>learning objectives</a:t>
            </a:r>
            <a:endParaRPr lang="en-GB">
              <a:solidFill>
                <a:srgbClr val="CE0364"/>
              </a:solidFill>
            </a:endParaRPr>
          </a:p>
        </p:txBody>
      </p:sp>
      <p:sp>
        <p:nvSpPr>
          <p:cNvPr id="13" name="Rounded Rectangle 12">
            <a:extLst>
              <a:ext uri="{FF2B5EF4-FFF2-40B4-BE49-F238E27FC236}">
                <a16:creationId xmlns:a16="http://schemas.microsoft.com/office/drawing/2014/main" id="{F0E652F2-A8E2-1754-049A-8F2425A05950}"/>
              </a:ext>
              <a:ext uri="{C183D7F6-B498-43B3-948B-1728B52AA6E4}">
                <adec:decorative xmlns:adec="http://schemas.microsoft.com/office/drawing/2017/decorative" val="1"/>
              </a:ext>
            </a:extLst>
          </p:cNvPr>
          <p:cNvSpPr/>
          <p:nvPr/>
        </p:nvSpPr>
        <p:spPr>
          <a:xfrm>
            <a:off x="378141" y="246868"/>
            <a:ext cx="1724980" cy="664481"/>
          </a:xfrm>
          <a:prstGeom prst="roundRect">
            <a:avLst>
              <a:gd name="adj" fmla="val 50000"/>
            </a:avLst>
          </a:prstGeom>
          <a:noFill/>
          <a:ln w="82550">
            <a:solidFill>
              <a:srgbClr val="CE03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4C44F27-90B1-C3C7-0CD3-A05CCB43B011}"/>
              </a:ext>
            </a:extLst>
          </p:cNvPr>
          <p:cNvSpPr txBox="1">
            <a:spLocks/>
          </p:cNvSpPr>
          <p:nvPr/>
        </p:nvSpPr>
        <p:spPr>
          <a:xfrm>
            <a:off x="483864" y="3271846"/>
            <a:ext cx="4470445" cy="1012719"/>
          </a:xfrm>
          <a:prstGeom prst="roundRect">
            <a:avLst>
              <a:gd name="adj" fmla="val 9134"/>
            </a:avLst>
          </a:prstGeom>
          <a:noFill/>
          <a:ln w="38100">
            <a:solidFill>
              <a:srgbClr val="CE0364"/>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give the micro:bit instructions in text-based code to make a beating heart animation. </a:t>
            </a:r>
          </a:p>
        </p:txBody>
      </p:sp>
      <p:sp>
        <p:nvSpPr>
          <p:cNvPr id="4" name="Content Placeholder 2">
            <a:extLst>
              <a:ext uri="{FF2B5EF4-FFF2-40B4-BE49-F238E27FC236}">
                <a16:creationId xmlns:a16="http://schemas.microsoft.com/office/drawing/2014/main" id="{A1FC7C6C-E0BA-4298-1C30-FF12374E35D3}"/>
              </a:ext>
            </a:extLst>
          </p:cNvPr>
          <p:cNvSpPr txBox="1">
            <a:spLocks/>
          </p:cNvSpPr>
          <p:nvPr/>
        </p:nvSpPr>
        <p:spPr>
          <a:xfrm>
            <a:off x="479562" y="2304852"/>
            <a:ext cx="4487447" cy="751364"/>
          </a:xfrm>
          <a:prstGeom prst="roundRect">
            <a:avLst>
              <a:gd name="adj" fmla="val 9134"/>
            </a:avLst>
          </a:prstGeom>
          <a:noFill/>
          <a:ln w="38100">
            <a:solidFill>
              <a:srgbClr val="CE0364"/>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can write instructions in Python to create a forever (infinite) loop.  </a:t>
            </a:r>
          </a:p>
        </p:txBody>
      </p:sp>
      <p:pic>
        <p:nvPicPr>
          <p:cNvPr id="10" name="Graphic 9">
            <a:extLst>
              <a:ext uri="{FF2B5EF4-FFF2-40B4-BE49-F238E27FC236}">
                <a16:creationId xmlns:a16="http://schemas.microsoft.com/office/drawing/2014/main" id="{4A646EBF-78EB-6791-556B-D8B5317F0C42}"/>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9583" y="2404477"/>
            <a:ext cx="439631" cy="498248"/>
          </a:xfrm>
          <a:prstGeom prst="rect">
            <a:avLst/>
          </a:prstGeom>
        </p:spPr>
      </p:pic>
      <p:pic>
        <p:nvPicPr>
          <p:cNvPr id="11" name="Graphic 10">
            <a:extLst>
              <a:ext uri="{FF2B5EF4-FFF2-40B4-BE49-F238E27FC236}">
                <a16:creationId xmlns:a16="http://schemas.microsoft.com/office/drawing/2014/main" id="{5D146C90-43F0-F2A4-BB91-6F74E18D220E}"/>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6172" y="3366894"/>
            <a:ext cx="454285" cy="498248"/>
          </a:xfrm>
          <a:prstGeom prst="rect">
            <a:avLst/>
          </a:prstGeom>
        </p:spPr>
      </p:pic>
      <p:pic>
        <p:nvPicPr>
          <p:cNvPr id="12" name="Graphic 11">
            <a:extLst>
              <a:ext uri="{FF2B5EF4-FFF2-40B4-BE49-F238E27FC236}">
                <a16:creationId xmlns:a16="http://schemas.microsoft.com/office/drawing/2014/main" id="{6E9AE5A1-62B3-E38C-0FBA-CB4CFD692BBD}"/>
              </a:ext>
              <a:ext uri="{C183D7F6-B498-43B3-948B-1728B52AA6E4}">
                <adec:decorative xmlns:adec="http://schemas.microsoft.com/office/drawing/2017/decorative" val="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861505">
            <a:off x="6516053" y="1857043"/>
            <a:ext cx="1530767" cy="1989998"/>
          </a:xfrm>
          <a:prstGeom prst="rect">
            <a:avLst/>
          </a:prstGeom>
        </p:spPr>
      </p:pic>
      <p:pic>
        <p:nvPicPr>
          <p:cNvPr id="14" name="Graphic 13">
            <a:extLst>
              <a:ext uri="{FF2B5EF4-FFF2-40B4-BE49-F238E27FC236}">
                <a16:creationId xmlns:a16="http://schemas.microsoft.com/office/drawing/2014/main" id="{7B86F873-6D24-644F-43F7-945293CA26AC}"/>
              </a:ext>
              <a:ext uri="{C183D7F6-B498-43B3-948B-1728B52AA6E4}">
                <adec:decorative xmlns:adec="http://schemas.microsoft.com/office/drawing/2017/decorative" val="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402453" y="664527"/>
            <a:ext cx="381563" cy="404007"/>
          </a:xfrm>
          <a:prstGeom prst="rect">
            <a:avLst/>
          </a:prstGeom>
        </p:spPr>
      </p:pic>
      <p:pic>
        <p:nvPicPr>
          <p:cNvPr id="18" name="Graphic 17">
            <a:extLst>
              <a:ext uri="{FF2B5EF4-FFF2-40B4-BE49-F238E27FC236}">
                <a16:creationId xmlns:a16="http://schemas.microsoft.com/office/drawing/2014/main" id="{2B3E8857-067A-744B-864D-34EF9B2C251F}"/>
              </a:ext>
              <a:ext uri="{C183D7F6-B498-43B3-948B-1728B52AA6E4}">
                <adec:decorative xmlns:adec="http://schemas.microsoft.com/office/drawing/2017/decorative" val="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rot="15300000">
            <a:off x="7809781" y="258336"/>
            <a:ext cx="422148" cy="402046"/>
          </a:xfrm>
          <a:prstGeom prst="rect">
            <a:avLst/>
          </a:prstGeom>
        </p:spPr>
      </p:pic>
      <p:sp>
        <p:nvSpPr>
          <p:cNvPr id="15" name="Content Placeholder 2">
            <a:extLst>
              <a:ext uri="{FF2B5EF4-FFF2-40B4-BE49-F238E27FC236}">
                <a16:creationId xmlns:a16="http://schemas.microsoft.com/office/drawing/2014/main" id="{E5DF32C5-7DF9-0008-87E8-63D4A8CB5287}"/>
              </a:ext>
            </a:extLst>
          </p:cNvPr>
          <p:cNvSpPr txBox="1">
            <a:spLocks/>
          </p:cNvSpPr>
          <p:nvPr/>
        </p:nvSpPr>
        <p:spPr>
          <a:xfrm>
            <a:off x="479562" y="1336999"/>
            <a:ext cx="4470445" cy="751364"/>
          </a:xfrm>
          <a:prstGeom prst="roundRect">
            <a:avLst>
              <a:gd name="adj" fmla="val 9134"/>
            </a:avLst>
          </a:prstGeom>
          <a:noFill/>
          <a:ln w="38100">
            <a:solidFill>
              <a:srgbClr val="CE0364"/>
            </a:solidFill>
          </a:ln>
        </p:spPr>
        <p:txBody>
          <a:bodyPr vert="horz" wrap="square" lIns="720000" tIns="108000" rIns="180000" bIns="10800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GB" sz="1800" dirty="0"/>
              <a:t>I know why the sequence of instructions is important. </a:t>
            </a:r>
          </a:p>
        </p:txBody>
      </p:sp>
      <p:pic>
        <p:nvPicPr>
          <p:cNvPr id="16" name="Graphic 15">
            <a:extLst>
              <a:ext uri="{FF2B5EF4-FFF2-40B4-BE49-F238E27FC236}">
                <a16:creationId xmlns:a16="http://schemas.microsoft.com/office/drawing/2014/main" id="{D7E7F066-9C3B-0B5D-E643-796AAD9E0E0D}"/>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469451">
            <a:off x="686969" y="1454014"/>
            <a:ext cx="454285" cy="498248"/>
          </a:xfrm>
          <a:prstGeom prst="rect">
            <a:avLst/>
          </a:prstGeom>
        </p:spPr>
      </p:pic>
    </p:spTree>
    <p:extLst>
      <p:ext uri="{BB962C8B-B14F-4D97-AF65-F5344CB8AC3E}">
        <p14:creationId xmlns:p14="http://schemas.microsoft.com/office/powerpoint/2010/main" val="1167462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5DB7A4-1142-019F-EBAD-01840A2F680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BE9CD3-ACED-876D-7DB9-D721DCC82D8C}"/>
              </a:ext>
            </a:extLst>
          </p:cNvPr>
          <p:cNvSpPr>
            <a:spLocks noGrp="1"/>
          </p:cNvSpPr>
          <p:nvPr>
            <p:ph type="title"/>
          </p:nvPr>
        </p:nvSpPr>
        <p:spPr>
          <a:xfrm>
            <a:off x="544114" y="225242"/>
            <a:ext cx="6977872" cy="751314"/>
          </a:xfrm>
        </p:spPr>
        <p:txBody>
          <a:bodyPr/>
          <a:lstStyle/>
          <a:p>
            <a:pPr marL="182563"/>
            <a:r>
              <a:rPr lang="en-GB" dirty="0">
                <a:solidFill>
                  <a:srgbClr val="2A94D6"/>
                </a:solidFill>
              </a:rPr>
              <a:t>  </a:t>
            </a:r>
            <a:r>
              <a:rPr lang="en-GB" dirty="0">
                <a:solidFill>
                  <a:srgbClr val="CD0365"/>
                </a:solidFill>
              </a:rPr>
              <a:t>Think:</a:t>
            </a:r>
            <a:r>
              <a:rPr lang="en-GB" dirty="0">
                <a:solidFill>
                  <a:srgbClr val="E7645C"/>
                </a:solidFill>
              </a:rPr>
              <a:t>     </a:t>
            </a:r>
            <a:r>
              <a:rPr lang="en-GB" dirty="0">
                <a:solidFill>
                  <a:schemeClr val="tx1"/>
                </a:solidFill>
              </a:rPr>
              <a:t>compare </a:t>
            </a:r>
            <a:r>
              <a:rPr lang="en-GB" dirty="0" err="1">
                <a:solidFill>
                  <a:schemeClr val="tx1"/>
                </a:solidFill>
              </a:rPr>
              <a:t>MakeCode</a:t>
            </a:r>
            <a:r>
              <a:rPr lang="en-GB" dirty="0">
                <a:solidFill>
                  <a:schemeClr val="tx1"/>
                </a:solidFill>
              </a:rPr>
              <a:t> to Python</a:t>
            </a:r>
          </a:p>
        </p:txBody>
      </p:sp>
      <p:sp>
        <p:nvSpPr>
          <p:cNvPr id="13" name="Rounded Rectangle 12">
            <a:extLst>
              <a:ext uri="{FF2B5EF4-FFF2-40B4-BE49-F238E27FC236}">
                <a16:creationId xmlns:a16="http://schemas.microsoft.com/office/drawing/2014/main" id="{397F99B9-BF49-EFAE-F18F-873D028260AF}"/>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CD03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MakeCode blocks:&#10;&#10;Forever block containing: &#10;- show icon heart&#10;- pause 500ms&#10;- show icon small heart&#10;- pause 500ms">
            <a:extLst>
              <a:ext uri="{FF2B5EF4-FFF2-40B4-BE49-F238E27FC236}">
                <a16:creationId xmlns:a16="http://schemas.microsoft.com/office/drawing/2014/main" id="{3D0EB637-EBC0-90DB-489B-E23AC9981324}"/>
              </a:ext>
            </a:extLst>
          </p:cNvPr>
          <p:cNvPicPr>
            <a:picLocks noChangeAspect="1"/>
          </p:cNvPicPr>
          <p:nvPr/>
        </p:nvPicPr>
        <p:blipFill>
          <a:blip r:embed="rId3"/>
          <a:stretch>
            <a:fillRect/>
          </a:stretch>
        </p:blipFill>
        <p:spPr>
          <a:xfrm>
            <a:off x="254000" y="1282700"/>
            <a:ext cx="2743200" cy="3683000"/>
          </a:xfrm>
          <a:prstGeom prst="rect">
            <a:avLst/>
          </a:prstGeom>
        </p:spPr>
      </p:pic>
      <p:pic>
        <p:nvPicPr>
          <p:cNvPr id="4" name="Picture 3" descr="from microbit import *&#10;&#10;while True: &#10; display.show(Image.HEART)&#10; sleep(500)&#10; display.show(Image.HEART_SMALL)&#10; sleep(500)">
            <a:extLst>
              <a:ext uri="{FF2B5EF4-FFF2-40B4-BE49-F238E27FC236}">
                <a16:creationId xmlns:a16="http://schemas.microsoft.com/office/drawing/2014/main" id="{17C3E508-150E-4C79-A0A4-3D4837259523}"/>
              </a:ext>
            </a:extLst>
          </p:cNvPr>
          <p:cNvPicPr>
            <a:picLocks noChangeAspect="1"/>
          </p:cNvPicPr>
          <p:nvPr/>
        </p:nvPicPr>
        <p:blipFill>
          <a:blip r:embed="rId4"/>
          <a:srcRect l="4362" r="39053"/>
          <a:stretch>
            <a:fillRect/>
          </a:stretch>
        </p:blipFill>
        <p:spPr>
          <a:xfrm>
            <a:off x="4263390" y="1306820"/>
            <a:ext cx="4398010" cy="2949211"/>
          </a:xfrm>
          <a:prstGeom prst="rect">
            <a:avLst/>
          </a:prstGeom>
        </p:spPr>
      </p:pic>
      <p:cxnSp>
        <p:nvCxnSpPr>
          <p:cNvPr id="8" name="Straight Arrow Connector 7" descr="arrow linking ‘forever’ MakeCode block to ‘while True’ instruction in Python.">
            <a:extLst>
              <a:ext uri="{FF2B5EF4-FFF2-40B4-BE49-F238E27FC236}">
                <a16:creationId xmlns:a16="http://schemas.microsoft.com/office/drawing/2014/main" id="{074B2AE3-3475-3EA8-1D6C-1CF5CC3D9417}"/>
              </a:ext>
            </a:extLst>
          </p:cNvPr>
          <p:cNvCxnSpPr>
            <a:cxnSpLocks/>
          </p:cNvCxnSpPr>
          <p:nvPr/>
        </p:nvCxnSpPr>
        <p:spPr>
          <a:xfrm>
            <a:off x="1752600" y="1651000"/>
            <a:ext cx="2616200" cy="1143000"/>
          </a:xfrm>
          <a:prstGeom prst="straightConnector1">
            <a:avLst/>
          </a:prstGeom>
          <a:ln w="57150">
            <a:solidFill>
              <a:srgbClr val="CD0365"/>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descr="Arrow linking ‘show string’ block in MakeCode to ‘display.scroll’ instruction in Python">
            <a:extLst>
              <a:ext uri="{FF2B5EF4-FFF2-40B4-BE49-F238E27FC236}">
                <a16:creationId xmlns:a16="http://schemas.microsoft.com/office/drawing/2014/main" id="{9A692D20-5D3A-75ED-C5FE-4AAEA626F23E}"/>
              </a:ext>
            </a:extLst>
          </p:cNvPr>
          <p:cNvCxnSpPr>
            <a:cxnSpLocks/>
          </p:cNvCxnSpPr>
          <p:nvPr/>
        </p:nvCxnSpPr>
        <p:spPr>
          <a:xfrm>
            <a:off x="2476500" y="2336800"/>
            <a:ext cx="2400300" cy="711200"/>
          </a:xfrm>
          <a:prstGeom prst="straightConnector1">
            <a:avLst/>
          </a:prstGeom>
          <a:ln w="57150">
            <a:solidFill>
              <a:srgbClr val="CD0365"/>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descr="Arrow linking ‘show string’ block in MakeCode to ‘display.scroll’ instruction in Python">
            <a:extLst>
              <a:ext uri="{FF2B5EF4-FFF2-40B4-BE49-F238E27FC236}">
                <a16:creationId xmlns:a16="http://schemas.microsoft.com/office/drawing/2014/main" id="{9E0B3889-8691-2B0A-DE99-9945C3224354}"/>
              </a:ext>
            </a:extLst>
          </p:cNvPr>
          <p:cNvCxnSpPr>
            <a:cxnSpLocks/>
          </p:cNvCxnSpPr>
          <p:nvPr/>
        </p:nvCxnSpPr>
        <p:spPr>
          <a:xfrm>
            <a:off x="2641600" y="3073400"/>
            <a:ext cx="2298700" cy="266700"/>
          </a:xfrm>
          <a:prstGeom prst="straightConnector1">
            <a:avLst/>
          </a:prstGeom>
          <a:ln w="57150">
            <a:solidFill>
              <a:srgbClr val="CD0365"/>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descr="Arrow linking ‘show string’ block in MakeCode to ‘display.scroll’ instruction in Python">
            <a:extLst>
              <a:ext uri="{FF2B5EF4-FFF2-40B4-BE49-F238E27FC236}">
                <a16:creationId xmlns:a16="http://schemas.microsoft.com/office/drawing/2014/main" id="{7A254C6C-BF98-8AA9-11D4-D9C244C05477}"/>
              </a:ext>
            </a:extLst>
          </p:cNvPr>
          <p:cNvCxnSpPr>
            <a:cxnSpLocks/>
          </p:cNvCxnSpPr>
          <p:nvPr/>
        </p:nvCxnSpPr>
        <p:spPr>
          <a:xfrm>
            <a:off x="2540000" y="3632200"/>
            <a:ext cx="2362200" cy="0"/>
          </a:xfrm>
          <a:prstGeom prst="straightConnector1">
            <a:avLst/>
          </a:prstGeom>
          <a:ln w="57150">
            <a:solidFill>
              <a:srgbClr val="CD0365"/>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descr="Arrow linking ‘show string’ block in MakeCode to ‘display.scroll’ instruction in Python">
            <a:extLst>
              <a:ext uri="{FF2B5EF4-FFF2-40B4-BE49-F238E27FC236}">
                <a16:creationId xmlns:a16="http://schemas.microsoft.com/office/drawing/2014/main" id="{6D02791C-BE4C-0F3E-C66B-722839599C32}"/>
              </a:ext>
            </a:extLst>
          </p:cNvPr>
          <p:cNvCxnSpPr>
            <a:cxnSpLocks/>
          </p:cNvCxnSpPr>
          <p:nvPr/>
        </p:nvCxnSpPr>
        <p:spPr>
          <a:xfrm flipV="1">
            <a:off x="2768600" y="3886200"/>
            <a:ext cx="2044700" cy="330200"/>
          </a:xfrm>
          <a:prstGeom prst="straightConnector1">
            <a:avLst/>
          </a:prstGeom>
          <a:ln w="57150">
            <a:solidFill>
              <a:srgbClr val="CD0365"/>
            </a:solidFill>
            <a:tailEnd type="triangle"/>
          </a:ln>
        </p:spPr>
        <p:style>
          <a:lnRef idx="1">
            <a:schemeClr val="accent1"/>
          </a:lnRef>
          <a:fillRef idx="0">
            <a:schemeClr val="accent1"/>
          </a:fillRef>
          <a:effectRef idx="0">
            <a:schemeClr val="accent1"/>
          </a:effectRef>
          <a:fontRef idx="minor">
            <a:schemeClr val="tx1"/>
          </a:fontRef>
        </p:style>
      </p:cxnSp>
      <p:pic>
        <p:nvPicPr>
          <p:cNvPr id="3" name="Graphic 2">
            <a:extLst>
              <a:ext uri="{FF2B5EF4-FFF2-40B4-BE49-F238E27FC236}">
                <a16:creationId xmlns:a16="http://schemas.microsoft.com/office/drawing/2014/main" id="{E941CC92-115A-0C56-581E-6747021E90BF}"/>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8000000">
            <a:off x="7722246" y="1028845"/>
            <a:ext cx="617115" cy="528956"/>
          </a:xfrm>
          <a:prstGeom prst="rect">
            <a:avLst/>
          </a:prstGeom>
        </p:spPr>
      </p:pic>
      <p:pic>
        <p:nvPicPr>
          <p:cNvPr id="6" name="Graphic 5">
            <a:extLst>
              <a:ext uri="{FF2B5EF4-FFF2-40B4-BE49-F238E27FC236}">
                <a16:creationId xmlns:a16="http://schemas.microsoft.com/office/drawing/2014/main" id="{91276C58-D231-5B07-2507-6CEF88E947C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8000000">
            <a:off x="8429808" y="1126537"/>
            <a:ext cx="389165" cy="333570"/>
          </a:xfrm>
          <a:prstGeom prst="rect">
            <a:avLst/>
          </a:prstGeom>
        </p:spPr>
      </p:pic>
    </p:spTree>
    <p:extLst>
      <p:ext uri="{BB962C8B-B14F-4D97-AF65-F5344CB8AC3E}">
        <p14:creationId xmlns:p14="http://schemas.microsoft.com/office/powerpoint/2010/main" val="583652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C7E30C-C02E-F25E-C551-7DAC6F38F8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D12FD7D-8FEF-F193-45A2-FE3E11869A4D}"/>
              </a:ext>
            </a:extLst>
          </p:cNvPr>
          <p:cNvSpPr>
            <a:spLocks noGrp="1"/>
          </p:cNvSpPr>
          <p:nvPr>
            <p:ph type="title"/>
          </p:nvPr>
        </p:nvSpPr>
        <p:spPr>
          <a:xfrm>
            <a:off x="544114" y="225242"/>
            <a:ext cx="5580054" cy="751314"/>
          </a:xfrm>
        </p:spPr>
        <p:txBody>
          <a:bodyPr/>
          <a:lstStyle/>
          <a:p>
            <a:pPr marL="182563"/>
            <a:r>
              <a:rPr lang="en-GB" dirty="0">
                <a:solidFill>
                  <a:srgbClr val="2A94D6"/>
                </a:solidFill>
              </a:rPr>
              <a:t>  </a:t>
            </a:r>
            <a:r>
              <a:rPr lang="en-GB" dirty="0">
                <a:solidFill>
                  <a:srgbClr val="CD0365"/>
                </a:solidFill>
              </a:rPr>
              <a:t>Think:</a:t>
            </a:r>
            <a:r>
              <a:rPr lang="en-GB" dirty="0">
                <a:solidFill>
                  <a:srgbClr val="E7645C"/>
                </a:solidFill>
              </a:rPr>
              <a:t>     </a:t>
            </a:r>
            <a:r>
              <a:rPr lang="en-GB" dirty="0">
                <a:solidFill>
                  <a:schemeClr val="tx1"/>
                </a:solidFill>
              </a:rPr>
              <a:t>loops and sequence 1</a:t>
            </a:r>
          </a:p>
        </p:txBody>
      </p:sp>
      <p:sp>
        <p:nvSpPr>
          <p:cNvPr id="13" name="Rounded Rectangle 12">
            <a:extLst>
              <a:ext uri="{FF2B5EF4-FFF2-40B4-BE49-F238E27FC236}">
                <a16:creationId xmlns:a16="http://schemas.microsoft.com/office/drawing/2014/main" id="{E3FF456E-C760-6227-7F59-532ACD6F3FC3}"/>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CD03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600FE049-297F-E186-E437-E3D0D7F6F4C6}"/>
              </a:ext>
            </a:extLst>
          </p:cNvPr>
          <p:cNvSpPr txBox="1"/>
          <p:nvPr/>
        </p:nvSpPr>
        <p:spPr>
          <a:xfrm>
            <a:off x="342900" y="1102465"/>
            <a:ext cx="4254500" cy="3913251"/>
          </a:xfrm>
          <a:prstGeom prst="rect">
            <a:avLst/>
          </a:prstGeom>
          <a:noFill/>
        </p:spPr>
        <p:txBody>
          <a:bodyPr wrap="square">
            <a:spAutoFit/>
          </a:bodyPr>
          <a:lstStyle/>
          <a:p>
            <a:pPr marL="350837" indent="-342900">
              <a:lnSpc>
                <a:spcPct val="110000"/>
              </a:lnSpc>
              <a:spcBef>
                <a:spcPts val="0"/>
              </a:spcBef>
              <a:spcAft>
                <a:spcPts val="1200"/>
              </a:spcAft>
              <a:buClr>
                <a:srgbClr val="CD0365"/>
              </a:buClr>
              <a:buSzPct val="100000"/>
              <a:buFont typeface="Wingdings" pitchFamily="2" charset="2"/>
              <a:buChar char="§"/>
            </a:pPr>
            <a:r>
              <a:rPr lang="en-GB" sz="2000" b="1" dirty="0">
                <a:solidFill>
                  <a:srgbClr val="CD0365"/>
                </a:solidFill>
                <a:latin typeface="Arial" panose="020B0604020202020204" pitchFamily="34" charset="0"/>
                <a:cs typeface="Arial" panose="020B0604020202020204" pitchFamily="34" charset="0"/>
              </a:rPr>
              <a:t>while True: </a:t>
            </a:r>
            <a:r>
              <a:rPr lang="en-GB" sz="2000" dirty="0">
                <a:latin typeface="Arial" panose="020B0604020202020204" pitchFamily="34" charset="0"/>
                <a:cs typeface="Arial" panose="020B0604020202020204" pitchFamily="34" charset="0"/>
              </a:rPr>
              <a:t>creates a forever loop – like the forever block in </a:t>
            </a:r>
            <a:r>
              <a:rPr lang="en-GB" sz="2000" dirty="0" err="1">
                <a:latin typeface="Arial" panose="020B0604020202020204" pitchFamily="34" charset="0"/>
                <a:cs typeface="Arial" panose="020B0604020202020204" pitchFamily="34" charset="0"/>
              </a:rPr>
              <a:t>MakeCode</a:t>
            </a:r>
            <a:r>
              <a:rPr lang="en-GB" sz="2000" dirty="0">
                <a:latin typeface="Arial" panose="020B0604020202020204" pitchFamily="34" charset="0"/>
                <a:cs typeface="Arial" panose="020B0604020202020204" pitchFamily="34" charset="0"/>
              </a:rPr>
              <a:t>. </a:t>
            </a:r>
          </a:p>
          <a:p>
            <a:pPr marL="350837" indent="-342900">
              <a:lnSpc>
                <a:spcPct val="110000"/>
              </a:lnSpc>
              <a:spcBef>
                <a:spcPts val="0"/>
              </a:spcBef>
              <a:spcAft>
                <a:spcPts val="1200"/>
              </a:spcAft>
              <a:buClr>
                <a:srgbClr val="CD0365"/>
              </a:buClr>
              <a:buSzPct val="100000"/>
              <a:buFont typeface="Wingdings" pitchFamily="2" charset="2"/>
              <a:buChar char="§"/>
            </a:pPr>
            <a:r>
              <a:rPr lang="en-GB" sz="2000" b="1" dirty="0">
                <a:solidFill>
                  <a:srgbClr val="CD0365"/>
                </a:solidFill>
                <a:latin typeface="Arial" panose="020B0604020202020204" pitchFamily="34" charset="0"/>
                <a:cs typeface="Arial" panose="020B0604020202020204" pitchFamily="34" charset="0"/>
              </a:rPr>
              <a:t>Question: </a:t>
            </a:r>
            <a:r>
              <a:rPr lang="en-GB" sz="2000" dirty="0">
                <a:latin typeface="Arial" panose="020B0604020202020204" pitchFamily="34" charset="0"/>
                <a:cs typeface="Arial" panose="020B0604020202020204" pitchFamily="34" charset="0"/>
              </a:rPr>
              <a:t>Why are loops useful in programming? </a:t>
            </a:r>
          </a:p>
          <a:p>
            <a:pPr marL="350837" indent="-342900">
              <a:lnSpc>
                <a:spcPct val="110000"/>
              </a:lnSpc>
              <a:spcBef>
                <a:spcPts val="0"/>
              </a:spcBef>
              <a:spcAft>
                <a:spcPts val="1200"/>
              </a:spcAft>
              <a:buClr>
                <a:srgbClr val="CD0365"/>
              </a:buClr>
              <a:buSzPct val="100000"/>
              <a:buFont typeface="Wingdings" pitchFamily="2" charset="2"/>
              <a:buChar char="§"/>
            </a:pPr>
            <a:r>
              <a:rPr lang="en-GB" sz="2000" b="1" dirty="0">
                <a:solidFill>
                  <a:srgbClr val="CD0365"/>
                </a:solidFill>
                <a:latin typeface="Arial" panose="020B0604020202020204" pitchFamily="34" charset="0"/>
                <a:cs typeface="Arial" panose="020B0604020202020204" pitchFamily="34" charset="0"/>
              </a:rPr>
              <a:t>Answer: </a:t>
            </a:r>
            <a:r>
              <a:rPr lang="en-GB" sz="2000" dirty="0">
                <a:latin typeface="Arial" panose="020B0604020202020204" pitchFamily="34" charset="0"/>
                <a:cs typeface="Arial" panose="020B0604020202020204" pitchFamily="34" charset="0"/>
              </a:rPr>
              <a:t>Loops repeat sections of code and can make code more compact and easier to read. </a:t>
            </a:r>
          </a:p>
          <a:p>
            <a:pPr marL="350837" indent="-342900">
              <a:lnSpc>
                <a:spcPct val="110000"/>
              </a:lnSpc>
              <a:spcBef>
                <a:spcPts val="0"/>
              </a:spcBef>
              <a:spcAft>
                <a:spcPts val="1200"/>
              </a:spcAft>
              <a:buClr>
                <a:srgbClr val="CD0365"/>
              </a:buClr>
              <a:buSzPct val="100000"/>
              <a:buFont typeface="Wingdings" pitchFamily="2" charset="2"/>
              <a:buChar char="§"/>
            </a:pPr>
            <a:endParaRPr lang="en-GB" sz="2000" dirty="0">
              <a:latin typeface="Arial" panose="020B0604020202020204" pitchFamily="34" charset="0"/>
              <a:cs typeface="Arial" panose="020B0604020202020204" pitchFamily="34" charset="0"/>
            </a:endParaRPr>
          </a:p>
        </p:txBody>
      </p:sp>
      <p:pic>
        <p:nvPicPr>
          <p:cNvPr id="18" name="Picture 17" descr="from microbit import *&#10;&#10;while True: &#10; display.show(Image.HEART)&#10; sleep(500)&#10; display.show(Image.HEART_SMALL)&#10; sleep(500)">
            <a:extLst>
              <a:ext uri="{FF2B5EF4-FFF2-40B4-BE49-F238E27FC236}">
                <a16:creationId xmlns:a16="http://schemas.microsoft.com/office/drawing/2014/main" id="{F0B05E0E-3017-45A8-2936-779670809D36}"/>
              </a:ext>
            </a:extLst>
          </p:cNvPr>
          <p:cNvPicPr>
            <a:picLocks noChangeAspect="1"/>
          </p:cNvPicPr>
          <p:nvPr/>
        </p:nvPicPr>
        <p:blipFill>
          <a:blip r:embed="rId3"/>
          <a:srcRect l="4058" r="39054"/>
          <a:stretch>
            <a:fillRect/>
          </a:stretch>
        </p:blipFill>
        <p:spPr>
          <a:xfrm>
            <a:off x="4857750" y="2297421"/>
            <a:ext cx="3867150" cy="2579380"/>
          </a:xfrm>
          <a:prstGeom prst="rect">
            <a:avLst/>
          </a:prstGeom>
        </p:spPr>
      </p:pic>
      <p:pic>
        <p:nvPicPr>
          <p:cNvPr id="19" name="Graphic 18">
            <a:extLst>
              <a:ext uri="{FF2B5EF4-FFF2-40B4-BE49-F238E27FC236}">
                <a16:creationId xmlns:a16="http://schemas.microsoft.com/office/drawing/2014/main" id="{C09AF023-A3E4-F911-0CD5-B4D80CA062CA}"/>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0623016">
            <a:off x="7528227" y="1135191"/>
            <a:ext cx="898668" cy="693258"/>
          </a:xfrm>
          <a:prstGeom prst="rect">
            <a:avLst/>
          </a:prstGeom>
        </p:spPr>
      </p:pic>
    </p:spTree>
    <p:extLst>
      <p:ext uri="{BB962C8B-B14F-4D97-AF65-F5344CB8AC3E}">
        <p14:creationId xmlns:p14="http://schemas.microsoft.com/office/powerpoint/2010/main" val="6163531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A141C7-B561-C0EB-1473-0EB1DCB8BD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0ED83C-084F-FEB7-39BC-92A7AE933D25}"/>
              </a:ext>
            </a:extLst>
          </p:cNvPr>
          <p:cNvSpPr>
            <a:spLocks noGrp="1"/>
          </p:cNvSpPr>
          <p:nvPr>
            <p:ph type="title"/>
          </p:nvPr>
        </p:nvSpPr>
        <p:spPr>
          <a:xfrm>
            <a:off x="544114" y="225242"/>
            <a:ext cx="5580054" cy="751314"/>
          </a:xfrm>
        </p:spPr>
        <p:txBody>
          <a:bodyPr/>
          <a:lstStyle/>
          <a:p>
            <a:pPr marL="182563"/>
            <a:r>
              <a:rPr lang="en-GB" dirty="0">
                <a:solidFill>
                  <a:srgbClr val="2A94D6"/>
                </a:solidFill>
              </a:rPr>
              <a:t>  </a:t>
            </a:r>
            <a:r>
              <a:rPr lang="en-GB" dirty="0">
                <a:solidFill>
                  <a:srgbClr val="CD0365"/>
                </a:solidFill>
              </a:rPr>
              <a:t>Think:</a:t>
            </a:r>
            <a:r>
              <a:rPr lang="en-GB" dirty="0">
                <a:solidFill>
                  <a:srgbClr val="E7645C"/>
                </a:solidFill>
              </a:rPr>
              <a:t>     </a:t>
            </a:r>
            <a:r>
              <a:rPr lang="en-GB" dirty="0">
                <a:solidFill>
                  <a:schemeClr val="tx1"/>
                </a:solidFill>
              </a:rPr>
              <a:t>loops and sequence 2</a:t>
            </a:r>
          </a:p>
        </p:txBody>
      </p:sp>
      <p:sp>
        <p:nvSpPr>
          <p:cNvPr id="13" name="Rounded Rectangle 12">
            <a:extLst>
              <a:ext uri="{FF2B5EF4-FFF2-40B4-BE49-F238E27FC236}">
                <a16:creationId xmlns:a16="http://schemas.microsoft.com/office/drawing/2014/main" id="{AE820B52-79EF-11DA-6D8A-BB8E16747126}"/>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CD036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61E0B2D-5835-FB33-CF29-C3459F87F5BE}"/>
              </a:ext>
            </a:extLst>
          </p:cNvPr>
          <p:cNvSpPr txBox="1"/>
          <p:nvPr/>
        </p:nvSpPr>
        <p:spPr>
          <a:xfrm>
            <a:off x="342900" y="1102465"/>
            <a:ext cx="4254500" cy="3082254"/>
          </a:xfrm>
          <a:prstGeom prst="rect">
            <a:avLst/>
          </a:prstGeom>
          <a:noFill/>
        </p:spPr>
        <p:txBody>
          <a:bodyPr wrap="square">
            <a:spAutoFit/>
          </a:bodyPr>
          <a:lstStyle/>
          <a:p>
            <a:pPr marL="350837" indent="-342900">
              <a:lnSpc>
                <a:spcPct val="110000"/>
              </a:lnSpc>
              <a:spcBef>
                <a:spcPts val="0"/>
              </a:spcBef>
              <a:spcAft>
                <a:spcPts val="1200"/>
              </a:spcAft>
              <a:buClr>
                <a:srgbClr val="CD0365"/>
              </a:buClr>
              <a:buSzPct val="100000"/>
              <a:buFont typeface="Wingdings" pitchFamily="2" charset="2"/>
              <a:buChar char="§"/>
            </a:pPr>
            <a:r>
              <a:rPr lang="en-GB" sz="2000" dirty="0">
                <a:latin typeface="Arial" panose="020B0604020202020204" pitchFamily="34" charset="0"/>
                <a:cs typeface="Arial" panose="020B0604020202020204" pitchFamily="34" charset="0"/>
              </a:rPr>
              <a:t>The instructions for this program are written in </a:t>
            </a:r>
            <a:r>
              <a:rPr lang="en-GB" sz="2000" b="1" dirty="0">
                <a:solidFill>
                  <a:srgbClr val="CD0365"/>
                </a:solidFill>
                <a:latin typeface="Arial" panose="020B0604020202020204" pitchFamily="34" charset="0"/>
                <a:cs typeface="Arial" panose="020B0604020202020204" pitchFamily="34" charset="0"/>
              </a:rPr>
              <a:t>sequence</a:t>
            </a:r>
            <a:r>
              <a:rPr lang="en-GB" sz="2000" dirty="0">
                <a:latin typeface="Arial" panose="020B0604020202020204" pitchFamily="34" charset="0"/>
                <a:cs typeface="Arial" panose="020B0604020202020204" pitchFamily="34" charset="0"/>
              </a:rPr>
              <a:t>. </a:t>
            </a:r>
          </a:p>
          <a:p>
            <a:pPr marL="350837" indent="-342900">
              <a:lnSpc>
                <a:spcPct val="110000"/>
              </a:lnSpc>
              <a:spcBef>
                <a:spcPts val="0"/>
              </a:spcBef>
              <a:spcAft>
                <a:spcPts val="1200"/>
              </a:spcAft>
              <a:buClr>
                <a:srgbClr val="CD0365"/>
              </a:buClr>
              <a:buSzPct val="100000"/>
              <a:buFont typeface="Wingdings" pitchFamily="2" charset="2"/>
              <a:buChar char="§"/>
            </a:pPr>
            <a:r>
              <a:rPr lang="en-GB" sz="2000" b="1" dirty="0">
                <a:solidFill>
                  <a:srgbClr val="CD0365"/>
                </a:solidFill>
                <a:latin typeface="Arial" panose="020B0604020202020204" pitchFamily="34" charset="0"/>
                <a:cs typeface="Arial" panose="020B0604020202020204" pitchFamily="34" charset="0"/>
              </a:rPr>
              <a:t>Question:</a:t>
            </a:r>
            <a:r>
              <a:rPr lang="en-GB" sz="2000" dirty="0">
                <a:latin typeface="Arial" panose="020B0604020202020204" pitchFamily="34" charset="0"/>
                <a:cs typeface="Arial" panose="020B0604020202020204" pitchFamily="34" charset="0"/>
              </a:rPr>
              <a:t> What does </a:t>
            </a:r>
            <a:r>
              <a:rPr lang="en-GB" sz="2000" b="1" dirty="0">
                <a:solidFill>
                  <a:srgbClr val="CD0365"/>
                </a:solidFill>
                <a:latin typeface="Arial" panose="020B0604020202020204" pitchFamily="34" charset="0"/>
                <a:cs typeface="Arial" panose="020B0604020202020204" pitchFamily="34" charset="0"/>
              </a:rPr>
              <a:t>sequence</a:t>
            </a:r>
            <a:r>
              <a:rPr lang="en-GB" sz="2000" dirty="0">
                <a:latin typeface="Arial" panose="020B0604020202020204" pitchFamily="34" charset="0"/>
                <a:cs typeface="Arial" panose="020B0604020202020204" pitchFamily="34" charset="0"/>
              </a:rPr>
              <a:t> mean and why is it important?</a:t>
            </a:r>
          </a:p>
          <a:p>
            <a:pPr marL="350837" indent="-342900">
              <a:lnSpc>
                <a:spcPct val="110000"/>
              </a:lnSpc>
              <a:spcBef>
                <a:spcPts val="0"/>
              </a:spcBef>
              <a:spcAft>
                <a:spcPts val="1200"/>
              </a:spcAft>
              <a:buClr>
                <a:srgbClr val="CD0365"/>
              </a:buClr>
              <a:buSzPct val="100000"/>
              <a:buFont typeface="Wingdings" pitchFamily="2" charset="2"/>
              <a:buChar char="§"/>
            </a:pPr>
            <a:r>
              <a:rPr lang="en-GB" sz="2000" b="1" dirty="0">
                <a:solidFill>
                  <a:srgbClr val="CD0365"/>
                </a:solidFill>
                <a:latin typeface="Arial" panose="020B0604020202020204" pitchFamily="34" charset="0"/>
                <a:cs typeface="Arial" panose="020B0604020202020204" pitchFamily="34" charset="0"/>
              </a:rPr>
              <a:t>Answer:</a:t>
            </a:r>
            <a:r>
              <a:rPr lang="en-GB" sz="2000" dirty="0">
                <a:latin typeface="Arial" panose="020B0604020202020204" pitchFamily="34" charset="0"/>
                <a:cs typeface="Arial" panose="020B0604020202020204" pitchFamily="34" charset="0"/>
              </a:rPr>
              <a:t> ‘Sequence’ means order, and the sequence of instructions must be correct for the program to work correctly.  </a:t>
            </a:r>
          </a:p>
        </p:txBody>
      </p:sp>
      <p:pic>
        <p:nvPicPr>
          <p:cNvPr id="18" name="Picture 17" descr="from microbit import *&#10;&#10;while True: &#10; display.show(Image.HEART)&#10; sleep(500)&#10; display.show(Image.HEART_SMALL)&#10; sleep(500)">
            <a:extLst>
              <a:ext uri="{FF2B5EF4-FFF2-40B4-BE49-F238E27FC236}">
                <a16:creationId xmlns:a16="http://schemas.microsoft.com/office/drawing/2014/main" id="{7C3C700A-CC19-68E6-CA05-9A2188FF5924}"/>
              </a:ext>
            </a:extLst>
          </p:cNvPr>
          <p:cNvPicPr>
            <a:picLocks noChangeAspect="1"/>
          </p:cNvPicPr>
          <p:nvPr/>
        </p:nvPicPr>
        <p:blipFill>
          <a:blip r:embed="rId3"/>
          <a:srcRect l="4058" r="39054"/>
          <a:stretch>
            <a:fillRect/>
          </a:stretch>
        </p:blipFill>
        <p:spPr>
          <a:xfrm>
            <a:off x="4857750" y="2297421"/>
            <a:ext cx="3867150" cy="2579380"/>
          </a:xfrm>
          <a:prstGeom prst="rect">
            <a:avLst/>
          </a:prstGeom>
        </p:spPr>
      </p:pic>
      <p:pic>
        <p:nvPicPr>
          <p:cNvPr id="19" name="Graphic 18">
            <a:extLst>
              <a:ext uri="{FF2B5EF4-FFF2-40B4-BE49-F238E27FC236}">
                <a16:creationId xmlns:a16="http://schemas.microsoft.com/office/drawing/2014/main" id="{33571993-6CC6-5239-9ED7-5BB5468B2D16}"/>
              </a:ext>
              <a:ext uri="{C183D7F6-B498-43B3-948B-1728B52AA6E4}">
                <adec:decorative xmlns:adec="http://schemas.microsoft.com/office/drawing/2017/decorative" val="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0623016">
            <a:off x="7528227" y="1135191"/>
            <a:ext cx="898668" cy="693258"/>
          </a:xfrm>
          <a:prstGeom prst="rect">
            <a:avLst/>
          </a:prstGeom>
        </p:spPr>
      </p:pic>
    </p:spTree>
    <p:extLst>
      <p:ext uri="{BB962C8B-B14F-4D97-AF65-F5344CB8AC3E}">
        <p14:creationId xmlns:p14="http://schemas.microsoft.com/office/powerpoint/2010/main" val="4232001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4B5DAB-9E62-AD39-AAC0-AB4D549EA3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8AE28A-F99D-2322-35E4-2EC1CD3DA574}"/>
              </a:ext>
            </a:extLst>
          </p:cNvPr>
          <p:cNvSpPr>
            <a:spLocks noGrp="1"/>
          </p:cNvSpPr>
          <p:nvPr>
            <p:ph type="title"/>
          </p:nvPr>
        </p:nvSpPr>
        <p:spPr>
          <a:xfrm>
            <a:off x="671114" y="212542"/>
            <a:ext cx="8021427" cy="751314"/>
          </a:xfrm>
        </p:spPr>
        <p:txBody>
          <a:bodyPr/>
          <a:lstStyle/>
          <a:p>
            <a:pPr marL="182563"/>
            <a:r>
              <a:rPr lang="en-GB" dirty="0">
                <a:solidFill>
                  <a:srgbClr val="E7645C"/>
                </a:solidFill>
              </a:rPr>
              <a:t>Create:    </a:t>
            </a:r>
            <a:r>
              <a:rPr lang="en-GB" dirty="0">
                <a:solidFill>
                  <a:schemeClr val="tx1"/>
                </a:solidFill>
              </a:rPr>
              <a:t>edit the code to make a beating heart</a:t>
            </a:r>
          </a:p>
        </p:txBody>
      </p:sp>
      <p:sp>
        <p:nvSpPr>
          <p:cNvPr id="13" name="Rounded Rectangle 12">
            <a:extLst>
              <a:ext uri="{FF2B5EF4-FFF2-40B4-BE49-F238E27FC236}">
                <a16:creationId xmlns:a16="http://schemas.microsoft.com/office/drawing/2014/main" id="{89E45EA7-4FF8-330C-9EEB-9A5194177ABA}"/>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2">
            <a:extLst>
              <a:ext uri="{FF2B5EF4-FFF2-40B4-BE49-F238E27FC236}">
                <a16:creationId xmlns:a16="http://schemas.microsoft.com/office/drawing/2014/main" id="{6F84330F-6E10-A1A5-D26F-8EB380BCE918}"/>
              </a:ext>
            </a:extLst>
          </p:cNvPr>
          <p:cNvSpPr txBox="1">
            <a:spLocks/>
          </p:cNvSpPr>
          <p:nvPr/>
        </p:nvSpPr>
        <p:spPr>
          <a:xfrm>
            <a:off x="378141" y="1166603"/>
            <a:ext cx="4234872" cy="404598"/>
          </a:xfrm>
          <a:prstGeom prst="rect">
            <a:avLst/>
          </a:prstGeom>
        </p:spPr>
        <p:txBody>
          <a:bodyPr vert="horz" wrap="square"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7937" indent="0">
              <a:lnSpc>
                <a:spcPct val="110000"/>
              </a:lnSpc>
              <a:spcBef>
                <a:spcPts val="0"/>
              </a:spcBef>
              <a:spcAft>
                <a:spcPts val="1200"/>
              </a:spcAft>
              <a:buClr>
                <a:srgbClr val="E7645C"/>
              </a:buClr>
              <a:buSzPct val="100000"/>
              <a:buNone/>
            </a:pPr>
            <a:r>
              <a:rPr lang="en-GB" sz="2000" dirty="0"/>
              <a:t>Go to </a:t>
            </a:r>
            <a:r>
              <a:rPr lang="en-GB" sz="2000" dirty="0">
                <a:hlinkClick r:id="rId3"/>
              </a:rPr>
              <a:t>https://python.microbit.org/</a:t>
            </a:r>
            <a:endParaRPr lang="en-GB" sz="2000" dirty="0"/>
          </a:p>
        </p:txBody>
      </p:sp>
      <p:pic>
        <p:nvPicPr>
          <p:cNvPr id="4" name="Picture 3" descr="# Imports go at the top&#10;from microbit import *&#10;&#10;&#10;# Code in a 'while True:' loop repeats forever&#10;while True:&#10;    display.show(Image.HEART)&#10;    sleep(500)&#10;    display.show(Image.HEART_SMALL)&#10;    sleep(500)">
            <a:extLst>
              <a:ext uri="{FF2B5EF4-FFF2-40B4-BE49-F238E27FC236}">
                <a16:creationId xmlns:a16="http://schemas.microsoft.com/office/drawing/2014/main" id="{F0193257-F0BF-1A8B-5721-B0C7A4599352}"/>
              </a:ext>
            </a:extLst>
          </p:cNvPr>
          <p:cNvPicPr>
            <a:picLocks noChangeAspect="1"/>
          </p:cNvPicPr>
          <p:nvPr/>
        </p:nvPicPr>
        <p:blipFill>
          <a:blip r:embed="rId4"/>
          <a:srcRect l="-2365" r="1364"/>
          <a:stretch>
            <a:fillRect/>
          </a:stretch>
        </p:blipFill>
        <p:spPr>
          <a:xfrm>
            <a:off x="-109560" y="2027154"/>
            <a:ext cx="5044417" cy="2816972"/>
          </a:xfrm>
          <a:prstGeom prst="rect">
            <a:avLst/>
          </a:prstGeom>
        </p:spPr>
      </p:pic>
      <p:sp>
        <p:nvSpPr>
          <p:cNvPr id="15" name="Content Placeholder 2">
            <a:extLst>
              <a:ext uri="{FF2B5EF4-FFF2-40B4-BE49-F238E27FC236}">
                <a16:creationId xmlns:a16="http://schemas.microsoft.com/office/drawing/2014/main" id="{B9EB279D-E5D8-CFBF-D927-D8106768D031}"/>
              </a:ext>
            </a:extLst>
          </p:cNvPr>
          <p:cNvSpPr txBox="1">
            <a:spLocks/>
          </p:cNvSpPr>
          <p:nvPr/>
        </p:nvSpPr>
        <p:spPr>
          <a:xfrm>
            <a:off x="5021941" y="1990524"/>
            <a:ext cx="4107543" cy="2853602"/>
          </a:xfrm>
          <a:prstGeom prst="rect">
            <a:avLst/>
          </a:prstGeom>
        </p:spPr>
        <p:txBody>
          <a:bodyPr vert="horz" wrap="square" lIns="91440" tIns="45720" rIns="91440" bIns="45720" rtlCol="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b="0" i="0" kern="1200">
                <a:solidFill>
                  <a:schemeClr val="tx1"/>
                </a:solidFill>
                <a:latin typeface="Arial" panose="020B060402020202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solidFill>
                <a:latin typeface="Arial" panose="020B060402020202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b="0" i="0" kern="1200">
                <a:solidFill>
                  <a:schemeClr val="tx1"/>
                </a:solidFill>
                <a:latin typeface="Arial" panose="020B060402020202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b="0" i="0" kern="1200">
                <a:solidFill>
                  <a:schemeClr val="tx1"/>
                </a:solidFill>
                <a:latin typeface="Arial" panose="020B06040202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350837" indent="-342900">
              <a:lnSpc>
                <a:spcPct val="110000"/>
              </a:lnSpc>
              <a:spcBef>
                <a:spcPts val="0"/>
              </a:spcBef>
              <a:spcAft>
                <a:spcPts val="1200"/>
              </a:spcAft>
              <a:buClr>
                <a:srgbClr val="E7645C"/>
              </a:buClr>
              <a:buSzPct val="100000"/>
              <a:buFont typeface="Wingdings" pitchFamily="2" charset="2"/>
              <a:buChar char="§"/>
            </a:pPr>
            <a:r>
              <a:rPr lang="en-GB" sz="1600" dirty="0"/>
              <a:t>Edit the code carefully so it looks like this. </a:t>
            </a:r>
          </a:p>
          <a:p>
            <a:pPr marL="350837" indent="-342900">
              <a:lnSpc>
                <a:spcPct val="110000"/>
              </a:lnSpc>
              <a:spcBef>
                <a:spcPts val="0"/>
              </a:spcBef>
              <a:spcAft>
                <a:spcPts val="1200"/>
              </a:spcAft>
              <a:buClr>
                <a:srgbClr val="E7645C"/>
              </a:buClr>
              <a:buSzPct val="100000"/>
              <a:buFont typeface="Wingdings" pitchFamily="2" charset="2"/>
              <a:buChar char="§"/>
            </a:pPr>
            <a:r>
              <a:rPr lang="en-GB" sz="1600" dirty="0"/>
              <a:t>Lower case and capital letters are important! </a:t>
            </a:r>
          </a:p>
          <a:p>
            <a:pPr marL="350837" indent="-342900">
              <a:lnSpc>
                <a:spcPct val="110000"/>
              </a:lnSpc>
              <a:spcBef>
                <a:spcPts val="0"/>
              </a:spcBef>
              <a:spcAft>
                <a:spcPts val="1200"/>
              </a:spcAft>
              <a:buClr>
                <a:srgbClr val="E7645C"/>
              </a:buClr>
              <a:buSzPct val="100000"/>
              <a:buFont typeface="Wingdings" pitchFamily="2" charset="2"/>
              <a:buChar char="§"/>
            </a:pPr>
            <a:r>
              <a:rPr lang="en-GB" sz="1600" dirty="0"/>
              <a:t>Remember to keep </a:t>
            </a:r>
            <a:r>
              <a:rPr lang="en-GB" sz="1600" b="1" dirty="0">
                <a:solidFill>
                  <a:srgbClr val="E7645C"/>
                </a:solidFill>
                <a:cs typeface="Arial" panose="020B0604020202020204" pitchFamily="34" charset="0"/>
              </a:rPr>
              <a:t>from </a:t>
            </a:r>
            <a:r>
              <a:rPr lang="en-GB" sz="1600" b="1" dirty="0" err="1">
                <a:solidFill>
                  <a:srgbClr val="E7645C"/>
                </a:solidFill>
                <a:cs typeface="Arial" panose="020B0604020202020204" pitchFamily="34" charset="0"/>
              </a:rPr>
              <a:t>microbit</a:t>
            </a:r>
            <a:r>
              <a:rPr lang="en-GB" sz="1600" b="1" dirty="0">
                <a:solidFill>
                  <a:srgbClr val="E7645C"/>
                </a:solidFill>
                <a:cs typeface="Arial" panose="020B0604020202020204" pitchFamily="34" charset="0"/>
              </a:rPr>
              <a:t> import *</a:t>
            </a:r>
            <a:r>
              <a:rPr lang="en-GB" sz="1600" b="1" dirty="0">
                <a:cs typeface="Arial" panose="020B0604020202020204" pitchFamily="34" charset="0"/>
              </a:rPr>
              <a:t> </a:t>
            </a:r>
            <a:r>
              <a:rPr lang="en-GB" sz="1600" dirty="0">
                <a:cs typeface="Arial" panose="020B0604020202020204" pitchFamily="34" charset="0"/>
              </a:rPr>
              <a:t> a</a:t>
            </a:r>
            <a:r>
              <a:rPr lang="en-GB" sz="1600" dirty="0"/>
              <a:t>t the top. </a:t>
            </a:r>
          </a:p>
          <a:p>
            <a:pPr marL="350837" indent="-342900">
              <a:lnSpc>
                <a:spcPct val="110000"/>
              </a:lnSpc>
              <a:spcBef>
                <a:spcPts val="0"/>
              </a:spcBef>
              <a:spcAft>
                <a:spcPts val="1200"/>
              </a:spcAft>
              <a:buClr>
                <a:srgbClr val="E7645C"/>
              </a:buClr>
              <a:buSzPct val="100000"/>
              <a:buFont typeface="Wingdings" pitchFamily="2" charset="2"/>
              <a:buChar char="§"/>
            </a:pPr>
            <a:r>
              <a:rPr lang="en-GB" sz="1600" dirty="0"/>
              <a:t>Use auto-complete to help you.</a:t>
            </a:r>
          </a:p>
          <a:p>
            <a:pPr marL="350837" indent="-342900">
              <a:lnSpc>
                <a:spcPct val="110000"/>
              </a:lnSpc>
              <a:spcBef>
                <a:spcPts val="0"/>
              </a:spcBef>
              <a:spcAft>
                <a:spcPts val="1200"/>
              </a:spcAft>
              <a:buClr>
                <a:srgbClr val="E7645C"/>
              </a:buClr>
              <a:buSzPct val="100000"/>
              <a:buFont typeface="Wingdings" pitchFamily="2" charset="2"/>
              <a:buChar char="§"/>
            </a:pPr>
            <a:r>
              <a:rPr lang="en-GB" sz="1600" dirty="0"/>
              <a:t>Test your program out in the simulator. </a:t>
            </a:r>
          </a:p>
        </p:txBody>
      </p:sp>
      <p:pic>
        <p:nvPicPr>
          <p:cNvPr id="5" name="Graphic 4">
            <a:extLst>
              <a:ext uri="{FF2B5EF4-FFF2-40B4-BE49-F238E27FC236}">
                <a16:creationId xmlns:a16="http://schemas.microsoft.com/office/drawing/2014/main" id="{5CC66D9C-66E4-457B-5D63-62F0DF8C8109}"/>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8000000">
            <a:off x="7722246" y="1028845"/>
            <a:ext cx="617115" cy="528956"/>
          </a:xfrm>
          <a:prstGeom prst="rect">
            <a:avLst/>
          </a:prstGeom>
        </p:spPr>
      </p:pic>
      <p:pic>
        <p:nvPicPr>
          <p:cNvPr id="3" name="Graphic 2">
            <a:extLst>
              <a:ext uri="{FF2B5EF4-FFF2-40B4-BE49-F238E27FC236}">
                <a16:creationId xmlns:a16="http://schemas.microsoft.com/office/drawing/2014/main" id="{E8D627BA-6465-819B-7962-9EEBC0DD3A87}"/>
              </a:ext>
              <a:ext uri="{C183D7F6-B498-43B3-948B-1728B52AA6E4}">
                <adec:decorative xmlns:adec="http://schemas.microsoft.com/office/drawing/2017/decorative" val="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18000000">
            <a:off x="8429808" y="1126537"/>
            <a:ext cx="389165" cy="333570"/>
          </a:xfrm>
          <a:prstGeom prst="rect">
            <a:avLst/>
          </a:prstGeom>
        </p:spPr>
      </p:pic>
    </p:spTree>
    <p:extLst>
      <p:ext uri="{BB962C8B-B14F-4D97-AF65-F5344CB8AC3E}">
        <p14:creationId xmlns:p14="http://schemas.microsoft.com/office/powerpoint/2010/main" val="3455577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1006A8-0C92-566E-23D8-890F2D1527A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D00069-3163-1602-9010-6A40CA958D1C}"/>
              </a:ext>
            </a:extLst>
          </p:cNvPr>
          <p:cNvSpPr>
            <a:spLocks noGrp="1"/>
          </p:cNvSpPr>
          <p:nvPr>
            <p:ph type="title"/>
          </p:nvPr>
        </p:nvSpPr>
        <p:spPr>
          <a:xfrm>
            <a:off x="671114" y="212542"/>
            <a:ext cx="6521016" cy="751314"/>
          </a:xfrm>
        </p:spPr>
        <p:txBody>
          <a:bodyPr/>
          <a:lstStyle/>
          <a:p>
            <a:pPr marL="182563"/>
            <a:r>
              <a:rPr lang="en-GB" dirty="0">
                <a:solidFill>
                  <a:srgbClr val="E7645C"/>
                </a:solidFill>
              </a:rPr>
              <a:t>Create:    </a:t>
            </a:r>
            <a:r>
              <a:rPr lang="en-GB" dirty="0">
                <a:solidFill>
                  <a:schemeClr val="tx1"/>
                </a:solidFill>
              </a:rPr>
              <a:t>tweak the program – icons 1</a:t>
            </a:r>
          </a:p>
        </p:txBody>
      </p:sp>
      <p:sp>
        <p:nvSpPr>
          <p:cNvPr id="13" name="Rounded Rectangle 12">
            <a:extLst>
              <a:ext uri="{FF2B5EF4-FFF2-40B4-BE49-F238E27FC236}">
                <a16:creationId xmlns:a16="http://schemas.microsoft.com/office/drawing/2014/main" id="{5FC5CA00-6866-E0EA-F745-8442115B9C74}"/>
              </a:ext>
              <a:ext uri="{C183D7F6-B498-43B3-948B-1728B52AA6E4}">
                <adec:decorative xmlns:adec="http://schemas.microsoft.com/office/drawing/2017/decorative" val="1"/>
              </a:ext>
            </a:extLst>
          </p:cNvPr>
          <p:cNvSpPr/>
          <p:nvPr/>
        </p:nvSpPr>
        <p:spPr>
          <a:xfrm>
            <a:off x="378141" y="246868"/>
            <a:ext cx="1796648" cy="664481"/>
          </a:xfrm>
          <a:prstGeom prst="roundRect">
            <a:avLst>
              <a:gd name="adj" fmla="val 50000"/>
            </a:avLst>
          </a:prstGeom>
          <a:noFill/>
          <a:ln w="82550">
            <a:solidFill>
              <a:srgbClr val="E7645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99BCBFA-4555-1691-93A4-D233B1C3645E}"/>
              </a:ext>
            </a:extLst>
          </p:cNvPr>
          <p:cNvSpPr txBox="1"/>
          <p:nvPr/>
        </p:nvSpPr>
        <p:spPr>
          <a:xfrm>
            <a:off x="291153" y="1101438"/>
            <a:ext cx="8001000" cy="982770"/>
          </a:xfrm>
          <a:prstGeom prst="rect">
            <a:avLst/>
          </a:prstGeom>
          <a:noFill/>
        </p:spPr>
        <p:txBody>
          <a:bodyPr wrap="square">
            <a:spAutoFit/>
          </a:bodyPr>
          <a:lstStyle/>
          <a:p>
            <a:pPr marL="350837" indent="-342900">
              <a:lnSpc>
                <a:spcPct val="110000"/>
              </a:lnSpc>
              <a:spcBef>
                <a:spcPts val="0"/>
              </a:spcBef>
              <a:spcAft>
                <a:spcPts val="1200"/>
              </a:spcAft>
              <a:buClr>
                <a:srgbClr val="E7645C"/>
              </a:buClr>
              <a:buSzPct val="100000"/>
              <a:buFont typeface="Wingdings" pitchFamily="2" charset="2"/>
              <a:buChar char="§"/>
            </a:pPr>
            <a:r>
              <a:rPr lang="en-GB" dirty="0">
                <a:latin typeface="Arial" panose="020B0604020202020204" pitchFamily="34" charset="0"/>
                <a:cs typeface="Arial" panose="020B0604020202020204" pitchFamily="34" charset="0"/>
              </a:rPr>
              <a:t>Click on </a:t>
            </a:r>
            <a:r>
              <a:rPr lang="en-GB" b="1" dirty="0">
                <a:solidFill>
                  <a:srgbClr val="E7645C"/>
                </a:solidFill>
                <a:latin typeface="Arial" panose="020B0604020202020204" pitchFamily="34" charset="0"/>
                <a:cs typeface="Arial" panose="020B0604020202020204" pitchFamily="34" charset="0"/>
              </a:rPr>
              <a:t>Reference</a:t>
            </a:r>
            <a:r>
              <a:rPr lang="en-GB" dirty="0">
                <a:latin typeface="Arial" panose="020B0604020202020204" pitchFamily="34" charset="0"/>
                <a:cs typeface="Arial" panose="020B0604020202020204" pitchFamily="34" charset="0"/>
              </a:rPr>
              <a:t> then </a:t>
            </a:r>
            <a:r>
              <a:rPr lang="en-GB" b="1" dirty="0">
                <a:solidFill>
                  <a:srgbClr val="E7645C"/>
                </a:solidFill>
                <a:latin typeface="Arial" panose="020B0604020202020204" pitchFamily="34" charset="0"/>
                <a:cs typeface="Arial" panose="020B0604020202020204" pitchFamily="34" charset="0"/>
              </a:rPr>
              <a:t>Display</a:t>
            </a:r>
            <a:r>
              <a:rPr lang="en-GB" dirty="0">
                <a:latin typeface="Arial" panose="020B0604020202020204" pitchFamily="34" charset="0"/>
                <a:cs typeface="Arial" panose="020B0604020202020204" pitchFamily="34" charset="0"/>
              </a:rPr>
              <a:t>. Under the heading </a:t>
            </a:r>
            <a:r>
              <a:rPr lang="en-GB" b="1" dirty="0">
                <a:solidFill>
                  <a:srgbClr val="E7645C"/>
                </a:solidFill>
                <a:latin typeface="Arial" panose="020B0604020202020204" pitchFamily="34" charset="0"/>
                <a:cs typeface="Arial" panose="020B0604020202020204" pitchFamily="34" charset="0"/>
              </a:rPr>
              <a:t>Images: built-in</a:t>
            </a:r>
            <a:r>
              <a:rPr lang="en-GB" dirty="0">
                <a:latin typeface="Arial" panose="020B0604020202020204" pitchFamily="34" charset="0"/>
                <a:cs typeface="Arial" panose="020B0604020202020204" pitchFamily="34" charset="0"/>
              </a:rPr>
              <a:t>, select a third image you would like to use in your animation using the drop-down arrow. For example, </a:t>
            </a:r>
            <a:r>
              <a:rPr lang="en-GB" b="1" dirty="0">
                <a:solidFill>
                  <a:srgbClr val="E7645C"/>
                </a:solidFill>
                <a:latin typeface="Arial" panose="020B0604020202020204" pitchFamily="34" charset="0"/>
                <a:cs typeface="Arial" panose="020B0604020202020204" pitchFamily="34" charset="0"/>
              </a:rPr>
              <a:t>HAPPY</a:t>
            </a:r>
            <a:r>
              <a:rPr lang="en-GB" dirty="0">
                <a:latin typeface="Arial" panose="020B0604020202020204" pitchFamily="34" charset="0"/>
                <a:cs typeface="Arial" panose="020B0604020202020204" pitchFamily="34" charset="0"/>
              </a:rPr>
              <a:t>. </a:t>
            </a:r>
          </a:p>
        </p:txBody>
      </p:sp>
      <p:pic>
        <p:nvPicPr>
          <p:cNvPr id="9" name="Graphic 8">
            <a:extLst>
              <a:ext uri="{FF2B5EF4-FFF2-40B4-BE49-F238E27FC236}">
                <a16:creationId xmlns:a16="http://schemas.microsoft.com/office/drawing/2014/main" id="{9B218C04-202A-4B10-BB8A-FD4013E844D6}"/>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20051668">
            <a:off x="8048750" y="255428"/>
            <a:ext cx="693481" cy="960966"/>
          </a:xfrm>
          <a:prstGeom prst="rect">
            <a:avLst/>
          </a:prstGeom>
        </p:spPr>
      </p:pic>
      <p:pic>
        <p:nvPicPr>
          <p:cNvPr id="6" name="Picture 5" descr="The reference with the ‘Display’ section selected and the Images: built in snippet shown. ">
            <a:extLst>
              <a:ext uri="{FF2B5EF4-FFF2-40B4-BE49-F238E27FC236}">
                <a16:creationId xmlns:a16="http://schemas.microsoft.com/office/drawing/2014/main" id="{146A0D15-1258-393C-52CE-2A1E2DCF84D7}"/>
              </a:ext>
            </a:extLst>
          </p:cNvPr>
          <p:cNvPicPr>
            <a:picLocks noChangeAspect="1"/>
          </p:cNvPicPr>
          <p:nvPr/>
        </p:nvPicPr>
        <p:blipFill>
          <a:blip r:embed="rId5"/>
          <a:stretch>
            <a:fillRect/>
          </a:stretch>
        </p:blipFill>
        <p:spPr>
          <a:xfrm>
            <a:off x="165100" y="2438400"/>
            <a:ext cx="3200400" cy="2562069"/>
          </a:xfrm>
          <a:prstGeom prst="rect">
            <a:avLst/>
          </a:prstGeom>
        </p:spPr>
      </p:pic>
      <p:pic>
        <p:nvPicPr>
          <p:cNvPr id="5" name="Picture 4" descr="from microbit import *&#10;&#10;while True: &#10; display.show(Image.HEART)&#10; sleep(500)&#10; display.show(Image.HEART_SMALL)&#10; sleep(500)&#10; display.show(Image.HAPPY)&#10; sleep(400)">
            <a:extLst>
              <a:ext uri="{FF2B5EF4-FFF2-40B4-BE49-F238E27FC236}">
                <a16:creationId xmlns:a16="http://schemas.microsoft.com/office/drawing/2014/main" id="{404C11CA-1330-CA79-0EC6-EDDC09B4DED2}"/>
              </a:ext>
            </a:extLst>
          </p:cNvPr>
          <p:cNvPicPr>
            <a:picLocks noChangeAspect="1"/>
          </p:cNvPicPr>
          <p:nvPr/>
        </p:nvPicPr>
        <p:blipFill>
          <a:blip r:embed="rId6"/>
          <a:stretch>
            <a:fillRect/>
          </a:stretch>
        </p:blipFill>
        <p:spPr>
          <a:xfrm>
            <a:off x="3746500" y="2892530"/>
            <a:ext cx="5277437" cy="2079520"/>
          </a:xfrm>
          <a:prstGeom prst="rect">
            <a:avLst/>
          </a:prstGeom>
        </p:spPr>
      </p:pic>
    </p:spTree>
    <p:extLst>
      <p:ext uri="{BB962C8B-B14F-4D97-AF65-F5344CB8AC3E}">
        <p14:creationId xmlns:p14="http://schemas.microsoft.com/office/powerpoint/2010/main" val="11872692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3298</TotalTime>
  <Words>1186</Words>
  <Application>Microsoft Macintosh PowerPoint</Application>
  <PresentationFormat>On-screen Show (16:9)</PresentationFormat>
  <Paragraphs>107</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Wingdings</vt:lpstr>
      <vt:lpstr>Office Theme</vt:lpstr>
      <vt:lpstr>Lesson 2 Python beating heart</vt:lpstr>
      <vt:lpstr>Recap:     micro:bit Python Editor</vt:lpstr>
      <vt:lpstr>Recap:     Python code you already know</vt:lpstr>
      <vt:lpstr>Think:     learning objectives</vt:lpstr>
      <vt:lpstr>  Think:     compare MakeCode to Python</vt:lpstr>
      <vt:lpstr>  Think:     loops and sequence 1</vt:lpstr>
      <vt:lpstr>  Think:     loops and sequence 2</vt:lpstr>
      <vt:lpstr>Create:    edit the code to make a beating heart</vt:lpstr>
      <vt:lpstr>Create:    tweak the program – icons 1</vt:lpstr>
      <vt:lpstr>Create:    tweak the program – icons 2</vt:lpstr>
      <vt:lpstr> Create:    tweak the program – animation speed 1</vt:lpstr>
      <vt:lpstr> Create:     tweak the program – animation speed 2</vt:lpstr>
      <vt:lpstr> Create:     tweak the program – icons 3</vt:lpstr>
      <vt:lpstr> Create:     tweak the program – be creative</vt:lpstr>
      <vt:lpstr> Create:     send to micro:bit</vt:lpstr>
      <vt:lpstr>Extend       Make your own image     </vt:lpstr>
      <vt:lpstr>Evaluate</vt:lpstr>
      <vt:lpstr>Evaluate     revisit the learning objectives</vt:lpstr>
      <vt:lpstr>Next steps</vt:lpstr>
      <vt:lpstr>Visit microbit.org/teach for more lessons, projects, courses and help.</vt:lpstr>
    </vt:vector>
  </TitlesOfParts>
  <Manager/>
  <Company>Micro:bit Educational Foundation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Name badge</dc:title>
  <dc:subject/>
  <dc:creator>Micro:bit Educational Foundation</dc:creator>
  <cp:keywords/>
  <dc:description>Updated 22 Apr 24</dc:description>
  <cp:lastModifiedBy>Giles Booth</cp:lastModifiedBy>
  <cp:revision>465</cp:revision>
  <cp:lastPrinted>2026-03-02T17:47:44Z</cp:lastPrinted>
  <dcterms:created xsi:type="dcterms:W3CDTF">2023-03-14T10:37:03Z</dcterms:created>
  <dcterms:modified xsi:type="dcterms:W3CDTF">2026-04-21T10:46:23Z</dcterms:modified>
  <cp:category/>
</cp:coreProperties>
</file>