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70" r:id="rId2"/>
    <p:sldId id="274" r:id="rId3"/>
    <p:sldId id="276" r:id="rId4"/>
    <p:sldId id="291" r:id="rId5"/>
    <p:sldId id="292" r:id="rId6"/>
    <p:sldId id="288" r:id="rId7"/>
    <p:sldId id="302" r:id="rId8"/>
    <p:sldId id="294" r:id="rId9"/>
    <p:sldId id="295" r:id="rId10"/>
    <p:sldId id="287" r:id="rId11"/>
    <p:sldId id="296" r:id="rId12"/>
    <p:sldId id="297" r:id="rId13"/>
    <p:sldId id="298" r:id="rId14"/>
    <p:sldId id="300" r:id="rId15"/>
    <p:sldId id="307" r:id="rId16"/>
    <p:sldId id="303" r:id="rId17"/>
    <p:sldId id="304" r:id="rId18"/>
    <p:sldId id="293" r:id="rId19"/>
    <p:sldId id="301" r:id="rId20"/>
    <p:sldId id="306" r:id="rId21"/>
    <p:sldId id="289" r:id="rId22"/>
    <p:sldId id="308" r:id="rId23"/>
    <p:sldId id="309" r:id="rId24"/>
    <p:sldId id="282" r:id="rId25"/>
    <p:sldId id="281" r:id="rId26"/>
    <p:sldId id="283" r:id="rId27"/>
    <p:sldId id="265" r:id="rId28"/>
    <p:sldId id="266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98D0327-BAC9-7743-BD99-480A34FB02C6}">
          <p14:sldIdLst>
            <p14:sldId id="270"/>
            <p14:sldId id="274"/>
            <p14:sldId id="276"/>
          </p14:sldIdLst>
        </p14:section>
        <p14:section name="What is Python and why code in Python?" id="{506950B2-7CF4-B24C-B18E-40D170718BEA}">
          <p14:sldIdLst>
            <p14:sldId id="291"/>
            <p14:sldId id="292"/>
          </p14:sldIdLst>
        </p14:section>
        <p14:section name="Finding your way around the Python Editor" id="{A1BBDCAF-F0F9-8A4D-8969-022EE63736E3}">
          <p14:sldIdLst>
            <p14:sldId id="288"/>
            <p14:sldId id="302"/>
            <p14:sldId id="294"/>
            <p14:sldId id="295"/>
            <p14:sldId id="287"/>
            <p14:sldId id="296"/>
            <p14:sldId id="297"/>
            <p14:sldId id="298"/>
            <p14:sldId id="300"/>
            <p14:sldId id="307"/>
            <p14:sldId id="303"/>
            <p14:sldId id="304"/>
            <p14:sldId id="293"/>
            <p14:sldId id="301"/>
          </p14:sldIdLst>
        </p14:section>
        <p14:section name="Making a name badge" id="{EA058A06-D2CF-584A-A1EB-C281E6EBDE39}">
          <p14:sldIdLst>
            <p14:sldId id="306"/>
            <p14:sldId id="289"/>
            <p14:sldId id="308"/>
            <p14:sldId id="309"/>
          </p14:sldIdLst>
        </p14:section>
        <p14:section name="Extend, evaluate and next steps" id="{CE2C5444-F913-464C-A070-D44BBF09DA1A}">
          <p14:sldIdLst>
            <p14:sldId id="282"/>
            <p14:sldId id="281"/>
            <p14:sldId id="28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2BF18-B541-2123-2B05-9BC637B7B154}" name="Giles Booth" initials="GB" userId="S::giles@microbit.org::56a1ec5d-ec88-44ef-8e12-a07e6ae06659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2D6"/>
    <a:srgbClr val="E7645C"/>
    <a:srgbClr val="CD0365"/>
    <a:srgbClr val="2A94D6"/>
    <a:srgbClr val="3FB6FE"/>
    <a:srgbClr val="6C4BC1"/>
    <a:srgbClr val="00A000"/>
    <a:srgbClr val="7BCDC3"/>
    <a:srgbClr val="00C80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22"/>
    <p:restoredTop sz="86497"/>
  </p:normalViewPr>
  <p:slideViewPr>
    <p:cSldViewPr snapToGrid="0">
      <p:cViewPr varScale="1">
        <p:scale>
          <a:sx n="149" d="100"/>
          <a:sy n="149" d="100"/>
        </p:scale>
        <p:origin x="872" y="176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-277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51BBB-E0CA-828F-6CA7-A37603D36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D9E65-E4B0-4DA3-5D84-8BDB88EAD3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D9F5F-5340-4128-542B-26C81D1C1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that while True: in Python is the equivalent of forever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It creates a loop that repeats forever.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Remind students that loops repeat sections of code and can make code more compact and easier to read.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that the sequence of instructions in Python and the sequence of the blocks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is important. The sequence of instructions must be correct for the program to work correctly.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5A986-02EA-194B-C15A-0626FBED2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769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3255F-F0CE-B7BA-DB9B-A2ABB6868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C21F1B-860E-7B05-1A51-82116E70B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0A0EF1-7A9E-5E1D-271D-6936F1733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33812-E663-E4E4-2622-ACCDCA732E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198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EF066-06F1-0C8C-06C8-4FA5D5FE4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2B987F-642F-41DB-F150-D8B12EC05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8E5DD1-33C6-EBB2-7E01-BECC4C448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07349-6303-CA02-ED81-F8BC38F593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309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2C584-DB5E-4177-F664-8C53E482F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166444-B292-B42D-4CBB-E57EA3F35D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E866CA-9979-896B-A792-BEA611D23D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FD6DF7-D937-F4AC-EB3C-DBFE03018D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412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8EB94-133B-123A-B517-242E304D1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A25E79-6987-3A86-8A9B-C9DD35798C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B3112-B302-9CDD-0E6E-3A008BCBD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310E3D-D17E-F58D-F087-A7CA10BCA3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263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E9257-82E5-9B66-117D-B6F343ED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4702F9-145F-0448-BD7E-F78D45315E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91DAFC-7416-38F0-11EF-BB4C859F3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that when you remove the indentation from line 9, the instruction to display the word ‘hello’ is taken out of the loop so the code does not run.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0CD9D0-740E-E110-E732-CC67B7F82D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247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2BFE2-5658-C895-362D-94EA72486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DC501C-CD0A-2976-4B75-0F8369C6D3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8B280A-1E32-F11F-A1D4-A78899D922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Show your students how spelling errors are flagged up.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Remove a letter from the example code, for example, remove the letter ‘s’ from the word ‘display’ so that the red underlining appears.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6B318B-C8FC-11F6-2D19-A75D662E1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594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DD2F4-5175-8936-2CF6-2473BAB8C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E3BC91-AE48-F5B5-987B-99052791F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BF7698-9EFD-6567-A23F-41AD4D0DD3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Demonstrate the red dot tip by changing the letter ‘T’ to a lower-case ‘t’ in ‘while True’.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456751-C6B9-1D2D-FA19-01E6A9372B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575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354B7-0D0C-8B44-D6C3-8DAE044FF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7AF3DF-1DB3-F431-0C3E-8F323107DF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31A227-70F6-2AE1-2C4A-366736523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0005C0-0CC4-03F7-CE8B-0F0A622F20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002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1AF13-C5AA-4C2B-7E27-7CFA273FE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6B04D9-D389-584F-B963-F35ED4BE3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FFF2AF-DFDA-76C9-7D83-59E629CC1B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B35B1C-0C86-F049-3538-4B12E4A683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631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5709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0A7A-1A02-BFE1-8BAB-C5EEEEDEC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148F14-076A-BCB9-A75A-F0F154A40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68163E-52B1-C321-CE15-6910E6A29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47C5D-5088-03C8-CE6F-1E3C32EDA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911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759B8-1A99-68FD-18CE-B1D9C084D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D03E66-D1A2-523B-92B5-85EB93BC0F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869E2D-6F77-D40F-E964-56147A355F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debug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8C4FC2-6A12-01E4-F688-509867A004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3563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234C5-A2A8-CC5B-5474-21D735B9F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A3E1B-FDAC-DB4C-8F55-63A5D2B85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6F00AF-8513-E6CA-D11E-F5F887B7D8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390D6-8348-9F17-56B2-46B455AA1A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6570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5AC99-0AF2-157D-BF14-76846DA0D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8F8A15-4309-B663-399F-048AC160B3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7B76FE-2AA1-4253-35EC-5FAC5244E9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also drag and drop Python project files into the editor window.</a:t>
            </a: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also save projects as Python .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py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files using the three dots on the ‘Save’ button. The .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py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files will be much smaller than .hex files, and can be opened in other Python or text editors, but cannot be transferred direct to the MICROBIT drive on a computer by dragging and dropping. They can be re-loaded into the Python editor, however.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F51D77-F383-CBAD-A965-D16C5E78C6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6333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008AE-FABF-D4EB-BBA8-BE74BB9AB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1C11A7-294A-8990-2862-901CA3D97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9C4D77-C990-E66E-9738-C70A48836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36684F-212D-DE61-98A1-680A17186E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066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69361-EBF6-5C43-609D-ACF9E99F6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B3301E-38E6-6717-A6F9-E9901BCB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68A339-D0D3-A968-AD75-3660C3097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65A270-7663-C709-BF5A-16423D8967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325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783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6D376-23E1-F6D9-F4BD-7ABA455DD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2B9041-6BFD-5176-BA62-641352933D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28B12D-974A-4AD8-0DB6-E4D9B1A739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131C1-DEEF-6EE7-7A6A-C2FEC2B830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311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E067A-623E-55F0-7346-7B45A962F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96EEB8-A9BE-1EE2-D711-2043C34C7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6470DA-C2EB-4163-240E-154B6759AF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35906-EBD6-CB7D-C88E-733507F295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650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EE34A-4969-72FC-9521-3CFE6FD85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EE034-659A-08A2-3881-AD54C30B5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0BF15C-31D8-6076-2F07-7DD718503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6275A-1967-6E53-C5E9-BC9B40736C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869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Python and the </a:t>
            </a:r>
            <a:r>
              <a:rPr lang="en-GB" sz="2000" b="0" i="0" kern="1200" dirty="0" err="1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6C4BC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6C4BC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/>
              <a:t>Click to edit Lesson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hyperlink" Target="https://microbit.org/teach/" TargetMode="External"/><Relationship Id="rId4" Type="http://schemas.openxmlformats.org/officeDocument/2006/relationships/image" Target="../media/image11.svg"/><Relationship Id="rId9" Type="http://schemas.openxmlformats.org/officeDocument/2006/relationships/image" Target="../media/image1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g"/><Relationship Id="rId4" Type="http://schemas.openxmlformats.org/officeDocument/2006/relationships/image" Target="../media/image4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jpg"/><Relationship Id="rId4" Type="http://schemas.openxmlformats.org/officeDocument/2006/relationships/image" Target="../media/image4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jpg"/><Relationship Id="rId4" Type="http://schemas.openxmlformats.org/officeDocument/2006/relationships/image" Target="../media/image5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0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FfVinxVyzYo?feature=oembed" TargetMode="External"/><Relationship Id="rId6" Type="http://schemas.openxmlformats.org/officeDocument/2006/relationships/image" Target="../media/image19.png"/><Relationship Id="rId11" Type="http://schemas.openxmlformats.org/officeDocument/2006/relationships/image" Target="../media/image23.jpeg"/><Relationship Id="rId5" Type="http://schemas.openxmlformats.org/officeDocument/2006/relationships/image" Target="../media/image18.svg"/><Relationship Id="rId10" Type="http://schemas.openxmlformats.org/officeDocument/2006/relationships/hyperlink" Target="https://youtu.be/FfVinxVyzYo" TargetMode="External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3.jpg"/><Relationship Id="rId4" Type="http://schemas.openxmlformats.org/officeDocument/2006/relationships/image" Target="../media/image6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jpeg"/><Relationship Id="rId7" Type="http://schemas.openxmlformats.org/officeDocument/2006/relationships/image" Target="../media/image68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9" Type="http://schemas.openxmlformats.org/officeDocument/2006/relationships/image" Target="../media/image70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24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svg"/><Relationship Id="rId5" Type="http://schemas.openxmlformats.org/officeDocument/2006/relationships/image" Target="../media/image26.png"/><Relationship Id="rId4" Type="http://schemas.openxmlformats.org/officeDocument/2006/relationships/image" Target="../media/image71.svg"/><Relationship Id="rId9" Type="http://schemas.openxmlformats.org/officeDocument/2006/relationships/image" Target="../media/image27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gif"/><Relationship Id="rId7" Type="http://schemas.openxmlformats.org/officeDocument/2006/relationships/image" Target="../media/image79.sv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sv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13" Type="http://schemas.openxmlformats.org/officeDocument/2006/relationships/image" Target="../media/image92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86.png"/><Relationship Id="rId12" Type="http://schemas.openxmlformats.org/officeDocument/2006/relationships/image" Target="../media/image91.sv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sv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svg"/><Relationship Id="rId4" Type="http://schemas.openxmlformats.org/officeDocument/2006/relationships/hyperlink" Target="https://creativecommons.org/licenses/by-sa/4.0/" TargetMode="External"/><Relationship Id="rId9" Type="http://schemas.openxmlformats.org/officeDocument/2006/relationships/image" Target="../media/image88.png"/><Relationship Id="rId14" Type="http://schemas.openxmlformats.org/officeDocument/2006/relationships/image" Target="../media/image9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mREwMW69qKc?feature=oembed" TargetMode="External"/><Relationship Id="rId6" Type="http://schemas.openxmlformats.org/officeDocument/2006/relationships/hyperlink" Target="https://youtu.be/mREwMW69qKc" TargetMode="External"/><Relationship Id="rId5" Type="http://schemas.openxmlformats.org/officeDocument/2006/relationships/image" Target="../media/image15.emf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ython.microbit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5639558" cy="1828193"/>
          </a:xfrm>
        </p:spPr>
        <p:txBody>
          <a:bodyPr/>
          <a:lstStyle/>
          <a:p>
            <a:r>
              <a:rPr lang="en-US" dirty="0"/>
              <a:t>Lesson 1</a:t>
            </a:r>
            <a:br>
              <a:rPr lang="en-US" dirty="0"/>
            </a:br>
            <a:r>
              <a:rPr lang="en-US" dirty="0"/>
              <a:t>Python name badge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7" name="Picture 6" descr="The micro:bit showing the name badge project.">
            <a:extLst>
              <a:ext uri="{FF2B5EF4-FFF2-40B4-BE49-F238E27FC236}">
                <a16:creationId xmlns:a16="http://schemas.microsoft.com/office/drawing/2014/main" id="{7146F5CF-D78D-6707-ECAD-97339D012F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6137" y="2968299"/>
            <a:ext cx="2060599" cy="15428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653AB-D29E-88C0-D12A-CAEE5805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202" y="3739736"/>
            <a:ext cx="906368" cy="9063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145A45-87A4-013F-356F-1C60E05E9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5476" y="699151"/>
            <a:ext cx="2061260" cy="17061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636713-D36F-487C-7730-636C0E2D5387}"/>
              </a:ext>
            </a:extLst>
          </p:cNvPr>
          <p:cNvSpPr txBox="1"/>
          <p:nvPr/>
        </p:nvSpPr>
        <p:spPr>
          <a:xfrm>
            <a:off x="793179" y="478415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April 2026. Visit 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https://microbit.org/teach/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most up-to-date resources.</a:t>
            </a:r>
          </a:p>
        </p:txBody>
      </p:sp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B7A4-1142-019F-EBAD-01840A2F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E9CD3-ACED-876D-7DB9-D721DCC8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703878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Explore:</a:t>
            </a:r>
            <a:r>
              <a:rPr lang="en-GB" dirty="0">
                <a:solidFill>
                  <a:srgbClr val="E7645C"/>
                </a:solidFill>
              </a:rPr>
              <a:t>    </a:t>
            </a:r>
            <a:r>
              <a:rPr lang="en-GB" dirty="0">
                <a:solidFill>
                  <a:schemeClr val="tx1"/>
                </a:solidFill>
              </a:rPr>
              <a:t>compare </a:t>
            </a:r>
            <a:r>
              <a:rPr lang="en-GB" dirty="0" err="1">
                <a:solidFill>
                  <a:schemeClr val="tx1"/>
                </a:solidFill>
              </a:rPr>
              <a:t>MakeCode</a:t>
            </a:r>
            <a:r>
              <a:rPr lang="en-GB" dirty="0">
                <a:solidFill>
                  <a:schemeClr val="tx1"/>
                </a:solidFill>
              </a:rPr>
              <a:t> to Python</a:t>
            </a:r>
          </a:p>
        </p:txBody>
      </p:sp>
      <p:pic>
        <p:nvPicPr>
          <p:cNvPr id="6" name="Picture 5" descr="MakeCode blocks: &#10;&#10;Forever block with the following blocks inside it: &#10;&#10;- show icon heart&#10;- pause 1000 ms&#10;- show string “hello!” ">
            <a:extLst>
              <a:ext uri="{FF2B5EF4-FFF2-40B4-BE49-F238E27FC236}">
                <a16:creationId xmlns:a16="http://schemas.microsoft.com/office/drawing/2014/main" id="{83F67398-81E3-410B-4550-58F1099C6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3" y="1507259"/>
            <a:ext cx="2944154" cy="2774950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97F99B9-BF49-EFAE-F18F-873D02826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Starter code from Python Editor: &#10;&#10;# Imports go at the top&#10;from microbit import *&#10;&#10;# Code in a ‘while True:’ loop repeats forever while True:&#10;while True: &#10;    display.show(Image.HEART)&#10;    sleep(1000)&#10;    display.scroll(‘Hello’) ">
            <a:extLst>
              <a:ext uri="{FF2B5EF4-FFF2-40B4-BE49-F238E27FC236}">
                <a16:creationId xmlns:a16="http://schemas.microsoft.com/office/drawing/2014/main" id="{52818FAA-9926-30F2-A217-F39166A86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9445" y="1540740"/>
            <a:ext cx="5322999" cy="247015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74B2AE3-3475-3EA8-1D6C-1CF5CC3D9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908464" y="2010064"/>
            <a:ext cx="2238663" cy="777010"/>
          </a:xfrm>
          <a:prstGeom prst="straightConnector1">
            <a:avLst/>
          </a:prstGeom>
          <a:ln w="57150">
            <a:solidFill>
              <a:srgbClr val="2A94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A692D20-5D3A-75ED-C5FE-4AAEA626F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394527" y="2553855"/>
            <a:ext cx="2120905" cy="555337"/>
          </a:xfrm>
          <a:prstGeom prst="straightConnector1">
            <a:avLst/>
          </a:prstGeom>
          <a:ln w="57150">
            <a:solidFill>
              <a:srgbClr val="2A94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254C6C-BF98-8AA9-11D4-D9C244C05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32363" y="3109192"/>
            <a:ext cx="1883069" cy="244763"/>
          </a:xfrm>
          <a:prstGeom prst="straightConnector1">
            <a:avLst/>
          </a:prstGeom>
          <a:ln w="57150">
            <a:solidFill>
              <a:srgbClr val="2A94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E0B3889-8691-2B0A-DE99-9945C3224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951017" y="3572163"/>
            <a:ext cx="1620983" cy="116609"/>
          </a:xfrm>
          <a:prstGeom prst="straightConnector1">
            <a:avLst/>
          </a:prstGeom>
          <a:ln w="57150">
            <a:solidFill>
              <a:srgbClr val="2A94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6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C0D37-8AD5-E1D0-B40A-CA8FF1254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080AD2C-1684-2CEE-922C-15A8E44C1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5154614-FE55-89E1-3892-9FCC2E222A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8095165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editor: comments and imports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D4E811-36E1-D9B9-1F1E-7FA42191B675}"/>
              </a:ext>
            </a:extLst>
          </p:cNvPr>
          <p:cNvSpPr txBox="1"/>
          <p:nvPr/>
        </p:nvSpPr>
        <p:spPr>
          <a:xfrm>
            <a:off x="291153" y="1101438"/>
            <a:ext cx="8001000" cy="3913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can </a:t>
            </a: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existing code or delete it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write your own code in its place.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Lines starting with a # symbol are </a:t>
            </a:r>
            <a:r>
              <a:rPr lang="en-GB" b="1" dirty="0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– it’s a good idea to add comments about how your code works so you, or others, can understand it and modify it later.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you delete code, you must always leave the </a:t>
            </a: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 line of code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near the top because it imports the Python library that allows access to all the sensors, and inputs and outputs on the micro:bit.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from microbit import * ">
            <a:extLst>
              <a:ext uri="{FF2B5EF4-FFF2-40B4-BE49-F238E27FC236}">
                <a16:creationId xmlns:a16="http://schemas.microsoft.com/office/drawing/2014/main" id="{81612EF9-B77D-DB9D-450A-B1817DC0A0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889" t="12044" r="25579" b="77088"/>
          <a:stretch>
            <a:fillRect/>
          </a:stretch>
        </p:blipFill>
        <p:spPr>
          <a:xfrm>
            <a:off x="415616" y="4508806"/>
            <a:ext cx="5736568" cy="441498"/>
          </a:xfrm>
          <a:prstGeom prst="rect">
            <a:avLst/>
          </a:prstGeom>
        </p:spPr>
      </p:pic>
      <p:pic>
        <p:nvPicPr>
          <p:cNvPr id="4" name="Picture 3" descr="Line of code: # Imports go at the top">
            <a:extLst>
              <a:ext uri="{FF2B5EF4-FFF2-40B4-BE49-F238E27FC236}">
                <a16:creationId xmlns:a16="http://schemas.microsoft.com/office/drawing/2014/main" id="{0C9AA81B-DCAA-7564-ECAB-5FA57ED416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556"/>
          <a:stretch>
            <a:fillRect/>
          </a:stretch>
        </p:blipFill>
        <p:spPr>
          <a:xfrm>
            <a:off x="619498" y="2808665"/>
            <a:ext cx="4075571" cy="49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05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09D56-1848-B502-9113-66E133CF2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0B4FA10-9A4A-94AF-DBF6-FBC4B02BB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1EFF99-AD40-2DC6-8697-3A2743C7306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860" y="212542"/>
            <a:ext cx="7078861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auto-complete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9B548F-4288-F050-E48E-7F36A7CFA88E}"/>
              </a:ext>
            </a:extLst>
          </p:cNvPr>
          <p:cNvSpPr txBox="1"/>
          <p:nvPr/>
        </p:nvSpPr>
        <p:spPr>
          <a:xfrm>
            <a:off x="291153" y="1101438"/>
            <a:ext cx="3404547" cy="3629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Learning to code using text-based coding can be tricky. Text means typing, which in turn can lead to </a:t>
            </a:r>
            <a:r>
              <a:rPr lang="en-GB" sz="16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micro:bit Python Editor has been designed to help you avoid these errors.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As you type code into the code editor, </a:t>
            </a:r>
            <a:r>
              <a:rPr lang="en-GB" sz="16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suggestions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will be shown automatically. Choose from these suggestions to avoid making spelling mistakes. </a:t>
            </a:r>
          </a:p>
        </p:txBody>
      </p:sp>
      <p:pic>
        <p:nvPicPr>
          <p:cNvPr id="5" name="Picture 4" descr="Screen shot showing the auto complete feature of the micro:bit Python editor giving valid suggestions for what code might come next as you type.">
            <a:extLst>
              <a:ext uri="{FF2B5EF4-FFF2-40B4-BE49-F238E27FC236}">
                <a16:creationId xmlns:a16="http://schemas.microsoft.com/office/drawing/2014/main" id="{3DA18096-EB02-BD94-1B68-2618D7E8C1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34580" y="1297195"/>
            <a:ext cx="5146220" cy="219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06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1A1A-E176-729E-6A9E-9FC865A8B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5BE4C55-E2C6-9D80-8AF6-59B91E556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20C950-4BC5-455C-ACB2-9065DAFB6A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7078861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auto-complete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5610CC-CFDB-16FA-B9DF-D1DF217C3D46}"/>
              </a:ext>
            </a:extLst>
          </p:cNvPr>
          <p:cNvSpPr txBox="1"/>
          <p:nvPr/>
        </p:nvSpPr>
        <p:spPr>
          <a:xfrm>
            <a:off x="291153" y="1101438"/>
            <a:ext cx="8001000" cy="147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editing the existing code by </a:t>
            </a:r>
            <a:r>
              <a:rPr lang="en-GB" b="1" dirty="0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deleting .HEART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b="1" dirty="0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a full stop after Image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and then </a:t>
            </a:r>
            <a:r>
              <a:rPr lang="en-GB" b="1" dirty="0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a different icon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from the auto-complete suggestions that appear.   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screen shot showing different built-in image names listed by the auto-complete function in the micro:bit Python editor">
            <a:extLst>
              <a:ext uri="{FF2B5EF4-FFF2-40B4-BE49-F238E27FC236}">
                <a16:creationId xmlns:a16="http://schemas.microsoft.com/office/drawing/2014/main" id="{E5648D0B-D481-579E-B138-5845892E07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8926" y="2247983"/>
            <a:ext cx="7025653" cy="264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62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14DDA-0D55-AF46-967C-B55C80FA5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B2D27C-6E54-D2E3-F1B0-3CF3004DC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69E3596-5BC4-B148-9444-104FBE86EB7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6758260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indentations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AA117A-0EF8-F6B7-4CF6-A99F886BC4C7}"/>
              </a:ext>
            </a:extLst>
          </p:cNvPr>
          <p:cNvSpPr txBox="1"/>
          <p:nvPr/>
        </p:nvSpPr>
        <p:spPr>
          <a:xfrm>
            <a:off x="291153" y="999838"/>
            <a:ext cx="6031826" cy="3305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5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Indentation is important in Python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. Just like we indicate paragraphs in writing by indenting the first sentence, we use indents in Python to show what belongs where.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 this example program, all the lines of code which are indented (lines 7 to 9) show instructions held inside the</a:t>
            </a:r>
            <a:b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500" b="1" dirty="0">
                <a:latin typeface="Arial" panose="020B0604020202020204" pitchFamily="34" charset="0"/>
                <a:cs typeface="Arial" panose="020B0604020202020204" pitchFamily="34" charset="0"/>
              </a:rPr>
              <a:t>while True: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(forever) loop.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5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Lines and shading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are also used in the micro:bit Python Editor to indicate lines of code that are grouped together like this.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# Code in a ‘while True:’ loop repeats forever&#10;&#10;while True: &#10;    display.show(Image.DIAMOND)&#10;    sleep(1000)&#10;    display.scroll(‘Hello’) ">
            <a:extLst>
              <a:ext uri="{FF2B5EF4-FFF2-40B4-BE49-F238E27FC236}">
                <a16:creationId xmlns:a16="http://schemas.microsoft.com/office/drawing/2014/main" id="{B6EECE8C-DF6A-CE2D-C40F-3F63E7539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87" y="3564779"/>
            <a:ext cx="5600700" cy="1578721"/>
          </a:xfrm>
          <a:prstGeom prst="rect">
            <a:avLst/>
          </a:prstGeom>
        </p:spPr>
      </p:pic>
      <p:pic>
        <p:nvPicPr>
          <p:cNvPr id="8" name="Picture 7" descr="MakeCode blocks:&#10;&#10;A forever block containing:&#10;- show icon diamond&#10;- pause 1000ms&#10;- show string “Hello” ">
            <a:extLst>
              <a:ext uri="{FF2B5EF4-FFF2-40B4-BE49-F238E27FC236}">
                <a16:creationId xmlns:a16="http://schemas.microsoft.com/office/drawing/2014/main" id="{2657F311-44D1-CDDB-DB3E-0D6632889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099" y="2933701"/>
            <a:ext cx="2274348" cy="216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76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E7FAF-DE06-EF17-2890-C67C466C3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B5047F5-4FED-1BDE-EAE4-87075570E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ABEF1AC-D5C2-1AA1-2258-DEB4CD31A3B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6758260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indentations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81E214-AC63-C08F-336F-6FE67160E4DB}"/>
              </a:ext>
            </a:extLst>
          </p:cNvPr>
          <p:cNvSpPr txBox="1"/>
          <p:nvPr/>
        </p:nvSpPr>
        <p:spPr>
          <a:xfrm>
            <a:off x="291153" y="999838"/>
            <a:ext cx="8001000" cy="1524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To add indentation in a line of code, simply </a:t>
            </a:r>
            <a:r>
              <a:rPr lang="en-GB" sz="16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four spaces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Remove the indentation in line 9 and try running the program in the micro:bit simulator. What happens?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# Code in a ‘while True:’ loop repeats forever&#10;&#10;while True: &#10;    display.show(Image.DIAMOND)&#10;    sleep(1000)&#10;    display.scroll(‘Hello’)&#10;display.scroll(‘Hello’) - greyed out ">
            <a:extLst>
              <a:ext uri="{FF2B5EF4-FFF2-40B4-BE49-F238E27FC236}">
                <a16:creationId xmlns:a16="http://schemas.microsoft.com/office/drawing/2014/main" id="{1490014A-5BCC-9E17-E6E1-5C9BB1754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68336"/>
            <a:ext cx="8317656" cy="228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76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F5AF4-3E82-105B-AEED-230C2A42C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4D8DD71-F88C-80F4-C269-37B213DE7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3344F0C-755A-7FB6-F79B-CF8CAF6B9CA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67758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finding bugs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E13E6-3837-6D00-C085-C993CCAFEAFD}"/>
              </a:ext>
            </a:extLst>
          </p:cNvPr>
          <p:cNvSpPr txBox="1"/>
          <p:nvPr/>
        </p:nvSpPr>
        <p:spPr>
          <a:xfrm>
            <a:off x="291153" y="1101438"/>
            <a:ext cx="8001000" cy="2389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worry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about your mistakes! Bugs are a normal part of coding and professional code developers around the world are debugging daily.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micro:bit Python Editor has been designed to help you find errors.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it spots a spelling mistake, the editor will add a </a:t>
            </a: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squiggly line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under the word.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 descr="Bug with solid fill">
            <a:extLst>
              <a:ext uri="{FF2B5EF4-FFF2-40B4-BE49-F238E27FC236}">
                <a16:creationId xmlns:a16="http://schemas.microsoft.com/office/drawing/2014/main" id="{DE623FF9-47D1-22E0-0468-500ECCEF5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30353">
            <a:off x="7950199" y="273050"/>
            <a:ext cx="812800" cy="812800"/>
          </a:xfrm>
          <a:prstGeom prst="rect">
            <a:avLst/>
          </a:prstGeom>
        </p:spPr>
      </p:pic>
      <p:pic>
        <p:nvPicPr>
          <p:cNvPr id="3" name="Picture 2" descr="# Code in a ‘while True:’ loop repeats forever&#10;&#10;while True: &#10;    display.show(Image.DIAMOND)&#10;    sleep(1000)&#10;    diplay.scroll(‘Hello’) - with a red dot next to it because of the spelling error &#10;">
            <a:extLst>
              <a:ext uri="{FF2B5EF4-FFF2-40B4-BE49-F238E27FC236}">
                <a16:creationId xmlns:a16="http://schemas.microsoft.com/office/drawing/2014/main" id="{7566A71E-0B50-132D-5875-EAEC20101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49" y="3136792"/>
            <a:ext cx="77343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46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9B7BB-3434-FEC2-9709-30B46D4D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D1B7F3D-C14F-3347-4D3D-DC2D431E0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EC43A42-D794-FA9D-8C4D-2B4174FE37A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67758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finding bugs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CED3EE-9EC3-CDD3-8F6B-BD17F8B479F0}"/>
              </a:ext>
            </a:extLst>
          </p:cNvPr>
          <p:cNvSpPr txBox="1"/>
          <p:nvPr/>
        </p:nvSpPr>
        <p:spPr>
          <a:xfrm>
            <a:off x="291153" y="1101438"/>
            <a:ext cx="8152456" cy="181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Other errors are indicated using a </a:t>
            </a:r>
            <a:r>
              <a:rPr lang="en-GB" sz="17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dot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in the left-hand margin of the code.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7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Hover over the red dot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and a tip will appear telling you what the problem could be.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Sometimes the Python Editor shows a red dot at the first line of code it gets stuck at, but the error may be on the previous line.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085C1A6-5F17-673E-4A65-51952D37F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30353">
            <a:off x="7950199" y="273050"/>
            <a:ext cx="812800" cy="812800"/>
          </a:xfrm>
          <a:prstGeom prst="rect">
            <a:avLst/>
          </a:prstGeom>
        </p:spPr>
      </p:pic>
      <p:pic>
        <p:nvPicPr>
          <p:cNvPr id="3" name="Picture 2" descr="# Code in a ‘while True:’ loop repeats forever&#10;&#10;while true: &#10;    display.show(Image.DIAMOND)&#10;    sleep(1000)&#10;    display.scroll(‘Hello’)&#10;&#10;while true has an error message next to it, saying did you mean True?">
            <a:extLst>
              <a:ext uri="{FF2B5EF4-FFF2-40B4-BE49-F238E27FC236}">
                <a16:creationId xmlns:a16="http://schemas.microsoft.com/office/drawing/2014/main" id="{CF26CAAC-4C61-9838-4F1D-623FAC96230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238"/>
          <a:stretch>
            <a:fillRect/>
          </a:stretch>
        </p:blipFill>
        <p:spPr>
          <a:xfrm>
            <a:off x="797840" y="3200400"/>
            <a:ext cx="7734300" cy="167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37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27C1C-230E-1E8C-E7C6-FB6A7FFFD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0CF8DB5-7652-6A43-997C-351B575692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A94D6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B0EDA9C-F818-8BD2-293F-7CA3DE35F1A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2568" y="212542"/>
            <a:ext cx="5262659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reference section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A27ABC-F477-D904-B858-507EA41BCD9C}"/>
              </a:ext>
            </a:extLst>
          </p:cNvPr>
          <p:cNvSpPr txBox="1"/>
          <p:nvPr/>
        </p:nvSpPr>
        <p:spPr>
          <a:xfrm>
            <a:off x="317500" y="1136315"/>
            <a:ext cx="5207000" cy="372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reference section explains </a:t>
            </a: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 concepts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like variables, logic and loops - as well as how to use </a:t>
            </a:r>
            <a:r>
              <a:rPr lang="en-GB" b="1" dirty="0" err="1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b="1" dirty="0">
                <a:solidFill>
                  <a:srgbClr val="2A92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features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like buttons and sensors in Python.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can drag and drop </a:t>
            </a: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snippets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of code into the code window from the reference, which you can then modify.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Using snippets means that you can discover more features, you don’t need to memorise lots of lines of code and make your code more accurate.  </a:t>
            </a:r>
          </a:p>
        </p:txBody>
      </p:sp>
      <p:pic>
        <p:nvPicPr>
          <p:cNvPr id="3" name="Picture 2" descr="Screenshot of reference section ">
            <a:extLst>
              <a:ext uri="{FF2B5EF4-FFF2-40B4-BE49-F238E27FC236}">
                <a16:creationId xmlns:a16="http://schemas.microsoft.com/office/drawing/2014/main" id="{985B7433-ADF6-451D-35F5-AE9E05A43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528" y="0"/>
            <a:ext cx="28664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04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2D2CD-BEBB-9E28-4C89-D53DA38E1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38C3BC8-5D97-5187-9A14-7EC440C26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33558DB-75BA-4810-8693-2E0FA492C5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5262659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reference section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AE15A5-25BA-E5E0-AE2D-591870046B54}"/>
              </a:ext>
            </a:extLst>
          </p:cNvPr>
          <p:cNvSpPr txBox="1"/>
          <p:nvPr/>
        </p:nvSpPr>
        <p:spPr>
          <a:xfrm>
            <a:off x="139487" y="1171803"/>
            <a:ext cx="3926676" cy="2355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Quick task: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Explore the reference section and find a snippet of code which will display the temperature on micro:bit’s LED display.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Drag it into the code editor and test it in the simulator.</a:t>
            </a:r>
          </a:p>
        </p:txBody>
      </p:sp>
      <p:pic>
        <p:nvPicPr>
          <p:cNvPr id="3" name="Graphic 2" descr="Thermometer with solid fill">
            <a:extLst>
              <a:ext uri="{FF2B5EF4-FFF2-40B4-BE49-F238E27FC236}">
                <a16:creationId xmlns:a16="http://schemas.microsoft.com/office/drawing/2014/main" id="{D6DA564B-4952-BF3A-6964-AF875BB21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9486" y="3943346"/>
            <a:ext cx="892126" cy="892126"/>
          </a:xfrm>
          <a:prstGeom prst="rect">
            <a:avLst/>
          </a:prstGeom>
        </p:spPr>
      </p:pic>
      <p:pic>
        <p:nvPicPr>
          <p:cNvPr id="4" name="Picture 3" descr="Screenshot of reference with section on temperature">
            <a:extLst>
              <a:ext uri="{FF2B5EF4-FFF2-40B4-BE49-F238E27FC236}">
                <a16:creationId xmlns:a16="http://schemas.microsoft.com/office/drawing/2014/main" id="{8F3CBF1E-5D5E-D699-5ECE-FD06265A4D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4659" y="990732"/>
            <a:ext cx="1898955" cy="1487514"/>
          </a:xfrm>
          <a:prstGeom prst="rect">
            <a:avLst/>
          </a:prstGeom>
        </p:spPr>
      </p:pic>
      <p:pic>
        <p:nvPicPr>
          <p:cNvPr id="5" name="Picture 4" descr="A screenshot of a computer showing a code snippet being dragged from the reference section into the code editor.">
            <a:extLst>
              <a:ext uri="{FF2B5EF4-FFF2-40B4-BE49-F238E27FC236}">
                <a16:creationId xmlns:a16="http://schemas.microsoft.com/office/drawing/2014/main" id="{62AB0210-D688-C15A-7851-B38A21E504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4659" y="2665254"/>
            <a:ext cx="3759200" cy="2222500"/>
          </a:xfrm>
          <a:prstGeom prst="rect">
            <a:avLst/>
          </a:prstGeo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19D0DBD6-755F-2D5A-ED50-3F7A836F6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9824553">
            <a:off x="6569267" y="3618870"/>
            <a:ext cx="1157592" cy="153265"/>
          </a:xfrm>
          <a:prstGeom prst="rightArrow">
            <a:avLst/>
          </a:prstGeom>
          <a:solidFill>
            <a:srgbClr val="2A92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94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637" y="200234"/>
            <a:ext cx="7436331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00A000"/>
                </a:solidFill>
              </a:rPr>
              <a:t>Recap:</a:t>
            </a:r>
            <a:r>
              <a:rPr lang="en-GB" dirty="0">
                <a:solidFill>
                  <a:srgbClr val="CE0364"/>
                </a:solidFill>
              </a:rPr>
              <a:t>     </a:t>
            </a:r>
            <a:r>
              <a:rPr lang="en-GB" dirty="0"/>
              <a:t>i</a:t>
            </a:r>
            <a:r>
              <a:rPr lang="en-GB" sz="2800" dirty="0">
                <a:solidFill>
                  <a:srgbClr val="000000"/>
                </a:solidFill>
              </a:rPr>
              <a:t>ntroduction to the BBC micro:bit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548B18C-05E0-C361-7031-4BC55F2B2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0095" y="237390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00A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3D075F-9AE7-59DE-21A0-E75B9170B8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61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07D47E2-D42C-2968-2D18-7AE08595D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28015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308CA6D-DA38-B64F-B21D-7ACB24AEC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457" y="3922724"/>
            <a:ext cx="359833" cy="381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105A17-A1DF-932F-40E3-EFFC041864DC}"/>
              </a:ext>
            </a:extLst>
          </p:cNvPr>
          <p:cNvSpPr txBox="1"/>
          <p:nvPr/>
        </p:nvSpPr>
        <p:spPr>
          <a:xfrm>
            <a:off x="8012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Optionally play video in YouTube with captions: 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  <a:hlinkClick r:id="rId10"/>
              </a:rPr>
              <a:t>https://youtu.be/FfVinxVyzYo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1400" dirty="0"/>
          </a:p>
        </p:txBody>
      </p:sp>
      <p:pic>
        <p:nvPicPr>
          <p:cNvPr id="8" name="Online Media 7" descr="Introduction to the micro:bit">
            <a:hlinkClick r:id="" action="ppaction://media"/>
            <a:extLst>
              <a:ext uri="{FF2B5EF4-FFF2-40B4-BE49-F238E27FC236}">
                <a16:creationId xmlns:a16="http://schemas.microsoft.com/office/drawing/2014/main" id="{5472F707-0F61-E0E4-9D09-23FD160E530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419070" y="1064731"/>
            <a:ext cx="6305860" cy="356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389F-23F1-CBDF-A69B-53B142232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A729F8B3-8995-3EC9-7A6F-998E69497C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5520742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lvl="0">
              <a:defRPr/>
            </a:pPr>
            <a:r>
              <a:rPr lang="en-GB" dirty="0">
                <a:solidFill>
                  <a:srgbClr val="E7645C"/>
                </a:solidFill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reset the code editor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65AFC9-61D3-6CF8-D406-501B92A1493B}"/>
              </a:ext>
            </a:extLst>
          </p:cNvPr>
          <p:cNvSpPr txBox="1"/>
          <p:nvPr/>
        </p:nvSpPr>
        <p:spPr>
          <a:xfrm>
            <a:off x="291153" y="1101438"/>
            <a:ext cx="8001000" cy="612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Restore the existing code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to how it was before.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Select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project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Screenshot of send to micro:bit button ">
            <a:extLst>
              <a:ext uri="{FF2B5EF4-FFF2-40B4-BE49-F238E27FC236}">
                <a16:creationId xmlns:a16="http://schemas.microsoft.com/office/drawing/2014/main" id="{D57178AB-3C43-D467-74BD-2CBC6FF338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4164"/>
          <a:stretch>
            <a:fillRect/>
          </a:stretch>
        </p:blipFill>
        <p:spPr>
          <a:xfrm>
            <a:off x="380493" y="2061655"/>
            <a:ext cx="3588591" cy="207742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05C07A1-93B9-A353-7060-919C589BC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# Imports go at the top&#10;from microbit import *&#10;&#10;# Code in a ‘while True:’ loop repeats forever while True:&#10;while True: &#10;    display.show(Image.HEART)&#10;    sleep(1000)&#10;    display.scroll(‘Hello’)">
            <a:extLst>
              <a:ext uri="{FF2B5EF4-FFF2-40B4-BE49-F238E27FC236}">
                <a16:creationId xmlns:a16="http://schemas.microsoft.com/office/drawing/2014/main" id="{8910ACE0-82D8-F67F-AC7C-5399C8D1A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4545" y="2061655"/>
            <a:ext cx="4446228" cy="206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65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AFC01-4DA3-C51E-1C43-6B05F5D06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77C32-57ED-A34B-1B5B-85B6430F1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222" y="218640"/>
            <a:ext cx="805989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  </a:t>
            </a:r>
            <a:r>
              <a:rPr lang="en-GB" dirty="0">
                <a:solidFill>
                  <a:schemeClr val="tx1"/>
                </a:solidFill>
              </a:rPr>
              <a:t>edit the code to make a name badge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A585F73-D36D-398F-2165-1DF2C4558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# Imports go at the top&#10;from microbit import *&#10;&#10;# Code in a ‘while True:’ loop repeats forever&#10;&#10;while True: &#10;    display.show(Image.BUTTERFLY)&#10;    sleep(1000)&#10;    display.scroll(‘Amari’) ">
            <a:extLst>
              <a:ext uri="{FF2B5EF4-FFF2-40B4-BE49-F238E27FC236}">
                <a16:creationId xmlns:a16="http://schemas.microsoft.com/office/drawing/2014/main" id="{2268EFB4-22D0-9577-5FBE-1E8B450747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54" r="4787"/>
          <a:stretch>
            <a:fillRect/>
          </a:stretch>
        </p:blipFill>
        <p:spPr>
          <a:xfrm>
            <a:off x="11612" y="1731263"/>
            <a:ext cx="4750777" cy="2262065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EFF8B96-370D-DC3C-6565-E5D5A030E4F6}"/>
              </a:ext>
            </a:extLst>
          </p:cNvPr>
          <p:cNvSpPr txBox="1">
            <a:spLocks/>
          </p:cNvSpPr>
          <p:nvPr/>
        </p:nvSpPr>
        <p:spPr>
          <a:xfrm>
            <a:off x="4762389" y="1647861"/>
            <a:ext cx="4305411" cy="24288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Edit the code carefully so it matches the code here. Lower case and capital letters are important!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auto-suggestions to help you.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your own choice of image and name.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Test it in the micro:bit simulator, then on a real micro:bit. </a:t>
            </a:r>
          </a:p>
        </p:txBody>
      </p:sp>
    </p:spTree>
    <p:extLst>
      <p:ext uri="{BB962C8B-B14F-4D97-AF65-F5344CB8AC3E}">
        <p14:creationId xmlns:p14="http://schemas.microsoft.com/office/powerpoint/2010/main" val="3740915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2F3E0-0015-A5BB-899A-53E1279D5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A03A092B-7170-66EE-D3E1-107F00C435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48009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micro:bit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D9D4CA-3CE2-1AFD-2978-4AB17732DFCF}"/>
              </a:ext>
            </a:extLst>
          </p:cNvPr>
          <p:cNvSpPr txBox="1"/>
          <p:nvPr/>
        </p:nvSpPr>
        <p:spPr>
          <a:xfrm>
            <a:off x="291153" y="1101438"/>
            <a:ext cx="8001000" cy="1524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Send your code to a micro:bit by selecting the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sz="1600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sz="1600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button at the bottom of the screen.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Follow the instructions on the screen.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Labelled screenshot of the Python Editor">
            <a:extLst>
              <a:ext uri="{FF2B5EF4-FFF2-40B4-BE49-F238E27FC236}">
                <a16:creationId xmlns:a16="http://schemas.microsoft.com/office/drawing/2014/main" id="{DBAA9DB6-2801-3AEF-7CEA-45EC10DAF6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1318" y="2216407"/>
            <a:ext cx="4002205" cy="2661012"/>
          </a:xfrm>
          <a:prstGeom prst="rect">
            <a:avLst/>
          </a:prstGeom>
        </p:spPr>
      </p:pic>
      <p:pic>
        <p:nvPicPr>
          <p:cNvPr id="4" name="Picture 3" descr="The Send to microbit button">
            <a:extLst>
              <a:ext uri="{FF2B5EF4-FFF2-40B4-BE49-F238E27FC236}">
                <a16:creationId xmlns:a16="http://schemas.microsoft.com/office/drawing/2014/main" id="{89328E2F-8C87-172C-C4DC-09397625D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1259" y="2078825"/>
            <a:ext cx="4711588" cy="1058014"/>
          </a:xfrm>
          <a:prstGeom prst="rect">
            <a:avLst/>
          </a:prstGeo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630B30A4-23A1-EF25-03A3-2062F3A49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835186">
            <a:off x="1896317" y="3761376"/>
            <a:ext cx="3124078" cy="153265"/>
          </a:xfrm>
          <a:prstGeom prst="rightArrow">
            <a:avLst/>
          </a:prstGeom>
          <a:solidFill>
            <a:srgbClr val="E764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9766F78-21EF-0739-2E8D-B2BD3B96F9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04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58F21-F842-88D0-8515-8334171CD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DBBECE2B-0675-FFD3-320F-59CE57E42A8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6641242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name and save your project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E9A192-9457-AC09-7F40-4786D169FD0C}"/>
              </a:ext>
            </a:extLst>
          </p:cNvPr>
          <p:cNvSpPr txBox="1"/>
          <p:nvPr/>
        </p:nvSpPr>
        <p:spPr>
          <a:xfrm>
            <a:off x="291153" y="1101438"/>
            <a:ext cx="4280847" cy="4307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 your project a name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at the top of the code editor by selecting the ‘Untitled project’ area.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Save your project code if you want to find it again at another time. Use the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You can re-load project hex files using the Open button.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E7B1BED-7881-1FF7-EAEE-2791BDDFB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shot of a computer showing the top of the code editor where you click or tap to name a project.">
            <a:extLst>
              <a:ext uri="{FF2B5EF4-FFF2-40B4-BE49-F238E27FC236}">
                <a16:creationId xmlns:a16="http://schemas.microsoft.com/office/drawing/2014/main" id="{EF284EEB-6052-0F56-C419-109125676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094" y="1101438"/>
            <a:ext cx="4044950" cy="17399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3CF843E-9E19-2B17-8515-7AE87FAEC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0" y="963856"/>
            <a:ext cx="1362808" cy="548421"/>
          </a:xfrm>
          <a:prstGeom prst="ellipse">
            <a:avLst/>
          </a:prstGeom>
          <a:noFill/>
          <a:ln w="571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Save button">
            <a:extLst>
              <a:ext uri="{FF2B5EF4-FFF2-40B4-BE49-F238E27FC236}">
                <a16:creationId xmlns:a16="http://schemas.microsoft.com/office/drawing/2014/main" id="{7B129F3D-08E1-C0B0-25BD-F5945C01F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4392" y="3215381"/>
            <a:ext cx="2183177" cy="831686"/>
          </a:xfrm>
          <a:prstGeom prst="rect">
            <a:avLst/>
          </a:prstGeom>
        </p:spPr>
      </p:pic>
      <p:pic>
        <p:nvPicPr>
          <p:cNvPr id="13" name="Picture 12" descr="Image of the Open button">
            <a:extLst>
              <a:ext uri="{FF2B5EF4-FFF2-40B4-BE49-F238E27FC236}">
                <a16:creationId xmlns:a16="http://schemas.microsoft.com/office/drawing/2014/main" id="{CBA87862-B403-4180-AAD7-C6C74445C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7170" y="4263486"/>
            <a:ext cx="1846384" cy="66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67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744067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6C4BC1"/>
                </a:solidFill>
              </a:rPr>
              <a:t>Extend     </a:t>
            </a:r>
            <a:endParaRPr lang="en-GB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131759-9774-7648-E136-E035FABE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8196729" y="183652"/>
            <a:ext cx="721125" cy="79091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322E4D-B75A-6D45-FB88-F3692A8F99F4}"/>
              </a:ext>
            </a:extLst>
          </p:cNvPr>
          <p:cNvSpPr txBox="1">
            <a:spLocks/>
          </p:cNvSpPr>
          <p:nvPr/>
        </p:nvSpPr>
        <p:spPr>
          <a:xfrm>
            <a:off x="626520" y="1063083"/>
            <a:ext cx="7711568" cy="24104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>
                <a:srgbClr val="7030A0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Add more words and images separated by pauses.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>
                <a:srgbClr val="7030A0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Say more about yourself such as your age or interests.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>
                <a:srgbClr val="7030A0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Can you express your personality using the icons? 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>
                <a:srgbClr val="7030A0"/>
              </a:buClr>
              <a:buSzPct val="100000"/>
              <a:buFont typeface="Wingdings" pitchFamily="2" charset="2"/>
              <a:buChar char="§"/>
            </a:pPr>
            <a:endParaRPr lang="en-GB" sz="1600" dirty="0"/>
          </a:p>
        </p:txBody>
      </p:sp>
      <p:pic>
        <p:nvPicPr>
          <p:cNvPr id="15" name="Picture 14" descr="# Code in a ‘while True:’ loop repeats forever&#10;&#10;while True:&#10;    display.scroll(‘My name is Amari’)&#10;    sleep(2000)&#10;    display.show(image.HEART)&#10;    sleep(2000)&#10;    display.scroll(‘I love singing’) ">
            <a:extLst>
              <a:ext uri="{FF2B5EF4-FFF2-40B4-BE49-F238E27FC236}">
                <a16:creationId xmlns:a16="http://schemas.microsoft.com/office/drawing/2014/main" id="{8C9AE442-FB7F-3062-9341-03C491CBFC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1859" y="3006670"/>
            <a:ext cx="6382608" cy="198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2A92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3A3BA2B-9763-AA69-7C7F-8429A3AABD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26" r="8226"/>
          <a:stretch/>
        </p:blipFill>
        <p:spPr bwMode="auto">
          <a:xfrm>
            <a:off x="5594477" y="1397000"/>
            <a:ext cx="2936875" cy="2632075"/>
          </a:xfrm>
          <a:prstGeom prst="roundRect">
            <a:avLst>
              <a:gd name="adj" fmla="val 1124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23585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How does coding in Python compare with block-based coding?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Did the name badge project work as you expected?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How did you modify the code?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Could </a:t>
            </a:r>
            <a:r>
              <a:rPr lang="en-GB" sz="1800" kern="100" dirty="0">
                <a:ea typeface="Calibri" panose="020F0502020204030204" pitchFamily="34" charset="0"/>
              </a:rPr>
              <a:t>the project </a:t>
            </a: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have other uses?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58" y="212542"/>
            <a:ext cx="720068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chemeClr val="tx1"/>
                </a:solidFill>
              </a:rPr>
              <a:t> Evaluate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55014" y="1098167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what Python is and why it’s useful to learn to code in Python.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55014" y="2250419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find my way around the Python Editor using its features that support creativity and debugging.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269813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560427" y="357406"/>
            <a:ext cx="1384654" cy="111716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40041" y="3672134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give the micro:bit instructions </a:t>
            </a:r>
            <a:r>
              <a:rPr lang="en-GB" sz="1800" b="1" dirty="0"/>
              <a:t>in text-based code </a:t>
            </a:r>
            <a:r>
              <a:rPr lang="en-GB" sz="1800" dirty="0"/>
              <a:t>to make a name badge using the LED display output.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4033488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92234"/>
            <a:ext cx="3870325" cy="2482090"/>
          </a:xfrm>
        </p:spPr>
        <p:txBody>
          <a:bodyPr wrap="square">
            <a:spAutoFit/>
          </a:bodyPr>
          <a:lstStyle/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Today we used a </a:t>
            </a:r>
            <a:r>
              <a:rPr lang="en-GB" sz="2000" b="1" dirty="0"/>
              <a:t>‘while True’ </a:t>
            </a:r>
            <a:r>
              <a:rPr lang="en-GB" sz="2000" dirty="0"/>
              <a:t>loop and instructions to make name badges.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Next time we’ll use a </a:t>
            </a:r>
            <a:r>
              <a:rPr lang="en-GB" sz="2000" b="1" dirty="0"/>
              <a:t>‘while True’ </a:t>
            </a:r>
            <a:r>
              <a:rPr lang="en-GB" sz="2000" dirty="0"/>
              <a:t>loop and sequences of instructions to make animations.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E2EA5E1-AD4D-F410-6505-343BD4CF9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287" y="1438916"/>
            <a:ext cx="24257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DF0C359-6C8C-BB46-F20D-AF658CBC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00000">
            <a:off x="7871155" y="938142"/>
            <a:ext cx="889000" cy="12319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BD2F31-000F-AEE6-C398-116CD3835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7379047" y="782841"/>
            <a:ext cx="304800" cy="2794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000000">
            <a:off x="5047815" y="4249113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837496" y="221362"/>
            <a:ext cx="1191605" cy="79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6C4B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6C4BC1"/>
                </a:solidFill>
              </a:rPr>
              <a:t> </a:t>
            </a:r>
            <a:r>
              <a:rPr lang="en-GB" sz="2400" b="0" dirty="0"/>
              <a:t>for more lessons, projects, courses and help.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>
                <a:solidFill>
                  <a:srgbClr val="000000"/>
                </a:solidFill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CE0364"/>
                </a:solidFill>
              </a:rPr>
              <a:t>Think:     </a:t>
            </a:r>
            <a:r>
              <a:rPr lang="en-GB" sz="2800">
                <a:solidFill>
                  <a:srgbClr val="000000"/>
                </a:solidFill>
              </a:rPr>
              <a:t>learning objectives</a:t>
            </a:r>
            <a:endParaRPr lang="en-GB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49346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what Python is and why it’s useful to learn to code in Python.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41352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find my way around the Python Editor using its features that support creativity and debugging.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60767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1443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686499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give the micro:bit instructions </a:t>
            </a:r>
            <a:r>
              <a:rPr lang="en-GB" sz="1800" b="1" dirty="0"/>
              <a:t>in text-based code </a:t>
            </a:r>
            <a:r>
              <a:rPr lang="en-GB" sz="1800" dirty="0"/>
              <a:t>to make a name badge using the LED display output.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4082914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DE885-BE81-8DAA-2336-1A266FDCA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542CC-33D5-CD7D-C313-0390F394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551753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dirty="0">
                <a:solidFill>
                  <a:schemeClr val="tx1"/>
                </a:solidFill>
              </a:rPr>
              <a:t>w</a:t>
            </a:r>
            <a:r>
              <a:rPr lang="en-GB" dirty="0"/>
              <a:t>hy code in Python? 1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72998FC-9D24-EF73-4B57-29ABDD0F1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F7808-C63F-D537-7E91-FF20B1A5911D}"/>
              </a:ext>
            </a:extLst>
          </p:cNvPr>
          <p:cNvSpPr txBox="1"/>
          <p:nvPr/>
        </p:nvSpPr>
        <p:spPr>
          <a:xfrm>
            <a:off x="304800" y="1149015"/>
            <a:ext cx="8001000" cy="103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Block-based programming is a good way to </a:t>
            </a:r>
            <a:r>
              <a:rPr lang="en-GB" sz="16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learning to code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You already have some experience of coding, so this is your next step.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600" b="1" dirty="0" err="1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uses blocks but </a:t>
            </a:r>
            <a:r>
              <a:rPr lang="en-GB" sz="16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is a text-based programming language.</a:t>
            </a:r>
          </a:p>
        </p:txBody>
      </p:sp>
      <p:pic>
        <p:nvPicPr>
          <p:cNvPr id="7" name="Picture 6" descr="MakeCode blocks:&#10;&#10;Forever block containing:&#10;&#10;Show icon heart&#10;Pause 1000ms&#10;Show string ‘hello’">
            <a:extLst>
              <a:ext uri="{FF2B5EF4-FFF2-40B4-BE49-F238E27FC236}">
                <a16:creationId xmlns:a16="http://schemas.microsoft.com/office/drawing/2014/main" id="{C9A0F515-55CE-3CD9-900C-2718F06D4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58" y="2329361"/>
            <a:ext cx="2944154" cy="2774950"/>
          </a:xfrm>
          <a:prstGeom prst="rect">
            <a:avLst/>
          </a:prstGeom>
        </p:spPr>
      </p:pic>
      <p:pic>
        <p:nvPicPr>
          <p:cNvPr id="4" name="Picture 3" descr="# Imports go at the top&#10;from microbit import *&#10;&#10;# Code in a ‘while True:’ loop repeats forever while True:&#10;while True: &#10;    display.show(Image.HEART)&#10;    sleep(1000)&#10;    display.scroll(‘Hello’)">
            <a:extLst>
              <a:ext uri="{FF2B5EF4-FFF2-40B4-BE49-F238E27FC236}">
                <a16:creationId xmlns:a16="http://schemas.microsoft.com/office/drawing/2014/main" id="{C0769D15-ECDF-ABD5-8AA1-B56D37709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862" y="2480308"/>
            <a:ext cx="5322999" cy="247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88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84D31-058A-1D6C-A04B-EB15D79AE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94BDD-0F30-8107-0DE2-673E2719C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551753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dirty="0">
                <a:solidFill>
                  <a:schemeClr val="tx1"/>
                </a:solidFill>
              </a:rPr>
              <a:t>w</a:t>
            </a:r>
            <a:r>
              <a:rPr lang="en-GB" dirty="0"/>
              <a:t>hy code in Python? 2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50B8950-B0A0-3C87-6822-D6D5AF393D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75F50E-981C-D813-894A-91E3F84A313A}"/>
              </a:ext>
            </a:extLst>
          </p:cNvPr>
          <p:cNvSpPr txBox="1"/>
          <p:nvPr/>
        </p:nvSpPr>
        <p:spPr>
          <a:xfrm>
            <a:off x="161108" y="1139655"/>
            <a:ext cx="5547360" cy="3697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Python is an ideal first step in text-based coding as it </a:t>
            </a:r>
            <a:r>
              <a:rPr lang="en-GB" sz="17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reads like English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Text-based coding helps </a:t>
            </a:r>
            <a:r>
              <a:rPr lang="en-GB" sz="17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 valuable skills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 like attention to detail, problem solving and debugging, typing skills, and an understanding of spelling, structure and layout.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GB" sz="17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easier to manage larger and more complex projects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in Python.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Text-based code such as Python is used in the </a:t>
            </a:r>
            <a:r>
              <a:rPr lang="en-GB" sz="17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world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 by developers, data analysts, and scientists such as doctors and medical researchers. </a:t>
            </a:r>
          </a:p>
        </p:txBody>
      </p:sp>
      <p:pic>
        <p:nvPicPr>
          <p:cNvPr id="4" name="Picture 3" descr="Close-up of a man and woman chemistry research scientists working in lab wearing safety goggles and lab coats">
            <a:extLst>
              <a:ext uri="{FF2B5EF4-FFF2-40B4-BE49-F238E27FC236}">
                <a16:creationId xmlns:a16="http://schemas.microsoft.com/office/drawing/2014/main" id="{A0DFDF01-B221-333F-72A4-578C91E13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806" y="1248260"/>
            <a:ext cx="2899955" cy="193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2A3615B-15D8-B73A-1EBA-061D24C43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535" y="212542"/>
            <a:ext cx="6767815" cy="751314"/>
          </a:xfrm>
        </p:spPr>
        <p:txBody>
          <a:bodyPr/>
          <a:lstStyle/>
          <a:p>
            <a:r>
              <a:rPr lang="en-GB" dirty="0"/>
              <a:t>Video: meet the micro:bit Python Editor</a:t>
            </a:r>
          </a:p>
        </p:txBody>
      </p:sp>
      <p:pic>
        <p:nvPicPr>
          <p:cNvPr id="10" name="Online Media 9" descr="Welcome to the micro:bit Python Editor">
            <a:hlinkClick r:id="" action="ppaction://media"/>
            <a:extLst>
              <a:ext uri="{FF2B5EF4-FFF2-40B4-BE49-F238E27FC236}">
                <a16:creationId xmlns:a16="http://schemas.microsoft.com/office/drawing/2014/main" id="{01BFF4AF-6E49-D953-19F5-B26674AA34C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51893" y="963856"/>
            <a:ext cx="6440214" cy="36387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3EB209-9A64-93D9-1485-993750869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3758" y="299059"/>
            <a:ext cx="578280" cy="5782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BE396F-B762-6A30-4524-84BB90A959D9}"/>
              </a:ext>
            </a:extLst>
          </p:cNvPr>
          <p:cNvSpPr txBox="1"/>
          <p:nvPr/>
        </p:nvSpPr>
        <p:spPr>
          <a:xfrm>
            <a:off x="15761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</a:rPr>
              <a:t>Optionally play video in YouTube with captions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https://youtu.be/mREwMW69qKc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0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E9641-DD91-AFD6-7EB2-D5DF91BA6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FEA2A-74B7-156F-AAC9-B41A629B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535" y="212542"/>
            <a:ext cx="8311571" cy="751314"/>
          </a:xfrm>
        </p:spPr>
        <p:txBody>
          <a:bodyPr/>
          <a:lstStyle/>
          <a:p>
            <a:pPr marL="182563"/>
            <a:r>
              <a:rPr lang="en-GB" dirty="0"/>
              <a:t>Find your way round the micro:bit Python Editor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403A02-C7EA-3C0D-8347-DC1FF431194F}"/>
              </a:ext>
            </a:extLst>
          </p:cNvPr>
          <p:cNvSpPr txBox="1">
            <a:spLocks/>
          </p:cNvSpPr>
          <p:nvPr/>
        </p:nvSpPr>
        <p:spPr>
          <a:xfrm>
            <a:off x="362528" y="910705"/>
            <a:ext cx="8209972" cy="4670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None/>
            </a:pPr>
            <a:r>
              <a:rPr lang="en-GB" sz="2400" dirty="0"/>
              <a:t>Go to </a:t>
            </a:r>
            <a:r>
              <a:rPr lang="en-GB" sz="2400" dirty="0">
                <a:hlinkClick r:id="rId3"/>
              </a:rPr>
              <a:t>https://python.microbit.org/</a:t>
            </a:r>
            <a:endParaRPr lang="en-GB" sz="2400" dirty="0"/>
          </a:p>
        </p:txBody>
      </p:sp>
      <p:pic>
        <p:nvPicPr>
          <p:cNvPr id="7" name="Picture 6" descr="Labelled screenshot of the Python Editor">
            <a:extLst>
              <a:ext uri="{FF2B5EF4-FFF2-40B4-BE49-F238E27FC236}">
                <a16:creationId xmlns:a16="http://schemas.microsoft.com/office/drawing/2014/main" id="{134ED717-4B19-A5AC-D122-96B103EC0C7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54507" y="1648236"/>
            <a:ext cx="4823987" cy="320740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EE5-0450-6ED1-EFDF-CF6D742F507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53821" y="1595232"/>
            <a:ext cx="2388143" cy="342900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800" b="1" dirty="0"/>
              <a:t>Reference</a:t>
            </a:r>
            <a:r>
              <a:rPr lang="en-GB" sz="1800" dirty="0"/>
              <a:t>: find code and ideas</a:t>
            </a:r>
            <a:br>
              <a:rPr lang="en-GB" sz="1800" dirty="0"/>
            </a:br>
            <a:endParaRPr lang="en-GB" sz="18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800" b="1" dirty="0"/>
              <a:t>Code editor</a:t>
            </a:r>
            <a:r>
              <a:rPr lang="en-GB" sz="1800" dirty="0"/>
              <a:t>: write your code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br>
              <a:rPr lang="en-GB" sz="1800" dirty="0"/>
            </a:br>
            <a:r>
              <a:rPr lang="en-GB" sz="1800" b="1" dirty="0"/>
              <a:t>Simulator</a:t>
            </a:r>
            <a:r>
              <a:rPr lang="en-GB" sz="1800" dirty="0"/>
              <a:t>: test your code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br>
              <a:rPr lang="en-GB" sz="1800" dirty="0"/>
            </a:br>
            <a:r>
              <a:rPr lang="en-GB" sz="1800" b="1" dirty="0"/>
              <a:t>Send</a:t>
            </a:r>
            <a:r>
              <a:rPr lang="en-GB" sz="1800" dirty="0"/>
              <a:t> code to your </a:t>
            </a:r>
            <a:r>
              <a:rPr lang="en-GB" sz="1800" dirty="0" err="1"/>
              <a:t>micro:bit</a:t>
            </a:r>
            <a:endParaRPr lang="en-GB" sz="18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F83B697-4B44-9FA4-717C-441D7DA2B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64077" y="1648236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83B11B9-5C7B-87AF-793E-0BA777365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78656" y="2548689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04597E3-6D8E-C7BC-1097-701AEFA6D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64077" y="3464678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AE5A2EB-1349-76BF-D816-1EBB3AF53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65910" y="4370480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74F0C5E-452D-BD13-7DA5-CEEB8F8B6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355786" y="2078979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DF4B414-9C07-5574-FDEA-04AEEACB9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6754226" y="2684996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C486AD2-B488-FD3F-5370-A4BE99D70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8331252" y="2142835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6C148B-010D-6882-30B9-8A5CFAA94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5585707" y="4374601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>
                <a:latin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691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5694A-9CFE-1DF4-103D-EC67C4C2E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DCE80E0-E403-C143-E7F8-847D6501C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8B73F3D-3A5F-A3A9-686D-A19BB97C3CD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46423" y="212542"/>
            <a:ext cx="6618800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code editor – existing code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9A5566-9271-E8B7-A822-063663BF809A}"/>
              </a:ext>
            </a:extLst>
          </p:cNvPr>
          <p:cNvSpPr txBox="1"/>
          <p:nvPr/>
        </p:nvSpPr>
        <p:spPr>
          <a:xfrm>
            <a:off x="291153" y="1101438"/>
            <a:ext cx="8001000" cy="2897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Each time you load the editor, you’ll find some code already there. This is a working program you can transfer straight to your micro:bit.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r>
              <a:rPr lang="en-GB" sz="20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Question:</a:t>
            </a:r>
            <a:r>
              <a:rPr lang="en-GB" sz="2000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do you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think this code does?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# Imports go at the top&#10;from microbit import *&#10;&#10;&#10;# Code in a 'while True:' loop repeats forever&#10;while True:&#10;    display.show(Image.HEART)&#10;    sleep(1000)&#10;    display.scroll('Hello')">
            <a:extLst>
              <a:ext uri="{FF2B5EF4-FFF2-40B4-BE49-F238E27FC236}">
                <a16:creationId xmlns:a16="http://schemas.microsoft.com/office/drawing/2014/main" id="{55C64AD7-D93F-9C76-4785-CC715FEB2F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244" t="4358" r="6848" b="54335"/>
          <a:stretch>
            <a:fillRect/>
          </a:stretch>
        </p:blipFill>
        <p:spPr>
          <a:xfrm>
            <a:off x="3443762" y="2278214"/>
            <a:ext cx="5419029" cy="2484286"/>
          </a:xfrm>
          <a:prstGeom prst="rect">
            <a:avLst/>
          </a:prstGeom>
          <a:ln>
            <a:noFill/>
          </a:ln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BB5253E-BF43-F154-4E72-9A69FE28D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95171">
            <a:off x="1157315" y="3333790"/>
            <a:ext cx="948994" cy="123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68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0C43E-C203-EAC5-9C8E-AE3C5974D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AC3A4F8-5423-FBAC-8F0D-672D6FD65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4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C1FD5CA-D324-2C3A-B5CB-CC938834B4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3600345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Explore: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simulator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B981F0-E6D7-962D-9DCC-644CF7DD133A}"/>
              </a:ext>
            </a:extLst>
          </p:cNvPr>
          <p:cNvSpPr txBox="1"/>
          <p:nvPr/>
        </p:nvSpPr>
        <p:spPr>
          <a:xfrm>
            <a:off x="304800" y="1237915"/>
            <a:ext cx="5892800" cy="2743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can </a:t>
            </a:r>
            <a:r>
              <a:rPr lang="en-GB" sz="20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your code out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pressing the play button in the micro:bit simulator to see if it works the way you want.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out the existing code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now to see if it did what you predicted.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2A94D6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should stop and </a:t>
            </a:r>
            <a:r>
              <a:rPr lang="en-GB" sz="2000" b="1" dirty="0">
                <a:solidFill>
                  <a:srgbClr val="2A94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code regularly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the simulator to spot and correct errors early. </a:t>
            </a:r>
          </a:p>
        </p:txBody>
      </p:sp>
      <p:pic>
        <p:nvPicPr>
          <p:cNvPr id="3" name="Picture 2" descr="micro:bit simulator inside the Python Editor ">
            <a:extLst>
              <a:ext uri="{FF2B5EF4-FFF2-40B4-BE49-F238E27FC236}">
                <a16:creationId xmlns:a16="http://schemas.microsoft.com/office/drawing/2014/main" id="{64789FE4-5520-48A6-B3CB-BEE529884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377" y="0"/>
            <a:ext cx="24786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0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2012</TotalTime>
  <Words>1784</Words>
  <Application>Microsoft Macintosh PowerPoint</Application>
  <PresentationFormat>On-screen Show (16:9)</PresentationFormat>
  <Paragraphs>155</Paragraphs>
  <Slides>28</Slides>
  <Notes>28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Office Theme</vt:lpstr>
      <vt:lpstr>Lesson 1 Python name badge</vt:lpstr>
      <vt:lpstr>Recap:     introduction to the BBC micro:bit</vt:lpstr>
      <vt:lpstr>Think:     learning objectives</vt:lpstr>
      <vt:lpstr>Think:     why code in Python? 1</vt:lpstr>
      <vt:lpstr>Think:     why code in Python? 2</vt:lpstr>
      <vt:lpstr>Video: meet the micro:bit Python Editor</vt:lpstr>
      <vt:lpstr>Find your way round the micro:bit Python Editor</vt:lpstr>
      <vt:lpstr>Explore:     code editor – existing code</vt:lpstr>
      <vt:lpstr>Explore:     simulator</vt:lpstr>
      <vt:lpstr>Explore:    compare MakeCode to Python</vt:lpstr>
      <vt:lpstr>Explore:    code editor: comments and imports</vt:lpstr>
      <vt:lpstr>Explore:     code editor – auto-complete 1</vt:lpstr>
      <vt:lpstr>Explore:     code editor – auto-complete 2</vt:lpstr>
      <vt:lpstr>Explore:     code editor – indentations 1</vt:lpstr>
      <vt:lpstr>Explore:     code editor – indentations 2</vt:lpstr>
      <vt:lpstr>Explore:     code editor – finding bugs 1</vt:lpstr>
      <vt:lpstr>Explore:     code editor – finding bugs 2</vt:lpstr>
      <vt:lpstr>Explore:     reference section 1</vt:lpstr>
      <vt:lpstr>Explore:     reference section 2</vt:lpstr>
      <vt:lpstr>Create:      reset the code editor</vt:lpstr>
      <vt:lpstr>Create:      edit the code to make a name badge</vt:lpstr>
      <vt:lpstr>Create:      send to micro:bit</vt:lpstr>
      <vt:lpstr>Create:      name and save your project</vt:lpstr>
      <vt:lpstr>Extend     </vt:lpstr>
      <vt:lpstr>Evaluate</vt:lpstr>
      <vt:lpstr> Evaluate     revisit the learning objectives</vt:lpstr>
      <vt:lpstr>Next steps</vt:lpstr>
      <vt:lpstr>Visit microbit.org/teach for more lessons, projects, courses and help.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401</cp:revision>
  <cp:lastPrinted>2026-03-02T17:47:44Z</cp:lastPrinted>
  <dcterms:created xsi:type="dcterms:W3CDTF">2023-03-14T10:37:03Z</dcterms:created>
  <dcterms:modified xsi:type="dcterms:W3CDTF">2026-04-21T10:57:06Z</dcterms:modified>
  <cp:category/>
</cp:coreProperties>
</file>