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7"/>
  </p:notesMasterIdLst>
  <p:sldIdLst>
    <p:sldId id="323" r:id="rId2"/>
    <p:sldId id="324" r:id="rId3"/>
    <p:sldId id="329" r:id="rId4"/>
    <p:sldId id="325" r:id="rId5"/>
    <p:sldId id="327" r:id="rId6"/>
    <p:sldId id="385" r:id="rId7"/>
    <p:sldId id="350" r:id="rId8"/>
    <p:sldId id="333" r:id="rId9"/>
    <p:sldId id="334" r:id="rId10"/>
    <p:sldId id="384" r:id="rId11"/>
    <p:sldId id="332" r:id="rId12"/>
    <p:sldId id="335" r:id="rId13"/>
    <p:sldId id="336" r:id="rId14"/>
    <p:sldId id="337" r:id="rId15"/>
    <p:sldId id="338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706870-CDC3-41F4-BFAB-25B3A27AEDAD}" v="220" dt="2026-02-04T21:17:05.503"/>
    <p1510:client id="{8355FE65-DC35-4532-8360-C931E519B91C}" v="9" dt="2026-02-05T19:35:32.5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53"/>
    <p:restoredTop sz="86390"/>
  </p:normalViewPr>
  <p:slideViewPr>
    <p:cSldViewPr snapToGrid="0">
      <p:cViewPr>
        <p:scale>
          <a:sx n="200" d="100"/>
          <a:sy n="200" d="100"/>
        </p:scale>
        <p:origin x="1392" y="336"/>
      </p:cViewPr>
      <p:guideLst/>
    </p:cSldViewPr>
  </p:slideViewPr>
  <p:outlineViewPr>
    <p:cViewPr>
      <p:scale>
        <a:sx n="33" d="100"/>
        <a:sy n="33" d="100"/>
      </p:scale>
      <p:origin x="0" y="-27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14" Type="http://schemas.microsoft.com/office/2018/10/relationships/authors" Target="author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1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rey Rogers" userId="7RzU5Q6VJGF/i3l9MGdG3CvbLgasbZPao2hiEiIxdvY=" providerId="None" clId="Web-{3D706870-CDC3-41F4-BFAB-25B3A27AEDAD}"/>
    <pc:docChg chg="addSld modSld">
      <pc:chgData name="Corey Rogers" userId="7RzU5Q6VJGF/i3l9MGdG3CvbLgasbZPao2hiEiIxdvY=" providerId="None" clId="Web-{3D706870-CDC3-41F4-BFAB-25B3A27AEDAD}" dt="2026-02-04T21:17:05.503" v="210" actId="1076"/>
      <pc:docMkLst>
        <pc:docMk/>
      </pc:docMkLst>
      <pc:sldChg chg="addSp delSp modSp">
        <pc:chgData name="Corey Rogers" userId="7RzU5Q6VJGF/i3l9MGdG3CvbLgasbZPao2hiEiIxdvY=" providerId="None" clId="Web-{3D706870-CDC3-41F4-BFAB-25B3A27AEDAD}" dt="2026-02-04T21:11:38.329" v="154" actId="1076"/>
        <pc:sldMkLst>
          <pc:docMk/>
          <pc:sldMk cId="1206827292" sldId="336"/>
        </pc:sldMkLst>
        <pc:spChg chg="mod">
          <ac:chgData name="Corey Rogers" userId="7RzU5Q6VJGF/i3l9MGdG3CvbLgasbZPao2hiEiIxdvY=" providerId="None" clId="Web-{3D706870-CDC3-41F4-BFAB-25B3A27AEDAD}" dt="2026-02-04T21:11:31.672" v="152" actId="14100"/>
          <ac:spMkLst>
            <pc:docMk/>
            <pc:sldMk cId="1206827292" sldId="336"/>
            <ac:spMk id="114" creationId="{CEA38AC4-51E7-700B-A81A-5CF8ED334BDC}"/>
          </ac:spMkLst>
        </pc:spChg>
        <pc:picChg chg="del">
          <ac:chgData name="Corey Rogers" userId="7RzU5Q6VJGF/i3l9MGdG3CvbLgasbZPao2hiEiIxdvY=" providerId="None" clId="Web-{3D706870-CDC3-41F4-BFAB-25B3A27AEDAD}" dt="2026-02-04T21:05:51.698" v="14"/>
          <ac:picMkLst>
            <pc:docMk/>
            <pc:sldMk cId="1206827292" sldId="336"/>
            <ac:picMk id="2" creationId="{89B20C41-5B69-ECEC-BC9C-0EF70ED2552B}"/>
          </ac:picMkLst>
        </pc:picChg>
        <pc:picChg chg="add mod">
          <ac:chgData name="Corey Rogers" userId="7RzU5Q6VJGF/i3l9MGdG3CvbLgasbZPao2hiEiIxdvY=" providerId="None" clId="Web-{3D706870-CDC3-41F4-BFAB-25B3A27AEDAD}" dt="2026-02-04T21:11:38.329" v="154" actId="1076"/>
          <ac:picMkLst>
            <pc:docMk/>
            <pc:sldMk cId="1206827292" sldId="336"/>
            <ac:picMk id="3" creationId="{C70077B2-3254-2B47-CBB3-D2911FADDBB2}"/>
          </ac:picMkLst>
        </pc:picChg>
      </pc:sldChg>
      <pc:sldChg chg="addSp delSp modSp add replId">
        <pc:chgData name="Corey Rogers" userId="7RzU5Q6VJGF/i3l9MGdG3CvbLgasbZPao2hiEiIxdvY=" providerId="None" clId="Web-{3D706870-CDC3-41F4-BFAB-25B3A27AEDAD}" dt="2026-02-04T21:17:05.503" v="210" actId="1076"/>
        <pc:sldMkLst>
          <pc:docMk/>
          <pc:sldMk cId="2498556740" sldId="386"/>
        </pc:sldMkLst>
        <pc:spChg chg="add del mod">
          <ac:chgData name="Corey Rogers" userId="7RzU5Q6VJGF/i3l9MGdG3CvbLgasbZPao2hiEiIxdvY=" providerId="None" clId="Web-{3D706870-CDC3-41F4-BFAB-25B3A27AEDAD}" dt="2026-02-04T21:13:02.142" v="166"/>
          <ac:spMkLst>
            <pc:docMk/>
            <pc:sldMk cId="2498556740" sldId="386"/>
            <ac:spMk id="4" creationId="{AFCC7108-9807-CFCA-CCC5-36EAB994CF21}"/>
          </ac:spMkLst>
        </pc:spChg>
        <pc:spChg chg="add mod">
          <ac:chgData name="Corey Rogers" userId="7RzU5Q6VJGF/i3l9MGdG3CvbLgasbZPao2hiEiIxdvY=" providerId="None" clId="Web-{3D706870-CDC3-41F4-BFAB-25B3A27AEDAD}" dt="2026-02-04T21:13:09.501" v="167" actId="14100"/>
          <ac:spMkLst>
            <pc:docMk/>
            <pc:sldMk cId="2498556740" sldId="386"/>
            <ac:spMk id="7" creationId="{2ADC5A6C-C430-966E-C7E7-2903C5F3B727}"/>
          </ac:spMkLst>
        </pc:spChg>
        <pc:spChg chg="add mod">
          <ac:chgData name="Corey Rogers" userId="7RzU5Q6VJGF/i3l9MGdG3CvbLgasbZPao2hiEiIxdvY=" providerId="None" clId="Web-{3D706870-CDC3-41F4-BFAB-25B3A27AEDAD}" dt="2026-02-04T21:17:05.503" v="210" actId="1076"/>
          <ac:spMkLst>
            <pc:docMk/>
            <pc:sldMk cId="2498556740" sldId="386"/>
            <ac:spMk id="8" creationId="{BDAA5205-C219-C66E-29B5-304636F56160}"/>
          </ac:spMkLst>
        </pc:spChg>
        <pc:spChg chg="del mod">
          <ac:chgData name="Corey Rogers" userId="7RzU5Q6VJGF/i3l9MGdG3CvbLgasbZPao2hiEiIxdvY=" providerId="None" clId="Web-{3D706870-CDC3-41F4-BFAB-25B3A27AEDAD}" dt="2026-02-04T21:12:43.189" v="163"/>
          <ac:spMkLst>
            <pc:docMk/>
            <pc:sldMk cId="2498556740" sldId="386"/>
            <ac:spMk id="114" creationId="{110C85E2-DFA5-C8EE-3183-7FA37005676A}"/>
          </ac:spMkLst>
        </pc:spChg>
        <pc:picChg chg="mod">
          <ac:chgData name="Corey Rogers" userId="7RzU5Q6VJGF/i3l9MGdG3CvbLgasbZPao2hiEiIxdvY=" providerId="None" clId="Web-{3D706870-CDC3-41F4-BFAB-25B3A27AEDAD}" dt="2026-02-04T21:17:05.472" v="209" actId="1076"/>
          <ac:picMkLst>
            <pc:docMk/>
            <pc:sldMk cId="2498556740" sldId="386"/>
            <ac:picMk id="3" creationId="{269C8F13-3F33-56D9-5F7E-D41825FD23B5}"/>
          </ac:picMkLst>
        </pc:picChg>
      </pc:sldChg>
    </pc:docChg>
  </pc:docChgLst>
  <pc:docChgLst>
    <pc:chgData name="Corey Rogers" userId="7RzU5Q6VJGF/i3l9MGdG3CvbLgasbZPao2hiEiIxdvY=" providerId="None" clId="Web-{8355FE65-DC35-4532-8360-C931E519B91C}"/>
    <pc:docChg chg="delSld modSld">
      <pc:chgData name="Corey Rogers" userId="7RzU5Q6VJGF/i3l9MGdG3CvbLgasbZPao2hiEiIxdvY=" providerId="None" clId="Web-{8355FE65-DC35-4532-8360-C931E519B91C}" dt="2026-02-05T19:34:24.912" v="5"/>
      <pc:docMkLst>
        <pc:docMk/>
      </pc:docMkLst>
      <pc:sldChg chg="modSp">
        <pc:chgData name="Corey Rogers" userId="7RzU5Q6VJGF/i3l9MGdG3CvbLgasbZPao2hiEiIxdvY=" providerId="None" clId="Web-{8355FE65-DC35-4532-8360-C931E519B91C}" dt="2026-02-05T19:33:41.552" v="4" actId="14100"/>
        <pc:sldMkLst>
          <pc:docMk/>
          <pc:sldMk cId="749653136" sldId="325"/>
        </pc:sldMkLst>
        <pc:spChg chg="mod">
          <ac:chgData name="Corey Rogers" userId="7RzU5Q6VJGF/i3l9MGdG3CvbLgasbZPao2hiEiIxdvY=" providerId="None" clId="Web-{8355FE65-DC35-4532-8360-C931E519B91C}" dt="2026-02-05T19:33:18.536" v="2" actId="1076"/>
          <ac:spMkLst>
            <pc:docMk/>
            <pc:sldMk cId="749653136" sldId="325"/>
            <ac:spMk id="2" creationId="{2442AE18-70AB-6D38-91CD-22D2C001D8A2}"/>
          </ac:spMkLst>
        </pc:spChg>
        <pc:spChg chg="mod">
          <ac:chgData name="Corey Rogers" userId="7RzU5Q6VJGF/i3l9MGdG3CvbLgasbZPao2hiEiIxdvY=" providerId="None" clId="Web-{8355FE65-DC35-4532-8360-C931E519B91C}" dt="2026-02-05T19:33:41.552" v="4" actId="14100"/>
          <ac:spMkLst>
            <pc:docMk/>
            <pc:sldMk cId="749653136" sldId="325"/>
            <ac:spMk id="4" creationId="{E199A07B-0E83-DEE7-2DD9-178C7ECEF915}"/>
          </ac:spMkLst>
        </pc:spChg>
      </pc:sldChg>
      <pc:sldChg chg="del">
        <pc:chgData name="Corey Rogers" userId="7RzU5Q6VJGF/i3l9MGdG3CvbLgasbZPao2hiEiIxdvY=" providerId="None" clId="Web-{8355FE65-DC35-4532-8360-C931E519B91C}" dt="2026-02-05T19:34:24.912" v="5"/>
        <pc:sldMkLst>
          <pc:docMk/>
          <pc:sldMk cId="2498556740" sldId="3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1F75788B-CAF3-4553-6F05-2A40D6BA8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20AA8556-F941-A811-5F3A-D786842676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96C1D55D-D6EF-EC1D-3707-166DADF164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licence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D8289BE6-2D31-3104-FA43-9FAF85B9089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5434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C7454C59-335C-6914-46C9-A638850E3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31110325-3ADF-6F24-8C18-2F965E2AA8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6F51C4E9-F22B-8A1A-3B3C-E55BCA3532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52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305A059-7BC2-7F0C-2F8A-B2648203A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D0307C1-C63E-DA2A-619C-6CA58594F3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0B7C16E6-937F-0807-0347-08022AD8B5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226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823080A-B44C-E4B4-A7F7-7FDEB4567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C3F6CD6-07DD-493B-D4C6-1ABE1381E9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2580938-8BFD-891F-06B1-E992971E59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1588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BBE31E30-0EBF-1514-E136-23B55221C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DF552C71-D90F-73FF-CF16-9618198F1C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1F21DF12-7350-EC56-2ED3-ED541FE8BD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80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14448485-D271-F55A-DAE8-A6AB7D613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ED069067-449F-C2C5-2007-F1D7A92FAB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3523D30B-CD2D-E8C5-722A-4286230FDE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4F0EC3DF-C078-7CA9-1619-AD84641F8EF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610033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797816EA-A794-78C8-B7F9-74C0F0221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6F25DED6-11C3-F558-0D12-B2AE960128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A9407278-F875-A33C-4008-82646823C0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83134895-84BF-7C56-11B8-022DB778F0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7415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F7483C66-261C-72CC-9F50-F24F0CE51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39883A44-84E1-E3DD-A9BC-849E446774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FE507E40-20D3-5675-7387-796464CFE8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563F068B-0FB0-7280-DC05-79FDC94C33D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6829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18E777E-939D-CB4D-7882-D5E747F0C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410E9A1-50AE-2A1E-4ED1-8094645F6A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3784F6C-3828-1950-2390-3316A38702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892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9CF12C51-AD5C-A624-22FA-5BD9A96E3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316B597B-217E-5FB0-4EDA-16452AA109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EB4788E-6B6C-4AAA-3553-C222127460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46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C13922F-F418-FC37-9BD3-ED1287C89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C59E628-27A9-0188-1B7F-BFDAEC93E9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8B2BFCD9-FB59-FEA7-701D-9107ADA1AB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0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27C25AA7-B1AC-6374-E9D3-D68B133F3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14360AEB-2FF4-8490-49F0-CD48F771B2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DE284F4-A466-B95F-DE07-BF619298DE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54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DA13E3E1-1F32-7BE5-E0F2-56432731A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C6A0935-66A9-7C5D-A85A-1A2716B7A2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BD91FB6-3E0F-B65D-0F35-EA4E1FC0C1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60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99E73939-C412-A707-D6A9-2D6ED3D45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8EED932F-C67B-0A4A-8564-EB37F51F69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5F8C4A9-E450-D14F-B554-7913220F83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059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D7E0D44-C947-430F-286C-F5314DF7D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1CDC1014-F98E-26A6-86EF-E6837374834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247D46DD-280C-2AD4-F8CF-ABD1A9A622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220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sa/4.0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ai.microbit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2C6FBC30-7012-6D5C-64CE-2E2B34BC1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 ">
            <a:extLst>
              <a:ext uri="{FF2B5EF4-FFF2-40B4-BE49-F238E27FC236}">
                <a16:creationId xmlns:a16="http://schemas.microsoft.com/office/drawing/2014/main" id="{DC37813B-1912-918A-03E0-CBA2FFD89530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85D4EAB3-492A-0F40-D86B-C022FBB1F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0000" y="1264240"/>
            <a:ext cx="3028795" cy="2197157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FA893555-1768-6329-21F0-CA8889BA7F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4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</a:t>
            </a:r>
            <a:r>
              <a:rPr lang="en-GB" sz="1800" b="0" dirty="0" err="1">
                <a:solidFill>
                  <a:srgbClr val="00A000"/>
                </a:solidFill>
              </a:rPr>
              <a:t>micro:bit</a:t>
            </a:r>
            <a:r>
              <a:rPr lang="en-GB" sz="1800" b="0" dirty="0">
                <a:solidFill>
                  <a:srgbClr val="00A000"/>
                </a:solidFill>
              </a:rPr>
              <a:t> </a:t>
            </a:r>
            <a:r>
              <a:rPr lang="en-GB" sz="1800" b="0" dirty="0" err="1">
                <a:solidFill>
                  <a:srgbClr val="00A000"/>
                </a:solidFill>
              </a:rPr>
              <a:t>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5</a:t>
            </a:r>
            <a:br>
              <a:rPr lang="en-GB" sz="3600" dirty="0"/>
            </a:br>
            <a:r>
              <a:rPr lang="en-GB" sz="3600" dirty="0"/>
              <a:t>Enhancing code with machine learning</a:t>
            </a:r>
            <a:endParaRPr dirty="0"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F649980E-37A9-9C77-39E2-E382E800C6E7}"/>
              </a:ext>
            </a:extLst>
          </p:cNvPr>
          <p:cNvSpPr txBox="1"/>
          <p:nvPr/>
        </p:nvSpPr>
        <p:spPr>
          <a:xfrm>
            <a:off x="4668000" y="4322700"/>
            <a:ext cx="4116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2720B7EB-F643-E15B-47C4-218FC4C7DBD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7281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81ECB85-9081-EAE9-9014-34F07E1D8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CA935B2-C487-54D2-2A22-611052676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720EC8EE-B63C-3AFF-EB73-83CCA3D9752D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3FD839B-3B11-F4D9-7931-5A3FEC62C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Example of completed code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8" name="Picture 7" descr="On ML waving start block containing:&#10;- show icon heart&#10;- play melody entertainer in background&#10;&#10;On ML jumping start block containing:&#10;- show icon stick figure&#10;- play melody dadadum in background&#10;&#10;On ML still start block containing &#10;- show icon car&#10;- stop all sounds ">
            <a:extLst>
              <a:ext uri="{FF2B5EF4-FFF2-40B4-BE49-F238E27FC236}">
                <a16:creationId xmlns:a16="http://schemas.microsoft.com/office/drawing/2014/main" id="{154B1946-4092-79C3-BDCB-4924FE90F8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0750" y="1233370"/>
            <a:ext cx="4225589" cy="2341680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7645CEA-F607-AA24-18AA-DB21856ED05C}"/>
              </a:ext>
            </a:extLst>
          </p:cNvPr>
          <p:cNvSpPr txBox="1">
            <a:spLocks/>
          </p:cNvSpPr>
          <p:nvPr/>
        </p:nvSpPr>
        <p:spPr>
          <a:xfrm>
            <a:off x="197530" y="1233370"/>
            <a:ext cx="4374470" cy="321163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Step 8. Place a Music block below the ‘show icon’ block to try it out. Make sure you </a:t>
            </a:r>
            <a:r>
              <a:rPr lang="en-GB" sz="1800" b="1" dirty="0"/>
              <a:t>choose ‘in background’ </a:t>
            </a:r>
            <a:r>
              <a:rPr lang="en-GB" sz="1800" dirty="0"/>
              <a:t>in each sound block.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9. Using the </a:t>
            </a:r>
            <a:r>
              <a:rPr lang="en-GB" sz="1800" b="1" dirty="0"/>
              <a:t>‘stop all sounds’ </a:t>
            </a:r>
            <a:r>
              <a:rPr lang="en-GB" sz="1800" dirty="0"/>
              <a:t>block when ‘still’ is detected will help reduce unnecessary noise. 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24764E-D99C-E49E-2BCA-A82D1F6A6D3E}"/>
              </a:ext>
            </a:extLst>
          </p:cNvPr>
          <p:cNvSpPr txBox="1"/>
          <p:nvPr/>
        </p:nvSpPr>
        <p:spPr>
          <a:xfrm>
            <a:off x="4806950" y="3873500"/>
            <a:ext cx="4149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Your project will have different action names, icons and music.</a:t>
            </a:r>
          </a:p>
        </p:txBody>
      </p:sp>
    </p:spTree>
    <p:extLst>
      <p:ext uri="{BB962C8B-B14F-4D97-AF65-F5344CB8AC3E}">
        <p14:creationId xmlns:p14="http://schemas.microsoft.com/office/powerpoint/2010/main" val="979126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2FF0839-62D0-5138-C984-9D56E5B32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7672BF4-19B4-8796-EDA5-6F3832BEC1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585130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71DDE093-3EB8-2264-371B-4A11F39EED88}"/>
              </a:ext>
            </a:extLst>
          </p:cNvPr>
          <p:cNvSpPr/>
          <p:nvPr/>
        </p:nvSpPr>
        <p:spPr>
          <a:xfrm>
            <a:off x="509452" y="193488"/>
            <a:ext cx="1515377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2A92D7"/>
                </a:solidFill>
                <a:latin typeface="Arial"/>
                <a:ea typeface="Arial"/>
                <a:cs typeface="Arial"/>
                <a:sym typeface="Arial"/>
              </a:rPr>
              <a:t>Evaluate</a:t>
            </a:r>
            <a:endParaRPr sz="2400" b="0" i="0" u="none" strike="noStrike" cap="none">
              <a:solidFill>
                <a:srgbClr val="2A92D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36A8E-A850-0ADB-FB60-348C7A858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6083" y="208049"/>
            <a:ext cx="392908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Explore the simulator</a:t>
            </a:r>
            <a:endParaRPr lang="en-US" dirty="0">
              <a:solidFill>
                <a:schemeClr val="dk1"/>
              </a:solidFill>
            </a:endParaRPr>
          </a:p>
        </p:txBody>
      </p:sp>
      <p:pic>
        <p:nvPicPr>
          <p:cNvPr id="2" name="Picture 1" descr="Screenshot of simulator section of MakeCode, the drop down menu for ‘ML event’ is below the image.">
            <a:extLst>
              <a:ext uri="{FF2B5EF4-FFF2-40B4-BE49-F238E27FC236}">
                <a16:creationId xmlns:a16="http://schemas.microsoft.com/office/drawing/2014/main" id="{F984B002-A07E-7F76-0D13-7B34A1585D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80533" y="1104546"/>
            <a:ext cx="2141635" cy="3519670"/>
          </a:xfrm>
          <a:prstGeom prst="rect">
            <a:avLst/>
          </a:prstGeom>
          <a:ln w="15875">
            <a:solidFill>
              <a:schemeClr val="bg1">
                <a:lumMod val="50000"/>
              </a:schemeClr>
            </a:solidFill>
          </a:ln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58C53FA-F689-841E-4E72-0258AEA1039D}"/>
              </a:ext>
            </a:extLst>
          </p:cNvPr>
          <p:cNvSpPr txBox="1">
            <a:spLocks/>
          </p:cNvSpPr>
          <p:nvPr/>
        </p:nvSpPr>
        <p:spPr>
          <a:xfrm>
            <a:off x="4110623" y="928048"/>
            <a:ext cx="4634923" cy="37607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10. </a:t>
            </a:r>
            <a:r>
              <a:rPr lang="en-GB" sz="1800" b="1" dirty="0"/>
              <a:t>Use the simulator </a:t>
            </a:r>
            <a:r>
              <a:rPr lang="en-GB" sz="1800" dirty="0"/>
              <a:t>on the left to to try out ideas (if sound is enabled on your device).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Use the drop-down menu to select different ML inputs.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The simulator is testing what happens on the micro:bit when different actions are identified. It is testing your code, not your model.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922173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17F1EDDD-C934-1D5B-5FC8-6543BFD00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E7DB1E1-EEB1-75B2-A690-C28CD45EE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585130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C42FEA86-B1BC-AF9F-2586-9324E47A802C}"/>
              </a:ext>
            </a:extLst>
          </p:cNvPr>
          <p:cNvSpPr/>
          <p:nvPr/>
        </p:nvSpPr>
        <p:spPr>
          <a:xfrm>
            <a:off x="509452" y="193488"/>
            <a:ext cx="1515377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2A92D7"/>
                </a:solidFill>
                <a:latin typeface="Arial"/>
                <a:ea typeface="Arial"/>
                <a:cs typeface="Arial"/>
                <a:sym typeface="Arial"/>
              </a:rPr>
              <a:t>Evaluate</a:t>
            </a:r>
            <a:endParaRPr sz="2400" b="0" i="0" u="none" strike="noStrike" cap="none">
              <a:solidFill>
                <a:srgbClr val="2A92D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20B02DA-18A3-1003-2B0F-A4BEDA753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2650" y="193488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Test the project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DC72FCA-B7DA-BF02-83E0-580D6788E1E2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632385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Step 11. </a:t>
            </a:r>
            <a:r>
              <a:rPr lang="en-GB" sz="1800" b="1" dirty="0"/>
              <a:t>Download your code to a </a:t>
            </a:r>
            <a:r>
              <a:rPr lang="en-GB" sz="1800" b="1" dirty="0" err="1"/>
              <a:t>micro:bit</a:t>
            </a:r>
            <a:r>
              <a:rPr lang="en-GB" sz="1800" b="1" dirty="0"/>
              <a:t>.</a:t>
            </a:r>
          </a:p>
          <a:p>
            <a:pPr marL="139700">
              <a:lnSpc>
                <a:spcPct val="114999"/>
              </a:lnSpc>
            </a:pPr>
            <a:r>
              <a:rPr lang="en-GB" sz="1800" dirty="0"/>
              <a:t>This will replace the data collection program with your new project.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12. </a:t>
            </a:r>
            <a:r>
              <a:rPr lang="en-GB" sz="1800" b="1" dirty="0"/>
              <a:t>Attach a battery pack to your </a:t>
            </a:r>
            <a:r>
              <a:rPr lang="en-GB" sz="1800" b="1" dirty="0" err="1"/>
              <a:t>micro:bit</a:t>
            </a:r>
            <a:r>
              <a:rPr lang="en-GB" sz="1800" b="1" dirty="0"/>
              <a:t>.</a:t>
            </a:r>
          </a:p>
          <a:p>
            <a:pPr marL="139700">
              <a:lnSpc>
                <a:spcPct val="114999"/>
              </a:lnSpc>
            </a:pPr>
            <a:r>
              <a:rPr lang="en-GB" sz="1800" dirty="0"/>
              <a:t>Wear or hold your </a:t>
            </a:r>
            <a:r>
              <a:rPr lang="en-GB" sz="1800" dirty="0" err="1"/>
              <a:t>micro:bit</a:t>
            </a:r>
            <a:r>
              <a:rPr lang="en-GB" sz="1800" dirty="0"/>
              <a:t> in the same way you did when you were collecting data.</a:t>
            </a:r>
          </a:p>
          <a:p>
            <a:pPr marL="139700">
              <a:lnSpc>
                <a:spcPct val="114999"/>
              </a:lnSpc>
            </a:pPr>
            <a:endParaRPr lang="en-GB" sz="1800" b="1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13. </a:t>
            </a:r>
            <a:r>
              <a:rPr lang="en-GB" sz="1800" b="1" dirty="0"/>
              <a:t>Test your project away from your computer.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Are your code and model working as you expect?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2B48D3-A81D-D8CC-6B68-34F327620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1670" y="1722538"/>
            <a:ext cx="2118577" cy="212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656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3E727673-586E-9F8A-FC2B-6AA031DDF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C2E18CF-AD6E-47BB-17A8-8AE8EF8237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EA9D8B18-E694-0DDB-ADA1-D834FBE8F985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2A101424-0106-57B9-87EB-81BB2E68E3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76259" y="193488"/>
            <a:ext cx="2480404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 dirty="0">
                <a:solidFill>
                  <a:schemeClr val="tx1"/>
                </a:solidFill>
              </a:rPr>
              <a:t>Save your work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CEA38AC4-51E7-700B-A81A-5CF8ED334B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9452" y="1296446"/>
            <a:ext cx="4672547" cy="2987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Make sure you </a:t>
            </a:r>
            <a:r>
              <a:rPr lang="en-GB" sz="1800" b="1" dirty="0"/>
              <a:t>save</a:t>
            </a:r>
            <a:r>
              <a:rPr lang="en-GB" sz="1800" dirty="0"/>
              <a:t> your </a:t>
            </a:r>
            <a:r>
              <a:rPr lang="en-GB" sz="1800" err="1"/>
              <a:t>CreateAI</a:t>
            </a:r>
            <a:r>
              <a:rPr lang="en-GB" sz="1800" dirty="0"/>
              <a:t> session </a:t>
            </a:r>
            <a:r>
              <a:rPr lang="en-GB" sz="1800" b="1" dirty="0"/>
              <a:t>AGAIN</a:t>
            </a:r>
            <a:r>
              <a:rPr lang="en-GB" sz="1800" dirty="0"/>
              <a:t> in a location you can access again, using a meaningful and unique name. 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Click the three dots of the download button and select 'Download as File' to save your session while using </a:t>
            </a:r>
            <a:r>
              <a:rPr lang="en-GB" sz="1800" dirty="0" err="1"/>
              <a:t>MakeCode</a:t>
            </a:r>
            <a:r>
              <a:rPr lang="en-GB" sz="1800" dirty="0"/>
              <a:t>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Your changes will be needed in the next lesson.</a:t>
            </a: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pic>
        <p:nvPicPr>
          <p:cNvPr id="3" name="Picture 2" descr="MakeCode download button with menu from the dots open and the download as File option highlighted">
            <a:extLst>
              <a:ext uri="{FF2B5EF4-FFF2-40B4-BE49-F238E27FC236}">
                <a16:creationId xmlns:a16="http://schemas.microsoft.com/office/drawing/2014/main" id="{C70077B2-3254-2B47-CBB3-D2911FADD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982" y="2006591"/>
            <a:ext cx="4067175" cy="113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27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6D93E031-A575-2E3E-0F2A-6EFF5E0A8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6E49DE5-7BF2-63BE-3E40-603C825C2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–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EBE3C8A-4421-B10E-78B1-373EB8790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F0ADF71-0AA2-ED31-6EAA-767AB177033D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6A16A2E7-5E80-45C4-77AE-E4645ADEC96F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79FA3FE3-21FB-D560-1793-F066FC4352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1" y="1080000"/>
            <a:ext cx="4142410" cy="925513"/>
            <a:chOff x="362725" y="2121750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C41A959A-5996-5927-6F06-D765EECF129A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read block code that uses my ML (machine learning) model.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AC85AFE5-06DC-97A9-5923-650AD320725E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6286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14">
            <a:extLst>
              <a:ext uri="{FF2B5EF4-FFF2-40B4-BE49-F238E27FC236}">
                <a16:creationId xmlns:a16="http://schemas.microsoft.com/office/drawing/2014/main" id="{A784268D-42A9-9744-8DB4-232E7B8BC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62571"/>
            <a:ext cx="4122000" cy="900000"/>
            <a:chOff x="360000" y="2121750"/>
            <a:chExt cx="4122000" cy="900000"/>
          </a:xfrm>
        </p:grpSpPr>
        <p:sp>
          <p:nvSpPr>
            <p:cNvPr id="191" name="Google Shape;191;p14">
              <a:extLst>
                <a:ext uri="{FF2B5EF4-FFF2-40B4-BE49-F238E27FC236}">
                  <a16:creationId xmlns:a16="http://schemas.microsoft.com/office/drawing/2014/main" id="{1584B101-A489-4F63-75FB-DD493496F488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I can use my ML model as an input.</a:t>
              </a:r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92" name="Google Shape;192;p14">
              <a:extLst>
                <a:ext uri="{FF2B5EF4-FFF2-40B4-BE49-F238E27FC236}">
                  <a16:creationId xmlns:a16="http://schemas.microsoft.com/office/drawing/2014/main" id="{1D2E9498-BBAB-ABF9-B73E-02A96F6B7DD0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14">
            <a:extLst>
              <a:ext uri="{FF2B5EF4-FFF2-40B4-BE49-F238E27FC236}">
                <a16:creationId xmlns:a16="http://schemas.microsoft.com/office/drawing/2014/main" id="{F261108A-3F83-7C28-3683-AFBAA69CD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204321"/>
            <a:ext cx="4122000" cy="900000"/>
            <a:chOff x="360000" y="3163500"/>
            <a:chExt cx="4122000" cy="900000"/>
          </a:xfrm>
        </p:grpSpPr>
        <p:sp>
          <p:nvSpPr>
            <p:cNvPr id="194" name="Google Shape;194;p14">
              <a:extLst>
                <a:ext uri="{FF2B5EF4-FFF2-40B4-BE49-F238E27FC236}">
                  <a16:creationId xmlns:a16="http://schemas.microsoft.com/office/drawing/2014/main" id="{5B9EF2DB-AA1E-15DA-6149-C90AFD8D046F}"/>
                </a:ext>
              </a:extLst>
            </p:cNvPr>
            <p:cNvSpPr/>
            <p:nvPr/>
          </p:nvSpPr>
          <p:spPr>
            <a:xfrm>
              <a:off x="360000" y="316350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transfer a program that uses my ML model to a </a:t>
              </a:r>
              <a:r>
                <a:rPr lang="en-GB" b="1" dirty="0" err="1">
                  <a:solidFill>
                    <a:schemeClr val="bg1"/>
                  </a:solidFill>
                </a:rPr>
                <a:t>micro:bit</a:t>
              </a:r>
              <a:r>
                <a:rPr lang="en-GB" b="1" dirty="0">
                  <a:solidFill>
                    <a:schemeClr val="bg1"/>
                  </a:solidFill>
                </a:rPr>
                <a:t> and test it when it is disconnected from </a:t>
              </a:r>
              <a:r>
                <a:rPr lang="en-GB" b="1" dirty="0" err="1">
                  <a:solidFill>
                    <a:schemeClr val="bg1"/>
                  </a:solidFill>
                </a:rPr>
                <a:t>CreateAI</a:t>
              </a:r>
              <a:r>
                <a:rPr lang="en-GB" b="1" dirty="0">
                  <a:solidFill>
                    <a:schemeClr val="bg1"/>
                  </a:solidFill>
                </a:rPr>
                <a:t>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95" name="Google Shape;195;p14">
              <a:extLst>
                <a:ext uri="{FF2B5EF4-FFF2-40B4-BE49-F238E27FC236}">
                  <a16:creationId xmlns:a16="http://schemas.microsoft.com/office/drawing/2014/main" id="{68A5F01C-C00E-14AA-B2A3-53CA061C7CB5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331736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C165A5DF-C36E-86B2-CD65-FD29A133D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48313" y="1287614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2051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97DFC4F9-4AC0-BCAE-A365-6B42CE1AC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1DFEB66-B387-2317-6328-CEC0EC33F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9A76F6E-9135-1801-89D2-70CFB9F8D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590F0A64-F9E2-0E17-BA9A-720E1AD6600F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037A87C5-B4EB-ED1B-1774-B88F4FB374AE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9164542-FC6F-FD60-B162-BC6B5E2ADCAE}"/>
              </a:ext>
            </a:extLst>
          </p:cNvPr>
          <p:cNvSpPr txBox="1">
            <a:spLocks/>
          </p:cNvSpPr>
          <p:nvPr/>
        </p:nvSpPr>
        <p:spPr>
          <a:xfrm>
            <a:off x="299228" y="1305068"/>
            <a:ext cx="4541713" cy="280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/>
              <a:t>In the next lesson you will investigate the impact of adding diverse data to an ML model.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/>
              <a:t>You will explore how to improve your model further.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365F7713-2F9B-94E3-05B6-6CC6B1898F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448313" y="1287908"/>
            <a:ext cx="2689200" cy="219228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3081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DD4CA8C0-2A0B-13C7-1BEB-0BD0206BD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0660E60-4CDF-743F-1172-FBAA957B1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B39C3D5A-1B99-2119-9D73-812AE1D792D2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18B2543B-BEE4-1DA1-2C74-06F878ECEE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539" y="198284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2B7E5D1E-9DB9-046E-2761-A6676D277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080000"/>
            <a:ext cx="4129143" cy="9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4128240B-5FD1-12A4-0C64-771803612E08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dk1"/>
                  </a:solidFill>
                </a:rPr>
                <a:t>I can read block code that uses my ML (machine learning) model.</a:t>
              </a:r>
              <a:endParaRPr lang="en-GB" dirty="0">
                <a:solidFill>
                  <a:schemeClr val="dk1"/>
                </a:solidFill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3C63CEA8-DE5B-068F-5ECD-D5B5DC6583FC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9B98FFAD-7369-D429-402F-B7D8F56E7B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21750"/>
            <a:ext cx="4129143" cy="900000"/>
            <a:chOff x="360000" y="2121750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356C0C65-9323-A0AF-C7C8-5A626C8005C9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285750" marR="0" lvl="0" indent="-1968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oto Sans Symbols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r>
                <a:rPr lang="en-GB" b="1" dirty="0">
                  <a:solidFill>
                    <a:schemeClr val="dk1"/>
                  </a:solidFill>
                </a:rPr>
                <a:t>I can use my ML model as an input.</a:t>
              </a:r>
              <a:endParaRPr lang="en-GB" dirty="0">
                <a:solidFill>
                  <a:schemeClr val="dk1"/>
                </a:solidFill>
              </a:endParaRPr>
            </a:p>
            <a:p>
              <a:pPr marL="0" marR="0" lvl="0" indent="0" algn="l" rtl="0">
                <a:lnSpc>
                  <a:spcPct val="11499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7DD19B8F-33AD-F7AA-FC9D-46EF3881CDCD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9" name="Google Shape;79;p2">
            <a:extLst>
              <a:ext uri="{FF2B5EF4-FFF2-40B4-BE49-F238E27FC236}">
                <a16:creationId xmlns:a16="http://schemas.microsoft.com/office/drawing/2014/main" id="{298B01C5-1141-D8E8-63F0-66323736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63502"/>
            <a:ext cx="4129143" cy="900000"/>
            <a:chOff x="360000" y="2121750"/>
            <a:chExt cx="4122000" cy="900000"/>
          </a:xfrm>
        </p:grpSpPr>
        <p:sp>
          <p:nvSpPr>
            <p:cNvPr id="80" name="Google Shape;80;p2">
              <a:extLst>
                <a:ext uri="{FF2B5EF4-FFF2-40B4-BE49-F238E27FC236}">
                  <a16:creationId xmlns:a16="http://schemas.microsoft.com/office/drawing/2014/main" id="{2A0213CC-BFB5-4361-4795-7D5527250B6D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dk1"/>
                  </a:solidFill>
                </a:rPr>
                <a:t>I can transfer a program that uses my ML model to a </a:t>
              </a:r>
              <a:r>
                <a:rPr lang="en-GB" b="1" dirty="0" err="1">
                  <a:solidFill>
                    <a:schemeClr val="dk1"/>
                  </a:solidFill>
                </a:rPr>
                <a:t>micro:bit</a:t>
              </a:r>
              <a:r>
                <a:rPr lang="en-GB" b="1" dirty="0">
                  <a:solidFill>
                    <a:schemeClr val="dk1"/>
                  </a:solidFill>
                </a:rPr>
                <a:t> and test it when it is disconnected from </a:t>
              </a:r>
              <a:r>
                <a:rPr lang="en-GB" b="1" dirty="0" err="1">
                  <a:solidFill>
                    <a:schemeClr val="dk1"/>
                  </a:solidFill>
                </a:rPr>
                <a:t>CreateAI</a:t>
              </a:r>
              <a:r>
                <a:rPr lang="en-GB" b="1" dirty="0">
                  <a:solidFill>
                    <a:schemeClr val="dk1"/>
                  </a:solidFill>
                </a:rPr>
                <a:t>.</a:t>
              </a:r>
              <a:endParaRPr lang="en-GB" dirty="0">
                <a:solidFill>
                  <a:schemeClr val="dk1"/>
                </a:solidFill>
              </a:endParaRPr>
            </a:p>
          </p:txBody>
        </p:sp>
        <p:pic>
          <p:nvPicPr>
            <p:cNvPr id="81" name="Google Shape;81;p2">
              <a:extLst>
                <a:ext uri="{FF2B5EF4-FFF2-40B4-BE49-F238E27FC236}">
                  <a16:creationId xmlns:a16="http://schemas.microsoft.com/office/drawing/2014/main" id="{9DE6E715-D705-29DD-097A-282D5A385774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79153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64B919B0-1A82-6B0F-26CD-0C38BBAA01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7497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5786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BFBF3D1-9E41-0A70-3A33-0EDE4739D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C630A5F-F709-CB81-E1C8-2DF8E3320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lessons steps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311699D-6D0B-5020-6F5F-C93DCB950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71700E78-FC0D-2F72-7FAE-6FCCE55FDC83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00DC498-C7D7-EAD5-AC23-4B9D96F5A85D}"/>
              </a:ext>
            </a:extLst>
          </p:cNvPr>
          <p:cNvSpPr txBox="1">
            <a:spLocks/>
          </p:cNvSpPr>
          <p:nvPr/>
        </p:nvSpPr>
        <p:spPr>
          <a:xfrm>
            <a:off x="279978" y="679684"/>
            <a:ext cx="8584043" cy="10333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 b="1"/>
              <a:t>We will complete these steps in this lesson.</a:t>
            </a:r>
            <a:endParaRPr lang="en-GB" sz="2000"/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2" name="Picture 1" descr="Code and use ">
            <a:extLst>
              <a:ext uri="{FF2B5EF4-FFF2-40B4-BE49-F238E27FC236}">
                <a16:creationId xmlns:a16="http://schemas.microsoft.com/office/drawing/2014/main" id="{454C2419-08E8-B485-0974-204773FFF4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29" y="2223261"/>
            <a:ext cx="7772400" cy="1700586"/>
          </a:xfrm>
          <a:prstGeom prst="rect">
            <a:avLst/>
          </a:prstGeom>
        </p:spPr>
      </p:pic>
      <p:sp>
        <p:nvSpPr>
          <p:cNvPr id="5" name="Doughnut 4" descr="Code and use ">
            <a:extLst>
              <a:ext uri="{FF2B5EF4-FFF2-40B4-BE49-F238E27FC236}">
                <a16:creationId xmlns:a16="http://schemas.microsoft.com/office/drawing/2014/main" id="{A50FB956-AA63-980B-BAF0-A0914AC4E329}"/>
              </a:ext>
            </a:extLst>
          </p:cNvPr>
          <p:cNvSpPr/>
          <p:nvPr/>
        </p:nvSpPr>
        <p:spPr>
          <a:xfrm>
            <a:off x="5006619" y="1713074"/>
            <a:ext cx="3440151" cy="2571731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045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90473E19-5062-9725-77A1-A8A9C886F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B00FB6E-290C-8501-0834-2030E5751A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F01ABC51-C483-A465-2CE1-F74EB639512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182245" marR="0" lvl="0" indent="-1346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Share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199A07B-0E83-DEE7-2DD9-178C7ECEF915}"/>
              </a:ext>
            </a:extLst>
          </p:cNvPr>
          <p:cNvSpPr txBox="1">
            <a:spLocks/>
          </p:cNvSpPr>
          <p:nvPr/>
        </p:nvSpPr>
        <p:spPr>
          <a:xfrm>
            <a:off x="279978" y="835135"/>
            <a:ext cx="8621134" cy="3675226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1. Open </a:t>
            </a:r>
            <a:r>
              <a:rPr lang="en-GB" sz="2000" dirty="0" err="1"/>
              <a:t>CreateAI</a:t>
            </a:r>
            <a:r>
              <a:rPr lang="en-GB" sz="2000" dirty="0"/>
              <a:t> again.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2. Open your </a:t>
            </a:r>
            <a:r>
              <a:rPr lang="en-GB" sz="2000" b="1" dirty="0"/>
              <a:t>MOST RECENT </a:t>
            </a:r>
            <a:r>
              <a:rPr lang="en-GB" sz="2000" dirty="0"/>
              <a:t>saved session from the previous lesson. </a:t>
            </a:r>
            <a:r>
              <a:rPr lang="en-GB" sz="2000" i="1" dirty="0"/>
              <a:t>Your project file will start with "</a:t>
            </a:r>
            <a:r>
              <a:rPr lang="en-GB" sz="2000" i="1" dirty="0" err="1"/>
              <a:t>microbit</a:t>
            </a:r>
            <a:r>
              <a:rPr lang="en-GB" sz="2000" i="1" dirty="0"/>
              <a:t>-" and may have a number at the end, e.g. "</a:t>
            </a:r>
            <a:r>
              <a:rPr lang="en-GB" sz="2000" i="1" dirty="0" err="1"/>
              <a:t>microbit</a:t>
            </a:r>
            <a:r>
              <a:rPr lang="en-GB" sz="2000" i="1" dirty="0"/>
              <a:t>-training(2).hex"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442AE18-70AB-6D38-91CD-22D2C001D8A2}"/>
              </a:ext>
            </a:extLst>
          </p:cNvPr>
          <p:cNvSpPr txBox="1">
            <a:spLocks/>
          </p:cNvSpPr>
          <p:nvPr/>
        </p:nvSpPr>
        <p:spPr>
          <a:xfrm>
            <a:off x="506989" y="3079942"/>
            <a:ext cx="7577419" cy="1430827"/>
          </a:xfrm>
          <a:prstGeom prst="rect">
            <a:avLst/>
          </a:prstGeom>
          <a:ln w="69850">
            <a:solidFill>
              <a:srgbClr val="7BCDC2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139700">
              <a:lnSpc>
                <a:spcPct val="114999"/>
              </a:lnSpc>
            </a:pPr>
            <a:r>
              <a:rPr lang="en-GB" sz="6000">
                <a:hlinkClick r:id="rId3"/>
              </a:rPr>
              <a:t>createai.microbit.org</a:t>
            </a:r>
            <a:endParaRPr lang="en-GB" sz="6000"/>
          </a:p>
        </p:txBody>
      </p:sp>
    </p:spTree>
    <p:extLst>
      <p:ext uri="{BB962C8B-B14F-4D97-AF65-F5344CB8AC3E}">
        <p14:creationId xmlns:p14="http://schemas.microsoft.com/office/powerpoint/2010/main" val="74965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84AA76C-F7C8-0A81-0D4B-B614968BE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8F97FAE-01DA-1A28-9AC9-BFFB18FC66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36AC592D-0A3C-C36F-F3A8-DEE135EE39D9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3F33E7-B7CF-50AB-E6AE-9611238B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Get ready to code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662A83C-B8C1-399F-E94B-F0C07C3BD376}"/>
              </a:ext>
            </a:extLst>
          </p:cNvPr>
          <p:cNvSpPr txBox="1">
            <a:spLocks/>
          </p:cNvSpPr>
          <p:nvPr/>
        </p:nvSpPr>
        <p:spPr>
          <a:xfrm>
            <a:off x="279977" y="806561"/>
            <a:ext cx="5119017" cy="31913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3. Check your session has loaded.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4. Select ‘Train model’ to get to the testing model page again.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5. Select ‘Edit in </a:t>
            </a:r>
            <a:r>
              <a:rPr lang="en-GB" sz="2000" dirty="0" err="1"/>
              <a:t>MakeCode</a:t>
            </a:r>
            <a:r>
              <a:rPr lang="en-GB" sz="2000" dirty="0"/>
              <a:t>’ to load a special version of Microsoft </a:t>
            </a:r>
            <a:r>
              <a:rPr lang="en-GB" sz="2000" dirty="0" err="1"/>
              <a:t>MakeCode</a:t>
            </a:r>
            <a:r>
              <a:rPr lang="en-GB" sz="2000" dirty="0"/>
              <a:t> – see next slide for diagram.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7" name="Picture 6" descr="Train model button ">
            <a:extLst>
              <a:ext uri="{FF2B5EF4-FFF2-40B4-BE49-F238E27FC236}">
                <a16:creationId xmlns:a16="http://schemas.microsoft.com/office/drawing/2014/main" id="{FCED4392-DA08-84EC-FFE5-CCFDA99E7A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57612" y="1800424"/>
            <a:ext cx="1652888" cy="662580"/>
          </a:xfrm>
          <a:prstGeom prst="rect">
            <a:avLst/>
          </a:prstGeom>
        </p:spPr>
      </p:pic>
      <p:pic>
        <p:nvPicPr>
          <p:cNvPr id="5" name="Picture 4" descr="Edit in MakeCode button ">
            <a:extLst>
              <a:ext uri="{FF2B5EF4-FFF2-40B4-BE49-F238E27FC236}">
                <a16:creationId xmlns:a16="http://schemas.microsoft.com/office/drawing/2014/main" id="{FF4927A9-85BE-BAB0-5A41-9AC9E803ED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662379" y="2936812"/>
            <a:ext cx="2879372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244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33EE549E-C3D0-66EB-4788-D5309A686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44F7DDA-1FF7-6780-EF70-74990F3BD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42B0D3F-D94A-4F49-CBAE-F302A5FCE279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A31F9D0-3ED2-74DC-C512-F2720CF59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6089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Microsoft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r>
              <a:rPr lang="en-GB" dirty="0">
                <a:solidFill>
                  <a:schemeClr val="dk1"/>
                </a:solidFill>
              </a:rPr>
              <a:t> in </a:t>
            </a:r>
            <a:r>
              <a:rPr lang="en-GB" dirty="0" err="1">
                <a:solidFill>
                  <a:schemeClr val="dk1"/>
                </a:solidFill>
              </a:rPr>
              <a:t>CreateAI</a:t>
            </a:r>
            <a:endParaRPr lang="en-US" b="0" dirty="0">
              <a:solidFill>
                <a:schemeClr val="dk1"/>
              </a:solidFill>
            </a:endParaRPr>
          </a:p>
        </p:txBody>
      </p:sp>
      <p:pic>
        <p:nvPicPr>
          <p:cNvPr id="6" name="Picture 5" descr="Screenshot of the MakeCode Editor with labels for&#10;Toolbox&#10;Workspace&#10;Simulator&#10;Download button&#10;Back arrow to return to teating page in CreateAI (this is in the top left corner)">
            <a:extLst>
              <a:ext uri="{FF2B5EF4-FFF2-40B4-BE49-F238E27FC236}">
                <a16:creationId xmlns:a16="http://schemas.microsoft.com/office/drawing/2014/main" id="{F0E9E5E0-ECF0-A86F-323B-F5F9FE932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928049"/>
            <a:ext cx="7828844" cy="367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569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FC8E6C2-7438-17FB-E348-B97FB099C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AB8787B-BADB-B09A-0786-3AC87826A4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Google Shape;93;p4">
            <a:extLst>
              <a:ext uri="{FF2B5EF4-FFF2-40B4-BE49-F238E27FC236}">
                <a16:creationId xmlns:a16="http://schemas.microsoft.com/office/drawing/2014/main" id="{BFA7CFED-E75D-6A79-195B-E682FF5EB211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16138D-A209-CEB6-0566-A677EA4EC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Explore ML blocks in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CBDA706-C1C4-F175-107B-0312A1EEF6D3}"/>
              </a:ext>
            </a:extLst>
          </p:cNvPr>
          <p:cNvSpPr txBox="1">
            <a:spLocks/>
          </p:cNvSpPr>
          <p:nvPr/>
        </p:nvSpPr>
        <p:spPr>
          <a:xfrm>
            <a:off x="378141" y="981429"/>
            <a:ext cx="5186840" cy="35486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2000" dirty="0"/>
              <a:t>Step 6. You will also see your ML blocks are automatically available in the workspace on the right.</a:t>
            </a:r>
          </a:p>
          <a:p>
            <a:pPr marL="139700">
              <a:lnSpc>
                <a:spcPct val="114999"/>
              </a:lnSpc>
            </a:pPr>
            <a:r>
              <a:rPr lang="en-GB" sz="2000" b="1" dirty="0"/>
              <a:t>Read your code aloud</a:t>
            </a:r>
            <a:r>
              <a:rPr lang="en-GB" sz="2000" dirty="0"/>
              <a:t>. 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What do you think will happen on your </a:t>
            </a:r>
            <a:r>
              <a:rPr lang="en-GB" sz="2000" dirty="0" err="1"/>
              <a:t>micro:bit</a:t>
            </a:r>
            <a:r>
              <a:rPr lang="en-GB" sz="2000" dirty="0"/>
              <a:t> when this code is downloaded? 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b="1" dirty="0"/>
              <a:t>When my model detects… </a:t>
            </a:r>
          </a:p>
          <a:p>
            <a:pPr marL="139700">
              <a:lnSpc>
                <a:spcPct val="114999"/>
              </a:lnSpc>
            </a:pPr>
            <a:r>
              <a:rPr lang="en-GB" sz="2000" b="1" dirty="0"/>
              <a:t>then…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13" name="Picture 12" descr="MakeCode blocks: &#10;&#10;- on ML Action 1 start, show icon house&#10;- on ML Action 2 start, show icon duck&#10;- on ML Still start, show icon car &#10;">
            <a:extLst>
              <a:ext uri="{FF2B5EF4-FFF2-40B4-BE49-F238E27FC236}">
                <a16:creationId xmlns:a16="http://schemas.microsoft.com/office/drawing/2014/main" id="{F6022A9A-09A3-D048-CF56-9B242F1F14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3844" y="981429"/>
            <a:ext cx="1738396" cy="350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26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B781654-9830-4D5B-BFBD-7907AD500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AF0BEFB-719F-4077-3FCF-B40EE2A252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CE1C6C20-A742-7261-E895-30BDAFBCA79B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0400DF6-5430-F12E-3BDB-F08ABD624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Explore improving the project </a:t>
            </a:r>
            <a:br>
              <a:rPr lang="en-GB" dirty="0">
                <a:solidFill>
                  <a:schemeClr val="dk1"/>
                </a:solidFill>
              </a:rPr>
            </a:br>
            <a:r>
              <a:rPr lang="en-GB" dirty="0">
                <a:solidFill>
                  <a:schemeClr val="dk1"/>
                </a:solidFill>
              </a:rPr>
              <a:t>with sound blocks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44C9E0-075E-9B34-6858-5A6764BA9FE6}"/>
              </a:ext>
            </a:extLst>
          </p:cNvPr>
          <p:cNvSpPr txBox="1">
            <a:spLocks/>
          </p:cNvSpPr>
          <p:nvPr/>
        </p:nvSpPr>
        <p:spPr>
          <a:xfrm>
            <a:off x="470735" y="1347011"/>
            <a:ext cx="5759518" cy="279468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/>
              <a:t>You will be using the finished project on your </a:t>
            </a:r>
            <a:r>
              <a:rPr lang="en-GB" sz="1800" err="1"/>
              <a:t>micro:bits</a:t>
            </a:r>
            <a:r>
              <a:rPr lang="en-GB" sz="1800"/>
              <a:t>, moving around, away from your computer. </a:t>
            </a:r>
          </a:p>
          <a:p>
            <a:pPr marL="139700">
              <a:lnSpc>
                <a:spcPct val="114999"/>
              </a:lnSpc>
            </a:pPr>
            <a:endParaRPr lang="en-GB" sz="180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/>
              <a:t>Will it be easy to see what happens on the LED display when you are moving around?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180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/>
              <a:t>How could you improve this experience with sound?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FF3AEF-72DB-4F16-C976-4E6887D6C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633" y="2302808"/>
            <a:ext cx="11811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191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AE5D25A8-9E69-CD2D-FB53-EF7AF016F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443034B-F4ED-252C-B42A-8F752F0EF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030C438C-0C72-C9DA-44FB-5A55C4B7AA9F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DE6075B-D74D-3682-7DAF-AEA49B91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Explore improving the project </a:t>
            </a:r>
            <a:br>
              <a:rPr lang="en-GB" dirty="0">
                <a:solidFill>
                  <a:schemeClr val="dk1"/>
                </a:solidFill>
              </a:rPr>
            </a:br>
            <a:r>
              <a:rPr lang="en-GB" dirty="0">
                <a:solidFill>
                  <a:schemeClr val="dk1"/>
                </a:solidFill>
              </a:rPr>
              <a:t>with sound blocks continued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FB27B4F-CB60-8C07-35EA-91436F31CD0B}"/>
              </a:ext>
            </a:extLst>
          </p:cNvPr>
          <p:cNvSpPr txBox="1">
            <a:spLocks/>
          </p:cNvSpPr>
          <p:nvPr/>
        </p:nvSpPr>
        <p:spPr>
          <a:xfrm>
            <a:off x="197530" y="1233370"/>
            <a:ext cx="5161870" cy="185273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Step 7. </a:t>
            </a:r>
            <a:r>
              <a:rPr lang="en-GB" sz="1800" b="1" dirty="0"/>
              <a:t>Explore the Music blocks </a:t>
            </a:r>
            <a:r>
              <a:rPr lang="en-GB" sz="1800" dirty="0"/>
              <a:t>in the toolbox.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See next slide for an example of completed code.</a:t>
            </a:r>
            <a:endParaRPr lang="en-US" sz="1800" dirty="0"/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7CD3A69-9731-043B-D078-A7858581F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868" y="1272017"/>
            <a:ext cx="3333284" cy="267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878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</TotalTime>
  <Words>768</Words>
  <Application>Microsoft Macintosh PowerPoint</Application>
  <PresentationFormat>On-screen Show (16:9)</PresentationFormat>
  <Paragraphs>117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Noto Sans Symbols</vt:lpstr>
      <vt:lpstr>Office Theme</vt:lpstr>
      <vt:lpstr>First lessons with micro:bit CreateAI  Lesson 5 Enhancing code with machine learning</vt:lpstr>
      <vt:lpstr>Learning objectives</vt:lpstr>
      <vt:lpstr>Share – lessons steps</vt:lpstr>
      <vt:lpstr>Share</vt:lpstr>
      <vt:lpstr>Get ready to code</vt:lpstr>
      <vt:lpstr>Microsoft MakeCode in CreateAI</vt:lpstr>
      <vt:lpstr>Explore ML blocks in MakeCode</vt:lpstr>
      <vt:lpstr>Explore improving the project  with sound blocks</vt:lpstr>
      <vt:lpstr>Explore improving the project  with sound blocks continued</vt:lpstr>
      <vt:lpstr>Example of completed code</vt:lpstr>
      <vt:lpstr>Explore the simulator</vt:lpstr>
      <vt:lpstr>Test the project</vt:lpstr>
      <vt:lpstr>Save your work</vt:lpstr>
      <vt:lpstr>Think – reflect on your learning</vt:lpstr>
      <vt:lpstr>Share Look ahead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microbit CreateAI: Lesson 5 - Enhancing code with ML - slides</dc:title>
  <dc:subject/>
  <dc:creator>Micro:bit Educational Foundation</dc:creator>
  <cp:keywords/>
  <dc:description/>
  <cp:lastModifiedBy>Blathnaid Walsh-Heron</cp:lastModifiedBy>
  <cp:revision>245</cp:revision>
  <dcterms:modified xsi:type="dcterms:W3CDTF">2026-02-06T14:46:42Z</dcterms:modified>
  <cp:category/>
</cp:coreProperties>
</file>