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9"/>
  </p:notesMasterIdLst>
  <p:sldIdLst>
    <p:sldId id="278" r:id="rId2"/>
    <p:sldId id="280" r:id="rId3"/>
    <p:sldId id="281" r:id="rId4"/>
    <p:sldId id="295" r:id="rId5"/>
    <p:sldId id="296" r:id="rId6"/>
    <p:sldId id="260" r:id="rId7"/>
    <p:sldId id="283" r:id="rId8"/>
    <p:sldId id="284" r:id="rId9"/>
    <p:sldId id="279" r:id="rId10"/>
    <p:sldId id="286" r:id="rId11"/>
    <p:sldId id="285" r:id="rId12"/>
    <p:sldId id="287" r:id="rId13"/>
    <p:sldId id="297" r:id="rId14"/>
    <p:sldId id="288" r:id="rId15"/>
    <p:sldId id="290" r:id="rId16"/>
    <p:sldId id="289" r:id="rId17"/>
    <p:sldId id="318" r:id="rId1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107" roundtripDataSignature="AMtx7mgTufnOQT0t3tEmu9RN0ayy1+g2T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E45314-19CA-1C96-ECF4-679E454DD7E2}" name="Giles Booth" initials="GB" userId="DkjsOoBB7ZntIfVRIet7czmb3Fpeflgvpu+CJJzwRYk=" providerId="None"/>
  <p188:author id="{58F2BF18-B541-2123-2B05-9BC637B7B154}" name="Giles Booth" initials="GB" userId="S::giles@microbit.org::56a1ec5d-ec88-44ef-8e12-a07e6ae06659" providerId="AD"/>
  <p188:author id="{0D25CA23-4FBD-179D-131E-3FA36E6C75A5}" name="Corey Rogers" initials="CR" userId="7RzU5Q6VJGF/i3l9MGdG3CvbLgasbZPao2hiEiIxdvY=" providerId="None"/>
  <p188:author id="{52F4FB32-BC52-F9D5-C44C-C7046248D1A5}" name="Anna Smirnova" initials="AS" userId="S::anna@microbit.org::b826b48b-1e60-4518-ae0b-a6b9e903ff4a" providerId="AD"/>
  <p188:author id="{FDC99D33-660F-D955-BE79-2C184C082B60}" name="Lorna Gibson" initials="LG" userId="abHls9bFVTvB6wxe4dwyfuBBFfmAAfKnMgk0g2iwOrY=" providerId="None"/>
  <p188:author id="{957CA570-AA26-7BCF-477B-FD2358502A6F}" name="Blathnaid Walsh-Heron" initials="BH" userId="S::blathnaid@microbit.org::e161788e-f9c9-48b7-8b0b-8eaf8bce30cf" providerId="AD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CDC2"/>
    <a:srgbClr val="CC0364"/>
    <a:srgbClr val="2A92D7"/>
    <a:srgbClr val="00A100"/>
    <a:srgbClr val="E7645C"/>
    <a:srgbClr val="6C4B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86383"/>
  </p:normalViewPr>
  <p:slideViewPr>
    <p:cSldViewPr snapToGrid="0">
      <p:cViewPr varScale="1">
        <p:scale>
          <a:sx n="124" d="100"/>
          <a:sy n="124" d="100"/>
        </p:scale>
        <p:origin x="176" y="432"/>
      </p:cViewPr>
      <p:guideLst/>
    </p:cSldViewPr>
  </p:slideViewPr>
  <p:outlineViewPr>
    <p:cViewPr>
      <p:scale>
        <a:sx n="33" d="100"/>
        <a:sy n="33" d="100"/>
      </p:scale>
      <p:origin x="0" y="-852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109" Type="http://schemas.openxmlformats.org/officeDocument/2006/relationships/viewProps" Target="viewProps.xml"/><Relationship Id="rId3" Type="http://schemas.openxmlformats.org/officeDocument/2006/relationships/slide" Target="slides/slide2.xml"/><Relationship Id="rId112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10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107" Type="http://customschemas.google.com/relationships/presentationmetadata" Target="metadata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7E534A18-E84F-9FBC-F6AE-BC09DFA9B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>
            <a:extLst>
              <a:ext uri="{FF2B5EF4-FFF2-40B4-BE49-F238E27FC236}">
                <a16:creationId xmlns:a16="http://schemas.microsoft.com/office/drawing/2014/main" id="{32151791-9D36-C91C-DB22-A0FCFFB6B23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>
            <a:extLst>
              <a:ext uri="{FF2B5EF4-FFF2-40B4-BE49-F238E27FC236}">
                <a16:creationId xmlns:a16="http://schemas.microsoft.com/office/drawing/2014/main" id="{77C7699C-F763-ADD6-ECBD-A416F28A06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 licence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" name="Google Shape;59;p1:notes">
            <a:extLst>
              <a:ext uri="{FF2B5EF4-FFF2-40B4-BE49-F238E27FC236}">
                <a16:creationId xmlns:a16="http://schemas.microsoft.com/office/drawing/2014/main" id="{15DC14BA-0985-14D9-39CE-128D6631A17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044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76BF6FA-B6D4-58CD-B92F-8E6A3D49C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08D10A5-C73D-F3AC-E6E2-BEF0E93F91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12C473A-8D2A-9E90-AB28-B4589C14A0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671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lang="en-GB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27851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lang="en-GB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91191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lang="en-GB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64935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lang="en-GB"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14031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>
          <a:extLst>
            <a:ext uri="{FF2B5EF4-FFF2-40B4-BE49-F238E27FC236}">
              <a16:creationId xmlns:a16="http://schemas.microsoft.com/office/drawing/2014/main" id="{63CA4692-F6B0-8FCD-34BD-53408E51B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>
            <a:extLst>
              <a:ext uri="{FF2B5EF4-FFF2-40B4-BE49-F238E27FC236}">
                <a16:creationId xmlns:a16="http://schemas.microsoft.com/office/drawing/2014/main" id="{6B83D606-2422-4D62-2500-366763C4F8B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1" name="Google Shape;111;p6:notes">
            <a:extLst>
              <a:ext uri="{FF2B5EF4-FFF2-40B4-BE49-F238E27FC236}">
                <a16:creationId xmlns:a16="http://schemas.microsoft.com/office/drawing/2014/main" id="{61E63BC8-D0B8-5FB1-FC3D-EB83C8A941C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8883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EF9D1921-F5C0-51EF-8F69-56B66F95D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310269A7-A1B7-E289-3943-EA42E66EC0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16F361B5-72F6-C694-3AC9-85FDD46C69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568EF787-4EB7-C0A8-1E29-59672C366C3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7541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BAE934C9-B1B0-08DA-F226-CDF4A54DB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9C67E055-8270-9BCD-E243-790AB482DF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2E13C5BE-90AC-D221-0493-36590B48C9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FCC7D9D5-B834-BF14-31C8-1541D97F7D0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3680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939BD20E-4539-416B-3195-0C046400C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68E2F4A2-4354-29B5-2302-FAD6C02D9C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9E1A5E3F-D9D7-CB47-B028-63D6DD6528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593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73CF77F4-9A81-05ED-927B-EABD56D55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2E912B01-3537-BE2D-8E40-ADF34914F7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BF91F019-3D00-3791-DF22-6AAACF174E0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992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B3DD6B8F-F73A-8DDE-63C5-E29847641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351F447-CC47-79D3-02EE-5768E37A173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6BF52C4-A2AD-A83F-0925-DB662F5A971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0453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DB04173-68C8-1DF2-E757-FA1ED347C4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99D883B-5A50-EC1E-04C5-022EA71C4C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B0DEDCED-A5FC-FA19-9477-F3DDF95BE56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222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F218F319-063E-F4B4-3CE7-6D01E33EB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D9084C7D-49D5-5FAF-BDCE-87B2B1A205A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F7EDF94-C157-8255-86AD-4676769AB1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161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BB580267-5536-0B7D-8FB9-A010C04E34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C136DD0-E1D0-3298-D903-B5C7E9F59B8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1C2D135-981C-41A4-2678-2A9B4D3555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4448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84871E60-DBB5-8E16-52BF-4B938105A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11BBEF08-2870-9834-8DA7-5D1264C23A8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AD0E417C-B4CA-858A-93D7-C7F285BA880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C48D590B-D5C7-774B-9384-7DA688DF1A2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76182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" name="Google Shape;15;p18"/>
          <p:cNvSpPr txBox="1"/>
          <p:nvPr/>
        </p:nvSpPr>
        <p:spPr>
          <a:xfrm>
            <a:off x="311700" y="1260000"/>
            <a:ext cx="85206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368975" y="1072625"/>
            <a:ext cx="4113000" cy="33519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4668100" y="1081225"/>
            <a:ext cx="4116000" cy="3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6" y="0"/>
            <a:ext cx="2366698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4_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First lessons with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CreateAI</a:t>
            </a:r>
            <a:endParaRPr sz="10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4_Title Only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| First lessons with </a:t>
            </a: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</a:t>
            </a:r>
            <a:r>
              <a:rPr lang="en-GB" sz="1000" b="1" dirty="0" err="1">
                <a:solidFill>
                  <a:schemeClr val="lt1"/>
                </a:solidFill>
              </a:rPr>
              <a:t>CreateAI</a:t>
            </a:r>
            <a:endParaRPr sz="1000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4_Title Only_2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24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>
                <a:solidFill>
                  <a:schemeClr val="lt1"/>
                </a:solidFill>
              </a:rPr>
              <a:t>micro:bit | First lessons with CreateAI</a:t>
            </a:r>
            <a:endParaRPr sz="1000" b="1">
              <a:solidFill>
                <a:schemeClr val="lt1"/>
              </a:solidFill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360000" y="360000"/>
            <a:ext cx="6991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reativecommons.org/licenses/by-sa/4.0/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eai.microbit.org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FF2725A1-16F7-2824-78ED-A8F2023B34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" descr="micro:bit ">
            <a:extLst>
              <a:ext uri="{FF2B5EF4-FFF2-40B4-BE49-F238E27FC236}">
                <a16:creationId xmlns:a16="http://schemas.microsoft.com/office/drawing/2014/main" id="{3DE1DDFE-BC5E-282E-B467-643958F25805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8961" y="52125"/>
            <a:ext cx="1361225" cy="80697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">
            <a:extLst>
              <a:ext uri="{FF2B5EF4-FFF2-40B4-BE49-F238E27FC236}">
                <a16:creationId xmlns:a16="http://schemas.microsoft.com/office/drawing/2014/main" id="{8551CDDD-CAD4-53A8-01DC-2C544CDBBD1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  <p:pic>
        <p:nvPicPr>
          <p:cNvPr id="62" name="Google Shape;62;p1">
            <a:extLst>
              <a:ext uri="{FF2B5EF4-FFF2-40B4-BE49-F238E27FC236}">
                <a16:creationId xmlns:a16="http://schemas.microsoft.com/office/drawing/2014/main" id="{210ADCAE-99D2-B1DF-D5FA-0147650885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9360" y="1558512"/>
            <a:ext cx="3130759" cy="234354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3AAF2CBE-9EC1-DC9A-C879-7D5E55AC46D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82044" y="979500"/>
            <a:ext cx="4901956" cy="2177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sz="1800" b="0" dirty="0">
                <a:solidFill>
                  <a:srgbClr val="00A000"/>
                </a:solidFill>
              </a:rPr>
              <a:t>First lessons with micro:bit CreateAI</a:t>
            </a:r>
            <a:br>
              <a:rPr lang="en-GB" sz="1800" b="0" dirty="0">
                <a:solidFill>
                  <a:srgbClr val="00A000"/>
                </a:solidFill>
              </a:rPr>
            </a:br>
            <a:br>
              <a:rPr lang="en-GB" sz="2400" dirty="0"/>
            </a:br>
            <a:r>
              <a:rPr lang="en-GB" sz="2400" b="0" dirty="0"/>
              <a:t>Lesson 3</a:t>
            </a:r>
            <a:br>
              <a:rPr lang="en-GB" sz="3600" dirty="0"/>
            </a:br>
            <a:r>
              <a:rPr lang="en-GB" sz="3600" dirty="0"/>
              <a:t>Collecting and cleaning data</a:t>
            </a:r>
            <a:endParaRPr dirty="0"/>
          </a:p>
        </p:txBody>
      </p:sp>
      <p:sp>
        <p:nvSpPr>
          <p:cNvPr id="61" name="Google Shape;61;p1">
            <a:extLst>
              <a:ext uri="{FF2B5EF4-FFF2-40B4-BE49-F238E27FC236}">
                <a16:creationId xmlns:a16="http://schemas.microsoft.com/office/drawing/2014/main" id="{7E11CCA6-2515-058A-4061-395D05D985D8}"/>
              </a:ext>
            </a:extLst>
          </p:cNvPr>
          <p:cNvSpPr txBox="1"/>
          <p:nvPr/>
        </p:nvSpPr>
        <p:spPr>
          <a:xfrm>
            <a:off x="4668000" y="4322700"/>
            <a:ext cx="4116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sz="10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Creative Commons Attribution-ShareAlike 4.0 International (CC BY-SA 4.0)</a:t>
            </a: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2712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44ED1ED-8D72-5A2D-EF91-A6B52EF78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5E5093-C115-2EB3-33AA-FF19F4CED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14400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Create page 1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A0F8C75-ACEE-E49B-2C78-16BE355A0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Google Shape;93;p4">
            <a:extLst>
              <a:ext uri="{FF2B5EF4-FFF2-40B4-BE49-F238E27FC236}">
                <a16:creationId xmlns:a16="http://schemas.microsoft.com/office/drawing/2014/main" id="{2C6D6EEF-2899-6071-937C-41C787031665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93;p4">
            <a:extLst>
              <a:ext uri="{FF2B5EF4-FFF2-40B4-BE49-F238E27FC236}">
                <a16:creationId xmlns:a16="http://schemas.microsoft.com/office/drawing/2014/main" id="{177B991B-DA9B-0740-B033-F5E6AF1E7869}"/>
              </a:ext>
            </a:extLst>
          </p:cNvPr>
          <p:cNvSpPr/>
          <p:nvPr/>
        </p:nvSpPr>
        <p:spPr>
          <a:xfrm>
            <a:off x="1824186" y="193488"/>
            <a:ext cx="2909740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>
                <a:solidFill>
                  <a:schemeClr val="dk1"/>
                </a:solidFill>
              </a:rPr>
              <a:t>Go to: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4891850-A410-74A4-2AE7-36FBEDD791DE}"/>
              </a:ext>
            </a:extLst>
          </p:cNvPr>
          <p:cNvSpPr txBox="1">
            <a:spLocks/>
          </p:cNvSpPr>
          <p:nvPr/>
        </p:nvSpPr>
        <p:spPr>
          <a:xfrm>
            <a:off x="392689" y="1433392"/>
            <a:ext cx="7577419" cy="1430827"/>
          </a:xfrm>
          <a:prstGeom prst="rect">
            <a:avLst/>
          </a:prstGeom>
          <a:ln w="69850">
            <a:solidFill>
              <a:srgbClr val="E7645C"/>
            </a:solidFill>
          </a:ln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139700">
              <a:lnSpc>
                <a:spcPct val="114999"/>
              </a:lnSpc>
            </a:pPr>
            <a:r>
              <a:rPr lang="en-GB" sz="6000">
                <a:hlinkClick r:id="rId3"/>
              </a:rPr>
              <a:t>createai.microbit.org</a:t>
            </a:r>
            <a:endParaRPr lang="en-GB" sz="60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F44E3E-A404-08C8-4C85-58BF6EC24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5420" y="3148425"/>
            <a:ext cx="1641242" cy="143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83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A754E-F931-A367-7F47-C11C3F2B9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2311B65-4218-77CA-5E5A-32212C6D2E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4CA18E91-7F47-D2EB-5F86-FE75DE87D599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4D0FFF-7D15-DB92-4689-5A26FA068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Connect and explore live graph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EB984B-E40A-9EBB-AE21-03F334892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8785" y="1166122"/>
            <a:ext cx="4601531" cy="2713465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800" dirty="0"/>
              <a:t>Step 1: </a:t>
            </a:r>
            <a:r>
              <a:rPr lang="en-GB" sz="1800" b="1" dirty="0"/>
              <a:t>Connect</a:t>
            </a:r>
            <a:r>
              <a:rPr lang="en-GB" sz="1800" dirty="0"/>
              <a:t> your data collection </a:t>
            </a:r>
            <a:r>
              <a:rPr lang="en-GB" sz="1800" dirty="0" err="1"/>
              <a:t>micro:bit</a:t>
            </a:r>
            <a:r>
              <a:rPr lang="en-GB" sz="1800" dirty="0"/>
              <a:t> to </a:t>
            </a:r>
            <a:r>
              <a:rPr lang="en-GB" sz="1800" dirty="0" err="1"/>
              <a:t>CreateAI</a:t>
            </a:r>
            <a:r>
              <a:rPr lang="en-GB" sz="1800" dirty="0"/>
              <a:t> on your device.</a:t>
            </a:r>
            <a:endParaRPr lang="en-US" sz="1800" dirty="0"/>
          </a:p>
          <a:p>
            <a:pPr marL="8890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8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800" dirty="0"/>
              <a:t>Step 2: </a:t>
            </a:r>
            <a:r>
              <a:rPr lang="en-GB" sz="1800" b="1" dirty="0"/>
              <a:t>Observe</a:t>
            </a:r>
            <a:r>
              <a:rPr lang="en-GB" sz="1800" dirty="0"/>
              <a:t> your movements as live data on the </a:t>
            </a:r>
            <a:r>
              <a:rPr lang="en-GB" sz="1800" dirty="0" err="1"/>
              <a:t>CreateAI</a:t>
            </a:r>
            <a:r>
              <a:rPr lang="en-GB" sz="1800" dirty="0"/>
              <a:t> screen. The graph shows movement in three dimensions or directions.</a:t>
            </a:r>
            <a:endParaRPr lang="en-US" sz="18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endParaRPr lang="en-US" dirty="0"/>
          </a:p>
          <a:p>
            <a:pPr marL="139700" indent="0">
              <a:lnSpc>
                <a:spcPct val="114999"/>
              </a:lnSpc>
              <a:buNone/>
            </a:pPr>
            <a:endParaRPr lang="en-US" dirty="0"/>
          </a:p>
        </p:txBody>
      </p:sp>
      <p:pic>
        <p:nvPicPr>
          <p:cNvPr id="6" name="Google Shape;131;p8" descr="CreateAI graph with a green, blue and red line showing movement data in Y, Z and X directions. ">
            <a:extLst>
              <a:ext uri="{FF2B5EF4-FFF2-40B4-BE49-F238E27FC236}">
                <a16:creationId xmlns:a16="http://schemas.microsoft.com/office/drawing/2014/main" id="{FB725D9F-CC7D-B9DD-24AB-CB875317B55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66159" y="1371599"/>
            <a:ext cx="3259276" cy="199384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7F83D6-16F4-E7B9-65F0-AAB387C2B444}"/>
              </a:ext>
            </a:extLst>
          </p:cNvPr>
          <p:cNvSpPr txBox="1"/>
          <p:nvPr/>
        </p:nvSpPr>
        <p:spPr>
          <a:xfrm>
            <a:off x="509453" y="3901909"/>
            <a:ext cx="792186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>
                <a:solidFill>
                  <a:srgbClr val="E7645C"/>
                </a:solidFill>
              </a:rPr>
              <a:t>How many different ways can you make the lines change?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96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6C7973-E130-134F-0242-54320372D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135D0B1-A58A-CAE2-9717-0323BCED5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31A2D608-D00A-7549-2C5F-CC3AC0861DA9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3CC6B2-2E70-A37A-344D-BDA4EDB08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4600" y="193488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Choose and label actions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F7463A-3F97-C4DC-1D42-2E6D818B95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2860" y="966868"/>
            <a:ext cx="4899937" cy="3703800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8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800" dirty="0"/>
              <a:t>Step 1: </a:t>
            </a:r>
            <a:r>
              <a:rPr lang="en-GB" sz="1800" b="1" dirty="0"/>
              <a:t>Wear or hold </a:t>
            </a:r>
            <a:r>
              <a:rPr lang="en-GB" sz="1800" dirty="0"/>
              <a:t>your </a:t>
            </a:r>
            <a:r>
              <a:rPr lang="en-GB" sz="1800" dirty="0" err="1"/>
              <a:t>micro:bit</a:t>
            </a:r>
            <a:r>
              <a:rPr lang="en-GB" sz="1800" dirty="0"/>
              <a:t>, making sure you are holding it the same way throughout. </a:t>
            </a:r>
            <a:endParaRPr lang="en-US" sz="1800" dirty="0"/>
          </a:p>
          <a:p>
            <a:pPr marL="374650" indent="-285750">
              <a:lnSpc>
                <a:spcPct val="100000"/>
              </a:lnSpc>
              <a:spcBef>
                <a:spcPts val="0"/>
              </a:spcBef>
            </a:pPr>
            <a:endParaRPr lang="en-US" sz="18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800" dirty="0"/>
              <a:t>Step 2: </a:t>
            </a:r>
            <a:r>
              <a:rPr lang="en-GB" sz="1800" b="1" dirty="0"/>
              <a:t>Explore</a:t>
            </a:r>
            <a:r>
              <a:rPr lang="en-GB" sz="1800" dirty="0"/>
              <a:t> what movements such as walking and jumping look like on the graph. This will help you chose 2-3 actions that look different to each other.</a:t>
            </a:r>
            <a:endParaRPr lang="en-US" sz="18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endParaRPr lang="en-US" sz="18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800" dirty="0"/>
              <a:t>Step 3: </a:t>
            </a:r>
            <a:r>
              <a:rPr lang="en-GB" sz="1800" b="1" dirty="0"/>
              <a:t>Create and label </a:t>
            </a:r>
            <a:r>
              <a:rPr lang="en-GB" sz="1800" dirty="0"/>
              <a:t>your chosen actions and select an icon for each one.</a:t>
            </a:r>
          </a:p>
        </p:txBody>
      </p:sp>
      <p:pic>
        <p:nvPicPr>
          <p:cNvPr id="6" name="Google Shape;131;p8" descr="A screenshot from micro:bit CreateAI, showing different icons. ">
            <a:extLst>
              <a:ext uri="{FF2B5EF4-FFF2-40B4-BE49-F238E27FC236}">
                <a16:creationId xmlns:a16="http://schemas.microsoft.com/office/drawing/2014/main" id="{E655E8EF-939B-9B46-2FB1-5A14F9EE3F7A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1621" y="1210961"/>
            <a:ext cx="3659519" cy="31102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7232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34698-E3A7-C41E-B2DE-62B16C6C5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A741E5B-5737-4A7A-D4A6-35705382C9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711BCACE-03F2-3C0F-5C28-5083A9FC1E6A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C076D6-3D1D-5D32-08BB-093DFD084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4600" y="193488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Collect data samples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A4D35E-A2E3-BBC3-3477-F1F9EA44B6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2860" y="966868"/>
            <a:ext cx="4930811" cy="3703800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800" dirty="0"/>
              <a:t>Step 4: </a:t>
            </a:r>
            <a:r>
              <a:rPr lang="en-GB" sz="1800" b="1" dirty="0"/>
              <a:t>Collect</a:t>
            </a:r>
            <a:r>
              <a:rPr lang="en-GB" sz="1800" dirty="0"/>
              <a:t> </a:t>
            </a:r>
            <a:r>
              <a:rPr lang="en-GB" sz="1800" b="1" dirty="0"/>
              <a:t>data</a:t>
            </a:r>
            <a:r>
              <a:rPr lang="en-GB" sz="1800" dirty="0"/>
              <a:t> samples for each action.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800" dirty="0"/>
              <a:t> </a:t>
            </a:r>
          </a:p>
          <a:p>
            <a:pPr marL="742950" lvl="1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Press ‘Record’. You will get a 3 second countdown before a 1 second recording begins. 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/>
          </a:p>
          <a:p>
            <a:pPr marL="742950" lvl="1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You can also press button B on the </a:t>
            </a:r>
            <a:r>
              <a:rPr lang="en-GB" sz="1600" dirty="0" err="1"/>
              <a:t>micro:bit</a:t>
            </a:r>
            <a:r>
              <a:rPr lang="en-GB" sz="1600" dirty="0"/>
              <a:t> to start recording a data sample.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/>
          </a:p>
          <a:p>
            <a:pPr marL="742950" lvl="1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dirty="0"/>
              <a:t>You can also record 10 samples with countdowns or continuously, using the 3 dots next to ‘Record’.</a:t>
            </a:r>
            <a:endParaRPr lang="en-US" sz="1600" dirty="0"/>
          </a:p>
          <a:p>
            <a:pPr marL="139700" indent="0">
              <a:lnSpc>
                <a:spcPct val="114999"/>
              </a:lnSpc>
              <a:buNone/>
            </a:pPr>
            <a:endParaRPr lang="en-US" dirty="0"/>
          </a:p>
        </p:txBody>
      </p:sp>
      <p:pic>
        <p:nvPicPr>
          <p:cNvPr id="6" name="Google Shape;131;p8" descr="Record button with text - Press to record a data sample or press button B on your data collection micro:bit. ">
            <a:extLst>
              <a:ext uri="{FF2B5EF4-FFF2-40B4-BE49-F238E27FC236}">
                <a16:creationId xmlns:a16="http://schemas.microsoft.com/office/drawing/2014/main" id="{14017754-E5CB-DEC8-3897-27C4D4CC096A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1621" y="1369939"/>
            <a:ext cx="3659519" cy="25367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89399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D7212-77D6-F9D9-4C6B-ABD500A479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DC7266C8-CF50-0879-0446-073D2B235500}"/>
              </a:ext>
            </a:extLst>
          </p:cNvPr>
          <p:cNvSpPr/>
          <p:nvPr/>
        </p:nvSpPr>
        <p:spPr>
          <a:xfrm>
            <a:off x="509453" y="193488"/>
            <a:ext cx="104749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2400" b="0" i="0" u="none" strike="noStrike" cap="none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FEE9F37-8781-5E07-D90A-15DFC4CCCB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306947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09E633-0F80-4971-CA3D-85F6E1C68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4600" y="193488"/>
            <a:ext cx="5554800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Cleaning data samples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31484E-E980-E442-9EE6-30E7C5421CC0}"/>
              </a:ext>
            </a:extLst>
          </p:cNvPr>
          <p:cNvSpPr txBox="1"/>
          <p:nvPr/>
        </p:nvSpPr>
        <p:spPr>
          <a:xfrm>
            <a:off x="154913" y="1106814"/>
            <a:ext cx="8539087" cy="338554"/>
          </a:xfrm>
          <a:prstGeom prst="rect">
            <a:avLst/>
          </a:prstGeom>
          <a:noFill/>
          <a:ln w="444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Take some time to examine your data to make sure it will work well with </a:t>
            </a:r>
            <a:r>
              <a:rPr lang="en-GB" sz="1600" dirty="0" err="1"/>
              <a:t>micro:bit</a:t>
            </a:r>
            <a:r>
              <a:rPr lang="en-GB" sz="1600" dirty="0"/>
              <a:t> </a:t>
            </a:r>
            <a:r>
              <a:rPr lang="en-GB" sz="1600" dirty="0" err="1"/>
              <a:t>CreateAI</a:t>
            </a:r>
            <a:r>
              <a:rPr lang="en-GB" sz="1600" dirty="0"/>
              <a:t>.</a:t>
            </a:r>
          </a:p>
        </p:txBody>
      </p:sp>
      <p:pic>
        <p:nvPicPr>
          <p:cNvPr id="6" name="Google Shape;131;p8" descr="Screenshot from data samples page in CreateAI. ">
            <a:extLst>
              <a:ext uri="{FF2B5EF4-FFF2-40B4-BE49-F238E27FC236}">
                <a16:creationId xmlns:a16="http://schemas.microsoft.com/office/drawing/2014/main" id="{536CE33A-F6DD-731C-BFA1-7F2BFC10454E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631" y="1716159"/>
            <a:ext cx="4110086" cy="211740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B82F76-A57A-37BE-1A36-A8A939B4BD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0" y="1445368"/>
            <a:ext cx="4122000" cy="2940911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600" dirty="0"/>
              <a:t>Do the data samples for each action look similar?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endParaRPr lang="en-GB" sz="16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600" dirty="0"/>
              <a:t>Are there any outliers (samples that look very different to the rest)?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endParaRPr lang="en-GB" sz="16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600" dirty="0"/>
              <a:t>Has the sample captured only the movement you wanted to capture?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1600" dirty="0"/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en-GB" sz="1600" b="1" dirty="0"/>
              <a:t>Review and replace </a:t>
            </a:r>
            <a:r>
              <a:rPr lang="en-GB" sz="1600" dirty="0"/>
              <a:t>your data samples if needed.</a:t>
            </a:r>
            <a:endParaRPr lang="en-US" sz="1600" dirty="0"/>
          </a:p>
          <a:p>
            <a:pPr marL="139700" indent="0">
              <a:lnSpc>
                <a:spcPct val="114999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4812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>
          <a:extLst>
            <a:ext uri="{FF2B5EF4-FFF2-40B4-BE49-F238E27FC236}">
              <a16:creationId xmlns:a16="http://schemas.microsoft.com/office/drawing/2014/main" id="{B9C0CFFC-22B9-A5CF-6118-F900375C5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7A0A501-D6E2-214A-EE3F-710FA19F44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B008F1DF-3F44-85F3-6802-9EB0B1DF8C05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6">
            <a:extLst>
              <a:ext uri="{FF2B5EF4-FFF2-40B4-BE49-F238E27FC236}">
                <a16:creationId xmlns:a16="http://schemas.microsoft.com/office/drawing/2014/main" id="{84A81CF6-9F25-988B-5B41-7683E5F736A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838282" y="169402"/>
            <a:ext cx="2480404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n-GB" dirty="0">
                <a:solidFill>
                  <a:schemeClr val="tx1"/>
                </a:solidFill>
              </a:rPr>
              <a:t>Save your work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14" name="Google Shape;114;p6">
            <a:extLst>
              <a:ext uri="{FF2B5EF4-FFF2-40B4-BE49-F238E27FC236}">
                <a16:creationId xmlns:a16="http://schemas.microsoft.com/office/drawing/2014/main" id="{4465DCFF-1E07-08CD-D46F-FE4D70DF02C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9452" y="1794463"/>
            <a:ext cx="5014018" cy="1318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lnSpc>
                <a:spcPct val="114999"/>
              </a:lnSpc>
              <a:buNone/>
            </a:pPr>
            <a:r>
              <a:rPr lang="en-GB" sz="1800" dirty="0"/>
              <a:t>Make sure you </a:t>
            </a:r>
            <a:r>
              <a:rPr lang="en-GB" sz="1800" b="1" dirty="0"/>
              <a:t>save</a:t>
            </a:r>
            <a:r>
              <a:rPr lang="en-GB" sz="1800" dirty="0"/>
              <a:t> your </a:t>
            </a:r>
            <a:r>
              <a:rPr lang="en-GB" sz="1800" dirty="0" err="1"/>
              <a:t>CreateAI</a:t>
            </a:r>
            <a:r>
              <a:rPr lang="en-GB" sz="1800" dirty="0"/>
              <a:t> session in a location you can access again, using a meaningful and unique name. </a:t>
            </a:r>
          </a:p>
          <a:p>
            <a:pPr marL="0" lvl="0" indent="0">
              <a:lnSpc>
                <a:spcPct val="114999"/>
              </a:lnSpc>
              <a:buNone/>
            </a:pPr>
            <a:r>
              <a:rPr lang="en-GB" sz="1800" dirty="0"/>
              <a:t>It will be needed in the next lesson.</a:t>
            </a:r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pic>
        <p:nvPicPr>
          <p:cNvPr id="2" name="Picture 1" descr="Save button">
            <a:extLst>
              <a:ext uri="{FF2B5EF4-FFF2-40B4-BE49-F238E27FC236}">
                <a16:creationId xmlns:a16="http://schemas.microsoft.com/office/drawing/2014/main" id="{47717856-9C7F-435A-86C8-F2F9F424DE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721132" y="2094500"/>
            <a:ext cx="2471519" cy="115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3752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E9CA88D4-9346-54E6-CCBD-EF2EB68BE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B49F63D-1FD1-4095-0E0E-3CAB59EAF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Reflect on your learning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EBF73BA-7EE5-9007-14E2-E7F6D80372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C6377F48-9A76-D9A4-5258-1C14CFCD1292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940DA7DF-A1FE-31FA-D423-FE7031BED075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2400">
              <a:solidFill>
                <a:schemeClr val="tx1"/>
              </a:solidFill>
            </a:endParaRPr>
          </a:p>
        </p:txBody>
      </p:sp>
      <p:grpSp>
        <p:nvGrpSpPr>
          <p:cNvPr id="187" name="Google Shape;187;p14">
            <a:extLst>
              <a:ext uri="{FF2B5EF4-FFF2-40B4-BE49-F238E27FC236}">
                <a16:creationId xmlns:a16="http://schemas.microsoft.com/office/drawing/2014/main" id="{8E2C07AC-4623-3BD8-AF83-308956C94D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1" y="1080000"/>
            <a:ext cx="4142410" cy="925513"/>
            <a:chOff x="362725" y="2121750"/>
            <a:chExt cx="4122000" cy="900000"/>
          </a:xfrm>
        </p:grpSpPr>
        <p:sp>
          <p:nvSpPr>
            <p:cNvPr id="188" name="Google Shape;188;p14">
              <a:extLst>
                <a:ext uri="{FF2B5EF4-FFF2-40B4-BE49-F238E27FC236}">
                  <a16:creationId xmlns:a16="http://schemas.microsoft.com/office/drawing/2014/main" id="{3C073878-B2B6-FCE7-612C-918589B90FB9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>
                  <a:solidFill>
                    <a:schemeClr val="bg1"/>
                  </a:solidFill>
                </a:rPr>
                <a:t>I know ML models need training data.</a:t>
              </a:r>
              <a:endParaRPr lang="en-GB">
                <a:solidFill>
                  <a:schemeClr val="bg1"/>
                </a:solidFill>
              </a:endParaRPr>
            </a:p>
          </p:txBody>
        </p:sp>
        <p:pic>
          <p:nvPicPr>
            <p:cNvPr id="189" name="Google Shape;189;p14">
              <a:extLst>
                <a:ext uri="{FF2B5EF4-FFF2-40B4-BE49-F238E27FC236}">
                  <a16:creationId xmlns:a16="http://schemas.microsoft.com/office/drawing/2014/main" id="{01684DD5-37D7-6A48-7667-5B3F7BFBE4BC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6286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0" name="Google Shape;190;p14">
            <a:extLst>
              <a:ext uri="{FF2B5EF4-FFF2-40B4-BE49-F238E27FC236}">
                <a16:creationId xmlns:a16="http://schemas.microsoft.com/office/drawing/2014/main" id="{CE106136-2C66-3426-CEA9-52DD6DC76F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2162571"/>
            <a:ext cx="4122000" cy="900000"/>
            <a:chOff x="360000" y="2121750"/>
            <a:chExt cx="4122000" cy="900000"/>
          </a:xfrm>
        </p:grpSpPr>
        <p:sp>
          <p:nvSpPr>
            <p:cNvPr id="191" name="Google Shape;191;p14">
              <a:extLst>
                <a:ext uri="{FF2B5EF4-FFF2-40B4-BE49-F238E27FC236}">
                  <a16:creationId xmlns:a16="http://schemas.microsoft.com/office/drawing/2014/main" id="{5D8876A2-7EC9-C6DB-05C6-8D723A029EBB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lvl="0"/>
              <a:r>
                <a:rPr lang="en-GB" b="1" dirty="0">
                  <a:solidFill>
                    <a:schemeClr val="bg1"/>
                  </a:solidFill>
                </a:rPr>
                <a:t>I can use an accelerometer to collect movement data samples.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pic>
          <p:nvPicPr>
            <p:cNvPr id="192" name="Google Shape;192;p14">
              <a:extLst>
                <a:ext uri="{FF2B5EF4-FFF2-40B4-BE49-F238E27FC236}">
                  <a16:creationId xmlns:a16="http://schemas.microsoft.com/office/drawing/2014/main" id="{09D4E1CB-195F-70B6-D03A-0186022A341B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3" name="Google Shape;193;p14">
            <a:extLst>
              <a:ext uri="{FF2B5EF4-FFF2-40B4-BE49-F238E27FC236}">
                <a16:creationId xmlns:a16="http://schemas.microsoft.com/office/drawing/2014/main" id="{1857C8F7-033C-859C-84D2-3B5D2D365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3204321"/>
            <a:ext cx="4122000" cy="900000"/>
            <a:chOff x="360000" y="3163500"/>
            <a:chExt cx="4122000" cy="900000"/>
          </a:xfrm>
        </p:grpSpPr>
        <p:sp>
          <p:nvSpPr>
            <p:cNvPr id="194" name="Google Shape;194;p14">
              <a:extLst>
                <a:ext uri="{FF2B5EF4-FFF2-40B4-BE49-F238E27FC236}">
                  <a16:creationId xmlns:a16="http://schemas.microsoft.com/office/drawing/2014/main" id="{10324EE3-15E2-03C3-A179-BBA8D69DC0D6}"/>
                </a:ext>
              </a:extLst>
            </p:cNvPr>
            <p:cNvSpPr/>
            <p:nvPr/>
          </p:nvSpPr>
          <p:spPr>
            <a:xfrm>
              <a:off x="360000" y="316350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lvl="0"/>
              <a:r>
                <a:rPr lang="en-GB" b="1" dirty="0">
                  <a:solidFill>
                    <a:schemeClr val="bg1"/>
                  </a:solidFill>
                </a:rPr>
                <a:t>I can clean data to help my model work well.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pic>
          <p:nvPicPr>
            <p:cNvPr id="195" name="Google Shape;195;p14">
              <a:extLst>
                <a:ext uri="{FF2B5EF4-FFF2-40B4-BE49-F238E27FC236}">
                  <a16:creationId xmlns:a16="http://schemas.microsoft.com/office/drawing/2014/main" id="{3501AB0D-DE75-D890-ECF4-1D51EC41905A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40000" y="331736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6615CC46-DFC5-4BC4-C5AC-4D5733930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48313" y="1287614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43739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D87AB9D3-FB8C-FD0F-D75E-A61648B45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7B4DF05-9ED7-E04E-71FA-99C5BE6D2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Look ahead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6A1D07D6-2449-2BE8-0296-40293084B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0079FBF8-3517-E2C3-6CFE-28CC7191FC9E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48BBE790-69D6-050D-E04D-E529079ADBD2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Look ahead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1335C4A-C489-9603-E4C7-C27D3605E201}"/>
              </a:ext>
            </a:extLst>
          </p:cNvPr>
          <p:cNvSpPr txBox="1">
            <a:spLocks/>
          </p:cNvSpPr>
          <p:nvPr/>
        </p:nvSpPr>
        <p:spPr>
          <a:xfrm>
            <a:off x="299228" y="1305068"/>
            <a:ext cx="4541713" cy="28097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In the next lesson, you will re-open your session with the data you collected today.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You will use your data to train a machine learning model using </a:t>
            </a:r>
            <a:r>
              <a:rPr lang="en-GB" sz="1600" dirty="0" err="1"/>
              <a:t>micro:bit</a:t>
            </a:r>
            <a:r>
              <a:rPr lang="en-GB" sz="1600" dirty="0"/>
              <a:t> </a:t>
            </a:r>
            <a:r>
              <a:rPr lang="en-GB" sz="1600" dirty="0" err="1"/>
              <a:t>CreateAI</a:t>
            </a:r>
            <a:r>
              <a:rPr lang="en-GB" sz="1600" dirty="0"/>
              <a:t>.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You will connect your data collection </a:t>
            </a:r>
            <a:r>
              <a:rPr lang="en-GB" sz="1600" dirty="0" err="1"/>
              <a:t>micro:bit</a:t>
            </a:r>
            <a:r>
              <a:rPr lang="en-GB" sz="1600" dirty="0"/>
              <a:t> again to test your model on live data.</a:t>
            </a:r>
          </a:p>
        </p:txBody>
      </p: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24BBFC91-A42F-3415-5D21-A633518044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5448313" y="1287908"/>
            <a:ext cx="2689200" cy="2192282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7902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080D941D-5CD7-BD35-B5AB-53545B761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CC1F51-24F0-7415-E6B2-065DAA42C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Think, then discuss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1FE6445-01CF-0B5D-BF4E-477E981EA6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8C259E01-1725-79FE-881E-B17C4112E306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93;p4">
            <a:extLst>
              <a:ext uri="{FF2B5EF4-FFF2-40B4-BE49-F238E27FC236}">
                <a16:creationId xmlns:a16="http://schemas.microsoft.com/office/drawing/2014/main" id="{115D2047-9D71-8BF8-7654-ABD775978DB2}"/>
              </a:ext>
            </a:extLst>
          </p:cNvPr>
          <p:cNvSpPr/>
          <p:nvPr/>
        </p:nvSpPr>
        <p:spPr>
          <a:xfrm>
            <a:off x="2586218" y="871200"/>
            <a:ext cx="2909740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>
                <a:solidFill>
                  <a:schemeClr val="dk1"/>
                </a:solidFill>
              </a:rPr>
              <a:t>Think, then discuss</a:t>
            </a: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7FCBEAE-1B5A-C8C3-4DA5-B0A7CDCC37CF}"/>
              </a:ext>
            </a:extLst>
          </p:cNvPr>
          <p:cNvSpPr txBox="1">
            <a:spLocks/>
          </p:cNvSpPr>
          <p:nvPr/>
        </p:nvSpPr>
        <p:spPr>
          <a:xfrm>
            <a:off x="392689" y="1219157"/>
            <a:ext cx="8184549" cy="37038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228600" indent="-139700"/>
            <a:endParaRPr lang="en-GB" sz="1600"/>
          </a:p>
          <a:p>
            <a:pPr marL="139700">
              <a:lnSpc>
                <a:spcPct val="114999"/>
              </a:lnSpc>
            </a:pPr>
            <a:r>
              <a:rPr lang="en-GB" sz="2000"/>
              <a:t>Can you think of any devices or technology that </a:t>
            </a:r>
            <a:r>
              <a:rPr lang="en-GB" sz="2000" b="1"/>
              <a:t>detect movement</a:t>
            </a:r>
            <a:r>
              <a:rPr lang="en-GB" sz="2000"/>
              <a:t>?</a:t>
            </a:r>
          </a:p>
          <a:p>
            <a:pPr marL="139700">
              <a:lnSpc>
                <a:spcPct val="114999"/>
              </a:lnSpc>
            </a:pPr>
            <a:endParaRPr lang="en-GB" sz="20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621DA3-A668-D61F-D1B2-B71B2B58B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8158" y="2493516"/>
            <a:ext cx="1673557" cy="143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856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E79B6867-D79A-3C57-FE04-1EF58AE77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1274DB-69C3-4792-418E-5B120836B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87896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page 1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20D1012-4D6A-D8AC-CCFC-C3C8A99B32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444A5329-E49F-E263-2A8D-0BC2AE074C54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488C8A6-3A2A-77EA-4031-A21C973D0FE8}"/>
              </a:ext>
            </a:extLst>
          </p:cNvPr>
          <p:cNvSpPr txBox="1">
            <a:spLocks/>
          </p:cNvSpPr>
          <p:nvPr/>
        </p:nvSpPr>
        <p:spPr>
          <a:xfrm>
            <a:off x="279978" y="806561"/>
            <a:ext cx="8584043" cy="37038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228600" indent="-139700"/>
            <a:endParaRPr lang="en-GB" sz="1600"/>
          </a:p>
          <a:p>
            <a:pPr marL="139700">
              <a:lnSpc>
                <a:spcPct val="114999"/>
              </a:lnSpc>
            </a:pPr>
            <a:r>
              <a:rPr lang="en-GB" sz="2000" b="1"/>
              <a:t>In this lesson we will collect movement data, </a:t>
            </a:r>
            <a:r>
              <a:rPr lang="en-GB" sz="2000"/>
              <a:t>that will be used to train a </a:t>
            </a:r>
            <a:r>
              <a:rPr lang="en-GB" sz="2000" b="1"/>
              <a:t>machine learning model (ML model) </a:t>
            </a:r>
            <a:r>
              <a:rPr lang="en-GB" sz="2000"/>
              <a:t>in future lessons.</a:t>
            </a:r>
          </a:p>
          <a:p>
            <a:pPr marL="139700">
              <a:lnSpc>
                <a:spcPct val="114999"/>
              </a:lnSpc>
            </a:pPr>
            <a:endParaRPr lang="en-GB" sz="2000"/>
          </a:p>
        </p:txBody>
      </p:sp>
    </p:spTree>
    <p:extLst>
      <p:ext uri="{BB962C8B-B14F-4D97-AF65-F5344CB8AC3E}">
        <p14:creationId xmlns:p14="http://schemas.microsoft.com/office/powerpoint/2010/main" val="387503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F7F6A5DC-F3E9-0430-7759-0EC2B20F4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E240FBE-04B4-E484-719C-3E1C3DC2F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87895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page 2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C52EF666-3BAE-4150-E752-0BD43BC800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F9343346-3F69-D298-78D0-BDAD0191F0BC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AC1559A-F78A-054A-71A1-2D249CBB04CB}"/>
              </a:ext>
            </a:extLst>
          </p:cNvPr>
          <p:cNvSpPr txBox="1">
            <a:spLocks/>
          </p:cNvSpPr>
          <p:nvPr/>
        </p:nvSpPr>
        <p:spPr>
          <a:xfrm>
            <a:off x="279978" y="806561"/>
            <a:ext cx="8584043" cy="37038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228600" indent="-139700"/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2000" b="1" dirty="0"/>
              <a:t>In this lesson we will collect movement data, </a:t>
            </a:r>
            <a:r>
              <a:rPr lang="en-GB" sz="2000" dirty="0"/>
              <a:t>that will be used to train a </a:t>
            </a:r>
            <a:r>
              <a:rPr lang="en-GB" sz="2000" b="1" dirty="0"/>
              <a:t>machine learning model (ML model) </a:t>
            </a:r>
            <a:r>
              <a:rPr lang="en-GB" sz="2000" dirty="0"/>
              <a:t>in future lessons.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A100"/>
                </a:solidFill>
              </a:rPr>
              <a:t>Definition of machine learning: </a:t>
            </a:r>
            <a:r>
              <a:rPr lang="en-GB" sz="2000" dirty="0"/>
              <a:t>An application of AI where computers can learn from and make decisions based on data.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918405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512D3224-0034-56D3-9D41-85388ED08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6B891-19A4-3EE1-569D-AC3BC5DA9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61391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page 3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83959FC-8BC9-7A35-275A-CAE6776B12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CFC2AC07-6300-8C3E-BA72-B3691263949A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68DC7B1-6FDA-C383-9A9E-122D3ADC89D6}"/>
              </a:ext>
            </a:extLst>
          </p:cNvPr>
          <p:cNvSpPr txBox="1">
            <a:spLocks/>
          </p:cNvSpPr>
          <p:nvPr/>
        </p:nvSpPr>
        <p:spPr>
          <a:xfrm>
            <a:off x="279978" y="806561"/>
            <a:ext cx="8584043" cy="37038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228600" indent="-139700"/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2000" b="1" dirty="0"/>
              <a:t>In this lesson we will collect movement data, </a:t>
            </a:r>
            <a:r>
              <a:rPr lang="en-GB" sz="2000" dirty="0"/>
              <a:t>that will be used to train a </a:t>
            </a:r>
            <a:r>
              <a:rPr lang="en-GB" sz="2000" b="1" dirty="0"/>
              <a:t>machine learning model (ML model) </a:t>
            </a:r>
            <a:r>
              <a:rPr lang="en-GB" sz="2000" dirty="0"/>
              <a:t>in future lessons.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A100"/>
                </a:solidFill>
              </a:rPr>
              <a:t>Definition of machine learning: </a:t>
            </a:r>
            <a:r>
              <a:rPr lang="en-GB" sz="2000" dirty="0"/>
              <a:t>An application of AI where computers can learn from and make decisions based on data.</a:t>
            </a:r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482600" indent="-34290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A100"/>
                </a:solidFill>
              </a:rPr>
              <a:t>Definition of model: </a:t>
            </a:r>
            <a:r>
              <a:rPr lang="en-GB" sz="2000" dirty="0"/>
              <a:t>A set of rules developed by a machine learning system to sort new data into categories based on patterns in existing data.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979047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3A619C0-2373-DA77-2161-54CE3CA168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CF580DBE-A3EA-4C2E-EB27-394FC496E3C0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5"/>
          <p:cNvSpPr txBox="1">
            <a:spLocks noGrp="1"/>
          </p:cNvSpPr>
          <p:nvPr>
            <p:ph type="title"/>
          </p:nvPr>
        </p:nvSpPr>
        <p:spPr>
          <a:xfrm>
            <a:off x="1801851" y="208249"/>
            <a:ext cx="2717308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</a:pPr>
            <a:r>
              <a:rPr lang="en-GB" dirty="0" err="1">
                <a:solidFill>
                  <a:schemeClr val="tx1"/>
                </a:solidFill>
              </a:rPr>
              <a:t>micro:bit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CreateAI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105" name="Google Shape;105;p5" descr="The micro:bit with a label pointing to the accelerometer. 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9453" y="1265331"/>
            <a:ext cx="3564732" cy="1439848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54053" y="1077253"/>
            <a:ext cx="4801102" cy="35247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lang="en-GB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r>
              <a:rPr lang="en-GB" sz="1600" dirty="0">
                <a:solidFill>
                  <a:srgbClr val="000000"/>
                </a:solidFill>
              </a:rPr>
              <a:t>In this lesson you will collect movement data samples using the BBC </a:t>
            </a:r>
            <a:r>
              <a:rPr lang="en-GB" sz="1600" dirty="0" err="1">
                <a:solidFill>
                  <a:srgbClr val="000000"/>
                </a:solidFill>
              </a:rPr>
              <a:t>micro:bit’s</a:t>
            </a:r>
            <a:r>
              <a:rPr lang="en-GB" sz="1600" dirty="0">
                <a:solidFill>
                  <a:srgbClr val="000000"/>
                </a:solidFill>
              </a:rPr>
              <a:t> accelerometer motion sensor.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600" dirty="0">
                <a:solidFill>
                  <a:srgbClr val="000000"/>
                </a:solidFill>
              </a:rPr>
              <a:t>You will u</a:t>
            </a:r>
            <a:r>
              <a:rPr lang="en-GB" sz="1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 this data in </a:t>
            </a:r>
            <a:r>
              <a:rPr lang="en-GB" sz="16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600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CreateAI</a:t>
            </a:r>
            <a:r>
              <a:rPr lang="en-GB" sz="1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600" dirty="0"/>
              <a:t>to train your own ML model that responds to different kinds of movements.</a:t>
            </a:r>
            <a:endParaRPr sz="16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sz="12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sz="12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pic>
        <p:nvPicPr>
          <p:cNvPr id="107" name="Google Shape;107;p5" descr="A person wearing the micro:bit on their wrist. 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44"/>
          <a:stretch/>
        </p:blipFill>
        <p:spPr>
          <a:xfrm>
            <a:off x="5530272" y="889402"/>
            <a:ext cx="3287422" cy="37450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799180F7-2160-D606-6009-AE6502C52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A04746-C380-CD52-7E6C-7EAD17993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01148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page 4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F347757-D6F9-4E7D-BB98-81B30E1307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10" name="Google Shape;93;p4">
            <a:extLst>
              <a:ext uri="{FF2B5EF4-FFF2-40B4-BE49-F238E27FC236}">
                <a16:creationId xmlns:a16="http://schemas.microsoft.com/office/drawing/2014/main" id="{352DB57F-D9A3-0413-726D-2EC1BB4FB0B5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A48F047-95A8-70A3-A6D4-2BC60F5485D8}"/>
              </a:ext>
            </a:extLst>
          </p:cNvPr>
          <p:cNvSpPr txBox="1">
            <a:spLocks/>
          </p:cNvSpPr>
          <p:nvPr/>
        </p:nvSpPr>
        <p:spPr>
          <a:xfrm>
            <a:off x="279978" y="836023"/>
            <a:ext cx="8584043" cy="103339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139700">
              <a:lnSpc>
                <a:spcPct val="114999"/>
              </a:lnSpc>
            </a:pPr>
            <a:r>
              <a:rPr lang="en-GB" sz="2000"/>
              <a:t>ML models are made by people collecting data, training a model, testing it, and then using it in code on a physical device.</a:t>
            </a:r>
          </a:p>
          <a:p>
            <a:pPr marL="139700">
              <a:lnSpc>
                <a:spcPct val="114999"/>
              </a:lnSpc>
            </a:pPr>
            <a:endParaRPr lang="en-GB" sz="2000"/>
          </a:p>
        </p:txBody>
      </p:sp>
      <p:pic>
        <p:nvPicPr>
          <p:cNvPr id="2" name="Picture 1" descr="Stages of using CreateAI in diagrammatic form - connect, collect data, test model, code, use. ">
            <a:extLst>
              <a:ext uri="{FF2B5EF4-FFF2-40B4-BE49-F238E27FC236}">
                <a16:creationId xmlns:a16="http://schemas.microsoft.com/office/drawing/2014/main" id="{0091F9A6-D32E-30CF-F8E7-14D1C1F2A0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799" y="2228341"/>
            <a:ext cx="7772400" cy="170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06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2">
          <a:extLst>
            <a:ext uri="{FF2B5EF4-FFF2-40B4-BE49-F238E27FC236}">
              <a16:creationId xmlns:a16="http://schemas.microsoft.com/office/drawing/2014/main" id="{49CBEF1C-62BE-8137-8986-6D1F074D4E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C3C6C-5208-A2EA-0F2D-0A4191ACC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40904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page 5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1C1CF1D-8056-7D22-DC8C-01A429DDD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EC161DCB-A578-8780-5F75-DF5A6EA151CF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98C3BE7-6443-75EB-155E-34AC83A419EB}"/>
              </a:ext>
            </a:extLst>
          </p:cNvPr>
          <p:cNvSpPr txBox="1">
            <a:spLocks/>
          </p:cNvSpPr>
          <p:nvPr/>
        </p:nvSpPr>
        <p:spPr>
          <a:xfrm>
            <a:off x="279978" y="679684"/>
            <a:ext cx="8584043" cy="103339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/>
          </a:p>
          <a:p>
            <a:pPr marL="228600" indent="-139700"/>
            <a:endParaRPr lang="en-GB" sz="1600"/>
          </a:p>
          <a:p>
            <a:pPr marL="139700">
              <a:lnSpc>
                <a:spcPct val="114999"/>
              </a:lnSpc>
            </a:pPr>
            <a:r>
              <a:rPr lang="en-GB" sz="2000" b="1"/>
              <a:t>We will complete these steps in this lesson.</a:t>
            </a:r>
            <a:endParaRPr lang="en-GB" sz="2000"/>
          </a:p>
          <a:p>
            <a:pPr marL="139700">
              <a:lnSpc>
                <a:spcPct val="114999"/>
              </a:lnSpc>
            </a:pPr>
            <a:endParaRPr lang="en-GB" sz="2000"/>
          </a:p>
        </p:txBody>
      </p:sp>
      <p:pic>
        <p:nvPicPr>
          <p:cNvPr id="7" name="Picture 6" descr="Connect and collect data">
            <a:extLst>
              <a:ext uri="{FF2B5EF4-FFF2-40B4-BE49-F238E27FC236}">
                <a16:creationId xmlns:a16="http://schemas.microsoft.com/office/drawing/2014/main" id="{080C40BF-1FF5-D9D7-66B1-DE5ECAB502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799" y="2228341"/>
            <a:ext cx="7772400" cy="1700586"/>
          </a:xfrm>
          <a:prstGeom prst="rect">
            <a:avLst/>
          </a:prstGeom>
        </p:spPr>
      </p:pic>
      <p:sp>
        <p:nvSpPr>
          <p:cNvPr id="5" name="Doughnut 4" descr="Connect and collect data">
            <a:extLst>
              <a:ext uri="{FF2B5EF4-FFF2-40B4-BE49-F238E27FC236}">
                <a16:creationId xmlns:a16="http://schemas.microsoft.com/office/drawing/2014/main" id="{9839A0DB-484C-B6BF-4659-F3969A99A8D3}"/>
              </a:ext>
            </a:extLst>
          </p:cNvPr>
          <p:cNvSpPr/>
          <p:nvPr/>
        </p:nvSpPr>
        <p:spPr>
          <a:xfrm>
            <a:off x="279978" y="1787688"/>
            <a:ext cx="3440151" cy="2571731"/>
          </a:xfrm>
          <a:prstGeom prst="donut">
            <a:avLst>
              <a:gd name="adj" fmla="val 3266"/>
            </a:avLst>
          </a:prstGeom>
          <a:solidFill>
            <a:srgbClr val="7BCDC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06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1A15E9E5-F992-1677-984B-51D2F7119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D2F14C0-3A22-8271-331A-D7FD7C0BE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9E90545D-CC93-83A6-B995-5FC6BDBC7771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1D60FD1A-1657-3E03-E7E7-6EFD6382840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70539" y="198284"/>
            <a:ext cx="4029666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>
                <a:solidFill>
                  <a:schemeClr val="tx1"/>
                </a:solidFill>
              </a:rPr>
              <a:t>Learning objectives</a:t>
            </a:r>
            <a:endParaRPr dirty="0">
              <a:solidFill>
                <a:schemeClr val="tx1"/>
              </a:solidFill>
            </a:endParaRPr>
          </a:p>
        </p:txBody>
      </p:sp>
      <p:grpSp>
        <p:nvGrpSpPr>
          <p:cNvPr id="76" name="Google Shape;76;p2">
            <a:extLst>
              <a:ext uri="{FF2B5EF4-FFF2-40B4-BE49-F238E27FC236}">
                <a16:creationId xmlns:a16="http://schemas.microsoft.com/office/drawing/2014/main" id="{65A6D7E0-E649-1857-AB8D-5710A4C11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080000"/>
            <a:ext cx="4129143" cy="900000"/>
            <a:chOff x="362725" y="2121750"/>
            <a:chExt cx="4122000" cy="900000"/>
          </a:xfrm>
        </p:grpSpPr>
        <p:sp>
          <p:nvSpPr>
            <p:cNvPr id="77" name="Google Shape;77;p2">
              <a:extLst>
                <a:ext uri="{FF2B5EF4-FFF2-40B4-BE49-F238E27FC236}">
                  <a16:creationId xmlns:a16="http://schemas.microsoft.com/office/drawing/2014/main" id="{60152BE8-AA42-98B9-843A-0B6BEFAF1C03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sz="14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 know ML models need training data.</a:t>
              </a:r>
              <a:endParaRPr>
                <a:solidFill>
                  <a:schemeClr val="dk1"/>
                </a:solidFill>
              </a:endParaRPr>
            </a:p>
          </p:txBody>
        </p:sp>
        <p:pic>
          <p:nvPicPr>
            <p:cNvPr id="78" name="Google Shape;78;p2">
              <a:extLst>
                <a:ext uri="{FF2B5EF4-FFF2-40B4-BE49-F238E27FC236}">
                  <a16:creationId xmlns:a16="http://schemas.microsoft.com/office/drawing/2014/main" id="{9CA80319-B937-9C78-2D6E-B26FEFFAE69E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20" t="-1512" r="-1514"/>
            <a:stretch/>
          </p:blipFill>
          <p:spPr>
            <a:xfrm>
              <a:off x="578034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1" name="Google Shape;71;p2">
            <a:extLst>
              <a:ext uri="{FF2B5EF4-FFF2-40B4-BE49-F238E27FC236}">
                <a16:creationId xmlns:a16="http://schemas.microsoft.com/office/drawing/2014/main" id="{311F1163-D69E-9D21-C435-D7F2033D3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2121750"/>
            <a:ext cx="4129143" cy="900000"/>
            <a:chOff x="360000" y="2121750"/>
            <a:chExt cx="4122000" cy="900000"/>
          </a:xfrm>
        </p:grpSpPr>
        <p:sp>
          <p:nvSpPr>
            <p:cNvPr id="72" name="Google Shape;72;p2">
              <a:extLst>
                <a:ext uri="{FF2B5EF4-FFF2-40B4-BE49-F238E27FC236}">
                  <a16:creationId xmlns:a16="http://schemas.microsoft.com/office/drawing/2014/main" id="{FC2B0EA9-1AAF-CE64-4C77-D59863261372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285750" marR="0" lvl="0" indent="-1968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Noto Sans Symbols"/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 can use an accelerometer to collect movement data samples.</a:t>
              </a:r>
              <a:endParaRPr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14999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2" title="microbit flash icon green.png">
              <a:extLst>
                <a:ext uri="{FF2B5EF4-FFF2-40B4-BE49-F238E27FC236}">
                  <a16:creationId xmlns:a16="http://schemas.microsoft.com/office/drawing/2014/main" id="{0BBE0235-F7C3-8701-6934-8F72640CF311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5" t="-1512" r="-3020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9" name="Google Shape;79;p2">
            <a:extLst>
              <a:ext uri="{FF2B5EF4-FFF2-40B4-BE49-F238E27FC236}">
                <a16:creationId xmlns:a16="http://schemas.microsoft.com/office/drawing/2014/main" id="{C49CA02B-C70C-425F-F035-0616F99B0F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3163502"/>
            <a:ext cx="4129143" cy="900000"/>
            <a:chOff x="360000" y="2121750"/>
            <a:chExt cx="4122000" cy="900000"/>
          </a:xfrm>
        </p:grpSpPr>
        <p:sp>
          <p:nvSpPr>
            <p:cNvPr id="80" name="Google Shape;80;p2">
              <a:extLst>
                <a:ext uri="{FF2B5EF4-FFF2-40B4-BE49-F238E27FC236}">
                  <a16:creationId xmlns:a16="http://schemas.microsoft.com/office/drawing/2014/main" id="{0D1B5E82-6F8A-C93C-0EEE-483F2470F328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 can </a:t>
              </a:r>
              <a:r>
                <a:rPr lang="en-GB" b="1" dirty="0">
                  <a:solidFill>
                    <a:schemeClr val="dk1"/>
                  </a:solidFill>
                </a:rPr>
                <a:t>clean data to help my model work well</a:t>
              </a:r>
              <a:r>
                <a:rPr lang="en-GB" sz="14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  <a:endParaRPr dirty="0"/>
            </a:p>
          </p:txBody>
        </p:sp>
        <p:pic>
          <p:nvPicPr>
            <p:cNvPr id="81" name="Google Shape;81;p2">
              <a:extLst>
                <a:ext uri="{FF2B5EF4-FFF2-40B4-BE49-F238E27FC236}">
                  <a16:creationId xmlns:a16="http://schemas.microsoft.com/office/drawing/2014/main" id="{CC8F7F36-5B5A-512B-AB3B-C9A608C550CE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5" t="-1512" r="-3020"/>
            <a:stretch/>
          </p:blipFill>
          <p:spPr>
            <a:xfrm>
              <a:off x="579153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330DF2D-D53F-500D-0479-AA0FB06D4144}"/>
              </a:ext>
            </a:extLst>
          </p:cNvPr>
          <p:cNvSpPr txBox="1">
            <a:spLocks/>
          </p:cNvSpPr>
          <p:nvPr/>
        </p:nvSpPr>
        <p:spPr>
          <a:xfrm>
            <a:off x="834634" y="4290929"/>
            <a:ext cx="4447871" cy="44363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dirty="0"/>
              <a:t>Where might you have seen or done this before?</a:t>
            </a:r>
          </a:p>
        </p:txBody>
      </p:sp>
      <p:pic>
        <p:nvPicPr>
          <p:cNvPr id="74" name="Google Shape;74;p2">
            <a:extLst>
              <a:ext uri="{FF2B5EF4-FFF2-40B4-BE49-F238E27FC236}">
                <a16:creationId xmlns:a16="http://schemas.microsoft.com/office/drawing/2014/main" id="{93500C57-00F6-49B4-DADA-547935BBE3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17497" y="1475312"/>
            <a:ext cx="2689200" cy="2192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E7893C0-5FA6-0E4A-7A83-D7D2978D4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570" y="4217371"/>
            <a:ext cx="326151" cy="44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015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4609</TotalTime>
  <Words>808</Words>
  <Application>Microsoft Macintosh PowerPoint</Application>
  <PresentationFormat>On-screen Show (16:9)</PresentationFormat>
  <Paragraphs>127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Noto Sans Symbols</vt:lpstr>
      <vt:lpstr>Office Theme</vt:lpstr>
      <vt:lpstr>First lessons with micro:bit CreateAI  Lesson 3 Collecting and cleaning data</vt:lpstr>
      <vt:lpstr>Think, then discuss</vt:lpstr>
      <vt:lpstr>Share page 1</vt:lpstr>
      <vt:lpstr>Share page 2</vt:lpstr>
      <vt:lpstr>Share page 3</vt:lpstr>
      <vt:lpstr>micro:bit CreateAI</vt:lpstr>
      <vt:lpstr>Share page 4</vt:lpstr>
      <vt:lpstr>Share page 5</vt:lpstr>
      <vt:lpstr>Learning objectives</vt:lpstr>
      <vt:lpstr>Create page 1</vt:lpstr>
      <vt:lpstr>Connect and explore live graph</vt:lpstr>
      <vt:lpstr>Choose and label actions</vt:lpstr>
      <vt:lpstr>Collect data samples</vt:lpstr>
      <vt:lpstr>Cleaning data samples</vt:lpstr>
      <vt:lpstr>Save your work</vt:lpstr>
      <vt:lpstr>Think Reflect on your learning</vt:lpstr>
      <vt:lpstr>Share Look ahead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micro:bit CreateAI Lesson 3 - Collecting and cleaning data - slides</dc:title>
  <dc:subject/>
  <dc:creator>Micro:bit Educational Foundation</dc:creator>
  <cp:keywords/>
  <dc:description/>
  <cp:lastModifiedBy>Giles Booth</cp:lastModifiedBy>
  <cp:revision>152</cp:revision>
  <cp:lastPrinted>2026-01-27T17:08:18Z</cp:lastPrinted>
  <dcterms:modified xsi:type="dcterms:W3CDTF">2026-01-28T09:49:36Z</dcterms:modified>
  <cp:category/>
</cp:coreProperties>
</file>