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9906000" cy="6858000" type="A4"/>
  <p:notesSz cx="6858000" cy="9144000"/>
  <p:embeddedFontLst>
    <p:embeddedFont>
      <p:font typeface="Helvetica Neue"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iWMdt1LmVd/3RSfQAYbaPhT5e6L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effie corcoran"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071705-50FF-45E5-A476-ADFA68621C80}" v="24" dt="2025-12-17T21:37:41.045"/>
  </p1510:revLst>
</p1510:revInfo>
</file>

<file path=ppt/tableStyles.xml><?xml version="1.0" encoding="utf-8"?>
<a:tblStyleLst xmlns:a="http://schemas.openxmlformats.org/drawingml/2006/main" def="{29CEAFBA-A9A0-44BD-94C3-468703C43280}">
  <a:tblStyle styleId="{29CEAFBA-A9A0-44BD-94C3-468703C43280}"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8"/>
    <p:restoredTop sz="94733"/>
  </p:normalViewPr>
  <p:slideViewPr>
    <p:cSldViewPr snapToGrid="0">
      <p:cViewPr varScale="1">
        <p:scale>
          <a:sx n="124" d="100"/>
          <a:sy n="124" d="100"/>
        </p:scale>
        <p:origin x="1008" y="168"/>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customschemas.google.com/relationships/presentationmetadata" Target="metadata"/><Relationship Id="rId21" Type="http://schemas.openxmlformats.org/officeDocument/2006/relationships/slide" Target="slides/slide19.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46"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rey Rogers" userId="7RzU5Q6VJGF/i3l9MGdG3CvbLgasbZPao2hiEiIxdvY=" providerId="None" clId="Web-{FD071705-50FF-45E5-A476-ADFA68621C80}"/>
    <pc:docChg chg="modSld">
      <pc:chgData name="Corey Rogers" userId="7RzU5Q6VJGF/i3l9MGdG3CvbLgasbZPao2hiEiIxdvY=" providerId="None" clId="Web-{FD071705-50FF-45E5-A476-ADFA68621C80}" dt="2025-12-17T21:37:32.138" v="11"/>
      <pc:docMkLst>
        <pc:docMk/>
      </pc:docMkLst>
      <pc:sldChg chg="modSp">
        <pc:chgData name="Corey Rogers" userId="7RzU5Q6VJGF/i3l9MGdG3CvbLgasbZPao2hiEiIxdvY=" providerId="None" clId="Web-{FD071705-50FF-45E5-A476-ADFA68621C80}" dt="2025-12-17T21:37:32.138" v="11"/>
        <pc:sldMkLst>
          <pc:docMk/>
          <pc:sldMk cId="0" sldId="261"/>
        </pc:sldMkLst>
        <pc:graphicFrameChg chg="mod modGraphic">
          <ac:chgData name="Corey Rogers" userId="7RzU5Q6VJGF/i3l9MGdG3CvbLgasbZPao2hiEiIxdvY=" providerId="None" clId="Web-{FD071705-50FF-45E5-A476-ADFA68621C80}" dt="2025-12-17T21:37:32.138" v="11"/>
          <ac:graphicFrameMkLst>
            <pc:docMk/>
            <pc:sldMk cId="0" sldId="261"/>
            <ac:graphicFrameMk id="154" creationId="{00000000-0000-0000-0000-000000000000}"/>
          </ac:graphicFrameMkLst>
        </pc:graphicFrameChg>
      </pc:sldChg>
      <pc:sldChg chg="modSp">
        <pc:chgData name="Corey Rogers" userId="7RzU5Q6VJGF/i3l9MGdG3CvbLgasbZPao2hiEiIxdvY=" providerId="None" clId="Web-{FD071705-50FF-45E5-A476-ADFA68621C80}" dt="2025-12-17T21:36:34.138" v="3" actId="20577"/>
        <pc:sldMkLst>
          <pc:docMk/>
          <pc:sldMk cId="0" sldId="264"/>
        </pc:sldMkLst>
        <pc:spChg chg="mod">
          <ac:chgData name="Corey Rogers" userId="7RzU5Q6VJGF/i3l9MGdG3CvbLgasbZPao2hiEiIxdvY=" providerId="None" clId="Web-{FD071705-50FF-45E5-A476-ADFA68621C80}" dt="2025-12-17T21:36:34.138" v="3" actId="20577"/>
          <ac:spMkLst>
            <pc:docMk/>
            <pc:sldMk cId="0" sldId="264"/>
            <ac:spMk id="184" creationId="{00000000-0000-0000-0000-000000000000}"/>
          </ac:spMkLst>
        </pc:spChg>
      </pc:sldChg>
      <pc:sldChg chg="modSp">
        <pc:chgData name="Corey Rogers" userId="7RzU5Q6VJGF/i3l9MGdG3CvbLgasbZPao2hiEiIxdvY=" providerId="None" clId="Web-{FD071705-50FF-45E5-A476-ADFA68621C80}" dt="2025-12-17T21:37:00.544" v="6" actId="20577"/>
        <pc:sldMkLst>
          <pc:docMk/>
          <pc:sldMk cId="0" sldId="268"/>
        </pc:sldMkLst>
        <pc:spChg chg="mod">
          <ac:chgData name="Corey Rogers" userId="7RzU5Q6VJGF/i3l9MGdG3CvbLgasbZPao2hiEiIxdvY=" providerId="None" clId="Web-{FD071705-50FF-45E5-A476-ADFA68621C80}" dt="2025-12-17T21:37:00.544" v="6" actId="20577"/>
          <ac:spMkLst>
            <pc:docMk/>
            <pc:sldMk cId="0" sldId="268"/>
            <ac:spMk id="224" creationId="{00000000-0000-0000-0000-000000000000}"/>
          </ac:spMkLst>
        </pc:spChg>
      </pc:sldChg>
      <pc:sldChg chg="modSp">
        <pc:chgData name="Corey Rogers" userId="7RzU5Q6VJGF/i3l9MGdG3CvbLgasbZPao2hiEiIxdvY=" providerId="None" clId="Web-{FD071705-50FF-45E5-A476-ADFA68621C80}" dt="2025-12-17T21:37:15.310" v="9" actId="20577"/>
        <pc:sldMkLst>
          <pc:docMk/>
          <pc:sldMk cId="0" sldId="274"/>
        </pc:sldMkLst>
        <pc:spChg chg="mod">
          <ac:chgData name="Corey Rogers" userId="7RzU5Q6VJGF/i3l9MGdG3CvbLgasbZPao2hiEiIxdvY=" providerId="None" clId="Web-{FD071705-50FF-45E5-A476-ADFA68621C80}" dt="2025-12-17T21:37:15.310" v="9" actId="20577"/>
          <ac:spMkLst>
            <pc:docMk/>
            <pc:sldMk cId="0" sldId="274"/>
            <ac:spMk id="28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rive.google.com/file/d/1AwLdjKRa3QnwDeicf5kPsx20PO0fmaEz/view?usp=sharin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4" name="Google Shape;214;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0" name="Google Shape;220;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30" name="Google Shape;230;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706024d64f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1" name="Google Shape;241;g3706024d64f_0_1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263" name="Google Shape;263;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6" name="Google Shape;276;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2" name="Google Shape;282;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8" name="Google Shape;98;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2" name="Google Shape;292;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7acb7539f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2" name="Google Shape;302;g37acb7539f1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706024d64f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8" name="Google Shape;318;g3706024d64f_0_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4" name="Google Shape;334;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5" name="Google Shape;345;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8" name="Google Shape;358;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sz="1000"/>
              <a:t>3.MD.D.8 Solve real-world and mathematical problems involving perimeters of polygons, including finding the perimeter given the side lengths, finding an unknown side length, and exhibiting rectangles with the same perimeter and different areas or with the same area and different perimeters.</a:t>
            </a:r>
            <a:endParaRPr/>
          </a:p>
        </p:txBody>
      </p:sp>
      <p:sp>
        <p:nvSpPr>
          <p:cNvPr id="364" name="Google Shape;364;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712d637243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712d637243_0_2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 name="Google Shape;116;g3712d637243_0_2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4" name="Google Shape;124;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712d637243_0_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 name="Google Shape;140;g3712d637243_0_6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9" name="Google Shape;149;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7048f8c68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7" name="Google Shape;157;g37048f8c681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4" name="Google Shape;174;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u="sng">
                <a:solidFill>
                  <a:schemeClr val="hlink"/>
                </a:solidFill>
                <a:hlinkClick r:id="rId3"/>
              </a:rPr>
              <a:t>https://drive.google.com/file/d/1AwLdjKRa3QnwDeicf5kPsx20PO0fmaEz/view?usp=sharing</a:t>
            </a:r>
            <a:r>
              <a:rPr lang="en-GB"/>
              <a:t> </a:t>
            </a:r>
            <a:endParaRPr/>
          </a:p>
        </p:txBody>
      </p:sp>
      <p:sp>
        <p:nvSpPr>
          <p:cNvPr id="180" name="Google Shape;180;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43704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3rd Grade - </a:t>
            </a:r>
            <a:r>
              <a:rPr lang="en-GB" sz="1150">
                <a:solidFill>
                  <a:srgbClr val="888888"/>
                </a:solidFill>
                <a:latin typeface="Helvetica Neue"/>
                <a:ea typeface="Helvetica Neue"/>
                <a:cs typeface="Helvetica Neue"/>
                <a:sym typeface="Helvetica Neue"/>
              </a:rPr>
              <a:t>Exploring Perimeter and Area with Step Counter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43704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3rd Grade - </a:t>
            </a:r>
            <a:r>
              <a:rPr lang="en-GB" sz="1150">
                <a:solidFill>
                  <a:srgbClr val="888888"/>
                </a:solidFill>
                <a:latin typeface="Helvetica Neue"/>
                <a:ea typeface="Helvetica Neue"/>
                <a:cs typeface="Helvetica Neue"/>
                <a:sym typeface="Helvetica Neue"/>
              </a:rPr>
              <a:t>Exploring Perimeter and Area with Step Counter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3704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3rd Grade - </a:t>
            </a:r>
            <a:r>
              <a:rPr lang="en-GB" sz="1150">
                <a:solidFill>
                  <a:srgbClr val="888888"/>
                </a:solidFill>
                <a:latin typeface="Helvetica Neue"/>
                <a:ea typeface="Helvetica Neue"/>
                <a:cs typeface="Helvetica Neue"/>
                <a:sym typeface="Helvetica Neue"/>
              </a:rPr>
              <a:t>Exploring Perimeter and Area with Step Counter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hyperlink" Target="http://mbit.io/us-step"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hyperlink" Target="http://mbit.io/us-step-pp"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1.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hyperlink" Target="https://makecode.microbit.or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35.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hyperlink" Target="http://www.youtube.com/watch?v=VnhoiqaJiU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cde.ca.gov/Ci/ma/cf/documents/mathfwchapter2.pdf"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23.jp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r>
              <a:rPr lang="en-GB" sz="2288">
                <a:solidFill>
                  <a:schemeClr val="lt1"/>
                </a:solidFill>
                <a:latin typeface="Calibri"/>
                <a:ea typeface="Calibri"/>
                <a:cs typeface="Calibri"/>
                <a:sym typeface="Calibri"/>
              </a:rPr>
              <a:t>ruler</a:t>
            </a: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What you need</a:t>
            </a:r>
            <a:endParaRPr sz="2000">
              <a:solidFill>
                <a:srgbClr val="00A000"/>
              </a:solidFill>
              <a:latin typeface="Helvetica Neue"/>
              <a:ea typeface="Helvetica Neue"/>
              <a:cs typeface="Helvetica Neue"/>
              <a:sym typeface="Helvetica Neue"/>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The micro:bit logo in black font on a green background."/>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Project guide</a:t>
            </a:r>
            <a:endParaRPr sz="1900" b="0" i="0" u="none" strike="noStrike" cap="none">
              <a:solidFill>
                <a:srgbClr val="000000"/>
              </a:solidFill>
              <a:latin typeface="Arial"/>
              <a:ea typeface="Arial"/>
              <a:cs typeface="Arial"/>
              <a:sym typeface="Arial"/>
            </a:endParaRPr>
          </a:p>
        </p:txBody>
      </p:sp>
      <p:sp>
        <p:nvSpPr>
          <p:cNvPr id="79" name="Google Shape;79;g35fec345a22_0_24"/>
          <p:cNvSpPr txBox="1"/>
          <p:nvPr/>
        </p:nvSpPr>
        <p:spPr>
          <a:xfrm>
            <a:off x="283812" y="1352450"/>
            <a:ext cx="9447600" cy="11670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a:solidFill>
                  <a:schemeClr val="lt1"/>
                </a:solidFill>
              </a:rPr>
              <a:t>Exploring Perimeter</a:t>
            </a:r>
            <a:r>
              <a:rPr lang="en-GB" sz="3466" b="1" i="0" u="none" strike="noStrike" cap="none">
                <a:solidFill>
                  <a:schemeClr val="lt1"/>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 and Area with </a:t>
            </a:r>
            <a:r>
              <a:rPr lang="en-GB" sz="3466" b="1">
                <a:solidFill>
                  <a:schemeClr val="lt1"/>
                </a:solidFill>
              </a:rPr>
              <a:t>Step Counter</a:t>
            </a:r>
            <a:endParaRPr sz="1400" b="0" i="0" u="none" strike="noStrike" cap="none">
              <a:solidFill>
                <a:srgbClr val="000000"/>
              </a:solidFill>
              <a:latin typeface="Arial"/>
              <a:ea typeface="Arial"/>
              <a:cs typeface="Arial"/>
              <a:sym typeface="Arial"/>
            </a:endParaRPr>
          </a:p>
        </p:txBody>
      </p:sp>
      <p:grpSp>
        <p:nvGrpSpPr>
          <p:cNvPr id="80" name="Google Shape;80;g35fec345a22_0_24"/>
          <p:cNvGrpSpPr/>
          <p:nvPr/>
        </p:nvGrpSpPr>
        <p:grpSpPr>
          <a:xfrm>
            <a:off x="283825" y="308093"/>
            <a:ext cx="6776414" cy="719853"/>
            <a:chOff x="1043748" y="-1624402"/>
            <a:chExt cx="1645200" cy="664500"/>
          </a:xfrm>
        </p:grpSpPr>
        <p:sp>
          <p:nvSpPr>
            <p:cNvPr id="81" name="Google Shape;81;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112157" y="-1522993"/>
              <a:ext cx="1506000" cy="4617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600" b="0" i="0" u="none" strike="noStrike" cap="none">
                  <a:solidFill>
                    <a:schemeClr val="lt1"/>
                  </a:solidFill>
                  <a:latin typeface="Helvetica Neue"/>
                  <a:ea typeface="Helvetica Neue"/>
                  <a:cs typeface="Helvetica Neue"/>
                  <a:sym typeface="Helvetica Neue"/>
                </a:rPr>
                <a:t>Integrating CS with Math - 3rd Grade</a:t>
              </a:r>
              <a:endParaRPr sz="2288" b="0" i="0" u="none" strike="noStrike" cap="none">
                <a:solidFill>
                  <a:schemeClr val="dk1"/>
                </a:solidFill>
                <a:latin typeface="Calibri"/>
                <a:ea typeface="Calibri"/>
                <a:cs typeface="Calibri"/>
                <a:sym typeface="Calibri"/>
              </a:endParaRPr>
            </a:p>
          </p:txBody>
        </p:sp>
      </p:grpSp>
      <p:sp>
        <p:nvSpPr>
          <p:cNvPr id="83" name="Google Shape;83;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84" name="Google Shape;84;g35fec345a22_0_24" descr="Illustration of a micro:bit that is needed for using this resource" title="Screenshot 2025-06-03 at 15.50.03.png"/>
          <p:cNvPicPr preferRelativeResize="0"/>
          <p:nvPr/>
        </p:nvPicPr>
        <p:blipFill rotWithShape="1">
          <a:blip r:embed="rId4">
            <a:alphaModFix/>
          </a:blip>
          <a:srcRect/>
          <a:stretch/>
        </p:blipFill>
        <p:spPr>
          <a:xfrm>
            <a:off x="481575" y="4221026"/>
            <a:ext cx="1274980" cy="1149690"/>
          </a:xfrm>
          <a:prstGeom prst="rect">
            <a:avLst/>
          </a:prstGeom>
          <a:noFill/>
          <a:ln>
            <a:noFill/>
          </a:ln>
        </p:spPr>
      </p:pic>
      <p:pic>
        <p:nvPicPr>
          <p:cNvPr id="85" name="Google Shape;85;g35fec345a22_0_24" descr="Illustration of a USB cable that is needed for downloading code onto the micro:bit used in this resource" title="Screenshot 2025-06-03 at 15.50.11.png"/>
          <p:cNvPicPr preferRelativeResize="0"/>
          <p:nvPr/>
        </p:nvPicPr>
        <p:blipFill rotWithShape="1">
          <a:blip r:embed="rId5">
            <a:alphaModFix/>
          </a:blip>
          <a:srcRect/>
          <a:stretch/>
        </p:blipFill>
        <p:spPr>
          <a:xfrm>
            <a:off x="1887895" y="4194250"/>
            <a:ext cx="755523" cy="1149704"/>
          </a:xfrm>
          <a:prstGeom prst="rect">
            <a:avLst/>
          </a:prstGeom>
          <a:noFill/>
          <a:ln>
            <a:noFill/>
          </a:ln>
        </p:spPr>
      </p:pic>
      <p:pic>
        <p:nvPicPr>
          <p:cNvPr id="86" name="Google Shape;86;g35fec345a22_0_24" descr="Illustration of a battery pack that is needed to provide power to a micro:bit used with this resource" title="Screenshot 2025-06-03 at 15.50.33.png"/>
          <p:cNvPicPr preferRelativeResize="0"/>
          <p:nvPr/>
        </p:nvPicPr>
        <p:blipFill rotWithShape="1">
          <a:blip r:embed="rId6">
            <a:alphaModFix/>
          </a:blip>
          <a:srcRect/>
          <a:stretch/>
        </p:blipFill>
        <p:spPr>
          <a:xfrm>
            <a:off x="2774754" y="4194251"/>
            <a:ext cx="1010147" cy="1149704"/>
          </a:xfrm>
          <a:prstGeom prst="rect">
            <a:avLst/>
          </a:prstGeom>
          <a:noFill/>
          <a:ln>
            <a:noFill/>
          </a:ln>
        </p:spPr>
      </p:pic>
      <p:pic>
        <p:nvPicPr>
          <p:cNvPr id="87" name="Google Shape;87;g35fec345a22_0_24" descr="Illustration of a tablet, which you would use with Bluetooth to transfer code to a micro:bit." title="tablet with bluetooth.png"/>
          <p:cNvPicPr preferRelativeResize="0"/>
          <p:nvPr/>
        </p:nvPicPr>
        <p:blipFill>
          <a:blip r:embed="rId7">
            <a:alphaModFix/>
          </a:blip>
          <a:stretch>
            <a:fillRect/>
          </a:stretch>
        </p:blipFill>
        <p:spPr>
          <a:xfrm>
            <a:off x="5446722" y="4361794"/>
            <a:ext cx="1399124" cy="1160556"/>
          </a:xfrm>
          <a:prstGeom prst="rect">
            <a:avLst/>
          </a:prstGeom>
          <a:noFill/>
          <a:ln>
            <a:noFill/>
          </a:ln>
        </p:spPr>
      </p:pic>
      <p:pic>
        <p:nvPicPr>
          <p:cNvPr id="88" name="Google Shape;88;g35fec345a22_0_24" descr="Illustration of a computer, which you would use with a USB cable to transfer code to the micro:bit. " title="computer with usb.png"/>
          <p:cNvPicPr preferRelativeResize="0"/>
          <p:nvPr/>
        </p:nvPicPr>
        <p:blipFill>
          <a:blip r:embed="rId8">
            <a:alphaModFix/>
          </a:blip>
          <a:stretch>
            <a:fillRect/>
          </a:stretch>
        </p:blipFill>
        <p:spPr>
          <a:xfrm>
            <a:off x="3916243" y="4367216"/>
            <a:ext cx="1399127" cy="1149703"/>
          </a:xfrm>
          <a:prstGeom prst="rect">
            <a:avLst/>
          </a:prstGeom>
          <a:noFill/>
          <a:ln>
            <a:noFill/>
          </a:ln>
        </p:spPr>
      </p:pic>
      <p:grpSp>
        <p:nvGrpSpPr>
          <p:cNvPr id="89" name="Google Shape;89;g35fec345a22_0_24"/>
          <p:cNvGrpSpPr/>
          <p:nvPr/>
        </p:nvGrpSpPr>
        <p:grpSpPr>
          <a:xfrm>
            <a:off x="7053400" y="4067272"/>
            <a:ext cx="2016001" cy="1276678"/>
            <a:chOff x="6977200" y="4067272"/>
            <a:chExt cx="2016001" cy="1276678"/>
          </a:xfrm>
        </p:grpSpPr>
        <p:grpSp>
          <p:nvGrpSpPr>
            <p:cNvPr id="90" name="Google Shape;90;g35fec345a22_0_24"/>
            <p:cNvGrpSpPr/>
            <p:nvPr/>
          </p:nvGrpSpPr>
          <p:grpSpPr>
            <a:xfrm>
              <a:off x="6977200" y="4841399"/>
              <a:ext cx="2016001" cy="502551"/>
              <a:chOff x="7241250" y="4833349"/>
              <a:chExt cx="2016001" cy="502551"/>
            </a:xfrm>
          </p:grpSpPr>
          <p:pic>
            <p:nvPicPr>
              <p:cNvPr id="91" name="Google Shape;91;g35fec345a22_0_24" title="wearable strap.png"/>
              <p:cNvPicPr preferRelativeResize="0"/>
              <p:nvPr/>
            </p:nvPicPr>
            <p:blipFill>
              <a:blip r:embed="rId9">
                <a:alphaModFix/>
              </a:blip>
              <a:stretch>
                <a:fillRect/>
              </a:stretch>
            </p:blipFill>
            <p:spPr>
              <a:xfrm>
                <a:off x="7241250" y="4833349"/>
                <a:ext cx="2016001" cy="221758"/>
              </a:xfrm>
              <a:prstGeom prst="rect">
                <a:avLst/>
              </a:prstGeom>
              <a:noFill/>
              <a:ln>
                <a:noFill/>
              </a:ln>
            </p:spPr>
          </p:pic>
          <p:sp>
            <p:nvSpPr>
              <p:cNvPr id="92" name="Google Shape;92;g35fec345a22_0_24"/>
              <p:cNvSpPr txBox="1"/>
              <p:nvPr/>
            </p:nvSpPr>
            <p:spPr>
              <a:xfrm>
                <a:off x="7604251" y="5055100"/>
                <a:ext cx="1290000" cy="280800"/>
              </a:xfrm>
              <a:prstGeom prst="rect">
                <a:avLst/>
              </a:prstGeom>
              <a:noFill/>
              <a:ln>
                <a:noFill/>
              </a:ln>
            </p:spPr>
            <p:txBody>
              <a:bodyPr spcFirstLastPara="1" wrap="square" lIns="76725" tIns="76725" rIns="76725" bIns="76725" anchor="ctr" anchorCtr="0">
                <a:noAutofit/>
              </a:bodyPr>
              <a:lstStyle/>
              <a:p>
                <a:pPr marL="0" marR="0" lvl="0" indent="0" algn="ctr" rtl="0">
                  <a:lnSpc>
                    <a:spcPct val="100000"/>
                  </a:lnSpc>
                  <a:spcBef>
                    <a:spcPts val="0"/>
                  </a:spcBef>
                  <a:spcAft>
                    <a:spcPts val="0"/>
                  </a:spcAft>
                  <a:buClr>
                    <a:srgbClr val="000000"/>
                  </a:buClr>
                  <a:buSzPts val="818"/>
                  <a:buFont typeface="Arial"/>
                  <a:buNone/>
                </a:pPr>
                <a:r>
                  <a:rPr lang="en-GB" sz="818" b="1">
                    <a:latin typeface="Helvetica Neue"/>
                    <a:ea typeface="Helvetica Neue"/>
                    <a:cs typeface="Helvetica Neue"/>
                    <a:sym typeface="Helvetica Neue"/>
                  </a:rPr>
                  <a:t>Wearable strap</a:t>
                </a:r>
                <a:endParaRPr sz="818" b="1" i="0" u="none" strike="noStrike" cap="none">
                  <a:solidFill>
                    <a:srgbClr val="000000"/>
                  </a:solidFill>
                  <a:latin typeface="Helvetica Neue"/>
                  <a:ea typeface="Helvetica Neue"/>
                  <a:cs typeface="Helvetica Neue"/>
                  <a:sym typeface="Helvetica Neue"/>
                </a:endParaRPr>
              </a:p>
            </p:txBody>
          </p:sp>
        </p:grpSp>
        <p:grpSp>
          <p:nvGrpSpPr>
            <p:cNvPr id="93" name="Google Shape;93;g35fec345a22_0_24"/>
            <p:cNvGrpSpPr/>
            <p:nvPr/>
          </p:nvGrpSpPr>
          <p:grpSpPr>
            <a:xfrm>
              <a:off x="7340201" y="4067272"/>
              <a:ext cx="1290000" cy="649203"/>
              <a:chOff x="7604251" y="3940097"/>
              <a:chExt cx="1290000" cy="649203"/>
            </a:xfrm>
          </p:grpSpPr>
          <p:pic>
            <p:nvPicPr>
              <p:cNvPr id="94" name="Google Shape;94;g35fec345a22_0_24" title="wearable microbit holder.png"/>
              <p:cNvPicPr preferRelativeResize="0"/>
              <p:nvPr/>
            </p:nvPicPr>
            <p:blipFill>
              <a:blip r:embed="rId10">
                <a:alphaModFix/>
              </a:blip>
              <a:stretch>
                <a:fillRect/>
              </a:stretch>
            </p:blipFill>
            <p:spPr>
              <a:xfrm>
                <a:off x="7838825" y="3940097"/>
                <a:ext cx="820875" cy="376656"/>
              </a:xfrm>
              <a:prstGeom prst="rect">
                <a:avLst/>
              </a:prstGeom>
              <a:noFill/>
              <a:ln>
                <a:noFill/>
              </a:ln>
            </p:spPr>
          </p:pic>
          <p:sp>
            <p:nvSpPr>
              <p:cNvPr id="95" name="Google Shape;95;g35fec345a22_0_24"/>
              <p:cNvSpPr txBox="1"/>
              <p:nvPr/>
            </p:nvSpPr>
            <p:spPr>
              <a:xfrm>
                <a:off x="7604251" y="4308500"/>
                <a:ext cx="1290000" cy="280800"/>
              </a:xfrm>
              <a:prstGeom prst="rect">
                <a:avLst/>
              </a:prstGeom>
              <a:noFill/>
              <a:ln>
                <a:noFill/>
              </a:ln>
            </p:spPr>
            <p:txBody>
              <a:bodyPr spcFirstLastPara="1" wrap="square" lIns="76725" tIns="76725" rIns="76725" bIns="76725" anchor="ctr" anchorCtr="0">
                <a:noAutofit/>
              </a:bodyPr>
              <a:lstStyle/>
              <a:p>
                <a:pPr marL="0" marR="0" lvl="0" indent="0" algn="ctr" rtl="0">
                  <a:lnSpc>
                    <a:spcPct val="100000"/>
                  </a:lnSpc>
                  <a:spcBef>
                    <a:spcPts val="0"/>
                  </a:spcBef>
                  <a:spcAft>
                    <a:spcPts val="0"/>
                  </a:spcAft>
                  <a:buClr>
                    <a:srgbClr val="000000"/>
                  </a:buClr>
                  <a:buSzPts val="818"/>
                  <a:buFont typeface="Arial"/>
                  <a:buNone/>
                </a:pPr>
                <a:r>
                  <a:rPr lang="en-GB" sz="818" b="1">
                    <a:latin typeface="Helvetica Neue"/>
                    <a:ea typeface="Helvetica Neue"/>
                    <a:cs typeface="Helvetica Neue"/>
                    <a:sym typeface="Helvetica Neue"/>
                  </a:rPr>
                  <a:t>micro:bit holder</a:t>
                </a:r>
                <a:endParaRPr sz="818" b="1" i="0" u="none" strike="noStrike" cap="none">
                  <a:solidFill>
                    <a:srgbClr val="000000"/>
                  </a:solidFill>
                  <a:latin typeface="Helvetica Neue"/>
                  <a:ea typeface="Helvetica Neue"/>
                  <a:cs typeface="Helvetica Neue"/>
                  <a:sym typeface="Helvetica Neue"/>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2"/>
                  </a:ext>
                </a:extLst>
              </a:rPr>
              <a:t>Mild 🌶️ Student A</a:t>
            </a: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3"/>
                  </a:ext>
                </a:extLst>
              </a:rPr>
              <a:t>ctivity</a:t>
            </a: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4"/>
                  </a:ext>
                </a:extLst>
              </a:rPr>
              <a:t> </a:t>
            </a: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5"/>
                  </a:ext>
                </a:extLst>
              </a:rPr>
              <a:t>Steps</a:t>
            </a:r>
            <a:endParaRPr sz="2600">
              <a:solidFill>
                <a:srgbClr val="2993D6"/>
              </a:solidFill>
            </a:endParaRPr>
          </a:p>
        </p:txBody>
      </p:sp>
      <p:sp>
        <p:nvSpPr>
          <p:cNvPr id="193" name="Google Shape;193;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10</a:t>
            </a:fld>
            <a:endParaRPr/>
          </a:p>
        </p:txBody>
      </p:sp>
      <p:sp>
        <p:nvSpPr>
          <p:cNvPr id="194" name="Google Shape;194;g3669771b81a_0_1"/>
          <p:cNvSpPr txBox="1">
            <a:spLocks noGrp="1"/>
          </p:cNvSpPr>
          <p:nvPr>
            <p:ph type="body" idx="1"/>
          </p:nvPr>
        </p:nvSpPr>
        <p:spPr>
          <a:xfrm>
            <a:off x="681036" y="129152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dirty="0">
                <a:solidFill>
                  <a:srgbClr val="2993D6"/>
                </a:solidFill>
              </a:rPr>
              <a:t>Open</a:t>
            </a:r>
            <a:r>
              <a:rPr lang="en-GB" sz="1800" dirty="0"/>
              <a:t> the project</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6"/>
                  </a:ext>
                </a:extLst>
              </a:rPr>
              <a:t>:</a:t>
            </a:r>
            <a:r>
              <a:rPr lang="en-GB" sz="1800" dirty="0"/>
              <a:t> </a:t>
            </a:r>
            <a:r>
              <a:rPr lang="en-GB" sz="1800" u="sng" dirty="0">
                <a:solidFill>
                  <a:schemeClr val="hlink"/>
                </a:solidFill>
                <a:hlinkClick r:id="rId3"/>
              </a:rPr>
              <a:t>mbit.io/us-step</a:t>
            </a:r>
            <a:r>
              <a:rPr lang="en-GB" sz="1800" dirty="0"/>
              <a:t> and </a:t>
            </a:r>
            <a:r>
              <a:rPr lang="en-GB" sz="1800" b="1" dirty="0">
                <a:solidFill>
                  <a:srgbClr val="2A92D6"/>
                </a:solidFill>
              </a:rPr>
              <a:t>d</a:t>
            </a:r>
            <a:r>
              <a:rPr lang="en-GB" sz="1800" b="1" dirty="0">
                <a:solidFill>
                  <a:srgbClr val="2993D6"/>
                </a:solidFill>
              </a:rPr>
              <a:t>ownload</a:t>
            </a:r>
            <a:r>
              <a:rPr lang="en-GB" sz="1800" dirty="0"/>
              <a:t> the code to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7"/>
                  </a:ext>
                </a:extLst>
              </a:rPr>
              <a:t>the</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8"/>
                  </a:ext>
                </a:extLst>
              </a:rPr>
              <a:t>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8"/>
                  </a:ext>
                </a:extLst>
              </a:rPr>
              <a:t>micro:bit</a:t>
            </a:r>
            <a:r>
              <a:rPr lang="en-GB" sz="1800" dirty="0"/>
              <a:t>. </a:t>
            </a:r>
            <a:endParaRPr sz="1800" dirty="0"/>
          </a:p>
          <a:p>
            <a:pPr marL="318151" lvl="0" indent="-309553" algn="l" rtl="0">
              <a:lnSpc>
                <a:spcPct val="110000"/>
              </a:lnSpc>
              <a:spcBef>
                <a:spcPts val="1300"/>
              </a:spcBef>
              <a:spcAft>
                <a:spcPts val="0"/>
              </a:spcAft>
              <a:buClr>
                <a:srgbClr val="2993D6"/>
              </a:buClr>
              <a:buSzPts val="1800"/>
              <a:buChar char="•"/>
            </a:pPr>
            <a:r>
              <a:rPr lang="en-GB" sz="1800" b="1" dirty="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9"/>
                  </a:ext>
                </a:extLst>
              </a:rPr>
              <a:t>Unplug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0"/>
                  </a:ext>
                </a:extLst>
              </a:rPr>
              <a:t>the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0"/>
                  </a:ext>
                </a:extLst>
              </a:rPr>
              <a:t>micro:bit</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0"/>
                  </a:ext>
                </a:extLst>
              </a:rPr>
              <a:t> and </a:t>
            </a:r>
            <a:r>
              <a:rPr lang="en-GB" sz="1800" b="1" dirty="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1"/>
                  </a:ext>
                </a:extLst>
              </a:rPr>
              <a:t>assemble</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2"/>
                  </a:ext>
                </a:extLst>
              </a:rPr>
              <a:t> the wearable.</a:t>
            </a:r>
            <a:endParaRPr sz="1800" dirty="0"/>
          </a:p>
          <a:p>
            <a:pPr marL="318151" lvl="0" indent="-309553" algn="l" rtl="0">
              <a:lnSpc>
                <a:spcPct val="110000"/>
              </a:lnSpc>
              <a:spcBef>
                <a:spcPts val="1300"/>
              </a:spcBef>
              <a:spcAft>
                <a:spcPts val="0"/>
              </a:spcAft>
              <a:buClr>
                <a:srgbClr val="2993D6"/>
              </a:buClr>
              <a:buSzPts val="1800"/>
              <a:buChar char="•"/>
            </a:pPr>
            <a:r>
              <a:rPr lang="en-GB" sz="1800" b="1" dirty="0">
                <a:solidFill>
                  <a:srgbClr val="2A92D6"/>
                </a:solidFill>
              </a:rPr>
              <a:t>Go</a:t>
            </a:r>
            <a:r>
              <a:rPr lang="en-GB" sz="1800" dirty="0"/>
              <a:t> to the area you are measuring and </a:t>
            </a:r>
            <a:r>
              <a:rPr lang="en-GB" sz="1800" b="1" dirty="0">
                <a:solidFill>
                  <a:srgbClr val="2993D6"/>
                </a:solidFill>
              </a:rPr>
              <a:t>attach</a:t>
            </a:r>
            <a:r>
              <a:rPr lang="en-GB" sz="1800" dirty="0"/>
              <a:t> the </a:t>
            </a:r>
            <a:r>
              <a:rPr lang="en-GB" sz="1800" dirty="0" err="1"/>
              <a:t>micro:bit</a:t>
            </a:r>
            <a:r>
              <a:rPr lang="en-GB" sz="1800" dirty="0"/>
              <a:t> wearable to your shoe or ankle. </a:t>
            </a:r>
            <a:endParaRPr sz="1800" dirty="0"/>
          </a:p>
          <a:p>
            <a:pPr marL="318151" lvl="0" indent="-309553" algn="l" rtl="0">
              <a:lnSpc>
                <a:spcPct val="110000"/>
              </a:lnSpc>
              <a:spcBef>
                <a:spcPts val="1300"/>
              </a:spcBef>
              <a:spcAft>
                <a:spcPts val="0"/>
              </a:spcAft>
              <a:buClr>
                <a:srgbClr val="2993D6"/>
              </a:buClr>
              <a:buSzPts val="1800"/>
              <a:buChar char="•"/>
            </a:pPr>
            <a:r>
              <a:rPr lang="en-GB" sz="1800" b="1" dirty="0">
                <a:solidFill>
                  <a:srgbClr val="2A92D6"/>
                </a:solidFill>
              </a:rPr>
              <a:t>Walk</a:t>
            </a:r>
            <a:r>
              <a:rPr lang="en-GB" sz="1800" dirty="0"/>
              <a:t> the length of your area, read the display, and </a:t>
            </a:r>
            <a:r>
              <a:rPr lang="en-GB" sz="1800" b="1" dirty="0">
                <a:solidFill>
                  <a:srgbClr val="2993D6"/>
                </a:solidFill>
              </a:rPr>
              <a:t>record</a:t>
            </a:r>
            <a:r>
              <a:rPr lang="en-GB" sz="1800" dirty="0"/>
              <a:t> how many steps you have taken. </a:t>
            </a:r>
            <a:endParaRPr sz="1800" dirty="0"/>
          </a:p>
          <a:p>
            <a:pPr marL="318151" lvl="0" indent="-309553" algn="l" rtl="0">
              <a:lnSpc>
                <a:spcPct val="110000"/>
              </a:lnSpc>
              <a:spcBef>
                <a:spcPts val="1300"/>
              </a:spcBef>
              <a:spcAft>
                <a:spcPts val="0"/>
              </a:spcAft>
              <a:buClr>
                <a:srgbClr val="2993D6"/>
              </a:buClr>
              <a:buSzPts val="1800"/>
              <a:buChar char="•"/>
            </a:pPr>
            <a:r>
              <a:rPr lang="en-GB" sz="1800" b="1" dirty="0">
                <a:solidFill>
                  <a:srgbClr val="2A92D6"/>
                </a:solidFill>
              </a:rPr>
              <a:t>Press</a:t>
            </a:r>
            <a:r>
              <a:rPr lang="en-GB" sz="1800" dirty="0"/>
              <a:t> the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3"/>
                  </a:ext>
                </a:extLst>
              </a:rPr>
              <a:t>reset button</a:t>
            </a:r>
            <a:r>
              <a:rPr lang="en-GB" sz="1800" dirty="0"/>
              <a:t> on the back of your </a:t>
            </a:r>
            <a:r>
              <a:rPr lang="en-GB" sz="1800" dirty="0" err="1"/>
              <a:t>micro:bit</a:t>
            </a:r>
            <a:r>
              <a:rPr lang="en-GB" sz="1800" dirty="0"/>
              <a:t> and repeat for the width.</a:t>
            </a:r>
            <a:endParaRPr sz="1800" dirty="0"/>
          </a:p>
          <a:p>
            <a:pPr marL="318151" lvl="0" indent="-309553" algn="l" rtl="0">
              <a:lnSpc>
                <a:spcPct val="110000"/>
              </a:lnSpc>
              <a:spcBef>
                <a:spcPts val="1300"/>
              </a:spcBef>
              <a:spcAft>
                <a:spcPts val="0"/>
              </a:spcAft>
              <a:buClr>
                <a:srgbClr val="2993D6"/>
              </a:buClr>
              <a:buSzPts val="1800"/>
              <a:buChar char="•"/>
            </a:pPr>
            <a:r>
              <a:rPr lang="en-GB" sz="1800" dirty="0"/>
              <a:t>Back in the classroom, </a:t>
            </a:r>
            <a:r>
              <a:rPr lang="en-GB" sz="1800" b="1" dirty="0">
                <a:solidFill>
                  <a:srgbClr val="2993D6"/>
                </a:solidFill>
              </a:rPr>
              <a:t>calculate</a:t>
            </a:r>
            <a:r>
              <a:rPr lang="en-GB" sz="1800" dirty="0"/>
              <a:t> the area and perimeter using your steps as a unit of measurement. </a:t>
            </a:r>
            <a:endParaRPr sz="1800" dirty="0"/>
          </a:p>
        </p:txBody>
      </p:sp>
      <p:sp>
        <p:nvSpPr>
          <p:cNvPr id="195" name="Google Shape;195;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96" name="Google Shape;196;g3669771b81a_0_1"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157450" y="397387"/>
            <a:ext cx="1428350" cy="1191276"/>
          </a:xfrm>
          <a:prstGeom prst="rect">
            <a:avLst/>
          </a:prstGeom>
          <a:noFill/>
          <a:ln>
            <a:noFill/>
          </a:ln>
        </p:spPr>
      </p:pic>
      <p:sp>
        <p:nvSpPr>
          <p:cNvPr id="197" name="Google Shape;197;g3669771b81a_0_1"/>
          <p:cNvSpPr/>
          <p:nvPr/>
        </p:nvSpPr>
        <p:spPr>
          <a:xfrm>
            <a:off x="681025" y="5306725"/>
            <a:ext cx="6561300" cy="857100"/>
          </a:xfrm>
          <a:prstGeom prst="roundRect">
            <a:avLst>
              <a:gd name="adj" fmla="val 16667"/>
            </a:avLst>
          </a:prstGeom>
          <a:solidFill>
            <a:srgbClr val="FFFFFF"/>
          </a:solidFill>
          <a:ln w="19050" cap="flat" cmpd="sng">
            <a:solidFill>
              <a:srgbClr val="2993D6"/>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1300"/>
              </a:spcBef>
              <a:spcAft>
                <a:spcPts val="0"/>
              </a:spcAft>
              <a:buNone/>
            </a:pPr>
            <a:r>
              <a:rPr lang="en-GB" sz="1800" b="1">
                <a:solidFill>
                  <a:srgbClr val="2993D6"/>
                </a:solidFill>
                <a:latin typeface="Helvetica Neue"/>
                <a:ea typeface="Helvetica Neue"/>
                <a:cs typeface="Helvetica Neue"/>
                <a:sym typeface="Helvetica Neue"/>
              </a:rPr>
              <a:t>Pro</a:t>
            </a:r>
            <a:r>
              <a:rPr lang="en-GB" sz="1800" b="1">
                <a:solidFill>
                  <a:srgbClr val="2993D6"/>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4"/>
                  </a:ext>
                </a:extLst>
              </a:rPr>
              <a:t> Tip:</a:t>
            </a:r>
            <a:r>
              <a:rPr lang="en-GB" sz="18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5"/>
                  </a:ext>
                </a:extLst>
              </a:rPr>
              <a:t> </a:t>
            </a:r>
            <a:r>
              <a:rPr lang="en-GB" sz="1800">
                <a:solidFill>
                  <a:srgbClr val="000000"/>
                </a:solidFill>
                <a:latin typeface="Helvetica Neue"/>
                <a:ea typeface="Helvetica Neue"/>
                <a:cs typeface="Helvetica Neue"/>
                <a:sym typeface="Helvetica Neue"/>
              </a:rPr>
              <a:t>Students can press the reset button on the back of the micro:bit to clear their current count.</a:t>
            </a:r>
            <a:endParaRPr>
              <a:latin typeface="Helvetica Neue"/>
              <a:ea typeface="Helvetica Neue"/>
              <a:cs typeface="Helvetica Neue"/>
              <a:sym typeface="Helvetica Neue"/>
            </a:endParaRPr>
          </a:p>
        </p:txBody>
      </p:sp>
      <p:pic>
        <p:nvPicPr>
          <p:cNvPr id="198" name="Google Shape;198;g3669771b81a_0_1" descr="An illustration of the back of a micro:bit and a finger over part of the board. The reset button is being pressed by the finger."/>
          <p:cNvPicPr preferRelativeResize="0"/>
          <p:nvPr/>
        </p:nvPicPr>
        <p:blipFill>
          <a:blip r:embed="rId5">
            <a:alphaModFix/>
          </a:blip>
          <a:stretch>
            <a:fillRect/>
          </a:stretch>
        </p:blipFill>
        <p:spPr>
          <a:xfrm>
            <a:off x="7390950" y="5206575"/>
            <a:ext cx="1523049" cy="11497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Code Details</a:t>
            </a:r>
            <a:endParaRPr sz="2600">
              <a:solidFill>
                <a:srgbClr val="2993D6"/>
              </a:solidFill>
            </a:endParaRPr>
          </a:p>
        </p:txBody>
      </p:sp>
      <p:sp>
        <p:nvSpPr>
          <p:cNvPr id="204" name="Google Shape;204;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11</a:t>
            </a:fld>
            <a:endParaRPr/>
          </a:p>
        </p:txBody>
      </p:sp>
      <p:sp>
        <p:nvSpPr>
          <p:cNvPr id="205" name="Google Shape;205;g35fa30c4f18_0_96"/>
          <p:cNvSpPr txBox="1">
            <a:spLocks noGrp="1"/>
          </p:cNvSpPr>
          <p:nvPr>
            <p:ph type="body" idx="1"/>
          </p:nvPr>
        </p:nvSpPr>
        <p:spPr>
          <a:xfrm>
            <a:off x="680963" y="1367473"/>
            <a:ext cx="8544000" cy="4609500"/>
          </a:xfrm>
          <a:prstGeom prst="rect">
            <a:avLst/>
          </a:prstGeom>
          <a:noFill/>
          <a:ln>
            <a:noFill/>
          </a:ln>
        </p:spPr>
        <p:txBody>
          <a:bodyPr spcFirstLastPara="1" wrap="square" lIns="91425" tIns="45700" rIns="91425" bIns="45700" anchor="t" anchorCtr="0">
            <a:normAutofit/>
          </a:bodyPr>
          <a:lstStyle/>
          <a:p>
            <a:pPr marL="0" marR="76600" lvl="0" indent="0" algn="l" rtl="0">
              <a:lnSpc>
                <a:spcPct val="110000"/>
              </a:lnSpc>
              <a:spcBef>
                <a:spcPts val="1300"/>
              </a:spcBef>
              <a:spcAft>
                <a:spcPts val="0"/>
              </a:spcAft>
              <a:buSzPts val="1800"/>
              <a:buNone/>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6"/>
                  </a:ext>
                </a:extLst>
              </a:rPr>
              <a:t>This project uses </a:t>
            </a:r>
            <a:r>
              <a:rPr lang="en-GB" sz="1800" dirty="0"/>
              <a:t>the accelerometer to count how many steps you have taken. </a:t>
            </a:r>
            <a:endParaRPr sz="1750" dirty="0"/>
          </a:p>
        </p:txBody>
      </p:sp>
      <p:sp>
        <p:nvSpPr>
          <p:cNvPr id="206" name="Google Shape;206;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207" name="Google Shape;207;g35fa30c4f18_0_96"/>
          <p:cNvSpPr/>
          <p:nvPr/>
        </p:nvSpPr>
        <p:spPr>
          <a:xfrm>
            <a:off x="813950" y="2191425"/>
            <a:ext cx="3118800" cy="3942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8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rgbClr val="000000"/>
              </a:buClr>
              <a:buSzPts val="1600"/>
              <a:buFont typeface="Arial"/>
              <a:buNone/>
            </a:pPr>
            <a:r>
              <a:rPr lang="en-GB" sz="1650">
                <a:solidFill>
                  <a:schemeClr val="dk1"/>
                </a:solidFill>
                <a:latin typeface="Helvetica Neue"/>
                <a:ea typeface="Helvetica Neue"/>
                <a:cs typeface="Helvetica Neue"/>
                <a:sym typeface="Helvetica Neue"/>
              </a:rPr>
              <a:t>This project uses a variable called “steps” to store the number of the steps you’ve taken. When the project starts, the variable “steps” is set to 0.</a:t>
            </a:r>
            <a:endParaRPr sz="1650">
              <a:solidFill>
                <a:schemeClr val="dk1"/>
              </a:solidFill>
              <a:latin typeface="Helvetica Neue"/>
              <a:ea typeface="Helvetica Neue"/>
              <a:cs typeface="Helvetica Neue"/>
              <a:sym typeface="Helvetica Neue"/>
            </a:endParaRPr>
          </a:p>
        </p:txBody>
      </p:sp>
      <p:pic>
        <p:nvPicPr>
          <p:cNvPr id="208" name="Google Shape;208;g35fa30c4f18_0_96" descr="An on start block containing a set steps to 0 block. " title="step-counter.png"/>
          <p:cNvPicPr preferRelativeResize="0"/>
          <p:nvPr/>
        </p:nvPicPr>
        <p:blipFill rotWithShape="1">
          <a:blip r:embed="rId3">
            <a:alphaModFix/>
          </a:blip>
          <a:srcRect r="54088" b="22744"/>
          <a:stretch/>
        </p:blipFill>
        <p:spPr>
          <a:xfrm>
            <a:off x="1214263" y="2512763"/>
            <a:ext cx="2318174" cy="1423875"/>
          </a:xfrm>
          <a:prstGeom prst="rect">
            <a:avLst/>
          </a:prstGeom>
          <a:noFill/>
          <a:ln>
            <a:noFill/>
          </a:ln>
        </p:spPr>
      </p:pic>
      <p:pic>
        <p:nvPicPr>
          <p:cNvPr id="209" name="Google Shape;209;g35fa30c4f18_0_96" descr="decorative" title="Inspired_green@4x-100 (1).jpg"/>
          <p:cNvPicPr preferRelativeResize="0"/>
          <p:nvPr/>
        </p:nvPicPr>
        <p:blipFill rotWithShape="1">
          <a:blip r:embed="rId4">
            <a:alphaModFix/>
          </a:blip>
          <a:srcRect/>
          <a:stretch/>
        </p:blipFill>
        <p:spPr>
          <a:xfrm rot="572948">
            <a:off x="8132525" y="203152"/>
            <a:ext cx="873876" cy="1188650"/>
          </a:xfrm>
          <a:prstGeom prst="rect">
            <a:avLst/>
          </a:prstGeom>
          <a:noFill/>
          <a:ln>
            <a:noFill/>
          </a:ln>
        </p:spPr>
      </p:pic>
      <p:sp>
        <p:nvSpPr>
          <p:cNvPr id="210" name="Google Shape;210;g35fa30c4f18_0_96"/>
          <p:cNvSpPr/>
          <p:nvPr/>
        </p:nvSpPr>
        <p:spPr>
          <a:xfrm>
            <a:off x="4343725" y="2191425"/>
            <a:ext cx="4881300" cy="3942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This project uses ‘on shake’ to detect movement using the accelerometer. Every time movement is detected, the value stored in the variable </a:t>
            </a:r>
            <a:r>
              <a:rPr lang="en-GB" sz="1650">
                <a:solidFill>
                  <a:schemeClr val="dk1"/>
                </a:solidFill>
                <a:latin typeface="Helvetica Neue"/>
                <a:ea typeface="Helvetica Neue"/>
                <a:cs typeface="Helvetica Neue"/>
                <a:sym typeface="Helvetica Neue"/>
              </a:rPr>
              <a:t>“steps” increases by 1 and the value stored in “steps” is displayed on the LED screen.</a:t>
            </a:r>
            <a:endParaRPr sz="1650">
              <a:solidFill>
                <a:schemeClr val="dk1"/>
              </a:solidFill>
              <a:latin typeface="Helvetica Neue"/>
              <a:ea typeface="Helvetica Neue"/>
              <a:cs typeface="Helvetica Neue"/>
              <a:sym typeface="Helvetica Neue"/>
            </a:endParaRPr>
          </a:p>
        </p:txBody>
      </p:sp>
      <p:pic>
        <p:nvPicPr>
          <p:cNvPr id="211" name="Google Shape;211;g35fa30c4f18_0_96" descr="The on shake block containing the change steps by 1 and show number steps blocks. " title="step-counter.png"/>
          <p:cNvPicPr preferRelativeResize="0"/>
          <p:nvPr/>
        </p:nvPicPr>
        <p:blipFill rotWithShape="1">
          <a:blip r:embed="rId3">
            <a:alphaModFix/>
          </a:blip>
          <a:srcRect l="47589"/>
          <a:stretch/>
        </p:blipFill>
        <p:spPr>
          <a:xfrm>
            <a:off x="5528775" y="2350250"/>
            <a:ext cx="2511199" cy="1748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Medium</a:t>
            </a:r>
            <a:endParaRPr/>
          </a:p>
        </p:txBody>
      </p:sp>
      <p:sp>
        <p:nvSpPr>
          <p:cNvPr id="217" name="Google Shape;217;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7"/>
                  </a:ext>
                </a:extLst>
              </a:rPr>
              <a:t>Introduction</a:t>
            </a:r>
            <a:endParaRPr sz="2600">
              <a:solidFill>
                <a:srgbClr val="6C4BC1"/>
              </a:solidFill>
            </a:endParaRPr>
          </a:p>
        </p:txBody>
      </p:sp>
      <p:sp>
        <p:nvSpPr>
          <p:cNvPr id="223" name="Google Shape;223;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13</a:t>
            </a:fld>
            <a:endParaRPr/>
          </a:p>
        </p:txBody>
      </p:sp>
      <p:sp>
        <p:nvSpPr>
          <p:cNvPr id="224" name="Google Shape;224;g365ab73c13e_0_21"/>
          <p:cNvSpPr txBox="1">
            <a:spLocks noGrp="1"/>
          </p:cNvSpPr>
          <p:nvPr>
            <p:ph type="body" idx="1"/>
          </p:nvPr>
        </p:nvSpPr>
        <p:spPr>
          <a:xfrm>
            <a:off x="681036" y="1312069"/>
            <a:ext cx="8544000" cy="4609500"/>
          </a:xfrm>
          <a:prstGeom prst="rect">
            <a:avLst/>
          </a:prstGeom>
          <a:noFill/>
          <a:ln>
            <a:noFill/>
          </a:ln>
        </p:spPr>
        <p:txBody>
          <a:bodyPr spcFirstLastPara="1" wrap="square" lIns="91425" tIns="45700" rIns="91425" bIns="45700" anchor="t" anchorCtr="0">
            <a:normAutofit/>
          </a:bodyPr>
          <a:lstStyle/>
          <a:p>
            <a:pPr marL="457200" marR="0" lvl="0" indent="-342900" algn="l" rtl="0">
              <a:lnSpc>
                <a:spcPct val="110000"/>
              </a:lnSpc>
              <a:spcBef>
                <a:spcPts val="1300"/>
              </a:spcBef>
              <a:spcAft>
                <a:spcPts val="0"/>
              </a:spcAft>
              <a:buClr>
                <a:srgbClr val="6C4BC1"/>
              </a:buClr>
              <a:buSzPts val="1800"/>
              <a:buChar char="•"/>
            </a:pPr>
            <a:r>
              <a:rPr lang="en-GB" sz="1800" dirty="0"/>
              <a:t>Students open a </a:t>
            </a:r>
            <a:r>
              <a:rPr lang="en-GB" sz="1800" b="1" dirty="0">
                <a:solidFill>
                  <a:srgbClr val="6C4BC1"/>
                </a:solidFill>
              </a:rPr>
              <a:t>starter project</a:t>
            </a:r>
            <a:r>
              <a:rPr lang="en-GB" sz="1800" dirty="0"/>
              <a:t> containing all the blocks they need to make the project. </a:t>
            </a:r>
            <a:endParaRPr sz="1800" dirty="0"/>
          </a:p>
          <a:p>
            <a:pPr marL="457200" marR="0" lvl="0" indent="-342900" algn="l" rtl="0">
              <a:lnSpc>
                <a:spcPct val="110000"/>
              </a:lnSpc>
              <a:spcBef>
                <a:spcPts val="1300"/>
              </a:spcBef>
              <a:spcAft>
                <a:spcPts val="0"/>
              </a:spcAft>
              <a:buClr>
                <a:srgbClr val="6C4BC1"/>
              </a:buClr>
              <a:buSzPts val="1800"/>
              <a:buChar char="•"/>
            </a:pPr>
            <a:r>
              <a:rPr lang="en-GB" sz="1800" dirty="0"/>
              <a:t>After the code has been built, students will download the code on their </a:t>
            </a:r>
            <a:r>
              <a:rPr lang="en-GB" sz="1800" dirty="0" err="1"/>
              <a:t>micro:bit</a:t>
            </a:r>
            <a:r>
              <a:rPr lang="en-GB" sz="1800" dirty="0"/>
              <a:t> and use their </a:t>
            </a:r>
            <a:r>
              <a:rPr lang="en-GB" sz="1800" dirty="0" err="1"/>
              <a:t>micro:bit</a:t>
            </a:r>
            <a:r>
              <a:rPr lang="en-GB" sz="1800" dirty="0"/>
              <a:t> as a step counter.     </a:t>
            </a:r>
            <a:endParaRPr sz="1005" dirty="0"/>
          </a:p>
          <a:p>
            <a:pPr marL="457200" marR="0" lvl="0" indent="-342900" algn="l" rtl="0">
              <a:lnSpc>
                <a:spcPct val="110000"/>
              </a:lnSpc>
              <a:spcBef>
                <a:spcPts val="1300"/>
              </a:spcBef>
              <a:spcAft>
                <a:spcPts val="0"/>
              </a:spcAft>
              <a:buClr>
                <a:srgbClr val="6C4BC1"/>
              </a:buClr>
              <a:buSzPts val="1800"/>
              <a:buChar char="•"/>
            </a:pPr>
            <a:r>
              <a:rPr lang="en-GB" sz="1800" dirty="0"/>
              <a:t>Students walk along the length and width of a rectangular area – such as the school gym, cafeteria, or playground – wearing</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8"/>
                  </a:ext>
                </a:extLst>
              </a:rPr>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9"/>
                  </a:ext>
                </a:extLst>
              </a:rPr>
              <a:t>the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9"/>
                  </a:ext>
                </a:extLst>
              </a:rPr>
              <a:t>micro:bit</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9"/>
                  </a:ext>
                </a:extLst>
              </a:rPr>
              <a:t> on their ankle or shoe. </a:t>
            </a:r>
            <a:endParaRPr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0"/>
                </a:ext>
              </a:extLst>
            </a:endParaRPr>
          </a:p>
          <a:p>
            <a:pPr marL="457200" marR="0" lvl="0" indent="-342900" algn="l" rtl="0">
              <a:lnSpc>
                <a:spcPct val="110000"/>
              </a:lnSpc>
              <a:spcBef>
                <a:spcPts val="1300"/>
              </a:spcBef>
              <a:spcAft>
                <a:spcPts val="0"/>
              </a:spcAft>
              <a:buClr>
                <a:srgbClr val="6C4BC1"/>
              </a:buClr>
              <a:buSzPts val="18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1"/>
                  </a:ext>
                </a:extLst>
              </a:rPr>
              <a:t>They will record how many steps they took for the length and width.</a:t>
            </a:r>
            <a:endParaRPr sz="1800" dirty="0"/>
          </a:p>
          <a:p>
            <a:pPr lvl="1">
              <a:spcBef>
                <a:spcPts val="1300"/>
              </a:spcBef>
              <a:buClr>
                <a:srgbClr val="6C4BC1"/>
              </a:buClr>
            </a:pPr>
            <a:r>
              <a:rPr lang="en-GB" sz="1800" dirty="0"/>
              <a:t>The </a:t>
            </a:r>
            <a:r>
              <a:rPr lang="en-GB" sz="1800" dirty="0">
                <a:solidFill>
                  <a:schemeClr val="tx1"/>
                </a:solidFill>
              </a:rPr>
              <a:t>step counter recording sheet</a:t>
            </a:r>
            <a:r>
              <a:rPr lang="en-GB" sz="1800" dirty="0"/>
              <a:t> can be used to record measurements.</a:t>
            </a:r>
            <a:endParaRPr sz="1800" dirty="0"/>
          </a:p>
          <a:p>
            <a:pPr marL="457200" marR="0" lvl="0" indent="-342900" algn="l" rtl="0">
              <a:lnSpc>
                <a:spcPct val="110000"/>
              </a:lnSpc>
              <a:spcBef>
                <a:spcPts val="1300"/>
              </a:spcBef>
              <a:spcAft>
                <a:spcPts val="0"/>
              </a:spcAft>
              <a:buClr>
                <a:srgbClr val="6C4BC1"/>
              </a:buClr>
              <a:buSzPts val="1800"/>
              <a:buChar char="•"/>
            </a:pPr>
            <a:r>
              <a:rPr lang="en-GB" sz="1800" dirty="0"/>
              <a:t>They move on to calculating the perimeter and area of the rectangle, using their steps as a unit of measurement.  </a:t>
            </a:r>
            <a:endParaRPr sz="1800" dirty="0"/>
          </a:p>
        </p:txBody>
      </p:sp>
      <p:sp>
        <p:nvSpPr>
          <p:cNvPr id="225" name="Google Shape;225;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26" name="Google Shape;226;g365ab73c13e_0_21" descr="decorative"/>
          <p:cNvPicPr preferRelativeResize="0"/>
          <p:nvPr/>
        </p:nvPicPr>
        <p:blipFill rotWithShape="1">
          <a:blip r:embed="rId3">
            <a:alphaModFix/>
          </a:blip>
          <a:srcRect/>
          <a:stretch/>
        </p:blipFill>
        <p:spPr>
          <a:xfrm>
            <a:off x="8362652" y="401438"/>
            <a:ext cx="955218" cy="736882"/>
          </a:xfrm>
          <a:prstGeom prst="rect">
            <a:avLst/>
          </a:prstGeom>
          <a:noFill/>
          <a:ln>
            <a:noFill/>
          </a:ln>
        </p:spPr>
      </p:pic>
      <p:pic>
        <p:nvPicPr>
          <p:cNvPr id="227" name="Google Shape;227;g365ab73c13e_0_21" descr="Illustration of a boot to represent steps taken and measured with the micro:bit"/>
          <p:cNvPicPr preferRelativeResize="0"/>
          <p:nvPr/>
        </p:nvPicPr>
        <p:blipFill>
          <a:blip r:embed="rId4">
            <a:alphaModFix/>
          </a:blip>
          <a:stretch>
            <a:fillRect/>
          </a:stretch>
        </p:blipFill>
        <p:spPr>
          <a:xfrm flipH="1">
            <a:off x="7558175" y="5099050"/>
            <a:ext cx="1390650" cy="13906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2"/>
                  </a:ext>
                </a:extLst>
              </a:rPr>
              <a:t>S</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3"/>
                  </a:ext>
                </a:extLst>
              </a:rPr>
              <a:t>teps</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4"/>
                  </a:ext>
                </a:extLst>
              </a:rPr>
              <a:t> 1</a:t>
            </a:r>
            <a:endParaRPr sz="2600">
              <a:solidFill>
                <a:srgbClr val="6C4BC1"/>
              </a:solidFill>
            </a:endParaRPr>
          </a:p>
        </p:txBody>
      </p:sp>
      <p:sp>
        <p:nvSpPr>
          <p:cNvPr id="233" name="Google Shape;233;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14</a:t>
            </a:fld>
            <a:endParaRPr/>
          </a:p>
        </p:txBody>
      </p:sp>
      <p:sp>
        <p:nvSpPr>
          <p:cNvPr id="234" name="Google Shape;234;g3669771b81a_0_21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6C4BC1"/>
                </a:solidFill>
              </a:rPr>
              <a:t>Build the </a:t>
            </a:r>
            <a:r>
              <a:rPr lang="en-GB" sz="1800" b="1" i="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5"/>
                  </a:ext>
                </a:extLst>
              </a:rPr>
              <a:t>Code - on start:</a:t>
            </a:r>
            <a:endParaRPr sz="959" b="1" i="1" dirty="0">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Open</a:t>
            </a:r>
            <a:r>
              <a:rPr lang="en-GB" sz="1800" dirty="0"/>
              <a:t> the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6"/>
                  </a:ext>
                </a:extLst>
              </a:rPr>
              <a:t>starter project</a:t>
            </a:r>
            <a:r>
              <a:rPr lang="en-GB" sz="1800" dirty="0"/>
              <a:t>: </a:t>
            </a:r>
            <a:r>
              <a:rPr lang="en-GB" sz="1800" u="sng" dirty="0">
                <a:solidFill>
                  <a:schemeClr val="hlink"/>
                </a:solidFill>
                <a:hlinkClick r:id="rId3"/>
              </a:rPr>
              <a:t>mbit.io/us-step-pp</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7"/>
                  </a:ext>
                </a:extLst>
              </a:rPr>
              <a:t>Explain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8"/>
                  </a:ext>
                </a:extLst>
              </a:rPr>
              <a:t>th</a:t>
            </a:r>
            <a:r>
              <a:rPr lang="en-GB" sz="1800" dirty="0"/>
              <a:t>at students have all the code blocks they need.  </a:t>
            </a:r>
            <a:endParaRPr sz="1800" dirty="0"/>
          </a:p>
          <a:p>
            <a:pPr marL="318151" lvl="0" indent="-309553" algn="l" rtl="0">
              <a:lnSpc>
                <a:spcPct val="110000"/>
              </a:lnSpc>
              <a:spcBef>
                <a:spcPts val="1300"/>
              </a:spcBef>
              <a:spcAft>
                <a:spcPts val="0"/>
              </a:spcAft>
              <a:buSzPts val="1800"/>
              <a:buChar char="•"/>
            </a:pPr>
            <a:r>
              <a:rPr lang="en-GB" sz="1800" b="1" dirty="0">
                <a:solidFill>
                  <a:srgbClr val="6C4BC1"/>
                </a:solidFill>
              </a:rPr>
              <a:t>Explain</a:t>
            </a:r>
            <a:r>
              <a:rPr lang="en-GB" sz="1800" dirty="0"/>
              <a:t> that they will be building their own step counter. </a:t>
            </a:r>
            <a:endParaRPr sz="1800" dirty="0"/>
          </a:p>
          <a:p>
            <a:pPr marL="318151" lvl="0" indent="-309553" algn="l" rtl="0">
              <a:lnSpc>
                <a:spcPct val="110000"/>
              </a:lnSpc>
              <a:spcBef>
                <a:spcPts val="1300"/>
              </a:spcBef>
              <a:spcAft>
                <a:spcPts val="0"/>
              </a:spcAft>
              <a:buSzPts val="1800"/>
              <a:buChar char="•"/>
            </a:pPr>
            <a:r>
              <a:rPr lang="en-GB" sz="1800" b="1" dirty="0">
                <a:solidFill>
                  <a:srgbClr val="6C4BC1"/>
                </a:solidFill>
              </a:rPr>
              <a:t>Use</a:t>
            </a:r>
            <a:r>
              <a:rPr lang="en-GB" sz="1800" dirty="0"/>
              <a:t> the ‘set steps to’ block with the ‘on start’ block so that when the program starts, the variable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9"/>
                  </a:ext>
                </a:extLst>
              </a:rPr>
              <a:t>steps</a:t>
            </a:r>
            <a:r>
              <a:rPr lang="en-GB" sz="1800" dirty="0"/>
              <a:t>” stores the number 0.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Make sure</a:t>
            </a:r>
            <a:r>
              <a:rPr lang="en-GB" sz="1800" dirty="0"/>
              <a:t> student code looks like:</a:t>
            </a:r>
            <a:endParaRPr sz="1800" dirty="0"/>
          </a:p>
          <a:p>
            <a:pPr marL="0" lvl="0" indent="0" algn="l" rtl="0">
              <a:lnSpc>
                <a:spcPct val="110000"/>
              </a:lnSpc>
              <a:spcBef>
                <a:spcPts val="1300"/>
              </a:spcBef>
              <a:spcAft>
                <a:spcPts val="0"/>
              </a:spcAft>
              <a:buSzPts val="1800"/>
              <a:buNone/>
            </a:pPr>
            <a:endParaRPr sz="1800" dirty="0"/>
          </a:p>
        </p:txBody>
      </p:sp>
      <p:sp>
        <p:nvSpPr>
          <p:cNvPr id="235" name="Google Shape;235;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36" name="Google Shape;236;g3669771b81a_0_211"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269200" y="316137"/>
            <a:ext cx="1428350" cy="1191276"/>
          </a:xfrm>
          <a:prstGeom prst="rect">
            <a:avLst/>
          </a:prstGeom>
          <a:noFill/>
          <a:ln>
            <a:noFill/>
          </a:ln>
        </p:spPr>
      </p:pic>
      <p:pic>
        <p:nvPicPr>
          <p:cNvPr id="237" name="Google Shape;237;g3669771b81a_0_211" descr="decorative"/>
          <p:cNvPicPr preferRelativeResize="0"/>
          <p:nvPr/>
        </p:nvPicPr>
        <p:blipFill rotWithShape="1">
          <a:blip r:embed="rId5">
            <a:alphaModFix/>
          </a:blip>
          <a:srcRect/>
          <a:stretch/>
        </p:blipFill>
        <p:spPr>
          <a:xfrm>
            <a:off x="1240500" y="5185426"/>
            <a:ext cx="902000" cy="695800"/>
          </a:xfrm>
          <a:prstGeom prst="rect">
            <a:avLst/>
          </a:prstGeom>
          <a:noFill/>
          <a:ln>
            <a:noFill/>
          </a:ln>
        </p:spPr>
      </p:pic>
      <p:pic>
        <p:nvPicPr>
          <p:cNvPr id="238" name="Google Shape;238;g3669771b81a_0_211" descr="The on start block containing the set steps to 0 block. " title="onstart.png"/>
          <p:cNvPicPr preferRelativeResize="0"/>
          <p:nvPr/>
        </p:nvPicPr>
        <p:blipFill>
          <a:blip r:embed="rId6">
            <a:alphaModFix/>
          </a:blip>
          <a:stretch>
            <a:fillRect/>
          </a:stretch>
        </p:blipFill>
        <p:spPr>
          <a:xfrm>
            <a:off x="4952412" y="4351041"/>
            <a:ext cx="3238500" cy="1917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3706024d64f_0_1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0"/>
                  </a:ext>
                </a:extLst>
              </a:rPr>
              <a:t>S</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1"/>
                  </a:ext>
                </a:extLst>
              </a:rPr>
              <a:t>teps</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2"/>
                  </a:ext>
                </a:extLst>
              </a:rPr>
              <a:t> </a:t>
            </a:r>
            <a:r>
              <a:rPr lang="en-GB" sz="2600">
                <a:solidFill>
                  <a:srgbClr val="6C4BC1"/>
                </a:solidFill>
              </a:rPr>
              <a:t>2</a:t>
            </a:r>
            <a:endParaRPr sz="2600">
              <a:solidFill>
                <a:srgbClr val="6C4BC1"/>
              </a:solidFill>
            </a:endParaRPr>
          </a:p>
        </p:txBody>
      </p:sp>
      <p:sp>
        <p:nvSpPr>
          <p:cNvPr id="244" name="Google Shape;244;g3706024d64f_0_1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15</a:t>
            </a:fld>
            <a:endParaRPr/>
          </a:p>
        </p:txBody>
      </p:sp>
      <p:sp>
        <p:nvSpPr>
          <p:cNvPr id="245" name="Google Shape;245;g3706024d64f_0_12"/>
          <p:cNvSpPr txBox="1">
            <a:spLocks noGrp="1"/>
          </p:cNvSpPr>
          <p:nvPr>
            <p:ph type="body" idx="1"/>
          </p:nvPr>
        </p:nvSpPr>
        <p:spPr>
          <a:xfrm>
            <a:off x="681036" y="147979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6C4BC1"/>
                </a:solidFill>
              </a:rPr>
              <a:t>Build the </a:t>
            </a:r>
            <a:r>
              <a:rPr lang="en-GB" sz="1800" b="1" i="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3"/>
                  </a:ext>
                </a:extLst>
              </a:rPr>
              <a:t>Code - on shake</a:t>
            </a:r>
            <a:r>
              <a:rPr lang="en-GB" sz="1800" b="1" i="1" dirty="0">
                <a:solidFill>
                  <a:srgbClr val="6C4BC1"/>
                </a:solidFill>
              </a:rPr>
              <a:t>:</a:t>
            </a:r>
            <a:endParaRPr sz="959" b="1" i="1" dirty="0">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Use </a:t>
            </a:r>
            <a:r>
              <a:rPr lang="en-GB" sz="1800" dirty="0"/>
              <a:t>the ‘on shake block’ to change the number of steps by 1 and show the number of steps on the LED display every time the </a:t>
            </a:r>
            <a:r>
              <a:rPr lang="en-GB" sz="1800" dirty="0" err="1"/>
              <a:t>micro:bit</a:t>
            </a:r>
            <a:r>
              <a:rPr lang="en-GB" sz="1800" dirty="0"/>
              <a:t> is shaken.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Make sure</a:t>
            </a:r>
            <a:r>
              <a:rPr lang="en-GB" sz="1800" dirty="0"/>
              <a:t> student code looks like: </a:t>
            </a:r>
            <a:endParaRPr sz="1800" dirty="0"/>
          </a:p>
          <a:p>
            <a:pPr marL="0" lvl="0" indent="0" algn="l" rtl="0">
              <a:lnSpc>
                <a:spcPct val="110000"/>
              </a:lnSpc>
              <a:spcBef>
                <a:spcPts val="1300"/>
              </a:spcBef>
              <a:spcAft>
                <a:spcPts val="0"/>
              </a:spcAft>
              <a:buSzPts val="1800"/>
              <a:buNone/>
            </a:pPr>
            <a:endParaRPr sz="1800" dirty="0"/>
          </a:p>
        </p:txBody>
      </p:sp>
      <p:sp>
        <p:nvSpPr>
          <p:cNvPr id="246" name="Google Shape;246;g3706024d64f_0_1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47" name="Google Shape;247;g3706024d64f_0_12"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248" name="Google Shape;248;g3706024d64f_0_12" descr="decorative"/>
          <p:cNvPicPr preferRelativeResize="0"/>
          <p:nvPr/>
        </p:nvPicPr>
        <p:blipFill rotWithShape="1">
          <a:blip r:embed="rId4">
            <a:alphaModFix/>
          </a:blip>
          <a:srcRect/>
          <a:stretch/>
        </p:blipFill>
        <p:spPr>
          <a:xfrm>
            <a:off x="1240500" y="5185426"/>
            <a:ext cx="902000" cy="695800"/>
          </a:xfrm>
          <a:prstGeom prst="rect">
            <a:avLst/>
          </a:prstGeom>
          <a:noFill/>
          <a:ln>
            <a:noFill/>
          </a:ln>
        </p:spPr>
      </p:pic>
      <p:pic>
        <p:nvPicPr>
          <p:cNvPr id="249" name="Google Shape;249;g3706024d64f_0_12" descr="The on shake block containing the change steps by 1 and show number steps blocks. " title="step-counter.png"/>
          <p:cNvPicPr preferRelativeResize="0"/>
          <p:nvPr/>
        </p:nvPicPr>
        <p:blipFill rotWithShape="1">
          <a:blip r:embed="rId5">
            <a:alphaModFix/>
          </a:blip>
          <a:srcRect l="47470"/>
          <a:stretch/>
        </p:blipFill>
        <p:spPr>
          <a:xfrm>
            <a:off x="4950914" y="2786157"/>
            <a:ext cx="3159699" cy="22914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4"/>
                  </a:ext>
                </a:extLst>
              </a:rPr>
              <a:t>ctivity Steps</a:t>
            </a:r>
            <a:r>
              <a:rPr lang="en-GB" sz="2600">
                <a:solidFill>
                  <a:srgbClr val="6C4BC1"/>
                </a:solidFill>
              </a:rPr>
              <a:t> 3</a:t>
            </a:r>
            <a:endParaRPr sz="2600">
              <a:solidFill>
                <a:srgbClr val="6C4BC1"/>
              </a:solidFill>
            </a:endParaRPr>
          </a:p>
        </p:txBody>
      </p:sp>
      <p:sp>
        <p:nvSpPr>
          <p:cNvPr id="255" name="Google Shape;255;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16</a:t>
            </a:fld>
            <a:endParaRPr/>
          </a:p>
        </p:txBody>
      </p:sp>
      <p:sp>
        <p:nvSpPr>
          <p:cNvPr id="256" name="Google Shape;256;g3669771b81a_0_219"/>
          <p:cNvSpPr txBox="1">
            <a:spLocks noGrp="1"/>
          </p:cNvSpPr>
          <p:nvPr>
            <p:ph type="body" idx="1"/>
          </p:nvPr>
        </p:nvSpPr>
        <p:spPr>
          <a:xfrm>
            <a:off x="681036" y="1295087"/>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5"/>
                  </a:ext>
                </a:extLst>
              </a:rPr>
              <a:t>Test</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6"/>
                  </a:ext>
                </a:extLst>
              </a:rPr>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7"/>
                  </a:ext>
                </a:extLst>
              </a:rPr>
              <a:t>their</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8"/>
                  </a:ext>
                </a:extLst>
              </a:rPr>
              <a:t> code </a:t>
            </a:r>
            <a:r>
              <a:rPr lang="en-GB" sz="1800" dirty="0"/>
              <a:t>using the simulator and then </a:t>
            </a:r>
            <a:r>
              <a:rPr lang="en-GB" sz="1800" b="1" dirty="0">
                <a:solidFill>
                  <a:srgbClr val="6C4BC1"/>
                </a:solidFill>
              </a:rPr>
              <a:t>download</a:t>
            </a:r>
            <a:r>
              <a:rPr lang="en-GB" sz="1800" dirty="0"/>
              <a:t> the code to their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9"/>
                  </a:ext>
                </a:extLst>
              </a:rPr>
              <a:t>micro:bit</a:t>
            </a:r>
            <a:r>
              <a:rPr lang="en-GB" sz="1800" dirty="0"/>
              <a:t>.</a:t>
            </a:r>
            <a:endParaRPr sz="1800" dirty="0"/>
          </a:p>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0"/>
                  </a:ext>
                </a:extLst>
              </a:rPr>
              <a:t>Unplug</a:t>
            </a:r>
            <a:r>
              <a:rPr lang="en-GB" sz="1800" b="1" dirty="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1"/>
                  </a:ext>
                </a:extLst>
              </a:rPr>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2"/>
                  </a:ext>
                </a:extLst>
              </a:rPr>
              <a:t>the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2"/>
                  </a:ext>
                </a:extLst>
              </a:rPr>
              <a:t>micro:bit</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2"/>
                  </a:ext>
                </a:extLst>
              </a:rPr>
              <a:t> and </a:t>
            </a: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3"/>
                  </a:ext>
                </a:extLst>
              </a:rPr>
              <a:t>assemble</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4"/>
                  </a:ext>
                </a:extLst>
              </a:rPr>
              <a:t> the wearable.</a:t>
            </a:r>
            <a:endParaRPr sz="1800" dirty="0"/>
          </a:p>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rPr>
              <a:t>Go</a:t>
            </a:r>
            <a:r>
              <a:rPr lang="en-GB" sz="1800" dirty="0"/>
              <a:t> to the area you are measuring and </a:t>
            </a:r>
            <a:r>
              <a:rPr lang="en-GB" sz="1800" b="1" dirty="0">
                <a:solidFill>
                  <a:srgbClr val="6C4BC1"/>
                </a:solidFill>
              </a:rPr>
              <a:t>attach</a:t>
            </a:r>
            <a:r>
              <a:rPr lang="en-GB" sz="1800" dirty="0"/>
              <a:t> the </a:t>
            </a:r>
            <a:r>
              <a:rPr lang="en-GB" sz="1800" dirty="0" err="1"/>
              <a:t>micro:bit</a:t>
            </a:r>
            <a:r>
              <a:rPr lang="en-GB" sz="1800" dirty="0"/>
              <a:t> wearable to your shoe or ankle. </a:t>
            </a:r>
            <a:endParaRPr sz="1800" b="1" dirty="0">
              <a:solidFill>
                <a:srgbClr val="6C4BC1"/>
              </a:solidFill>
            </a:endParaRPr>
          </a:p>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rPr>
              <a:t>Walk</a:t>
            </a:r>
            <a:r>
              <a:rPr lang="en-GB" sz="1800" dirty="0"/>
              <a:t> the length of your area, read the display, and </a:t>
            </a:r>
            <a:r>
              <a:rPr lang="en-GB" sz="1800" b="1" dirty="0">
                <a:solidFill>
                  <a:srgbClr val="6C4BC1"/>
                </a:solidFill>
              </a:rPr>
              <a:t>record</a:t>
            </a:r>
            <a:r>
              <a:rPr lang="en-GB" sz="1800" dirty="0"/>
              <a:t> how many steps you have taken. </a:t>
            </a:r>
            <a:endParaRPr sz="1800" dirty="0"/>
          </a:p>
          <a:p>
            <a:pPr marL="457200" lvl="0" indent="-342900" algn="l" rtl="0">
              <a:lnSpc>
                <a:spcPct val="110000"/>
              </a:lnSpc>
              <a:spcBef>
                <a:spcPts val="1300"/>
              </a:spcBef>
              <a:spcAft>
                <a:spcPts val="0"/>
              </a:spcAft>
              <a:buClr>
                <a:srgbClr val="6C4BC1"/>
              </a:buClr>
              <a:buSzPts val="1800"/>
              <a:buChar char="•"/>
            </a:pPr>
            <a:r>
              <a:rPr lang="en-GB" sz="1800" b="1" dirty="0">
                <a:solidFill>
                  <a:srgbClr val="6C4BC1"/>
                </a:solidFill>
              </a:rPr>
              <a:t>Press</a:t>
            </a:r>
            <a:r>
              <a:rPr lang="en-GB" sz="1800" dirty="0"/>
              <a:t> the reset button on the back of your </a:t>
            </a:r>
            <a:r>
              <a:rPr lang="en-GB" sz="1800" dirty="0" err="1"/>
              <a:t>micro:bit</a:t>
            </a:r>
            <a:r>
              <a:rPr lang="en-GB" sz="1800" dirty="0"/>
              <a:t> and repeat for the width.</a:t>
            </a:r>
            <a:endParaRPr sz="1800" dirty="0"/>
          </a:p>
          <a:p>
            <a:pPr marL="457200" lvl="0" indent="-342900" algn="l" rtl="0">
              <a:lnSpc>
                <a:spcPct val="110000"/>
              </a:lnSpc>
              <a:spcBef>
                <a:spcPts val="1300"/>
              </a:spcBef>
              <a:spcAft>
                <a:spcPts val="0"/>
              </a:spcAft>
              <a:buClr>
                <a:srgbClr val="6C4BC1"/>
              </a:buClr>
              <a:buSzPts val="1800"/>
              <a:buChar char="•"/>
            </a:pPr>
            <a:r>
              <a:rPr lang="en-GB" sz="1800" dirty="0"/>
              <a:t>Back in the classroom, </a:t>
            </a:r>
            <a:r>
              <a:rPr lang="en-GB" sz="1800" b="1" dirty="0">
                <a:solidFill>
                  <a:srgbClr val="6C4BC1"/>
                </a:solidFill>
              </a:rPr>
              <a:t>calculate</a:t>
            </a:r>
            <a:r>
              <a:rPr lang="en-GB" sz="1800" dirty="0"/>
              <a:t> the area and perimeter using your steps as a unit of measurement. </a:t>
            </a:r>
            <a:endParaRPr sz="1800" b="1" dirty="0">
              <a:solidFill>
                <a:srgbClr val="6C4BC1"/>
              </a:solidFill>
            </a:endParaRPr>
          </a:p>
        </p:txBody>
      </p:sp>
      <p:sp>
        <p:nvSpPr>
          <p:cNvPr id="257" name="Google Shape;257;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58" name="Google Shape;258;g3669771b81a_0_219"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259" name="Google Shape;259;g3669771b81a_0_219"/>
          <p:cNvSpPr/>
          <p:nvPr/>
        </p:nvSpPr>
        <p:spPr>
          <a:xfrm>
            <a:off x="681025" y="5566625"/>
            <a:ext cx="6561300" cy="749700"/>
          </a:xfrm>
          <a:prstGeom prst="roundRect">
            <a:avLst>
              <a:gd name="adj" fmla="val 16667"/>
            </a:avLst>
          </a:prstGeom>
          <a:solidFill>
            <a:srgbClr val="FFFFFF"/>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1300"/>
              </a:spcBef>
              <a:spcAft>
                <a:spcPts val="0"/>
              </a:spcAft>
              <a:buNone/>
            </a:pPr>
            <a:r>
              <a:rPr lang="en-GB" sz="1800" b="1">
                <a:solidFill>
                  <a:srgbClr val="6C4BC1"/>
                </a:solidFill>
                <a:latin typeface="Helvetica Neue"/>
                <a:ea typeface="Helvetica Neue"/>
                <a:cs typeface="Helvetica Neue"/>
                <a:sym typeface="Helvetica Neue"/>
              </a:rPr>
              <a:t>Pro</a:t>
            </a:r>
            <a:r>
              <a:rPr lang="en-GB" sz="1800" b="1">
                <a:solidFill>
                  <a:srgbClr val="6C4BC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5"/>
                  </a:ext>
                </a:extLst>
              </a:rPr>
              <a:t> Tip:</a:t>
            </a:r>
            <a:r>
              <a:rPr lang="en-GB" sz="18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6"/>
                  </a:ext>
                </a:extLst>
              </a:rPr>
              <a:t> </a:t>
            </a:r>
            <a:r>
              <a:rPr lang="en-GB" sz="1800">
                <a:solidFill>
                  <a:srgbClr val="000000"/>
                </a:solidFill>
                <a:latin typeface="Helvetica Neue"/>
                <a:ea typeface="Helvetica Neue"/>
                <a:cs typeface="Helvetica Neue"/>
                <a:sym typeface="Helvetica Neue"/>
              </a:rPr>
              <a:t>Students can press the reset button on the back of the micro:bit to clear their current count.</a:t>
            </a:r>
            <a:endParaRPr>
              <a:latin typeface="Helvetica Neue"/>
              <a:ea typeface="Helvetica Neue"/>
              <a:cs typeface="Helvetica Neue"/>
              <a:sym typeface="Helvetica Neue"/>
            </a:endParaRPr>
          </a:p>
        </p:txBody>
      </p:sp>
      <p:pic>
        <p:nvPicPr>
          <p:cNvPr id="260" name="Google Shape;260;g3669771b81a_0_219" descr="An illustration of the back of a micro:bit and a finger over part of the board. The reset button is being pressed by the finger."/>
          <p:cNvPicPr preferRelativeResize="0"/>
          <p:nvPr/>
        </p:nvPicPr>
        <p:blipFill>
          <a:blip r:embed="rId4">
            <a:alphaModFix/>
          </a:blip>
          <a:stretch>
            <a:fillRect/>
          </a:stretch>
        </p:blipFill>
        <p:spPr>
          <a:xfrm>
            <a:off x="7390950" y="5366587"/>
            <a:ext cx="1523049" cy="11497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Code Details</a:t>
            </a:r>
            <a:endParaRPr sz="2600">
              <a:solidFill>
                <a:srgbClr val="6C4BC1"/>
              </a:solidFill>
            </a:endParaRPr>
          </a:p>
        </p:txBody>
      </p:sp>
      <p:sp>
        <p:nvSpPr>
          <p:cNvPr id="266" name="Google Shape;266;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17</a:t>
            </a:fld>
            <a:endParaRPr/>
          </a:p>
        </p:txBody>
      </p:sp>
      <p:sp>
        <p:nvSpPr>
          <p:cNvPr id="267" name="Google Shape;267;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sp>
        <p:nvSpPr>
          <p:cNvPr id="268" name="Google Shape;268;g365ab73c13e_0_36"/>
          <p:cNvSpPr txBox="1">
            <a:spLocks noGrp="1"/>
          </p:cNvSpPr>
          <p:nvPr>
            <p:ph type="body" idx="1"/>
          </p:nvPr>
        </p:nvSpPr>
        <p:spPr>
          <a:xfrm>
            <a:off x="681036" y="1383987"/>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7"/>
                  </a:ext>
                </a:extLst>
              </a:rPr>
              <a:t>This project uses </a:t>
            </a:r>
            <a:r>
              <a:rPr lang="en-GB" sz="1800" dirty="0"/>
              <a:t>the accelerometer to count how many steps you have taken.  </a:t>
            </a:r>
            <a:endParaRPr sz="1750" dirty="0"/>
          </a:p>
        </p:txBody>
      </p:sp>
      <p:pic>
        <p:nvPicPr>
          <p:cNvPr id="269" name="Google Shape;269;g365ab73c13e_0_36" descr="decorative" title="Inspired_green@4x-100 (1).jpg"/>
          <p:cNvPicPr preferRelativeResize="0"/>
          <p:nvPr/>
        </p:nvPicPr>
        <p:blipFill rotWithShape="1">
          <a:blip r:embed="rId3">
            <a:alphaModFix/>
          </a:blip>
          <a:srcRect/>
          <a:stretch/>
        </p:blipFill>
        <p:spPr>
          <a:xfrm rot="572948">
            <a:off x="7962150" y="317452"/>
            <a:ext cx="873876" cy="1188650"/>
          </a:xfrm>
          <a:prstGeom prst="rect">
            <a:avLst/>
          </a:prstGeom>
          <a:noFill/>
          <a:ln>
            <a:noFill/>
          </a:ln>
        </p:spPr>
      </p:pic>
      <p:sp>
        <p:nvSpPr>
          <p:cNvPr id="270" name="Google Shape;270;g365ab73c13e_0_36"/>
          <p:cNvSpPr/>
          <p:nvPr/>
        </p:nvSpPr>
        <p:spPr>
          <a:xfrm>
            <a:off x="813950" y="2027041"/>
            <a:ext cx="3118800" cy="3942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8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rgbClr val="000000"/>
              </a:buClr>
              <a:buSzPts val="1600"/>
              <a:buFont typeface="Arial"/>
              <a:buNone/>
            </a:pPr>
            <a:r>
              <a:rPr lang="en-GB" sz="1650">
                <a:solidFill>
                  <a:schemeClr val="dk1"/>
                </a:solidFill>
                <a:latin typeface="Helvetica Neue"/>
                <a:ea typeface="Helvetica Neue"/>
                <a:cs typeface="Helvetica Neue"/>
                <a:sym typeface="Helvetica Neue"/>
              </a:rPr>
              <a:t>This project uses a variable called “steps” to store the number of the steps you’ve taken. When the project starts, the variable “steps” is set to 0.</a:t>
            </a:r>
            <a:endParaRPr sz="1650">
              <a:solidFill>
                <a:schemeClr val="dk1"/>
              </a:solidFill>
              <a:latin typeface="Helvetica Neue"/>
              <a:ea typeface="Helvetica Neue"/>
              <a:cs typeface="Helvetica Neue"/>
              <a:sym typeface="Helvetica Neue"/>
            </a:endParaRPr>
          </a:p>
        </p:txBody>
      </p:sp>
      <p:pic>
        <p:nvPicPr>
          <p:cNvPr id="271" name="Google Shape;271;g365ab73c13e_0_36" descr="An on start block containing a set steps to 0 block. " title="step-counter.png"/>
          <p:cNvPicPr preferRelativeResize="0"/>
          <p:nvPr/>
        </p:nvPicPr>
        <p:blipFill rotWithShape="1">
          <a:blip r:embed="rId4">
            <a:alphaModFix/>
          </a:blip>
          <a:srcRect r="54088" b="22744"/>
          <a:stretch/>
        </p:blipFill>
        <p:spPr>
          <a:xfrm>
            <a:off x="1214263" y="2348379"/>
            <a:ext cx="2318174" cy="1423875"/>
          </a:xfrm>
          <a:prstGeom prst="rect">
            <a:avLst/>
          </a:prstGeom>
          <a:noFill/>
          <a:ln>
            <a:noFill/>
          </a:ln>
        </p:spPr>
      </p:pic>
      <p:sp>
        <p:nvSpPr>
          <p:cNvPr id="272" name="Google Shape;272;g365ab73c13e_0_36"/>
          <p:cNvSpPr/>
          <p:nvPr/>
        </p:nvSpPr>
        <p:spPr>
          <a:xfrm>
            <a:off x="4343725" y="2027041"/>
            <a:ext cx="4881300" cy="3942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This project uses ‘on shake’ to detect movement using the accelerometer. Every time movement is detected, the value stored in the variable </a:t>
            </a:r>
            <a:r>
              <a:rPr lang="en-GB" sz="1650">
                <a:solidFill>
                  <a:schemeClr val="dk1"/>
                </a:solidFill>
                <a:latin typeface="Helvetica Neue"/>
                <a:ea typeface="Helvetica Neue"/>
                <a:cs typeface="Helvetica Neue"/>
                <a:sym typeface="Helvetica Neue"/>
              </a:rPr>
              <a:t>“steps” increases by 1 and the value stored in “steps” is displayed on the LED screen.</a:t>
            </a:r>
            <a:endParaRPr sz="1650">
              <a:solidFill>
                <a:schemeClr val="dk1"/>
              </a:solidFill>
              <a:latin typeface="Helvetica Neue"/>
              <a:ea typeface="Helvetica Neue"/>
              <a:cs typeface="Helvetica Neue"/>
              <a:sym typeface="Helvetica Neue"/>
            </a:endParaRPr>
          </a:p>
        </p:txBody>
      </p:sp>
      <p:pic>
        <p:nvPicPr>
          <p:cNvPr id="273" name="Google Shape;273;g365ab73c13e_0_36" descr="The on shake block containing the change steps by 1 and show number steps blocks. " title="step-counter.png"/>
          <p:cNvPicPr preferRelativeResize="0"/>
          <p:nvPr/>
        </p:nvPicPr>
        <p:blipFill rotWithShape="1">
          <a:blip r:embed="rId4">
            <a:alphaModFix/>
          </a:blip>
          <a:srcRect l="47589"/>
          <a:stretch/>
        </p:blipFill>
        <p:spPr>
          <a:xfrm>
            <a:off x="5528775" y="2185866"/>
            <a:ext cx="2511199" cy="17489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Spicy</a:t>
            </a:r>
            <a:endParaRPr/>
          </a:p>
        </p:txBody>
      </p:sp>
      <p:sp>
        <p:nvSpPr>
          <p:cNvPr id="279" name="Google Shape;279;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g3669771b81a_0_238"/>
          <p:cNvSpPr txBox="1">
            <a:spLocks noGrp="1"/>
          </p:cNvSpPr>
          <p:nvPr>
            <p:ph type="title"/>
          </p:nvPr>
        </p:nvSpPr>
        <p:spPr>
          <a:xfrm>
            <a:off x="681026" y="456075"/>
            <a:ext cx="77715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Introduction</a:t>
            </a:r>
            <a:endParaRPr sz="2600">
              <a:solidFill>
                <a:srgbClr val="CD0364"/>
              </a:solidFill>
            </a:endParaRPr>
          </a:p>
        </p:txBody>
      </p:sp>
      <p:sp>
        <p:nvSpPr>
          <p:cNvPr id="285" name="Google Shape;285;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19</a:t>
            </a:fld>
            <a:endParaRPr/>
          </a:p>
        </p:txBody>
      </p:sp>
      <p:sp>
        <p:nvSpPr>
          <p:cNvPr id="286" name="Google Shape;286;g3669771b81a_0_238"/>
          <p:cNvSpPr txBox="1">
            <a:spLocks noGrp="1"/>
          </p:cNvSpPr>
          <p:nvPr>
            <p:ph type="body" idx="1"/>
          </p:nvPr>
        </p:nvSpPr>
        <p:spPr>
          <a:xfrm>
            <a:off x="681036" y="1404535"/>
            <a:ext cx="8544000" cy="4609500"/>
          </a:xfrm>
          <a:prstGeom prst="rect">
            <a:avLst/>
          </a:prstGeom>
          <a:noFill/>
          <a:ln>
            <a:noFill/>
          </a:ln>
        </p:spPr>
        <p:txBody>
          <a:bodyPr spcFirstLastPara="1" wrap="square" lIns="91425" tIns="45700" rIns="91425" bIns="45700" anchor="t" anchorCtr="0">
            <a:normAutofit/>
          </a:bodyPr>
          <a:lstStyle/>
          <a:p>
            <a:pPr marL="457200" marR="0" lvl="0" indent="-342900" algn="l" rtl="0">
              <a:lnSpc>
                <a:spcPct val="110000"/>
              </a:lnSpc>
              <a:spcBef>
                <a:spcPts val="1300"/>
              </a:spcBef>
              <a:spcAft>
                <a:spcPts val="0"/>
              </a:spcAft>
              <a:buClr>
                <a:srgbClr val="CD0364"/>
              </a:buClr>
              <a:buSzPts val="1800"/>
              <a:buChar char="•"/>
            </a:pPr>
            <a:r>
              <a:rPr lang="en-GB" sz="1800" dirty="0"/>
              <a:t>Students open </a:t>
            </a:r>
            <a:r>
              <a:rPr lang="en-GB" sz="1800" b="1" dirty="0">
                <a:solidFill>
                  <a:srgbClr val="CD0364"/>
                </a:solidFill>
              </a:rPr>
              <a:t>Microsoft </a:t>
            </a:r>
            <a:r>
              <a:rPr lang="en-GB" sz="1800" b="1" dirty="0" err="1">
                <a:solidFill>
                  <a:srgbClr val="CD0364"/>
                </a:solidFill>
              </a:rPr>
              <a:t>MakeCode</a:t>
            </a:r>
            <a:r>
              <a:rPr lang="en-GB" sz="1800" dirty="0"/>
              <a:t> and code their step counter. </a:t>
            </a:r>
            <a:endParaRPr sz="1800" dirty="0"/>
          </a:p>
          <a:p>
            <a:pPr marL="457200" marR="0" lvl="0" indent="-342900" algn="l" rtl="0">
              <a:lnSpc>
                <a:spcPct val="110000"/>
              </a:lnSpc>
              <a:spcBef>
                <a:spcPts val="1300"/>
              </a:spcBef>
              <a:spcAft>
                <a:spcPts val="0"/>
              </a:spcAft>
              <a:buClr>
                <a:srgbClr val="CD0364"/>
              </a:buClr>
              <a:buSzPts val="1800"/>
              <a:buChar char="•"/>
            </a:pPr>
            <a:r>
              <a:rPr lang="en-GB" sz="1800" dirty="0"/>
              <a:t>After the code has been built, students will download the code on their </a:t>
            </a:r>
            <a:r>
              <a:rPr lang="en-GB" sz="1800" dirty="0" err="1"/>
              <a:t>micro:bit</a:t>
            </a:r>
            <a:r>
              <a:rPr lang="en-GB" sz="1800" dirty="0"/>
              <a:t> and use their </a:t>
            </a:r>
            <a:r>
              <a:rPr lang="en-GB" sz="1800" dirty="0" err="1"/>
              <a:t>micro:bit</a:t>
            </a:r>
            <a:r>
              <a:rPr lang="en-GB" sz="1800" dirty="0"/>
              <a:t> as a step counter.</a:t>
            </a:r>
            <a:endParaRPr sz="1800" dirty="0"/>
          </a:p>
          <a:p>
            <a:pPr marL="457200" marR="0" lvl="0" indent="-342900" algn="l" rtl="0">
              <a:lnSpc>
                <a:spcPct val="110000"/>
              </a:lnSpc>
              <a:spcBef>
                <a:spcPts val="1300"/>
              </a:spcBef>
              <a:spcAft>
                <a:spcPts val="0"/>
              </a:spcAft>
              <a:buClr>
                <a:srgbClr val="CD0364"/>
              </a:buClr>
              <a:buSzPts val="1800"/>
              <a:buChar char="•"/>
            </a:pPr>
            <a:r>
              <a:rPr lang="en-GB" sz="1800" dirty="0"/>
              <a:t>Students walk along the length and width of a rectangular area – such as the school gym, cafeteria, or playground – wearing</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8"/>
                  </a:ext>
                </a:extLst>
              </a:rPr>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9"/>
                  </a:ext>
                </a:extLst>
              </a:rPr>
              <a:t>the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9"/>
                  </a:ext>
                </a:extLst>
              </a:rPr>
              <a:t>micro:bit</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9"/>
                  </a:ext>
                </a:extLst>
              </a:rPr>
              <a:t> on their ankle or shoe. </a:t>
            </a:r>
            <a:endParaRPr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0"/>
                </a:ext>
              </a:extLst>
            </a:endParaRPr>
          </a:p>
          <a:p>
            <a:pPr marL="457200" marR="0" lvl="0" indent="-342900" algn="l" rtl="0">
              <a:lnSpc>
                <a:spcPct val="110000"/>
              </a:lnSpc>
              <a:spcBef>
                <a:spcPts val="1300"/>
              </a:spcBef>
              <a:spcAft>
                <a:spcPts val="0"/>
              </a:spcAft>
              <a:buClr>
                <a:srgbClr val="CD0364"/>
              </a:buClr>
              <a:buSzPts val="18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1"/>
                  </a:ext>
                </a:extLst>
              </a:rPr>
              <a:t>They will record how many steps they took for the length and width.</a:t>
            </a:r>
            <a:endParaRPr sz="1800" dirty="0"/>
          </a:p>
          <a:p>
            <a:pPr lvl="1">
              <a:spcBef>
                <a:spcPts val="1300"/>
              </a:spcBef>
              <a:buClr>
                <a:srgbClr val="CD0364"/>
              </a:buClr>
            </a:pPr>
            <a:r>
              <a:rPr lang="en-GB" sz="1800" dirty="0"/>
              <a:t>The </a:t>
            </a:r>
            <a:r>
              <a:rPr lang="en-GB" sz="1800" dirty="0">
                <a:solidFill>
                  <a:schemeClr val="tx1"/>
                </a:solidFill>
              </a:rPr>
              <a:t>step counter recording sheet</a:t>
            </a:r>
            <a:r>
              <a:rPr lang="en-GB" sz="1800" dirty="0"/>
              <a:t> can be used to record measurements.</a:t>
            </a:r>
            <a:endParaRPr sz="1800" dirty="0"/>
          </a:p>
          <a:p>
            <a:pPr marL="457200" marR="0" lvl="0" indent="-342900" algn="l" rtl="0">
              <a:lnSpc>
                <a:spcPct val="110000"/>
              </a:lnSpc>
              <a:spcBef>
                <a:spcPts val="1300"/>
              </a:spcBef>
              <a:spcAft>
                <a:spcPts val="0"/>
              </a:spcAft>
              <a:buClr>
                <a:srgbClr val="CD0364"/>
              </a:buClr>
              <a:buSzPts val="1800"/>
              <a:buChar char="•"/>
            </a:pPr>
            <a:r>
              <a:rPr lang="en-GB" sz="1800" dirty="0"/>
              <a:t>They move on to calculating the perimeter and area of the rectangle, using their steps as a unit of measurement.  </a:t>
            </a:r>
            <a:endParaRPr sz="1800" dirty="0"/>
          </a:p>
        </p:txBody>
      </p:sp>
      <p:pic>
        <p:nvPicPr>
          <p:cNvPr id="287" name="Google Shape;287;g3669771b81a_0_238" descr="decorative"/>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288" name="Google Shape;288;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289" name="Google Shape;289;g3669771b81a_0_238" descr="Illustration of a boot to represent steps taken and measured with the micro:bit"/>
          <p:cNvPicPr preferRelativeResize="0"/>
          <p:nvPr/>
        </p:nvPicPr>
        <p:blipFill>
          <a:blip r:embed="rId4">
            <a:alphaModFix/>
          </a:blip>
          <a:stretch>
            <a:fillRect/>
          </a:stretch>
        </p:blipFill>
        <p:spPr>
          <a:xfrm flipH="1">
            <a:off x="7224725" y="5057553"/>
            <a:ext cx="1390650" cy="13906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Exploring Perimeter and Area with Step Counter</a:t>
            </a:r>
            <a:endParaRPr sz="2600">
              <a:solidFill>
                <a:srgbClr val="00A000"/>
              </a:solidFill>
            </a:endParaRPr>
          </a:p>
        </p:txBody>
      </p:sp>
      <p:sp>
        <p:nvSpPr>
          <p:cNvPr id="101" name="Google Shape;101;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a:t>
            </a:fld>
            <a:endParaRPr/>
          </a:p>
        </p:txBody>
      </p:sp>
      <p:sp>
        <p:nvSpPr>
          <p:cNvPr id="102" name="Google Shape;102;g35d6a68a0a1_0_136"/>
          <p:cNvSpPr txBox="1">
            <a:spLocks noGrp="1"/>
          </p:cNvSpPr>
          <p:nvPr>
            <p:ph type="body" idx="1"/>
          </p:nvPr>
        </p:nvSpPr>
        <p:spPr>
          <a:xfrm>
            <a:off x="681025" y="1479250"/>
            <a:ext cx="4233900" cy="5173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Summary &amp; Context</a:t>
            </a:r>
            <a:endParaRPr/>
          </a:p>
          <a:p>
            <a:pPr marL="0" lvl="0" indent="0" algn="l" rtl="0">
              <a:lnSpc>
                <a:spcPct val="100000"/>
              </a:lnSpc>
              <a:spcBef>
                <a:spcPts val="0"/>
              </a:spcBef>
              <a:spcAft>
                <a:spcPts val="0"/>
              </a:spcAft>
              <a:buClr>
                <a:schemeClr val="dk1"/>
              </a:buClr>
              <a:buSzPts val="1100"/>
              <a:buFont typeface="Arial"/>
              <a:buNone/>
            </a:pPr>
            <a:r>
              <a:rPr lang="en-GB" sz="1650"/>
              <a:t>Students can use the BBC micro:bit to measure whole number distances, including side lengths, to calculate the perimeters and areas of rectangles.</a:t>
            </a:r>
            <a:endParaRPr sz="1650" strike="sngStrike"/>
          </a:p>
          <a:p>
            <a:pPr marL="0" lvl="0" indent="0" algn="l" rtl="0">
              <a:lnSpc>
                <a:spcPct val="100000"/>
              </a:lnSpc>
              <a:spcBef>
                <a:spcPts val="1000"/>
              </a:spcBef>
              <a:spcAft>
                <a:spcPts val="0"/>
              </a:spcAft>
              <a:buClr>
                <a:schemeClr val="dk1"/>
              </a:buClr>
              <a:buSzPts val="1100"/>
              <a:buFont typeface="Arial"/>
              <a:buNone/>
            </a:pPr>
            <a:r>
              <a:rPr lang="en-GB" sz="1650"/>
              <a:t>Examples include:</a:t>
            </a:r>
            <a:endParaRPr sz="1650"/>
          </a:p>
          <a:p>
            <a:pPr marL="457200" lvl="0" indent="-333375" algn="l" rtl="0">
              <a:lnSpc>
                <a:spcPct val="100000"/>
              </a:lnSpc>
              <a:spcBef>
                <a:spcPts val="1000"/>
              </a:spcBef>
              <a:spcAft>
                <a:spcPts val="0"/>
              </a:spcAft>
              <a:buSzPts val="1650"/>
              <a:buFont typeface="Helvetica Neue"/>
              <a:buChar char="●"/>
            </a:pPr>
            <a:r>
              <a:rPr lang="en-GB" sz="1650"/>
              <a:t>Using student step length as an improvised unit to calculate area.</a:t>
            </a:r>
            <a:endParaRPr sz="1650"/>
          </a:p>
          <a:p>
            <a:pPr marL="457200" lvl="0" indent="-333375" algn="l" rtl="0">
              <a:lnSpc>
                <a:spcPct val="100000"/>
              </a:lnSpc>
              <a:spcBef>
                <a:spcPts val="1000"/>
              </a:spcBef>
              <a:spcAft>
                <a:spcPts val="0"/>
              </a:spcAft>
              <a:buSzPts val="1650"/>
              <a:buFont typeface="Helvetica Neue"/>
              <a:buChar char="●"/>
            </a:pPr>
            <a:r>
              <a:rPr lang="en-GB" sz="1650"/>
              <a:t>Break students into small groups to measure the area of a portion of the school gym, cafeteria, or playground. Combine the areas measured by each group to model that area is additive.</a:t>
            </a:r>
            <a:endParaRPr sz="1650"/>
          </a:p>
          <a:p>
            <a:pPr marL="0" lvl="0" indent="0" algn="l" rtl="0">
              <a:lnSpc>
                <a:spcPct val="100000"/>
              </a:lnSpc>
              <a:spcBef>
                <a:spcPts val="1000"/>
              </a:spcBef>
              <a:spcAft>
                <a:spcPts val="1000"/>
              </a:spcAft>
              <a:buNone/>
            </a:pPr>
            <a:r>
              <a:rPr lang="en-GB" sz="1650" i="1"/>
              <a:t>This activity requires the micro:bit wearable or another way of attaching the micro:bit to your </a:t>
            </a:r>
            <a:r>
              <a:rPr lang="en-GB" sz="1650" i="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ankle, such as with a rubber band</a:t>
            </a:r>
            <a:r>
              <a:rPr lang="en-GB" sz="1650" i="1"/>
              <a:t>. </a:t>
            </a:r>
            <a:endParaRPr sz="1650" i="1"/>
          </a:p>
        </p:txBody>
      </p:sp>
      <p:grpSp>
        <p:nvGrpSpPr>
          <p:cNvPr id="103" name="Google Shape;103;g35d6a68a0a1_0_136"/>
          <p:cNvGrpSpPr/>
          <p:nvPr/>
        </p:nvGrpSpPr>
        <p:grpSpPr>
          <a:xfrm rot="4042808">
            <a:off x="8733554" y="1183685"/>
            <a:ext cx="650811" cy="659761"/>
            <a:chOff x="7572716" y="3272053"/>
            <a:chExt cx="489368" cy="496098"/>
          </a:xfrm>
        </p:grpSpPr>
        <p:sp>
          <p:nvSpPr>
            <p:cNvPr id="104" name="Google Shape;104;g35d6a68a0a1_0_136"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5" name="Google Shape;105;g35d6a68a0a1_0_136"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6" name="Google Shape;106;g35d6a68a0a1_0_136"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7" name="Google Shape;107;g35d6a68a0a1_0_136"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8" name="Google Shape;108;g35d6a68a0a1_0_136"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09" name="Google Shape;109;g35d6a68a0a1_0_136"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10" name="Google Shape;110;g35d6a68a0a1_0_136" descr="decorative"/>
          <p:cNvPicPr preferRelativeResize="0"/>
          <p:nvPr/>
        </p:nvPicPr>
        <p:blipFill rotWithShape="1">
          <a:blip r:embed="rId3">
            <a:alphaModFix/>
          </a:blip>
          <a:srcRect/>
          <a:stretch/>
        </p:blipFill>
        <p:spPr>
          <a:xfrm>
            <a:off x="8286302" y="1286644"/>
            <a:ext cx="192617" cy="192617"/>
          </a:xfrm>
          <a:prstGeom prst="rect">
            <a:avLst/>
          </a:prstGeom>
          <a:noFill/>
          <a:ln>
            <a:noFill/>
          </a:ln>
        </p:spPr>
      </p:pic>
      <p:sp>
        <p:nvSpPr>
          <p:cNvPr id="111" name="Google Shape;111;g35d6a68a0a1_0_136"/>
          <p:cNvSpPr txBox="1">
            <a:spLocks noGrp="1"/>
          </p:cNvSpPr>
          <p:nvPr>
            <p:ph type="body" idx="1"/>
          </p:nvPr>
        </p:nvSpPr>
        <p:spPr>
          <a:xfrm>
            <a:off x="50929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micro:bit Feature: </a:t>
            </a:r>
            <a:r>
              <a:rPr lang="en-GB" sz="2000" b="1">
                <a:solidFill>
                  <a:srgbClr val="00A000"/>
                </a:solidFill>
              </a:rPr>
              <a:t>Accelerometer</a:t>
            </a:r>
            <a:endParaRPr/>
          </a:p>
          <a:p>
            <a:pPr marL="0" lvl="0" indent="0" algn="l" rtl="0">
              <a:lnSpc>
                <a:spcPct val="90000"/>
              </a:lnSpc>
              <a:spcBef>
                <a:spcPts val="812"/>
              </a:spcBef>
              <a:spcAft>
                <a:spcPts val="0"/>
              </a:spcAft>
              <a:buClr>
                <a:schemeClr val="dk1"/>
              </a:buClr>
              <a:buSzPts val="1800"/>
              <a:buFont typeface="Arial"/>
              <a:buNone/>
            </a:pPr>
            <a:r>
              <a:rPr lang="en-GB" sz="1800"/>
              <a:t>The micro:bit’s accelerometer detects when it’s tilted left or right, backwards or forwards, and up or down, as well as when it’s shaken or falling.</a:t>
            </a:r>
            <a:endParaRPr sz="1800"/>
          </a:p>
          <a:p>
            <a:pPr marL="185732" lvl="0" indent="-71432" algn="l" rtl="0">
              <a:lnSpc>
                <a:spcPct val="90000"/>
              </a:lnSpc>
              <a:spcBef>
                <a:spcPts val="812"/>
              </a:spcBef>
              <a:spcAft>
                <a:spcPts val="0"/>
              </a:spcAft>
              <a:buClr>
                <a:schemeClr val="dk1"/>
              </a:buClr>
              <a:buSzPts val="1800"/>
              <a:buFont typeface="Arial"/>
              <a:buNone/>
            </a:pPr>
            <a:endParaRPr sz="1800"/>
          </a:p>
          <a:p>
            <a:pPr marL="0" lvl="0" indent="0" algn="l" rtl="0">
              <a:lnSpc>
                <a:spcPct val="90000"/>
              </a:lnSpc>
              <a:spcBef>
                <a:spcPts val="812"/>
              </a:spcBef>
              <a:spcAft>
                <a:spcPts val="0"/>
              </a:spcAft>
              <a:buClr>
                <a:schemeClr val="dk1"/>
              </a:buClr>
              <a:buSzPts val="1800"/>
              <a:buFont typeface="Arial"/>
              <a:buNone/>
            </a:pPr>
            <a:r>
              <a:rPr lang="en-GB" sz="1800" b="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Example</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 </a:t>
            </a:r>
            <a:r>
              <a:rPr lang="en-GB" sz="1800"/>
              <a:t>Use the micro:bit to count your steps. </a:t>
            </a: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pic>
        <p:nvPicPr>
          <p:cNvPr id="112" name="Google Shape;112;g35d6a68a0a1_0_136" descr="An illustration of a micro:bit board being moved about. "/>
          <p:cNvPicPr preferRelativeResize="0"/>
          <p:nvPr/>
        </p:nvPicPr>
        <p:blipFill rotWithShape="1">
          <a:blip r:embed="rId4">
            <a:alphaModFix/>
          </a:blip>
          <a:srcRect/>
          <a:stretch/>
        </p:blipFill>
        <p:spPr>
          <a:xfrm>
            <a:off x="5534632" y="4333878"/>
            <a:ext cx="2751667" cy="20224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g365ab73c13e_0_148"/>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2"/>
                  </a:ext>
                </a:extLst>
              </a:rPr>
              <a:t>Student</a:t>
            </a:r>
            <a:r>
              <a:rPr lang="en-GB" sz="2600">
                <a:solidFill>
                  <a:srgbClr val="CD0364"/>
                </a:solidFill>
              </a:rPr>
              <a:t> Activity S</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3"/>
                  </a:ext>
                </a:extLst>
              </a:rPr>
              <a:t>tep</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4"/>
                  </a:ext>
                </a:extLst>
              </a:rPr>
              <a:t>s </a:t>
            </a:r>
            <a:r>
              <a:rPr lang="en-GB" sz="2600">
                <a:solidFill>
                  <a:srgbClr val="CD0364"/>
                </a:solidFill>
              </a:rPr>
              <a:t>1</a:t>
            </a:r>
            <a:endParaRPr sz="2600">
              <a:solidFill>
                <a:srgbClr val="CD0364"/>
              </a:solidFill>
            </a:endParaRPr>
          </a:p>
        </p:txBody>
      </p:sp>
      <p:sp>
        <p:nvSpPr>
          <p:cNvPr id="295" name="Google Shape;295;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20</a:t>
            </a:fld>
            <a:endParaRPr/>
          </a:p>
        </p:txBody>
      </p:sp>
      <p:sp>
        <p:nvSpPr>
          <p:cNvPr id="296" name="Google Shape;296;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297" name="Google Shape;297;g365ab73c13e_0_148"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298" name="Google Shape;298;g365ab73c13e_0_148"/>
          <p:cNvSpPr txBox="1"/>
          <p:nvPr/>
        </p:nvSpPr>
        <p:spPr>
          <a:xfrm>
            <a:off x="681025" y="1353169"/>
            <a:ext cx="80058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None/>
            </a:pPr>
            <a:r>
              <a:rPr lang="en-GB" sz="1800" b="1" i="1">
                <a:solidFill>
                  <a:srgbClr val="CD0364"/>
                </a:solidFill>
                <a:latin typeface="Helvetica Neue"/>
                <a:ea typeface="Helvetica Neue"/>
                <a:cs typeface="Helvetica Neue"/>
                <a:sym typeface="Helvetica Neue"/>
              </a:rPr>
              <a:t>Build the </a:t>
            </a:r>
            <a:r>
              <a:rPr lang="en-GB" sz="1800" b="1" i="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5"/>
                  </a:ext>
                </a:extLst>
              </a:rPr>
              <a:t>code</a:t>
            </a:r>
            <a:r>
              <a:rPr lang="en-GB" sz="1800" b="1" i="1">
                <a:solidFill>
                  <a:srgbClr val="CD0364"/>
                </a:solidFill>
                <a:latin typeface="Helvetica Neue"/>
                <a:ea typeface="Helvetica Neue"/>
                <a:cs typeface="Helvetica Neue"/>
                <a:sym typeface="Helvetica Neue"/>
              </a:rPr>
              <a:t>:</a:t>
            </a:r>
            <a:endParaRPr sz="1800" i="1">
              <a:solidFill>
                <a:srgbClr val="000000"/>
              </a:solidFill>
              <a:latin typeface="Helvetica Neue"/>
              <a:ea typeface="Helvetica Neue"/>
              <a:cs typeface="Helvetica Neue"/>
              <a:sym typeface="Helvetica Neue"/>
            </a:endParaRPr>
          </a:p>
          <a:p>
            <a:pPr marL="318151" marR="2070487" lvl="0" indent="-309553" algn="l" rtl="0">
              <a:lnSpc>
                <a:spcPct val="110000"/>
              </a:lnSpc>
              <a:spcBef>
                <a:spcPts val="1300"/>
              </a:spcBef>
              <a:spcAft>
                <a:spcPts val="0"/>
              </a:spcAft>
              <a:buClr>
                <a:srgbClr val="CD0364"/>
              </a:buClr>
              <a:buSzPts val="1800"/>
              <a:buChar char="•"/>
            </a:pPr>
            <a:r>
              <a:rPr lang="en-GB" sz="18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6"/>
                  </a:ext>
                </a:extLst>
              </a:rPr>
              <a:t>Open</a:t>
            </a:r>
            <a:r>
              <a:rPr lang="en-GB" sz="1800">
                <a:solidFill>
                  <a:srgbClr val="000000"/>
                </a:solidFill>
                <a:latin typeface="Helvetica Neue"/>
                <a:ea typeface="Helvetica Neue"/>
                <a:cs typeface="Helvetica Neue"/>
                <a:sym typeface="Helvetica Neue"/>
              </a:rPr>
              <a:t> Microsoft </a:t>
            </a:r>
            <a:r>
              <a:rPr lang="en-GB" sz="18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7"/>
                  </a:ext>
                </a:extLst>
              </a:rPr>
              <a:t>MakeCode:</a:t>
            </a:r>
            <a:r>
              <a:rPr lang="en-GB" sz="1800">
                <a:solidFill>
                  <a:srgbClr val="000000"/>
                </a:solidFill>
                <a:latin typeface="Helvetica Neue"/>
                <a:ea typeface="Helvetica Neue"/>
                <a:cs typeface="Helvetica Neue"/>
                <a:sym typeface="Helvetica Neue"/>
              </a:rPr>
              <a:t> </a:t>
            </a:r>
            <a:r>
              <a:rPr lang="en-GB" sz="1800" u="sng">
                <a:solidFill>
                  <a:srgbClr val="0563C1"/>
                </a:solidFill>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8"/>
                  </a:ext>
                </a:extLst>
              </a:rPr>
              <a:t>microbit.makecode.org</a:t>
            </a:r>
            <a:endParaRPr sz="1800" b="1">
              <a:solidFill>
                <a:srgbClr val="CD0364"/>
              </a:solidFill>
              <a:latin typeface="Helvetica Neue"/>
              <a:ea typeface="Helvetica Neue"/>
              <a:cs typeface="Helvetica Neue"/>
              <a:sym typeface="Helvetica Neue"/>
            </a:endParaRPr>
          </a:p>
          <a:p>
            <a:pPr marL="318151" marR="2070487" lvl="0" indent="-309553" algn="l" rtl="0">
              <a:lnSpc>
                <a:spcPct val="110000"/>
              </a:lnSpc>
              <a:spcBef>
                <a:spcPts val="1300"/>
              </a:spcBef>
              <a:spcAft>
                <a:spcPts val="0"/>
              </a:spcAft>
              <a:buClr>
                <a:srgbClr val="CD0364"/>
              </a:buClr>
              <a:buSzPts val="1800"/>
              <a:buChar char="•"/>
            </a:pPr>
            <a:r>
              <a:rPr lang="en-GB" sz="18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9"/>
                  </a:ext>
                </a:extLst>
              </a:rPr>
              <a:t>Explain</a:t>
            </a:r>
            <a:r>
              <a:rPr lang="en-GB" sz="1800" b="1">
                <a:solidFill>
                  <a:srgbClr val="6C4BC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0"/>
                  </a:ext>
                </a:extLst>
              </a:rPr>
              <a:t> </a:t>
            </a:r>
            <a:r>
              <a:rPr lang="en-GB" sz="18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1"/>
                  </a:ext>
                </a:extLst>
              </a:rPr>
              <a:t>that students </a:t>
            </a:r>
            <a:r>
              <a:rPr lang="en-GB" sz="18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2"/>
                  </a:ext>
                </a:extLst>
              </a:rPr>
              <a:t>will use the</a:t>
            </a:r>
            <a:r>
              <a:rPr lang="en-GB" sz="1800">
                <a:solidFill>
                  <a:srgbClr val="000000"/>
                </a:solidFill>
                <a:latin typeface="Helvetica Neue"/>
                <a:ea typeface="Helvetica Neue"/>
                <a:cs typeface="Helvetica Neue"/>
                <a:sym typeface="Helvetica Neue"/>
              </a:rPr>
              <a:t> toolbox to find code blocks. </a:t>
            </a:r>
            <a:endParaRPr sz="1800">
              <a:solidFill>
                <a:srgbClr val="000000"/>
              </a:solidFill>
              <a:latin typeface="Helvetica Neue"/>
              <a:ea typeface="Helvetica Neue"/>
              <a:cs typeface="Helvetica Neue"/>
              <a:sym typeface="Helvetica Neue"/>
            </a:endParaRPr>
          </a:p>
          <a:p>
            <a:pPr marL="318151" marR="373599" lvl="0" indent="-309553" algn="l" rtl="0">
              <a:lnSpc>
                <a:spcPct val="110000"/>
              </a:lnSpc>
              <a:spcBef>
                <a:spcPts val="1300"/>
              </a:spcBef>
              <a:spcAft>
                <a:spcPts val="0"/>
              </a:spcAft>
              <a:buClr>
                <a:srgbClr val="CD0364"/>
              </a:buClr>
              <a:buSzPts val="1800"/>
              <a:buChar char="•"/>
            </a:pPr>
            <a:r>
              <a:rPr lang="en-GB" sz="1800" b="1">
                <a:solidFill>
                  <a:srgbClr val="CD0364"/>
                </a:solidFill>
                <a:latin typeface="Helvetica Neue"/>
                <a:ea typeface="Helvetica Neue"/>
                <a:cs typeface="Helvetica Neue"/>
                <a:sym typeface="Helvetica Neue"/>
              </a:rPr>
              <a:t>Explain</a:t>
            </a:r>
            <a:r>
              <a:rPr lang="en-GB" sz="1800">
                <a:solidFill>
                  <a:schemeClr val="dk1"/>
                </a:solidFill>
                <a:latin typeface="Helvetica Neue"/>
                <a:ea typeface="Helvetica Neue"/>
                <a:cs typeface="Helvetica Neue"/>
                <a:sym typeface="Helvetica Neue"/>
              </a:rPr>
              <a:t> that students will need to </a:t>
            </a:r>
            <a:r>
              <a:rPr lang="en-GB" sz="1800" b="1">
                <a:solidFill>
                  <a:srgbClr val="CD0364"/>
                </a:solidFill>
                <a:latin typeface="Helvetica Neue"/>
                <a:ea typeface="Helvetica Neue"/>
                <a:cs typeface="Helvetica Neue"/>
                <a:sym typeface="Helvetica Neue"/>
              </a:rPr>
              <a:t>code</a:t>
            </a:r>
            <a:r>
              <a:rPr lang="en-GB" sz="1800">
                <a:solidFill>
                  <a:schemeClr val="dk1"/>
                </a:solidFill>
                <a:latin typeface="Helvetica Neue"/>
                <a:ea typeface="Helvetica Neue"/>
                <a:cs typeface="Helvetica Neue"/>
                <a:sym typeface="Helvetica Neue"/>
              </a:rPr>
              <a:t> the two parts of the step counter:</a:t>
            </a:r>
            <a:endParaRPr sz="18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3"/>
                </a:ext>
              </a:extLst>
            </a:endParaRPr>
          </a:p>
          <a:p>
            <a:pPr marL="914400" lvl="1" indent="-342900" algn="l" rtl="0">
              <a:lnSpc>
                <a:spcPct val="110000"/>
              </a:lnSpc>
              <a:spcBef>
                <a:spcPts val="1300"/>
              </a:spcBef>
              <a:spcAft>
                <a:spcPts val="0"/>
              </a:spcAft>
              <a:buClr>
                <a:srgbClr val="000000"/>
              </a:buClr>
              <a:buSzPts val="1800"/>
              <a:buFont typeface="Helvetica Neue"/>
              <a:buChar char="•"/>
            </a:pPr>
            <a:r>
              <a:rPr lang="en-GB" sz="18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4"/>
                  </a:ext>
                </a:extLst>
              </a:rPr>
              <a:t>Code</a:t>
            </a:r>
            <a:r>
              <a:rPr lang="en-GB" sz="18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5"/>
                  </a:ext>
                </a:extLst>
              </a:rPr>
              <a:t> the program to set the variable “steps” to 0 on start.</a:t>
            </a:r>
            <a:endParaRPr sz="18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6"/>
                </a:ext>
              </a:extLst>
            </a:endParaRPr>
          </a:p>
          <a:p>
            <a:pPr marL="914400" lvl="1" indent="-342900" algn="l" rtl="0">
              <a:lnSpc>
                <a:spcPct val="110000"/>
              </a:lnSpc>
              <a:spcBef>
                <a:spcPts val="1300"/>
              </a:spcBef>
              <a:spcAft>
                <a:spcPts val="0"/>
              </a:spcAft>
              <a:buClr>
                <a:srgbClr val="000000"/>
              </a:buClr>
              <a:buSzPts val="1800"/>
              <a:buFont typeface="Helvetica Neue"/>
              <a:buChar char="•"/>
            </a:pPr>
            <a:r>
              <a:rPr lang="en-GB" sz="18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7"/>
                  </a:ext>
                </a:extLst>
              </a:rPr>
              <a:t>Code</a:t>
            </a:r>
            <a:r>
              <a:rPr lang="en-GB" sz="18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8"/>
                  </a:ext>
                </a:extLst>
              </a:rPr>
              <a:t> the program to add 1 to the variable “steps” and show the current value of “steps” on the LED display every time the micro:bit is shaken.</a:t>
            </a:r>
            <a:endParaRPr sz="18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9"/>
                </a:ext>
              </a:extLst>
            </a:endParaRPr>
          </a:p>
          <a:p>
            <a:pPr marL="0" lvl="0" indent="0" algn="l" rtl="0">
              <a:lnSpc>
                <a:spcPct val="110000"/>
              </a:lnSpc>
              <a:spcBef>
                <a:spcPts val="1300"/>
              </a:spcBef>
              <a:spcAft>
                <a:spcPts val="0"/>
              </a:spcAft>
              <a:buNone/>
            </a:pPr>
            <a:endParaRPr sz="1800">
              <a:solidFill>
                <a:srgbClr val="000000"/>
              </a:solidFill>
              <a:latin typeface="Helvetica Neue"/>
              <a:ea typeface="Helvetica Neue"/>
              <a:cs typeface="Helvetica Neue"/>
              <a:sym typeface="Helvetica Neue"/>
            </a:endParaRPr>
          </a:p>
        </p:txBody>
      </p:sp>
      <p:pic>
        <p:nvPicPr>
          <p:cNvPr id="299" name="Google Shape;299;g365ab73c13e_0_148" descr="Illustration of a boot to represent steps taken and measured with the micro:bit"/>
          <p:cNvPicPr preferRelativeResize="0"/>
          <p:nvPr/>
        </p:nvPicPr>
        <p:blipFill>
          <a:blip r:embed="rId5">
            <a:alphaModFix/>
          </a:blip>
          <a:stretch>
            <a:fillRect/>
          </a:stretch>
        </p:blipFill>
        <p:spPr>
          <a:xfrm flipH="1">
            <a:off x="6602425" y="1603444"/>
            <a:ext cx="1390650" cy="13906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37acb7539f1_0_0"/>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0"/>
                  </a:ext>
                </a:extLst>
              </a:rPr>
              <a:t>Student</a:t>
            </a:r>
            <a:r>
              <a:rPr lang="en-GB" sz="2600">
                <a:solidFill>
                  <a:srgbClr val="CD0364"/>
                </a:solidFill>
              </a:rPr>
              <a:t> Activity S</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1"/>
                  </a:ext>
                </a:extLst>
              </a:rPr>
              <a:t>tep</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2"/>
                  </a:ext>
                </a:extLst>
              </a:rPr>
              <a:t>s </a:t>
            </a:r>
            <a:r>
              <a:rPr lang="en-GB" sz="2600">
                <a:solidFill>
                  <a:srgbClr val="CD0364"/>
                </a:solidFill>
              </a:rPr>
              <a:t>1</a:t>
            </a:r>
            <a:endParaRPr sz="2600">
              <a:solidFill>
                <a:srgbClr val="CD0364"/>
              </a:solidFill>
            </a:endParaRPr>
          </a:p>
        </p:txBody>
      </p:sp>
      <p:sp>
        <p:nvSpPr>
          <p:cNvPr id="305" name="Google Shape;305;g37acb7539f1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21</a:t>
            </a:fld>
            <a:endParaRPr/>
          </a:p>
        </p:txBody>
      </p:sp>
      <p:sp>
        <p:nvSpPr>
          <p:cNvPr id="306" name="Google Shape;306;g37acb7539f1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07" name="Google Shape;307;g37acb7539f1_0_0"/>
          <p:cNvSpPr/>
          <p:nvPr/>
        </p:nvSpPr>
        <p:spPr>
          <a:xfrm>
            <a:off x="743575" y="1829175"/>
            <a:ext cx="2202600" cy="34830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650" b="1">
                <a:solidFill>
                  <a:srgbClr val="CD0364"/>
                </a:solidFill>
                <a:latin typeface="Helvetica Neue"/>
                <a:ea typeface="Helvetica Neue"/>
                <a:cs typeface="Helvetica Neue"/>
                <a:sym typeface="Helvetica Neue"/>
              </a:rPr>
              <a:t>Open </a:t>
            </a:r>
            <a:r>
              <a:rPr lang="en-GB" sz="1650">
                <a:solidFill>
                  <a:schemeClr val="dk1"/>
                </a:solidFill>
                <a:latin typeface="Helvetica Neue"/>
                <a:ea typeface="Helvetica Neue"/>
                <a:cs typeface="Helvetica Neue"/>
                <a:sym typeface="Helvetica Neue"/>
              </a:rPr>
              <a:t>MakeCode. </a:t>
            </a:r>
            <a:r>
              <a:rPr lang="en-GB" sz="1650" b="1">
                <a:solidFill>
                  <a:srgbClr val="CD0364"/>
                </a:solidFill>
                <a:latin typeface="Helvetica Neue"/>
                <a:ea typeface="Helvetica Neue"/>
                <a:cs typeface="Helvetica Neue"/>
                <a:sym typeface="Helvetica Neue"/>
              </a:rPr>
              <a:t>Keep</a:t>
            </a:r>
            <a:r>
              <a:rPr lang="en-GB" sz="1650" b="1" i="0" u="none" strike="noStrike" cap="none">
                <a:solidFill>
                  <a:srgbClr val="CD0364"/>
                </a:solidFill>
                <a:latin typeface="Helvetica Neue"/>
                <a:ea typeface="Helvetica Neue"/>
                <a:cs typeface="Helvetica Neue"/>
                <a:sym typeface="Helvetica Neue"/>
              </a:rPr>
              <a:t> the ‘on </a:t>
            </a:r>
            <a:r>
              <a:rPr lang="en-GB" sz="1650" b="1">
                <a:solidFill>
                  <a:srgbClr val="CD0364"/>
                </a:solidFill>
                <a:latin typeface="Helvetica Neue"/>
                <a:ea typeface="Helvetica Neue"/>
                <a:cs typeface="Helvetica Neue"/>
                <a:sym typeface="Helvetica Neue"/>
              </a:rPr>
              <a:t>start</a:t>
            </a:r>
            <a:r>
              <a:rPr lang="en-GB" sz="1650" b="1" i="0" u="none" strike="noStrike" cap="none">
                <a:solidFill>
                  <a:srgbClr val="CD0364"/>
                </a:solidFill>
                <a:latin typeface="Helvetica Neue"/>
                <a:ea typeface="Helvetica Neue"/>
                <a:cs typeface="Helvetica Neue"/>
                <a:sym typeface="Helvetica Neue"/>
              </a:rPr>
              <a:t>’ </a:t>
            </a:r>
            <a:r>
              <a:rPr lang="en-GB" sz="1650" b="1" i="0" u="none" strike="noStrike" cap="none">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3"/>
                  </a:ext>
                </a:extLst>
              </a:rPr>
              <a:t>block</a:t>
            </a:r>
            <a:r>
              <a:rPr lang="en-GB" sz="165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4"/>
                  </a:ext>
                </a:extLst>
              </a:rPr>
              <a:t>,</a:t>
            </a:r>
            <a:r>
              <a:rPr lang="en-GB" sz="1650" b="1" i="0" u="none" strike="noStrike" cap="none">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5"/>
                  </a:ext>
                </a:extLst>
              </a:rPr>
              <a:t> </a:t>
            </a:r>
            <a:r>
              <a:rPr lang="en-GB" sz="165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6"/>
                  </a:ext>
                </a:extLst>
              </a:rPr>
              <a:t>but </a:t>
            </a:r>
            <a:r>
              <a:rPr lang="en-GB" sz="1650">
                <a:solidFill>
                  <a:schemeClr val="dk1"/>
                </a:solidFill>
                <a:latin typeface="Helvetica Neue"/>
                <a:ea typeface="Helvetica Neue"/>
                <a:cs typeface="Helvetica Neue"/>
                <a:sym typeface="Helvetica Neue"/>
              </a:rPr>
              <a:t>delete the ‘forever’ block by dragging it in</a:t>
            </a:r>
            <a:r>
              <a:rPr lang="en-GB" sz="165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7"/>
                  </a:ext>
                </a:extLst>
              </a:rPr>
              <a:t>to</a:t>
            </a:r>
            <a:r>
              <a:rPr lang="en-GB" sz="1650">
                <a:solidFill>
                  <a:schemeClr val="dk1"/>
                </a:solidFill>
                <a:latin typeface="Helvetica Neue"/>
                <a:ea typeface="Helvetica Neue"/>
                <a:cs typeface="Helvetica Neue"/>
                <a:sym typeface="Helvetica Neue"/>
              </a:rPr>
              <a:t> the toolbox. </a:t>
            </a:r>
            <a:endParaRPr sz="1650" b="0" i="0" u="none" strike="noStrike" cap="none">
              <a:solidFill>
                <a:srgbClr val="000000"/>
              </a:solidFill>
              <a:latin typeface="Helvetica Neue"/>
              <a:ea typeface="Helvetica Neue"/>
              <a:cs typeface="Helvetica Neue"/>
              <a:sym typeface="Helvetica Neue"/>
            </a:endParaRPr>
          </a:p>
        </p:txBody>
      </p:sp>
      <p:sp>
        <p:nvSpPr>
          <p:cNvPr id="308" name="Google Shape;308;g37acb7539f1_0_0"/>
          <p:cNvSpPr/>
          <p:nvPr/>
        </p:nvSpPr>
        <p:spPr>
          <a:xfrm>
            <a:off x="3206400" y="1829450"/>
            <a:ext cx="2832300" cy="34830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650" b="1">
                <a:solidFill>
                  <a:srgbClr val="CD0364"/>
                </a:solidFill>
                <a:latin typeface="Helvetica Neue"/>
                <a:ea typeface="Helvetica Neue"/>
                <a:cs typeface="Helvetica Neue"/>
                <a:sym typeface="Helvetica Neue"/>
              </a:rPr>
              <a:t>Go </a:t>
            </a:r>
            <a:r>
              <a:rPr lang="en-GB" sz="1650">
                <a:solidFill>
                  <a:schemeClr val="dk1"/>
                </a:solidFill>
                <a:latin typeface="Helvetica Neue"/>
                <a:ea typeface="Helvetica Neue"/>
                <a:cs typeface="Helvetica Neue"/>
                <a:sym typeface="Helvetica Neue"/>
              </a:rPr>
              <a:t>to the Variables section and click on ‘Make a Variable’. </a:t>
            </a:r>
            <a:r>
              <a:rPr lang="en-GB" sz="1650" b="1">
                <a:solidFill>
                  <a:srgbClr val="CD0364"/>
                </a:solidFill>
                <a:latin typeface="Helvetica Neue"/>
                <a:ea typeface="Helvetica Neue"/>
                <a:cs typeface="Helvetica Neue"/>
                <a:sym typeface="Helvetica Neue"/>
              </a:rPr>
              <a:t>Name your variable “</a:t>
            </a:r>
            <a:r>
              <a:rPr lang="en-GB" sz="165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8"/>
                  </a:ext>
                </a:extLst>
              </a:rPr>
              <a:t>steps</a:t>
            </a:r>
            <a:r>
              <a:rPr lang="en-GB" sz="1650" b="1">
                <a:solidFill>
                  <a:srgbClr val="CD0364"/>
                </a:solidFill>
                <a:latin typeface="Helvetica Neue"/>
                <a:ea typeface="Helvetica Neue"/>
                <a:cs typeface="Helvetica Neue"/>
                <a:sym typeface="Helvetica Neue"/>
              </a:rPr>
              <a:t>”.</a:t>
            </a:r>
            <a:r>
              <a:rPr lang="en-GB" sz="1650">
                <a:solidFill>
                  <a:schemeClr val="dk1"/>
                </a:solidFill>
                <a:latin typeface="Helvetica Neue"/>
                <a:ea typeface="Helvetica Neue"/>
                <a:cs typeface="Helvetica Neue"/>
                <a:sym typeface="Helvetica Neue"/>
              </a:rPr>
              <a:t> You will see two new variable blocks appear. </a:t>
            </a:r>
            <a:endParaRPr sz="1650" i="0" u="none" strike="noStrike" cap="none">
              <a:solidFill>
                <a:schemeClr val="dk1"/>
              </a:solidFill>
              <a:latin typeface="Helvetica Neue"/>
              <a:ea typeface="Helvetica Neue"/>
              <a:cs typeface="Helvetica Neue"/>
              <a:sym typeface="Helvetica Neue"/>
            </a:endParaRPr>
          </a:p>
        </p:txBody>
      </p:sp>
      <p:sp>
        <p:nvSpPr>
          <p:cNvPr id="309" name="Google Shape;309;g37acb7539f1_0_0"/>
          <p:cNvSpPr txBox="1"/>
          <p:nvPr/>
        </p:nvSpPr>
        <p:spPr>
          <a:xfrm>
            <a:off x="681026" y="1061476"/>
            <a:ext cx="3393000" cy="656047"/>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9"/>
                  </a:ext>
                </a:extLst>
              </a:rPr>
              <a:t>C</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0"/>
                  </a:ext>
                </a:extLst>
              </a:rPr>
              <a:t>ode - </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1"/>
                  </a:ext>
                </a:extLst>
              </a:rPr>
              <a:t>o</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2"/>
                  </a:ext>
                </a:extLst>
              </a:rPr>
              <a:t>n </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3"/>
                  </a:ext>
                </a:extLst>
              </a:rPr>
              <a:t>s</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4"/>
                  </a:ext>
                </a:extLst>
              </a:rPr>
              <a:t>tart</a:t>
            </a:r>
            <a:r>
              <a:rPr lang="en-GB" sz="1800" b="1" i="1" u="none" strike="noStrike" cap="none" dirty="0">
                <a:solidFill>
                  <a:srgbClr val="CD0364"/>
                </a:solidFill>
                <a:latin typeface="Helvetica Neue"/>
                <a:ea typeface="Helvetica Neue"/>
                <a:cs typeface="Helvetica Neue"/>
                <a:sym typeface="Helvetica Neue"/>
              </a:rPr>
              <a:t>:</a:t>
            </a:r>
            <a:endParaRPr sz="1400" b="0" i="0" u="none" strike="noStrike" cap="none" dirty="0">
              <a:solidFill>
                <a:srgbClr val="000000"/>
              </a:solidFill>
              <a:latin typeface="Arial"/>
              <a:ea typeface="Arial"/>
              <a:cs typeface="Arial"/>
              <a:sym typeface="Arial"/>
            </a:endParaRPr>
          </a:p>
        </p:txBody>
      </p:sp>
      <p:sp>
        <p:nvSpPr>
          <p:cNvPr id="310" name="Google Shape;310;g37acb7539f1_0_0"/>
          <p:cNvSpPr/>
          <p:nvPr/>
        </p:nvSpPr>
        <p:spPr>
          <a:xfrm>
            <a:off x="6267075" y="1829450"/>
            <a:ext cx="2958000" cy="34830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800"/>
              <a:buFont typeface="Arial"/>
              <a:buNone/>
            </a:pPr>
            <a:r>
              <a:rPr lang="en-GB" sz="1650" b="1">
                <a:solidFill>
                  <a:srgbClr val="CD0364"/>
                </a:solidFill>
                <a:highlight>
                  <a:schemeClr val="lt1"/>
                </a:highlight>
                <a:latin typeface="Helvetica Neue"/>
                <a:ea typeface="Helvetica Neue"/>
                <a:cs typeface="Helvetica Neue"/>
                <a:sym typeface="Helvetica Neue"/>
              </a:rPr>
              <a:t>Find</a:t>
            </a:r>
            <a:r>
              <a:rPr lang="en-GB" sz="1650" b="1" i="0" u="none" strike="noStrike" cap="none">
                <a:solidFill>
                  <a:srgbClr val="CD0364"/>
                </a:solidFill>
                <a:highlight>
                  <a:schemeClr val="lt1"/>
                </a:highlight>
                <a:latin typeface="Helvetica Neue"/>
                <a:ea typeface="Helvetica Neue"/>
                <a:cs typeface="Helvetica Neue"/>
                <a:sym typeface="Helvetica Neue"/>
              </a:rPr>
              <a:t> </a:t>
            </a:r>
            <a:r>
              <a:rPr lang="en-GB" sz="1650" b="1">
                <a:solidFill>
                  <a:srgbClr val="CD0364"/>
                </a:solidFill>
                <a:highlight>
                  <a:schemeClr val="lt1"/>
                </a:highlight>
                <a:latin typeface="Helvetica Neue"/>
                <a:ea typeface="Helvetica Neue"/>
                <a:cs typeface="Helvetica Neue"/>
                <a:sym typeface="Helvetica Neue"/>
              </a:rPr>
              <a:t>the ‘set steps to 0’ block </a:t>
            </a:r>
            <a:r>
              <a:rPr lang="en-GB" sz="1650">
                <a:solidFill>
                  <a:schemeClr val="dk1"/>
                </a:solidFill>
                <a:highlight>
                  <a:schemeClr val="lt1"/>
                </a:highlight>
                <a:latin typeface="Helvetica Neue"/>
                <a:ea typeface="Helvetica Neue"/>
                <a:cs typeface="Helvetica Neue"/>
                <a:sym typeface="Helvetica Neue"/>
              </a:rPr>
              <a:t>in the Variables section and put it inside the ‘on start’ block. </a:t>
            </a:r>
            <a:endParaRPr sz="1650" i="0" u="none" strike="noStrike" cap="none">
              <a:solidFill>
                <a:schemeClr val="dk1"/>
              </a:solidFill>
              <a:latin typeface="Helvetica Neue"/>
              <a:ea typeface="Helvetica Neue"/>
              <a:cs typeface="Helvetica Neue"/>
              <a:sym typeface="Helvetica Neue"/>
            </a:endParaRPr>
          </a:p>
        </p:txBody>
      </p:sp>
      <p:pic>
        <p:nvPicPr>
          <p:cNvPr id="311" name="Google Shape;311;g37acb7539f1_0_0"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pic>
        <p:nvPicPr>
          <p:cNvPr id="312" name="Google Shape;312;g37acb7539f1_0_0" descr="The on start block " title="on-start.png"/>
          <p:cNvPicPr preferRelativeResize="0"/>
          <p:nvPr/>
        </p:nvPicPr>
        <p:blipFill>
          <a:blip r:embed="rId4">
            <a:alphaModFix/>
          </a:blip>
          <a:stretch>
            <a:fillRect/>
          </a:stretch>
        </p:blipFill>
        <p:spPr>
          <a:xfrm>
            <a:off x="976200" y="2082223"/>
            <a:ext cx="1649649" cy="1184552"/>
          </a:xfrm>
          <a:prstGeom prst="rect">
            <a:avLst/>
          </a:prstGeom>
          <a:solidFill>
            <a:schemeClr val="lt1"/>
          </a:solidFill>
          <a:ln w="19050" cap="flat" cmpd="sng">
            <a:solidFill>
              <a:schemeClr val="lt1"/>
            </a:solidFill>
            <a:prstDash val="solid"/>
            <a:round/>
            <a:headEnd type="none" w="sm" len="sm"/>
            <a:tailEnd type="none" w="sm" len="sm"/>
          </a:ln>
        </p:spPr>
      </p:pic>
      <p:pic>
        <p:nvPicPr>
          <p:cNvPr id="313" name="Google Shape;313;g37acb7539f1_0_0" descr="An on start block with a set steps to 0 block inside it. " title="setsteps.png"/>
          <p:cNvPicPr preferRelativeResize="0"/>
          <p:nvPr/>
        </p:nvPicPr>
        <p:blipFill>
          <a:blip r:embed="rId5">
            <a:alphaModFix/>
          </a:blip>
          <a:stretch>
            <a:fillRect/>
          </a:stretch>
        </p:blipFill>
        <p:spPr>
          <a:xfrm>
            <a:off x="6473025" y="2014113"/>
            <a:ext cx="2546124" cy="1567275"/>
          </a:xfrm>
          <a:prstGeom prst="rect">
            <a:avLst/>
          </a:prstGeom>
          <a:noFill/>
          <a:ln w="19050" cap="flat" cmpd="sng">
            <a:solidFill>
              <a:schemeClr val="lt1"/>
            </a:solidFill>
            <a:prstDash val="solid"/>
            <a:round/>
            <a:headEnd type="none" w="sm" len="sm"/>
            <a:tailEnd type="none" w="sm" len="sm"/>
          </a:ln>
        </p:spPr>
      </p:pic>
      <p:pic>
        <p:nvPicPr>
          <p:cNvPr id="314" name="Google Shape;314;g37acb7539f1_0_0" descr="Two variable blocks, set steps to 0 and change steps by 1" title="variables.png"/>
          <p:cNvPicPr preferRelativeResize="0"/>
          <p:nvPr/>
        </p:nvPicPr>
        <p:blipFill>
          <a:blip r:embed="rId6">
            <a:alphaModFix/>
          </a:blip>
          <a:stretch>
            <a:fillRect/>
          </a:stretch>
        </p:blipFill>
        <p:spPr>
          <a:xfrm>
            <a:off x="3595578" y="2115925"/>
            <a:ext cx="2022100" cy="1117150"/>
          </a:xfrm>
          <a:prstGeom prst="rect">
            <a:avLst/>
          </a:prstGeom>
          <a:noFill/>
          <a:ln>
            <a:noFill/>
          </a:ln>
        </p:spPr>
      </p:pic>
      <p:sp>
        <p:nvSpPr>
          <p:cNvPr id="315" name="Google Shape;315;g37acb7539f1_0_0"/>
          <p:cNvSpPr/>
          <p:nvPr/>
        </p:nvSpPr>
        <p:spPr>
          <a:xfrm>
            <a:off x="743575" y="5595425"/>
            <a:ext cx="8481600" cy="656047"/>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1200"/>
              </a:spcBef>
              <a:spcAft>
                <a:spcPts val="1000"/>
              </a:spcAft>
              <a:buClr>
                <a:srgbClr val="000000"/>
              </a:buClr>
              <a:buSzPts val="1800"/>
              <a:buFont typeface="Arial"/>
              <a:buNone/>
            </a:pPr>
            <a:r>
              <a:rPr lang="en-GB" sz="1650" b="1" dirty="0">
                <a:solidFill>
                  <a:srgbClr val="CD0364"/>
                </a:solidFill>
                <a:latin typeface="Helvetica Neue"/>
                <a:ea typeface="Helvetica Neue"/>
                <a:cs typeface="Helvetica Neue"/>
                <a:sym typeface="Helvetica Neue"/>
              </a:rPr>
              <a:t>Pro Tip: </a:t>
            </a:r>
            <a:r>
              <a:rPr lang="en-GB" sz="1650" dirty="0">
                <a:solidFill>
                  <a:schemeClr val="dk1"/>
                </a:solidFill>
                <a:latin typeface="Helvetica Neue"/>
                <a:ea typeface="Helvetica Neue"/>
                <a:cs typeface="Helvetica Neue"/>
                <a:sym typeface="Helvetica Neue"/>
              </a:rPr>
              <a:t>It’s best to use variable names that describe the information that will be stored instead of single letter names like x, </a:t>
            </a:r>
            <a:r>
              <a:rPr lang="en-GB" sz="16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5"/>
                  </a:ext>
                </a:extLst>
              </a:rPr>
              <a:t>y</a:t>
            </a:r>
            <a:r>
              <a:rPr lang="en-GB" sz="1650" dirty="0">
                <a:solidFill>
                  <a:schemeClr val="dk1"/>
                </a:solidFill>
                <a:latin typeface="Helvetica Neue"/>
                <a:ea typeface="Helvetica Neue"/>
                <a:cs typeface="Helvetica Neue"/>
                <a:sym typeface="Helvetica Neue"/>
              </a:rPr>
              <a:t>, or z. </a:t>
            </a:r>
            <a:endParaRPr sz="165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pic>
        <p:nvPicPr>
          <p:cNvPr id="320" name="Google Shape;320;g3706024d64f_0_27" descr="The on shake block containing the change steps by 1 and show number steps blocks. " title="show-number.png"/>
          <p:cNvPicPr preferRelativeResize="0"/>
          <p:nvPr/>
        </p:nvPicPr>
        <p:blipFill>
          <a:blip r:embed="rId3">
            <a:alphaModFix/>
          </a:blip>
          <a:stretch>
            <a:fillRect/>
          </a:stretch>
        </p:blipFill>
        <p:spPr>
          <a:xfrm>
            <a:off x="6202452" y="1867277"/>
            <a:ext cx="2497925" cy="1774175"/>
          </a:xfrm>
          <a:prstGeom prst="rect">
            <a:avLst/>
          </a:prstGeom>
          <a:noFill/>
          <a:ln w="19050" cap="flat" cmpd="sng">
            <a:solidFill>
              <a:schemeClr val="lt1"/>
            </a:solidFill>
            <a:prstDash val="solid"/>
            <a:round/>
            <a:headEnd type="none" w="sm" len="sm"/>
            <a:tailEnd type="none" w="sm" len="sm"/>
          </a:ln>
        </p:spPr>
      </p:pic>
      <p:sp>
        <p:nvSpPr>
          <p:cNvPr id="321" name="Google Shape;321;g3706024d64f_0_27"/>
          <p:cNvSpPr/>
          <p:nvPr/>
        </p:nvSpPr>
        <p:spPr>
          <a:xfrm>
            <a:off x="5793775" y="1829200"/>
            <a:ext cx="3315300" cy="3691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50" b="1">
                <a:solidFill>
                  <a:srgbClr val="CD0364"/>
                </a:solidFill>
                <a:latin typeface="Helvetica Neue"/>
                <a:ea typeface="Helvetica Neue"/>
                <a:cs typeface="Helvetica Neue"/>
                <a:sym typeface="Helvetica Neue"/>
              </a:rPr>
              <a:t>Add the ‘show number’ block</a:t>
            </a:r>
            <a:r>
              <a:rPr lang="en-GB" sz="1650">
                <a:solidFill>
                  <a:schemeClr val="dk1"/>
                </a:solidFill>
                <a:latin typeface="Helvetica Neue"/>
                <a:ea typeface="Helvetica Neue"/>
                <a:cs typeface="Helvetica Neue"/>
                <a:sym typeface="Helvetica Neue"/>
              </a:rPr>
              <a:t> in the Basic section. This will show a number on the LED display. Replace the zero with the “steps” variable from the Variables section. </a:t>
            </a:r>
            <a:endParaRPr sz="1650" b="1" i="0" u="none" strike="noStrike" cap="none">
              <a:solidFill>
                <a:srgbClr val="CD0364"/>
              </a:solidFill>
              <a:latin typeface="Helvetica Neue"/>
              <a:ea typeface="Helvetica Neue"/>
              <a:cs typeface="Helvetica Neue"/>
              <a:sym typeface="Helvetica Neue"/>
            </a:endParaRPr>
          </a:p>
        </p:txBody>
      </p:sp>
      <p:pic>
        <p:nvPicPr>
          <p:cNvPr id="322" name="Google Shape;322;g3706024d64f_0_27" title="change-steps-by-1.png"/>
          <p:cNvPicPr preferRelativeResize="0"/>
          <p:nvPr/>
        </p:nvPicPr>
        <p:blipFill>
          <a:blip r:embed="rId4">
            <a:alphaModFix/>
          </a:blip>
          <a:stretch>
            <a:fillRect/>
          </a:stretch>
        </p:blipFill>
        <p:spPr>
          <a:xfrm>
            <a:off x="3037976" y="2105236"/>
            <a:ext cx="2497925" cy="1380075"/>
          </a:xfrm>
          <a:prstGeom prst="rect">
            <a:avLst/>
          </a:prstGeom>
          <a:noFill/>
          <a:ln w="19050" cap="flat" cmpd="sng">
            <a:solidFill>
              <a:schemeClr val="lt1"/>
            </a:solidFill>
            <a:prstDash val="solid"/>
            <a:round/>
            <a:headEnd type="none" w="sm" len="sm"/>
            <a:tailEnd type="none" w="sm" len="sm"/>
          </a:ln>
        </p:spPr>
      </p:pic>
      <p:sp>
        <p:nvSpPr>
          <p:cNvPr id="323" name="Google Shape;323;g3706024d64f_0_27"/>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6"/>
                  </a:ext>
                </a:extLst>
              </a:rPr>
              <a:t>Student</a:t>
            </a:r>
            <a:r>
              <a:rPr lang="en-GB" sz="2600">
                <a:solidFill>
                  <a:srgbClr val="CD0364"/>
                </a:solidFill>
              </a:rPr>
              <a:t> Activity S</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7"/>
                  </a:ext>
                </a:extLst>
              </a:rPr>
              <a:t>tep</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8"/>
                  </a:ext>
                </a:extLst>
              </a:rPr>
              <a:t>s </a:t>
            </a:r>
            <a:r>
              <a:rPr lang="en-GB" sz="2600">
                <a:solidFill>
                  <a:srgbClr val="CD0364"/>
                </a:solidFill>
              </a:rPr>
              <a:t>2</a:t>
            </a:r>
            <a:endParaRPr sz="2600">
              <a:solidFill>
                <a:srgbClr val="CD0364"/>
              </a:solidFill>
            </a:endParaRPr>
          </a:p>
        </p:txBody>
      </p:sp>
      <p:sp>
        <p:nvSpPr>
          <p:cNvPr id="324" name="Google Shape;324;g3706024d64f_0_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22</a:t>
            </a:fld>
            <a:endParaRPr/>
          </a:p>
        </p:txBody>
      </p:sp>
      <p:sp>
        <p:nvSpPr>
          <p:cNvPr id="325" name="Google Shape;325;g3706024d64f_0_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26" name="Google Shape;326;g3706024d64f_0_27"/>
          <p:cNvSpPr/>
          <p:nvPr/>
        </p:nvSpPr>
        <p:spPr>
          <a:xfrm>
            <a:off x="743575" y="1829175"/>
            <a:ext cx="1920600" cy="3691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50" b="1" i="0" u="none" strike="noStrike" cap="none">
                <a:solidFill>
                  <a:srgbClr val="CD0364"/>
                </a:solidFill>
                <a:latin typeface="Helvetica Neue"/>
                <a:ea typeface="Helvetica Neue"/>
                <a:cs typeface="Helvetica Neue"/>
                <a:sym typeface="Helvetica Neue"/>
              </a:rPr>
              <a:t>Find the ‘on shake’ block </a:t>
            </a:r>
            <a:r>
              <a:rPr lang="en-GB" sz="1650" b="0" i="0" u="none" strike="noStrike" cap="none">
                <a:solidFill>
                  <a:schemeClr val="dk1"/>
                </a:solidFill>
                <a:latin typeface="Helvetica Neue"/>
                <a:ea typeface="Helvetica Neue"/>
                <a:cs typeface="Helvetica Neue"/>
                <a:sym typeface="Helvetica Neue"/>
              </a:rPr>
              <a:t>in the Input section and add it to your workspace.</a:t>
            </a:r>
            <a:endParaRPr sz="1650" b="0" i="0" u="none" strike="noStrike" cap="none">
              <a:solidFill>
                <a:srgbClr val="000000"/>
              </a:solidFill>
              <a:latin typeface="Helvetica Neue"/>
              <a:ea typeface="Helvetica Neue"/>
              <a:cs typeface="Helvetica Neue"/>
              <a:sym typeface="Helvetica Neue"/>
            </a:endParaRPr>
          </a:p>
        </p:txBody>
      </p:sp>
      <p:sp>
        <p:nvSpPr>
          <p:cNvPr id="327" name="Google Shape;327;g3706024d64f_0_27" descr="The on shake block with a change steps by 1 block inside it. "/>
          <p:cNvSpPr/>
          <p:nvPr/>
        </p:nvSpPr>
        <p:spPr>
          <a:xfrm>
            <a:off x="3037975" y="1829200"/>
            <a:ext cx="2382000" cy="3691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0"/>
              </a:spcBef>
              <a:spcAft>
                <a:spcPts val="0"/>
              </a:spcAft>
              <a:buClr>
                <a:schemeClr val="dk1"/>
              </a:buClr>
              <a:buSzPts val="1800"/>
              <a:buFont typeface="Arial"/>
              <a:buNone/>
            </a:pPr>
            <a:r>
              <a:rPr lang="en-GB" sz="1650" b="1">
                <a:solidFill>
                  <a:srgbClr val="CD0364"/>
                </a:solidFill>
                <a:latin typeface="Helvetica Neue"/>
                <a:ea typeface="Helvetica Neue"/>
                <a:cs typeface="Helvetica Neue"/>
                <a:sym typeface="Helvetica Neue"/>
              </a:rPr>
              <a:t>Find the ‘change steps by 1’ block </a:t>
            </a:r>
            <a:r>
              <a:rPr lang="en-GB" sz="1650">
                <a:solidFill>
                  <a:schemeClr val="dk1"/>
                </a:solidFill>
                <a:latin typeface="Helvetica Neue"/>
                <a:ea typeface="Helvetica Neue"/>
                <a:cs typeface="Helvetica Neue"/>
                <a:sym typeface="Helvetica Neue"/>
              </a:rPr>
              <a:t>in the Variables section and put it inside the ‘on shake’ block. </a:t>
            </a:r>
            <a:endParaRPr sz="1650" i="0" u="none" strike="noStrike" cap="none">
              <a:solidFill>
                <a:schemeClr val="dk1"/>
              </a:solidFill>
              <a:latin typeface="Helvetica Neue"/>
              <a:ea typeface="Helvetica Neue"/>
              <a:cs typeface="Helvetica Neue"/>
              <a:sym typeface="Helvetica Neue"/>
            </a:endParaRPr>
          </a:p>
        </p:txBody>
      </p:sp>
      <p:sp>
        <p:nvSpPr>
          <p:cNvPr id="328" name="Google Shape;328;g3706024d64f_0_27"/>
          <p:cNvSpPr txBox="1"/>
          <p:nvPr/>
        </p:nvSpPr>
        <p:spPr>
          <a:xfrm>
            <a:off x="681025" y="1070347"/>
            <a:ext cx="4091100" cy="656047"/>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a:t>
            </a:r>
            <a:r>
              <a:rPr lang="en-GB" sz="1800" b="1" i="1" dirty="0">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9"/>
                  </a:ext>
                </a:extLst>
              </a:rPr>
              <a:t>C</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0"/>
                  </a:ext>
                </a:extLst>
              </a:rPr>
              <a:t>ode - </a:t>
            </a:r>
            <a:r>
              <a:rPr lang="en-GB" sz="1800" b="1" i="1" u="none" strike="noStrike" cap="none" dirty="0">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1"/>
                  </a:ext>
                </a:extLst>
              </a:rPr>
              <a:t>o</a:t>
            </a:r>
            <a:r>
              <a:rPr lang="en-GB" sz="1800" b="1" i="1" dirty="0">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1"/>
                  </a:ext>
                </a:extLst>
              </a:rPr>
              <a:t>n shake</a:t>
            </a:r>
            <a:r>
              <a:rPr lang="en-GB" sz="1800" b="1" i="1" u="none" strike="noStrike" cap="none" dirty="0">
                <a:solidFill>
                  <a:srgbClr val="CD0364"/>
                </a:solidFill>
                <a:latin typeface="Helvetica Neue"/>
                <a:ea typeface="Helvetica Neue"/>
                <a:cs typeface="Helvetica Neue"/>
                <a:sym typeface="Helvetica Neue"/>
              </a:rPr>
              <a:t>:</a:t>
            </a:r>
            <a:endParaRPr sz="1400" b="0" i="0" u="none" strike="noStrike" cap="none" dirty="0">
              <a:solidFill>
                <a:srgbClr val="000000"/>
              </a:solidFill>
              <a:latin typeface="Arial"/>
              <a:ea typeface="Arial"/>
              <a:cs typeface="Arial"/>
              <a:sym typeface="Arial"/>
            </a:endParaRPr>
          </a:p>
        </p:txBody>
      </p:sp>
      <p:sp>
        <p:nvSpPr>
          <p:cNvPr id="329" name="Google Shape;329;g3706024d64f_0_27"/>
          <p:cNvSpPr txBox="1"/>
          <p:nvPr/>
        </p:nvSpPr>
        <p:spPr>
          <a:xfrm>
            <a:off x="681025" y="5533753"/>
            <a:ext cx="8544000" cy="649200"/>
          </a:xfrm>
          <a:prstGeom prst="rect">
            <a:avLst/>
          </a:prstGeom>
          <a:noFill/>
          <a:ln>
            <a:noFill/>
          </a:ln>
        </p:spPr>
        <p:txBody>
          <a:bodyPr spcFirstLastPara="1" wrap="square" lIns="91425" tIns="91425" rIns="91425" bIns="91425" anchor="t" anchorCtr="0">
            <a:noAutofit/>
          </a:bodyPr>
          <a:lstStyle/>
          <a:p>
            <a:pPr marL="318151" marR="0" lvl="0" indent="-300028" algn="l" rtl="0">
              <a:lnSpc>
                <a:spcPct val="110000"/>
              </a:lnSpc>
              <a:spcBef>
                <a:spcPts val="1300"/>
              </a:spcBef>
              <a:spcAft>
                <a:spcPts val="0"/>
              </a:spcAft>
              <a:buClr>
                <a:srgbClr val="CD0364"/>
              </a:buClr>
              <a:buSzPts val="1650"/>
              <a:buFont typeface="Arial"/>
              <a:buChar char="•"/>
            </a:pPr>
            <a:r>
              <a:rPr lang="en-GB" sz="1650" b="1" i="0" u="none" strike="noStrike" cap="none" dirty="0">
                <a:solidFill>
                  <a:srgbClr val="CD0364"/>
                </a:solidFill>
                <a:latin typeface="Helvetica Neue"/>
                <a:ea typeface="Helvetica Neue"/>
                <a:cs typeface="Helvetica Neue"/>
                <a:sym typeface="Helvetica Neue"/>
              </a:rPr>
              <a:t>Test</a:t>
            </a:r>
            <a:r>
              <a:rPr lang="en-GB" sz="1650" b="0" i="0" u="none" strike="noStrike" cap="none" dirty="0">
                <a:solidFill>
                  <a:schemeClr val="dk1"/>
                </a:solidFill>
                <a:latin typeface="Helvetica Neue"/>
                <a:ea typeface="Helvetica Neue"/>
                <a:cs typeface="Helvetica Neue"/>
                <a:sym typeface="Helvetica Neue"/>
              </a:rPr>
              <a:t> the code using the simulator and then </a:t>
            </a:r>
            <a:r>
              <a:rPr lang="en-GB" sz="1650" b="1" i="0" u="none" strike="noStrike" cap="none" dirty="0">
                <a:solidFill>
                  <a:srgbClr val="CD0364"/>
                </a:solidFill>
                <a:latin typeface="Helvetica Neue"/>
                <a:ea typeface="Helvetica Neue"/>
                <a:cs typeface="Helvetica Neue"/>
                <a:sym typeface="Helvetica Neue"/>
              </a:rPr>
              <a:t>download</a:t>
            </a:r>
            <a:r>
              <a:rPr lang="en-GB" sz="1650" b="0" i="0" u="none" strike="noStrike" cap="none" dirty="0">
                <a:solidFill>
                  <a:schemeClr val="dk1"/>
                </a:solidFill>
                <a:latin typeface="Helvetica Neue"/>
                <a:ea typeface="Helvetica Neue"/>
                <a:cs typeface="Helvetica Neue"/>
                <a:sym typeface="Helvetica Neue"/>
              </a:rPr>
              <a:t> the code to their </a:t>
            </a:r>
            <a:r>
              <a:rPr lang="en-GB" sz="1650" b="0" i="0" u="none" strike="noStrike" cap="none" dirty="0" err="1">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2"/>
                  </a:ext>
                </a:extLst>
              </a:rPr>
              <a:t>micro:bit</a:t>
            </a:r>
            <a:r>
              <a:rPr lang="en-GB" sz="1650" b="0" i="0" u="none" strike="noStrike" cap="none" dirty="0">
                <a:solidFill>
                  <a:schemeClr val="dk1"/>
                </a:solidFill>
                <a:latin typeface="Helvetica Neue"/>
                <a:ea typeface="Helvetica Neue"/>
                <a:cs typeface="Helvetica Neue"/>
                <a:sym typeface="Helvetica Neue"/>
              </a:rPr>
              <a:t>.</a:t>
            </a:r>
            <a:endParaRPr sz="1650" b="0" i="0" u="none" strike="noStrike" cap="none" dirty="0">
              <a:solidFill>
                <a:schemeClr val="dk1"/>
              </a:solidFill>
              <a:latin typeface="Helvetica Neue"/>
              <a:ea typeface="Helvetica Neue"/>
              <a:cs typeface="Helvetica Neue"/>
              <a:sym typeface="Helvetica Neue"/>
            </a:endParaRPr>
          </a:p>
        </p:txBody>
      </p:sp>
      <p:pic>
        <p:nvPicPr>
          <p:cNvPr id="330" name="Google Shape;330;g3706024d64f_0_27" descr="The on shake block. " title="microbit-screenshot (17).png"/>
          <p:cNvPicPr preferRelativeResize="0"/>
          <p:nvPr/>
        </p:nvPicPr>
        <p:blipFill rotWithShape="1">
          <a:blip r:embed="rId5">
            <a:alphaModFix/>
          </a:blip>
          <a:srcRect/>
          <a:stretch/>
        </p:blipFill>
        <p:spPr>
          <a:xfrm>
            <a:off x="903720" y="2265163"/>
            <a:ext cx="1600318" cy="1060200"/>
          </a:xfrm>
          <a:prstGeom prst="rect">
            <a:avLst/>
          </a:prstGeom>
          <a:noFill/>
          <a:ln>
            <a:noFill/>
          </a:ln>
        </p:spPr>
      </p:pic>
      <p:pic>
        <p:nvPicPr>
          <p:cNvPr id="331" name="Google Shape;331;g3706024d64f_0_27" descr="Illustration of educator in front of empty whiteboard used to signal teacher-led activities on this page" title="black female teacher image.png"/>
          <p:cNvPicPr preferRelativeResize="0"/>
          <p:nvPr/>
        </p:nvPicPr>
        <p:blipFill rotWithShape="1">
          <a:blip r:embed="rId6">
            <a:alphaModFix/>
          </a:blip>
          <a:srcRect/>
          <a:stretch/>
        </p:blipFill>
        <p:spPr>
          <a:xfrm>
            <a:off x="8269200" y="316137"/>
            <a:ext cx="1428350" cy="11912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g365ab73c13e_0_354"/>
          <p:cNvSpPr txBox="1">
            <a:spLocks noGrp="1"/>
          </p:cNvSpPr>
          <p:nvPr>
            <p:ph type="title"/>
          </p:nvPr>
        </p:nvSpPr>
        <p:spPr>
          <a:xfrm>
            <a:off x="681026" y="456075"/>
            <a:ext cx="75882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3"/>
                  </a:ext>
                </a:extLst>
              </a:rPr>
              <a:t>teps</a:t>
            </a:r>
            <a:r>
              <a:rPr lang="en-GB" sz="2600">
                <a:solidFill>
                  <a:srgbClr val="CD0364"/>
                </a:solidFill>
              </a:rPr>
              <a:t> 3</a:t>
            </a:r>
            <a:endParaRPr sz="2600">
              <a:solidFill>
                <a:srgbClr val="6C4BC1"/>
              </a:solidFill>
            </a:endParaRPr>
          </a:p>
        </p:txBody>
      </p:sp>
      <p:sp>
        <p:nvSpPr>
          <p:cNvPr id="337" name="Google Shape;337;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23</a:t>
            </a:fld>
            <a:endParaRPr/>
          </a:p>
        </p:txBody>
      </p:sp>
      <p:sp>
        <p:nvSpPr>
          <p:cNvPr id="338" name="Google Shape;338;g365ab73c13e_0_354"/>
          <p:cNvSpPr txBox="1">
            <a:spLocks noGrp="1"/>
          </p:cNvSpPr>
          <p:nvPr>
            <p:ph type="body" idx="1"/>
          </p:nvPr>
        </p:nvSpPr>
        <p:spPr>
          <a:xfrm>
            <a:off x="681036" y="125881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b="1" dirty="0">
                <a:solidFill>
                  <a:srgbClr val="CD0364"/>
                </a:solidFill>
              </a:rPr>
              <a:t>Test</a:t>
            </a:r>
            <a:r>
              <a:rPr lang="en-GB" sz="1800" dirty="0"/>
              <a:t> their code using the simulator and then </a:t>
            </a:r>
            <a:r>
              <a:rPr lang="en-GB" sz="1800" b="1" dirty="0">
                <a:solidFill>
                  <a:srgbClr val="CD0364"/>
                </a:solidFill>
              </a:rPr>
              <a:t>download</a:t>
            </a:r>
            <a:r>
              <a:rPr lang="en-GB" sz="1800" dirty="0"/>
              <a:t> the code to their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4"/>
                  </a:ext>
                </a:extLst>
              </a:rPr>
              <a:t>micro:bit</a:t>
            </a:r>
            <a:r>
              <a:rPr lang="en-GB" sz="1800" dirty="0"/>
              <a:t>.</a:t>
            </a:r>
            <a:endParaRPr sz="1800" dirty="0"/>
          </a:p>
          <a:p>
            <a:pPr marL="457200" lvl="0" indent="-342900"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5"/>
                  </a:ext>
                </a:extLst>
              </a:rPr>
              <a:t>Unplug</a:t>
            </a:r>
            <a:r>
              <a:rPr lang="en-GB" sz="1800" b="1" dirty="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6"/>
                  </a:ext>
                </a:extLst>
              </a:rPr>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7"/>
                  </a:ext>
                </a:extLst>
              </a:rPr>
              <a:t>the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7"/>
                  </a:ext>
                </a:extLst>
              </a:rPr>
              <a:t>micro:bit</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7"/>
                  </a:ext>
                </a:extLst>
              </a:rPr>
              <a:t> and </a:t>
            </a:r>
            <a:r>
              <a:rPr lang="en-GB" sz="1800" b="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8"/>
                  </a:ext>
                </a:extLst>
              </a:rPr>
              <a:t>assemble</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9"/>
                  </a:ext>
                </a:extLst>
              </a:rPr>
              <a:t> the wearable.</a:t>
            </a:r>
            <a:endParaRPr sz="1800" dirty="0"/>
          </a:p>
          <a:p>
            <a:pPr marL="457200" lvl="0" indent="-342900" algn="l" rtl="0">
              <a:lnSpc>
                <a:spcPct val="110000"/>
              </a:lnSpc>
              <a:spcBef>
                <a:spcPts val="1300"/>
              </a:spcBef>
              <a:spcAft>
                <a:spcPts val="0"/>
              </a:spcAft>
              <a:buClr>
                <a:srgbClr val="CD0364"/>
              </a:buClr>
              <a:buSzPts val="1800"/>
              <a:buChar char="•"/>
            </a:pPr>
            <a:r>
              <a:rPr lang="en-GB" sz="1800" b="1" dirty="0">
                <a:solidFill>
                  <a:srgbClr val="CD0364"/>
                </a:solidFill>
              </a:rPr>
              <a:t>Go</a:t>
            </a:r>
            <a:r>
              <a:rPr lang="en-GB" sz="1800" dirty="0"/>
              <a:t> to the area you are measuring and </a:t>
            </a:r>
            <a:r>
              <a:rPr lang="en-GB" sz="1800" b="1" dirty="0">
                <a:solidFill>
                  <a:srgbClr val="CD0364"/>
                </a:solidFill>
              </a:rPr>
              <a:t>attach</a:t>
            </a:r>
            <a:r>
              <a:rPr lang="en-GB" sz="1800" dirty="0"/>
              <a:t> the </a:t>
            </a:r>
            <a:r>
              <a:rPr lang="en-GB" sz="1800" dirty="0" err="1"/>
              <a:t>micro:bit</a:t>
            </a:r>
            <a:r>
              <a:rPr lang="en-GB" sz="1800" dirty="0"/>
              <a:t> wearable to your shoe or ankle. </a:t>
            </a:r>
            <a:endParaRPr sz="1800" b="1" dirty="0">
              <a:solidFill>
                <a:srgbClr val="6C4BC1"/>
              </a:solidFill>
            </a:endParaRPr>
          </a:p>
          <a:p>
            <a:pPr marL="457200" lvl="0" indent="-342900" algn="l" rtl="0">
              <a:lnSpc>
                <a:spcPct val="110000"/>
              </a:lnSpc>
              <a:spcBef>
                <a:spcPts val="1300"/>
              </a:spcBef>
              <a:spcAft>
                <a:spcPts val="0"/>
              </a:spcAft>
              <a:buClr>
                <a:srgbClr val="CD0364"/>
              </a:buClr>
              <a:buSzPts val="1800"/>
              <a:buChar char="•"/>
            </a:pPr>
            <a:r>
              <a:rPr lang="en-GB" sz="1800" b="1" dirty="0">
                <a:solidFill>
                  <a:srgbClr val="CD0364"/>
                </a:solidFill>
              </a:rPr>
              <a:t>Walk</a:t>
            </a:r>
            <a:r>
              <a:rPr lang="en-GB" sz="1800" dirty="0"/>
              <a:t> the length of your area, read the display, and </a:t>
            </a:r>
            <a:r>
              <a:rPr lang="en-GB" sz="1800" b="1" dirty="0">
                <a:solidFill>
                  <a:srgbClr val="CD0364"/>
                </a:solidFill>
              </a:rPr>
              <a:t>record</a:t>
            </a:r>
            <a:r>
              <a:rPr lang="en-GB" sz="1800" dirty="0"/>
              <a:t> how many steps you have taken. </a:t>
            </a:r>
            <a:endParaRPr sz="1800" dirty="0"/>
          </a:p>
          <a:p>
            <a:pPr marL="457200" lvl="0" indent="-342900" algn="l" rtl="0">
              <a:lnSpc>
                <a:spcPct val="110000"/>
              </a:lnSpc>
              <a:spcBef>
                <a:spcPts val="1300"/>
              </a:spcBef>
              <a:spcAft>
                <a:spcPts val="0"/>
              </a:spcAft>
              <a:buClr>
                <a:srgbClr val="CD0364"/>
              </a:buClr>
              <a:buSzPts val="1800"/>
              <a:buChar char="•"/>
            </a:pPr>
            <a:r>
              <a:rPr lang="en-GB" sz="1800" b="1" dirty="0">
                <a:solidFill>
                  <a:srgbClr val="CD0364"/>
                </a:solidFill>
              </a:rPr>
              <a:t>Press</a:t>
            </a:r>
            <a:r>
              <a:rPr lang="en-GB" sz="1800" dirty="0"/>
              <a:t> the reset button on the back of your </a:t>
            </a:r>
            <a:r>
              <a:rPr lang="en-GB" sz="1800" dirty="0" err="1"/>
              <a:t>micro:bit</a:t>
            </a:r>
            <a:r>
              <a:rPr lang="en-GB" sz="1800" dirty="0"/>
              <a:t> and repeat for the width.</a:t>
            </a:r>
            <a:endParaRPr sz="1800" dirty="0"/>
          </a:p>
          <a:p>
            <a:pPr marL="457200" lvl="0" indent="-342900" algn="l" rtl="0">
              <a:lnSpc>
                <a:spcPct val="110000"/>
              </a:lnSpc>
              <a:spcBef>
                <a:spcPts val="1300"/>
              </a:spcBef>
              <a:spcAft>
                <a:spcPts val="0"/>
              </a:spcAft>
              <a:buClr>
                <a:srgbClr val="CD0364"/>
              </a:buClr>
              <a:buSzPts val="1800"/>
              <a:buChar char="•"/>
            </a:pPr>
            <a:r>
              <a:rPr lang="en-GB" sz="1800" dirty="0"/>
              <a:t>Back in the classroom, </a:t>
            </a:r>
            <a:r>
              <a:rPr lang="en-GB" sz="1800" b="1" dirty="0">
                <a:solidFill>
                  <a:srgbClr val="CD0364"/>
                </a:solidFill>
              </a:rPr>
              <a:t>calculate</a:t>
            </a:r>
            <a:r>
              <a:rPr lang="en-GB" sz="1800" dirty="0"/>
              <a:t> the area and perimeter using your steps as a unit of measurement. </a:t>
            </a:r>
            <a:endParaRPr sz="1800" b="1" dirty="0">
              <a:solidFill>
                <a:srgbClr val="CD0364"/>
              </a:solidFill>
            </a:endParaRPr>
          </a:p>
        </p:txBody>
      </p:sp>
      <p:sp>
        <p:nvSpPr>
          <p:cNvPr id="339" name="Google Shape;339;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340" name="Google Shape;340;g365ab73c13e_0_354"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269200" y="316137"/>
            <a:ext cx="1428350" cy="1191276"/>
          </a:xfrm>
          <a:prstGeom prst="rect">
            <a:avLst/>
          </a:prstGeom>
          <a:noFill/>
          <a:ln>
            <a:noFill/>
          </a:ln>
        </p:spPr>
      </p:pic>
      <p:sp>
        <p:nvSpPr>
          <p:cNvPr id="341" name="Google Shape;341;g365ab73c13e_0_354"/>
          <p:cNvSpPr/>
          <p:nvPr/>
        </p:nvSpPr>
        <p:spPr>
          <a:xfrm>
            <a:off x="681025" y="5566625"/>
            <a:ext cx="6561300" cy="7497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0000"/>
              </a:lnSpc>
              <a:spcBef>
                <a:spcPts val="1300"/>
              </a:spcBef>
              <a:spcAft>
                <a:spcPts val="0"/>
              </a:spcAft>
              <a:buNone/>
            </a:pPr>
            <a:r>
              <a:rPr lang="en-GB" sz="1800" b="1">
                <a:solidFill>
                  <a:srgbClr val="CD0364"/>
                </a:solidFill>
                <a:latin typeface="Helvetica Neue"/>
                <a:ea typeface="Helvetica Neue"/>
                <a:cs typeface="Helvetica Neue"/>
                <a:sym typeface="Helvetica Neue"/>
              </a:rPr>
              <a:t>Pro</a:t>
            </a:r>
            <a:r>
              <a:rPr lang="en-GB" sz="1800" b="1">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0"/>
                  </a:ext>
                </a:extLst>
              </a:rPr>
              <a:t> Tip:</a:t>
            </a:r>
            <a:r>
              <a:rPr lang="en-GB" sz="1800">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1"/>
                  </a:ext>
                </a:extLst>
              </a:rPr>
              <a:t> </a:t>
            </a:r>
            <a:r>
              <a:rPr lang="en-GB" sz="1800">
                <a:solidFill>
                  <a:srgbClr val="000000"/>
                </a:solidFill>
                <a:latin typeface="Helvetica Neue"/>
                <a:ea typeface="Helvetica Neue"/>
                <a:cs typeface="Helvetica Neue"/>
                <a:sym typeface="Helvetica Neue"/>
              </a:rPr>
              <a:t>Students can press the reset button on the back of the micro:bit to clear their current count.</a:t>
            </a:r>
            <a:endParaRPr>
              <a:latin typeface="Helvetica Neue"/>
              <a:ea typeface="Helvetica Neue"/>
              <a:cs typeface="Helvetica Neue"/>
              <a:sym typeface="Helvetica Neue"/>
            </a:endParaRPr>
          </a:p>
        </p:txBody>
      </p:sp>
      <p:pic>
        <p:nvPicPr>
          <p:cNvPr id="342" name="Google Shape;342;g365ab73c13e_0_354" descr="An illustration of the back of a micro:bit and a finger over part of the board. The reset button is being pressed by the finger."/>
          <p:cNvPicPr preferRelativeResize="0"/>
          <p:nvPr/>
        </p:nvPicPr>
        <p:blipFill>
          <a:blip r:embed="rId4">
            <a:alphaModFix/>
          </a:blip>
          <a:stretch>
            <a:fillRect/>
          </a:stretch>
        </p:blipFill>
        <p:spPr>
          <a:xfrm>
            <a:off x="7390950" y="5366587"/>
            <a:ext cx="1523049" cy="11497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g365ab73c13e_0_129"/>
          <p:cNvSpPr txBox="1">
            <a:spLocks noGrp="1"/>
          </p:cNvSpPr>
          <p:nvPr>
            <p:ph type="title"/>
          </p:nvPr>
        </p:nvSpPr>
        <p:spPr>
          <a:xfrm>
            <a:off x="681027" y="456075"/>
            <a:ext cx="7359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Details</a:t>
            </a:r>
            <a:endParaRPr sz="2600">
              <a:solidFill>
                <a:srgbClr val="2993D6"/>
              </a:solidFill>
            </a:endParaRPr>
          </a:p>
        </p:txBody>
      </p:sp>
      <p:sp>
        <p:nvSpPr>
          <p:cNvPr id="348" name="Google Shape;348;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24</a:t>
            </a:fld>
            <a:endParaRPr/>
          </a:p>
        </p:txBody>
      </p:sp>
      <p:sp>
        <p:nvSpPr>
          <p:cNvPr id="349" name="Google Shape;349;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50" name="Google Shape;350;g365ab73c13e_0_129"/>
          <p:cNvSpPr txBox="1">
            <a:spLocks noGrp="1"/>
          </p:cNvSpPr>
          <p:nvPr>
            <p:ph type="body" idx="1"/>
          </p:nvPr>
        </p:nvSpPr>
        <p:spPr>
          <a:xfrm>
            <a:off x="681036" y="138835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Clr>
                <a:schemeClr val="dk1"/>
              </a:buClr>
              <a:buSzPts val="1800"/>
              <a:buFont typeface="Arial"/>
              <a:buNone/>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2"/>
                  </a:ext>
                </a:extLst>
              </a:rPr>
              <a:t>This project uses </a:t>
            </a:r>
            <a:r>
              <a:rPr lang="en-GB" sz="1800" dirty="0"/>
              <a:t>the accelerometer to count how many steps you have taken.</a:t>
            </a:r>
            <a:endParaRPr sz="1750" dirty="0"/>
          </a:p>
        </p:txBody>
      </p:sp>
      <p:pic>
        <p:nvPicPr>
          <p:cNvPr id="351" name="Google Shape;351;g365ab73c13e_0_129" descr="decorative" title="Inspired_green@4x-100 (1).jpg"/>
          <p:cNvPicPr preferRelativeResize="0"/>
          <p:nvPr/>
        </p:nvPicPr>
        <p:blipFill rotWithShape="1">
          <a:blip r:embed="rId3">
            <a:alphaModFix/>
          </a:blip>
          <a:srcRect/>
          <a:stretch/>
        </p:blipFill>
        <p:spPr>
          <a:xfrm rot="572948">
            <a:off x="8490450" y="317452"/>
            <a:ext cx="873876" cy="1188650"/>
          </a:xfrm>
          <a:prstGeom prst="rect">
            <a:avLst/>
          </a:prstGeom>
          <a:noFill/>
          <a:ln>
            <a:noFill/>
          </a:ln>
        </p:spPr>
      </p:pic>
      <p:sp>
        <p:nvSpPr>
          <p:cNvPr id="352" name="Google Shape;352;g365ab73c13e_0_129"/>
          <p:cNvSpPr/>
          <p:nvPr/>
        </p:nvSpPr>
        <p:spPr>
          <a:xfrm>
            <a:off x="813950" y="2031405"/>
            <a:ext cx="3118800" cy="3942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8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0"/>
              </a:spcBef>
              <a:spcAft>
                <a:spcPts val="1000"/>
              </a:spcAft>
              <a:buClr>
                <a:srgbClr val="000000"/>
              </a:buClr>
              <a:buSzPts val="1600"/>
              <a:buFont typeface="Arial"/>
              <a:buNone/>
            </a:pPr>
            <a:r>
              <a:rPr lang="en-GB" sz="1650">
                <a:solidFill>
                  <a:schemeClr val="dk1"/>
                </a:solidFill>
                <a:latin typeface="Helvetica Neue"/>
                <a:ea typeface="Helvetica Neue"/>
                <a:cs typeface="Helvetica Neue"/>
                <a:sym typeface="Helvetica Neue"/>
              </a:rPr>
              <a:t>This project uses a variable called “steps” to store the number of steps you’ve taken. When the project starts, the variable “steps” is set to 0.</a:t>
            </a:r>
            <a:endParaRPr sz="1650">
              <a:solidFill>
                <a:schemeClr val="dk1"/>
              </a:solidFill>
              <a:latin typeface="Helvetica Neue"/>
              <a:ea typeface="Helvetica Neue"/>
              <a:cs typeface="Helvetica Neue"/>
              <a:sym typeface="Helvetica Neue"/>
            </a:endParaRPr>
          </a:p>
        </p:txBody>
      </p:sp>
      <p:pic>
        <p:nvPicPr>
          <p:cNvPr id="353" name="Google Shape;353;g365ab73c13e_0_129" descr="An on start block containing a set steps to 0 block. " title="step-counter.png"/>
          <p:cNvPicPr preferRelativeResize="0"/>
          <p:nvPr/>
        </p:nvPicPr>
        <p:blipFill rotWithShape="1">
          <a:blip r:embed="rId4">
            <a:alphaModFix/>
          </a:blip>
          <a:srcRect r="54088" b="22744"/>
          <a:stretch/>
        </p:blipFill>
        <p:spPr>
          <a:xfrm>
            <a:off x="1214263" y="2352743"/>
            <a:ext cx="2318174" cy="1423875"/>
          </a:xfrm>
          <a:prstGeom prst="rect">
            <a:avLst/>
          </a:prstGeom>
          <a:noFill/>
          <a:ln>
            <a:noFill/>
          </a:ln>
        </p:spPr>
      </p:pic>
      <p:sp>
        <p:nvSpPr>
          <p:cNvPr id="354" name="Google Shape;354;g365ab73c13e_0_129"/>
          <p:cNvSpPr/>
          <p:nvPr/>
        </p:nvSpPr>
        <p:spPr>
          <a:xfrm>
            <a:off x="4343725" y="2031405"/>
            <a:ext cx="4881300" cy="3942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0"/>
              </a:spcBef>
              <a:spcAft>
                <a:spcPts val="1000"/>
              </a:spcAft>
              <a:buClr>
                <a:srgbClr val="000000"/>
              </a:buClr>
              <a:buSzPts val="1600"/>
              <a:buFont typeface="Arial"/>
              <a:buNone/>
            </a:pPr>
            <a:r>
              <a:rPr lang="en-GB" sz="1650" b="0" i="0" u="none" strike="noStrike" cap="none">
                <a:solidFill>
                  <a:schemeClr val="dk1"/>
                </a:solidFill>
                <a:latin typeface="Helvetica Neue"/>
                <a:ea typeface="Helvetica Neue"/>
                <a:cs typeface="Helvetica Neue"/>
                <a:sym typeface="Helvetica Neue"/>
              </a:rPr>
              <a:t>This project uses ‘on shake’ to detect movement using the accelerometer. Every time movement is detected, the value stored in the variable </a:t>
            </a:r>
            <a:r>
              <a:rPr lang="en-GB" sz="1650">
                <a:solidFill>
                  <a:schemeClr val="dk1"/>
                </a:solidFill>
                <a:latin typeface="Helvetica Neue"/>
                <a:ea typeface="Helvetica Neue"/>
                <a:cs typeface="Helvetica Neue"/>
                <a:sym typeface="Helvetica Neue"/>
              </a:rPr>
              <a:t>“steps” increases by 1 and the value stored in “steps” is displayed on the LED screen.</a:t>
            </a:r>
            <a:endParaRPr sz="1650">
              <a:solidFill>
                <a:schemeClr val="dk1"/>
              </a:solidFill>
              <a:latin typeface="Helvetica Neue"/>
              <a:ea typeface="Helvetica Neue"/>
              <a:cs typeface="Helvetica Neue"/>
              <a:sym typeface="Helvetica Neue"/>
            </a:endParaRPr>
          </a:p>
        </p:txBody>
      </p:sp>
      <p:pic>
        <p:nvPicPr>
          <p:cNvPr id="355" name="Google Shape;355;g365ab73c13e_0_129" descr="The on shake block containing the change steps by 1 and show number steps blocks. " title="step-counter.png"/>
          <p:cNvPicPr preferRelativeResize="0"/>
          <p:nvPr/>
        </p:nvPicPr>
        <p:blipFill rotWithShape="1">
          <a:blip r:embed="rId4">
            <a:alphaModFix/>
          </a:blip>
          <a:srcRect l="47589"/>
          <a:stretch/>
        </p:blipFill>
        <p:spPr>
          <a:xfrm>
            <a:off x="5528775" y="2190230"/>
            <a:ext cx="2511199" cy="17489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Extension I</a:t>
            </a:r>
            <a:r>
              <a:rPr lang="en-GB">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3"/>
                  </a:ext>
                </a:extLst>
              </a:rPr>
              <a:t>deas</a:t>
            </a:r>
            <a:endParaRPr/>
          </a:p>
        </p:txBody>
      </p:sp>
      <p:sp>
        <p:nvSpPr>
          <p:cNvPr id="361" name="Google Shape;361;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Step Counter E</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4"/>
                  </a:ext>
                </a:extLst>
              </a:rPr>
              <a:t>xtensions</a:t>
            </a:r>
            <a:endParaRPr sz="2600">
              <a:solidFill>
                <a:srgbClr val="00A000"/>
              </a:solidFill>
            </a:endParaRPr>
          </a:p>
        </p:txBody>
      </p:sp>
      <p:sp>
        <p:nvSpPr>
          <p:cNvPr id="367" name="Google Shape;367;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26</a:t>
            </a:fld>
            <a:endParaRPr/>
          </a:p>
        </p:txBody>
      </p:sp>
      <p:sp>
        <p:nvSpPr>
          <p:cNvPr id="368" name="Google Shape;368;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Address standard 3.MD.D.8: </a:t>
            </a:r>
            <a:r>
              <a:rPr lang="en-GB" sz="1800" i="1"/>
              <a:t>Solve real-world and mathematical problems involving perimeters of polygons, including finding the perimeter given the side lengths, finding an unknown side length, and exhibiting rectangles with the same perimeter and different areas or with the same area and different perimeters.</a:t>
            </a:r>
            <a:endParaRPr sz="1800" i="1"/>
          </a:p>
          <a:p>
            <a:pPr marL="914400" lvl="1" indent="-342900" algn="l" rtl="0">
              <a:lnSpc>
                <a:spcPct val="110000"/>
              </a:lnSpc>
              <a:spcBef>
                <a:spcPts val="1300"/>
              </a:spcBef>
              <a:spcAft>
                <a:spcPts val="0"/>
              </a:spcAft>
              <a:buClr>
                <a:srgbClr val="00A000"/>
              </a:buClr>
              <a:buSzPts val="1800"/>
              <a:buChar char="•"/>
            </a:pPr>
            <a:r>
              <a:rPr lang="en-GB" sz="1800"/>
              <a:t>Students can use the micro:bit to collect perimeter data of polygons to determine side lengths and identify different types of quadrilaterals (squares,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5"/>
                  </a:ext>
                </a:extLst>
              </a:rPr>
              <a:t>rectangle</a:t>
            </a:r>
            <a:r>
              <a:rPr lang="en-GB" sz="1800"/>
              <a:t>s, rhombuses, etc.).</a:t>
            </a:r>
            <a:endParaRPr sz="1800"/>
          </a:p>
          <a:p>
            <a:pPr marL="914400" lvl="1" indent="-342900" algn="l" rtl="0">
              <a:lnSpc>
                <a:spcPct val="110000"/>
              </a:lnSpc>
              <a:spcBef>
                <a:spcPts val="1300"/>
              </a:spcBef>
              <a:spcAft>
                <a:spcPts val="0"/>
              </a:spcAft>
              <a:buClr>
                <a:srgbClr val="00A000"/>
              </a:buClr>
              <a:buSzPts val="1800"/>
              <a:buChar char="•"/>
            </a:pPr>
            <a:r>
              <a:rPr lang="en-GB" sz="1800"/>
              <a:t>Students can use the micro:bit to calculate the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6"/>
                  </a:ext>
                </a:extLst>
              </a:rPr>
              <a:t>perimeter</a:t>
            </a:r>
            <a:r>
              <a:rPr lang="en-GB" sz="1800"/>
              <a:t> and area of rectangles and investigate rectangles with the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7"/>
                  </a:ext>
                </a:extLst>
              </a:rPr>
              <a:t>same</a:t>
            </a:r>
            <a:r>
              <a:rPr lang="en-GB" sz="1800"/>
              <a:t> perimeter but different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8"/>
                  </a:ext>
                </a:extLst>
              </a:rPr>
              <a:t>area or </a:t>
            </a:r>
            <a:r>
              <a:rPr lang="en-GB" sz="1800"/>
              <a:t>the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9"/>
                  </a:ext>
                </a:extLst>
              </a:rPr>
              <a:t>same</a:t>
            </a:r>
            <a:r>
              <a:rPr lang="en-GB" sz="1800"/>
              <a:t> area and different perimeters.</a:t>
            </a:r>
            <a:endParaRPr sz="1800"/>
          </a:p>
        </p:txBody>
      </p:sp>
      <p:pic>
        <p:nvPicPr>
          <p:cNvPr id="369" name="Google Shape;369;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grpSp>
        <p:nvGrpSpPr>
          <p:cNvPr id="370" name="Google Shape;370;g35fa30c4f18_0_51"/>
          <p:cNvGrpSpPr/>
          <p:nvPr/>
        </p:nvGrpSpPr>
        <p:grpSpPr>
          <a:xfrm>
            <a:off x="8243982" y="334474"/>
            <a:ext cx="981036" cy="1315129"/>
            <a:chOff x="7405932" y="173599"/>
            <a:chExt cx="981036" cy="1315129"/>
          </a:xfrm>
        </p:grpSpPr>
        <p:grpSp>
          <p:nvGrpSpPr>
            <p:cNvPr id="371" name="Google Shape;371;g35fa30c4f18_0_51"/>
            <p:cNvGrpSpPr/>
            <p:nvPr/>
          </p:nvGrpSpPr>
          <p:grpSpPr>
            <a:xfrm rot="4080661">
              <a:off x="7924640" y="228087"/>
              <a:ext cx="371965" cy="377145"/>
              <a:chOff x="7572716" y="3272053"/>
              <a:chExt cx="489368" cy="496098"/>
            </a:xfrm>
          </p:grpSpPr>
          <p:sp>
            <p:nvSpPr>
              <p:cNvPr id="372" name="Google Shape;372;g35fa30c4f18_0_5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73" name="Google Shape;373;g35fa30c4f18_0_5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74" name="Google Shape;374;g35fa30c4f18_0_5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75" name="Google Shape;375;g35fa30c4f18_0_5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76" name="Google Shape;376;g35fa30c4f18_0_5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77" name="Google Shape;377;g35fa30c4f18_0_5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378" name="Google Shape;378;g35fa30c4f18_0_51" descr="decorative" title="Surprised_green@4x-100.jpg"/>
            <p:cNvPicPr preferRelativeResize="0"/>
            <p:nvPr/>
          </p:nvPicPr>
          <p:blipFill rotWithShape="1">
            <a:blip r:embed="rId4">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g3712d637243_0_24"/>
          <p:cNvSpPr txBox="1">
            <a:spLocks noGrp="1"/>
          </p:cNvSpPr>
          <p:nvPr>
            <p:ph type="body" idx="1"/>
          </p:nvPr>
        </p:nvSpPr>
        <p:spPr>
          <a:xfrm>
            <a:off x="681036" y="1548371"/>
            <a:ext cx="8544000" cy="4609500"/>
          </a:xfrm>
          <a:prstGeom prst="rect">
            <a:avLst/>
          </a:prstGeom>
        </p:spPr>
        <p:txBody>
          <a:bodyPr spcFirstLastPara="1" wrap="square" lIns="91425" tIns="45700" rIns="91425" bIns="45700" anchor="t" anchorCtr="0">
            <a:normAutofit lnSpcReduction="10000"/>
          </a:bodyPr>
          <a:lstStyle/>
          <a:p>
            <a:pPr marL="0" lvl="0" indent="0" algn="l" rtl="0">
              <a:spcBef>
                <a:spcPts val="0"/>
              </a:spcBef>
              <a:spcAft>
                <a:spcPts val="0"/>
              </a:spcAft>
              <a:buClr>
                <a:schemeClr val="dk1"/>
              </a:buClr>
              <a:buSzPts val="1100"/>
              <a:buFont typeface="Arial"/>
              <a:buNone/>
            </a:pPr>
            <a:r>
              <a:rPr lang="en-GB" sz="2000" b="1" dirty="0">
                <a:solidFill>
                  <a:srgbClr val="00A000"/>
                </a:solidFill>
              </a:rPr>
              <a:t>Inputs</a:t>
            </a:r>
            <a:endParaRPr dirty="0"/>
          </a:p>
          <a:p>
            <a:pPr marL="0" lvl="0" indent="0" algn="l" rtl="0">
              <a:spcBef>
                <a:spcPts val="1000"/>
              </a:spcBef>
              <a:spcAft>
                <a:spcPts val="0"/>
              </a:spcAft>
              <a:buNone/>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Inputs allow computers to sense things happening in the real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world so</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they can act on them and make something happen.</a:t>
            </a:r>
            <a:r>
              <a:rPr lang="en-GB" sz="1800" dirty="0"/>
              <a:t> </a:t>
            </a:r>
            <a:endParaRPr sz="1800" dirty="0"/>
          </a:p>
          <a:p>
            <a:pPr marL="0" lvl="0" indent="0" algn="l" rtl="0">
              <a:spcBef>
                <a:spcPts val="812"/>
              </a:spcBef>
              <a:spcAft>
                <a:spcPts val="0"/>
              </a:spcAft>
              <a:buNone/>
            </a:pPr>
            <a:r>
              <a:rPr lang="en-GB" sz="1800" dirty="0"/>
              <a:t>This project uses the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accelerometer for inpu</a:t>
            </a:r>
            <a:r>
              <a:rPr lang="en-GB" sz="1800" dirty="0"/>
              <a:t>t. </a:t>
            </a:r>
            <a:endParaRPr sz="1800" strike="sngStrike" dirty="0"/>
          </a:p>
          <a:p>
            <a:pPr marL="457200" marR="2604607" lvl="0" indent="-342900" algn="l" rtl="0">
              <a:spcBef>
                <a:spcPts val="812"/>
              </a:spcBef>
              <a:spcAft>
                <a:spcPts val="0"/>
              </a:spcAft>
              <a:buSzPts val="1800"/>
              <a:buChar char="•"/>
            </a:pPr>
            <a:r>
              <a:rPr lang="en-GB" sz="1800" dirty="0"/>
              <a:t>An accelerometer is a motion sensor that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measures movement. In this project, each step a student takes shakes the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micro:bit</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 and increases the step count.</a:t>
            </a:r>
            <a:endParaRPr sz="2000" b="1" dirty="0">
              <a:solidFill>
                <a:srgbClr val="00A000"/>
              </a:solidFill>
            </a:endParaRPr>
          </a:p>
          <a:p>
            <a:pPr marL="0" lvl="0" indent="0" algn="l" rtl="0">
              <a:spcBef>
                <a:spcPts val="0"/>
              </a:spcBef>
              <a:spcAft>
                <a:spcPts val="0"/>
              </a:spcAft>
              <a:buClr>
                <a:schemeClr val="dk1"/>
              </a:buClr>
              <a:buSzPts val="1100"/>
              <a:buFont typeface="Arial"/>
              <a:buNone/>
            </a:pPr>
            <a:endParaRPr sz="2000" b="1" dirty="0">
              <a:solidFill>
                <a:srgbClr val="00A000"/>
              </a:solidFill>
            </a:endParaRPr>
          </a:p>
          <a:p>
            <a:pPr marL="0" lvl="0" indent="0" algn="l" rtl="0">
              <a:spcBef>
                <a:spcPts val="1000"/>
              </a:spcBef>
              <a:spcAft>
                <a:spcPts val="0"/>
              </a:spcAft>
              <a:buClr>
                <a:schemeClr val="dk1"/>
              </a:buClr>
              <a:buSzPts val="1100"/>
              <a:buFont typeface="Arial"/>
              <a:buNone/>
            </a:pPr>
            <a:r>
              <a:rPr lang="en-GB" sz="2000" b="1" dirty="0">
                <a:solidFill>
                  <a:srgbClr val="00A000"/>
                </a:solidFill>
              </a:rPr>
              <a:t>Storing Data</a:t>
            </a:r>
            <a:endParaRPr sz="1800" dirty="0"/>
          </a:p>
          <a:p>
            <a:pPr marL="0" lvl="0" indent="0" algn="l" rtl="0">
              <a:spcBef>
                <a:spcPts val="1000"/>
              </a:spcBef>
              <a:spcAft>
                <a:spcPts val="0"/>
              </a:spcAft>
              <a:buNone/>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Variables store numbers or values that can change in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a computer program.</a:t>
            </a:r>
            <a:r>
              <a:rPr lang="en-GB" sz="1800" dirty="0"/>
              <a:t> </a:t>
            </a:r>
            <a:endParaRPr sz="1800" dirty="0"/>
          </a:p>
          <a:p>
            <a:pPr marL="457200" lvl="0" indent="-342900" algn="l" rtl="0">
              <a:spcBef>
                <a:spcPts val="1000"/>
              </a:spcBef>
              <a:spcAft>
                <a:spcPts val="0"/>
              </a:spcAft>
              <a:buSzPts val="18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We can describe variables like a box that stores information and which students can access, add to, or remove from at any time. </a:t>
            </a:r>
            <a:endParaRPr sz="1800" dirty="0"/>
          </a:p>
          <a:p>
            <a:pPr marL="0" lvl="0" indent="0" algn="l" rtl="0">
              <a:lnSpc>
                <a:spcPct val="110000"/>
              </a:lnSpc>
              <a:spcBef>
                <a:spcPts val="1300"/>
              </a:spcBef>
              <a:spcAft>
                <a:spcPts val="1000"/>
              </a:spcAft>
              <a:buNone/>
            </a:pPr>
            <a:r>
              <a:rPr lang="en-GB" sz="1800" dirty="0"/>
              <a:t>In computer science, a ‘string’ is a sequence of characters that can contain letters, numbers,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symbols, and </a:t>
            </a:r>
            <a:r>
              <a:rPr lang="en-GB" sz="1800" dirty="0"/>
              <a:t>spaces.</a:t>
            </a:r>
            <a:endParaRPr sz="2000" b="1" dirty="0">
              <a:solidFill>
                <a:srgbClr val="00A000"/>
              </a:solidFill>
            </a:endParaRPr>
          </a:p>
        </p:txBody>
      </p:sp>
      <p:pic>
        <p:nvPicPr>
          <p:cNvPr id="119" name="Google Shape;119;g3712d637243_0_24" descr="An illustration of a micro:bit board being moved about. "/>
          <p:cNvPicPr preferRelativeResize="0"/>
          <p:nvPr/>
        </p:nvPicPr>
        <p:blipFill rotWithShape="1">
          <a:blip r:embed="rId3">
            <a:alphaModFix/>
          </a:blip>
          <a:srcRect/>
          <a:stretch/>
        </p:blipFill>
        <p:spPr>
          <a:xfrm>
            <a:off x="6616558" y="2259991"/>
            <a:ext cx="2508273" cy="1921592"/>
          </a:xfrm>
          <a:prstGeom prst="rect">
            <a:avLst/>
          </a:prstGeom>
          <a:noFill/>
          <a:ln>
            <a:noFill/>
          </a:ln>
        </p:spPr>
      </p:pic>
      <p:sp>
        <p:nvSpPr>
          <p:cNvPr id="120" name="Google Shape;120;g3712d637243_0_24"/>
          <p:cNvSpPr txBox="1">
            <a:spLocks noGrp="1"/>
          </p:cNvSpPr>
          <p:nvPr>
            <p:ph type="title"/>
          </p:nvPr>
        </p:nvSpPr>
        <p:spPr>
          <a:xfrm>
            <a:off x="681037" y="456073"/>
            <a:ext cx="8544000" cy="9114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Computer Science Concepts</a:t>
            </a:r>
            <a:endParaRPr/>
          </a:p>
        </p:txBody>
      </p:sp>
      <p:sp>
        <p:nvSpPr>
          <p:cNvPr id="121" name="Google Shape;121;g3712d637243_0_24"/>
          <p:cNvSpPr txBox="1">
            <a:spLocks noGrp="1"/>
          </p:cNvSpPr>
          <p:nvPr>
            <p:ph type="sldNum" idx="12"/>
          </p:nvPr>
        </p:nvSpPr>
        <p:spPr>
          <a:xfrm>
            <a:off x="6996113" y="6356351"/>
            <a:ext cx="22290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975"/>
              <a:buFont typeface="Arial"/>
              <a:buNone/>
            </a:pPr>
            <a:r>
              <a:rPr lang="en-GB"/>
              <a:t>Page </a:t>
            </a:r>
            <a:fld id="{00000000-1234-1234-1234-123412341234}" type="slidenum">
              <a:rPr lang="en-GB"/>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How the Step Counter W</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orks</a:t>
            </a:r>
            <a:endParaRPr sz="2600">
              <a:solidFill>
                <a:srgbClr val="00A000"/>
              </a:solidFill>
            </a:endParaRPr>
          </a:p>
        </p:txBody>
      </p:sp>
      <p:sp>
        <p:nvSpPr>
          <p:cNvPr id="127" name="Google Shape;127;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a:t>
            </a:fld>
            <a:endParaRPr/>
          </a:p>
        </p:txBody>
      </p:sp>
      <p:sp>
        <p:nvSpPr>
          <p:cNvPr id="128" name="Google Shape;128;g365ab73c13e_0_81"/>
          <p:cNvSpPr txBox="1">
            <a:spLocks noGrp="1"/>
          </p:cNvSpPr>
          <p:nvPr>
            <p:ph type="body" idx="1"/>
          </p:nvPr>
        </p:nvSpPr>
        <p:spPr>
          <a:xfrm>
            <a:off x="681025" y="1548375"/>
            <a:ext cx="783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0"/>
              </a:spcBef>
              <a:spcAft>
                <a:spcPts val="0"/>
              </a:spcAft>
              <a:buClr>
                <a:srgbClr val="323232"/>
              </a:buClr>
              <a:buSzPts val="1800"/>
              <a:buFont typeface="Helvetica Neue"/>
              <a:buChar char="●"/>
            </a:pPr>
            <a:r>
              <a:rPr lang="en-GB" sz="1800">
                <a:solidFill>
                  <a:srgbClr val="323232"/>
                </a:solidFill>
              </a:rPr>
              <a:t>The code uses the micro:bit’s accelerometer sensor input to sense when your leg is moving.</a:t>
            </a:r>
            <a:endParaRPr sz="1800">
              <a:solidFill>
                <a:srgbClr val="323232"/>
              </a:solidFill>
            </a:endParaRPr>
          </a:p>
          <a:p>
            <a:pPr marL="457200" lvl="0" indent="-342900" algn="l" rtl="0">
              <a:lnSpc>
                <a:spcPct val="110000"/>
              </a:lnSpc>
              <a:spcBef>
                <a:spcPts val="1000"/>
              </a:spcBef>
              <a:spcAft>
                <a:spcPts val="0"/>
              </a:spcAft>
              <a:buClr>
                <a:srgbClr val="323232"/>
              </a:buClr>
              <a:buSzPts val="1800"/>
              <a:buFont typeface="Helvetica Neue"/>
              <a:buChar char="●"/>
            </a:pPr>
            <a:r>
              <a:rPr lang="en-GB" sz="1800">
                <a:solidFill>
                  <a:srgbClr val="323232"/>
                </a:solidFill>
              </a:rPr>
              <a:t>The code counts how many times the micro:bit has been shaken and stores this number in a variable called “steps”.</a:t>
            </a:r>
            <a:endParaRPr sz="1800">
              <a:solidFill>
                <a:srgbClr val="323232"/>
              </a:solidFill>
            </a:endParaRPr>
          </a:p>
          <a:p>
            <a:pPr marL="457200" lvl="0" indent="-342900" algn="l" rtl="0">
              <a:lnSpc>
                <a:spcPct val="110000"/>
              </a:lnSpc>
              <a:spcBef>
                <a:spcPts val="1000"/>
              </a:spcBef>
              <a:spcAft>
                <a:spcPts val="0"/>
              </a:spcAft>
              <a:buClr>
                <a:srgbClr val="323232"/>
              </a:buClr>
              <a:buSzPts val="1800"/>
              <a:buFont typeface="Helvetica Neue"/>
              <a:buChar char="●"/>
            </a:pPr>
            <a:r>
              <a:rPr lang="en-GB" sz="1800">
                <a:solidFill>
                  <a:srgbClr val="323232"/>
                </a:solidFill>
              </a:rPr>
              <a:t>Every time the micro:bit accelerometer input senses a shake, the program increases the number held in the variable “steps” by</a:t>
            </a:r>
            <a:r>
              <a:rPr lang="en-GB" sz="1800">
                <a:solidFill>
                  <a:srgbClr val="323232"/>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rPr>
              <a:t> 1 and </a:t>
            </a:r>
            <a:r>
              <a:rPr lang="en-GB" sz="1800">
                <a:solidFill>
                  <a:srgbClr val="323232"/>
                </a:solidFill>
              </a:rPr>
              <a:t>shows the new number on the LED display output.</a:t>
            </a:r>
            <a:endParaRPr sz="1800"/>
          </a:p>
          <a:p>
            <a:pPr marL="0" lvl="0" indent="0" algn="l" rtl="0">
              <a:lnSpc>
                <a:spcPct val="90000"/>
              </a:lnSpc>
              <a:spcBef>
                <a:spcPts val="1000"/>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sp>
        <p:nvSpPr>
          <p:cNvPr id="129" name="Google Shape;129;g365ab73c13e_0_81"/>
          <p:cNvSpPr/>
          <p:nvPr/>
        </p:nvSpPr>
        <p:spPr>
          <a:xfrm>
            <a:off x="584750" y="5302750"/>
            <a:ext cx="8254200" cy="10536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00A000"/>
                </a:solidFill>
                <a:latin typeface="Helvetica Neue"/>
                <a:ea typeface="Helvetica Neue"/>
                <a:cs typeface="Helvetica Neue"/>
                <a:sym typeface="Helvetica Neue"/>
              </a:rPr>
              <a:t>Pro </a:t>
            </a:r>
            <a:r>
              <a:rPr lang="en-GB" sz="1800" b="1">
                <a:solidFill>
                  <a:srgbClr val="00A000"/>
                </a:solidFill>
                <a:latin typeface="Helvetica Neue"/>
                <a:ea typeface="Helvetica Neue"/>
                <a:cs typeface="Helvetica Neue"/>
                <a:sym typeface="Helvetica Neue"/>
              </a:rPr>
              <a:t>T</a:t>
            </a:r>
            <a:r>
              <a:rPr lang="en-GB" sz="1800" b="1" i="0" u="none" strike="noStrike" cap="none">
                <a:solidFill>
                  <a:srgbClr val="00A000"/>
                </a:solidFill>
                <a:latin typeface="Helvetica Neue"/>
                <a:ea typeface="Helvetica Neue"/>
                <a:cs typeface="Helvetica Neue"/>
                <a:sym typeface="Helvetica Neue"/>
              </a:rPr>
              <a:t>ip:</a:t>
            </a:r>
            <a:r>
              <a:rPr lang="en-GB" sz="1800" b="0" i="0" u="none" strike="noStrike" cap="none">
                <a:solidFill>
                  <a:srgbClr val="000000"/>
                </a:solidFill>
                <a:latin typeface="Helvetica Neue"/>
                <a:ea typeface="Helvetica Neue"/>
                <a:cs typeface="Helvetica Neue"/>
                <a:sym typeface="Helvetica Neue"/>
              </a:rPr>
              <a:t> </a:t>
            </a:r>
            <a:r>
              <a:rPr lang="en-GB" sz="1800">
                <a:latin typeface="Helvetica Neue"/>
                <a:ea typeface="Helvetica Neue"/>
                <a:cs typeface="Helvetica Neue"/>
                <a:sym typeface="Helvetica Neue"/>
              </a:rPr>
              <a:t>If you aren’t able to</a:t>
            </a:r>
            <a:r>
              <a:rPr lang="en-GB" sz="18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rPr>
              <a:t> </a:t>
            </a:r>
            <a:r>
              <a:rPr lang="en-GB" sz="1800">
                <a:latin typeface="Helvetica Neue"/>
                <a:ea typeface="Helvetica Neue"/>
                <a:cs typeface="Helvetica Neue"/>
                <a:sym typeface="Helvetica Neue"/>
              </a:rPr>
              <a:t>attach your micro:bit to your shoe or ankle, you can place it inside your sock. </a:t>
            </a:r>
            <a:endParaRPr sz="1800" b="0" i="0" u="none" strike="noStrike" cap="none">
              <a:solidFill>
                <a:srgbClr val="000000"/>
              </a:solidFill>
              <a:latin typeface="Helvetica Neue"/>
              <a:ea typeface="Helvetica Neue"/>
              <a:cs typeface="Helvetica Neue"/>
              <a:sym typeface="Helvetica Neue"/>
            </a:endParaRPr>
          </a:p>
        </p:txBody>
      </p:sp>
      <p:grpSp>
        <p:nvGrpSpPr>
          <p:cNvPr id="130" name="Google Shape;130;g365ab73c13e_0_81"/>
          <p:cNvGrpSpPr/>
          <p:nvPr/>
        </p:nvGrpSpPr>
        <p:grpSpPr>
          <a:xfrm rot="4042808">
            <a:off x="8733554" y="955085"/>
            <a:ext cx="650811" cy="659761"/>
            <a:chOff x="7572716" y="3272053"/>
            <a:chExt cx="489368" cy="496098"/>
          </a:xfrm>
        </p:grpSpPr>
        <p:sp>
          <p:nvSpPr>
            <p:cNvPr id="131" name="Google Shape;131;g365ab73c13e_0_8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2" name="Google Shape;132;g365ab73c13e_0_8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3" name="Google Shape;133;g365ab73c13e_0_8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4" name="Google Shape;134;g365ab73c13e_0_8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5" name="Google Shape;135;g365ab73c13e_0_8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6" name="Google Shape;136;g365ab73c13e_0_8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37" name="Google Shape;137;g365ab73c13e_0_81" descr="decorative"/>
          <p:cNvPicPr preferRelativeResize="0"/>
          <p:nvPr/>
        </p:nvPicPr>
        <p:blipFill rotWithShape="1">
          <a:blip r:embed="rId3">
            <a:alphaModFix/>
          </a:blip>
          <a:srcRect/>
          <a:stretch/>
        </p:blipFill>
        <p:spPr>
          <a:xfrm>
            <a:off x="8286302" y="1058044"/>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Google Shape;142;g3712d637243_0_69"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67250" y="316137"/>
            <a:ext cx="1428350" cy="1191276"/>
          </a:xfrm>
          <a:prstGeom prst="rect">
            <a:avLst/>
          </a:prstGeom>
          <a:noFill/>
          <a:ln>
            <a:noFill/>
          </a:ln>
        </p:spPr>
      </p:pic>
      <p:sp>
        <p:nvSpPr>
          <p:cNvPr id="143" name="Google Shape;143;g3712d637243_0_69"/>
          <p:cNvSpPr txBox="1">
            <a:spLocks noGrp="1"/>
          </p:cNvSpPr>
          <p:nvPr>
            <p:ph type="body" idx="1"/>
          </p:nvPr>
        </p:nvSpPr>
        <p:spPr>
          <a:xfrm>
            <a:off x="681000" y="1291197"/>
            <a:ext cx="8544000" cy="7542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800"/>
              <a:t>The micro:bit wearable allows you to attach the micro:bit to your ankle to measure side lengths. Please follow the directions to assemble your wearable.</a:t>
            </a:r>
            <a:endParaRPr sz="1750"/>
          </a:p>
        </p:txBody>
      </p:sp>
      <p:sp>
        <p:nvSpPr>
          <p:cNvPr id="144" name="Google Shape;144;g3712d637243_0_6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How to Assemble the </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micro:bit </a:t>
            </a:r>
            <a:r>
              <a:rPr lang="en-GB" sz="2600">
                <a:solidFill>
                  <a:srgbClr val="00A000"/>
                </a:solidFill>
              </a:rPr>
              <a:t>W</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
                  </a:ext>
                </a:extLst>
              </a:rPr>
              <a:t>earable</a:t>
            </a:r>
            <a:endParaRPr sz="2600">
              <a:solidFill>
                <a:srgbClr val="00A000"/>
              </a:solidFill>
            </a:endParaRPr>
          </a:p>
        </p:txBody>
      </p:sp>
      <p:sp>
        <p:nvSpPr>
          <p:cNvPr id="145" name="Google Shape;145;g3712d637243_0_6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5</a:t>
            </a:fld>
            <a:endParaRPr/>
          </a:p>
        </p:txBody>
      </p:sp>
      <p:pic>
        <p:nvPicPr>
          <p:cNvPr id="146" name="Google Shape;146;g3712d637243_0_69" descr="Providing clear instructions on how to assemble the micro:bit wearable. You will need the micro:bit wearable (flexible micro:bit holder and strap), a micro:bit and a battery pack." title="microbit wearable assembly">
            <a:hlinkClick r:id="rId4"/>
          </p:cNvPr>
          <p:cNvPicPr preferRelativeResize="0"/>
          <p:nvPr/>
        </p:nvPicPr>
        <p:blipFill>
          <a:blip r:embed="rId5">
            <a:alphaModFix/>
          </a:blip>
          <a:stretch>
            <a:fillRect/>
          </a:stretch>
        </p:blipFill>
        <p:spPr>
          <a:xfrm>
            <a:off x="1277575" y="2221502"/>
            <a:ext cx="7350875" cy="41348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1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Pick Your Level</a:t>
            </a:r>
            <a:endParaRPr sz="2600">
              <a:solidFill>
                <a:srgbClr val="00A000"/>
              </a:solidFill>
            </a:endParaRPr>
          </a:p>
        </p:txBody>
      </p:sp>
      <p:sp>
        <p:nvSpPr>
          <p:cNvPr id="152" name="Google Shape;152;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6</a:t>
            </a:fld>
            <a:endParaRPr/>
          </a:p>
        </p:txBody>
      </p:sp>
      <p:pic>
        <p:nvPicPr>
          <p:cNvPr id="153" name="Google Shape;153;g35fe6bcad37_0_9" descr="decorative"/>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54" name="Google Shape;154;g35fe6bcad37_0_9"/>
          <p:cNvGraphicFramePr/>
          <p:nvPr>
            <p:extLst>
              <p:ext uri="{D42A27DB-BD31-4B8C-83A1-F6EECF244321}">
                <p14:modId xmlns:p14="http://schemas.microsoft.com/office/powerpoint/2010/main" val="1764797408"/>
              </p:ext>
            </p:extLst>
          </p:nvPr>
        </p:nvGraphicFramePr>
        <p:xfrm>
          <a:off x="681025" y="1220788"/>
          <a:ext cx="8544000" cy="5212775"/>
        </p:xfrm>
        <a:graphic>
          <a:graphicData uri="http://schemas.openxmlformats.org/drawingml/2006/table">
            <a:tbl>
              <a:tblPr>
                <a:noFill/>
                <a:tableStyleId>{29CEAFBA-A9A0-44BD-94C3-468703C43280}</a:tableStyleId>
              </a:tblPr>
              <a:tblGrid>
                <a:gridCol w="1194925">
                  <a:extLst>
                    <a:ext uri="{9D8B030D-6E8A-4147-A177-3AD203B41FA5}">
                      <a16:colId xmlns:a16="http://schemas.microsoft.com/office/drawing/2014/main" val="20000"/>
                    </a:ext>
                  </a:extLst>
                </a:gridCol>
                <a:gridCol w="7349075">
                  <a:extLst>
                    <a:ext uri="{9D8B030D-6E8A-4147-A177-3AD203B41FA5}">
                      <a16:colId xmlns:a16="http://schemas.microsoft.com/office/drawing/2014/main" val="20001"/>
                    </a:ext>
                  </a:extLst>
                </a:gridCol>
              </a:tblGrid>
              <a:tr h="701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a:solidFill>
                            <a:srgbClr val="2A92D6"/>
                          </a:solidFill>
                          <a:latin typeface="Helvetica Neue"/>
                          <a:ea typeface="Helvetica Neue"/>
                          <a:cs typeface="Helvetica Neue"/>
                          <a:sym typeface="Helvetica Neue"/>
                        </a:rPr>
                        <a:t>Mild</a:t>
                      </a:r>
                      <a:r>
                        <a:rPr lang="en-GB" sz="1850" u="sng" strike="noStrike" cap="none" dirty="0">
                          <a:solidFill>
                            <a:srgbClr val="2A92D6"/>
                          </a:solidFill>
                          <a:latin typeface="Helvetica Neue"/>
                          <a:ea typeface="Helvetica Neue"/>
                          <a:cs typeface="Helvetica Neue"/>
                          <a:sym typeface="Helvetica Neue"/>
                          <a:hlinkClick r:id="" action="ppaction://noaction">
                            <a:extLst>
                              <a:ext uri="{A12FA001-AC4F-418D-AE19-62706E023703}">
                                <ahyp:hlinkClr xmlns:ahyp="http://schemas.microsoft.com/office/drawing/2018/hyperlinkcolor" val="tx"/>
                              </a:ext>
                            </a:extLst>
                          </a:hlinkClick>
                        </a:rPr>
                        <a:t> </a:t>
                      </a:r>
                      <a:endParaRPr sz="1850" u="none" strike="noStrike" cap="none" dirty="0">
                        <a:solidFill>
                          <a:srgbClr val="2A92D6"/>
                        </a:solidFill>
                        <a:latin typeface="Helvetica Neue"/>
                        <a:ea typeface="Helvetica Neue"/>
                        <a:cs typeface="Helvetica Neue"/>
                        <a:sym typeface="Helvetica Neue"/>
                        <a:hlinkClick r:id="" action="ppaction://noaction">
                          <a:extLst>
                            <a:ext uri="{A12FA001-AC4F-418D-AE19-62706E023703}">
                              <ahyp:hlinkClr xmlns:ahyp="http://schemas.microsoft.com/office/drawing/2018/hyperlinkcolor" val="tx"/>
                            </a:ext>
                          </a:extLst>
                        </a:hlinkClick>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30 mins</a:t>
                      </a:r>
                      <a:endParaRPr sz="1400" u="none" strike="noStrike" cap="none" dirty="0"/>
                    </a:p>
                  </a:txBody>
                  <a:tcPr marL="91425" marR="91425" marT="91425" marB="90000"/>
                </a:tc>
                <a:tc>
                  <a:txBody>
                    <a:bodyPr/>
                    <a:lstStyle/>
                    <a:p>
                      <a:pPr marL="0" marR="0" lvl="0" indent="0" algn="l" rtl="0">
                        <a:lnSpc>
                          <a:spcPct val="100000"/>
                        </a:lnSpc>
                        <a:spcBef>
                          <a:spcPts val="0"/>
                        </a:spcBef>
                        <a:spcAft>
                          <a:spcPts val="0"/>
                        </a:spcAft>
                        <a:buClr>
                          <a:schemeClr val="dk1"/>
                        </a:buClr>
                        <a:buSzPts val="1100"/>
                        <a:buFont typeface="Arial"/>
                        <a:buNone/>
                      </a:pPr>
                      <a:r>
                        <a:rPr lang="en-GB" sz="1650" b="1" u="none" strike="noStrike" cap="none" dirty="0">
                          <a:solidFill>
                            <a:schemeClr val="dk1"/>
                          </a:solidFill>
                          <a:latin typeface="Helvetica Neue"/>
                          <a:ea typeface="Helvetica Neue"/>
                          <a:cs typeface="Helvetica Neue"/>
                          <a:sym typeface="Helvetica Neue"/>
                        </a:rPr>
                        <a:t>Learning outcome: </a:t>
                      </a:r>
                      <a:r>
                        <a:rPr lang="en-GB" sz="1650" dirty="0">
                          <a:solidFill>
                            <a:schemeClr val="dk1"/>
                          </a:solidFill>
                          <a:latin typeface="Helvetica Neue"/>
                          <a:ea typeface="Helvetica Neue"/>
                          <a:cs typeface="Helvetica Neue"/>
                          <a:sym typeface="Helvetica Neue"/>
                        </a:rPr>
                        <a:t>I can use the </a:t>
                      </a:r>
                      <a:r>
                        <a:rPr lang="en-GB" sz="1650" dirty="0" err="1">
                          <a:solidFill>
                            <a:schemeClr val="dk1"/>
                          </a:solidFill>
                          <a:latin typeface="Helvetica Neue"/>
                          <a:ea typeface="Helvetica Neue"/>
                          <a:cs typeface="Helvetica Neue"/>
                          <a:sym typeface="Helvetica Neue"/>
                        </a:rPr>
                        <a:t>micro:bit</a:t>
                      </a:r>
                      <a:r>
                        <a:rPr lang="en-GB" sz="1650" dirty="0">
                          <a:solidFill>
                            <a:schemeClr val="dk1"/>
                          </a:solidFill>
                          <a:latin typeface="Helvetica Neue"/>
                          <a:ea typeface="Helvetica Neue"/>
                          <a:cs typeface="Helvetica Neue"/>
                          <a:sym typeface="Helvetica Neue"/>
                        </a:rPr>
                        <a:t> step counter program to measure side lengths to calculate the perimeter and area of a rectangle.</a:t>
                      </a:r>
                      <a:endParaRPr sz="1650" dirty="0">
                        <a:solidFill>
                          <a:schemeClr val="dk1"/>
                        </a:solidFill>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0"/>
                  </a:ext>
                </a:extLst>
              </a:tr>
              <a:tr h="10114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dirty="0">
                          <a:solidFill>
                            <a:schemeClr val="dk1"/>
                          </a:solidFill>
                          <a:latin typeface="Helvetica Neue"/>
                          <a:ea typeface="Helvetica Neue"/>
                          <a:cs typeface="Helvetica Neue"/>
                          <a:sym typeface="Helvetica Neue"/>
                        </a:rPr>
                        <a:t>Activity description: </a:t>
                      </a:r>
                      <a:r>
                        <a:rPr lang="en-GB" sz="1650" dirty="0">
                          <a:solidFill>
                            <a:schemeClr val="dk1"/>
                          </a:solidFill>
                          <a:latin typeface="Helvetica Neue"/>
                          <a:ea typeface="Helvetica Neue"/>
                          <a:cs typeface="Helvetica Neue"/>
                          <a:sym typeface="Helvetica Neue"/>
                        </a:rPr>
                        <a:t>Using existing code, walk the </a:t>
                      </a:r>
                      <a:r>
                        <a:rPr lang="en-GB" sz="1650"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sides</a:t>
                      </a:r>
                      <a:r>
                        <a:rPr lang="en-GB" sz="1650" dirty="0">
                          <a:solidFill>
                            <a:schemeClr val="dk1"/>
                          </a:solidFill>
                          <a:latin typeface="Helvetica Neue"/>
                          <a:ea typeface="Helvetica Neue"/>
                          <a:cs typeface="Helvetica Neue"/>
                          <a:sym typeface="Helvetica Neue"/>
                        </a:rPr>
                        <a:t> of a rectangle to measure their lengths. Calculate the rectangle perimeter and area using the measurements collected.</a:t>
                      </a:r>
                      <a:endParaRPr sz="1650" u="none" strike="noStrike" cap="none" dirty="0">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1"/>
                  </a:ext>
                </a:extLst>
              </a:tr>
              <a:tr h="7808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dirty="0">
                          <a:solidFill>
                            <a:srgbClr val="6C4BC1"/>
                          </a:solidFill>
                          <a:latin typeface="Helvetica Neue"/>
                          <a:ea typeface="Helvetica Neue"/>
                          <a:cs typeface="Helvetica Neue"/>
                          <a:sym typeface="Helvetica Neue"/>
                        </a:rPr>
                        <a:t>Medium</a:t>
                      </a:r>
                      <a:endParaRPr sz="1850" u="none" strike="noStrike" cap="none" dirty="0">
                        <a:solidFill>
                          <a:srgbClr val="6C4BC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endParaRPr sz="18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45 mins</a:t>
                      </a: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dirty="0">
                          <a:solidFill>
                            <a:schemeClr val="dk1"/>
                          </a:solidFill>
                          <a:latin typeface="Helvetica Neue"/>
                          <a:ea typeface="Helvetica Neue"/>
                          <a:cs typeface="Helvetica Neue"/>
                          <a:sym typeface="Helvetica Neue"/>
                        </a:rPr>
                        <a:t>Learning outcome:</a:t>
                      </a:r>
                      <a:r>
                        <a:rPr lang="en-GB" sz="1650" u="none" strike="noStrike" cap="none" dirty="0">
                          <a:solidFill>
                            <a:schemeClr val="dk1"/>
                          </a:solidFill>
                          <a:latin typeface="Helvetica Neue"/>
                          <a:ea typeface="Helvetica Neue"/>
                          <a:cs typeface="Helvetica Neue"/>
                          <a:sym typeface="Helvetica Neue"/>
                        </a:rPr>
                        <a:t> </a:t>
                      </a:r>
                      <a:r>
                        <a:rPr lang="en-GB" sz="1650" dirty="0">
                          <a:solidFill>
                            <a:schemeClr val="dk1"/>
                          </a:solidFill>
                          <a:latin typeface="Helvetica Neue"/>
                          <a:ea typeface="Helvetica Neue"/>
                          <a:cs typeface="Helvetica Neue"/>
                          <a:sym typeface="Helvetica Neue"/>
                        </a:rPr>
                        <a:t>I can modify my own step counter program to measure side lengths to calculate the perimeter and area of a rectangle.</a:t>
                      </a:r>
                      <a:endParaRPr sz="1650" u="none" strike="noStrike" cap="none" dirty="0">
                        <a:solidFill>
                          <a:schemeClr val="dk1"/>
                        </a:solidFill>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2"/>
                  </a:ext>
                </a:extLst>
              </a:tr>
              <a:tr h="9588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dirty="0">
                          <a:solidFill>
                            <a:schemeClr val="dk1"/>
                          </a:solidFill>
                          <a:latin typeface="Helvetica Neue"/>
                          <a:ea typeface="Helvetica Neue"/>
                          <a:cs typeface="Helvetica Neue"/>
                          <a:sym typeface="Helvetica Neue"/>
                        </a:rPr>
                        <a:t>Activity description:</a:t>
                      </a:r>
                      <a:r>
                        <a:rPr lang="en-GB" sz="1650" u="none" strike="noStrike" cap="none" dirty="0">
                          <a:solidFill>
                            <a:schemeClr val="dk1"/>
                          </a:solidFill>
                          <a:latin typeface="Helvetica Neue"/>
                          <a:ea typeface="Helvetica Neue"/>
                          <a:cs typeface="Helvetica Neue"/>
                          <a:sym typeface="Helvetica Neue"/>
                        </a:rPr>
                        <a:t> </a:t>
                      </a:r>
                      <a:r>
                        <a:rPr lang="en-GB" sz="1650" dirty="0">
                          <a:solidFill>
                            <a:schemeClr val="dk1"/>
                          </a:solidFill>
                          <a:latin typeface="Helvetica Neue"/>
                          <a:ea typeface="Helvetica Neue"/>
                          <a:cs typeface="Helvetica Neue"/>
                          <a:sym typeface="Helvetica Neue"/>
                        </a:rPr>
                        <a:t>Modify the starter project to code your own step counter project to measure side lengths and calculate the rectangle perimeter and area using the measurements collected.</a:t>
                      </a:r>
                      <a:endParaRPr sz="1650" dirty="0">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3"/>
                  </a:ext>
                </a:extLst>
              </a:tr>
              <a:tr h="801325">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dirty="0">
                          <a:solidFill>
                            <a:srgbClr val="CD0364"/>
                          </a:solidFill>
                          <a:latin typeface="Helvetica Neue"/>
                          <a:ea typeface="Helvetica Neue"/>
                          <a:cs typeface="Helvetica Neue"/>
                          <a:sym typeface="Helvetica Neue"/>
                          <a:hlinkClick r:id="" action="ppaction://noaction">
                            <a:extLst>
                              <a:ext uri="{A12FA001-AC4F-418D-AE19-62706E023703}">
                                <ahyp:hlinkClr xmlns:ahyp="http://schemas.microsoft.com/office/drawing/2018/hyperlinkcolor" val="tx"/>
                              </a:ext>
                            </a:extLst>
                          </a:hlinkClick>
                        </a:rPr>
                        <a:t>Spicy</a:t>
                      </a:r>
                      <a:endParaRPr sz="1850" u="none" strike="noStrike" cap="none" dirty="0">
                        <a:solidFill>
                          <a:srgbClr val="CD0364"/>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endParaRPr sz="14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45-60 mins</a:t>
                      </a:r>
                      <a:endParaRPr sz="1400" u="none" strike="noStrike" cap="none" dirty="0"/>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dirty="0">
                          <a:solidFill>
                            <a:schemeClr val="dk1"/>
                          </a:solidFill>
                          <a:latin typeface="Helvetica Neue"/>
                          <a:ea typeface="Helvetica Neue"/>
                          <a:cs typeface="Helvetica Neue"/>
                          <a:sym typeface="Helvetica Neue"/>
                        </a:rPr>
                        <a:t>Learning outcome:</a:t>
                      </a:r>
                      <a:r>
                        <a:rPr lang="en-GB" sz="1650" u="none" strike="noStrike" cap="none" dirty="0">
                          <a:solidFill>
                            <a:schemeClr val="dk1"/>
                          </a:solidFill>
                          <a:latin typeface="Helvetica Neue"/>
                          <a:ea typeface="Helvetica Neue"/>
                          <a:cs typeface="Helvetica Neue"/>
                          <a:sym typeface="Helvetica Neue"/>
                        </a:rPr>
                        <a:t> </a:t>
                      </a:r>
                      <a:r>
                        <a:rPr lang="en-GB" sz="1650" dirty="0">
                          <a:solidFill>
                            <a:schemeClr val="dk1"/>
                          </a:solidFill>
                          <a:latin typeface="Helvetica Neue"/>
                          <a:ea typeface="Helvetica Neue"/>
                          <a:cs typeface="Helvetica Neue"/>
                          <a:sym typeface="Helvetica Neue"/>
                        </a:rPr>
                        <a:t>I can create my own step counter program to measure side lengths to calculate the perimeter and area of a rectangle.</a:t>
                      </a:r>
                      <a:endParaRPr sz="1650" dirty="0">
                        <a:solidFill>
                          <a:schemeClr val="dk1"/>
                        </a:solidFill>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4"/>
                  </a:ext>
                </a:extLst>
              </a:tr>
              <a:tr h="9588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dirty="0">
                          <a:solidFill>
                            <a:schemeClr val="dk1"/>
                          </a:solidFill>
                          <a:latin typeface="Helvetica Neue"/>
                          <a:ea typeface="Helvetica Neue"/>
                          <a:cs typeface="Helvetica Neue"/>
                          <a:sym typeface="Helvetica Neue"/>
                        </a:rPr>
                        <a:t>Activity description:</a:t>
                      </a:r>
                      <a:r>
                        <a:rPr lang="en-GB" sz="1650" u="none" strike="noStrike" cap="none" dirty="0">
                          <a:solidFill>
                            <a:schemeClr val="dk1"/>
                          </a:solidFill>
                          <a:latin typeface="Helvetica Neue"/>
                          <a:ea typeface="Helvetica Neue"/>
                          <a:cs typeface="Helvetica Neue"/>
                          <a:sym typeface="Helvetica Neue"/>
                        </a:rPr>
                        <a:t> </a:t>
                      </a:r>
                      <a:r>
                        <a:rPr lang="en-GB" sz="1650" dirty="0">
                          <a:solidFill>
                            <a:schemeClr val="dk1"/>
                          </a:solidFill>
                          <a:latin typeface="Helvetica Neue"/>
                          <a:ea typeface="Helvetica Neue"/>
                          <a:cs typeface="Helvetica Neue"/>
                          <a:sym typeface="Helvetica Neue"/>
                        </a:rPr>
                        <a:t>Code your own step counter project to measure side lengths and calculate the rectangle perimeter and area using the measurements collected.</a:t>
                      </a:r>
                      <a:endParaRPr sz="1650" dirty="0">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g37048f8c681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Benefits of C</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3"/>
                  </a:ext>
                </a:extLst>
              </a:rPr>
              <a:t>omputational Tools </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in</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 Math Instruction</a:t>
            </a:r>
            <a:endParaRPr sz="2600">
              <a:solidFill>
                <a:srgbClr val="00A000"/>
              </a:solidFill>
            </a:endParaRPr>
          </a:p>
        </p:txBody>
      </p:sp>
      <p:sp>
        <p:nvSpPr>
          <p:cNvPr id="160" name="Google Shape;160;g37048f8c681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975"/>
              <a:buFont typeface="Arial"/>
              <a:buNone/>
            </a:pPr>
            <a:r>
              <a:rPr lang="en-GB"/>
              <a:t>Page </a:t>
            </a:r>
            <a:fld id="{00000000-1234-1234-1234-123412341234}" type="slidenum">
              <a:rPr lang="en-GB"/>
              <a:t>7</a:t>
            </a:fld>
            <a:endParaRPr/>
          </a:p>
        </p:txBody>
      </p:sp>
      <p:sp>
        <p:nvSpPr>
          <p:cNvPr id="161" name="Google Shape;161;g37048f8c681_0_0"/>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110000"/>
              </a:lnSpc>
              <a:spcBef>
                <a:spcPts val="1300"/>
              </a:spcBef>
              <a:spcAft>
                <a:spcPts val="0"/>
              </a:spcAft>
              <a:buSzPts val="1800"/>
              <a:buNone/>
            </a:pPr>
            <a:r>
              <a:rPr lang="en-GB" sz="1800" b="1"/>
              <a:t>California Context</a:t>
            </a:r>
            <a:endParaRPr sz="1800" b="1"/>
          </a:p>
          <a:p>
            <a:pPr marL="0" lvl="0" indent="0" algn="l" rtl="0">
              <a:lnSpc>
                <a:spcPct val="110000"/>
              </a:lnSpc>
              <a:spcBef>
                <a:spcPts val="1300"/>
              </a:spcBef>
              <a:spcAft>
                <a:spcPts val="0"/>
              </a:spcAft>
              <a:buSzPts val="1800"/>
              <a:buNone/>
            </a:pPr>
            <a:r>
              <a:rPr lang="en-GB" sz="1800"/>
              <a:t>The micro:bit step counter project supports the CA Mathematics Framework and the Standard of Mathematical Practice 5 by integrating computational tools to support math understanding. This is a relevant component because students can measure areas of their local community garden,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6"/>
                  </a:ext>
                </a:extLst>
              </a:rPr>
              <a:t>parks, and</a:t>
            </a:r>
            <a:r>
              <a:rPr lang="en-GB" sz="1800"/>
              <a:t> other green spaces.</a:t>
            </a:r>
            <a:endParaRPr sz="1800"/>
          </a:p>
          <a:p>
            <a:pPr marL="0" lvl="0" indent="0" algn="l" rtl="0">
              <a:lnSpc>
                <a:spcPct val="110000"/>
              </a:lnSpc>
              <a:spcBef>
                <a:spcPts val="1300"/>
              </a:spcBef>
              <a:spcAft>
                <a:spcPts val="0"/>
              </a:spcAft>
              <a:buSzPts val="1800"/>
              <a:buNone/>
            </a:pPr>
            <a:r>
              <a:rPr lang="en-GB" sz="1800"/>
              <a:t>Computational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7"/>
                  </a:ext>
                </a:extLst>
              </a:rPr>
              <a:t>tool-based</a:t>
            </a:r>
            <a:r>
              <a:rPr lang="en-GB" sz="1800"/>
              <a:t> activities:</a:t>
            </a:r>
            <a:endParaRPr sz="1800"/>
          </a:p>
          <a:p>
            <a:pPr marL="457200" marR="0" lvl="0" indent="-342900" algn="l" rtl="0">
              <a:lnSpc>
                <a:spcPct val="110000"/>
              </a:lnSpc>
              <a:spcBef>
                <a:spcPts val="1300"/>
              </a:spcBef>
              <a:spcAft>
                <a:spcPts val="0"/>
              </a:spcAft>
              <a:buClr>
                <a:srgbClr val="00A000"/>
              </a:buClr>
              <a:buSzPts val="1800"/>
              <a:buChar char="•"/>
            </a:pPr>
            <a:r>
              <a:rPr lang="en-GB" sz="1800"/>
              <a:t>S</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8"/>
                  </a:ext>
                </a:extLst>
              </a:rPr>
              <a:t>upport</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9"/>
                  </a:ext>
                </a:extLst>
              </a:rPr>
              <a:t> multilingual learners with visuals and hands-on representations. </a:t>
            </a:r>
            <a:endParaRPr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0"/>
                </a:ext>
              </a:extLst>
            </a:endParaRPr>
          </a:p>
          <a:p>
            <a:pPr marL="457200" lvl="0" indent="-342900" algn="l" rtl="0">
              <a:lnSpc>
                <a:spcPct val="110000"/>
              </a:lnSpc>
              <a:spcBef>
                <a:spcPts val="1300"/>
              </a:spcBef>
              <a:spcAft>
                <a:spcPts val="0"/>
              </a:spcAft>
              <a:buClr>
                <a:srgbClr val="00A000"/>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1"/>
                  </a:ext>
                </a:extLst>
              </a:rPr>
              <a:t>P</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2"/>
                  </a:ext>
                </a:extLst>
              </a:rPr>
              <a:t>rovide</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3"/>
                  </a:ext>
                </a:extLst>
              </a:rPr>
              <a:t> low floor/high ceiling entry points for all learners that promote student agency and curiosity. </a:t>
            </a:r>
            <a:endParaRPr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4"/>
                </a:ext>
              </a:extLst>
            </a:endParaRPr>
          </a:p>
          <a:p>
            <a:pPr marL="457200" lvl="0" indent="-342900" algn="l" rtl="0">
              <a:lnSpc>
                <a:spcPct val="110000"/>
              </a:lnSpc>
              <a:spcBef>
                <a:spcPts val="1300"/>
              </a:spcBef>
              <a:spcAft>
                <a:spcPts val="0"/>
              </a:spcAft>
              <a:buClr>
                <a:srgbClr val="00A000"/>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5"/>
                  </a:ext>
                </a:extLst>
              </a:rPr>
              <a:t>P</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romote</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7"/>
                  </a:ext>
                </a:extLst>
              </a:rPr>
              <a:t> culturally responsive pedagogy in connection to the </a:t>
            </a:r>
            <a:r>
              <a:rPr lang="en-GB" sz="1800" u="sng">
                <a:solidFill>
                  <a:schemeClr val="hlink"/>
                </a:solidFill>
                <a:hlinkClick r:id="rId3"/>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8"/>
                  </a:ext>
                </a:extLst>
              </a:rPr>
              <a:t>Five Components of Equitable and Engaging Mathematics Instruction</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9"/>
                  </a:ext>
                </a:extLst>
              </a:rPr>
              <a:t>.</a:t>
            </a:r>
            <a:endParaRPr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0"/>
                </a:ext>
              </a:extLst>
            </a:endParaRPr>
          </a:p>
          <a:p>
            <a:pPr marL="457200" lvl="0" indent="-342900" algn="l" rtl="0">
              <a:lnSpc>
                <a:spcPct val="110000"/>
              </a:lnSpc>
              <a:spcBef>
                <a:spcPts val="1300"/>
              </a:spcBef>
              <a:spcAft>
                <a:spcPts val="1000"/>
              </a:spcAft>
              <a:buClr>
                <a:srgbClr val="00A000"/>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1"/>
                  </a:ext>
                </a:extLst>
              </a:rPr>
              <a:t>P</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2"/>
                  </a:ext>
                </a:extLst>
              </a:rPr>
              <a:t>rovide</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3"/>
                  </a:ext>
                </a:extLst>
              </a:rPr>
              <a:t> formative assessment data collection opportunities to support and inform instruction.</a:t>
            </a:r>
            <a:endParaRPr sz="1800"/>
          </a:p>
        </p:txBody>
      </p:sp>
      <p:pic>
        <p:nvPicPr>
          <p:cNvPr id="162" name="Google Shape;162;g37048f8c681_0_0" title="Screenshot 2025-06-12 at 17.01.28.png"/>
          <p:cNvPicPr preferRelativeResize="0"/>
          <p:nvPr/>
        </p:nvPicPr>
        <p:blipFill rotWithShape="1">
          <a:blip r:embed="rId4">
            <a:alphaModFix/>
          </a:blip>
          <a:srcRect l="-129080" t="6450" r="129080" b="-6449"/>
          <a:stretch/>
        </p:blipFill>
        <p:spPr>
          <a:xfrm>
            <a:off x="7928000" y="4042200"/>
            <a:ext cx="1728000" cy="2237950"/>
          </a:xfrm>
          <a:prstGeom prst="rect">
            <a:avLst/>
          </a:prstGeom>
          <a:noFill/>
          <a:ln>
            <a:noFill/>
          </a:ln>
        </p:spPr>
      </p:pic>
      <p:grpSp>
        <p:nvGrpSpPr>
          <p:cNvPr id="163" name="Google Shape;163;g37048f8c681_0_0"/>
          <p:cNvGrpSpPr/>
          <p:nvPr/>
        </p:nvGrpSpPr>
        <p:grpSpPr>
          <a:xfrm>
            <a:off x="8385157" y="3738387"/>
            <a:ext cx="981036" cy="1315291"/>
            <a:chOff x="7405932" y="173437"/>
            <a:chExt cx="981036" cy="1315291"/>
          </a:xfrm>
        </p:grpSpPr>
        <p:grpSp>
          <p:nvGrpSpPr>
            <p:cNvPr id="164" name="Google Shape;164;g37048f8c681_0_0"/>
            <p:cNvGrpSpPr/>
            <p:nvPr/>
          </p:nvGrpSpPr>
          <p:grpSpPr>
            <a:xfrm rot="4080661">
              <a:off x="7924713" y="227922"/>
              <a:ext cx="371965" cy="377126"/>
              <a:chOff x="7572716" y="3272053"/>
              <a:chExt cx="489368" cy="496098"/>
            </a:xfrm>
          </p:grpSpPr>
          <p:sp>
            <p:nvSpPr>
              <p:cNvPr id="165" name="Google Shape;165;g37048f8c681_0_0"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66" name="Google Shape;166;g37048f8c681_0_0"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67" name="Google Shape;167;g37048f8c681_0_0"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68" name="Google Shape;168;g37048f8c681_0_0"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69" name="Google Shape;169;g37048f8c681_0_0"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170" name="Google Shape;170;g37048f8c681_0_0"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171" name="Google Shape;171;g37048f8c681_0_0" descr="decorative" title="Surprised_green@4x-100.jpg"/>
            <p:cNvPicPr preferRelativeResize="0"/>
            <p:nvPr/>
          </p:nvPicPr>
          <p:blipFill rotWithShape="1">
            <a:blip r:embed="rId5">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Mild</a:t>
            </a:r>
            <a:endParaRPr/>
          </a:p>
        </p:txBody>
      </p:sp>
      <p:sp>
        <p:nvSpPr>
          <p:cNvPr id="177" name="Google Shape;177;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4"/>
                  </a:ext>
                </a:extLst>
              </a:rPr>
              <a:t>Mild 🌶️ </a:t>
            </a: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5"/>
                  </a:ext>
                </a:extLst>
              </a:rPr>
              <a:t>Introduction</a:t>
            </a:r>
            <a:endParaRPr sz="2600">
              <a:solidFill>
                <a:srgbClr val="2993D6"/>
              </a:solidFill>
            </a:endParaRPr>
          </a:p>
        </p:txBody>
      </p:sp>
      <p:sp>
        <p:nvSpPr>
          <p:cNvPr id="183" name="Google Shape;183;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9</a:t>
            </a:fld>
            <a:endParaRPr/>
          </a:p>
        </p:txBody>
      </p:sp>
      <p:sp>
        <p:nvSpPr>
          <p:cNvPr id="184" name="Google Shape;184;g35fa30c4f18_0_17"/>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2993D6"/>
              </a:buClr>
              <a:buSzPts val="1800"/>
              <a:buChar char="•"/>
            </a:pPr>
            <a:r>
              <a:rPr lang="en-GB" sz="1800" dirty="0"/>
              <a:t>Students will download the code on their </a:t>
            </a:r>
            <a:r>
              <a:rPr lang="en-GB" sz="1800" dirty="0" err="1"/>
              <a:t>micro:bit</a:t>
            </a:r>
            <a:r>
              <a:rPr lang="en-GB" sz="1800" dirty="0"/>
              <a:t> and use their </a:t>
            </a:r>
            <a:r>
              <a:rPr lang="en-GB" sz="1800" dirty="0" err="1"/>
              <a:t>micro:bit</a:t>
            </a:r>
            <a:r>
              <a:rPr lang="en-GB" sz="1800" dirty="0"/>
              <a:t> as a step counter.     </a:t>
            </a:r>
            <a:endParaRPr sz="1800" dirty="0"/>
          </a:p>
          <a:p>
            <a:pPr marL="457200" lvl="0" indent="-342900" algn="l" rtl="0">
              <a:lnSpc>
                <a:spcPct val="110000"/>
              </a:lnSpc>
              <a:spcBef>
                <a:spcPts val="1300"/>
              </a:spcBef>
              <a:spcAft>
                <a:spcPts val="0"/>
              </a:spcAft>
              <a:buClr>
                <a:srgbClr val="2993D6"/>
              </a:buClr>
              <a:buSzPts val="1800"/>
              <a:buChar char="•"/>
            </a:pPr>
            <a:r>
              <a:rPr lang="en-GB" sz="1800" dirty="0"/>
              <a:t>Students walk along the length and width of a rectangular area – such as the school gym, cafeteria, or playground – wearing</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6"/>
                  </a:ext>
                </a:extLst>
              </a:rPr>
              <a:t> the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6"/>
                  </a:ext>
                </a:extLst>
              </a:rPr>
              <a:t>micro:bit</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6"/>
                  </a:ext>
                </a:extLst>
              </a:rPr>
              <a:t> on their ankle or shoe. </a:t>
            </a:r>
            <a:endParaRPr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7"/>
                </a:ext>
              </a:extLst>
            </a:endParaRPr>
          </a:p>
          <a:p>
            <a:pPr marL="457200" lvl="0" indent="-342900" algn="l" rtl="0">
              <a:lnSpc>
                <a:spcPct val="110000"/>
              </a:lnSpc>
              <a:spcBef>
                <a:spcPts val="1300"/>
              </a:spcBef>
              <a:spcAft>
                <a:spcPts val="0"/>
              </a:spcAft>
              <a:buClr>
                <a:srgbClr val="2993D6"/>
              </a:buClr>
              <a:buSzPts val="18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8"/>
                  </a:ext>
                </a:extLst>
              </a:rPr>
              <a:t>They will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9"/>
                  </a:ext>
                </a:extLst>
              </a:rPr>
              <a:t>record</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0"/>
                  </a:ext>
                </a:extLst>
              </a:rPr>
              <a:t> how many steps they took for the length and width.</a:t>
            </a:r>
            <a:endParaRPr sz="1800" dirty="0"/>
          </a:p>
          <a:p>
            <a:pPr marL="914400" lvl="1" indent="-342900" algn="l" rtl="0">
              <a:spcBef>
                <a:spcPts val="1300"/>
              </a:spcBef>
              <a:spcAft>
                <a:spcPts val="0"/>
              </a:spcAft>
              <a:buClr>
                <a:srgbClr val="2993D6"/>
              </a:buClr>
              <a:buSzPts val="1800"/>
              <a:buChar char="•"/>
            </a:pPr>
            <a:r>
              <a:rPr lang="en-GB" sz="1800" dirty="0"/>
              <a:t>The </a:t>
            </a:r>
            <a:r>
              <a:rPr lang="en-GB" sz="1800">
                <a:solidFill>
                  <a:schemeClr val="tx1"/>
                </a:solidFill>
              </a:rPr>
              <a:t>step counter recording sheet</a:t>
            </a:r>
            <a:r>
              <a:rPr lang="en-GB" sz="1800" dirty="0"/>
              <a:t> can be used to record measurements. </a:t>
            </a:r>
            <a:endParaRPr sz="1800" dirty="0"/>
          </a:p>
          <a:p>
            <a:pPr marL="457200" lvl="0" indent="-342900" algn="l" rtl="0">
              <a:lnSpc>
                <a:spcPct val="110000"/>
              </a:lnSpc>
              <a:spcBef>
                <a:spcPts val="1300"/>
              </a:spcBef>
              <a:spcAft>
                <a:spcPts val="0"/>
              </a:spcAft>
              <a:buClr>
                <a:srgbClr val="2993D6"/>
              </a:buClr>
              <a:buSzPts val="1800"/>
              <a:buChar char="•"/>
            </a:pPr>
            <a:r>
              <a:rPr lang="en-GB" sz="1800" dirty="0"/>
              <a:t>They move on to calculating the perimeter and area of the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1"/>
                  </a:ext>
                </a:extLst>
              </a:rPr>
              <a:t>rectangle using </a:t>
            </a:r>
            <a:r>
              <a:rPr lang="en-GB" sz="1800" dirty="0"/>
              <a:t>their steps as a unit of measurement.  </a:t>
            </a:r>
            <a:endParaRPr sz="1800" dirty="0"/>
          </a:p>
        </p:txBody>
      </p:sp>
      <p:pic>
        <p:nvPicPr>
          <p:cNvPr id="185" name="Google Shape;185;g35fa30c4f18_0_17" descr="decorative"/>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86" name="Google Shape;186;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87" name="Google Shape;187;g35fa30c4f18_0_17" descr="Illustration of a boot to represent steps taken and measured with the micro:bit"/>
          <p:cNvPicPr preferRelativeResize="0"/>
          <p:nvPr/>
        </p:nvPicPr>
        <p:blipFill>
          <a:blip r:embed="rId4">
            <a:alphaModFix/>
          </a:blip>
          <a:stretch>
            <a:fillRect/>
          </a:stretch>
        </p:blipFill>
        <p:spPr>
          <a:xfrm flipH="1">
            <a:off x="7864050" y="4889500"/>
            <a:ext cx="1390650" cy="13906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2609</Words>
  <Application>Microsoft Office PowerPoint</Application>
  <PresentationFormat>A4 Paper (210x297 mm)</PresentationFormat>
  <Paragraphs>205</Paragraphs>
  <Slides>26</Slides>
  <Notes>26</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Office Theme</vt:lpstr>
      <vt:lpstr>Divider Slides</vt:lpstr>
      <vt:lpstr>What you need </vt:lpstr>
      <vt:lpstr>Exploring Perimeter and Area with Step Counter</vt:lpstr>
      <vt:lpstr>Computer Science Concepts</vt:lpstr>
      <vt:lpstr>How the Step Counter Works</vt:lpstr>
      <vt:lpstr>How to Assemble the micro:bit Wearable</vt:lpstr>
      <vt:lpstr>Pick Your Level</vt:lpstr>
      <vt:lpstr>Benefits of Computational Tools in Math Instruction</vt:lpstr>
      <vt:lpstr>PowerPoint Presentation</vt:lpstr>
      <vt:lpstr>Mild 🌶️ Introduction</vt:lpstr>
      <vt:lpstr>Mild 🌶️ Student Activity Steps</vt:lpstr>
      <vt:lpstr>Mild 🌶️ Code Details</vt:lpstr>
      <vt:lpstr>PowerPoint Presentation</vt:lpstr>
      <vt:lpstr>Medium 🌶️🌶️ Introduction</vt:lpstr>
      <vt:lpstr>Medium 🌶️🌶️ Student Activity Steps 1</vt:lpstr>
      <vt:lpstr>Medium 🌶️🌶️ Student Activity Steps 2</vt:lpstr>
      <vt:lpstr>Medium 🌶️🌶️ Student Activity Steps 3</vt:lpstr>
      <vt:lpstr>Medium 🌶️🌶️ Code Details</vt:lpstr>
      <vt:lpstr>PowerPoint Presentation</vt:lpstr>
      <vt:lpstr>Spicy 🌶️🌶️🌶️ Introduction</vt:lpstr>
      <vt:lpstr>Spicy 🌶️🌶️🌶️ Student Activity Steps 1</vt:lpstr>
      <vt:lpstr>Spicy 🌶️🌶️🌶️ Student Activity Steps 1</vt:lpstr>
      <vt:lpstr>Spicy 🌶️🌶️🌶️ Student Activity Steps 2</vt:lpstr>
      <vt:lpstr>Spicy 🌶️🌶️🌶️ Student Activity Steps 3</vt:lpstr>
      <vt:lpstr>Spicy 🌶️🌶️🌶️ Code Details</vt:lpstr>
      <vt:lpstr>PowerPoint Presentation</vt:lpstr>
      <vt:lpstr>Step Counter Extensions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guide</dc:title>
  <dc:subject/>
  <dc:creator>Micro:bit Educational Foundation</dc:creator>
  <cp:keywords/>
  <dc:description/>
  <cp:lastModifiedBy>Corey Rogers</cp:lastModifiedBy>
  <cp:revision>12</cp:revision>
  <dcterms:created xsi:type="dcterms:W3CDTF">2024-02-02T13:38:47Z</dcterms:created>
  <dcterms:modified xsi:type="dcterms:W3CDTF">2025-12-17T21:37:43Z</dcterms:modified>
  <cp:category/>
</cp:coreProperties>
</file>