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4" r:id="rId2"/>
  </p:sldMasterIdLst>
  <p:notesMasterIdLst>
    <p:notesMasterId r:id="rId29"/>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Lst>
  <p:sldSz cx="9906000" cy="6858000" type="A4"/>
  <p:notesSz cx="6858000" cy="9144000"/>
  <p:embeddedFontLst>
    <p:embeddedFont>
      <p:font typeface="Helvetica Neue" panose="02000503000000020004" pitchFamily="2" charset="0"/>
      <p:regular r:id="rId30"/>
      <p:bold r:id="rId31"/>
      <p:italic r:id="rId32"/>
      <p:boldItalic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913">
          <p15:clr>
            <a:srgbClr val="A4A3A4"/>
          </p15:clr>
        </p15:guide>
        <p15:guide id="2" pos="245">
          <p15:clr>
            <a:srgbClr val="A4A3A4"/>
          </p15:clr>
        </p15:guide>
        <p15:guide id="3" orient="horz" pos="769">
          <p15:clr>
            <a:srgbClr val="A4A3A4"/>
          </p15:clr>
        </p15:guide>
        <p15:guide id="4" pos="5995">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8" roundtripDataSignature="AMtx7mihZ2IESoRwslqbJILrTWchQP6XS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4D8866D-634A-487D-8AE2-BAB44C1F710D}">
  <a:tblStyle styleId="{24D8866D-634A-487D-8AE2-BAB44C1F710D}"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87"/>
  </p:normalViewPr>
  <p:slideViewPr>
    <p:cSldViewPr snapToGrid="0">
      <p:cViewPr varScale="1">
        <p:scale>
          <a:sx n="112" d="100"/>
          <a:sy n="112" d="100"/>
        </p:scale>
        <p:origin x="1400" y="200"/>
      </p:cViewPr>
      <p:guideLst>
        <p:guide orient="horz" pos="3913"/>
        <p:guide pos="245"/>
        <p:guide orient="horz" pos="769"/>
        <p:guide pos="5995"/>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21" Type="http://schemas.openxmlformats.org/officeDocument/2006/relationships/slide" Target="slides/slide19.xml"/><Relationship Id="rId42"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4.fntdata"/><Relationship Id="rId38" Type="http://customschemas.google.com/relationships/presentationmetadata" Target="meta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3.fntdata"/><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2.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font" Target="fonts/font1.fntdata"/><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1pPr>
            <a:lvl2pPr marL="914400" marR="0" lvl="1"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2pPr>
            <a:lvl3pPr marL="1371600" marR="0" lvl="2"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3pPr>
            <a:lvl4pPr marL="1828800" marR="0" lvl="3"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4pPr>
            <a:lvl5pPr marL="2286000" marR="0" lvl="4"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5pPr>
            <a:lvl6pPr marL="2743200" marR="0" lvl="5"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Helvetica Neue"/>
                <a:ea typeface="Helvetica Neue"/>
                <a:cs typeface="Helvetica Neue"/>
                <a:sym typeface="Helvetica Neue"/>
              </a:rPr>
              <a:t>‹#›</a:t>
            </a:fld>
            <a:endParaRPr sz="1200" b="0" i="0" u="none" strike="noStrike" cap="none">
              <a:solidFill>
                <a:schemeClr val="dk1"/>
              </a:solidFill>
              <a:latin typeface="Helvetica Neue"/>
              <a:ea typeface="Helvetica Neue"/>
              <a:cs typeface="Helvetica Neue"/>
              <a:sym typeface="Helvetica Neue"/>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drive.google.com/file/d/1AwLdjKRa3QnwDeicf5kPsx20PO0fmaEz/view?usp=sharing"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g35fec345a22_0_2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 name="Google Shape;72;g35fec345a22_0_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3" name="Google Shape;73;g35fec345a22_0_2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3669771b81a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6" name="Google Shape;196;g3669771b81a_0_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35fa30c4f18_0_9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7" name="Google Shape;207;g35fa30c4f18_0_9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3669771b81a_0_118: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0" name="Google Shape;220;g3669771b81a_0_118: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365ab73c13e_0_2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6" name="Google Shape;226;g365ab73c13e_0_2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3669771b81a_0_2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6" name="Google Shape;236;g3669771b81a_0_21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3706024d64f_0_1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7" name="Google Shape;247;g3706024d64f_0_1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g3669771b81a_0_2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8" name="Google Shape;258;g3669771b81a_0_21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365ab73c13e_0_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154064" lvl="0" indent="0" algn="l" rtl="0">
              <a:lnSpc>
                <a:spcPct val="110000"/>
              </a:lnSpc>
              <a:spcBef>
                <a:spcPts val="1300"/>
              </a:spcBef>
              <a:spcAft>
                <a:spcPts val="0"/>
              </a:spcAft>
              <a:buSzPts val="1400"/>
              <a:buNone/>
            </a:pPr>
            <a:endParaRPr/>
          </a:p>
        </p:txBody>
      </p:sp>
      <p:sp>
        <p:nvSpPr>
          <p:cNvPr id="269" name="Google Shape;269;g365ab73c13e_0_3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g3669771b81a_0_181: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2" name="Google Shape;282;g3669771b81a_0_181: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3669771b81a_0_2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8" name="Google Shape;288;g3669771b81a_0_23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g35d6a68a0a1_0_1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4" name="Google Shape;104;g35d6a68a0a1_0_13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365ab73c13e_0_14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98" name="Google Shape;298;g365ab73c13e_0_14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g37acb7539f1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08" name="Google Shape;308;g37acb7539f1_0_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g3706024d64f_0_2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24" name="Google Shape;324;g3706024d64f_0_2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g365ab73c13e_0_35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0" name="Google Shape;340;g365ab73c13e_0_35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g365ab73c13e_0_1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1" name="Google Shape;351;g365ab73c13e_0_12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Google Shape;363;g365ab73c13e_0_420: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64" name="Google Shape;364;g365ab73c13e_0_420:notes"/>
          <p:cNvSpPr>
            <a:spLocks noGrp="1" noRot="1" noChangeAspect="1"/>
          </p:cNvSpPr>
          <p:nvPr>
            <p:ph type="sldImg" idx="2"/>
          </p:nvPr>
        </p:nvSpPr>
        <p:spPr>
          <a:xfrm>
            <a:off x="952500" y="685800"/>
            <a:ext cx="4953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g35fa30c4f18_0_5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GB" sz="1000"/>
              <a:t>3.MD.D.8 Resolver problemas matemáticos y del mundo real en los que intervengan perímetros de polígonos, como hallar el perímetro dadas las longitudes de los lados, hallar una longitud lateral desconocida y exponer rectángulos con el mismo perímetro y áreas diferentes o con la misma área y perímetros diferentes.</a:t>
            </a:r>
            <a:endParaRPr/>
          </a:p>
        </p:txBody>
      </p:sp>
      <p:sp>
        <p:nvSpPr>
          <p:cNvPr id="370" name="Google Shape;370;g35fa30c4f18_0_5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g3712d637243_0_2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1" name="Google Shape;121;g3712d637243_0_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2" name="Google Shape;122;g3712d637243_0_2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GB"/>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365ab73c13e_0_8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0" name="Google Shape;130;g365ab73c13e_0_8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3712d637243_0_6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6" name="Google Shape;146;g3712d637243_0_6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5fe6bcad37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5" name="Google Shape;155;g35fe6bcad37_0_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37048f8c681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3" name="Google Shape;163;g37048f8c681_0_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g3669771b81a_0_55: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0" name="Google Shape;180;g3669771b81a_0_55: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35fa30c4f18_0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u="sng">
                <a:solidFill>
                  <a:schemeClr val="hlink"/>
                </a:solidFill>
                <a:hlinkClick r:id="rId3"/>
              </a:rPr>
              <a:t>https://drive.google.com/file/d/1AwLdjKRa3QnwDeicf5kPsx20PO0fmaEz/view?usp=sharing</a:t>
            </a:r>
            <a:r>
              <a:rPr lang="en-GB"/>
              <a:t> </a:t>
            </a:r>
            <a:endParaRPr/>
          </a:p>
        </p:txBody>
      </p:sp>
      <p:sp>
        <p:nvSpPr>
          <p:cNvPr id="186" name="Google Shape;186;g35fa30c4f18_0_1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chemeClr val="lt1"/>
        </a:solidFill>
        <a:effectLst/>
      </p:bgPr>
    </p:bg>
    <p:spTree>
      <p:nvGrpSpPr>
        <p:cNvPr id="1" name="Shape 15"/>
        <p:cNvGrpSpPr/>
        <p:nvPr/>
      </p:nvGrpSpPr>
      <p:grpSpPr>
        <a:xfrm>
          <a:off x="0" y="0"/>
          <a:ext cx="0" cy="0"/>
          <a:chOff x="0" y="0"/>
          <a:chExt cx="0" cy="0"/>
        </a:xfrm>
      </p:grpSpPr>
      <p:pic>
        <p:nvPicPr>
          <p:cNvPr id="16" name="Google Shape;16;p26"/>
          <p:cNvPicPr preferRelativeResize="0"/>
          <p:nvPr/>
        </p:nvPicPr>
        <p:blipFill rotWithShape="1">
          <a:blip r:embed="rId2">
            <a:alphaModFix/>
          </a:blip>
          <a:srcRect/>
          <a:stretch/>
        </p:blipFill>
        <p:spPr>
          <a:xfrm>
            <a:off x="1" y="-253998"/>
            <a:ext cx="9905998" cy="7111999"/>
          </a:xfrm>
          <a:prstGeom prst="rect">
            <a:avLst/>
          </a:prstGeom>
          <a:noFill/>
          <a:ln>
            <a:noFill/>
          </a:ln>
        </p:spPr>
      </p:pic>
      <p:sp>
        <p:nvSpPr>
          <p:cNvPr id="17" name="Google Shape;17;p26"/>
          <p:cNvSpPr/>
          <p:nvPr/>
        </p:nvSpPr>
        <p:spPr>
          <a:xfrm>
            <a:off x="4418076" y="950976"/>
            <a:ext cx="1159002" cy="1316736"/>
          </a:xfrm>
          <a:custGeom>
            <a:avLst/>
            <a:gdLst/>
            <a:ahLst/>
            <a:cxnLst/>
            <a:rect l="l" t="t" r="r" b="b"/>
            <a:pathLst>
              <a:path w="1069848" h="987552" extrusionOk="0">
                <a:moveTo>
                  <a:pt x="228600" y="36576"/>
                </a:moveTo>
                <a:lnTo>
                  <a:pt x="0" y="658368"/>
                </a:lnTo>
                <a:lnTo>
                  <a:pt x="109728" y="859536"/>
                </a:lnTo>
                <a:lnTo>
                  <a:pt x="356616" y="877824"/>
                </a:lnTo>
                <a:lnTo>
                  <a:pt x="640080" y="987552"/>
                </a:lnTo>
                <a:lnTo>
                  <a:pt x="1014984" y="969264"/>
                </a:lnTo>
                <a:lnTo>
                  <a:pt x="1042416" y="722376"/>
                </a:lnTo>
                <a:lnTo>
                  <a:pt x="1069848" y="246888"/>
                </a:lnTo>
                <a:lnTo>
                  <a:pt x="850392" y="0"/>
                </a:lnTo>
                <a:lnTo>
                  <a:pt x="228600" y="3657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pic>
        <p:nvPicPr>
          <p:cNvPr id="18" name="Google Shape;18;p26" descr="A picture containing black, darkness, black and white&#10;&#10;Description automatically generated"/>
          <p:cNvPicPr preferRelativeResize="0"/>
          <p:nvPr/>
        </p:nvPicPr>
        <p:blipFill rotWithShape="1">
          <a:blip r:embed="rId3">
            <a:alphaModFix/>
          </a:blip>
          <a:srcRect/>
          <a:stretch/>
        </p:blipFill>
        <p:spPr>
          <a:xfrm>
            <a:off x="4491769" y="720187"/>
            <a:ext cx="1238250" cy="1524000"/>
          </a:xfrm>
          <a:prstGeom prst="rect">
            <a:avLst/>
          </a:prstGeom>
          <a:noFill/>
          <a:ln>
            <a:noFill/>
          </a:ln>
        </p:spPr>
      </p:pic>
      <p:pic>
        <p:nvPicPr>
          <p:cNvPr id="19" name="Google Shape;19;p26" descr="A picture containing black, darkness&#10;&#10;Description automatically generated"/>
          <p:cNvPicPr preferRelativeResize="0"/>
          <p:nvPr/>
        </p:nvPicPr>
        <p:blipFill rotWithShape="1">
          <a:blip r:embed="rId4">
            <a:alphaModFix/>
          </a:blip>
          <a:srcRect/>
          <a:stretch/>
        </p:blipFill>
        <p:spPr>
          <a:xfrm>
            <a:off x="4172298" y="1440230"/>
            <a:ext cx="565249" cy="632447"/>
          </a:xfrm>
          <a:prstGeom prst="rect">
            <a:avLst/>
          </a:prstGeom>
          <a:noFill/>
          <a:ln>
            <a:noFill/>
          </a:ln>
        </p:spPr>
      </p:pic>
      <p:pic>
        <p:nvPicPr>
          <p:cNvPr id="20" name="Google Shape;20;p26"/>
          <p:cNvPicPr preferRelativeResize="0"/>
          <p:nvPr/>
        </p:nvPicPr>
        <p:blipFill rotWithShape="1">
          <a:blip r:embed="rId5">
            <a:alphaModFix/>
          </a:blip>
          <a:srcRect/>
          <a:stretch/>
        </p:blipFill>
        <p:spPr>
          <a:xfrm>
            <a:off x="1178213" y="1196017"/>
            <a:ext cx="2947323" cy="594155"/>
          </a:xfrm>
          <a:prstGeom prst="rect">
            <a:avLst/>
          </a:prstGeom>
          <a:noFill/>
          <a:ln>
            <a:noFill/>
          </a:ln>
        </p:spPr>
      </p:pic>
      <p:sp>
        <p:nvSpPr>
          <p:cNvPr id="21" name="Google Shape;21;p26"/>
          <p:cNvSpPr/>
          <p:nvPr/>
        </p:nvSpPr>
        <p:spPr>
          <a:xfrm>
            <a:off x="326898" y="4498848"/>
            <a:ext cx="1495806" cy="1914144"/>
          </a:xfrm>
          <a:custGeom>
            <a:avLst/>
            <a:gdLst/>
            <a:ahLst/>
            <a:cxnLst/>
            <a:rect l="l" t="t" r="r" b="b"/>
            <a:pathLst>
              <a:path w="1380744" h="1435608" extrusionOk="0">
                <a:moveTo>
                  <a:pt x="365760" y="219456"/>
                </a:moveTo>
                <a:lnTo>
                  <a:pt x="411480" y="192024"/>
                </a:lnTo>
                <a:lnTo>
                  <a:pt x="722376" y="0"/>
                </a:lnTo>
                <a:lnTo>
                  <a:pt x="1097280" y="82296"/>
                </a:lnTo>
                <a:lnTo>
                  <a:pt x="1335024" y="292608"/>
                </a:lnTo>
                <a:lnTo>
                  <a:pt x="1380744" y="630936"/>
                </a:lnTo>
                <a:lnTo>
                  <a:pt x="1298448" y="950976"/>
                </a:lnTo>
                <a:lnTo>
                  <a:pt x="1115568" y="1207008"/>
                </a:lnTo>
                <a:lnTo>
                  <a:pt x="685800" y="1426464"/>
                </a:lnTo>
                <a:lnTo>
                  <a:pt x="265176" y="1435608"/>
                </a:lnTo>
                <a:lnTo>
                  <a:pt x="0" y="1307592"/>
                </a:lnTo>
                <a:lnTo>
                  <a:pt x="18288" y="804672"/>
                </a:lnTo>
                <a:lnTo>
                  <a:pt x="365760" y="21945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pic>
        <p:nvPicPr>
          <p:cNvPr id="22" name="Google Shape;22;p26" descr="A black and white image of a bird&#10;&#10;Description automatically generated with low confidence"/>
          <p:cNvPicPr preferRelativeResize="0"/>
          <p:nvPr/>
        </p:nvPicPr>
        <p:blipFill rotWithShape="1">
          <a:blip r:embed="rId6">
            <a:alphaModFix/>
          </a:blip>
          <a:srcRect/>
          <a:stretch/>
        </p:blipFill>
        <p:spPr>
          <a:xfrm>
            <a:off x="265456" y="4718689"/>
            <a:ext cx="1389592" cy="1507067"/>
          </a:xfrm>
          <a:prstGeom prst="rect">
            <a:avLst/>
          </a:prstGeom>
          <a:noFill/>
          <a:ln>
            <a:noFill/>
          </a:ln>
        </p:spPr>
      </p:pic>
      <p:pic>
        <p:nvPicPr>
          <p:cNvPr id="23" name="Google Shape;23;p26" descr="A picture containing black, darkness, black and white&#10;&#10;Description automatically generated"/>
          <p:cNvPicPr preferRelativeResize="0"/>
          <p:nvPr/>
        </p:nvPicPr>
        <p:blipFill rotWithShape="1">
          <a:blip r:embed="rId7">
            <a:alphaModFix/>
          </a:blip>
          <a:srcRect/>
          <a:stretch/>
        </p:blipFill>
        <p:spPr>
          <a:xfrm>
            <a:off x="78930" y="6036007"/>
            <a:ext cx="522817" cy="423333"/>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Divider Dusk Orange">
  <p:cSld name="Divider Dusk Orange">
    <p:bg>
      <p:bgPr>
        <a:solidFill>
          <a:schemeClr val="accent4"/>
        </a:solidFill>
        <a:effectLst/>
      </p:bgPr>
    </p:bg>
    <p:spTree>
      <p:nvGrpSpPr>
        <p:cNvPr id="1" name="Shape 64"/>
        <p:cNvGrpSpPr/>
        <p:nvPr/>
      </p:nvGrpSpPr>
      <p:grpSpPr>
        <a:xfrm>
          <a:off x="0" y="0"/>
          <a:ext cx="0" cy="0"/>
          <a:chOff x="0" y="0"/>
          <a:chExt cx="0" cy="0"/>
        </a:xfrm>
      </p:grpSpPr>
      <p:sp>
        <p:nvSpPr>
          <p:cNvPr id="65" name="Google Shape;65;g3669771b81a_0_199"/>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 name="Google Shape;66;g3669771b81a_0_199"/>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Divider Polar Teal">
  <p:cSld name="Divider Polar Teal">
    <p:bg>
      <p:bgPr>
        <a:solidFill>
          <a:schemeClr val="accent6"/>
        </a:solidFill>
        <a:effectLst/>
      </p:bgPr>
    </p:bg>
    <p:spTree>
      <p:nvGrpSpPr>
        <p:cNvPr id="1" name="Shape 67"/>
        <p:cNvGrpSpPr/>
        <p:nvPr/>
      </p:nvGrpSpPr>
      <p:grpSpPr>
        <a:xfrm>
          <a:off x="0" y="0"/>
          <a:ext cx="0" cy="0"/>
          <a:chOff x="0" y="0"/>
          <a:chExt cx="0" cy="0"/>
        </a:xfrm>
      </p:grpSpPr>
      <p:sp>
        <p:nvSpPr>
          <p:cNvPr id="68" name="Google Shape;68;g3669771b81a_0_205"/>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g3669771b81a_0_205"/>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lumn">
  <p:cSld name="Column">
    <p:spTree>
      <p:nvGrpSpPr>
        <p:cNvPr id="1" name="Shape 24"/>
        <p:cNvGrpSpPr/>
        <p:nvPr/>
      </p:nvGrpSpPr>
      <p:grpSpPr>
        <a:xfrm>
          <a:off x="0" y="0"/>
          <a:ext cx="0" cy="0"/>
          <a:chOff x="0" y="0"/>
          <a:chExt cx="0" cy="0"/>
        </a:xfrm>
      </p:grpSpPr>
      <p:sp>
        <p:nvSpPr>
          <p:cNvPr id="25" name="Google Shape;25;p29"/>
          <p:cNvSpPr txBox="1">
            <a:spLocks noGrp="1"/>
          </p:cNvSpPr>
          <p:nvPr>
            <p:ph type="title"/>
          </p:nvPr>
        </p:nvSpPr>
        <p:spPr>
          <a:xfrm>
            <a:off x="681037" y="456073"/>
            <a:ext cx="8543925" cy="91125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29"/>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29"/>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29"/>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29" name="Google Shape;29;p29"/>
          <p:cNvSpPr txBox="1">
            <a:spLocks noGrp="1"/>
          </p:cNvSpPr>
          <p:nvPr>
            <p:ph type="body" idx="1"/>
          </p:nvPr>
        </p:nvSpPr>
        <p:spPr>
          <a:xfrm>
            <a:off x="681036" y="1548371"/>
            <a:ext cx="4132101"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0" name="Google Shape;30;p29"/>
          <p:cNvSpPr txBox="1">
            <a:spLocks noGrp="1"/>
          </p:cNvSpPr>
          <p:nvPr>
            <p:ph type="body" idx="2"/>
          </p:nvPr>
        </p:nvSpPr>
        <p:spPr>
          <a:xfrm>
            <a:off x="5092861" y="1548371"/>
            <a:ext cx="4132101"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1" name="Google Shape;31;p29"/>
          <p:cNvSpPr txBox="1"/>
          <p:nvPr/>
        </p:nvSpPr>
        <p:spPr>
          <a:xfrm>
            <a:off x="121299" y="83975"/>
            <a:ext cx="4971561"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3.er curso - Explorar el perímetro y el área con el contador de pasos</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USE">
  <p:cSld name="USE">
    <p:spTree>
      <p:nvGrpSpPr>
        <p:cNvPr id="1" name="Shape 32"/>
        <p:cNvGrpSpPr/>
        <p:nvPr/>
      </p:nvGrpSpPr>
      <p:grpSpPr>
        <a:xfrm>
          <a:off x="0" y="0"/>
          <a:ext cx="0" cy="0"/>
          <a:chOff x="0" y="0"/>
          <a:chExt cx="0" cy="0"/>
        </a:xfrm>
      </p:grpSpPr>
      <p:sp>
        <p:nvSpPr>
          <p:cNvPr id="33" name="Google Shape;33;p27"/>
          <p:cNvSpPr txBox="1">
            <a:spLocks noGrp="1"/>
          </p:cNvSpPr>
          <p:nvPr>
            <p:ph type="title"/>
          </p:nvPr>
        </p:nvSpPr>
        <p:spPr>
          <a:xfrm>
            <a:off x="681037" y="456073"/>
            <a:ext cx="8543925" cy="91125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27"/>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27"/>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27"/>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37" name="Google Shape;37;p27"/>
          <p:cNvSpPr txBox="1">
            <a:spLocks noGrp="1"/>
          </p:cNvSpPr>
          <p:nvPr>
            <p:ph type="body" idx="1"/>
          </p:nvPr>
        </p:nvSpPr>
        <p:spPr>
          <a:xfrm>
            <a:off x="681036" y="1548371"/>
            <a:ext cx="8543925"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8" name="Google Shape;38;p27"/>
          <p:cNvSpPr txBox="1"/>
          <p:nvPr/>
        </p:nvSpPr>
        <p:spPr>
          <a:xfrm>
            <a:off x="121299" y="83975"/>
            <a:ext cx="5554881"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3.er curso - Explorar el perímetro y el área con el contador de pasos</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4_Title Only">
  <p:cSld name="4_Title Only">
    <p:spTree>
      <p:nvGrpSpPr>
        <p:cNvPr id="1" name="Shape 39"/>
        <p:cNvGrpSpPr/>
        <p:nvPr/>
      </p:nvGrpSpPr>
      <p:grpSpPr>
        <a:xfrm>
          <a:off x="0" y="0"/>
          <a:ext cx="0" cy="0"/>
          <a:chOff x="0" y="0"/>
          <a:chExt cx="0" cy="0"/>
        </a:xfrm>
      </p:grpSpPr>
      <p:sp>
        <p:nvSpPr>
          <p:cNvPr id="40" name="Google Shape;40;p28"/>
          <p:cNvSpPr txBox="1">
            <a:spLocks noGrp="1"/>
          </p:cNvSpPr>
          <p:nvPr>
            <p:ph type="title"/>
          </p:nvPr>
        </p:nvSpPr>
        <p:spPr>
          <a:xfrm>
            <a:off x="460997" y="369143"/>
            <a:ext cx="3822841" cy="830246"/>
          </a:xfrm>
          <a:prstGeom prst="rect">
            <a:avLst/>
          </a:prstGeom>
          <a:noFill/>
          <a:ln>
            <a:noFill/>
          </a:ln>
        </p:spPr>
        <p:txBody>
          <a:bodyPr spcFirstLastPara="1" wrap="square" lIns="0" tIns="180000" rIns="0" bIns="180000" anchor="ctr" anchorCtr="0">
            <a:spAutoFit/>
          </a:bodyPr>
          <a:lstStyle>
            <a:lvl1pPr lvl="0" algn="l">
              <a:lnSpc>
                <a:spcPct val="90000"/>
              </a:lnSpc>
              <a:spcBef>
                <a:spcPts val="0"/>
              </a:spcBef>
              <a:spcAft>
                <a:spcPts val="0"/>
              </a:spcAft>
              <a:buClr>
                <a:srgbClr val="000000"/>
              </a:buClr>
              <a:buSzPts val="3033"/>
              <a:buFont typeface="Helvetica Neue"/>
              <a:buNone/>
              <a:defRPr sz="3033" b="0" i="0">
                <a:solidFill>
                  <a:srgbClr val="000000"/>
                </a:solidFill>
                <a:latin typeface="Helvetica Neue"/>
                <a:ea typeface="Helvetica Neue"/>
                <a:cs typeface="Helvetica Neue"/>
                <a:sym typeface="Helvetica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28"/>
          <p:cNvSpPr txBox="1"/>
          <p:nvPr/>
        </p:nvSpPr>
        <p:spPr>
          <a:xfrm>
            <a:off x="9539907" y="6509187"/>
            <a:ext cx="452231" cy="2757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92"/>
              <a:buFont typeface="Arial"/>
              <a:buNone/>
            </a:pPr>
            <a:fld id="{00000000-1234-1234-1234-123412341234}" type="slidenum">
              <a:rPr lang="en-GB" sz="1192" b="0" i="0" u="none" strike="noStrike" cap="none">
                <a:solidFill>
                  <a:srgbClr val="7F7F7F"/>
                </a:solidFill>
                <a:latin typeface="Helvetica Neue"/>
                <a:ea typeface="Helvetica Neue"/>
                <a:cs typeface="Helvetica Neue"/>
                <a:sym typeface="Helvetica Neue"/>
              </a:rPr>
              <a:t>‹#›</a:t>
            </a:fld>
            <a:endParaRPr sz="1192" b="0" i="0" u="none" strike="noStrike" cap="none">
              <a:solidFill>
                <a:srgbClr val="7F7F7F"/>
              </a:solidFill>
              <a:latin typeface="Helvetica Neue"/>
              <a:ea typeface="Helvetica Neue"/>
              <a:cs typeface="Helvetica Neue"/>
              <a:sym typeface="Helvetica Neue"/>
            </a:endParaRPr>
          </a:p>
        </p:txBody>
      </p:sp>
      <p:sp>
        <p:nvSpPr>
          <p:cNvPr id="42" name="Google Shape;42;p28"/>
          <p:cNvSpPr txBox="1"/>
          <p:nvPr/>
        </p:nvSpPr>
        <p:spPr>
          <a:xfrm>
            <a:off x="121300" y="83975"/>
            <a:ext cx="43704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3rd Grade - Exploring Perimeter and Area with Step Counter</a:t>
            </a:r>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p:cSld name="Title Slide">
    <p:bg>
      <p:bgPr>
        <a:solidFill>
          <a:schemeClr val="lt1"/>
        </a:solidFill>
        <a:effectLst/>
      </p:bgPr>
    </p:bg>
    <p:spTree>
      <p:nvGrpSpPr>
        <p:cNvPr id="1" name="Shape 43"/>
        <p:cNvGrpSpPr/>
        <p:nvPr/>
      </p:nvGrpSpPr>
      <p:grpSpPr>
        <a:xfrm>
          <a:off x="0" y="0"/>
          <a:ext cx="0" cy="0"/>
          <a:chOff x="0" y="0"/>
          <a:chExt cx="0" cy="0"/>
        </a:xfrm>
      </p:grpSpPr>
      <p:pic>
        <p:nvPicPr>
          <p:cNvPr id="44" name="Google Shape;44;p30"/>
          <p:cNvPicPr preferRelativeResize="0"/>
          <p:nvPr/>
        </p:nvPicPr>
        <p:blipFill rotWithShape="1">
          <a:blip r:embed="rId2">
            <a:alphaModFix/>
          </a:blip>
          <a:srcRect/>
          <a:stretch/>
        </p:blipFill>
        <p:spPr>
          <a:xfrm>
            <a:off x="801785" y="1196017"/>
            <a:ext cx="2947323" cy="594155"/>
          </a:xfrm>
          <a:prstGeom prst="rect">
            <a:avLst/>
          </a:prstGeom>
          <a:noFill/>
          <a:ln>
            <a:noFill/>
          </a:ln>
        </p:spPr>
      </p:pic>
      <p:sp>
        <p:nvSpPr>
          <p:cNvPr id="45" name="Google Shape;45;p30"/>
          <p:cNvSpPr txBox="1">
            <a:spLocks noGrp="1"/>
          </p:cNvSpPr>
          <p:nvPr>
            <p:ph type="ctrTitle"/>
          </p:nvPr>
        </p:nvSpPr>
        <p:spPr>
          <a:xfrm>
            <a:off x="887451" y="3126259"/>
            <a:ext cx="5437923" cy="1320490"/>
          </a:xfrm>
          <a:prstGeom prst="rect">
            <a:avLst/>
          </a:prstGeom>
          <a:noFill/>
          <a:ln>
            <a:noFill/>
          </a:ln>
        </p:spPr>
        <p:txBody>
          <a:bodyPr spcFirstLastPara="1" wrap="square" lIns="0" tIns="0" rIns="0" bIns="0" anchor="t" anchorCtr="0">
            <a:spAutoFit/>
          </a:bodyPr>
          <a:lstStyle>
            <a:lvl1pPr lvl="0" algn="l">
              <a:lnSpc>
                <a:spcPct val="90000"/>
              </a:lnSpc>
              <a:spcBef>
                <a:spcPts val="0"/>
              </a:spcBef>
              <a:spcAft>
                <a:spcPts val="0"/>
              </a:spcAft>
              <a:buClr>
                <a:srgbClr val="000000"/>
              </a:buClr>
              <a:buSzPts val="4767"/>
              <a:buFont typeface="Arial"/>
              <a:buNone/>
              <a:defRPr sz="4767">
                <a:solidFill>
                  <a:srgbClr val="0000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Divider Lantern Blue">
  <p:cSld name="Divider Lantern Blue">
    <p:bg>
      <p:bgPr>
        <a:solidFill>
          <a:schemeClr val="accent2"/>
        </a:solidFill>
        <a:effectLst/>
      </p:bgPr>
    </p:bg>
    <p:spTree>
      <p:nvGrpSpPr>
        <p:cNvPr id="1" name="Shape 52"/>
        <p:cNvGrpSpPr/>
        <p:nvPr/>
      </p:nvGrpSpPr>
      <p:grpSpPr>
        <a:xfrm>
          <a:off x="0" y="0"/>
          <a:ext cx="0" cy="0"/>
          <a:chOff x="0" y="0"/>
          <a:chExt cx="0" cy="0"/>
        </a:xfrm>
      </p:grpSpPr>
      <p:sp>
        <p:nvSpPr>
          <p:cNvPr id="53" name="Google Shape;53;g3669771b81a_0_193"/>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 name="Google Shape;54;g3669771b81a_0_193"/>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Divider Polar Purple">
  <p:cSld name="Divider Polar Purple">
    <p:bg>
      <p:bgPr>
        <a:solidFill>
          <a:schemeClr val="accent5"/>
        </a:solidFill>
        <a:effectLst/>
      </p:bgPr>
    </p:bg>
    <p:spTree>
      <p:nvGrpSpPr>
        <p:cNvPr id="1" name="Shape 55"/>
        <p:cNvGrpSpPr/>
        <p:nvPr/>
      </p:nvGrpSpPr>
      <p:grpSpPr>
        <a:xfrm>
          <a:off x="0" y="0"/>
          <a:ext cx="0" cy="0"/>
          <a:chOff x="0" y="0"/>
          <a:chExt cx="0" cy="0"/>
        </a:xfrm>
      </p:grpSpPr>
      <p:sp>
        <p:nvSpPr>
          <p:cNvPr id="56" name="Google Shape;56;g3669771b81a_0_202"/>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 name="Google Shape;57;g3669771b81a_0_202"/>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Divider Dusk Red">
  <p:cSld name="Divider Dusk Red">
    <p:bg>
      <p:bgPr>
        <a:solidFill>
          <a:schemeClr val="accent3"/>
        </a:solidFill>
        <a:effectLst/>
      </p:bgPr>
    </p:bg>
    <p:spTree>
      <p:nvGrpSpPr>
        <p:cNvPr id="1" name="Shape 58"/>
        <p:cNvGrpSpPr/>
        <p:nvPr/>
      </p:nvGrpSpPr>
      <p:grpSpPr>
        <a:xfrm>
          <a:off x="0" y="0"/>
          <a:ext cx="0" cy="0"/>
          <a:chOff x="0" y="0"/>
          <a:chExt cx="0" cy="0"/>
        </a:xfrm>
      </p:grpSpPr>
      <p:sp>
        <p:nvSpPr>
          <p:cNvPr id="59" name="Google Shape;59;g3669771b81a_0_196"/>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0" name="Google Shape;60;g3669771b81a_0_196"/>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Divider Lantern Green">
  <p:cSld name="Divider Lantern Green">
    <p:bg>
      <p:bgPr>
        <a:solidFill>
          <a:schemeClr val="accent1"/>
        </a:solidFill>
        <a:effectLst/>
      </p:bgPr>
    </p:bg>
    <p:spTree>
      <p:nvGrpSpPr>
        <p:cNvPr id="1" name="Shape 61"/>
        <p:cNvGrpSpPr/>
        <p:nvPr/>
      </p:nvGrpSpPr>
      <p:grpSpPr>
        <a:xfrm>
          <a:off x="0" y="0"/>
          <a:ext cx="0" cy="0"/>
          <a:chOff x="0" y="0"/>
          <a:chExt cx="0" cy="0"/>
        </a:xfrm>
      </p:grpSpPr>
      <p:sp>
        <p:nvSpPr>
          <p:cNvPr id="62" name="Google Shape;62;g3669771b81a_0_208"/>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 name="Google Shape;63;g3669771b81a_0_208"/>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8.xml"/><Relationship Id="rId7"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5"/>
          <p:cNvSpPr txBox="1">
            <a:spLocks noGrp="1"/>
          </p:cNvSpPr>
          <p:nvPr>
            <p:ph type="title"/>
          </p:nvPr>
        </p:nvSpPr>
        <p:spPr>
          <a:xfrm>
            <a:off x="681038" y="365125"/>
            <a:ext cx="8543925"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575"/>
              <a:buFont typeface="Arial"/>
              <a:buNone/>
              <a:defRPr sz="3575"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5"/>
          <p:cNvSpPr txBox="1">
            <a:spLocks noGrp="1"/>
          </p:cNvSpPr>
          <p:nvPr>
            <p:ph type="body" idx="1"/>
          </p:nvPr>
        </p:nvSpPr>
        <p:spPr>
          <a:xfrm>
            <a:off x="681038" y="1825625"/>
            <a:ext cx="8543925" cy="4351339"/>
          </a:xfrm>
          <a:prstGeom prst="rect">
            <a:avLst/>
          </a:prstGeom>
          <a:noFill/>
          <a:ln>
            <a:noFill/>
          </a:ln>
        </p:spPr>
        <p:txBody>
          <a:bodyPr spcFirstLastPara="1" wrap="square" lIns="91425" tIns="45700" rIns="91425" bIns="45700" anchor="t" anchorCtr="0">
            <a:normAutofit/>
          </a:bodyPr>
          <a:lstStyle>
            <a:lvl1pPr marL="457200" marR="0" lvl="0" indent="-373062" algn="l" rtl="0">
              <a:lnSpc>
                <a:spcPct val="90000"/>
              </a:lnSpc>
              <a:spcBef>
                <a:spcPts val="812"/>
              </a:spcBef>
              <a:spcAft>
                <a:spcPts val="0"/>
              </a:spcAft>
              <a:buClr>
                <a:schemeClr val="dk1"/>
              </a:buClr>
              <a:buSzPts val="2275"/>
              <a:buFont typeface="Arial"/>
              <a:buChar char="•"/>
              <a:defRPr sz="2275" b="0" i="0" u="none" strike="noStrike" cap="none">
                <a:solidFill>
                  <a:schemeClr val="dk1"/>
                </a:solidFill>
                <a:latin typeface="Helvetica Neue"/>
                <a:ea typeface="Helvetica Neue"/>
                <a:cs typeface="Helvetica Neue"/>
                <a:sym typeface="Helvetica Neue"/>
              </a:defRPr>
            </a:lvl1pPr>
            <a:lvl2pPr marL="914400" marR="0" lvl="1" indent="-352425" algn="l" rtl="0">
              <a:lnSpc>
                <a:spcPct val="90000"/>
              </a:lnSpc>
              <a:spcBef>
                <a:spcPts val="406"/>
              </a:spcBef>
              <a:spcAft>
                <a:spcPts val="0"/>
              </a:spcAft>
              <a:buClr>
                <a:schemeClr val="dk1"/>
              </a:buClr>
              <a:buSzPts val="1950"/>
              <a:buFont typeface="Arial"/>
              <a:buChar char="•"/>
              <a:defRPr sz="1950" b="0" i="0" u="none" strike="noStrike" cap="none">
                <a:solidFill>
                  <a:schemeClr val="dk1"/>
                </a:solidFill>
                <a:latin typeface="Helvetica Neue"/>
                <a:ea typeface="Helvetica Neue"/>
                <a:cs typeface="Helvetica Neue"/>
                <a:sym typeface="Helvetica Neue"/>
              </a:defRPr>
            </a:lvl2pPr>
            <a:lvl3pPr marL="1371600" marR="0" lvl="2" indent="-331787" algn="l" rtl="0">
              <a:lnSpc>
                <a:spcPct val="90000"/>
              </a:lnSpc>
              <a:spcBef>
                <a:spcPts val="406"/>
              </a:spcBef>
              <a:spcAft>
                <a:spcPts val="0"/>
              </a:spcAft>
              <a:buClr>
                <a:schemeClr val="dk1"/>
              </a:buClr>
              <a:buSzPts val="1625"/>
              <a:buFont typeface="Arial"/>
              <a:buChar char="•"/>
              <a:defRPr sz="1625" b="0" i="0" u="none" strike="noStrike" cap="none">
                <a:solidFill>
                  <a:schemeClr val="dk1"/>
                </a:solidFill>
                <a:latin typeface="Helvetica Neue"/>
                <a:ea typeface="Helvetica Neue"/>
                <a:cs typeface="Helvetica Neue"/>
                <a:sym typeface="Helvetica Neue"/>
              </a:defRPr>
            </a:lvl3pPr>
            <a:lvl4pPr marL="1828800" marR="0" lvl="3"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4pPr>
            <a:lvl5pPr marL="2286000" marR="0" lvl="4"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5pPr>
            <a:lvl6pPr marL="2743200" marR="0" lvl="5"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6pPr>
            <a:lvl7pPr marL="3200400" marR="0" lvl="6"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7pPr>
            <a:lvl8pPr marL="3657600" marR="0" lvl="7"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8pPr>
            <a:lvl9pPr marL="4114800" marR="0" lvl="8"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9pPr>
          </a:lstStyle>
          <a:p>
            <a:endParaRPr/>
          </a:p>
        </p:txBody>
      </p:sp>
      <p:sp>
        <p:nvSpPr>
          <p:cNvPr id="12" name="Google Shape;12;p25"/>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975"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13" name="Google Shape;13;p25"/>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975"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14" name="Google Shape;14;p25"/>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6"/>
        <p:cNvGrpSpPr/>
        <p:nvPr/>
      </p:nvGrpSpPr>
      <p:grpSpPr>
        <a:xfrm>
          <a:off x="0" y="0"/>
          <a:ext cx="0" cy="0"/>
          <a:chOff x="0" y="0"/>
          <a:chExt cx="0" cy="0"/>
        </a:xfrm>
      </p:grpSpPr>
      <p:pic>
        <p:nvPicPr>
          <p:cNvPr id="47" name="Google Shape;47;g3669771b81a_0_186" descr="A close up of a logo&#10;&#10;Description automatically generated"/>
          <p:cNvPicPr preferRelativeResize="0"/>
          <p:nvPr/>
        </p:nvPicPr>
        <p:blipFill rotWithShape="1">
          <a:blip r:embed="rId8">
            <a:alphaModFix/>
          </a:blip>
          <a:srcRect/>
          <a:stretch/>
        </p:blipFill>
        <p:spPr>
          <a:xfrm>
            <a:off x="7799472" y="461975"/>
            <a:ext cx="1667467" cy="281259"/>
          </a:xfrm>
          <a:prstGeom prst="rect">
            <a:avLst/>
          </a:prstGeom>
          <a:noFill/>
          <a:ln>
            <a:noFill/>
          </a:ln>
        </p:spPr>
      </p:pic>
      <p:sp>
        <p:nvSpPr>
          <p:cNvPr id="48" name="Google Shape;48;g3669771b81a_0_186"/>
          <p:cNvSpPr txBox="1">
            <a:spLocks noGrp="1"/>
          </p:cNvSpPr>
          <p:nvPr>
            <p:ph type="title"/>
          </p:nvPr>
        </p:nvSpPr>
        <p:spPr>
          <a:xfrm>
            <a:off x="681038" y="365126"/>
            <a:ext cx="8544000" cy="13257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399"/>
              <a:buFont typeface="Arial"/>
              <a:buNone/>
              <a:defRPr sz="4399"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9" name="Google Shape;49;g3669771b81a_0_186"/>
          <p:cNvSpPr txBox="1">
            <a:spLocks noGrp="1"/>
          </p:cNvSpPr>
          <p:nvPr>
            <p:ph type="body" idx="1"/>
          </p:nvPr>
        </p:nvSpPr>
        <p:spPr>
          <a:xfrm>
            <a:off x="681038" y="1825625"/>
            <a:ext cx="8544000" cy="4351200"/>
          </a:xfrm>
          <a:prstGeom prst="rect">
            <a:avLst/>
          </a:prstGeom>
          <a:noFill/>
          <a:ln>
            <a:noFill/>
          </a:ln>
        </p:spPr>
        <p:txBody>
          <a:bodyPr spcFirstLastPara="1" wrap="square" lIns="91425" tIns="45700" rIns="91425" bIns="45700" anchor="t" anchorCtr="0">
            <a:normAutofit/>
          </a:bodyPr>
          <a:lstStyle>
            <a:lvl1pPr marL="457200" marR="0" lvl="0" indent="-406336" algn="l" rtl="0">
              <a:lnSpc>
                <a:spcPct val="110000"/>
              </a:lnSpc>
              <a:spcBef>
                <a:spcPts val="1000"/>
              </a:spcBef>
              <a:spcAft>
                <a:spcPts val="0"/>
              </a:spcAft>
              <a:buClr>
                <a:schemeClr val="accent1"/>
              </a:buClr>
              <a:buSzPts val="2799"/>
              <a:buFont typeface="Arial"/>
              <a:buChar char="•"/>
              <a:defRPr sz="2799" b="0" i="0" u="none" strike="noStrike" cap="none">
                <a:solidFill>
                  <a:schemeClr val="dk1"/>
                </a:solidFill>
                <a:latin typeface="Arial"/>
                <a:ea typeface="Arial"/>
                <a:cs typeface="Arial"/>
                <a:sym typeface="Arial"/>
              </a:defRPr>
            </a:lvl1pPr>
            <a:lvl2pPr marL="914400" marR="0" lvl="1" indent="-380936" algn="l" rtl="0">
              <a:lnSpc>
                <a:spcPct val="110000"/>
              </a:lnSpc>
              <a:spcBef>
                <a:spcPts val="500"/>
              </a:spcBef>
              <a:spcAft>
                <a:spcPts val="0"/>
              </a:spcAft>
              <a:buClr>
                <a:schemeClr val="accent1"/>
              </a:buClr>
              <a:buSzPts val="2399"/>
              <a:buFont typeface="Arial"/>
              <a:buChar char="•"/>
              <a:defRPr sz="2399" b="0" i="0" u="none" strike="noStrike" cap="none">
                <a:solidFill>
                  <a:schemeClr val="dk1"/>
                </a:solidFill>
                <a:latin typeface="Arial"/>
                <a:ea typeface="Arial"/>
                <a:cs typeface="Arial"/>
                <a:sym typeface="Arial"/>
              </a:defRPr>
            </a:lvl2pPr>
            <a:lvl3pPr marL="1371600" marR="0" lvl="2" indent="-355536" algn="l" rtl="0">
              <a:lnSpc>
                <a:spcPct val="110000"/>
              </a:lnSpc>
              <a:spcBef>
                <a:spcPts val="500"/>
              </a:spcBef>
              <a:spcAft>
                <a:spcPts val="0"/>
              </a:spcAft>
              <a:buClr>
                <a:schemeClr val="accent1"/>
              </a:buClr>
              <a:buSzPts val="1999"/>
              <a:buFont typeface="Arial"/>
              <a:buChar char="•"/>
              <a:defRPr sz="1999" b="0" i="0" u="none" strike="noStrike" cap="none">
                <a:solidFill>
                  <a:schemeClr val="dk1"/>
                </a:solidFill>
                <a:latin typeface="Arial"/>
                <a:ea typeface="Arial"/>
                <a:cs typeface="Arial"/>
                <a:sym typeface="Arial"/>
              </a:defRPr>
            </a:lvl3pPr>
            <a:lvl4pPr marL="1828800" marR="0" lvl="3" indent="-342836" algn="l" rtl="0">
              <a:lnSpc>
                <a:spcPct val="110000"/>
              </a:lnSpc>
              <a:spcBef>
                <a:spcPts val="500"/>
              </a:spcBef>
              <a:spcAft>
                <a:spcPts val="0"/>
              </a:spcAft>
              <a:buClr>
                <a:schemeClr val="accent1"/>
              </a:buClr>
              <a:buSzPts val="1799"/>
              <a:buFont typeface="Arial"/>
              <a:buChar char="•"/>
              <a:defRPr sz="1799" b="0" i="0" u="none" strike="noStrike" cap="none">
                <a:solidFill>
                  <a:schemeClr val="dk1"/>
                </a:solidFill>
                <a:latin typeface="Arial"/>
                <a:ea typeface="Arial"/>
                <a:cs typeface="Arial"/>
                <a:sym typeface="Arial"/>
              </a:defRPr>
            </a:lvl4pPr>
            <a:lvl5pPr marL="2286000" marR="0" lvl="4" indent="-342836" algn="l" rtl="0">
              <a:lnSpc>
                <a:spcPct val="110000"/>
              </a:lnSpc>
              <a:spcBef>
                <a:spcPts val="500"/>
              </a:spcBef>
              <a:spcAft>
                <a:spcPts val="0"/>
              </a:spcAft>
              <a:buClr>
                <a:schemeClr val="accent1"/>
              </a:buClr>
              <a:buSzPts val="1799"/>
              <a:buFont typeface="Arial"/>
              <a:buChar char="•"/>
              <a:defRPr sz="1799" b="0" i="0" u="none" strike="noStrike" cap="none">
                <a:solidFill>
                  <a:schemeClr val="dk1"/>
                </a:solidFill>
                <a:latin typeface="Arial"/>
                <a:ea typeface="Arial"/>
                <a:cs typeface="Arial"/>
                <a:sym typeface="Arial"/>
              </a:defRPr>
            </a:lvl5pPr>
            <a:lvl6pPr marL="2743200" marR="0" lvl="5"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6pPr>
            <a:lvl7pPr marL="3200400" marR="0" lvl="6"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7pPr>
            <a:lvl8pPr marL="3657600" marR="0" lvl="7"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8pPr>
            <a:lvl9pPr marL="4114800" marR="0" lvl="8"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9pPr>
          </a:lstStyle>
          <a:p>
            <a:endParaRPr/>
          </a:p>
        </p:txBody>
      </p:sp>
      <p:sp>
        <p:nvSpPr>
          <p:cNvPr id="50" name="Google Shape;50;g3669771b81a_0_186"/>
          <p:cNvSpPr txBox="1">
            <a:spLocks noGrp="1"/>
          </p:cNvSpPr>
          <p:nvPr>
            <p:ph type="ftr" idx="11"/>
          </p:nvPr>
        </p:nvSpPr>
        <p:spPr>
          <a:xfrm>
            <a:off x="3281363" y="6356351"/>
            <a:ext cx="33432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9pPr>
          </a:lstStyle>
          <a:p>
            <a:endParaRPr/>
          </a:p>
        </p:txBody>
      </p:sp>
      <p:sp>
        <p:nvSpPr>
          <p:cNvPr id="51" name="Google Shape;51;g3669771b81a_0_186"/>
          <p:cNvSpPr txBox="1">
            <a:spLocks noGrp="1"/>
          </p:cNvSpPr>
          <p:nvPr>
            <p:ph type="sldNum" idx="12"/>
          </p:nvPr>
        </p:nvSpPr>
        <p:spPr>
          <a:xfrm>
            <a:off x="6996112" y="6356351"/>
            <a:ext cx="22290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10.xml.rels><?xml version="1.0" encoding="UTF-8" standalone="yes"?>
<Relationships xmlns="http://schemas.openxmlformats.org/package/2006/relationships"><Relationship Id="rId3" Type="http://schemas.openxmlformats.org/officeDocument/2006/relationships/hyperlink" Target="http://mbit.io/us-step" TargetMode="External"/><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25.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27.jp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hyperlink" Target="http://mbit.io/us-step-pp" TargetMode="External"/><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28.png"/><Relationship Id="rId5" Type="http://schemas.openxmlformats.org/officeDocument/2006/relationships/image" Target="../media/image21.png"/><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image" Target="../media/image29.png"/><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3.xml"/><Relationship Id="rId5" Type="http://schemas.openxmlformats.org/officeDocument/2006/relationships/image" Target="../media/image24.png"/><Relationship Id="rId4" Type="http://schemas.openxmlformats.org/officeDocument/2006/relationships/hyperlink" Target="https://makecode.microbit.org/"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image" Target="../media/image19.png"/><Relationship Id="rId5" Type="http://schemas.openxmlformats.org/officeDocument/2006/relationships/image" Target="../media/image35.png"/><Relationship Id="rId4" Type="http://schemas.openxmlformats.org/officeDocument/2006/relationships/image" Target="../media/image34.png"/></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25.png"/></Relationships>
</file>

<file path=ppt/slides/_rels/slide24.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23.jpg"/></Relationships>
</file>

<file path=ppt/slides/_rels/slide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0.jpg"/><Relationship Id="rId4" Type="http://schemas.openxmlformats.org/officeDocument/2006/relationships/hyperlink" Target="http://www.youtube.com/watch?v=VnhoiqaJiUs"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s://www.cde.ca.gov/Ci/ma/cf/documents/mathfwchapter2.pdf" TargetMode="External"/><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23.jpg"/><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00A000"/>
        </a:solidFill>
        <a:effectLst/>
      </p:bgPr>
    </p:bg>
    <p:spTree>
      <p:nvGrpSpPr>
        <p:cNvPr id="1" name="Shape 74"/>
        <p:cNvGrpSpPr/>
        <p:nvPr/>
      </p:nvGrpSpPr>
      <p:grpSpPr>
        <a:xfrm>
          <a:off x="0" y="0"/>
          <a:ext cx="0" cy="0"/>
          <a:chOff x="0" y="0"/>
          <a:chExt cx="0" cy="0"/>
        </a:xfrm>
      </p:grpSpPr>
      <p:sp>
        <p:nvSpPr>
          <p:cNvPr id="75" name="Google Shape;75;g35fec345a22_0_24"/>
          <p:cNvSpPr/>
          <p:nvPr/>
        </p:nvSpPr>
        <p:spPr>
          <a:xfrm>
            <a:off x="283800" y="3422425"/>
            <a:ext cx="9233400" cy="2127300"/>
          </a:xfrm>
          <a:prstGeom prst="roundRect">
            <a:avLst>
              <a:gd name="adj" fmla="val 16667"/>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r>
              <a:rPr lang="en-GB" sz="2288" b="0" i="0" u="none" strike="noStrike" cap="none">
                <a:solidFill>
                  <a:schemeClr val="lt1"/>
                </a:solidFill>
                <a:latin typeface="Calibri"/>
                <a:ea typeface="Calibri"/>
                <a:cs typeface="Calibri"/>
                <a:sym typeface="Calibri"/>
              </a:rPr>
              <a:t>regla</a:t>
            </a:r>
            <a:endParaRPr/>
          </a:p>
        </p:txBody>
      </p:sp>
      <p:sp>
        <p:nvSpPr>
          <p:cNvPr id="76" name="Google Shape;76;g35fec345a22_0_24"/>
          <p:cNvSpPr txBox="1">
            <a:spLocks noGrp="1"/>
          </p:cNvSpPr>
          <p:nvPr>
            <p:ph type="title" idx="4294967295"/>
          </p:nvPr>
        </p:nvSpPr>
        <p:spPr>
          <a:xfrm>
            <a:off x="482075" y="3496750"/>
            <a:ext cx="8735700" cy="654300"/>
          </a:xfrm>
          <a:prstGeom prst="rect">
            <a:avLst/>
          </a:prstGeom>
          <a:noFill/>
          <a:ln>
            <a:noFill/>
          </a:ln>
        </p:spPr>
        <p:txBody>
          <a:bodyPr spcFirstLastPara="1" wrap="square" lIns="99050" tIns="49525" rIns="99050" bIns="49525" anchor="t" anchorCtr="0">
            <a:spAutoFit/>
          </a:bodyPr>
          <a:lstStyle/>
          <a:p>
            <a:pPr marL="0" lvl="0" indent="0" algn="l" rtl="0">
              <a:lnSpc>
                <a:spcPct val="90000"/>
              </a:lnSpc>
              <a:spcBef>
                <a:spcPts val="0"/>
              </a:spcBef>
              <a:spcAft>
                <a:spcPts val="0"/>
              </a:spcAft>
              <a:buClr>
                <a:srgbClr val="00A000"/>
              </a:buClr>
              <a:buSzPts val="2000"/>
              <a:buFont typeface="Arial"/>
              <a:buNone/>
            </a:pPr>
            <a:r>
              <a:rPr lang="en-GB" sz="2000">
                <a:solidFill>
                  <a:srgbClr val="00A000"/>
                </a:solidFill>
                <a:latin typeface="Helvetica Neue"/>
                <a:ea typeface="Helvetica Neue"/>
                <a:cs typeface="Helvetica Neue"/>
                <a:sym typeface="Helvetica Neue"/>
              </a:rPr>
              <a:t>Lo que necesitas</a:t>
            </a:r>
            <a:endParaRPr/>
          </a:p>
          <a:p>
            <a:pPr marL="0" lvl="0" indent="0" algn="l" rtl="0">
              <a:lnSpc>
                <a:spcPct val="90000"/>
              </a:lnSpc>
              <a:spcBef>
                <a:spcPts val="0"/>
              </a:spcBef>
              <a:spcAft>
                <a:spcPts val="0"/>
              </a:spcAft>
              <a:buClr>
                <a:srgbClr val="00A000"/>
              </a:buClr>
              <a:buSzPts val="2000"/>
              <a:buFont typeface="Arial"/>
              <a:buNone/>
            </a:pPr>
            <a:endParaRPr sz="2000">
              <a:solidFill>
                <a:srgbClr val="00A000"/>
              </a:solidFill>
              <a:latin typeface="Helvetica Neue"/>
              <a:ea typeface="Helvetica Neue"/>
              <a:cs typeface="Helvetica Neue"/>
              <a:sym typeface="Helvetica Neue"/>
            </a:endParaRPr>
          </a:p>
        </p:txBody>
      </p:sp>
      <p:pic>
        <p:nvPicPr>
          <p:cNvPr id="77" name="Google Shape;77;g35fec345a22_0_24" descr="El logotipo de micro:bit en fuente negra sobre fondo verde."/>
          <p:cNvPicPr preferRelativeResize="0"/>
          <p:nvPr/>
        </p:nvPicPr>
        <p:blipFill rotWithShape="1">
          <a:blip r:embed="rId3">
            <a:alphaModFix/>
          </a:blip>
          <a:srcRect/>
          <a:stretch/>
        </p:blipFill>
        <p:spPr>
          <a:xfrm>
            <a:off x="6413041" y="5737408"/>
            <a:ext cx="3104170" cy="948989"/>
          </a:xfrm>
          <a:prstGeom prst="rect">
            <a:avLst/>
          </a:prstGeom>
          <a:noFill/>
          <a:ln>
            <a:noFill/>
          </a:ln>
        </p:spPr>
      </p:pic>
      <p:sp>
        <p:nvSpPr>
          <p:cNvPr id="78" name="Google Shape;78;g35fec345a22_0_24"/>
          <p:cNvSpPr txBox="1"/>
          <p:nvPr/>
        </p:nvSpPr>
        <p:spPr>
          <a:xfrm>
            <a:off x="482065" y="6080301"/>
            <a:ext cx="2911800" cy="402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17"/>
              <a:buFont typeface="Arial"/>
              <a:buNone/>
            </a:pPr>
            <a:r>
              <a:rPr lang="en-GB" sz="2017" b="0" i="0" u="none" strike="noStrike" cap="none">
                <a:solidFill>
                  <a:schemeClr val="lt1"/>
                </a:solidFill>
                <a:latin typeface="Helvetica Neue"/>
                <a:ea typeface="Helvetica Neue"/>
                <a:cs typeface="Helvetica Neue"/>
                <a:sym typeface="Helvetica Neue"/>
              </a:rPr>
              <a:t>Guía del proyecto</a:t>
            </a:r>
            <a:endParaRPr/>
          </a:p>
        </p:txBody>
      </p:sp>
      <p:sp>
        <p:nvSpPr>
          <p:cNvPr id="79" name="Google Shape;79;g35fec345a22_0_24"/>
          <p:cNvSpPr txBox="1"/>
          <p:nvPr/>
        </p:nvSpPr>
        <p:spPr>
          <a:xfrm>
            <a:off x="283812" y="1352450"/>
            <a:ext cx="9447600" cy="1167000"/>
          </a:xfrm>
          <a:prstGeom prst="rect">
            <a:avLst/>
          </a:prstGeom>
          <a:noFill/>
          <a:ln>
            <a:noFill/>
          </a:ln>
        </p:spPr>
        <p:txBody>
          <a:bodyPr spcFirstLastPara="1" wrap="square" lIns="99050" tIns="49525" rIns="99050" bIns="49525" anchor="t" anchorCtr="0">
            <a:spAutoFit/>
          </a:bodyPr>
          <a:lstStyle/>
          <a:p>
            <a:pPr marL="0" marR="0" lvl="0" indent="0" algn="l" rtl="0">
              <a:lnSpc>
                <a:spcPct val="100000"/>
              </a:lnSpc>
              <a:spcBef>
                <a:spcPts val="0"/>
              </a:spcBef>
              <a:spcAft>
                <a:spcPts val="0"/>
              </a:spcAft>
              <a:buClr>
                <a:schemeClr val="lt1"/>
              </a:buClr>
              <a:buSzPts val="3466"/>
              <a:buFont typeface="Arial"/>
              <a:buNone/>
            </a:pPr>
            <a:r>
              <a:rPr lang="en-GB" sz="3466" b="1" i="0" u="none" strike="noStrike" cap="none">
                <a:solidFill>
                  <a:schemeClr val="lt1"/>
                </a:solidFill>
                <a:latin typeface="Arial"/>
                <a:ea typeface="Arial"/>
                <a:cs typeface="Arial"/>
                <a:sym typeface="Arial"/>
              </a:rPr>
              <a:t>Explorar el perímetro y el área con el contador de pasos</a:t>
            </a:r>
            <a:endParaRPr/>
          </a:p>
        </p:txBody>
      </p:sp>
      <p:grpSp>
        <p:nvGrpSpPr>
          <p:cNvPr id="80" name="Google Shape;80;g35fec345a22_0_24"/>
          <p:cNvGrpSpPr/>
          <p:nvPr/>
        </p:nvGrpSpPr>
        <p:grpSpPr>
          <a:xfrm>
            <a:off x="283824" y="308093"/>
            <a:ext cx="9233375" cy="719853"/>
            <a:chOff x="1043748" y="-1624402"/>
            <a:chExt cx="1645200" cy="664500"/>
          </a:xfrm>
        </p:grpSpPr>
        <p:sp>
          <p:nvSpPr>
            <p:cNvPr id="81" name="Google Shape;81;g35fec345a22_0_24"/>
            <p:cNvSpPr/>
            <p:nvPr/>
          </p:nvSpPr>
          <p:spPr>
            <a:xfrm>
              <a:off x="1043748" y="-1624402"/>
              <a:ext cx="1645200" cy="664500"/>
            </a:xfrm>
            <a:prstGeom prst="roundRect">
              <a:avLst>
                <a:gd name="adj" fmla="val 50000"/>
              </a:avLst>
            </a:prstGeom>
            <a:noFill/>
            <a:ln w="825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sp>
          <p:nvSpPr>
            <p:cNvPr id="82" name="Google Shape;82;g35fec345a22_0_24"/>
            <p:cNvSpPr txBox="1"/>
            <p:nvPr/>
          </p:nvSpPr>
          <p:spPr>
            <a:xfrm>
              <a:off x="1112157" y="-1522993"/>
              <a:ext cx="1506000" cy="404848"/>
            </a:xfrm>
            <a:prstGeom prst="rect">
              <a:avLst/>
            </a:prstGeom>
            <a:noFill/>
            <a:ln>
              <a:noFill/>
            </a:ln>
          </p:spPr>
          <p:txBody>
            <a:bodyPr spcFirstLastPara="1" wrap="square" lIns="99050" tIns="49525" rIns="99050" bIns="49525" anchor="t" anchorCtr="0">
              <a:spAutoFit/>
            </a:bodyPr>
            <a:lstStyle/>
            <a:p>
              <a:pPr marL="0" marR="0" lvl="0" indent="0" algn="ctr" rtl="0">
                <a:lnSpc>
                  <a:spcPct val="100000"/>
                </a:lnSpc>
                <a:spcBef>
                  <a:spcPts val="0"/>
                </a:spcBef>
                <a:spcAft>
                  <a:spcPts val="0"/>
                </a:spcAft>
                <a:buClr>
                  <a:srgbClr val="000000"/>
                </a:buClr>
                <a:buSzPts val="2600"/>
                <a:buFont typeface="Arial"/>
                <a:buNone/>
              </a:pPr>
              <a:r>
                <a:rPr lang="en-GB" sz="2200" b="0" i="0" u="none" strike="noStrike" cap="none">
                  <a:solidFill>
                    <a:schemeClr val="lt1"/>
                  </a:solidFill>
                  <a:latin typeface="Helvetica Neue"/>
                  <a:ea typeface="Helvetica Neue"/>
                  <a:cs typeface="Helvetica Neue"/>
                  <a:sym typeface="Helvetica Neue"/>
                </a:rPr>
                <a:t>Integración de la Informática con las Matemáticas: 3.er curso</a:t>
              </a:r>
              <a:endParaRPr/>
            </a:p>
          </p:txBody>
        </p:sp>
      </p:grpSp>
      <p:sp>
        <p:nvSpPr>
          <p:cNvPr id="83" name="Google Shape;83;g35fec345a22_0_24" descr="'''"/>
          <p:cNvSpPr/>
          <p:nvPr/>
        </p:nvSpPr>
        <p:spPr>
          <a:xfrm>
            <a:off x="330224" y="5954600"/>
            <a:ext cx="2550135" cy="654300"/>
          </a:xfrm>
          <a:prstGeom prst="roundRect">
            <a:avLst>
              <a:gd name="adj" fmla="val 50000"/>
            </a:avLst>
          </a:prstGeom>
          <a:noFill/>
          <a:ln w="825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87"/>
              <a:buFont typeface="Arial"/>
              <a:buNone/>
            </a:pPr>
            <a:endParaRPr sz="1887" b="0" i="0" u="none" strike="noStrike" cap="none">
              <a:solidFill>
                <a:schemeClr val="lt1"/>
              </a:solidFill>
              <a:latin typeface="Calibri"/>
              <a:ea typeface="Calibri"/>
              <a:cs typeface="Calibri"/>
              <a:sym typeface="Calibri"/>
            </a:endParaRPr>
          </a:p>
        </p:txBody>
      </p:sp>
      <p:pic>
        <p:nvPicPr>
          <p:cNvPr id="84" name="Google Shape;84;g35fec345a22_0_24" descr="Ilustración de un micro:bit necesario para utilizar este recurso" title="Screenshot 2025-06-03 at 15.50.03.png"/>
          <p:cNvPicPr preferRelativeResize="0"/>
          <p:nvPr/>
        </p:nvPicPr>
        <p:blipFill rotWithShape="1">
          <a:blip r:embed="rId4">
            <a:alphaModFix/>
          </a:blip>
          <a:srcRect/>
          <a:stretch/>
        </p:blipFill>
        <p:spPr>
          <a:xfrm>
            <a:off x="481575" y="4221026"/>
            <a:ext cx="1274980" cy="1149690"/>
          </a:xfrm>
          <a:prstGeom prst="rect">
            <a:avLst/>
          </a:prstGeom>
          <a:noFill/>
          <a:ln>
            <a:noFill/>
          </a:ln>
        </p:spPr>
      </p:pic>
      <p:pic>
        <p:nvPicPr>
          <p:cNvPr id="85" name="Google Shape;85;g35fec345a22_0_24" descr="Ilustración de un cable USB necesario para descargar código en el micro:bit utilizado en este recurso" title="Screenshot 2025-06-03 at 15.50.11.png"/>
          <p:cNvPicPr preferRelativeResize="0"/>
          <p:nvPr/>
        </p:nvPicPr>
        <p:blipFill rotWithShape="1">
          <a:blip r:embed="rId5">
            <a:alphaModFix/>
          </a:blip>
          <a:srcRect/>
          <a:stretch/>
        </p:blipFill>
        <p:spPr>
          <a:xfrm>
            <a:off x="1887895" y="4194250"/>
            <a:ext cx="755523" cy="1149704"/>
          </a:xfrm>
          <a:prstGeom prst="rect">
            <a:avLst/>
          </a:prstGeom>
          <a:noFill/>
          <a:ln>
            <a:noFill/>
          </a:ln>
        </p:spPr>
      </p:pic>
      <p:grpSp>
        <p:nvGrpSpPr>
          <p:cNvPr id="86" name="Google Shape;86;g35fec345a22_0_24"/>
          <p:cNvGrpSpPr/>
          <p:nvPr/>
        </p:nvGrpSpPr>
        <p:grpSpPr>
          <a:xfrm>
            <a:off x="7053400" y="4067272"/>
            <a:ext cx="2016001" cy="1276678"/>
            <a:chOff x="6977200" y="4067272"/>
            <a:chExt cx="2016001" cy="1276678"/>
          </a:xfrm>
        </p:grpSpPr>
        <p:grpSp>
          <p:nvGrpSpPr>
            <p:cNvPr id="87" name="Google Shape;87;g35fec345a22_0_24"/>
            <p:cNvGrpSpPr/>
            <p:nvPr/>
          </p:nvGrpSpPr>
          <p:grpSpPr>
            <a:xfrm>
              <a:off x="6977200" y="4841399"/>
              <a:ext cx="2016001" cy="502551"/>
              <a:chOff x="7241250" y="4833349"/>
              <a:chExt cx="2016001" cy="502551"/>
            </a:xfrm>
          </p:grpSpPr>
          <p:pic>
            <p:nvPicPr>
              <p:cNvPr id="88" name="Google Shape;88;g35fec345a22_0_24" title="wearable strap.png"/>
              <p:cNvPicPr preferRelativeResize="0"/>
              <p:nvPr/>
            </p:nvPicPr>
            <p:blipFill rotWithShape="1">
              <a:blip r:embed="rId6">
                <a:alphaModFix/>
              </a:blip>
              <a:srcRect/>
              <a:stretch/>
            </p:blipFill>
            <p:spPr>
              <a:xfrm>
                <a:off x="7241250" y="4833349"/>
                <a:ext cx="2016001" cy="221758"/>
              </a:xfrm>
              <a:prstGeom prst="rect">
                <a:avLst/>
              </a:prstGeom>
              <a:noFill/>
              <a:ln>
                <a:noFill/>
              </a:ln>
            </p:spPr>
          </p:pic>
          <p:sp>
            <p:nvSpPr>
              <p:cNvPr id="89" name="Google Shape;89;g35fec345a22_0_24"/>
              <p:cNvSpPr txBox="1"/>
              <p:nvPr/>
            </p:nvSpPr>
            <p:spPr>
              <a:xfrm>
                <a:off x="7604251" y="5055100"/>
                <a:ext cx="1290000" cy="280800"/>
              </a:xfrm>
              <a:prstGeom prst="rect">
                <a:avLst/>
              </a:prstGeom>
              <a:noFill/>
              <a:ln>
                <a:noFill/>
              </a:ln>
            </p:spPr>
            <p:txBody>
              <a:bodyPr spcFirstLastPara="1" wrap="square" lIns="76725" tIns="76725" rIns="76725" bIns="76725" anchor="ctr" anchorCtr="0">
                <a:noAutofit/>
              </a:bodyPr>
              <a:lstStyle/>
              <a:p>
                <a:pPr marL="0" marR="0" lvl="0" indent="0" algn="ctr" rtl="0">
                  <a:lnSpc>
                    <a:spcPct val="100000"/>
                  </a:lnSpc>
                  <a:spcBef>
                    <a:spcPts val="0"/>
                  </a:spcBef>
                  <a:spcAft>
                    <a:spcPts val="0"/>
                  </a:spcAft>
                  <a:buClr>
                    <a:srgbClr val="000000"/>
                  </a:buClr>
                  <a:buSzPts val="818"/>
                  <a:buFont typeface="Arial"/>
                  <a:buNone/>
                </a:pPr>
                <a:r>
                  <a:rPr lang="en-GB" sz="818" b="1" i="0" u="none" strike="noStrike" cap="none">
                    <a:solidFill>
                      <a:srgbClr val="000000"/>
                    </a:solidFill>
                    <a:latin typeface="Helvetica Neue"/>
                    <a:ea typeface="Helvetica Neue"/>
                    <a:cs typeface="Helvetica Neue"/>
                    <a:sym typeface="Helvetica Neue"/>
                  </a:rPr>
                  <a:t>Correa</a:t>
                </a:r>
                <a:endParaRPr/>
              </a:p>
            </p:txBody>
          </p:sp>
        </p:grpSp>
        <p:grpSp>
          <p:nvGrpSpPr>
            <p:cNvPr id="90" name="Google Shape;90;g35fec345a22_0_24"/>
            <p:cNvGrpSpPr/>
            <p:nvPr/>
          </p:nvGrpSpPr>
          <p:grpSpPr>
            <a:xfrm>
              <a:off x="7340201" y="4067272"/>
              <a:ext cx="1290000" cy="649203"/>
              <a:chOff x="7604251" y="3940097"/>
              <a:chExt cx="1290000" cy="649203"/>
            </a:xfrm>
          </p:grpSpPr>
          <p:pic>
            <p:nvPicPr>
              <p:cNvPr id="91" name="Google Shape;91;g35fec345a22_0_24" title="wearable microbit holder.png"/>
              <p:cNvPicPr preferRelativeResize="0"/>
              <p:nvPr/>
            </p:nvPicPr>
            <p:blipFill rotWithShape="1">
              <a:blip r:embed="rId7">
                <a:alphaModFix/>
              </a:blip>
              <a:srcRect/>
              <a:stretch/>
            </p:blipFill>
            <p:spPr>
              <a:xfrm>
                <a:off x="7838825" y="3940097"/>
                <a:ext cx="820875" cy="376656"/>
              </a:xfrm>
              <a:prstGeom prst="rect">
                <a:avLst/>
              </a:prstGeom>
              <a:noFill/>
              <a:ln>
                <a:noFill/>
              </a:ln>
            </p:spPr>
          </p:pic>
          <p:sp>
            <p:nvSpPr>
              <p:cNvPr id="92" name="Google Shape;92;g35fec345a22_0_24"/>
              <p:cNvSpPr txBox="1"/>
              <p:nvPr/>
            </p:nvSpPr>
            <p:spPr>
              <a:xfrm>
                <a:off x="7604251" y="4308500"/>
                <a:ext cx="1290000" cy="280800"/>
              </a:xfrm>
              <a:prstGeom prst="rect">
                <a:avLst/>
              </a:prstGeom>
              <a:noFill/>
              <a:ln>
                <a:noFill/>
              </a:ln>
            </p:spPr>
            <p:txBody>
              <a:bodyPr spcFirstLastPara="1" wrap="square" lIns="76725" tIns="76725" rIns="76725" bIns="76725" anchor="ctr" anchorCtr="0">
                <a:noAutofit/>
              </a:bodyPr>
              <a:lstStyle/>
              <a:p>
                <a:pPr marL="0" marR="0" lvl="0" indent="0" algn="ctr" rtl="0">
                  <a:lnSpc>
                    <a:spcPct val="100000"/>
                  </a:lnSpc>
                  <a:spcBef>
                    <a:spcPts val="0"/>
                  </a:spcBef>
                  <a:spcAft>
                    <a:spcPts val="0"/>
                  </a:spcAft>
                  <a:buClr>
                    <a:srgbClr val="000000"/>
                  </a:buClr>
                  <a:buSzPts val="818"/>
                  <a:buFont typeface="Arial"/>
                  <a:buNone/>
                </a:pPr>
                <a:r>
                  <a:rPr lang="en-GB" sz="818" b="1" i="0" u="none" strike="noStrike" cap="none">
                    <a:solidFill>
                      <a:srgbClr val="000000"/>
                    </a:solidFill>
                    <a:latin typeface="Helvetica Neue"/>
                    <a:ea typeface="Helvetica Neue"/>
                    <a:cs typeface="Helvetica Neue"/>
                    <a:sym typeface="Helvetica Neue"/>
                  </a:rPr>
                  <a:t>Soporte del micro:bit</a:t>
                </a:r>
                <a:endParaRPr/>
              </a:p>
            </p:txBody>
          </p:sp>
        </p:grpSp>
      </p:grpSp>
      <p:grpSp>
        <p:nvGrpSpPr>
          <p:cNvPr id="93" name="Google Shape;93;g35fec345a22_0_24"/>
          <p:cNvGrpSpPr/>
          <p:nvPr/>
        </p:nvGrpSpPr>
        <p:grpSpPr>
          <a:xfrm>
            <a:off x="2774754" y="4194251"/>
            <a:ext cx="1010147" cy="1177999"/>
            <a:chOff x="2774754" y="4194251"/>
            <a:chExt cx="1010147" cy="1177999"/>
          </a:xfrm>
        </p:grpSpPr>
        <p:pic>
          <p:nvPicPr>
            <p:cNvPr id="94" name="Google Shape;94;g35fec345a22_0_24" descr="Illustration of a battery back that is needed to provide power to a micro:bit used with this resource" title="Screenshot 2025-06-03 at 15.50.33.png"/>
            <p:cNvPicPr preferRelativeResize="0"/>
            <p:nvPr/>
          </p:nvPicPr>
          <p:blipFill rotWithShape="1">
            <a:blip r:embed="rId8">
              <a:alphaModFix/>
            </a:blip>
            <a:srcRect/>
            <a:stretch/>
          </p:blipFill>
          <p:spPr>
            <a:xfrm>
              <a:off x="2774754" y="4194251"/>
              <a:ext cx="1010147" cy="1149704"/>
            </a:xfrm>
            <a:prstGeom prst="rect">
              <a:avLst/>
            </a:prstGeom>
            <a:noFill/>
            <a:ln>
              <a:noFill/>
            </a:ln>
          </p:spPr>
        </p:pic>
        <p:sp>
          <p:nvSpPr>
            <p:cNvPr id="95" name="Google Shape;95;g35fec345a22_0_24"/>
            <p:cNvSpPr txBox="1"/>
            <p:nvPr/>
          </p:nvSpPr>
          <p:spPr>
            <a:xfrm>
              <a:off x="2774800" y="5200650"/>
              <a:ext cx="1010100" cy="171600"/>
            </a:xfrm>
            <a:prstGeom prst="rect">
              <a:avLst/>
            </a:prstGeom>
            <a:solidFill>
              <a:srgbClr val="FFFFFF"/>
            </a:solidFill>
            <a:ln>
              <a:noFill/>
            </a:ln>
          </p:spPr>
          <p:txBody>
            <a:bodyPr spcFirstLastPara="1" wrap="square" lIns="71600" tIns="0" rIns="71600" bIns="71600" anchor="t" anchorCtr="0">
              <a:noAutofit/>
            </a:bodyPr>
            <a:lstStyle/>
            <a:p>
              <a:pPr marL="0" marR="0" lvl="0" indent="0" algn="ctr" rtl="0">
                <a:lnSpc>
                  <a:spcPct val="100000"/>
                </a:lnSpc>
                <a:spcBef>
                  <a:spcPts val="0"/>
                </a:spcBef>
                <a:spcAft>
                  <a:spcPts val="0"/>
                </a:spcAft>
                <a:buClr>
                  <a:srgbClr val="000000"/>
                </a:buClr>
                <a:buSzPts val="763"/>
                <a:buFont typeface="Arial"/>
                <a:buNone/>
              </a:pPr>
              <a:r>
                <a:rPr lang="en-GB" sz="750" b="1">
                  <a:latin typeface="Helvetica Neue"/>
                  <a:ea typeface="Helvetica Neue"/>
                  <a:cs typeface="Helvetica Neue"/>
                  <a:sym typeface="Helvetica Neue"/>
                </a:rPr>
                <a:t>Batería</a:t>
              </a:r>
              <a:endParaRPr sz="750" b="1" i="0" u="none" strike="noStrike" cap="none">
                <a:solidFill>
                  <a:srgbClr val="000000"/>
                </a:solidFill>
                <a:latin typeface="Helvetica Neue"/>
                <a:ea typeface="Helvetica Neue"/>
                <a:cs typeface="Helvetica Neue"/>
                <a:sym typeface="Helvetica Neue"/>
              </a:endParaRPr>
            </a:p>
          </p:txBody>
        </p:sp>
      </p:grpSp>
      <p:grpSp>
        <p:nvGrpSpPr>
          <p:cNvPr id="96" name="Google Shape;96;g35fec345a22_0_24"/>
          <p:cNvGrpSpPr/>
          <p:nvPr/>
        </p:nvGrpSpPr>
        <p:grpSpPr>
          <a:xfrm>
            <a:off x="3916243" y="4367216"/>
            <a:ext cx="1399207" cy="1149703"/>
            <a:chOff x="3916243" y="4367216"/>
            <a:chExt cx="1399207" cy="1149703"/>
          </a:xfrm>
        </p:grpSpPr>
        <p:pic>
          <p:nvPicPr>
            <p:cNvPr id="97" name="Google Shape;97;g35fec345a22_0_24" title="computer with usb.png"/>
            <p:cNvPicPr preferRelativeResize="0"/>
            <p:nvPr/>
          </p:nvPicPr>
          <p:blipFill rotWithShape="1">
            <a:blip r:embed="rId9">
              <a:alphaModFix/>
            </a:blip>
            <a:srcRect/>
            <a:stretch/>
          </p:blipFill>
          <p:spPr>
            <a:xfrm>
              <a:off x="3916243" y="4367216"/>
              <a:ext cx="1399127" cy="1149703"/>
            </a:xfrm>
            <a:prstGeom prst="rect">
              <a:avLst/>
            </a:prstGeom>
            <a:noFill/>
            <a:ln>
              <a:noFill/>
            </a:ln>
          </p:spPr>
        </p:pic>
        <p:sp>
          <p:nvSpPr>
            <p:cNvPr id="98" name="Google Shape;98;g35fec345a22_0_24"/>
            <p:cNvSpPr txBox="1"/>
            <p:nvPr/>
          </p:nvSpPr>
          <p:spPr>
            <a:xfrm>
              <a:off x="3916250" y="5200650"/>
              <a:ext cx="1399200" cy="316200"/>
            </a:xfrm>
            <a:prstGeom prst="rect">
              <a:avLst/>
            </a:prstGeom>
            <a:solidFill>
              <a:srgbClr val="FFFFFF"/>
            </a:solidFill>
            <a:ln>
              <a:noFill/>
            </a:ln>
          </p:spPr>
          <p:txBody>
            <a:bodyPr spcFirstLastPara="1" wrap="square" lIns="71600" tIns="0" rIns="71600" bIns="71600" anchor="t" anchorCtr="0">
              <a:noAutofit/>
            </a:bodyPr>
            <a:lstStyle/>
            <a:p>
              <a:pPr marL="0" marR="0" lvl="0" indent="0" algn="l" rtl="0">
                <a:lnSpc>
                  <a:spcPct val="100000"/>
                </a:lnSpc>
                <a:spcBef>
                  <a:spcPts val="0"/>
                </a:spcBef>
                <a:spcAft>
                  <a:spcPts val="0"/>
                </a:spcAft>
                <a:buClr>
                  <a:srgbClr val="000000"/>
                </a:buClr>
                <a:buSzPts val="763"/>
                <a:buFont typeface="Arial"/>
                <a:buNone/>
              </a:pPr>
              <a:r>
                <a:rPr lang="en-GB" sz="750" b="1">
                  <a:latin typeface="Helvetica Neue"/>
                  <a:ea typeface="Helvetica Neue"/>
                  <a:cs typeface="Helvetica Neue"/>
                  <a:sym typeface="Helvetica Neue"/>
                </a:rPr>
                <a:t>Computadora </a:t>
              </a:r>
              <a:endParaRPr sz="750" b="1">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763"/>
                <a:buFont typeface="Arial"/>
                <a:buNone/>
              </a:pPr>
              <a:r>
                <a:rPr lang="en-GB" sz="750">
                  <a:latin typeface="Helvetica Neue"/>
                  <a:ea typeface="Helvetica Neue"/>
                  <a:cs typeface="Helvetica Neue"/>
                  <a:sym typeface="Helvetica Neue"/>
                </a:rPr>
                <a:t>con USB</a:t>
              </a:r>
              <a:endParaRPr sz="750" i="0" u="none" strike="noStrike" cap="none">
                <a:solidFill>
                  <a:srgbClr val="000000"/>
                </a:solidFill>
                <a:latin typeface="Helvetica Neue"/>
                <a:ea typeface="Helvetica Neue"/>
                <a:cs typeface="Helvetica Neue"/>
                <a:sym typeface="Helvetica Neue"/>
              </a:endParaRPr>
            </a:p>
          </p:txBody>
        </p:sp>
      </p:grpSp>
      <p:grpSp>
        <p:nvGrpSpPr>
          <p:cNvPr id="99" name="Google Shape;99;g35fec345a22_0_24"/>
          <p:cNvGrpSpPr/>
          <p:nvPr/>
        </p:nvGrpSpPr>
        <p:grpSpPr>
          <a:xfrm>
            <a:off x="5437125" y="4361794"/>
            <a:ext cx="1408800" cy="1160556"/>
            <a:chOff x="5437125" y="4361794"/>
            <a:chExt cx="1408800" cy="1160556"/>
          </a:xfrm>
        </p:grpSpPr>
        <p:pic>
          <p:nvPicPr>
            <p:cNvPr id="100" name="Google Shape;100;g35fec345a22_0_24" title="tablet with bluetooth.png"/>
            <p:cNvPicPr preferRelativeResize="0"/>
            <p:nvPr/>
          </p:nvPicPr>
          <p:blipFill rotWithShape="1">
            <a:blip r:embed="rId10">
              <a:alphaModFix/>
            </a:blip>
            <a:srcRect/>
            <a:stretch/>
          </p:blipFill>
          <p:spPr>
            <a:xfrm>
              <a:off x="5446722" y="4361794"/>
              <a:ext cx="1399124" cy="1160556"/>
            </a:xfrm>
            <a:prstGeom prst="rect">
              <a:avLst/>
            </a:prstGeom>
            <a:noFill/>
            <a:ln>
              <a:noFill/>
            </a:ln>
          </p:spPr>
        </p:pic>
        <p:sp>
          <p:nvSpPr>
            <p:cNvPr id="101" name="Google Shape;101;g35fec345a22_0_24"/>
            <p:cNvSpPr txBox="1"/>
            <p:nvPr/>
          </p:nvSpPr>
          <p:spPr>
            <a:xfrm>
              <a:off x="5437125" y="5200650"/>
              <a:ext cx="1408800" cy="316200"/>
            </a:xfrm>
            <a:prstGeom prst="rect">
              <a:avLst/>
            </a:prstGeom>
            <a:solidFill>
              <a:srgbClr val="FFFFFF"/>
            </a:solidFill>
            <a:ln>
              <a:noFill/>
            </a:ln>
          </p:spPr>
          <p:txBody>
            <a:bodyPr spcFirstLastPara="1" wrap="square" lIns="71600" tIns="0" rIns="71600" bIns="71600" anchor="t" anchorCtr="0">
              <a:noAutofit/>
            </a:bodyPr>
            <a:lstStyle/>
            <a:p>
              <a:pPr marL="0" marR="0" lvl="0" indent="0" algn="l" rtl="0">
                <a:lnSpc>
                  <a:spcPct val="100000"/>
                </a:lnSpc>
                <a:spcBef>
                  <a:spcPts val="0"/>
                </a:spcBef>
                <a:spcAft>
                  <a:spcPts val="0"/>
                </a:spcAft>
                <a:buClr>
                  <a:srgbClr val="000000"/>
                </a:buClr>
                <a:buSzPts val="763"/>
                <a:buFont typeface="Arial"/>
                <a:buNone/>
              </a:pPr>
              <a:r>
                <a:rPr lang="en-GB" sz="750" b="1">
                  <a:latin typeface="Helvetica Neue"/>
                  <a:ea typeface="Helvetica Neue"/>
                  <a:cs typeface="Helvetica Neue"/>
                  <a:sym typeface="Helvetica Neue"/>
                </a:rPr>
                <a:t>Tablet </a:t>
              </a:r>
              <a:endParaRPr sz="750" b="1">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763"/>
                <a:buFont typeface="Arial"/>
                <a:buNone/>
              </a:pPr>
              <a:r>
                <a:rPr lang="en-GB" sz="750">
                  <a:latin typeface="Helvetica Neue"/>
                  <a:ea typeface="Helvetica Neue"/>
                  <a:cs typeface="Helvetica Neue"/>
                  <a:sym typeface="Helvetica Neue"/>
                </a:rPr>
                <a:t>con Bluetooth</a:t>
              </a:r>
              <a:endParaRPr sz="750" i="0" u="none" strike="noStrike" cap="none">
                <a:solidFill>
                  <a:srgbClr val="000000"/>
                </a:solidFill>
                <a:latin typeface="Helvetica Neue"/>
                <a:ea typeface="Helvetica Neue"/>
                <a:cs typeface="Helvetica Neue"/>
                <a:sym typeface="Helvetica Neue"/>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g3669771b81a_0_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300">
                <a:solidFill>
                  <a:srgbClr val="2993D6"/>
                </a:solidFill>
              </a:rPr>
              <a:t>Ligero 🌶️ Pasos de la actividad de los alumnos</a:t>
            </a:r>
            <a:endParaRPr/>
          </a:p>
        </p:txBody>
      </p:sp>
      <p:sp>
        <p:nvSpPr>
          <p:cNvPr id="199" name="Google Shape;199;g3669771b81a_0_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10</a:t>
            </a:fld>
            <a:endParaRPr/>
          </a:p>
        </p:txBody>
      </p:sp>
      <p:sp>
        <p:nvSpPr>
          <p:cNvPr id="200" name="Google Shape;200;g3669771b81a_0_1"/>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318151" lvl="0" indent="-315903" algn="l" rtl="0">
              <a:lnSpc>
                <a:spcPct val="110000"/>
              </a:lnSpc>
              <a:spcBef>
                <a:spcPts val="1300"/>
              </a:spcBef>
              <a:spcAft>
                <a:spcPts val="0"/>
              </a:spcAft>
              <a:buClr>
                <a:srgbClr val="2993D6"/>
              </a:buClr>
              <a:buSzPts val="1900"/>
              <a:buChar char="•"/>
            </a:pPr>
            <a:r>
              <a:rPr lang="en-GB" sz="1700" b="1">
                <a:solidFill>
                  <a:srgbClr val="2993D6"/>
                </a:solidFill>
              </a:rPr>
              <a:t>Abre</a:t>
            </a:r>
            <a:r>
              <a:rPr lang="en-GB" sz="1700"/>
              <a:t> el proyecto: </a:t>
            </a:r>
            <a:r>
              <a:rPr lang="en-GB" sz="1700" u="sng">
                <a:solidFill>
                  <a:schemeClr val="hlink"/>
                </a:solidFill>
                <a:hlinkClick r:id="rId3"/>
              </a:rPr>
              <a:t>mbit.io/us-step</a:t>
            </a:r>
            <a:r>
              <a:rPr lang="en-GB" sz="1700"/>
              <a:t> y </a:t>
            </a:r>
            <a:r>
              <a:rPr lang="en-GB" sz="1700" b="1">
                <a:solidFill>
                  <a:srgbClr val="2A92D6"/>
                </a:solidFill>
              </a:rPr>
              <a:t>d</a:t>
            </a:r>
            <a:r>
              <a:rPr lang="en-GB" sz="1700" b="1">
                <a:solidFill>
                  <a:srgbClr val="2993D6"/>
                </a:solidFill>
              </a:rPr>
              <a:t>escarga</a:t>
            </a:r>
            <a:r>
              <a:rPr lang="en-GB" sz="1700"/>
              <a:t> el código al micro:bit. </a:t>
            </a:r>
            <a:endParaRPr sz="2375"/>
          </a:p>
          <a:p>
            <a:pPr marL="318151" lvl="0" indent="-315903" algn="l" rtl="0">
              <a:lnSpc>
                <a:spcPct val="110000"/>
              </a:lnSpc>
              <a:spcBef>
                <a:spcPts val="1300"/>
              </a:spcBef>
              <a:spcAft>
                <a:spcPts val="0"/>
              </a:spcAft>
              <a:buClr>
                <a:srgbClr val="2993D6"/>
              </a:buClr>
              <a:buSzPts val="1900"/>
              <a:buChar char="•"/>
            </a:pPr>
            <a:r>
              <a:rPr lang="en-GB" sz="1700" b="1">
                <a:solidFill>
                  <a:srgbClr val="2993D6"/>
                </a:solidFill>
              </a:rPr>
              <a:t>Desenchufa </a:t>
            </a:r>
            <a:r>
              <a:rPr lang="en-GB" sz="1700"/>
              <a:t>el micro:bit y </a:t>
            </a:r>
            <a:r>
              <a:rPr lang="en-GB" sz="1700" b="1">
                <a:solidFill>
                  <a:srgbClr val="2993D6"/>
                </a:solidFill>
              </a:rPr>
              <a:t>monta</a:t>
            </a:r>
            <a:r>
              <a:rPr lang="en-GB" sz="1700"/>
              <a:t> la correa.</a:t>
            </a:r>
            <a:endParaRPr sz="2375"/>
          </a:p>
          <a:p>
            <a:pPr marL="318151" lvl="0" indent="-315903" algn="l" rtl="0">
              <a:lnSpc>
                <a:spcPct val="110000"/>
              </a:lnSpc>
              <a:spcBef>
                <a:spcPts val="1300"/>
              </a:spcBef>
              <a:spcAft>
                <a:spcPts val="0"/>
              </a:spcAft>
              <a:buClr>
                <a:srgbClr val="2993D6"/>
              </a:buClr>
              <a:buSzPts val="1900"/>
              <a:buChar char="•"/>
            </a:pPr>
            <a:r>
              <a:rPr lang="en-GB" sz="1700" b="1">
                <a:solidFill>
                  <a:srgbClr val="2A92D6"/>
                </a:solidFill>
              </a:rPr>
              <a:t>Ve</a:t>
            </a:r>
            <a:r>
              <a:rPr lang="en-GB" sz="1700"/>
              <a:t> a la zona que vas a medir y </a:t>
            </a:r>
            <a:r>
              <a:rPr lang="en-GB" sz="1700" b="1">
                <a:solidFill>
                  <a:srgbClr val="2993D6"/>
                </a:solidFill>
              </a:rPr>
              <a:t>coloca</a:t>
            </a:r>
            <a:r>
              <a:rPr lang="en-GB" sz="1700"/>
              <a:t> la correa del micro:bit en tu zapato o tobillo. </a:t>
            </a:r>
            <a:endParaRPr sz="2375"/>
          </a:p>
          <a:p>
            <a:pPr marL="318151" lvl="0" indent="-315903" algn="l" rtl="0">
              <a:lnSpc>
                <a:spcPct val="110000"/>
              </a:lnSpc>
              <a:spcBef>
                <a:spcPts val="1300"/>
              </a:spcBef>
              <a:spcAft>
                <a:spcPts val="0"/>
              </a:spcAft>
              <a:buClr>
                <a:srgbClr val="2993D6"/>
              </a:buClr>
              <a:buSzPts val="1900"/>
              <a:buChar char="•"/>
            </a:pPr>
            <a:r>
              <a:rPr lang="en-GB" sz="1700" b="1">
                <a:solidFill>
                  <a:srgbClr val="2A92D6"/>
                </a:solidFill>
              </a:rPr>
              <a:t>Recorre</a:t>
            </a:r>
            <a:r>
              <a:rPr lang="en-GB" sz="1700"/>
              <a:t> la longitud de tu zona, lee la pantalla y </a:t>
            </a:r>
            <a:r>
              <a:rPr lang="en-GB" sz="1700" b="1">
                <a:solidFill>
                  <a:srgbClr val="2993D6"/>
                </a:solidFill>
              </a:rPr>
              <a:t>registra</a:t>
            </a:r>
            <a:r>
              <a:rPr lang="en-GB" sz="1700"/>
              <a:t> cuántos pasos has dado. </a:t>
            </a:r>
            <a:endParaRPr sz="2375"/>
          </a:p>
          <a:p>
            <a:pPr marL="318151" lvl="0" indent="-315903" algn="l" rtl="0">
              <a:lnSpc>
                <a:spcPct val="110000"/>
              </a:lnSpc>
              <a:spcBef>
                <a:spcPts val="1300"/>
              </a:spcBef>
              <a:spcAft>
                <a:spcPts val="0"/>
              </a:spcAft>
              <a:buClr>
                <a:srgbClr val="2993D6"/>
              </a:buClr>
              <a:buSzPts val="1900"/>
              <a:buChar char="•"/>
            </a:pPr>
            <a:r>
              <a:rPr lang="en-GB" sz="1700" b="1">
                <a:solidFill>
                  <a:srgbClr val="2A92D6"/>
                </a:solidFill>
              </a:rPr>
              <a:t>Presiona</a:t>
            </a:r>
            <a:r>
              <a:rPr lang="en-GB" sz="1700"/>
              <a:t> el botón de reinicio de la parte posterior de tu micro:bit y repite la operación para la anchura.</a:t>
            </a:r>
            <a:endParaRPr sz="2375"/>
          </a:p>
          <a:p>
            <a:pPr marL="318151" lvl="0" indent="-315903" algn="l" rtl="0">
              <a:lnSpc>
                <a:spcPct val="110000"/>
              </a:lnSpc>
              <a:spcBef>
                <a:spcPts val="1300"/>
              </a:spcBef>
              <a:spcAft>
                <a:spcPts val="0"/>
              </a:spcAft>
              <a:buClr>
                <a:srgbClr val="2993D6"/>
              </a:buClr>
              <a:buSzPts val="1900"/>
              <a:buChar char="•"/>
            </a:pPr>
            <a:r>
              <a:rPr lang="en-GB" sz="1700"/>
              <a:t>De vuelta en clase, </a:t>
            </a:r>
            <a:r>
              <a:rPr lang="en-GB" sz="1700" b="1">
                <a:solidFill>
                  <a:srgbClr val="2993D6"/>
                </a:solidFill>
              </a:rPr>
              <a:t>calcula</a:t>
            </a:r>
            <a:r>
              <a:rPr lang="en-GB" sz="1700"/>
              <a:t> el área y el perímetro utilizando tus pasos como unidad de medida. </a:t>
            </a:r>
            <a:endParaRPr sz="2375"/>
          </a:p>
        </p:txBody>
      </p:sp>
      <p:sp>
        <p:nvSpPr>
          <p:cNvPr id="201" name="Google Shape;201;g3669771b81a_0_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pic>
        <p:nvPicPr>
          <p:cNvPr id="202" name="Google Shape;202;g3669771b81a_0_1" descr="Ilustración de un educador delante de una pizarra vacía utilizada para señalar las actividades dirigidas por el profesor en esta página" title="black female teacher image.png"/>
          <p:cNvPicPr preferRelativeResize="0"/>
          <p:nvPr/>
        </p:nvPicPr>
        <p:blipFill rotWithShape="1">
          <a:blip r:embed="rId4">
            <a:alphaModFix/>
          </a:blip>
          <a:srcRect/>
          <a:stretch/>
        </p:blipFill>
        <p:spPr>
          <a:xfrm>
            <a:off x="8157450" y="397387"/>
            <a:ext cx="1428350" cy="1191276"/>
          </a:xfrm>
          <a:prstGeom prst="rect">
            <a:avLst/>
          </a:prstGeom>
          <a:noFill/>
          <a:ln>
            <a:noFill/>
          </a:ln>
        </p:spPr>
      </p:pic>
      <p:sp>
        <p:nvSpPr>
          <p:cNvPr id="203" name="Google Shape;203;g3669771b81a_0_1"/>
          <p:cNvSpPr/>
          <p:nvPr/>
        </p:nvSpPr>
        <p:spPr>
          <a:xfrm>
            <a:off x="681025" y="5306725"/>
            <a:ext cx="6561300" cy="857100"/>
          </a:xfrm>
          <a:prstGeom prst="roundRect">
            <a:avLst>
              <a:gd name="adj" fmla="val 16667"/>
            </a:avLst>
          </a:prstGeom>
          <a:solidFill>
            <a:srgbClr val="FFFFFF"/>
          </a:solidFill>
          <a:ln w="19050" cap="flat" cmpd="sng">
            <a:solidFill>
              <a:srgbClr val="2993D6"/>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10000"/>
              </a:lnSpc>
              <a:spcBef>
                <a:spcPts val="1300"/>
              </a:spcBef>
              <a:spcAft>
                <a:spcPts val="0"/>
              </a:spcAft>
              <a:buClr>
                <a:srgbClr val="000000"/>
              </a:buClr>
              <a:buSzPts val="1500"/>
              <a:buFont typeface="Arial"/>
              <a:buNone/>
            </a:pPr>
            <a:r>
              <a:rPr lang="en-GB" sz="1500" b="1" i="0" u="none" strike="noStrike" cap="none">
                <a:solidFill>
                  <a:srgbClr val="2993D6"/>
                </a:solidFill>
                <a:latin typeface="Helvetica Neue"/>
                <a:ea typeface="Helvetica Neue"/>
                <a:cs typeface="Helvetica Neue"/>
                <a:sym typeface="Helvetica Neue"/>
              </a:rPr>
              <a:t>Consejo profesional: </a:t>
            </a:r>
            <a:r>
              <a:rPr lang="en-GB" sz="1500" b="0" i="0" u="none" strike="noStrike" cap="none">
                <a:solidFill>
                  <a:srgbClr val="000000"/>
                </a:solidFill>
                <a:latin typeface="Helvetica Neue"/>
                <a:ea typeface="Helvetica Neue"/>
                <a:cs typeface="Helvetica Neue"/>
                <a:sym typeface="Helvetica Neue"/>
              </a:rPr>
              <a:t>los alumnos pueden presionar el botón de reinicio situado en la parte posterior del micro:bit para borrar su recuento actual.</a:t>
            </a:r>
            <a:endParaRPr/>
          </a:p>
        </p:txBody>
      </p:sp>
      <p:pic>
        <p:nvPicPr>
          <p:cNvPr id="204" name="Google Shape;204;g3669771b81a_0_1" descr="Ilustración de la parte posterior de un micro:bit y un dedo sobre parte de la placa."/>
          <p:cNvPicPr preferRelativeResize="0"/>
          <p:nvPr/>
        </p:nvPicPr>
        <p:blipFill rotWithShape="1">
          <a:blip r:embed="rId5">
            <a:alphaModFix/>
          </a:blip>
          <a:srcRect/>
          <a:stretch/>
        </p:blipFill>
        <p:spPr>
          <a:xfrm>
            <a:off x="7390950" y="5206575"/>
            <a:ext cx="1523049" cy="11497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g35fa30c4f18_0_9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Ligero 🌶️ Detalles del código</a:t>
            </a:r>
            <a:endParaRPr/>
          </a:p>
        </p:txBody>
      </p:sp>
      <p:sp>
        <p:nvSpPr>
          <p:cNvPr id="210" name="Google Shape;210;g35fa30c4f18_0_9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11</a:t>
            </a:fld>
            <a:endParaRPr/>
          </a:p>
        </p:txBody>
      </p:sp>
      <p:sp>
        <p:nvSpPr>
          <p:cNvPr id="211" name="Google Shape;211;g35fa30c4f18_0_96"/>
          <p:cNvSpPr txBox="1">
            <a:spLocks noGrp="1"/>
          </p:cNvSpPr>
          <p:nvPr>
            <p:ph type="body" idx="1"/>
          </p:nvPr>
        </p:nvSpPr>
        <p:spPr>
          <a:xfrm>
            <a:off x="681011" y="1468996"/>
            <a:ext cx="8544000" cy="4609500"/>
          </a:xfrm>
          <a:prstGeom prst="rect">
            <a:avLst/>
          </a:prstGeom>
          <a:noFill/>
          <a:ln>
            <a:noFill/>
          </a:ln>
        </p:spPr>
        <p:txBody>
          <a:bodyPr spcFirstLastPara="1" wrap="square" lIns="91425" tIns="45700" rIns="91425" bIns="45700" anchor="t" anchorCtr="0">
            <a:normAutofit/>
          </a:bodyPr>
          <a:lstStyle/>
          <a:p>
            <a:pPr marL="0" marR="76600" lvl="0" indent="0" algn="l" rtl="0">
              <a:lnSpc>
                <a:spcPct val="110000"/>
              </a:lnSpc>
              <a:spcBef>
                <a:spcPts val="1300"/>
              </a:spcBef>
              <a:spcAft>
                <a:spcPts val="0"/>
              </a:spcAft>
              <a:buSzPts val="1800"/>
              <a:buNone/>
            </a:pPr>
            <a:r>
              <a:rPr lang="en-GB" sz="1800"/>
              <a:t>Este proyecto utiliza el acelerómetro para contar cuántos pasos has dado. </a:t>
            </a:r>
            <a:endParaRPr/>
          </a:p>
        </p:txBody>
      </p:sp>
      <p:sp>
        <p:nvSpPr>
          <p:cNvPr id="212" name="Google Shape;212;g35fa30c4f18_0_96"/>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sp>
        <p:nvSpPr>
          <p:cNvPr id="213" name="Google Shape;213;g35fa30c4f18_0_96"/>
          <p:cNvSpPr/>
          <p:nvPr/>
        </p:nvSpPr>
        <p:spPr>
          <a:xfrm>
            <a:off x="813950" y="2191425"/>
            <a:ext cx="3118800" cy="39426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endParaRPr sz="1500" b="0" i="0" u="none" strike="noStrike" cap="none">
              <a:solidFill>
                <a:schemeClr val="dk1"/>
              </a:solidFill>
              <a:latin typeface="Helvetica Neue"/>
              <a:ea typeface="Helvetica Neue"/>
              <a:cs typeface="Helvetica Neue"/>
              <a:sym typeface="Helvetica Neue"/>
            </a:endParaRPr>
          </a:p>
          <a:p>
            <a:pPr marL="0" marR="0" lvl="0" indent="0" algn="l" rtl="0">
              <a:lnSpc>
                <a:spcPct val="110000"/>
              </a:lnSpc>
              <a:spcBef>
                <a:spcPts val="0"/>
              </a:spcBef>
              <a:spcAft>
                <a:spcPts val="1000"/>
              </a:spcAft>
              <a:buClr>
                <a:srgbClr val="000000"/>
              </a:buClr>
              <a:buSzPts val="1600"/>
              <a:buFont typeface="Arial"/>
              <a:buNone/>
            </a:pPr>
            <a:r>
              <a:rPr lang="en-GB" sz="1500" b="0" i="0" u="none" strike="noStrike" cap="none">
                <a:solidFill>
                  <a:schemeClr val="dk1"/>
                </a:solidFill>
                <a:latin typeface="Helvetica Neue"/>
                <a:ea typeface="Helvetica Neue"/>
                <a:cs typeface="Helvetica Neue"/>
                <a:sym typeface="Helvetica Neue"/>
              </a:rPr>
              <a:t>Este proyecto utiliza una variable llamada «pasos» para almacenar el número de pasos que has dado. Cuando se inicia el proyecto, la variable «pasos» se pone a 0.</a:t>
            </a:r>
            <a:endParaRPr/>
          </a:p>
        </p:txBody>
      </p:sp>
      <p:pic>
        <p:nvPicPr>
          <p:cNvPr id="214" name="Google Shape;214;g35fa30c4f18_0_96" descr="Un bloque de «al inicio» que contiene un bloque de fijar pasos a 0." title="step-counter.png"/>
          <p:cNvPicPr preferRelativeResize="0"/>
          <p:nvPr/>
        </p:nvPicPr>
        <p:blipFill rotWithShape="1">
          <a:blip r:embed="rId3">
            <a:alphaModFix/>
          </a:blip>
          <a:srcRect r="54088" b="22743"/>
          <a:stretch/>
        </p:blipFill>
        <p:spPr>
          <a:xfrm>
            <a:off x="1214263" y="2512763"/>
            <a:ext cx="2318174" cy="1423875"/>
          </a:xfrm>
          <a:prstGeom prst="rect">
            <a:avLst/>
          </a:prstGeom>
          <a:noFill/>
          <a:ln>
            <a:noFill/>
          </a:ln>
        </p:spPr>
      </p:pic>
      <p:pic>
        <p:nvPicPr>
          <p:cNvPr id="215" name="Google Shape;215;g35fa30c4f18_0_96" descr="decorativo" title="Inspired_green@4x-100 (1).jpg"/>
          <p:cNvPicPr preferRelativeResize="0"/>
          <p:nvPr/>
        </p:nvPicPr>
        <p:blipFill rotWithShape="1">
          <a:blip r:embed="rId4">
            <a:alphaModFix/>
          </a:blip>
          <a:srcRect/>
          <a:stretch/>
        </p:blipFill>
        <p:spPr>
          <a:xfrm rot="572948">
            <a:off x="8132525" y="203152"/>
            <a:ext cx="873876" cy="1188650"/>
          </a:xfrm>
          <a:prstGeom prst="rect">
            <a:avLst/>
          </a:prstGeom>
          <a:noFill/>
          <a:ln>
            <a:noFill/>
          </a:ln>
        </p:spPr>
      </p:pic>
      <p:sp>
        <p:nvSpPr>
          <p:cNvPr id="216" name="Google Shape;216;g35fa30c4f18_0_96"/>
          <p:cNvSpPr/>
          <p:nvPr/>
        </p:nvSpPr>
        <p:spPr>
          <a:xfrm>
            <a:off x="4343725" y="2191425"/>
            <a:ext cx="4881300" cy="39426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1000"/>
              </a:spcAft>
              <a:buClr>
                <a:srgbClr val="000000"/>
              </a:buClr>
              <a:buSzPts val="1600"/>
              <a:buFont typeface="Arial"/>
              <a:buNone/>
            </a:pPr>
            <a:r>
              <a:rPr lang="en-GB" sz="1500" b="0" i="0" u="none" strike="noStrike" cap="none">
                <a:solidFill>
                  <a:schemeClr val="dk1"/>
                </a:solidFill>
                <a:latin typeface="Helvetica Neue"/>
                <a:ea typeface="Helvetica Neue"/>
                <a:cs typeface="Helvetica Neue"/>
                <a:sym typeface="Helvetica Neue"/>
              </a:rPr>
              <a:t>Este proyecto utiliza «si agitado» para detectar el movimiento mediante el acelerómetro. Cada vez que se detecta movimiento, el valor almacenado en la variable «pasos» aumenta en 1 y el valor almacenado en «pasos» se muestra en la pantalla led.</a:t>
            </a:r>
            <a:endParaRPr/>
          </a:p>
        </p:txBody>
      </p:sp>
      <p:pic>
        <p:nvPicPr>
          <p:cNvPr id="217" name="Google Shape;217;g35fa30c4f18_0_96" descr="El bloque «si agitado» contiene los bloques de cambiar pasos en 1 y mostrar número de pasos." title="step-counter.png"/>
          <p:cNvPicPr preferRelativeResize="0"/>
          <p:nvPr/>
        </p:nvPicPr>
        <p:blipFill rotWithShape="1">
          <a:blip r:embed="rId3">
            <a:alphaModFix/>
          </a:blip>
          <a:srcRect l="47589"/>
          <a:stretch/>
        </p:blipFill>
        <p:spPr>
          <a:xfrm>
            <a:off x="5528775" y="2350250"/>
            <a:ext cx="2511199" cy="17489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g3669771b81a_0_118"/>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Medio</a:t>
            </a:r>
            <a:endParaRPr/>
          </a:p>
        </p:txBody>
      </p:sp>
      <p:sp>
        <p:nvSpPr>
          <p:cNvPr id="223" name="Google Shape;223;g3669771b81a_0_118"/>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12</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g365ab73c13e_0_2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Medio 🌶️🌶️ Introducción</a:t>
            </a:r>
            <a:endParaRPr/>
          </a:p>
        </p:txBody>
      </p:sp>
      <p:sp>
        <p:nvSpPr>
          <p:cNvPr id="229" name="Google Shape;229;g365ab73c13e_0_2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13</a:t>
            </a:fld>
            <a:endParaRPr/>
          </a:p>
        </p:txBody>
      </p:sp>
      <p:sp>
        <p:nvSpPr>
          <p:cNvPr id="230" name="Google Shape;230;g365ab73c13e_0_21"/>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457200" marR="0" lvl="0" indent="-349250" algn="l" rtl="0">
              <a:lnSpc>
                <a:spcPct val="110000"/>
              </a:lnSpc>
              <a:spcBef>
                <a:spcPts val="1300"/>
              </a:spcBef>
              <a:spcAft>
                <a:spcPts val="0"/>
              </a:spcAft>
              <a:buClr>
                <a:srgbClr val="6C4BC1"/>
              </a:buClr>
              <a:buSzPts val="1900"/>
              <a:buChar char="•"/>
            </a:pPr>
            <a:r>
              <a:rPr lang="en-GB" sz="1700"/>
              <a:t>Los alumnos abren un </a:t>
            </a:r>
            <a:r>
              <a:rPr lang="en-GB" sz="1700" b="1">
                <a:solidFill>
                  <a:srgbClr val="6C4BC1"/>
                </a:solidFill>
              </a:rPr>
              <a:t>proyecto inicial</a:t>
            </a:r>
            <a:r>
              <a:rPr lang="en-GB" sz="1700"/>
              <a:t> que contiene todos los bloques que necesitan para realizar el proyecto. </a:t>
            </a:r>
            <a:endParaRPr sz="2375"/>
          </a:p>
          <a:p>
            <a:pPr marL="457200" marR="0" lvl="0" indent="-349250" algn="l" rtl="0">
              <a:lnSpc>
                <a:spcPct val="110000"/>
              </a:lnSpc>
              <a:spcBef>
                <a:spcPts val="1300"/>
              </a:spcBef>
              <a:spcAft>
                <a:spcPts val="0"/>
              </a:spcAft>
              <a:buClr>
                <a:srgbClr val="6C4BC1"/>
              </a:buClr>
              <a:buSzPts val="1900"/>
              <a:buChar char="•"/>
            </a:pPr>
            <a:r>
              <a:rPr lang="en-GB" sz="1700"/>
              <a:t>Una vez creado el código, los alumnos descargarán el código en su micro:bit y utilizarán su micro:bit como contador de pasos. </a:t>
            </a:r>
            <a:endParaRPr sz="2375"/>
          </a:p>
          <a:p>
            <a:pPr marL="457200" marR="0" lvl="0" indent="-349250" algn="l" rtl="0">
              <a:lnSpc>
                <a:spcPct val="110000"/>
              </a:lnSpc>
              <a:spcBef>
                <a:spcPts val="1300"/>
              </a:spcBef>
              <a:spcAft>
                <a:spcPts val="0"/>
              </a:spcAft>
              <a:buClr>
                <a:srgbClr val="6C4BC1"/>
              </a:buClr>
              <a:buSzPts val="1900"/>
              <a:buChar char="•"/>
            </a:pPr>
            <a:r>
              <a:rPr lang="en-GB" sz="1700"/>
              <a:t>Los alumnos caminan a lo largo y ancho de un área rectangular, como el gimnasio, la cafetería o el patio del colegio, llevando el micro:bit en el tobillo o en el zapato. </a:t>
            </a:r>
            <a:endParaRPr sz="2375"/>
          </a:p>
          <a:p>
            <a:pPr marL="457200" marR="0" lvl="0" indent="-349250" algn="l" rtl="0">
              <a:lnSpc>
                <a:spcPct val="110000"/>
              </a:lnSpc>
              <a:spcBef>
                <a:spcPts val="1300"/>
              </a:spcBef>
              <a:spcAft>
                <a:spcPts val="0"/>
              </a:spcAft>
              <a:buClr>
                <a:srgbClr val="6C4BC1"/>
              </a:buClr>
              <a:buSzPts val="1900"/>
              <a:buChar char="•"/>
            </a:pPr>
            <a:r>
              <a:rPr lang="en-GB" sz="1700"/>
              <a:t>Anotarán cuántos pasos dieron para la longitud y la anchura.</a:t>
            </a:r>
            <a:endParaRPr sz="2375"/>
          </a:p>
          <a:p>
            <a:pPr marL="914400" lvl="1" indent="-349250" algn="l" rtl="0">
              <a:lnSpc>
                <a:spcPct val="90000"/>
              </a:lnSpc>
              <a:spcBef>
                <a:spcPts val="1300"/>
              </a:spcBef>
              <a:spcAft>
                <a:spcPts val="0"/>
              </a:spcAft>
              <a:buClr>
                <a:srgbClr val="6C4BC1"/>
              </a:buClr>
              <a:buSzPts val="1900"/>
              <a:buChar char="•"/>
            </a:pPr>
            <a:r>
              <a:rPr lang="en-GB" sz="1700"/>
              <a:t>La hoja de registro del contador de pasos puede utilizarse para registrar las mediciones.</a:t>
            </a:r>
            <a:endParaRPr sz="2050"/>
          </a:p>
          <a:p>
            <a:pPr marL="457200" marR="0" lvl="0" indent="-349250" algn="l" rtl="0">
              <a:lnSpc>
                <a:spcPct val="110000"/>
              </a:lnSpc>
              <a:spcBef>
                <a:spcPts val="1300"/>
              </a:spcBef>
              <a:spcAft>
                <a:spcPts val="0"/>
              </a:spcAft>
              <a:buClr>
                <a:srgbClr val="6C4BC1"/>
              </a:buClr>
              <a:buSzPts val="1900"/>
              <a:buChar char="•"/>
            </a:pPr>
            <a:r>
              <a:rPr lang="en-GB" sz="1700"/>
              <a:t>Pasan a calcular el perímetro y el área del rectángulo, utilizando sus pasos como unidad de medida. </a:t>
            </a:r>
            <a:endParaRPr sz="2375"/>
          </a:p>
        </p:txBody>
      </p:sp>
      <p:sp>
        <p:nvSpPr>
          <p:cNvPr id="231" name="Google Shape;231;g365ab73c13e_0_2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32" name="Google Shape;232;g365ab73c13e_0_21" descr="decorativo"/>
          <p:cNvPicPr preferRelativeResize="0"/>
          <p:nvPr/>
        </p:nvPicPr>
        <p:blipFill rotWithShape="1">
          <a:blip r:embed="rId3">
            <a:alphaModFix/>
          </a:blip>
          <a:srcRect/>
          <a:stretch/>
        </p:blipFill>
        <p:spPr>
          <a:xfrm>
            <a:off x="8362652" y="401438"/>
            <a:ext cx="955218" cy="736882"/>
          </a:xfrm>
          <a:prstGeom prst="rect">
            <a:avLst/>
          </a:prstGeom>
          <a:noFill/>
          <a:ln>
            <a:noFill/>
          </a:ln>
        </p:spPr>
      </p:pic>
      <p:pic>
        <p:nvPicPr>
          <p:cNvPr id="233" name="Google Shape;233;g365ab73c13e_0_21" descr="Ilustración de una bota para representar los pasos dados y medidos con el micro:bit"/>
          <p:cNvPicPr preferRelativeResize="0"/>
          <p:nvPr/>
        </p:nvPicPr>
        <p:blipFill rotWithShape="1">
          <a:blip r:embed="rId4">
            <a:alphaModFix/>
          </a:blip>
          <a:srcRect/>
          <a:stretch/>
        </p:blipFill>
        <p:spPr>
          <a:xfrm flipH="1">
            <a:off x="7057175" y="5467350"/>
            <a:ext cx="1390650" cy="13906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Google Shape;238;g3669771b81a_0_21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300">
                <a:solidFill>
                  <a:srgbClr val="6C4BC1"/>
                </a:solidFill>
              </a:rPr>
              <a:t>Medio 🌶️🌶️ Pasos de la actividad de los alumnos 1</a:t>
            </a:r>
            <a:endParaRPr/>
          </a:p>
        </p:txBody>
      </p:sp>
      <p:sp>
        <p:nvSpPr>
          <p:cNvPr id="239" name="Google Shape;239;g3669771b81a_0_21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14</a:t>
            </a:fld>
            <a:endParaRPr/>
          </a:p>
        </p:txBody>
      </p:sp>
      <p:sp>
        <p:nvSpPr>
          <p:cNvPr id="240" name="Google Shape;240;g3669771b81a_0_211"/>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700" b="1" i="1">
                <a:solidFill>
                  <a:srgbClr val="6C4BC1"/>
                </a:solidFill>
              </a:rPr>
              <a:t>Crea el código - Al iniciar:</a:t>
            </a:r>
            <a:endParaRPr/>
          </a:p>
          <a:p>
            <a:pPr marL="318151" lvl="0" indent="-309553" algn="l" rtl="0">
              <a:lnSpc>
                <a:spcPct val="110000"/>
              </a:lnSpc>
              <a:spcBef>
                <a:spcPts val="1300"/>
              </a:spcBef>
              <a:spcAft>
                <a:spcPts val="0"/>
              </a:spcAft>
              <a:buClr>
                <a:srgbClr val="6C4BC1"/>
              </a:buClr>
              <a:buSzPts val="1800"/>
              <a:buChar char="•"/>
            </a:pPr>
            <a:r>
              <a:rPr lang="en-GB" sz="1700" b="1">
                <a:solidFill>
                  <a:srgbClr val="6C4BC1"/>
                </a:solidFill>
              </a:rPr>
              <a:t>Abre </a:t>
            </a:r>
            <a:r>
              <a:rPr lang="en-GB" sz="1700"/>
              <a:t>el proyecto inicial: </a:t>
            </a:r>
            <a:r>
              <a:rPr lang="en-GB" sz="1700" u="sng">
                <a:solidFill>
                  <a:schemeClr val="hlink"/>
                </a:solidFill>
                <a:hlinkClick r:id="rId3"/>
              </a:rPr>
              <a:t>mbit.io/us-step-pp</a:t>
            </a:r>
            <a:endParaRPr sz="1700" u="sng">
              <a:solidFill>
                <a:schemeClr val="hlink"/>
              </a:solidFill>
              <a:hlinkClick r:id="rId3"/>
            </a:endParaRPr>
          </a:p>
          <a:p>
            <a:pPr marL="318151" lvl="0" indent="-309553" algn="l" rtl="0">
              <a:lnSpc>
                <a:spcPct val="110000"/>
              </a:lnSpc>
              <a:spcBef>
                <a:spcPts val="1300"/>
              </a:spcBef>
              <a:spcAft>
                <a:spcPts val="0"/>
              </a:spcAft>
              <a:buClr>
                <a:srgbClr val="6C4BC1"/>
              </a:buClr>
              <a:buSzPts val="1800"/>
              <a:buChar char="•"/>
            </a:pPr>
            <a:r>
              <a:rPr lang="en-GB" sz="1700" b="1">
                <a:solidFill>
                  <a:srgbClr val="6C4BC1"/>
                </a:solidFill>
              </a:rPr>
              <a:t>Explica </a:t>
            </a:r>
            <a:r>
              <a:rPr lang="en-GB" sz="1700"/>
              <a:t>a los alumnos que tienen todos los bloques de código que necesitan.  </a:t>
            </a:r>
            <a:endParaRPr/>
          </a:p>
          <a:p>
            <a:pPr marL="318151" lvl="0" indent="-309553" algn="l" rtl="0">
              <a:lnSpc>
                <a:spcPct val="110000"/>
              </a:lnSpc>
              <a:spcBef>
                <a:spcPts val="1300"/>
              </a:spcBef>
              <a:spcAft>
                <a:spcPts val="0"/>
              </a:spcAft>
              <a:buSzPts val="1800"/>
              <a:buChar char="•"/>
            </a:pPr>
            <a:r>
              <a:rPr lang="en-GB" sz="1700" b="1">
                <a:solidFill>
                  <a:srgbClr val="6C4BC1"/>
                </a:solidFill>
              </a:rPr>
              <a:t>Explícales</a:t>
            </a:r>
            <a:r>
              <a:rPr lang="en-GB" sz="1700"/>
              <a:t> que van a crear su propio contador de pasos. </a:t>
            </a:r>
            <a:endParaRPr/>
          </a:p>
          <a:p>
            <a:pPr marL="318151" lvl="0" indent="-309553" algn="l" rtl="0">
              <a:lnSpc>
                <a:spcPct val="110000"/>
              </a:lnSpc>
              <a:spcBef>
                <a:spcPts val="1300"/>
              </a:spcBef>
              <a:spcAft>
                <a:spcPts val="0"/>
              </a:spcAft>
              <a:buSzPts val="1800"/>
              <a:buChar char="•"/>
            </a:pPr>
            <a:r>
              <a:rPr lang="en-GB" sz="1700" b="1">
                <a:solidFill>
                  <a:srgbClr val="6C4BC1"/>
                </a:solidFill>
              </a:rPr>
              <a:t>Utiliza</a:t>
            </a:r>
            <a:r>
              <a:rPr lang="en-GB" sz="1700"/>
              <a:t> el bloque «fijar pasos a» con el bloque «al iniciar» para que, cuando se inicie el programa, la variable «pasos» almacene el número 0.  </a:t>
            </a:r>
            <a:endParaRPr/>
          </a:p>
          <a:p>
            <a:pPr marL="318151" lvl="0" indent="-309553" algn="l" rtl="0">
              <a:lnSpc>
                <a:spcPct val="110000"/>
              </a:lnSpc>
              <a:spcBef>
                <a:spcPts val="1300"/>
              </a:spcBef>
              <a:spcAft>
                <a:spcPts val="0"/>
              </a:spcAft>
              <a:buClr>
                <a:srgbClr val="6C4BC1"/>
              </a:buClr>
              <a:buSzPts val="1800"/>
              <a:buChar char="•"/>
            </a:pPr>
            <a:r>
              <a:rPr lang="en-GB" sz="1700" b="1">
                <a:solidFill>
                  <a:srgbClr val="6C4BC1"/>
                </a:solidFill>
              </a:rPr>
              <a:t>Asegúrate de que el</a:t>
            </a:r>
            <a:r>
              <a:rPr lang="en-GB" sz="1700"/>
              <a:t> código de los alumnos tiene este aspecto:</a:t>
            </a:r>
            <a:endParaRPr/>
          </a:p>
          <a:p>
            <a:pPr marL="0" lvl="0" indent="0" algn="l" rtl="0">
              <a:lnSpc>
                <a:spcPct val="110000"/>
              </a:lnSpc>
              <a:spcBef>
                <a:spcPts val="1300"/>
              </a:spcBef>
              <a:spcAft>
                <a:spcPts val="0"/>
              </a:spcAft>
              <a:buSzPts val="1800"/>
              <a:buNone/>
            </a:pPr>
            <a:endParaRPr sz="1700"/>
          </a:p>
        </p:txBody>
      </p:sp>
      <p:sp>
        <p:nvSpPr>
          <p:cNvPr id="241" name="Google Shape;241;g3669771b81a_0_21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42" name="Google Shape;242;g3669771b81a_0_211" descr="Ilustración de un educador delante de una pizarra vacía utilizada para señalar las actividades dirigidas por el profesor en esta página" title="black female teacher image.png"/>
          <p:cNvPicPr preferRelativeResize="0"/>
          <p:nvPr/>
        </p:nvPicPr>
        <p:blipFill rotWithShape="1">
          <a:blip r:embed="rId4">
            <a:alphaModFix/>
          </a:blip>
          <a:srcRect/>
          <a:stretch/>
        </p:blipFill>
        <p:spPr>
          <a:xfrm>
            <a:off x="8269200" y="316137"/>
            <a:ext cx="1428350" cy="1191276"/>
          </a:xfrm>
          <a:prstGeom prst="rect">
            <a:avLst/>
          </a:prstGeom>
          <a:noFill/>
          <a:ln>
            <a:noFill/>
          </a:ln>
        </p:spPr>
      </p:pic>
      <p:pic>
        <p:nvPicPr>
          <p:cNvPr id="243" name="Google Shape;243;g3669771b81a_0_211" descr="decorativo"/>
          <p:cNvPicPr preferRelativeResize="0"/>
          <p:nvPr/>
        </p:nvPicPr>
        <p:blipFill rotWithShape="1">
          <a:blip r:embed="rId5">
            <a:alphaModFix/>
          </a:blip>
          <a:srcRect/>
          <a:stretch/>
        </p:blipFill>
        <p:spPr>
          <a:xfrm>
            <a:off x="1240500" y="5185426"/>
            <a:ext cx="902000" cy="695800"/>
          </a:xfrm>
          <a:prstGeom prst="rect">
            <a:avLst/>
          </a:prstGeom>
          <a:noFill/>
          <a:ln>
            <a:noFill/>
          </a:ln>
        </p:spPr>
      </p:pic>
      <p:pic>
        <p:nvPicPr>
          <p:cNvPr id="244" name="Google Shape;244;g3669771b81a_0_211" descr="El bloque «al iniciar» contiene el bloque de fijar pasos a 0." title="onstart.png"/>
          <p:cNvPicPr preferRelativeResize="0"/>
          <p:nvPr/>
        </p:nvPicPr>
        <p:blipFill rotWithShape="1">
          <a:blip r:embed="rId6">
            <a:alphaModFix/>
          </a:blip>
          <a:srcRect/>
          <a:stretch/>
        </p:blipFill>
        <p:spPr>
          <a:xfrm>
            <a:off x="5201031" y="4694085"/>
            <a:ext cx="3238500" cy="19171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g3706024d64f_0_12"/>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300">
                <a:solidFill>
                  <a:srgbClr val="6C4BC1"/>
                </a:solidFill>
              </a:rPr>
              <a:t>Medio 🌶️🌶️ Pasos de la actividad de los alumnos 2</a:t>
            </a:r>
            <a:endParaRPr/>
          </a:p>
        </p:txBody>
      </p:sp>
      <p:sp>
        <p:nvSpPr>
          <p:cNvPr id="250" name="Google Shape;250;g3706024d64f_0_12"/>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15</a:t>
            </a:fld>
            <a:endParaRPr/>
          </a:p>
        </p:txBody>
      </p:sp>
      <p:sp>
        <p:nvSpPr>
          <p:cNvPr id="251" name="Google Shape;251;g3706024d64f_0_12"/>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800" b="1" i="1">
                <a:solidFill>
                  <a:srgbClr val="6C4BC1"/>
                </a:solidFill>
              </a:rPr>
              <a:t>Crea el código - Si agitado:</a:t>
            </a:r>
            <a:endParaRPr/>
          </a:p>
          <a:p>
            <a:pPr marL="318151" lvl="0" indent="-309553" algn="l" rtl="0">
              <a:lnSpc>
                <a:spcPct val="110000"/>
              </a:lnSpc>
              <a:spcBef>
                <a:spcPts val="1300"/>
              </a:spcBef>
              <a:spcAft>
                <a:spcPts val="0"/>
              </a:spcAft>
              <a:buClr>
                <a:srgbClr val="6C4BC1"/>
              </a:buClr>
              <a:buSzPts val="1800"/>
              <a:buChar char="•"/>
            </a:pPr>
            <a:r>
              <a:rPr lang="en-GB" sz="1800" b="1">
                <a:solidFill>
                  <a:srgbClr val="6C4BC1"/>
                </a:solidFill>
              </a:rPr>
              <a:t>Utiliza </a:t>
            </a:r>
            <a:r>
              <a:rPr lang="en-GB" sz="1800"/>
              <a:t>el bloque «si agitado » para cambiar el número de pasos en 1 y mostrar el número de pasos en la pantalla led cada vez que se agite el micro:bit. </a:t>
            </a:r>
            <a:endParaRPr/>
          </a:p>
          <a:p>
            <a:pPr marL="318151" lvl="0" indent="-309553" algn="l" rtl="0">
              <a:lnSpc>
                <a:spcPct val="110000"/>
              </a:lnSpc>
              <a:spcBef>
                <a:spcPts val="1300"/>
              </a:spcBef>
              <a:spcAft>
                <a:spcPts val="0"/>
              </a:spcAft>
              <a:buClr>
                <a:srgbClr val="6C4BC1"/>
              </a:buClr>
              <a:buSzPts val="1800"/>
              <a:buChar char="•"/>
            </a:pPr>
            <a:r>
              <a:rPr lang="en-GB" sz="1800" b="1">
                <a:solidFill>
                  <a:srgbClr val="6C4BC1"/>
                </a:solidFill>
              </a:rPr>
              <a:t>Asegúrate de que</a:t>
            </a:r>
            <a:r>
              <a:rPr lang="en-GB" sz="1800"/>
              <a:t> el código del alumno tenga el siguiente aspecto: </a:t>
            </a:r>
            <a:endParaRPr/>
          </a:p>
          <a:p>
            <a:pPr marL="0" lvl="0" indent="0" algn="l" rtl="0">
              <a:lnSpc>
                <a:spcPct val="110000"/>
              </a:lnSpc>
              <a:spcBef>
                <a:spcPts val="1300"/>
              </a:spcBef>
              <a:spcAft>
                <a:spcPts val="0"/>
              </a:spcAft>
              <a:buSzPts val="1800"/>
              <a:buNone/>
            </a:pPr>
            <a:endParaRPr sz="1800"/>
          </a:p>
        </p:txBody>
      </p:sp>
      <p:sp>
        <p:nvSpPr>
          <p:cNvPr id="252" name="Google Shape;252;g3706024d64f_0_12"/>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53" name="Google Shape;253;g3706024d64f_0_12" descr="Ilustración de un educador delante de una pizarra vacía utilizada para señalar las actividades dirigidas por el profesor en esta página" title="black female teacher image.png"/>
          <p:cNvPicPr preferRelativeResize="0"/>
          <p:nvPr/>
        </p:nvPicPr>
        <p:blipFill rotWithShape="1">
          <a:blip r:embed="rId3">
            <a:alphaModFix/>
          </a:blip>
          <a:srcRect/>
          <a:stretch/>
        </p:blipFill>
        <p:spPr>
          <a:xfrm>
            <a:off x="8269200" y="316137"/>
            <a:ext cx="1428350" cy="1191276"/>
          </a:xfrm>
          <a:prstGeom prst="rect">
            <a:avLst/>
          </a:prstGeom>
          <a:noFill/>
          <a:ln>
            <a:noFill/>
          </a:ln>
        </p:spPr>
      </p:pic>
      <p:pic>
        <p:nvPicPr>
          <p:cNvPr id="254" name="Google Shape;254;g3706024d64f_0_12" descr="decorativo"/>
          <p:cNvPicPr preferRelativeResize="0"/>
          <p:nvPr/>
        </p:nvPicPr>
        <p:blipFill rotWithShape="1">
          <a:blip r:embed="rId4">
            <a:alphaModFix/>
          </a:blip>
          <a:srcRect/>
          <a:stretch/>
        </p:blipFill>
        <p:spPr>
          <a:xfrm>
            <a:off x="1240500" y="5185426"/>
            <a:ext cx="902000" cy="695800"/>
          </a:xfrm>
          <a:prstGeom prst="rect">
            <a:avLst/>
          </a:prstGeom>
          <a:noFill/>
          <a:ln>
            <a:noFill/>
          </a:ln>
        </p:spPr>
      </p:pic>
      <p:pic>
        <p:nvPicPr>
          <p:cNvPr id="255" name="Google Shape;255;g3706024d64f_0_12" descr="El bloque «si agitado» contiene los bloques de cambiar pasos en 1 y mostrar número de pasos." title="step-counter.png"/>
          <p:cNvPicPr preferRelativeResize="0"/>
          <p:nvPr/>
        </p:nvPicPr>
        <p:blipFill rotWithShape="1">
          <a:blip r:embed="rId5">
            <a:alphaModFix/>
          </a:blip>
          <a:srcRect l="47470"/>
          <a:stretch/>
        </p:blipFill>
        <p:spPr>
          <a:xfrm>
            <a:off x="4950914" y="3661845"/>
            <a:ext cx="3159699" cy="22914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g3669771b81a_0_21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6C4BC1"/>
                </a:solidFill>
              </a:rPr>
              <a:t>Medio 🌶️🌶️ Pasos de la actividad de los alumnos 3</a:t>
            </a:r>
            <a:endParaRPr/>
          </a:p>
        </p:txBody>
      </p:sp>
      <p:sp>
        <p:nvSpPr>
          <p:cNvPr id="261" name="Google Shape;261;g3669771b81a_0_21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16</a:t>
            </a:fld>
            <a:endParaRPr/>
          </a:p>
        </p:txBody>
      </p:sp>
      <p:sp>
        <p:nvSpPr>
          <p:cNvPr id="262" name="Google Shape;262;g3669771b81a_0_219"/>
          <p:cNvSpPr txBox="1">
            <a:spLocks noGrp="1"/>
          </p:cNvSpPr>
          <p:nvPr>
            <p:ph type="body" idx="1"/>
          </p:nvPr>
        </p:nvSpPr>
        <p:spPr>
          <a:xfrm>
            <a:off x="681036" y="1459471"/>
            <a:ext cx="8544000" cy="4609500"/>
          </a:xfrm>
          <a:prstGeom prst="rect">
            <a:avLst/>
          </a:prstGeom>
          <a:noFill/>
          <a:ln>
            <a:noFill/>
          </a:ln>
        </p:spPr>
        <p:txBody>
          <a:bodyPr spcFirstLastPara="1" wrap="square" lIns="91425" tIns="45700" rIns="91425" bIns="45700" anchor="t" anchorCtr="0">
            <a:normAutofit/>
          </a:bodyPr>
          <a:lstStyle/>
          <a:p>
            <a:pPr marL="457200" lvl="0" indent="-342900" algn="l" rtl="0">
              <a:lnSpc>
                <a:spcPct val="110000"/>
              </a:lnSpc>
              <a:spcBef>
                <a:spcPts val="1300"/>
              </a:spcBef>
              <a:spcAft>
                <a:spcPts val="0"/>
              </a:spcAft>
              <a:buClr>
                <a:srgbClr val="6C4BC1"/>
              </a:buClr>
              <a:buSzPts val="1800"/>
              <a:buChar char="•"/>
            </a:pPr>
            <a:r>
              <a:rPr lang="en-GB" sz="1600" b="1">
                <a:solidFill>
                  <a:srgbClr val="6C4BC1"/>
                </a:solidFill>
              </a:rPr>
              <a:t>Prueba </a:t>
            </a:r>
            <a:r>
              <a:rPr lang="en-GB" sz="1600"/>
              <a:t>su código utilizando el simulador y luego </a:t>
            </a:r>
            <a:r>
              <a:rPr lang="en-GB" sz="1600" b="1">
                <a:solidFill>
                  <a:srgbClr val="6C4BC1"/>
                </a:solidFill>
              </a:rPr>
              <a:t>descarga</a:t>
            </a:r>
            <a:r>
              <a:rPr lang="en-GB" sz="1600"/>
              <a:t> el código en su micro:bit.</a:t>
            </a:r>
            <a:endParaRPr/>
          </a:p>
          <a:p>
            <a:pPr marL="457200" lvl="0" indent="-342900" algn="l" rtl="0">
              <a:lnSpc>
                <a:spcPct val="110000"/>
              </a:lnSpc>
              <a:spcBef>
                <a:spcPts val="1300"/>
              </a:spcBef>
              <a:spcAft>
                <a:spcPts val="0"/>
              </a:spcAft>
              <a:buClr>
                <a:srgbClr val="6C4BC1"/>
              </a:buClr>
              <a:buSzPts val="1800"/>
              <a:buChar char="•"/>
            </a:pPr>
            <a:r>
              <a:rPr lang="en-GB" sz="1600" b="1">
                <a:solidFill>
                  <a:srgbClr val="6C4BC1"/>
                </a:solidFill>
              </a:rPr>
              <a:t>Desenchufa </a:t>
            </a:r>
            <a:r>
              <a:rPr lang="en-GB" sz="1600" b="1">
                <a:solidFill>
                  <a:srgbClr val="2993D6"/>
                </a:solidFill>
              </a:rPr>
              <a:t> </a:t>
            </a:r>
            <a:r>
              <a:rPr lang="en-GB" sz="1600"/>
              <a:t>el micro:bit y </a:t>
            </a:r>
            <a:r>
              <a:rPr lang="en-GB" sz="1600" b="1">
                <a:solidFill>
                  <a:srgbClr val="6C4BC1"/>
                </a:solidFill>
              </a:rPr>
              <a:t>monta</a:t>
            </a:r>
            <a:r>
              <a:rPr lang="en-GB" sz="1600"/>
              <a:t> la correa.</a:t>
            </a:r>
            <a:endParaRPr/>
          </a:p>
          <a:p>
            <a:pPr marL="457200" lvl="0" indent="-342900" algn="l" rtl="0">
              <a:lnSpc>
                <a:spcPct val="110000"/>
              </a:lnSpc>
              <a:spcBef>
                <a:spcPts val="1300"/>
              </a:spcBef>
              <a:spcAft>
                <a:spcPts val="0"/>
              </a:spcAft>
              <a:buClr>
                <a:srgbClr val="6C4BC1"/>
              </a:buClr>
              <a:buSzPts val="1800"/>
              <a:buChar char="•"/>
            </a:pPr>
            <a:r>
              <a:rPr lang="en-GB" sz="1600" b="1">
                <a:solidFill>
                  <a:srgbClr val="6C4BC1"/>
                </a:solidFill>
              </a:rPr>
              <a:t>Ve</a:t>
            </a:r>
            <a:r>
              <a:rPr lang="en-GB" sz="1600"/>
              <a:t> a la zona que vas a medir y </a:t>
            </a:r>
            <a:r>
              <a:rPr lang="en-GB" sz="1600" b="1">
                <a:solidFill>
                  <a:srgbClr val="6C4BC1"/>
                </a:solidFill>
              </a:rPr>
              <a:t>coloca</a:t>
            </a:r>
            <a:r>
              <a:rPr lang="en-GB" sz="1600"/>
              <a:t> la correa del micro:bit en tu zapato o tobillo. </a:t>
            </a:r>
            <a:endParaRPr/>
          </a:p>
          <a:p>
            <a:pPr marL="457200" lvl="0" indent="-342900" algn="l" rtl="0">
              <a:lnSpc>
                <a:spcPct val="110000"/>
              </a:lnSpc>
              <a:spcBef>
                <a:spcPts val="1300"/>
              </a:spcBef>
              <a:spcAft>
                <a:spcPts val="0"/>
              </a:spcAft>
              <a:buClr>
                <a:srgbClr val="6C4BC1"/>
              </a:buClr>
              <a:buSzPts val="1800"/>
              <a:buChar char="•"/>
            </a:pPr>
            <a:r>
              <a:rPr lang="en-GB" sz="1600" b="1">
                <a:solidFill>
                  <a:srgbClr val="6C4BC1"/>
                </a:solidFill>
              </a:rPr>
              <a:t>Recorre</a:t>
            </a:r>
            <a:r>
              <a:rPr lang="en-GB" sz="1600"/>
              <a:t> la longitud de tu zona, lee la pantalla y </a:t>
            </a:r>
            <a:r>
              <a:rPr lang="en-GB" sz="1600" b="1">
                <a:solidFill>
                  <a:srgbClr val="6C4BC1"/>
                </a:solidFill>
              </a:rPr>
              <a:t>registra</a:t>
            </a:r>
            <a:r>
              <a:rPr lang="en-GB" sz="1600"/>
              <a:t> cuántos pasos has dado. </a:t>
            </a:r>
            <a:endParaRPr/>
          </a:p>
          <a:p>
            <a:pPr marL="457200" lvl="0" indent="-342900" algn="l" rtl="0">
              <a:lnSpc>
                <a:spcPct val="110000"/>
              </a:lnSpc>
              <a:spcBef>
                <a:spcPts val="1300"/>
              </a:spcBef>
              <a:spcAft>
                <a:spcPts val="0"/>
              </a:spcAft>
              <a:buClr>
                <a:srgbClr val="6C4BC1"/>
              </a:buClr>
              <a:buSzPts val="1800"/>
              <a:buChar char="•"/>
            </a:pPr>
            <a:r>
              <a:rPr lang="en-GB" sz="1600" b="1">
                <a:solidFill>
                  <a:srgbClr val="6C4BC1"/>
                </a:solidFill>
              </a:rPr>
              <a:t>Presiona</a:t>
            </a:r>
            <a:r>
              <a:rPr lang="en-GB" sz="1600"/>
              <a:t> el botón de reinicio de la parte posterior de tu micro:bit y repite la operación para la anchura.</a:t>
            </a:r>
            <a:endParaRPr/>
          </a:p>
          <a:p>
            <a:pPr marL="457200" lvl="0" indent="-342900" algn="l" rtl="0">
              <a:lnSpc>
                <a:spcPct val="110000"/>
              </a:lnSpc>
              <a:spcBef>
                <a:spcPts val="1300"/>
              </a:spcBef>
              <a:spcAft>
                <a:spcPts val="0"/>
              </a:spcAft>
              <a:buClr>
                <a:srgbClr val="6C4BC1"/>
              </a:buClr>
              <a:buSzPts val="1800"/>
              <a:buChar char="•"/>
            </a:pPr>
            <a:r>
              <a:rPr lang="en-GB" sz="1600"/>
              <a:t>De vuelta en clase, </a:t>
            </a:r>
            <a:r>
              <a:rPr lang="en-GB" sz="1600" b="1">
                <a:solidFill>
                  <a:srgbClr val="6C4BC1"/>
                </a:solidFill>
              </a:rPr>
              <a:t>calcula</a:t>
            </a:r>
            <a:r>
              <a:rPr lang="en-GB" sz="1600"/>
              <a:t> el área y el perímetro utilizando tus pasos como unidad de medida. </a:t>
            </a:r>
            <a:endParaRPr/>
          </a:p>
        </p:txBody>
      </p:sp>
      <p:sp>
        <p:nvSpPr>
          <p:cNvPr id="263" name="Google Shape;263;g3669771b81a_0_21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64" name="Google Shape;264;g3669771b81a_0_219" descr="Ilustración de un educador delante de una pizarra vacía utilizada para señalar las actividades dirigidas por el profesor en esta página" title="black female teacher image.png"/>
          <p:cNvPicPr preferRelativeResize="0"/>
          <p:nvPr/>
        </p:nvPicPr>
        <p:blipFill rotWithShape="1">
          <a:blip r:embed="rId3">
            <a:alphaModFix/>
          </a:blip>
          <a:srcRect/>
          <a:stretch/>
        </p:blipFill>
        <p:spPr>
          <a:xfrm>
            <a:off x="8269200" y="316137"/>
            <a:ext cx="1428350" cy="1191276"/>
          </a:xfrm>
          <a:prstGeom prst="rect">
            <a:avLst/>
          </a:prstGeom>
          <a:noFill/>
          <a:ln>
            <a:noFill/>
          </a:ln>
        </p:spPr>
      </p:pic>
      <p:sp>
        <p:nvSpPr>
          <p:cNvPr id="265" name="Google Shape;265;g3669771b81a_0_219"/>
          <p:cNvSpPr/>
          <p:nvPr/>
        </p:nvSpPr>
        <p:spPr>
          <a:xfrm>
            <a:off x="681025" y="5566625"/>
            <a:ext cx="6561300" cy="749700"/>
          </a:xfrm>
          <a:prstGeom prst="roundRect">
            <a:avLst>
              <a:gd name="adj" fmla="val 16667"/>
            </a:avLst>
          </a:prstGeom>
          <a:solidFill>
            <a:srgbClr val="FFFFFF"/>
          </a:solidFill>
          <a:ln w="19050" cap="flat" cmpd="sng">
            <a:solidFill>
              <a:srgbClr val="6C4BC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10000"/>
              </a:lnSpc>
              <a:spcBef>
                <a:spcPts val="1300"/>
              </a:spcBef>
              <a:spcAft>
                <a:spcPts val="0"/>
              </a:spcAft>
              <a:buClr>
                <a:srgbClr val="000000"/>
              </a:buClr>
              <a:buSzPts val="1500"/>
              <a:buFont typeface="Arial"/>
              <a:buNone/>
            </a:pPr>
            <a:r>
              <a:rPr lang="en-GB" sz="1500" b="1" i="0" u="none" strike="noStrike" cap="none">
                <a:solidFill>
                  <a:srgbClr val="6C4BC1"/>
                </a:solidFill>
                <a:latin typeface="Helvetica Neue"/>
                <a:ea typeface="Helvetica Neue"/>
                <a:cs typeface="Helvetica Neue"/>
                <a:sym typeface="Helvetica Neue"/>
              </a:rPr>
              <a:t>Consejo profesional: </a:t>
            </a:r>
            <a:r>
              <a:rPr lang="en-GB" sz="1500" b="0" i="0" u="none" strike="noStrike" cap="none">
                <a:solidFill>
                  <a:srgbClr val="000000"/>
                </a:solidFill>
                <a:latin typeface="Helvetica Neue"/>
                <a:ea typeface="Helvetica Neue"/>
                <a:cs typeface="Helvetica Neue"/>
                <a:sym typeface="Helvetica Neue"/>
              </a:rPr>
              <a:t>los alumnos pueden presionar el botón de reinicio situado en la parte posterior del micro:bit para borrar su recuento actual.</a:t>
            </a:r>
            <a:endParaRPr/>
          </a:p>
        </p:txBody>
      </p:sp>
      <p:pic>
        <p:nvPicPr>
          <p:cNvPr id="266" name="Google Shape;266;g3669771b81a_0_219" descr="Ilustración de la parte posterior de un micro:bit y un dedo sobre parte de la placa."/>
          <p:cNvPicPr preferRelativeResize="0"/>
          <p:nvPr/>
        </p:nvPicPr>
        <p:blipFill rotWithShape="1">
          <a:blip r:embed="rId4">
            <a:alphaModFix/>
          </a:blip>
          <a:srcRect/>
          <a:stretch/>
        </p:blipFill>
        <p:spPr>
          <a:xfrm>
            <a:off x="7390950" y="5366587"/>
            <a:ext cx="1523049" cy="11497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g365ab73c13e_0_3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Medio 🌶️🌶️ Detalles del código</a:t>
            </a:r>
            <a:endParaRPr/>
          </a:p>
        </p:txBody>
      </p:sp>
      <p:sp>
        <p:nvSpPr>
          <p:cNvPr id="272" name="Google Shape;272;g365ab73c13e_0_3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17</a:t>
            </a:fld>
            <a:endParaRPr/>
          </a:p>
        </p:txBody>
      </p:sp>
      <p:sp>
        <p:nvSpPr>
          <p:cNvPr id="273" name="Google Shape;273;g365ab73c13e_0_36"/>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sp>
        <p:nvSpPr>
          <p:cNvPr id="274" name="Google Shape;274;g365ab73c13e_0_36"/>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SzPts val="1800"/>
              <a:buNone/>
            </a:pPr>
            <a:r>
              <a:rPr lang="en-GB" sz="1800"/>
              <a:t>Este proyecto utiliza el acelerómetro para contar cuántos pasos has dado. </a:t>
            </a:r>
            <a:endParaRPr/>
          </a:p>
        </p:txBody>
      </p:sp>
      <p:pic>
        <p:nvPicPr>
          <p:cNvPr id="275" name="Google Shape;275;g365ab73c13e_0_36" descr="decorativo" title="Inspired_green@4x-100 (1).jpg"/>
          <p:cNvPicPr preferRelativeResize="0"/>
          <p:nvPr/>
        </p:nvPicPr>
        <p:blipFill rotWithShape="1">
          <a:blip r:embed="rId3">
            <a:alphaModFix/>
          </a:blip>
          <a:srcRect/>
          <a:stretch/>
        </p:blipFill>
        <p:spPr>
          <a:xfrm rot="572948">
            <a:off x="7962150" y="317452"/>
            <a:ext cx="873876" cy="1188650"/>
          </a:xfrm>
          <a:prstGeom prst="rect">
            <a:avLst/>
          </a:prstGeom>
          <a:noFill/>
          <a:ln>
            <a:noFill/>
          </a:ln>
        </p:spPr>
      </p:pic>
      <p:sp>
        <p:nvSpPr>
          <p:cNvPr id="276" name="Google Shape;276;g365ab73c13e_0_36"/>
          <p:cNvSpPr/>
          <p:nvPr/>
        </p:nvSpPr>
        <p:spPr>
          <a:xfrm>
            <a:off x="813950" y="2191425"/>
            <a:ext cx="3118800" cy="39426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endParaRPr sz="1500" b="0" i="0" u="none" strike="noStrike" cap="none">
              <a:solidFill>
                <a:schemeClr val="dk1"/>
              </a:solidFill>
              <a:latin typeface="Helvetica Neue"/>
              <a:ea typeface="Helvetica Neue"/>
              <a:cs typeface="Helvetica Neue"/>
              <a:sym typeface="Helvetica Neue"/>
            </a:endParaRPr>
          </a:p>
          <a:p>
            <a:pPr marL="0" marR="0" lvl="0" indent="0" algn="l" rtl="0">
              <a:lnSpc>
                <a:spcPct val="110000"/>
              </a:lnSpc>
              <a:spcBef>
                <a:spcPts val="0"/>
              </a:spcBef>
              <a:spcAft>
                <a:spcPts val="1000"/>
              </a:spcAft>
              <a:buClr>
                <a:srgbClr val="000000"/>
              </a:buClr>
              <a:buSzPts val="1600"/>
              <a:buFont typeface="Arial"/>
              <a:buNone/>
            </a:pPr>
            <a:r>
              <a:rPr lang="en-GB" sz="1500" b="0" i="0" u="none" strike="noStrike" cap="none">
                <a:solidFill>
                  <a:schemeClr val="dk1"/>
                </a:solidFill>
                <a:latin typeface="Helvetica Neue"/>
                <a:ea typeface="Helvetica Neue"/>
                <a:cs typeface="Helvetica Neue"/>
                <a:sym typeface="Helvetica Neue"/>
              </a:rPr>
              <a:t>Este proyecto utiliza una variable llamada «pasos» para almacenar el número de pasos que has dado. Cuando se inicia el proyecto, la variable «pasos» se pone a 0.</a:t>
            </a:r>
            <a:endParaRPr/>
          </a:p>
        </p:txBody>
      </p:sp>
      <p:pic>
        <p:nvPicPr>
          <p:cNvPr id="277" name="Google Shape;277;g365ab73c13e_0_36" descr="Un bloque de «al inicio» que contiene un bloque de fijar pasos a 0." title="step-counter.png"/>
          <p:cNvPicPr preferRelativeResize="0"/>
          <p:nvPr/>
        </p:nvPicPr>
        <p:blipFill rotWithShape="1">
          <a:blip r:embed="rId4">
            <a:alphaModFix/>
          </a:blip>
          <a:srcRect r="54088" b="22743"/>
          <a:stretch/>
        </p:blipFill>
        <p:spPr>
          <a:xfrm>
            <a:off x="1214263" y="2512763"/>
            <a:ext cx="2318174" cy="1423875"/>
          </a:xfrm>
          <a:prstGeom prst="rect">
            <a:avLst/>
          </a:prstGeom>
          <a:noFill/>
          <a:ln>
            <a:noFill/>
          </a:ln>
        </p:spPr>
      </p:pic>
      <p:sp>
        <p:nvSpPr>
          <p:cNvPr id="278" name="Google Shape;278;g365ab73c13e_0_36"/>
          <p:cNvSpPr/>
          <p:nvPr/>
        </p:nvSpPr>
        <p:spPr>
          <a:xfrm>
            <a:off x="4343725" y="2191425"/>
            <a:ext cx="4881300" cy="39426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1000"/>
              </a:spcAft>
              <a:buClr>
                <a:srgbClr val="000000"/>
              </a:buClr>
              <a:buSzPts val="1600"/>
              <a:buFont typeface="Arial"/>
              <a:buNone/>
            </a:pPr>
            <a:r>
              <a:rPr lang="en-GB" sz="1500" b="0" i="0" u="none" strike="noStrike" cap="none">
                <a:solidFill>
                  <a:schemeClr val="dk1"/>
                </a:solidFill>
                <a:latin typeface="Helvetica Neue"/>
                <a:ea typeface="Helvetica Neue"/>
                <a:cs typeface="Helvetica Neue"/>
                <a:sym typeface="Helvetica Neue"/>
              </a:rPr>
              <a:t>Este proyecto utiliza «si agitado» para detectar el movimiento mediante el acelerómetro. Cada vez que se detecta movimiento, el valor almacenado en la variable «pasos» aumenta en 1 y el valor almacenado en «pasos» se muestra en la pantalla led.</a:t>
            </a:r>
            <a:endParaRPr/>
          </a:p>
        </p:txBody>
      </p:sp>
      <p:pic>
        <p:nvPicPr>
          <p:cNvPr id="279" name="Google Shape;279;g365ab73c13e_0_36" descr="El bloque «si agitado» contiene los bloques de cambiar pasos en 1 y mostrar número de pasos." title="step-counter.png"/>
          <p:cNvPicPr preferRelativeResize="0"/>
          <p:nvPr/>
        </p:nvPicPr>
        <p:blipFill rotWithShape="1">
          <a:blip r:embed="rId4">
            <a:alphaModFix/>
          </a:blip>
          <a:srcRect l="47589"/>
          <a:stretch/>
        </p:blipFill>
        <p:spPr>
          <a:xfrm>
            <a:off x="5528775" y="2350250"/>
            <a:ext cx="2511199" cy="17489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g3669771b81a_0_181"/>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Picante</a:t>
            </a:r>
            <a:endParaRPr/>
          </a:p>
        </p:txBody>
      </p:sp>
      <p:sp>
        <p:nvSpPr>
          <p:cNvPr id="285" name="Google Shape;285;g3669771b81a_0_181"/>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18</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g3669771b81a_0_238"/>
          <p:cNvSpPr txBox="1">
            <a:spLocks noGrp="1"/>
          </p:cNvSpPr>
          <p:nvPr>
            <p:ph type="title"/>
          </p:nvPr>
        </p:nvSpPr>
        <p:spPr>
          <a:xfrm>
            <a:off x="681026" y="456075"/>
            <a:ext cx="77715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Introducción</a:t>
            </a:r>
            <a:endParaRPr/>
          </a:p>
        </p:txBody>
      </p:sp>
      <p:sp>
        <p:nvSpPr>
          <p:cNvPr id="291" name="Google Shape;291;g3669771b81a_0_23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19</a:t>
            </a:fld>
            <a:endParaRPr/>
          </a:p>
        </p:txBody>
      </p:sp>
      <p:sp>
        <p:nvSpPr>
          <p:cNvPr id="292" name="Google Shape;292;g3669771b81a_0_238"/>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457200" marR="0" lvl="0" indent="-349250" algn="l" rtl="0">
              <a:lnSpc>
                <a:spcPct val="110000"/>
              </a:lnSpc>
              <a:spcBef>
                <a:spcPts val="1300"/>
              </a:spcBef>
              <a:spcAft>
                <a:spcPts val="0"/>
              </a:spcAft>
              <a:buClr>
                <a:srgbClr val="CD0364"/>
              </a:buClr>
              <a:buSzPts val="1900"/>
              <a:buChar char="•"/>
            </a:pPr>
            <a:r>
              <a:rPr lang="en-GB" sz="1700"/>
              <a:t>Los alumnos abren </a:t>
            </a:r>
            <a:r>
              <a:rPr lang="en-GB" sz="1700" b="1">
                <a:solidFill>
                  <a:srgbClr val="CD0364"/>
                </a:solidFill>
              </a:rPr>
              <a:t>Microsoft MakeCode</a:t>
            </a:r>
            <a:r>
              <a:rPr lang="en-GB" sz="1700"/>
              <a:t> y programan su contador de pasos. </a:t>
            </a:r>
            <a:endParaRPr sz="2375"/>
          </a:p>
          <a:p>
            <a:pPr marL="457200" marR="0" lvl="0" indent="-349250" algn="l" rtl="0">
              <a:lnSpc>
                <a:spcPct val="110000"/>
              </a:lnSpc>
              <a:spcBef>
                <a:spcPts val="1300"/>
              </a:spcBef>
              <a:spcAft>
                <a:spcPts val="0"/>
              </a:spcAft>
              <a:buClr>
                <a:srgbClr val="CD0364"/>
              </a:buClr>
              <a:buSzPts val="1900"/>
              <a:buChar char="•"/>
            </a:pPr>
            <a:r>
              <a:rPr lang="en-GB" sz="1700"/>
              <a:t>Una vez creado el código, los alumnos descargarán el código en su micro:bit y utilizarán su micro:bit como contador de pasos.</a:t>
            </a:r>
            <a:endParaRPr sz="2375"/>
          </a:p>
          <a:p>
            <a:pPr marL="457200" marR="0" lvl="0" indent="-349250" algn="l" rtl="0">
              <a:lnSpc>
                <a:spcPct val="110000"/>
              </a:lnSpc>
              <a:spcBef>
                <a:spcPts val="1300"/>
              </a:spcBef>
              <a:spcAft>
                <a:spcPts val="0"/>
              </a:spcAft>
              <a:buClr>
                <a:srgbClr val="CD0364"/>
              </a:buClr>
              <a:buSzPts val="1900"/>
              <a:buChar char="•"/>
            </a:pPr>
            <a:r>
              <a:rPr lang="en-GB" sz="1700"/>
              <a:t>Los alumnos caminan a lo largo y ancho de un área rectangular, como el gimnasio, la cafetería o el patio del colegio, llevando el micro:bit en el tobillo o en el zapato. </a:t>
            </a:r>
            <a:endParaRPr sz="2375"/>
          </a:p>
          <a:p>
            <a:pPr marL="457200" marR="0" lvl="0" indent="-349250" algn="l" rtl="0">
              <a:lnSpc>
                <a:spcPct val="110000"/>
              </a:lnSpc>
              <a:spcBef>
                <a:spcPts val="1300"/>
              </a:spcBef>
              <a:spcAft>
                <a:spcPts val="0"/>
              </a:spcAft>
              <a:buClr>
                <a:srgbClr val="CD0364"/>
              </a:buClr>
              <a:buSzPts val="1900"/>
              <a:buChar char="•"/>
            </a:pPr>
            <a:r>
              <a:rPr lang="en-GB" sz="1700"/>
              <a:t>Anotarán cuántos pasos dieron para la longitud y la anchura.</a:t>
            </a:r>
            <a:endParaRPr sz="2375"/>
          </a:p>
          <a:p>
            <a:pPr marL="914400" lvl="1" indent="-349250" algn="l" rtl="0">
              <a:lnSpc>
                <a:spcPct val="90000"/>
              </a:lnSpc>
              <a:spcBef>
                <a:spcPts val="1300"/>
              </a:spcBef>
              <a:spcAft>
                <a:spcPts val="0"/>
              </a:spcAft>
              <a:buClr>
                <a:srgbClr val="CD0364"/>
              </a:buClr>
              <a:buSzPts val="1900"/>
              <a:buChar char="•"/>
            </a:pPr>
            <a:r>
              <a:rPr lang="en-GB" sz="1700"/>
              <a:t>La hoja de registro del contador de pasos puede utilizarse para registrar las mediciones.</a:t>
            </a:r>
            <a:endParaRPr sz="2050"/>
          </a:p>
          <a:p>
            <a:pPr marL="457200" marR="0" lvl="0" indent="-349250" algn="l" rtl="0">
              <a:lnSpc>
                <a:spcPct val="110000"/>
              </a:lnSpc>
              <a:spcBef>
                <a:spcPts val="1300"/>
              </a:spcBef>
              <a:spcAft>
                <a:spcPts val="0"/>
              </a:spcAft>
              <a:buClr>
                <a:srgbClr val="CD0364"/>
              </a:buClr>
              <a:buSzPts val="1900"/>
              <a:buChar char="•"/>
            </a:pPr>
            <a:r>
              <a:rPr lang="en-GB" sz="1700"/>
              <a:t>Pasan a calcular el perímetro y el área del rectángulo, utilizando sus pasos como unidad de medida. </a:t>
            </a:r>
            <a:endParaRPr sz="2375"/>
          </a:p>
        </p:txBody>
      </p:sp>
      <p:pic>
        <p:nvPicPr>
          <p:cNvPr id="293" name="Google Shape;293;g3669771b81a_0_238" descr="decorativo"/>
          <p:cNvPicPr preferRelativeResize="0"/>
          <p:nvPr/>
        </p:nvPicPr>
        <p:blipFill rotWithShape="1">
          <a:blip r:embed="rId3">
            <a:alphaModFix/>
          </a:blip>
          <a:srcRect/>
          <a:stretch/>
        </p:blipFill>
        <p:spPr>
          <a:xfrm>
            <a:off x="8452577" y="250338"/>
            <a:ext cx="955218" cy="736882"/>
          </a:xfrm>
          <a:prstGeom prst="rect">
            <a:avLst/>
          </a:prstGeom>
          <a:noFill/>
          <a:ln>
            <a:noFill/>
          </a:ln>
        </p:spPr>
      </p:pic>
      <p:sp>
        <p:nvSpPr>
          <p:cNvPr id="294" name="Google Shape;294;g3669771b81a_0_23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pic>
        <p:nvPicPr>
          <p:cNvPr id="295" name="Google Shape;295;g3669771b81a_0_238" descr="Ilustración de una bota para representar los pasos dados y medidos con el micro:bit"/>
          <p:cNvPicPr preferRelativeResize="0"/>
          <p:nvPr/>
        </p:nvPicPr>
        <p:blipFill rotWithShape="1">
          <a:blip r:embed="rId4">
            <a:alphaModFix/>
          </a:blip>
          <a:srcRect/>
          <a:stretch/>
        </p:blipFill>
        <p:spPr>
          <a:xfrm flipH="1">
            <a:off x="6935275" y="5166375"/>
            <a:ext cx="1390650" cy="13906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g35d6a68a0a1_0_13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400">
                <a:solidFill>
                  <a:srgbClr val="00A000"/>
                </a:solidFill>
              </a:rPr>
              <a:t>Explorar el perímetro y el área con el contador de pasos</a:t>
            </a:r>
            <a:endParaRPr/>
          </a:p>
        </p:txBody>
      </p:sp>
      <p:sp>
        <p:nvSpPr>
          <p:cNvPr id="107" name="Google Shape;107;g35d6a68a0a1_0_13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a:t>
            </a:fld>
            <a:endParaRPr/>
          </a:p>
        </p:txBody>
      </p:sp>
      <p:sp>
        <p:nvSpPr>
          <p:cNvPr id="108" name="Google Shape;108;g35d6a68a0a1_0_136"/>
          <p:cNvSpPr txBox="1">
            <a:spLocks noGrp="1"/>
          </p:cNvSpPr>
          <p:nvPr>
            <p:ph type="body" idx="1"/>
          </p:nvPr>
        </p:nvSpPr>
        <p:spPr>
          <a:xfrm>
            <a:off x="681025" y="1479250"/>
            <a:ext cx="4233900" cy="51732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0A000"/>
              </a:buClr>
              <a:buSzPts val="2000"/>
              <a:buNone/>
            </a:pPr>
            <a:r>
              <a:rPr lang="en-GB" sz="2000" b="1">
                <a:solidFill>
                  <a:srgbClr val="00A000"/>
                </a:solidFill>
              </a:rPr>
              <a:t>Resumen y contexto</a:t>
            </a:r>
            <a:endParaRPr/>
          </a:p>
          <a:p>
            <a:pPr marL="0" lvl="0" indent="0" algn="l" rtl="0">
              <a:lnSpc>
                <a:spcPct val="100000"/>
              </a:lnSpc>
              <a:spcBef>
                <a:spcPts val="0"/>
              </a:spcBef>
              <a:spcAft>
                <a:spcPts val="0"/>
              </a:spcAft>
              <a:buClr>
                <a:schemeClr val="dk1"/>
              </a:buClr>
              <a:buSzPts val="1100"/>
              <a:buFont typeface="Arial"/>
              <a:buNone/>
            </a:pPr>
            <a:r>
              <a:rPr lang="en-GB" sz="1500"/>
              <a:t>Los alumnos pueden utilizar el BBC micro:bit para medir distancias de números enteros, como las longitudes de los lados, para calcular los perímetros y las áreas de rectángulos.</a:t>
            </a:r>
            <a:endParaRPr/>
          </a:p>
          <a:p>
            <a:pPr marL="0" lvl="0" indent="0" algn="l" rtl="0">
              <a:lnSpc>
                <a:spcPct val="100000"/>
              </a:lnSpc>
              <a:spcBef>
                <a:spcPts val="1000"/>
              </a:spcBef>
              <a:spcAft>
                <a:spcPts val="0"/>
              </a:spcAft>
              <a:buClr>
                <a:schemeClr val="dk1"/>
              </a:buClr>
              <a:buSzPts val="1100"/>
              <a:buFont typeface="Arial"/>
              <a:buNone/>
            </a:pPr>
            <a:r>
              <a:rPr lang="en-GB" sz="1500"/>
              <a:t>Algunos ejemplos son:</a:t>
            </a:r>
            <a:endParaRPr/>
          </a:p>
          <a:p>
            <a:pPr marL="457200" lvl="0" indent="-333375" algn="l" rtl="0">
              <a:lnSpc>
                <a:spcPct val="100000"/>
              </a:lnSpc>
              <a:spcBef>
                <a:spcPts val="1000"/>
              </a:spcBef>
              <a:spcAft>
                <a:spcPts val="0"/>
              </a:spcAft>
              <a:buSzPts val="1650"/>
              <a:buFont typeface="Helvetica Neue"/>
              <a:buChar char="●"/>
            </a:pPr>
            <a:r>
              <a:rPr lang="en-GB" sz="1500"/>
              <a:t>Utilizar la longitud del paso del alumno como unidad improvisada para calcular el área.</a:t>
            </a:r>
            <a:endParaRPr/>
          </a:p>
          <a:p>
            <a:pPr marL="457200" lvl="0" indent="-333375" algn="l" rtl="0">
              <a:lnSpc>
                <a:spcPct val="100000"/>
              </a:lnSpc>
              <a:spcBef>
                <a:spcPts val="1000"/>
              </a:spcBef>
              <a:spcAft>
                <a:spcPts val="0"/>
              </a:spcAft>
              <a:buSzPts val="1650"/>
              <a:buFont typeface="Helvetica Neue"/>
              <a:buChar char="●"/>
            </a:pPr>
            <a:r>
              <a:rPr lang="en-GB" sz="1500"/>
              <a:t>Divide a los alumnos en grupos pequeños para medir el área de una parte del gimnasio, la cafetería o el patio de la escuela. Combina las áreas medidas por cada grupo para ejemplos de que el área es aditiva.</a:t>
            </a:r>
            <a:endParaRPr/>
          </a:p>
          <a:p>
            <a:pPr marL="0" lvl="0" indent="0" algn="l" rtl="0">
              <a:lnSpc>
                <a:spcPct val="100000"/>
              </a:lnSpc>
              <a:spcBef>
                <a:spcPts val="1000"/>
              </a:spcBef>
              <a:spcAft>
                <a:spcPts val="1000"/>
              </a:spcAft>
              <a:buSzPts val="1800"/>
              <a:buNone/>
            </a:pPr>
            <a:r>
              <a:rPr lang="en-GB" sz="1500" i="1"/>
              <a:t>Para realizar esta actividad, necesitas el micro:bit en correa u otro método para sujetar el micro:bit al tobillo, como una goma elástica. </a:t>
            </a:r>
            <a:endParaRPr/>
          </a:p>
        </p:txBody>
      </p:sp>
      <p:grpSp>
        <p:nvGrpSpPr>
          <p:cNvPr id="109" name="Google Shape;109;g35d6a68a0a1_0_136"/>
          <p:cNvGrpSpPr/>
          <p:nvPr/>
        </p:nvGrpSpPr>
        <p:grpSpPr>
          <a:xfrm rot="4042808">
            <a:off x="8733554" y="1183685"/>
            <a:ext cx="650811" cy="659761"/>
            <a:chOff x="7572716" y="3272053"/>
            <a:chExt cx="489368" cy="496098"/>
          </a:xfrm>
        </p:grpSpPr>
        <p:sp>
          <p:nvSpPr>
            <p:cNvPr id="110" name="Google Shape;110;g35d6a68a0a1_0_136" descr="decorativo"/>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11" name="Google Shape;111;g35d6a68a0a1_0_136" descr="decorativo"/>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12" name="Google Shape;112;g35d6a68a0a1_0_136" descr="decorativo"/>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13" name="Google Shape;113;g35d6a68a0a1_0_136" descr="decorativo"/>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14" name="Google Shape;114;g35d6a68a0a1_0_136" descr="decorativo"/>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15" name="Google Shape;115;g35d6a68a0a1_0_136" descr="decorativo"/>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grpSp>
      <p:pic>
        <p:nvPicPr>
          <p:cNvPr id="116" name="Google Shape;116;g35d6a68a0a1_0_136" descr="decorativo"/>
          <p:cNvPicPr preferRelativeResize="0"/>
          <p:nvPr/>
        </p:nvPicPr>
        <p:blipFill rotWithShape="1">
          <a:blip r:embed="rId3">
            <a:alphaModFix/>
          </a:blip>
          <a:srcRect/>
          <a:stretch/>
        </p:blipFill>
        <p:spPr>
          <a:xfrm>
            <a:off x="8286302" y="1286644"/>
            <a:ext cx="192617" cy="192617"/>
          </a:xfrm>
          <a:prstGeom prst="rect">
            <a:avLst/>
          </a:prstGeom>
          <a:noFill/>
          <a:ln>
            <a:noFill/>
          </a:ln>
        </p:spPr>
      </p:pic>
      <p:sp>
        <p:nvSpPr>
          <p:cNvPr id="117" name="Google Shape;117;g35d6a68a0a1_0_136"/>
          <p:cNvSpPr txBox="1">
            <a:spLocks noGrp="1"/>
          </p:cNvSpPr>
          <p:nvPr>
            <p:ph type="body" idx="1"/>
          </p:nvPr>
        </p:nvSpPr>
        <p:spPr>
          <a:xfrm>
            <a:off x="5092936" y="1548371"/>
            <a:ext cx="4132200" cy="4609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0A000"/>
              </a:buClr>
              <a:buSzPts val="2000"/>
              <a:buNone/>
            </a:pPr>
            <a:r>
              <a:rPr lang="en-GB" sz="2000" b="1">
                <a:solidFill>
                  <a:srgbClr val="00A000"/>
                </a:solidFill>
              </a:rPr>
              <a:t>Función del micro:bit: acelerómetro</a:t>
            </a:r>
            <a:endParaRPr/>
          </a:p>
          <a:p>
            <a:pPr marL="0" lvl="0" indent="0" algn="l" rtl="0">
              <a:lnSpc>
                <a:spcPct val="90000"/>
              </a:lnSpc>
              <a:spcBef>
                <a:spcPts val="812"/>
              </a:spcBef>
              <a:spcAft>
                <a:spcPts val="0"/>
              </a:spcAft>
              <a:buClr>
                <a:schemeClr val="dk1"/>
              </a:buClr>
              <a:buSzPts val="1800"/>
              <a:buFont typeface="Arial"/>
              <a:buNone/>
            </a:pPr>
            <a:r>
              <a:rPr lang="en-GB" sz="1500"/>
              <a:t>El acelerómetro del micro:bit detecta cuando se inclina hacia la izquierda o la derecha, hacia atrás o hacia delante, y hacia arriba o hacia abajo, así como cuando se sacude o se cae.</a:t>
            </a:r>
            <a:endParaRPr/>
          </a:p>
          <a:p>
            <a:pPr marL="185732" lvl="0" indent="-71432" algn="l" rtl="0">
              <a:lnSpc>
                <a:spcPct val="90000"/>
              </a:lnSpc>
              <a:spcBef>
                <a:spcPts val="812"/>
              </a:spcBef>
              <a:spcAft>
                <a:spcPts val="0"/>
              </a:spcAft>
              <a:buClr>
                <a:schemeClr val="dk1"/>
              </a:buClr>
              <a:buSzPts val="1800"/>
              <a:buFont typeface="Arial"/>
              <a:buNone/>
            </a:pPr>
            <a:endParaRPr sz="1500"/>
          </a:p>
          <a:p>
            <a:pPr marL="0" lvl="0" indent="0" algn="l" rtl="0">
              <a:lnSpc>
                <a:spcPct val="90000"/>
              </a:lnSpc>
              <a:spcBef>
                <a:spcPts val="812"/>
              </a:spcBef>
              <a:spcAft>
                <a:spcPts val="0"/>
              </a:spcAft>
              <a:buClr>
                <a:schemeClr val="dk1"/>
              </a:buClr>
              <a:buSzPts val="1800"/>
              <a:buFont typeface="Arial"/>
              <a:buNone/>
            </a:pPr>
            <a:r>
              <a:rPr lang="en-GB" sz="1500" b="1"/>
              <a:t>Ejemplo</a:t>
            </a:r>
            <a:r>
              <a:rPr lang="en-GB" sz="1500"/>
              <a:t>: utiliza el micro:bit para contar tus pasos. </a:t>
            </a:r>
            <a:endParaRPr/>
          </a:p>
          <a:p>
            <a:pPr marL="0" lvl="0" indent="0" algn="l" rtl="0">
              <a:lnSpc>
                <a:spcPct val="90000"/>
              </a:lnSpc>
              <a:spcBef>
                <a:spcPts val="812"/>
              </a:spcBef>
              <a:spcAft>
                <a:spcPts val="0"/>
              </a:spcAft>
              <a:buClr>
                <a:schemeClr val="dk1"/>
              </a:buClr>
              <a:buSzPts val="1800"/>
              <a:buNone/>
            </a:pPr>
            <a:endParaRPr sz="1800"/>
          </a:p>
          <a:p>
            <a:pPr marL="0" lvl="0" indent="0" algn="l" rtl="0">
              <a:lnSpc>
                <a:spcPct val="90000"/>
              </a:lnSpc>
              <a:spcBef>
                <a:spcPts val="812"/>
              </a:spcBef>
              <a:spcAft>
                <a:spcPts val="0"/>
              </a:spcAft>
              <a:buClr>
                <a:schemeClr val="dk1"/>
              </a:buClr>
              <a:buSzPts val="1800"/>
              <a:buNone/>
            </a:pPr>
            <a:endParaRPr sz="1800"/>
          </a:p>
          <a:p>
            <a:pPr marL="0" lvl="0" indent="0" algn="l" rtl="0">
              <a:lnSpc>
                <a:spcPct val="90000"/>
              </a:lnSpc>
              <a:spcBef>
                <a:spcPts val="812"/>
              </a:spcBef>
              <a:spcAft>
                <a:spcPts val="0"/>
              </a:spcAft>
              <a:buClr>
                <a:schemeClr val="dk1"/>
              </a:buClr>
              <a:buSzPts val="2000"/>
              <a:buNone/>
            </a:pPr>
            <a:endParaRPr sz="2000" b="1">
              <a:solidFill>
                <a:srgbClr val="00A000"/>
              </a:solidFill>
              <a:latin typeface="Helvetica Neue"/>
              <a:ea typeface="Helvetica Neue"/>
              <a:cs typeface="Helvetica Neue"/>
              <a:sym typeface="Helvetica Neue"/>
            </a:endParaRPr>
          </a:p>
          <a:p>
            <a:pPr marL="0" lvl="0" indent="0" algn="l" rtl="0">
              <a:lnSpc>
                <a:spcPct val="90000"/>
              </a:lnSpc>
              <a:spcBef>
                <a:spcPts val="812"/>
              </a:spcBef>
              <a:spcAft>
                <a:spcPts val="0"/>
              </a:spcAft>
              <a:buClr>
                <a:schemeClr val="dk1"/>
              </a:buClr>
              <a:buSzPts val="2275"/>
              <a:buNone/>
            </a:pPr>
            <a:endParaRPr/>
          </a:p>
        </p:txBody>
      </p:sp>
      <p:pic>
        <p:nvPicPr>
          <p:cNvPr id="118" name="Google Shape;118;g35d6a68a0a1_0_136" descr="Ilustración de una placa del micro:bit en movimiento."/>
          <p:cNvPicPr preferRelativeResize="0"/>
          <p:nvPr/>
        </p:nvPicPr>
        <p:blipFill rotWithShape="1">
          <a:blip r:embed="rId4">
            <a:alphaModFix/>
          </a:blip>
          <a:srcRect/>
          <a:stretch/>
        </p:blipFill>
        <p:spPr>
          <a:xfrm>
            <a:off x="5534632" y="4333878"/>
            <a:ext cx="2751667" cy="202247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g365ab73c13e_0_148"/>
          <p:cNvSpPr txBox="1">
            <a:spLocks noGrp="1"/>
          </p:cNvSpPr>
          <p:nvPr>
            <p:ph type="title"/>
          </p:nvPr>
        </p:nvSpPr>
        <p:spPr>
          <a:xfrm>
            <a:off x="681026" y="456075"/>
            <a:ext cx="75882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1</a:t>
            </a:r>
            <a:endParaRPr/>
          </a:p>
        </p:txBody>
      </p:sp>
      <p:sp>
        <p:nvSpPr>
          <p:cNvPr id="301" name="Google Shape;301;g365ab73c13e_0_14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20</a:t>
            </a:fld>
            <a:endParaRPr/>
          </a:p>
        </p:txBody>
      </p:sp>
      <p:sp>
        <p:nvSpPr>
          <p:cNvPr id="302" name="Google Shape;302;g365ab73c13e_0_14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pic>
        <p:nvPicPr>
          <p:cNvPr id="303" name="Google Shape;303;g365ab73c13e_0_148" descr="Ilustración de un educador delante de una pizarra vacía utilizada para señalar las actividades dirigidas por el profesor en esta página" title="black female teacher image.png"/>
          <p:cNvPicPr preferRelativeResize="0"/>
          <p:nvPr/>
        </p:nvPicPr>
        <p:blipFill rotWithShape="1">
          <a:blip r:embed="rId3">
            <a:alphaModFix/>
          </a:blip>
          <a:srcRect/>
          <a:stretch/>
        </p:blipFill>
        <p:spPr>
          <a:xfrm>
            <a:off x="8269200" y="316137"/>
            <a:ext cx="1428350" cy="1191276"/>
          </a:xfrm>
          <a:prstGeom prst="rect">
            <a:avLst/>
          </a:prstGeom>
          <a:noFill/>
          <a:ln>
            <a:noFill/>
          </a:ln>
        </p:spPr>
      </p:pic>
      <p:sp>
        <p:nvSpPr>
          <p:cNvPr id="304" name="Google Shape;304;g365ab73c13e_0_148"/>
          <p:cNvSpPr txBox="1"/>
          <p:nvPr/>
        </p:nvSpPr>
        <p:spPr>
          <a:xfrm>
            <a:off x="681025" y="1548375"/>
            <a:ext cx="8005800" cy="46095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a:solidFill>
                  <a:srgbClr val="CD0364"/>
                </a:solidFill>
                <a:latin typeface="Helvetica Neue"/>
                <a:ea typeface="Helvetica Neue"/>
                <a:cs typeface="Helvetica Neue"/>
                <a:sym typeface="Helvetica Neue"/>
              </a:rPr>
              <a:t>Crea el código:</a:t>
            </a:r>
            <a:endParaRPr/>
          </a:p>
          <a:p>
            <a:pPr marL="318151" marR="2070487" lvl="0" indent="-309553" algn="l" rtl="0">
              <a:lnSpc>
                <a:spcPct val="110000"/>
              </a:lnSpc>
              <a:spcBef>
                <a:spcPts val="1300"/>
              </a:spcBef>
              <a:spcAft>
                <a:spcPts val="0"/>
              </a:spcAft>
              <a:buClr>
                <a:srgbClr val="CD0364"/>
              </a:buClr>
              <a:buSzPts val="1800"/>
              <a:buFont typeface="Arial"/>
              <a:buChar char="•"/>
            </a:pPr>
            <a:r>
              <a:rPr lang="en-GB" sz="1800" b="1" i="0" u="none" strike="noStrike" cap="none">
                <a:solidFill>
                  <a:srgbClr val="CD0364"/>
                </a:solidFill>
                <a:latin typeface="Helvetica Neue"/>
                <a:ea typeface="Helvetica Neue"/>
                <a:cs typeface="Helvetica Neue"/>
                <a:sym typeface="Helvetica Neue"/>
              </a:rPr>
              <a:t>Abre</a:t>
            </a:r>
            <a:r>
              <a:rPr lang="en-GB" sz="1800" b="0" i="0" u="none" strike="noStrike" cap="none">
                <a:solidFill>
                  <a:srgbClr val="000000"/>
                </a:solidFill>
                <a:latin typeface="Helvetica Neue"/>
                <a:ea typeface="Helvetica Neue"/>
                <a:cs typeface="Helvetica Neue"/>
                <a:sym typeface="Helvetica Neue"/>
              </a:rPr>
              <a:t> Microsoft MakeCode: </a:t>
            </a:r>
            <a:r>
              <a:rPr lang="en-GB" sz="1800" b="0" i="0" u="sng" strike="noStrike" cap="none">
                <a:solidFill>
                  <a:srgbClr val="0563C1"/>
                </a:solidFill>
                <a:latin typeface="Helvetica Neue"/>
                <a:ea typeface="Helvetica Neue"/>
                <a:cs typeface="Helvetica Neue"/>
                <a:sym typeface="Helvetica Neue"/>
                <a:hlinkClick r:id="rId4">
                  <a:extLst>
                    <a:ext uri="{A12FA001-AC4F-418D-AE19-62706E023703}">
                      <ahyp:hlinkClr xmlns:ahyp="http://schemas.microsoft.com/office/drawing/2018/hyperlinkcolor" val="tx"/>
                    </a:ext>
                  </a:extLst>
                </a:hlinkClick>
              </a:rPr>
              <a:t>microbit.makecode.org</a:t>
            </a:r>
            <a:endParaRPr/>
          </a:p>
          <a:p>
            <a:pPr marL="318151" marR="2070487" lvl="0" indent="-309553" algn="l" rtl="0">
              <a:lnSpc>
                <a:spcPct val="110000"/>
              </a:lnSpc>
              <a:spcBef>
                <a:spcPts val="1300"/>
              </a:spcBef>
              <a:spcAft>
                <a:spcPts val="0"/>
              </a:spcAft>
              <a:buClr>
                <a:srgbClr val="CD0364"/>
              </a:buClr>
              <a:buSzPts val="1800"/>
              <a:buFont typeface="Arial"/>
              <a:buChar char="•"/>
            </a:pPr>
            <a:r>
              <a:rPr lang="en-GB" sz="1800" b="1" i="0" u="none" strike="noStrike" cap="none">
                <a:solidFill>
                  <a:srgbClr val="CD0364"/>
                </a:solidFill>
                <a:latin typeface="Helvetica Neue"/>
                <a:ea typeface="Helvetica Neue"/>
                <a:cs typeface="Helvetica Neue"/>
                <a:sym typeface="Helvetica Neue"/>
              </a:rPr>
              <a:t>Explica</a:t>
            </a:r>
            <a:r>
              <a:rPr lang="en-GB" sz="1800" b="1" i="0" u="none" strike="noStrike" cap="none">
                <a:solidFill>
                  <a:srgbClr val="6C4BC1"/>
                </a:solidFill>
                <a:latin typeface="Helvetica Neue"/>
                <a:ea typeface="Helvetica Neue"/>
                <a:cs typeface="Helvetica Neue"/>
                <a:sym typeface="Helvetica Neue"/>
              </a:rPr>
              <a:t> </a:t>
            </a:r>
            <a:r>
              <a:rPr lang="en-GB" sz="1800" b="0" i="0" u="none" strike="noStrike" cap="none">
                <a:solidFill>
                  <a:srgbClr val="000000"/>
                </a:solidFill>
                <a:latin typeface="Helvetica Neue"/>
                <a:ea typeface="Helvetica Neue"/>
                <a:cs typeface="Helvetica Neue"/>
                <a:sym typeface="Helvetica Neue"/>
              </a:rPr>
              <a:t>que los alumnos utilizarán la caja de herramientas para encontrar bloques de código. </a:t>
            </a:r>
            <a:endParaRPr/>
          </a:p>
          <a:p>
            <a:pPr marL="318151" marR="373599" lvl="0" indent="-309553" algn="l" rtl="0">
              <a:lnSpc>
                <a:spcPct val="110000"/>
              </a:lnSpc>
              <a:spcBef>
                <a:spcPts val="1300"/>
              </a:spcBef>
              <a:spcAft>
                <a:spcPts val="0"/>
              </a:spcAft>
              <a:buClr>
                <a:srgbClr val="CD0364"/>
              </a:buClr>
              <a:buSzPts val="1800"/>
              <a:buFont typeface="Arial"/>
              <a:buChar char="•"/>
            </a:pPr>
            <a:r>
              <a:rPr lang="en-GB" sz="1800" b="1" i="0" u="none" strike="noStrike" cap="none">
                <a:solidFill>
                  <a:srgbClr val="CD0364"/>
                </a:solidFill>
                <a:latin typeface="Helvetica Neue"/>
                <a:ea typeface="Helvetica Neue"/>
                <a:cs typeface="Helvetica Neue"/>
                <a:sym typeface="Helvetica Neue"/>
              </a:rPr>
              <a:t>Explica</a:t>
            </a:r>
            <a:r>
              <a:rPr lang="en-GB" sz="1800" b="0" i="0" u="none" strike="noStrike" cap="none">
                <a:solidFill>
                  <a:schemeClr val="dk1"/>
                </a:solidFill>
                <a:latin typeface="Helvetica Neue"/>
                <a:ea typeface="Helvetica Neue"/>
                <a:cs typeface="Helvetica Neue"/>
                <a:sym typeface="Helvetica Neue"/>
              </a:rPr>
              <a:t> a los alumnos que tendrán que </a:t>
            </a:r>
            <a:r>
              <a:rPr lang="en-GB" sz="1800" b="1" i="0" u="none" strike="noStrike" cap="none">
                <a:solidFill>
                  <a:srgbClr val="CD0364"/>
                </a:solidFill>
                <a:latin typeface="Helvetica Neue"/>
                <a:ea typeface="Helvetica Neue"/>
                <a:cs typeface="Helvetica Neue"/>
                <a:sym typeface="Helvetica Neue"/>
              </a:rPr>
              <a:t>programar</a:t>
            </a:r>
            <a:r>
              <a:rPr lang="en-GB" sz="1800" b="0" i="0" u="none" strike="noStrike" cap="none">
                <a:solidFill>
                  <a:schemeClr val="dk1"/>
                </a:solidFill>
                <a:latin typeface="Helvetica Neue"/>
                <a:ea typeface="Helvetica Neue"/>
                <a:cs typeface="Helvetica Neue"/>
                <a:sym typeface="Helvetica Neue"/>
              </a:rPr>
              <a:t> las dos partes del contador de pasos:</a:t>
            </a:r>
            <a:endParaRPr/>
          </a:p>
          <a:p>
            <a:pPr marL="914400" marR="0" lvl="1" indent="-342900" algn="l" rtl="0">
              <a:lnSpc>
                <a:spcPct val="110000"/>
              </a:lnSpc>
              <a:spcBef>
                <a:spcPts val="1300"/>
              </a:spcBef>
              <a:spcAft>
                <a:spcPts val="0"/>
              </a:spcAft>
              <a:buClr>
                <a:srgbClr val="000000"/>
              </a:buClr>
              <a:buSzPts val="1800"/>
              <a:buFont typeface="Helvetica Neue"/>
              <a:buChar char="•"/>
            </a:pPr>
            <a:r>
              <a:rPr lang="en-GB" sz="1800" b="1" i="0" u="none" strike="noStrike" cap="none">
                <a:solidFill>
                  <a:srgbClr val="CD0364"/>
                </a:solidFill>
                <a:latin typeface="Helvetica Neue"/>
                <a:ea typeface="Helvetica Neue"/>
                <a:cs typeface="Helvetica Neue"/>
                <a:sym typeface="Helvetica Neue"/>
              </a:rPr>
              <a:t>Programa</a:t>
            </a:r>
            <a:r>
              <a:rPr lang="en-GB" sz="1800" b="0" i="0" u="none" strike="noStrike" cap="none">
                <a:solidFill>
                  <a:srgbClr val="000000"/>
                </a:solidFill>
                <a:latin typeface="Helvetica Neue"/>
                <a:ea typeface="Helvetica Neue"/>
                <a:cs typeface="Helvetica Neue"/>
                <a:sym typeface="Helvetica Neue"/>
              </a:rPr>
              <a:t> el programa para que ponga la variable «pasos» a 0 al iniciarse.</a:t>
            </a:r>
            <a:endParaRPr/>
          </a:p>
          <a:p>
            <a:pPr marL="914400" marR="0" lvl="1" indent="-342900" algn="l" rtl="0">
              <a:lnSpc>
                <a:spcPct val="110000"/>
              </a:lnSpc>
              <a:spcBef>
                <a:spcPts val="1300"/>
              </a:spcBef>
              <a:spcAft>
                <a:spcPts val="0"/>
              </a:spcAft>
              <a:buClr>
                <a:srgbClr val="000000"/>
              </a:buClr>
              <a:buSzPts val="1800"/>
              <a:buFont typeface="Helvetica Neue"/>
              <a:buChar char="•"/>
            </a:pPr>
            <a:r>
              <a:rPr lang="en-GB" sz="1800" b="1" i="0" u="none" strike="noStrike" cap="none">
                <a:solidFill>
                  <a:srgbClr val="CD0364"/>
                </a:solidFill>
                <a:latin typeface="Helvetica Neue"/>
                <a:ea typeface="Helvetica Neue"/>
                <a:cs typeface="Helvetica Neue"/>
                <a:sym typeface="Helvetica Neue"/>
              </a:rPr>
              <a:t>Crea</a:t>
            </a:r>
            <a:r>
              <a:rPr lang="en-GB" sz="1800" b="0" i="0" u="none" strike="noStrike" cap="none">
                <a:solidFill>
                  <a:srgbClr val="000000"/>
                </a:solidFill>
                <a:latin typeface="Helvetica Neue"/>
                <a:ea typeface="Helvetica Neue"/>
                <a:cs typeface="Helvetica Neue"/>
                <a:sym typeface="Helvetica Neue"/>
              </a:rPr>
              <a:t> el programa para que sume 1 a la variable «pasos» y muestre el valor actual de «pasos» en la pantalla LED cada vez que se agite el micro:bit .</a:t>
            </a:r>
            <a:endParaRPr/>
          </a:p>
          <a:p>
            <a:pPr marL="0" marR="0" lvl="0" indent="0" algn="l" rtl="0">
              <a:lnSpc>
                <a:spcPct val="110000"/>
              </a:lnSpc>
              <a:spcBef>
                <a:spcPts val="1300"/>
              </a:spcBef>
              <a:spcAft>
                <a:spcPts val="0"/>
              </a:spcAft>
              <a:buClr>
                <a:srgbClr val="000000"/>
              </a:buClr>
              <a:buSzPts val="1800"/>
              <a:buFont typeface="Arial"/>
              <a:buNone/>
            </a:pPr>
            <a:endParaRPr sz="1800" b="0" i="0" u="none" strike="noStrike" cap="none">
              <a:solidFill>
                <a:srgbClr val="000000"/>
              </a:solidFill>
              <a:latin typeface="Helvetica Neue"/>
              <a:ea typeface="Helvetica Neue"/>
              <a:cs typeface="Helvetica Neue"/>
              <a:sym typeface="Helvetica Neue"/>
            </a:endParaRPr>
          </a:p>
        </p:txBody>
      </p:sp>
      <p:pic>
        <p:nvPicPr>
          <p:cNvPr id="305" name="Google Shape;305;g365ab73c13e_0_148" descr="Ilustración de una bota para representar los pasos dados y medidos con el micro:bit"/>
          <p:cNvPicPr preferRelativeResize="0"/>
          <p:nvPr/>
        </p:nvPicPr>
        <p:blipFill rotWithShape="1">
          <a:blip r:embed="rId5">
            <a:alphaModFix/>
          </a:blip>
          <a:srcRect/>
          <a:stretch/>
        </p:blipFill>
        <p:spPr>
          <a:xfrm flipH="1">
            <a:off x="6602425" y="1798650"/>
            <a:ext cx="1390650" cy="139065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Google Shape;310;g37acb7539f1_0_0"/>
          <p:cNvSpPr txBox="1">
            <a:spLocks noGrp="1"/>
          </p:cNvSpPr>
          <p:nvPr>
            <p:ph type="title"/>
          </p:nvPr>
        </p:nvSpPr>
        <p:spPr>
          <a:xfrm>
            <a:off x="681026" y="456075"/>
            <a:ext cx="75882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1</a:t>
            </a:r>
            <a:endParaRPr/>
          </a:p>
        </p:txBody>
      </p:sp>
      <p:sp>
        <p:nvSpPr>
          <p:cNvPr id="311" name="Google Shape;311;g37acb7539f1_0_0"/>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21</a:t>
            </a:fld>
            <a:endParaRPr/>
          </a:p>
        </p:txBody>
      </p:sp>
      <p:sp>
        <p:nvSpPr>
          <p:cNvPr id="312" name="Google Shape;312;g37acb7539f1_0_0"/>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313" name="Google Shape;313;g37acb7539f1_0_0"/>
          <p:cNvSpPr/>
          <p:nvPr/>
        </p:nvSpPr>
        <p:spPr>
          <a:xfrm>
            <a:off x="743575" y="1829175"/>
            <a:ext cx="2202600" cy="3483000"/>
          </a:xfrm>
          <a:prstGeom prst="roundRect">
            <a:avLst>
              <a:gd name="adj" fmla="val 16667"/>
            </a:avLst>
          </a:prstGeom>
          <a:solidFill>
            <a:schemeClr val="lt1"/>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1000"/>
              </a:spcAft>
              <a:buClr>
                <a:srgbClr val="000000"/>
              </a:buClr>
              <a:buSzPts val="1800"/>
              <a:buFont typeface="Arial"/>
              <a:buNone/>
            </a:pPr>
            <a:r>
              <a:rPr lang="en-GB" sz="1400" b="1" i="0" u="none" strike="noStrike" cap="none">
                <a:solidFill>
                  <a:srgbClr val="CD0364"/>
                </a:solidFill>
                <a:latin typeface="Helvetica Neue"/>
                <a:ea typeface="Helvetica Neue"/>
                <a:cs typeface="Helvetica Neue"/>
                <a:sym typeface="Helvetica Neue"/>
              </a:rPr>
              <a:t>Abre </a:t>
            </a:r>
            <a:r>
              <a:rPr lang="en-GB" sz="1400" b="0" i="0" u="none" strike="noStrike" cap="none">
                <a:solidFill>
                  <a:schemeClr val="dk1"/>
                </a:solidFill>
                <a:latin typeface="Helvetica Neue"/>
                <a:ea typeface="Helvetica Neue"/>
                <a:cs typeface="Helvetica Neue"/>
                <a:sym typeface="Helvetica Neue"/>
              </a:rPr>
              <a:t>MakeCode. </a:t>
            </a:r>
            <a:r>
              <a:rPr lang="en-GB" sz="1400" b="1" i="0" u="none" strike="noStrike" cap="none">
                <a:solidFill>
                  <a:srgbClr val="CD0364"/>
                </a:solidFill>
                <a:latin typeface="Helvetica Neue"/>
                <a:ea typeface="Helvetica Neue"/>
                <a:cs typeface="Helvetica Neue"/>
                <a:sym typeface="Helvetica Neue"/>
              </a:rPr>
              <a:t>Mantén el bloque «al iniciar»</a:t>
            </a:r>
            <a:r>
              <a:rPr lang="en-GB" sz="1400" b="0" i="0" u="none" strike="noStrike" cap="none">
                <a:solidFill>
                  <a:schemeClr val="dk1"/>
                </a:solidFill>
                <a:latin typeface="Helvetica Neue"/>
                <a:ea typeface="Helvetica Neue"/>
                <a:cs typeface="Helvetica Neue"/>
                <a:sym typeface="Helvetica Neue"/>
              </a:rPr>
              <a:t>,</a:t>
            </a:r>
            <a:r>
              <a:rPr lang="en-GB" sz="1400" b="1" i="0" u="none" strike="noStrike" cap="none">
                <a:solidFill>
                  <a:srgbClr val="CD0364"/>
                </a:solidFill>
                <a:latin typeface="Helvetica Neue"/>
                <a:ea typeface="Helvetica Neue"/>
                <a:cs typeface="Helvetica Neue"/>
                <a:sym typeface="Helvetica Neue"/>
              </a:rPr>
              <a:t> </a:t>
            </a:r>
            <a:r>
              <a:rPr lang="en-GB" sz="1400" b="0" i="0" u="none" strike="noStrike" cap="none">
                <a:solidFill>
                  <a:schemeClr val="dk1"/>
                </a:solidFill>
                <a:latin typeface="Helvetica Neue"/>
                <a:ea typeface="Helvetica Neue"/>
                <a:cs typeface="Helvetica Neue"/>
                <a:sym typeface="Helvetica Neue"/>
              </a:rPr>
              <a:t>pero elimina el bloque «para siempre» arrastrándolo a la caja de herramientas. </a:t>
            </a:r>
            <a:endParaRPr/>
          </a:p>
        </p:txBody>
      </p:sp>
      <p:sp>
        <p:nvSpPr>
          <p:cNvPr id="314" name="Google Shape;314;g37acb7539f1_0_0"/>
          <p:cNvSpPr/>
          <p:nvPr/>
        </p:nvSpPr>
        <p:spPr>
          <a:xfrm>
            <a:off x="3206400" y="1829450"/>
            <a:ext cx="2832300" cy="34830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1000"/>
              </a:spcAft>
              <a:buClr>
                <a:srgbClr val="000000"/>
              </a:buClr>
              <a:buSzPts val="1800"/>
              <a:buFont typeface="Arial"/>
              <a:buNone/>
            </a:pPr>
            <a:r>
              <a:rPr lang="en-GB" sz="1400" b="1" i="0" u="none" strike="noStrike" cap="none">
                <a:solidFill>
                  <a:srgbClr val="CD0364"/>
                </a:solidFill>
                <a:latin typeface="Helvetica Neue"/>
                <a:ea typeface="Helvetica Neue"/>
                <a:cs typeface="Helvetica Neue"/>
                <a:sym typeface="Helvetica Neue"/>
              </a:rPr>
              <a:t>Ve </a:t>
            </a:r>
            <a:r>
              <a:rPr lang="en-GB" sz="1400" b="0" i="0" u="none" strike="noStrike" cap="none">
                <a:solidFill>
                  <a:schemeClr val="dk1"/>
                </a:solidFill>
                <a:latin typeface="Helvetica Neue"/>
                <a:ea typeface="Helvetica Neue"/>
                <a:cs typeface="Helvetica Neue"/>
                <a:sym typeface="Helvetica Neue"/>
              </a:rPr>
              <a:t>a la sección Variables y haz clic en «Crear una variable». </a:t>
            </a:r>
            <a:r>
              <a:rPr lang="en-GB" sz="1400" b="1" i="0" u="none" strike="noStrike" cap="none">
                <a:solidFill>
                  <a:srgbClr val="CD0364"/>
                </a:solidFill>
                <a:latin typeface="Helvetica Neue"/>
                <a:ea typeface="Helvetica Neue"/>
                <a:cs typeface="Helvetica Neue"/>
                <a:sym typeface="Helvetica Neue"/>
              </a:rPr>
              <a:t>Nombra tu variable «pasos».</a:t>
            </a:r>
            <a:r>
              <a:rPr lang="en-GB" sz="1400" b="0" i="0" u="none" strike="noStrike" cap="none">
                <a:solidFill>
                  <a:schemeClr val="dk1"/>
                </a:solidFill>
                <a:latin typeface="Helvetica Neue"/>
                <a:ea typeface="Helvetica Neue"/>
                <a:cs typeface="Helvetica Neue"/>
                <a:sym typeface="Helvetica Neue"/>
              </a:rPr>
              <a:t> Verás que aparecen dos nuevos bloques de variables. </a:t>
            </a:r>
            <a:endParaRPr/>
          </a:p>
        </p:txBody>
      </p:sp>
      <p:sp>
        <p:nvSpPr>
          <p:cNvPr id="315" name="Google Shape;315;g37acb7539f1_0_0"/>
          <p:cNvSpPr txBox="1"/>
          <p:nvPr/>
        </p:nvSpPr>
        <p:spPr>
          <a:xfrm>
            <a:off x="681026" y="1309961"/>
            <a:ext cx="33930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a:solidFill>
                  <a:srgbClr val="CD0364"/>
                </a:solidFill>
                <a:latin typeface="Helvetica Neue"/>
                <a:ea typeface="Helvetica Neue"/>
                <a:cs typeface="Helvetica Neue"/>
                <a:sym typeface="Helvetica Neue"/>
              </a:rPr>
              <a:t>Crea el código - Al iniciar:</a:t>
            </a:r>
            <a:endParaRPr/>
          </a:p>
        </p:txBody>
      </p:sp>
      <p:sp>
        <p:nvSpPr>
          <p:cNvPr id="316" name="Google Shape;316;g37acb7539f1_0_0"/>
          <p:cNvSpPr/>
          <p:nvPr/>
        </p:nvSpPr>
        <p:spPr>
          <a:xfrm>
            <a:off x="6267075" y="1829450"/>
            <a:ext cx="2958000" cy="34830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1000"/>
              </a:spcAft>
              <a:buClr>
                <a:srgbClr val="000000"/>
              </a:buClr>
              <a:buSzPts val="1800"/>
              <a:buFont typeface="Arial"/>
              <a:buNone/>
            </a:pPr>
            <a:r>
              <a:rPr lang="en-GB" sz="1400" b="1" i="0" u="none" strike="noStrike" cap="none">
                <a:solidFill>
                  <a:srgbClr val="CD0364"/>
                </a:solidFill>
                <a:highlight>
                  <a:schemeClr val="lt1"/>
                </a:highlight>
                <a:latin typeface="Helvetica Neue"/>
                <a:ea typeface="Helvetica Neue"/>
                <a:cs typeface="Helvetica Neue"/>
                <a:sym typeface="Helvetica Neue"/>
              </a:rPr>
              <a:t>Busca el bloque “fijar pasos a 0” en </a:t>
            </a:r>
            <a:r>
              <a:rPr lang="en-GB" sz="1400" b="0" i="0" u="none" strike="noStrike" cap="none">
                <a:solidFill>
                  <a:schemeClr val="dk1"/>
                </a:solidFill>
                <a:highlight>
                  <a:schemeClr val="lt1"/>
                </a:highlight>
                <a:latin typeface="Helvetica Neue"/>
                <a:ea typeface="Helvetica Neue"/>
                <a:cs typeface="Helvetica Neue"/>
                <a:sym typeface="Helvetica Neue"/>
              </a:rPr>
              <a:t>la sección Variables y ponlo dentro del bloque “al iniciar”. </a:t>
            </a:r>
            <a:endParaRPr/>
          </a:p>
        </p:txBody>
      </p:sp>
      <p:pic>
        <p:nvPicPr>
          <p:cNvPr id="317" name="Google Shape;317;g37acb7539f1_0_0" descr="Ilustración de un educador delante de una pizarra vacía utilizada para señalar las actividades dirigidas por el profesor en esta página" title="black female teacher image.png"/>
          <p:cNvPicPr preferRelativeResize="0"/>
          <p:nvPr/>
        </p:nvPicPr>
        <p:blipFill rotWithShape="1">
          <a:blip r:embed="rId3">
            <a:alphaModFix/>
          </a:blip>
          <a:srcRect/>
          <a:stretch/>
        </p:blipFill>
        <p:spPr>
          <a:xfrm>
            <a:off x="8269200" y="316137"/>
            <a:ext cx="1428350" cy="1191276"/>
          </a:xfrm>
          <a:prstGeom prst="rect">
            <a:avLst/>
          </a:prstGeom>
          <a:noFill/>
          <a:ln>
            <a:noFill/>
          </a:ln>
        </p:spPr>
      </p:pic>
      <p:pic>
        <p:nvPicPr>
          <p:cNvPr id="318" name="Google Shape;318;g37acb7539f1_0_0" descr="El bloque «al iniciar»" title="on-start.png"/>
          <p:cNvPicPr preferRelativeResize="0"/>
          <p:nvPr/>
        </p:nvPicPr>
        <p:blipFill rotWithShape="1">
          <a:blip r:embed="rId4">
            <a:alphaModFix/>
          </a:blip>
          <a:srcRect/>
          <a:stretch/>
        </p:blipFill>
        <p:spPr>
          <a:xfrm>
            <a:off x="976200" y="2082223"/>
            <a:ext cx="1649649" cy="1184552"/>
          </a:xfrm>
          <a:prstGeom prst="rect">
            <a:avLst/>
          </a:prstGeom>
          <a:solidFill>
            <a:schemeClr val="lt1"/>
          </a:solidFill>
          <a:ln w="19050" cap="flat" cmpd="sng">
            <a:solidFill>
              <a:schemeClr val="lt1"/>
            </a:solidFill>
            <a:prstDash val="solid"/>
            <a:round/>
            <a:headEnd type="none" w="sm" len="sm"/>
            <a:tailEnd type="none" w="sm" len="sm"/>
          </a:ln>
        </p:spPr>
      </p:pic>
      <p:pic>
        <p:nvPicPr>
          <p:cNvPr id="319" name="Google Shape;319;g37acb7539f1_0_0" descr="Un bloque «al iniciar» con un bloque de fijar pasos a 0 en su interior." title="setsteps.png"/>
          <p:cNvPicPr preferRelativeResize="0"/>
          <p:nvPr/>
        </p:nvPicPr>
        <p:blipFill rotWithShape="1">
          <a:blip r:embed="rId5">
            <a:alphaModFix/>
          </a:blip>
          <a:srcRect/>
          <a:stretch/>
        </p:blipFill>
        <p:spPr>
          <a:xfrm>
            <a:off x="6473025" y="2014113"/>
            <a:ext cx="2546124" cy="1567275"/>
          </a:xfrm>
          <a:prstGeom prst="rect">
            <a:avLst/>
          </a:prstGeom>
          <a:noFill/>
          <a:ln w="19050" cap="flat" cmpd="sng">
            <a:solidFill>
              <a:schemeClr val="lt1"/>
            </a:solidFill>
            <a:prstDash val="solid"/>
            <a:round/>
            <a:headEnd type="none" w="sm" len="sm"/>
            <a:tailEnd type="none" w="sm" len="sm"/>
          </a:ln>
        </p:spPr>
      </p:pic>
      <p:pic>
        <p:nvPicPr>
          <p:cNvPr id="320" name="Google Shape;320;g37acb7539f1_0_0" descr="Dos bloques variables: fijar los pasos a 0 y cambiar los pasos en 1" title="variables.png"/>
          <p:cNvPicPr preferRelativeResize="0"/>
          <p:nvPr/>
        </p:nvPicPr>
        <p:blipFill rotWithShape="1">
          <a:blip r:embed="rId6">
            <a:alphaModFix/>
          </a:blip>
          <a:srcRect/>
          <a:stretch/>
        </p:blipFill>
        <p:spPr>
          <a:xfrm>
            <a:off x="3595578" y="2115925"/>
            <a:ext cx="2022100" cy="1117150"/>
          </a:xfrm>
          <a:prstGeom prst="rect">
            <a:avLst/>
          </a:prstGeom>
          <a:noFill/>
          <a:ln>
            <a:noFill/>
          </a:ln>
        </p:spPr>
      </p:pic>
      <p:sp>
        <p:nvSpPr>
          <p:cNvPr id="321" name="Google Shape;321;g37acb7539f1_0_0"/>
          <p:cNvSpPr/>
          <p:nvPr/>
        </p:nvSpPr>
        <p:spPr>
          <a:xfrm>
            <a:off x="743575" y="5496838"/>
            <a:ext cx="8481600" cy="859237"/>
          </a:xfrm>
          <a:prstGeom prst="roundRect">
            <a:avLst>
              <a:gd name="adj" fmla="val 16667"/>
            </a:avLst>
          </a:prstGeom>
          <a:solidFill>
            <a:schemeClr val="lt1"/>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1000"/>
              </a:spcAft>
              <a:buClr>
                <a:srgbClr val="000000"/>
              </a:buClr>
              <a:buSzPts val="1800"/>
              <a:buFont typeface="Arial"/>
              <a:buNone/>
            </a:pPr>
            <a:r>
              <a:rPr lang="en-GB" sz="1650" b="1" i="0" u="none" strike="noStrike" cap="none">
                <a:solidFill>
                  <a:srgbClr val="CD0364"/>
                </a:solidFill>
                <a:latin typeface="Helvetica Neue"/>
                <a:ea typeface="Helvetica Neue"/>
                <a:cs typeface="Helvetica Neue"/>
                <a:sym typeface="Helvetica Neue"/>
              </a:rPr>
              <a:t>Consejo profesional: </a:t>
            </a:r>
            <a:r>
              <a:rPr lang="en-GB" sz="1650" b="0" i="0" u="none" strike="noStrike" cap="none">
                <a:solidFill>
                  <a:schemeClr val="dk1"/>
                </a:solidFill>
                <a:latin typeface="Helvetica Neue"/>
                <a:ea typeface="Helvetica Neue"/>
                <a:cs typeface="Helvetica Neue"/>
                <a:sym typeface="Helvetica Neue"/>
              </a:rPr>
              <a:t>es mejor utilizar nombres de variables que describan la información que se almacenará, en lugar de nombres de una sola letra como x, y o z.  </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pic>
        <p:nvPicPr>
          <p:cNvPr id="326" name="Google Shape;326;g3706024d64f_0_27" descr="El bloque «si agitado» contiene los bloques de cambiar pasos en 1 y mostrar número de pasos." title="show-number.png"/>
          <p:cNvPicPr preferRelativeResize="0"/>
          <p:nvPr/>
        </p:nvPicPr>
        <p:blipFill rotWithShape="1">
          <a:blip r:embed="rId3">
            <a:alphaModFix/>
          </a:blip>
          <a:srcRect/>
          <a:stretch/>
        </p:blipFill>
        <p:spPr>
          <a:xfrm>
            <a:off x="6202452" y="1867277"/>
            <a:ext cx="2497925" cy="1774175"/>
          </a:xfrm>
          <a:prstGeom prst="rect">
            <a:avLst/>
          </a:prstGeom>
          <a:noFill/>
          <a:ln w="19050" cap="flat" cmpd="sng">
            <a:solidFill>
              <a:schemeClr val="lt1"/>
            </a:solidFill>
            <a:prstDash val="solid"/>
            <a:round/>
            <a:headEnd type="none" w="sm" len="sm"/>
            <a:tailEnd type="none" w="sm" len="sm"/>
          </a:ln>
        </p:spPr>
      </p:pic>
      <p:sp>
        <p:nvSpPr>
          <p:cNvPr id="327" name="Google Shape;327;g3706024d64f_0_27"/>
          <p:cNvSpPr/>
          <p:nvPr/>
        </p:nvSpPr>
        <p:spPr>
          <a:xfrm>
            <a:off x="5793775" y="1829200"/>
            <a:ext cx="3315300" cy="3691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0"/>
              </a:spcAft>
              <a:buClr>
                <a:srgbClr val="000000"/>
              </a:buClr>
              <a:buSzPts val="1800"/>
              <a:buFont typeface="Arial"/>
              <a:buNone/>
            </a:pPr>
            <a:r>
              <a:rPr lang="en-GB" sz="1650" b="1" i="0" u="none" strike="noStrike" cap="none">
                <a:solidFill>
                  <a:srgbClr val="CD0364"/>
                </a:solidFill>
                <a:latin typeface="Helvetica Neue"/>
                <a:ea typeface="Helvetica Neue"/>
                <a:cs typeface="Helvetica Neue"/>
                <a:sym typeface="Helvetica Neue"/>
              </a:rPr>
              <a:t>Añade el bloque «mostrar número»</a:t>
            </a:r>
            <a:r>
              <a:rPr lang="en-GB" sz="1650" b="0" i="0" u="none" strike="noStrike" cap="none">
                <a:solidFill>
                  <a:schemeClr val="dk1"/>
                </a:solidFill>
                <a:latin typeface="Helvetica Neue"/>
                <a:ea typeface="Helvetica Neue"/>
                <a:cs typeface="Helvetica Neue"/>
                <a:sym typeface="Helvetica Neue"/>
              </a:rPr>
              <a:t> en la sección Básico. Aparecerá un número en la pantalla led. Sustituye el cero por la variable «pasos» de la sección Variables. </a:t>
            </a:r>
            <a:endParaRPr/>
          </a:p>
        </p:txBody>
      </p:sp>
      <p:pic>
        <p:nvPicPr>
          <p:cNvPr id="328" name="Google Shape;328;g3706024d64f_0_27" title="change-steps-by-1.png"/>
          <p:cNvPicPr preferRelativeResize="0"/>
          <p:nvPr/>
        </p:nvPicPr>
        <p:blipFill rotWithShape="1">
          <a:blip r:embed="rId4">
            <a:alphaModFix/>
          </a:blip>
          <a:srcRect/>
          <a:stretch/>
        </p:blipFill>
        <p:spPr>
          <a:xfrm>
            <a:off x="3037976" y="2105236"/>
            <a:ext cx="2497925" cy="1380075"/>
          </a:xfrm>
          <a:prstGeom prst="rect">
            <a:avLst/>
          </a:prstGeom>
          <a:noFill/>
          <a:ln w="19050" cap="flat" cmpd="sng">
            <a:solidFill>
              <a:schemeClr val="lt1"/>
            </a:solidFill>
            <a:prstDash val="solid"/>
            <a:round/>
            <a:headEnd type="none" w="sm" len="sm"/>
            <a:tailEnd type="none" w="sm" len="sm"/>
          </a:ln>
        </p:spPr>
      </p:pic>
      <p:sp>
        <p:nvSpPr>
          <p:cNvPr id="329" name="Google Shape;329;g3706024d64f_0_27"/>
          <p:cNvSpPr txBox="1">
            <a:spLocks noGrp="1"/>
          </p:cNvSpPr>
          <p:nvPr>
            <p:ph type="title"/>
          </p:nvPr>
        </p:nvSpPr>
        <p:spPr>
          <a:xfrm>
            <a:off x="681026" y="456075"/>
            <a:ext cx="75882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2</a:t>
            </a:r>
            <a:endParaRPr/>
          </a:p>
        </p:txBody>
      </p:sp>
      <p:sp>
        <p:nvSpPr>
          <p:cNvPr id="330" name="Google Shape;330;g3706024d64f_0_2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22</a:t>
            </a:fld>
            <a:endParaRPr/>
          </a:p>
        </p:txBody>
      </p:sp>
      <p:sp>
        <p:nvSpPr>
          <p:cNvPr id="331" name="Google Shape;331;g3706024d64f_0_2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332" name="Google Shape;332;g3706024d64f_0_27"/>
          <p:cNvSpPr/>
          <p:nvPr/>
        </p:nvSpPr>
        <p:spPr>
          <a:xfrm>
            <a:off x="743575" y="1829175"/>
            <a:ext cx="1920600" cy="3691200"/>
          </a:xfrm>
          <a:prstGeom prst="roundRect">
            <a:avLst>
              <a:gd name="adj" fmla="val 16667"/>
            </a:avLst>
          </a:prstGeom>
          <a:solidFill>
            <a:schemeClr val="lt1"/>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800"/>
              <a:buFont typeface="Arial"/>
              <a:buNone/>
            </a:pPr>
            <a:r>
              <a:rPr lang="en-GB" sz="1650" b="1" i="0" u="none" strike="noStrike" cap="none">
                <a:solidFill>
                  <a:srgbClr val="CD0364"/>
                </a:solidFill>
                <a:latin typeface="Helvetica Neue"/>
                <a:ea typeface="Helvetica Neue"/>
                <a:cs typeface="Helvetica Neue"/>
                <a:sym typeface="Helvetica Neue"/>
              </a:rPr>
              <a:t>Busca el bloque «si agitado» </a:t>
            </a:r>
            <a:r>
              <a:rPr lang="en-GB" sz="1650" b="0" i="0" u="none" strike="noStrike" cap="none">
                <a:solidFill>
                  <a:schemeClr val="dk1"/>
                </a:solidFill>
                <a:latin typeface="Helvetica Neue"/>
                <a:ea typeface="Helvetica Neue"/>
                <a:cs typeface="Helvetica Neue"/>
                <a:sym typeface="Helvetica Neue"/>
              </a:rPr>
              <a:t>en la sección Entrada y añádelo a tu espacio de trabajo.</a:t>
            </a:r>
            <a:endParaRPr/>
          </a:p>
        </p:txBody>
      </p:sp>
      <p:sp>
        <p:nvSpPr>
          <p:cNvPr id="333" name="Google Shape;333;g3706024d64f_0_27" descr="El bloque «si agitado» con un bloque de cambiar pasos en 1 en su interior."/>
          <p:cNvSpPr/>
          <p:nvPr/>
        </p:nvSpPr>
        <p:spPr>
          <a:xfrm>
            <a:off x="3037975" y="1829200"/>
            <a:ext cx="2382000" cy="3691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0"/>
              </a:spcAft>
              <a:buClr>
                <a:schemeClr val="dk1"/>
              </a:buClr>
              <a:buSzPts val="1800"/>
              <a:buFont typeface="Arial"/>
              <a:buNone/>
            </a:pPr>
            <a:r>
              <a:rPr lang="en-GB" sz="1650" b="1" i="0" u="none" strike="noStrike" cap="none">
                <a:solidFill>
                  <a:srgbClr val="CD0364"/>
                </a:solidFill>
                <a:latin typeface="Helvetica Neue"/>
                <a:ea typeface="Helvetica Neue"/>
                <a:cs typeface="Helvetica Neue"/>
                <a:sym typeface="Helvetica Neue"/>
              </a:rPr>
              <a:t>Busca el bloque «cambiar pasos en 1» </a:t>
            </a:r>
            <a:r>
              <a:rPr lang="en-GB" sz="1650" b="0" i="0" u="none" strike="noStrike" cap="none">
                <a:solidFill>
                  <a:schemeClr val="dk1"/>
                </a:solidFill>
                <a:latin typeface="Helvetica Neue"/>
                <a:ea typeface="Helvetica Neue"/>
                <a:cs typeface="Helvetica Neue"/>
                <a:sym typeface="Helvetica Neue"/>
              </a:rPr>
              <a:t>en la sección Variables y ponlo dentro del bloque «si agitado». </a:t>
            </a:r>
            <a:endParaRPr/>
          </a:p>
        </p:txBody>
      </p:sp>
      <p:sp>
        <p:nvSpPr>
          <p:cNvPr id="334" name="Google Shape;334;g3706024d64f_0_27"/>
          <p:cNvSpPr txBox="1"/>
          <p:nvPr/>
        </p:nvSpPr>
        <p:spPr>
          <a:xfrm>
            <a:off x="681025" y="1251126"/>
            <a:ext cx="40911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a:solidFill>
                  <a:srgbClr val="CD0364"/>
                </a:solidFill>
                <a:latin typeface="Helvetica Neue"/>
                <a:ea typeface="Helvetica Neue"/>
                <a:cs typeface="Helvetica Neue"/>
                <a:sym typeface="Helvetica Neue"/>
              </a:rPr>
              <a:t>Crea el código - Si agitado:</a:t>
            </a:r>
            <a:endParaRPr/>
          </a:p>
        </p:txBody>
      </p:sp>
      <p:sp>
        <p:nvSpPr>
          <p:cNvPr id="335" name="Google Shape;335;g3706024d64f_0_27"/>
          <p:cNvSpPr txBox="1"/>
          <p:nvPr/>
        </p:nvSpPr>
        <p:spPr>
          <a:xfrm>
            <a:off x="681025" y="5613763"/>
            <a:ext cx="8544000" cy="649200"/>
          </a:xfrm>
          <a:prstGeom prst="rect">
            <a:avLst/>
          </a:prstGeom>
          <a:noFill/>
          <a:ln>
            <a:noFill/>
          </a:ln>
        </p:spPr>
        <p:txBody>
          <a:bodyPr spcFirstLastPara="1" wrap="square" lIns="91425" tIns="91425" rIns="91425" bIns="91425" anchor="t" anchorCtr="0">
            <a:noAutofit/>
          </a:bodyPr>
          <a:lstStyle/>
          <a:p>
            <a:pPr marL="318151" marR="0" lvl="0" indent="-300028" algn="l" rtl="0">
              <a:lnSpc>
                <a:spcPct val="110000"/>
              </a:lnSpc>
              <a:spcBef>
                <a:spcPts val="1300"/>
              </a:spcBef>
              <a:spcAft>
                <a:spcPts val="0"/>
              </a:spcAft>
              <a:buClr>
                <a:srgbClr val="CD0364"/>
              </a:buClr>
              <a:buSzPts val="1650"/>
              <a:buFont typeface="Arial"/>
              <a:buChar char="•"/>
            </a:pPr>
            <a:r>
              <a:rPr lang="en-GB" sz="1650" b="1" i="0" u="none" strike="noStrike" cap="none">
                <a:solidFill>
                  <a:srgbClr val="CD0364"/>
                </a:solidFill>
                <a:latin typeface="Helvetica Neue"/>
                <a:ea typeface="Helvetica Neue"/>
                <a:cs typeface="Helvetica Neue"/>
                <a:sym typeface="Helvetica Neue"/>
              </a:rPr>
              <a:t>Prueba </a:t>
            </a:r>
            <a:r>
              <a:rPr lang="en-GB" sz="1650" b="0" i="0" u="none" strike="noStrike" cap="none">
                <a:solidFill>
                  <a:schemeClr val="dk1"/>
                </a:solidFill>
                <a:latin typeface="Helvetica Neue"/>
                <a:ea typeface="Helvetica Neue"/>
                <a:cs typeface="Helvetica Neue"/>
                <a:sym typeface="Helvetica Neue"/>
              </a:rPr>
              <a:t>el código utilizando el simulador y luego </a:t>
            </a:r>
            <a:r>
              <a:rPr lang="en-GB" sz="1650" b="1" i="0" u="none" strike="noStrike" cap="none">
                <a:solidFill>
                  <a:srgbClr val="CD0364"/>
                </a:solidFill>
                <a:latin typeface="Helvetica Neue"/>
                <a:ea typeface="Helvetica Neue"/>
                <a:cs typeface="Helvetica Neue"/>
                <a:sym typeface="Helvetica Neue"/>
              </a:rPr>
              <a:t>descárgalo</a:t>
            </a:r>
            <a:r>
              <a:rPr lang="en-GB" sz="1650" b="0" i="0" u="none" strike="noStrike" cap="none">
                <a:solidFill>
                  <a:schemeClr val="dk1"/>
                </a:solidFill>
                <a:latin typeface="Helvetica Neue"/>
                <a:ea typeface="Helvetica Neue"/>
                <a:cs typeface="Helvetica Neue"/>
                <a:sym typeface="Helvetica Neue"/>
              </a:rPr>
              <a:t> en su micro:bit.</a:t>
            </a:r>
            <a:endParaRPr/>
          </a:p>
        </p:txBody>
      </p:sp>
      <p:pic>
        <p:nvPicPr>
          <p:cNvPr id="336" name="Google Shape;336;g3706024d64f_0_27" descr="El bloque «si agitado»." title="microbit-screenshot (17).png"/>
          <p:cNvPicPr preferRelativeResize="0"/>
          <p:nvPr/>
        </p:nvPicPr>
        <p:blipFill rotWithShape="1">
          <a:blip r:embed="rId5">
            <a:alphaModFix/>
          </a:blip>
          <a:srcRect/>
          <a:stretch/>
        </p:blipFill>
        <p:spPr>
          <a:xfrm>
            <a:off x="903720" y="2265163"/>
            <a:ext cx="1600318" cy="1060200"/>
          </a:xfrm>
          <a:prstGeom prst="rect">
            <a:avLst/>
          </a:prstGeom>
          <a:noFill/>
          <a:ln>
            <a:noFill/>
          </a:ln>
        </p:spPr>
      </p:pic>
      <p:pic>
        <p:nvPicPr>
          <p:cNvPr id="337" name="Google Shape;337;g3706024d64f_0_27" descr="Ilustración de un educador delante de una pizarra vacía utilizada para señalar las actividades dirigidas por el profesor en esta página" title="black female teacher image.png"/>
          <p:cNvPicPr preferRelativeResize="0"/>
          <p:nvPr/>
        </p:nvPicPr>
        <p:blipFill rotWithShape="1">
          <a:blip r:embed="rId6">
            <a:alphaModFix/>
          </a:blip>
          <a:srcRect/>
          <a:stretch/>
        </p:blipFill>
        <p:spPr>
          <a:xfrm>
            <a:off x="8269200" y="316137"/>
            <a:ext cx="1428350" cy="1191276"/>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sp>
        <p:nvSpPr>
          <p:cNvPr id="342" name="Google Shape;342;g365ab73c13e_0_354"/>
          <p:cNvSpPr txBox="1">
            <a:spLocks noGrp="1"/>
          </p:cNvSpPr>
          <p:nvPr>
            <p:ph type="title"/>
          </p:nvPr>
        </p:nvSpPr>
        <p:spPr>
          <a:xfrm>
            <a:off x="681026" y="456075"/>
            <a:ext cx="75882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3</a:t>
            </a:r>
            <a:endParaRPr/>
          </a:p>
        </p:txBody>
      </p:sp>
      <p:sp>
        <p:nvSpPr>
          <p:cNvPr id="343" name="Google Shape;343;g365ab73c13e_0_354"/>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23</a:t>
            </a:fld>
            <a:endParaRPr/>
          </a:p>
        </p:txBody>
      </p:sp>
      <p:sp>
        <p:nvSpPr>
          <p:cNvPr id="344" name="Google Shape;344;g365ab73c13e_0_354"/>
          <p:cNvSpPr txBox="1">
            <a:spLocks noGrp="1"/>
          </p:cNvSpPr>
          <p:nvPr>
            <p:ph type="body" idx="1"/>
          </p:nvPr>
        </p:nvSpPr>
        <p:spPr>
          <a:xfrm>
            <a:off x="681036" y="1510271"/>
            <a:ext cx="8544000" cy="4609500"/>
          </a:xfrm>
          <a:prstGeom prst="rect">
            <a:avLst/>
          </a:prstGeom>
          <a:noFill/>
          <a:ln>
            <a:noFill/>
          </a:ln>
        </p:spPr>
        <p:txBody>
          <a:bodyPr spcFirstLastPara="1" wrap="square" lIns="91425" tIns="45700" rIns="91425" bIns="45700" anchor="t" anchorCtr="0">
            <a:normAutofit/>
          </a:bodyPr>
          <a:lstStyle/>
          <a:p>
            <a:pPr marL="457200" lvl="0" indent="-342900" algn="l" rtl="0">
              <a:lnSpc>
                <a:spcPct val="110000"/>
              </a:lnSpc>
              <a:spcBef>
                <a:spcPts val="1300"/>
              </a:spcBef>
              <a:spcAft>
                <a:spcPts val="0"/>
              </a:spcAft>
              <a:buClr>
                <a:srgbClr val="CD0364"/>
              </a:buClr>
              <a:buSzPts val="1800"/>
              <a:buChar char="•"/>
            </a:pPr>
            <a:r>
              <a:rPr lang="en-GB" sz="1600" b="1">
                <a:solidFill>
                  <a:srgbClr val="CD0364"/>
                </a:solidFill>
              </a:rPr>
              <a:t>Prueba </a:t>
            </a:r>
            <a:r>
              <a:rPr lang="en-GB" sz="1600"/>
              <a:t>su código utilizando el simulador y luego </a:t>
            </a:r>
            <a:r>
              <a:rPr lang="en-GB" sz="1600" b="1">
                <a:solidFill>
                  <a:srgbClr val="CD0364"/>
                </a:solidFill>
              </a:rPr>
              <a:t>descarga</a:t>
            </a:r>
            <a:r>
              <a:rPr lang="en-GB" sz="1600"/>
              <a:t> el código en su micro:bit.</a:t>
            </a:r>
            <a:endParaRPr/>
          </a:p>
          <a:p>
            <a:pPr marL="457200" lvl="0" indent="-342900" algn="l" rtl="0">
              <a:lnSpc>
                <a:spcPct val="110000"/>
              </a:lnSpc>
              <a:spcBef>
                <a:spcPts val="1300"/>
              </a:spcBef>
              <a:spcAft>
                <a:spcPts val="0"/>
              </a:spcAft>
              <a:buClr>
                <a:srgbClr val="CD0364"/>
              </a:buClr>
              <a:buSzPts val="1800"/>
              <a:buChar char="•"/>
            </a:pPr>
            <a:r>
              <a:rPr lang="en-GB" sz="1600" b="1">
                <a:solidFill>
                  <a:srgbClr val="CD0364"/>
                </a:solidFill>
              </a:rPr>
              <a:t>Desenchufa </a:t>
            </a:r>
            <a:r>
              <a:rPr lang="en-GB" sz="1600" b="1">
                <a:solidFill>
                  <a:srgbClr val="2993D6"/>
                </a:solidFill>
              </a:rPr>
              <a:t> </a:t>
            </a:r>
            <a:r>
              <a:rPr lang="en-GB" sz="1600"/>
              <a:t>el micro:bit y </a:t>
            </a:r>
            <a:r>
              <a:rPr lang="en-GB" sz="1600" b="1">
                <a:solidFill>
                  <a:srgbClr val="CD0364"/>
                </a:solidFill>
              </a:rPr>
              <a:t>monta</a:t>
            </a:r>
            <a:r>
              <a:rPr lang="en-GB" sz="1600"/>
              <a:t> la correa.</a:t>
            </a:r>
            <a:endParaRPr/>
          </a:p>
          <a:p>
            <a:pPr marL="457200" lvl="0" indent="-342900" algn="l" rtl="0">
              <a:lnSpc>
                <a:spcPct val="110000"/>
              </a:lnSpc>
              <a:spcBef>
                <a:spcPts val="1300"/>
              </a:spcBef>
              <a:spcAft>
                <a:spcPts val="0"/>
              </a:spcAft>
              <a:buClr>
                <a:srgbClr val="CD0364"/>
              </a:buClr>
              <a:buSzPts val="1800"/>
              <a:buChar char="•"/>
            </a:pPr>
            <a:r>
              <a:rPr lang="en-GB" sz="1600" b="1">
                <a:solidFill>
                  <a:srgbClr val="CD0364"/>
                </a:solidFill>
              </a:rPr>
              <a:t>Ve</a:t>
            </a:r>
            <a:r>
              <a:rPr lang="en-GB" sz="1600"/>
              <a:t> a la zona que vas a medir y </a:t>
            </a:r>
            <a:r>
              <a:rPr lang="en-GB" sz="1600" b="1">
                <a:solidFill>
                  <a:srgbClr val="CD0364"/>
                </a:solidFill>
              </a:rPr>
              <a:t>coloca</a:t>
            </a:r>
            <a:r>
              <a:rPr lang="en-GB" sz="1600"/>
              <a:t> la correa del micro:bit en tu zapato o tobillo. </a:t>
            </a:r>
            <a:endParaRPr/>
          </a:p>
          <a:p>
            <a:pPr marL="457200" lvl="0" indent="-342900" algn="l" rtl="0">
              <a:lnSpc>
                <a:spcPct val="110000"/>
              </a:lnSpc>
              <a:spcBef>
                <a:spcPts val="1300"/>
              </a:spcBef>
              <a:spcAft>
                <a:spcPts val="0"/>
              </a:spcAft>
              <a:buClr>
                <a:srgbClr val="CD0364"/>
              </a:buClr>
              <a:buSzPts val="1800"/>
              <a:buChar char="•"/>
            </a:pPr>
            <a:r>
              <a:rPr lang="en-GB" sz="1600" b="1">
                <a:solidFill>
                  <a:srgbClr val="CD0364"/>
                </a:solidFill>
              </a:rPr>
              <a:t>Recorre</a:t>
            </a:r>
            <a:r>
              <a:rPr lang="en-GB" sz="1600"/>
              <a:t> la longitud de tu zona, lee la pantalla y </a:t>
            </a:r>
            <a:r>
              <a:rPr lang="en-GB" sz="1600" b="1">
                <a:solidFill>
                  <a:srgbClr val="CD0364"/>
                </a:solidFill>
              </a:rPr>
              <a:t>registra</a:t>
            </a:r>
            <a:r>
              <a:rPr lang="en-GB" sz="1600"/>
              <a:t> cuántos pasos has dado. </a:t>
            </a:r>
            <a:endParaRPr/>
          </a:p>
          <a:p>
            <a:pPr marL="457200" lvl="0" indent="-342900" algn="l" rtl="0">
              <a:lnSpc>
                <a:spcPct val="110000"/>
              </a:lnSpc>
              <a:spcBef>
                <a:spcPts val="1300"/>
              </a:spcBef>
              <a:spcAft>
                <a:spcPts val="0"/>
              </a:spcAft>
              <a:buClr>
                <a:srgbClr val="CD0364"/>
              </a:buClr>
              <a:buSzPts val="1800"/>
              <a:buChar char="•"/>
            </a:pPr>
            <a:r>
              <a:rPr lang="en-GB" sz="1600" b="1">
                <a:solidFill>
                  <a:srgbClr val="CD0364"/>
                </a:solidFill>
              </a:rPr>
              <a:t>Presiona</a:t>
            </a:r>
            <a:r>
              <a:rPr lang="en-GB" sz="1600"/>
              <a:t> el botón de reinicio de la parte posterior de tu micro:bit y repite la operación para la anchura.</a:t>
            </a:r>
            <a:endParaRPr/>
          </a:p>
          <a:p>
            <a:pPr marL="457200" lvl="0" indent="-342900" algn="l" rtl="0">
              <a:lnSpc>
                <a:spcPct val="110000"/>
              </a:lnSpc>
              <a:spcBef>
                <a:spcPts val="1300"/>
              </a:spcBef>
              <a:spcAft>
                <a:spcPts val="0"/>
              </a:spcAft>
              <a:buClr>
                <a:srgbClr val="CD0364"/>
              </a:buClr>
              <a:buSzPts val="1800"/>
              <a:buChar char="•"/>
            </a:pPr>
            <a:r>
              <a:rPr lang="en-GB" sz="1600"/>
              <a:t>De vuelta en clase, </a:t>
            </a:r>
            <a:r>
              <a:rPr lang="en-GB" sz="1600" b="1">
                <a:solidFill>
                  <a:srgbClr val="CD0364"/>
                </a:solidFill>
              </a:rPr>
              <a:t>calcula</a:t>
            </a:r>
            <a:r>
              <a:rPr lang="en-GB" sz="1600"/>
              <a:t> el área y el perímetro utilizando tus pasos como unidad de medida. </a:t>
            </a:r>
            <a:endParaRPr/>
          </a:p>
        </p:txBody>
      </p:sp>
      <p:sp>
        <p:nvSpPr>
          <p:cNvPr id="345" name="Google Shape;345;g365ab73c13e_0_354"/>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pic>
        <p:nvPicPr>
          <p:cNvPr id="346" name="Google Shape;346;g365ab73c13e_0_354" descr="Ilustración de un educador delante de una pizarra vacía utilizada para señalar las actividades dirigidas por el profesor en esta página" title="black female teacher image.png"/>
          <p:cNvPicPr preferRelativeResize="0"/>
          <p:nvPr/>
        </p:nvPicPr>
        <p:blipFill rotWithShape="1">
          <a:blip r:embed="rId3">
            <a:alphaModFix/>
          </a:blip>
          <a:srcRect/>
          <a:stretch/>
        </p:blipFill>
        <p:spPr>
          <a:xfrm>
            <a:off x="8269200" y="316137"/>
            <a:ext cx="1428350" cy="1191276"/>
          </a:xfrm>
          <a:prstGeom prst="rect">
            <a:avLst/>
          </a:prstGeom>
          <a:noFill/>
          <a:ln>
            <a:noFill/>
          </a:ln>
        </p:spPr>
      </p:pic>
      <p:sp>
        <p:nvSpPr>
          <p:cNvPr id="347" name="Google Shape;347;g365ab73c13e_0_354"/>
          <p:cNvSpPr/>
          <p:nvPr/>
        </p:nvSpPr>
        <p:spPr>
          <a:xfrm>
            <a:off x="681025" y="5566625"/>
            <a:ext cx="6561300" cy="74970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10000"/>
              </a:lnSpc>
              <a:spcBef>
                <a:spcPts val="1300"/>
              </a:spcBef>
              <a:spcAft>
                <a:spcPts val="0"/>
              </a:spcAft>
              <a:buClr>
                <a:srgbClr val="000000"/>
              </a:buClr>
              <a:buSzPts val="1500"/>
              <a:buFont typeface="Arial"/>
              <a:buNone/>
            </a:pPr>
            <a:r>
              <a:rPr lang="en-GB" sz="1500" b="1" i="0" u="none" strike="noStrike" cap="none">
                <a:solidFill>
                  <a:srgbClr val="CD0364"/>
                </a:solidFill>
                <a:latin typeface="Helvetica Neue"/>
                <a:ea typeface="Helvetica Neue"/>
                <a:cs typeface="Helvetica Neue"/>
                <a:sym typeface="Helvetica Neue"/>
              </a:rPr>
              <a:t>Consejo profesional: </a:t>
            </a:r>
            <a:r>
              <a:rPr lang="en-GB" sz="1500" b="0" i="0" u="none" strike="noStrike" cap="none">
                <a:solidFill>
                  <a:srgbClr val="000000"/>
                </a:solidFill>
                <a:latin typeface="Helvetica Neue"/>
                <a:ea typeface="Helvetica Neue"/>
                <a:cs typeface="Helvetica Neue"/>
                <a:sym typeface="Helvetica Neue"/>
              </a:rPr>
              <a:t>los alumnos pueden presionar el botón de reinicio situado en la parte posterior del micro:bit para borrar su recuento actual.</a:t>
            </a:r>
            <a:endParaRPr/>
          </a:p>
        </p:txBody>
      </p:sp>
      <p:pic>
        <p:nvPicPr>
          <p:cNvPr id="348" name="Google Shape;348;g365ab73c13e_0_354" descr="Ilustración de la parte posterior de un micro:bit y un dedo sobre parte de la placa."/>
          <p:cNvPicPr preferRelativeResize="0"/>
          <p:nvPr/>
        </p:nvPicPr>
        <p:blipFill rotWithShape="1">
          <a:blip r:embed="rId4">
            <a:alphaModFix/>
          </a:blip>
          <a:srcRect/>
          <a:stretch/>
        </p:blipFill>
        <p:spPr>
          <a:xfrm>
            <a:off x="7390950" y="5366587"/>
            <a:ext cx="1523049" cy="114977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sp>
        <p:nvSpPr>
          <p:cNvPr id="353" name="Google Shape;353;g365ab73c13e_0_129"/>
          <p:cNvSpPr txBox="1">
            <a:spLocks noGrp="1"/>
          </p:cNvSpPr>
          <p:nvPr>
            <p:ph type="title"/>
          </p:nvPr>
        </p:nvSpPr>
        <p:spPr>
          <a:xfrm>
            <a:off x="681027" y="456075"/>
            <a:ext cx="7359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Detalles del código</a:t>
            </a:r>
            <a:endParaRPr/>
          </a:p>
        </p:txBody>
      </p:sp>
      <p:sp>
        <p:nvSpPr>
          <p:cNvPr id="354" name="Google Shape;354;g365ab73c13e_0_12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24</a:t>
            </a:fld>
            <a:endParaRPr/>
          </a:p>
        </p:txBody>
      </p:sp>
      <p:sp>
        <p:nvSpPr>
          <p:cNvPr id="355" name="Google Shape;355;g365ab73c13e_0_12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356" name="Google Shape;356;g365ab73c13e_0_129"/>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Clr>
                <a:schemeClr val="dk1"/>
              </a:buClr>
              <a:buSzPts val="1800"/>
              <a:buFont typeface="Arial"/>
              <a:buNone/>
            </a:pPr>
            <a:r>
              <a:rPr lang="en-GB" sz="1800"/>
              <a:t>Este proyecto utiliza el acelerómetro para contar cuántos pasos has dado.</a:t>
            </a:r>
            <a:endParaRPr/>
          </a:p>
        </p:txBody>
      </p:sp>
      <p:pic>
        <p:nvPicPr>
          <p:cNvPr id="357" name="Google Shape;357;g365ab73c13e_0_129" descr="decorativo" title="Inspired_green@4x-100 (1).jpg"/>
          <p:cNvPicPr preferRelativeResize="0"/>
          <p:nvPr/>
        </p:nvPicPr>
        <p:blipFill rotWithShape="1">
          <a:blip r:embed="rId3">
            <a:alphaModFix/>
          </a:blip>
          <a:srcRect/>
          <a:stretch/>
        </p:blipFill>
        <p:spPr>
          <a:xfrm rot="572948">
            <a:off x="8490450" y="317452"/>
            <a:ext cx="873876" cy="1188650"/>
          </a:xfrm>
          <a:prstGeom prst="rect">
            <a:avLst/>
          </a:prstGeom>
          <a:noFill/>
          <a:ln>
            <a:noFill/>
          </a:ln>
        </p:spPr>
      </p:pic>
      <p:sp>
        <p:nvSpPr>
          <p:cNvPr id="358" name="Google Shape;358;g365ab73c13e_0_129"/>
          <p:cNvSpPr/>
          <p:nvPr/>
        </p:nvSpPr>
        <p:spPr>
          <a:xfrm>
            <a:off x="813950" y="2191425"/>
            <a:ext cx="3118800" cy="39426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endParaRPr sz="1500" b="0" i="0" u="none" strike="noStrike" cap="none">
              <a:solidFill>
                <a:schemeClr val="dk1"/>
              </a:solidFill>
              <a:latin typeface="Helvetica Neue"/>
              <a:ea typeface="Helvetica Neue"/>
              <a:cs typeface="Helvetica Neue"/>
              <a:sym typeface="Helvetica Neue"/>
            </a:endParaRPr>
          </a:p>
          <a:p>
            <a:pPr marL="0" marR="0" lvl="0" indent="0" algn="l" rtl="0">
              <a:lnSpc>
                <a:spcPct val="110000"/>
              </a:lnSpc>
              <a:spcBef>
                <a:spcPts val="0"/>
              </a:spcBef>
              <a:spcAft>
                <a:spcPts val="1000"/>
              </a:spcAft>
              <a:buClr>
                <a:srgbClr val="000000"/>
              </a:buClr>
              <a:buSzPts val="1600"/>
              <a:buFont typeface="Arial"/>
              <a:buNone/>
            </a:pPr>
            <a:r>
              <a:rPr lang="en-GB" sz="1500" b="0" i="0" u="none" strike="noStrike" cap="none">
                <a:solidFill>
                  <a:schemeClr val="dk1"/>
                </a:solidFill>
                <a:latin typeface="Helvetica Neue"/>
                <a:ea typeface="Helvetica Neue"/>
                <a:cs typeface="Helvetica Neue"/>
                <a:sym typeface="Helvetica Neue"/>
              </a:rPr>
              <a:t>Este proyecto utiliza una variable llamada «pasos» para almacenar el número de pasos que has dado. Cuando se inicia el proyecto, la variable «pasos» se pone a 0.</a:t>
            </a:r>
            <a:endParaRPr/>
          </a:p>
        </p:txBody>
      </p:sp>
      <p:pic>
        <p:nvPicPr>
          <p:cNvPr id="359" name="Google Shape;359;g365ab73c13e_0_129" descr="Un bloque de «al inicio» que contiene un bloque de fijar pasos a 0." title="step-counter.png"/>
          <p:cNvPicPr preferRelativeResize="0"/>
          <p:nvPr/>
        </p:nvPicPr>
        <p:blipFill rotWithShape="1">
          <a:blip r:embed="rId4">
            <a:alphaModFix/>
          </a:blip>
          <a:srcRect r="54088" b="22743"/>
          <a:stretch/>
        </p:blipFill>
        <p:spPr>
          <a:xfrm>
            <a:off x="1214263" y="2512763"/>
            <a:ext cx="2318174" cy="1423875"/>
          </a:xfrm>
          <a:prstGeom prst="rect">
            <a:avLst/>
          </a:prstGeom>
          <a:noFill/>
          <a:ln>
            <a:noFill/>
          </a:ln>
        </p:spPr>
      </p:pic>
      <p:sp>
        <p:nvSpPr>
          <p:cNvPr id="360" name="Google Shape;360;g365ab73c13e_0_129"/>
          <p:cNvSpPr/>
          <p:nvPr/>
        </p:nvSpPr>
        <p:spPr>
          <a:xfrm>
            <a:off x="4343725" y="2191425"/>
            <a:ext cx="4881300" cy="39426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1000"/>
              </a:spcAft>
              <a:buClr>
                <a:srgbClr val="000000"/>
              </a:buClr>
              <a:buSzPts val="1600"/>
              <a:buFont typeface="Arial"/>
              <a:buNone/>
            </a:pPr>
            <a:r>
              <a:rPr lang="en-GB" sz="1500" b="0" i="0" u="none" strike="noStrike" cap="none">
                <a:solidFill>
                  <a:schemeClr val="dk1"/>
                </a:solidFill>
                <a:latin typeface="Helvetica Neue"/>
                <a:ea typeface="Helvetica Neue"/>
                <a:cs typeface="Helvetica Neue"/>
                <a:sym typeface="Helvetica Neue"/>
              </a:rPr>
              <a:t>Este proyecto utiliza «si agitado» para detectar el movimiento mediante el acelerómetro. Cada vez que se detecta movimiento, el valor almacenado en la variable «pasos» aumenta en 1 y el valor almacenado en «pasos» se muestra en la pantalla led.</a:t>
            </a:r>
            <a:endParaRPr/>
          </a:p>
        </p:txBody>
      </p:sp>
      <p:pic>
        <p:nvPicPr>
          <p:cNvPr id="361" name="Google Shape;361;g365ab73c13e_0_129" descr="El bloque «si agitado» contiene los bloques de cambiar pasos en 1 y mostrar número de pasos." title="step-counter.png"/>
          <p:cNvPicPr preferRelativeResize="0"/>
          <p:nvPr/>
        </p:nvPicPr>
        <p:blipFill rotWithShape="1">
          <a:blip r:embed="rId4">
            <a:alphaModFix/>
          </a:blip>
          <a:srcRect l="47589"/>
          <a:stretch/>
        </p:blipFill>
        <p:spPr>
          <a:xfrm>
            <a:off x="5528775" y="2350250"/>
            <a:ext cx="2511199" cy="174890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Google Shape;366;g365ab73c13e_0_420"/>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fontScale="92500" lnSpcReduction="10000"/>
          </a:bodyPr>
          <a:lstStyle/>
          <a:p>
            <a:pPr marL="0" lvl="0" indent="0" algn="ctr" rtl="0">
              <a:lnSpc>
                <a:spcPct val="110000"/>
              </a:lnSpc>
              <a:spcBef>
                <a:spcPts val="0"/>
              </a:spcBef>
              <a:spcAft>
                <a:spcPts val="0"/>
              </a:spcAft>
              <a:buSzPct val="108108"/>
              <a:buNone/>
            </a:pPr>
            <a:r>
              <a:rPr lang="en-GB"/>
              <a:t>Ideas de extensión</a:t>
            </a:r>
            <a:endParaRPr/>
          </a:p>
        </p:txBody>
      </p:sp>
      <p:sp>
        <p:nvSpPr>
          <p:cNvPr id="367" name="Google Shape;367;g365ab73c13e_0_420"/>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GB"/>
              <a:t>25</a:t>
            </a:fld>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g35fa30c4f18_0_5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00A000"/>
                </a:solidFill>
              </a:rPr>
              <a:t>Extensiones del contador de pasos </a:t>
            </a:r>
            <a:endParaRPr/>
          </a:p>
        </p:txBody>
      </p:sp>
      <p:sp>
        <p:nvSpPr>
          <p:cNvPr id="373" name="Google Shape;373;g35fa30c4f18_0_5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26</a:t>
            </a:fld>
            <a:endParaRPr/>
          </a:p>
        </p:txBody>
      </p:sp>
      <p:sp>
        <p:nvSpPr>
          <p:cNvPr id="374" name="Google Shape;374;g35fa30c4f18_0_51"/>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318151" lvl="0" indent="-309553" algn="l" rtl="0">
              <a:lnSpc>
                <a:spcPct val="110000"/>
              </a:lnSpc>
              <a:spcBef>
                <a:spcPts val="1300"/>
              </a:spcBef>
              <a:spcAft>
                <a:spcPts val="0"/>
              </a:spcAft>
              <a:buClr>
                <a:srgbClr val="00A000"/>
              </a:buClr>
              <a:buSzPts val="1800"/>
              <a:buChar char="•"/>
            </a:pPr>
            <a:r>
              <a:rPr lang="en-GB" sz="1800"/>
              <a:t>Cumplimiento de la norma 3.MD.D.8: </a:t>
            </a:r>
            <a:r>
              <a:rPr lang="en-GB" sz="1800" i="1"/>
              <a:t>Resolver problemas matemáticos y del mundo real en los que intervengan perímetros de polígonos, como hallar el perímetro dadas las longitudes de los lados, hallar una longitud lateral desconocida y exponer rectángulos con el mismo perímetro y áreas diferentes o con la misma área y perímetros diferentes.</a:t>
            </a:r>
            <a:endParaRPr/>
          </a:p>
          <a:p>
            <a:pPr marL="914400" lvl="1" indent="-342900" algn="l" rtl="0">
              <a:lnSpc>
                <a:spcPct val="110000"/>
              </a:lnSpc>
              <a:spcBef>
                <a:spcPts val="1300"/>
              </a:spcBef>
              <a:spcAft>
                <a:spcPts val="0"/>
              </a:spcAft>
              <a:buClr>
                <a:srgbClr val="00A000"/>
              </a:buClr>
              <a:buSzPts val="1800"/>
              <a:buChar char="•"/>
            </a:pPr>
            <a:r>
              <a:rPr lang="en-GB" sz="1800"/>
              <a:t>Los alumnos pueden utilizar el micro:bit para recoger datos del perímetro de los polígonos, determinar la longitud de los lados e identificar los distintos tipos de cuadriláteros (cuadrados, rectángulos, rombos, etc.).</a:t>
            </a:r>
            <a:endParaRPr/>
          </a:p>
          <a:p>
            <a:pPr marL="914400" lvl="1" indent="-342900" algn="l" rtl="0">
              <a:lnSpc>
                <a:spcPct val="110000"/>
              </a:lnSpc>
              <a:spcBef>
                <a:spcPts val="1300"/>
              </a:spcBef>
              <a:spcAft>
                <a:spcPts val="0"/>
              </a:spcAft>
              <a:buClr>
                <a:srgbClr val="00A000"/>
              </a:buClr>
              <a:buSzPts val="1800"/>
              <a:buChar char="•"/>
            </a:pPr>
            <a:r>
              <a:rPr lang="en-GB" sz="1800"/>
              <a:t>Los alumnos pueden utilizar el micro:bit para calcular el perímetro y el área de rectángulos e investigar rectángulos con el mismo perímetro pero diferente área o con la misma área y diferentes perímetros.</a:t>
            </a:r>
            <a:endParaRPr/>
          </a:p>
        </p:txBody>
      </p:sp>
      <p:pic>
        <p:nvPicPr>
          <p:cNvPr id="375" name="Google Shape;375;g35fa30c4f18_0_51" title="Screenshot 2025-06-12 at 17.01.28.png"/>
          <p:cNvPicPr preferRelativeResize="0"/>
          <p:nvPr/>
        </p:nvPicPr>
        <p:blipFill rotWithShape="1">
          <a:blip r:embed="rId3">
            <a:alphaModFix/>
          </a:blip>
          <a:srcRect l="-129080" t="6450" r="129080" b="-6447"/>
          <a:stretch/>
        </p:blipFill>
        <p:spPr>
          <a:xfrm>
            <a:off x="7928000" y="4042200"/>
            <a:ext cx="1728000" cy="2237950"/>
          </a:xfrm>
          <a:prstGeom prst="rect">
            <a:avLst/>
          </a:prstGeom>
          <a:noFill/>
          <a:ln>
            <a:noFill/>
          </a:ln>
        </p:spPr>
      </p:pic>
      <p:grpSp>
        <p:nvGrpSpPr>
          <p:cNvPr id="376" name="Google Shape;376;g35fa30c4f18_0_51"/>
          <p:cNvGrpSpPr/>
          <p:nvPr/>
        </p:nvGrpSpPr>
        <p:grpSpPr>
          <a:xfrm>
            <a:off x="8243982" y="334474"/>
            <a:ext cx="981036" cy="1315129"/>
            <a:chOff x="7405932" y="173599"/>
            <a:chExt cx="981036" cy="1315129"/>
          </a:xfrm>
        </p:grpSpPr>
        <p:grpSp>
          <p:nvGrpSpPr>
            <p:cNvPr id="377" name="Google Shape;377;g35fa30c4f18_0_51"/>
            <p:cNvGrpSpPr/>
            <p:nvPr/>
          </p:nvGrpSpPr>
          <p:grpSpPr>
            <a:xfrm rot="4080661">
              <a:off x="7924640" y="228087"/>
              <a:ext cx="371965" cy="377145"/>
              <a:chOff x="7572716" y="3272053"/>
              <a:chExt cx="489368" cy="496098"/>
            </a:xfrm>
          </p:grpSpPr>
          <p:sp>
            <p:nvSpPr>
              <p:cNvPr id="378" name="Google Shape;378;g35fa30c4f18_0_51" descr="decorativo"/>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379" name="Google Shape;379;g35fa30c4f18_0_51" descr="decorativo"/>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380" name="Google Shape;380;g35fa30c4f18_0_51" descr="decorativo"/>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381" name="Google Shape;381;g35fa30c4f18_0_51" descr="decorativo"/>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382" name="Google Shape;382;g35fa30c4f18_0_51" descr="decorativo"/>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383" name="Google Shape;383;g35fa30c4f18_0_51" descr="decorativo"/>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grpSp>
        <p:pic>
          <p:nvPicPr>
            <p:cNvPr id="384" name="Google Shape;384;g35fa30c4f18_0_51" descr="decorativo" title="Surprised_green@4x-100.jpg"/>
            <p:cNvPicPr preferRelativeResize="0"/>
            <p:nvPr/>
          </p:nvPicPr>
          <p:blipFill rotWithShape="1">
            <a:blip r:embed="rId4">
              <a:alphaModFix/>
            </a:blip>
            <a:srcRect/>
            <a:stretch/>
          </p:blipFill>
          <p:spPr>
            <a:xfrm rot="-1287383">
              <a:off x="7495156" y="724214"/>
              <a:ext cx="802589" cy="639897"/>
            </a:xfrm>
            <a:prstGeom prst="rect">
              <a:avLst/>
            </a:prstGeom>
            <a:noFill/>
            <a:ln>
              <a:noFill/>
            </a:ln>
          </p:spPr>
        </p:pic>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g3712d637243_0_24"/>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fontScale="92500" lnSpcReduction="10000"/>
          </a:bodyPr>
          <a:lstStyle/>
          <a:p>
            <a:pPr marL="0" lvl="0" indent="0" algn="l" rtl="0">
              <a:lnSpc>
                <a:spcPct val="90000"/>
              </a:lnSpc>
              <a:spcBef>
                <a:spcPts val="0"/>
              </a:spcBef>
              <a:spcAft>
                <a:spcPts val="0"/>
              </a:spcAft>
              <a:buClr>
                <a:schemeClr val="dk1"/>
              </a:buClr>
              <a:buSzPct val="59459"/>
              <a:buFont typeface="Arial"/>
              <a:buNone/>
            </a:pPr>
            <a:r>
              <a:rPr lang="en-GB" sz="2000" b="1">
                <a:solidFill>
                  <a:srgbClr val="00A000"/>
                </a:solidFill>
              </a:rPr>
              <a:t>Entradas</a:t>
            </a:r>
            <a:endParaRPr/>
          </a:p>
          <a:p>
            <a:pPr marL="0" lvl="0" indent="0" algn="l" rtl="0">
              <a:lnSpc>
                <a:spcPct val="90000"/>
              </a:lnSpc>
              <a:spcBef>
                <a:spcPts val="1000"/>
              </a:spcBef>
              <a:spcAft>
                <a:spcPts val="0"/>
              </a:spcAft>
              <a:buSzPct val="108108"/>
              <a:buNone/>
            </a:pPr>
            <a:r>
              <a:rPr lang="en-GB" sz="1800"/>
              <a:t>Las entradas permiten a las computadoras percibir lo que ocurre en el mundo real para actuar en consecuencia y hacer que ocurra algo. </a:t>
            </a:r>
            <a:endParaRPr/>
          </a:p>
          <a:p>
            <a:pPr marL="0" lvl="0" indent="0" algn="l" rtl="0">
              <a:lnSpc>
                <a:spcPct val="90000"/>
              </a:lnSpc>
              <a:spcBef>
                <a:spcPts val="812"/>
              </a:spcBef>
              <a:spcAft>
                <a:spcPts val="0"/>
              </a:spcAft>
              <a:buSzPct val="108108"/>
              <a:buNone/>
            </a:pPr>
            <a:r>
              <a:rPr lang="en-GB" sz="1800"/>
              <a:t>Este proyecto utiliza el acelerómetro como entrada. </a:t>
            </a:r>
            <a:endParaRPr/>
          </a:p>
          <a:p>
            <a:pPr marL="457200" marR="2604607" lvl="0" indent="-342900" algn="l" rtl="0">
              <a:lnSpc>
                <a:spcPct val="90000"/>
              </a:lnSpc>
              <a:spcBef>
                <a:spcPts val="812"/>
              </a:spcBef>
              <a:spcAft>
                <a:spcPts val="0"/>
              </a:spcAft>
              <a:buSzPct val="108108"/>
              <a:buChar char="•"/>
            </a:pPr>
            <a:r>
              <a:rPr lang="en-GB" sz="1800"/>
              <a:t>Un acelerómetro es un sensor de movimiento que mide el movimiento. En este proyecto, cada paso que da un alumno agita el micro:bit y aumenta el recuento de pasos.</a:t>
            </a:r>
            <a:endParaRPr/>
          </a:p>
          <a:p>
            <a:pPr marL="0" lvl="0" indent="0" algn="l" rtl="0">
              <a:lnSpc>
                <a:spcPct val="90000"/>
              </a:lnSpc>
              <a:spcBef>
                <a:spcPts val="0"/>
              </a:spcBef>
              <a:spcAft>
                <a:spcPts val="0"/>
              </a:spcAft>
              <a:buClr>
                <a:schemeClr val="dk1"/>
              </a:buClr>
              <a:buSzPct val="59459"/>
              <a:buFont typeface="Arial"/>
              <a:buNone/>
            </a:pPr>
            <a:endParaRPr sz="2000" b="1">
              <a:solidFill>
                <a:srgbClr val="00A000"/>
              </a:solidFill>
            </a:endParaRPr>
          </a:p>
          <a:p>
            <a:pPr marL="0" lvl="0" indent="0" algn="l" rtl="0">
              <a:lnSpc>
                <a:spcPct val="90000"/>
              </a:lnSpc>
              <a:spcBef>
                <a:spcPts val="1000"/>
              </a:spcBef>
              <a:spcAft>
                <a:spcPts val="0"/>
              </a:spcAft>
              <a:buClr>
                <a:schemeClr val="dk1"/>
              </a:buClr>
              <a:buSzPct val="59459"/>
              <a:buFont typeface="Arial"/>
              <a:buNone/>
            </a:pPr>
            <a:r>
              <a:rPr lang="en-GB" sz="2000" b="1">
                <a:solidFill>
                  <a:srgbClr val="00A000"/>
                </a:solidFill>
              </a:rPr>
              <a:t>Almacenamiento de datos</a:t>
            </a:r>
            <a:endParaRPr/>
          </a:p>
          <a:p>
            <a:pPr marL="0" lvl="0" indent="0" algn="l" rtl="0">
              <a:lnSpc>
                <a:spcPct val="90000"/>
              </a:lnSpc>
              <a:spcBef>
                <a:spcPts val="1000"/>
              </a:spcBef>
              <a:spcAft>
                <a:spcPts val="0"/>
              </a:spcAft>
              <a:buSzPct val="108108"/>
              <a:buNone/>
            </a:pPr>
            <a:r>
              <a:rPr lang="en-GB" sz="1800"/>
              <a:t>Las variables almacenan números o valores que pueden cambiar en un programa informático. </a:t>
            </a:r>
            <a:endParaRPr/>
          </a:p>
          <a:p>
            <a:pPr marL="457200" lvl="0" indent="-342900" algn="l" rtl="0">
              <a:lnSpc>
                <a:spcPct val="90000"/>
              </a:lnSpc>
              <a:spcBef>
                <a:spcPts val="1000"/>
              </a:spcBef>
              <a:spcAft>
                <a:spcPts val="0"/>
              </a:spcAft>
              <a:buSzPct val="108108"/>
              <a:buChar char="•"/>
            </a:pPr>
            <a:r>
              <a:rPr lang="en-GB" sz="1800"/>
              <a:t>Podemos describir las variables como una caja que almacena información y a la que los alumnos pueden acceder, añadir o eliminar en cualquier momento. </a:t>
            </a:r>
            <a:endParaRPr/>
          </a:p>
          <a:p>
            <a:pPr marL="0" lvl="0" indent="0" algn="l" rtl="0">
              <a:lnSpc>
                <a:spcPct val="110000"/>
              </a:lnSpc>
              <a:spcBef>
                <a:spcPts val="1300"/>
              </a:spcBef>
              <a:spcAft>
                <a:spcPts val="1000"/>
              </a:spcAft>
              <a:buSzPct val="108108"/>
              <a:buNone/>
            </a:pPr>
            <a:r>
              <a:rPr lang="en-GB" sz="1800"/>
              <a:t>En Informática, una «cadena» es una secuencia de caracteres que puede contener letras, números, símbolos y espacios.</a:t>
            </a:r>
            <a:endParaRPr/>
          </a:p>
        </p:txBody>
      </p:sp>
      <p:pic>
        <p:nvPicPr>
          <p:cNvPr id="125" name="Google Shape;125;g3712d637243_0_24" descr="Ilustración de una placa del micro:bit en movimiento."/>
          <p:cNvPicPr preferRelativeResize="0"/>
          <p:nvPr/>
        </p:nvPicPr>
        <p:blipFill rotWithShape="1">
          <a:blip r:embed="rId3">
            <a:alphaModFix/>
          </a:blip>
          <a:srcRect/>
          <a:stretch/>
        </p:blipFill>
        <p:spPr>
          <a:xfrm>
            <a:off x="6867042" y="2220948"/>
            <a:ext cx="2751667" cy="2022475"/>
          </a:xfrm>
          <a:prstGeom prst="rect">
            <a:avLst/>
          </a:prstGeom>
          <a:noFill/>
          <a:ln>
            <a:noFill/>
          </a:ln>
        </p:spPr>
      </p:pic>
      <p:sp>
        <p:nvSpPr>
          <p:cNvPr id="126" name="Google Shape;126;g3712d637243_0_24"/>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Conceptos de la Informática</a:t>
            </a:r>
            <a:endParaRPr/>
          </a:p>
        </p:txBody>
      </p:sp>
      <p:sp>
        <p:nvSpPr>
          <p:cNvPr id="127" name="Google Shape;127;g3712d637243_0_24"/>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3</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Google Shape;132;g365ab73c13e_0_8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Cómo funciona el contador de pasos </a:t>
            </a:r>
            <a:endParaRPr/>
          </a:p>
        </p:txBody>
      </p:sp>
      <p:sp>
        <p:nvSpPr>
          <p:cNvPr id="133" name="Google Shape;133;g365ab73c13e_0_8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4</a:t>
            </a:fld>
            <a:endParaRPr/>
          </a:p>
        </p:txBody>
      </p:sp>
      <p:sp>
        <p:nvSpPr>
          <p:cNvPr id="134" name="Google Shape;134;g365ab73c13e_0_81"/>
          <p:cNvSpPr txBox="1">
            <a:spLocks noGrp="1"/>
          </p:cNvSpPr>
          <p:nvPr>
            <p:ph type="body" idx="1"/>
          </p:nvPr>
        </p:nvSpPr>
        <p:spPr>
          <a:xfrm>
            <a:off x="681025" y="1548375"/>
            <a:ext cx="7831800" cy="4609500"/>
          </a:xfrm>
          <a:prstGeom prst="rect">
            <a:avLst/>
          </a:prstGeom>
          <a:noFill/>
          <a:ln>
            <a:noFill/>
          </a:ln>
        </p:spPr>
        <p:txBody>
          <a:bodyPr spcFirstLastPara="1" wrap="square" lIns="91425" tIns="45700" rIns="91425" bIns="45700" anchor="t" anchorCtr="0">
            <a:normAutofit/>
          </a:bodyPr>
          <a:lstStyle/>
          <a:p>
            <a:pPr marL="457200" lvl="0" indent="-342900" algn="l" rtl="0">
              <a:lnSpc>
                <a:spcPct val="110000"/>
              </a:lnSpc>
              <a:spcBef>
                <a:spcPts val="0"/>
              </a:spcBef>
              <a:spcAft>
                <a:spcPts val="0"/>
              </a:spcAft>
              <a:buClr>
                <a:srgbClr val="323232"/>
              </a:buClr>
              <a:buSzPts val="1800"/>
              <a:buFont typeface="Helvetica Neue"/>
              <a:buChar char="●"/>
            </a:pPr>
            <a:r>
              <a:rPr lang="en-GB" sz="1800">
                <a:solidFill>
                  <a:srgbClr val="323232"/>
                </a:solidFill>
              </a:rPr>
              <a:t>El código utiliza la entrada del sensor acelerómetro del micro:bit para detectar cuándo se mueve tu pierna.</a:t>
            </a:r>
            <a:endParaRPr/>
          </a:p>
          <a:p>
            <a:pPr marL="457200" lvl="0" indent="-342900" algn="l" rtl="0">
              <a:lnSpc>
                <a:spcPct val="110000"/>
              </a:lnSpc>
              <a:spcBef>
                <a:spcPts val="1000"/>
              </a:spcBef>
              <a:spcAft>
                <a:spcPts val="0"/>
              </a:spcAft>
              <a:buClr>
                <a:srgbClr val="323232"/>
              </a:buClr>
              <a:buSzPts val="1800"/>
              <a:buFont typeface="Helvetica Neue"/>
              <a:buChar char="●"/>
            </a:pPr>
            <a:r>
              <a:rPr lang="en-GB" sz="1800">
                <a:solidFill>
                  <a:srgbClr val="323232"/>
                </a:solidFill>
              </a:rPr>
              <a:t>El código cuenta cuántas veces se ha agitado el micro:bit y almacena este número en una variable llamada «pasos».</a:t>
            </a:r>
            <a:endParaRPr/>
          </a:p>
          <a:p>
            <a:pPr marL="457200" lvl="0" indent="-342900" algn="l" rtl="0">
              <a:lnSpc>
                <a:spcPct val="110000"/>
              </a:lnSpc>
              <a:spcBef>
                <a:spcPts val="1000"/>
              </a:spcBef>
              <a:spcAft>
                <a:spcPts val="0"/>
              </a:spcAft>
              <a:buClr>
                <a:srgbClr val="323232"/>
              </a:buClr>
              <a:buSzPts val="1800"/>
              <a:buFont typeface="Helvetica Neue"/>
              <a:buChar char="●"/>
            </a:pPr>
            <a:r>
              <a:rPr lang="en-GB" sz="1800">
                <a:solidFill>
                  <a:srgbClr val="323232"/>
                </a:solidFill>
              </a:rPr>
              <a:t>Cada vez que la entrada del acelerómetro del micro:bit detecta una agitación, el programa aumenta en 1 el número mantenido en la variable «pasos» y muestra el nuevo número en la salida de la pantalla led.</a:t>
            </a:r>
            <a:endParaRPr/>
          </a:p>
          <a:p>
            <a:pPr marL="0" lvl="0" indent="0" algn="l" rtl="0">
              <a:lnSpc>
                <a:spcPct val="90000"/>
              </a:lnSpc>
              <a:spcBef>
                <a:spcPts val="1000"/>
              </a:spcBef>
              <a:spcAft>
                <a:spcPts val="0"/>
              </a:spcAft>
              <a:buClr>
                <a:schemeClr val="dk1"/>
              </a:buClr>
              <a:buSzPts val="2000"/>
              <a:buNone/>
            </a:pPr>
            <a:endParaRPr sz="2000" b="1">
              <a:solidFill>
                <a:srgbClr val="00A000"/>
              </a:solidFill>
              <a:latin typeface="Helvetica Neue"/>
              <a:ea typeface="Helvetica Neue"/>
              <a:cs typeface="Helvetica Neue"/>
              <a:sym typeface="Helvetica Neue"/>
            </a:endParaRPr>
          </a:p>
          <a:p>
            <a:pPr marL="0" lvl="0" indent="0" algn="l" rtl="0">
              <a:lnSpc>
                <a:spcPct val="90000"/>
              </a:lnSpc>
              <a:spcBef>
                <a:spcPts val="812"/>
              </a:spcBef>
              <a:spcAft>
                <a:spcPts val="0"/>
              </a:spcAft>
              <a:buClr>
                <a:schemeClr val="dk1"/>
              </a:buClr>
              <a:buSzPts val="2275"/>
              <a:buNone/>
            </a:pPr>
            <a:endParaRPr/>
          </a:p>
        </p:txBody>
      </p:sp>
      <p:sp>
        <p:nvSpPr>
          <p:cNvPr id="135" name="Google Shape;135;g365ab73c13e_0_81"/>
          <p:cNvSpPr/>
          <p:nvPr/>
        </p:nvSpPr>
        <p:spPr>
          <a:xfrm>
            <a:off x="584750" y="5302750"/>
            <a:ext cx="8254200" cy="1053600"/>
          </a:xfrm>
          <a:prstGeom prst="roundRect">
            <a:avLst>
              <a:gd name="adj" fmla="val 16667"/>
            </a:avLst>
          </a:prstGeom>
          <a:solidFill>
            <a:schemeClr val="lt1"/>
          </a:solidFill>
          <a:ln w="19050" cap="flat" cmpd="sng">
            <a:solidFill>
              <a:srgbClr val="00A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en-GB" sz="1800" b="1" i="0" u="none" strike="noStrike" cap="none">
                <a:solidFill>
                  <a:srgbClr val="00A000"/>
                </a:solidFill>
                <a:latin typeface="Helvetica Neue"/>
                <a:ea typeface="Helvetica Neue"/>
                <a:cs typeface="Helvetica Neue"/>
                <a:sym typeface="Helvetica Neue"/>
              </a:rPr>
              <a:t>Consejo profesional:</a:t>
            </a:r>
            <a:r>
              <a:rPr lang="en-GB" sz="1800" b="0" i="0" u="none" strike="noStrike" cap="none">
                <a:solidFill>
                  <a:srgbClr val="000000"/>
                </a:solidFill>
                <a:latin typeface="Helvetica Neue"/>
                <a:ea typeface="Helvetica Neue"/>
                <a:cs typeface="Helvetica Neue"/>
                <a:sym typeface="Helvetica Neue"/>
              </a:rPr>
              <a:t> si no puedes sujetar tu micro:bit al zapato o al tobillo, puedes colocarlo dentro del calcetín. </a:t>
            </a:r>
            <a:endParaRPr/>
          </a:p>
        </p:txBody>
      </p:sp>
      <p:grpSp>
        <p:nvGrpSpPr>
          <p:cNvPr id="136" name="Google Shape;136;g365ab73c13e_0_81"/>
          <p:cNvGrpSpPr/>
          <p:nvPr/>
        </p:nvGrpSpPr>
        <p:grpSpPr>
          <a:xfrm rot="4042808">
            <a:off x="8733554" y="955085"/>
            <a:ext cx="650811" cy="659761"/>
            <a:chOff x="7572716" y="3272053"/>
            <a:chExt cx="489368" cy="496098"/>
          </a:xfrm>
        </p:grpSpPr>
        <p:sp>
          <p:nvSpPr>
            <p:cNvPr id="137" name="Google Shape;137;g365ab73c13e_0_81" descr="decorativo"/>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38" name="Google Shape;138;g365ab73c13e_0_81" descr="decorativo"/>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39" name="Google Shape;139;g365ab73c13e_0_81" descr="decorativo"/>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40" name="Google Shape;140;g365ab73c13e_0_81" descr="decorativo"/>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41" name="Google Shape;141;g365ab73c13e_0_81" descr="decorativo"/>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42" name="Google Shape;142;g365ab73c13e_0_81" descr="decorativo"/>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grpSp>
      <p:pic>
        <p:nvPicPr>
          <p:cNvPr id="143" name="Google Shape;143;g365ab73c13e_0_81" descr="decorativo"/>
          <p:cNvPicPr preferRelativeResize="0"/>
          <p:nvPr/>
        </p:nvPicPr>
        <p:blipFill rotWithShape="1">
          <a:blip r:embed="rId3">
            <a:alphaModFix/>
          </a:blip>
          <a:srcRect/>
          <a:stretch/>
        </p:blipFill>
        <p:spPr>
          <a:xfrm>
            <a:off x="8286302" y="1058044"/>
            <a:ext cx="192617" cy="19261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pic>
        <p:nvPicPr>
          <p:cNvPr id="148" name="Google Shape;148;g3712d637243_0_69" descr="Ilustración de un educador delante de una pizarra vacía utilizada para señalar las actividades dirigidas por el profesor en esta página" title="black female teacher image.png"/>
          <p:cNvPicPr preferRelativeResize="0"/>
          <p:nvPr/>
        </p:nvPicPr>
        <p:blipFill rotWithShape="1">
          <a:blip r:embed="rId3">
            <a:alphaModFix/>
          </a:blip>
          <a:srcRect/>
          <a:stretch/>
        </p:blipFill>
        <p:spPr>
          <a:xfrm>
            <a:off x="8167250" y="316137"/>
            <a:ext cx="1428350" cy="1191276"/>
          </a:xfrm>
          <a:prstGeom prst="rect">
            <a:avLst/>
          </a:prstGeom>
          <a:noFill/>
          <a:ln>
            <a:noFill/>
          </a:ln>
        </p:spPr>
      </p:pic>
      <p:sp>
        <p:nvSpPr>
          <p:cNvPr id="149" name="Google Shape;149;g3712d637243_0_69"/>
          <p:cNvSpPr txBox="1">
            <a:spLocks noGrp="1"/>
          </p:cNvSpPr>
          <p:nvPr>
            <p:ph type="body" idx="1"/>
          </p:nvPr>
        </p:nvSpPr>
        <p:spPr>
          <a:xfrm>
            <a:off x="681000" y="1291197"/>
            <a:ext cx="8544000" cy="754200"/>
          </a:xfrm>
          <a:prstGeom prst="rect">
            <a:avLst/>
          </a:prstGeom>
          <a:noFill/>
          <a:ln>
            <a:noFill/>
          </a:ln>
        </p:spPr>
        <p:txBody>
          <a:bodyPr spcFirstLastPara="1" wrap="square" lIns="91425" tIns="45700" rIns="91425" bIns="45700" anchor="t" anchorCtr="0">
            <a:normAutofit fontScale="92500" lnSpcReduction="20000"/>
          </a:bodyPr>
          <a:lstStyle/>
          <a:p>
            <a:pPr marL="0" marR="0" lvl="0" indent="0" algn="l" rtl="0">
              <a:lnSpc>
                <a:spcPct val="110000"/>
              </a:lnSpc>
              <a:spcBef>
                <a:spcPts val="1300"/>
              </a:spcBef>
              <a:spcAft>
                <a:spcPts val="0"/>
              </a:spcAft>
              <a:buSzPct val="108108"/>
              <a:buNone/>
            </a:pPr>
            <a:r>
              <a:rPr lang="en-GB" sz="1800"/>
              <a:t>La correa del micro:bit te permite fijar el micro:bit a tu tobillo para medir longitudes laterales. Sigue las instrucciones para montar tu correa.</a:t>
            </a:r>
            <a:endParaRPr/>
          </a:p>
        </p:txBody>
      </p:sp>
      <p:sp>
        <p:nvSpPr>
          <p:cNvPr id="150" name="Google Shape;150;g3712d637243_0_6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Cómo montar la correa del micro:bit</a:t>
            </a:r>
            <a:endParaRPr/>
          </a:p>
        </p:txBody>
      </p:sp>
      <p:sp>
        <p:nvSpPr>
          <p:cNvPr id="151" name="Google Shape;151;g3712d637243_0_6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5</a:t>
            </a:fld>
            <a:endParaRPr/>
          </a:p>
        </p:txBody>
      </p:sp>
      <p:pic>
        <p:nvPicPr>
          <p:cNvPr id="152" name="Google Shape;152;g3712d637243_0_69" descr="Proporcionar instrucciones claras sobre cómo montar el micro:bit ponible." title="microbit wearable assembly">
            <a:hlinkClick r:id="rId4"/>
          </p:cNvPr>
          <p:cNvPicPr preferRelativeResize="0"/>
          <p:nvPr/>
        </p:nvPicPr>
        <p:blipFill rotWithShape="1">
          <a:blip r:embed="rId5">
            <a:alphaModFix/>
          </a:blip>
          <a:srcRect/>
          <a:stretch/>
        </p:blipFill>
        <p:spPr>
          <a:xfrm>
            <a:off x="1277575" y="2221502"/>
            <a:ext cx="7350875" cy="413485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2"/>
                                        </p:tgtEl>
                                        <p:attrNameLst>
                                          <p:attrName>style.visibility</p:attrName>
                                        </p:attrNameLst>
                                      </p:cBhvr>
                                      <p:to>
                                        <p:strVal val="visible"/>
                                      </p:to>
                                    </p:set>
                                    <p:animEffect transition="in" filter="fade">
                                      <p:cBhvr>
                                        <p:cTn id="7" dur="1000"/>
                                        <p:tgtEl>
                                          <p:spTgt spid="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g35fe6bcad37_0_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00A000"/>
                </a:solidFill>
              </a:rPr>
              <a:t>Elige tu nivel</a:t>
            </a:r>
            <a:endParaRPr/>
          </a:p>
        </p:txBody>
      </p:sp>
      <p:sp>
        <p:nvSpPr>
          <p:cNvPr id="158" name="Google Shape;158;g35fe6bcad37_0_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6</a:t>
            </a:fld>
            <a:endParaRPr/>
          </a:p>
        </p:txBody>
      </p:sp>
      <p:pic>
        <p:nvPicPr>
          <p:cNvPr id="159" name="Google Shape;159;g35fe6bcad37_0_9" descr="decorativo"/>
          <p:cNvPicPr preferRelativeResize="0"/>
          <p:nvPr/>
        </p:nvPicPr>
        <p:blipFill rotWithShape="1">
          <a:blip r:embed="rId3">
            <a:alphaModFix/>
          </a:blip>
          <a:srcRect/>
          <a:stretch/>
        </p:blipFill>
        <p:spPr>
          <a:xfrm>
            <a:off x="8470252" y="332938"/>
            <a:ext cx="955218" cy="736882"/>
          </a:xfrm>
          <a:prstGeom prst="rect">
            <a:avLst/>
          </a:prstGeom>
          <a:noFill/>
          <a:ln>
            <a:noFill/>
          </a:ln>
        </p:spPr>
      </p:pic>
      <p:graphicFrame>
        <p:nvGraphicFramePr>
          <p:cNvPr id="160" name="Google Shape;160;g35fe6bcad37_0_9"/>
          <p:cNvGraphicFramePr/>
          <p:nvPr/>
        </p:nvGraphicFramePr>
        <p:xfrm>
          <a:off x="681025" y="1220788"/>
          <a:ext cx="3000000" cy="3000000"/>
        </p:xfrm>
        <a:graphic>
          <a:graphicData uri="http://schemas.openxmlformats.org/drawingml/2006/table">
            <a:tbl>
              <a:tblPr>
                <a:noFill/>
                <a:tableStyleId>{24D8866D-634A-487D-8AE2-BAB44C1F710D}</a:tableStyleId>
              </a:tblPr>
              <a:tblGrid>
                <a:gridCol w="1194925">
                  <a:extLst>
                    <a:ext uri="{9D8B030D-6E8A-4147-A177-3AD203B41FA5}">
                      <a16:colId xmlns:a16="http://schemas.microsoft.com/office/drawing/2014/main" val="20000"/>
                    </a:ext>
                  </a:extLst>
                </a:gridCol>
                <a:gridCol w="7349075">
                  <a:extLst>
                    <a:ext uri="{9D8B030D-6E8A-4147-A177-3AD203B41FA5}">
                      <a16:colId xmlns:a16="http://schemas.microsoft.com/office/drawing/2014/main" val="20001"/>
                    </a:ext>
                  </a:extLst>
                </a:gridCol>
              </a:tblGrid>
              <a:tr h="701550">
                <a:tc rowSpan="2">
                  <a:txBody>
                    <a:bodyPr/>
                    <a:lstStyle/>
                    <a:p>
                      <a:pPr marL="0" marR="0" lvl="0" indent="0" algn="l" rtl="0">
                        <a:lnSpc>
                          <a:spcPct val="90000"/>
                        </a:lnSpc>
                        <a:spcBef>
                          <a:spcPts val="0"/>
                        </a:spcBef>
                        <a:spcAft>
                          <a:spcPts val="0"/>
                        </a:spcAft>
                        <a:buClr>
                          <a:srgbClr val="000000"/>
                        </a:buClr>
                        <a:buSzPts val="1875"/>
                        <a:buFont typeface="Arial"/>
                        <a:buNone/>
                      </a:pPr>
                      <a:r>
                        <a:rPr lang="en-GB" sz="1600" b="1" u="sng" strike="noStrike" cap="none">
                          <a:solidFill>
                            <a:srgbClr val="2993D6"/>
                          </a:solidFill>
                          <a:latin typeface="Helvetica Neue"/>
                          <a:ea typeface="Helvetica Neue"/>
                          <a:cs typeface="Helvetica Neue"/>
                          <a:sym typeface="Helvetica Neue"/>
                        </a:rPr>
                        <a:t>Ligero</a:t>
                      </a:r>
                      <a:r>
                        <a:rPr lang="en-GB" sz="1600" u="sng" strike="noStrike" cap="none">
                          <a:solidFill>
                            <a:srgbClr val="2993D6"/>
                          </a:solidFill>
                          <a:latin typeface="Helvetica Neue"/>
                          <a:ea typeface="Helvetica Neue"/>
                          <a:cs typeface="Helvetica Neue"/>
                          <a:sym typeface="Helvetica Neue"/>
                        </a:rPr>
                        <a:t> </a:t>
                      </a:r>
                      <a:endParaRPr sz="1700" u="sng">
                        <a:solidFill>
                          <a:srgbClr val="2993D6"/>
                        </a:solidFill>
                      </a:endParaRPr>
                    </a:p>
                    <a:p>
                      <a:pPr marL="0" marR="0" lvl="0" indent="0" algn="l" rtl="0">
                        <a:lnSpc>
                          <a:spcPct val="90000"/>
                        </a:lnSpc>
                        <a:spcBef>
                          <a:spcPts val="812"/>
                        </a:spcBef>
                        <a:spcAft>
                          <a:spcPts val="0"/>
                        </a:spcAft>
                        <a:buClr>
                          <a:srgbClr val="000000"/>
                        </a:buClr>
                        <a:buSzPts val="1875"/>
                        <a:buFont typeface="Arial"/>
                        <a:buNone/>
                      </a:pPr>
                      <a:r>
                        <a:rPr lang="en-GB" sz="1300" u="none" strike="noStrike" cap="none">
                          <a:solidFill>
                            <a:schemeClr val="dk1"/>
                          </a:solidFill>
                          <a:latin typeface="Helvetica Neue"/>
                          <a:ea typeface="Helvetica Neue"/>
                          <a:cs typeface="Helvetica Neue"/>
                          <a:sym typeface="Helvetica Neue"/>
                        </a:rPr>
                        <a:t>🌶️</a:t>
                      </a:r>
                      <a:endParaRPr/>
                    </a:p>
                    <a:p>
                      <a:pPr marL="0" marR="0" lvl="0" indent="0" algn="l" rtl="0">
                        <a:lnSpc>
                          <a:spcPct val="90000"/>
                        </a:lnSpc>
                        <a:spcBef>
                          <a:spcPts val="812"/>
                        </a:spcBef>
                        <a:spcAft>
                          <a:spcPts val="0"/>
                        </a:spcAft>
                        <a:buClr>
                          <a:srgbClr val="000000"/>
                        </a:buClr>
                        <a:buSzPts val="1300"/>
                        <a:buFont typeface="Arial"/>
                        <a:buNone/>
                      </a:pPr>
                      <a:endParaRPr sz="13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300"/>
                        <a:buFont typeface="Arial"/>
                        <a:buNone/>
                      </a:pPr>
                      <a:endParaRPr sz="13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300" u="none" strike="noStrike" cap="none">
                          <a:solidFill>
                            <a:schemeClr val="dk1"/>
                          </a:solidFill>
                          <a:latin typeface="Helvetica Neue"/>
                          <a:ea typeface="Helvetica Neue"/>
                          <a:cs typeface="Helvetica Neue"/>
                          <a:sym typeface="Helvetica Neue"/>
                        </a:rPr>
                        <a:t>30 min.</a:t>
                      </a:r>
                      <a:endParaRPr/>
                    </a:p>
                  </a:txBody>
                  <a:tcPr marL="91425" marR="91425" marT="91425" marB="90000"/>
                </a:tc>
                <a:tc>
                  <a:txBody>
                    <a:bodyPr/>
                    <a:lstStyle/>
                    <a:p>
                      <a:pPr marL="0" marR="0" lvl="0" indent="0" algn="l" rtl="0">
                        <a:lnSpc>
                          <a:spcPct val="100000"/>
                        </a:lnSpc>
                        <a:spcBef>
                          <a:spcPts val="0"/>
                        </a:spcBef>
                        <a:spcAft>
                          <a:spcPts val="0"/>
                        </a:spcAft>
                        <a:buClr>
                          <a:schemeClr val="dk1"/>
                        </a:buClr>
                        <a:buSzPts val="1100"/>
                        <a:buFont typeface="Arial"/>
                        <a:buNone/>
                      </a:pPr>
                      <a:r>
                        <a:rPr lang="en-GB" b="1" u="none" strike="noStrike" cap="none">
                          <a:solidFill>
                            <a:schemeClr val="dk1"/>
                          </a:solidFill>
                          <a:latin typeface="Helvetica Neue"/>
                          <a:ea typeface="Helvetica Neue"/>
                          <a:cs typeface="Helvetica Neue"/>
                          <a:sym typeface="Helvetica Neue"/>
                        </a:rPr>
                        <a:t>Resultado del aprendizaje: </a:t>
                      </a:r>
                      <a:r>
                        <a:rPr lang="en-GB" u="none" strike="noStrike" cap="none">
                          <a:solidFill>
                            <a:schemeClr val="dk1"/>
                          </a:solidFill>
                          <a:latin typeface="Helvetica Neue"/>
                          <a:ea typeface="Helvetica Neue"/>
                          <a:cs typeface="Helvetica Neue"/>
                          <a:sym typeface="Helvetica Neue"/>
                        </a:rPr>
                        <a:t>puedo utilizar el programa contador de pasos de micro:bit para medir las longitudes de los lados y calcular el perímetro y el área de un rectángulo.</a:t>
                      </a:r>
                      <a:endParaRPr sz="1500"/>
                    </a:p>
                  </a:txBody>
                  <a:tcPr marL="91425" marR="91425" marT="91425" marB="91425">
                    <a:solidFill>
                      <a:srgbClr val="F3F3F3"/>
                    </a:solidFill>
                  </a:tcPr>
                </a:tc>
                <a:extLst>
                  <a:ext uri="{0D108BD9-81ED-4DB2-BD59-A6C34878D82A}">
                    <a16:rowId xmlns:a16="http://schemas.microsoft.com/office/drawing/2014/main" val="10000"/>
                  </a:ext>
                </a:extLst>
              </a:tr>
              <a:tr h="1011450">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650"/>
                        <a:buFont typeface="Arial"/>
                        <a:buNone/>
                      </a:pPr>
                      <a:r>
                        <a:rPr lang="en-GB" b="1" u="none" strike="noStrike" cap="none">
                          <a:solidFill>
                            <a:schemeClr val="dk1"/>
                          </a:solidFill>
                          <a:latin typeface="Helvetica Neue"/>
                          <a:ea typeface="Helvetica Neue"/>
                          <a:cs typeface="Helvetica Neue"/>
                          <a:sym typeface="Helvetica Neue"/>
                        </a:rPr>
                        <a:t>Descripción de la actividad: </a:t>
                      </a:r>
                      <a:r>
                        <a:rPr lang="en-GB" u="none" strike="noStrike" cap="none">
                          <a:solidFill>
                            <a:schemeClr val="dk1"/>
                          </a:solidFill>
                          <a:latin typeface="Helvetica Neue"/>
                          <a:ea typeface="Helvetica Neue"/>
                          <a:cs typeface="Helvetica Neue"/>
                          <a:sym typeface="Helvetica Neue"/>
                        </a:rPr>
                        <a:t>utilizando el código existente, recorre los lados de un rectángulo para medir sus longitudes. Calcula el perímetro y el área del rectángulo utilizando las medidas recopiladas.</a:t>
                      </a:r>
                      <a:endParaRPr sz="1500"/>
                    </a:p>
                  </a:txBody>
                  <a:tcPr marL="91425" marR="91425" marT="91425" marB="91425">
                    <a:solidFill>
                      <a:srgbClr val="D9D9D9"/>
                    </a:solidFill>
                  </a:tcPr>
                </a:tc>
                <a:extLst>
                  <a:ext uri="{0D108BD9-81ED-4DB2-BD59-A6C34878D82A}">
                    <a16:rowId xmlns:a16="http://schemas.microsoft.com/office/drawing/2014/main" val="10001"/>
                  </a:ext>
                </a:extLst>
              </a:tr>
              <a:tr h="780850">
                <a:tc rowSpan="2">
                  <a:txBody>
                    <a:bodyPr/>
                    <a:lstStyle/>
                    <a:p>
                      <a:pPr marL="0" marR="0" lvl="0" indent="0" algn="l" rtl="0">
                        <a:lnSpc>
                          <a:spcPct val="90000"/>
                        </a:lnSpc>
                        <a:spcBef>
                          <a:spcPts val="0"/>
                        </a:spcBef>
                        <a:spcAft>
                          <a:spcPts val="0"/>
                        </a:spcAft>
                        <a:buClr>
                          <a:srgbClr val="000000"/>
                        </a:buClr>
                        <a:buSzPts val="1875"/>
                        <a:buFont typeface="Arial"/>
                        <a:buNone/>
                      </a:pPr>
                      <a:r>
                        <a:rPr lang="en-GB" sz="1600" b="1" u="sng" strike="noStrike" cap="none">
                          <a:solidFill>
                            <a:srgbClr val="6C4BC1"/>
                          </a:solidFill>
                          <a:latin typeface="Helvetica Neue"/>
                          <a:ea typeface="Helvetica Neue"/>
                          <a:cs typeface="Helvetica Neue"/>
                          <a:sym typeface="Helvetica Neue"/>
                        </a:rPr>
                        <a:t>Medio</a:t>
                      </a:r>
                      <a:endParaRPr sz="1600"/>
                    </a:p>
                    <a:p>
                      <a:pPr marL="0" marR="0" lvl="0" indent="0" algn="l" rtl="0">
                        <a:lnSpc>
                          <a:spcPct val="90000"/>
                        </a:lnSpc>
                        <a:spcBef>
                          <a:spcPts val="812"/>
                        </a:spcBef>
                        <a:spcAft>
                          <a:spcPts val="0"/>
                        </a:spcAft>
                        <a:buClr>
                          <a:srgbClr val="000000"/>
                        </a:buClr>
                        <a:buSzPts val="1875"/>
                        <a:buFont typeface="Arial"/>
                        <a:buNone/>
                      </a:pPr>
                      <a:r>
                        <a:rPr lang="en-GB" sz="1300" u="none" strike="noStrike" cap="none">
                          <a:solidFill>
                            <a:schemeClr val="dk1"/>
                          </a:solidFill>
                          <a:latin typeface="Helvetica Neue"/>
                          <a:ea typeface="Helvetica Neue"/>
                          <a:cs typeface="Helvetica Neue"/>
                          <a:sym typeface="Helvetica Neue"/>
                        </a:rPr>
                        <a:t>🌶️🌶️</a:t>
                      </a:r>
                      <a:endParaRPr/>
                    </a:p>
                    <a:p>
                      <a:pPr marL="0" marR="0" lvl="0" indent="0" algn="l" rtl="0">
                        <a:lnSpc>
                          <a:spcPct val="90000"/>
                        </a:lnSpc>
                        <a:spcBef>
                          <a:spcPts val="812"/>
                        </a:spcBef>
                        <a:spcAft>
                          <a:spcPts val="0"/>
                        </a:spcAft>
                        <a:buClr>
                          <a:srgbClr val="000000"/>
                        </a:buClr>
                        <a:buSzPts val="1875"/>
                        <a:buFont typeface="Arial"/>
                        <a:buNone/>
                      </a:pPr>
                      <a:endParaRPr sz="13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300" u="none" strike="noStrike" cap="none">
                          <a:solidFill>
                            <a:schemeClr val="dk1"/>
                          </a:solidFill>
                          <a:latin typeface="Helvetica Neue"/>
                          <a:ea typeface="Helvetica Neue"/>
                          <a:cs typeface="Helvetica Neue"/>
                          <a:sym typeface="Helvetica Neue"/>
                        </a:rPr>
                        <a:t>45 min.</a:t>
                      </a:r>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650"/>
                        <a:buFont typeface="Arial"/>
                        <a:buNone/>
                      </a:pPr>
                      <a:r>
                        <a:rPr lang="en-GB" b="1" u="none" strike="noStrike" cap="none">
                          <a:solidFill>
                            <a:schemeClr val="dk1"/>
                          </a:solidFill>
                          <a:latin typeface="Helvetica Neue"/>
                          <a:ea typeface="Helvetica Neue"/>
                          <a:cs typeface="Helvetica Neue"/>
                          <a:sym typeface="Helvetica Neue"/>
                        </a:rPr>
                        <a:t>Resultado del aprendizaje:</a:t>
                      </a:r>
                      <a:r>
                        <a:rPr lang="en-GB" u="none" strike="noStrike" cap="none">
                          <a:solidFill>
                            <a:schemeClr val="dk1"/>
                          </a:solidFill>
                          <a:latin typeface="Helvetica Neue"/>
                          <a:ea typeface="Helvetica Neue"/>
                          <a:cs typeface="Helvetica Neue"/>
                          <a:sym typeface="Helvetica Neue"/>
                        </a:rPr>
                        <a:t>  puedo modificar mi propio programa contador de pasos para medir las longitudes de los lados y calcular el perímetro y el área de un rectángulo.</a:t>
                      </a:r>
                      <a:endParaRPr sz="1500"/>
                    </a:p>
                  </a:txBody>
                  <a:tcPr marL="91425" marR="91425" marT="91425" marB="91425">
                    <a:solidFill>
                      <a:srgbClr val="F3F3F3"/>
                    </a:solidFill>
                  </a:tcPr>
                </a:tc>
                <a:extLst>
                  <a:ext uri="{0D108BD9-81ED-4DB2-BD59-A6C34878D82A}">
                    <a16:rowId xmlns:a16="http://schemas.microsoft.com/office/drawing/2014/main" val="10002"/>
                  </a:ext>
                </a:extLst>
              </a:tr>
              <a:tr h="958800">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650"/>
                        <a:buFont typeface="Arial"/>
                        <a:buNone/>
                      </a:pPr>
                      <a:r>
                        <a:rPr lang="en-GB" b="1" u="none" strike="noStrike" cap="none">
                          <a:solidFill>
                            <a:schemeClr val="dk1"/>
                          </a:solidFill>
                          <a:latin typeface="Helvetica Neue"/>
                          <a:ea typeface="Helvetica Neue"/>
                          <a:cs typeface="Helvetica Neue"/>
                          <a:sym typeface="Helvetica Neue"/>
                        </a:rPr>
                        <a:t>Descripción de la actividad: </a:t>
                      </a:r>
                      <a:r>
                        <a:rPr lang="en-GB" u="none" strike="noStrike" cap="none">
                          <a:solidFill>
                            <a:schemeClr val="dk1"/>
                          </a:solidFill>
                          <a:latin typeface="Helvetica Neue"/>
                          <a:ea typeface="Helvetica Neue"/>
                          <a:cs typeface="Helvetica Neue"/>
                          <a:sym typeface="Helvetica Neue"/>
                        </a:rPr>
                        <a:t> modifica el proyecto inicial para codificar tu propio proyecto de contador de pasos para medir las longitudes de los lados y calcular el perímetro y el área del rectángulo utilizando las medidas obtenidas.</a:t>
                      </a:r>
                      <a:endParaRPr sz="1500"/>
                    </a:p>
                  </a:txBody>
                  <a:tcPr marL="91425" marR="91425" marT="91425" marB="91425">
                    <a:solidFill>
                      <a:srgbClr val="D9D9D9"/>
                    </a:solidFill>
                  </a:tcPr>
                </a:tc>
                <a:extLst>
                  <a:ext uri="{0D108BD9-81ED-4DB2-BD59-A6C34878D82A}">
                    <a16:rowId xmlns:a16="http://schemas.microsoft.com/office/drawing/2014/main" val="10003"/>
                  </a:ext>
                </a:extLst>
              </a:tr>
              <a:tr h="801325">
                <a:tc rowSpan="2">
                  <a:txBody>
                    <a:bodyPr/>
                    <a:lstStyle/>
                    <a:p>
                      <a:pPr marL="0" marR="0" lvl="0" indent="0" algn="l" rtl="0">
                        <a:lnSpc>
                          <a:spcPct val="90000"/>
                        </a:lnSpc>
                        <a:spcBef>
                          <a:spcPts val="0"/>
                        </a:spcBef>
                        <a:spcAft>
                          <a:spcPts val="0"/>
                        </a:spcAft>
                        <a:buClr>
                          <a:srgbClr val="000000"/>
                        </a:buClr>
                        <a:buSzPts val="1875"/>
                        <a:buFont typeface="Arial"/>
                        <a:buNone/>
                      </a:pPr>
                      <a:r>
                        <a:rPr lang="en-GB" sz="1600" b="1" u="sng" strike="noStrike" cap="none">
                          <a:solidFill>
                            <a:srgbClr val="CD0364"/>
                          </a:solidFill>
                          <a:latin typeface="Helvetica Neue"/>
                          <a:ea typeface="Helvetica Neue"/>
                          <a:cs typeface="Helvetica Neue"/>
                          <a:sym typeface="Helvetica Neue"/>
                        </a:rPr>
                        <a:t>Picante</a:t>
                      </a:r>
                      <a:endParaRPr sz="1600"/>
                    </a:p>
                    <a:p>
                      <a:pPr marL="0" marR="0" lvl="0" indent="0" algn="l" rtl="0">
                        <a:lnSpc>
                          <a:spcPct val="90000"/>
                        </a:lnSpc>
                        <a:spcBef>
                          <a:spcPts val="812"/>
                        </a:spcBef>
                        <a:spcAft>
                          <a:spcPts val="0"/>
                        </a:spcAft>
                        <a:buClr>
                          <a:srgbClr val="000000"/>
                        </a:buClr>
                        <a:buSzPts val="1875"/>
                        <a:buFont typeface="Arial"/>
                        <a:buNone/>
                      </a:pPr>
                      <a:r>
                        <a:rPr lang="en-GB" sz="1300" u="none" strike="noStrike" cap="none">
                          <a:solidFill>
                            <a:schemeClr val="dk1"/>
                          </a:solidFill>
                          <a:latin typeface="Helvetica Neue"/>
                          <a:ea typeface="Helvetica Neue"/>
                          <a:cs typeface="Helvetica Neue"/>
                          <a:sym typeface="Helvetica Neue"/>
                        </a:rPr>
                        <a:t>🌶️🌶️🌶️</a:t>
                      </a:r>
                      <a:endParaRPr/>
                    </a:p>
                    <a:p>
                      <a:pPr marL="0" marR="0" lvl="0" indent="0" algn="l" rtl="0">
                        <a:lnSpc>
                          <a:spcPct val="90000"/>
                        </a:lnSpc>
                        <a:spcBef>
                          <a:spcPts val="812"/>
                        </a:spcBef>
                        <a:spcAft>
                          <a:spcPts val="0"/>
                        </a:spcAft>
                        <a:buClr>
                          <a:srgbClr val="000000"/>
                        </a:buClr>
                        <a:buSzPts val="1400"/>
                        <a:buFont typeface="Arial"/>
                        <a:buNone/>
                      </a:pPr>
                      <a:endParaRPr sz="13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300" u="none" strike="noStrike" cap="none">
                          <a:solidFill>
                            <a:schemeClr val="dk1"/>
                          </a:solidFill>
                          <a:latin typeface="Helvetica Neue"/>
                          <a:ea typeface="Helvetica Neue"/>
                          <a:cs typeface="Helvetica Neue"/>
                          <a:sym typeface="Helvetica Neue"/>
                        </a:rPr>
                        <a:t>45-60 min.</a:t>
                      </a:r>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650"/>
                        <a:buFont typeface="Arial"/>
                        <a:buNone/>
                      </a:pPr>
                      <a:r>
                        <a:rPr lang="en-GB" b="1" u="none" strike="noStrike" cap="none">
                          <a:solidFill>
                            <a:schemeClr val="dk1"/>
                          </a:solidFill>
                          <a:latin typeface="Helvetica Neue"/>
                          <a:ea typeface="Helvetica Neue"/>
                          <a:cs typeface="Helvetica Neue"/>
                          <a:sym typeface="Helvetica Neue"/>
                        </a:rPr>
                        <a:t>Resultado del aprendizaje: </a:t>
                      </a:r>
                      <a:r>
                        <a:rPr lang="en-GB" u="none" strike="noStrike" cap="none">
                          <a:solidFill>
                            <a:schemeClr val="dk1"/>
                          </a:solidFill>
                          <a:latin typeface="Helvetica Neue"/>
                          <a:ea typeface="Helvetica Neue"/>
                          <a:cs typeface="Helvetica Neue"/>
                          <a:sym typeface="Helvetica Neue"/>
                        </a:rPr>
                        <a:t> puedo crear mi propio programa contador de pasos para medir las longitudes de los lados y calcular el perímetro y el área de un rectángulo.</a:t>
                      </a:r>
                      <a:endParaRPr sz="1500"/>
                    </a:p>
                  </a:txBody>
                  <a:tcPr marL="91425" marR="91425" marT="91425" marB="91425">
                    <a:solidFill>
                      <a:srgbClr val="F3F3F3"/>
                    </a:solidFill>
                  </a:tcPr>
                </a:tc>
                <a:extLst>
                  <a:ext uri="{0D108BD9-81ED-4DB2-BD59-A6C34878D82A}">
                    <a16:rowId xmlns:a16="http://schemas.microsoft.com/office/drawing/2014/main" val="10004"/>
                  </a:ext>
                </a:extLst>
              </a:tr>
              <a:tr h="958800">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650"/>
                        <a:buFont typeface="Arial"/>
                        <a:buNone/>
                      </a:pPr>
                      <a:r>
                        <a:rPr lang="en-GB" b="1" u="none" strike="noStrike" cap="none">
                          <a:solidFill>
                            <a:schemeClr val="dk1"/>
                          </a:solidFill>
                          <a:latin typeface="Helvetica Neue"/>
                          <a:ea typeface="Helvetica Neue"/>
                          <a:cs typeface="Helvetica Neue"/>
                          <a:sym typeface="Helvetica Neue"/>
                        </a:rPr>
                        <a:t>Descripción de la actividad: </a:t>
                      </a:r>
                      <a:r>
                        <a:rPr lang="en-GB" u="none" strike="noStrike" cap="none">
                          <a:solidFill>
                            <a:schemeClr val="dk1"/>
                          </a:solidFill>
                          <a:latin typeface="Helvetica Neue"/>
                          <a:ea typeface="Helvetica Neue"/>
                          <a:cs typeface="Helvetica Neue"/>
                          <a:sym typeface="Helvetica Neue"/>
                        </a:rPr>
                        <a:t> programa tu propio proyecto de contador de pasos para medir las longitudes de los lados y calcular el perímetro y el área del rectángulo utilizando las medidas obtenidas.</a:t>
                      </a:r>
                      <a:endParaRPr sz="1500"/>
                    </a:p>
                  </a:txBody>
                  <a:tcPr marL="91425" marR="91425" marT="91425" marB="91425">
                    <a:solidFill>
                      <a:srgbClr val="D9D9D9"/>
                    </a:solid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g37048f8c681_0_0"/>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00A000"/>
                </a:solidFill>
              </a:rPr>
              <a:t>Ventajas de las herramientas computacionales en la enseñanza de las Matemáticas</a:t>
            </a:r>
            <a:endParaRPr/>
          </a:p>
        </p:txBody>
      </p:sp>
      <p:sp>
        <p:nvSpPr>
          <p:cNvPr id="166" name="Google Shape;166;g37048f8c681_0_0"/>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7</a:t>
            </a:fld>
            <a:endParaRPr/>
          </a:p>
        </p:txBody>
      </p:sp>
      <p:sp>
        <p:nvSpPr>
          <p:cNvPr id="167" name="Google Shape;167;g37048f8c681_0_0"/>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fontScale="85000" lnSpcReduction="10000"/>
          </a:bodyPr>
          <a:lstStyle/>
          <a:p>
            <a:pPr marL="0" lvl="0" indent="0" algn="l" rtl="0">
              <a:lnSpc>
                <a:spcPct val="110000"/>
              </a:lnSpc>
              <a:spcBef>
                <a:spcPts val="1300"/>
              </a:spcBef>
              <a:spcAft>
                <a:spcPts val="0"/>
              </a:spcAft>
              <a:buSzPct val="117647"/>
              <a:buNone/>
            </a:pPr>
            <a:r>
              <a:rPr lang="en-GB" sz="1800" b="1"/>
              <a:t>Contexto de California</a:t>
            </a:r>
            <a:endParaRPr/>
          </a:p>
          <a:p>
            <a:pPr marL="0" lvl="0" indent="0" algn="l" rtl="0">
              <a:lnSpc>
                <a:spcPct val="110000"/>
              </a:lnSpc>
              <a:spcBef>
                <a:spcPts val="1300"/>
              </a:spcBef>
              <a:spcAft>
                <a:spcPts val="0"/>
              </a:spcAft>
              <a:buSzPct val="117647"/>
              <a:buNone/>
            </a:pPr>
            <a:r>
              <a:rPr lang="en-GB" sz="1800"/>
              <a:t>El proyecto del contador de pasos micro:bit apoya el Marco de Matemáticas de CA y el Estándar de Práctica Matemática 5 integrando herramientas computacionales para apoyar la comprensión de las Matemáticas. Se trata de un componente relevante porque los alumnos pueden medir las áreas de los jardines de su comunidad local, parques y otros espacios verdes.</a:t>
            </a:r>
            <a:endParaRPr/>
          </a:p>
          <a:p>
            <a:pPr marL="0" lvl="0" indent="0" algn="l" rtl="0">
              <a:lnSpc>
                <a:spcPct val="110000"/>
              </a:lnSpc>
              <a:spcBef>
                <a:spcPts val="1300"/>
              </a:spcBef>
              <a:spcAft>
                <a:spcPts val="0"/>
              </a:spcAft>
              <a:buSzPct val="117647"/>
              <a:buNone/>
            </a:pPr>
            <a:r>
              <a:rPr lang="en-GB" sz="1800"/>
              <a:t>Actividades basadas en herramientas computacionales:</a:t>
            </a:r>
            <a:endParaRPr/>
          </a:p>
          <a:p>
            <a:pPr marL="457200" marR="0" lvl="0" indent="-342900" algn="l" rtl="0">
              <a:lnSpc>
                <a:spcPct val="110000"/>
              </a:lnSpc>
              <a:spcBef>
                <a:spcPts val="1300"/>
              </a:spcBef>
              <a:spcAft>
                <a:spcPts val="0"/>
              </a:spcAft>
              <a:buClr>
                <a:srgbClr val="00A000"/>
              </a:buClr>
              <a:buSzPct val="117647"/>
              <a:buChar char="•"/>
            </a:pPr>
            <a:r>
              <a:rPr lang="en-GB" sz="1800"/>
              <a:t>Apoyar a los alumnos multilingües con elementos visuales y representaciones prácticas. </a:t>
            </a:r>
            <a:endParaRPr/>
          </a:p>
          <a:p>
            <a:pPr marL="457200" lvl="0" indent="-342900" algn="l" rtl="0">
              <a:lnSpc>
                <a:spcPct val="110000"/>
              </a:lnSpc>
              <a:spcBef>
                <a:spcPts val="1300"/>
              </a:spcBef>
              <a:spcAft>
                <a:spcPts val="0"/>
              </a:spcAft>
              <a:buClr>
                <a:srgbClr val="00A000"/>
              </a:buClr>
              <a:buSzPct val="117647"/>
              <a:buChar char="•"/>
            </a:pPr>
            <a:r>
              <a:rPr lang="en-GB" sz="1800"/>
              <a:t>Proporcionar puntos de entrada de suelo bajo/techo alto para todos los alumnos que promuevan la agencia y la curiosidad de los alumnos. </a:t>
            </a:r>
            <a:endParaRPr/>
          </a:p>
          <a:p>
            <a:pPr marL="457200" lvl="0" indent="-342900" algn="l" rtl="0">
              <a:lnSpc>
                <a:spcPct val="110000"/>
              </a:lnSpc>
              <a:spcBef>
                <a:spcPts val="1300"/>
              </a:spcBef>
              <a:spcAft>
                <a:spcPts val="0"/>
              </a:spcAft>
              <a:buClr>
                <a:srgbClr val="00A000"/>
              </a:buClr>
              <a:buSzPct val="117647"/>
              <a:buChar char="•"/>
            </a:pPr>
            <a:r>
              <a:rPr lang="en-GB" sz="1800"/>
              <a:t>Promover una pedagogía culturalmente receptiva en relación con los </a:t>
            </a:r>
            <a:r>
              <a:rPr lang="en-GB" sz="1800" u="sng">
                <a:solidFill>
                  <a:schemeClr val="hlink"/>
                </a:solidFill>
                <a:hlinkClick r:id="rId3"/>
              </a:rPr>
              <a:t>Cinco Componentes de una Enseñanza de las Matemáticas Equitativa y Atractiva</a:t>
            </a:r>
            <a:r>
              <a:rPr lang="en-GB" sz="1800"/>
              <a:t>.</a:t>
            </a:r>
            <a:endParaRPr/>
          </a:p>
          <a:p>
            <a:pPr marL="457200" lvl="0" indent="-342900" algn="l" rtl="0">
              <a:lnSpc>
                <a:spcPct val="110000"/>
              </a:lnSpc>
              <a:spcBef>
                <a:spcPts val="1300"/>
              </a:spcBef>
              <a:spcAft>
                <a:spcPts val="1000"/>
              </a:spcAft>
              <a:buClr>
                <a:srgbClr val="00A000"/>
              </a:buClr>
              <a:buSzPct val="117647"/>
              <a:buChar char="•"/>
            </a:pPr>
            <a:r>
              <a:rPr lang="en-GB" sz="1800"/>
              <a:t>Proporcionar oportunidades de recogida de datos de evaluación formativa para apoyar e informar la instrucción.</a:t>
            </a:r>
            <a:endParaRPr/>
          </a:p>
        </p:txBody>
      </p:sp>
      <p:pic>
        <p:nvPicPr>
          <p:cNvPr id="168" name="Google Shape;168;g37048f8c681_0_0" title="Screenshot 2025-06-12 at 17.01.28.png"/>
          <p:cNvPicPr preferRelativeResize="0"/>
          <p:nvPr/>
        </p:nvPicPr>
        <p:blipFill rotWithShape="1">
          <a:blip r:embed="rId4">
            <a:alphaModFix/>
          </a:blip>
          <a:srcRect l="-129080" t="6450" r="129080" b="-6448"/>
          <a:stretch/>
        </p:blipFill>
        <p:spPr>
          <a:xfrm>
            <a:off x="7928000" y="4042200"/>
            <a:ext cx="1728000" cy="2237950"/>
          </a:xfrm>
          <a:prstGeom prst="rect">
            <a:avLst/>
          </a:prstGeom>
          <a:noFill/>
          <a:ln>
            <a:noFill/>
          </a:ln>
        </p:spPr>
      </p:pic>
      <p:grpSp>
        <p:nvGrpSpPr>
          <p:cNvPr id="169" name="Google Shape;169;g37048f8c681_0_0"/>
          <p:cNvGrpSpPr/>
          <p:nvPr/>
        </p:nvGrpSpPr>
        <p:grpSpPr>
          <a:xfrm>
            <a:off x="8734446" y="3346445"/>
            <a:ext cx="981036" cy="1315300"/>
            <a:chOff x="7405932" y="173428"/>
            <a:chExt cx="981036" cy="1315300"/>
          </a:xfrm>
        </p:grpSpPr>
        <p:grpSp>
          <p:nvGrpSpPr>
            <p:cNvPr id="170" name="Google Shape;170;g37048f8c681_0_0"/>
            <p:cNvGrpSpPr/>
            <p:nvPr/>
          </p:nvGrpSpPr>
          <p:grpSpPr>
            <a:xfrm rot="4080661">
              <a:off x="7924713" y="227922"/>
              <a:ext cx="371965" cy="377126"/>
              <a:chOff x="7572716" y="3272053"/>
              <a:chExt cx="489368" cy="496098"/>
            </a:xfrm>
          </p:grpSpPr>
          <p:sp>
            <p:nvSpPr>
              <p:cNvPr id="171" name="Google Shape;171;g37048f8c681_0_0" descr="decorativo"/>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172" name="Google Shape;172;g37048f8c681_0_0" descr="decorativo"/>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173" name="Google Shape;173;g37048f8c681_0_0" descr="decorativo"/>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174" name="Google Shape;174;g37048f8c681_0_0" descr="decorativo"/>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175" name="Google Shape;175;g37048f8c681_0_0" descr="decorativo"/>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176" name="Google Shape;176;g37048f8c681_0_0" descr="decorativo"/>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grpSp>
        <p:pic>
          <p:nvPicPr>
            <p:cNvPr id="177" name="Google Shape;177;g37048f8c681_0_0" descr="decorativo" title="Surprised_green@4x-100.jpg"/>
            <p:cNvPicPr preferRelativeResize="0"/>
            <p:nvPr/>
          </p:nvPicPr>
          <p:blipFill rotWithShape="1">
            <a:blip r:embed="rId5">
              <a:alphaModFix/>
            </a:blip>
            <a:srcRect/>
            <a:stretch/>
          </p:blipFill>
          <p:spPr>
            <a:xfrm rot="-1287383">
              <a:off x="7495156" y="724214"/>
              <a:ext cx="802589" cy="639897"/>
            </a:xfrm>
            <a:prstGeom prst="rect">
              <a:avLst/>
            </a:prstGeom>
            <a:noFill/>
            <a:ln>
              <a:noFill/>
            </a:ln>
          </p:spPr>
        </p:pic>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g3669771b81a_0_55"/>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50"/>
              <a:buNone/>
            </a:pPr>
            <a:r>
              <a:rPr lang="en-GB" sz="4950"/>
              <a:t>Ligero</a:t>
            </a:r>
            <a:endParaRPr/>
          </a:p>
        </p:txBody>
      </p:sp>
      <p:sp>
        <p:nvSpPr>
          <p:cNvPr id="183" name="Google Shape;183;g3669771b81a_0_55"/>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8</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g35fa30c4f18_0_17"/>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Ligero 🌶️ Introducción</a:t>
            </a:r>
            <a:endParaRPr/>
          </a:p>
        </p:txBody>
      </p:sp>
      <p:sp>
        <p:nvSpPr>
          <p:cNvPr id="189" name="Google Shape;189;g35fa30c4f18_0_1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9</a:t>
            </a:fld>
            <a:endParaRPr/>
          </a:p>
        </p:txBody>
      </p:sp>
      <p:sp>
        <p:nvSpPr>
          <p:cNvPr id="190" name="Google Shape;190;g35fa30c4f18_0_17"/>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457200" lvl="0" indent="-342900" algn="l" rtl="0">
              <a:lnSpc>
                <a:spcPct val="110000"/>
              </a:lnSpc>
              <a:spcBef>
                <a:spcPts val="1300"/>
              </a:spcBef>
              <a:spcAft>
                <a:spcPts val="0"/>
              </a:spcAft>
              <a:buClr>
                <a:srgbClr val="2993D6"/>
              </a:buClr>
              <a:buSzPts val="1800"/>
              <a:buChar char="•"/>
            </a:pPr>
            <a:r>
              <a:rPr lang="en-GB" sz="1800"/>
              <a:t>Los alumnos descargarán el código en su micro:bit y utilizarán su micro:bit como contador de pasos. </a:t>
            </a:r>
            <a:endParaRPr/>
          </a:p>
          <a:p>
            <a:pPr marL="457200" lvl="0" indent="-342900" algn="l" rtl="0">
              <a:lnSpc>
                <a:spcPct val="110000"/>
              </a:lnSpc>
              <a:spcBef>
                <a:spcPts val="1300"/>
              </a:spcBef>
              <a:spcAft>
                <a:spcPts val="0"/>
              </a:spcAft>
              <a:buClr>
                <a:srgbClr val="2993D6"/>
              </a:buClr>
              <a:buSzPts val="1800"/>
              <a:buChar char="•"/>
            </a:pPr>
            <a:r>
              <a:rPr lang="en-GB" sz="1800"/>
              <a:t>Los alumnos caminan a lo largo y ancho de un área rectangular, como el gimnasio, la cafetería o el patio del colegio, llevando el micro:bit en el tobillo o en el zapato. </a:t>
            </a:r>
            <a:endParaRPr/>
          </a:p>
          <a:p>
            <a:pPr marL="457200" lvl="0" indent="-342900" algn="l" rtl="0">
              <a:lnSpc>
                <a:spcPct val="110000"/>
              </a:lnSpc>
              <a:spcBef>
                <a:spcPts val="1300"/>
              </a:spcBef>
              <a:spcAft>
                <a:spcPts val="0"/>
              </a:spcAft>
              <a:buClr>
                <a:srgbClr val="2993D6"/>
              </a:buClr>
              <a:buSzPts val="1800"/>
              <a:buChar char="•"/>
            </a:pPr>
            <a:r>
              <a:rPr lang="en-GB" sz="1800"/>
              <a:t>Anotarán cuántos pasos dieron para la longitud y la anchura.</a:t>
            </a:r>
            <a:endParaRPr/>
          </a:p>
          <a:p>
            <a:pPr marL="914400" lvl="1" indent="-342900" algn="l" rtl="0">
              <a:lnSpc>
                <a:spcPct val="90000"/>
              </a:lnSpc>
              <a:spcBef>
                <a:spcPts val="1300"/>
              </a:spcBef>
              <a:spcAft>
                <a:spcPts val="0"/>
              </a:spcAft>
              <a:buClr>
                <a:srgbClr val="2993D6"/>
              </a:buClr>
              <a:buSzPts val="1800"/>
              <a:buChar char="•"/>
            </a:pPr>
            <a:r>
              <a:rPr lang="en-GB" sz="1800"/>
              <a:t>La hoja de registro del contador de pasos puede utilizarse para registrar las mediciones. </a:t>
            </a:r>
            <a:endParaRPr/>
          </a:p>
          <a:p>
            <a:pPr marL="457200" lvl="0" indent="-342900" algn="l" rtl="0">
              <a:lnSpc>
                <a:spcPct val="110000"/>
              </a:lnSpc>
              <a:spcBef>
                <a:spcPts val="1300"/>
              </a:spcBef>
              <a:spcAft>
                <a:spcPts val="0"/>
              </a:spcAft>
              <a:buClr>
                <a:srgbClr val="2993D6"/>
              </a:buClr>
              <a:buSzPts val="1800"/>
              <a:buChar char="•"/>
            </a:pPr>
            <a:r>
              <a:rPr lang="en-GB" sz="1800"/>
              <a:t>Pasan a calcular el perímetro y el área del rectángulo utilizando sus pasos como unidad de medida. </a:t>
            </a:r>
            <a:endParaRPr/>
          </a:p>
        </p:txBody>
      </p:sp>
      <p:pic>
        <p:nvPicPr>
          <p:cNvPr id="191" name="Google Shape;191;g35fa30c4f18_0_17" descr="decorativo"/>
          <p:cNvPicPr preferRelativeResize="0"/>
          <p:nvPr/>
        </p:nvPicPr>
        <p:blipFill rotWithShape="1">
          <a:blip r:embed="rId3">
            <a:alphaModFix/>
          </a:blip>
          <a:srcRect/>
          <a:stretch/>
        </p:blipFill>
        <p:spPr>
          <a:xfrm>
            <a:off x="8310377" y="282688"/>
            <a:ext cx="955218" cy="736882"/>
          </a:xfrm>
          <a:prstGeom prst="rect">
            <a:avLst/>
          </a:prstGeom>
          <a:noFill/>
          <a:ln>
            <a:noFill/>
          </a:ln>
        </p:spPr>
      </p:pic>
      <p:sp>
        <p:nvSpPr>
          <p:cNvPr id="192" name="Google Shape;192;g35fa30c4f18_0_1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pic>
        <p:nvPicPr>
          <p:cNvPr id="193" name="Google Shape;193;g35fa30c4f18_0_17" descr="Ilustración de una bota para representar los pasos dados y medidos con el micro:bit"/>
          <p:cNvPicPr preferRelativeResize="0"/>
          <p:nvPr/>
        </p:nvPicPr>
        <p:blipFill rotWithShape="1">
          <a:blip r:embed="rId4">
            <a:alphaModFix/>
          </a:blip>
          <a:srcRect/>
          <a:stretch/>
        </p:blipFill>
        <p:spPr>
          <a:xfrm flipH="1">
            <a:off x="7864050" y="4889500"/>
            <a:ext cx="1390650" cy="139065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ivider Slides">
  <a:themeElements>
    <a:clrScheme name="Custom 2">
      <a:dk1>
        <a:srgbClr val="000000"/>
      </a:dk1>
      <a:lt1>
        <a:srgbClr val="FFFFFF"/>
      </a:lt1>
      <a:dk2>
        <a:srgbClr val="3E4048"/>
      </a:dk2>
      <a:lt2>
        <a:srgbClr val="E7E6E6"/>
      </a:lt2>
      <a:accent1>
        <a:srgbClr val="00A000"/>
      </a:accent1>
      <a:accent2>
        <a:srgbClr val="2A92D6"/>
      </a:accent2>
      <a:accent3>
        <a:srgbClr val="CD0365"/>
      </a:accent3>
      <a:accent4>
        <a:srgbClr val="E7645C"/>
      </a:accent4>
      <a:accent5>
        <a:srgbClr val="6C4BC1"/>
      </a:accent5>
      <a:accent6>
        <a:srgbClr val="7BCDC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2849</Words>
  <Application>Microsoft Macintosh PowerPoint</Application>
  <PresentationFormat>A4 Paper (210x297 mm)</PresentationFormat>
  <Paragraphs>210</Paragraphs>
  <Slides>26</Slides>
  <Notes>26</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26</vt:i4>
      </vt:variant>
    </vt:vector>
  </HeadingPairs>
  <TitlesOfParts>
    <vt:vector size="31" baseType="lpstr">
      <vt:lpstr>Arial</vt:lpstr>
      <vt:lpstr>Calibri</vt:lpstr>
      <vt:lpstr>Helvetica Neue</vt:lpstr>
      <vt:lpstr>Office Theme</vt:lpstr>
      <vt:lpstr>Divider Slides</vt:lpstr>
      <vt:lpstr>Lo que necesitas </vt:lpstr>
      <vt:lpstr>Explorar el perímetro y el área con el contador de pasos</vt:lpstr>
      <vt:lpstr>Conceptos de la Informática</vt:lpstr>
      <vt:lpstr>Cómo funciona el contador de pasos </vt:lpstr>
      <vt:lpstr>Cómo montar la correa del micro:bit</vt:lpstr>
      <vt:lpstr>Elige tu nivel</vt:lpstr>
      <vt:lpstr>Ventajas de las herramientas computacionales en la enseñanza de las Matemáticas</vt:lpstr>
      <vt:lpstr>PowerPoint Presentation</vt:lpstr>
      <vt:lpstr>Ligero 🌶️ Introducción</vt:lpstr>
      <vt:lpstr>Ligero 🌶️ Pasos de la actividad de los alumnos</vt:lpstr>
      <vt:lpstr>Ligero 🌶️ Detalles del código</vt:lpstr>
      <vt:lpstr>PowerPoint Presentation</vt:lpstr>
      <vt:lpstr>Medio 🌶️🌶️ Introducción</vt:lpstr>
      <vt:lpstr>Medio 🌶️🌶️ Pasos de la actividad de los alumnos 1</vt:lpstr>
      <vt:lpstr>Medio 🌶️🌶️ Pasos de la actividad de los alumnos 2</vt:lpstr>
      <vt:lpstr>Medio 🌶️🌶️ Pasos de la actividad de los alumnos 3</vt:lpstr>
      <vt:lpstr>Medio 🌶️🌶️ Detalles del código</vt:lpstr>
      <vt:lpstr>PowerPoint Presentation</vt:lpstr>
      <vt:lpstr>Picante 🌶️🌶️🌶️ Introducción</vt:lpstr>
      <vt:lpstr>Picante 🌶️🌶️🌶️ Pasos de la actividad de los alumnos 1</vt:lpstr>
      <vt:lpstr>Picante 🌶️🌶️🌶️ Pasos de la actividad de los alumnos 1</vt:lpstr>
      <vt:lpstr>Picante 🌶️🌶️🌶️ Pasos de la actividad de los alumnos 2</vt:lpstr>
      <vt:lpstr>Picante 🌶️🌶️🌶️ Pasos de la actividad de los alumnos 3</vt:lpstr>
      <vt:lpstr>Picante 🌶️🌶️🌶️ Detalles del código</vt:lpstr>
      <vt:lpstr>PowerPoint Presentation</vt:lpstr>
      <vt:lpstr>Extensiones del contador de pasos </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Guía del proyecto</dc:title>
  <dc:subject/>
  <dc:creator>Micro:bit Educational Foundation</dc:creator>
  <cp:keywords/>
  <dc:description/>
  <cp:lastModifiedBy>Corey Rogers</cp:lastModifiedBy>
  <cp:revision>1</cp:revision>
  <dcterms:created xsi:type="dcterms:W3CDTF">2024-02-02T13:38:47Z</dcterms:created>
  <dcterms:modified xsi:type="dcterms:W3CDTF">2025-12-18T15:03:44Z</dcterms:modified>
  <cp:category/>
</cp:coreProperties>
</file>