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906000" cy="6858000" type="A4"/>
  <p:notesSz cx="6858000" cy="9144000"/>
  <p:embeddedFontLst>
    <p:embeddedFont>
      <p:font typeface="Helvetica Neue" panose="02000503000000020004" pitchFamily="2"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gYgE9lpTyx8Ux5Mcti+cXYCZ8Gm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60CFC76-DA73-41A0-B3D2-E25527ED5067}">
  <a:tblStyle styleId="{160CFC76-DA73-41A0-B3D2-E25527ED5067}"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customschemas.google.com/relationships/presentationmetadata" Target="meta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de.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7" name="Google Shape;197;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8" name="Google Shape;218;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8" name="Google Shape;228;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38" name="Google Shape;238;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6" name="Google Shape;266;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6" name="Google Shape;276;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65ab73c13e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1" name="Google Shape;291;g365ab73c13e_0_3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7" name="Google Shape;307;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8" name="Google Shape;328;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4" name="Google Shape;334;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Se utilizaron los glosarios de m:b, CSTA y </a:t>
            </a:r>
            <a:r>
              <a:rPr lang="en-GB" u="sng">
                <a:solidFill>
                  <a:schemeClr val="hlink"/>
                </a:solidFill>
                <a:hlinkClick r:id="rId3"/>
              </a:rPr>
              <a:t>Code.org</a:t>
            </a:r>
            <a:r>
              <a:rPr lang="en-GB"/>
              <a:t> para crear contenido.</a:t>
            </a:r>
            <a:endParaRPr/>
          </a:p>
        </p:txBody>
      </p:sp>
      <p:sp>
        <p:nvSpPr>
          <p:cNvPr id="121" name="Google Shape;121;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transferencia de energía con el conductivímetro</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4.º curso: transferencia de energía con el conductivímetro</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4th Grade - Energy Transfer with Conductivity Tester</a:t>
            </a:r>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hyperlink" Target="http://mbit.io/us-conductivity-pp"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9.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34.jp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mbit.io/us-conductivity"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76" name="Google Shape;76;g35fec345a22_0_24"/>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7" name="Google Shape;77;g35fec345a22_0_24" descr="El logotipo de micro:bit en fuente negra sobre fondo verde." title="BBC micro:bit logo"/>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8" name="Google Shape;78;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Guía del proyecto</a:t>
            </a:r>
            <a:endParaRPr/>
          </a:p>
        </p:txBody>
      </p:sp>
      <p:sp>
        <p:nvSpPr>
          <p:cNvPr id="79" name="Google Shape;79;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Transferencia de energía con el conductivímetro</a:t>
            </a:r>
            <a:endParaRPr/>
          </a:p>
        </p:txBody>
      </p:sp>
      <p:grpSp>
        <p:nvGrpSpPr>
          <p:cNvPr id="80" name="Google Shape;80;g35fec345a22_0_24"/>
          <p:cNvGrpSpPr/>
          <p:nvPr/>
        </p:nvGrpSpPr>
        <p:grpSpPr>
          <a:xfrm>
            <a:off x="283824" y="308093"/>
            <a:ext cx="9233375" cy="719853"/>
            <a:chOff x="1043748" y="-1624402"/>
            <a:chExt cx="1645200" cy="664500"/>
          </a:xfrm>
        </p:grpSpPr>
        <p:sp>
          <p:nvSpPr>
            <p:cNvPr id="81" name="Google Shape;81;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2" name="Google Shape;82;g35fec345a22_0_24"/>
            <p:cNvSpPr txBox="1"/>
            <p:nvPr/>
          </p:nvSpPr>
          <p:spPr>
            <a:xfrm>
              <a:off x="1112157" y="-1522993"/>
              <a:ext cx="1506000" cy="404848"/>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Ciencias Naturales: 4.º curso</a:t>
              </a:r>
              <a:endParaRPr/>
            </a:p>
          </p:txBody>
        </p:sp>
      </p:grpSp>
      <p:sp>
        <p:nvSpPr>
          <p:cNvPr id="83" name="Google Shape;83;g35fec345a22_0_24" descr="'''"/>
          <p:cNvSpPr/>
          <p:nvPr/>
        </p:nvSpPr>
        <p:spPr>
          <a:xfrm>
            <a:off x="330224" y="5954600"/>
            <a:ext cx="2444529"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grpSp>
        <p:nvGrpSpPr>
          <p:cNvPr id="84" name="Google Shape;84;g35fec345a22_0_24"/>
          <p:cNvGrpSpPr/>
          <p:nvPr/>
        </p:nvGrpSpPr>
        <p:grpSpPr>
          <a:xfrm>
            <a:off x="6977327" y="4367088"/>
            <a:ext cx="1010070" cy="977732"/>
            <a:chOff x="5490925" y="1986050"/>
            <a:chExt cx="1290000" cy="1248700"/>
          </a:xfrm>
        </p:grpSpPr>
        <p:sp>
          <p:nvSpPr>
            <p:cNvPr id="85" name="Google Shape;85;g35fec345a22_0_24"/>
            <p:cNvSpPr txBox="1"/>
            <p:nvPr/>
          </p:nvSpPr>
          <p:spPr>
            <a:xfrm>
              <a:off x="5490925" y="2899950"/>
              <a:ext cx="1290000" cy="334800"/>
            </a:xfrm>
            <a:prstGeom prst="rect">
              <a:avLst/>
            </a:prstGeom>
            <a:noFill/>
            <a:ln>
              <a:noFill/>
            </a:ln>
          </p:spPr>
          <p:txBody>
            <a:bodyPr spcFirstLastPara="1" wrap="square" lIns="71600" tIns="71600" rIns="71600" bIns="71600" anchor="t" anchorCtr="0">
              <a:spAutoFit/>
            </a:bodyPr>
            <a:lstStyle/>
            <a:p>
              <a:pPr marL="0" marR="0" lvl="0" indent="0" algn="ctr" rtl="0">
                <a:lnSpc>
                  <a:spcPct val="100000"/>
                </a:lnSpc>
                <a:spcBef>
                  <a:spcPts val="0"/>
                </a:spcBef>
                <a:spcAft>
                  <a:spcPts val="0"/>
                </a:spcAft>
                <a:buClr>
                  <a:srgbClr val="000000"/>
                </a:buClr>
                <a:buSzPts val="763"/>
                <a:buFont typeface="Arial"/>
                <a:buNone/>
              </a:pPr>
              <a:r>
                <a:rPr lang="en-GB" sz="763" b="1" i="0" u="none" strike="noStrike" cap="none">
                  <a:solidFill>
                    <a:srgbClr val="000000"/>
                  </a:solidFill>
                  <a:latin typeface="Helvetica Neue"/>
                  <a:ea typeface="Helvetica Neue"/>
                  <a:cs typeface="Helvetica Neue"/>
                  <a:sym typeface="Helvetica Neue"/>
                </a:rPr>
                <a:t>2 pinzas de cocodrilo</a:t>
              </a:r>
              <a:endParaRPr/>
            </a:p>
          </p:txBody>
        </p:sp>
        <p:pic>
          <p:nvPicPr>
            <p:cNvPr id="86" name="Google Shape;86;g35fec345a22_0_24" descr="Ilustración de una pinza cocodrilo verde y otra roja utilizadas con el micro:bit para completar un circuito y comprobar la conductividad de los objetos." title="Image of two alligator clips used to connect to a micro:bit"/>
            <p:cNvPicPr preferRelativeResize="0"/>
            <p:nvPr/>
          </p:nvPicPr>
          <p:blipFill rotWithShape="1">
            <a:blip r:embed="rId4">
              <a:alphaModFix/>
            </a:blip>
            <a:srcRect l="5687"/>
            <a:stretch/>
          </p:blipFill>
          <p:spPr>
            <a:xfrm>
              <a:off x="5587175" y="1986050"/>
              <a:ext cx="1097526" cy="949000"/>
            </a:xfrm>
            <a:prstGeom prst="rect">
              <a:avLst/>
            </a:prstGeom>
            <a:noFill/>
            <a:ln>
              <a:noFill/>
            </a:ln>
          </p:spPr>
        </p:pic>
      </p:grpSp>
      <p:grpSp>
        <p:nvGrpSpPr>
          <p:cNvPr id="87" name="Google Shape;87;g35fec345a22_0_24"/>
          <p:cNvGrpSpPr/>
          <p:nvPr/>
        </p:nvGrpSpPr>
        <p:grpSpPr>
          <a:xfrm>
            <a:off x="8118864" y="4642379"/>
            <a:ext cx="1155521" cy="811392"/>
            <a:chOff x="7394252" y="1794485"/>
            <a:chExt cx="1592724" cy="1118390"/>
          </a:xfrm>
        </p:grpSpPr>
        <p:pic>
          <p:nvPicPr>
            <p:cNvPr id="88" name="Google Shape;88;g35fec345a22_0_24" descr="Ilustración de materiales para probar la conductividad utilizando el micro:bit, incluyendo una lata, un trozo de papel de aluminio y un trozo de papel de regalo." title="Image of a can, paper and fabric to demonstrate materials that could be used to test conductivity"/>
            <p:cNvPicPr preferRelativeResize="0"/>
            <p:nvPr/>
          </p:nvPicPr>
          <p:blipFill rotWithShape="1">
            <a:blip r:embed="rId5">
              <a:alphaModFix/>
            </a:blip>
            <a:srcRect/>
            <a:stretch/>
          </p:blipFill>
          <p:spPr>
            <a:xfrm>
              <a:off x="7394252" y="1794485"/>
              <a:ext cx="1592724" cy="633600"/>
            </a:xfrm>
            <a:prstGeom prst="rect">
              <a:avLst/>
            </a:prstGeom>
            <a:noFill/>
            <a:ln>
              <a:noFill/>
            </a:ln>
          </p:spPr>
        </p:pic>
        <p:sp>
          <p:nvSpPr>
            <p:cNvPr id="89" name="Google Shape;89;g35fec345a22_0_24"/>
            <p:cNvSpPr txBox="1"/>
            <p:nvPr/>
          </p:nvSpPr>
          <p:spPr>
            <a:xfrm>
              <a:off x="7394262" y="2428075"/>
              <a:ext cx="1592700" cy="484800"/>
            </a:xfrm>
            <a:prstGeom prst="rect">
              <a:avLst/>
            </a:prstGeom>
            <a:noFill/>
            <a:ln>
              <a:noFill/>
            </a:ln>
          </p:spPr>
          <p:txBody>
            <a:bodyPr spcFirstLastPara="1" wrap="square" lIns="66350" tIns="66350" rIns="66350" bIns="66350" anchor="ctr" anchorCtr="0">
              <a:noAutofit/>
            </a:bodyPr>
            <a:lstStyle/>
            <a:p>
              <a:pPr marL="0" marR="0" lvl="0" indent="0" algn="ctr" rtl="0">
                <a:lnSpc>
                  <a:spcPct val="100000"/>
                </a:lnSpc>
                <a:spcBef>
                  <a:spcPts val="0"/>
                </a:spcBef>
                <a:spcAft>
                  <a:spcPts val="0"/>
                </a:spcAft>
                <a:buClr>
                  <a:srgbClr val="000000"/>
                </a:buClr>
                <a:buSzPts val="707"/>
                <a:buFont typeface="Arial"/>
                <a:buNone/>
              </a:pPr>
              <a:r>
                <a:rPr lang="en-GB" sz="707" b="1" i="0" u="none" strike="noStrike" cap="none">
                  <a:solidFill>
                    <a:srgbClr val="000000"/>
                  </a:solidFill>
                  <a:latin typeface="Helvetica Neue"/>
                  <a:ea typeface="Helvetica Neue"/>
                  <a:cs typeface="Helvetica Neue"/>
                  <a:sym typeface="Helvetica Neue"/>
                </a:rPr>
                <a:t>Materiales para comprobar la conductividad</a:t>
              </a:r>
              <a:endParaRPr/>
            </a:p>
          </p:txBody>
        </p:sp>
      </p:grpSp>
      <p:pic>
        <p:nvPicPr>
          <p:cNvPr id="90" name="Google Shape;90;g35fec345a22_0_24" descr="Ilustración de un micro:bit necesario para utilizar este recurso" title="Screenshot 2025-06-03 at 15.50.03.png"/>
          <p:cNvPicPr preferRelativeResize="0"/>
          <p:nvPr/>
        </p:nvPicPr>
        <p:blipFill rotWithShape="1">
          <a:blip r:embed="rId6">
            <a:alphaModFix/>
          </a:blip>
          <a:srcRect/>
          <a:stretch/>
        </p:blipFill>
        <p:spPr>
          <a:xfrm>
            <a:off x="481575" y="4221026"/>
            <a:ext cx="1274980" cy="1149690"/>
          </a:xfrm>
          <a:prstGeom prst="rect">
            <a:avLst/>
          </a:prstGeom>
          <a:noFill/>
          <a:ln>
            <a:noFill/>
          </a:ln>
        </p:spPr>
      </p:pic>
      <p:pic>
        <p:nvPicPr>
          <p:cNvPr id="91" name="Google Shape;91;g35fec345a22_0_24" descr="Ilustración de un cable Micro USB que se necesita para descargar código en el micro:bit utilizado en este recurso" title="Screenshot 2025-06-03 at 15.50.11.png"/>
          <p:cNvPicPr preferRelativeResize="0"/>
          <p:nvPr/>
        </p:nvPicPr>
        <p:blipFill rotWithShape="1">
          <a:blip r:embed="rId7">
            <a:alphaModFix/>
          </a:blip>
          <a:srcRect/>
          <a:stretch/>
        </p:blipFill>
        <p:spPr>
          <a:xfrm>
            <a:off x="1887895" y="4194250"/>
            <a:ext cx="755523" cy="1149704"/>
          </a:xfrm>
          <a:prstGeom prst="rect">
            <a:avLst/>
          </a:prstGeom>
          <a:noFill/>
          <a:ln>
            <a:noFill/>
          </a:ln>
        </p:spPr>
      </p:pic>
      <p:grpSp>
        <p:nvGrpSpPr>
          <p:cNvPr id="92" name="Google Shape;92;g35fec345a22_0_24"/>
          <p:cNvGrpSpPr/>
          <p:nvPr/>
        </p:nvGrpSpPr>
        <p:grpSpPr>
          <a:xfrm>
            <a:off x="2774792" y="4175846"/>
            <a:ext cx="1010147" cy="1177999"/>
            <a:chOff x="2774754" y="4194251"/>
            <a:chExt cx="1010147" cy="1177999"/>
          </a:xfrm>
        </p:grpSpPr>
        <p:pic>
          <p:nvPicPr>
            <p:cNvPr id="93" name="Google Shape;93;g35fec345a22_0_24" descr="Ilustración de una batería de respaldo necesaria para suministrar energía a un micro:bit utilizado con este recurso" title="Screenshot 2025-06-03 at 15.50.33.png"/>
            <p:cNvPicPr preferRelativeResize="0"/>
            <p:nvPr/>
          </p:nvPicPr>
          <p:blipFill rotWithShape="1">
            <a:blip r:embed="rId8">
              <a:alphaModFix/>
            </a:blip>
            <a:srcRect/>
            <a:stretch/>
          </p:blipFill>
          <p:spPr>
            <a:xfrm>
              <a:off x="2774754" y="4194251"/>
              <a:ext cx="1010147" cy="1149704"/>
            </a:xfrm>
            <a:prstGeom prst="rect">
              <a:avLst/>
            </a:prstGeom>
            <a:noFill/>
            <a:ln>
              <a:noFill/>
            </a:ln>
          </p:spPr>
        </p:pic>
        <p:sp>
          <p:nvSpPr>
            <p:cNvPr id="94" name="Google Shape;94;g35fec345a22_0_24"/>
            <p:cNvSpPr txBox="1"/>
            <p:nvPr/>
          </p:nvSpPr>
          <p:spPr>
            <a:xfrm>
              <a:off x="2774800" y="5200650"/>
              <a:ext cx="1010100" cy="171600"/>
            </a:xfrm>
            <a:prstGeom prst="rect">
              <a:avLst/>
            </a:prstGeom>
            <a:solidFill>
              <a:srgbClr val="FFFFFF"/>
            </a:solidFill>
            <a:ln>
              <a:noFill/>
            </a:ln>
          </p:spPr>
          <p:txBody>
            <a:bodyPr spcFirstLastPara="1" wrap="square" lIns="71600" tIns="0" rIns="71600" bIns="71600" anchor="t" anchorCtr="0">
              <a:noAutofit/>
            </a:bodyPr>
            <a:lstStyle/>
            <a:p>
              <a:pPr marL="0" marR="0" lvl="0" indent="0" algn="ctr"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Batería</a:t>
              </a:r>
              <a:endParaRPr sz="750" b="1" i="0" u="none" strike="noStrike" cap="none">
                <a:solidFill>
                  <a:srgbClr val="000000"/>
                </a:solidFill>
                <a:latin typeface="Helvetica Neue"/>
                <a:ea typeface="Helvetica Neue"/>
                <a:cs typeface="Helvetica Neue"/>
                <a:sym typeface="Helvetica Neue"/>
              </a:endParaRPr>
            </a:p>
          </p:txBody>
        </p:sp>
      </p:grpSp>
      <p:grpSp>
        <p:nvGrpSpPr>
          <p:cNvPr id="95" name="Google Shape;95;g35fec345a22_0_24"/>
          <p:cNvGrpSpPr/>
          <p:nvPr/>
        </p:nvGrpSpPr>
        <p:grpSpPr>
          <a:xfrm>
            <a:off x="3916280" y="4339028"/>
            <a:ext cx="1399207" cy="1149703"/>
            <a:chOff x="3916243" y="4367216"/>
            <a:chExt cx="1399207" cy="1149703"/>
          </a:xfrm>
        </p:grpSpPr>
        <p:pic>
          <p:nvPicPr>
            <p:cNvPr id="96" name="Google Shape;96;g35fec345a22_0_24" title="computer with usb.png"/>
            <p:cNvPicPr preferRelativeResize="0"/>
            <p:nvPr/>
          </p:nvPicPr>
          <p:blipFill rotWithShape="1">
            <a:blip r:embed="rId9">
              <a:alphaModFix/>
            </a:blip>
            <a:srcRect/>
            <a:stretch/>
          </p:blipFill>
          <p:spPr>
            <a:xfrm>
              <a:off x="3916243" y="4367216"/>
              <a:ext cx="1399127" cy="1149703"/>
            </a:xfrm>
            <a:prstGeom prst="rect">
              <a:avLst/>
            </a:prstGeom>
            <a:noFill/>
            <a:ln>
              <a:noFill/>
            </a:ln>
          </p:spPr>
        </p:pic>
        <p:sp>
          <p:nvSpPr>
            <p:cNvPr id="97" name="Google Shape;97;g35fec345a22_0_24"/>
            <p:cNvSpPr txBox="1"/>
            <p:nvPr/>
          </p:nvSpPr>
          <p:spPr>
            <a:xfrm>
              <a:off x="3916250" y="5200650"/>
              <a:ext cx="13992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Computadora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USB</a:t>
              </a:r>
              <a:endParaRPr sz="750" i="0" u="none" strike="noStrike" cap="none">
                <a:solidFill>
                  <a:srgbClr val="000000"/>
                </a:solidFill>
                <a:latin typeface="Helvetica Neue"/>
                <a:ea typeface="Helvetica Neue"/>
                <a:cs typeface="Helvetica Neue"/>
                <a:sym typeface="Helvetica Neue"/>
              </a:endParaRPr>
            </a:p>
          </p:txBody>
        </p:sp>
      </p:grpSp>
      <p:grpSp>
        <p:nvGrpSpPr>
          <p:cNvPr id="98" name="Google Shape;98;g35fec345a22_0_24"/>
          <p:cNvGrpSpPr/>
          <p:nvPr/>
        </p:nvGrpSpPr>
        <p:grpSpPr>
          <a:xfrm>
            <a:off x="5437163" y="4333606"/>
            <a:ext cx="1408800" cy="1160556"/>
            <a:chOff x="5437125" y="4361794"/>
            <a:chExt cx="1408800" cy="1160556"/>
          </a:xfrm>
        </p:grpSpPr>
        <p:pic>
          <p:nvPicPr>
            <p:cNvPr id="99" name="Google Shape;99;g35fec345a22_0_24" title="tablet with bluetooth.png"/>
            <p:cNvPicPr preferRelativeResize="0"/>
            <p:nvPr/>
          </p:nvPicPr>
          <p:blipFill rotWithShape="1">
            <a:blip r:embed="rId10">
              <a:alphaModFix/>
            </a:blip>
            <a:srcRect/>
            <a:stretch/>
          </p:blipFill>
          <p:spPr>
            <a:xfrm>
              <a:off x="5446722" y="4361794"/>
              <a:ext cx="1399124" cy="1160556"/>
            </a:xfrm>
            <a:prstGeom prst="rect">
              <a:avLst/>
            </a:prstGeom>
            <a:noFill/>
            <a:ln>
              <a:noFill/>
            </a:ln>
          </p:spPr>
        </p:pic>
        <p:sp>
          <p:nvSpPr>
            <p:cNvPr id="100" name="Google Shape;100;g35fec345a22_0_24"/>
            <p:cNvSpPr txBox="1"/>
            <p:nvPr/>
          </p:nvSpPr>
          <p:spPr>
            <a:xfrm>
              <a:off x="5437125" y="5200650"/>
              <a:ext cx="1408800" cy="316200"/>
            </a:xfrm>
            <a:prstGeom prst="rect">
              <a:avLst/>
            </a:prstGeom>
            <a:solidFill>
              <a:srgbClr val="FFFFFF"/>
            </a:solidFill>
            <a:ln>
              <a:noFill/>
            </a:ln>
          </p:spPr>
          <p:txBody>
            <a:bodyPr spcFirstLastPara="1" wrap="square" lIns="71600" tIns="0" rIns="71600" bIns="71600" anchor="t" anchorCtr="0">
              <a:noAutofit/>
            </a:bodyPr>
            <a:lstStyle/>
            <a:p>
              <a:pPr marL="0" marR="0" lvl="0" indent="0" algn="l" rtl="0">
                <a:lnSpc>
                  <a:spcPct val="100000"/>
                </a:lnSpc>
                <a:spcBef>
                  <a:spcPts val="0"/>
                </a:spcBef>
                <a:spcAft>
                  <a:spcPts val="0"/>
                </a:spcAft>
                <a:buClr>
                  <a:srgbClr val="000000"/>
                </a:buClr>
                <a:buSzPts val="763"/>
                <a:buFont typeface="Arial"/>
                <a:buNone/>
              </a:pPr>
              <a:r>
                <a:rPr lang="en-GB" sz="750" b="1">
                  <a:latin typeface="Helvetica Neue"/>
                  <a:ea typeface="Helvetica Neue"/>
                  <a:cs typeface="Helvetica Neue"/>
                  <a:sym typeface="Helvetica Neue"/>
                </a:rPr>
                <a:t>Tablet </a:t>
              </a:r>
              <a:endParaRPr sz="750"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763"/>
                <a:buFont typeface="Arial"/>
                <a:buNone/>
              </a:pPr>
              <a:r>
                <a:rPr lang="en-GB" sz="750">
                  <a:latin typeface="Helvetica Neue"/>
                  <a:ea typeface="Helvetica Neue"/>
                  <a:cs typeface="Helvetica Neue"/>
                  <a:sym typeface="Helvetica Neue"/>
                </a:rPr>
                <a:t>con Bluetooth</a:t>
              </a:r>
              <a:endParaRPr sz="750"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194" name="Google Shape;194;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g365ab73c13e_0_21" descr="Ilustración de una placa micro:bit con una pinza de cocodrilo conectada a los pines de 3 V y GND con un símbolo de «no» sobre la pinza de cocodrilo." title="Screenshot 2025-10-30 at 14.03.52.png"/>
          <p:cNvPicPr preferRelativeResize="0"/>
          <p:nvPr/>
        </p:nvPicPr>
        <p:blipFill rotWithShape="1">
          <a:blip r:embed="rId3">
            <a:alphaModFix/>
          </a:blip>
          <a:srcRect t="1969" b="1969"/>
          <a:stretch/>
        </p:blipFill>
        <p:spPr>
          <a:xfrm>
            <a:off x="7480002" y="5208633"/>
            <a:ext cx="1235426" cy="1411900"/>
          </a:xfrm>
          <a:prstGeom prst="rect">
            <a:avLst/>
          </a:prstGeom>
          <a:noFill/>
          <a:ln>
            <a:noFill/>
          </a:ln>
        </p:spPr>
      </p:pic>
      <p:sp>
        <p:nvSpPr>
          <p:cNvPr id="200" name="Google Shape;200;g365ab73c13e_0_21"/>
          <p:cNvSpPr txBox="1">
            <a:spLocks noGrp="1"/>
          </p:cNvSpPr>
          <p:nvPr>
            <p:ph type="title"/>
          </p:nvPr>
        </p:nvSpPr>
        <p:spPr>
          <a:xfrm>
            <a:off x="681037" y="3798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01" name="Google Shape;201;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202" name="Google Shape;202;g365ab73c13e_0_21"/>
          <p:cNvSpPr txBox="1">
            <a:spLocks noGrp="1"/>
          </p:cNvSpPr>
          <p:nvPr>
            <p:ph type="body" idx="1"/>
          </p:nvPr>
        </p:nvSpPr>
        <p:spPr>
          <a:xfrm>
            <a:off x="681025" y="1175950"/>
            <a:ext cx="8544000" cy="4119000"/>
          </a:xfrm>
          <a:prstGeom prst="rect">
            <a:avLst/>
          </a:prstGeom>
          <a:noFill/>
          <a:ln>
            <a:noFill/>
          </a:ln>
        </p:spPr>
        <p:txBody>
          <a:bodyPr spcFirstLastPara="1" wrap="square" lIns="91425" tIns="45700" rIns="91425" bIns="45700" anchor="t" anchorCtr="0">
            <a:noAutofit/>
          </a:bodyPr>
          <a:lstStyle/>
          <a:p>
            <a:pPr marL="269999" marR="0" lvl="0" indent="-254124" algn="l" rtl="0">
              <a:lnSpc>
                <a:spcPct val="100000"/>
              </a:lnSpc>
              <a:spcBef>
                <a:spcPts val="1300"/>
              </a:spcBef>
              <a:spcAft>
                <a:spcPts val="0"/>
              </a:spcAft>
              <a:buClr>
                <a:srgbClr val="6C4BC1"/>
              </a:buClr>
              <a:buSzPts val="1550"/>
              <a:buChar char="•"/>
            </a:pPr>
            <a:r>
              <a:rPr lang="en-GB" sz="1550"/>
              <a:t>Los alumnos abren un </a:t>
            </a:r>
            <a:r>
              <a:rPr lang="en-GB" sz="1550" b="1"/>
              <a:t>proyecto inicial</a:t>
            </a:r>
            <a:r>
              <a:rPr lang="en-GB" sz="1550"/>
              <a:t> que contiene todos los bloques que necesitan para realizar el proyecto. </a:t>
            </a:r>
            <a:endParaRPr sz="1550"/>
          </a:p>
          <a:p>
            <a:pPr marL="269999" marR="0" lvl="0" indent="-254124" algn="l" rtl="0">
              <a:lnSpc>
                <a:spcPct val="100000"/>
              </a:lnSpc>
              <a:spcBef>
                <a:spcPts val="1300"/>
              </a:spcBef>
              <a:spcAft>
                <a:spcPts val="0"/>
              </a:spcAft>
              <a:buClr>
                <a:srgbClr val="6C4BC1"/>
              </a:buClr>
              <a:buSzPts val="1550"/>
              <a:buChar char="•"/>
            </a:pPr>
            <a:r>
              <a:rPr lang="en-GB" sz="1550"/>
              <a:t>Una vez que el código se haya compilado y descargado en su micro:bit, los alumnos deben conectar dos pinzas de cocodrilo para comprobar la conductividad de diferentes materiales. </a:t>
            </a:r>
            <a:endParaRPr sz="1550"/>
          </a:p>
          <a:p>
            <a:pPr marL="914400" marR="0" lvl="1" indent="-327025" algn="l" rtl="0">
              <a:lnSpc>
                <a:spcPct val="100000"/>
              </a:lnSpc>
              <a:spcBef>
                <a:spcPts val="1300"/>
              </a:spcBef>
              <a:spcAft>
                <a:spcPts val="0"/>
              </a:spcAft>
              <a:buClr>
                <a:srgbClr val="6C4BC1"/>
              </a:buClr>
              <a:buSzPts val="1550"/>
              <a:buChar char="•"/>
            </a:pPr>
            <a:r>
              <a:rPr lang="en-GB" sz="1550"/>
              <a:t>La hoja de registro del conductivímetro se puede utilizar para registrar qué materiales son conductores y cuáles no.</a:t>
            </a:r>
            <a:endParaRPr sz="1550"/>
          </a:p>
          <a:p>
            <a:pPr marL="269999" marR="0" lvl="0" indent="-254124" algn="l" rtl="0">
              <a:lnSpc>
                <a:spcPct val="100000"/>
              </a:lnSpc>
              <a:spcBef>
                <a:spcPts val="1300"/>
              </a:spcBef>
              <a:spcAft>
                <a:spcPts val="0"/>
              </a:spcAft>
              <a:buClr>
                <a:srgbClr val="6C4BC1"/>
              </a:buClr>
              <a:buSzPts val="1550"/>
              <a:buChar char="•"/>
            </a:pPr>
            <a:r>
              <a:rPr lang="en-GB" sz="1550"/>
              <a:t>Recuerda preparar una selección de materiales para que los alumnos comprueben qué conduce la electricidad y qué no. </a:t>
            </a:r>
            <a:endParaRPr sz="1550"/>
          </a:p>
          <a:p>
            <a:pPr marL="269999" marR="0" lvl="0" indent="-254124" algn="l" rtl="0">
              <a:lnSpc>
                <a:spcPct val="100000"/>
              </a:lnSpc>
              <a:spcBef>
                <a:spcPts val="1300"/>
              </a:spcBef>
              <a:spcAft>
                <a:spcPts val="0"/>
              </a:spcAft>
              <a:buClr>
                <a:srgbClr val="6C4BC1"/>
              </a:buClr>
              <a:buSzPts val="1550"/>
              <a:buChar char="•"/>
            </a:pPr>
            <a:r>
              <a:rPr lang="en-GB" sz="1550"/>
              <a:t>Anima a los alumnos a que se pongan a prueba como parte del circuito cogidos de la mano. ¡Es un momento maravilloso cuando se den cuenta de que ustedes también pueden hacer un circuito!</a:t>
            </a:r>
            <a:endParaRPr sz="1550"/>
          </a:p>
          <a:p>
            <a:pPr marL="269999" marR="0" lvl="0" indent="-254124" algn="l" rtl="0">
              <a:lnSpc>
                <a:spcPct val="100000"/>
              </a:lnSpc>
              <a:spcBef>
                <a:spcPts val="1300"/>
              </a:spcBef>
              <a:spcAft>
                <a:spcPts val="0"/>
              </a:spcAft>
              <a:buClr>
                <a:srgbClr val="6C4BC1"/>
              </a:buClr>
              <a:buSzPts val="1550"/>
              <a:buChar char="•"/>
            </a:pPr>
            <a:r>
              <a:rPr lang="en-GB" sz="1550"/>
              <a:t>Una vez recopilados los datos, los alumnos pueden utilizarlos para crear gráficos con los que compartir sus conclusiones.</a:t>
            </a:r>
            <a:endParaRPr sz="1550"/>
          </a:p>
        </p:txBody>
      </p:sp>
      <p:sp>
        <p:nvSpPr>
          <p:cNvPr id="203" name="Google Shape;203;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04" name="Google Shape;204;g365ab73c13e_0_21" descr="decorativo"/>
          <p:cNvPicPr preferRelativeResize="0"/>
          <p:nvPr/>
        </p:nvPicPr>
        <p:blipFill rotWithShape="1">
          <a:blip r:embed="rId4">
            <a:alphaModFix/>
          </a:blip>
          <a:srcRect/>
          <a:stretch/>
        </p:blipFill>
        <p:spPr>
          <a:xfrm>
            <a:off x="8470252" y="332938"/>
            <a:ext cx="955218" cy="736882"/>
          </a:xfrm>
          <a:prstGeom prst="rect">
            <a:avLst/>
          </a:prstGeom>
          <a:noFill/>
          <a:ln>
            <a:noFill/>
          </a:ln>
        </p:spPr>
      </p:pic>
      <p:sp>
        <p:nvSpPr>
          <p:cNvPr id="205" name="Google Shape;205;g365ab73c13e_0_21"/>
          <p:cNvSpPr/>
          <p:nvPr/>
        </p:nvSpPr>
        <p:spPr>
          <a:xfrm>
            <a:off x="833425" y="5533398"/>
            <a:ext cx="6561300" cy="736800"/>
          </a:xfrm>
          <a:prstGeom prst="roundRect">
            <a:avLst>
              <a:gd name="adj" fmla="val 16667"/>
            </a:avLst>
          </a:prstGeom>
          <a:solidFill>
            <a:srgbClr val="FFFFFF"/>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90000"/>
              </a:lnSpc>
              <a:spcBef>
                <a:spcPts val="812"/>
              </a:spcBef>
              <a:spcAft>
                <a:spcPts val="0"/>
              </a:spcAft>
              <a:buClr>
                <a:srgbClr val="000000"/>
              </a:buClr>
              <a:buSzPts val="1650"/>
              <a:buFont typeface="Arial"/>
              <a:buNone/>
            </a:pPr>
            <a:r>
              <a:rPr lang="en-GB" sz="1550" b="1" i="0" u="none" strike="noStrike" cap="none">
                <a:solidFill>
                  <a:srgbClr val="6C4BC1"/>
                </a:solidFill>
                <a:latin typeface="Helvetica Neue"/>
                <a:ea typeface="Helvetica Neue"/>
                <a:cs typeface="Helvetica Neue"/>
                <a:sym typeface="Helvetica Neue"/>
              </a:rPr>
              <a:t>Nota de seguridad</a:t>
            </a:r>
            <a:r>
              <a:rPr lang="en-GB" sz="1550" b="0" i="0" u="none" strike="noStrike" cap="none">
                <a:solidFill>
                  <a:schemeClr val="dk1"/>
                </a:solidFill>
                <a:latin typeface="Helvetica Neue"/>
                <a:ea typeface="Helvetica Neue"/>
                <a:cs typeface="Helvetica Neue"/>
                <a:sym typeface="Helvetica Neue"/>
              </a:rPr>
              <a:t>: nunca conectes directamente los pines GND y 3V, ya que podrías dañar tu micro:bit.</a:t>
            </a:r>
            <a:endParaRPr sz="13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1</a:t>
            </a:r>
            <a:endParaRPr/>
          </a:p>
        </p:txBody>
      </p:sp>
      <p:sp>
        <p:nvSpPr>
          <p:cNvPr id="211" name="Google Shape;211;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12</a:t>
            </a:fld>
            <a:endParaRPr/>
          </a:p>
        </p:txBody>
      </p:sp>
      <p:sp>
        <p:nvSpPr>
          <p:cNvPr id="212" name="Google Shape;212;g3669771b81a_0_211"/>
          <p:cNvSpPr txBox="1">
            <a:spLocks noGrp="1"/>
          </p:cNvSpPr>
          <p:nvPr>
            <p:ph type="body" idx="1"/>
          </p:nvPr>
        </p:nvSpPr>
        <p:spPr>
          <a:xfrm>
            <a:off x="681036" y="1109459"/>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6C4BC1"/>
                </a:solidFill>
              </a:rPr>
              <a:t>Crea el código:</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Abre</a:t>
            </a:r>
            <a:r>
              <a:rPr lang="en-GB" sz="1600"/>
              <a:t> el proyecto inicial: </a:t>
            </a:r>
            <a:r>
              <a:rPr lang="en-GB" sz="1600" u="sng">
                <a:solidFill>
                  <a:schemeClr val="hlink"/>
                </a:solidFill>
                <a:hlinkClick r:id="rId3"/>
              </a:rPr>
              <a:t>mbit.io/us-conductivity-pp</a:t>
            </a:r>
            <a:endParaRPr sz="1600" u="sng">
              <a:solidFill>
                <a:schemeClr val="hlink"/>
              </a:solidFill>
              <a:hlinkClick r:id="rId3"/>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Explica </a:t>
            </a:r>
            <a:r>
              <a:rPr lang="en-GB" sz="1600"/>
              <a:t>a los alumnos que tienen todos los bloques de código que necesitan.  </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Explica </a:t>
            </a:r>
            <a:r>
              <a:rPr lang="en-GB" sz="1600"/>
              <a:t>que</a:t>
            </a:r>
            <a:r>
              <a:rPr lang="en-GB" sz="1600" b="1">
                <a:solidFill>
                  <a:srgbClr val="6C4BC1"/>
                </a:solidFill>
              </a:rPr>
              <a:t> </a:t>
            </a:r>
            <a:r>
              <a:rPr lang="en-GB" sz="1600"/>
              <a:t>van a construir su propio conductivímetro.</a:t>
            </a:r>
            <a:endParaRPr/>
          </a:p>
          <a:p>
            <a:pPr marL="318151" lvl="0" indent="-309553" algn="l" rtl="0">
              <a:lnSpc>
                <a:spcPct val="110000"/>
              </a:lnSpc>
              <a:spcBef>
                <a:spcPts val="1300"/>
              </a:spcBef>
              <a:spcAft>
                <a:spcPts val="0"/>
              </a:spcAft>
              <a:buClr>
                <a:srgbClr val="6C4BC1"/>
              </a:buClr>
              <a:buSzPts val="1800"/>
              <a:buChar char="•"/>
            </a:pPr>
            <a:r>
              <a:rPr lang="en-GB" sz="1600" b="1">
                <a:solidFill>
                  <a:srgbClr val="6C4BC1"/>
                </a:solidFill>
              </a:rPr>
              <a:t>Repasa </a:t>
            </a:r>
            <a:r>
              <a:rPr lang="en-GB" sz="1600"/>
              <a:t>sus conocimientos sobre circuitos. Los alumnos deben comprender que se puede crear un circuito si la electricidad (energía) puede circular por todo él. En otras palabras, si prueban un material y este forma un circuito, pueden describirlo como conductor.</a:t>
            </a:r>
            <a:endParaRPr/>
          </a:p>
          <a:p>
            <a:pPr marL="318151" lvl="0" indent="-309553" algn="l" rtl="0">
              <a:lnSpc>
                <a:spcPct val="110000"/>
              </a:lnSpc>
              <a:spcBef>
                <a:spcPts val="1300"/>
              </a:spcBef>
              <a:spcAft>
                <a:spcPts val="0"/>
              </a:spcAft>
              <a:buSzPts val="1800"/>
              <a:buChar char="•"/>
            </a:pPr>
            <a:r>
              <a:rPr lang="en-GB" sz="1600" b="1">
                <a:solidFill>
                  <a:srgbClr val="6C4BC1"/>
                </a:solidFill>
              </a:rPr>
              <a:t>Utiliza</a:t>
            </a:r>
            <a:r>
              <a:rPr lang="en-GB" sz="1600"/>
              <a:t> el bloque «para siempre» para comprobar continuamente un circuito y, a continuación, utiliza el bloque «if-then-else» en su interior. </a:t>
            </a:r>
            <a:endParaRPr/>
          </a:p>
          <a:p>
            <a:pPr marL="318151" lvl="0" indent="-309553" algn="l" rtl="0">
              <a:lnSpc>
                <a:spcPct val="110000"/>
              </a:lnSpc>
              <a:spcBef>
                <a:spcPts val="1300"/>
              </a:spcBef>
              <a:spcAft>
                <a:spcPts val="0"/>
              </a:spcAft>
              <a:buSzPts val="1800"/>
              <a:buChar char="•"/>
            </a:pPr>
            <a:r>
              <a:rPr lang="en-GB" sz="1600" b="1">
                <a:solidFill>
                  <a:srgbClr val="6C4BC1"/>
                </a:solidFill>
              </a:rPr>
              <a:t>Asegúrate de que el</a:t>
            </a:r>
            <a:r>
              <a:rPr lang="en-GB" sz="1600"/>
              <a:t> código de los alumnos tiene este aspecto:</a:t>
            </a:r>
            <a:endParaRPr/>
          </a:p>
          <a:p>
            <a:pPr marL="0" lvl="0" indent="0" algn="l" rtl="0">
              <a:lnSpc>
                <a:spcPct val="110000"/>
              </a:lnSpc>
              <a:spcBef>
                <a:spcPts val="1300"/>
              </a:spcBef>
              <a:spcAft>
                <a:spcPts val="0"/>
              </a:spcAft>
              <a:buSzPts val="1800"/>
              <a:buNone/>
            </a:pPr>
            <a:endParaRPr sz="1600"/>
          </a:p>
        </p:txBody>
      </p:sp>
      <p:sp>
        <p:nvSpPr>
          <p:cNvPr id="213" name="Google Shape;213;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14" name="Google Shape;214;g3669771b81a_0_211" descr="Código basado en bloques para un micro:bit que comprueba si se ha creado un circuito utilizando los pines, las pinzas de cocodrilo y el material conductor. El bloque «para siempre» se utiliza con un bloque «if/then/else» en su interior."/>
          <p:cNvPicPr preferRelativeResize="0"/>
          <p:nvPr/>
        </p:nvPicPr>
        <p:blipFill rotWithShape="1">
          <a:blip r:embed="rId4">
            <a:alphaModFix/>
          </a:blip>
          <a:srcRect/>
          <a:stretch/>
        </p:blipFill>
        <p:spPr>
          <a:xfrm>
            <a:off x="7121812" y="4702216"/>
            <a:ext cx="1402150" cy="1654134"/>
          </a:xfrm>
          <a:prstGeom prst="rect">
            <a:avLst/>
          </a:prstGeom>
          <a:noFill/>
          <a:ln>
            <a:noFill/>
          </a:ln>
        </p:spPr>
      </p:pic>
      <p:pic>
        <p:nvPicPr>
          <p:cNvPr id="215" name="Google Shape;215;g3669771b81a_0_211"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2</a:t>
            </a:r>
            <a:endParaRPr/>
          </a:p>
        </p:txBody>
      </p:sp>
      <p:sp>
        <p:nvSpPr>
          <p:cNvPr id="221" name="Google Shape;221;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22" name="Google Shape;222;g3669771b81a_0_228"/>
          <p:cNvSpPr txBox="1">
            <a:spLocks noGrp="1"/>
          </p:cNvSpPr>
          <p:nvPr>
            <p:ph type="body" idx="1"/>
          </p:nvPr>
        </p:nvSpPr>
        <p:spPr>
          <a:xfrm>
            <a:off x="681036" y="1173467"/>
            <a:ext cx="8544000" cy="46095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700"/>
              <a:buNone/>
            </a:pPr>
            <a:r>
              <a:rPr lang="en-GB" sz="1700" b="1" i="1">
                <a:solidFill>
                  <a:srgbClr val="6C4BC1"/>
                </a:solidFill>
              </a:rPr>
              <a:t>Crea el código: Crea la instrucción «if»:</a:t>
            </a:r>
            <a:endParaRPr/>
          </a:p>
          <a:p>
            <a:pPr marL="318151" lvl="0" indent="-300980" algn="l" rtl="0">
              <a:lnSpc>
                <a:spcPct val="110000"/>
              </a:lnSpc>
              <a:spcBef>
                <a:spcPts val="1300"/>
              </a:spcBef>
              <a:spcAft>
                <a:spcPts val="0"/>
              </a:spcAft>
              <a:buClr>
                <a:srgbClr val="6C4BC1"/>
              </a:buClr>
              <a:buSzPts val="1700"/>
              <a:buChar char="•"/>
            </a:pPr>
            <a:r>
              <a:rPr lang="en-GB" sz="1700" b="1">
                <a:solidFill>
                  <a:srgbClr val="6C4BC1"/>
                </a:solidFill>
              </a:rPr>
              <a:t>Utiliza el bloque «Se pulsa el pin P1»</a:t>
            </a:r>
            <a:r>
              <a:rPr lang="en-GB" sz="1700"/>
              <a:t> para comprobar si se está cerrando el circuito. Si se está creando un circuito, aparecerá un ícono y el micro:bit emitirá un sonido. Encuentra los bloques adecuados para que eso suceda.</a:t>
            </a:r>
            <a:endParaRPr/>
          </a:p>
          <a:p>
            <a:pPr marL="318151" lvl="0" indent="-300980" algn="l" rtl="0">
              <a:lnSpc>
                <a:spcPct val="110000"/>
              </a:lnSpc>
              <a:spcBef>
                <a:spcPts val="1300"/>
              </a:spcBef>
              <a:spcAft>
                <a:spcPts val="0"/>
              </a:spcAft>
              <a:buClr>
                <a:srgbClr val="6C4BC1"/>
              </a:buClr>
              <a:buSzPts val="1700"/>
              <a:buChar char="•"/>
            </a:pPr>
            <a:r>
              <a:rPr lang="en-GB" sz="1700">
                <a:highlight>
                  <a:schemeClr val="lt1"/>
                </a:highlight>
              </a:rPr>
              <a:t>Si no hay circuito, borra la pantalla; no habrá sonido. Encuentra los bloques adecuados para que eso suceda.</a:t>
            </a:r>
            <a:endParaRPr/>
          </a:p>
          <a:p>
            <a:pPr marL="318151" lvl="0" indent="-300980" algn="l" rtl="0">
              <a:lnSpc>
                <a:spcPct val="110000"/>
              </a:lnSpc>
              <a:spcBef>
                <a:spcPts val="1300"/>
              </a:spcBef>
              <a:spcAft>
                <a:spcPts val="0"/>
              </a:spcAft>
              <a:buClr>
                <a:srgbClr val="6C4BC1"/>
              </a:buClr>
              <a:buSzPts val="1700"/>
              <a:buChar char="•"/>
            </a:pPr>
            <a:r>
              <a:rPr lang="en-GB" sz="1700" b="1">
                <a:solidFill>
                  <a:srgbClr val="6C4BC1"/>
                </a:solidFill>
              </a:rPr>
              <a:t>Asegúrate de que el</a:t>
            </a:r>
            <a:r>
              <a:rPr lang="en-GB" sz="1700"/>
              <a:t> código de los alumnos tiene este aspecto:</a:t>
            </a:r>
            <a:endParaRPr sz="1700"/>
          </a:p>
          <a:p>
            <a:pPr marL="318151" lvl="0" indent="-300980" algn="l" rtl="0">
              <a:lnSpc>
                <a:spcPct val="110000"/>
              </a:lnSpc>
              <a:spcBef>
                <a:spcPts val="1300"/>
              </a:spcBef>
              <a:spcAft>
                <a:spcPts val="0"/>
              </a:spcAft>
              <a:buClr>
                <a:srgbClr val="6C4BC1"/>
              </a:buClr>
              <a:buSzPts val="1700"/>
              <a:buChar char="•"/>
            </a:pPr>
            <a:r>
              <a:rPr lang="en-GB" sz="1700" b="1">
                <a:solidFill>
                  <a:srgbClr val="6C4BC1"/>
                </a:solidFill>
              </a:rPr>
              <a:t>Prueba </a:t>
            </a:r>
            <a:r>
              <a:rPr lang="en-GB" sz="1700"/>
              <a:t>su código utilizando </a:t>
            </a:r>
            <a:br>
              <a:rPr lang="en-GB" sz="1700"/>
            </a:br>
            <a:r>
              <a:rPr lang="en-GB" sz="1700"/>
              <a:t>el simulador y luego </a:t>
            </a:r>
            <a:r>
              <a:rPr lang="en-GB" sz="1700" b="1">
                <a:solidFill>
                  <a:srgbClr val="6C4BC1"/>
                </a:solidFill>
              </a:rPr>
              <a:t>descarga</a:t>
            </a:r>
            <a:r>
              <a:rPr lang="en-GB" sz="1700"/>
              <a:t> </a:t>
            </a:r>
            <a:br>
              <a:rPr lang="en-GB" sz="1700"/>
            </a:br>
            <a:r>
              <a:rPr lang="en-GB" sz="1700"/>
              <a:t>el código en su micro:bit.</a:t>
            </a:r>
            <a:endParaRPr/>
          </a:p>
        </p:txBody>
      </p:sp>
      <p:sp>
        <p:nvSpPr>
          <p:cNvPr id="223" name="Google Shape;223;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4" name="Google Shape;224;g3669771b81a_0_228" descr="Código basado en bloques para un micro:bit que comprueba si se ha creado un circuito utilizando los pines, las pinzas cocodrilo y el material conductor."/>
          <p:cNvPicPr preferRelativeResize="0"/>
          <p:nvPr/>
        </p:nvPicPr>
        <p:blipFill rotWithShape="1">
          <a:blip r:embed="rId3">
            <a:alphaModFix/>
          </a:blip>
          <a:srcRect/>
          <a:stretch/>
        </p:blipFill>
        <p:spPr>
          <a:xfrm>
            <a:off x="4929713" y="3928025"/>
            <a:ext cx="1974008" cy="2280751"/>
          </a:xfrm>
          <a:prstGeom prst="rect">
            <a:avLst/>
          </a:prstGeom>
          <a:noFill/>
          <a:ln>
            <a:noFill/>
          </a:ln>
        </p:spPr>
      </p:pic>
      <p:pic>
        <p:nvPicPr>
          <p:cNvPr id="225" name="Google Shape;225;g3669771b81a_0_228"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300">
                <a:solidFill>
                  <a:srgbClr val="6C4BC1"/>
                </a:solidFill>
              </a:rPr>
              <a:t>Medio 🌶️🌶️ Pasos de la actividad de los alumnos 3</a:t>
            </a:r>
            <a:endParaRPr/>
          </a:p>
        </p:txBody>
      </p:sp>
      <p:sp>
        <p:nvSpPr>
          <p:cNvPr id="231" name="Google Shape;231;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32" name="Google Shape;232;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6C4BC1"/>
                </a:solidFill>
              </a:rPr>
              <a:t>Utiliza tu micro:bit para recopilar datos:</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Desconecta</a:t>
            </a:r>
            <a:r>
              <a:rPr lang="en-GB" sz="1600" b="1">
                <a:solidFill>
                  <a:srgbClr val="2993D6"/>
                </a:solidFill>
              </a:rPr>
              <a:t> </a:t>
            </a:r>
            <a:r>
              <a:rPr lang="en-GB" sz="1600"/>
              <a:t>el micro:bit y </a:t>
            </a:r>
            <a:r>
              <a:rPr lang="en-GB" sz="1600" b="1">
                <a:solidFill>
                  <a:srgbClr val="6C4BC1"/>
                </a:solidFill>
              </a:rPr>
              <a:t>conecta</a:t>
            </a:r>
            <a:r>
              <a:rPr lang="en-GB" sz="1600"/>
              <a:t> la batería.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Conecta</a:t>
            </a:r>
            <a:r>
              <a:rPr lang="en-GB" sz="1600"/>
              <a:t> dos pinzas de cocodrilo: una al pin 1 y otra al pin GND. </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Comprueba </a:t>
            </a:r>
            <a:r>
              <a:rPr lang="en-GB" sz="1600" b="1">
                <a:solidFill>
                  <a:srgbClr val="2993D6"/>
                </a:solidFill>
              </a:rPr>
              <a:t> </a:t>
            </a:r>
            <a:r>
              <a:rPr lang="en-GB" sz="1600"/>
              <a:t>la conductividad de los materiales tocándolos con los otros extremos de las pinzas cocodrilo (tanto la conectada al pin 1 como la conectada al GND).</a:t>
            </a:r>
            <a:endParaRPr/>
          </a:p>
          <a:p>
            <a:pPr marL="457200" lvl="0" indent="-342900" algn="l" rtl="0">
              <a:lnSpc>
                <a:spcPct val="110000"/>
              </a:lnSpc>
              <a:spcBef>
                <a:spcPts val="1300"/>
              </a:spcBef>
              <a:spcAft>
                <a:spcPts val="0"/>
              </a:spcAft>
              <a:buClr>
                <a:srgbClr val="6C4BC1"/>
              </a:buClr>
              <a:buSzPts val="1800"/>
              <a:buChar char="•"/>
            </a:pPr>
            <a:r>
              <a:rPr lang="en-GB" sz="1600" b="1">
                <a:solidFill>
                  <a:srgbClr val="6C4BC1"/>
                </a:solidFill>
              </a:rPr>
              <a:t>Anota </a:t>
            </a:r>
            <a:r>
              <a:rPr lang="en-GB" sz="1600"/>
              <a:t>qué materiales son conductores y </a:t>
            </a:r>
            <a:r>
              <a:rPr lang="en-GB" sz="1600" b="1">
                <a:solidFill>
                  <a:srgbClr val="6C4BC1"/>
                </a:solidFill>
              </a:rPr>
              <a:t>comenta</a:t>
            </a:r>
            <a:r>
              <a:rPr lang="en-GB" sz="1600"/>
              <a:t> tus observaciones. ¿Qué observas y qué te sorprenden de los resultados? </a:t>
            </a:r>
            <a:endParaRPr/>
          </a:p>
        </p:txBody>
      </p:sp>
      <p:sp>
        <p:nvSpPr>
          <p:cNvPr id="233" name="Google Shape;233;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4" name="Google Shape;234;g3669771b81a_0_219" descr="Ilustración de una placa de micro:bit con una pinza de cocodrilo conectada al pin 0. Una segunda pinza de cocodrilo está conectada al GND." title="Screenshot 2025-06-16 at 18.01.18.png"/>
          <p:cNvPicPr preferRelativeResize="0"/>
          <p:nvPr/>
        </p:nvPicPr>
        <p:blipFill rotWithShape="1">
          <a:blip r:embed="rId3">
            <a:alphaModFix/>
          </a:blip>
          <a:srcRect/>
          <a:stretch/>
        </p:blipFill>
        <p:spPr>
          <a:xfrm>
            <a:off x="3028692" y="4642242"/>
            <a:ext cx="3093950" cy="1714099"/>
          </a:xfrm>
          <a:prstGeom prst="rect">
            <a:avLst/>
          </a:prstGeom>
          <a:noFill/>
          <a:ln>
            <a:noFill/>
          </a:ln>
        </p:spPr>
      </p:pic>
      <p:pic>
        <p:nvPicPr>
          <p:cNvPr id="235" name="Google Shape;235;g3669771b81a_0_219"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a:t>
            </a:r>
            <a:endParaRPr/>
          </a:p>
        </p:txBody>
      </p:sp>
      <p:sp>
        <p:nvSpPr>
          <p:cNvPr id="241" name="Google Shape;241;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42" name="Google Shape;242;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43" name="Google Shape;243;g365ab73c13e_0_36"/>
          <p:cNvSpPr txBox="1">
            <a:spLocks noGrp="1"/>
          </p:cNvSpPr>
          <p:nvPr>
            <p:ph type="body" idx="1"/>
          </p:nvPr>
        </p:nvSpPr>
        <p:spPr>
          <a:xfrm>
            <a:off x="681036" y="1367473"/>
            <a:ext cx="8544000" cy="4790398"/>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los pines para comprobar si se ha creado un circuito. Si se ha cerrado el circuito, el micro:bit percibe que se ha pulsado el pin P1. </a:t>
            </a:r>
            <a:endParaRPr/>
          </a:p>
        </p:txBody>
      </p:sp>
      <p:sp>
        <p:nvSpPr>
          <p:cNvPr id="244" name="Google Shape;244;g365ab73c13e_0_36"/>
          <p:cNvSpPr/>
          <p:nvPr/>
        </p:nvSpPr>
        <p:spPr>
          <a:xfrm>
            <a:off x="741400" y="2130552"/>
            <a:ext cx="5910600" cy="4023523"/>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Este proyecto está en un bucle infinito, lo que significa que ejecuta el código constantemente (y comprueba si se ha creado un circuito).</a:t>
            </a:r>
            <a:endParaRPr/>
          </a:p>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También utiliza selecciones/condicionales para comprobar si se ha cumplido una condición, concretamente si se ha completado un circuito.  </a:t>
            </a:r>
            <a:br>
              <a:rPr lang="en-GB" sz="1600" b="0" i="0" u="none" strike="noStrike" cap="none">
                <a:solidFill>
                  <a:schemeClr val="dk1"/>
                </a:solidFill>
                <a:latin typeface="Helvetica Neue"/>
                <a:ea typeface="Helvetica Neue"/>
                <a:cs typeface="Helvetica Neue"/>
                <a:sym typeface="Helvetica Neue"/>
              </a:rPr>
            </a:br>
            <a:br>
              <a:rPr lang="en-GB" sz="1600" b="0" i="0" u="none" strike="noStrike" cap="none">
                <a:solidFill>
                  <a:schemeClr val="dk1"/>
                </a:solidFill>
                <a:latin typeface="Helvetica Neue"/>
                <a:ea typeface="Helvetica Neue"/>
                <a:cs typeface="Helvetica Neue"/>
                <a:sym typeface="Helvetica Neue"/>
              </a:rPr>
            </a:br>
            <a:r>
              <a:rPr lang="en-GB" sz="1600" b="0" i="0" u="none" strike="noStrike" cap="none">
                <a:solidFill>
                  <a:schemeClr val="dk1"/>
                </a:solidFill>
                <a:latin typeface="Helvetica Neue"/>
                <a:ea typeface="Helvetica Neue"/>
                <a:cs typeface="Helvetica Neue"/>
                <a:sym typeface="Helvetica Neue"/>
              </a:rPr>
              <a:t>Si se ha completado el circuito (se ha pulsado el pin P1), aparecerá un corazón en la pantalla led y se reproducirá una nota do central. </a:t>
            </a:r>
            <a:endParaRPr/>
          </a:p>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no hay circuito, la pantalla permanecerá en blanco y no se reproducirá ningún sonido. </a:t>
            </a:r>
            <a:endParaRPr/>
          </a:p>
        </p:txBody>
      </p:sp>
      <p:pic>
        <p:nvPicPr>
          <p:cNvPr id="245" name="Google Shape;245;g365ab73c13e_0_36" descr="Código basado en bloques para un micro:bit que comprueba si se ha creado un circuito utilizando los pines, las pinzas cocodrilo y el material conductor." title="Screenshot 2025-06-16 at 18.02.28.png"/>
          <p:cNvPicPr preferRelativeResize="0"/>
          <p:nvPr/>
        </p:nvPicPr>
        <p:blipFill rotWithShape="1">
          <a:blip r:embed="rId3">
            <a:alphaModFix/>
          </a:blip>
          <a:srcRect/>
          <a:stretch/>
        </p:blipFill>
        <p:spPr>
          <a:xfrm>
            <a:off x="6825021" y="2802775"/>
            <a:ext cx="2730475" cy="2990824"/>
          </a:xfrm>
          <a:prstGeom prst="rect">
            <a:avLst/>
          </a:prstGeom>
          <a:noFill/>
          <a:ln w="19050" cap="flat" cmpd="sng">
            <a:solidFill>
              <a:srgbClr val="6C4BC1"/>
            </a:solidFill>
            <a:prstDash val="solid"/>
            <a:round/>
            <a:headEnd type="none" w="sm" len="sm"/>
            <a:tailEnd type="none" w="sm" len="sm"/>
          </a:ln>
        </p:spPr>
      </p:pic>
      <p:pic>
        <p:nvPicPr>
          <p:cNvPr id="246" name="Google Shape;246;g365ab73c13e_0_36" descr="decorativo" title="Inspired_green@4x-100 (1).jpg"/>
          <p:cNvPicPr preferRelativeResize="0"/>
          <p:nvPr/>
        </p:nvPicPr>
        <p:blipFill rotWithShape="1">
          <a:blip r:embed="rId4">
            <a:alphaModFix/>
          </a:blip>
          <a:srcRect/>
          <a:stretch/>
        </p:blipFill>
        <p:spPr>
          <a:xfrm rot="592051">
            <a:off x="7944501" y="280775"/>
            <a:ext cx="727049" cy="9889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52" name="Google Shape;252;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g3669771b81a_0_238" descr="Ilustración de una placa micro:bit con una pinza de cocodrilo conectada a los pines de 3 V y GND con un símbolo de «no» sobre la pinza de cocodrilo." title="Screenshot 2025-10-30 at 14.03.52.png"/>
          <p:cNvPicPr preferRelativeResize="0"/>
          <p:nvPr/>
        </p:nvPicPr>
        <p:blipFill rotWithShape="1">
          <a:blip r:embed="rId3">
            <a:alphaModFix/>
          </a:blip>
          <a:srcRect t="1969" b="1969"/>
          <a:stretch/>
        </p:blipFill>
        <p:spPr>
          <a:xfrm>
            <a:off x="7463563" y="5247777"/>
            <a:ext cx="1235426" cy="1411900"/>
          </a:xfrm>
          <a:prstGeom prst="rect">
            <a:avLst/>
          </a:prstGeom>
          <a:noFill/>
          <a:ln>
            <a:noFill/>
          </a:ln>
        </p:spPr>
      </p:pic>
      <p:sp>
        <p:nvSpPr>
          <p:cNvPr id="258" name="Google Shape;258;g3669771b81a_0_23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259" name="Google Shape;259;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60" name="Google Shape;260;g3669771b81a_0_238"/>
          <p:cNvSpPr txBox="1">
            <a:spLocks noGrp="1"/>
          </p:cNvSpPr>
          <p:nvPr>
            <p:ph type="body" idx="1"/>
          </p:nvPr>
        </p:nvSpPr>
        <p:spPr>
          <a:xfrm>
            <a:off x="681036" y="1472171"/>
            <a:ext cx="8544000" cy="4609500"/>
          </a:xfrm>
          <a:prstGeom prst="rect">
            <a:avLst/>
          </a:prstGeom>
          <a:noFill/>
          <a:ln>
            <a:noFill/>
          </a:ln>
        </p:spPr>
        <p:txBody>
          <a:bodyPr spcFirstLastPara="1" wrap="square" lIns="91425" tIns="45700" rIns="91425" bIns="45700" anchor="t" anchorCtr="0">
            <a:noAutofit/>
          </a:bodyPr>
          <a:lstStyle/>
          <a:p>
            <a:pPr marL="269999" lvl="0" indent="-263649" algn="l" rtl="0">
              <a:lnSpc>
                <a:spcPct val="100000"/>
              </a:lnSpc>
              <a:spcBef>
                <a:spcPts val="1300"/>
              </a:spcBef>
              <a:spcAft>
                <a:spcPts val="0"/>
              </a:spcAft>
              <a:buClr>
                <a:srgbClr val="CD0364"/>
              </a:buClr>
              <a:buSzPts val="1550"/>
              <a:buChar char="•"/>
            </a:pPr>
            <a:r>
              <a:rPr lang="en-GB" sz="1550"/>
              <a:t>Los alumnos abren </a:t>
            </a:r>
            <a:r>
              <a:rPr lang="en-GB" sz="1550" b="1"/>
              <a:t>Microsoft MakeCode</a:t>
            </a:r>
            <a:r>
              <a:rPr lang="en-GB" sz="1550"/>
              <a:t> y programan su propio conductivímetro. </a:t>
            </a:r>
            <a:endParaRPr sz="1550"/>
          </a:p>
          <a:p>
            <a:pPr marL="269999" lvl="0" indent="-263649" algn="l" rtl="0">
              <a:lnSpc>
                <a:spcPct val="100000"/>
              </a:lnSpc>
              <a:spcBef>
                <a:spcPts val="1300"/>
              </a:spcBef>
              <a:spcAft>
                <a:spcPts val="0"/>
              </a:spcAft>
              <a:buClr>
                <a:srgbClr val="CD0364"/>
              </a:buClr>
              <a:buSzPts val="1550"/>
              <a:buChar char="•"/>
            </a:pPr>
            <a:r>
              <a:rPr lang="en-GB" sz="1550"/>
              <a:t>Una vez que el código se haya compilado y descargado en su micro:bit, los alumnos deben conectar dos pinzas de cocodrilo para comprobar la conductividad de diferentes materiales.</a:t>
            </a:r>
            <a:endParaRPr sz="1550"/>
          </a:p>
          <a:p>
            <a:pPr marL="914400" lvl="1" indent="-327025" algn="l" rtl="0">
              <a:lnSpc>
                <a:spcPct val="100000"/>
              </a:lnSpc>
              <a:spcBef>
                <a:spcPts val="1300"/>
              </a:spcBef>
              <a:spcAft>
                <a:spcPts val="0"/>
              </a:spcAft>
              <a:buClr>
                <a:srgbClr val="CD0364"/>
              </a:buClr>
              <a:buSzPts val="1550"/>
              <a:buChar char="•"/>
            </a:pPr>
            <a:r>
              <a:rPr lang="en-GB" sz="1550"/>
              <a:t>La hoja de registro del conductivímetro se puede utilizar para registrar qué materiales son conductores y cuáles no. </a:t>
            </a:r>
            <a:endParaRPr sz="1550"/>
          </a:p>
          <a:p>
            <a:pPr marL="269999" lvl="0" indent="-263649" algn="l" rtl="0">
              <a:lnSpc>
                <a:spcPct val="100000"/>
              </a:lnSpc>
              <a:spcBef>
                <a:spcPts val="1300"/>
              </a:spcBef>
              <a:spcAft>
                <a:spcPts val="0"/>
              </a:spcAft>
              <a:buClr>
                <a:srgbClr val="CD0364"/>
              </a:buClr>
              <a:buSzPts val="1550"/>
              <a:buChar char="•"/>
            </a:pPr>
            <a:r>
              <a:rPr lang="en-GB" sz="1550"/>
              <a:t>Recuerda preparar una selección de materiales para que los alumnos comprueben qué conduce la electricidad y qué no. </a:t>
            </a:r>
            <a:endParaRPr sz="1550"/>
          </a:p>
          <a:p>
            <a:pPr marL="269999" lvl="0" indent="-263649" algn="l" rtl="0">
              <a:lnSpc>
                <a:spcPct val="100000"/>
              </a:lnSpc>
              <a:spcBef>
                <a:spcPts val="1300"/>
              </a:spcBef>
              <a:spcAft>
                <a:spcPts val="0"/>
              </a:spcAft>
              <a:buClr>
                <a:srgbClr val="CD0364"/>
              </a:buClr>
              <a:buSzPts val="1550"/>
              <a:buChar char="•"/>
            </a:pPr>
            <a:r>
              <a:rPr lang="en-GB" sz="1550"/>
              <a:t>Anima a los alumnos a que se pongan a prueba como parte del circuito cogidos de la mano. ¡Es un momento maravilloso cuando se den cuenta de que ustedes también pueden hacer un circuito!</a:t>
            </a:r>
            <a:endParaRPr sz="1550"/>
          </a:p>
          <a:p>
            <a:pPr marL="269999" lvl="0" indent="-263649" algn="l" rtl="0">
              <a:lnSpc>
                <a:spcPct val="100000"/>
              </a:lnSpc>
              <a:spcBef>
                <a:spcPts val="1300"/>
              </a:spcBef>
              <a:spcAft>
                <a:spcPts val="0"/>
              </a:spcAft>
              <a:buClr>
                <a:srgbClr val="CD0364"/>
              </a:buClr>
              <a:buSzPts val="1550"/>
              <a:buChar char="•"/>
            </a:pPr>
            <a:r>
              <a:rPr lang="en-GB" sz="1550"/>
              <a:t>Una vez recopilados los datos, los alumnos pueden utilizarlos para crear gráficos con los que compartir sus conclusiones.</a:t>
            </a:r>
            <a:endParaRPr sz="1550"/>
          </a:p>
        </p:txBody>
      </p:sp>
      <p:pic>
        <p:nvPicPr>
          <p:cNvPr id="261" name="Google Shape;261;g3669771b81a_0_238" descr="decorativo"/>
          <p:cNvPicPr preferRelativeResize="0"/>
          <p:nvPr/>
        </p:nvPicPr>
        <p:blipFill rotWithShape="1">
          <a:blip r:embed="rId4">
            <a:alphaModFix/>
          </a:blip>
          <a:srcRect/>
          <a:stretch/>
        </p:blipFill>
        <p:spPr>
          <a:xfrm>
            <a:off x="8452577" y="250338"/>
            <a:ext cx="955218" cy="736882"/>
          </a:xfrm>
          <a:prstGeom prst="rect">
            <a:avLst/>
          </a:prstGeom>
          <a:noFill/>
          <a:ln>
            <a:noFill/>
          </a:ln>
        </p:spPr>
      </p:pic>
      <p:sp>
        <p:nvSpPr>
          <p:cNvPr id="262" name="Google Shape;262;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63" name="Google Shape;263;g3669771b81a_0_238"/>
          <p:cNvSpPr/>
          <p:nvPr/>
        </p:nvSpPr>
        <p:spPr>
          <a:xfrm>
            <a:off x="833425" y="5533398"/>
            <a:ext cx="6561300" cy="7368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90000"/>
              </a:lnSpc>
              <a:spcBef>
                <a:spcPts val="812"/>
              </a:spcBef>
              <a:spcAft>
                <a:spcPts val="0"/>
              </a:spcAft>
              <a:buClr>
                <a:srgbClr val="000000"/>
              </a:buClr>
              <a:buSzPts val="1650"/>
              <a:buFont typeface="Arial"/>
              <a:buNone/>
            </a:pPr>
            <a:r>
              <a:rPr lang="en-GB" sz="1550" b="1" i="0" u="none" strike="noStrike" cap="none">
                <a:solidFill>
                  <a:srgbClr val="CD0364"/>
                </a:solidFill>
                <a:latin typeface="Helvetica Neue"/>
                <a:ea typeface="Helvetica Neue"/>
                <a:cs typeface="Helvetica Neue"/>
                <a:sym typeface="Helvetica Neue"/>
              </a:rPr>
              <a:t>Nota de seguridad</a:t>
            </a:r>
            <a:r>
              <a:rPr lang="en-GB" sz="1550" b="0" i="0" u="none" strike="noStrike" cap="none">
                <a:solidFill>
                  <a:srgbClr val="CD0364"/>
                </a:solidFill>
                <a:latin typeface="Helvetica Neue"/>
                <a:ea typeface="Helvetica Neue"/>
                <a:cs typeface="Helvetica Neue"/>
                <a:sym typeface="Helvetica Neue"/>
              </a:rPr>
              <a:t> </a:t>
            </a:r>
            <a:r>
              <a:rPr lang="en-GB" sz="1550" b="0" i="0" u="none" strike="noStrike" cap="none">
                <a:solidFill>
                  <a:schemeClr val="dk1"/>
                </a:solidFill>
                <a:latin typeface="Helvetica Neue"/>
                <a:ea typeface="Helvetica Neue"/>
                <a:cs typeface="Helvetica Neue"/>
                <a:sym typeface="Helvetica Neue"/>
              </a:rPr>
              <a:t>: nunca conectes directamente los pines GND y 3 V, ya que podrías dañar tu micro:bit.</a:t>
            </a:r>
            <a:endParaRPr sz="13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35fa30c4f18_0_7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269" name="Google Shape;269;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270" name="Google Shape;270;g35fa30c4f18_0_7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CD0364"/>
                </a:solidFill>
              </a:rPr>
              <a:t>Crea el código:</a:t>
            </a:r>
            <a:endParaRPr/>
          </a:p>
          <a:p>
            <a:pPr marL="318151" marR="2070487" lvl="0" indent="-309553" algn="l" rtl="0">
              <a:lnSpc>
                <a:spcPct val="110000"/>
              </a:lnSpc>
              <a:spcBef>
                <a:spcPts val="1300"/>
              </a:spcBef>
              <a:spcAft>
                <a:spcPts val="0"/>
              </a:spcAft>
              <a:buClr>
                <a:srgbClr val="CD0364"/>
              </a:buClr>
              <a:buSzPts val="1800"/>
              <a:buChar char="•"/>
            </a:pPr>
            <a:r>
              <a:rPr lang="en-GB" sz="1700" b="1">
                <a:solidFill>
                  <a:srgbClr val="CD0364"/>
                </a:solidFill>
              </a:rPr>
              <a:t>Abre</a:t>
            </a:r>
            <a:r>
              <a:rPr lang="en-GB" sz="1700"/>
              <a:t> Microsoft MakeCode </a:t>
            </a:r>
            <a:r>
              <a:rPr lang="en-GB" sz="1700" u="sng">
                <a:solidFill>
                  <a:schemeClr val="hlink"/>
                </a:solidFill>
                <a:hlinkClick r:id="rId3"/>
              </a:rPr>
              <a:t>microbit.makecode.org</a:t>
            </a:r>
            <a:r>
              <a:rPr lang="en-GB" sz="1700"/>
              <a:t> </a:t>
            </a:r>
            <a:endParaRPr/>
          </a:p>
          <a:p>
            <a:pPr marL="318151" marR="2070487" lvl="0" indent="-309553" algn="l" rtl="0">
              <a:lnSpc>
                <a:spcPct val="110000"/>
              </a:lnSpc>
              <a:spcBef>
                <a:spcPts val="1300"/>
              </a:spcBef>
              <a:spcAft>
                <a:spcPts val="0"/>
              </a:spcAft>
              <a:buClr>
                <a:srgbClr val="CD0364"/>
              </a:buClr>
              <a:buSzPts val="1800"/>
              <a:buChar char="•"/>
            </a:pPr>
            <a:r>
              <a:rPr lang="en-GB" sz="1700" b="1">
                <a:solidFill>
                  <a:srgbClr val="CD0364"/>
                </a:solidFill>
              </a:rPr>
              <a:t>Explica</a:t>
            </a:r>
            <a:r>
              <a:rPr lang="en-GB" sz="1700" b="1">
                <a:solidFill>
                  <a:srgbClr val="6C4BC1"/>
                </a:solidFill>
              </a:rPr>
              <a:t> </a:t>
            </a:r>
            <a:r>
              <a:rPr lang="en-GB" sz="1700"/>
              <a:t>que los alumnos utilizarán la caja de herramientas para encontrar bloques de código. </a:t>
            </a:r>
            <a:endParaRPr/>
          </a:p>
          <a:p>
            <a:pPr marL="318151" marR="0" lvl="0" indent="-309553" algn="l" rtl="0">
              <a:lnSpc>
                <a:spcPct val="110000"/>
              </a:lnSpc>
              <a:spcBef>
                <a:spcPts val="1300"/>
              </a:spcBef>
              <a:spcAft>
                <a:spcPts val="0"/>
              </a:spcAft>
              <a:buClr>
                <a:srgbClr val="CD0364"/>
              </a:buClr>
              <a:buSzPts val="1800"/>
              <a:buChar char="•"/>
            </a:pPr>
            <a:r>
              <a:rPr lang="en-GB" sz="1700" b="1">
                <a:solidFill>
                  <a:srgbClr val="CD0364"/>
                </a:solidFill>
              </a:rPr>
              <a:t>Explica</a:t>
            </a:r>
            <a:r>
              <a:rPr lang="en-GB" sz="1700"/>
              <a:t> que van a construir su propio conductivímetro.</a:t>
            </a:r>
            <a:endParaRPr/>
          </a:p>
          <a:p>
            <a:pPr marL="318151" marR="0" lvl="0" indent="-309553" algn="l" rtl="0">
              <a:lnSpc>
                <a:spcPct val="110000"/>
              </a:lnSpc>
              <a:spcBef>
                <a:spcPts val="1300"/>
              </a:spcBef>
              <a:spcAft>
                <a:spcPts val="0"/>
              </a:spcAft>
              <a:buClr>
                <a:srgbClr val="CD0364"/>
              </a:buClr>
              <a:buSzPts val="1800"/>
              <a:buChar char="•"/>
            </a:pPr>
            <a:r>
              <a:rPr lang="en-GB" sz="1700" b="1">
                <a:solidFill>
                  <a:srgbClr val="CD0364"/>
                </a:solidFill>
              </a:rPr>
              <a:t>Repasa </a:t>
            </a:r>
            <a:r>
              <a:rPr lang="en-GB" sz="1700"/>
              <a:t>sus conocimientos sobre circuitos. Los alumnos deben comprender que se puede crear un circuito si la electricidad (energía) puede circular por todo él. En otras palabras, si prueban un material y este forma un circuito, pueden describirlo como conductor.</a:t>
            </a:r>
            <a:endParaRPr/>
          </a:p>
          <a:p>
            <a:pPr marL="0" lvl="0" indent="0" algn="l" rtl="0">
              <a:lnSpc>
                <a:spcPct val="110000"/>
              </a:lnSpc>
              <a:spcBef>
                <a:spcPts val="1300"/>
              </a:spcBef>
              <a:spcAft>
                <a:spcPts val="0"/>
              </a:spcAft>
              <a:buSzPts val="1800"/>
              <a:buNone/>
            </a:pPr>
            <a:endParaRPr sz="1700"/>
          </a:p>
        </p:txBody>
      </p:sp>
      <p:sp>
        <p:nvSpPr>
          <p:cNvPr id="271" name="Google Shape;271;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272" name="Google Shape;272;g35fa30c4f18_0_79" descr="Ilustración de una placa de micro:bit con una pinza de cocodrilo conectada al pin 0. Una segunda pinza de cocodrilo está conectada al GND." title="Screenshot 2025-06-16 at 18.01.18.png"/>
          <p:cNvPicPr preferRelativeResize="0"/>
          <p:nvPr/>
        </p:nvPicPr>
        <p:blipFill rotWithShape="1">
          <a:blip r:embed="rId4">
            <a:alphaModFix/>
          </a:blip>
          <a:srcRect/>
          <a:stretch/>
        </p:blipFill>
        <p:spPr>
          <a:xfrm>
            <a:off x="3528801" y="4792101"/>
            <a:ext cx="2957424" cy="1638475"/>
          </a:xfrm>
          <a:prstGeom prst="rect">
            <a:avLst/>
          </a:prstGeom>
          <a:noFill/>
          <a:ln>
            <a:noFill/>
          </a:ln>
        </p:spPr>
      </p:pic>
      <p:pic>
        <p:nvPicPr>
          <p:cNvPr id="273" name="Google Shape;273;g35fa30c4f18_0_79"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279" name="Google Shape;279;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80" name="Google Shape;280;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81" name="Google Shape;281;g365ab73c13e_0_148"/>
          <p:cNvSpPr/>
          <p:nvPr/>
        </p:nvSpPr>
        <p:spPr>
          <a:xfrm>
            <a:off x="743525" y="1829450"/>
            <a:ext cx="14523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500" b="1" i="0" u="none" strike="noStrike" cap="none">
                <a:solidFill>
                  <a:srgbClr val="CD0364"/>
                </a:solidFill>
                <a:latin typeface="Helvetica Neue"/>
                <a:ea typeface="Helvetica Neue"/>
                <a:cs typeface="Helvetica Neue"/>
                <a:sym typeface="Helvetica Neue"/>
              </a:rPr>
              <a:t>Busca el bloque «para siempre» </a:t>
            </a:r>
            <a:r>
              <a:rPr lang="en-GB" sz="1500" b="0" i="0" u="none" strike="noStrike" cap="none">
                <a:solidFill>
                  <a:schemeClr val="dk1"/>
                </a:solidFill>
                <a:latin typeface="Helvetica Neue"/>
                <a:ea typeface="Helvetica Neue"/>
                <a:cs typeface="Helvetica Neue"/>
                <a:sym typeface="Helvetica Neue"/>
              </a:rPr>
              <a:t>en la sección Básico y añádelo a tu espacio de trabajo. Esto es un bucle infinito.</a:t>
            </a:r>
            <a:endParaRPr/>
          </a:p>
        </p:txBody>
      </p:sp>
      <p:sp>
        <p:nvSpPr>
          <p:cNvPr id="282" name="Google Shape;282;g365ab73c13e_0_148"/>
          <p:cNvSpPr/>
          <p:nvPr/>
        </p:nvSpPr>
        <p:spPr>
          <a:xfrm>
            <a:off x="2367075" y="1858425"/>
            <a:ext cx="2357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550" b="1" i="0" u="none" strike="noStrike" cap="none">
                <a:solidFill>
                  <a:srgbClr val="CD0364"/>
                </a:solidFill>
                <a:latin typeface="Helvetica Neue"/>
                <a:ea typeface="Helvetica Neue"/>
                <a:cs typeface="Helvetica Neue"/>
                <a:sym typeface="Helvetica Neue"/>
              </a:rPr>
              <a:t>Busca el bloque «if-then-else» </a:t>
            </a:r>
            <a:r>
              <a:rPr lang="en-GB" sz="1550" b="0" i="0" u="none" strike="noStrike" cap="none">
                <a:solidFill>
                  <a:schemeClr val="dk1"/>
                </a:solidFill>
                <a:latin typeface="Helvetica Neue"/>
                <a:ea typeface="Helvetica Neue"/>
                <a:cs typeface="Helvetica Neue"/>
                <a:sym typeface="Helvetica Neue"/>
              </a:rPr>
              <a:t>en la sección Lógica. Usará la selección para determinar qué hacer a continuación </a:t>
            </a:r>
            <a:r>
              <a:rPr lang="en-GB" sz="1550" b="1" i="0" u="none" strike="noStrike" cap="none">
                <a:solidFill>
                  <a:schemeClr val="dk1"/>
                </a:solidFill>
                <a:latin typeface="Helvetica Neue"/>
                <a:ea typeface="Helvetica Neue"/>
                <a:cs typeface="Helvetica Neue"/>
                <a:sym typeface="Helvetica Neue"/>
              </a:rPr>
              <a:t>si</a:t>
            </a:r>
            <a:r>
              <a:rPr lang="en-GB" sz="1550" b="0" i="0" u="none" strike="noStrike" cap="none">
                <a:solidFill>
                  <a:schemeClr val="dk1"/>
                </a:solidFill>
                <a:latin typeface="Helvetica Neue"/>
                <a:ea typeface="Helvetica Neue"/>
                <a:cs typeface="Helvetica Neue"/>
                <a:sym typeface="Helvetica Neue"/>
              </a:rPr>
              <a:t> se ha creado un circuito eléctrico o no.</a:t>
            </a:r>
            <a:endParaRPr/>
          </a:p>
        </p:txBody>
      </p:sp>
      <p:sp>
        <p:nvSpPr>
          <p:cNvPr id="283" name="Google Shape;283;g365ab73c13e_0_148"/>
          <p:cNvSpPr/>
          <p:nvPr/>
        </p:nvSpPr>
        <p:spPr>
          <a:xfrm>
            <a:off x="4896025" y="1829175"/>
            <a:ext cx="44001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5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500" b="1" i="0" u="none" strike="noStrike" cap="none">
                <a:solidFill>
                  <a:srgbClr val="CD0364"/>
                </a:solidFill>
                <a:latin typeface="Helvetica Neue"/>
                <a:ea typeface="Helvetica Neue"/>
                <a:cs typeface="Helvetica Neue"/>
                <a:sym typeface="Helvetica Neue"/>
              </a:rPr>
              <a:t>Busca el bloque hexagonal «pin … se pulsa»</a:t>
            </a:r>
            <a:r>
              <a:rPr lang="en-GB" sz="1500" b="0" i="0" u="none" strike="noStrike" cap="none">
                <a:solidFill>
                  <a:schemeClr val="dk1"/>
                </a:solidFill>
                <a:latin typeface="Helvetica Neue"/>
                <a:ea typeface="Helvetica Neue"/>
                <a:cs typeface="Helvetica Neue"/>
                <a:sym typeface="Helvetica Neue"/>
              </a:rPr>
              <a:t> en la sección Entrada e insértalo en el bloque «if-the-else». Si se crea un circuito, se pulsará el pin 1, por lo que debes seleccionar P1 en la lista desplegable.</a:t>
            </a:r>
            <a:endParaRPr/>
          </a:p>
          <a:p>
            <a:pPr marL="0" marR="0" lvl="0" indent="0" algn="l" rtl="0">
              <a:lnSpc>
                <a:spcPct val="110000"/>
              </a:lnSpc>
              <a:spcBef>
                <a:spcPts val="13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Para indicar que se ha creado un circuito, </a:t>
            </a:r>
            <a:r>
              <a:rPr lang="en-GB" sz="1500" b="1" i="0" u="none" strike="noStrike" cap="none">
                <a:solidFill>
                  <a:srgbClr val="CD0364"/>
                </a:solidFill>
                <a:latin typeface="Helvetica Neue"/>
                <a:ea typeface="Helvetica Neue"/>
                <a:cs typeface="Helvetica Neue"/>
                <a:sym typeface="Helvetica Neue"/>
              </a:rPr>
              <a:t>busca el bloque «mostrar ícono» </a:t>
            </a:r>
            <a:r>
              <a:rPr lang="en-GB" sz="1500" b="0" i="0" u="none" strike="noStrike" cap="none">
                <a:solidFill>
                  <a:schemeClr val="dk1"/>
                </a:solidFill>
                <a:latin typeface="Helvetica Neue"/>
                <a:ea typeface="Helvetica Neue"/>
                <a:cs typeface="Helvetica Neue"/>
                <a:sym typeface="Helvetica Neue"/>
              </a:rPr>
              <a:t>en la sección Básico y colócalo debajo de «if». Esto mostrará un ícono en la pantalla led. </a:t>
            </a:r>
            <a:endParaRPr/>
          </a:p>
        </p:txBody>
      </p:sp>
      <p:sp>
        <p:nvSpPr>
          <p:cNvPr id="284" name="Google Shape;284;g365ab73c13e_0_148"/>
          <p:cNvSpPr txBox="1"/>
          <p:nvPr/>
        </p:nvSpPr>
        <p:spPr>
          <a:xfrm>
            <a:off x="681024" y="1217140"/>
            <a:ext cx="36762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para siempre:</a:t>
            </a:r>
            <a:endParaRPr/>
          </a:p>
        </p:txBody>
      </p:sp>
      <p:pic>
        <p:nvPicPr>
          <p:cNvPr id="285" name="Google Shape;285;g365ab73c13e_0_148"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3">
            <a:alphaModFix/>
          </a:blip>
          <a:srcRect/>
          <a:stretch/>
        </p:blipFill>
        <p:spPr>
          <a:xfrm>
            <a:off x="847450" y="2014150"/>
            <a:ext cx="1244450" cy="808900"/>
          </a:xfrm>
          <a:prstGeom prst="rect">
            <a:avLst/>
          </a:prstGeom>
          <a:noFill/>
          <a:ln>
            <a:noFill/>
          </a:ln>
        </p:spPr>
      </p:pic>
      <p:pic>
        <p:nvPicPr>
          <p:cNvPr id="286" name="Google Shape;286;g365ab73c13e_0_148"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4">
            <a:alphaModFix/>
          </a:blip>
          <a:srcRect/>
          <a:stretch/>
        </p:blipFill>
        <p:spPr>
          <a:xfrm>
            <a:off x="2769846" y="1963825"/>
            <a:ext cx="1402150" cy="1654134"/>
          </a:xfrm>
          <a:prstGeom prst="rect">
            <a:avLst/>
          </a:prstGeom>
          <a:noFill/>
          <a:ln>
            <a:noFill/>
          </a:ln>
        </p:spPr>
      </p:pic>
      <p:pic>
        <p:nvPicPr>
          <p:cNvPr id="287" name="Google Shape;287;g365ab73c13e_0_148"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5">
            <a:alphaModFix/>
          </a:blip>
          <a:srcRect/>
          <a:stretch/>
        </p:blipFill>
        <p:spPr>
          <a:xfrm>
            <a:off x="6452900" y="1934850"/>
            <a:ext cx="1550049" cy="1296074"/>
          </a:xfrm>
          <a:prstGeom prst="rect">
            <a:avLst/>
          </a:prstGeom>
          <a:noFill/>
          <a:ln>
            <a:noFill/>
          </a:ln>
        </p:spPr>
      </p:pic>
      <p:pic>
        <p:nvPicPr>
          <p:cNvPr id="288" name="Google Shape;288;g365ab73c13e_0_148"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35d6a68a0a1_0_136"/>
          <p:cNvSpPr txBox="1">
            <a:spLocks noGrp="1"/>
          </p:cNvSpPr>
          <p:nvPr>
            <p:ph type="title"/>
          </p:nvPr>
        </p:nvSpPr>
        <p:spPr>
          <a:xfrm>
            <a:off x="681012" y="42672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Conductivímetro</a:t>
            </a:r>
            <a:endParaRPr/>
          </a:p>
        </p:txBody>
      </p:sp>
      <p:sp>
        <p:nvSpPr>
          <p:cNvPr id="106" name="Google Shape;106;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7" name="Google Shape;107;g35d6a68a0a1_0_136"/>
          <p:cNvSpPr txBox="1">
            <a:spLocks noGrp="1"/>
          </p:cNvSpPr>
          <p:nvPr>
            <p:ph type="body" idx="1"/>
          </p:nvPr>
        </p:nvSpPr>
        <p:spPr>
          <a:xfrm>
            <a:off x="6810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812"/>
              </a:spcBef>
              <a:spcAft>
                <a:spcPts val="0"/>
              </a:spcAft>
              <a:buClr>
                <a:srgbClr val="00A000"/>
              </a:buClr>
              <a:buSzPts val="2000"/>
              <a:buNone/>
            </a:pPr>
            <a:r>
              <a:rPr lang="en-GB" sz="2000" b="1">
                <a:solidFill>
                  <a:srgbClr val="00A000"/>
                </a:solidFill>
              </a:rPr>
              <a:t>Resumen y contexto</a:t>
            </a:r>
            <a:endParaRPr/>
          </a:p>
          <a:p>
            <a:pPr marL="0" lvl="0" indent="0" algn="l" rtl="0">
              <a:lnSpc>
                <a:spcPct val="90000"/>
              </a:lnSpc>
              <a:spcBef>
                <a:spcPts val="1000"/>
              </a:spcBef>
              <a:spcAft>
                <a:spcPts val="0"/>
              </a:spcAft>
              <a:buClr>
                <a:schemeClr val="dk1"/>
              </a:buClr>
              <a:buSzPts val="1800"/>
              <a:buNone/>
            </a:pPr>
            <a:r>
              <a:rPr lang="en-GB" sz="1600"/>
              <a:t>El BBC micro:bit se puede utilizar para crear circuitos eléctricos utilizando los pines situados en la parte inferior del dispositivo. Conectando pinzas cocodrilo, tú y tus alumnos pueden investigar el flujo de energía y realizar pruebas de conductividad. Recuerda pedir a un alumno (o grupo de alumnos) que complete el circuito y observe qué sucede y por qué.</a:t>
            </a:r>
            <a:endParaRPr/>
          </a:p>
          <a:p>
            <a:pPr marL="0" lvl="0" indent="0" algn="l" rtl="0">
              <a:lnSpc>
                <a:spcPct val="90000"/>
              </a:lnSpc>
              <a:spcBef>
                <a:spcPts val="0"/>
              </a:spcBef>
              <a:spcAft>
                <a:spcPts val="0"/>
              </a:spcAft>
              <a:buClr>
                <a:schemeClr val="dk1"/>
              </a:buClr>
              <a:buSzPts val="1800"/>
              <a:buNone/>
            </a:pPr>
            <a:endParaRPr sz="1600"/>
          </a:p>
          <a:p>
            <a:pPr marL="0" lvl="0" indent="0" algn="l" rtl="0">
              <a:lnSpc>
                <a:spcPct val="90000"/>
              </a:lnSpc>
              <a:spcBef>
                <a:spcPts val="0"/>
              </a:spcBef>
              <a:spcAft>
                <a:spcPts val="0"/>
              </a:spcAft>
              <a:buClr>
                <a:schemeClr val="dk1"/>
              </a:buClr>
              <a:buSzPts val="1800"/>
              <a:buNone/>
            </a:pPr>
            <a:r>
              <a:rPr lang="en-GB" sz="1600" i="1"/>
              <a:t>Esta actividad requiere dos pinzas cocodrilo por micro:bit.</a:t>
            </a:r>
            <a:endParaRPr/>
          </a:p>
          <a:p>
            <a:pPr marL="0" lvl="0" indent="0" algn="l" rtl="0">
              <a:lnSpc>
                <a:spcPct val="90000"/>
              </a:lnSpc>
              <a:spcBef>
                <a:spcPts val="0"/>
              </a:spcBef>
              <a:spcAft>
                <a:spcPts val="0"/>
              </a:spcAft>
              <a:buClr>
                <a:schemeClr val="dk1"/>
              </a:buClr>
              <a:buSzPts val="1800"/>
              <a:buNone/>
            </a:pPr>
            <a:endParaRPr sz="1600" i="1"/>
          </a:p>
          <a:p>
            <a:pPr marL="0" lvl="0" indent="0" algn="l" rtl="0">
              <a:lnSpc>
                <a:spcPct val="90000"/>
              </a:lnSpc>
              <a:spcBef>
                <a:spcPts val="812"/>
              </a:spcBef>
              <a:spcAft>
                <a:spcPts val="0"/>
              </a:spcAft>
              <a:buClr>
                <a:schemeClr val="dk1"/>
              </a:buClr>
              <a:buSzPts val="1800"/>
              <a:buNone/>
            </a:pPr>
            <a:r>
              <a:rPr lang="en-GB" sz="1600" b="1"/>
              <a:t>Nota de seguridad</a:t>
            </a:r>
            <a:r>
              <a:rPr lang="en-GB" sz="1600"/>
              <a:t>: nunca conectes directamente los pines GND y 3V, ya que podrías dañar tu micro:bit.</a:t>
            </a:r>
            <a:endParaRPr/>
          </a:p>
        </p:txBody>
      </p:sp>
      <p:sp>
        <p:nvSpPr>
          <p:cNvPr id="108" name="Google Shape;108;g35d6a68a0a1_0_136"/>
          <p:cNvSpPr txBox="1">
            <a:spLocks noGrp="1"/>
          </p:cNvSpPr>
          <p:nvPr>
            <p:ph type="body" idx="1"/>
          </p:nvPr>
        </p:nvSpPr>
        <p:spPr>
          <a:xfrm>
            <a:off x="50929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Font typeface="Arial"/>
              <a:buNone/>
            </a:pPr>
            <a:r>
              <a:rPr lang="en-GB" sz="2000" b="1">
                <a:solidFill>
                  <a:srgbClr val="00A000"/>
                </a:solidFill>
              </a:rPr>
              <a:t>Función del micro:bit: pines</a:t>
            </a:r>
            <a:endParaRPr/>
          </a:p>
          <a:p>
            <a:pPr marL="0" lvl="0" indent="0" algn="l" rtl="0">
              <a:lnSpc>
                <a:spcPct val="90000"/>
              </a:lnSpc>
              <a:spcBef>
                <a:spcPts val="1000"/>
              </a:spcBef>
              <a:spcAft>
                <a:spcPts val="0"/>
              </a:spcAft>
              <a:buClr>
                <a:schemeClr val="dk1"/>
              </a:buClr>
              <a:buSzPts val="1800"/>
              <a:buFont typeface="Arial"/>
              <a:buNone/>
            </a:pPr>
            <a:r>
              <a:rPr lang="en-GB" sz="1600"/>
              <a:t>En el borde inferior del micro:bit hay 25 tiras doradas llamadas </a:t>
            </a:r>
            <a:r>
              <a:rPr lang="en-GB" sz="1600" b="1"/>
              <a:t>pines</a:t>
            </a:r>
            <a:r>
              <a:rPr lang="en-GB" sz="1600"/>
              <a:t>. Estos pines te permiten a ti y a tus alumnos dar rienda suelta a su creatividad. Puedes crear circuitos, conectar elementos externos como timbres y motores, y realizar proyectos divertidos. </a:t>
            </a:r>
            <a:endParaRPr/>
          </a:p>
          <a:p>
            <a:pPr marL="185732" lvl="0" indent="-71432" algn="l" rtl="0">
              <a:lnSpc>
                <a:spcPct val="90000"/>
              </a:lnSpc>
              <a:spcBef>
                <a:spcPts val="0"/>
              </a:spcBef>
              <a:spcAft>
                <a:spcPts val="0"/>
              </a:spcAft>
              <a:buClr>
                <a:schemeClr val="dk1"/>
              </a:buClr>
              <a:buSzPts val="1800"/>
              <a:buFont typeface="Arial"/>
              <a:buNone/>
            </a:pPr>
            <a:endParaRPr sz="1600"/>
          </a:p>
          <a:p>
            <a:pPr marL="0" lvl="0" indent="0" algn="l" rtl="0">
              <a:lnSpc>
                <a:spcPct val="90000"/>
              </a:lnSpc>
              <a:spcBef>
                <a:spcPts val="0"/>
              </a:spcBef>
              <a:spcAft>
                <a:spcPts val="0"/>
              </a:spcAft>
              <a:buClr>
                <a:schemeClr val="dk1"/>
              </a:buClr>
              <a:buSzPts val="1800"/>
              <a:buFont typeface="Arial"/>
              <a:buNone/>
            </a:pPr>
            <a:r>
              <a:rPr lang="en-GB" sz="1600"/>
              <a:t>Hay cinco pines grandes: 0, 1, 2, 3 V y GND. Los pines 0, 1 y 2 se pueden utilizar como pines táctiles. El pin de 3 V suministra energía. El GND (tierra) se utiliza para completar los circuitos eléctricos.</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Font typeface="Arial"/>
              <a:buNone/>
            </a:pPr>
            <a:endParaRPr sz="16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Font typeface="Arial"/>
              <a:buNone/>
            </a:pPr>
            <a:endParaRPr sz="1600"/>
          </a:p>
        </p:txBody>
      </p:sp>
      <p:pic>
        <p:nvPicPr>
          <p:cNvPr id="109" name="Google Shape;109;g35d6a68a0a1_0_136" descr="Ilustración de una placa de micro:bit con una pinza cocodrilo conectada al pin 0. El otro extremo de la pinza está conectado a un trozo de papel de aluminio."/>
          <p:cNvPicPr preferRelativeResize="0"/>
          <p:nvPr/>
        </p:nvPicPr>
        <p:blipFill rotWithShape="1">
          <a:blip r:embed="rId3">
            <a:alphaModFix/>
          </a:blip>
          <a:srcRect/>
          <a:stretch/>
        </p:blipFill>
        <p:spPr>
          <a:xfrm>
            <a:off x="5458630" y="4702254"/>
            <a:ext cx="3400776" cy="1622233"/>
          </a:xfrm>
          <a:prstGeom prst="rect">
            <a:avLst/>
          </a:prstGeom>
          <a:noFill/>
          <a:ln>
            <a:noFill/>
          </a:ln>
        </p:spPr>
      </p:pic>
      <p:grpSp>
        <p:nvGrpSpPr>
          <p:cNvPr id="110" name="Google Shape;110;g35d6a68a0a1_0_136"/>
          <p:cNvGrpSpPr/>
          <p:nvPr/>
        </p:nvGrpSpPr>
        <p:grpSpPr>
          <a:xfrm rot="4042808">
            <a:off x="8733555" y="726493"/>
            <a:ext cx="650811" cy="659761"/>
            <a:chOff x="7572716" y="3272053"/>
            <a:chExt cx="489368" cy="496098"/>
          </a:xfrm>
        </p:grpSpPr>
        <p:sp>
          <p:nvSpPr>
            <p:cNvPr id="111" name="Google Shape;111;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2" name="Google Shape;112;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3" name="Google Shape;113;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4" name="Google Shape;114;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5" name="Google Shape;115;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6" name="Google Shape;116;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17" name="Google Shape;117;g35d6a68a0a1_0_136" descr="decorativo"/>
          <p:cNvPicPr preferRelativeResize="0"/>
          <p:nvPr/>
        </p:nvPicPr>
        <p:blipFill rotWithShape="1">
          <a:blip r:embed="rId4">
            <a:alphaModFix/>
          </a:blip>
          <a:srcRect/>
          <a:stretch/>
        </p:blipFill>
        <p:spPr>
          <a:xfrm>
            <a:off x="8286302" y="829444"/>
            <a:ext cx="192617" cy="19261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365ab73c13e_0_31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294" name="Google Shape;294;g365ab73c13e_0_3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20</a:t>
            </a:fld>
            <a:endParaRPr/>
          </a:p>
        </p:txBody>
      </p:sp>
      <p:sp>
        <p:nvSpPr>
          <p:cNvPr id="295" name="Google Shape;295;g365ab73c13e_0_3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296" name="Google Shape;296;g365ab73c13e_0_315"/>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50" b="1" i="0" u="none" strike="noStrike" cap="none">
                <a:solidFill>
                  <a:srgbClr val="CD0364"/>
                </a:solidFill>
                <a:latin typeface="Helvetica Neue"/>
                <a:ea typeface="Helvetica Neue"/>
                <a:cs typeface="Helvetica Neue"/>
                <a:sym typeface="Helvetica Neue"/>
              </a:rPr>
              <a:t>Busca el bloque «tono de llamada Do central» </a:t>
            </a:r>
            <a:r>
              <a:rPr lang="en-GB" sz="1450" b="0" i="0" u="none" strike="noStrike" cap="none">
                <a:solidFill>
                  <a:schemeClr val="dk1"/>
                </a:solidFill>
                <a:latin typeface="Helvetica Neue"/>
                <a:ea typeface="Helvetica Neue"/>
                <a:cs typeface="Helvetica Neue"/>
                <a:sym typeface="Helvetica Neue"/>
              </a:rPr>
              <a:t>en la sección Música y añádelo justo debajo del bloque del ícono. </a:t>
            </a:r>
            <a:r>
              <a:rPr lang="en-GB" sz="1450" b="1" i="0" u="none" strike="noStrike" cap="none">
                <a:solidFill>
                  <a:schemeClr val="dk1"/>
                </a:solidFill>
                <a:latin typeface="Helvetica Neue"/>
                <a:ea typeface="Helvetica Neue"/>
                <a:cs typeface="Helvetica Neue"/>
                <a:sym typeface="Helvetica Neue"/>
              </a:rPr>
              <a:t>Si</a:t>
            </a:r>
            <a:r>
              <a:rPr lang="en-GB" sz="1450" b="0" i="0" u="none" strike="noStrike" cap="none">
                <a:solidFill>
                  <a:schemeClr val="dk1"/>
                </a:solidFill>
                <a:latin typeface="Helvetica Neue"/>
                <a:ea typeface="Helvetica Neue"/>
                <a:cs typeface="Helvetica Neue"/>
                <a:sym typeface="Helvetica Neue"/>
              </a:rPr>
              <a:t> se completa el circuito, ahora sonará el do central.</a:t>
            </a:r>
            <a:endParaRPr/>
          </a:p>
        </p:txBody>
      </p:sp>
      <p:sp>
        <p:nvSpPr>
          <p:cNvPr id="297" name="Google Shape;297;g365ab73c13e_0_315"/>
          <p:cNvSpPr/>
          <p:nvPr/>
        </p:nvSpPr>
        <p:spPr>
          <a:xfrm>
            <a:off x="3079475" y="1829450"/>
            <a:ext cx="30441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500" b="1" i="0" u="none" strike="noStrike" cap="none">
                <a:solidFill>
                  <a:srgbClr val="CD0364"/>
                </a:solidFill>
                <a:latin typeface="Helvetica Neue"/>
                <a:ea typeface="Helvetica Neue"/>
                <a:cs typeface="Helvetica Neue"/>
                <a:sym typeface="Helvetica Neue"/>
              </a:rPr>
              <a:t>Busca otro bloque «Tono de llamada do central» </a:t>
            </a:r>
            <a:r>
              <a:rPr lang="en-GB" sz="1500" b="0" i="0" u="none" strike="noStrike" cap="none">
                <a:solidFill>
                  <a:schemeClr val="dk1"/>
                </a:solidFill>
                <a:latin typeface="Helvetica Neue"/>
                <a:ea typeface="Helvetica Neue"/>
                <a:cs typeface="Helvetica Neue"/>
                <a:sym typeface="Helvetica Neue"/>
              </a:rPr>
              <a:t>en la sección Música e insértalo en el espacio debajo de «else».  Cambia el do central a 0 Hz. </a:t>
            </a:r>
            <a:endParaRPr/>
          </a:p>
          <a:p>
            <a:pPr marL="0" marR="0" lvl="0" indent="0" algn="l" rtl="0">
              <a:lnSpc>
                <a:spcPct val="110000"/>
              </a:lnSpc>
              <a:spcBef>
                <a:spcPts val="1300"/>
              </a:spcBef>
              <a:spcAft>
                <a:spcPts val="0"/>
              </a:spcAft>
              <a:buClr>
                <a:srgbClr val="000000"/>
              </a:buClr>
              <a:buSzPts val="1700"/>
              <a:buFont typeface="Arial"/>
              <a:buNone/>
            </a:pPr>
            <a:r>
              <a:rPr lang="en-GB" sz="1500" b="0" i="0" u="none" strike="noStrike" cap="none">
                <a:solidFill>
                  <a:schemeClr val="dk1"/>
                </a:solidFill>
                <a:latin typeface="Helvetica Neue"/>
                <a:ea typeface="Helvetica Neue"/>
                <a:cs typeface="Helvetica Neue"/>
                <a:sym typeface="Helvetica Neue"/>
              </a:rPr>
              <a:t>Esto significa que no se oirá ningún ruido si no hay circuito.</a:t>
            </a:r>
            <a:endParaRPr/>
          </a:p>
        </p:txBody>
      </p:sp>
      <p:sp>
        <p:nvSpPr>
          <p:cNvPr id="298" name="Google Shape;298;g365ab73c13e_0_315"/>
          <p:cNvSpPr/>
          <p:nvPr/>
        </p:nvSpPr>
        <p:spPr>
          <a:xfrm>
            <a:off x="6380375" y="1829175"/>
            <a:ext cx="2845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550" b="1" i="0" u="none" strike="noStrike" cap="none">
                <a:solidFill>
                  <a:srgbClr val="CD0364"/>
                </a:solidFill>
                <a:latin typeface="Helvetica Neue"/>
                <a:ea typeface="Helvetica Neue"/>
                <a:cs typeface="Helvetica Neue"/>
                <a:sym typeface="Helvetica Neue"/>
              </a:rPr>
              <a:t>Busca el bloque «borrar pantalla» </a:t>
            </a:r>
            <a:r>
              <a:rPr lang="en-GB" sz="1550" b="0" i="0" u="none" strike="noStrike" cap="none">
                <a:solidFill>
                  <a:schemeClr val="dk1"/>
                </a:solidFill>
                <a:latin typeface="Helvetica Neue"/>
                <a:ea typeface="Helvetica Neue"/>
                <a:cs typeface="Helvetica Neue"/>
                <a:sym typeface="Helvetica Neue"/>
              </a:rPr>
              <a:t>en la sección Básico y colócalo debajo del bloque del tono de llamada. </a:t>
            </a:r>
            <a:r>
              <a:rPr lang="en-GB" sz="1550" b="1" i="0" u="none" strike="noStrike" cap="none">
                <a:solidFill>
                  <a:schemeClr val="dk1"/>
                </a:solidFill>
                <a:latin typeface="Helvetica Neue"/>
                <a:ea typeface="Helvetica Neue"/>
                <a:cs typeface="Helvetica Neue"/>
                <a:sym typeface="Helvetica Neue"/>
              </a:rPr>
              <a:t>Si</a:t>
            </a:r>
            <a:r>
              <a:rPr lang="en-GB" sz="1550" b="0" i="0" u="none" strike="noStrike" cap="none">
                <a:solidFill>
                  <a:schemeClr val="dk1"/>
                </a:solidFill>
                <a:latin typeface="Helvetica Neue"/>
                <a:ea typeface="Helvetica Neue"/>
                <a:cs typeface="Helvetica Neue"/>
                <a:sym typeface="Helvetica Neue"/>
              </a:rPr>
              <a:t> no se detecta ningún circuito, se borra la pantalla led.</a:t>
            </a:r>
            <a:endParaRPr/>
          </a:p>
        </p:txBody>
      </p:sp>
      <p:sp>
        <p:nvSpPr>
          <p:cNvPr id="299" name="Google Shape;299;g365ab73c13e_0_315"/>
          <p:cNvSpPr txBox="1"/>
          <p:nvPr/>
        </p:nvSpPr>
        <p:spPr>
          <a:xfrm>
            <a:off x="681025" y="1210553"/>
            <a:ext cx="56994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Compilar el código: continuación de para siempre:</a:t>
            </a:r>
            <a:endParaRPr/>
          </a:p>
        </p:txBody>
      </p:sp>
      <p:sp>
        <p:nvSpPr>
          <p:cNvPr id="300" name="Google Shape;300;g365ab73c13e_0_315"/>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01" name="Google Shape;301;g365ab73c13e_0_315"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3">
            <a:alphaModFix/>
          </a:blip>
          <a:srcRect/>
          <a:stretch/>
        </p:blipFill>
        <p:spPr>
          <a:xfrm>
            <a:off x="966099" y="1916475"/>
            <a:ext cx="1655148" cy="1608389"/>
          </a:xfrm>
          <a:prstGeom prst="rect">
            <a:avLst/>
          </a:prstGeom>
          <a:noFill/>
          <a:ln>
            <a:noFill/>
          </a:ln>
        </p:spPr>
      </p:pic>
      <p:pic>
        <p:nvPicPr>
          <p:cNvPr id="302" name="Google Shape;302;g365ab73c13e_0_315"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4">
            <a:alphaModFix/>
          </a:blip>
          <a:srcRect/>
          <a:stretch/>
        </p:blipFill>
        <p:spPr>
          <a:xfrm>
            <a:off x="3683824" y="1966375"/>
            <a:ext cx="1736126" cy="1804801"/>
          </a:xfrm>
          <a:prstGeom prst="rect">
            <a:avLst/>
          </a:prstGeom>
          <a:noFill/>
          <a:ln>
            <a:noFill/>
          </a:ln>
        </p:spPr>
      </p:pic>
      <p:pic>
        <p:nvPicPr>
          <p:cNvPr id="303" name="Google Shape;303;g365ab73c13e_0_315" descr="Código basado en bloques para un micro:bit utilizado por un profesor junto con los alumnos para comprobar si se ha creado un circuito utilizando los pines, las pinzas de cocodrilo y el material conductor."/>
          <p:cNvPicPr preferRelativeResize="0"/>
          <p:nvPr/>
        </p:nvPicPr>
        <p:blipFill rotWithShape="1">
          <a:blip r:embed="rId5">
            <a:alphaModFix/>
          </a:blip>
          <a:srcRect/>
          <a:stretch/>
        </p:blipFill>
        <p:spPr>
          <a:xfrm>
            <a:off x="6695010" y="2002000"/>
            <a:ext cx="1830874" cy="2151552"/>
          </a:xfrm>
          <a:prstGeom prst="rect">
            <a:avLst/>
          </a:prstGeom>
          <a:noFill/>
          <a:ln>
            <a:noFill/>
          </a:ln>
        </p:spPr>
      </p:pic>
      <p:pic>
        <p:nvPicPr>
          <p:cNvPr id="304" name="Google Shape;304;g365ab73c13e_0_315" descr="Ilustración de un educador delante de una pizarra vacía utilizada para señalar las actividades dirigidas por el profesor en esta página"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10" name="Google Shape;310;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11" name="Google Shape;311;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700" b="1" i="1">
                <a:solidFill>
                  <a:srgbClr val="CD0364"/>
                </a:solidFill>
              </a:rPr>
              <a:t>Utiliza tu micro:bit para recopilar datos:</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Prueba </a:t>
            </a:r>
            <a:r>
              <a:rPr lang="en-GB" sz="1700"/>
              <a:t>el código utilizando el simulador y luego </a:t>
            </a:r>
            <a:r>
              <a:rPr lang="en-GB" sz="1700" b="1">
                <a:solidFill>
                  <a:srgbClr val="CD0364"/>
                </a:solidFill>
              </a:rPr>
              <a:t>descárgalo</a:t>
            </a:r>
            <a:r>
              <a:rPr lang="en-GB" sz="1700"/>
              <a:t> en su micro:bit.</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Desconecta</a:t>
            </a:r>
            <a:r>
              <a:rPr lang="en-GB" sz="1700" b="1">
                <a:solidFill>
                  <a:srgbClr val="2993D6"/>
                </a:solidFill>
              </a:rPr>
              <a:t> </a:t>
            </a:r>
            <a:r>
              <a:rPr lang="en-GB" sz="1700"/>
              <a:t>el micro:bit y </a:t>
            </a:r>
            <a:r>
              <a:rPr lang="en-GB" sz="1700" b="1">
                <a:solidFill>
                  <a:srgbClr val="CD0364"/>
                </a:solidFill>
              </a:rPr>
              <a:t>conecta</a:t>
            </a:r>
            <a:r>
              <a:rPr lang="en-GB" sz="1700"/>
              <a:t> la batería. </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Conecta</a:t>
            </a:r>
            <a:r>
              <a:rPr lang="en-GB" sz="1700"/>
              <a:t> dos pinzas de cocodrilo: una al pin 1 y otra al pin GND. </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Comprueba </a:t>
            </a:r>
            <a:r>
              <a:rPr lang="en-GB" sz="1700" b="1">
                <a:solidFill>
                  <a:srgbClr val="2993D6"/>
                </a:solidFill>
              </a:rPr>
              <a:t> </a:t>
            </a:r>
            <a:r>
              <a:rPr lang="en-GB" sz="1700"/>
              <a:t>la conductividad de los materiales tocándolos con los otros extremos de las pinzas cocodrilo (tanto la conectada al pin 1 como la conectada al GND).</a:t>
            </a:r>
            <a:endParaRPr/>
          </a:p>
          <a:p>
            <a:pPr marL="457200" lvl="0" indent="-342900" algn="l" rtl="0">
              <a:lnSpc>
                <a:spcPct val="110000"/>
              </a:lnSpc>
              <a:spcBef>
                <a:spcPts val="1300"/>
              </a:spcBef>
              <a:spcAft>
                <a:spcPts val="0"/>
              </a:spcAft>
              <a:buClr>
                <a:srgbClr val="CD0364"/>
              </a:buClr>
              <a:buSzPts val="1800"/>
              <a:buChar char="•"/>
            </a:pPr>
            <a:r>
              <a:rPr lang="en-GB" sz="1700" b="1">
                <a:solidFill>
                  <a:srgbClr val="CD0364"/>
                </a:solidFill>
              </a:rPr>
              <a:t>Anota </a:t>
            </a:r>
            <a:r>
              <a:rPr lang="en-GB" sz="1700" b="1">
                <a:solidFill>
                  <a:srgbClr val="2993D6"/>
                </a:solidFill>
              </a:rPr>
              <a:t> </a:t>
            </a:r>
            <a:r>
              <a:rPr lang="en-GB" sz="1700"/>
              <a:t>qué materiales son conductores y </a:t>
            </a:r>
            <a:r>
              <a:rPr lang="en-GB" sz="1700" b="1">
                <a:solidFill>
                  <a:srgbClr val="CD0364"/>
                </a:solidFill>
              </a:rPr>
              <a:t>comenta</a:t>
            </a:r>
            <a:r>
              <a:rPr lang="en-GB" sz="1700"/>
              <a:t> tus observaciones. ¿Qué observas y qué te sorprenden de los resultados? </a:t>
            </a:r>
            <a:endParaRPr/>
          </a:p>
        </p:txBody>
      </p:sp>
      <p:sp>
        <p:nvSpPr>
          <p:cNvPr id="312" name="Google Shape;312;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13" name="Google Shape;313;g365ab73c13e_0_354" descr="Ilustración de una placa de micro:bit con una pinza de cocodrilo conectada al pin 0. Una segunda pinza de cocodrilo está conectada al GND." title="Screenshot 2025-06-16 at 18.01.18.png"/>
          <p:cNvPicPr preferRelativeResize="0"/>
          <p:nvPr/>
        </p:nvPicPr>
        <p:blipFill rotWithShape="1">
          <a:blip r:embed="rId3">
            <a:alphaModFix/>
          </a:blip>
          <a:srcRect/>
          <a:stretch/>
        </p:blipFill>
        <p:spPr>
          <a:xfrm>
            <a:off x="5783101" y="5165047"/>
            <a:ext cx="2150295" cy="1191300"/>
          </a:xfrm>
          <a:prstGeom prst="rect">
            <a:avLst/>
          </a:prstGeom>
          <a:noFill/>
          <a:ln>
            <a:noFill/>
          </a:ln>
        </p:spPr>
      </p:pic>
      <p:pic>
        <p:nvPicPr>
          <p:cNvPr id="314" name="Google Shape;314;g365ab73c13e_0_354"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365ab73c13e_0_12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a:t>
            </a:r>
            <a:endParaRPr/>
          </a:p>
        </p:txBody>
      </p:sp>
      <p:sp>
        <p:nvSpPr>
          <p:cNvPr id="320" name="Google Shape;320;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21" name="Google Shape;321;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22" name="Google Shape;322;g365ab73c13e_0_129"/>
          <p:cNvSpPr txBox="1">
            <a:spLocks noGrp="1"/>
          </p:cNvSpPr>
          <p:nvPr>
            <p:ph type="body" idx="1"/>
          </p:nvPr>
        </p:nvSpPr>
        <p:spPr>
          <a:xfrm>
            <a:off x="681036" y="1367473"/>
            <a:ext cx="8544000" cy="4790398"/>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los pines para comprobar si se ha creado un circuito. Si se ha cerrado el circuito, el micro:bit percibe que se ha pulsado el pin P1. </a:t>
            </a:r>
            <a:endParaRPr/>
          </a:p>
        </p:txBody>
      </p:sp>
      <p:sp>
        <p:nvSpPr>
          <p:cNvPr id="323" name="Google Shape;323;g365ab73c13e_0_129"/>
          <p:cNvSpPr/>
          <p:nvPr/>
        </p:nvSpPr>
        <p:spPr>
          <a:xfrm>
            <a:off x="741400" y="2171925"/>
            <a:ext cx="5910600" cy="3982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Este proyecto está en un bucle infinito, lo que significa que ejecuta el código constantemente (y comprueba si se ha creado un circuito).</a:t>
            </a:r>
            <a:endParaRPr/>
          </a:p>
          <a:p>
            <a:pPr marL="0" marR="0" lvl="0" indent="0" algn="l" rtl="0">
              <a:lnSpc>
                <a:spcPct val="110000"/>
              </a:lnSpc>
              <a:spcBef>
                <a:spcPts val="1300"/>
              </a:spcBef>
              <a:spcAft>
                <a:spcPts val="0"/>
              </a:spcAft>
              <a:buClr>
                <a:schemeClr val="dk1"/>
              </a:buClr>
              <a:buSzPts val="1600"/>
              <a:buFont typeface="Arial"/>
              <a:buNone/>
            </a:pPr>
            <a:r>
              <a:rPr lang="en-GB" sz="1600" b="0" i="0" u="none" strike="noStrike" cap="none">
                <a:solidFill>
                  <a:schemeClr val="dk1"/>
                </a:solidFill>
                <a:latin typeface="Helvetica Neue"/>
                <a:ea typeface="Helvetica Neue"/>
                <a:cs typeface="Helvetica Neue"/>
                <a:sym typeface="Helvetica Neue"/>
              </a:rPr>
              <a:t>También utiliza selecciones/condicionales para comprobar si se ha cumplido una condición, concretamente si se ha completado un circuito.  </a:t>
            </a:r>
            <a:br>
              <a:rPr lang="en-GB" sz="1600" b="0" i="0" u="none" strike="noStrike" cap="none">
                <a:solidFill>
                  <a:schemeClr val="dk1"/>
                </a:solidFill>
                <a:latin typeface="Helvetica Neue"/>
                <a:ea typeface="Helvetica Neue"/>
                <a:cs typeface="Helvetica Neue"/>
                <a:sym typeface="Helvetica Neue"/>
              </a:rPr>
            </a:br>
            <a:br>
              <a:rPr lang="en-GB" sz="1600" b="0" i="0" u="none" strike="noStrike" cap="none">
                <a:solidFill>
                  <a:schemeClr val="dk1"/>
                </a:solidFill>
                <a:latin typeface="Helvetica Neue"/>
                <a:ea typeface="Helvetica Neue"/>
                <a:cs typeface="Helvetica Neue"/>
                <a:sym typeface="Helvetica Neue"/>
              </a:rPr>
            </a:br>
            <a:r>
              <a:rPr lang="en-GB" sz="1600" b="0" i="0" u="none" strike="noStrike" cap="none">
                <a:solidFill>
                  <a:schemeClr val="dk1"/>
                </a:solidFill>
                <a:latin typeface="Helvetica Neue"/>
                <a:ea typeface="Helvetica Neue"/>
                <a:cs typeface="Helvetica Neue"/>
                <a:sym typeface="Helvetica Neue"/>
              </a:rPr>
              <a:t>Si se ha completado el circuito (se ha pulsado el pin P1), aparecerá un corazón en la pantalla led y se reproducirá una nota do central. </a:t>
            </a:r>
            <a:endParaRPr/>
          </a:p>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no hay circuito, la pantalla permanecerá en blanco y no se reproducirá ningún sonido. </a:t>
            </a:r>
            <a:endParaRPr/>
          </a:p>
        </p:txBody>
      </p:sp>
      <p:pic>
        <p:nvPicPr>
          <p:cNvPr id="324" name="Google Shape;324;g365ab73c13e_0_129" descr="Código basado en bloques para un micro:bit que comprueba si se ha creado un circuito utilizando los pines, las pinzas cocodrilo y el material conductor." title="Screenshot 2025-06-16 at 18.02.28.png"/>
          <p:cNvPicPr preferRelativeResize="0"/>
          <p:nvPr/>
        </p:nvPicPr>
        <p:blipFill rotWithShape="1">
          <a:blip r:embed="rId3">
            <a:alphaModFix/>
          </a:blip>
          <a:srcRect/>
          <a:stretch/>
        </p:blipFill>
        <p:spPr>
          <a:xfrm>
            <a:off x="6825021" y="2802775"/>
            <a:ext cx="2730475" cy="2990824"/>
          </a:xfrm>
          <a:prstGeom prst="rect">
            <a:avLst/>
          </a:prstGeom>
          <a:noFill/>
          <a:ln w="19050" cap="flat" cmpd="sng">
            <a:solidFill>
              <a:srgbClr val="CD0364"/>
            </a:solidFill>
            <a:prstDash val="solid"/>
            <a:round/>
            <a:headEnd type="none" w="sm" len="sm"/>
            <a:tailEnd type="none" w="sm" len="sm"/>
          </a:ln>
        </p:spPr>
      </p:pic>
      <p:pic>
        <p:nvPicPr>
          <p:cNvPr id="325" name="Google Shape;325;g365ab73c13e_0_129" descr="decorativo" title="Inspired_green@4x-100 (1).jpg"/>
          <p:cNvPicPr preferRelativeResize="0"/>
          <p:nvPr/>
        </p:nvPicPr>
        <p:blipFill rotWithShape="1">
          <a:blip r:embed="rId4">
            <a:alphaModFix/>
          </a:blip>
          <a:srcRect/>
          <a:stretch/>
        </p:blipFill>
        <p:spPr>
          <a:xfrm rot="629437">
            <a:off x="7963675" y="231850"/>
            <a:ext cx="786126" cy="10693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331" name="Google Shape;331;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del conductivímetro</a:t>
            </a:r>
            <a:endParaRPr/>
          </a:p>
        </p:txBody>
      </p:sp>
      <p:sp>
        <p:nvSpPr>
          <p:cNvPr id="337" name="Google Shape;337;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38" name="Google Shape;338;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00A000"/>
              </a:buClr>
              <a:buSzPts val="1800"/>
              <a:buChar char="•"/>
            </a:pPr>
            <a:r>
              <a:rPr lang="en-GB" sz="1800"/>
              <a:t>Ajusta el código para mostrar un ícono diferente o reproducir un sonido diferente si el material es conductor.</a:t>
            </a:r>
            <a:endParaRPr/>
          </a:p>
          <a:p>
            <a:pPr marL="318151" lvl="0" indent="-309553" algn="l" rtl="0">
              <a:lnSpc>
                <a:spcPct val="110000"/>
              </a:lnSpc>
              <a:spcBef>
                <a:spcPts val="1300"/>
              </a:spcBef>
              <a:spcAft>
                <a:spcPts val="0"/>
              </a:spcAft>
              <a:buClr>
                <a:srgbClr val="00A000"/>
              </a:buClr>
              <a:buSzPts val="1800"/>
              <a:buChar char="•"/>
            </a:pPr>
            <a:r>
              <a:rPr lang="en-GB" sz="1800"/>
              <a:t>Prueba una amplia gama de materiales con tu conductivímetro, como mina de lápiz, plastilina PlayDoh y papel de seda seco y húmedo.</a:t>
            </a:r>
            <a:endParaRPr/>
          </a:p>
          <a:p>
            <a:pPr marL="318151" lvl="0" indent="-309553" algn="l" rtl="0">
              <a:lnSpc>
                <a:spcPct val="110000"/>
              </a:lnSpc>
              <a:spcBef>
                <a:spcPts val="1300"/>
              </a:spcBef>
              <a:spcAft>
                <a:spcPts val="1000"/>
              </a:spcAft>
              <a:buClr>
                <a:srgbClr val="00A000"/>
              </a:buClr>
              <a:buSzPts val="1800"/>
              <a:buChar char="•"/>
            </a:pPr>
            <a:r>
              <a:rPr lang="en-GB" sz="1800"/>
              <a:t>¡Puede ser divertido utilizar a un ser humano como material de prueba! Simplemente sujeten los cables con pinzas de cocodrilo con ambas manos o formen una cadena humana.</a:t>
            </a:r>
            <a:endParaRPr/>
          </a:p>
        </p:txBody>
      </p:sp>
      <p:pic>
        <p:nvPicPr>
          <p:cNvPr id="339" name="Google Shape;339;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pic>
        <p:nvPicPr>
          <p:cNvPr id="340" name="Google Shape;340;g35fa30c4f18_0_51" descr="Ilustración de dos alumnos sentados a una mesa." title="Screenshot 2025-06-16 at 18.17.31.png"/>
          <p:cNvPicPr preferRelativeResize="0"/>
          <p:nvPr/>
        </p:nvPicPr>
        <p:blipFill rotWithShape="1">
          <a:blip r:embed="rId4">
            <a:alphaModFix/>
          </a:blip>
          <a:srcRect/>
          <a:stretch/>
        </p:blipFill>
        <p:spPr>
          <a:xfrm>
            <a:off x="2890669" y="4265807"/>
            <a:ext cx="3298950" cy="2129175"/>
          </a:xfrm>
          <a:prstGeom prst="rect">
            <a:avLst/>
          </a:prstGeom>
          <a:noFill/>
          <a:ln>
            <a:noFill/>
          </a:ln>
        </p:spPr>
      </p:pic>
      <p:grpSp>
        <p:nvGrpSpPr>
          <p:cNvPr id="341" name="Google Shape;341;g35fa30c4f18_0_51"/>
          <p:cNvGrpSpPr/>
          <p:nvPr/>
        </p:nvGrpSpPr>
        <p:grpSpPr>
          <a:xfrm>
            <a:off x="8091682" y="128549"/>
            <a:ext cx="981036" cy="1315129"/>
            <a:chOff x="7405932" y="173599"/>
            <a:chExt cx="981036" cy="1315129"/>
          </a:xfrm>
        </p:grpSpPr>
        <p:grpSp>
          <p:nvGrpSpPr>
            <p:cNvPr id="342" name="Google Shape;342;g35fa30c4f18_0_51"/>
            <p:cNvGrpSpPr/>
            <p:nvPr/>
          </p:nvGrpSpPr>
          <p:grpSpPr>
            <a:xfrm rot="4080661">
              <a:off x="7924640" y="228087"/>
              <a:ext cx="371965" cy="377145"/>
              <a:chOff x="7572716" y="3272053"/>
              <a:chExt cx="489368" cy="496098"/>
            </a:xfrm>
          </p:grpSpPr>
          <p:sp>
            <p:nvSpPr>
              <p:cNvPr id="343" name="Google Shape;343;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44" name="Google Shape;344;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45" name="Google Shape;345;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46" name="Google Shape;346;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47" name="Google Shape;347;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348" name="Google Shape;348;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349" name="Google Shape;349;g35fa30c4f18_0_51" descr="decorativo" title="Surprised_green@4x-100.jpg"/>
            <p:cNvPicPr preferRelativeResize="0"/>
            <p:nvPr/>
          </p:nvPicPr>
          <p:blipFill rotWithShape="1">
            <a:blip r:embed="rId5">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Bucles eternos</a:t>
            </a:r>
            <a:endParaRPr/>
          </a:p>
          <a:p>
            <a:pPr marL="0" lvl="0" indent="0" algn="l" rtl="0">
              <a:lnSpc>
                <a:spcPct val="90000"/>
              </a:lnSpc>
              <a:spcBef>
                <a:spcPts val="812"/>
              </a:spcBef>
              <a:spcAft>
                <a:spcPts val="0"/>
              </a:spcAft>
              <a:buSzPts val="1800"/>
              <a:buNone/>
            </a:pPr>
            <a:r>
              <a:rPr lang="en-GB" sz="1800"/>
              <a:t>Los bucles indican a la computadora que ejecute una instrucción (o un conjunto de instrucciones) una y otra vez. Existen diferentes tipos de bucles, incluyendo bucles infinitos, controlados por conteo y controlados por condiciones.</a:t>
            </a:r>
            <a:endParaRPr/>
          </a:p>
          <a:p>
            <a:pPr marL="0" lvl="0" indent="0" algn="l" rtl="0">
              <a:lnSpc>
                <a:spcPct val="90000"/>
              </a:lnSpc>
              <a:spcBef>
                <a:spcPts val="812"/>
              </a:spcBef>
              <a:spcAft>
                <a:spcPts val="0"/>
              </a:spcAft>
              <a:buSzPts val="1800"/>
              <a:buNone/>
            </a:pPr>
            <a:r>
              <a:rPr lang="en-GB" sz="1800"/>
              <a:t>Este programa utiliza un bucle infinito (bucle sin fin), lo que significa que la computadora repite los mismos pasos sin cesar. En este proyecto, se comprueba constantemente si hay un circuito.</a:t>
            </a:r>
            <a:endParaRPr/>
          </a:p>
          <a:p>
            <a:pPr marL="0" lvl="0" indent="0" algn="l" rtl="0">
              <a:lnSpc>
                <a:spcPct val="90000"/>
              </a:lnSpc>
              <a:spcBef>
                <a:spcPts val="0"/>
              </a:spcBef>
              <a:spcAft>
                <a:spcPts val="0"/>
              </a:spcAft>
              <a:buClr>
                <a:schemeClr val="dk1"/>
              </a:buClr>
              <a:buSzPts val="1100"/>
              <a:buFont typeface="Arial"/>
              <a:buNone/>
            </a:pPr>
            <a:endParaRPr sz="1800"/>
          </a:p>
          <a:p>
            <a:pPr marL="0" lvl="0" indent="0" algn="l" rtl="0">
              <a:lnSpc>
                <a:spcPct val="90000"/>
              </a:lnSpc>
              <a:spcBef>
                <a:spcPts val="0"/>
              </a:spcBef>
              <a:spcAft>
                <a:spcPts val="0"/>
              </a:spcAft>
              <a:buClr>
                <a:schemeClr val="dk1"/>
              </a:buClr>
              <a:buSzPts val="1100"/>
              <a:buFont typeface="Arial"/>
              <a:buNone/>
            </a:pPr>
            <a:endParaRPr sz="1800"/>
          </a:p>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Selección/condicionales</a:t>
            </a:r>
            <a:endParaRPr/>
          </a:p>
          <a:p>
            <a:pPr marL="0" lvl="0" indent="0" algn="l" rtl="0">
              <a:lnSpc>
                <a:spcPct val="90000"/>
              </a:lnSpc>
              <a:spcBef>
                <a:spcPts val="812"/>
              </a:spcBef>
              <a:spcAft>
                <a:spcPts val="0"/>
              </a:spcAft>
              <a:buClr>
                <a:schemeClr val="dk1"/>
              </a:buClr>
              <a:buSzPts val="1100"/>
              <a:buFont typeface="Arial"/>
              <a:buNone/>
            </a:pPr>
            <a:r>
              <a:rPr lang="en-GB" sz="1800"/>
              <a:t>Los condicionales le indican a la computadora que ejecute una instrucción (o conjunto de instrucciones) solo cuando se cumplan determinadas condiciones. Las sentencias «if-then-else» son un tipo de condicional muy común.</a:t>
            </a:r>
            <a:endParaRPr/>
          </a:p>
          <a:p>
            <a:pPr marL="0" lvl="0" indent="0" algn="l" rtl="0">
              <a:lnSpc>
                <a:spcPct val="90000"/>
              </a:lnSpc>
              <a:spcBef>
                <a:spcPts val="812"/>
              </a:spcBef>
              <a:spcAft>
                <a:spcPts val="0"/>
              </a:spcAft>
              <a:buSzPts val="1800"/>
              <a:buNone/>
            </a:pPr>
            <a:r>
              <a:rPr lang="en-GB" sz="1800"/>
              <a:t>Las clases están llenas de condiciones «if-then-else»:: </a:t>
            </a:r>
            <a:endParaRPr/>
          </a:p>
          <a:p>
            <a:pPr marL="457200" lvl="0" indent="-342900" algn="l" rtl="0">
              <a:lnSpc>
                <a:spcPct val="90000"/>
              </a:lnSpc>
              <a:spcBef>
                <a:spcPts val="812"/>
              </a:spcBef>
              <a:spcAft>
                <a:spcPts val="0"/>
              </a:spcAft>
              <a:buSzPts val="1800"/>
              <a:buChar char="•"/>
            </a:pPr>
            <a:r>
              <a:rPr lang="en-GB" sz="1800" b="1"/>
              <a:t>Si</a:t>
            </a:r>
            <a:r>
              <a:rPr lang="en-GB" sz="1800"/>
              <a:t> llueve, </a:t>
            </a:r>
            <a:r>
              <a:rPr lang="en-GB" sz="1800" b="1"/>
              <a:t>entonces</a:t>
            </a:r>
            <a:r>
              <a:rPr lang="en-GB" sz="1800"/>
              <a:t> el recreo se hace en el interior; </a:t>
            </a:r>
            <a:r>
              <a:rPr lang="en-GB" sz="1800" b="1"/>
              <a:t>si no</a:t>
            </a:r>
            <a:r>
              <a:rPr lang="en-GB" sz="1800"/>
              <a:t>, se hace al aire libre</a:t>
            </a:r>
            <a:endParaRPr/>
          </a:p>
        </p:txBody>
      </p:sp>
      <p:sp>
        <p:nvSpPr>
          <p:cNvPr id="124" name="Google Shape;124;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25" name="Google Shape;125;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26" name="Google Shape;126;g3669771b81a_0_13" descr="decorativo" title="Greeting_green@4x.png"/>
          <p:cNvPicPr preferRelativeResize="0"/>
          <p:nvPr/>
        </p:nvPicPr>
        <p:blipFill rotWithShape="1">
          <a:blip r:embed="rId3">
            <a:alphaModFix/>
          </a:blip>
          <a:srcRect/>
          <a:stretch/>
        </p:blipFill>
        <p:spPr>
          <a:xfrm>
            <a:off x="7671575" y="611275"/>
            <a:ext cx="1116592" cy="911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el conductivímetro</a:t>
            </a:r>
            <a:endParaRPr/>
          </a:p>
        </p:txBody>
      </p:sp>
      <p:sp>
        <p:nvSpPr>
          <p:cNvPr id="132" name="Google Shape;132;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33" name="Google Shape;133;g365ab73c13e_0_81"/>
          <p:cNvSpPr txBox="1">
            <a:spLocks noGrp="1"/>
          </p:cNvSpPr>
          <p:nvPr>
            <p:ph type="body" idx="1"/>
          </p:nvPr>
        </p:nvSpPr>
        <p:spPr>
          <a:xfrm>
            <a:off x="681025" y="1548375"/>
            <a:ext cx="78318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1000"/>
              </a:spcBef>
              <a:spcAft>
                <a:spcPts val="0"/>
              </a:spcAft>
              <a:buSzPts val="1800"/>
              <a:buChar char="•"/>
            </a:pPr>
            <a:r>
              <a:rPr lang="en-GB" sz="1800"/>
              <a:t>El conductivímetro utiliza selecciones/condicionales. </a:t>
            </a:r>
            <a:endParaRPr/>
          </a:p>
          <a:p>
            <a:pPr marL="457200" lvl="0" indent="-342900" algn="l" rtl="0">
              <a:lnSpc>
                <a:spcPct val="90000"/>
              </a:lnSpc>
              <a:spcBef>
                <a:spcPts val="1000"/>
              </a:spcBef>
              <a:spcAft>
                <a:spcPts val="0"/>
              </a:spcAft>
              <a:buSzPts val="1800"/>
              <a:buChar char="•"/>
            </a:pPr>
            <a:r>
              <a:rPr lang="en-GB" sz="1800" i="1"/>
              <a:t>Si</a:t>
            </a:r>
            <a:r>
              <a:rPr lang="en-GB" sz="1800"/>
              <a:t> se crea un circuito eléctrico (debido a que el material es conductor), el micro:bit mostrará un corazón en su pantalla led y reproducirá la nota do central.</a:t>
            </a:r>
            <a:endParaRPr/>
          </a:p>
          <a:p>
            <a:pPr marL="457200" lvl="0" indent="-342900" algn="l" rtl="0">
              <a:lnSpc>
                <a:spcPct val="90000"/>
              </a:lnSpc>
              <a:spcBef>
                <a:spcPts val="1000"/>
              </a:spcBef>
              <a:spcAft>
                <a:spcPts val="0"/>
              </a:spcAft>
              <a:buSzPts val="1800"/>
              <a:buChar char="•"/>
            </a:pPr>
            <a:r>
              <a:rPr lang="en-GB" sz="1800" i="1"/>
              <a:t>De lo contrario</a:t>
            </a:r>
            <a:r>
              <a:rPr lang="en-GB" sz="1800"/>
              <a:t>, si no se establece un circuito, el micro:bit borrará su pantalla led y no se reproducirá ninguna nota, ya que se le indica que reproduzca una nota a una frecuencia de 0 Hz.</a:t>
            </a:r>
            <a:endParaRPr/>
          </a:p>
          <a:p>
            <a:pPr marL="457200" lvl="0" indent="-342900" algn="l" rtl="0">
              <a:lnSpc>
                <a:spcPct val="90000"/>
              </a:lnSpc>
              <a:spcBef>
                <a:spcPts val="1000"/>
              </a:spcBef>
              <a:spcAft>
                <a:spcPts val="0"/>
              </a:spcAft>
              <a:buSzPts val="1800"/>
              <a:buChar char="•"/>
            </a:pPr>
            <a:r>
              <a:rPr lang="en-GB" sz="1800"/>
              <a:t>El programa utiliza un bucle infinito para seguir realizando pruebas hasta que el micro:bit se desconecta de la fuente de alimentación.</a:t>
            </a:r>
            <a:endParaRPr/>
          </a:p>
          <a:p>
            <a:pPr marL="0" lvl="0" indent="0" algn="l" rtl="0">
              <a:lnSpc>
                <a:spcPct val="90000"/>
              </a:lnSpc>
              <a:spcBef>
                <a:spcPts val="1000"/>
              </a:spcBef>
              <a:spcAft>
                <a:spcPts val="0"/>
              </a:spcAft>
              <a:buClr>
                <a:schemeClr val="dk1"/>
              </a:buClr>
              <a:buSzPts val="2000"/>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None/>
            </a:pPr>
            <a:endParaRPr/>
          </a:p>
        </p:txBody>
      </p:sp>
      <p:grpSp>
        <p:nvGrpSpPr>
          <p:cNvPr id="134" name="Google Shape;134;g365ab73c13e_0_81"/>
          <p:cNvGrpSpPr/>
          <p:nvPr/>
        </p:nvGrpSpPr>
        <p:grpSpPr>
          <a:xfrm rot="4042808">
            <a:off x="8733555" y="955093"/>
            <a:ext cx="650811" cy="659761"/>
            <a:chOff x="7572716" y="3272053"/>
            <a:chExt cx="489368" cy="496098"/>
          </a:xfrm>
        </p:grpSpPr>
        <p:sp>
          <p:nvSpPr>
            <p:cNvPr id="135" name="Google Shape;135;g365ab73c13e_0_81"/>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7" name="Google Shape;137;g365ab73c13e_0_81"/>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8" name="Google Shape;138;g365ab73c13e_0_81"/>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9" name="Google Shape;139;g365ab73c13e_0_81"/>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40" name="Google Shape;140;g365ab73c13e_0_81"/>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41" name="Google Shape;141;g365ab73c13e_0_81"/>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42" name="Google Shape;142;g365ab73c13e_0_81"/>
          <p:cNvSpPr/>
          <p:nvPr/>
        </p:nvSpPr>
        <p:spPr>
          <a:xfrm>
            <a:off x="584750" y="5302750"/>
            <a:ext cx="82542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prepárate con antelación con dos pinzas de cocodrilo por cada micro:bit y una selección de materiales que conduzcan y no conduzcan la electricidad, como papel de aluminio, papel, tela y fruta. </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8" name="Google Shape;148;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9" name="Google Shape;149;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50" name="Google Shape;150;g35fe6bcad37_0_9"/>
          <p:cNvGraphicFramePr/>
          <p:nvPr/>
        </p:nvGraphicFramePr>
        <p:xfrm>
          <a:off x="775175" y="1276763"/>
          <a:ext cx="3000000" cy="3000000"/>
        </p:xfrm>
        <a:graphic>
          <a:graphicData uri="http://schemas.openxmlformats.org/drawingml/2006/table">
            <a:tbl>
              <a:tblPr>
                <a:noFill/>
                <a:tableStyleId>{160CFC76-DA73-41A0-B3D2-E25527ED5067}</a:tableStyleId>
              </a:tblPr>
              <a:tblGrid>
                <a:gridCol w="1574550">
                  <a:extLst>
                    <a:ext uri="{9D8B030D-6E8A-4147-A177-3AD203B41FA5}">
                      <a16:colId xmlns:a16="http://schemas.microsoft.com/office/drawing/2014/main" val="20000"/>
                    </a:ext>
                  </a:extLst>
                </a:gridCol>
                <a:gridCol w="642645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993D6"/>
                          </a:solidFill>
                          <a:latin typeface="Helvetica Neue"/>
                          <a:ea typeface="Helvetica Neue"/>
                          <a:cs typeface="Helvetica Neue"/>
                          <a:sym typeface="Helvetica Neue"/>
                        </a:rPr>
                        <a:t>Ligero</a:t>
                      </a:r>
                      <a:r>
                        <a:rPr lang="en-GB" sz="1875" u="sng" strike="noStrike" cap="none">
                          <a:solidFill>
                            <a:srgbClr val="2993D6"/>
                          </a:solidFill>
                          <a:latin typeface="Helvetica Neue"/>
                          <a:ea typeface="Helvetica Neue"/>
                          <a:cs typeface="Helvetica Neue"/>
                          <a:sym typeface="Helvetica Neue"/>
                        </a:rPr>
                        <a:t> </a:t>
                      </a:r>
                      <a:endParaRPr u="sng">
                        <a:solidFill>
                          <a:srgbClr val="2993D6"/>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puedo observar el flujo de energía de las corrientes eléctricas utilizando el conductivímetro del micro:bit.</a:t>
                      </a:r>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utilizando el código existente, conecta dos pinzas cocodrilo y comprueba la conductividad de diversos materiales. Recuerda que los seres humanos también pueden conducir la electricidad.</a:t>
                      </a:r>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modificar mi propio programa de medición de conductividad para identificar aislantes y conductores.</a:t>
                      </a:r>
                      <a:endParaRPr/>
                    </a:p>
                  </a:txBody>
                  <a:tcPr marL="91425" marR="91425" marT="91425" marB="91425">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modifica el proyecto inicial para programar tu propio conductivímetro.</a:t>
                      </a:r>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 soy capaz de crear mi propio programa de medición de conductividad para modelar y observar el flujo de energía con corrientes eléctricas.</a:t>
                      </a:r>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programa tu propio conductivímetro desde cero utilizando una sugerencia de proyecto.</a:t>
                      </a:r>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6" name="Google Shape;156;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g35fa30c4f18_0_17" descr="Ilustración de una placa micro:bit con una pinza de cocodrilo conectada a los pines de 3 V y GND con un símbolo de «no» sobre la pinza de cocodrilo." title="Screenshot 2025-10-30 at 14.03.52.png"/>
          <p:cNvPicPr preferRelativeResize="0"/>
          <p:nvPr/>
        </p:nvPicPr>
        <p:blipFill rotWithShape="1">
          <a:blip r:embed="rId3">
            <a:alphaModFix/>
          </a:blip>
          <a:srcRect t="1969" b="1969"/>
          <a:stretch/>
        </p:blipFill>
        <p:spPr>
          <a:xfrm>
            <a:off x="7597400" y="5081452"/>
            <a:ext cx="1235426" cy="1411900"/>
          </a:xfrm>
          <a:prstGeom prst="rect">
            <a:avLst/>
          </a:prstGeom>
          <a:noFill/>
          <a:ln>
            <a:noFill/>
          </a:ln>
        </p:spPr>
      </p:pic>
      <p:sp>
        <p:nvSpPr>
          <p:cNvPr id="162" name="Google Shape;162;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63" name="Google Shape;163;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64" name="Google Shape;164;g35fa30c4f18_0_17"/>
          <p:cNvSpPr txBox="1">
            <a:spLocks noGrp="1"/>
          </p:cNvSpPr>
          <p:nvPr>
            <p:ph type="body" idx="1"/>
          </p:nvPr>
        </p:nvSpPr>
        <p:spPr>
          <a:xfrm>
            <a:off x="681025" y="1395975"/>
            <a:ext cx="8544000" cy="4072200"/>
          </a:xfrm>
          <a:prstGeom prst="rect">
            <a:avLst/>
          </a:prstGeom>
          <a:noFill/>
          <a:ln>
            <a:noFill/>
          </a:ln>
        </p:spPr>
        <p:txBody>
          <a:bodyPr spcFirstLastPara="1" wrap="square" lIns="91425" tIns="45700" rIns="91425" bIns="45700" anchor="t" anchorCtr="0">
            <a:noAutofit/>
          </a:bodyPr>
          <a:lstStyle/>
          <a:p>
            <a:pPr marL="457200" lvl="0" indent="-333375" algn="l" rtl="0">
              <a:lnSpc>
                <a:spcPct val="100000"/>
              </a:lnSpc>
              <a:spcBef>
                <a:spcPts val="1300"/>
              </a:spcBef>
              <a:spcAft>
                <a:spcPts val="0"/>
              </a:spcAft>
              <a:buClr>
                <a:srgbClr val="2993D6"/>
              </a:buClr>
              <a:buSzPts val="1650"/>
              <a:buChar char="•"/>
            </a:pPr>
            <a:r>
              <a:rPr lang="en-GB" sz="1650"/>
              <a:t>Los alumnos descargarán el código en su micro:bit, conectarán dos pinzas de cocodrilo y probarán la conductividad de diferentes materiales.</a:t>
            </a:r>
            <a:endParaRPr sz="1650"/>
          </a:p>
          <a:p>
            <a:pPr marL="914400" lvl="1" indent="-333375" algn="l" rtl="0">
              <a:lnSpc>
                <a:spcPct val="100000"/>
              </a:lnSpc>
              <a:spcBef>
                <a:spcPts val="1300"/>
              </a:spcBef>
              <a:spcAft>
                <a:spcPts val="0"/>
              </a:spcAft>
              <a:buClr>
                <a:srgbClr val="2993D6"/>
              </a:buClr>
              <a:buSzPts val="1650"/>
              <a:buChar char="•"/>
            </a:pPr>
            <a:r>
              <a:rPr lang="en-GB" sz="1650"/>
              <a:t>La hoja de registro del conductivímetro se puede utilizar para registrar qué materiales son conductores y cuáles no. </a:t>
            </a:r>
            <a:endParaRPr sz="1650"/>
          </a:p>
          <a:p>
            <a:pPr marL="457200" lvl="0" indent="-333375" algn="l" rtl="0">
              <a:lnSpc>
                <a:spcPct val="100000"/>
              </a:lnSpc>
              <a:spcBef>
                <a:spcPts val="1300"/>
              </a:spcBef>
              <a:spcAft>
                <a:spcPts val="0"/>
              </a:spcAft>
              <a:buClr>
                <a:srgbClr val="2993D6"/>
              </a:buClr>
              <a:buSzPts val="1650"/>
              <a:buChar char="•"/>
            </a:pPr>
            <a:r>
              <a:rPr lang="en-GB" sz="1650"/>
              <a:t>Recuerda preparar una selección de materiales para que los alumnos comprueben qué conduce la electricidad y qué no. </a:t>
            </a:r>
            <a:endParaRPr sz="1650"/>
          </a:p>
          <a:p>
            <a:pPr marL="457200" lvl="0" indent="-333375" algn="l" rtl="0">
              <a:lnSpc>
                <a:spcPct val="100000"/>
              </a:lnSpc>
              <a:spcBef>
                <a:spcPts val="1300"/>
              </a:spcBef>
              <a:spcAft>
                <a:spcPts val="0"/>
              </a:spcAft>
              <a:buClr>
                <a:srgbClr val="2993D6"/>
              </a:buClr>
              <a:buSzPts val="1650"/>
              <a:buChar char="•"/>
            </a:pPr>
            <a:r>
              <a:rPr lang="en-GB" sz="1650"/>
              <a:t>Anima a los alumnos a que se pongan a prueba como parte del circuito cogidos de la mano. ¡Es un momento maravilloso cuando se den cuenta de que ustedes también pueden hacer un circuito!</a:t>
            </a:r>
            <a:endParaRPr sz="1650"/>
          </a:p>
          <a:p>
            <a:pPr marL="457200" lvl="0" indent="-333373" algn="l" rtl="0">
              <a:lnSpc>
                <a:spcPct val="100000"/>
              </a:lnSpc>
              <a:spcBef>
                <a:spcPts val="1300"/>
              </a:spcBef>
              <a:spcAft>
                <a:spcPts val="1000"/>
              </a:spcAft>
              <a:buClr>
                <a:srgbClr val="2993D6"/>
              </a:buClr>
              <a:buSzPts val="1650"/>
              <a:buChar char="•"/>
            </a:pPr>
            <a:r>
              <a:rPr lang="en-GB" sz="1650"/>
              <a:t>Una vez recopilados los datos, los alumnos pueden utilizarlos para crear gráficos con los que compartir sus conclusiones.</a:t>
            </a:r>
            <a:endParaRPr sz="1650"/>
          </a:p>
        </p:txBody>
      </p:sp>
      <p:pic>
        <p:nvPicPr>
          <p:cNvPr id="165" name="Google Shape;165;g35fa30c4f18_0_17" descr="decorativo"/>
          <p:cNvPicPr preferRelativeResize="0"/>
          <p:nvPr/>
        </p:nvPicPr>
        <p:blipFill rotWithShape="1">
          <a:blip r:embed="rId4">
            <a:alphaModFix/>
          </a:blip>
          <a:srcRect/>
          <a:stretch/>
        </p:blipFill>
        <p:spPr>
          <a:xfrm>
            <a:off x="8310377" y="282688"/>
            <a:ext cx="955218" cy="736882"/>
          </a:xfrm>
          <a:prstGeom prst="rect">
            <a:avLst/>
          </a:prstGeom>
          <a:noFill/>
          <a:ln>
            <a:noFill/>
          </a:ln>
        </p:spPr>
      </p:pic>
      <p:sp>
        <p:nvSpPr>
          <p:cNvPr id="166" name="Google Shape;166;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67" name="Google Shape;167;g35fa30c4f18_0_17"/>
          <p:cNvSpPr/>
          <p:nvPr/>
        </p:nvSpPr>
        <p:spPr>
          <a:xfrm>
            <a:off x="833425" y="5533398"/>
            <a:ext cx="6561300" cy="736800"/>
          </a:xfrm>
          <a:prstGeom prst="roundRect">
            <a:avLst>
              <a:gd name="adj" fmla="val 16667"/>
            </a:avLst>
          </a:prstGeom>
          <a:solidFill>
            <a:srgbClr val="FFFFFF"/>
          </a:solidFill>
          <a:ln w="19050" cap="flat" cmpd="sng">
            <a:solidFill>
              <a:srgbClr val="2993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90000"/>
              </a:lnSpc>
              <a:spcBef>
                <a:spcPts val="812"/>
              </a:spcBef>
              <a:spcAft>
                <a:spcPts val="0"/>
              </a:spcAft>
              <a:buClr>
                <a:schemeClr val="dk1"/>
              </a:buClr>
              <a:buSzPts val="1800"/>
              <a:buFont typeface="Arial"/>
              <a:buNone/>
            </a:pPr>
            <a:r>
              <a:rPr lang="en-GB" sz="1650" b="1" i="0" u="none" strike="noStrike" cap="none">
                <a:solidFill>
                  <a:srgbClr val="2993D6"/>
                </a:solidFill>
                <a:latin typeface="Helvetica Neue"/>
                <a:ea typeface="Helvetica Neue"/>
                <a:cs typeface="Helvetica Neue"/>
                <a:sym typeface="Helvetica Neue"/>
              </a:rPr>
              <a:t>Nota de seguridad</a:t>
            </a:r>
            <a:r>
              <a:rPr lang="en-GB" sz="1650" b="0" i="0" u="none" strike="noStrike" cap="none">
                <a:solidFill>
                  <a:schemeClr val="dk1"/>
                </a:solidFill>
                <a:latin typeface="Helvetica Neue"/>
                <a:ea typeface="Helvetica Neue"/>
                <a:cs typeface="Helvetica Neue"/>
                <a:sym typeface="Helvetica Neue"/>
              </a:rPr>
              <a:t>: nunca conectes directamente los pines GND y 3V, ya que podrías dañar tu micro:bit.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a:t>
            </a:r>
            <a:endParaRPr/>
          </a:p>
        </p:txBody>
      </p:sp>
      <p:sp>
        <p:nvSpPr>
          <p:cNvPr id="173" name="Google Shape;173;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74" name="Google Shape;174;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Abre</a:t>
            </a:r>
            <a:r>
              <a:rPr lang="en-GB" sz="1700"/>
              <a:t> el proyecto: </a:t>
            </a:r>
            <a:r>
              <a:rPr lang="en-GB" sz="1700" u="sng">
                <a:solidFill>
                  <a:schemeClr val="hlink"/>
                </a:solidFill>
                <a:hlinkClick r:id="rId3"/>
              </a:rPr>
              <a:t>mbit.io/us-conductivity</a:t>
            </a:r>
            <a:r>
              <a:rPr lang="en-GB" sz="1700"/>
              <a:t> y </a:t>
            </a:r>
            <a:r>
              <a:rPr lang="en-GB" sz="1700" b="1">
                <a:solidFill>
                  <a:srgbClr val="2A92D6"/>
                </a:solidFill>
              </a:rPr>
              <a:t>d</a:t>
            </a:r>
            <a:r>
              <a:rPr lang="en-GB" sz="1700" b="1">
                <a:solidFill>
                  <a:srgbClr val="2993D6"/>
                </a:solidFill>
              </a:rPr>
              <a:t>escarga</a:t>
            </a:r>
            <a:r>
              <a:rPr lang="en-GB" sz="1700"/>
              <a:t> el código en el micro:bit.</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Desenchufa</a:t>
            </a:r>
            <a:r>
              <a:rPr lang="en-GB" sz="1700"/>
              <a:t> el micro:bit y </a:t>
            </a:r>
            <a:r>
              <a:rPr lang="en-GB" sz="1700" b="1">
                <a:solidFill>
                  <a:srgbClr val="2A92D6"/>
                </a:solidFill>
              </a:rPr>
              <a:t>conecta</a:t>
            </a:r>
            <a:r>
              <a:rPr lang="en-GB" sz="1700"/>
              <a:t> la batería.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Conecta</a:t>
            </a:r>
            <a:r>
              <a:rPr lang="en-GB" sz="1700"/>
              <a:t> dos pinzas de cocodrilo: una al pin 1 y otra al pin GND. </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Comprueba </a:t>
            </a:r>
            <a:r>
              <a:rPr lang="en-GB" sz="1700"/>
              <a:t>la conductividad de los materiales tocándolos con los otros extremos de las pinzas cocodrilo (tanto la conectada al pin 1 como la conectada al GND).</a:t>
            </a:r>
            <a:endParaRPr/>
          </a:p>
          <a:p>
            <a:pPr marL="318151" lvl="0" indent="-309553" algn="l" rtl="0">
              <a:lnSpc>
                <a:spcPct val="110000"/>
              </a:lnSpc>
              <a:spcBef>
                <a:spcPts val="1300"/>
              </a:spcBef>
              <a:spcAft>
                <a:spcPts val="0"/>
              </a:spcAft>
              <a:buClr>
                <a:srgbClr val="2993D6"/>
              </a:buClr>
              <a:buSzPts val="1800"/>
              <a:buChar char="•"/>
            </a:pPr>
            <a:r>
              <a:rPr lang="en-GB" sz="1700" b="1">
                <a:solidFill>
                  <a:srgbClr val="2993D6"/>
                </a:solidFill>
              </a:rPr>
              <a:t>Anota </a:t>
            </a:r>
            <a:r>
              <a:rPr lang="en-GB" sz="1700"/>
              <a:t>qué materiales son conductores y </a:t>
            </a:r>
            <a:r>
              <a:rPr lang="en-GB" sz="1700" b="1">
                <a:solidFill>
                  <a:srgbClr val="2993D6"/>
                </a:solidFill>
              </a:rPr>
              <a:t>comenta</a:t>
            </a:r>
            <a:r>
              <a:rPr lang="en-GB" sz="1700"/>
              <a:t> tus observaciones. ¿Qué observas y qué te sorprenden de los resultados? </a:t>
            </a:r>
            <a:endParaRPr/>
          </a:p>
        </p:txBody>
      </p:sp>
      <p:sp>
        <p:nvSpPr>
          <p:cNvPr id="175" name="Google Shape;175;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6" name="Google Shape;176;g3669771b81a_0_1" descr="Ilustración de una placa de micro:bit con una pinza de cocodrilo conectada al pin 0. Una segunda pinza de cocodrilo está conectada al GND." title="Screenshot 2025-06-16 at 18.01.18.png"/>
          <p:cNvPicPr preferRelativeResize="0"/>
          <p:nvPr/>
        </p:nvPicPr>
        <p:blipFill rotWithShape="1">
          <a:blip r:embed="rId4">
            <a:alphaModFix/>
          </a:blip>
          <a:srcRect/>
          <a:stretch/>
        </p:blipFill>
        <p:spPr>
          <a:xfrm>
            <a:off x="5255951" y="4515751"/>
            <a:ext cx="3322274" cy="1840600"/>
          </a:xfrm>
          <a:prstGeom prst="rect">
            <a:avLst/>
          </a:prstGeom>
          <a:noFill/>
          <a:ln>
            <a:noFill/>
          </a:ln>
        </p:spPr>
      </p:pic>
      <p:pic>
        <p:nvPicPr>
          <p:cNvPr id="177" name="Google Shape;177;g3669771b81a_0_1" descr="Ilustración de un educador delante de una pizarra vacía utilizada para señalar las actividades dirigidas por el profesor en esta página"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a:t>
            </a:r>
            <a:endParaRPr/>
          </a:p>
        </p:txBody>
      </p:sp>
      <p:sp>
        <p:nvSpPr>
          <p:cNvPr id="183" name="Google Shape;183;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84" name="Google Shape;184;g35fa30c4f18_0_96"/>
          <p:cNvSpPr txBox="1">
            <a:spLocks noGrp="1"/>
          </p:cNvSpPr>
          <p:nvPr>
            <p:ph type="body" idx="1"/>
          </p:nvPr>
        </p:nvSpPr>
        <p:spPr>
          <a:xfrm>
            <a:off x="681036" y="1367473"/>
            <a:ext cx="8544000" cy="4790398"/>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00"/>
              <a:t>Este proyecto utiliza los pines para comprobar si se ha creado un circuito. Si se ha creado un circuito, el micro:bit percibe que se ha pulsado el pin P1. </a:t>
            </a:r>
            <a:endParaRPr/>
          </a:p>
        </p:txBody>
      </p:sp>
      <p:sp>
        <p:nvSpPr>
          <p:cNvPr id="185" name="Google Shape;185;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86" name="Google Shape;186;g35fa30c4f18_0_96"/>
          <p:cNvSpPr/>
          <p:nvPr/>
        </p:nvSpPr>
        <p:spPr>
          <a:xfrm>
            <a:off x="741400" y="2167128"/>
            <a:ext cx="5910600" cy="3987172"/>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Este proyecto está en un bucle infinito, lo que significa que ejecuta el código constantemente (y comprueba si se ha creado un circuito).</a:t>
            </a:r>
            <a:endParaRPr/>
          </a:p>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También utiliza selecciones/condicionales para comprobar si se ha cumplido una condición, concretamente si se ha completado un circuito.  </a:t>
            </a:r>
            <a:br>
              <a:rPr lang="en-GB" sz="1600" b="0" i="0" u="none" strike="noStrike" cap="none">
                <a:solidFill>
                  <a:schemeClr val="dk1"/>
                </a:solidFill>
                <a:latin typeface="Helvetica Neue"/>
                <a:ea typeface="Helvetica Neue"/>
                <a:cs typeface="Helvetica Neue"/>
                <a:sym typeface="Helvetica Neue"/>
              </a:rPr>
            </a:br>
            <a:br>
              <a:rPr lang="en-GB" sz="1600" b="0" i="0" u="none" strike="noStrike" cap="none">
                <a:solidFill>
                  <a:schemeClr val="dk1"/>
                </a:solidFill>
                <a:latin typeface="Helvetica Neue"/>
                <a:ea typeface="Helvetica Neue"/>
                <a:cs typeface="Helvetica Neue"/>
                <a:sym typeface="Helvetica Neue"/>
              </a:rPr>
            </a:br>
            <a:r>
              <a:rPr lang="en-GB" sz="1600" b="0" i="0" u="none" strike="noStrike" cap="none">
                <a:solidFill>
                  <a:schemeClr val="dk1"/>
                </a:solidFill>
                <a:latin typeface="Helvetica Neue"/>
                <a:ea typeface="Helvetica Neue"/>
                <a:cs typeface="Helvetica Neue"/>
                <a:sym typeface="Helvetica Neue"/>
              </a:rPr>
              <a:t>Si se ha completado el circuito (se ha pulsado el pin P1), aparecerá un corazón en la pantalla led y se reproducirá una nota do central. </a:t>
            </a:r>
            <a:endParaRPr/>
          </a:p>
          <a:p>
            <a:pPr marL="0" marR="0" lvl="0" indent="0" algn="l" rtl="0">
              <a:lnSpc>
                <a:spcPct val="110000"/>
              </a:lnSpc>
              <a:spcBef>
                <a:spcPts val="1300"/>
              </a:spcBef>
              <a:spcAft>
                <a:spcPts val="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Si no hay circuito, la pantalla permanecerá en blanco y no se reproducirá ningún sonido. </a:t>
            </a:r>
            <a:endParaRPr/>
          </a:p>
        </p:txBody>
      </p:sp>
      <p:pic>
        <p:nvPicPr>
          <p:cNvPr id="187" name="Google Shape;187;g35fa30c4f18_0_96" descr="Código basado en bloques para un micro:bit que comprueba si se ha creado un circuito utilizando los pines, las pinzas cocodrilo y el material conductor." title="Screenshot 2025-06-16 at 18.02.28.png"/>
          <p:cNvPicPr preferRelativeResize="0"/>
          <p:nvPr/>
        </p:nvPicPr>
        <p:blipFill rotWithShape="1">
          <a:blip r:embed="rId3">
            <a:alphaModFix/>
          </a:blip>
          <a:srcRect/>
          <a:stretch/>
        </p:blipFill>
        <p:spPr>
          <a:xfrm>
            <a:off x="6825021" y="2802775"/>
            <a:ext cx="2730475" cy="2990824"/>
          </a:xfrm>
          <a:prstGeom prst="rect">
            <a:avLst/>
          </a:prstGeom>
          <a:noFill/>
          <a:ln w="19050" cap="flat" cmpd="sng">
            <a:solidFill>
              <a:srgbClr val="2A92D6"/>
            </a:solidFill>
            <a:prstDash val="solid"/>
            <a:round/>
            <a:headEnd type="none" w="sm" len="sm"/>
            <a:tailEnd type="none" w="sm" len="sm"/>
          </a:ln>
        </p:spPr>
      </p:pic>
      <p:pic>
        <p:nvPicPr>
          <p:cNvPr id="188" name="Google Shape;188;g35fa30c4f18_0_96" descr="decorativo" title="Inspired_green@4x-100 (1).jpg"/>
          <p:cNvPicPr preferRelativeResize="0"/>
          <p:nvPr/>
        </p:nvPicPr>
        <p:blipFill rotWithShape="1">
          <a:blip r:embed="rId4">
            <a:alphaModFix/>
          </a:blip>
          <a:srcRect/>
          <a:stretch/>
        </p:blipFill>
        <p:spPr>
          <a:xfrm rot="717624">
            <a:off x="8022751" y="231850"/>
            <a:ext cx="727048" cy="9889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2755</Words>
  <Application>Microsoft Macintosh PowerPoint</Application>
  <PresentationFormat>A4 Paper (210x297 mm)</PresentationFormat>
  <Paragraphs>202</Paragraphs>
  <Slides>24</Slides>
  <Notes>24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24</vt:i4>
      </vt:variant>
    </vt:vector>
  </HeadingPairs>
  <TitlesOfParts>
    <vt:vector size="29" baseType="lpstr">
      <vt:lpstr>Arial</vt:lpstr>
      <vt:lpstr>Calibri</vt:lpstr>
      <vt:lpstr>Helvetica Neue</vt:lpstr>
      <vt:lpstr>Office Theme</vt:lpstr>
      <vt:lpstr>Divider Slides</vt:lpstr>
      <vt:lpstr>Lo que necesitas: </vt:lpstr>
      <vt:lpstr>Conductivímetro</vt:lpstr>
      <vt:lpstr>Conceptos de la Informática</vt:lpstr>
      <vt:lpstr>Cómo funciona el conductivímetro</vt:lpstr>
      <vt:lpstr>Elige tu nivel</vt:lpstr>
      <vt:lpstr>PowerPoint Presentation</vt:lpstr>
      <vt:lpstr>Ligero 🌶️ Introducción</vt:lpstr>
      <vt:lpstr>Ligero 🌶️ Pasos de la actividad de los alumnos</vt:lpstr>
      <vt:lpstr>Ligero 🌶️ Detalles del código</vt:lpstr>
      <vt:lpstr>PowerPoint Presentation</vt:lpstr>
      <vt:lpstr>Medio 🌶️🌶️ Introducción</vt:lpstr>
      <vt:lpstr>Medio 🌶️🌶️ Pasos de la actividad de los alumnos 1</vt:lpstr>
      <vt:lpstr>Medio 🌶️🌶️ Pasos de la actividad de los alumnos 2</vt:lpstr>
      <vt:lpstr>Medio 🌶️🌶️ Pasos de la actividad de los alumnos 3</vt:lpstr>
      <vt:lpstr>Medio 🌶️🌶️ Detalles del código</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Detalles del código</vt:lpstr>
      <vt:lpstr>PowerPoint Presentation</vt:lpstr>
      <vt:lpstr>Extensiones del conductivímetro</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2025-12-18T14:31:59Z</dcterms:modified>
  <cp:category/>
</cp:coreProperties>
</file>