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4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906000" cy="6858000" type="A4"/>
  <p:notesSz cx="6858000" cy="9144000"/>
  <p:embeddedFontLst>
    <p:embeddedFont>
      <p:font typeface="Helvetica Neue" panose="020B060402020202020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913">
          <p15:clr>
            <a:srgbClr val="A4A3A4"/>
          </p15:clr>
        </p15:guide>
        <p15:guide id="2" pos="245">
          <p15:clr>
            <a:srgbClr val="A4A3A4"/>
          </p15:clr>
        </p15:guide>
        <p15:guide id="3" orient="horz" pos="769">
          <p15:clr>
            <a:srgbClr val="A4A3A4"/>
          </p15:clr>
        </p15:guide>
        <p15:guide id="4" pos="5995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6" roundtripDataSignature="AMtx7mj2oC4/RKQUukrCQspEn50R9ZH90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4F25AB-BCE4-450A-B13E-39BD27BED483}" v="26" dt="2025-12-17T21:51:45.157"/>
  </p1510:revLst>
</p1510:revInfo>
</file>

<file path=ppt/tableStyles.xml><?xml version="1.0" encoding="utf-8"?>
<a:tblStyleLst xmlns:a="http://schemas.openxmlformats.org/drawingml/2006/main" def="{6FE540FD-B126-4B1A-9217-B74A2DD15F92}">
  <a:tblStyle styleId="{6FE540FD-B126-4B1A-9217-B74A2DD15F9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7"/>
    <p:restoredTop sz="94672"/>
  </p:normalViewPr>
  <p:slideViewPr>
    <p:cSldViewPr snapToGrid="0">
      <p:cViewPr varScale="1">
        <p:scale>
          <a:sx n="112" d="100"/>
          <a:sy n="112" d="100"/>
        </p:scale>
        <p:origin x="1400" y="192"/>
      </p:cViewPr>
      <p:guideLst>
        <p:guide orient="horz" pos="3913"/>
        <p:guide pos="245"/>
        <p:guide orient="horz" pos="769"/>
        <p:guide pos="59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customschemas.google.com/relationships/presentationmetadata" Target="meta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ey Rogers" userId="7RzU5Q6VJGF/i3l9MGdG3CvbLgasbZPao2hiEiIxdvY=" providerId="None" clId="Web-{944F25AB-BCE4-450A-B13E-39BD27BED483}"/>
    <pc:docChg chg="modSld">
      <pc:chgData name="Corey Rogers" userId="7RzU5Q6VJGF/i3l9MGdG3CvbLgasbZPao2hiEiIxdvY=" providerId="None" clId="Web-{944F25AB-BCE4-450A-B13E-39BD27BED483}" dt="2025-12-17T21:51:44.766" v="13" actId="20577"/>
      <pc:docMkLst>
        <pc:docMk/>
      </pc:docMkLst>
      <pc:sldChg chg="modSp">
        <pc:chgData name="Corey Rogers" userId="7RzU5Q6VJGF/i3l9MGdG3CvbLgasbZPao2hiEiIxdvY=" providerId="None" clId="Web-{944F25AB-BCE4-450A-B13E-39BD27BED483}" dt="2025-12-17T21:50:56.969" v="3"/>
        <pc:sldMkLst>
          <pc:docMk/>
          <pc:sldMk cId="0" sldId="260"/>
        </pc:sldMkLst>
        <pc:graphicFrameChg chg="mod modGraphic">
          <ac:chgData name="Corey Rogers" userId="7RzU5Q6VJGF/i3l9MGdG3CvbLgasbZPao2hiEiIxdvY=" providerId="None" clId="Web-{944F25AB-BCE4-450A-B13E-39BD27BED483}" dt="2025-12-17T21:50:56.969" v="3"/>
          <ac:graphicFrameMkLst>
            <pc:docMk/>
            <pc:sldMk cId="0" sldId="260"/>
            <ac:graphicFrameMk id="144" creationId="{00000000-0000-0000-0000-000000000000}"/>
          </ac:graphicFrameMkLst>
        </pc:graphicFrameChg>
      </pc:sldChg>
      <pc:sldChg chg="modSp">
        <pc:chgData name="Corey Rogers" userId="7RzU5Q6VJGF/i3l9MGdG3CvbLgasbZPao2hiEiIxdvY=" providerId="None" clId="Web-{944F25AB-BCE4-450A-B13E-39BD27BED483}" dt="2025-12-17T21:51:36.266" v="10" actId="20577"/>
        <pc:sldMkLst>
          <pc:docMk/>
          <pc:sldMk cId="0" sldId="262"/>
        </pc:sldMkLst>
        <pc:spChg chg="mod">
          <ac:chgData name="Corey Rogers" userId="7RzU5Q6VJGF/i3l9MGdG3CvbLgasbZPao2hiEiIxdvY=" providerId="None" clId="Web-{944F25AB-BCE4-450A-B13E-39BD27BED483}" dt="2025-12-17T21:51:36.266" v="10" actId="20577"/>
          <ac:spMkLst>
            <pc:docMk/>
            <pc:sldMk cId="0" sldId="262"/>
            <ac:spMk id="158" creationId="{00000000-0000-0000-0000-000000000000}"/>
          </ac:spMkLst>
        </pc:spChg>
      </pc:sldChg>
      <pc:sldChg chg="modSp">
        <pc:chgData name="Corey Rogers" userId="7RzU5Q6VJGF/i3l9MGdG3CvbLgasbZPao2hiEiIxdvY=" providerId="None" clId="Web-{944F25AB-BCE4-450A-B13E-39BD27BED483}" dt="2025-12-17T21:51:44.766" v="13" actId="20577"/>
        <pc:sldMkLst>
          <pc:docMk/>
          <pc:sldMk cId="0" sldId="266"/>
        </pc:sldMkLst>
        <pc:spChg chg="mod">
          <ac:chgData name="Corey Rogers" userId="7RzU5Q6VJGF/i3l9MGdG3CvbLgasbZPao2hiEiIxdvY=" providerId="None" clId="Web-{944F25AB-BCE4-450A-B13E-39BD27BED483}" dt="2025-12-17T21:51:44.766" v="13" actId="20577"/>
          <ac:spMkLst>
            <pc:docMk/>
            <pc:sldMk cId="0" sldId="266"/>
            <ac:spMk id="196" creationId="{00000000-0000-0000-0000-000000000000}"/>
          </ac:spMkLst>
        </pc:spChg>
      </pc:sldChg>
      <pc:sldChg chg="modSp">
        <pc:chgData name="Corey Rogers" userId="7RzU5Q6VJGF/i3l9MGdG3CvbLgasbZPao2hiEiIxdvY=" providerId="None" clId="Web-{944F25AB-BCE4-450A-B13E-39BD27BED483}" dt="2025-12-17T21:51:26.344" v="7" actId="20577"/>
        <pc:sldMkLst>
          <pc:docMk/>
          <pc:sldMk cId="0" sldId="272"/>
        </pc:sldMkLst>
        <pc:spChg chg="mod">
          <ac:chgData name="Corey Rogers" userId="7RzU5Q6VJGF/i3l9MGdG3CvbLgasbZPao2hiEiIxdvY=" providerId="None" clId="Web-{944F25AB-BCE4-450A-B13E-39BD27BED483}" dt="2025-12-17T21:51:26.344" v="7" actId="20577"/>
          <ac:spMkLst>
            <pc:docMk/>
            <pc:sldMk cId="0" sldId="272"/>
            <ac:spMk id="25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5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ode.org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5fec345a22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g35fec345a22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" name="Google Shape;73;g35fec345a22_0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669771b81a_0_118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5" name="Google Shape;185;g3669771b81a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65ab73c13e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1" name="Google Shape;191;g365ab73c13e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669771b81a_0_2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2" name="Google Shape;202;g3669771b81a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669771b81a_0_2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2" name="Google Shape;212;g3669771b81a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669771b81a_0_2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2" name="Google Shape;222;g3669771b81a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65ab73c13e_0_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154064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g365ab73c13e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669771b81a_0_181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g3669771b81a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669771b81a_0_2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9" name="Google Shape;249;g3669771b81a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5fa30c4f18_0_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0" name="Google Shape;260;g35fa30c4f18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65ab73c13e_0_1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0" name="Google Shape;270;g365ab73c13e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5d6a68a0a1_0_1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7" name="Google Shape;97;g35d6a68a0a1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65ab73c13e_0_3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5" name="Google Shape;285;g365ab73c13e_0_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65ab73c13e_0_3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1" name="Google Shape;301;g365ab73c13e_0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65ab73c13e_0_1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1" name="Google Shape;311;g365ab73c13e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65ab73c13e_0_420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2" name="Google Shape;322;g365ab73c13e_0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fa30c4f18_0_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8" name="Google Shape;328;g35fa30c4f18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669771b81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g3669771b81a_0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Used m:b, CSTA, and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Code.org</a:t>
            </a:r>
            <a:r>
              <a:rPr lang="en-GB"/>
              <a:t> glossaries to build content</a:t>
            </a:r>
            <a:endParaRPr/>
          </a:p>
        </p:txBody>
      </p:sp>
      <p:sp>
        <p:nvSpPr>
          <p:cNvPr id="115" name="Google Shape;115;g3669771b81a_0_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65ab73c13e_0_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" name="Google Shape;123;g365ab73c13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5fe6bcad37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9" name="Google Shape;139;g35fe6bcad3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669771b81a_0_55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7" name="Google Shape;147;g3669771b81a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56615" y="685480"/>
            <a:ext cx="2544900" cy="342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5fa30c4f18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3" name="Google Shape;153;g35fa30c4f18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669771b81a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4" name="Google Shape;164;g3669771b81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5fa30c4f18_0_9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4" name="Google Shape;174;g35fa30c4f18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chemeClr val="l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-253998"/>
            <a:ext cx="9905998" cy="7111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6"/>
          <p:cNvSpPr/>
          <p:nvPr/>
        </p:nvSpPr>
        <p:spPr>
          <a:xfrm>
            <a:off x="4418076" y="950976"/>
            <a:ext cx="1159002" cy="1316736"/>
          </a:xfrm>
          <a:custGeom>
            <a:avLst/>
            <a:gdLst/>
            <a:ahLst/>
            <a:cxnLst/>
            <a:rect l="l" t="t" r="r" b="b"/>
            <a:pathLst>
              <a:path w="1069848" h="987552" extrusionOk="0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26" descr="A picture containing black, darkness, black and whit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1769" y="720187"/>
            <a:ext cx="12382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6" descr="A picture containing black, darkness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72298" y="1440230"/>
            <a:ext cx="565249" cy="632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78213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6"/>
          <p:cNvSpPr/>
          <p:nvPr/>
        </p:nvSpPr>
        <p:spPr>
          <a:xfrm>
            <a:off x="326898" y="4498848"/>
            <a:ext cx="1495806" cy="1914144"/>
          </a:xfrm>
          <a:custGeom>
            <a:avLst/>
            <a:gdLst/>
            <a:ahLst/>
            <a:cxnLst/>
            <a:rect l="l" t="t" r="r" b="b"/>
            <a:pathLst>
              <a:path w="1380744" h="1435608" extrusionOk="0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Google Shape;22;p26" descr="A black and white image of a bird&#10;&#10;Description automatically generated with low confidenc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5456" y="4718689"/>
            <a:ext cx="1389592" cy="1507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26" descr="A picture containing black, darkness, black and white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930" y="6036007"/>
            <a:ext cx="522817" cy="423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Orange">
  <p:cSld name="Divider Dusk Orange">
    <p:bg>
      <p:bgPr>
        <a:solidFill>
          <a:schemeClr val="accent4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669771b81a_0_199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g3669771b81a_0_199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Teal">
  <p:cSld name="Divider Polar Teal">
    <p:bg>
      <p:bgPr>
        <a:solidFill>
          <a:schemeClr val="accent6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69771b81a_0_20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g3669771b81a_0_20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lumn">
  <p:cSld name="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body" idx="2"/>
          </p:nvPr>
        </p:nvSpPr>
        <p:spPr>
          <a:xfrm>
            <a:off x="5092861" y="1548371"/>
            <a:ext cx="4132101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9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4th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Grade - Energy Transfer with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Conductivity Tester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SE">
  <p:cSld name="US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3925" cy="911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7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7" name="Google Shape;37;p27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3925" cy="460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7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4th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Grade - Energy Transfer with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Conductivity Tester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Only">
  <p:cSld name="4_Title 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8"/>
          <p:cNvSpPr txBox="1">
            <a:spLocks noGrp="1"/>
          </p:cNvSpPr>
          <p:nvPr>
            <p:ph type="title"/>
          </p:nvPr>
        </p:nvSpPr>
        <p:spPr>
          <a:xfrm>
            <a:off x="460997" y="369143"/>
            <a:ext cx="3822841" cy="830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33"/>
              <a:buFont typeface="Helvetica Neue"/>
              <a:buNone/>
              <a:defRPr sz="3033" b="0" i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/>
          <p:nvPr/>
        </p:nvSpPr>
        <p:spPr>
          <a:xfrm>
            <a:off x="9539907" y="6509187"/>
            <a:ext cx="452231" cy="275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fld id="{00000000-1234-1234-1234-123412341234}" type="slidenum">
              <a:rPr lang="en-GB" sz="1192" b="0" i="0" u="none" strike="noStrike" cap="none">
                <a:solidFill>
                  <a:srgbClr val="7F7F7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sz="1192" b="0" i="0" u="none" strike="noStrike" cap="none">
              <a:solidFill>
                <a:srgbClr val="7F7F7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2" name="Google Shape;42;p28"/>
          <p:cNvSpPr txBox="1"/>
          <p:nvPr/>
        </p:nvSpPr>
        <p:spPr>
          <a:xfrm>
            <a:off x="121300" y="83975"/>
            <a:ext cx="40641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4th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Grade - Energy Transfer with </a:t>
            </a:r>
            <a:r>
              <a:rPr lang="en-GB" sz="115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Conductivity Tester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1785" y="1196017"/>
            <a:ext cx="2947323" cy="594155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30"/>
          <p:cNvSpPr txBox="1">
            <a:spLocks noGrp="1"/>
          </p:cNvSpPr>
          <p:nvPr>
            <p:ph type="ctrTitle"/>
          </p:nvPr>
        </p:nvSpPr>
        <p:spPr>
          <a:xfrm>
            <a:off x="887451" y="3126259"/>
            <a:ext cx="5437923" cy="1320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67"/>
              <a:buFont typeface="Arial"/>
              <a:buNone/>
              <a:defRPr sz="4767">
                <a:solidFill>
                  <a:srgbClr val="000000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Blue">
  <p:cSld name="Divider Lantern Blue">
    <p:bg>
      <p:bgPr>
        <a:solidFill>
          <a:schemeClr val="accent2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669771b81a_0_193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g3669771b81a_0_193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olar Purple">
  <p:cSld name="Divider Polar Purple">
    <p:bg>
      <p:bgPr>
        <a:solidFill>
          <a:schemeClr val="accent5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3669771b81a_0_202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g3669771b81a_0_202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Dusk Red">
  <p:cSld name="Divider Dusk Red">
    <p:bg>
      <p:bgPr>
        <a:solidFill>
          <a:schemeClr val="accent3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69771b81a_0_196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g3669771b81a_0_196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Lantern Green">
  <p:cSld name="Divider Lantern Green">
    <p:bg>
      <p:bgPr>
        <a:solidFill>
          <a:schemeClr val="accent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669771b81a_0_20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4999"/>
              <a:buNone/>
              <a:defRPr sz="4999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g3669771b81a_0_20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1">
          <p15:clr>
            <a:srgbClr val="FBAE40"/>
          </p15:clr>
        </p15:guide>
        <p15:guide id="3" pos="282">
          <p15:clr>
            <a:srgbClr val="FBAE40"/>
          </p15:clr>
        </p15:guide>
        <p15:guide id="4" pos="5960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75"/>
              <a:buFont typeface="Arial"/>
              <a:buNone/>
              <a:defRPr sz="3575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3062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Char char="•"/>
              <a:defRPr sz="227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242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Char char="•"/>
              <a:defRPr sz="195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3178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sz="1625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143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2"/>
              <a:buFont typeface="Arial"/>
              <a:buChar char="•"/>
              <a:defRPr sz="146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12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  <a:defRPr sz="975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g3669771b81a_0_186" descr="A close up of a logo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799472" y="461975"/>
            <a:ext cx="1667467" cy="28125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g3669771b81a_0_186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40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99"/>
              <a:buFont typeface="Arial"/>
              <a:buNone/>
              <a:defRPr sz="4399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g3669771b81a_0_186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40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336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799"/>
              <a:buFont typeface="Arial"/>
              <a:buChar char="•"/>
              <a:defRPr sz="2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09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399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5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99"/>
              <a:buFont typeface="Arial"/>
              <a:buChar char="•"/>
              <a:defRPr sz="19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836" algn="l" rtl="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83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99"/>
              <a:buFont typeface="Arial"/>
              <a:buChar char="•"/>
              <a:defRPr sz="17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g3669771b81a_0_186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g3669771b81a_0_186"/>
          <p:cNvSpPr txBox="1">
            <a:spLocks noGrp="1"/>
          </p:cNvSpPr>
          <p:nvPr>
            <p:ph type="sldNum" idx="12"/>
          </p:nvPr>
        </p:nvSpPr>
        <p:spPr>
          <a:xfrm>
            <a:off x="6996112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bit.io/us-conductivity-p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jp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mbit.io/us-conductivity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A00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5fec345a22_0_24"/>
          <p:cNvSpPr/>
          <p:nvPr/>
        </p:nvSpPr>
        <p:spPr>
          <a:xfrm>
            <a:off x="283800" y="3422425"/>
            <a:ext cx="9233400" cy="2127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88"/>
              <a:buFont typeface="Arial"/>
              <a:buNone/>
            </a:pPr>
            <a:endParaRPr sz="2288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g35fec345a22_0_24"/>
          <p:cNvSpPr txBox="1">
            <a:spLocks noGrp="1"/>
          </p:cNvSpPr>
          <p:nvPr>
            <p:ph type="title" idx="4294967295"/>
          </p:nvPr>
        </p:nvSpPr>
        <p:spPr>
          <a:xfrm>
            <a:off x="482075" y="3496750"/>
            <a:ext cx="8735700" cy="6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r>
              <a:rPr lang="en-GB" sz="2000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you need:</a:t>
            </a: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endParaRPr sz="200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7" name="Google Shape;77;g35fec345a22_0_24" descr="The micro:bit logo in black font on a green background." title="BBC micro:bit log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3041" y="5737408"/>
            <a:ext cx="3104170" cy="94898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g35fec345a22_0_24"/>
          <p:cNvSpPr txBox="1"/>
          <p:nvPr/>
        </p:nvSpPr>
        <p:spPr>
          <a:xfrm>
            <a:off x="482065" y="6080301"/>
            <a:ext cx="2911800" cy="4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17"/>
              <a:buFont typeface="Arial"/>
              <a:buNone/>
            </a:pPr>
            <a:r>
              <a:rPr lang="en-GB" sz="2017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Project guide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g35fec345a22_0_24"/>
          <p:cNvSpPr txBox="1"/>
          <p:nvPr/>
        </p:nvSpPr>
        <p:spPr>
          <a:xfrm>
            <a:off x="283812" y="1352450"/>
            <a:ext cx="9447600" cy="6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0" tIns="49525" rIns="99050" bIns="49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66"/>
              <a:buFont typeface="Arial"/>
              <a:buNone/>
            </a:pPr>
            <a:r>
              <a:rPr lang="en-GB" sz="3466" b="1">
                <a:solidFill>
                  <a:schemeClr val="lt1"/>
                </a:solidFill>
              </a:rPr>
              <a:t>Energy Transfer with Conductivity T</a:t>
            </a:r>
            <a:r>
              <a:rPr lang="en-GB" sz="3466" b="1">
                <a:solidFill>
                  <a:schemeClr val="lt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ester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g35fec345a22_0_24"/>
          <p:cNvGrpSpPr/>
          <p:nvPr/>
        </p:nvGrpSpPr>
        <p:grpSpPr>
          <a:xfrm>
            <a:off x="283825" y="308093"/>
            <a:ext cx="6776414" cy="719853"/>
            <a:chOff x="1043748" y="-1624402"/>
            <a:chExt cx="1645200" cy="664500"/>
          </a:xfrm>
        </p:grpSpPr>
        <p:sp>
          <p:nvSpPr>
            <p:cNvPr id="81" name="Google Shape;81;g35fec345a22_0_24"/>
            <p:cNvSpPr/>
            <p:nvPr/>
          </p:nvSpPr>
          <p:spPr>
            <a:xfrm>
              <a:off x="1043748" y="-1624402"/>
              <a:ext cx="1645200" cy="664500"/>
            </a:xfrm>
            <a:prstGeom prst="roundRect">
              <a:avLst>
                <a:gd name="adj" fmla="val 50000"/>
              </a:avLst>
            </a:prstGeom>
            <a:noFill/>
            <a:ln w="825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g35fec345a22_0_24"/>
            <p:cNvSpPr txBox="1"/>
            <p:nvPr/>
          </p:nvSpPr>
          <p:spPr>
            <a:xfrm>
              <a:off x="1112157" y="-1522993"/>
              <a:ext cx="15060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49525" rIns="99050" bIns="495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Integrating CS 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  <a:extLst>
                    <a:ext uri="http://customooxmlschemas.google.com/">
  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"/>
                    </a:ext>
                  </a:extLst>
                </a:rPr>
                <a:t>with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Science - </a:t>
              </a:r>
              <a:r>
                <a:rPr lang="en-GB" sz="26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4th</a:t>
              </a:r>
              <a:r>
                <a:rPr lang="en-GB" sz="2600" b="0" i="0" u="none" strike="noStrike" cap="none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Grade</a:t>
              </a: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" name="Google Shape;83;g35fec345a22_0_24" descr="'''"/>
          <p:cNvSpPr/>
          <p:nvPr/>
        </p:nvSpPr>
        <p:spPr>
          <a:xfrm>
            <a:off x="330225" y="5954600"/>
            <a:ext cx="2016000" cy="654300"/>
          </a:xfrm>
          <a:prstGeom prst="roundRect">
            <a:avLst>
              <a:gd name="adj" fmla="val 50000"/>
            </a:avLst>
          </a:prstGeom>
          <a:noFill/>
          <a:ln w="825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87"/>
              <a:buFont typeface="Arial"/>
              <a:buNone/>
            </a:pPr>
            <a:endParaRPr sz="18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4" name="Google Shape;84;g35fec345a22_0_24"/>
          <p:cNvGrpSpPr/>
          <p:nvPr/>
        </p:nvGrpSpPr>
        <p:grpSpPr>
          <a:xfrm>
            <a:off x="6977328" y="4367088"/>
            <a:ext cx="1010070" cy="977732"/>
            <a:chOff x="5490926" y="1986050"/>
            <a:chExt cx="1290000" cy="1248700"/>
          </a:xfrm>
        </p:grpSpPr>
        <p:sp>
          <p:nvSpPr>
            <p:cNvPr id="85" name="Google Shape;85;g35fec345a22_0_24"/>
            <p:cNvSpPr txBox="1"/>
            <p:nvPr/>
          </p:nvSpPr>
          <p:spPr>
            <a:xfrm>
              <a:off x="5490925" y="2899950"/>
              <a:ext cx="1290000" cy="33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600" tIns="71600" rIns="71600" bIns="716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63"/>
                <a:buFont typeface="Arial"/>
                <a:buNone/>
              </a:pPr>
              <a:r>
                <a:rPr lang="en-GB" sz="763" b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2 alligator clips</a:t>
              </a:r>
              <a:endParaRPr sz="763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86" name="Google Shape;86;g35fec345a22_0_24" descr="Illustration of one green and one red crocodile / alligator clips used with the micro:bit to complete a circuit and test the conductivity of items." title="Image of two alligator clips used to connect to a micro:bit"/>
            <p:cNvPicPr preferRelativeResize="0"/>
            <p:nvPr/>
          </p:nvPicPr>
          <p:blipFill rotWithShape="1">
            <a:blip r:embed="rId4">
              <a:alphaModFix/>
            </a:blip>
            <a:srcRect l="5687"/>
            <a:stretch/>
          </p:blipFill>
          <p:spPr>
            <a:xfrm>
              <a:off x="5587175" y="1986050"/>
              <a:ext cx="1097526" cy="949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7" name="Google Shape;87;g35fec345a22_0_24"/>
          <p:cNvGrpSpPr/>
          <p:nvPr/>
        </p:nvGrpSpPr>
        <p:grpSpPr>
          <a:xfrm>
            <a:off x="8118864" y="4642379"/>
            <a:ext cx="1155521" cy="811392"/>
            <a:chOff x="7394252" y="1794485"/>
            <a:chExt cx="1592724" cy="1118390"/>
          </a:xfrm>
        </p:grpSpPr>
        <p:pic>
          <p:nvPicPr>
            <p:cNvPr id="88" name="Google Shape;88;g35fec345a22_0_24" descr="Illustration of materials to test conductivity using the micro:bit, including a tin can, a piece of tin foil, and a piece of gift wrap." title="Image of a can, paper and fabric to demonstrate materials that could be used to test conductivity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394252" y="1794485"/>
              <a:ext cx="1592724" cy="633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9" name="Google Shape;89;g35fec345a22_0_24"/>
            <p:cNvSpPr txBox="1"/>
            <p:nvPr/>
          </p:nvSpPr>
          <p:spPr>
            <a:xfrm>
              <a:off x="7394262" y="2428075"/>
              <a:ext cx="1592700" cy="48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6350" tIns="66350" rIns="66350" bIns="6635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7"/>
                <a:buFont typeface="Arial"/>
                <a:buNone/>
              </a:pPr>
              <a:r>
                <a:rPr lang="en-GB" sz="707" b="1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Materials to test conductivity</a:t>
              </a:r>
              <a:endParaRPr sz="707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pic>
        <p:nvPicPr>
          <p:cNvPr id="90" name="Google Shape;90;g35fec345a22_0_24" descr="Illustration of a micro:bit that is needed for using this resource" title="Screenshot 2025-06-03 at 15.50.03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1575" y="4221026"/>
            <a:ext cx="1274980" cy="1149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g35fec345a22_0_24" descr="Illustration of a Micro USB cable that is needed for downloading code onto the micro:bit used in this resource" title="Screenshot 2025-06-03 at 15.50.11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887895" y="4194250"/>
            <a:ext cx="755523" cy="1149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g35fec345a22_0_24" descr="Illustration of a battery back that is needed to provide power to a micro:bit used with this resource" title="Screenshot 2025-06-03 at 15.50.33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74754" y="4194251"/>
            <a:ext cx="1010147" cy="1149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g35fec345a22_0_24" title="tablet with bluetooth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446722" y="4361794"/>
            <a:ext cx="1399124" cy="1160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g35fec345a22_0_24" title="computer with usb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916243" y="4367216"/>
            <a:ext cx="1399127" cy="11497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669771b81a_0_118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Medium</a:t>
            </a:r>
            <a:endParaRPr/>
          </a:p>
        </p:txBody>
      </p:sp>
      <p:sp>
        <p:nvSpPr>
          <p:cNvPr id="188" name="Google Shape;188;g3669771b81a_0_118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g365ab73c13e_0_21" descr="An illustration of a micro:bit board with a crocodile / alligator clip attached to pins 3V and GND with a read &quot;no&quot; symbol over the crocodile / alligator clip. The caption &quot;Do not connect&quot;  is next to the crocodile / alligator clip to reinforce the safety note to never connect the GND and 3V pins together as it may cause damage to a micro:bit." title="Safety Note Grayscale image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97400" y="5135775"/>
            <a:ext cx="1235426" cy="1411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g365ab73c13e_0_21"/>
          <p:cNvSpPr txBox="1">
            <a:spLocks noGrp="1"/>
          </p:cNvSpPr>
          <p:nvPr>
            <p:ph type="title"/>
          </p:nvPr>
        </p:nvSpPr>
        <p:spPr>
          <a:xfrm>
            <a:off x="681037" y="3798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Introduction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195" name="Google Shape;195;g365ab73c13e_0_2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196" name="Google Shape;196;g365ab73c13e_0_21"/>
          <p:cNvSpPr txBox="1">
            <a:spLocks noGrp="1"/>
          </p:cNvSpPr>
          <p:nvPr>
            <p:ph type="body" idx="1"/>
          </p:nvPr>
        </p:nvSpPr>
        <p:spPr>
          <a:xfrm>
            <a:off x="681025" y="1175950"/>
            <a:ext cx="8544000" cy="41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69875" marR="0" lvl="0" indent="-29400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650" dirty="0"/>
              <a:t>Students open a </a:t>
            </a:r>
            <a:r>
              <a:rPr lang="en-GB" sz="1650" b="1" dirty="0"/>
              <a:t>starter project</a:t>
            </a:r>
            <a:r>
              <a:rPr lang="en-GB" sz="1650" dirty="0"/>
              <a:t> containing all the blocks they need to make the project. </a:t>
            </a:r>
            <a:endParaRPr lang="en-US" sz="1650"/>
          </a:p>
          <a:p>
            <a:pPr marL="269875" marR="0" lvl="0" indent="-294005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650" dirty="0"/>
              <a:t>After the code has been built and downloaded onto their </a:t>
            </a:r>
            <a:r>
              <a:rPr lang="en-GB" sz="1650" dirty="0" err="1"/>
              <a:t>micro:bit</a:t>
            </a:r>
            <a:r>
              <a:rPr lang="en-GB" sz="1650" dirty="0"/>
              <a:t>, students should connect two alligator clips to test different materials for conductivity.  </a:t>
            </a:r>
            <a:endParaRPr sz="1650"/>
          </a:p>
          <a:p>
            <a:pPr lvl="1" indent="-333375">
              <a:lnSpc>
                <a:spcPct val="100000"/>
              </a:lnSpc>
              <a:spcBef>
                <a:spcPts val="800"/>
              </a:spcBef>
              <a:buClr>
                <a:srgbClr val="6C4BC1"/>
              </a:buClr>
              <a:buSzPts val="1650"/>
            </a:pPr>
            <a:r>
              <a:rPr lang="en-GB" sz="1650" dirty="0"/>
              <a:t>The </a:t>
            </a:r>
            <a:r>
              <a:rPr lang="en-GB" sz="1700" dirty="0">
                <a:solidFill>
                  <a:schemeClr val="tx1"/>
                </a:solidFill>
              </a:rPr>
              <a:t>conductivity tester recording sheet</a:t>
            </a:r>
            <a:r>
              <a:rPr lang="en-GB" sz="1650" dirty="0"/>
              <a:t> can be used to record which materials are conductors and which are not.</a:t>
            </a:r>
            <a:endParaRPr sz="1650" dirty="0"/>
          </a:p>
          <a:p>
            <a:pPr marL="269875" marR="0" lvl="0" indent="-294005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650" dirty="0"/>
              <a:t>Remember to prepare a selection of materials for students to test what conducts electricity and what does not.   </a:t>
            </a:r>
            <a:endParaRPr sz="1650"/>
          </a:p>
          <a:p>
            <a:pPr marL="269875" marR="0" lvl="0" indent="-294005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650" dirty="0"/>
              <a:t>Encourage students to test themselves as part of the </a:t>
            </a:r>
            <a:r>
              <a:rPr lang="en-GB" sz="165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5"/>
                  </a:ext>
                </a:extLst>
              </a:rPr>
              <a:t>circuit by holding hands. It</a:t>
            </a:r>
            <a:r>
              <a:rPr lang="en-GB" sz="1650" dirty="0"/>
              <a:t> is a wonderful moment when they </a:t>
            </a:r>
            <a:r>
              <a:rPr lang="en-GB" sz="165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6"/>
                  </a:ext>
                </a:extLst>
              </a:rPr>
              <a:t>realize</a:t>
            </a:r>
            <a:r>
              <a:rPr lang="en-GB" sz="1650" dirty="0"/>
              <a:t> they can make a circuit too!</a:t>
            </a:r>
            <a:endParaRPr sz="1650"/>
          </a:p>
          <a:p>
            <a:pPr marL="269875" marR="0" lvl="0" indent="-294005" algn="l" rtl="0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Clr>
                <a:srgbClr val="6C4BC1"/>
              </a:buClr>
              <a:buSzPts val="1800"/>
              <a:buChar char="•"/>
            </a:pPr>
            <a:r>
              <a:rPr lang="en-GB" sz="1650" dirty="0"/>
              <a:t>After they have collected the data, students can use the data to build graphs to share their findings.</a:t>
            </a:r>
            <a:endParaRPr sz="1650"/>
          </a:p>
        </p:txBody>
      </p:sp>
      <p:sp>
        <p:nvSpPr>
          <p:cNvPr id="197" name="Google Shape;197;g365ab73c13e_0_2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8" name="Google Shape;198;g365ab73c13e_0_21" descr="decorativ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70252" y="33293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g365ab73c13e_0_21"/>
          <p:cNvSpPr/>
          <p:nvPr/>
        </p:nvSpPr>
        <p:spPr>
          <a:xfrm>
            <a:off x="833425" y="5533398"/>
            <a:ext cx="6561300" cy="736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650" b="1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Safety note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never connect the GND and 3V pins directly together or you may damage your micro:bit.</a:t>
            </a:r>
            <a:endParaRPr sz="165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669771b81a_0_21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7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1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05" name="Google Shape;205;g3669771b81a_0_21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 dirty="0"/>
              <a:t>Page </a:t>
            </a:r>
            <a:fld id="{00000000-1234-1234-1234-123412341234}" type="slidenum">
              <a:rPr lang="en-GB"/>
              <a:t>12</a:t>
            </a:fld>
            <a:endParaRPr dirty="0"/>
          </a:p>
        </p:txBody>
      </p:sp>
      <p:sp>
        <p:nvSpPr>
          <p:cNvPr id="206" name="Google Shape;206;g3669771b81a_0_211"/>
          <p:cNvSpPr txBox="1">
            <a:spLocks noGrp="1"/>
          </p:cNvSpPr>
          <p:nvPr>
            <p:ph type="body" idx="1"/>
          </p:nvPr>
        </p:nvSpPr>
        <p:spPr>
          <a:xfrm>
            <a:off x="681037" y="1367473"/>
            <a:ext cx="8543926" cy="415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 dirty="0">
                <a:solidFill>
                  <a:srgbClr val="6C4BC1"/>
                </a:solidFill>
              </a:rPr>
              <a:t>Build the code:</a:t>
            </a:r>
            <a:endParaRPr sz="959" b="1" i="1" dirty="0">
              <a:solidFill>
                <a:srgbClr val="6C4BC1"/>
              </a:solidFill>
            </a:endParaRPr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Open</a:t>
            </a:r>
            <a:r>
              <a:rPr lang="en-GB" sz="1800" dirty="0"/>
              <a:t> the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8"/>
                  </a:ext>
                </a:extLst>
              </a:rPr>
              <a:t>starter project</a:t>
            </a:r>
            <a:r>
              <a:rPr lang="en-GB" sz="1800" dirty="0"/>
              <a:t>: </a:t>
            </a:r>
            <a:r>
              <a:rPr lang="en-GB" sz="1800" u="sng" dirty="0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9"/>
                  </a:ext>
                </a:extLst>
              </a:rPr>
              <a:t>mbit.io/us-conductivity-pp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0"/>
                  </a:ext>
                </a:extLst>
              </a:rPr>
              <a:t>Explain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1"/>
                  </a:ext>
                </a:extLst>
              </a:rPr>
              <a:t>th</a:t>
            </a:r>
            <a:r>
              <a:rPr lang="en-GB" sz="1800" dirty="0"/>
              <a:t>at students have all the code blocks they need. 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2"/>
                  </a:ext>
                </a:extLst>
              </a:rPr>
              <a:t>Explain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3"/>
                  </a:ext>
                </a:extLst>
              </a:rPr>
              <a:t>that</a:t>
            </a: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4"/>
                  </a:ext>
                </a:extLst>
              </a:rPr>
              <a:t>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5"/>
                  </a:ext>
                </a:extLst>
              </a:rPr>
              <a:t>they</a:t>
            </a:r>
            <a:r>
              <a:rPr lang="en-GB" sz="1800" dirty="0"/>
              <a:t> will be building their own conductivity tester.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Recap </a:t>
            </a:r>
            <a:r>
              <a:rPr lang="en-GB" sz="1800" dirty="0"/>
              <a:t>their knowledge on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6"/>
                  </a:ext>
                </a:extLst>
              </a:rPr>
              <a:t>circuits. </a:t>
            </a:r>
            <a:r>
              <a:rPr lang="en-GB" sz="1800" dirty="0"/>
              <a:t>Students should understand that a circuit can be made if electricity (energy) can travel all the way around. In other words, if they test a material and it makes a circuit, they can describe it as a conductor.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Use</a:t>
            </a:r>
            <a:r>
              <a:rPr lang="en-GB" sz="1800" dirty="0"/>
              <a:t> the ‘forever’ block to continually test for a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7"/>
                  </a:ext>
                </a:extLst>
              </a:rPr>
              <a:t>circuit, then </a:t>
            </a:r>
            <a:r>
              <a:rPr lang="en-GB" sz="1800" dirty="0"/>
              <a:t>use the ‘if-then-else’ block inside.  </a:t>
            </a:r>
            <a:endParaRPr sz="1800" dirty="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Make sure</a:t>
            </a:r>
            <a:r>
              <a:rPr lang="en-GB" sz="1800" dirty="0"/>
              <a:t> student code looks like:</a:t>
            </a:r>
            <a:endParaRPr sz="1800" dirty="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  <p:sp>
        <p:nvSpPr>
          <p:cNvPr id="207" name="Google Shape;207;g3669771b81a_0_21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8" name="Google Shape;208;g3669771b81a_0_211" descr="Block-based code for a micro:bit to check if a circuit has been made using the pins, alligator clips, and conductive material.The forever block is used with an if /then / else block inside. 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51706" y="4889495"/>
            <a:ext cx="1402150" cy="1654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g3669771b81a_0_211" descr="Illustration of educator in front of empty whiteboard used to signal teacher-led activities on this page" title="black female teacher image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669771b81a_0_228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Activity S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8"/>
                  </a:ext>
                </a:extLst>
              </a:rPr>
              <a:t>teps</a:t>
            </a:r>
            <a:r>
              <a:rPr lang="en-GB" sz="2600">
                <a:solidFill>
                  <a:srgbClr val="6C4BC1"/>
                </a:solidFill>
              </a:rPr>
              <a:t> 2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15" name="Google Shape;215;g3669771b81a_0_22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16" name="Google Shape;216;g3669771b81a_0_228"/>
          <p:cNvSpPr txBox="1">
            <a:spLocks noGrp="1"/>
          </p:cNvSpPr>
          <p:nvPr>
            <p:ph type="body" idx="1"/>
          </p:nvPr>
        </p:nvSpPr>
        <p:spPr>
          <a:xfrm>
            <a:off x="681000" y="1367473"/>
            <a:ext cx="8544000" cy="4785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ct val="100000"/>
              <a:buNone/>
            </a:pPr>
            <a:r>
              <a:rPr lang="en-GB" sz="1800" b="1" i="1" dirty="0">
                <a:solidFill>
                  <a:srgbClr val="6C4BC1"/>
                </a:solidFill>
              </a:rPr>
              <a:t>Build the code - building the ‘if’ statement:</a:t>
            </a:r>
            <a:endParaRPr sz="1800" dirty="0"/>
          </a:p>
          <a:p>
            <a:pPr marL="318151" lvl="0" indent="-30098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9"/>
                  </a:ext>
                </a:extLst>
              </a:rPr>
              <a:t>Use</a:t>
            </a:r>
            <a:r>
              <a:rPr lang="en-GB" sz="1800" b="1" dirty="0">
                <a:solidFill>
                  <a:srgbClr val="6C4BC1"/>
                </a:solidFill>
              </a:rPr>
              <a:t> the ‘pin P1 is pressed’ block</a:t>
            </a:r>
            <a:r>
              <a:rPr lang="en-GB" sz="1800" dirty="0"/>
              <a:t> to test if a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0"/>
                  </a:ext>
                </a:extLst>
              </a:rPr>
              <a:t>circuit</a:t>
            </a:r>
            <a:r>
              <a:rPr lang="en-GB" sz="1800" dirty="0"/>
              <a:t> is being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1"/>
                  </a:ext>
                </a:extLst>
              </a:rPr>
              <a:t>made.</a:t>
            </a:r>
            <a:r>
              <a:rPr lang="en-GB" sz="1800" dirty="0"/>
              <a:t> If a circuit is being made, an icon will show and the </a:t>
            </a:r>
            <a:r>
              <a:rPr lang="en-GB" sz="1800" dirty="0" err="1"/>
              <a:t>micro:bit</a:t>
            </a:r>
            <a:r>
              <a:rPr lang="en-GB" sz="1800" dirty="0"/>
              <a:t> will make a sound. Find the right blocks to make that happen.</a:t>
            </a:r>
            <a:endParaRPr sz="1800" dirty="0"/>
          </a:p>
          <a:p>
            <a:pPr marL="318151" lvl="0" indent="-30098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 dirty="0">
                <a:highlight>
                  <a:schemeClr val="lt1"/>
                </a:highlight>
              </a:rPr>
              <a:t>If there is no circuit, clear the screen - there will be no sound. Find the right blocks to make that happen.</a:t>
            </a:r>
            <a:endParaRPr sz="1800" dirty="0"/>
          </a:p>
          <a:p>
            <a:pPr marL="318151" lvl="0" indent="-30098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Make sure</a:t>
            </a:r>
            <a:r>
              <a:rPr lang="en-GB" sz="1800" dirty="0"/>
              <a:t> student code looks like:</a:t>
            </a:r>
            <a:endParaRPr sz="1800" dirty="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ct val="100000"/>
              <a:buNone/>
            </a:pPr>
            <a:endParaRPr sz="1800" dirty="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ct val="100000"/>
              <a:buNone/>
            </a:pPr>
            <a:endParaRPr sz="1800" dirty="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ct val="100000"/>
              <a:buNone/>
            </a:pPr>
            <a:endParaRPr sz="1800" dirty="0"/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ct val="100000"/>
              <a:buNone/>
            </a:pPr>
            <a:endParaRPr sz="1800" dirty="0"/>
          </a:p>
          <a:p>
            <a:pPr marL="318151" lvl="0" indent="-30098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ct val="100000"/>
              <a:buChar char="•"/>
            </a:pPr>
            <a:r>
              <a:rPr lang="en-GB" sz="1800" b="1" dirty="0">
                <a:solidFill>
                  <a:srgbClr val="6C4BC1"/>
                </a:solidFill>
              </a:rPr>
              <a:t>Test</a:t>
            </a:r>
            <a:r>
              <a:rPr lang="en-GB" sz="1800" dirty="0"/>
              <a:t> their code using the simulator and then </a:t>
            </a:r>
            <a:r>
              <a:rPr lang="en-GB" sz="1800" b="1" dirty="0">
                <a:solidFill>
                  <a:srgbClr val="6C4BC1"/>
                </a:solidFill>
              </a:rPr>
              <a:t>download</a:t>
            </a:r>
            <a:r>
              <a:rPr lang="en-GB" sz="1800" dirty="0"/>
              <a:t> the code to their </a:t>
            </a:r>
            <a:r>
              <a:rPr lang="en-GB" sz="1800" dirty="0" err="1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2"/>
                  </a:ext>
                </a:extLst>
              </a:rPr>
              <a:t>micro:bit</a:t>
            </a:r>
            <a:r>
              <a:rPr lang="en-GB" sz="1800" dirty="0"/>
              <a:t>.</a:t>
            </a:r>
            <a:endParaRPr sz="1800" dirty="0"/>
          </a:p>
        </p:txBody>
      </p:sp>
      <p:sp>
        <p:nvSpPr>
          <p:cNvPr id="217" name="Google Shape;217;g3669771b81a_0_22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8" name="Google Shape;218;g3669771b81a_0_228" descr="Block-based code for a micro:bit to check if a circuit has been made using the pins, alligator clips, and conductive material. The forever block is used with an if-then-else block inside. The pin P1 is pressed block is in the if-then slot with the show icon heart block above the ring tone Middle C block inside the if section. The ring tone 0 Hz block is above the clear screen block in the else section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4274" y="3343390"/>
            <a:ext cx="1962295" cy="2305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g3669771b81a_0_228" descr="Illustration of educator in front of empty whiteboard used to signal teacher-led activities on this page" title="black female teacher imag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669771b81a_0_21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Student A</a:t>
            </a:r>
            <a:r>
              <a:rPr lang="en-GB" sz="2600">
                <a:solidFill>
                  <a:srgbClr val="6C4BC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3"/>
                  </a:ext>
                </a:extLst>
              </a:rPr>
              <a:t>ctivity Steps</a:t>
            </a:r>
            <a:r>
              <a:rPr lang="en-GB" sz="2600">
                <a:solidFill>
                  <a:srgbClr val="6C4BC1"/>
                </a:solidFill>
              </a:rPr>
              <a:t> 3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25" name="Google Shape;225;g3669771b81a_0_21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226" name="Google Shape;226;g3669771b81a_0_219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>
                <a:solidFill>
                  <a:srgbClr val="6C4BC1"/>
                </a:solidFill>
              </a:rPr>
              <a:t>Use your micro:bit to collect data:</a:t>
            </a:r>
            <a:endParaRPr sz="1800" b="1" i="1">
              <a:solidFill>
                <a:srgbClr val="6C4BC1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Unplug</a:t>
            </a:r>
            <a:r>
              <a:rPr lang="en-GB" sz="1800" b="1">
                <a:solidFill>
                  <a:srgbClr val="2993D6"/>
                </a:solidFill>
              </a:rPr>
              <a:t> </a:t>
            </a:r>
            <a:r>
              <a:rPr lang="en-GB" sz="1800"/>
              <a:t>the micro:bit and </a:t>
            </a:r>
            <a:r>
              <a:rPr lang="en-GB" sz="1800" b="1">
                <a:solidFill>
                  <a:srgbClr val="6C4BC1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Connect</a:t>
            </a:r>
            <a:r>
              <a:rPr lang="en-GB" sz="1800"/>
              <a:t> two alligator clips: one to pin 1 and one to the GND pin.  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Test</a:t>
            </a:r>
            <a:r>
              <a:rPr lang="en-GB" sz="1800" b="1">
                <a:solidFill>
                  <a:srgbClr val="2993D6"/>
                </a:solidFill>
              </a:rPr>
              <a:t> </a:t>
            </a:r>
            <a:r>
              <a:rPr lang="en-GB" sz="1800"/>
              <a:t>the conductivity of materials by touching them with the other ends of the alligator clip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4"/>
                  </a:ext>
                </a:extLst>
              </a:rPr>
              <a:t>s</a:t>
            </a:r>
            <a:r>
              <a:rPr lang="en-GB" sz="1800"/>
              <a:t> (both the one connected to pin 1 AND the one connected to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5"/>
                  </a:ext>
                </a:extLst>
              </a:rPr>
              <a:t> GND)</a:t>
            </a:r>
            <a:r>
              <a:rPr lang="en-GB" sz="1800"/>
              <a:t>.</a:t>
            </a:r>
            <a:endParaRPr sz="180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6C4BC1"/>
              </a:buClr>
              <a:buSzPts val="1800"/>
              <a:buChar char="•"/>
            </a:pPr>
            <a:r>
              <a:rPr lang="en-GB" sz="1800" b="1">
                <a:solidFill>
                  <a:srgbClr val="6C4BC1"/>
                </a:solidFill>
              </a:rPr>
              <a:t>Record </a:t>
            </a:r>
            <a:r>
              <a:rPr lang="en-GB" sz="1800"/>
              <a:t>which materials are conductors and </a:t>
            </a:r>
            <a:r>
              <a:rPr lang="en-GB" sz="1800" b="1">
                <a:solidFill>
                  <a:srgbClr val="6C4BC1"/>
                </a:solidFill>
              </a:rPr>
              <a:t>d</a:t>
            </a:r>
            <a:r>
              <a:rPr lang="en-GB" sz="1800" b="1">
                <a:solidFill>
                  <a:srgbClr val="6C4BC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6"/>
                  </a:ext>
                </a:extLst>
              </a:rPr>
              <a:t>iscuss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7"/>
                  </a:ext>
                </a:extLst>
              </a:rPr>
              <a:t> observations. What do you notice and wonder about the results? </a:t>
            </a:r>
            <a:endParaRPr sz="1800" b="1">
              <a:solidFill>
                <a:srgbClr val="6C4BC1"/>
              </a:solidFill>
            </a:endParaRPr>
          </a:p>
        </p:txBody>
      </p:sp>
      <p:sp>
        <p:nvSpPr>
          <p:cNvPr id="227" name="Google Shape;227;g3669771b81a_0_21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8" name="Google Shape;228;g3669771b81a_0_219" descr="An illustration of a micro:bit board with a crocodile / alligator clip attached to pin 0.  A second crocodile / alligator clip is attached to the GND. The other end of both clips are attached to a piece of foil. Music notes surround the micro:bit to signal a circuit is created with the micro:bit, crocodile / alligator clips, and foil." title="Screenshot 2025-06-16 at 18.01.1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80452" y="4667079"/>
            <a:ext cx="2870007" cy="159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g3669771b81a_0_219" descr="Illustration of educator in front of empty whiteboard used to signal teacher-led activities on this page" title="black female teacher imag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65ab73c13e_0_3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6C4BC1"/>
                </a:solidFill>
              </a:rPr>
              <a:t>Medium 🌶️🌶️ Code Details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235" name="Google Shape;235;g365ab73c13e_0_3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236" name="Google Shape;236;g365ab73c13e_0_3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Medium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7" name="Google Shape;237;g365ab73c13e_0_36"/>
          <p:cNvSpPr txBox="1">
            <a:spLocks noGrp="1"/>
          </p:cNvSpPr>
          <p:nvPr>
            <p:ph type="body" idx="1"/>
          </p:nvPr>
        </p:nvSpPr>
        <p:spPr>
          <a:xfrm>
            <a:off x="681000" y="1184099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8"/>
                  </a:ext>
                </a:extLst>
              </a:rPr>
              <a:t>This project uses</a:t>
            </a:r>
            <a:r>
              <a:rPr lang="en-GB" sz="1600" dirty="0"/>
              <a:t> the pins to check whether a circuit has been </a:t>
            </a: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9"/>
                  </a:ext>
                </a:extLst>
              </a:rPr>
              <a:t>made. If </a:t>
            </a:r>
            <a:r>
              <a:rPr lang="en-GB" sz="1600" dirty="0"/>
              <a:t>a circuit has been made, the </a:t>
            </a:r>
            <a:r>
              <a:rPr lang="en-GB" sz="1600" dirty="0" err="1"/>
              <a:t>micro:bit</a:t>
            </a:r>
            <a:r>
              <a:rPr lang="en-GB" sz="1600" dirty="0"/>
              <a:t> perceives that the</a:t>
            </a: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0"/>
                  </a:ext>
                </a:extLst>
              </a:rPr>
              <a:t> pin P1 has been pressed</a:t>
            </a:r>
            <a:r>
              <a:rPr lang="en-GB" sz="1600" dirty="0"/>
              <a:t>.  </a:t>
            </a:r>
            <a:endParaRPr sz="1550" dirty="0"/>
          </a:p>
        </p:txBody>
      </p:sp>
      <p:sp>
        <p:nvSpPr>
          <p:cNvPr id="238" name="Google Shape;238;g365ab73c13e_0_36"/>
          <p:cNvSpPr/>
          <p:nvPr/>
        </p:nvSpPr>
        <p:spPr>
          <a:xfrm>
            <a:off x="741400" y="2185075"/>
            <a:ext cx="5910600" cy="3969000"/>
          </a:xfrm>
          <a:prstGeom prst="roundRect">
            <a:avLst>
              <a:gd name="adj" fmla="val 12635"/>
            </a:avLst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project is in a forever loop, meaning that it is constantly running the code (and checking if a circuit has been made).</a:t>
            </a:r>
            <a:endParaRPr sz="16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also uses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1"/>
                  </a:ext>
                </a:extLst>
              </a:rPr>
              <a:t>selection/conditionals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check whether a condition has been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2"/>
                  </a:ext>
                </a:extLst>
              </a:rPr>
              <a:t> met - specifically whether a circuit has been made.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b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3"/>
                  </a:ext>
                </a:extLst>
              </a:rPr>
              <a:t>If a circuit has been made (pin P1 is pressed), a heart will show on the LED screen and a M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4"/>
                  </a:ext>
                </a:extLst>
              </a:rPr>
              <a:t>iddle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5"/>
                  </a:ext>
                </a:extLst>
              </a:rPr>
              <a:t> C note will be played.  </a:t>
            </a:r>
            <a:endParaRPr sz="16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there is no circuit, then the screen will be blank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6"/>
                  </a:ext>
                </a:extLst>
              </a:rPr>
              <a:t>and no sound will be played.   </a:t>
            </a:r>
            <a:endParaRPr sz="16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39" name="Google Shape;239;g365ab73c13e_0_36" descr="Block-based code for a micro:bit to check if a circuit has been made using the pins, alligator clips, and conductive material. The forever block is used with an if-then-else block inside. The pin P1 is pressed block is in the if-then slot with the show icon heart block above the ring tone Middle C block inside the if section. The ring tone 0 Hz block is above the clear screen block in the else section." title="Screenshot 2025-06-16 at 18.02.2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5021" y="2802775"/>
            <a:ext cx="2730475" cy="2990824"/>
          </a:xfrm>
          <a:prstGeom prst="rect">
            <a:avLst/>
          </a:prstGeom>
          <a:noFill/>
          <a:ln w="19050" cap="flat" cmpd="sng">
            <a:solidFill>
              <a:srgbClr val="6C4BC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40" name="Google Shape;240;g365ab73c13e_0_36" descr="decorative" title="Inspired_green@4x-100 (1)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72400" y="136549"/>
            <a:ext cx="814850" cy="1066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669771b81a_0_181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Spicy</a:t>
            </a:r>
            <a:endParaRPr/>
          </a:p>
        </p:txBody>
      </p:sp>
      <p:sp>
        <p:nvSpPr>
          <p:cNvPr id="246" name="Google Shape;246;g3669771b81a_0_181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669771b81a_0_238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Introduction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52" name="Google Shape;252;g3669771b81a_0_23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253" name="Google Shape;253;g3669771b81a_0_238"/>
          <p:cNvSpPr txBox="1">
            <a:spLocks noGrp="1"/>
          </p:cNvSpPr>
          <p:nvPr>
            <p:ph type="body" idx="1"/>
          </p:nvPr>
        </p:nvSpPr>
        <p:spPr>
          <a:xfrm>
            <a:off x="681036" y="14721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69875" lvl="0" indent="-2844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dirty="0"/>
              <a:t>Students open </a:t>
            </a:r>
            <a:r>
              <a:rPr lang="en-GB" sz="1650" b="1" dirty="0"/>
              <a:t>Microsoft </a:t>
            </a:r>
            <a:r>
              <a:rPr lang="en-GB" sz="1650" b="1" dirty="0" err="1"/>
              <a:t>MakeCode</a:t>
            </a:r>
            <a:r>
              <a:rPr lang="en-GB" sz="1650" dirty="0"/>
              <a:t> and code their own conductivity tester. </a:t>
            </a:r>
            <a:endParaRPr lang="en-US" sz="1650" dirty="0"/>
          </a:p>
          <a:p>
            <a:pPr marL="269875" lvl="0" indent="-28448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dirty="0"/>
              <a:t>After the code has been built and downloaded onto their </a:t>
            </a:r>
            <a:r>
              <a:rPr lang="en-GB" sz="1650" dirty="0" err="1"/>
              <a:t>micro:bit</a:t>
            </a:r>
            <a:r>
              <a:rPr lang="en-GB" sz="1650" dirty="0"/>
              <a:t>, students should</a:t>
            </a:r>
            <a:r>
              <a:rPr lang="en-GB" sz="165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7"/>
                  </a:ext>
                </a:extLst>
              </a:rPr>
              <a:t> connect two alligator clips </a:t>
            </a:r>
            <a:r>
              <a:rPr lang="en-GB" sz="1650" dirty="0"/>
              <a:t>to test different materials for conductivity.</a:t>
            </a:r>
            <a:endParaRPr sz="1650" dirty="0"/>
          </a:p>
          <a:p>
            <a:pPr marL="914400" lvl="1" indent="-333375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dirty="0"/>
              <a:t>The </a:t>
            </a:r>
            <a:r>
              <a:rPr lang="en-GB" sz="1650">
                <a:solidFill>
                  <a:schemeClr val="tx1"/>
                </a:solidFill>
              </a:rPr>
              <a:t>conductivity tester recording sheet</a:t>
            </a:r>
            <a:r>
              <a:rPr lang="en-GB" sz="1650" dirty="0"/>
              <a:t> can be used to record which materials are conductors and which are not.  </a:t>
            </a:r>
            <a:endParaRPr sz="1650" dirty="0"/>
          </a:p>
          <a:p>
            <a:pPr marL="269875" lvl="0" indent="-28448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dirty="0"/>
              <a:t>Remember to prepare a selection of materials for students to test what conducts electricity and what does not.   </a:t>
            </a:r>
            <a:endParaRPr sz="1650" dirty="0"/>
          </a:p>
          <a:p>
            <a:pPr marL="269875" lvl="0" indent="-28448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dirty="0"/>
              <a:t>Encourage students to test themselves as part of the</a:t>
            </a:r>
            <a:r>
              <a:rPr lang="en-GB" sz="165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8"/>
                  </a:ext>
                </a:extLst>
              </a:rPr>
              <a:t> circuit by holding hands. It</a:t>
            </a:r>
            <a:r>
              <a:rPr lang="en-GB" sz="1650" dirty="0"/>
              <a:t> is a wonderful moment when they </a:t>
            </a:r>
            <a:r>
              <a:rPr lang="en-GB" sz="165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9"/>
                  </a:ext>
                </a:extLst>
              </a:rPr>
              <a:t>realize</a:t>
            </a:r>
            <a:r>
              <a:rPr lang="en-GB" sz="1650" dirty="0"/>
              <a:t> they can make a circuit too!</a:t>
            </a:r>
            <a:endParaRPr sz="1650" dirty="0"/>
          </a:p>
          <a:p>
            <a:pPr marL="269875" lvl="0" indent="-284480" algn="l" rtl="0">
              <a:lnSpc>
                <a:spcPct val="100000"/>
              </a:lnSpc>
              <a:spcBef>
                <a:spcPts val="1800"/>
              </a:spcBef>
              <a:spcAft>
                <a:spcPts val="1800"/>
              </a:spcAft>
              <a:buClr>
                <a:srgbClr val="CD0364"/>
              </a:buClr>
              <a:buSzPts val="1650"/>
              <a:buChar char="•"/>
            </a:pPr>
            <a:r>
              <a:rPr lang="en-GB" sz="1650" dirty="0"/>
              <a:t>After they have collected the data, students can use the data to build graphs to share their findings.</a:t>
            </a:r>
            <a:endParaRPr sz="1650" dirty="0"/>
          </a:p>
        </p:txBody>
      </p:sp>
      <p:pic>
        <p:nvPicPr>
          <p:cNvPr id="254" name="Google Shape;254;g3669771b81a_0_238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52577" y="25033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3669771b81a_0_23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6" name="Google Shape;256;g3669771b81a_0_238" descr="An illustration of a micro:bit board with a crocodile / alligator clip attached to pins 3V and GND with a read &quot;no&quot; symbol over the crocodile / alligator clip. The caption &quot;Do not connect&quot;  is next to the crocodile / alligator clip to reinforce the safety note to never connect the GND and 3V pins together as it may cause damage to a micro:bit." title="Safety Note Grayscale image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97400" y="5135775"/>
            <a:ext cx="1235426" cy="141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3669771b81a_0_238"/>
          <p:cNvSpPr/>
          <p:nvPr/>
        </p:nvSpPr>
        <p:spPr>
          <a:xfrm>
            <a:off x="833425" y="5533398"/>
            <a:ext cx="6561300" cy="736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65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Safety note</a:t>
            </a:r>
            <a:r>
              <a:rPr lang="en-GB" sz="165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never connect the GND and 3V pins directly together or you may damage your micro:bit.</a:t>
            </a:r>
            <a:endParaRPr sz="165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5fa30c4f18_0_7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0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1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63" name="Google Shape;263;g35fa30c4f18_0_7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18</a:t>
            </a:fld>
            <a:endParaRPr/>
          </a:p>
        </p:txBody>
      </p:sp>
      <p:sp>
        <p:nvSpPr>
          <p:cNvPr id="264" name="Google Shape;264;g35fa30c4f18_0_79"/>
          <p:cNvSpPr txBox="1">
            <a:spLocks noGrp="1"/>
          </p:cNvSpPr>
          <p:nvPr>
            <p:ph type="body" idx="1"/>
          </p:nvPr>
        </p:nvSpPr>
        <p:spPr>
          <a:xfrm>
            <a:off x="681000" y="1367473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 dirty="0">
                <a:solidFill>
                  <a:srgbClr val="CD0364"/>
                </a:solidFill>
              </a:rPr>
              <a:t>Build the code:</a:t>
            </a:r>
            <a:endParaRPr sz="1800" i="1" dirty="0"/>
          </a:p>
          <a:p>
            <a:pPr marL="318151" marR="207048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1"/>
                  </a:ext>
                </a:extLst>
              </a:rPr>
              <a:t>Open</a:t>
            </a:r>
            <a:r>
              <a:rPr lang="en-GB" sz="1800" dirty="0"/>
              <a:t> Microsoft </a:t>
            </a:r>
            <a:r>
              <a:rPr lang="en-GB" sz="1800" dirty="0" err="1"/>
              <a:t>MakeCode</a:t>
            </a:r>
            <a:r>
              <a:rPr lang="en-GB" sz="1800" dirty="0"/>
              <a:t> </a:t>
            </a:r>
            <a:r>
              <a:rPr lang="en-GB" sz="1800" u="sng" dirty="0">
                <a:solidFill>
                  <a:schemeClr val="hlink"/>
                </a:solidFill>
                <a:hlinkClick r:id="rId3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2"/>
                  </a:ext>
                </a:extLst>
              </a:rPr>
              <a:t>microbit.makecode.org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3"/>
                  </a:ext>
                </a:extLst>
              </a:rPr>
              <a:t> </a:t>
            </a:r>
            <a:endParaRPr sz="1800" b="1" dirty="0">
              <a:solidFill>
                <a:srgbClr val="CD0364"/>
              </a:solidFill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4"/>
                </a:ext>
              </a:extLst>
            </a:endParaRPr>
          </a:p>
          <a:p>
            <a:pPr marL="318151" marR="2070487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5"/>
                  </a:ext>
                </a:extLst>
              </a:rPr>
              <a:t>Explain</a:t>
            </a:r>
            <a:r>
              <a:rPr lang="en-GB" sz="1800" b="1" dirty="0">
                <a:solidFill>
                  <a:srgbClr val="6C4BC1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6"/>
                  </a:ext>
                </a:extLst>
              </a:rPr>
              <a:t>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7"/>
                  </a:ext>
                </a:extLst>
              </a:rPr>
              <a:t>that students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8"/>
                  </a:ext>
                </a:extLst>
              </a:rPr>
              <a:t>will use the</a:t>
            </a:r>
            <a:r>
              <a:rPr lang="en-GB" sz="1800" dirty="0"/>
              <a:t> toolbox to find code blocks. </a:t>
            </a:r>
            <a:endParaRPr sz="1800" dirty="0"/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9"/>
                  </a:ext>
                </a:extLst>
              </a:rPr>
              <a:t>Explain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0"/>
                  </a:ext>
                </a:extLst>
              </a:rPr>
              <a:t> that they will be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1"/>
                  </a:ext>
                </a:extLst>
              </a:rPr>
              <a:t>building their own conductivity tester.</a:t>
            </a:r>
            <a:endParaRPr sz="1800" dirty="0"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2"/>
                </a:ext>
              </a:extLst>
            </a:endParaRPr>
          </a:p>
          <a:p>
            <a:pPr marL="318151" marR="0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3"/>
                  </a:ext>
                </a:extLst>
              </a:rPr>
              <a:t>Recap</a:t>
            </a:r>
            <a:r>
              <a:rPr lang="en-GB" sz="1800" b="1" dirty="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4"/>
                  </a:ext>
                </a:extLst>
              </a:rPr>
              <a:t>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5"/>
                  </a:ext>
                </a:extLst>
              </a:rPr>
              <a:t>their knowledge on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6"/>
                  </a:ext>
                </a:extLst>
              </a:rPr>
              <a:t> circuits.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7"/>
                  </a:ext>
                </a:extLst>
              </a:rPr>
              <a:t>Students should understand that a circuit can be made if electricity (energy) can travel all the way around. In other words, if they test a material and it makes a circuit, they can describe it as a conductor.</a:t>
            </a:r>
            <a:endParaRPr sz="1800" dirty="0"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8"/>
                </a:ext>
              </a:extLst>
            </a:endParaRPr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265" name="Google Shape;265;g35fa30c4f18_0_7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6" name="Google Shape;266;g35fa30c4f18_0_79" descr="An illustration of a micro:bit board with a crocodile / alligator clip attached to pin 0.  A second crocodile / alligator clip is attached to the GND. The other end of both clips are attached to a piece of foil. Music notes surround the micro:bit to signal a circuit is created with the micro:bit, crocodile / alligator clips, and foil." title="Screenshot 2025-06-16 at 18.01.1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8801" y="4792101"/>
            <a:ext cx="2957424" cy="163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g35fa30c4f18_0_79" descr="Illustration of educator in front of empty whiteboard used to signal teacher-led activities on this page" title="black female teacher image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65ab73c13e_0_148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9"/>
                  </a:ext>
                </a:extLst>
              </a:rPr>
              <a:t>Student</a:t>
            </a:r>
            <a:r>
              <a:rPr lang="en-GB" sz="2600">
                <a:solidFill>
                  <a:srgbClr val="CD0364"/>
                </a:solidFill>
              </a:rPr>
              <a:t>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0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2</a:t>
            </a:r>
            <a:endParaRPr sz="2600">
              <a:solidFill>
                <a:srgbClr val="CD0364"/>
              </a:solidFill>
            </a:endParaRPr>
          </a:p>
        </p:txBody>
      </p:sp>
      <p:sp>
        <p:nvSpPr>
          <p:cNvPr id="273" name="Google Shape;273;g365ab73c13e_0_14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19</a:t>
            </a:fld>
            <a:endParaRPr/>
          </a:p>
        </p:txBody>
      </p:sp>
      <p:sp>
        <p:nvSpPr>
          <p:cNvPr id="274" name="Google Shape;274;g365ab73c13e_0_148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5" name="Google Shape;275;g365ab73c13e_0_148"/>
          <p:cNvSpPr/>
          <p:nvPr/>
        </p:nvSpPr>
        <p:spPr>
          <a:xfrm>
            <a:off x="743525" y="1829450"/>
            <a:ext cx="1452300" cy="4324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</a:t>
            </a:r>
            <a:r>
              <a:rPr lang="en-GB" sz="16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forever</a:t>
            </a: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 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Basic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 and add it to your workspace. This is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 infinite loop.</a:t>
            </a:r>
            <a:endParaRPr sz="12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6" name="Google Shape;276;g365ab73c13e_0_148"/>
          <p:cNvSpPr/>
          <p:nvPr/>
        </p:nvSpPr>
        <p:spPr>
          <a:xfrm>
            <a:off x="2367075" y="1858425"/>
            <a:ext cx="2357700" cy="4324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</a:t>
            </a: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1"/>
                  </a:ext>
                </a:extLst>
              </a:rPr>
              <a:t>‘</a:t>
            </a:r>
            <a:r>
              <a:rPr lang="en-GB" sz="16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2"/>
                  </a:ext>
                </a:extLst>
              </a:rPr>
              <a:t>if-then-else</a:t>
            </a: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3"/>
                  </a:ext>
                </a:extLst>
              </a:rPr>
              <a:t>’ </a:t>
            </a: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block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Logic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section.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will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 selection to determine what to do next </a:t>
            </a:r>
            <a:r>
              <a:rPr lang="en-GB" sz="16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 electrical circuit has been made or not.</a:t>
            </a:r>
            <a:endParaRPr sz="1600" b="1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7" name="Google Shape;277;g365ab73c13e_0_148"/>
          <p:cNvSpPr/>
          <p:nvPr/>
        </p:nvSpPr>
        <p:spPr>
          <a:xfrm>
            <a:off x="4896025" y="1829175"/>
            <a:ext cx="44001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4"/>
                  </a:ext>
                </a:extLst>
              </a:rPr>
              <a:t>Find the hexagonal ‘</a:t>
            </a:r>
            <a:r>
              <a:rPr lang="en-GB" sz="16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5"/>
                  </a:ext>
                </a:extLst>
              </a:rPr>
              <a:t>pin … is pressed’ block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6"/>
                  </a:ext>
                </a:extLst>
              </a:rPr>
              <a:t> in the Input section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7"/>
                  </a:ext>
                </a:extLst>
              </a:rPr>
              <a:t> 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8"/>
                  </a:ext>
                </a:extLst>
              </a:rPr>
              <a:t>and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slot it into the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9"/>
                  </a:ext>
                </a:extLst>
              </a:rPr>
              <a:t>‘if-the-else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block. If a circuit is made, pin 1 will be pressed, so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0"/>
                  </a:ext>
                </a:extLst>
              </a:rPr>
              <a:t>choose P1 in the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1"/>
                  </a:ext>
                </a:extLst>
              </a:rPr>
              <a:t>dropdown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2"/>
                  </a:ext>
                </a:extLst>
              </a:rPr>
              <a:t> list.</a:t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indicate that a circuit has been made, </a:t>
            </a:r>
            <a:r>
              <a:rPr lang="en-GB" sz="16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</a:t>
            </a: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6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</a:t>
            </a: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‘</a:t>
            </a:r>
            <a:r>
              <a:rPr lang="en-GB" sz="16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 icon</a:t>
            </a: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Basic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 and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place it under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3"/>
                  </a:ext>
                </a:extLst>
              </a:rPr>
              <a:t>‘if’.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will show an icon on the LED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4"/>
                  </a:ext>
                </a:extLst>
              </a:rPr>
              <a:t>display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</a:t>
            </a:r>
            <a:endParaRPr sz="16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8" name="Google Shape;278;g365ab73c13e_0_148"/>
          <p:cNvSpPr txBox="1"/>
          <p:nvPr/>
        </p:nvSpPr>
        <p:spPr>
          <a:xfrm>
            <a:off x="680963" y="1072053"/>
            <a:ext cx="30000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code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forever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9" name="Google Shape;279;g365ab73c13e_0_148" descr="Block-based code for a micro:bit used for a teacher-led code along with students to check if a circuit has been made using the pins, alligator clips, and conductive material. The forever block is added to the workspace for step one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7450" y="2014150"/>
            <a:ext cx="1244450" cy="80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g365ab73c13e_0_148" descr="Block-based code for a micro:bit used for a teacher-led code along with students to check if a circuit has been made using the pins, alligator clips, and conductive material. The if-then-else is added inside the forever block as the next step.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69846" y="1963825"/>
            <a:ext cx="1402150" cy="1654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g365ab73c13e_0_148" descr="Block-based code for a micro:bit used for a teacher-led code along with students to check if a circuit has been made using the pins, alligator clips, and conductive material. The pin P1 is pressed block is added to the slot in the if-then-else block. The show icon heart block is placed under if in the if-then-else block as the next steps. 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52900" y="1934850"/>
            <a:ext cx="1550049" cy="1296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g365ab73c13e_0_148" descr="Illustration of educator in front of empty whiteboard used to signal teacher-led activities on this page" title="black female teacher image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5d6a68a0a1_0_136"/>
          <p:cNvSpPr txBox="1">
            <a:spLocks noGrp="1"/>
          </p:cNvSpPr>
          <p:nvPr>
            <p:ph type="title"/>
          </p:nvPr>
        </p:nvSpPr>
        <p:spPr>
          <a:xfrm>
            <a:off x="681012" y="42672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Conductivity T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"/>
                  </a:ext>
                </a:extLst>
              </a:rPr>
              <a:t>ester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00" name="Google Shape;100;g35d6a68a0a1_0_13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101" name="Google Shape;101;g35d6a68a0a1_0_136"/>
          <p:cNvSpPr txBox="1">
            <a:spLocks noGrp="1"/>
          </p:cNvSpPr>
          <p:nvPr>
            <p:ph type="body" idx="1"/>
          </p:nvPr>
        </p:nvSpPr>
        <p:spPr>
          <a:xfrm>
            <a:off x="681036" y="13197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rgbClr val="00A000"/>
              </a:buClr>
              <a:buSzPts val="2000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Summary &amp; Context</a:t>
            </a:r>
            <a:endParaRPr sz="20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800"/>
              <a:t>The BBC micro:bit can be used to create electrical circuits using the pins along the bottom of the device. By a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"/>
                  </a:ext>
                </a:extLst>
              </a:rPr>
              <a:t>ttaching alligator clips, you and your students can investigate </a:t>
            </a:r>
            <a:r>
              <a:rPr lang="en-GB" sz="1800"/>
              <a:t>energy flow and carry out conductivity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"/>
                  </a:ext>
                </a:extLst>
              </a:rPr>
              <a:t>tests. Remember</a:t>
            </a:r>
            <a:r>
              <a:rPr lang="en-GB" sz="1800"/>
              <a:t> to have a student (or groups of students) complete the circuit and see what happens and why.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4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800" i="1"/>
              <a:t>This activity requires two alligator clips per micro:bit.</a:t>
            </a:r>
            <a:endParaRPr sz="1800" i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400" i="1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800" b="1"/>
              <a:t>Safety note</a:t>
            </a:r>
            <a:r>
              <a:rPr lang="en-GB" sz="1800"/>
              <a:t> - never connect the GND and 3V pins directly together or you may damage your micro:bit.</a:t>
            </a:r>
            <a:endParaRPr sz="1800"/>
          </a:p>
        </p:txBody>
      </p:sp>
      <p:sp>
        <p:nvSpPr>
          <p:cNvPr id="102" name="Google Shape;102;g35d6a68a0a1_0_136"/>
          <p:cNvSpPr txBox="1">
            <a:spLocks noGrp="1"/>
          </p:cNvSpPr>
          <p:nvPr>
            <p:ph type="body" idx="1"/>
          </p:nvPr>
        </p:nvSpPr>
        <p:spPr>
          <a:xfrm>
            <a:off x="5092936" y="1319771"/>
            <a:ext cx="41322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0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"/>
                  </a:ext>
                </a:extLst>
              </a:rPr>
              <a:t>micro:bit Feature: </a:t>
            </a:r>
            <a:r>
              <a:rPr lang="en-GB" sz="2000" b="1">
                <a:solidFill>
                  <a:srgbClr val="00A000"/>
                </a:solidFill>
              </a:rPr>
              <a:t>Pins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/>
              <a:t>On the bottom edge of the micro:bit are 25 gold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"/>
                  </a:ext>
                </a:extLst>
              </a:rPr>
              <a:t> strips called</a:t>
            </a:r>
            <a:r>
              <a:rPr lang="en-GB" sz="1800"/>
              <a:t> </a:t>
            </a:r>
            <a:r>
              <a:rPr lang="en-GB" sz="1800" b="1"/>
              <a:t>pins</a:t>
            </a:r>
            <a:r>
              <a:rPr lang="en-GB" sz="1800"/>
              <a:t>. These pins allow you and your students to get creative. You can create circuits, connect external things like buzzers and motors, and make fun projects. </a:t>
            </a:r>
            <a:endParaRPr sz="1800"/>
          </a:p>
          <a:p>
            <a:pPr marL="185732" lvl="0" indent="-7143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800"/>
              <a:t>There are five large pins: 0, 1, 2,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"/>
                  </a:ext>
                </a:extLst>
              </a:rPr>
              <a:t>3V</a:t>
            </a:r>
            <a:r>
              <a:rPr lang="en-GB" sz="1800"/>
              <a:t>, and GND. The pins 0, 1, and 2 can be used as touch pins. The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9"/>
                  </a:ext>
                </a:extLst>
              </a:rPr>
              <a:t>3V</a:t>
            </a:r>
            <a:r>
              <a:rPr lang="en-GB" sz="1800"/>
              <a:t> pin supplies power. GND (ground) is used to complete electrical circuits.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1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None/>
            </a:pPr>
            <a:endParaRPr/>
          </a:p>
        </p:txBody>
      </p:sp>
      <p:pic>
        <p:nvPicPr>
          <p:cNvPr id="103" name="Google Shape;103;g35d6a68a0a1_0_136" descr="An illustration of a micro:bit board with a crocodile / alligator clip attached to pin 0. The other end of the clip is attached to a piece of foil. 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8630" y="4702254"/>
            <a:ext cx="3400776" cy="162223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4" name="Google Shape;104;g35d6a68a0a1_0_136"/>
          <p:cNvGrpSpPr/>
          <p:nvPr/>
        </p:nvGrpSpPr>
        <p:grpSpPr>
          <a:xfrm rot="4042808">
            <a:off x="8733555" y="726493"/>
            <a:ext cx="650811" cy="659761"/>
            <a:chOff x="7572716" y="3272053"/>
            <a:chExt cx="489368" cy="496098"/>
          </a:xfrm>
        </p:grpSpPr>
        <p:sp>
          <p:nvSpPr>
            <p:cNvPr id="105" name="Google Shape;105;g35d6a68a0a1_0_136" descr="decorative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88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g35d6a68a0a1_0_136" descr="decorative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88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g35d6a68a0a1_0_136" descr="decorative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88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g35d6a68a0a1_0_136" descr="decorative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88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g35d6a68a0a1_0_136" descr="decorative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88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g35d6a68a0a1_0_136" descr="decorative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88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11" name="Google Shape;111;g35d6a68a0a1_0_136" descr="decorativ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86302" y="829444"/>
            <a:ext cx="192617" cy="192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65ab73c13e_0_315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 dirty="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 dirty="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5"/>
                  </a:ext>
                </a:extLst>
              </a:rPr>
              <a:t>teps</a:t>
            </a:r>
            <a:r>
              <a:rPr lang="en-GB" sz="2600" dirty="0">
                <a:solidFill>
                  <a:srgbClr val="CD0364"/>
                </a:solidFill>
              </a:rPr>
              <a:t> 3</a:t>
            </a:r>
            <a:endParaRPr sz="2600" dirty="0">
              <a:solidFill>
                <a:srgbClr val="CD0364"/>
              </a:solidFill>
            </a:endParaRPr>
          </a:p>
        </p:txBody>
      </p:sp>
      <p:sp>
        <p:nvSpPr>
          <p:cNvPr id="288" name="Google Shape;288;g365ab73c13e_0_31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20</a:t>
            </a:fld>
            <a:endParaRPr/>
          </a:p>
        </p:txBody>
      </p:sp>
      <p:sp>
        <p:nvSpPr>
          <p:cNvPr id="289" name="Google Shape;289;g365ab73c13e_0_315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0" name="Google Shape;290;g365ab73c13e_0_315"/>
          <p:cNvSpPr/>
          <p:nvPr/>
        </p:nvSpPr>
        <p:spPr>
          <a:xfrm>
            <a:off x="743525" y="1829450"/>
            <a:ext cx="2100300" cy="4324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‘</a:t>
            </a:r>
            <a:r>
              <a:rPr lang="en-GB" sz="16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ring tone Middle C</a:t>
            </a: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 block 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 and add it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directly below the icon block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</a:t>
            </a:r>
            <a:r>
              <a:rPr lang="en-GB" sz="16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 circuit is made, Middle C will now play.</a:t>
            </a:r>
            <a:endParaRPr sz="16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1" name="Google Shape;291;g365ab73c13e_0_315"/>
          <p:cNvSpPr/>
          <p:nvPr/>
        </p:nvSpPr>
        <p:spPr>
          <a:xfrm>
            <a:off x="3079475" y="1829450"/>
            <a:ext cx="3044100" cy="4324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GB" sz="16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another ‘ring tone Middle C’ block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Music section and insert it in the gap below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6"/>
                  </a:ext>
                </a:extLst>
              </a:rPr>
              <a:t>‘else’.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Change Middle C to 0Hz. </a:t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means no noise will sound if there is no circuit.</a:t>
            </a:r>
            <a:endParaRPr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2" name="Google Shape;292;g365ab73c13e_0_315"/>
          <p:cNvSpPr/>
          <p:nvPr/>
        </p:nvSpPr>
        <p:spPr>
          <a:xfrm>
            <a:off x="6380375" y="1829175"/>
            <a:ext cx="2845200" cy="4382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Find the </a:t>
            </a:r>
            <a:r>
              <a:rPr lang="en-GB" sz="1600" b="1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‘clear screen’ block</a:t>
            </a:r>
            <a:r>
              <a:rPr lang="en-GB" sz="160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’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the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Basic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section and put it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below the ring tone block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</a:t>
            </a:r>
            <a:r>
              <a:rPr lang="en-GB" sz="16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</a:t>
            </a:r>
            <a:r>
              <a:rPr lang="en-GB"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no circuit is detected, </a:t>
            </a:r>
            <a:r>
              <a:rPr lang="en-GB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clears the LED display.</a:t>
            </a:r>
            <a:endParaRPr sz="16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3" name="Google Shape;293;g365ab73c13e_0_315"/>
          <p:cNvSpPr txBox="1"/>
          <p:nvPr/>
        </p:nvSpPr>
        <p:spPr>
          <a:xfrm>
            <a:off x="680963" y="1072053"/>
            <a:ext cx="4023600" cy="65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Build the code - </a:t>
            </a:r>
            <a:r>
              <a:rPr lang="en-GB" sz="1800" b="1" i="1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forever continued</a:t>
            </a:r>
            <a:r>
              <a:rPr lang="en-GB" sz="1800" b="1" i="1" u="none" strike="noStrike" cap="none" dirty="0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g365ab73c13e_0_315"/>
          <p:cNvSpPr txBox="1"/>
          <p:nvPr/>
        </p:nvSpPr>
        <p:spPr>
          <a:xfrm>
            <a:off x="1489288" y="2641475"/>
            <a:ext cx="4356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75"/>
              <a:buFont typeface="Arial"/>
              <a:buNone/>
            </a:pPr>
            <a:endParaRPr sz="2275" b="0" i="0" u="none" strike="noStrike" cap="none">
              <a:solidFill>
                <a:srgbClr val="CD036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95" name="Google Shape;295;g365ab73c13e_0_315" descr="Block-based code for a micro:bit used for a teacher-led code along with students to check if a circuit has been made using the pins, alligator clips, and conductive material. The ring tone Middle C block is added below the show icon heart block in the if section of the if-then-else block as the next step. 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6099" y="1916475"/>
            <a:ext cx="1655148" cy="1608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g365ab73c13e_0_315" descr="Block-based code for a micro:bit used for a teacher-led code along with students to check if a circuit has been made using the pins, alligator clips, and conductive material. The ring tone 0 Hz block is added in the else section of the if-then-else block as the next step. 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83824" y="1966375"/>
            <a:ext cx="1736126" cy="1804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g365ab73c13e_0_315" descr="Block-based code for a micro:bit used for a teacher-led code along with students to check if a circuit has been made using the pins, alligator clips, and conductive material. The clear screen block is added under the ring tone 0 Hz block in the else section of the if-then-else block as the final step.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95010" y="2002000"/>
            <a:ext cx="1830874" cy="2151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g365ab73c13e_0_315" descr="Illustration of educator in front of empty whiteboard used to signal teacher-led activities on this page" title="black female teacher image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65ab73c13e_0_354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Student Activity S</a:t>
            </a:r>
            <a:r>
              <a:rPr lang="en-GB" sz="260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7"/>
                  </a:ext>
                </a:extLst>
              </a:rPr>
              <a:t>teps</a:t>
            </a:r>
            <a:r>
              <a:rPr lang="en-GB" sz="2600">
                <a:solidFill>
                  <a:srgbClr val="CD0364"/>
                </a:solidFill>
              </a:rPr>
              <a:t> 4</a:t>
            </a:r>
            <a:endParaRPr sz="2600">
              <a:solidFill>
                <a:srgbClr val="6C4BC1"/>
              </a:solidFill>
            </a:endParaRPr>
          </a:p>
        </p:txBody>
      </p:sp>
      <p:sp>
        <p:nvSpPr>
          <p:cNvPr id="304" name="Google Shape;304;g365ab73c13e_0_35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21</a:t>
            </a:fld>
            <a:endParaRPr/>
          </a:p>
        </p:txBody>
      </p:sp>
      <p:sp>
        <p:nvSpPr>
          <p:cNvPr id="305" name="Google Shape;305;g365ab73c13e_0_354"/>
          <p:cNvSpPr txBox="1">
            <a:spLocks noGrp="1"/>
          </p:cNvSpPr>
          <p:nvPr>
            <p:ph type="body" idx="1"/>
          </p:nvPr>
        </p:nvSpPr>
        <p:spPr>
          <a:xfrm>
            <a:off x="681000" y="1367473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800" b="1" i="1" dirty="0">
                <a:solidFill>
                  <a:srgbClr val="CD0364"/>
                </a:solidFill>
              </a:rPr>
              <a:t>Use your </a:t>
            </a:r>
            <a:r>
              <a:rPr lang="en-GB" sz="1800" b="1" i="1" dirty="0" err="1">
                <a:solidFill>
                  <a:srgbClr val="CD0364"/>
                </a:solidFill>
              </a:rPr>
              <a:t>micro:bit</a:t>
            </a:r>
            <a:r>
              <a:rPr lang="en-GB" sz="1800" b="1" i="1" dirty="0">
                <a:solidFill>
                  <a:srgbClr val="CD0364"/>
                </a:solidFill>
              </a:rPr>
              <a:t> to collect data:</a:t>
            </a:r>
            <a:endParaRPr sz="1800" b="1" i="1" dirty="0">
              <a:solidFill>
                <a:srgbClr val="CD0364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Test</a:t>
            </a:r>
            <a:r>
              <a:rPr lang="en-GB" sz="1800" dirty="0"/>
              <a:t> the code using the simulator and then </a:t>
            </a:r>
            <a:r>
              <a:rPr lang="en-GB" sz="1800" b="1" dirty="0">
                <a:solidFill>
                  <a:srgbClr val="CD0364"/>
                </a:solidFill>
              </a:rPr>
              <a:t>download</a:t>
            </a:r>
            <a:r>
              <a:rPr lang="en-GB" sz="1800" dirty="0"/>
              <a:t> the code to their </a:t>
            </a:r>
            <a:r>
              <a:rPr lang="en-GB" sz="1800" dirty="0" err="1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8"/>
                  </a:ext>
                </a:extLst>
              </a:rPr>
              <a:t>micro:bit</a:t>
            </a:r>
            <a:r>
              <a:rPr lang="en-GB" sz="1800" dirty="0"/>
              <a:t>.</a:t>
            </a:r>
            <a:endParaRPr sz="1800" b="1" dirty="0">
              <a:solidFill>
                <a:srgbClr val="CD0364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Unplug</a:t>
            </a:r>
            <a:r>
              <a:rPr lang="en-GB" sz="1800" b="1" dirty="0">
                <a:solidFill>
                  <a:srgbClr val="2993D6"/>
                </a:solidFill>
              </a:rPr>
              <a:t> </a:t>
            </a:r>
            <a:r>
              <a:rPr lang="en-GB" sz="1800" dirty="0"/>
              <a:t>the </a:t>
            </a:r>
            <a:r>
              <a:rPr lang="en-GB" sz="1800" dirty="0" err="1"/>
              <a:t>micro:bit</a:t>
            </a:r>
            <a:r>
              <a:rPr lang="en-GB" sz="1800" dirty="0"/>
              <a:t> and </a:t>
            </a:r>
            <a:r>
              <a:rPr lang="en-GB" sz="1800" b="1" dirty="0">
                <a:solidFill>
                  <a:srgbClr val="CD0364"/>
                </a:solidFill>
              </a:rPr>
              <a:t>connect</a:t>
            </a:r>
            <a:r>
              <a:rPr lang="en-GB" sz="1800" dirty="0"/>
              <a:t> the battery pack.  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Connect</a:t>
            </a:r>
            <a:r>
              <a:rPr lang="en-GB" sz="1800" dirty="0"/>
              <a:t> two alligator clips: one to pin 1 and one to the GND pin.  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Test</a:t>
            </a:r>
            <a:r>
              <a:rPr lang="en-GB" sz="1800" b="1" dirty="0">
                <a:solidFill>
                  <a:srgbClr val="2993D6"/>
                </a:solidFill>
              </a:rPr>
              <a:t> </a:t>
            </a:r>
            <a:r>
              <a:rPr lang="en-GB" sz="1800" dirty="0"/>
              <a:t>the conductivity of materials by touching them with the other ends of the alligator clips (both the one connected to pin 1 AND the one connected to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9"/>
                  </a:ext>
                </a:extLst>
              </a:rPr>
              <a:t> GND)</a:t>
            </a:r>
            <a:r>
              <a:rPr lang="en-GB" sz="1800" dirty="0"/>
              <a:t>.</a:t>
            </a:r>
            <a:endParaRPr sz="1800" dirty="0"/>
          </a:p>
          <a:p>
            <a:pPr marL="457200" lvl="0" indent="-34290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CD0364"/>
              </a:buClr>
              <a:buSzPts val="1800"/>
              <a:buChar char="•"/>
            </a:pPr>
            <a:r>
              <a:rPr lang="en-GB" sz="1800" b="1" dirty="0">
                <a:solidFill>
                  <a:srgbClr val="CD0364"/>
                </a:solidFill>
              </a:rPr>
              <a:t>Record</a:t>
            </a:r>
            <a:r>
              <a:rPr lang="en-GB" sz="1800" b="1" dirty="0">
                <a:solidFill>
                  <a:srgbClr val="2993D6"/>
                </a:solidFill>
              </a:rPr>
              <a:t> </a:t>
            </a:r>
            <a:r>
              <a:rPr lang="en-GB" sz="1800" dirty="0"/>
              <a:t>which materials are conductors and </a:t>
            </a:r>
            <a:r>
              <a:rPr lang="en-GB" sz="1800" b="1" dirty="0">
                <a:solidFill>
                  <a:srgbClr val="CD0364"/>
                </a:solidFill>
              </a:rPr>
              <a:t>d</a:t>
            </a:r>
            <a:r>
              <a:rPr lang="en-GB" sz="1800" b="1" dirty="0">
                <a:solidFill>
                  <a:srgbClr val="CD0364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0"/>
                  </a:ext>
                </a:extLst>
              </a:rPr>
              <a:t>iscuss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1"/>
                  </a:ext>
                </a:extLst>
              </a:rPr>
              <a:t> observations. What do you notice and wonder about the results? </a:t>
            </a:r>
            <a:endParaRPr sz="1800" b="1" dirty="0">
              <a:solidFill>
                <a:srgbClr val="CD0364"/>
              </a:solidFill>
            </a:endParaRPr>
          </a:p>
        </p:txBody>
      </p:sp>
      <p:sp>
        <p:nvSpPr>
          <p:cNvPr id="306" name="Google Shape;306;g365ab73c13e_0_354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07" name="Google Shape;307;g365ab73c13e_0_354" descr="An illustration of a micro:bit board with a crocodile / alligator clip attached to pin 0.  A second crocodile / alligator clip is attached to the GND. The other end of both clips are attached to a piece of foil. Music notes surround the micro:bit to signal a circuit is created with the micro:bit, crocodile / alligator clips, and foil." title="Screenshot 2025-06-16 at 18.01.1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3101" y="5165047"/>
            <a:ext cx="2410299" cy="1313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g365ab73c13e_0_354" descr="Illustration of educator in front of empty whiteboard used to signal teacher-led activities on this page" title="black female teacher imag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65ab73c13e_0_12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CD0364"/>
                </a:solidFill>
              </a:rPr>
              <a:t>Spicy 🌶️🌶️🌶️ Code Details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314" name="Google Shape;314;g365ab73c13e_0_12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22</a:t>
            </a:fld>
            <a:endParaRPr/>
          </a:p>
        </p:txBody>
      </p:sp>
      <p:sp>
        <p:nvSpPr>
          <p:cNvPr id="315" name="Google Shape;315;g365ab73c13e_0_129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</a:t>
            </a:r>
            <a:r>
              <a:rPr lang="en-GB" sz="1150" b="1" i="0" u="none" strike="noStrike" cap="none">
                <a:solidFill>
                  <a:srgbClr val="6C4B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</a:t>
            </a:r>
            <a:r>
              <a:rPr lang="en-GB" sz="1150" b="1" i="0" u="none" strike="noStrike" cap="none">
                <a:solidFill>
                  <a:srgbClr val="CD036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Spicy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🌶️🌶️🌶️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6" name="Google Shape;316;g365ab73c13e_0_129"/>
          <p:cNvSpPr txBox="1">
            <a:spLocks noGrp="1"/>
          </p:cNvSpPr>
          <p:nvPr>
            <p:ph type="body" idx="1"/>
          </p:nvPr>
        </p:nvSpPr>
        <p:spPr>
          <a:xfrm>
            <a:off x="680963" y="1214262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2"/>
                  </a:ext>
                </a:extLst>
              </a:rPr>
              <a:t>This project uses </a:t>
            </a: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3"/>
                  </a:ext>
                </a:extLst>
              </a:rPr>
              <a:t>the</a:t>
            </a:r>
            <a:r>
              <a:rPr lang="en-GB" sz="1600" dirty="0"/>
              <a:t> pins to check whether a circuit has been </a:t>
            </a: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4"/>
                  </a:ext>
                </a:extLst>
              </a:rPr>
              <a:t>made. If </a:t>
            </a:r>
            <a:r>
              <a:rPr lang="en-GB" sz="1600" dirty="0"/>
              <a:t>a circuit has been made, the </a:t>
            </a:r>
            <a:r>
              <a:rPr lang="en-GB" sz="1600" dirty="0" err="1"/>
              <a:t>micro:bit</a:t>
            </a:r>
            <a:r>
              <a:rPr lang="en-GB" sz="1600" dirty="0"/>
              <a:t> perceives that </a:t>
            </a: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5"/>
                  </a:ext>
                </a:extLst>
              </a:rPr>
              <a:t>the pin P1 has been pressed</a:t>
            </a:r>
            <a:r>
              <a:rPr lang="en-GB" sz="1600" dirty="0"/>
              <a:t>.  </a:t>
            </a:r>
            <a:endParaRPr sz="1550" dirty="0"/>
          </a:p>
        </p:txBody>
      </p:sp>
      <p:sp>
        <p:nvSpPr>
          <p:cNvPr id="317" name="Google Shape;317;g365ab73c13e_0_129"/>
          <p:cNvSpPr/>
          <p:nvPr/>
        </p:nvSpPr>
        <p:spPr>
          <a:xfrm>
            <a:off x="741400" y="2171925"/>
            <a:ext cx="5910600" cy="3982200"/>
          </a:xfrm>
          <a:prstGeom prst="roundRect">
            <a:avLst>
              <a:gd name="adj" fmla="val 12936"/>
            </a:avLst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project is in a forever loop, meaning that it is constantly running the code (and checking if a circuit has been made).</a:t>
            </a:r>
            <a:endParaRPr sz="16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also uses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6"/>
                  </a:ext>
                </a:extLst>
              </a:rPr>
              <a:t>selection/conditionals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check whether a condition has been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7"/>
                  </a:ext>
                </a:extLst>
              </a:rPr>
              <a:t> met - specifically whether a circuit has been made.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b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8"/>
                  </a:ext>
                </a:extLst>
              </a:rPr>
              <a:t>If a circuit has been made (pin P1 is pressed), a heart will show on the LED screen and a M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9"/>
                  </a:ext>
                </a:extLst>
              </a:rPr>
              <a:t>iddle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0"/>
                  </a:ext>
                </a:extLst>
              </a:rPr>
              <a:t> C note will be played.  </a:t>
            </a:r>
            <a:endParaRPr sz="16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there is no circuit, then the screen will be blank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1"/>
                  </a:ext>
                </a:extLst>
              </a:rPr>
              <a:t>and no sound will be played.  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</a:t>
            </a:r>
            <a:endParaRPr sz="16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18" name="Google Shape;318;g365ab73c13e_0_129" descr="Block-based code for a micro:bit to check if a circuit has been made using the pins, alligator clips, and conductive material. The forever block is used with an if-then-else block inside. The pin P1 is pressed block is in the if-then slot with the show icon heart block above the ring tone Middle C block inside the if section. The ring tone 0 Hz block is above the clear screen block in the else section." title="Screenshot 2025-06-16 at 18.02.2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5021" y="2802775"/>
            <a:ext cx="2730475" cy="2990824"/>
          </a:xfrm>
          <a:prstGeom prst="rect">
            <a:avLst/>
          </a:prstGeom>
          <a:noFill/>
          <a:ln w="19050" cap="flat" cmpd="sng">
            <a:solidFill>
              <a:srgbClr val="CD0364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" name="Google Shape;240;g365ab73c13e_0_36" descr="decorative" title="Inspired_green@4x-100 (1).jpg">
            <a:extLst>
              <a:ext uri="{FF2B5EF4-FFF2-40B4-BE49-F238E27FC236}">
                <a16:creationId xmlns:a16="http://schemas.microsoft.com/office/drawing/2014/main" id="{2E2A617B-0B00-6B13-4527-AE9D5FEDCAA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82833" y="169777"/>
            <a:ext cx="814850" cy="1066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65ab73c13e_0_420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99"/>
              <a:buNone/>
            </a:pPr>
            <a:r>
              <a:rPr lang="en-GB"/>
              <a:t>Extension Ideas</a:t>
            </a:r>
            <a:endParaRPr/>
          </a:p>
        </p:txBody>
      </p:sp>
      <p:sp>
        <p:nvSpPr>
          <p:cNvPr id="325" name="Google Shape;325;g365ab73c13e_0_420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a30c4f18_0_5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Conductivity T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2"/>
                  </a:ext>
                </a:extLst>
              </a:rPr>
              <a:t>ester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3"/>
                  </a:ext>
                </a:extLst>
              </a:rPr>
              <a:t> Extensions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331" name="Google Shape;331;g35fa30c4f18_0_5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24</a:t>
            </a:fld>
            <a:endParaRPr/>
          </a:p>
        </p:txBody>
      </p:sp>
      <p:sp>
        <p:nvSpPr>
          <p:cNvPr id="332" name="Google Shape;332;g35fa30c4f18_0_5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Adjust the code to show a different icon or play a different sound if the material is conductive.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Try out a wide range of materials with your conductivity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4"/>
                  </a:ext>
                </a:extLst>
              </a:rPr>
              <a:t>tester, such</a:t>
            </a:r>
            <a:r>
              <a:rPr lang="en-GB" sz="1800"/>
              <a:t> as pencil lead, PlayDoh, and dry and damp tissue paper.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1000"/>
              </a:spcAft>
              <a:buClr>
                <a:srgbClr val="00A000"/>
              </a:buClr>
              <a:buSzPts val="1800"/>
              <a:buChar char="•"/>
            </a:pPr>
            <a:r>
              <a:rPr lang="en-GB" sz="1800"/>
              <a:t>It can be fun to use a human being as the test material! Simply hold the alligator clip leads in both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5"/>
                  </a:ext>
                </a:extLst>
              </a:rPr>
              <a:t> hands or</a:t>
            </a:r>
            <a:r>
              <a:rPr lang="en-GB" sz="1800"/>
              <a:t> form a human chain.</a:t>
            </a:r>
            <a:endParaRPr sz="1800"/>
          </a:p>
        </p:txBody>
      </p:sp>
      <p:pic>
        <p:nvPicPr>
          <p:cNvPr id="333" name="Google Shape;333;g35fa30c4f18_0_51" title="Screenshot 2025-06-12 at 17.01.28.png"/>
          <p:cNvPicPr preferRelativeResize="0"/>
          <p:nvPr/>
        </p:nvPicPr>
        <p:blipFill rotWithShape="1">
          <a:blip r:embed="rId3">
            <a:alphaModFix/>
          </a:blip>
          <a:srcRect l="-129080" t="6450" r="129080" b="-6448"/>
          <a:stretch/>
        </p:blipFill>
        <p:spPr>
          <a:xfrm>
            <a:off x="7928000" y="4042200"/>
            <a:ext cx="1728000" cy="223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g35fa30c4f18_0_51" descr="Illustration of two students at a table. One student is using a circuit that includes a battery, wires, and a light to test the conductivity of a small item. The other student holding a pencil and recording result of the test on a piece of paper." title="Screenshot 2025-06-16 at 18.17.3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79239" y="4028696"/>
            <a:ext cx="3298950" cy="21291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5" name="Google Shape;335;g35fa30c4f18_0_51"/>
          <p:cNvGrpSpPr/>
          <p:nvPr/>
        </p:nvGrpSpPr>
        <p:grpSpPr>
          <a:xfrm>
            <a:off x="8091675" y="128536"/>
            <a:ext cx="981050" cy="1315139"/>
            <a:chOff x="7405925" y="173586"/>
            <a:chExt cx="981050" cy="1315139"/>
          </a:xfrm>
        </p:grpSpPr>
        <p:grpSp>
          <p:nvGrpSpPr>
            <p:cNvPr id="336" name="Google Shape;336;g35fa30c4f18_0_51"/>
            <p:cNvGrpSpPr/>
            <p:nvPr/>
          </p:nvGrpSpPr>
          <p:grpSpPr>
            <a:xfrm rot="4080661">
              <a:off x="7924640" y="228087"/>
              <a:ext cx="371965" cy="377145"/>
              <a:chOff x="7572716" y="3272053"/>
              <a:chExt cx="489368" cy="496098"/>
            </a:xfrm>
          </p:grpSpPr>
          <p:sp>
            <p:nvSpPr>
              <p:cNvPr id="337" name="Google Shape;337;g35fa30c4f18_0_51" descr="decorative"/>
              <p:cNvSpPr/>
              <p:nvPr/>
            </p:nvSpPr>
            <p:spPr>
              <a:xfrm>
                <a:off x="7572716" y="3522735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8" name="Google Shape;338;g35fa30c4f18_0_51" descr="decorative"/>
              <p:cNvSpPr/>
              <p:nvPr/>
            </p:nvSpPr>
            <p:spPr>
              <a:xfrm>
                <a:off x="7869358" y="356696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3528" y="126660"/>
                    </a:move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0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ubicBezTo>
                      <a:pt x="144209" y="95991"/>
                      <a:pt x="144869" y="114788"/>
                      <a:pt x="133528" y="126770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9" name="Google Shape;339;g35fa30c4f18_0_51" descr="decorative"/>
              <p:cNvSpPr/>
              <p:nvPr/>
            </p:nvSpPr>
            <p:spPr>
              <a:xfrm>
                <a:off x="7895017" y="3425342"/>
                <a:ext cx="167067" cy="91963"/>
              </a:xfrm>
              <a:custGeom>
                <a:avLst/>
                <a:gdLst/>
                <a:ahLst/>
                <a:cxnLst/>
                <a:rect l="l" t="t" r="r" b="b"/>
                <a:pathLst>
                  <a:path w="167067" h="91963" extrusionOk="0">
                    <a:moveTo>
                      <a:pt x="21100" y="33814"/>
                    </a:moveTo>
                    <a:lnTo>
                      <a:pt x="128680" y="1277"/>
                    </a:lnTo>
                    <a:cubicBezTo>
                      <a:pt x="144316" y="-3450"/>
                      <a:pt x="161053" y="5344"/>
                      <a:pt x="165788" y="21063"/>
                    </a:cubicBezTo>
                    <a:cubicBezTo>
                      <a:pt x="170523" y="36782"/>
                      <a:pt x="161714" y="53381"/>
                      <a:pt x="145968" y="58107"/>
                    </a:cubicBezTo>
                    <a:lnTo>
                      <a:pt x="38387" y="90645"/>
                    </a:lnTo>
                    <a:cubicBezTo>
                      <a:pt x="35524" y="91524"/>
                      <a:pt x="32661" y="91964"/>
                      <a:pt x="29798" y="91964"/>
                    </a:cubicBezTo>
                    <a:cubicBezTo>
                      <a:pt x="17025" y="91964"/>
                      <a:pt x="5243" y="83720"/>
                      <a:pt x="1279" y="70859"/>
                    </a:cubicBezTo>
                    <a:cubicBezTo>
                      <a:pt x="-3456" y="55140"/>
                      <a:pt x="5353" y="38541"/>
                      <a:pt x="21100" y="33814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0" name="Google Shape;340;g35fa30c4f18_0_51" descr="decorative"/>
              <p:cNvSpPr/>
              <p:nvPr/>
            </p:nvSpPr>
            <p:spPr>
              <a:xfrm>
                <a:off x="7813147" y="3272053"/>
                <a:ext cx="85145" cy="168636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36" extrusionOk="0">
                    <a:moveTo>
                      <a:pt x="785" y="132142"/>
                    </a:moveTo>
                    <a:lnTo>
                      <a:pt x="26331" y="22988"/>
                    </a:lnTo>
                    <a:cubicBezTo>
                      <a:pt x="30075" y="7049"/>
                      <a:pt x="46151" y="-2954"/>
                      <a:pt x="62118" y="783"/>
                    </a:cubicBezTo>
                    <a:cubicBezTo>
                      <a:pt x="78084" y="4521"/>
                      <a:pt x="88104" y="20460"/>
                      <a:pt x="84360" y="36508"/>
                    </a:cubicBezTo>
                    <a:lnTo>
                      <a:pt x="58814" y="145662"/>
                    </a:lnTo>
                    <a:cubicBezTo>
                      <a:pt x="55621" y="159403"/>
                      <a:pt x="43398" y="168636"/>
                      <a:pt x="29854" y="168636"/>
                    </a:cubicBezTo>
                    <a:cubicBezTo>
                      <a:pt x="27652" y="168636"/>
                      <a:pt x="25340" y="168417"/>
                      <a:pt x="23028" y="167867"/>
                    </a:cubicBezTo>
                    <a:cubicBezTo>
                      <a:pt x="7061" y="164130"/>
                      <a:pt x="-2959" y="148191"/>
                      <a:pt x="785" y="132142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1" name="Google Shape;341;g35fa30c4f18_0_51" descr="decorative"/>
              <p:cNvSpPr/>
              <p:nvPr/>
            </p:nvSpPr>
            <p:spPr>
              <a:xfrm>
                <a:off x="7736508" y="3599549"/>
                <a:ext cx="85145" cy="168602"/>
              </a:xfrm>
              <a:custGeom>
                <a:avLst/>
                <a:gdLst/>
                <a:ahLst/>
                <a:cxnLst/>
                <a:rect l="l" t="t" r="r" b="b"/>
                <a:pathLst>
                  <a:path w="85145" h="168602" extrusionOk="0">
                    <a:moveTo>
                      <a:pt x="62118" y="749"/>
                    </a:moveTo>
                    <a:cubicBezTo>
                      <a:pt x="78084" y="4486"/>
                      <a:pt x="88104" y="20425"/>
                      <a:pt x="84360" y="36474"/>
                    </a:cubicBezTo>
                    <a:lnTo>
                      <a:pt x="58814" y="145628"/>
                    </a:lnTo>
                    <a:cubicBezTo>
                      <a:pt x="55621" y="159369"/>
                      <a:pt x="43398" y="168602"/>
                      <a:pt x="29854" y="168602"/>
                    </a:cubicBezTo>
                    <a:cubicBezTo>
                      <a:pt x="27652" y="168602"/>
                      <a:pt x="25340" y="168382"/>
                      <a:pt x="23028" y="167833"/>
                    </a:cubicBezTo>
                    <a:cubicBezTo>
                      <a:pt x="7061" y="164095"/>
                      <a:pt x="-2959" y="148156"/>
                      <a:pt x="785" y="132108"/>
                    </a:cubicBezTo>
                    <a:lnTo>
                      <a:pt x="26331" y="22954"/>
                    </a:lnTo>
                    <a:cubicBezTo>
                      <a:pt x="30075" y="7015"/>
                      <a:pt x="46041" y="-2878"/>
                      <a:pt x="62118" y="749"/>
                    </a:cubicBez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2" name="Google Shape;342;g35fa30c4f18_0_51" descr="decorative"/>
              <p:cNvSpPr/>
              <p:nvPr/>
            </p:nvSpPr>
            <p:spPr>
              <a:xfrm>
                <a:off x="7623695" y="3337114"/>
                <a:ext cx="141636" cy="136113"/>
              </a:xfrm>
              <a:custGeom>
                <a:avLst/>
                <a:gdLst/>
                <a:ahLst/>
                <a:cxnLst/>
                <a:rect l="l" t="t" r="r" b="b"/>
                <a:pathLst>
                  <a:path w="141636" h="136113" extrusionOk="0">
                    <a:moveTo>
                      <a:pt x="132206" y="84669"/>
                    </a:moveTo>
                    <a:cubicBezTo>
                      <a:pt x="144209" y="95881"/>
                      <a:pt x="144869" y="114678"/>
                      <a:pt x="133528" y="126660"/>
                    </a:cubicBezTo>
                    <a:cubicBezTo>
                      <a:pt x="127692" y="132925"/>
                      <a:pt x="119764" y="136113"/>
                      <a:pt x="111836" y="136113"/>
                    </a:cubicBezTo>
                    <a:cubicBezTo>
                      <a:pt x="104568" y="136113"/>
                      <a:pt x="97191" y="133475"/>
                      <a:pt x="91465" y="128089"/>
                    </a:cubicBezTo>
                    <a:lnTo>
                      <a:pt x="9430" y="51362"/>
                    </a:lnTo>
                    <a:cubicBezTo>
                      <a:pt x="-2572" y="40150"/>
                      <a:pt x="-3233" y="21353"/>
                      <a:pt x="8109" y="9371"/>
                    </a:cubicBezTo>
                    <a:cubicBezTo>
                      <a:pt x="19341" y="-2610"/>
                      <a:pt x="38170" y="-3160"/>
                      <a:pt x="50172" y="8052"/>
                    </a:cubicBezTo>
                    <a:lnTo>
                      <a:pt x="132206" y="84779"/>
                    </a:lnTo>
                    <a:close/>
                  </a:path>
                </a:pathLst>
              </a:custGeom>
              <a:solidFill>
                <a:srgbClr val="00A000"/>
              </a:solidFill>
              <a:ln>
                <a:noFill/>
              </a:ln>
            </p:spPr>
            <p:txBody>
              <a:bodyPr spcFirstLastPara="1" wrap="square" lIns="52250" tIns="26100" rIns="52250" bIns="261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07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343" name="Google Shape;343;g35fa30c4f18_0_51" descr="decorative" title="Surprised_green@4x-100.jp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1287383">
              <a:off x="7495156" y="724214"/>
              <a:ext cx="802589" cy="63989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669771b81a_0_13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</a:rPr>
              <a:t>Forever L</a:t>
            </a: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"/>
                  </a:ext>
                </a:extLst>
              </a:rPr>
              <a:t>oops</a:t>
            </a:r>
            <a:endParaRPr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800"/>
              <a:t>Loops tell the computer to do an instruction (or set of instructions) over and over again. There are different types of loops, including infinite, count-controlled, and condition-controlled loops.</a:t>
            </a:r>
            <a:endParaRPr sz="1800"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800"/>
              <a:t>This program uses a forever loop (infinite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"/>
                  </a:ext>
                </a:extLst>
              </a:rPr>
              <a:t>loop), which</a:t>
            </a:r>
            <a:r>
              <a:rPr lang="en-GB" sz="1800"/>
              <a:t> means the computer repeats the same steps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"/>
                  </a:ext>
                </a:extLst>
              </a:rPr>
              <a:t>endlessly. In</a:t>
            </a:r>
            <a:r>
              <a:rPr lang="en-GB" sz="1800"/>
              <a:t> this project, it is constantly checking for a circuit.</a:t>
            </a: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3"/>
                  </a:ext>
                </a:extLst>
              </a:rPr>
              <a:t>Selection/C</a:t>
            </a:r>
            <a:r>
              <a:rPr lang="en-GB" sz="2000" b="1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"/>
                  </a:ext>
                </a:extLst>
              </a:rPr>
              <a:t>onditionals</a:t>
            </a:r>
            <a:endParaRPr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/>
              <a:t>Conditionals tell the computer to perform an instruction (or set of instructions) only when certain conditions are met.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5"/>
                  </a:ext>
                </a:extLst>
              </a:rPr>
              <a:t>If-then-else </a:t>
            </a:r>
            <a:r>
              <a:rPr lang="en-GB" sz="1800"/>
              <a:t>statements are a very common type of conditional.</a:t>
            </a:r>
            <a:endParaRPr sz="1800"/>
          </a:p>
          <a:p>
            <a:pPr marL="0" lvl="0" indent="0" algn="l" rtl="0">
              <a:spcBef>
                <a:spcPts val="812"/>
              </a:spcBef>
              <a:spcAft>
                <a:spcPts val="0"/>
              </a:spcAft>
              <a:buNone/>
            </a:pPr>
            <a:r>
              <a:rPr lang="en-GB" sz="1800"/>
              <a:t>Classrooms are full of if-then-else conditions: </a:t>
            </a:r>
            <a:endParaRPr sz="1800"/>
          </a:p>
          <a:p>
            <a:pPr marL="457200" lvl="0" indent="-342900" algn="l" rtl="0">
              <a:spcBef>
                <a:spcPts val="812"/>
              </a:spcBef>
              <a:spcAft>
                <a:spcPts val="0"/>
              </a:spcAft>
              <a:buSzPts val="1800"/>
              <a:buChar char="•"/>
            </a:pPr>
            <a:r>
              <a:rPr lang="en-GB" sz="1800" b="1"/>
              <a:t>I</a:t>
            </a:r>
            <a:r>
              <a:rPr lang="en-GB" sz="1800" b="1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6"/>
                  </a:ext>
                </a:extLst>
              </a:rPr>
              <a:t>f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7"/>
                  </a:ext>
                </a:extLst>
              </a:rPr>
              <a:t> it rains, </a:t>
            </a:r>
            <a:r>
              <a:rPr lang="en-GB" sz="1800" b="1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8"/>
                  </a:ext>
                </a:extLst>
              </a:rPr>
              <a:t>then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9"/>
                  </a:ext>
                </a:extLst>
              </a:rPr>
              <a:t> we have indoor recess; </a:t>
            </a:r>
            <a:r>
              <a:rPr lang="en-GB" sz="1800" b="1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0"/>
                  </a:ext>
                </a:extLst>
              </a:rPr>
              <a:t>else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1"/>
                  </a:ext>
                </a:extLst>
              </a:rPr>
              <a:t>we have outdoor recess</a:t>
            </a:r>
            <a:endParaRPr sz="1800"/>
          </a:p>
        </p:txBody>
      </p:sp>
      <p:sp>
        <p:nvSpPr>
          <p:cNvPr id="118" name="Google Shape;118;g3669771b81a_0_13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2"/>
                  </a:ext>
                </a:extLst>
              </a:rPr>
              <a:t>Computer</a:t>
            </a:r>
            <a:r>
              <a:rPr lang="en-GB" sz="2600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3"/>
                  </a:ext>
                </a:extLst>
              </a:rPr>
              <a:t> Science Concepts</a:t>
            </a:r>
            <a:endParaRPr/>
          </a:p>
        </p:txBody>
      </p:sp>
      <p:sp>
        <p:nvSpPr>
          <p:cNvPr id="119" name="Google Shape;119;g3669771b81a_0_13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3</a:t>
            </a:fld>
            <a:endParaRPr/>
          </a:p>
        </p:txBody>
      </p:sp>
      <p:pic>
        <p:nvPicPr>
          <p:cNvPr id="120" name="Google Shape;120;g3669771b81a_0_13" descr="decorative" title="Greeting_green@4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71575" y="611275"/>
            <a:ext cx="1116592" cy="91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65ab73c13e_0_8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 dirty="0">
                <a:solidFill>
                  <a:srgbClr val="00A000"/>
                </a:solidFill>
              </a:rPr>
              <a:t>How the Conductivity T</a:t>
            </a:r>
            <a:r>
              <a:rPr lang="en-GB" sz="2600" dirty="0">
                <a:solidFill>
                  <a:srgbClr val="00A000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ester Works</a:t>
            </a:r>
            <a:endParaRPr sz="2600" dirty="0">
              <a:solidFill>
                <a:srgbClr val="00A000"/>
              </a:solidFill>
            </a:endParaRPr>
          </a:p>
        </p:txBody>
      </p:sp>
      <p:sp>
        <p:nvSpPr>
          <p:cNvPr id="126" name="Google Shape;126;g365ab73c13e_0_8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127" name="Google Shape;127;g365ab73c13e_0_81"/>
          <p:cNvSpPr txBox="1">
            <a:spLocks noGrp="1"/>
          </p:cNvSpPr>
          <p:nvPr>
            <p:ph type="body" idx="1"/>
          </p:nvPr>
        </p:nvSpPr>
        <p:spPr>
          <a:xfrm>
            <a:off x="681025" y="1548375"/>
            <a:ext cx="78318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GB" sz="1800" dirty="0"/>
              <a:t>The conductivity tester uses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5"/>
                  </a:ext>
                </a:extLst>
              </a:rPr>
              <a:t>selection/conditionals</a:t>
            </a:r>
            <a:r>
              <a:rPr lang="en-GB" sz="1800" dirty="0"/>
              <a:t>. </a:t>
            </a:r>
            <a:endParaRPr sz="1800" dirty="0"/>
          </a:p>
          <a:p>
            <a:pPr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GB" sz="1800" i="1" dirty="0"/>
              <a:t>If</a:t>
            </a:r>
            <a:r>
              <a:rPr lang="en-GB" sz="1800" dirty="0"/>
              <a:t> an electrical circuit is made (because the material </a:t>
            </a:r>
            <a:r>
              <a:rPr lang="en-GB" sz="18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6"/>
                  </a:ext>
                </a:extLst>
              </a:rPr>
              <a:t>conducts), then </a:t>
            </a:r>
            <a:r>
              <a:rPr lang="en-GB" sz="1800" dirty="0"/>
              <a:t>the </a:t>
            </a:r>
            <a:r>
              <a:rPr lang="en-GB" sz="1800" dirty="0" err="1"/>
              <a:t>micro:bit</a:t>
            </a:r>
            <a:r>
              <a:rPr lang="en-GB" sz="1800" dirty="0"/>
              <a:t> will show a heart on its LED display and play the note Middle C.</a:t>
            </a:r>
            <a:endParaRPr sz="1800" dirty="0"/>
          </a:p>
          <a:p>
            <a:pPr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GB" sz="1800" i="1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7"/>
                  </a:ext>
                </a:extLst>
              </a:rPr>
              <a:t>Else</a:t>
            </a:r>
            <a:r>
              <a:rPr lang="en-GB" sz="1800" dirty="0"/>
              <a:t>, if a circuit is not made, the </a:t>
            </a:r>
            <a:r>
              <a:rPr lang="en-GB" sz="1800" dirty="0" err="1"/>
              <a:t>micro:bit</a:t>
            </a:r>
            <a:r>
              <a:rPr lang="en-GB" sz="1800" dirty="0"/>
              <a:t> will clear its LED display and a note will not play - the </a:t>
            </a:r>
            <a:r>
              <a:rPr lang="en-GB" sz="1800" dirty="0" err="1"/>
              <a:t>micro:bit</a:t>
            </a:r>
            <a:r>
              <a:rPr lang="en-GB" sz="1800" dirty="0"/>
              <a:t> is instructed to play a note at a frequency of 0Hz.</a:t>
            </a:r>
            <a:endParaRPr sz="1800" dirty="0"/>
          </a:p>
          <a:p>
            <a:pPr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GB" sz="1800" dirty="0"/>
              <a:t>The program uses a forever or infinite loop to keep on testing until the </a:t>
            </a:r>
            <a:r>
              <a:rPr lang="en-GB" sz="1800" dirty="0" err="1"/>
              <a:t>micro:bit</a:t>
            </a:r>
            <a:r>
              <a:rPr lang="en-GB" sz="1800" dirty="0"/>
              <a:t> is disconnected from a power supply.</a:t>
            </a: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1" dirty="0">
              <a:solidFill>
                <a:srgbClr val="00A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2275"/>
              <a:buNone/>
            </a:pPr>
            <a:endParaRPr dirty="0"/>
          </a:p>
        </p:txBody>
      </p:sp>
      <p:grpSp>
        <p:nvGrpSpPr>
          <p:cNvPr id="128" name="Google Shape;128;g365ab73c13e_0_81"/>
          <p:cNvGrpSpPr/>
          <p:nvPr/>
        </p:nvGrpSpPr>
        <p:grpSpPr>
          <a:xfrm rot="4042808">
            <a:off x="8733555" y="955093"/>
            <a:ext cx="650811" cy="659761"/>
            <a:chOff x="7572716" y="3272053"/>
            <a:chExt cx="489368" cy="496098"/>
          </a:xfrm>
        </p:grpSpPr>
        <p:sp>
          <p:nvSpPr>
            <p:cNvPr id="129" name="Google Shape;129;g365ab73c13e_0_81"/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g365ab73c13e_0_81"/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g365ab73c13e_0_81"/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/>
              <a:ahLst/>
              <a:cxnLst/>
              <a:rect l="l" t="t" r="r" b="b"/>
              <a:pathLst>
                <a:path w="167067" h="91963" extrusionOk="0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g365ab73c13e_0_81"/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/>
              <a:ahLst/>
              <a:cxnLst/>
              <a:rect l="l" t="t" r="r" b="b"/>
              <a:pathLst>
                <a:path w="85145" h="168636" extrusionOk="0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g365ab73c13e_0_81"/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/>
              <a:ahLst/>
              <a:cxnLst/>
              <a:rect l="l" t="t" r="r" b="b"/>
              <a:pathLst>
                <a:path w="85145" h="168602" extrusionOk="0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g365ab73c13e_0_81"/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/>
              <a:ahLst/>
              <a:cxnLst/>
              <a:rect l="l" t="t" r="r" b="b"/>
              <a:pathLst>
                <a:path w="141636" h="136113" extrusionOk="0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solidFill>
              <a:srgbClr val="00A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88"/>
                <a:buFont typeface="Arial"/>
                <a:buNone/>
              </a:pPr>
              <a:endParaRPr sz="228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35" name="Google Shape;135;g365ab73c13e_0_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6302" y="1058044"/>
            <a:ext cx="192617" cy="192617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g365ab73c13e_0_81"/>
          <p:cNvSpPr/>
          <p:nvPr/>
        </p:nvSpPr>
        <p:spPr>
          <a:xfrm>
            <a:off x="584750" y="5302750"/>
            <a:ext cx="8254200" cy="10536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00A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1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</a:t>
            </a:r>
            <a:r>
              <a:rPr lang="en-GB" sz="1600" b="1" i="0" u="none" strike="noStrike" cap="none">
                <a:solidFill>
                  <a:srgbClr val="00A000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8"/>
                  </a:ext>
                </a:extLst>
              </a:rPr>
              <a:t> tip:</a:t>
            </a:r>
            <a:r>
              <a:rPr lang="en-GB" sz="16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Prepare in advance with </a:t>
            </a:r>
            <a:r>
              <a:rPr lang="en-GB" sz="1600">
                <a:latin typeface="Helvetica Neue"/>
                <a:ea typeface="Helvetica Neue"/>
                <a:cs typeface="Helvetica Neue"/>
                <a:sym typeface="Helvetica Neue"/>
              </a:rPr>
              <a:t>2 alligator clips per micro:bit and a selection of materials that will and will not conduct </a:t>
            </a:r>
            <a:r>
              <a:rPr lang="en-GB" sz="16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9"/>
                  </a:ext>
                </a:extLst>
              </a:rPr>
              <a:t>electricity, such </a:t>
            </a:r>
            <a:r>
              <a:rPr lang="en-GB" sz="1600">
                <a:latin typeface="Helvetica Neue"/>
                <a:ea typeface="Helvetica Neue"/>
                <a:cs typeface="Helvetica Neue"/>
                <a:sym typeface="Helvetica Neue"/>
              </a:rPr>
              <a:t>as aluminium foil, paper, fabric, and </a:t>
            </a:r>
            <a:r>
              <a:rPr lang="en-GB" sz="1600"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0"/>
                  </a:ext>
                </a:extLst>
              </a:rPr>
              <a:t>fruit</a:t>
            </a:r>
            <a:r>
              <a:rPr lang="en-GB" sz="1600">
                <a:latin typeface="Helvetica Neue"/>
                <a:ea typeface="Helvetica Neue"/>
                <a:cs typeface="Helvetica Neue"/>
                <a:sym typeface="Helvetica Neue"/>
              </a:rPr>
              <a:t>. </a:t>
            </a:r>
            <a:endParaRPr sz="16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5fe6bcad37_0_9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00A000"/>
                </a:solidFill>
              </a:rPr>
              <a:t>Pick Your Level</a:t>
            </a:r>
            <a:endParaRPr sz="2600">
              <a:solidFill>
                <a:srgbClr val="00A000"/>
              </a:solidFill>
            </a:endParaRPr>
          </a:p>
        </p:txBody>
      </p:sp>
      <p:sp>
        <p:nvSpPr>
          <p:cNvPr id="142" name="Google Shape;142;g35fe6bcad37_0_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143" name="Google Shape;143;g35fe6bcad37_0_9" descr="decorativ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70252" y="332938"/>
            <a:ext cx="955218" cy="73688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4" name="Google Shape;144;g35fe6bcad37_0_9"/>
          <p:cNvGraphicFramePr/>
          <p:nvPr>
            <p:extLst>
              <p:ext uri="{D42A27DB-BD31-4B8C-83A1-F6EECF244321}">
                <p14:modId xmlns:p14="http://schemas.microsoft.com/office/powerpoint/2010/main" val="2277783579"/>
              </p:ext>
            </p:extLst>
          </p:nvPr>
        </p:nvGraphicFramePr>
        <p:xfrm>
          <a:off x="775175" y="1276763"/>
          <a:ext cx="8001000" cy="5055085"/>
        </p:xfrm>
        <a:graphic>
          <a:graphicData uri="http://schemas.openxmlformats.org/drawingml/2006/table">
            <a:tbl>
              <a:tblPr>
                <a:noFill/>
                <a:tableStyleId>{6FE540FD-B126-4B1A-9217-B74A2DD15F92}</a:tableStyleId>
              </a:tblPr>
              <a:tblGrid>
                <a:gridCol w="1574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6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75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50" b="1" u="sng" strike="noStrike" cap="none">
                          <a:solidFill>
                            <a:srgbClr val="2A92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Mild</a:t>
                      </a:r>
                      <a:r>
                        <a:rPr lang="en-GB" sz="1850" u="sng" strike="noStrike" cap="none" dirty="0">
                          <a:solidFill>
                            <a:srgbClr val="2A92D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hlinkClick r:id="" action="ppaction://noaction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</a:t>
                      </a:r>
                      <a:endParaRPr sz="1850" u="none" strike="noStrike" cap="none" dirty="0">
                        <a:solidFill>
                          <a:srgbClr val="2A92D6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  <a:hlinkClick r:id="" action="ppaction://noaction">
                          <a:extLst>
                            <a:ext uri="{A12FA001-AC4F-418D-AE19-62706E023703}">
                              <ahyp:hlinkClr xmlns:ahyp="http://schemas.microsoft.com/office/drawing/2018/hyperlinkcolor" val="tx"/>
                            </a:ext>
                          </a:extLst>
                        </a:hlinkClick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5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</a:t>
                      </a:r>
                      <a:endParaRPr sz="185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300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30 mins</a:t>
                      </a:r>
                      <a:endParaRPr sz="1400" u="none" strike="noStrike" cap="none" dirty="0"/>
                    </a:p>
                  </a:txBody>
                  <a:tcPr marL="91425" marR="91425" marT="91425" marB="900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650" b="1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 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observe the energy flow of electrical currents using the </a:t>
                      </a:r>
                      <a:r>
                        <a:rPr lang="en-GB" sz="1650" dirty="0" err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micro:bit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conductivity tester.</a:t>
                      </a:r>
                      <a:endParaRPr sz="1650" u="none" strike="noStrike" cap="none" dirty="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79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 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Using existing code, attach two alligator clips and 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extLst>
                            <a:ext uri="http://customooxmlschemas.google.com/">
          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1"/>
                            </a:ext>
                          </a:extLst>
                        </a:rPr>
                        <a:t>the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 test the conductivity of various materials. Remember, humans can conduct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extLst>
                            <a:ext uri="http://customooxmlschemas.google.com/">
          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2"/>
                            </a:ext>
                          </a:extLst>
                        </a:rPr>
                        <a:t> electricity too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.</a:t>
                      </a:r>
                      <a:endParaRPr sz="165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55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50" b="1" u="sng" strike="noStrike" cap="none" dirty="0">
                          <a:solidFill>
                            <a:srgbClr val="6C4BC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Medium</a:t>
                      </a:r>
                      <a:endParaRPr sz="1850" u="none" strike="noStrike" cap="none" dirty="0">
                        <a:solidFill>
                          <a:srgbClr val="6C4BC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5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</a:t>
                      </a:r>
                      <a:endParaRPr sz="185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75"/>
                        <a:buFont typeface="Arial"/>
                        <a:buNone/>
                      </a:pPr>
                      <a:endParaRPr sz="1075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75"/>
                        <a:buFont typeface="Arial"/>
                        <a:buNone/>
                      </a:pPr>
                      <a:endParaRPr sz="1075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 mins</a:t>
                      </a:r>
                      <a:endParaRPr sz="14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</a:t>
                      </a:r>
                      <a:r>
                        <a:rPr lang="en-GB" sz="165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modify my own conductivity tester program to identify insulators and conductors.</a:t>
                      </a:r>
                      <a:endParaRPr sz="165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5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</a:t>
                      </a:r>
                      <a:r>
                        <a:rPr lang="en-GB" sz="165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Modify the starter project to code your own conductivity tester.</a:t>
                      </a:r>
                      <a:endParaRPr sz="165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010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50" b="1" u="sng" strike="noStrike" cap="none">
                          <a:solidFill>
                            <a:srgbClr val="CD0364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Spicy</a:t>
                      </a:r>
                      <a:endParaRPr sz="1850" u="none" strike="noStrike" cap="none">
                        <a:solidFill>
                          <a:srgbClr val="CD0364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75"/>
                        <a:buFont typeface="Arial"/>
                        <a:buNone/>
                      </a:pPr>
                      <a:r>
                        <a:rPr lang="en-GB" sz="185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🌶️🌶️🌶️</a:t>
                      </a:r>
                      <a:endParaRPr sz="185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75"/>
                        <a:buFont typeface="Arial"/>
                        <a:buNone/>
                      </a:pPr>
                      <a:endParaRPr sz="13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75"/>
                        <a:buFont typeface="Arial"/>
                        <a:buNone/>
                      </a:pPr>
                      <a:endParaRPr sz="1375" u="none" strike="noStrike" cap="none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  <a:p>
                      <a:pPr marL="0" marR="0" lvl="0" indent="0" algn="l" rtl="0">
                        <a:lnSpc>
                          <a:spcPct val="90000"/>
                        </a:lnSpc>
                        <a:spcBef>
                          <a:spcPts val="812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GB" sz="140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45-60 mins</a:t>
                      </a:r>
                      <a:endParaRPr sz="14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Learning outcome:</a:t>
                      </a:r>
                      <a:r>
                        <a:rPr lang="en-GB" sz="165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 can create my own conductivity tester program to model and observe energy flow with electrical currents.</a:t>
                      </a:r>
                      <a:endParaRPr sz="165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0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50"/>
                        <a:buFont typeface="Arial"/>
                        <a:buNone/>
                      </a:pPr>
                      <a:r>
                        <a:rPr lang="en-GB" sz="1650" b="1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Activity description:</a:t>
                      </a:r>
                      <a:r>
                        <a:rPr lang="en-GB" sz="1650" u="none" strike="noStrike" cap="none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Code your own conductivity tester from scratch using a project 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  <a:extLst>
                            <a:ext uri="http://customooxmlschemas.google.com/">
          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3"/>
                            </a:ext>
                          </a:extLst>
                        </a:rPr>
                        <a:t>prompt</a:t>
                      </a:r>
                      <a:r>
                        <a:rPr lang="en-GB" sz="1650" dirty="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.</a:t>
                      </a:r>
                      <a:endParaRPr sz="1650" u="none" strike="noStrike" cap="none" dirty="0">
                        <a:solidFill>
                          <a:schemeClr val="dk1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91425" marR="91425" marT="91425" marB="91425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669771b81a_0_55"/>
          <p:cNvSpPr txBox="1">
            <a:spLocks noGrp="1"/>
          </p:cNvSpPr>
          <p:nvPr>
            <p:ph type="body" idx="1"/>
          </p:nvPr>
        </p:nvSpPr>
        <p:spPr>
          <a:xfrm>
            <a:off x="2276389" y="2669745"/>
            <a:ext cx="53532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4950"/>
              <a:buNone/>
            </a:pPr>
            <a:r>
              <a:rPr lang="en-GB" sz="4950"/>
              <a:t>Mild</a:t>
            </a:r>
            <a:endParaRPr/>
          </a:p>
        </p:txBody>
      </p:sp>
      <p:sp>
        <p:nvSpPr>
          <p:cNvPr id="150" name="Google Shape;150;g3669771b81a_0_55"/>
          <p:cNvSpPr txBox="1">
            <a:spLocks noGrp="1"/>
          </p:cNvSpPr>
          <p:nvPr>
            <p:ph type="sldNum" idx="12"/>
          </p:nvPr>
        </p:nvSpPr>
        <p:spPr>
          <a:xfrm>
            <a:off x="7101729" y="6125009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g35fa30c4f18_0_17" descr="An illustration of a micro:bit board with a crocodile / alligator clip attached to pins 3V and GND with a read &quot;no&quot; symbol over the crocodile / alligator clip. The caption &quot;Do not connect&quot;  is next to the crocodile / alligator clip to reinforce the safety note to never connect the GND and 3V pins together as it may cause damage to a micro:bit." title="Safety Note Grayscale image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97400" y="5195850"/>
            <a:ext cx="1235426" cy="1411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g35fa30c4f18_0_17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4"/>
                  </a:ext>
                </a:extLst>
              </a:rPr>
              <a:t>Mild 🌶️ </a:t>
            </a:r>
            <a:r>
              <a:rPr lang="en-GB" sz="2600">
                <a:solidFill>
                  <a:srgbClr val="2993D6"/>
                </a:solidFill>
              </a:rPr>
              <a:t>Introduction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57" name="Google Shape;157;g35fa30c4f18_0_1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58" name="Google Shape;158;g35fa30c4f18_0_17"/>
          <p:cNvSpPr txBox="1">
            <a:spLocks noGrp="1"/>
          </p:cNvSpPr>
          <p:nvPr>
            <p:ph type="body" idx="1"/>
          </p:nvPr>
        </p:nvSpPr>
        <p:spPr>
          <a:xfrm>
            <a:off x="681025" y="1395975"/>
            <a:ext cx="8544000" cy="40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3375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2993D6"/>
              </a:buClr>
              <a:buSzPts val="1650"/>
              <a:buChar char="•"/>
            </a:pPr>
            <a:r>
              <a:rPr lang="en-GB" sz="1650" dirty="0"/>
              <a:t>Students will download the code on their </a:t>
            </a:r>
            <a:r>
              <a:rPr lang="en-GB" sz="1650" dirty="0" err="1"/>
              <a:t>micro:bit</a:t>
            </a:r>
            <a:r>
              <a:rPr lang="en-GB" sz="1650" dirty="0"/>
              <a:t>, connect two alligator </a:t>
            </a:r>
            <a:r>
              <a:rPr lang="en-GB" sz="165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5"/>
                  </a:ext>
                </a:extLst>
              </a:rPr>
              <a:t>clips, and</a:t>
            </a:r>
            <a:r>
              <a:rPr lang="en-GB" sz="1650" dirty="0"/>
              <a:t> test different materials for conductivity.</a:t>
            </a:r>
            <a:endParaRPr sz="1650"/>
          </a:p>
          <a:p>
            <a:pPr lvl="1" indent="-333375">
              <a:lnSpc>
                <a:spcPct val="110000"/>
              </a:lnSpc>
              <a:spcBef>
                <a:spcPts val="1000"/>
              </a:spcBef>
              <a:buClr>
                <a:srgbClr val="2993D6"/>
              </a:buClr>
              <a:buSzPts val="1650"/>
            </a:pPr>
            <a:r>
              <a:rPr lang="en-GB" sz="1650" dirty="0"/>
              <a:t>The </a:t>
            </a:r>
            <a:r>
              <a:rPr lang="en-GB" sz="1700" dirty="0">
                <a:solidFill>
                  <a:schemeClr val="tx1"/>
                </a:solidFill>
              </a:rPr>
              <a:t>conductivity tester recording sheet</a:t>
            </a:r>
            <a:r>
              <a:rPr lang="en-GB" sz="1650" dirty="0"/>
              <a:t> can be used to record which materials are conductors and which are not.  </a:t>
            </a:r>
            <a:endParaRPr sz="1650" dirty="0"/>
          </a:p>
          <a:p>
            <a:pPr marL="457200" lvl="0" indent="-333375" algn="l" rtl="0">
              <a:lnSpc>
                <a:spcPct val="110000"/>
              </a:lnSpc>
              <a:spcBef>
                <a:spcPts val="2200"/>
              </a:spcBef>
              <a:spcAft>
                <a:spcPts val="0"/>
              </a:spcAft>
              <a:buClr>
                <a:srgbClr val="2993D6"/>
              </a:buClr>
              <a:buSzPts val="1650"/>
              <a:buChar char="•"/>
            </a:pPr>
            <a:r>
              <a:rPr lang="en-GB" sz="1650" dirty="0"/>
              <a:t>Remember to prepare a selection of materials for students to test what conducts electricity and what does not.   </a:t>
            </a:r>
            <a:endParaRPr sz="1650"/>
          </a:p>
          <a:p>
            <a:pPr marL="457200" lvl="0" indent="-333375" algn="l" rtl="0">
              <a:lnSpc>
                <a:spcPct val="110000"/>
              </a:lnSpc>
              <a:spcBef>
                <a:spcPts val="2200"/>
              </a:spcBef>
              <a:spcAft>
                <a:spcPts val="0"/>
              </a:spcAft>
              <a:buClr>
                <a:srgbClr val="2993D6"/>
              </a:buClr>
              <a:buSzPts val="1650"/>
              <a:buChar char="•"/>
            </a:pPr>
            <a:r>
              <a:rPr lang="en-GB" sz="1650" dirty="0"/>
              <a:t>Encourage students to test themselves as part of the </a:t>
            </a:r>
            <a:r>
              <a:rPr lang="en-GB" sz="165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6"/>
                  </a:ext>
                </a:extLst>
              </a:rPr>
              <a:t>circuit by holding hands. It i</a:t>
            </a:r>
            <a:r>
              <a:rPr lang="en-GB" sz="1650" dirty="0"/>
              <a:t>s a wonderful moment when they </a:t>
            </a:r>
            <a:r>
              <a:rPr lang="en-GB" sz="165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7"/>
                  </a:ext>
                </a:extLst>
              </a:rPr>
              <a:t>realize</a:t>
            </a:r>
            <a:r>
              <a:rPr lang="en-GB" sz="1650" dirty="0"/>
              <a:t> they can make a circuit too!</a:t>
            </a:r>
            <a:endParaRPr sz="1650"/>
          </a:p>
          <a:p>
            <a:pPr marL="457200" lvl="0" indent="-332740" algn="l" rtl="0">
              <a:lnSpc>
                <a:spcPct val="110000"/>
              </a:lnSpc>
              <a:spcBef>
                <a:spcPts val="2200"/>
              </a:spcBef>
              <a:spcAft>
                <a:spcPts val="2200"/>
              </a:spcAft>
              <a:buClr>
                <a:srgbClr val="2993D6"/>
              </a:buClr>
              <a:buSzPts val="1650"/>
              <a:buChar char="•"/>
            </a:pPr>
            <a:r>
              <a:rPr lang="en-GB" sz="1650" dirty="0"/>
              <a:t>After they have collected the data, students can use the data to build graphs to share their findings.</a:t>
            </a:r>
            <a:endParaRPr sz="1650"/>
          </a:p>
        </p:txBody>
      </p:sp>
      <p:pic>
        <p:nvPicPr>
          <p:cNvPr id="159" name="Google Shape;159;g35fa30c4f18_0_17" descr="decorativ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10377" y="282688"/>
            <a:ext cx="955218" cy="736882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g35fa30c4f18_0_17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1" name="Google Shape;161;g35fa30c4f18_0_17"/>
          <p:cNvSpPr/>
          <p:nvPr/>
        </p:nvSpPr>
        <p:spPr>
          <a:xfrm>
            <a:off x="833425" y="5533398"/>
            <a:ext cx="6561300" cy="736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2993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1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GB" sz="1650" b="1">
                <a:solidFill>
                  <a:srgbClr val="2993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Safety note</a:t>
            </a:r>
            <a:r>
              <a:rPr lang="en-GB" sz="165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never connect the GND and 3V pins directly together or you may damage your micro:bit.</a:t>
            </a:r>
            <a:endParaRPr sz="165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669771b81a_0_1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Student A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8"/>
                  </a:ext>
                </a:extLst>
              </a:rPr>
              <a:t>ctivity</a:t>
            </a:r>
            <a:r>
              <a:rPr lang="en-GB" sz="2600">
                <a:solidFill>
                  <a:srgbClr val="2993D6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9"/>
                  </a:ext>
                </a:extLst>
              </a:rPr>
              <a:t> Steps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67" name="Google Shape;167;g3669771b81a_0_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68" name="Google Shape;168;g3669771b81a_0_1"/>
          <p:cNvSpPr txBox="1">
            <a:spLocks noGrp="1"/>
          </p:cNvSpPr>
          <p:nvPr>
            <p:ph type="body" idx="1"/>
          </p:nvPr>
        </p:nvSpPr>
        <p:spPr>
          <a:xfrm>
            <a:off x="681036" y="1548371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Open</a:t>
            </a:r>
            <a:r>
              <a:rPr lang="en-GB" sz="1800"/>
              <a:t> the project: </a:t>
            </a:r>
            <a:r>
              <a:rPr lang="en-GB" sz="1800" u="sng">
                <a:solidFill>
                  <a:schemeClr val="hlink"/>
                </a:solidFill>
                <a:hlinkClick r:id="rId3"/>
              </a:rPr>
              <a:t>mbit.io/us-conductivity</a:t>
            </a:r>
            <a:r>
              <a:rPr lang="en-GB" sz="1800"/>
              <a:t> and </a:t>
            </a:r>
            <a:r>
              <a:rPr lang="en-GB" sz="1800" b="1">
                <a:solidFill>
                  <a:srgbClr val="2A92D6"/>
                </a:solidFill>
              </a:rPr>
              <a:t>d</a:t>
            </a:r>
            <a:r>
              <a:rPr lang="en-GB" sz="1800" b="1">
                <a:solidFill>
                  <a:srgbClr val="2993D6"/>
                </a:solidFill>
              </a:rPr>
              <a:t>ownload</a:t>
            </a:r>
            <a:r>
              <a:rPr lang="en-GB" sz="1800"/>
              <a:t> the code to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0"/>
                  </a:ext>
                </a:extLst>
              </a:rPr>
              <a:t>the</a:t>
            </a:r>
            <a:r>
              <a:rPr lang="en-GB" sz="1800"/>
              <a:t>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1"/>
                  </a:ext>
                </a:extLst>
              </a:rPr>
              <a:t>micro:bit</a:t>
            </a:r>
            <a:r>
              <a:rPr lang="en-GB" sz="1800"/>
              <a:t>.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Unplug </a:t>
            </a:r>
            <a:r>
              <a:rPr lang="en-GB" sz="1800"/>
              <a:t>the micro:bit and </a:t>
            </a:r>
            <a:r>
              <a:rPr lang="en-GB" sz="1800" b="1">
                <a:solidFill>
                  <a:srgbClr val="2A92D6"/>
                </a:solidFill>
              </a:rPr>
              <a:t>connect</a:t>
            </a:r>
            <a:r>
              <a:rPr lang="en-GB" sz="1800"/>
              <a:t> the battery pack.  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Connect</a:t>
            </a:r>
            <a:r>
              <a:rPr lang="en-GB" sz="1800"/>
              <a:t> two alligator clips: one to pin 1 and one to the GND pin.  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Test </a:t>
            </a:r>
            <a:r>
              <a:rPr lang="en-GB" sz="1800"/>
              <a:t>the conductivity of materials by touching them with the other ends of the alligator clip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2"/>
                  </a:ext>
                </a:extLst>
              </a:rPr>
              <a:t>s</a:t>
            </a:r>
            <a:r>
              <a:rPr lang="en-GB" sz="1800"/>
              <a:t> (both the one connected to pin 1 AND the one connected to 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3"/>
                  </a:ext>
                </a:extLst>
              </a:rPr>
              <a:t>GND)</a:t>
            </a:r>
            <a:r>
              <a:rPr lang="en-GB" sz="1800"/>
              <a:t>.</a:t>
            </a:r>
            <a:endParaRPr sz="1800"/>
          </a:p>
          <a:p>
            <a:pPr marL="318151" lvl="0" indent="-309553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2993D6"/>
              </a:buClr>
              <a:buSzPts val="1800"/>
              <a:buChar char="•"/>
            </a:pPr>
            <a:r>
              <a:rPr lang="en-GB" sz="1800" b="1">
                <a:solidFill>
                  <a:srgbClr val="2993D6"/>
                </a:solidFill>
              </a:rPr>
              <a:t>Record </a:t>
            </a:r>
            <a:r>
              <a:rPr lang="en-GB" sz="1800"/>
              <a:t>which materials are conductors and </a:t>
            </a:r>
            <a:r>
              <a:rPr lang="en-GB" sz="1800" b="1">
                <a:solidFill>
                  <a:srgbClr val="2993D6"/>
                </a:solidFill>
              </a:rPr>
              <a:t>d</a:t>
            </a:r>
            <a:r>
              <a:rPr lang="en-GB" sz="1800" b="1">
                <a:solidFill>
                  <a:srgbClr val="2993D6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4"/>
                  </a:ext>
                </a:extLst>
              </a:rPr>
              <a:t>iscuss</a:t>
            </a:r>
            <a:r>
              <a:rPr lang="en-GB" sz="180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5"/>
                  </a:ext>
                </a:extLst>
              </a:rPr>
              <a:t> observations. What do you notice and wonder about the results? </a:t>
            </a:r>
            <a:endParaRPr sz="1800"/>
          </a:p>
        </p:txBody>
      </p:sp>
      <p:sp>
        <p:nvSpPr>
          <p:cNvPr id="169" name="Google Shape;169;g3669771b81a_0_1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0" name="Google Shape;170;g3669771b81a_0_1" descr="An illustration of a micro:bit board with a crocodile / alligator clip attached to pin 0.  A second crocodile / alligator clip is attached to the GND. The other end of both clips are attached to a piece of foil. Music notes surround the micro:bit to signal a circuit is created with the micro:bit, crocodile / alligator clips, and foil." title="Screenshot 2025-06-16 at 18.01.1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62569" y="4912796"/>
            <a:ext cx="2825850" cy="1565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g3669771b81a_0_1" descr="Illustration of educator in front of empty whiteboard used to signal teacher-led activities on this page" title="black female teacher image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93400" y="379637"/>
            <a:ext cx="1428350" cy="119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5fa30c4f18_0_96"/>
          <p:cNvSpPr txBox="1">
            <a:spLocks noGrp="1"/>
          </p:cNvSpPr>
          <p:nvPr>
            <p:ph type="title"/>
          </p:nvPr>
        </p:nvSpPr>
        <p:spPr>
          <a:xfrm>
            <a:off x="681037" y="456073"/>
            <a:ext cx="8544000" cy="9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00"/>
              </a:buClr>
              <a:buSzPts val="2600"/>
              <a:buFont typeface="Arial"/>
              <a:buNone/>
            </a:pPr>
            <a:r>
              <a:rPr lang="en-GB" sz="2600">
                <a:solidFill>
                  <a:srgbClr val="2993D6"/>
                </a:solidFill>
              </a:rPr>
              <a:t>Mild 🌶️ Code Details</a:t>
            </a:r>
            <a:endParaRPr sz="2600">
              <a:solidFill>
                <a:srgbClr val="2993D6"/>
              </a:solidFill>
            </a:endParaRPr>
          </a:p>
        </p:txBody>
      </p:sp>
      <p:sp>
        <p:nvSpPr>
          <p:cNvPr id="177" name="Google Shape;177;g35fa30c4f18_0_96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en-GB"/>
              <a:t>Page </a:t>
            </a: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78" name="Google Shape;178;g35fa30c4f18_0_96"/>
          <p:cNvSpPr txBox="1">
            <a:spLocks noGrp="1"/>
          </p:cNvSpPr>
          <p:nvPr>
            <p:ph type="body" idx="1"/>
          </p:nvPr>
        </p:nvSpPr>
        <p:spPr>
          <a:xfrm>
            <a:off x="683990" y="1210467"/>
            <a:ext cx="8544000" cy="4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SzPts val="1800"/>
              <a:buNone/>
            </a:pP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6"/>
                  </a:ext>
                </a:extLst>
              </a:rPr>
              <a:t>This project uses </a:t>
            </a:r>
            <a:r>
              <a:rPr lang="en-GB" sz="1600" dirty="0"/>
              <a:t>the pins to check whether a circuit has been </a:t>
            </a: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7"/>
                  </a:ext>
                </a:extLst>
              </a:rPr>
              <a:t>made. If </a:t>
            </a:r>
            <a:r>
              <a:rPr lang="en-GB" sz="1600" dirty="0"/>
              <a:t>a circuit has been made, the </a:t>
            </a:r>
            <a:r>
              <a:rPr lang="en-GB" sz="1600" dirty="0" err="1"/>
              <a:t>micro:bit</a:t>
            </a:r>
            <a:r>
              <a:rPr lang="en-GB" sz="1600" dirty="0"/>
              <a:t> perceives that </a:t>
            </a:r>
            <a:r>
              <a:rPr lang="en-GB" sz="160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8"/>
                  </a:ext>
                </a:extLst>
              </a:rPr>
              <a:t>the pin P1 has being pressed.</a:t>
            </a:r>
            <a:r>
              <a:rPr lang="en-GB" sz="1600" dirty="0"/>
              <a:t>  </a:t>
            </a:r>
            <a:endParaRPr sz="1550" dirty="0"/>
          </a:p>
        </p:txBody>
      </p:sp>
      <p:sp>
        <p:nvSpPr>
          <p:cNvPr id="179" name="Google Shape;179;g35fa30c4f18_0_96"/>
          <p:cNvSpPr txBox="1"/>
          <p:nvPr/>
        </p:nvSpPr>
        <p:spPr>
          <a:xfrm>
            <a:off x="121300" y="6356350"/>
            <a:ext cx="3676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Arial"/>
              <a:buNone/>
            </a:pPr>
            <a:r>
              <a:rPr lang="en-GB" sz="1150" b="1" i="0" u="none" strike="noStrike" cap="none">
                <a:solidFill>
                  <a:srgbClr val="2A92D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Mild 🌶️ </a:t>
            </a:r>
            <a:r>
              <a:rPr lang="en-GB" sz="115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Medium - Spicy</a:t>
            </a:r>
            <a:endParaRPr sz="115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0" name="Google Shape;180;g35fa30c4f18_0_96"/>
          <p:cNvSpPr/>
          <p:nvPr/>
        </p:nvSpPr>
        <p:spPr>
          <a:xfrm>
            <a:off x="741400" y="2211400"/>
            <a:ext cx="5910600" cy="3942900"/>
          </a:xfrm>
          <a:prstGeom prst="roundRect">
            <a:avLst>
              <a:gd name="adj" fmla="val 12029"/>
            </a:avLst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project is in a forever loop, meaning that it is constantly running the code (and checking if a circuit has been made).</a:t>
            </a:r>
            <a:endParaRPr sz="16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 also uses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9"/>
                  </a:ext>
                </a:extLst>
              </a:rPr>
              <a:t>selection/conditionals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check whether a condition has been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0"/>
                  </a:ext>
                </a:extLst>
              </a:rPr>
              <a:t> met - specifically whether a circuit has been made.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b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1"/>
                  </a:ext>
                </a:extLst>
              </a:rPr>
              <a:t>If a circuit has been made (pin P1 is pressed), a heart will show on the LED screen and a M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2"/>
                  </a:ext>
                </a:extLst>
              </a:rPr>
              <a:t>iddle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3"/>
                  </a:ext>
                </a:extLst>
              </a:rPr>
              <a:t> C note will be played.  </a:t>
            </a:r>
            <a:endParaRPr sz="16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If there is no circuit, then the screen will be blank </a:t>
            </a:r>
            <a:r>
              <a:rPr lang="en-GB" sz="16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4"/>
                  </a:ext>
                </a:extLst>
              </a:rPr>
              <a:t>and no sound will be played.   </a:t>
            </a:r>
            <a:endParaRPr sz="16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1" name="Google Shape;181;g35fa30c4f18_0_96" descr="Block-based code for a micro:bit to check if a circuit has been made using the pins, alligator clips, and conductive material. The forever block is used with an if-then-else block inside. The pin P1 is pressed block is in the if-then slot with the show icon heart block above the ring tone Middle C block inside the if section. The ring tone 0 Hz block is above the clear screen block in the else section." title="Screenshot 2025-06-16 at 18.02.2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5021" y="2802775"/>
            <a:ext cx="2730475" cy="2990824"/>
          </a:xfrm>
          <a:prstGeom prst="rect">
            <a:avLst/>
          </a:prstGeom>
          <a:noFill/>
          <a:ln w="19050" cap="flat" cmpd="sng">
            <a:solidFill>
              <a:srgbClr val="2A92D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" name="Google Shape;240;g365ab73c13e_0_36" descr="decorative" title="Inspired_green@4x-100 (1).jpg">
            <a:extLst>
              <a:ext uri="{FF2B5EF4-FFF2-40B4-BE49-F238E27FC236}">
                <a16:creationId xmlns:a16="http://schemas.microsoft.com/office/drawing/2014/main" id="{9ED2719F-D98B-71D2-3BA3-506736BC068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72400" y="136549"/>
            <a:ext cx="814850" cy="1066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vider Slides">
  <a:themeElements>
    <a:clrScheme name="Custom 2">
      <a:dk1>
        <a:srgbClr val="000000"/>
      </a:dk1>
      <a:lt1>
        <a:srgbClr val="FFFFFF"/>
      </a:lt1>
      <a:dk2>
        <a:srgbClr val="3E4048"/>
      </a:dk2>
      <a:lt2>
        <a:srgbClr val="E7E6E6"/>
      </a:lt2>
      <a:accent1>
        <a:srgbClr val="00A000"/>
      </a:accent1>
      <a:accent2>
        <a:srgbClr val="2A92D6"/>
      </a:accent2>
      <a:accent3>
        <a:srgbClr val="CD0365"/>
      </a:accent3>
      <a:accent4>
        <a:srgbClr val="E7645C"/>
      </a:accent4>
      <a:accent5>
        <a:srgbClr val="6C4BC1"/>
      </a:accent5>
      <a:accent6>
        <a:srgbClr val="7BCDC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2600</Words>
  <Application>Microsoft Office PowerPoint</Application>
  <PresentationFormat>A4 Paper (210x297 mm)</PresentationFormat>
  <Paragraphs>201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Divider Slides</vt:lpstr>
      <vt:lpstr>What you need: </vt:lpstr>
      <vt:lpstr>Conductivity Tester</vt:lpstr>
      <vt:lpstr>Computer Science Concepts</vt:lpstr>
      <vt:lpstr>How the Conductivity Tester Works</vt:lpstr>
      <vt:lpstr>Pick Your Level</vt:lpstr>
      <vt:lpstr>PowerPoint Presentation</vt:lpstr>
      <vt:lpstr>Mild 🌶️ Introduction</vt:lpstr>
      <vt:lpstr>Mild 🌶️ Student Activity Steps</vt:lpstr>
      <vt:lpstr>Mild 🌶️ Code Details</vt:lpstr>
      <vt:lpstr>PowerPoint Presentation</vt:lpstr>
      <vt:lpstr>Medium 🌶️🌶️ Introduction</vt:lpstr>
      <vt:lpstr>Medium 🌶️🌶️ Student Activity Steps 1</vt:lpstr>
      <vt:lpstr>Medium 🌶️🌶️ Student Activity Steps 2</vt:lpstr>
      <vt:lpstr>Medium 🌶️🌶️ Student Activity Steps 3</vt:lpstr>
      <vt:lpstr>Medium 🌶️🌶️ Code Details</vt:lpstr>
      <vt:lpstr>PowerPoint Presentation</vt:lpstr>
      <vt:lpstr>Spicy 🌶️🌶️🌶️ Introduction</vt:lpstr>
      <vt:lpstr>Spicy 🌶️🌶️🌶️ Student Activity Steps 1</vt:lpstr>
      <vt:lpstr>Spicy 🌶️🌶️🌶️ Student Activity Steps 2</vt:lpstr>
      <vt:lpstr>Spicy 🌶️🌶️🌶️ Student Activity Steps 3</vt:lpstr>
      <vt:lpstr>Spicy 🌶️🌶️🌶️ Student Activity Steps 4</vt:lpstr>
      <vt:lpstr>Spicy 🌶️🌶️🌶️ Code Details</vt:lpstr>
      <vt:lpstr>PowerPoint Presentation</vt:lpstr>
      <vt:lpstr>Conductivity Tester Extensions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guide</dc:title>
  <dc:subject/>
  <dc:creator>Micro:bit Educational Foundation</dc:creator>
  <cp:keywords/>
  <dc:description/>
  <cp:lastModifiedBy>Corey Rogers</cp:lastModifiedBy>
  <cp:revision>9</cp:revision>
  <dcterms:created xsi:type="dcterms:W3CDTF">2024-02-02T13:38:47Z</dcterms:created>
  <dcterms:modified xsi:type="dcterms:W3CDTF">2025-12-17T21:51:52Z</dcterms:modified>
  <cp:category/>
</cp:coreProperties>
</file>