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449" r:id="rId2"/>
    <p:sldId id="450" r:id="rId3"/>
    <p:sldId id="452" r:id="rId4"/>
    <p:sldId id="489" r:id="rId5"/>
    <p:sldId id="493" r:id="rId6"/>
    <p:sldId id="494" r:id="rId7"/>
    <p:sldId id="455" r:id="rId8"/>
    <p:sldId id="457" r:id="rId9"/>
    <p:sldId id="329" r:id="rId10"/>
    <p:sldId id="330" r:id="rId11"/>
    <p:sldId id="343" r:id="rId12"/>
    <p:sldId id="335" r:id="rId13"/>
    <p:sldId id="486" r:id="rId14"/>
    <p:sldId id="458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84FF6E-3DE0-22E4-A3E4-2CE87624D1D4}" name="Corey Rogers" initials="CR" userId="1535538579_tp_dropbox_plus" providerId="Windows Live"/>
  <p188:author id="{957CA570-AA26-7BCF-477B-FD2358502A6F}" name="Blathnaid Walsh-Heron" initials="BH" userId="S::blathnaid@microbit.org::e161788e-f9c9-48b7-8b0b-8eaf8bce30c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CD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24"/>
    <p:restoredTop sz="94635"/>
  </p:normalViewPr>
  <p:slideViewPr>
    <p:cSldViewPr snapToGrid="0">
      <p:cViewPr varScale="1">
        <p:scale>
          <a:sx n="115" d="100"/>
          <a:sy n="115" d="100"/>
        </p:scale>
        <p:origin x="7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E27AE-625A-484F-BD5B-F5D5C5D31E66}" type="datetimeFigureOut">
              <a:rPr lang="en-US" smtClean="0"/>
              <a:t>8/27/26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5247A0-AEE7-8940-84D0-6F099619B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359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43ECDCE1-2272-460A-E591-FD4A35204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24A71920-4F29-3438-FA8B-6B181F9706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3DF8A685-7201-0BC2-7280-038795094E8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 licence. 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9D72D9DF-322F-9607-05E6-9CD6E124B34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40469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76BF6FA-B6D4-58CD-B92F-8E6A3D49C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08D10A5-C73D-F3AC-E6E2-BEF0E93F91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12C473A-8D2A-9E90-AB28-B4589C14A0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67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E5FE14DA-B27C-7C45-C857-F98FEB261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EB98135-C204-3704-8575-DC52586BDD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D24C2D6-714B-1690-8D19-96DF7AF6AF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89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7823080A-B44C-E4B4-A7F7-7FDEB4567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C3F6CD6-07DD-493B-D4C6-1ABE1381E9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92580938-8BFD-891F-06B1-E992971E59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1588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5ECD513-95E7-E029-9C60-923704846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1C428E30-3EB4-9FD3-8C28-576E11A7FF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0C7F2ADE-14B3-6182-5C72-DE5663A1437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7220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D899E18A-126E-B656-D3B3-650C07F1F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C7F97032-A97D-92CD-C4EC-F4B67AB449B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6FEB7E2B-EB66-4A96-2681-69DFA42057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1F511B6F-D03A-84F5-ABB6-B496B57D461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52020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9" name="Google Shape;19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1" name="Google Shape;21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2" name="Google Shape;212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76B0738F-D7F6-7E56-8EC8-A80D4EAB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3DFF553A-3145-5326-F04F-449152752F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05F86B12-E0F8-6BAC-CCBD-E30360AF7F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5DF9F40C-F11A-3276-8C6B-B489A71638C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3568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D4C5D61E-0485-3ACD-43E0-00782B2CE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6AC48FA-CBC3-323C-9296-E4075EA02C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B354911A-ADBE-3E5E-42E7-C6F9F6EF985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713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C96193E0-E75C-C761-CB1E-54B77E454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19502D3C-143D-3FBF-4D85-4857641B83E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90350A33-5D2D-C675-F01A-B786DEE470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3663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6A0CEF6E-1711-48BA-2AE5-B7817F366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96CBA135-9EAF-FA1F-1071-226219C82D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E0C61F4F-D862-3413-A495-283F6D98A2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14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074218F-0448-5F31-3E4F-F44FF8043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EEAF6979-7A1D-EEB3-D9CE-6FD19FD5A6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B2F2D4F1-1F7D-55CA-9C1B-AB54938484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456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6335EF8B-B465-A4CE-993C-DAA8E1412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E5E2FEB0-9FFF-6273-4BE4-BFF64263C3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B261A993-1093-0565-CEA2-F922B31F952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163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BE012B0C-2A1C-F308-8C0F-6C6DCCD7B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39695D9-0EE7-A87D-27A9-983F992648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B7CA67C2-6D86-6490-7D2D-88188576A7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7280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318E777E-939D-CB4D-7882-D5E747F0C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5410E9A1-50AE-2A1E-4ED1-8094645F6A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73784F6C-3828-1950-2390-3316A38702D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892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Google Shape;15;p18"/>
          <p:cNvSpPr txBox="1"/>
          <p:nvPr/>
        </p:nvSpPr>
        <p:spPr>
          <a:xfrm>
            <a:off x="415600" y="1680001"/>
            <a:ext cx="11360800" cy="488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12192000" cy="9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491967" y="1430167"/>
            <a:ext cx="5484000" cy="4469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6224133" y="1441633"/>
            <a:ext cx="5488000" cy="44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835" y="0"/>
            <a:ext cx="3155597" cy="9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6300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Green Them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333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lang="en-GB" sz="1333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07427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Green Theme / With Imag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>
                <a:solidFill>
                  <a:schemeClr val="lt1"/>
                </a:solidFill>
              </a:rPr>
              <a:t>micro:bit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micro:bit</a:t>
            </a:r>
            <a:endParaRPr sz="1333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2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928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Blue Them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32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>
                <a:solidFill>
                  <a:schemeClr val="lt1"/>
                </a:solidFill>
              </a:rPr>
              <a:t>micro:bit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micro:bit</a:t>
            </a:r>
            <a:endParaRPr sz="1333" b="1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355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rple Theme">
  <p:cSld name="Purple Theme">
    <p:bg>
      <p:bgPr>
        <a:solidFill>
          <a:schemeClr val="accent1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" name="Google Shape;51;p23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0"/>
            <a:ext cx="3155597" cy="9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23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32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23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>
                <a:solidFill>
                  <a:schemeClr val="tx1"/>
                </a:solidFill>
              </a:rPr>
              <a:t>micro:bit | </a:t>
            </a:r>
            <a:r>
              <a:rPr lang="en-GB" sz="1333" b="1" i="0" u="none" strike="noStrike" cap="none" dirty="0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Developing AI literacy with the micro:bit</a:t>
            </a:r>
            <a:endParaRPr sz="1333" b="1" dirty="0">
              <a:solidFill>
                <a:schemeClr val="tx1"/>
              </a:solidFill>
            </a:endParaRPr>
          </a:p>
        </p:txBody>
      </p:sp>
      <p:sp>
        <p:nvSpPr>
          <p:cNvPr id="54" name="Google Shape;54;p23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solidFill>
                  <a:schemeClr val="lt1"/>
                </a:solidFill>
              </a:defRPr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23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643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d Theme">
  <p:cSld name="Red Theme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1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21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Google Shape;37;p21" title="Microbit_Logo_Secondary_Red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599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sz="3200" b="1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21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>
                <a:solidFill>
                  <a:schemeClr val="lt1"/>
                </a:solidFill>
              </a:rPr>
              <a:t>micro:bit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micro:bit</a:t>
            </a:r>
            <a:endParaRPr sz="1333" b="1" dirty="0">
              <a:solidFill>
                <a:schemeClr val="lt1"/>
              </a:solidFill>
            </a:endParaRPr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2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582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9321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152882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hyperlink" Target="https://microbit.org/teach/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hyperlink" Target="https://createai.microbit.org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microbit.org/projects/make-it-code-it/?filters=bd4c25b7-652b-4d0d-94c8-9815d8f32cf4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hyperlink" Target="https://microbit.org/teach" TargetMode="External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hyperlink" Target="https://creativecommons.org/licenses/by-sa/4.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B6c8sHbeaVQ?feature=oembed" TargetMode="External"/><Relationship Id="rId5" Type="http://schemas.openxmlformats.org/officeDocument/2006/relationships/hyperlink" Target="https://youtu.be/B6c8sHbeaVQ" TargetMode="Externa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A59D123F-C98B-EAC7-8F56-C00950FFC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 descr="micro:bit logo ">
            <a:extLst>
              <a:ext uri="{FF2B5EF4-FFF2-40B4-BE49-F238E27FC236}">
                <a16:creationId xmlns:a16="http://schemas.microsoft.com/office/drawing/2014/main" id="{420F0538-C74B-9622-504C-CD7E73879724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91949" y="69501"/>
            <a:ext cx="1814967" cy="1075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DF5706DC-0BEB-75CF-677C-C5643F9037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4"/>
          <a:srcRect/>
          <a:stretch/>
        </p:blipFill>
        <p:spPr>
          <a:xfrm>
            <a:off x="661893" y="1855466"/>
            <a:ext cx="3605307" cy="2759731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6BB3C685-2455-11BB-803F-1D88E6146A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76059" y="1306001"/>
            <a:ext cx="6535941" cy="3309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2400" b="0" dirty="0">
                <a:solidFill>
                  <a:srgbClr val="00A000"/>
                </a:solidFill>
              </a:rPr>
              <a:t>Developing AI literacy with the </a:t>
            </a:r>
            <a:r>
              <a:rPr lang="en-GB" sz="2400" b="0" dirty="0" err="1">
                <a:solidFill>
                  <a:srgbClr val="00A000"/>
                </a:solidFill>
              </a:rPr>
              <a:t>micro:bit</a:t>
            </a:r>
            <a:br>
              <a:rPr lang="en-GB" sz="2400" b="0" dirty="0">
                <a:solidFill>
                  <a:srgbClr val="00A000"/>
                </a:solidFill>
              </a:rPr>
            </a:br>
            <a:br>
              <a:rPr lang="en-GB" sz="3200" dirty="0"/>
            </a:br>
            <a:r>
              <a:rPr lang="en-GB" sz="3200" b="0" dirty="0"/>
              <a:t>Lesson 8</a:t>
            </a:r>
            <a:br>
              <a:rPr lang="en-GB" sz="4800" dirty="0"/>
            </a:br>
            <a:r>
              <a:rPr lang="en-GB" sz="4800" dirty="0"/>
              <a:t>Evaluating AI project design and impacts</a:t>
            </a:r>
            <a:endParaRPr dirty="0"/>
          </a:p>
        </p:txBody>
      </p:sp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4C1C7709-5711-02C3-6ECF-26FBC27A434C}"/>
              </a:ext>
            </a:extLst>
          </p:cNvPr>
          <p:cNvSpPr txBox="1"/>
          <p:nvPr/>
        </p:nvSpPr>
        <p:spPr>
          <a:xfrm>
            <a:off x="6224000" y="5179520"/>
            <a:ext cx="5488000" cy="1230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Updated July 2026. Visit 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  <a:hlinkClick r:id="rId5"/>
              </a:rPr>
              <a:t>https://microbit.org/teach/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for the most up-to-date resources.</a:t>
            </a:r>
          </a:p>
          <a:p>
            <a:pPr defTabSz="1219170">
              <a:buClr>
                <a:srgbClr val="000000"/>
              </a:buClr>
              <a:buSzPts val="800"/>
            </a:pPr>
            <a:endParaRPr lang="en-GB"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This content is published by the </a:t>
            </a:r>
            <a:r>
              <a:rPr lang="en-GB" sz="1333" kern="0" dirty="0" err="1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 Educational Foundation under a </a:t>
            </a:r>
            <a:r>
              <a:rPr lang="en-GB" sz="1333" u="sng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Creative Commons Attribution-ShareAlike 4.0 International (CC BY-SA 4.0)</a:t>
            </a: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1F6D513A-B01F-7B3B-89DE-20099BF894A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defTabSz="1219170"/>
            <a:fld id="{00000000-1234-1234-1234-123412341234}" type="slidenum">
              <a:rPr lang="en-GB" kern="0">
                <a:solidFill>
                  <a:srgbClr val="000000"/>
                </a:solidFill>
              </a:rPr>
              <a:pPr defTabSz="1219170"/>
              <a:t>1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892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44ED1ED-8D72-5A2D-EF91-A6B52EF78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5E5093-C115-2EB3-33AA-FF19F4CED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200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Create page 1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A0F8C75-ACEE-E49B-2C78-16BE355A0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2C6D6EEF-2899-6071-937C-41C787031665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177B991B-DA9B-0740-B033-F5E6AF1E7869}"/>
              </a:ext>
            </a:extLst>
          </p:cNvPr>
          <p:cNvSpPr/>
          <p:nvPr/>
        </p:nvSpPr>
        <p:spPr>
          <a:xfrm>
            <a:off x="2432248" y="257983"/>
            <a:ext cx="3879653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dirty="0">
                <a:solidFill>
                  <a:schemeClr val="dk1"/>
                </a:solidFill>
              </a:rPr>
              <a:t>Re-open </a:t>
            </a:r>
            <a:r>
              <a:rPr lang="en-GB" sz="3200" b="1" dirty="0" err="1">
                <a:solidFill>
                  <a:schemeClr val="dk1"/>
                </a:solidFill>
              </a:rPr>
              <a:t>CreateAI</a:t>
            </a:r>
            <a:endParaRPr sz="3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F44E3E-A404-08C8-4C85-58BF6EC24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721944" y="4506061"/>
            <a:ext cx="2858377" cy="10155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BB85F2-427A-9E1D-DC7E-6490FA54B141}"/>
              </a:ext>
            </a:extLst>
          </p:cNvPr>
          <p:cNvSpPr txBox="1"/>
          <p:nvPr/>
        </p:nvSpPr>
        <p:spPr>
          <a:xfrm>
            <a:off x="451465" y="4231536"/>
            <a:ext cx="84312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Select ‘Import’ to open the hex file you saved at the end of the last lesson. </a:t>
            </a:r>
          </a:p>
          <a:p>
            <a:endParaRPr lang="en-US" sz="2400" dirty="0"/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400" dirty="0"/>
              <a:t>Your project file will start with "</a:t>
            </a:r>
            <a:r>
              <a:rPr lang="en-GB" sz="2400" dirty="0" err="1"/>
              <a:t>microbit</a:t>
            </a:r>
            <a:r>
              <a:rPr lang="en-GB" sz="2400" dirty="0"/>
              <a:t>-" and may have a number at the end, for example, "</a:t>
            </a:r>
            <a:r>
              <a:rPr lang="en-GB" sz="2400" dirty="0" err="1"/>
              <a:t>microbit</a:t>
            </a:r>
            <a:r>
              <a:rPr lang="en-GB" sz="2400" dirty="0"/>
              <a:t>-Hana(2).hex”.</a:t>
            </a:r>
          </a:p>
          <a:p>
            <a:endParaRPr lang="en-GB" sz="2400" i="1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99021EC-20D7-F9F3-736F-2E48A2816714}"/>
              </a:ext>
            </a:extLst>
          </p:cNvPr>
          <p:cNvSpPr txBox="1">
            <a:spLocks/>
          </p:cNvSpPr>
          <p:nvPr/>
        </p:nvSpPr>
        <p:spPr>
          <a:xfrm>
            <a:off x="523587" y="1497876"/>
            <a:ext cx="6629053" cy="1477424"/>
          </a:xfrm>
          <a:prstGeom prst="rect">
            <a:avLst/>
          </a:prstGeom>
          <a:ln w="69850">
            <a:solidFill>
              <a:srgbClr val="E7645C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sz="1867" dirty="0"/>
          </a:p>
          <a:p>
            <a:pPr marL="186262">
              <a:lnSpc>
                <a:spcPct val="114999"/>
              </a:lnSpc>
            </a:pPr>
            <a:r>
              <a:rPr lang="en-GB" sz="5333" dirty="0">
                <a:hlinkClick r:id="rId4"/>
              </a:rPr>
              <a:t>createai.microbit.org</a:t>
            </a:r>
            <a:endParaRPr lang="en-GB" sz="5333" dirty="0"/>
          </a:p>
        </p:txBody>
      </p:sp>
      <p:pic>
        <p:nvPicPr>
          <p:cNvPr id="10" name="Picture 9" descr="The icon for the CreateAI tablet app">
            <a:extLst>
              <a:ext uri="{FF2B5EF4-FFF2-40B4-BE49-F238E27FC236}">
                <a16:creationId xmlns:a16="http://schemas.microsoft.com/office/drawing/2014/main" id="{CDD1F8BB-351E-C4FD-DA0B-561F81FE79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5919" y="1390599"/>
            <a:ext cx="1634413" cy="163441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747BB28-4DD8-CD8D-7178-CBCED716B58B}"/>
              </a:ext>
            </a:extLst>
          </p:cNvPr>
          <p:cNvSpPr txBox="1"/>
          <p:nvPr/>
        </p:nvSpPr>
        <p:spPr>
          <a:xfrm>
            <a:off x="504189" y="3282900"/>
            <a:ext cx="49544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Web version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F10CC9-ED3A-CA49-3C81-EED216D64F91}"/>
              </a:ext>
            </a:extLst>
          </p:cNvPr>
          <p:cNvSpPr txBox="1"/>
          <p:nvPr/>
        </p:nvSpPr>
        <p:spPr>
          <a:xfrm>
            <a:off x="8344185" y="3282900"/>
            <a:ext cx="2188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Tablet app</a:t>
            </a:r>
          </a:p>
        </p:txBody>
      </p:sp>
    </p:spTree>
    <p:extLst>
      <p:ext uri="{BB962C8B-B14F-4D97-AF65-F5344CB8AC3E}">
        <p14:creationId xmlns:p14="http://schemas.microsoft.com/office/powerpoint/2010/main" val="4024920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2845E18D-54BC-EFD7-B682-FBB70E028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46176B0-1580-687F-F00D-406569EEF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6457803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Go to </a:t>
            </a:r>
            <a:r>
              <a:rPr lang="en-GB" dirty="0" err="1">
                <a:solidFill>
                  <a:schemeClr val="dk1"/>
                </a:solidFill>
              </a:rPr>
              <a:t>MakeCode</a:t>
            </a:r>
            <a:r>
              <a:rPr lang="en-GB" dirty="0">
                <a:solidFill>
                  <a:schemeClr val="dk1"/>
                </a:solidFill>
              </a:rPr>
              <a:t> to download your code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AA5195C-38A4-ED82-D671-EB16F23FF034}"/>
              </a:ext>
            </a:extLst>
          </p:cNvPr>
          <p:cNvSpPr txBox="1">
            <a:spLocks/>
          </p:cNvSpPr>
          <p:nvPr/>
        </p:nvSpPr>
        <p:spPr>
          <a:xfrm>
            <a:off x="346583" y="1625071"/>
            <a:ext cx="6457803" cy="50097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>
              <a:lnSpc>
                <a:spcPct val="114999"/>
              </a:lnSpc>
            </a:pPr>
            <a:r>
              <a:rPr lang="en-GB" sz="2667" dirty="0"/>
              <a:t>Step 1. Select ‘Train model’ to get to the testing model page again.</a:t>
            </a:r>
          </a:p>
          <a:p>
            <a:pPr marL="186262">
              <a:lnSpc>
                <a:spcPct val="114999"/>
              </a:lnSpc>
            </a:pPr>
            <a:endParaRPr lang="en-GB" sz="2667" dirty="0"/>
          </a:p>
          <a:p>
            <a:pPr marL="186262">
              <a:lnSpc>
                <a:spcPct val="114999"/>
              </a:lnSpc>
            </a:pPr>
            <a:r>
              <a:rPr lang="en-GB" sz="2667" dirty="0"/>
              <a:t>Step 2. Select ‘Edit in </a:t>
            </a:r>
            <a:r>
              <a:rPr lang="en-GB" sz="2667" dirty="0" err="1"/>
              <a:t>MakeCode</a:t>
            </a:r>
            <a:r>
              <a:rPr lang="en-GB" sz="2667" dirty="0"/>
              <a:t>’.</a:t>
            </a:r>
          </a:p>
          <a:p>
            <a:pPr marL="186262">
              <a:lnSpc>
                <a:spcPct val="114999"/>
              </a:lnSpc>
            </a:pPr>
            <a:endParaRPr lang="en-GB" sz="2667" dirty="0"/>
          </a:p>
          <a:p>
            <a:pPr marL="186262">
              <a:lnSpc>
                <a:spcPct val="114999"/>
              </a:lnSpc>
            </a:pPr>
            <a:r>
              <a:rPr lang="en-GB" sz="2667" dirty="0"/>
              <a:t>Step 3. Download your project code to your </a:t>
            </a:r>
            <a:r>
              <a:rPr lang="en-GB" sz="2667" dirty="0" err="1"/>
              <a:t>micro:bit</a:t>
            </a:r>
            <a:r>
              <a:rPr lang="en-GB" sz="2667" dirty="0"/>
              <a:t>. </a:t>
            </a:r>
            <a:r>
              <a:rPr lang="en-GB" sz="2667" kern="0" dirty="0"/>
              <a:t>You will need a USB cable. </a:t>
            </a:r>
            <a:endParaRPr lang="en-GB" sz="2667" dirty="0"/>
          </a:p>
          <a:p>
            <a:pPr marL="186262">
              <a:lnSpc>
                <a:spcPct val="114999"/>
              </a:lnSpc>
            </a:pPr>
            <a:endParaRPr lang="en-GB" sz="2667" dirty="0"/>
          </a:p>
          <a:p>
            <a:pPr marL="186262">
              <a:lnSpc>
                <a:spcPct val="114999"/>
              </a:lnSpc>
            </a:pPr>
            <a:endParaRPr lang="en-GB" sz="2667" dirty="0"/>
          </a:p>
          <a:p>
            <a:pPr marL="186262">
              <a:lnSpc>
                <a:spcPct val="114999"/>
              </a:lnSpc>
            </a:pPr>
            <a:endParaRPr lang="en-GB" sz="2667" dirty="0"/>
          </a:p>
          <a:p>
            <a:pPr marL="186262">
              <a:lnSpc>
                <a:spcPct val="114999"/>
              </a:lnSpc>
            </a:pPr>
            <a:endParaRPr lang="en-GB" sz="2667" dirty="0"/>
          </a:p>
        </p:txBody>
      </p:sp>
      <p:pic>
        <p:nvPicPr>
          <p:cNvPr id="7" name="Picture 6" descr="Train model button">
            <a:extLst>
              <a:ext uri="{FF2B5EF4-FFF2-40B4-BE49-F238E27FC236}">
                <a16:creationId xmlns:a16="http://schemas.microsoft.com/office/drawing/2014/main" id="{639961C2-8FDB-070A-0181-4666943621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934353" y="1572659"/>
            <a:ext cx="2203851" cy="883440"/>
          </a:xfrm>
          <a:prstGeom prst="rect">
            <a:avLst/>
          </a:prstGeom>
        </p:spPr>
      </p:pic>
      <p:pic>
        <p:nvPicPr>
          <p:cNvPr id="5" name="Picture 4" descr="Edit in MakeCode button">
            <a:extLst>
              <a:ext uri="{FF2B5EF4-FFF2-40B4-BE49-F238E27FC236}">
                <a16:creationId xmlns:a16="http://schemas.microsoft.com/office/drawing/2014/main" id="{85A2487A-5A63-51C3-C7FA-4DF3A6474A9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336246" y="2699162"/>
            <a:ext cx="3839163" cy="897467"/>
          </a:xfrm>
          <a:prstGeom prst="rect">
            <a:avLst/>
          </a:prstGeom>
        </p:spPr>
      </p:pic>
      <p:pic>
        <p:nvPicPr>
          <p:cNvPr id="6" name="Picture 5" descr="Download button">
            <a:extLst>
              <a:ext uri="{FF2B5EF4-FFF2-40B4-BE49-F238E27FC236}">
                <a16:creationId xmlns:a16="http://schemas.microsoft.com/office/drawing/2014/main" id="{01877A88-5A86-9DAD-D606-A1AE16106E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7753" y="4035831"/>
            <a:ext cx="5284409" cy="731324"/>
          </a:xfrm>
          <a:prstGeom prst="rect">
            <a:avLst/>
          </a:prstGeom>
        </p:spPr>
      </p:pic>
      <p:pic>
        <p:nvPicPr>
          <p:cNvPr id="11" name="Picture 10" descr="micro:bit ">
            <a:extLst>
              <a:ext uri="{FF2B5EF4-FFF2-40B4-BE49-F238E27FC236}">
                <a16:creationId xmlns:a16="http://schemas.microsoft.com/office/drawing/2014/main" id="{52C723C0-F8F4-517E-96FA-9553188DA5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94865" y="4982136"/>
            <a:ext cx="1509734" cy="1218180"/>
          </a:xfrm>
          <a:prstGeom prst="rect">
            <a:avLst/>
          </a:prstGeom>
        </p:spPr>
      </p:pic>
      <p:pic>
        <p:nvPicPr>
          <p:cNvPr id="8" name="Picture 7" descr="USB cable">
            <a:extLst>
              <a:ext uri="{FF2B5EF4-FFF2-40B4-BE49-F238E27FC236}">
                <a16:creationId xmlns:a16="http://schemas.microsoft.com/office/drawing/2014/main" id="{01E77CE0-3F13-6A26-2714-8FABDCDBB2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83271" y="4830843"/>
            <a:ext cx="1777573" cy="1322265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7A4D7B37-EA3E-9E60-A0E8-57AE18A3F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Google Shape;93;p4">
            <a:extLst>
              <a:ext uri="{FF2B5EF4-FFF2-40B4-BE49-F238E27FC236}">
                <a16:creationId xmlns:a16="http://schemas.microsoft.com/office/drawing/2014/main" id="{200FA940-5EB3-F7DA-D7C3-950BFD595C65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8101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17F1EDDD-C934-1D5B-5FC8-6543BFD00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7E7DB1E1-EEB1-75B2-A690-C28CD45EE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2113507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C42FEA86-B1BC-AF9F-2586-9324E47A802C}"/>
              </a:ext>
            </a:extLst>
          </p:cNvPr>
          <p:cNvSpPr/>
          <p:nvPr/>
        </p:nvSpPr>
        <p:spPr>
          <a:xfrm>
            <a:off x="679270" y="257983"/>
            <a:ext cx="2020503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solidFill>
                  <a:srgbClr val="2A92D7"/>
                </a:solidFill>
                <a:latin typeface="Arial"/>
                <a:ea typeface="Arial"/>
                <a:cs typeface="Arial"/>
                <a:sym typeface="Arial"/>
              </a:rPr>
              <a:t>Evaluate</a:t>
            </a:r>
            <a:endParaRPr sz="3200">
              <a:solidFill>
                <a:srgbClr val="2A92D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20B02DA-18A3-1003-2B0F-A4BEDA753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3534" y="257984"/>
            <a:ext cx="6264932" cy="96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Test the project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DC72FCA-B7DA-BF02-83E0-580D6788E1E2}"/>
              </a:ext>
            </a:extLst>
          </p:cNvPr>
          <p:cNvSpPr txBox="1">
            <a:spLocks/>
          </p:cNvSpPr>
          <p:nvPr/>
        </p:nvSpPr>
        <p:spPr>
          <a:xfrm>
            <a:off x="263373" y="1410534"/>
            <a:ext cx="8431801" cy="242860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>
              <a:lnSpc>
                <a:spcPct val="114999"/>
              </a:lnSpc>
            </a:pPr>
            <a:r>
              <a:rPr lang="en-GB" sz="2400" dirty="0"/>
              <a:t>Step 4. </a:t>
            </a:r>
            <a:r>
              <a:rPr lang="en-GB" sz="2400" b="1" dirty="0"/>
              <a:t>Attach a battery pack to your micro:bit.</a:t>
            </a:r>
          </a:p>
          <a:p>
            <a:pPr marL="186262">
              <a:lnSpc>
                <a:spcPct val="114999"/>
              </a:lnSpc>
            </a:pPr>
            <a:r>
              <a:rPr lang="en-GB" sz="2400" dirty="0"/>
              <a:t>Wear or hold your micro:bit in the same way you did when you were collecting data.</a:t>
            </a:r>
          </a:p>
          <a:p>
            <a:pPr marL="186262">
              <a:lnSpc>
                <a:spcPct val="114999"/>
              </a:lnSpc>
            </a:pPr>
            <a:endParaRPr lang="en-GB" sz="2400" b="1" dirty="0"/>
          </a:p>
          <a:p>
            <a:pPr marL="186262">
              <a:lnSpc>
                <a:spcPct val="114999"/>
              </a:lnSpc>
            </a:pPr>
            <a:r>
              <a:rPr lang="en-GB" sz="2400" dirty="0"/>
              <a:t>Step 5. </a:t>
            </a:r>
            <a:r>
              <a:rPr lang="en-GB" sz="2400" b="1" dirty="0"/>
              <a:t>Test your project away from your computer.</a:t>
            </a:r>
          </a:p>
          <a:p>
            <a:pPr marL="186262">
              <a:lnSpc>
                <a:spcPct val="114999"/>
              </a:lnSpc>
            </a:pPr>
            <a:endParaRPr lang="en-GB" sz="2667" dirty="0"/>
          </a:p>
          <a:p>
            <a:pPr marL="186262">
              <a:lnSpc>
                <a:spcPct val="114999"/>
              </a:lnSpc>
            </a:pPr>
            <a:endParaRPr lang="en-GB" sz="2667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CAC2F0-82D1-7A41-0893-D5A2A154FA25}"/>
              </a:ext>
            </a:extLst>
          </p:cNvPr>
          <p:cNvSpPr txBox="1"/>
          <p:nvPr/>
        </p:nvSpPr>
        <p:spPr>
          <a:xfrm>
            <a:off x="273423" y="4239338"/>
            <a:ext cx="11645153" cy="206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262" defTabSz="1219170">
              <a:lnSpc>
                <a:spcPct val="114999"/>
              </a:lnSpc>
            </a:pPr>
            <a:r>
              <a:rPr lang="en-GB" sz="2400" b="1" kern="0" dirty="0"/>
              <a:t>Does your model work in the real world?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You are now testing a complete AI system: model, code and hardware.</a:t>
            </a:r>
            <a:endParaRPr lang="en-GB" sz="2400" dirty="0"/>
          </a:p>
          <a:p>
            <a:pPr marL="529162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dirty="0"/>
              <a:t>Are your code and model working as you expect? </a:t>
            </a:r>
          </a:p>
          <a:p>
            <a:pPr marL="529162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dirty="0"/>
              <a:t>Is the timer accurate?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2B48D3-A81D-D8CC-6B68-34F327620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7814" y="1308359"/>
            <a:ext cx="2824769" cy="282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656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0D545605-8A43-B3DC-343C-366052548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B765ACB-EC4B-4D81-712C-E0FE40A98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1A75DBA6-3776-4758-16B2-EEE933E8A4E2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F7CD58B-FD9B-7935-1AF8-3B340A3F5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Model card – your tasks</a:t>
            </a:r>
            <a:endParaRPr lang="en-US" dirty="0">
              <a:solidFill>
                <a:schemeClr val="dk1"/>
              </a:solidFill>
            </a:endParaRPr>
          </a:p>
        </p:txBody>
      </p:sp>
      <p:pic>
        <p:nvPicPr>
          <p:cNvPr id="5" name="Picture 4" descr="Example of completed text corssed out and replaced with student handwriting">
            <a:extLst>
              <a:ext uri="{FF2B5EF4-FFF2-40B4-BE49-F238E27FC236}">
                <a16:creationId xmlns:a16="http://schemas.microsoft.com/office/drawing/2014/main" id="{08C66006-15AC-63B6-11EB-3A2F9EF4D4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2933" y="1428341"/>
            <a:ext cx="4646996" cy="4646996"/>
          </a:xfrm>
          <a:prstGeom prst="rect">
            <a:avLst/>
          </a:prstGeom>
          <a:ln w="50800">
            <a:solidFill>
              <a:schemeClr val="tx1"/>
            </a:solidFill>
          </a:ln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755F2AE-6CB1-B9BA-39A7-A8EE515CE3AF}"/>
              </a:ext>
            </a:extLst>
          </p:cNvPr>
          <p:cNvSpPr txBox="1">
            <a:spLocks/>
          </p:cNvSpPr>
          <p:nvPr/>
        </p:nvSpPr>
        <p:spPr>
          <a:xfrm>
            <a:off x="4949929" y="1428341"/>
            <a:ext cx="7027101" cy="463282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3200" kern="0" dirty="0"/>
              <a:t>1. Update the completed sections to reflect the changes you made to the original project. You can cross them out and add your own notes.</a:t>
            </a:r>
          </a:p>
          <a:p>
            <a:pPr marL="186262" defTabSz="1219170">
              <a:lnSpc>
                <a:spcPct val="114999"/>
              </a:lnSpc>
            </a:pPr>
            <a:endParaRPr lang="en-GB" sz="3200" kern="0" dirty="0"/>
          </a:p>
          <a:p>
            <a:pPr marL="186262" defTabSz="1219170">
              <a:lnSpc>
                <a:spcPct val="114999"/>
              </a:lnSpc>
            </a:pPr>
            <a:r>
              <a:rPr lang="en-GB" sz="3200" kern="0" dirty="0"/>
              <a:t>2. Complete the remainder of the model card to record and evaluate </a:t>
            </a:r>
            <a:r>
              <a:rPr lang="en-GB" sz="3200" b="1" kern="0" dirty="0"/>
              <a:t>your</a:t>
            </a:r>
            <a:r>
              <a:rPr lang="en-GB" sz="3200" kern="0" dirty="0"/>
              <a:t> project.</a:t>
            </a:r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</p:spTree>
    <p:extLst>
      <p:ext uri="{BB962C8B-B14F-4D97-AF65-F5344CB8AC3E}">
        <p14:creationId xmlns:p14="http://schemas.microsoft.com/office/powerpoint/2010/main" val="2424958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342706C5-7838-CB11-D082-9D3E76491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9D1CA1E7-820B-7F2D-AF99-610EA3F10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307548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Reflect on your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learning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24712AE-3C8A-13BB-FCDB-145C8D711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B27AF218-CB58-D53E-0DD3-610182262EDD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30B0BF6B-868A-B089-2FC4-D13C13555C18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4" name="Google Shape;71;p2">
            <a:extLst>
              <a:ext uri="{FF2B5EF4-FFF2-40B4-BE49-F238E27FC236}">
                <a16:creationId xmlns:a16="http://schemas.microsoft.com/office/drawing/2014/main" id="{FB126636-1D5F-A0EB-C796-791912D3EF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79271" y="1670630"/>
            <a:ext cx="6593375" cy="1355132"/>
            <a:chOff x="360000" y="2121749"/>
            <a:chExt cx="4122000" cy="1016349"/>
          </a:xfrm>
          <a:solidFill>
            <a:srgbClr val="00A100"/>
          </a:solidFill>
        </p:grpSpPr>
        <p:sp>
          <p:nvSpPr>
            <p:cNvPr id="5" name="Google Shape;72;p2">
              <a:extLst>
                <a:ext uri="{FF2B5EF4-FFF2-40B4-BE49-F238E27FC236}">
                  <a16:creationId xmlns:a16="http://schemas.microsoft.com/office/drawing/2014/main" id="{80C095B2-D204-0F92-6303-EC21A8CEF9A6}"/>
                </a:ext>
              </a:extLst>
            </p:cNvPr>
            <p:cNvSpPr/>
            <p:nvPr/>
          </p:nvSpPr>
          <p:spPr>
            <a:xfrm>
              <a:off x="360000" y="2121749"/>
              <a:ext cx="4122000" cy="1016349"/>
            </a:xfrm>
            <a:prstGeom prst="roundRect">
              <a:avLst>
                <a:gd name="adj" fmla="val 9134"/>
              </a:avLst>
            </a:prstGeom>
            <a:grp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chemeClr val="bg1"/>
                  </a:solidFill>
                  <a:cs typeface="Arial"/>
                  <a:sym typeface="Arial"/>
                </a:rPr>
                <a:t>Did you evaluate your ML model and code running on a </a:t>
              </a:r>
              <a:r>
                <a:rPr lang="en-GB" sz="1867" b="1" kern="0" dirty="0" err="1">
                  <a:solidFill>
                    <a:schemeClr val="bg1"/>
                  </a:solidFill>
                  <a:cs typeface="Arial"/>
                  <a:sym typeface="Arial"/>
                </a:rPr>
                <a:t>micro:bit</a:t>
              </a:r>
              <a:r>
                <a:rPr lang="en-GB" sz="1867" b="1" kern="0" dirty="0">
                  <a:solidFill>
                    <a:schemeClr val="bg1"/>
                  </a:solidFill>
                  <a:latin typeface="Arial"/>
                  <a:cs typeface="Arial"/>
                  <a:sym typeface="Arial"/>
                </a:rPr>
                <a:t>?</a:t>
              </a:r>
              <a:endParaRPr lang="en-GB" sz="1867" kern="0" dirty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6" name="Google Shape;73;p2">
              <a:extLst>
                <a:ext uri="{FF2B5EF4-FFF2-40B4-BE49-F238E27FC236}">
                  <a16:creationId xmlns:a16="http://schemas.microsoft.com/office/drawing/2014/main" id="{5909A480-79E4-1A36-65B3-CDE60FC4F1B8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grpFill/>
            <a:ln>
              <a:noFill/>
            </a:ln>
          </p:spPr>
        </p:pic>
      </p:grpSp>
      <p:grpSp>
        <p:nvGrpSpPr>
          <p:cNvPr id="10" name="Google Shape;79;p2">
            <a:extLst>
              <a:ext uri="{FF2B5EF4-FFF2-40B4-BE49-F238E27FC236}">
                <a16:creationId xmlns:a16="http://schemas.microsoft.com/office/drawing/2014/main" id="{37B35B66-9925-6D7F-9163-5C81449A5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79270" y="3230927"/>
            <a:ext cx="6593375" cy="1200000"/>
            <a:chOff x="360000" y="2121750"/>
            <a:chExt cx="4122000" cy="900000"/>
          </a:xfrm>
        </p:grpSpPr>
        <p:sp>
          <p:nvSpPr>
            <p:cNvPr id="11" name="Google Shape;80;p2">
              <a:extLst>
                <a:ext uri="{FF2B5EF4-FFF2-40B4-BE49-F238E27FC236}">
                  <a16:creationId xmlns:a16="http://schemas.microsoft.com/office/drawing/2014/main" id="{AFCBBC31-33D6-B54F-F5E3-B83124ACFAF6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rgbClr val="00A100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FFFFFF"/>
                  </a:solidFill>
                  <a:cs typeface="Arial"/>
                  <a:sym typeface="Arial"/>
                </a:rPr>
                <a:t>Did you use a model card to evaluate the features and limitations of your ML model?</a:t>
              </a:r>
              <a:endParaRPr lang="en-GB" sz="1867" kern="0" dirty="0">
                <a:solidFill>
                  <a:srgbClr val="FFFFFF"/>
                </a:solidFill>
                <a:cs typeface="Arial"/>
                <a:sym typeface="Arial"/>
              </a:endParaRPr>
            </a:p>
          </p:txBody>
        </p:sp>
        <p:pic>
          <p:nvPicPr>
            <p:cNvPr id="12" name="Google Shape;81;p2">
              <a:extLst>
                <a:ext uri="{FF2B5EF4-FFF2-40B4-BE49-F238E27FC236}">
                  <a16:creationId xmlns:a16="http://schemas.microsoft.com/office/drawing/2014/main" id="{F8A97BB6-1345-F72F-999B-490C56BE4793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9999" y="2275621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B41D6EA2-3444-7729-1DF3-1C8E553261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76663" y="1818846"/>
            <a:ext cx="2757451" cy="239710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80;p2">
            <a:extLst>
              <a:ext uri="{FF2B5EF4-FFF2-40B4-BE49-F238E27FC236}">
                <a16:creationId xmlns:a16="http://schemas.microsoft.com/office/drawing/2014/main" id="{F2FF34CD-81E0-CE2A-0471-EBDED1256B6A}"/>
              </a:ext>
            </a:extLst>
          </p:cNvPr>
          <p:cNvSpPr/>
          <p:nvPr/>
        </p:nvSpPr>
        <p:spPr>
          <a:xfrm>
            <a:off x="679270" y="4636088"/>
            <a:ext cx="6593375" cy="1200000"/>
          </a:xfrm>
          <a:prstGeom prst="roundRect">
            <a:avLst>
              <a:gd name="adj" fmla="val 9134"/>
            </a:avLst>
          </a:prstGeom>
          <a:solidFill>
            <a:srgbClr val="00A100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0" tIns="144000" rIns="240000" bIns="1440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-GB" sz="1867" b="1" kern="0" dirty="0">
                <a:solidFill>
                  <a:srgbClr val="FFFFFF"/>
                </a:solidFill>
                <a:cs typeface="Arial"/>
                <a:sym typeface="Arial"/>
              </a:rPr>
              <a:t>Did you learn about the impacts of AI tools on people or society?</a:t>
            </a:r>
            <a:endParaRPr lang="en-GB" sz="1867" kern="0" dirty="0">
              <a:solidFill>
                <a:srgbClr val="FFFFFF"/>
              </a:solidFill>
              <a:cs typeface="Arial"/>
              <a:sym typeface="Arial"/>
            </a:endParaRPr>
          </a:p>
        </p:txBody>
      </p:sp>
      <p:pic>
        <p:nvPicPr>
          <p:cNvPr id="8" name="Google Shape;81;p2">
            <a:extLst>
              <a:ext uri="{FF2B5EF4-FFF2-40B4-BE49-F238E27FC236}">
                <a16:creationId xmlns:a16="http://schemas.microsoft.com/office/drawing/2014/main" id="{8C9DA9A0-1874-4868-428B-09F5A22E1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7189" y="4841249"/>
            <a:ext cx="863761" cy="78967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2498F0E-8564-9FBD-A6E5-360FD9F5D428}"/>
              </a:ext>
            </a:extLst>
          </p:cNvPr>
          <p:cNvSpPr txBox="1"/>
          <p:nvPr/>
        </p:nvSpPr>
        <p:spPr>
          <a:xfrm>
            <a:off x="7778051" y="4774422"/>
            <a:ext cx="4149573" cy="95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70" dirty="0"/>
              <a:t>If you have been using the student workbook, please complete the survey at the back.</a:t>
            </a:r>
          </a:p>
        </p:txBody>
      </p:sp>
    </p:spTree>
    <p:extLst>
      <p:ext uri="{BB962C8B-B14F-4D97-AF65-F5344CB8AC3E}">
        <p14:creationId xmlns:p14="http://schemas.microsoft.com/office/powerpoint/2010/main" val="3094599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5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6505200" cy="761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59200" rIns="0" bIns="0" anchor="t" anchorCtr="0">
            <a:noAutofit/>
          </a:bodyPr>
          <a:lstStyle/>
          <a:p>
            <a:r>
              <a:rPr lang="en-GB" dirty="0"/>
              <a:t>What now?</a:t>
            </a:r>
            <a:endParaRPr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761E3E2-9837-2CD5-AE56-767686E64237}"/>
              </a:ext>
            </a:extLst>
          </p:cNvPr>
          <p:cNvSpPr txBox="1">
            <a:spLocks/>
          </p:cNvSpPr>
          <p:nvPr/>
        </p:nvSpPr>
        <p:spPr>
          <a:xfrm>
            <a:off x="338487" y="839761"/>
            <a:ext cx="9891793" cy="254017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133" kern="0" dirty="0"/>
              <a:t>You have learned how to: 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differentiate between unsupervised and supervised ML models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collect, examine and clean training data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train and test an ML model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consider bias in an ML model and iterate to improve models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code with your ML model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use record cards &amp; model cards to evaluate ML models.</a:t>
            </a:r>
          </a:p>
        </p:txBody>
      </p:sp>
      <p:grpSp>
        <p:nvGrpSpPr>
          <p:cNvPr id="205" name="Google Shape;205;p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38487" y="3687676"/>
            <a:ext cx="5496000" cy="1200000"/>
            <a:chOff x="362725" y="2241689"/>
            <a:chExt cx="4122000" cy="900000"/>
          </a:xfrm>
        </p:grpSpPr>
        <p:sp>
          <p:nvSpPr>
            <p:cNvPr id="206" name="Google Shape;206;p15"/>
            <p:cNvSpPr/>
            <p:nvPr/>
          </p:nvSpPr>
          <p:spPr>
            <a:xfrm>
              <a:off x="362725" y="2241689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marL="186262" defTabSz="1219170">
                <a:lnSpc>
                  <a:spcPct val="114999"/>
                </a:lnSpc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Next, why not explore our </a:t>
              </a: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hlinkClick r:id="rId3"/>
                </a:rPr>
                <a:t>AI Make it: code it projects</a:t>
              </a: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?</a:t>
              </a:r>
            </a:p>
          </p:txBody>
        </p:sp>
        <p:pic>
          <p:nvPicPr>
            <p:cNvPr id="207" name="Google Shape;207;p15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3616" r="-23616"/>
            <a:stretch/>
          </p:blipFill>
          <p:spPr>
            <a:xfrm>
              <a:off x="534845" y="2395558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2" name="Google Shape;202;p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38487" y="4990255"/>
            <a:ext cx="5496000" cy="1200000"/>
            <a:chOff x="360000" y="2207758"/>
            <a:chExt cx="4122000" cy="900000"/>
          </a:xfrm>
        </p:grpSpPr>
        <p:sp>
          <p:nvSpPr>
            <p:cNvPr id="203" name="Google Shape;203;p15"/>
            <p:cNvSpPr/>
            <p:nvPr/>
          </p:nvSpPr>
          <p:spPr>
            <a:xfrm>
              <a:off x="360000" y="2207758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What</a:t>
              </a:r>
              <a:r>
                <a:rPr lang="en-GB" sz="1867" b="1" kern="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ideas </a:t>
              </a: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do you have for projects</a:t>
              </a:r>
              <a:r>
                <a:rPr lang="en-GB" sz="1867" b="1" kern="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that </a:t>
              </a:r>
              <a:r>
                <a:rPr lang="en-GB" sz="1867" b="1" kern="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you could create using </a:t>
              </a:r>
              <a:r>
                <a:rPr lang="en-GB" sz="1867" b="1" kern="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micro:bit</a:t>
              </a:r>
              <a:r>
                <a:rPr lang="en-GB" sz="1867" b="1" kern="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867" b="1" kern="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CreateAI</a:t>
              </a:r>
              <a:r>
                <a:rPr lang="en-GB" sz="1867" b="1" kern="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?</a:t>
              </a:r>
              <a:endParaRPr lang="en-US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204" name="Google Shape;204;p15" title="microbit bulb icon red.png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3616" r="-23616"/>
            <a:stretch/>
          </p:blipFill>
          <p:spPr>
            <a:xfrm>
              <a:off x="540000" y="2361627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8" name="Google Shape;208;p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7639" y="2352154"/>
            <a:ext cx="3585597" cy="31234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6"/>
          <p:cNvSpPr txBox="1">
            <a:spLocks noGrp="1"/>
          </p:cNvSpPr>
          <p:nvPr>
            <p:ph type="title"/>
          </p:nvPr>
        </p:nvSpPr>
        <p:spPr>
          <a:xfrm>
            <a:off x="480000" y="4134767"/>
            <a:ext cx="7406400" cy="1083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10000"/>
              </a:lnSpc>
              <a:buClr>
                <a:srgbClr val="000000"/>
              </a:buClr>
            </a:pPr>
            <a:r>
              <a:rPr lang="en-GB" dirty="0"/>
              <a:t>Visit </a:t>
            </a:r>
            <a:r>
              <a:rPr lang="en-GB" u="sng" dirty="0">
                <a:solidFill>
                  <a:schemeClr val="hlink"/>
                </a:solidFill>
                <a:hlinkClick r:id="rId3"/>
              </a:rPr>
              <a:t>microbit.org/teach</a:t>
            </a:r>
            <a:r>
              <a:rPr lang="en-GB" dirty="0">
                <a:solidFill>
                  <a:srgbClr val="00A000"/>
                </a:solidFill>
              </a:rPr>
              <a:t> </a:t>
            </a:r>
            <a:r>
              <a:rPr lang="en-GB" dirty="0"/>
              <a:t>for more lessons, projects, courses, and help.</a:t>
            </a:r>
            <a:endParaRPr dirty="0"/>
          </a:p>
        </p:txBody>
      </p:sp>
      <p:pic>
        <p:nvPicPr>
          <p:cNvPr id="215" name="Google Shape;215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9704122">
            <a:off x="2550198" y="2779171"/>
            <a:ext cx="1567313" cy="968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2106377">
            <a:off x="6448183" y="548003"/>
            <a:ext cx="950780" cy="824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1095878">
            <a:off x="7759247" y="1813639"/>
            <a:ext cx="254325" cy="706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4804110">
            <a:off x="5254795" y="782815"/>
            <a:ext cx="711900" cy="616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072862">
            <a:off x="5724241" y="1950373"/>
            <a:ext cx="1498156" cy="1155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1095878">
            <a:off x="4242663" y="1508681"/>
            <a:ext cx="1250557" cy="1316376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16"/>
          <p:cNvSpPr txBox="1"/>
          <p:nvPr/>
        </p:nvSpPr>
        <p:spPr>
          <a:xfrm>
            <a:off x="480000" y="5488881"/>
            <a:ext cx="7406400" cy="410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defTabSz="1219170">
              <a:buClr>
                <a:srgbClr val="000000"/>
              </a:buClr>
              <a:buSzPts val="800"/>
            </a:pPr>
            <a:r>
              <a:rPr lang="en-GB" sz="1333" kern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sz="1333" u="sng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Creative Commons Attribution-ShareAlike 4.0 International (CC BY-SA 4.0)</a:t>
            </a:r>
            <a:r>
              <a:rPr lang="en-GB" sz="1333" kern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333" kern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5F93CCEF-63B4-FDFF-9422-A3C13E82D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611C73F8-4565-928C-2DB8-24EEA1371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A948DC9A-E3AF-984A-7E61-BC455EC35199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76EBFDE1-69E5-62AA-9245-AE239D3358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27385" y="264379"/>
            <a:ext cx="5372888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Learning objectives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CE0ACDA7-5C0C-AB05-E50E-55DF10282E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79271" y="1967083"/>
            <a:ext cx="5505524" cy="1200000"/>
            <a:chOff x="362725" y="2121750"/>
            <a:chExt cx="4122000" cy="900000"/>
          </a:xfrm>
        </p:grpSpPr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73C7E5C8-E97C-E32A-A384-ABF226ECA507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cs typeface="Arial"/>
                  <a:sym typeface="Arial"/>
                </a:rPr>
                <a:t>I can evaluate my ML model and code running on a </a:t>
              </a:r>
              <a:r>
                <a:rPr lang="en-GB" sz="1867" b="1" kern="0" dirty="0" err="1">
                  <a:solidFill>
                    <a:srgbClr val="000000"/>
                  </a:solidFill>
                  <a:cs typeface="Arial"/>
                  <a:sym typeface="Arial"/>
                </a:rPr>
                <a:t>micro:bit</a:t>
              </a:r>
              <a:r>
                <a:rPr lang="en-GB" sz="1867" b="1" kern="0" dirty="0">
                  <a:solidFill>
                    <a:srgbClr val="000000"/>
                  </a:solidFill>
                  <a:cs typeface="Arial"/>
                  <a:sym typeface="Arial"/>
                </a:rPr>
                <a:t>.</a:t>
              </a:r>
              <a:endParaRPr lang="en-GB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68111550-45CF-8E2E-4AAE-A48B6EC4C6B0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20" t="-1512" r="-1514"/>
            <a:stretch/>
          </p:blipFill>
          <p:spPr>
            <a:xfrm>
              <a:off x="578034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B69E0AE0-615A-BAA0-841D-B0AFCE249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79271" y="4777401"/>
            <a:ext cx="5505524" cy="1200000"/>
            <a:chOff x="245898" y="2025407"/>
            <a:chExt cx="4122000" cy="900000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6CE709BA-2596-3FDC-3B63-DCEAD7DD06F6}"/>
                </a:ext>
              </a:extLst>
            </p:cNvPr>
            <p:cNvSpPr/>
            <p:nvPr/>
          </p:nvSpPr>
          <p:spPr>
            <a:xfrm>
              <a:off x="245898" y="2025407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cs typeface="Arial"/>
                  <a:sym typeface="Arial"/>
                </a:rPr>
                <a:t>I can consider the impacts of AI tools on people or society.</a:t>
              </a:r>
              <a:endParaRPr lang="en-GB" sz="1867" b="1" kern="0" dirty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  <a:p>
              <a:pPr defTabSz="1219170">
                <a:buClr>
                  <a:srgbClr val="000000"/>
                </a:buClr>
              </a:pPr>
              <a:endParaRPr sz="1867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15299F24-A5AA-12C9-878B-BB3B54507FB7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461207" y="2173438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03786100-6EE6-D769-9375-0C6F25EB52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64059" y="2107703"/>
            <a:ext cx="3585600" cy="29238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72;p2">
            <a:extLst>
              <a:ext uri="{FF2B5EF4-FFF2-40B4-BE49-F238E27FC236}">
                <a16:creationId xmlns:a16="http://schemas.microsoft.com/office/drawing/2014/main" id="{368F2668-52F5-93F7-92BD-6030794B82A4}"/>
              </a:ext>
            </a:extLst>
          </p:cNvPr>
          <p:cNvSpPr/>
          <p:nvPr/>
        </p:nvSpPr>
        <p:spPr>
          <a:xfrm>
            <a:off x="679271" y="3372242"/>
            <a:ext cx="5505524" cy="12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0" tIns="144000" rIns="240000" bIns="1440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-GB" sz="1867" b="1" kern="0" dirty="0">
                <a:solidFill>
                  <a:srgbClr val="000000"/>
                </a:solidFill>
                <a:cs typeface="Arial"/>
                <a:sym typeface="Arial"/>
              </a:rPr>
              <a:t>I can use a model card to evaluate the features and limitations of my ML model.</a:t>
            </a:r>
            <a:endParaRPr lang="en-GB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5" name="Google Shape;73;p2">
            <a:extLst>
              <a:ext uri="{FF2B5EF4-FFF2-40B4-BE49-F238E27FC236}">
                <a16:creationId xmlns:a16="http://schemas.microsoft.com/office/drawing/2014/main" id="{8D35FF80-B32F-B482-92D3-B07726D7F8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15" t="-1512" r="-3020"/>
          <a:stretch/>
        </p:blipFill>
        <p:spPr>
          <a:xfrm>
            <a:off x="966847" y="3569617"/>
            <a:ext cx="721248" cy="7896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287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236A919-33D1-7CB3-07C8-6DB43C037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FE75188-E87D-DB3E-420F-E364E19D7B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8F9E805E-EE38-E9D8-FC38-E40B6524D1DA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3663630-B256-5301-37D5-F6E66D21F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What is a model card?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157378D-368E-358B-5761-EE49D3FFCC72}"/>
              </a:ext>
            </a:extLst>
          </p:cNvPr>
          <p:cNvSpPr txBox="1">
            <a:spLocks/>
          </p:cNvSpPr>
          <p:nvPr/>
        </p:nvSpPr>
        <p:spPr>
          <a:xfrm>
            <a:off x="407679" y="1680432"/>
            <a:ext cx="7618302" cy="403972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04792" indent="-186262" defTabSz="1219170"/>
            <a:endParaRPr lang="en-GB" sz="2133" kern="0" dirty="0"/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Model cards are documents that often accompany AI models and provide helpful information:</a:t>
            </a:r>
          </a:p>
          <a:p>
            <a:pPr marL="567252" indent="-380990" defTabSz="1219170">
              <a:lnSpc>
                <a:spcPct val="114999"/>
              </a:lnSpc>
              <a:buFontTx/>
              <a:buChar char="-"/>
            </a:pPr>
            <a:r>
              <a:rPr lang="en-GB" sz="2400" kern="0" dirty="0"/>
              <a:t>how they work</a:t>
            </a:r>
          </a:p>
          <a:p>
            <a:pPr marL="567252" indent="-380990" defTabSz="1219170">
              <a:lnSpc>
                <a:spcPct val="114999"/>
              </a:lnSpc>
              <a:buFontTx/>
              <a:buChar char="-"/>
            </a:pPr>
            <a:r>
              <a:rPr lang="en-GB" sz="2400" kern="0" dirty="0"/>
              <a:t>their inputs (training data)</a:t>
            </a:r>
          </a:p>
          <a:p>
            <a:pPr marL="567252" indent="-380990" defTabSz="1219170">
              <a:lnSpc>
                <a:spcPct val="114999"/>
              </a:lnSpc>
              <a:buFontTx/>
              <a:buChar char="-"/>
            </a:pPr>
            <a:r>
              <a:rPr lang="en-GB" sz="2400" kern="0" dirty="0"/>
              <a:t>their outputs (performance &amp; accuracy)</a:t>
            </a:r>
          </a:p>
          <a:p>
            <a:pPr marL="567252" indent="-380990" defTabSz="1219170">
              <a:lnSpc>
                <a:spcPct val="114999"/>
              </a:lnSpc>
              <a:buFontTx/>
              <a:buChar char="-"/>
            </a:pPr>
            <a:r>
              <a:rPr lang="en-GB" sz="2400" kern="0" dirty="0"/>
              <a:t>conditions under which they work best</a:t>
            </a:r>
          </a:p>
          <a:p>
            <a:pPr marL="567252" indent="-380990" defTabSz="1219170">
              <a:lnSpc>
                <a:spcPct val="114999"/>
              </a:lnSpc>
              <a:buFontTx/>
              <a:buChar char="-"/>
            </a:pPr>
            <a:r>
              <a:rPr lang="en-GB" sz="2400" kern="0" dirty="0"/>
              <a:t>their impact on people and society.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10" name="Graphic 9" descr="Document with solid fill">
            <a:extLst>
              <a:ext uri="{FF2B5EF4-FFF2-40B4-BE49-F238E27FC236}">
                <a16:creationId xmlns:a16="http://schemas.microsoft.com/office/drawing/2014/main" id="{B1D60BB0-68AA-2130-69A4-683109DD1DE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30889" y="1831622"/>
            <a:ext cx="3194756" cy="3194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621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D042DC96-8361-4605-15AB-54803B256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C220273-D0A4-70C2-0551-CD5C1A6B84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3255C5A3-EBED-E1DA-9B3F-A144B41C29F4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BF20877-A08E-1DC8-20D3-2675DEB8E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Purpose of model cards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9765B75-FFBD-A5A0-C6AD-3A4718CD2DC2}"/>
              </a:ext>
            </a:extLst>
          </p:cNvPr>
          <p:cNvSpPr txBox="1">
            <a:spLocks/>
          </p:cNvSpPr>
          <p:nvPr/>
        </p:nvSpPr>
        <p:spPr>
          <a:xfrm>
            <a:off x="393927" y="1831622"/>
            <a:ext cx="7902907" cy="313034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04792" indent="-186262" defTabSz="1219170"/>
            <a:endParaRPr lang="en-GB" sz="2133" kern="0" dirty="0"/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Model cards can be used to </a:t>
            </a:r>
          </a:p>
          <a:p>
            <a:pPr marL="529162" indent="-342900" defTabSz="1219170">
              <a:lnSpc>
                <a:spcPct val="114999"/>
              </a:lnSpc>
              <a:buFontTx/>
              <a:buChar char="-"/>
            </a:pPr>
            <a:r>
              <a:rPr lang="en-GB" sz="2400" kern="0" dirty="0"/>
              <a:t>evaluate ML models </a:t>
            </a:r>
          </a:p>
          <a:p>
            <a:pPr marL="529162" indent="-342900" defTabSz="1219170">
              <a:lnSpc>
                <a:spcPct val="114999"/>
              </a:lnSpc>
              <a:buFontTx/>
              <a:buChar char="-"/>
            </a:pPr>
            <a:r>
              <a:rPr lang="en-GB" sz="2400" kern="0" dirty="0"/>
              <a:t>inform design decisions.</a:t>
            </a:r>
          </a:p>
          <a:p>
            <a:pPr marL="529162" indent="-342900" defTabSz="1219170">
              <a:lnSpc>
                <a:spcPct val="114999"/>
              </a:lnSpc>
              <a:buFontTx/>
              <a:buChar char="-"/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They are also an important way to provide </a:t>
            </a:r>
            <a:r>
              <a:rPr lang="en-GB" sz="2400" b="1" kern="0" dirty="0"/>
              <a:t>transparency*</a:t>
            </a:r>
            <a:r>
              <a:rPr lang="en-GB" sz="2400" kern="0" dirty="0"/>
              <a:t> around design and impact.</a:t>
            </a: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10" name="Graphic 9" descr="Document with solid fill">
            <a:extLst>
              <a:ext uri="{FF2B5EF4-FFF2-40B4-BE49-F238E27FC236}">
                <a16:creationId xmlns:a16="http://schemas.microsoft.com/office/drawing/2014/main" id="{F321322C-80CC-AED8-2776-F3C0C63C4C1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30889" y="1831622"/>
            <a:ext cx="3194756" cy="31947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45085-19E4-D8DD-0FEC-0E59A2AD5A76}"/>
              </a:ext>
            </a:extLst>
          </p:cNvPr>
          <p:cNvSpPr txBox="1"/>
          <p:nvPr/>
        </p:nvSpPr>
        <p:spPr>
          <a:xfrm>
            <a:off x="437029" y="5358653"/>
            <a:ext cx="10206318" cy="657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70" kern="0" dirty="0"/>
              <a:t>*Transparency means sharing information openly, and being clear and honest</a:t>
            </a:r>
            <a:r>
              <a:rPr lang="en-GB" kern="0" dirty="0"/>
              <a:t>.</a:t>
            </a:r>
            <a:endParaRPr lang="en-GB" sz="2000" kern="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108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465140C-C052-DE45-6AE3-F49262775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0E4B5CB-CB22-FE6F-3015-782EC0B2A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62BCF86B-76BF-E658-414D-A1EC7C5C1C90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FFC1781-4026-BD3C-D191-AD475A5D5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Model card example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425DEF3-A1E8-185D-B13F-B1761AD3F13E}"/>
              </a:ext>
            </a:extLst>
          </p:cNvPr>
          <p:cNvSpPr txBox="1">
            <a:spLocks/>
          </p:cNvSpPr>
          <p:nvPr/>
        </p:nvSpPr>
        <p:spPr>
          <a:xfrm>
            <a:off x="8129157" y="1522909"/>
            <a:ext cx="3842192" cy="452270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800" kern="0" dirty="0"/>
              <a:t>You will use an example model card today. Some sections have been completed for the Simple AI exercise timer  project (the original project, before you made changes).</a:t>
            </a:r>
          </a:p>
          <a:p>
            <a:pPr marL="186262" defTabSz="1219170">
              <a:lnSpc>
                <a:spcPct val="114999"/>
              </a:lnSpc>
            </a:pPr>
            <a:endParaRPr lang="en-GB" sz="2000" kern="0" dirty="0"/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6" name="Picture 5" descr="Model card page 2">
            <a:extLst>
              <a:ext uri="{FF2B5EF4-FFF2-40B4-BE49-F238E27FC236}">
                <a16:creationId xmlns:a16="http://schemas.microsoft.com/office/drawing/2014/main" id="{508432D4-551B-B00C-AA8D-D66126EE48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6565" y="1828269"/>
            <a:ext cx="3399909" cy="4476547"/>
          </a:xfrm>
          <a:prstGeom prst="rect">
            <a:avLst/>
          </a:prstGeom>
          <a:ln w="50800">
            <a:solidFill>
              <a:schemeClr val="tx1"/>
            </a:solidFill>
          </a:ln>
        </p:spPr>
      </p:pic>
      <p:pic>
        <p:nvPicPr>
          <p:cNvPr id="5" name="Picture 4" descr="Model card page 1">
            <a:extLst>
              <a:ext uri="{FF2B5EF4-FFF2-40B4-BE49-F238E27FC236}">
                <a16:creationId xmlns:a16="http://schemas.microsoft.com/office/drawing/2014/main" id="{C681CA27-ED6F-0F77-F082-9ABF2D0AAD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36936" y="1290587"/>
            <a:ext cx="4039901" cy="4721480"/>
          </a:xfrm>
          <a:prstGeom prst="rect">
            <a:avLst/>
          </a:prstGeom>
          <a:ln w="508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02433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A0E3067D-8385-7052-3075-B17F06CC8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6F7C402-901F-D384-243B-F0565B6AB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051B267B-D636-D2D4-A692-874A0FB5A161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9CDC6A-8F5F-C41A-364A-A62966AAE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Social &amp; ethical impacts</a:t>
            </a:r>
            <a:endParaRPr lang="en-US" dirty="0">
              <a:solidFill>
                <a:schemeClr val="dk1"/>
              </a:solidFill>
            </a:endParaRPr>
          </a:p>
        </p:txBody>
      </p:sp>
      <p:pic>
        <p:nvPicPr>
          <p:cNvPr id="5" name="Picture 4" descr="Model card page 1">
            <a:extLst>
              <a:ext uri="{FF2B5EF4-FFF2-40B4-BE49-F238E27FC236}">
                <a16:creationId xmlns:a16="http://schemas.microsoft.com/office/drawing/2014/main" id="{B10841A5-90F4-DCF0-DBC7-3A2CC9385C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05046" y="1518392"/>
            <a:ext cx="4033642" cy="4721596"/>
          </a:xfrm>
          <a:prstGeom prst="rect">
            <a:avLst/>
          </a:prstGeom>
          <a:ln w="50800">
            <a:solidFill>
              <a:schemeClr val="accent1">
                <a:shade val="15000"/>
              </a:schemeClr>
            </a:solidFill>
          </a:ln>
        </p:spPr>
      </p:pic>
      <p:pic>
        <p:nvPicPr>
          <p:cNvPr id="6" name="Picture 5" descr="Model card page 2 with Social and ethical impacts heading circled">
            <a:extLst>
              <a:ext uri="{FF2B5EF4-FFF2-40B4-BE49-F238E27FC236}">
                <a16:creationId xmlns:a16="http://schemas.microsoft.com/office/drawing/2014/main" id="{9CBC5897-90DC-ECAD-D2B0-55A33253CE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095985" y="1237399"/>
            <a:ext cx="3697878" cy="4905458"/>
          </a:xfrm>
          <a:prstGeom prst="rect">
            <a:avLst/>
          </a:prstGeom>
          <a:ln w="50800">
            <a:solidFill>
              <a:schemeClr val="tx1"/>
            </a:solidFill>
          </a:ln>
        </p:spPr>
      </p:pic>
      <p:sp>
        <p:nvSpPr>
          <p:cNvPr id="7" name="Doughnut 6" descr="An oval shape around ‘Social and ethical impacts’. ">
            <a:extLst>
              <a:ext uri="{FF2B5EF4-FFF2-40B4-BE49-F238E27FC236}">
                <a16:creationId xmlns:a16="http://schemas.microsoft.com/office/drawing/2014/main" id="{67C7044B-FD44-5DDD-78F9-8C6417F8B086}"/>
              </a:ext>
            </a:extLst>
          </p:cNvPr>
          <p:cNvSpPr/>
          <p:nvPr/>
        </p:nvSpPr>
        <p:spPr>
          <a:xfrm>
            <a:off x="3088194" y="3744097"/>
            <a:ext cx="5781696" cy="2593022"/>
          </a:xfrm>
          <a:prstGeom prst="donut">
            <a:avLst>
              <a:gd name="adj" fmla="val 2238"/>
            </a:avLst>
          </a:prstGeom>
          <a:solidFill>
            <a:srgbClr val="7BCDC2"/>
          </a:solidFill>
          <a:ln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AF29B68-FC69-F18D-B906-F11870F1C2D3}"/>
              </a:ext>
            </a:extLst>
          </p:cNvPr>
          <p:cNvSpPr txBox="1">
            <a:spLocks/>
          </p:cNvSpPr>
          <p:nvPr/>
        </p:nvSpPr>
        <p:spPr>
          <a:xfrm>
            <a:off x="8869890" y="1237399"/>
            <a:ext cx="3012472" cy="463282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endParaRPr lang="en-GB" sz="1800" kern="0" dirty="0"/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Other sections have been left blank for you to complete – including a section called ‘Social or ethical impacts’.</a:t>
            </a:r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Let’s have a closer look at what this means…</a:t>
            </a:r>
          </a:p>
          <a:p>
            <a:pPr marL="186262" defTabSz="1219170">
              <a:lnSpc>
                <a:spcPct val="114999"/>
              </a:lnSpc>
            </a:pPr>
            <a:endParaRPr lang="en-GB" sz="1800" kern="0" dirty="0"/>
          </a:p>
          <a:p>
            <a:pPr marL="186262" defTabSz="1219170">
              <a:lnSpc>
                <a:spcPct val="114999"/>
              </a:lnSpc>
            </a:pPr>
            <a:endParaRPr lang="en-GB" sz="1800" kern="0" dirty="0"/>
          </a:p>
          <a:p>
            <a:pPr marL="186262" defTabSz="1219170">
              <a:lnSpc>
                <a:spcPct val="114999"/>
              </a:lnSpc>
            </a:pPr>
            <a:endParaRPr lang="en-GB" sz="1800" kern="0" dirty="0"/>
          </a:p>
          <a:p>
            <a:pPr marL="186262" defTabSz="1219170">
              <a:lnSpc>
                <a:spcPct val="114999"/>
              </a:lnSpc>
            </a:pPr>
            <a:endParaRPr lang="en-GB" sz="2000" kern="0" dirty="0"/>
          </a:p>
          <a:p>
            <a:pPr marL="186262" defTabSz="1219170">
              <a:lnSpc>
                <a:spcPct val="114999"/>
              </a:lnSpc>
            </a:pPr>
            <a:endParaRPr lang="en-GB" sz="2000" kern="0" dirty="0"/>
          </a:p>
          <a:p>
            <a:pPr marL="186262" defTabSz="1219170">
              <a:lnSpc>
                <a:spcPct val="114999"/>
              </a:lnSpc>
            </a:pPr>
            <a:endParaRPr lang="en-GB" sz="2000" kern="0" dirty="0"/>
          </a:p>
          <a:p>
            <a:pPr marL="186262" defTabSz="1219170">
              <a:lnSpc>
                <a:spcPct val="114999"/>
              </a:lnSpc>
            </a:pPr>
            <a:endParaRPr lang="en-GB" sz="2000" kern="0" dirty="0"/>
          </a:p>
        </p:txBody>
      </p:sp>
    </p:spTree>
    <p:extLst>
      <p:ext uri="{BB962C8B-B14F-4D97-AF65-F5344CB8AC3E}">
        <p14:creationId xmlns:p14="http://schemas.microsoft.com/office/powerpoint/2010/main" val="3846471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65812548-18D1-7501-AE4C-C8DC271BD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14D7CE1-6E57-6802-8582-C5D92BE5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D36E0D23-2865-30E0-036D-877F7CD26AD4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BE82EC-0547-7916-FE52-A1D4F628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Student video: Impacts of AI</a:t>
            </a:r>
            <a:endParaRPr lang="en-US" dirty="0">
              <a:solidFill>
                <a:schemeClr val="dk1"/>
              </a:solidFill>
            </a:endParaRPr>
          </a:p>
        </p:txBody>
      </p:sp>
      <p:pic>
        <p:nvPicPr>
          <p:cNvPr id="5" name="Online Media 4" descr="Student Video   Impacts of AI">
            <a:hlinkClick r:id="" action="ppaction://media"/>
            <a:extLst>
              <a:ext uri="{FF2B5EF4-FFF2-40B4-BE49-F238E27FC236}">
                <a16:creationId xmlns:a16="http://schemas.microsoft.com/office/drawing/2014/main" id="{7FD2AE2C-EC2D-1B37-3DB0-CF0BBF73A4E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70891" y="1154813"/>
            <a:ext cx="8172860" cy="4617667"/>
          </a:xfrm>
          <a:prstGeom prst="rect">
            <a:avLst/>
          </a:prstGeom>
        </p:spPr>
      </p:pic>
      <p:sp>
        <p:nvSpPr>
          <p:cNvPr id="6" name="Google Shape;109;p12">
            <a:extLst>
              <a:ext uri="{FF2B5EF4-FFF2-40B4-BE49-F238E27FC236}">
                <a16:creationId xmlns:a16="http://schemas.microsoft.com/office/drawing/2014/main" id="{05C22FBE-86DB-0ADB-22AC-E41DF7465C66}"/>
              </a:ext>
            </a:extLst>
          </p:cNvPr>
          <p:cNvSpPr txBox="1"/>
          <p:nvPr/>
        </p:nvSpPr>
        <p:spPr>
          <a:xfrm>
            <a:off x="3562547" y="5812596"/>
            <a:ext cx="7071606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SzPts val="1100"/>
            </a:pPr>
            <a:r>
              <a:rPr lang="en-GB" sz="10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Click the image to play the video or use this YouTube </a:t>
            </a:r>
            <a:r>
              <a:rPr lang="en-GB" sz="1067" kern="0" dirty="0">
                <a:solidFill>
                  <a:srgbClr val="000000"/>
                </a:solidFill>
                <a:cs typeface="Arial"/>
                <a:sym typeface="Arial"/>
              </a:rPr>
              <a:t>link: </a:t>
            </a:r>
            <a:r>
              <a:rPr lang="en-GB" sz="1067" kern="0" dirty="0">
                <a:solidFill>
                  <a:srgbClr val="0070C0"/>
                </a:solidFill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https://youtu.be/B6c8sHbeaVQ</a:t>
            </a:r>
            <a:endParaRPr lang="en-GB" sz="1067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08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AC631B67-669B-7A63-5877-4A9A73532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9B31E-82F5-866F-0ACC-CC78DEC1A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Important points from the video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3055BDD-97B5-7D4B-723E-43ABBC381A13}"/>
              </a:ext>
            </a:extLst>
          </p:cNvPr>
          <p:cNvSpPr txBox="1">
            <a:spLocks/>
          </p:cNvSpPr>
          <p:nvPr/>
        </p:nvSpPr>
        <p:spPr>
          <a:xfrm>
            <a:off x="373304" y="1075413"/>
            <a:ext cx="11486187" cy="519838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457189" defTabSz="1219170">
              <a:buFont typeface="Arial" panose="020B0604020202020204" pitchFamily="34" charset="0"/>
              <a:buChar char="•"/>
            </a:pPr>
            <a:endParaRPr lang="en-GB" sz="2667" kern="0" dirty="0"/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AI can impact our lives in positive AND negative ways.</a:t>
            </a:r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667" kern="0" dirty="0"/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We cannot reasonably say that AI is all good or all bad.</a:t>
            </a:r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667" kern="0" dirty="0"/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Humans need to find the balance between the benefits and the cost or impact.</a:t>
            </a:r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b="1" kern="0" dirty="0"/>
              <a:t>Let’s keep this in mind as we evaluate our project…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7CE138-6318-729F-EEAF-97766AE6BE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3733" y="4527854"/>
            <a:ext cx="1174964" cy="1591887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38138C00-83FD-895B-ADC4-9FAD637439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F8C3C4AB-9FC9-69D3-647A-9AF6048089AE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4354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BFBF3D1-9E41-0A70-3A33-0EDE4739D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C630A5F-F709-CB81-E1C8-2DF8E3320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– lessons steps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311699D-6D0B-5020-6F5F-C93DCB950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71700E78-FC0D-2F72-7FAE-6FCCE55FDC83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latin typeface="Arial"/>
                <a:ea typeface="Arial"/>
                <a:cs typeface="Arial"/>
                <a:sym typeface="Arial"/>
              </a:rPr>
              <a:t>Share</a:t>
            </a:r>
            <a:endParaRPr sz="3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00DC498-C7D7-EAD5-AC23-4B9D96F5A85D}"/>
              </a:ext>
            </a:extLst>
          </p:cNvPr>
          <p:cNvSpPr txBox="1">
            <a:spLocks/>
          </p:cNvSpPr>
          <p:nvPr/>
        </p:nvSpPr>
        <p:spPr>
          <a:xfrm>
            <a:off x="373305" y="906246"/>
            <a:ext cx="11445391" cy="137785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sz="1867" dirty="0"/>
          </a:p>
          <a:p>
            <a:pPr marL="304792" indent="-186262"/>
            <a:endParaRPr lang="en-GB" sz="2133" dirty="0"/>
          </a:p>
          <a:p>
            <a:pPr marL="186262">
              <a:lnSpc>
                <a:spcPct val="114999"/>
              </a:lnSpc>
            </a:pPr>
            <a:r>
              <a:rPr lang="en-GB" sz="2667" b="1" dirty="0"/>
              <a:t>We will complete this step in this lesson.</a:t>
            </a:r>
            <a:endParaRPr lang="en-GB" sz="2667" dirty="0"/>
          </a:p>
          <a:p>
            <a:pPr marL="186262">
              <a:lnSpc>
                <a:spcPct val="114999"/>
              </a:lnSpc>
            </a:pPr>
            <a:endParaRPr lang="en-GB" sz="2667" dirty="0"/>
          </a:p>
        </p:txBody>
      </p:sp>
      <p:pic>
        <p:nvPicPr>
          <p:cNvPr id="2" name="Picture 1" descr="Code and use ">
            <a:extLst>
              <a:ext uri="{FF2B5EF4-FFF2-40B4-BE49-F238E27FC236}">
                <a16:creationId xmlns:a16="http://schemas.microsoft.com/office/drawing/2014/main" id="{454C2419-08E8-B485-0974-204773FFF4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639" y="2964348"/>
            <a:ext cx="10363200" cy="2267448"/>
          </a:xfrm>
          <a:prstGeom prst="rect">
            <a:avLst/>
          </a:prstGeom>
        </p:spPr>
      </p:pic>
      <p:sp>
        <p:nvSpPr>
          <p:cNvPr id="5" name="Doughnut 4" descr="Code and use ">
            <a:extLst>
              <a:ext uri="{FF2B5EF4-FFF2-40B4-BE49-F238E27FC236}">
                <a16:creationId xmlns:a16="http://schemas.microsoft.com/office/drawing/2014/main" id="{A50FB956-AA63-980B-BAF0-A0914AC4E329}"/>
              </a:ext>
            </a:extLst>
          </p:cNvPr>
          <p:cNvSpPr/>
          <p:nvPr/>
        </p:nvSpPr>
        <p:spPr>
          <a:xfrm>
            <a:off x="8277728" y="2493401"/>
            <a:ext cx="2984633" cy="3219672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04536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13739</TotalTime>
  <Words>856</Words>
  <Application>Microsoft Macintosh PowerPoint</Application>
  <PresentationFormat>Widescreen</PresentationFormat>
  <Paragraphs>129</Paragraphs>
  <Slides>16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Aptos</vt:lpstr>
      <vt:lpstr>Arial</vt:lpstr>
      <vt:lpstr>1_Office Theme</vt:lpstr>
      <vt:lpstr>Developing AI literacy with the micro:bit  Lesson 8 Evaluating AI project design and impacts</vt:lpstr>
      <vt:lpstr>Learning objectives</vt:lpstr>
      <vt:lpstr>What is a model card?</vt:lpstr>
      <vt:lpstr>Purpose of model cards</vt:lpstr>
      <vt:lpstr>Model card example</vt:lpstr>
      <vt:lpstr>Social &amp; ethical impacts</vt:lpstr>
      <vt:lpstr>Student video: Impacts of AI</vt:lpstr>
      <vt:lpstr>Important points from the video</vt:lpstr>
      <vt:lpstr>Share – lessons steps</vt:lpstr>
      <vt:lpstr>Create page 1</vt:lpstr>
      <vt:lpstr>Go to MakeCode to download your code</vt:lpstr>
      <vt:lpstr>Test the project</vt:lpstr>
      <vt:lpstr>Model card – your tasks</vt:lpstr>
      <vt:lpstr>Reflect on your learning</vt:lpstr>
      <vt:lpstr>What now?</vt:lpstr>
      <vt:lpstr>Visit microbit.org/teach for more lessons, projects, courses, and help.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Blathnaid Walsh-Heron</dc:creator>
  <cp:lastModifiedBy>Blathnaid Walsh-Heron</cp:lastModifiedBy>
  <cp:revision>44</cp:revision>
  <dcterms:created xsi:type="dcterms:W3CDTF">2026-06-04T17:59:11Z</dcterms:created>
  <dcterms:modified xsi:type="dcterms:W3CDTF">2026-08-27T10:04:41Z</dcterms:modified>
</cp:coreProperties>
</file>