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323" r:id="rId2"/>
    <p:sldId id="324" r:id="rId3"/>
    <p:sldId id="432" r:id="rId4"/>
    <p:sldId id="330" r:id="rId5"/>
    <p:sldId id="327" r:id="rId6"/>
    <p:sldId id="434" r:id="rId7"/>
    <p:sldId id="350" r:id="rId8"/>
    <p:sldId id="437" r:id="rId9"/>
    <p:sldId id="440" r:id="rId10"/>
    <p:sldId id="438" r:id="rId11"/>
    <p:sldId id="439" r:id="rId12"/>
    <p:sldId id="333" r:id="rId13"/>
    <p:sldId id="441" r:id="rId14"/>
    <p:sldId id="445" r:id="rId15"/>
    <p:sldId id="442" r:id="rId16"/>
    <p:sldId id="447" r:id="rId17"/>
    <p:sldId id="446" r:id="rId18"/>
    <p:sldId id="435" r:id="rId19"/>
    <p:sldId id="448" r:id="rId20"/>
    <p:sldId id="336" r:id="rId21"/>
    <p:sldId id="349" r:id="rId22"/>
    <p:sldId id="33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25CA23-4FBD-179D-131E-3FA36E6C75A5}" name="Corey Rogers" initials="CR" userId="7RzU5Q6VJGF/i3l9MGdG3CvbLgasbZPao2hiEiIxdvY=" providerId="None"/>
  <p188:author id="{64A85A2F-C1E4-3D71-65DE-71AFCFB60AE3}" name="Corey Rogers" initials="CR" userId="S::corey.rogers@microbit.org::31ea7a85-c6bd-462e-aa29-9ddce0a0d946" providerId="AD"/>
  <p188:author id="{6A84FF6E-3DE0-22E4-A3E4-2CE87624D1D4}" name="Corey Rogers" initials="CR" userId="1535538579_tp_dropbox_plus" providerId="Windows Live"/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26"/>
    <p:restoredTop sz="94658"/>
  </p:normalViewPr>
  <p:slideViewPr>
    <p:cSldViewPr snapToGrid="0">
      <p:cViewPr varScale="1">
        <p:scale>
          <a:sx n="120" d="100"/>
          <a:sy n="120" d="100"/>
        </p:scale>
        <p:origin x="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B7B62-E5AE-9246-AC19-1FEA71AB1E27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89CB1-AD0B-DE4C-BF08-778075F7A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4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1F75788B-CAF3-4553-6F05-2A40D6BA8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20AA8556-F941-A811-5F3A-D786842676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96C1D55D-D6EF-EC1D-3707-166DADF164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D8289BE6-2D31-3104-FA43-9FAF85B908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5434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4DA9D91-A056-0296-F4FE-673B235A2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8015D06-C786-FD43-A43F-CAD9A80AEA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DEB84F2-072E-67BD-DF6D-F161DED752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45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36B2813-F7C7-0CC5-4CDF-9B4E8DEAB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E2213C7-77A8-7C36-C7C7-AF28622B14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EFB7D09A-3E45-C008-70F8-ABA19CCB74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81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9E73939-C412-A707-D6A9-2D6ED3D45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EED932F-C67B-0A4A-8564-EB37F51F69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5F8C4A9-E450-D14F-B554-7913220F83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59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FE9AE43-9048-2A1E-236B-BBC5B671F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8438DEA-51A8-E150-3E07-597CE10591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D82CE6C-4DE3-86B4-3093-E32A38266A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01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BCFC6A3-645F-E17B-7E35-268CAD883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99B401B-1C7F-BA56-7438-C65384C59F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0C34CE6-ECBD-E215-C5A2-549703FFE0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55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422C0EB-FFEE-98FD-D852-598FBE6E6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4F0B7C6-4E15-B9E0-E401-8E4EE44975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E88D81D-48FD-145B-0981-0ABFE3974B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51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65F035A-8D93-305C-0158-D9AD5D456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D8F88A0-232F-4A58-3083-C3C64D38BC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EFDB0503-71C0-539C-4A10-A81987C382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87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D21F490-8DF4-E587-35A3-B1563FF59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C7370D0-C6A6-BA53-270F-CA2FD54B96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C052744-243A-AE6C-D2E2-D2D994E0B9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85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7454C59-335C-6914-46C9-A638850E3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1110325-3ADF-6F24-8C18-2F965E2AA8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F51C4E9-F22B-8A1A-3B3C-E55BCA3532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52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DF8A464-2FEF-D03A-1565-5985B79F1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252A563-8081-2F84-3ED6-22BFB3A09B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DD8768C-BDBA-CDCA-E706-B180517AD9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99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F7483C66-261C-72CC-9F50-F24F0CE51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39883A44-84E1-E3DD-A9BC-849E446774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FE507E40-20D3-5675-7387-796464CFE8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63F068B-0FB0-7280-DC05-79FDC94C33D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68298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BBE31E30-0EBF-1514-E136-23B55221C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DF552C71-D90F-73FF-CF16-9618198F1C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1F21DF12-7350-EC56-2ED3-ED541FE8BD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802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77F31C1-68BE-E283-994B-9CB9FEE02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8380D4F-BE20-5763-21B9-2664393D70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6C14011-04DB-5A6C-0436-3C35CF80A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259E572B-4F97-2D24-E968-6D4A64F0B9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85131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797816EA-A794-78C8-B7F9-74C0F0221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6F25DED6-11C3-F558-0D12-B2AE960128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9407278-F875-A33C-4008-82646823C0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83134895-84BF-7C56-11B8-022DB778F0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741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18E777E-939D-CB4D-7882-D5E747F0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410E9A1-50AE-2A1E-4ED1-8094645F6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784F6C-3828-1950-2390-3316A38702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2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C13922F-F418-FC37-9BD3-ED1287C8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C59E628-27A9-0188-1B7F-BFDAEC93E9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B2BFCD9-FB59-FEA7-701D-9107ADA1AB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0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7C25AA7-B1AC-6374-E9D3-D68B133F3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4360AEB-2FF4-8490-49F0-CD48F771B2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E284F4-A466-B95F-DE07-BF619298D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5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A13E3E1-1F32-7BE5-E0F2-56432731A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C6A0935-66A9-7C5D-A85A-1A2716B7A2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BD91FB6-3E0F-B65D-0F35-EA4E1FC0C1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6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C3AA795-DB7F-2358-3C6F-19CD73D88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17057DD-BF58-4294-E1BE-A53FA69628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695C8CF-6FAA-45FD-077D-EEB3AFA2FD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431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103A4A7-7FB9-8CAB-4F18-696FFCB6C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2A20B81-6260-0DF8-0778-854EF8992C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40D01857-0ADB-1648-84B8-D5628E8524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4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0714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7012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2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43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tx1"/>
                </a:solidFill>
              </a:rPr>
              <a:t>micro:bit</a:t>
            </a:r>
            <a:r>
              <a:rPr lang="en-GB" sz="1333" b="1" dirty="0">
                <a:solidFill>
                  <a:schemeClr val="tx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– DRAFT MATERIALS</a:t>
            </a:r>
            <a:endParaRPr sz="1333" b="1" dirty="0">
              <a:solidFill>
                <a:schemeClr val="tx1"/>
              </a:solidFill>
            </a:endParaRPr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1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32363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hyperlink" Target="https://createai.microbit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2C6FBC30-7012-6D5C-64CE-2E2B34BC1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 ">
            <a:extLst>
              <a:ext uri="{FF2B5EF4-FFF2-40B4-BE49-F238E27FC236}">
                <a16:creationId xmlns:a16="http://schemas.microsoft.com/office/drawing/2014/main" id="{DC37813B-1912-918A-03E0-CBA2FFD8953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85D4EAB3-492A-0F40-D86B-C022FBB1F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/>
          <a:srcRect/>
          <a:stretch/>
        </p:blipFill>
        <p:spPr>
          <a:xfrm>
            <a:off x="152742" y="1813207"/>
            <a:ext cx="4696058" cy="214277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FA893555-1768-6329-21F0-CA8889BA7F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80522" y="1306001"/>
            <a:ext cx="6331478" cy="33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dirty="0"/>
              <a:t>Lesson 7</a:t>
            </a:r>
            <a:br>
              <a:rPr lang="en-GB" sz="4800" dirty="0"/>
            </a:br>
            <a:r>
              <a:rPr lang="en-GB" sz="4800" dirty="0"/>
              <a:t>Exploring ML: coding with your model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649980E-37A9-9C77-39E2-E382E800C6E7}"/>
              </a:ext>
            </a:extLst>
          </p:cNvPr>
          <p:cNvSpPr txBox="1"/>
          <p:nvPr/>
        </p:nvSpPr>
        <p:spPr>
          <a:xfrm>
            <a:off x="6224000" y="5179520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333" kern="0" dirty="0" err="1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2720B7EB-F643-E15B-47C4-218FC4C7DB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281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1B140ED-B2CA-8251-F815-E9F328AF2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A9F767C-4740-EA1A-6626-E6CD97E1F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ED3789D3-7CCB-109F-7E1A-C130561B3B50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601D517-9BE7-2F29-83EE-D1122CA2A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Partner task – explain code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6" name="Picture 5" descr="On ML exercising stop duration ms block containing&#10;&#10;clear screen and &#10;change exercising-time by duration blocks&#10;&#10;On ML not exercising stop duration block containing &#10;&#10;clear screen and &#10;change not-exercising-time by duration. ">
            <a:extLst>
              <a:ext uri="{FF2B5EF4-FFF2-40B4-BE49-F238E27FC236}">
                <a16:creationId xmlns:a16="http://schemas.microsoft.com/office/drawing/2014/main" id="{5D8682A3-94D7-B37B-9A8C-0560FF2074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32263" y="1390776"/>
            <a:ext cx="5123404" cy="4615579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1AE4AAD-CCCD-C7E1-00D8-2582B3CC8A8B}"/>
              </a:ext>
            </a:extLst>
          </p:cNvPr>
          <p:cNvSpPr txBox="1">
            <a:spLocks/>
          </p:cNvSpPr>
          <p:nvPr/>
        </p:nvSpPr>
        <p:spPr>
          <a:xfrm>
            <a:off x="7960659" y="1318452"/>
            <a:ext cx="3252099" cy="391693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Turn to a partner.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Take turns to explain what the code says.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Share with the class.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1128963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7C254BA-02DA-75DF-D423-02224A317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842B2B24-AF7C-D718-2C0A-562513AEC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8292E48E-A390-5985-B099-7645905B47DA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5B0FBA-630A-141F-A0CB-7C5A450E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Individual task -  explain code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6" name="Picture 5" descr="On button A pressed block containing show number exercising-time / 1000 block. &#10;&#10;On button B pressed block containing show number not-exercising-time / 1000 block ">
            <a:extLst>
              <a:ext uri="{FF2B5EF4-FFF2-40B4-BE49-F238E27FC236}">
                <a16:creationId xmlns:a16="http://schemas.microsoft.com/office/drawing/2014/main" id="{71290961-9C5A-7B64-54C8-8EFF8816EA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9271" y="1701669"/>
            <a:ext cx="5683445" cy="4127263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420F0A5-2579-D192-E10A-D09AF3AE1B13}"/>
              </a:ext>
            </a:extLst>
          </p:cNvPr>
          <p:cNvSpPr txBox="1">
            <a:spLocks/>
          </p:cNvSpPr>
          <p:nvPr/>
        </p:nvSpPr>
        <p:spPr>
          <a:xfrm>
            <a:off x="6681674" y="1944233"/>
            <a:ext cx="5510326" cy="348429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43462" indent="-4572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Can you explain these code blocks by yourself?</a:t>
            </a:r>
          </a:p>
          <a:p>
            <a:pPr marL="643462" indent="-4572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62" indent="-4572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Helpful information – the </a:t>
            </a:r>
            <a:r>
              <a:rPr lang="en-GB" sz="2667" kern="0" dirty="0" err="1"/>
              <a:t>micro:bit</a:t>
            </a:r>
            <a:r>
              <a:rPr lang="en-GB" sz="2667" kern="0" dirty="0"/>
              <a:t> measures time in milliseconds. The totals are divided by 1000 here, so they display in seconds.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 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785860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B781654-9830-4D5B-BFBD-7907AD500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AF0BEFB-719F-4077-3FCF-B40EE2A252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E1C6C20-A742-7261-E895-30BDAFBCA79B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400DF6-5430-F12E-3BDB-F08ABD624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Code with </a:t>
            </a:r>
            <a:r>
              <a:rPr lang="en-GB" i="1" dirty="0">
                <a:solidFill>
                  <a:schemeClr val="dk1"/>
                </a:solidFill>
              </a:rPr>
              <a:t>your</a:t>
            </a:r>
            <a:r>
              <a:rPr lang="en-GB" dirty="0">
                <a:solidFill>
                  <a:schemeClr val="dk1"/>
                </a:solidFill>
              </a:rPr>
              <a:t> ML model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44C9E0-075E-9B34-6858-5A6764BA9FE6}"/>
              </a:ext>
            </a:extLst>
          </p:cNvPr>
          <p:cNvSpPr txBox="1">
            <a:spLocks/>
          </p:cNvSpPr>
          <p:nvPr/>
        </p:nvSpPr>
        <p:spPr>
          <a:xfrm>
            <a:off x="628045" y="1611598"/>
            <a:ext cx="9451620" cy="19247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The code that displays was designed for a generic project.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Does it work correctly with </a:t>
            </a:r>
            <a:r>
              <a:rPr lang="en-GB" sz="2400" i="1" kern="0" dirty="0"/>
              <a:t>your</a:t>
            </a:r>
            <a:r>
              <a:rPr lang="en-GB" sz="2400" kern="0" dirty="0"/>
              <a:t> ML model?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How many actions are used in the code?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How many actions are in </a:t>
            </a:r>
            <a:r>
              <a:rPr lang="en-GB" sz="2400" i="1" kern="0" dirty="0"/>
              <a:t>your</a:t>
            </a:r>
            <a:r>
              <a:rPr lang="en-GB" sz="2400" kern="0" dirty="0"/>
              <a:t> model?</a:t>
            </a:r>
          </a:p>
          <a:p>
            <a:pPr marL="186262" defTabSz="1219170">
              <a:lnSpc>
                <a:spcPct val="114999"/>
              </a:lnSpc>
            </a:pPr>
            <a:endParaRPr lang="en-GB" sz="2667" b="1" kern="0" dirty="0"/>
          </a:p>
          <a:p>
            <a:pPr marL="186262" defTabSz="1219170">
              <a:lnSpc>
                <a:spcPct val="114999"/>
              </a:lnSpc>
            </a:pPr>
            <a:endParaRPr lang="en-GB" sz="2667" b="1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FF3AEF-72DB-4F16-C976-4E6887D6C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70" y="1402701"/>
            <a:ext cx="1574800" cy="2133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F804BE-02EE-E406-E957-077D970C6C61}"/>
              </a:ext>
            </a:extLst>
          </p:cNvPr>
          <p:cNvSpPr txBox="1"/>
          <p:nvPr/>
        </p:nvSpPr>
        <p:spPr>
          <a:xfrm>
            <a:off x="628045" y="3733668"/>
            <a:ext cx="10342605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800" b="1" kern="0" dirty="0"/>
              <a:t>You will work in pairs to add code blocks to ensure all the actions from your ML model are included in the project.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800" b="1" kern="0" dirty="0"/>
              <a:t> 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800" b="1" kern="0" dirty="0"/>
              <a:t>Before you begin, your teacher will model how to make these changes on </a:t>
            </a:r>
            <a:r>
              <a:rPr lang="en-GB" sz="2800" b="1" kern="0" dirty="0" err="1"/>
              <a:t>MakeCode</a:t>
            </a:r>
            <a:r>
              <a:rPr lang="en-GB" sz="2800" b="1" kern="0" dirty="0"/>
              <a:t> in </a:t>
            </a:r>
            <a:r>
              <a:rPr lang="en-GB" sz="2800" b="1" kern="0" dirty="0" err="1"/>
              <a:t>CreateAI</a:t>
            </a:r>
            <a:r>
              <a:rPr lang="en-GB" sz="2800" b="1" kern="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191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6ED2354-DB73-B5B7-F400-FC92ACF7A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67F047C-20FE-81D4-288C-2606D14123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A018F969-9FFD-517D-7C72-4FD0B4EB3087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6950B2D-D5FD-C58A-F219-6296A13D3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 slide – new variable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B3D4FD8-5E3C-D190-7138-B3A11F09E7B8}"/>
              </a:ext>
            </a:extLst>
          </p:cNvPr>
          <p:cNvSpPr txBox="1">
            <a:spLocks/>
          </p:cNvSpPr>
          <p:nvPr/>
        </p:nvSpPr>
        <p:spPr>
          <a:xfrm>
            <a:off x="297878" y="1213157"/>
            <a:ext cx="6075053" cy="50230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b="1" dirty="0">
                <a:solidFill>
                  <a:schemeClr val="dk1"/>
                </a:solidFill>
              </a:rPr>
              <a:t>Create a </a:t>
            </a:r>
            <a:r>
              <a:rPr lang="en-GB" sz="2400" b="1" dirty="0">
                <a:solidFill>
                  <a:schemeClr val="tx1"/>
                </a:solidFill>
              </a:rPr>
              <a:t>‘gentle-exercise</a:t>
            </a:r>
            <a:r>
              <a:rPr lang="en-GB" sz="2400" b="1" dirty="0">
                <a:solidFill>
                  <a:schemeClr val="dk1"/>
                </a:solidFill>
              </a:rPr>
              <a:t>’ variable</a:t>
            </a:r>
            <a:endParaRPr lang="en-GB" sz="2400" b="1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Variables are ‘containers’ that store and update data while </a:t>
            </a:r>
            <a:r>
              <a:rPr lang="en-GB" sz="2400" kern="0"/>
              <a:t>a program </a:t>
            </a:r>
            <a:r>
              <a:rPr lang="en-GB" sz="2400" kern="0" dirty="0"/>
              <a:t>is running.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Variable blocks are red in </a:t>
            </a:r>
            <a:r>
              <a:rPr lang="en-GB" sz="2400" kern="0" dirty="0" err="1"/>
              <a:t>MakeCode</a:t>
            </a:r>
            <a:r>
              <a:rPr lang="en-GB" sz="2400" kern="0" dirty="0"/>
              <a:t>.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There are two variables in the project code: ‘exercising’ and ‘not-exercising’.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These variables are being used as ‘counters’ – they are storing the total time detected for each action.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Create a new variable for your new ‘gentle-exercise’ action.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2" name="Picture 1" descr="Screenshot of the box that appears when you create a variable. ">
            <a:extLst>
              <a:ext uri="{FF2B5EF4-FFF2-40B4-BE49-F238E27FC236}">
                <a16:creationId xmlns:a16="http://schemas.microsoft.com/office/drawing/2014/main" id="{8866E729-9BC1-93C1-EC0B-4663BD74B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265" y="1308572"/>
            <a:ext cx="4604799" cy="3407864"/>
          </a:xfrm>
          <a:prstGeom prst="rect">
            <a:avLst/>
          </a:prstGeom>
        </p:spPr>
      </p:pic>
      <p:pic>
        <p:nvPicPr>
          <p:cNvPr id="6" name="Picture 5" descr="Screenshot of the box that appears when you create a variable ">
            <a:extLst>
              <a:ext uri="{FF2B5EF4-FFF2-40B4-BE49-F238E27FC236}">
                <a16:creationId xmlns:a16="http://schemas.microsoft.com/office/drawing/2014/main" id="{94B573D2-3D4B-793B-686F-B023A75DDA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21265" y="4514956"/>
            <a:ext cx="4056465" cy="165686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2" name="Right Arrow 11">
            <a:extLst>
              <a:ext uri="{FF2B5EF4-FFF2-40B4-BE49-F238E27FC236}">
                <a16:creationId xmlns:a16="http://schemas.microsoft.com/office/drawing/2014/main" id="{763CD5BF-D22B-5651-3171-E417D6724D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97601" y="1727200"/>
            <a:ext cx="851023" cy="361245"/>
          </a:xfrm>
          <a:prstGeom prst="rightArrow">
            <a:avLst/>
          </a:prstGeom>
          <a:solidFill>
            <a:srgbClr val="2B98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0500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6B5B74D-7DCD-FF75-B9FC-7EF06377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0351C4F-B406-88F8-6E95-81F44C07A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54F62AFF-089A-22EA-E928-46BB386D55B8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71D0D5-CC8C-560B-3EC2-D77E486F2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 slide - set your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new variable to 0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57F2A03-1FF4-9BDA-E515-675D6EA71F78}"/>
              </a:ext>
            </a:extLst>
          </p:cNvPr>
          <p:cNvSpPr txBox="1">
            <a:spLocks/>
          </p:cNvSpPr>
          <p:nvPr/>
        </p:nvSpPr>
        <p:spPr>
          <a:xfrm>
            <a:off x="308719" y="1695293"/>
            <a:ext cx="5223028" cy="293996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Duplicate the ‘set … to’ block, or drag a new one from the red Variables section of the toolbox.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Use the drop-down menu to choose your new variable.</a:t>
            </a:r>
            <a:endParaRPr lang="en-US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7" name="Picture 6" descr="Screenshot of the drop-down that appears on the set not-exercising-time to 0 block. ">
            <a:extLst>
              <a:ext uri="{FF2B5EF4-FFF2-40B4-BE49-F238E27FC236}">
                <a16:creationId xmlns:a16="http://schemas.microsoft.com/office/drawing/2014/main" id="{3247D7DF-39BB-C465-B10D-9AD5BB90D4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07612" y="1122110"/>
            <a:ext cx="4975669" cy="5231926"/>
          </a:xfrm>
          <a:prstGeom prst="rect">
            <a:avLst/>
          </a:prstGeom>
        </p:spPr>
      </p:pic>
      <p:sp>
        <p:nvSpPr>
          <p:cNvPr id="8" name="Right Arrow 7" descr="Arrow pointing to ‘gentle-exercise’ on drop-down. ">
            <a:extLst>
              <a:ext uri="{FF2B5EF4-FFF2-40B4-BE49-F238E27FC236}">
                <a16:creationId xmlns:a16="http://schemas.microsoft.com/office/drawing/2014/main" id="{5F8813D5-5E99-FE4D-8D4F-C8704A463CB4}"/>
              </a:ext>
            </a:extLst>
          </p:cNvPr>
          <p:cNvSpPr/>
          <p:nvPr/>
        </p:nvSpPr>
        <p:spPr>
          <a:xfrm>
            <a:off x="6386009" y="4165600"/>
            <a:ext cx="851023" cy="361245"/>
          </a:xfrm>
          <a:prstGeom prst="rightArrow">
            <a:avLst/>
          </a:prstGeom>
          <a:solidFill>
            <a:srgbClr val="2B98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8738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E6AAA5F-B440-A1FB-F227-78402480B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C23B05B-C297-129F-06AC-06764DE281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B2FDF117-0D00-B6B9-6934-BA454656134C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B7BD7C-F706-2D85-4DBF-155A110E3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 slide - Find or duplicate blocks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BC1700F-065D-FC07-CC48-AB985DDE4CD0}"/>
              </a:ext>
            </a:extLst>
          </p:cNvPr>
          <p:cNvSpPr txBox="1">
            <a:spLocks/>
          </p:cNvSpPr>
          <p:nvPr/>
        </p:nvSpPr>
        <p:spPr>
          <a:xfrm>
            <a:off x="5239152" y="1573079"/>
            <a:ext cx="5560653" cy="18026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Collect new blocks from the toolbox or use ‘Duplicate’ in this menu.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3" name="Picture 12" descr="Machine learning blocks in the MakeCode editor. ">
            <a:extLst>
              <a:ext uri="{FF2B5EF4-FFF2-40B4-BE49-F238E27FC236}">
                <a16:creationId xmlns:a16="http://schemas.microsoft.com/office/drawing/2014/main" id="{ABF69375-8103-7471-4445-13A0D64FB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99" y="1521333"/>
            <a:ext cx="4772924" cy="4620364"/>
          </a:xfrm>
          <a:prstGeom prst="rect">
            <a:avLst/>
          </a:prstGeom>
        </p:spPr>
      </p:pic>
      <p:pic>
        <p:nvPicPr>
          <p:cNvPr id="8" name="Picture 7" descr="An arrow pointing to ‘duplicate’. ">
            <a:extLst>
              <a:ext uri="{FF2B5EF4-FFF2-40B4-BE49-F238E27FC236}">
                <a16:creationId xmlns:a16="http://schemas.microsoft.com/office/drawing/2014/main" id="{A074C740-B636-FCCF-8AFA-9635564B0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570" y="2705044"/>
            <a:ext cx="2781177" cy="3436653"/>
          </a:xfrm>
          <a:prstGeom prst="rect">
            <a:avLst/>
          </a:prstGeom>
        </p:spPr>
      </p:pic>
      <p:sp>
        <p:nvSpPr>
          <p:cNvPr id="14" name="Right Arrow 13" descr="Arrow pointing to ‘duplicate’. ">
            <a:extLst>
              <a:ext uri="{FF2B5EF4-FFF2-40B4-BE49-F238E27FC236}">
                <a16:creationId xmlns:a16="http://schemas.microsoft.com/office/drawing/2014/main" id="{68A202E7-BCD8-F83E-55F8-9629F03C1740}"/>
              </a:ext>
            </a:extLst>
          </p:cNvPr>
          <p:cNvSpPr/>
          <p:nvPr/>
        </p:nvSpPr>
        <p:spPr>
          <a:xfrm rot="8743249">
            <a:off x="6476778" y="2676770"/>
            <a:ext cx="1501176" cy="36124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29CB74-8C43-2737-7A02-372D80AB22A8}"/>
              </a:ext>
            </a:extLst>
          </p:cNvPr>
          <p:cNvSpPr txBox="1"/>
          <p:nvPr/>
        </p:nvSpPr>
        <p:spPr>
          <a:xfrm>
            <a:off x="8438294" y="3831515"/>
            <a:ext cx="3473070" cy="2213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US" sz="2000" kern="0" dirty="0">
                <a:latin typeface="Arial"/>
                <a:cs typeface="Arial"/>
                <a:sym typeface="Arial"/>
              </a:rPr>
              <a:t>Select ‘Duplicate’ </a:t>
            </a:r>
            <a:r>
              <a:rPr lang="en-GB" sz="2000" kern="0" dirty="0">
                <a:latin typeface="Arial"/>
                <a:cs typeface="Arial"/>
                <a:sym typeface="Arial"/>
              </a:rPr>
              <a:t>with a</a:t>
            </a:r>
            <a:endParaRPr lang="en-GB" sz="2000" kern="0" dirty="0"/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right click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long press</a:t>
            </a:r>
          </a:p>
          <a:p>
            <a:pPr marL="529162" indent="-342900" defTabSz="1219170">
              <a:lnSpc>
                <a:spcPct val="114999"/>
              </a:lnSpc>
              <a:buFontTx/>
              <a:buChar char="-"/>
            </a:pPr>
            <a:r>
              <a:rPr lang="en-GB" sz="2000" kern="0" dirty="0"/>
              <a:t>two fingers on trackpad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000" kern="0" dirty="0"/>
              <a:t>depending on your device.</a:t>
            </a:r>
            <a:endParaRPr lang="en-US" sz="2000" kern="0" dirty="0"/>
          </a:p>
          <a:p>
            <a:pPr defTabSz="1219170">
              <a:buClr>
                <a:srgbClr val="000000"/>
              </a:buClr>
            </a:pPr>
            <a:endParaRPr lang="en-US" sz="2133" kern="0" dirty="0">
              <a:solidFill>
                <a:srgbClr val="227C4E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5695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F2A9333-359A-804C-908A-5D7A495AB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53439AB-EB3A-3C80-FB6E-EA1B089FD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51155D0E-AA94-0593-792D-823146D18BC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10CDBA-A252-76E3-8B40-9D7278E71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 slide - Update your new blocks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B933354-9506-A62B-2386-298FEF604476}"/>
              </a:ext>
            </a:extLst>
          </p:cNvPr>
          <p:cNvSpPr txBox="1">
            <a:spLocks/>
          </p:cNvSpPr>
          <p:nvPr/>
        </p:nvSpPr>
        <p:spPr>
          <a:xfrm>
            <a:off x="84760" y="1763453"/>
            <a:ext cx="2451072" cy="368515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Use the drop-down menus to update the new code blocks to work with your ‘low impact’ action.</a:t>
            </a:r>
            <a:endParaRPr lang="en-US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0" name="Picture 9" descr="On ML not exercising block with a drop-down enabled. ">
            <a:extLst>
              <a:ext uri="{FF2B5EF4-FFF2-40B4-BE49-F238E27FC236}">
                <a16:creationId xmlns:a16="http://schemas.microsoft.com/office/drawing/2014/main" id="{ED612861-F55B-6C5D-A484-E08474D76B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748618" y="1849437"/>
            <a:ext cx="5189268" cy="3399865"/>
          </a:xfrm>
          <a:prstGeom prst="rect">
            <a:avLst/>
          </a:prstGeom>
        </p:spPr>
      </p:pic>
      <p:pic>
        <p:nvPicPr>
          <p:cNvPr id="11" name="Picture 10" descr="On ML gentle exercise stqrt show icon heart ">
            <a:extLst>
              <a:ext uri="{FF2B5EF4-FFF2-40B4-BE49-F238E27FC236}">
                <a16:creationId xmlns:a16="http://schemas.microsoft.com/office/drawing/2014/main" id="{8E3D0A0F-75DB-62FB-5365-65FEACC5D5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63457" y="2557269"/>
            <a:ext cx="3585420" cy="1743459"/>
          </a:xfrm>
          <a:prstGeom prst="rect">
            <a:avLst/>
          </a:prstGeom>
        </p:spPr>
      </p:pic>
      <p:pic>
        <p:nvPicPr>
          <p:cNvPr id="2" name="Picture 1" descr="On ML not exercising block with a drop-down enabled. ">
            <a:extLst>
              <a:ext uri="{FF2B5EF4-FFF2-40B4-BE49-F238E27FC236}">
                <a16:creationId xmlns:a16="http://schemas.microsoft.com/office/drawing/2014/main" id="{284428A9-6B6D-1070-2DBD-B51E0A1CE4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01018" y="2001837"/>
            <a:ext cx="5189268" cy="339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6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4CE5D3D-A4A2-0DCC-2631-4D5EAB9C9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EBFD55A-37AD-B91A-B060-21CEC8478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8FFB5221-9449-08ED-B834-7D37D8C0DCF7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C863BF-C4D8-07FA-E425-25F103202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 slide - Choose a new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input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0FF4F32-0778-18E9-604A-3D09CE909E08}"/>
              </a:ext>
            </a:extLst>
          </p:cNvPr>
          <p:cNvSpPr txBox="1">
            <a:spLocks/>
          </p:cNvSpPr>
          <p:nvPr/>
        </p:nvSpPr>
        <p:spPr>
          <a:xfrm>
            <a:off x="272337" y="1793680"/>
            <a:ext cx="11848113" cy="24703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Remember you can press buttons A and B together and use them as a third input.</a:t>
            </a:r>
            <a:endParaRPr lang="en-US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2" name="Picture 11" descr="On button B pressed with drop-down enabled. ">
            <a:extLst>
              <a:ext uri="{FF2B5EF4-FFF2-40B4-BE49-F238E27FC236}">
                <a16:creationId xmlns:a16="http://schemas.microsoft.com/office/drawing/2014/main" id="{03E02D02-380F-566B-0F00-1FA064600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519314"/>
            <a:ext cx="10363200" cy="3804571"/>
          </a:xfrm>
          <a:prstGeom prst="rect">
            <a:avLst/>
          </a:prstGeom>
        </p:spPr>
      </p:pic>
      <p:sp>
        <p:nvSpPr>
          <p:cNvPr id="2" name="Right Arrow 1" descr="Arrow pointing to option B. ">
            <a:extLst>
              <a:ext uri="{FF2B5EF4-FFF2-40B4-BE49-F238E27FC236}">
                <a16:creationId xmlns:a16="http://schemas.microsoft.com/office/drawing/2014/main" id="{92FE41F9-62FF-BA5E-2EA9-5D80E5F714D0}"/>
              </a:ext>
            </a:extLst>
          </p:cNvPr>
          <p:cNvSpPr/>
          <p:nvPr/>
        </p:nvSpPr>
        <p:spPr>
          <a:xfrm rot="10800000">
            <a:off x="4709986" y="5064320"/>
            <a:ext cx="851023" cy="361245"/>
          </a:xfrm>
          <a:prstGeom prst="rightArrow">
            <a:avLst/>
          </a:prstGeom>
          <a:solidFill>
            <a:srgbClr val="2B98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9917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81ECB85-9081-EAE9-9014-34F07E1D8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A935B2-C487-54D2-2A22-61105267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20EC8EE-B63C-3AFF-EB73-83CCA3D9752D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3FD839B-3B11-F4D9-7931-5A3FEC62C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Example of completed code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8" name="Picture 7" descr="All code used in this project. ">
            <a:extLst>
              <a:ext uri="{FF2B5EF4-FFF2-40B4-BE49-F238E27FC236}">
                <a16:creationId xmlns:a16="http://schemas.microsoft.com/office/drawing/2014/main" id="{154B1946-4092-79C3-BDCB-4924FE90F8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3615" y="1357358"/>
            <a:ext cx="11388036" cy="3955284"/>
          </a:xfrm>
          <a:prstGeom prst="rect">
            <a:avLst/>
          </a:prstGeom>
        </p:spPr>
      </p:pic>
      <p:sp>
        <p:nvSpPr>
          <p:cNvPr id="6" name="5-point Star 5">
            <a:extLst>
              <a:ext uri="{FF2B5EF4-FFF2-40B4-BE49-F238E27FC236}">
                <a16:creationId xmlns:a16="http://schemas.microsoft.com/office/drawing/2014/main" id="{8DAC3C2D-DA51-2741-89A7-A875226ED5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9356" y="2506643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5-point Star 6">
            <a:extLst>
              <a:ext uri="{FF2B5EF4-FFF2-40B4-BE49-F238E27FC236}">
                <a16:creationId xmlns:a16="http://schemas.microsoft.com/office/drawing/2014/main" id="{F58DCCAB-0523-88AF-AB6A-F0DB9FAA8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58934" y="4251187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" name="5-point Star 9">
            <a:extLst>
              <a:ext uri="{FF2B5EF4-FFF2-40B4-BE49-F238E27FC236}">
                <a16:creationId xmlns:a16="http://schemas.microsoft.com/office/drawing/2014/main" id="{0B7C8D21-49CB-D78A-1316-CFFEEC8E1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16471" y="4692546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5-point Star 10">
            <a:extLst>
              <a:ext uri="{FF2B5EF4-FFF2-40B4-BE49-F238E27FC236}">
                <a16:creationId xmlns:a16="http://schemas.microsoft.com/office/drawing/2014/main" id="{94F5C140-A0CB-E3DE-1BB6-3823B80C5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20466" y="4256725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" name="5-point Star 11">
            <a:extLst>
              <a:ext uri="{FF2B5EF4-FFF2-40B4-BE49-F238E27FC236}">
                <a16:creationId xmlns:a16="http://schemas.microsoft.com/office/drawing/2014/main" id="{6F7C8D04-A305-FB74-FE38-DB59D0575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71103" y="4966034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3" name="5-point Star 12">
            <a:extLst>
              <a:ext uri="{FF2B5EF4-FFF2-40B4-BE49-F238E27FC236}">
                <a16:creationId xmlns:a16="http://schemas.microsoft.com/office/drawing/2014/main" id="{567A57CE-CBC1-0603-F618-8ABC4DE80E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24273" y="4251187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5-point Star 13">
            <a:extLst>
              <a:ext uri="{FF2B5EF4-FFF2-40B4-BE49-F238E27FC236}">
                <a16:creationId xmlns:a16="http://schemas.microsoft.com/office/drawing/2014/main" id="{3288F95F-18D5-18EF-CA5D-7F726A916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84102" y="4632567"/>
            <a:ext cx="259829" cy="239843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7645CEA-F607-AA24-18AA-DB21856ED05C}"/>
              </a:ext>
            </a:extLst>
          </p:cNvPr>
          <p:cNvSpPr txBox="1">
            <a:spLocks/>
          </p:cNvSpPr>
          <p:nvPr/>
        </p:nvSpPr>
        <p:spPr>
          <a:xfrm>
            <a:off x="293615" y="4992369"/>
            <a:ext cx="11388037" cy="12424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b="1" kern="0" dirty="0"/>
              <a:t>Double check: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Have you changed options in all drop-down lists when you added new code?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b="1" kern="0" dirty="0"/>
              <a:t>All done? </a:t>
            </a:r>
            <a:r>
              <a:rPr lang="en-GB" sz="2400" kern="0" dirty="0"/>
              <a:t>Try adding a sound block underneath the ‘show icon’ blocks.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979126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3F0B23C-1DB6-2A32-7C6A-F3C507EB8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E01B51F-6C79-3AD8-2539-31816F4F5D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14A7DE1A-3B82-E92B-7E00-5788C80B9D04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429A83-2865-70A9-3668-1DA13B43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For those who tried sound…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6665E02-A140-A512-E25A-ECA9A6B197A9}"/>
              </a:ext>
            </a:extLst>
          </p:cNvPr>
          <p:cNvSpPr txBox="1">
            <a:spLocks/>
          </p:cNvSpPr>
          <p:nvPr/>
        </p:nvSpPr>
        <p:spPr>
          <a:xfrm>
            <a:off x="348000" y="1616013"/>
            <a:ext cx="5265721" cy="244670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2400" dirty="0"/>
              <a:t>Place a music block below the ‘show icon’ block to try it out. Make sure you </a:t>
            </a:r>
            <a:r>
              <a:rPr lang="en-GB" sz="2400" b="1" dirty="0"/>
              <a:t>choose ‘in background’ </a:t>
            </a:r>
            <a:r>
              <a:rPr lang="en-GB" sz="2400" dirty="0"/>
              <a:t>in each sound block.</a:t>
            </a:r>
          </a:p>
          <a:p>
            <a:pPr marL="139700">
              <a:lnSpc>
                <a:spcPct val="114999"/>
              </a:lnSpc>
            </a:pPr>
            <a:endParaRPr lang="en-GB" sz="2400" dirty="0"/>
          </a:p>
          <a:p>
            <a:pPr marL="139700">
              <a:lnSpc>
                <a:spcPct val="114999"/>
              </a:lnSpc>
            </a:pPr>
            <a:r>
              <a:rPr lang="en-GB" sz="2400" dirty="0"/>
              <a:t>Use the </a:t>
            </a:r>
            <a:r>
              <a:rPr lang="en-GB" sz="2400" b="1" dirty="0"/>
              <a:t>‘stop all sounds’ </a:t>
            </a:r>
            <a:r>
              <a:rPr lang="en-GB" sz="2400" dirty="0"/>
              <a:t>block when ‘not exercising’ is detected to help reduce unnecessary noise. 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CA07D10-3E4E-2A49-372E-CEB1299811E9}"/>
              </a:ext>
            </a:extLst>
          </p:cNvPr>
          <p:cNvSpPr txBox="1">
            <a:spLocks/>
          </p:cNvSpPr>
          <p:nvPr/>
        </p:nvSpPr>
        <p:spPr>
          <a:xfrm>
            <a:off x="431048" y="5615520"/>
            <a:ext cx="11388037" cy="12424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2400" kern="0" dirty="0"/>
              <a:t>Use the simulator </a:t>
            </a:r>
            <a:r>
              <a:rPr lang="en-GB" sz="2400" dirty="0"/>
              <a:t>to try out ideas (if sound is enabled on your device).</a:t>
            </a: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15" name="Picture 14" descr="On ML exercising start, on ML gentle exercise start and on ML not exercising start blocks with soun blocks added. ">
            <a:extLst>
              <a:ext uri="{FF2B5EF4-FFF2-40B4-BE49-F238E27FC236}">
                <a16:creationId xmlns:a16="http://schemas.microsoft.com/office/drawing/2014/main" id="{4FFAF2C9-40B0-0F73-0AD1-5AFA2FE0CC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77796" y="1762964"/>
            <a:ext cx="4702442" cy="2446701"/>
          </a:xfrm>
          <a:prstGeom prst="rect">
            <a:avLst/>
          </a:prstGeom>
        </p:spPr>
      </p:pic>
      <p:pic>
        <p:nvPicPr>
          <p:cNvPr id="16" name="Picture 15" descr="A micro:bit with a speaker attached. ">
            <a:extLst>
              <a:ext uri="{FF2B5EF4-FFF2-40B4-BE49-F238E27FC236}">
                <a16:creationId xmlns:a16="http://schemas.microsoft.com/office/drawing/2014/main" id="{C4B425F6-0D73-8E16-51BB-2C554B6660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18676" y="1511841"/>
            <a:ext cx="1783842" cy="2948948"/>
          </a:xfrm>
          <a:prstGeom prst="rect">
            <a:avLst/>
          </a:prstGeom>
          <a:ln w="15875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7418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DD4CA8C0-2A0B-13C7-1BEB-0BD0206BD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0660E60-4CDF-743F-1172-FBAA957B1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B39C3D5A-1B99-2119-9D73-812AE1D792D2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8B2543B-BEE4-1DA1-2C74-06F878ECEE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2B7E5D1E-9DB9-046E-2761-A6676D277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1967083"/>
            <a:ext cx="5505524" cy="12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4128240B-5FD1-12A4-0C64-771803612E08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can read and edit block code that uses my ML (machine learning) model.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3C63CEA8-DE5B-068F-5ECD-D5B5DC6583F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9B98FFAD-7369-D429-402F-B7D8F56E7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3356083"/>
            <a:ext cx="5505524" cy="12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356C0C65-9323-A0AF-C7C8-5A626C8005C9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380990" indent="-262460" defTabSz="1219170">
                <a:buClr>
                  <a:srgbClr val="000000"/>
                </a:buClr>
                <a:buSzPts val="1400"/>
              </a:pP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can add new code blocks to work with the new action I added to my ML model.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  <a:p>
              <a:pPr defTabSz="1219170">
                <a:lnSpc>
                  <a:spcPct val="114999"/>
                </a:lnSpc>
                <a:buClr>
                  <a:srgbClr val="000000"/>
                </a:buClr>
                <a:buSzPts val="1400"/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7DD19B8F-33AD-F7AA-FC9D-46EF3881CDCD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5309" y="226978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64B919B0-1A82-6B0F-26CD-0C38BBAA0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3329" y="1705169"/>
            <a:ext cx="3585600" cy="2923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786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3E727673-586E-9F8A-FC2B-6AA031DDF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2E18CF-AD6E-47BB-17A8-8AE8EF823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A9D8B18-E694-0DDB-ADA1-D834FBE8F985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2A101424-0106-57B9-87EB-81BB2E68E3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8346" y="257984"/>
            <a:ext cx="3307205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Save your work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CEA38AC4-51E7-700B-A81A-5CF8ED334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2777" y="2095048"/>
            <a:ext cx="6230063" cy="398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/>
              <a:t>Make sure you </a:t>
            </a:r>
            <a:r>
              <a:rPr lang="en-GB" sz="2400" b="1" dirty="0"/>
              <a:t>save</a:t>
            </a:r>
            <a:r>
              <a:rPr lang="en-GB" sz="2400" dirty="0"/>
              <a:t> your updated </a:t>
            </a:r>
            <a:r>
              <a:rPr lang="en-GB" sz="2400" dirty="0" err="1"/>
              <a:t>CreateAI</a:t>
            </a:r>
            <a:r>
              <a:rPr lang="en-GB" sz="2400" dirty="0"/>
              <a:t> project </a:t>
            </a:r>
            <a:r>
              <a:rPr lang="en-GB" sz="2400" b="1" dirty="0"/>
              <a:t>AGAIN</a:t>
            </a:r>
            <a:r>
              <a:rPr lang="en-GB" sz="2400" dirty="0"/>
              <a:t> in a location you can access again,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400" dirty="0"/>
              <a:t>Select the three dots on the download button and select 'Download as File' to save your project while using </a:t>
            </a:r>
            <a:r>
              <a:rPr lang="en-GB" sz="2400" dirty="0" err="1"/>
              <a:t>MakeCode</a:t>
            </a:r>
            <a:r>
              <a:rPr lang="en-GB" sz="2400" dirty="0"/>
              <a:t>.</a:t>
            </a:r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  <a:p>
            <a:pPr marL="0" indent="0">
              <a:lnSpc>
                <a:spcPct val="114999"/>
              </a:lnSpc>
              <a:buNone/>
            </a:pPr>
            <a:endParaRPr dirty="0"/>
          </a:p>
        </p:txBody>
      </p:sp>
      <p:pic>
        <p:nvPicPr>
          <p:cNvPr id="3" name="Picture 2" descr="MakeCode download button with menu from the dots open and the download as File option highlighted">
            <a:extLst>
              <a:ext uri="{FF2B5EF4-FFF2-40B4-BE49-F238E27FC236}">
                <a16:creationId xmlns:a16="http://schemas.microsoft.com/office/drawing/2014/main" id="{C70077B2-3254-2B47-CBB3-D2911FADD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839" y="3429000"/>
            <a:ext cx="5422900" cy="150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27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B7C4E116-0B80-41A5-C35E-5F53BFA83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35523EF-5436-C5E1-7145-B5DCE8952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07548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Reflect on your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learning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A756BAB-DB7D-09B1-0FB8-35E9985FD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4CCBC54-BD2F-213D-B6DE-28EE15A39B0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874DBD4-62DD-AE54-ED1A-B75C8394DC5C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" name="Google Shape;71;p2">
            <a:extLst>
              <a:ext uri="{FF2B5EF4-FFF2-40B4-BE49-F238E27FC236}">
                <a16:creationId xmlns:a16="http://schemas.microsoft.com/office/drawing/2014/main" id="{C789A2AA-8FD9-E920-4E8B-F789E04AC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1" y="1670630"/>
            <a:ext cx="6593375" cy="1355132"/>
            <a:chOff x="360000" y="2121749"/>
            <a:chExt cx="4122000" cy="1016349"/>
          </a:xfrm>
          <a:solidFill>
            <a:srgbClr val="00A100"/>
          </a:solidFill>
        </p:grpSpPr>
        <p:sp>
          <p:nvSpPr>
            <p:cNvPr id="5" name="Google Shape;72;p2">
              <a:extLst>
                <a:ext uri="{FF2B5EF4-FFF2-40B4-BE49-F238E27FC236}">
                  <a16:creationId xmlns:a16="http://schemas.microsoft.com/office/drawing/2014/main" id="{0DE4EEC1-C2CB-3A86-1278-38E3B70DE7B5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cs typeface="Arial"/>
                  <a:sym typeface="Arial"/>
                </a:rPr>
                <a:t>Can you read and edit block code that uses your ML (machine learning) model?</a:t>
              </a:r>
              <a:endParaRPr lang="en-GB" sz="1867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6" name="Google Shape;73;p2">
              <a:extLst>
                <a:ext uri="{FF2B5EF4-FFF2-40B4-BE49-F238E27FC236}">
                  <a16:creationId xmlns:a16="http://schemas.microsoft.com/office/drawing/2014/main" id="{E94F8902-0C15-F59F-3331-BD18F91510AA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10" name="Google Shape;79;p2">
            <a:extLst>
              <a:ext uri="{FF2B5EF4-FFF2-40B4-BE49-F238E27FC236}">
                <a16:creationId xmlns:a16="http://schemas.microsoft.com/office/drawing/2014/main" id="{4C9415E9-03B8-B664-BA4A-98F635EBE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79270" y="3230927"/>
            <a:ext cx="6593375" cy="1200000"/>
            <a:chOff x="360000" y="2121750"/>
            <a:chExt cx="4122000" cy="900000"/>
          </a:xfrm>
        </p:grpSpPr>
        <p:sp>
          <p:nvSpPr>
            <p:cNvPr id="11" name="Google Shape;80;p2">
              <a:extLst>
                <a:ext uri="{FF2B5EF4-FFF2-40B4-BE49-F238E27FC236}">
                  <a16:creationId xmlns:a16="http://schemas.microsoft.com/office/drawing/2014/main" id="{D7F6E2FC-8F92-6F22-3F4A-5F24D09678FE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rgbClr val="00A100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Can you add new code blocks to work with the new action you added to your ML model?</a:t>
              </a:r>
              <a:endParaRPr lang="en-GB" sz="1867" kern="0" dirty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2" name="Google Shape;81;p2">
              <a:extLst>
                <a:ext uri="{FF2B5EF4-FFF2-40B4-BE49-F238E27FC236}">
                  <a16:creationId xmlns:a16="http://schemas.microsoft.com/office/drawing/2014/main" id="{099B4D9D-BD89-23F7-1AE3-993171294108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999" y="227562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049B33D8-C92C-AE8E-D458-4C364BE76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38480" y="1670630"/>
            <a:ext cx="3585600" cy="2923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024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97DFC4F9-4AC0-BCAE-A365-6B42CE1AC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DFEB66-B387-2317-6328-CEC0EC33F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9A76F6E-9135-1801-89D2-70CFB9F8D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90F0A64-F9E2-0E17-BA9A-720E1AD6600F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037A87C5-B4EB-ED1B-1774-B88F4FB374AE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9164542-FC6F-FD60-B162-BC6B5E2ADCAE}"/>
              </a:ext>
            </a:extLst>
          </p:cNvPr>
          <p:cNvSpPr txBox="1">
            <a:spLocks/>
          </p:cNvSpPr>
          <p:nvPr/>
        </p:nvSpPr>
        <p:spPr>
          <a:xfrm>
            <a:off x="386941" y="1499460"/>
            <a:ext cx="6594952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In the next lesson, you will download your project to a micro:bit and test it away from a computer.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133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be introduced to model cards and how they are used in ML.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133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use a model card to evaluate your project.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133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think about social and ethical impacts of AI systems as part of your evaluation.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365F7713-2F9B-94E3-05B6-6CC6B1898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560980" y="1853135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08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BFBF3D1-9E41-0A70-3A33-0EDE4739D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630A5F-F709-CB81-E1C8-2DF8E332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lessons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311699D-6D0B-5020-6F5F-C93DCB950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1700E78-FC0D-2F72-7FAE-6FCCE55FDC8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00DC498-C7D7-EAD5-AC23-4B9D96F5A85D}"/>
              </a:ext>
            </a:extLst>
          </p:cNvPr>
          <p:cNvSpPr txBox="1">
            <a:spLocks/>
          </p:cNvSpPr>
          <p:nvPr/>
        </p:nvSpPr>
        <p:spPr>
          <a:xfrm>
            <a:off x="373305" y="906246"/>
            <a:ext cx="11445391" cy="137785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/>
              <a:t>We will complete this step in this lesson.</a:t>
            </a: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2" name="Picture 1" descr="Code and use ">
            <a:extLst>
              <a:ext uri="{FF2B5EF4-FFF2-40B4-BE49-F238E27FC236}">
                <a16:creationId xmlns:a16="http://schemas.microsoft.com/office/drawing/2014/main" id="{454C2419-08E8-B485-0974-204773FFF4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639" y="2964348"/>
            <a:ext cx="10363200" cy="2267448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A50FB956-AA63-980B-BAF0-A0914AC4E329}"/>
              </a:ext>
            </a:extLst>
          </p:cNvPr>
          <p:cNvSpPr/>
          <p:nvPr/>
        </p:nvSpPr>
        <p:spPr>
          <a:xfrm>
            <a:off x="6224635" y="2671742"/>
            <a:ext cx="3323530" cy="2946123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704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2432248" y="257983"/>
            <a:ext cx="387965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dirty="0">
                <a:solidFill>
                  <a:schemeClr val="dk1"/>
                </a:solidFill>
              </a:rPr>
              <a:t>Re-open </a:t>
            </a:r>
            <a:r>
              <a:rPr lang="en-GB" sz="3200" b="1" dirty="0" err="1">
                <a:solidFill>
                  <a:schemeClr val="dk1"/>
                </a:solidFill>
              </a:rPr>
              <a:t>CreateAI</a:t>
            </a:r>
            <a:endParaRPr sz="3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721944" y="4506061"/>
            <a:ext cx="2858377" cy="1015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B85F2-427A-9E1D-DC7E-6490FA54B141}"/>
              </a:ext>
            </a:extLst>
          </p:cNvPr>
          <p:cNvSpPr txBox="1"/>
          <p:nvPr/>
        </p:nvSpPr>
        <p:spPr>
          <a:xfrm>
            <a:off x="451465" y="4231536"/>
            <a:ext cx="843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Select ‘Import’ to open the hex file you saved at the end of the last lesson. </a:t>
            </a:r>
          </a:p>
          <a:p>
            <a:endParaRPr lang="en-US" sz="2400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Your project file will start with "</a:t>
            </a:r>
            <a:r>
              <a:rPr lang="en-GB" sz="2400" dirty="0" err="1"/>
              <a:t>microbit</a:t>
            </a:r>
            <a:r>
              <a:rPr lang="en-GB" sz="2400" dirty="0"/>
              <a:t>-" and may have a number at the end, for example, "</a:t>
            </a:r>
            <a:r>
              <a:rPr lang="en-GB" sz="2400" dirty="0" err="1"/>
              <a:t>microbit</a:t>
            </a:r>
            <a:r>
              <a:rPr lang="en-GB" sz="2400" dirty="0"/>
              <a:t>-Hana(2).hex”.</a:t>
            </a:r>
          </a:p>
          <a:p>
            <a:endParaRPr lang="en-GB" sz="2400" i="1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9021EC-20D7-F9F3-736F-2E48A2816714}"/>
              </a:ext>
            </a:extLst>
          </p:cNvPr>
          <p:cNvSpPr txBox="1">
            <a:spLocks/>
          </p:cNvSpPr>
          <p:nvPr/>
        </p:nvSpPr>
        <p:spPr>
          <a:xfrm>
            <a:off x="523587" y="1497876"/>
            <a:ext cx="6629053" cy="1477424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867" dirty="0"/>
          </a:p>
          <a:p>
            <a:pPr marL="186262">
              <a:lnSpc>
                <a:spcPct val="114999"/>
              </a:lnSpc>
            </a:pPr>
            <a:r>
              <a:rPr lang="en-GB" sz="5333" dirty="0">
                <a:hlinkClick r:id="rId4"/>
              </a:rPr>
              <a:t>createai.microbit.org</a:t>
            </a:r>
            <a:endParaRPr lang="en-GB" sz="5333" dirty="0"/>
          </a:p>
        </p:txBody>
      </p:sp>
      <p:pic>
        <p:nvPicPr>
          <p:cNvPr id="10" name="Picture 9" descr="The icon for the CreateAI tablet app">
            <a:extLst>
              <a:ext uri="{FF2B5EF4-FFF2-40B4-BE49-F238E27FC236}">
                <a16:creationId xmlns:a16="http://schemas.microsoft.com/office/drawing/2014/main" id="{CDD1F8BB-351E-C4FD-DA0B-561F81FE7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919" y="1390599"/>
            <a:ext cx="1634413" cy="16344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7BB28-4DD8-CD8D-7178-CBCED716B58B}"/>
              </a:ext>
            </a:extLst>
          </p:cNvPr>
          <p:cNvSpPr txBox="1"/>
          <p:nvPr/>
        </p:nvSpPr>
        <p:spPr>
          <a:xfrm>
            <a:off x="504189" y="3282900"/>
            <a:ext cx="495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10CC9-ED3A-CA49-3C81-EED216D64F91}"/>
              </a:ext>
            </a:extLst>
          </p:cNvPr>
          <p:cNvSpPr txBox="1"/>
          <p:nvPr/>
        </p:nvSpPr>
        <p:spPr>
          <a:xfrm>
            <a:off x="8344185" y="3282900"/>
            <a:ext cx="2188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</a:t>
            </a:r>
          </a:p>
        </p:txBody>
      </p:sp>
    </p:spTree>
    <p:extLst>
      <p:ext uri="{BB962C8B-B14F-4D97-AF65-F5344CB8AC3E}">
        <p14:creationId xmlns:p14="http://schemas.microsoft.com/office/powerpoint/2010/main" val="402492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84AA76C-F7C8-0A81-0D4B-B614968BE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8F97FAE-01DA-1A28-9AC9-BFFB18FC6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36AC592D-0A3C-C36F-F3A8-DEE135EE39D9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3F33E7-B7CF-50AB-E6AE-9611238B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Get ready to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62A83C-B8C1-399F-E94B-F0C07C3BD376}"/>
              </a:ext>
            </a:extLst>
          </p:cNvPr>
          <p:cNvSpPr txBox="1">
            <a:spLocks/>
          </p:cNvSpPr>
          <p:nvPr/>
        </p:nvSpPr>
        <p:spPr>
          <a:xfrm>
            <a:off x="373303" y="1075415"/>
            <a:ext cx="6825356" cy="512142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Step 1. Close the connection window. 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b="1" kern="0" dirty="0"/>
              <a:t>You do not need to connect a </a:t>
            </a:r>
            <a:r>
              <a:rPr lang="en-GB" sz="2400" b="1" kern="0" dirty="0" err="1"/>
              <a:t>micro:bit</a:t>
            </a:r>
            <a:r>
              <a:rPr lang="en-GB" sz="2400" b="1" kern="0" dirty="0"/>
              <a:t> to </a:t>
            </a:r>
            <a:r>
              <a:rPr lang="en-GB" sz="2400" b="1" kern="0" dirty="0" err="1"/>
              <a:t>CreateAI</a:t>
            </a:r>
            <a:r>
              <a:rPr lang="en-GB" sz="2400" b="1" kern="0" dirty="0"/>
              <a:t> in this lesson.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Step 2. Select ‘Train model’ or ‘Testing model’ to get to the testing model page again.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Step 3. Select ‘Edit in </a:t>
            </a:r>
            <a:r>
              <a:rPr lang="en-GB" sz="2400" kern="0" dirty="0" err="1"/>
              <a:t>MakeCode</a:t>
            </a:r>
            <a:r>
              <a:rPr lang="en-GB" sz="2400" kern="0" dirty="0"/>
              <a:t>’ to load a special version of Microsoft </a:t>
            </a:r>
            <a:r>
              <a:rPr lang="en-GB" sz="2400" kern="0" dirty="0" err="1"/>
              <a:t>MakeCode</a:t>
            </a:r>
            <a:r>
              <a:rPr lang="en-GB" sz="2400" kern="0" dirty="0"/>
              <a:t> – see next slide for diagram.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7" name="Picture 6" descr="Train model button ">
            <a:extLst>
              <a:ext uri="{FF2B5EF4-FFF2-40B4-BE49-F238E27FC236}">
                <a16:creationId xmlns:a16="http://schemas.microsoft.com/office/drawing/2014/main" id="{FCED4392-DA08-84EC-FFE5-CCFDA99E7A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16693" y="3044104"/>
            <a:ext cx="2203851" cy="883440"/>
          </a:xfrm>
          <a:prstGeom prst="rect">
            <a:avLst/>
          </a:prstGeom>
        </p:spPr>
      </p:pic>
      <p:pic>
        <p:nvPicPr>
          <p:cNvPr id="8" name="Picture 7" descr="Testing model button ">
            <a:extLst>
              <a:ext uri="{FF2B5EF4-FFF2-40B4-BE49-F238E27FC236}">
                <a16:creationId xmlns:a16="http://schemas.microsoft.com/office/drawing/2014/main" id="{979846B1-D1E3-F979-573D-3C785BD20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091" y="3165836"/>
            <a:ext cx="2603405" cy="639977"/>
          </a:xfrm>
          <a:prstGeom prst="rect">
            <a:avLst/>
          </a:prstGeom>
        </p:spPr>
      </p:pic>
      <p:pic>
        <p:nvPicPr>
          <p:cNvPr id="5" name="Picture 4" descr="Edit in MakeCode button ">
            <a:extLst>
              <a:ext uri="{FF2B5EF4-FFF2-40B4-BE49-F238E27FC236}">
                <a16:creationId xmlns:a16="http://schemas.microsoft.com/office/drawing/2014/main" id="{FF4927A9-85BE-BAB0-5A41-9AC9E803EDD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650675" y="4768272"/>
            <a:ext cx="3839163" cy="89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4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3EE549E-C3D0-66EB-4788-D5309A686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44F7DDA-1FF7-6780-EF70-74990F3BD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42B0D3F-D94A-4F49-CBAE-F302A5FCE279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A31F9D0-3ED2-74DC-C512-F2720CF59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52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Microsoft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in </a:t>
            </a:r>
            <a:r>
              <a:rPr lang="en-GB" dirty="0" err="1">
                <a:solidFill>
                  <a:schemeClr val="dk1"/>
                </a:solidFill>
              </a:rPr>
              <a:t>CreateAI</a:t>
            </a:r>
            <a:endParaRPr lang="en-US" b="0" dirty="0">
              <a:solidFill>
                <a:schemeClr val="dk1"/>
              </a:solidFill>
            </a:endParaRPr>
          </a:p>
        </p:txBody>
      </p:sp>
      <p:pic>
        <p:nvPicPr>
          <p:cNvPr id="5" name="Picture 4" descr="Screenshot of the MakeCode Editor with labels for&#10;Toolbox&#10;Workspace&#10;Simulator&#10;Download button&#10;Back arrow to return to teating page in CreateAI (this is in the top left corner)">
            <a:extLst>
              <a:ext uri="{FF2B5EF4-FFF2-40B4-BE49-F238E27FC236}">
                <a16:creationId xmlns:a16="http://schemas.microsoft.com/office/drawing/2014/main" id="{4774D575-4355-CAB1-28BE-1DBF6CCE0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328" y="1308573"/>
            <a:ext cx="10097998" cy="48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6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FC8E6C2-7438-17FB-E348-B97FB099C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AB8787B-BADB-B09A-0786-3AC87826A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BFA7CFED-E75D-6A79-195B-E682FF5EB21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16138D-A209-CEB6-0566-A677EA4E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Task: Explain code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CBDA706-C1C4-F175-107B-0312A1EEF6D3}"/>
              </a:ext>
            </a:extLst>
          </p:cNvPr>
          <p:cNvSpPr txBox="1">
            <a:spLocks/>
          </p:cNvSpPr>
          <p:nvPr/>
        </p:nvSpPr>
        <p:spPr>
          <a:xfrm>
            <a:off x="504188" y="1308572"/>
            <a:ext cx="11266133" cy="166150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You will see your ML blocks are automatically available in the workspace on the right. </a:t>
            </a:r>
            <a:r>
              <a:rPr lang="en-GB" sz="2667" b="1" kern="0" dirty="0"/>
              <a:t>Your task is to explain the code aloud</a:t>
            </a:r>
            <a:r>
              <a:rPr lang="en-GB" sz="2667" kern="0" dirty="0"/>
              <a:t>. See the example and specific tasks on the following slides.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3" name="Picture 2" descr="All the code blocks for this project. ">
            <a:extLst>
              <a:ext uri="{FF2B5EF4-FFF2-40B4-BE49-F238E27FC236}">
                <a16:creationId xmlns:a16="http://schemas.microsoft.com/office/drawing/2014/main" id="{41F833C7-3761-4367-B49D-B81AE8E1E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1" y="3233481"/>
            <a:ext cx="11697711" cy="283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6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CEDFAA2-6EF0-8286-BAC0-EEDD7E254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D5812AD-E6E7-5119-E679-844D113696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2BECE32D-742A-8D9C-79E9-6B1E415835C6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77A7B3-E55B-D386-9328-8DD781B7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8" y="277399"/>
            <a:ext cx="6596009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Example - explaining code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2313BE6-BAD7-D210-E36A-8DB533821D77}"/>
              </a:ext>
            </a:extLst>
          </p:cNvPr>
          <p:cNvSpPr txBox="1">
            <a:spLocks/>
          </p:cNvSpPr>
          <p:nvPr/>
        </p:nvSpPr>
        <p:spPr>
          <a:xfrm>
            <a:off x="6905806" y="1179980"/>
            <a:ext cx="4606924" cy="220022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This speech bubble is an example of how to explain the instructions in these code blocks. You might have chosen slightly different wording.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6" name="Picture 5" descr="on start block containing &#10;&#10;set exercising-time to 0&#10;set not-exercising time to 0 &#10;&#10;blocks ">
            <a:extLst>
              <a:ext uri="{FF2B5EF4-FFF2-40B4-BE49-F238E27FC236}">
                <a16:creationId xmlns:a16="http://schemas.microsoft.com/office/drawing/2014/main" id="{5F3BCF84-3F5A-08A8-AF1C-A0BDF113AF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68595" y="1476324"/>
            <a:ext cx="4606924" cy="2303461"/>
          </a:xfrm>
          <a:prstGeom prst="rect">
            <a:avLst/>
          </a:prstGeom>
        </p:spPr>
      </p:pic>
      <p:pic>
        <p:nvPicPr>
          <p:cNvPr id="3" name="Picture 2" descr="Speech bubble with text: When the micro:bit powers on, set the timers for ‘exercising-time’ and ‘not-exercising-time’ to zero.&#10;">
            <a:extLst>
              <a:ext uri="{FF2B5EF4-FFF2-40B4-BE49-F238E27FC236}">
                <a16:creationId xmlns:a16="http://schemas.microsoft.com/office/drawing/2014/main" id="{4E14B468-F99A-0348-59EF-5F711409A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988" y="3380201"/>
            <a:ext cx="4606924" cy="253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F3ED2F4-5CC8-4B9A-1BFD-9208D3903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089E45ED-B099-83C9-F251-E49D6B9C3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D89680CC-60BD-7E86-BAA9-56BA4949D467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FE9ECD-12E2-9AE9-EAE2-813272ED1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Whole class task - explain code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6" name="Picture 5" descr="On ML exercising start block containing show icon man block&#10;&#10;On ML not exercising start block containing show icon sleep block ">
            <a:extLst>
              <a:ext uri="{FF2B5EF4-FFF2-40B4-BE49-F238E27FC236}">
                <a16:creationId xmlns:a16="http://schemas.microsoft.com/office/drawing/2014/main" id="{963777FE-6DD3-75C1-44E4-34D9BB1EFD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52303" y="2458850"/>
            <a:ext cx="7654924" cy="1783785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5F3135C-C353-2851-FD93-05FBD8A13BAD}"/>
              </a:ext>
            </a:extLst>
          </p:cNvPr>
          <p:cNvSpPr txBox="1">
            <a:spLocks/>
          </p:cNvSpPr>
          <p:nvPr/>
        </p:nvSpPr>
        <p:spPr>
          <a:xfrm>
            <a:off x="815789" y="4957458"/>
            <a:ext cx="10913755" cy="92788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Work together to read these code blocks aloud and explain how they work.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34301570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14889</TotalTime>
  <Words>1035</Words>
  <Application>Microsoft Macintosh PowerPoint</Application>
  <PresentationFormat>Widescreen</PresentationFormat>
  <Paragraphs>154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Aptos</vt:lpstr>
      <vt:lpstr>Arial</vt:lpstr>
      <vt:lpstr>1_Office Theme</vt:lpstr>
      <vt:lpstr>Developing AI literacy with the micro:bit  Lesson 7 Exploring ML: coding with your model</vt:lpstr>
      <vt:lpstr>Learning objectives</vt:lpstr>
      <vt:lpstr>Share – lessons steps</vt:lpstr>
      <vt:lpstr>Create page 1</vt:lpstr>
      <vt:lpstr>Get ready to code</vt:lpstr>
      <vt:lpstr>Microsoft MakeCode in CreateAI</vt:lpstr>
      <vt:lpstr>Task: Explain code</vt:lpstr>
      <vt:lpstr>Example - explaining code</vt:lpstr>
      <vt:lpstr>Whole class task - explain code</vt:lpstr>
      <vt:lpstr>Partner task – explain code</vt:lpstr>
      <vt:lpstr>Individual task -  explain code</vt:lpstr>
      <vt:lpstr>Code with your ML model</vt:lpstr>
      <vt:lpstr>Optional slide – new variable</vt:lpstr>
      <vt:lpstr>Optional slide - set your  new variable to 0</vt:lpstr>
      <vt:lpstr>Optional slide - Find or duplicate blocks</vt:lpstr>
      <vt:lpstr>Optional slide - Update your new blocks</vt:lpstr>
      <vt:lpstr>Optional slide - Choose a new  input</vt:lpstr>
      <vt:lpstr>Example of completed code</vt:lpstr>
      <vt:lpstr>For those who tried sound…</vt:lpstr>
      <vt:lpstr>Save your work</vt:lpstr>
      <vt:lpstr>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54</cp:revision>
  <dcterms:created xsi:type="dcterms:W3CDTF">2026-06-05T12:52:49Z</dcterms:created>
  <dcterms:modified xsi:type="dcterms:W3CDTF">2026-08-27T09:52:23Z</dcterms:modified>
</cp:coreProperties>
</file>