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340" r:id="rId2"/>
    <p:sldId id="341" r:id="rId3"/>
    <p:sldId id="330" r:id="rId4"/>
    <p:sldId id="313" r:id="rId5"/>
    <p:sldId id="484" r:id="rId6"/>
    <p:sldId id="480" r:id="rId7"/>
    <p:sldId id="485" r:id="rId8"/>
    <p:sldId id="431" r:id="rId9"/>
    <p:sldId id="486" r:id="rId10"/>
    <p:sldId id="348" r:id="rId11"/>
    <p:sldId id="489" r:id="rId12"/>
    <p:sldId id="488" r:id="rId13"/>
    <p:sldId id="48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7CA570-AA26-7BCF-477B-FD2358502A6F}" name="Blathnaid Walsh-Heron" initials="BH" userId="S::blathnaid@microbit.org::e161788e-f9c9-48b7-8b0b-8eaf8bce30c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13"/>
    <p:restoredTop sz="94658"/>
  </p:normalViewPr>
  <p:slideViewPr>
    <p:cSldViewPr snapToGrid="0">
      <p:cViewPr varScale="1">
        <p:scale>
          <a:sx n="120" d="100"/>
          <a:sy n="120" d="100"/>
        </p:scale>
        <p:origin x="12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C3610F-C0B3-984D-9122-A94826B7616D}" type="datetimeFigureOut">
              <a:rPr lang="en-US" smtClean="0"/>
              <a:t>8/27/26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FC66BC-0FD8-0848-A0ED-279F4A739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23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AA7FD95F-D01C-F799-8E3B-6AB892A91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>
            <a:extLst>
              <a:ext uri="{FF2B5EF4-FFF2-40B4-BE49-F238E27FC236}">
                <a16:creationId xmlns:a16="http://schemas.microsoft.com/office/drawing/2014/main" id="{845556D3-A29C-D3D5-7360-3DC1EE8FD7C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8" name="Google Shape;58;p1:notes">
            <a:extLst>
              <a:ext uri="{FF2B5EF4-FFF2-40B4-BE49-F238E27FC236}">
                <a16:creationId xmlns:a16="http://schemas.microsoft.com/office/drawing/2014/main" id="{23412330-EB68-BB63-EFE3-081B43C8CC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dirty="0" err="1"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Creative Commons Attribution-ShareAlike 4.0 International (CC BY-SA 4.0)</a:t>
            </a:r>
            <a:r>
              <a:rPr lang="en-GB" dirty="0">
                <a:latin typeface="Arial"/>
                <a:ea typeface="Arial"/>
                <a:cs typeface="Arial"/>
                <a:sym typeface="Arial"/>
              </a:rPr>
              <a:t> licence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59" name="Google Shape;59;p1:notes">
            <a:extLst>
              <a:ext uri="{FF2B5EF4-FFF2-40B4-BE49-F238E27FC236}">
                <a16:creationId xmlns:a16="http://schemas.microsoft.com/office/drawing/2014/main" id="{F6333B4B-B0DF-B1BF-2245-F4DAF3944C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2448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35000697-D2B3-C1D6-EF5C-F8652E440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CA918D77-4E3B-1AB6-BC0B-1778794F17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C2D4778D-2EC8-B22E-EB88-996BBE7984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66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>
          <a:extLst>
            <a:ext uri="{FF2B5EF4-FFF2-40B4-BE49-F238E27FC236}">
              <a16:creationId xmlns:a16="http://schemas.microsoft.com/office/drawing/2014/main" id="{D88F6AAB-5EDE-0A7D-8434-84F2A3C4F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6:notes">
            <a:extLst>
              <a:ext uri="{FF2B5EF4-FFF2-40B4-BE49-F238E27FC236}">
                <a16:creationId xmlns:a16="http://schemas.microsoft.com/office/drawing/2014/main" id="{B98DB9E7-85D0-70A0-7697-DA9159C01F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" name="Google Shape;111;p6:notes">
            <a:extLst>
              <a:ext uri="{FF2B5EF4-FFF2-40B4-BE49-F238E27FC236}">
                <a16:creationId xmlns:a16="http://schemas.microsoft.com/office/drawing/2014/main" id="{87E9BF1F-23AB-2957-9171-59DB79F1B39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8671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150087F0-BFDC-29BD-BD83-BB9D246A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FB45680F-4A98-0963-29FD-130B64C82A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EAAFDCED-93E2-963E-0507-165CED6AD6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761E8C5-8796-C14D-B263-A91DB0F9537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76565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>
          <a:extLst>
            <a:ext uri="{FF2B5EF4-FFF2-40B4-BE49-F238E27FC236}">
              <a16:creationId xmlns:a16="http://schemas.microsoft.com/office/drawing/2014/main" id="{BAE934C9-B1B0-08DA-F226-CDF4A54DB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4:notes">
            <a:extLst>
              <a:ext uri="{FF2B5EF4-FFF2-40B4-BE49-F238E27FC236}">
                <a16:creationId xmlns:a16="http://schemas.microsoft.com/office/drawing/2014/main" id="{9C67E055-8270-9BCD-E243-790AB482DFE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183" name="Google Shape;183;p14:notes">
            <a:extLst>
              <a:ext uri="{FF2B5EF4-FFF2-40B4-BE49-F238E27FC236}">
                <a16:creationId xmlns:a16="http://schemas.microsoft.com/office/drawing/2014/main" id="{2E13C5BE-90AC-D221-0493-36590B48C94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184" name="Google Shape;184;p14:notes">
            <a:extLst>
              <a:ext uri="{FF2B5EF4-FFF2-40B4-BE49-F238E27FC236}">
                <a16:creationId xmlns:a16="http://schemas.microsoft.com/office/drawing/2014/main" id="{FCC7D9D5-B834-BF14-31C8-1541D97F7D0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3680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>
          <a:extLst>
            <a:ext uri="{FF2B5EF4-FFF2-40B4-BE49-F238E27FC236}">
              <a16:creationId xmlns:a16="http://schemas.microsoft.com/office/drawing/2014/main" id="{C650189F-98DD-626D-01F0-8C2F398EDA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:notes">
            <a:extLst>
              <a:ext uri="{FF2B5EF4-FFF2-40B4-BE49-F238E27FC236}">
                <a16:creationId xmlns:a16="http://schemas.microsoft.com/office/drawing/2014/main" id="{EF5734B2-A7E4-5BDC-FBD8-7A8E81057F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68" name="Google Shape;68;p2:notes">
            <a:extLst>
              <a:ext uri="{FF2B5EF4-FFF2-40B4-BE49-F238E27FC236}">
                <a16:creationId xmlns:a16="http://schemas.microsoft.com/office/drawing/2014/main" id="{3B8C761D-7B58-EEF2-5022-57F8195C47C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/>
          </a:p>
        </p:txBody>
      </p:sp>
      <p:sp>
        <p:nvSpPr>
          <p:cNvPr id="69" name="Google Shape;69;p2:notes">
            <a:extLst>
              <a:ext uri="{FF2B5EF4-FFF2-40B4-BE49-F238E27FC236}">
                <a16:creationId xmlns:a16="http://schemas.microsoft.com/office/drawing/2014/main" id="{508A015E-6810-AE7E-CA43-7701E34BE02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177258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576BF6FA-B6D4-58CD-B92F-8E6A3D49C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08D10A5-C73D-F3AC-E6E2-BEF0E93F91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112C473A-8D2A-9E90-AB28-B4589C14A0E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867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8797D4FE-1A48-74AC-BDB7-457112661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63C86B29-9FD8-F3A9-AEDB-FBAC425484E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F968627B-4E32-DB6C-2058-285FCB0C550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1776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05F47703-73D6-DF74-3335-2ABD53077A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0B683A00-3B43-AE63-7227-B86DACEF443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437B4C62-267F-C269-2F16-F58CD61898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0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9FBE1-D5B1-168E-B3BB-5CE69FA89E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0E510CB-A6F6-1160-0A10-60E9E2EE5B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AA7A06-282D-256F-7EB5-7E8EBC3AA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2CBC44-BDC7-3AED-E676-F1CB5D1B83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tabLst/>
              <a:defRPr/>
            </a:pPr>
            <a:fld id="{00000000-1234-1234-1234-123412341234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  <a:tabLst/>
                <a:defRPr/>
              </a:pPr>
              <a:t>6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91777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CDE986A6-3010-B3ED-D0FA-D2D9F51757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8CC98B46-3A81-8757-AD4E-885639A541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4BEC8A2B-78AF-901C-2797-B35C13EC4A8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14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A388BCD4-18DA-A49F-0F51-B1694B8FA6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F9BBA872-F6CE-D8FB-253B-A11AA91FC5A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79DFD10F-F765-8A72-4782-427FFBE94AC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74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id="{04B7CC24-40AE-7A97-6627-35EA7041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4:notes">
            <a:extLst>
              <a:ext uri="{FF2B5EF4-FFF2-40B4-BE49-F238E27FC236}">
                <a16:creationId xmlns:a16="http://schemas.microsoft.com/office/drawing/2014/main" id="{AF58A52B-A34E-6559-1512-871B7004E20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" name="Google Shape;91;p4:notes">
            <a:extLst>
              <a:ext uri="{FF2B5EF4-FFF2-40B4-BE49-F238E27FC236}">
                <a16:creationId xmlns:a16="http://schemas.microsoft.com/office/drawing/2014/main" id="{86BAD52B-7F35-A369-8D7E-2CE32409BB5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88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7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Google Shape;15;p18"/>
          <p:cNvSpPr txBox="1"/>
          <p:nvPr/>
        </p:nvSpPr>
        <p:spPr>
          <a:xfrm>
            <a:off x="415600" y="1680001"/>
            <a:ext cx="11360800" cy="488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8"/>
          <p:cNvSpPr/>
          <p:nvPr/>
        </p:nvSpPr>
        <p:spPr>
          <a:xfrm>
            <a:off x="0" y="0"/>
            <a:ext cx="12192000" cy="96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18"/>
          <p:cNvSpPr>
            <a:spLocks noGrp="1"/>
          </p:cNvSpPr>
          <p:nvPr>
            <p:ph type="pic" idx="2"/>
          </p:nvPr>
        </p:nvSpPr>
        <p:spPr>
          <a:xfrm>
            <a:off x="491967" y="1430167"/>
            <a:ext cx="5484000" cy="44692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8" name="Google Shape;18;p18"/>
          <p:cNvSpPr txBox="1">
            <a:spLocks noGrp="1"/>
          </p:cNvSpPr>
          <p:nvPr>
            <p:ph type="title"/>
          </p:nvPr>
        </p:nvSpPr>
        <p:spPr>
          <a:xfrm>
            <a:off x="6224133" y="1441633"/>
            <a:ext cx="5488000" cy="445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8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835" y="0"/>
            <a:ext cx="3155597" cy="9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5621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  <p15:guide id="3" pos="227">
          <p15:clr>
            <a:srgbClr val="E46962"/>
          </p15:clr>
        </p15:guide>
        <p15:guide id="4" pos="5533">
          <p15:clr>
            <a:srgbClr val="E46962"/>
          </p15:clr>
        </p15:guide>
        <p15:guide id="5" orient="horz" pos="227">
          <p15:clr>
            <a:srgbClr val="E46962"/>
          </p15:clr>
        </p15:guide>
        <p15:guide id="6" orient="horz" pos="3014">
          <p15:clr>
            <a:srgbClr val="E46962"/>
          </p15:clr>
        </p15:guide>
        <p15:guide id="7" pos="1016">
          <p15:clr>
            <a:srgbClr val="E46962"/>
          </p15:clr>
        </p15:guide>
        <p15:guide id="8" pos="1129">
          <p15:clr>
            <a:srgbClr val="E46962"/>
          </p15:clr>
        </p15:guide>
        <p15:guide id="9" pos="1921">
          <p15:clr>
            <a:srgbClr val="E46962"/>
          </p15:clr>
        </p15:guide>
        <p15:guide id="10" pos="2034">
          <p15:clr>
            <a:srgbClr val="E46962"/>
          </p15:clr>
        </p15:guide>
        <p15:guide id="11" pos="2823">
          <p15:clr>
            <a:srgbClr val="E46962"/>
          </p15:clr>
        </p15:guide>
        <p15:guide id="12" pos="2937">
          <p15:clr>
            <a:srgbClr val="E46962"/>
          </p15:clr>
        </p15:guide>
        <p15:guide id="13" pos="3726">
          <p15:clr>
            <a:srgbClr val="E46962"/>
          </p15:clr>
        </p15:guide>
        <p15:guide id="14" pos="3839">
          <p15:clr>
            <a:srgbClr val="E46962"/>
          </p15:clr>
        </p15:guide>
        <p15:guide id="15" pos="4631">
          <p15:clr>
            <a:srgbClr val="E46962"/>
          </p15:clr>
        </p15:guide>
        <p15:guide id="16" pos="4744">
          <p15:clr>
            <a:srgbClr val="E46962"/>
          </p15:clr>
        </p15:guide>
        <p15:guide id="17" orient="horz" pos="680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">
  <p:cSld name="Green Them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" name="Google Shape;22;p19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" name="Google Shape;23;p19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9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19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| 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endParaRPr lang="en-GB" sz="1333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50980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Green Theme / With Image">
  <p:cSld name="Green Theme / With Imag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0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0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9" name="Google Shape;29;p20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20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Arial"/>
              <a:buNone/>
              <a:defRPr sz="3200" b="1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20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32" name="Google Shape;32;p20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15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ue Theme">
  <p:cSld name="Blue Theme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22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5" name="Google Shape;45;p22" title="Micro-bit_Logo_Secondary_Green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600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Google Shape;46;p22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sz="3200" b="1" i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2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1058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urple Theme">
  <p:cSld name="Purple Theme">
    <p:bg>
      <p:bgPr>
        <a:solidFill>
          <a:schemeClr val="accent1"/>
        </a:solidFill>
        <a:effectLst/>
      </p:bgPr>
    </p:bg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23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1" name="Google Shape;51;p23" title="Micro-bit_Logo_Secondary_White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0"/>
            <a:ext cx="3155597" cy="96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23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32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3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tx1"/>
                </a:solidFill>
              </a:rPr>
              <a:t>micro:bit</a:t>
            </a:r>
            <a:r>
              <a:rPr lang="en-GB" sz="1333" b="1" dirty="0">
                <a:solidFill>
                  <a:schemeClr val="tx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r>
              <a:rPr lang="en-GB" sz="1333" b="1" i="0" u="none" strike="noStrike" cap="none" dirty="0">
                <a:solidFill>
                  <a:schemeClr val="tx1"/>
                </a:solidFill>
                <a:latin typeface="+mn-lt"/>
                <a:ea typeface="Arial"/>
                <a:cs typeface="Arial"/>
                <a:sym typeface="Arial"/>
              </a:rPr>
              <a:t> DRAFT MATERIALS</a:t>
            </a:r>
            <a:endParaRPr sz="1333" b="1" dirty="0">
              <a:solidFill>
                <a:schemeClr val="tx1"/>
              </a:solidFill>
            </a:endParaRPr>
          </a:p>
        </p:txBody>
      </p:sp>
      <p:sp>
        <p:nvSpPr>
          <p:cNvPr id="54" name="Google Shape;54;p23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>
                <a:solidFill>
                  <a:schemeClr val="lt1"/>
                </a:solidFill>
              </a:defRPr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>
                <a:solidFill>
                  <a:schemeClr val="lt1"/>
                </a:solidFill>
              </a:defRPr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Clr>
                <a:schemeClr val="lt1"/>
              </a:buClr>
              <a:buSzPts val="1350"/>
              <a:buChar char="•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5" name="Google Shape;55;p23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449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Red Theme">
  <p:cSld name="Red Theme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1"/>
          <p:cNvSpPr/>
          <p:nvPr/>
        </p:nvSpPr>
        <p:spPr>
          <a:xfrm>
            <a:off x="0" y="6379200"/>
            <a:ext cx="12192000" cy="480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21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21" title="Microbit_Logo_Secondary_Red.png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9535" y="1"/>
            <a:ext cx="3155599" cy="96000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480000" y="0"/>
            <a:ext cx="7406400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80000" rIns="0" bIns="1800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Arial"/>
              <a:buNone/>
              <a:defRPr sz="3200" b="1" i="0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9" name="Google Shape;39;p21"/>
          <p:cNvSpPr txBox="1"/>
          <p:nvPr/>
        </p:nvSpPr>
        <p:spPr>
          <a:xfrm>
            <a:off x="491967" y="6384333"/>
            <a:ext cx="9309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r>
              <a:rPr lang="en-GB" sz="1333" b="1" dirty="0" err="1">
                <a:solidFill>
                  <a:schemeClr val="lt1"/>
                </a:solidFill>
              </a:rPr>
              <a:t>micro:bit</a:t>
            </a:r>
            <a:r>
              <a:rPr lang="en-GB" sz="1333" b="1" dirty="0">
                <a:solidFill>
                  <a:schemeClr val="lt1"/>
                </a:solidFill>
              </a:rPr>
              <a:t> | </a:t>
            </a:r>
            <a:r>
              <a:rPr lang="en-GB" sz="1333" b="1" i="0" u="none" strike="noStrike" cap="none" dirty="0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Developing AI literacy with the </a:t>
            </a:r>
            <a:r>
              <a:rPr lang="en-GB" sz="1333" b="1" i="0" u="none" strike="noStrike" cap="none" dirty="0" err="1">
                <a:solidFill>
                  <a:schemeClr val="lt1"/>
                </a:solidFill>
                <a:latin typeface="+mn-lt"/>
                <a:ea typeface="Arial"/>
                <a:cs typeface="Arial"/>
                <a:sym typeface="Arial"/>
              </a:rPr>
              <a:t>micro:bit</a:t>
            </a:r>
            <a:endParaRPr sz="1333" b="1" dirty="0">
              <a:solidFill>
                <a:schemeClr val="lt1"/>
              </a:solidFill>
            </a:endParaRPr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1"/>
          </p:nvPr>
        </p:nvSpPr>
        <p:spPr>
          <a:xfrm>
            <a:off x="480000" y="960767"/>
            <a:ext cx="5496000" cy="49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23323" algn="l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1pPr>
            <a:lvl2pPr marL="1219170" lvl="1" indent="-4063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200"/>
              <a:buChar char="•"/>
              <a:defRPr/>
            </a:lvl2pPr>
            <a:lvl3pPr marL="1828754" lvl="2" indent="-423323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400"/>
              <a:buChar char="•"/>
              <a:defRPr/>
            </a:lvl3pPr>
            <a:lvl4pPr marL="2438339" lvl="3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4pPr>
            <a:lvl5pPr marL="3047924" lvl="4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5pPr>
            <a:lvl6pPr marL="3657509" lvl="5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6pPr>
            <a:lvl7pPr marL="4267093" lvl="6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7pPr>
            <a:lvl8pPr marL="4876678" lvl="7" indent="-419090" algn="l">
              <a:lnSpc>
                <a:spcPct val="90000"/>
              </a:lnSpc>
              <a:spcBef>
                <a:spcPts val="2133"/>
              </a:spcBef>
              <a:spcAft>
                <a:spcPts val="0"/>
              </a:spcAft>
              <a:buSzPts val="1350"/>
              <a:buChar char="•"/>
              <a:defRPr/>
            </a:lvl8pPr>
            <a:lvl9pPr marL="5486263" lvl="8" indent="-419090" algn="l">
              <a:lnSpc>
                <a:spcPct val="90000"/>
              </a:lnSpc>
              <a:spcBef>
                <a:spcPts val="2133"/>
              </a:spcBef>
              <a:spcAft>
                <a:spcPts val="1067"/>
              </a:spcAft>
              <a:buSzPts val="135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>
            <a:spLocks noGrp="1"/>
          </p:cNvSpPr>
          <p:nvPr>
            <p:ph type="pic" idx="2"/>
          </p:nvPr>
        </p:nvSpPr>
        <p:spPr>
          <a:xfrm>
            <a:off x="6217467" y="960767"/>
            <a:ext cx="5494400" cy="4938400"/>
          </a:xfrm>
          <a:prstGeom prst="roundRect">
            <a:avLst>
              <a:gd name="adj" fmla="val 2684"/>
            </a:avLst>
          </a:prstGeom>
          <a:noFill/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824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title"/>
          </p:nvPr>
        </p:nvSpPr>
        <p:spPr>
          <a:xfrm>
            <a:off x="480000" y="480000"/>
            <a:ext cx="93216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048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4325" algn="l" rtl="0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4325" algn="l" rtl="0">
              <a:lnSpc>
                <a:spcPct val="90000"/>
              </a:lnSpc>
              <a:spcBef>
                <a:spcPts val="1600"/>
              </a:spcBef>
              <a:spcAft>
                <a:spcPts val="80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/>
          <p:nvPr/>
        </p:nvSpPr>
        <p:spPr>
          <a:xfrm>
            <a:off x="11231992" y="6379200"/>
            <a:ext cx="480000" cy="48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-GB" sz="1333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t>‹#›</a:t>
            </a:fld>
            <a:endParaRPr sz="1333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01476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27">
          <p15:clr>
            <a:srgbClr val="E46962"/>
          </p15:clr>
        </p15:guide>
        <p15:guide id="2" orient="horz" pos="227">
          <p15:clr>
            <a:srgbClr val="E46962"/>
          </p15:clr>
        </p15:guide>
        <p15:guide id="3" pos="1016">
          <p15:clr>
            <a:srgbClr val="E46962"/>
          </p15:clr>
        </p15:guide>
        <p15:guide id="4" pos="1129">
          <p15:clr>
            <a:srgbClr val="E46962"/>
          </p15:clr>
        </p15:guide>
        <p15:guide id="5" pos="1921">
          <p15:clr>
            <a:srgbClr val="E46962"/>
          </p15:clr>
        </p15:guide>
        <p15:guide id="6" pos="2034">
          <p15:clr>
            <a:srgbClr val="E46962"/>
          </p15:clr>
        </p15:guide>
        <p15:guide id="7" pos="2823">
          <p15:clr>
            <a:srgbClr val="E46962"/>
          </p15:clr>
        </p15:guide>
        <p15:guide id="8" pos="2937">
          <p15:clr>
            <a:srgbClr val="E46962"/>
          </p15:clr>
        </p15:guide>
        <p15:guide id="9" pos="3726">
          <p15:clr>
            <a:srgbClr val="E46962"/>
          </p15:clr>
        </p15:guide>
        <p15:guide id="10" pos="3839">
          <p15:clr>
            <a:srgbClr val="E46962"/>
          </p15:clr>
        </p15:guide>
        <p15:guide id="11" pos="4631">
          <p15:clr>
            <a:srgbClr val="E46962"/>
          </p15:clr>
        </p15:guide>
        <p15:guide id="12" pos="4744">
          <p15:clr>
            <a:srgbClr val="E46962"/>
          </p15:clr>
        </p15:guide>
        <p15:guide id="13" pos="5533">
          <p15:clr>
            <a:srgbClr val="E46962"/>
          </p15:clr>
        </p15:guide>
        <p15:guide id="14" orient="horz" pos="454">
          <p15:clr>
            <a:srgbClr val="E46962"/>
          </p15:clr>
        </p15:guide>
        <p15:guide id="15" orient="horz" pos="1620">
          <p15:clr>
            <a:srgbClr val="E46962"/>
          </p15:clr>
        </p15:guide>
        <p15:guide id="16" orient="horz" pos="3240">
          <p15:clr>
            <a:srgbClr val="E46962"/>
          </p15:clr>
        </p15:guide>
        <p15:guide id="17" orient="horz" pos="3014">
          <p15:clr>
            <a:srgbClr val="E46962"/>
          </p15:clr>
        </p15:guide>
        <p15:guide id="18" orient="horz" pos="2787">
          <p15:clr>
            <a:srgbClr val="E46962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creativecommons.org/licenses/by-sa/4.0/" TargetMode="External"/><Relationship Id="rId5" Type="http://schemas.openxmlformats.org/officeDocument/2006/relationships/hyperlink" Target="https://microbit.org/teach/" TargetMode="Externa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svg"/><Relationship Id="rId5" Type="http://schemas.openxmlformats.org/officeDocument/2006/relationships/image" Target="../media/image27.svg"/><Relationship Id="rId4" Type="http://schemas.openxmlformats.org/officeDocument/2006/relationships/image" Target="../media/image2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hyperlink" Target="https://createai.microbit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>
          <a:extLst>
            <a:ext uri="{FF2B5EF4-FFF2-40B4-BE49-F238E27FC236}">
              <a16:creationId xmlns:a16="http://schemas.microsoft.com/office/drawing/2014/main" id="{D0F23268-C302-B9D7-3FF6-6007FEEF4A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" descr="micro:bit logo">
            <a:extLst>
              <a:ext uri="{FF2B5EF4-FFF2-40B4-BE49-F238E27FC236}">
                <a16:creationId xmlns:a16="http://schemas.microsoft.com/office/drawing/2014/main" id="{B8AC2853-BA1C-7049-BCBC-8DE1660B4259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91949" y="69501"/>
            <a:ext cx="1814967" cy="1075967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">
            <a:extLst>
              <a:ext uri="{FF2B5EF4-FFF2-40B4-BE49-F238E27FC236}">
                <a16:creationId xmlns:a16="http://schemas.microsoft.com/office/drawing/2014/main" id="{03F19658-F626-C14D-99E2-801B236943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/>
          <a:stretch/>
        </p:blipFill>
        <p:spPr>
          <a:xfrm>
            <a:off x="0" y="1779107"/>
            <a:ext cx="4889498" cy="269976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9669FEFF-D906-F633-3E65-9C87715632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274733" y="1306001"/>
            <a:ext cx="6553200" cy="33091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/>
            <a:r>
              <a:rPr lang="en-GB" sz="2400" b="0" dirty="0">
                <a:solidFill>
                  <a:srgbClr val="00A000"/>
                </a:solidFill>
              </a:rPr>
              <a:t>Developing AI literacy with the </a:t>
            </a:r>
            <a:r>
              <a:rPr lang="en-GB" sz="2400" b="0" dirty="0" err="1">
                <a:solidFill>
                  <a:srgbClr val="00A000"/>
                </a:solidFill>
              </a:rPr>
              <a:t>micro:bit</a:t>
            </a:r>
            <a:br>
              <a:rPr lang="en-GB" sz="2400" b="0" dirty="0">
                <a:solidFill>
                  <a:srgbClr val="00A000"/>
                </a:solidFill>
              </a:rPr>
            </a:br>
            <a:br>
              <a:rPr lang="en-GB" sz="3200" dirty="0"/>
            </a:br>
            <a:r>
              <a:rPr lang="en-GB" sz="3200" dirty="0"/>
              <a:t>NEW </a:t>
            </a:r>
            <a:r>
              <a:rPr lang="en-GB" sz="3200" b="0" dirty="0"/>
              <a:t>Lesson 6</a:t>
            </a:r>
            <a:br>
              <a:rPr lang="en-GB" sz="4800" dirty="0"/>
            </a:br>
            <a:r>
              <a:rPr lang="en-GB" sz="4800" dirty="0"/>
              <a:t>Exploring ML: making improvements</a:t>
            </a:r>
            <a:endParaRPr dirty="0"/>
          </a:p>
        </p:txBody>
      </p:sp>
      <p:sp>
        <p:nvSpPr>
          <p:cNvPr id="61" name="Google Shape;61;p1">
            <a:extLst>
              <a:ext uri="{FF2B5EF4-FFF2-40B4-BE49-F238E27FC236}">
                <a16:creationId xmlns:a16="http://schemas.microsoft.com/office/drawing/2014/main" id="{A610920B-E88C-5A71-E0D4-DBE6C9B39614}"/>
              </a:ext>
            </a:extLst>
          </p:cNvPr>
          <p:cNvSpPr txBox="1"/>
          <p:nvPr/>
        </p:nvSpPr>
        <p:spPr>
          <a:xfrm>
            <a:off x="6224000" y="5169168"/>
            <a:ext cx="5488000" cy="1230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Updated July 2026. Visit 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  <a:hlinkClick r:id="rId5"/>
              </a:rPr>
              <a:t>https://microbit.org/teach/</a:t>
            </a:r>
            <a:r>
              <a:rPr lang="en-GB" sz="1333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for the most up-to-date resources.</a:t>
            </a:r>
          </a:p>
          <a:p>
            <a:pPr defTabSz="1219170">
              <a:buClr>
                <a:srgbClr val="000000"/>
              </a:buClr>
              <a:buSzPts val="800"/>
            </a:pPr>
            <a:endParaRPr lang="en-GB"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  <a:buSzPts val="800"/>
            </a:pP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This content is published by the </a:t>
            </a:r>
            <a:r>
              <a:rPr lang="en-GB" sz="1333" kern="0" dirty="0" err="1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Micro:bit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Educational Foundation under a </a:t>
            </a:r>
            <a:r>
              <a:rPr lang="en-GB" sz="1333" u="sng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Creative Commons Attribution-ShareAlike 4.0 International (CC BY-SA 4.0)</a:t>
            </a:r>
            <a:r>
              <a:rPr lang="en-GB" sz="1333" kern="0" dirty="0">
                <a:solidFill>
                  <a:srgbClr val="00A000"/>
                </a:solidFill>
                <a:latin typeface="Arial"/>
                <a:ea typeface="Arial"/>
                <a:cs typeface="Arial"/>
                <a:sym typeface="Arial"/>
              </a:rPr>
              <a:t> licence</a:t>
            </a:r>
            <a:endParaRPr sz="1333" kern="0" dirty="0">
              <a:solidFill>
                <a:srgbClr val="00A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>
            <a:extLst>
              <a:ext uri="{FF2B5EF4-FFF2-40B4-BE49-F238E27FC236}">
                <a16:creationId xmlns:a16="http://schemas.microsoft.com/office/drawing/2014/main" id="{0C48EE70-3C77-0368-EBF2-49F4E6F438C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1409045" y="11977568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defTabSz="1219170"/>
            <a:fld id="{00000000-1234-1234-1234-123412341234}" type="slidenum">
              <a:rPr lang="en-GB" kern="0">
                <a:solidFill>
                  <a:srgbClr val="000000"/>
                </a:solidFill>
              </a:rPr>
              <a:pPr defTabSz="1219170"/>
              <a:t>1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642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71686333-5E53-9528-B8F3-99E856B322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1B66697-8A44-BBB7-457D-1CC4A916F7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6F0E159-171D-5ECC-39AD-671F9F3FBF3D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EF1565D-317F-90D6-A63F-86F0AB271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3085" y="257984"/>
            <a:ext cx="6264932" cy="960000"/>
          </a:xfrm>
        </p:spPr>
        <p:txBody>
          <a:bodyPr/>
          <a:lstStyle/>
          <a:p>
            <a:r>
              <a:rPr lang="en-US" dirty="0">
                <a:solidFill>
                  <a:schemeClr val="dk1"/>
                </a:solidFill>
              </a:rPr>
              <a:t>Optional: improve your model – diverse data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CDF3816C-ED1A-FC26-B4C6-858726D1F960}"/>
              </a:ext>
            </a:extLst>
          </p:cNvPr>
          <p:cNvSpPr txBox="1">
            <a:spLocks/>
          </p:cNvSpPr>
          <p:nvPr/>
        </p:nvSpPr>
        <p:spPr>
          <a:xfrm>
            <a:off x="191976" y="1261145"/>
            <a:ext cx="11808048" cy="174231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Collect data from different people for each action to increase the diversity of your data samples. Make sure the </a:t>
            </a:r>
            <a:r>
              <a:rPr lang="en-GB" sz="2400" kern="0" dirty="0" err="1"/>
              <a:t>micro:bit</a:t>
            </a:r>
            <a:r>
              <a:rPr lang="en-GB" sz="2400" kern="0" dirty="0"/>
              <a:t> is worn in the same orientation.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kern="0" dirty="0"/>
              <a:t>Re-train and re-test each time you alter your data set.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400" b="1" kern="0" dirty="0"/>
              <a:t>Repeat until your model is improved</a:t>
            </a:r>
            <a:r>
              <a:rPr lang="en-GB" sz="2400" kern="0" dirty="0"/>
              <a:t>.</a:t>
            </a:r>
          </a:p>
        </p:txBody>
      </p:sp>
      <p:pic>
        <p:nvPicPr>
          <p:cNvPr id="5" name="Picture 4" descr="Collect data and test model ">
            <a:extLst>
              <a:ext uri="{FF2B5EF4-FFF2-40B4-BE49-F238E27FC236}">
                <a16:creationId xmlns:a16="http://schemas.microsoft.com/office/drawing/2014/main" id="{6675FD4F-647D-B1BB-80EF-C82E70C8E8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0" y="3860723"/>
            <a:ext cx="10363200" cy="2267448"/>
          </a:xfrm>
          <a:prstGeom prst="rect">
            <a:avLst/>
          </a:prstGeom>
        </p:spPr>
      </p:pic>
      <p:sp>
        <p:nvSpPr>
          <p:cNvPr id="7" name="Doughnut 6" descr="Collect data and test model ">
            <a:extLst>
              <a:ext uri="{FF2B5EF4-FFF2-40B4-BE49-F238E27FC236}">
                <a16:creationId xmlns:a16="http://schemas.microsoft.com/office/drawing/2014/main" id="{2E027A21-EE06-2C61-F2CB-E972FF060A2C}"/>
              </a:ext>
            </a:extLst>
          </p:cNvPr>
          <p:cNvSpPr/>
          <p:nvPr/>
        </p:nvSpPr>
        <p:spPr>
          <a:xfrm>
            <a:off x="2583085" y="3319273"/>
            <a:ext cx="4586868" cy="2999232"/>
          </a:xfrm>
          <a:prstGeom prst="donut">
            <a:avLst>
              <a:gd name="adj" fmla="val 3266"/>
            </a:avLst>
          </a:prstGeom>
          <a:solidFill>
            <a:srgbClr val="7BCDC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76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>
          <a:extLst>
            <a:ext uri="{FF2B5EF4-FFF2-40B4-BE49-F238E27FC236}">
              <a16:creationId xmlns:a16="http://schemas.microsoft.com/office/drawing/2014/main" id="{B1AD4DC7-78A5-F9A2-1B09-1875E1EDA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E739DFA-E579-EAB7-062C-C406E7BF7C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solidFill>
                <a:srgbClr val="7BCDC2"/>
              </a:solidFill>
            </a:endParaRPr>
          </a:p>
        </p:txBody>
      </p:sp>
      <p:sp>
        <p:nvSpPr>
          <p:cNvPr id="6" name="Google Shape;93;p4">
            <a:extLst>
              <a:ext uri="{FF2B5EF4-FFF2-40B4-BE49-F238E27FC236}">
                <a16:creationId xmlns:a16="http://schemas.microsoft.com/office/drawing/2014/main" id="{5EB13F9E-FA00-E788-6118-D5EB54068C4B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latin typeface="Arial"/>
                <a:ea typeface="Arial"/>
                <a:cs typeface="Arial"/>
                <a:sym typeface="Arial"/>
              </a:rPr>
              <a:t>Share</a:t>
            </a:r>
            <a:endParaRPr sz="320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6">
            <a:extLst>
              <a:ext uri="{FF2B5EF4-FFF2-40B4-BE49-F238E27FC236}">
                <a16:creationId xmlns:a16="http://schemas.microsoft.com/office/drawing/2014/main" id="{394138A4-EE4A-013C-B809-87A75E8244A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8346" y="257984"/>
            <a:ext cx="4036413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Save your changes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14" name="Google Shape;114;p6">
            <a:extLst>
              <a:ext uri="{FF2B5EF4-FFF2-40B4-BE49-F238E27FC236}">
                <a16:creationId xmlns:a16="http://schemas.microsoft.com/office/drawing/2014/main" id="{2ADC5A6C-C430-966E-C7E7-2903C5F3B72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78230" y="1085605"/>
            <a:ext cx="5927969" cy="36430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Make sure you </a:t>
            </a:r>
            <a:r>
              <a:rPr lang="en-GB" sz="2267" b="1" dirty="0"/>
              <a:t>save</a:t>
            </a:r>
            <a:r>
              <a:rPr lang="en-GB" sz="2267" dirty="0"/>
              <a:t> your </a:t>
            </a:r>
            <a:r>
              <a:rPr lang="en-GB" sz="2267" dirty="0" err="1"/>
              <a:t>CreateAI</a:t>
            </a:r>
            <a:r>
              <a:rPr lang="en-GB" sz="2267" dirty="0"/>
              <a:t> project </a:t>
            </a:r>
            <a:r>
              <a:rPr lang="en-GB" sz="2267" b="1" dirty="0"/>
              <a:t>AGAIN</a:t>
            </a:r>
            <a:r>
              <a:rPr lang="en-GB" sz="2267" dirty="0"/>
              <a:t> in a location you can access, using a meaningful and unique name. 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Your changes will be needed in the next lesson.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-GB" sz="2267" dirty="0"/>
              <a:t>Downloading a hex file is the most reliable way to save work. </a:t>
            </a:r>
            <a:endParaRPr sz="2267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E056083-0441-E272-C1E4-E8D340D321FF}"/>
              </a:ext>
            </a:extLst>
          </p:cNvPr>
          <p:cNvSpPr txBox="1"/>
          <p:nvPr/>
        </p:nvSpPr>
        <p:spPr>
          <a:xfrm>
            <a:off x="503056" y="4900249"/>
            <a:ext cx="6003144" cy="132343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dirty="0"/>
              <a:t>NOTE: If you use the same file name, a number will be added to the name. For example, a project saved as “Hana” multiple times will be listed as </a:t>
            </a:r>
            <a:br>
              <a:rPr lang="en-GB" sz="2000" dirty="0"/>
            </a:br>
            <a:r>
              <a:rPr lang="en-GB" sz="2000" dirty="0"/>
              <a:t>“</a:t>
            </a:r>
            <a:r>
              <a:rPr lang="en-GB" sz="2000" dirty="0" err="1"/>
              <a:t>microbit</a:t>
            </a:r>
            <a:r>
              <a:rPr lang="en-GB" sz="2000" dirty="0"/>
              <a:t>-Hana(1).hex”, “</a:t>
            </a:r>
            <a:r>
              <a:rPr lang="en-GB" sz="2000" dirty="0" err="1"/>
              <a:t>microbit</a:t>
            </a:r>
            <a:r>
              <a:rPr lang="en-GB" sz="2000" dirty="0"/>
              <a:t>-Hana(2).hex”.</a:t>
            </a:r>
          </a:p>
        </p:txBody>
      </p:sp>
      <p:pic>
        <p:nvPicPr>
          <p:cNvPr id="4" name="Picture 3" descr="Save button used in web version of CreateAI">
            <a:extLst>
              <a:ext uri="{FF2B5EF4-FFF2-40B4-BE49-F238E27FC236}">
                <a16:creationId xmlns:a16="http://schemas.microsoft.com/office/drawing/2014/main" id="{E70F7ECF-E9C7-0CC1-0C99-E91257EF0D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75498" y="1085604"/>
            <a:ext cx="2745861" cy="1278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082B39B-9558-46E6-EC02-BC13E464AF90}"/>
              </a:ext>
            </a:extLst>
          </p:cNvPr>
          <p:cNvSpPr txBox="1"/>
          <p:nvPr/>
        </p:nvSpPr>
        <p:spPr>
          <a:xfrm>
            <a:off x="9891839" y="148583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pic>
        <p:nvPicPr>
          <p:cNvPr id="8" name="Picture 7" descr="The 3 line menu button top-right in tablet apps">
            <a:extLst>
              <a:ext uri="{FF2B5EF4-FFF2-40B4-BE49-F238E27FC236}">
                <a16:creationId xmlns:a16="http://schemas.microsoft.com/office/drawing/2014/main" id="{FEFC54CD-A154-E5E6-5A92-4DF6ED71B62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7162"/>
          <a:stretch>
            <a:fillRect/>
          </a:stretch>
        </p:blipFill>
        <p:spPr>
          <a:xfrm>
            <a:off x="6963422" y="2831540"/>
            <a:ext cx="2745861" cy="96834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C4DDA8-B349-0104-D765-7D4388E56F24}"/>
              </a:ext>
            </a:extLst>
          </p:cNvPr>
          <p:cNvSpPr txBox="1"/>
          <p:nvPr/>
        </p:nvSpPr>
        <p:spPr>
          <a:xfrm>
            <a:off x="9891838" y="3069490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apps</a:t>
            </a:r>
          </a:p>
        </p:txBody>
      </p:sp>
      <p:pic>
        <p:nvPicPr>
          <p:cNvPr id="10" name="Picture 9" descr="The ‘Share’ option used to save HEX files in the iPad app">
            <a:extLst>
              <a:ext uri="{FF2B5EF4-FFF2-40B4-BE49-F238E27FC236}">
                <a16:creationId xmlns:a16="http://schemas.microsoft.com/office/drawing/2014/main" id="{463F8F66-DC32-8C94-027B-98A1077CC99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832" r="6139" b="79888"/>
          <a:stretch>
            <a:fillRect/>
          </a:stretch>
        </p:blipFill>
        <p:spPr>
          <a:xfrm>
            <a:off x="7405355" y="4026461"/>
            <a:ext cx="2297413" cy="11540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ABD810D-722E-F811-3FA6-60FD86A1F4AC}"/>
              </a:ext>
            </a:extLst>
          </p:cNvPr>
          <p:cNvSpPr txBox="1"/>
          <p:nvPr/>
        </p:nvSpPr>
        <p:spPr>
          <a:xfrm>
            <a:off x="9891838" y="4357277"/>
            <a:ext cx="21202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iPad: Share</a:t>
            </a:r>
          </a:p>
        </p:txBody>
      </p:sp>
      <p:pic>
        <p:nvPicPr>
          <p:cNvPr id="12" name="Picture 11" descr="The ‘Save to Files’ option used to save files in the Android app">
            <a:extLst>
              <a:ext uri="{FF2B5EF4-FFF2-40B4-BE49-F238E27FC236}">
                <a16:creationId xmlns:a16="http://schemas.microsoft.com/office/drawing/2014/main" id="{A41E2961-EF73-2561-D00B-8CB53876CF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7342" t="11726" b="74744"/>
          <a:stretch>
            <a:fillRect/>
          </a:stretch>
        </p:blipFill>
        <p:spPr>
          <a:xfrm>
            <a:off x="7423946" y="5336702"/>
            <a:ext cx="2260233" cy="92788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63A8EEB4-0A54-76C3-F871-65397F598887}"/>
              </a:ext>
            </a:extLst>
          </p:cNvPr>
          <p:cNvSpPr txBox="1"/>
          <p:nvPr/>
        </p:nvSpPr>
        <p:spPr>
          <a:xfrm>
            <a:off x="9891837" y="5402450"/>
            <a:ext cx="2457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Android:</a:t>
            </a:r>
            <a:br>
              <a:rPr lang="en-US" sz="2400" dirty="0"/>
            </a:br>
            <a:r>
              <a:rPr lang="en-US" sz="2400" dirty="0"/>
              <a:t>Save to Files</a:t>
            </a:r>
          </a:p>
        </p:txBody>
      </p:sp>
    </p:spTree>
    <p:extLst>
      <p:ext uri="{BB962C8B-B14F-4D97-AF65-F5344CB8AC3E}">
        <p14:creationId xmlns:p14="http://schemas.microsoft.com/office/powerpoint/2010/main" val="850598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9112FD-CF7E-41D9-7F33-5F9C685F9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B037679-9A5D-8738-8FA3-024D6185C7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Think Reflect on your learning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D5365C11-8B76-8E12-FF8A-58D8473C82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C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46045118-298C-26C0-D21E-D65610CFBF1C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CC0364"/>
                </a:solidFill>
                <a:latin typeface="Arial"/>
                <a:ea typeface="Arial"/>
                <a:cs typeface="Arial"/>
                <a:sym typeface="Arial"/>
              </a:rPr>
              <a:t>Think</a:t>
            </a:r>
            <a:endParaRPr sz="3200" kern="0">
              <a:solidFill>
                <a:srgbClr val="CC0364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F259C8B7-615C-A4B1-92FB-10BDCDEE0935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Reflect on your learning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7" name="Google Shape;187;p14">
            <a:extLst>
              <a:ext uri="{FF2B5EF4-FFF2-40B4-BE49-F238E27FC236}">
                <a16:creationId xmlns:a16="http://schemas.microsoft.com/office/drawing/2014/main" id="{5563EF10-3B94-6008-C731-DE55798FD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572787" y="3183354"/>
            <a:ext cx="5523213" cy="1234017"/>
            <a:chOff x="368559" y="3146224"/>
            <a:chExt cx="4122000" cy="900000"/>
          </a:xfrm>
        </p:grpSpPr>
        <p:sp>
          <p:nvSpPr>
            <p:cNvPr id="188" name="Google Shape;188;p14">
              <a:extLst>
                <a:ext uri="{FF2B5EF4-FFF2-40B4-BE49-F238E27FC236}">
                  <a16:creationId xmlns:a16="http://schemas.microsoft.com/office/drawing/2014/main" id="{345A5F4D-D99E-D817-45C4-F77968107CB9}"/>
                </a:ext>
              </a:extLst>
            </p:cNvPr>
            <p:cNvSpPr/>
            <p:nvPr/>
          </p:nvSpPr>
          <p:spPr>
            <a:xfrm>
              <a:off x="368559" y="3146224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b="1" kern="0" dirty="0">
                  <a:solidFill>
                    <a:schemeClr val="bg1"/>
                  </a:solidFill>
                  <a:cs typeface="Arial"/>
                  <a:sym typeface="Arial"/>
                </a:rPr>
                <a:t>Can you compare accuracy of your ML models using a record card?</a:t>
              </a:r>
              <a:endParaRPr lang="en-GB" kern="0" dirty="0">
                <a:solidFill>
                  <a:schemeClr val="bg1"/>
                </a:solidFill>
                <a:cs typeface="Arial"/>
                <a:sym typeface="Arial"/>
              </a:endParaRPr>
            </a:p>
          </p:txBody>
        </p:sp>
        <p:pic>
          <p:nvPicPr>
            <p:cNvPr id="189" name="Google Shape;189;p14">
              <a:extLst>
                <a:ext uri="{FF2B5EF4-FFF2-40B4-BE49-F238E27FC236}">
                  <a16:creationId xmlns:a16="http://schemas.microsoft.com/office/drawing/2014/main" id="{5B908567-85ED-B2C6-3AB4-A50B8D2AA6F0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5321" y="327624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93" name="Google Shape;193;p14">
            <a:extLst>
              <a:ext uri="{FF2B5EF4-FFF2-40B4-BE49-F238E27FC236}">
                <a16:creationId xmlns:a16="http://schemas.microsoft.com/office/drawing/2014/main" id="{E40715F8-DD2D-0025-10DE-92C51E4DA3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00000" y="1813168"/>
            <a:ext cx="5496000" cy="1200000"/>
            <a:chOff x="386274" y="1065055"/>
            <a:chExt cx="4122000" cy="900000"/>
          </a:xfrm>
        </p:grpSpPr>
        <p:sp>
          <p:nvSpPr>
            <p:cNvPr id="194" name="Google Shape;194;p14">
              <a:extLst>
                <a:ext uri="{FF2B5EF4-FFF2-40B4-BE49-F238E27FC236}">
                  <a16:creationId xmlns:a16="http://schemas.microsoft.com/office/drawing/2014/main" id="{52BC1AA2-1615-CA92-F553-3CA88AB425D1}"/>
                </a:ext>
              </a:extLst>
            </p:cNvPr>
            <p:cNvSpPr/>
            <p:nvPr/>
          </p:nvSpPr>
          <p:spPr>
            <a:xfrm>
              <a:off x="386274" y="1065055"/>
              <a:ext cx="4122000" cy="900000"/>
            </a:xfrm>
            <a:prstGeom prst="roundRect">
              <a:avLst>
                <a:gd name="adj" fmla="val 9134"/>
              </a:avLst>
            </a:prstGeom>
            <a:solidFill>
              <a:schemeClr val="dk2"/>
            </a:solidFill>
            <a:ln w="2857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00000" tIns="144000" rIns="240000" bIns="1440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r>
                <a:rPr lang="en-GB" sz="1867" b="1" kern="0" dirty="0">
                  <a:solidFill>
                    <a:schemeClr val="bg1"/>
                  </a:solidFill>
                  <a:cs typeface="Arial"/>
                  <a:sym typeface="Arial"/>
                </a:rPr>
                <a:t>Did you improve your ML project by reviewing data for gaps and adding a wider data set?</a:t>
              </a:r>
              <a:endParaRPr lang="en-GB" sz="1867" b="1" kern="0" dirty="0">
                <a:solidFill>
                  <a:schemeClr val="bg1"/>
                </a:solidFill>
                <a:ea typeface="Arial"/>
                <a:cs typeface="Arial"/>
                <a:sym typeface="Arial"/>
              </a:endParaRPr>
            </a:p>
          </p:txBody>
        </p:sp>
        <p:pic>
          <p:nvPicPr>
            <p:cNvPr id="195" name="Google Shape;195;p14">
              <a:extLst>
                <a:ext uri="{FF2B5EF4-FFF2-40B4-BE49-F238E27FC236}">
                  <a16:creationId xmlns:a16="http://schemas.microsoft.com/office/drawing/2014/main" id="{6642B368-6881-2E78-C017-614D3E8FEFF0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 t="-26084" b="-26099"/>
            <a:stretch/>
          </p:blipFill>
          <p:spPr>
            <a:xfrm>
              <a:off x="566274" y="1220099"/>
              <a:ext cx="540000" cy="592258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E49F1BD-DA53-1D49-E8D2-E54348C23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6207799" y="3568805"/>
            <a:ext cx="2024299" cy="1914847"/>
            <a:chOff x="6207799" y="3568805"/>
            <a:chExt cx="2024299" cy="1914847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3D346E92-BF99-4CE2-4796-005DE0854EAF}"/>
                </a:ext>
              </a:extLst>
            </p:cNvPr>
            <p:cNvSpPr/>
            <p:nvPr/>
          </p:nvSpPr>
          <p:spPr>
            <a:xfrm>
              <a:off x="6207799" y="3568805"/>
              <a:ext cx="2024299" cy="1914847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A5EF774-5FB3-36D0-8D8C-8004A4650C06}"/>
                </a:ext>
              </a:extLst>
            </p:cNvPr>
            <p:cNvSpPr txBox="1"/>
            <p:nvPr/>
          </p:nvSpPr>
          <p:spPr>
            <a:xfrm>
              <a:off x="6332688" y="3972228"/>
              <a:ext cx="1698547" cy="10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Did we add a wider data set?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AA4DB34F-09DD-A0F1-3F33-98C4FC66E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8167279" y="4048097"/>
            <a:ext cx="2024299" cy="1914847"/>
            <a:chOff x="8167279" y="4048097"/>
            <a:chExt cx="2024299" cy="1914847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9389D8C-4065-C5AF-3076-B09B963D0624}"/>
                </a:ext>
              </a:extLst>
            </p:cNvPr>
            <p:cNvSpPr/>
            <p:nvPr/>
          </p:nvSpPr>
          <p:spPr>
            <a:xfrm>
              <a:off x="8167279" y="4048097"/>
              <a:ext cx="2024299" cy="1914847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AF3D13D-F209-EC65-4CB0-0E18605E4A56}"/>
                </a:ext>
              </a:extLst>
            </p:cNvPr>
            <p:cNvSpPr txBox="1"/>
            <p:nvPr/>
          </p:nvSpPr>
          <p:spPr>
            <a:xfrm>
              <a:off x="8480387" y="4451520"/>
              <a:ext cx="1510328" cy="10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Did we increase accuracy?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F97F88-6534-F8C8-278F-496C5509DB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75381" y="3424003"/>
            <a:ext cx="2024299" cy="1914847"/>
            <a:chOff x="10075381" y="3424003"/>
            <a:chExt cx="2024299" cy="1914847"/>
          </a:xfrm>
        </p:grpSpPr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D93B4D2-FA87-85EF-E7D0-18EBAFAA30EB}"/>
                </a:ext>
              </a:extLst>
            </p:cNvPr>
            <p:cNvSpPr/>
            <p:nvPr/>
          </p:nvSpPr>
          <p:spPr>
            <a:xfrm>
              <a:off x="10075381" y="3424003"/>
              <a:ext cx="2024299" cy="1914847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25E99E2-B2E9-B839-B777-69AFA4FEF2AC}"/>
                </a:ext>
              </a:extLst>
            </p:cNvPr>
            <p:cNvSpPr txBox="1"/>
            <p:nvPr/>
          </p:nvSpPr>
          <p:spPr>
            <a:xfrm>
              <a:off x="10375290" y="3843312"/>
              <a:ext cx="1411524" cy="1077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2133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Did we reduce bias?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9E137EBB-ED90-8FB5-42FD-B880552834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85240" y="771721"/>
            <a:ext cx="3447523" cy="3247167"/>
            <a:chOff x="7385240" y="771721"/>
            <a:chExt cx="3447523" cy="3247167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7BC8C65-F839-4050-4FC0-903859E1B0AE}"/>
                </a:ext>
              </a:extLst>
            </p:cNvPr>
            <p:cNvSpPr/>
            <p:nvPr/>
          </p:nvSpPr>
          <p:spPr>
            <a:xfrm>
              <a:off x="7385240" y="771721"/>
              <a:ext cx="3447523" cy="3247167"/>
            </a:xfrm>
            <a:prstGeom prst="ellipse">
              <a:avLst/>
            </a:prstGeom>
            <a:solidFill>
              <a:srgbClr val="CD0365"/>
            </a:solidFill>
            <a:ln>
              <a:solidFill>
                <a:srgbClr val="CD0365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>
                <a:buClr>
                  <a:srgbClr val="000000"/>
                </a:buClr>
              </a:pPr>
              <a:endParaRPr lang="en-US" sz="1867" kern="0">
                <a:solidFill>
                  <a:srgbClr val="FFFFFF"/>
                </a:solidFill>
                <a:latin typeface="Arial"/>
                <a:sym typeface="Arial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BD23E4C-8D71-D8BC-828F-85592BDAC4FD}"/>
                </a:ext>
              </a:extLst>
            </p:cNvPr>
            <p:cNvSpPr txBox="1"/>
            <p:nvPr/>
          </p:nvSpPr>
          <p:spPr>
            <a:xfrm>
              <a:off x="7725623" y="1207486"/>
              <a:ext cx="283496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1219170">
                <a:buClr>
                  <a:srgbClr val="000000"/>
                </a:buClr>
              </a:pPr>
              <a:r>
                <a:rPr lang="en-US" sz="2400" kern="0" dirty="0">
                  <a:solidFill>
                    <a:srgbClr val="FFFFFF"/>
                  </a:solidFill>
                  <a:latin typeface="Arial"/>
                  <a:cs typeface="Arial"/>
                  <a:sym typeface="Arial"/>
                </a:rPr>
                <a:t>Have we improved it for all users?</a:t>
              </a:r>
            </a:p>
          </p:txBody>
        </p:sp>
        <p:pic>
          <p:nvPicPr>
            <p:cNvPr id="15" name="Graphic 14" descr="Run with solid fill">
              <a:extLst>
                <a:ext uri="{FF2B5EF4-FFF2-40B4-BE49-F238E27FC236}">
                  <a16:creationId xmlns:a16="http://schemas.microsoft.com/office/drawing/2014/main" id="{7A3E34C7-4E33-74F1-7EFB-E60D4B53AC54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39202" y="1944123"/>
              <a:ext cx="1236540" cy="1236540"/>
            </a:xfrm>
            <a:prstGeom prst="rect">
              <a:avLst/>
            </a:prstGeom>
          </p:spPr>
        </p:pic>
        <p:pic>
          <p:nvPicPr>
            <p:cNvPr id="16" name="Graphic 15" descr="Yoga with solid fill">
              <a:extLst>
                <a:ext uri="{FF2B5EF4-FFF2-40B4-BE49-F238E27FC236}">
                  <a16:creationId xmlns:a16="http://schemas.microsoft.com/office/drawing/2014/main" id="{8A34F678-F3F8-DEE7-5393-436BF7307C25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593965" y="1961463"/>
              <a:ext cx="1219200" cy="1219200"/>
            </a:xfrm>
            <a:prstGeom prst="rect">
              <a:avLst/>
            </a:prstGeom>
          </p:spPr>
        </p:pic>
        <p:pic>
          <p:nvPicPr>
            <p:cNvPr id="17" name="Graphic 16" descr="Dumbbell with solid fill">
              <a:extLst>
                <a:ext uri="{FF2B5EF4-FFF2-40B4-BE49-F238E27FC236}">
                  <a16:creationId xmlns:a16="http://schemas.microsoft.com/office/drawing/2014/main" id="{8876572A-0295-1373-188A-ED40FFCDE5B2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733300" y="2974489"/>
              <a:ext cx="1019403" cy="10194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7876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>
          <a:extLst>
            <a:ext uri="{FF2B5EF4-FFF2-40B4-BE49-F238E27FC236}">
              <a16:creationId xmlns:a16="http://schemas.microsoft.com/office/drawing/2014/main" id="{D87AB9D3-FB8C-FD0F-D75E-A61648B45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7B4DF05-9ED7-E04E-71FA-99C5BE6D2F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00" y="-960000"/>
            <a:ext cx="7406400" cy="960000"/>
          </a:xfrm>
        </p:spPr>
        <p:txBody>
          <a:bodyPr spcFirstLastPara="1" wrap="square" lIns="0" tIns="240000" rIns="0" bIns="240000" anchor="b" anchorCtr="0">
            <a:noAutofit/>
          </a:bodyPr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Share Look ahead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6A1D07D6-2449-2BE8-0296-40293084B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8" y="329158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0079FBF8-3517-E2C3-6CFE-28CC7191FC9E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4">
            <a:extLst>
              <a:ext uri="{FF2B5EF4-FFF2-40B4-BE49-F238E27FC236}">
                <a16:creationId xmlns:a16="http://schemas.microsoft.com/office/drawing/2014/main" id="{48BBE790-69D6-050D-E04D-E529079ADBD2}"/>
              </a:ext>
            </a:extLst>
          </p:cNvPr>
          <p:cNvSpPr/>
          <p:nvPr/>
        </p:nvSpPr>
        <p:spPr>
          <a:xfrm>
            <a:off x="2227386" y="273307"/>
            <a:ext cx="555066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Look ahead</a:t>
            </a:r>
            <a:endParaRPr lang="en-US" sz="3200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1335C4A-C489-9603-E4C7-C27D3605E201}"/>
              </a:ext>
            </a:extLst>
          </p:cNvPr>
          <p:cNvSpPr txBox="1">
            <a:spLocks/>
          </p:cNvSpPr>
          <p:nvPr/>
        </p:nvSpPr>
        <p:spPr>
          <a:xfrm>
            <a:off x="398972" y="1740091"/>
            <a:ext cx="6055617" cy="374630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In the next lesson, you will re-open your project with your data and ML model.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use a special version of </a:t>
            </a:r>
            <a:r>
              <a:rPr lang="en-GB" sz="2133" kern="0" dirty="0" err="1"/>
              <a:t>MakeCode</a:t>
            </a:r>
            <a:r>
              <a:rPr lang="en-GB" sz="2133" kern="0" dirty="0"/>
              <a:t> within </a:t>
            </a:r>
            <a:r>
              <a:rPr lang="en-GB" sz="2133" kern="0" dirty="0" err="1"/>
              <a:t>CreateAI</a:t>
            </a:r>
            <a:r>
              <a:rPr lang="en-GB" sz="2133" kern="0" dirty="0"/>
              <a:t>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133" kern="0" dirty="0"/>
              <a:t> </a:t>
            </a:r>
          </a:p>
          <a:p>
            <a:pPr marL="567252" indent="-380990" defTabSz="1219170">
              <a:lnSpc>
                <a:spcPct val="114999"/>
              </a:lnSpc>
              <a:buFont typeface="Arial" panose="020B0604020202020204" pitchFamily="34" charset="0"/>
              <a:buChar char="•"/>
            </a:pPr>
            <a:r>
              <a:rPr lang="en-GB" sz="2133" kern="0" dirty="0"/>
              <a:t>You will explore and edit block code so that it uses your ML model.</a:t>
            </a:r>
          </a:p>
        </p:txBody>
      </p:sp>
      <p:pic>
        <p:nvPicPr>
          <p:cNvPr id="186" name="Google Shape;186;p14">
            <a:extLst>
              <a:ext uri="{FF2B5EF4-FFF2-40B4-BE49-F238E27FC236}">
                <a16:creationId xmlns:a16="http://schemas.microsoft.com/office/drawing/2014/main" id="{24BBFC91-A42F-3415-5D21-A633518044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/>
          <a:stretch/>
        </p:blipFill>
        <p:spPr>
          <a:xfrm>
            <a:off x="7264417" y="1717211"/>
            <a:ext cx="3585600" cy="2923043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471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>
          <a:extLst>
            <a:ext uri="{FF2B5EF4-FFF2-40B4-BE49-F238E27FC236}">
              <a16:creationId xmlns:a16="http://schemas.microsoft.com/office/drawing/2014/main" id="{EB4B5F48-CB38-8C71-AAFE-B69B7EA03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85BE2C10-C66E-7798-9A72-F563E076F7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2776" y="329157"/>
            <a:ext cx="1548115" cy="78554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82550">
            <a:solidFill>
              <a:srgbClr val="7BCDC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7BCDC2"/>
              </a:solidFill>
              <a:latin typeface="Arial"/>
              <a:sym typeface="Arial"/>
            </a:endParaRPr>
          </a:p>
        </p:txBody>
      </p:sp>
      <p:sp>
        <p:nvSpPr>
          <p:cNvPr id="3" name="Google Shape;93;p4">
            <a:extLst>
              <a:ext uri="{FF2B5EF4-FFF2-40B4-BE49-F238E27FC236}">
                <a16:creationId xmlns:a16="http://schemas.microsoft.com/office/drawing/2014/main" id="{D851F46C-8F12-4D3F-DB38-39D56BDBAFAD}"/>
              </a:ext>
            </a:extLst>
          </p:cNvPr>
          <p:cNvSpPr/>
          <p:nvPr/>
        </p:nvSpPr>
        <p:spPr>
          <a:xfrm>
            <a:off x="679271" y="257983"/>
            <a:ext cx="1548115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Share</a:t>
            </a:r>
            <a:endParaRPr sz="3200" kern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2">
            <a:extLst>
              <a:ext uri="{FF2B5EF4-FFF2-40B4-BE49-F238E27FC236}">
                <a16:creationId xmlns:a16="http://schemas.microsoft.com/office/drawing/2014/main" id="{B90F984B-C0A7-0AFB-DC02-6A286B4B5B6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27385" y="264379"/>
            <a:ext cx="5372888" cy="9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Learning objectives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2" name="Google Shape;72;p2">
            <a:extLst>
              <a:ext uri="{FF2B5EF4-FFF2-40B4-BE49-F238E27FC236}">
                <a16:creationId xmlns:a16="http://schemas.microsoft.com/office/drawing/2014/main" id="{C4DFEDCA-4ADF-D9C6-5F20-D032A326DBB0}"/>
              </a:ext>
            </a:extLst>
          </p:cNvPr>
          <p:cNvSpPr/>
          <p:nvPr/>
        </p:nvSpPr>
        <p:spPr>
          <a:xfrm>
            <a:off x="334657" y="1662283"/>
            <a:ext cx="6593375" cy="1355132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I can improve an ML project by </a:t>
            </a:r>
            <a:r>
              <a:rPr lang="en-GB" sz="1867" b="1" kern="0" dirty="0">
                <a:solidFill>
                  <a:srgbClr val="000000"/>
                </a:solidFill>
                <a:cs typeface="Arial"/>
                <a:sym typeface="Arial"/>
              </a:rPr>
              <a:t>reviewing data for gaps and </a:t>
            </a:r>
            <a:r>
              <a:rPr lang="en-GB" sz="1867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adding a wider data set.</a:t>
            </a:r>
            <a:endParaRPr sz="1867" b="1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2">
            <a:extLst>
              <a:ext uri="{FF2B5EF4-FFF2-40B4-BE49-F238E27FC236}">
                <a16:creationId xmlns:a16="http://schemas.microsoft.com/office/drawing/2014/main" id="{84B42250-B4A9-130D-2A15-C8EA777C64D2}"/>
              </a:ext>
            </a:extLst>
          </p:cNvPr>
          <p:cNvSpPr/>
          <p:nvPr/>
        </p:nvSpPr>
        <p:spPr>
          <a:xfrm>
            <a:off x="334655" y="3222580"/>
            <a:ext cx="6593375" cy="1200000"/>
          </a:xfrm>
          <a:prstGeom prst="roundRect">
            <a:avLst>
              <a:gd name="adj" fmla="val 9134"/>
            </a:avLst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00000" tIns="144000" rIns="240000" bIns="1440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r>
              <a:rPr lang="en-GB" sz="1867" b="1" kern="0" dirty="0">
                <a:solidFill>
                  <a:srgbClr val="000000"/>
                </a:solidFill>
                <a:cs typeface="Arial"/>
                <a:sym typeface="Arial"/>
              </a:rPr>
              <a:t>I can compare accuracy of my ML models using a record card.</a:t>
            </a:r>
            <a:endParaRPr lang="en-GB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pic>
        <p:nvPicPr>
          <p:cNvPr id="74" name="Google Shape;74;p2">
            <a:extLst>
              <a:ext uri="{FF2B5EF4-FFF2-40B4-BE49-F238E27FC236}">
                <a16:creationId xmlns:a16="http://schemas.microsoft.com/office/drawing/2014/main" id="{BD579EA4-F2F7-F47F-7536-ECFD5D26DD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600273" y="1555501"/>
            <a:ext cx="3585600" cy="2923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78;p2">
            <a:extLst>
              <a:ext uri="{FF2B5EF4-FFF2-40B4-BE49-F238E27FC236}">
                <a16:creationId xmlns:a16="http://schemas.microsoft.com/office/drawing/2014/main" id="{CCD8D6EE-E21F-3848-DD80-4CB71947C4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620741" y="1945010"/>
            <a:ext cx="721248" cy="789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78;p2">
            <a:extLst>
              <a:ext uri="{FF2B5EF4-FFF2-40B4-BE49-F238E27FC236}">
                <a16:creationId xmlns:a16="http://schemas.microsoft.com/office/drawing/2014/main" id="{C4BB2FEC-563D-5923-A882-0A3640AAFF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020" t="-1512" r="-1514"/>
          <a:stretch/>
        </p:blipFill>
        <p:spPr>
          <a:xfrm>
            <a:off x="620741" y="3427742"/>
            <a:ext cx="721248" cy="789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74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544ED1ED-8D72-5A2D-EF91-A6B52EF78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15E5093-C115-2EB3-33AA-FF19F4CED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219200"/>
            <a:ext cx="7406400" cy="960000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Create page 1</a:t>
            </a: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A0F8C75-ACEE-E49B-2C78-16BE355A0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" name="Google Shape;93;p4">
            <a:extLst>
              <a:ext uri="{FF2B5EF4-FFF2-40B4-BE49-F238E27FC236}">
                <a16:creationId xmlns:a16="http://schemas.microsoft.com/office/drawing/2014/main" id="{2C6D6EEF-2899-6071-937C-41C78703166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4">
            <a:extLst>
              <a:ext uri="{FF2B5EF4-FFF2-40B4-BE49-F238E27FC236}">
                <a16:creationId xmlns:a16="http://schemas.microsoft.com/office/drawing/2014/main" id="{177B991B-DA9B-0740-B033-F5E6AF1E7869}"/>
              </a:ext>
            </a:extLst>
          </p:cNvPr>
          <p:cNvSpPr/>
          <p:nvPr/>
        </p:nvSpPr>
        <p:spPr>
          <a:xfrm>
            <a:off x="2432248" y="257983"/>
            <a:ext cx="3879653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dirty="0">
                <a:solidFill>
                  <a:schemeClr val="dk1"/>
                </a:solidFill>
              </a:rPr>
              <a:t>Re-open </a:t>
            </a:r>
            <a:r>
              <a:rPr lang="en-GB" sz="3200" b="1" dirty="0" err="1">
                <a:solidFill>
                  <a:schemeClr val="dk1"/>
                </a:solidFill>
              </a:rPr>
              <a:t>CreateAI</a:t>
            </a:r>
            <a:endParaRPr sz="32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F44E3E-A404-08C8-4C85-58BF6EC243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721944" y="4506061"/>
            <a:ext cx="2858377" cy="101558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BB85F2-427A-9E1D-DC7E-6490FA54B141}"/>
              </a:ext>
            </a:extLst>
          </p:cNvPr>
          <p:cNvSpPr txBox="1"/>
          <p:nvPr/>
        </p:nvSpPr>
        <p:spPr>
          <a:xfrm>
            <a:off x="451465" y="4231536"/>
            <a:ext cx="843123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Select ‘Import’ to open the hex file you saved at the end of the last lesson. </a:t>
            </a:r>
          </a:p>
          <a:p>
            <a:endParaRPr lang="en-US" sz="2400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sz="2400" dirty="0"/>
              <a:t>Your project file will start with "</a:t>
            </a:r>
            <a:r>
              <a:rPr lang="en-GB" sz="2400" dirty="0" err="1"/>
              <a:t>microbit</a:t>
            </a:r>
            <a:r>
              <a:rPr lang="en-GB" sz="2400" dirty="0"/>
              <a:t>-" and may have a number at the end, for example, "</a:t>
            </a:r>
            <a:r>
              <a:rPr lang="en-GB" sz="2400" dirty="0" err="1"/>
              <a:t>microbit</a:t>
            </a:r>
            <a:r>
              <a:rPr lang="en-GB" sz="2400" dirty="0"/>
              <a:t>-Hana(2).hex”.</a:t>
            </a:r>
          </a:p>
          <a:p>
            <a:endParaRPr lang="en-GB" sz="2400" i="1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99021EC-20D7-F9F3-736F-2E48A2816714}"/>
              </a:ext>
            </a:extLst>
          </p:cNvPr>
          <p:cNvSpPr txBox="1">
            <a:spLocks/>
          </p:cNvSpPr>
          <p:nvPr/>
        </p:nvSpPr>
        <p:spPr>
          <a:xfrm>
            <a:off x="523587" y="1497876"/>
            <a:ext cx="6629053" cy="1477424"/>
          </a:xfrm>
          <a:prstGeom prst="rect">
            <a:avLst/>
          </a:prstGeom>
          <a:ln w="69850">
            <a:solidFill>
              <a:srgbClr val="E7645C"/>
            </a:solidFill>
          </a:ln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GB" sz="1867" dirty="0"/>
          </a:p>
          <a:p>
            <a:pPr marL="186262">
              <a:lnSpc>
                <a:spcPct val="114999"/>
              </a:lnSpc>
            </a:pPr>
            <a:r>
              <a:rPr lang="en-GB" sz="5333" dirty="0">
                <a:hlinkClick r:id="rId4"/>
              </a:rPr>
              <a:t>createai.microbit.org</a:t>
            </a:r>
            <a:endParaRPr lang="en-GB" sz="5333" dirty="0"/>
          </a:p>
        </p:txBody>
      </p:sp>
      <p:pic>
        <p:nvPicPr>
          <p:cNvPr id="10" name="Picture 9" descr="The icon for the CreateAI tablet app">
            <a:extLst>
              <a:ext uri="{FF2B5EF4-FFF2-40B4-BE49-F238E27FC236}">
                <a16:creationId xmlns:a16="http://schemas.microsoft.com/office/drawing/2014/main" id="{CDD1F8BB-351E-C4FD-DA0B-561F81FE7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5919" y="1390599"/>
            <a:ext cx="1634413" cy="163441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747BB28-4DD8-CD8D-7178-CBCED716B58B}"/>
              </a:ext>
            </a:extLst>
          </p:cNvPr>
          <p:cNvSpPr txBox="1"/>
          <p:nvPr/>
        </p:nvSpPr>
        <p:spPr>
          <a:xfrm>
            <a:off x="504189" y="3282900"/>
            <a:ext cx="49544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Web version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F10CC9-ED3A-CA49-3C81-EED216D64F91}"/>
              </a:ext>
            </a:extLst>
          </p:cNvPr>
          <p:cNvSpPr txBox="1"/>
          <p:nvPr/>
        </p:nvSpPr>
        <p:spPr>
          <a:xfrm>
            <a:off x="8344185" y="3282900"/>
            <a:ext cx="21883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Tablet app</a:t>
            </a:r>
          </a:p>
        </p:txBody>
      </p:sp>
    </p:spTree>
    <p:extLst>
      <p:ext uri="{BB962C8B-B14F-4D97-AF65-F5344CB8AC3E}">
        <p14:creationId xmlns:p14="http://schemas.microsoft.com/office/powerpoint/2010/main" val="4024920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BFE7F787-B894-FA3E-50C6-E0F099F92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3AA7C96-4556-8F09-BE1F-703A239C8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D50F193-934C-3646-ECFB-58CD834722F1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09697A-AA87-2444-701B-486A6ECDB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To begin: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B9517BC-299A-F03C-8162-9781837B3315}"/>
              </a:ext>
            </a:extLst>
          </p:cNvPr>
          <p:cNvSpPr txBox="1">
            <a:spLocks/>
          </p:cNvSpPr>
          <p:nvPr/>
        </p:nvSpPr>
        <p:spPr>
          <a:xfrm>
            <a:off x="373303" y="1075413"/>
            <a:ext cx="10610287" cy="278718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Connect your </a:t>
            </a:r>
            <a:r>
              <a:rPr lang="en-GB" sz="2667" kern="0" dirty="0" err="1"/>
              <a:t>micro:bit</a:t>
            </a:r>
            <a:r>
              <a:rPr lang="en-GB" sz="2667" kern="0" dirty="0"/>
              <a:t>.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Don’t change the ‘exercising’ or ‘not exercising’ action labels.</a:t>
            </a:r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Edits to the labels will have an impact on the project code blocks.  </a:t>
            </a:r>
          </a:p>
          <a:p>
            <a:pPr marL="186262" defTabSz="1219170">
              <a:lnSpc>
                <a:spcPct val="114999"/>
              </a:lnSpc>
            </a:pPr>
            <a:endParaRPr lang="en-GB" sz="2667" kern="0" dirty="0"/>
          </a:p>
        </p:txBody>
      </p:sp>
      <p:pic>
        <p:nvPicPr>
          <p:cNvPr id="9" name="Picture 8" descr="Connect button ">
            <a:extLst>
              <a:ext uri="{FF2B5EF4-FFF2-40B4-BE49-F238E27FC236}">
                <a16:creationId xmlns:a16="http://schemas.microsoft.com/office/drawing/2014/main" id="{2B85D0FF-DE28-79E7-6667-C7AF749FA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5922" y="1185869"/>
            <a:ext cx="2653783" cy="1070075"/>
          </a:xfrm>
          <a:prstGeom prst="rect">
            <a:avLst/>
          </a:prstGeom>
        </p:spPr>
      </p:pic>
      <p:pic>
        <p:nvPicPr>
          <p:cNvPr id="3" name="Picture 2" descr="Exercising and not exercising labels">
            <a:extLst>
              <a:ext uri="{FF2B5EF4-FFF2-40B4-BE49-F238E27FC236}">
                <a16:creationId xmlns:a16="http://schemas.microsoft.com/office/drawing/2014/main" id="{762E42A7-3C90-00CE-F248-0B9F03297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4705" y="3429001"/>
            <a:ext cx="3285000" cy="278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99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FDA24D54-A10B-7011-41C2-C826D584FE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97A52DAF-B64A-AC89-287D-57878712B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10EA0803-0CD3-6742-F70F-9B3AC7FA8172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481A6F-A6F2-3229-E20D-BAA28C875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Improve the model - more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FF09C6CD-A4AB-0760-391F-64CABEBB6643}"/>
              </a:ext>
            </a:extLst>
          </p:cNvPr>
          <p:cNvSpPr txBox="1">
            <a:spLocks/>
          </p:cNvSpPr>
          <p:nvPr/>
        </p:nvSpPr>
        <p:spPr>
          <a:xfrm>
            <a:off x="373303" y="1075413"/>
            <a:ext cx="9196876" cy="2787187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Add a new action for ‘gentle exercise’.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6BA696-3BA2-73FC-1442-D3648EE2AE1B}"/>
              </a:ext>
            </a:extLst>
          </p:cNvPr>
          <p:cNvSpPr txBox="1"/>
          <p:nvPr/>
        </p:nvSpPr>
        <p:spPr>
          <a:xfrm>
            <a:off x="504189" y="2428618"/>
            <a:ext cx="7987055" cy="292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Select ‘Add action’ and type your action label ‘gentle exercise’.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Choose an icon from the drop-down menu.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Recall the three gentle exercises you planned to use from the previous lesson and try them                     out on the live graph. </a:t>
            </a: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" name="Picture 2" descr="Add action button ">
            <a:extLst>
              <a:ext uri="{FF2B5EF4-FFF2-40B4-BE49-F238E27FC236}">
                <a16:creationId xmlns:a16="http://schemas.microsoft.com/office/drawing/2014/main" id="{ECB4027A-CDBB-05C5-6BFC-EC9EE3C2E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3296" y="1237399"/>
            <a:ext cx="3175385" cy="960000"/>
          </a:xfrm>
          <a:prstGeom prst="rect">
            <a:avLst/>
          </a:prstGeom>
        </p:spPr>
      </p:pic>
      <p:pic>
        <p:nvPicPr>
          <p:cNvPr id="10" name="Picture 9" descr="Gentle exercise ">
            <a:extLst>
              <a:ext uri="{FF2B5EF4-FFF2-40B4-BE49-F238E27FC236}">
                <a16:creationId xmlns:a16="http://schemas.microsoft.com/office/drawing/2014/main" id="{4C008CB1-D21C-5E64-25B3-F5824E2F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8610052" y="2662542"/>
            <a:ext cx="3237259" cy="1357560"/>
          </a:xfrm>
          <a:prstGeom prst="rect">
            <a:avLst/>
          </a:prstGeom>
        </p:spPr>
      </p:pic>
      <p:pic>
        <p:nvPicPr>
          <p:cNvPr id="11" name="Picture 10" descr="Graph with different coloured lines for Y, Z and X. ">
            <a:extLst>
              <a:ext uri="{FF2B5EF4-FFF2-40B4-BE49-F238E27FC236}">
                <a16:creationId xmlns:a16="http://schemas.microsoft.com/office/drawing/2014/main" id="{8AE49C08-FBB0-66B1-138B-62B4F8D1B6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9919" y="4208772"/>
            <a:ext cx="5417392" cy="1935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75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C7E38-1C62-BED0-0FB0-D101C16E1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659AEA3E-6353-F60A-CE99-7112CF957B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7" name="Google Shape;93;p4">
            <a:extLst>
              <a:ext uri="{FF2B5EF4-FFF2-40B4-BE49-F238E27FC236}">
                <a16:creationId xmlns:a16="http://schemas.microsoft.com/office/drawing/2014/main" id="{975DA6BF-52EA-2334-4F50-38D002A808A5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C3AF62-C672-90F4-C18A-8AA8822BCA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Position of </a:t>
            </a:r>
            <a:r>
              <a:rPr lang="en-GB" dirty="0" err="1">
                <a:solidFill>
                  <a:schemeClr val="dk1"/>
                </a:solidFill>
              </a:rPr>
              <a:t>micro:bit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B16BE0-EF3B-B1B7-E581-51BA45DFEE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189" y="1320091"/>
            <a:ext cx="5984161" cy="3689231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GB" dirty="0"/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b="1" dirty="0"/>
              <a:t>Remember you need to wear or hold your </a:t>
            </a:r>
            <a:r>
              <a:rPr lang="en-GB" sz="2000" b="1" dirty="0" err="1"/>
              <a:t>micro:bit</a:t>
            </a:r>
            <a:r>
              <a:rPr lang="en-GB" sz="2000" b="1" dirty="0"/>
              <a:t> the same way when collecting data</a:t>
            </a:r>
            <a:r>
              <a:rPr lang="en-GB" sz="2000" dirty="0"/>
              <a:t>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If you have wrist straps, we recommend wearing it on your left wrist with the logo at the top of the LED display.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r>
              <a:rPr lang="en-GB" sz="2000" dirty="0"/>
              <a:t>Make sure the </a:t>
            </a:r>
            <a:r>
              <a:rPr lang="en-GB" sz="2000" dirty="0" err="1"/>
              <a:t>micro:bit</a:t>
            </a:r>
            <a:r>
              <a:rPr lang="en-GB" sz="2000" dirty="0"/>
              <a:t> is not rolling about as you move, hold it firmly or tighten straps.</a:t>
            </a:r>
          </a:p>
          <a:p>
            <a:pPr marL="380990" indent="-380990">
              <a:lnSpc>
                <a:spcPct val="100000"/>
              </a:lnSpc>
              <a:spcBef>
                <a:spcPts val="0"/>
              </a:spcBef>
              <a:buSzPct val="90000"/>
            </a:pPr>
            <a:endParaRPr lang="en-GB" sz="2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186262" indent="0">
              <a:lnSpc>
                <a:spcPct val="114999"/>
              </a:lnSpc>
              <a:buNone/>
            </a:pPr>
            <a:endParaRPr lang="en-US" dirty="0"/>
          </a:p>
        </p:txBody>
      </p:sp>
      <p:pic>
        <p:nvPicPr>
          <p:cNvPr id="8" name="Picture 7" descr="A micro:bit worn on someone’s wrist. ">
            <a:extLst>
              <a:ext uri="{FF2B5EF4-FFF2-40B4-BE49-F238E27FC236}">
                <a16:creationId xmlns:a16="http://schemas.microsoft.com/office/drawing/2014/main" id="{E0827B5F-0EEC-B011-4818-663E5313078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 flipH="1">
            <a:off x="7215808" y="1237399"/>
            <a:ext cx="3089041" cy="394189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1BBECE-81BE-4D63-4ECC-9E8EC7DEC5A7}"/>
              </a:ext>
            </a:extLst>
          </p:cNvPr>
          <p:cNvSpPr txBox="1"/>
          <p:nvPr/>
        </p:nvSpPr>
        <p:spPr>
          <a:xfrm>
            <a:off x="340493" y="5435935"/>
            <a:ext cx="11569148" cy="380104"/>
          </a:xfrm>
          <a:prstGeom prst="rect">
            <a:avLst/>
          </a:prstGeom>
          <a:solidFill>
            <a:schemeClr val="bg1"/>
          </a:solidFill>
          <a:ln w="25400">
            <a:solidFill>
              <a:srgbClr val="E7645B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70" dirty="0"/>
              <a:t>Data samples for each action should look similar – keeping the micro:bit in the same position will help.</a:t>
            </a:r>
          </a:p>
        </p:txBody>
      </p:sp>
    </p:spTree>
    <p:extLst>
      <p:ext uri="{BB962C8B-B14F-4D97-AF65-F5344CB8AC3E}">
        <p14:creationId xmlns:p14="http://schemas.microsoft.com/office/powerpoint/2010/main" val="2950126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D0C846A9-571E-F84A-3D4C-575BAAD2B4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F558EE1-8D4F-41D0-D732-A391534D7D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F486DDCF-2304-F091-1A51-C5B97AFD4D19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FACFA4-953D-9BA7-40FC-43A3DE273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Add ‘gentle exercise’ data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B8575233-CF73-FF2D-E44D-34E6C3C96A15}"/>
              </a:ext>
            </a:extLst>
          </p:cNvPr>
          <p:cNvSpPr txBox="1">
            <a:spLocks/>
          </p:cNvSpPr>
          <p:nvPr/>
        </p:nvSpPr>
        <p:spPr>
          <a:xfrm>
            <a:off x="373303" y="1075413"/>
            <a:ext cx="10854421" cy="9600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defTabSz="1219170"/>
            <a:endParaRPr lang="en-GB" sz="1867" kern="0" dirty="0"/>
          </a:p>
          <a:p>
            <a:pPr marL="186262" defTabSz="1219170">
              <a:lnSpc>
                <a:spcPct val="114999"/>
              </a:lnSpc>
            </a:pPr>
            <a:r>
              <a:rPr lang="en-GB" sz="2667" kern="0" dirty="0"/>
              <a:t>Add data samples for your new action called ‘gentle exercise’.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70F507-10FE-284A-8F39-6AAC3071E710}"/>
              </a:ext>
            </a:extLst>
          </p:cNvPr>
          <p:cNvSpPr txBox="1"/>
          <p:nvPr/>
        </p:nvSpPr>
        <p:spPr>
          <a:xfrm>
            <a:off x="373303" y="1949621"/>
            <a:ext cx="11183624" cy="2928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This data will be used to train your ML model, so your new samples need to look different to the high impact ‘exercising’ data samples on the graph. 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Explore adding at least one sample for each of the three gentle exercises you chose in the previous lesson, cleaning samples as you go.</a:t>
            </a:r>
          </a:p>
          <a:p>
            <a:pPr marL="643451" indent="-457189" defTabSz="1219170">
              <a:lnSpc>
                <a:spcPct val="114999"/>
              </a:lnSpc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You may want to review the samples in ‘exercising’ and clean some of this data if they look too similar to the new ‘gentle exercise’ samples.</a:t>
            </a:r>
          </a:p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0" name="Picture 9" descr="Gentle exercise label and data samples. ">
            <a:extLst>
              <a:ext uri="{FF2B5EF4-FFF2-40B4-BE49-F238E27FC236}">
                <a16:creationId xmlns:a16="http://schemas.microsoft.com/office/drawing/2014/main" id="{C24C6595-8216-951B-F77C-EAFBDD7559F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93833" y="4661623"/>
            <a:ext cx="9934075" cy="140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995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99376D35-DA4C-E540-3177-9D660C7C43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807C2340-FCB3-881E-660C-D9D6FC4E55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BFDFA25E-C714-BE45-C589-A7991642B7D7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975AD0-04D5-1791-0FB6-42FF4FD1E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Re-train and get ready to test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D024E-9175-8B65-22D9-12ABEB99B23F}"/>
              </a:ext>
            </a:extLst>
          </p:cNvPr>
          <p:cNvSpPr txBox="1"/>
          <p:nvPr/>
        </p:nvSpPr>
        <p:spPr>
          <a:xfrm>
            <a:off x="504188" y="1700705"/>
            <a:ext cx="880570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Select ‘Train model’ and follow the on-screen instructions.</a:t>
            </a: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Make sure the </a:t>
            </a:r>
            <a:r>
              <a:rPr lang="en-GB" sz="24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is still oriented in exactly the same way as when you collected training data.</a:t>
            </a: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Locate the record card used in lesson 4 and get a fresh record ready to use next.</a:t>
            </a: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9" name="Picture 8" descr="Train model button">
            <a:extLst>
              <a:ext uri="{FF2B5EF4-FFF2-40B4-BE49-F238E27FC236}">
                <a16:creationId xmlns:a16="http://schemas.microsoft.com/office/drawing/2014/main" id="{5D765DD3-F7BE-1B84-785F-E9B620F4E3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225626" y="1282845"/>
            <a:ext cx="2654876" cy="106423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34241EF1-A18D-8439-A7C2-C50E710B22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4429401">
            <a:off x="9227567" y="3034475"/>
            <a:ext cx="2250446" cy="1529798"/>
          </a:xfrm>
          <a:prstGeom prst="rect">
            <a:avLst/>
          </a:prstGeom>
        </p:spPr>
      </p:pic>
      <p:pic>
        <p:nvPicPr>
          <p:cNvPr id="3" name="Picture 2" descr="Record card">
            <a:extLst>
              <a:ext uri="{FF2B5EF4-FFF2-40B4-BE49-F238E27FC236}">
                <a16:creationId xmlns:a16="http://schemas.microsoft.com/office/drawing/2014/main" id="{C26151AB-F294-0280-6442-10D58363C77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774636" y="4222688"/>
            <a:ext cx="3582418" cy="181812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89441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id="{E94F33AB-7DB3-6043-DE6A-18CE5B9324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6916582-FAE6-D986-F926-AC6A3C2F4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04189" y="329158"/>
            <a:ext cx="1742596" cy="785540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8" name="Google Shape;93;p4">
            <a:extLst>
              <a:ext uri="{FF2B5EF4-FFF2-40B4-BE49-F238E27FC236}">
                <a16:creationId xmlns:a16="http://schemas.microsoft.com/office/drawing/2014/main" id="{6D57DC08-55E8-30F7-39C8-4B7265A3F596}"/>
              </a:ext>
            </a:extLst>
          </p:cNvPr>
          <p:cNvSpPr/>
          <p:nvPr/>
        </p:nvSpPr>
        <p:spPr>
          <a:xfrm>
            <a:off x="679271" y="257983"/>
            <a:ext cx="1396664" cy="92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240000" rIns="0" bIns="240000" anchor="ctr" anchorCtr="0">
            <a:spAutoFit/>
          </a:bodyPr>
          <a:lstStyle/>
          <a:p>
            <a:pPr marL="242987" indent="-179489" defTabSz="1219170">
              <a:lnSpc>
                <a:spcPct val="90000"/>
              </a:lnSpc>
              <a:buClr>
                <a:srgbClr val="000000"/>
              </a:buClr>
              <a:buSzPts val="2800"/>
            </a:pPr>
            <a:r>
              <a:rPr lang="en-GB" sz="3200" b="1" kern="0">
                <a:solidFill>
                  <a:srgbClr val="E7645C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endParaRPr sz="3200" kern="0">
              <a:solidFill>
                <a:srgbClr val="E7645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B8596D-DD49-17F6-A48B-2B09ACE05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1867" y="277399"/>
            <a:ext cx="7406400" cy="960000"/>
          </a:xfrm>
        </p:spPr>
        <p:txBody>
          <a:bodyPr/>
          <a:lstStyle/>
          <a:p>
            <a:r>
              <a:rPr lang="en-GB" dirty="0">
                <a:solidFill>
                  <a:schemeClr val="dk1"/>
                </a:solidFill>
              </a:rPr>
              <a:t>Re-test your model</a:t>
            </a:r>
            <a:endParaRPr lang="en-US" b="0" dirty="0">
              <a:solidFill>
                <a:schemeClr val="dk1"/>
              </a:solidFill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42E2C63-0D46-6825-C0E5-38FB0493ED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23492" y="1425764"/>
            <a:ext cx="10321773" cy="1454809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867" kern="0">
              <a:solidFill>
                <a:srgbClr val="FFFFFF"/>
              </a:solidFill>
              <a:latin typeface="Arial"/>
              <a:sym typeface="Arial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75A954-8030-F70C-1545-B99DF7FB3657}"/>
              </a:ext>
            </a:extLst>
          </p:cNvPr>
          <p:cNvSpPr txBox="1"/>
          <p:nvPr/>
        </p:nvSpPr>
        <p:spPr>
          <a:xfrm>
            <a:off x="1184203" y="1744865"/>
            <a:ext cx="88057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When testing, your </a:t>
            </a:r>
            <a:r>
              <a:rPr lang="en-GB" sz="2400" kern="0" dirty="0" err="1">
                <a:solidFill>
                  <a:srgbClr val="000000"/>
                </a:solidFill>
                <a:latin typeface="Arial"/>
                <a:cs typeface="Arial"/>
                <a:sym typeface="Arial"/>
              </a:rPr>
              <a:t>micro:bit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 is collecting live data, and the model is matching it to the data it has been trained 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F0E9DB-D666-610C-C7D9-A4F8292832C8}"/>
              </a:ext>
            </a:extLst>
          </p:cNvPr>
          <p:cNvSpPr txBox="1"/>
          <p:nvPr/>
        </p:nvSpPr>
        <p:spPr>
          <a:xfrm>
            <a:off x="504188" y="2765907"/>
            <a:ext cx="7309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Explore if adding more data has improved your model: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Record the accuracy of your updated model on a record card. </a:t>
            </a:r>
          </a:p>
          <a:p>
            <a:pPr marL="380990" indent="-380990" defTabSz="121917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Try out vigorous exercises and gentle exercises, and different positions for not-exercising.</a:t>
            </a: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GB" sz="240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Compare results </a:t>
            </a:r>
            <a:r>
              <a:rPr lang="en-GB" sz="24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with previous record cards.</a:t>
            </a:r>
          </a:p>
          <a:p>
            <a:pPr defTabSz="1219170">
              <a:buClr>
                <a:srgbClr val="000000"/>
              </a:buClr>
            </a:pPr>
            <a:endParaRPr lang="en-GB" sz="2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3" name="Picture 2" descr="Record card ">
            <a:extLst>
              <a:ext uri="{FF2B5EF4-FFF2-40B4-BE49-F238E27FC236}">
                <a16:creationId xmlns:a16="http://schemas.microsoft.com/office/drawing/2014/main" id="{F4A25E9C-7CC7-F193-7422-1B15D0C198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44005" y="3658956"/>
            <a:ext cx="4209089" cy="2136165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7003840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00A000"/>
      </a:dk2>
      <a:lt2>
        <a:srgbClr val="CD0365"/>
      </a:lt2>
      <a:accent1>
        <a:srgbClr val="6C4BC1"/>
      </a:accent1>
      <a:accent2>
        <a:srgbClr val="2A94D6"/>
      </a:accent2>
      <a:accent3>
        <a:srgbClr val="E7645C"/>
      </a:accent3>
      <a:accent4>
        <a:srgbClr val="7BCDC2"/>
      </a:accent4>
      <a:accent5>
        <a:srgbClr val="E6E7E8"/>
      </a:accent5>
      <a:accent6>
        <a:srgbClr val="70AD47"/>
      </a:accent6>
      <a:hlink>
        <a:srgbClr val="000000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7948</TotalTime>
  <Words>903</Words>
  <Application>Microsoft Macintosh PowerPoint</Application>
  <PresentationFormat>Widescreen</PresentationFormat>
  <Paragraphs>102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Aptos</vt:lpstr>
      <vt:lpstr>Arial</vt:lpstr>
      <vt:lpstr>1_Office Theme</vt:lpstr>
      <vt:lpstr>Developing AI literacy with the micro:bit  NEW Lesson 6 Exploring ML: making improvements</vt:lpstr>
      <vt:lpstr>Learning objectives</vt:lpstr>
      <vt:lpstr>Create page 1</vt:lpstr>
      <vt:lpstr>To begin:</vt:lpstr>
      <vt:lpstr>Improve the model - more data</vt:lpstr>
      <vt:lpstr>Position of micro:bit</vt:lpstr>
      <vt:lpstr>Add ‘gentle exercise’ data</vt:lpstr>
      <vt:lpstr>Re-train and get ready to test</vt:lpstr>
      <vt:lpstr>Re-test your model</vt:lpstr>
      <vt:lpstr>Optional: improve your model – diverse data</vt:lpstr>
      <vt:lpstr>Save your changes</vt:lpstr>
      <vt:lpstr>Think Reflect on your learning</vt:lpstr>
      <vt:lpstr>Share Look ahead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Blathnaid Walsh-Heron</dc:creator>
  <cp:lastModifiedBy>Blathnaid Walsh-Heron</cp:lastModifiedBy>
  <cp:revision>28</cp:revision>
  <dcterms:created xsi:type="dcterms:W3CDTF">2026-05-22T11:03:19Z</dcterms:created>
  <dcterms:modified xsi:type="dcterms:W3CDTF">2026-08-27T09:27:35Z</dcterms:modified>
</cp:coreProperties>
</file>