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467" r:id="rId2"/>
    <p:sldId id="468" r:id="rId3"/>
    <p:sldId id="484" r:id="rId4"/>
    <p:sldId id="485" r:id="rId5"/>
    <p:sldId id="491" r:id="rId6"/>
    <p:sldId id="421" r:id="rId7"/>
    <p:sldId id="487" r:id="rId8"/>
    <p:sldId id="477" r:id="rId9"/>
    <p:sldId id="489" r:id="rId10"/>
    <p:sldId id="490" r:id="rId11"/>
    <p:sldId id="428" r:id="rId12"/>
    <p:sldId id="351" r:id="rId13"/>
    <p:sldId id="322" r:id="rId14"/>
    <p:sldId id="4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25CA23-4FBD-179D-131E-3FA36E6C75A5}" name="Corey Rogers" initials="CR" userId="7RzU5Q6VJGF/i3l9MGdG3CvbLgasbZPao2hiEiIxdvY=" providerId="None"/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03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69"/>
    <p:restoredTop sz="86438"/>
  </p:normalViewPr>
  <p:slideViewPr>
    <p:cSldViewPr snapToGrid="0">
      <p:cViewPr varScale="1">
        <p:scale>
          <a:sx n="109" d="100"/>
          <a:sy n="109" d="100"/>
        </p:scale>
        <p:origin x="158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263AF-C43E-8641-9F9E-CE75C6F9A937}" type="datetimeFigureOut">
              <a:rPr lang="en-US" smtClean="0"/>
              <a:t>8/19/26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253B6-01B4-B74A-9632-8A1AAA7A3D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91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D39704FD-0FCD-9628-4A44-7C52C3803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FCF4D6F4-CF53-7339-55F3-1321D06E23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B62FA459-5EE4-BB28-A764-DE09E65764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EB351002-70B3-3A3E-EA44-E429FAF2B1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8182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8FC5772-F2AC-1C16-1AAC-133C43879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65BE08B-BDD1-8DB7-0313-FEF6B70F1B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ED7328B-AC74-BE47-5356-76E16BF689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17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03C7E29-23E0-C837-5254-6A9FCA941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AECF359-9F66-90D5-3DEE-9E19C48312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4D0F0FC0-0F3D-5830-877C-78E6092F27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98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4DC0405-C474-A39F-B256-AAAA1DA7C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77C348F4-860E-2B11-C5BC-270939599B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49A4EE2-E57D-E4D1-090B-97C5CD429B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754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666A490-CF03-338D-2A7A-6FE712B71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D4696E8-77E7-13B6-8FEB-4C62387BF62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38116D4D-92B3-653F-3661-F24B70DF9D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9BE56798-A820-770F-2008-5B2B08A221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7721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AB989A05-278F-BABF-8D03-979525269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535BDFBE-F173-BC2F-8E36-3C23AE6309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F37CCD12-BF57-89B2-9976-791A62C93D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459692A9-DD3F-C477-4999-30461F4CAF3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0942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30C3E6A3-55C9-73B8-8649-C8E1A87DF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98A9A581-E2CC-5D01-74C0-3ECCDA4481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E0B0E142-01BF-D542-5135-AFFDCAFC24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90F7F2F4-E293-CCAF-C14D-C65D008F79B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9943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F10C17ED-9A88-CB93-7082-74365242A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285188ED-41D2-5961-F70D-87637B2511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DB9647EA-EDD2-21F3-D36F-10D155513D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7A1678A4-401D-9359-5574-6015EB1F07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8732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0FE7F7A-1E12-D9F9-6497-CFB99B72A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A548C2D-5F3B-39FC-11CA-1D56816087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BC2B867-C51F-2B2C-4768-0EF70ABA11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85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0FE7F7A-1E12-D9F9-6497-CFB99B72A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A548C2D-5F3B-39FC-11CA-1D56816087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BC2B867-C51F-2B2C-4768-0EF70ABA11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3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4A903E4-E9BF-3FCC-3295-7569282C4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1461A4D-48FB-3520-1A65-BA72C92584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3F8203F-120E-68BE-136D-3FD6E9B3BF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346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98AA8C6-3210-8AC7-CE6A-F8A8DDF06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01347557-C5CA-3E47-62C4-6A1FEBCB2E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419141D-BD53-5733-286A-5027BBCB62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05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D714EA4-AF32-FED1-9BF7-CD506D6D7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95E9172-D4ED-D3A2-0CCF-5C929BD7C2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577A9B3-3DB7-77A4-09E8-C6EE4A9586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87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AC8052C-E5BF-2A5E-4A76-B25DB7B59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B528F219-5342-06A7-61AB-38DC4AD771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A5E16DD2-A86E-9574-5557-E9459E5E6F7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91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169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2560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152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732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tx1"/>
                </a:solidFill>
              </a:rPr>
              <a:t>micro:bit</a:t>
            </a:r>
            <a:r>
              <a:rPr lang="en-GB" sz="1333" b="1" dirty="0">
                <a:solidFill>
                  <a:schemeClr val="tx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 DRAFT MATERIAL</a:t>
            </a:r>
            <a:endParaRPr sz="1333" b="1" dirty="0">
              <a:solidFill>
                <a:schemeClr val="tx1"/>
              </a:solidFill>
            </a:endParaRPr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71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Red Them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599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32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20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73395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sv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rkMZSKegMsM?feature=oembed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s://youtu.be/rkMZSKegMs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svg"/><Relationship Id="rId4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svg"/><Relationship Id="rId4" Type="http://schemas.openxmlformats.org/officeDocument/2006/relationships/image" Target="../media/image1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450243DA-E8DE-FB4F-3E38-BA902C536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335B36A9-B8E4-7DB1-52CB-EFA1CB08532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861E2FB2-58D7-DF9E-965E-4B0EF378BC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11800" y="1306001"/>
            <a:ext cx="6200200" cy="33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2400" b="0" dirty="0">
                <a:solidFill>
                  <a:srgbClr val="00A000"/>
                </a:solidFill>
              </a:rPr>
              <a:t>Developing AI literacy with the 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b="0" dirty="0"/>
              <a:t>Lesson 5</a:t>
            </a:r>
            <a:br>
              <a:rPr lang="en-GB" sz="4800" dirty="0"/>
            </a:br>
            <a:r>
              <a:rPr lang="en-GB" sz="4800" dirty="0"/>
              <a:t>Exploring ML: considering bias</a:t>
            </a:r>
            <a:endParaRPr dirty="0"/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CBAFD9E6-B797-E2E0-BA4A-AAC1905C24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/>
          <a:srcRect/>
          <a:stretch/>
        </p:blipFill>
        <p:spPr>
          <a:xfrm>
            <a:off x="966519" y="1642533"/>
            <a:ext cx="3656282" cy="269610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12292773-27AF-17FF-B999-597A41545247}"/>
              </a:ext>
            </a:extLst>
          </p:cNvPr>
          <p:cNvSpPr txBox="1"/>
          <p:nvPr/>
        </p:nvSpPr>
        <p:spPr>
          <a:xfrm>
            <a:off x="6096000" y="5191177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18AA02DA-6243-B7B6-6557-2F03CC085E4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705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7B2BF613-0F9F-5913-120B-E6C979930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6DBC3D0-C63A-8B7D-0448-A38EEBDC2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AD18E6C7-C0C4-0004-01BD-C6EFD8C27EC0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356E6-A626-C403-7F41-4C68D55A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6" y="266584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2b. Example answers to questions</a:t>
            </a:r>
            <a:endParaRPr lang="en-US" b="0" dirty="0">
              <a:solidFill>
                <a:schemeClr val="dk1"/>
              </a:solidFill>
            </a:endParaRPr>
          </a:p>
        </p:txBody>
      </p:sp>
      <p:pic>
        <p:nvPicPr>
          <p:cNvPr id="6" name="Picture 5" descr="Screenshot of data samples for exercising from CreateAI">
            <a:extLst>
              <a:ext uri="{FF2B5EF4-FFF2-40B4-BE49-F238E27FC236}">
                <a16:creationId xmlns:a16="http://schemas.microsoft.com/office/drawing/2014/main" id="{F6FEBBE4-7F4C-6FFD-0CD4-6A788F74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15898" y="1377308"/>
            <a:ext cx="10659750" cy="960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CE14C46-4ED1-C45B-2156-B3175AAF66D0}"/>
              </a:ext>
            </a:extLst>
          </p:cNvPr>
          <p:cNvSpPr txBox="1">
            <a:spLocks/>
          </p:cNvSpPr>
          <p:nvPr/>
        </p:nvSpPr>
        <p:spPr>
          <a:xfrm>
            <a:off x="112366" y="2499285"/>
            <a:ext cx="11994840" cy="353025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795847" indent="-609585" defTabSz="1219170">
              <a:buFont typeface="+mj-lt"/>
              <a:buAutoNum type="arabicPeriod"/>
            </a:pPr>
            <a:r>
              <a:rPr lang="en-GB" sz="2400" b="1" kern="0" dirty="0">
                <a:solidFill>
                  <a:srgbClr val="CD0365"/>
                </a:solidFill>
              </a:rPr>
              <a:t>Who is it designed for? </a:t>
            </a:r>
          </a:p>
          <a:p>
            <a:pPr marL="186262" defTabSz="1219170"/>
            <a:r>
              <a:rPr lang="en-GB" sz="2400" i="1" kern="0" dirty="0"/>
              <a:t>Young people aged 5 – 17 who are aiming to exercise for 60 minutes daily.</a:t>
            </a:r>
          </a:p>
          <a:p>
            <a:pPr marL="186262" defTabSz="1219170"/>
            <a:endParaRPr lang="en-GB" i="1" kern="0" dirty="0"/>
          </a:p>
          <a:p>
            <a:pPr marL="795847" indent="-609585" defTabSz="1219170">
              <a:buFont typeface="+mj-lt"/>
              <a:buAutoNum type="arabicPeriod" startAt="2"/>
            </a:pPr>
            <a:r>
              <a:rPr lang="en-GB" sz="2400" b="1" kern="0" dirty="0">
                <a:solidFill>
                  <a:srgbClr val="CD0365"/>
                </a:solidFill>
              </a:rPr>
              <a:t>Who would it work well for? </a:t>
            </a:r>
          </a:p>
          <a:p>
            <a:pPr marL="186262" defTabSz="1219170"/>
            <a:r>
              <a:rPr lang="en-GB" sz="2400" i="1" kern="0" dirty="0"/>
              <a:t>Young people who regularly run and jump rope, or do similar high-impact exercises.</a:t>
            </a:r>
          </a:p>
          <a:p>
            <a:pPr marL="186262" defTabSz="1219170"/>
            <a:endParaRPr lang="en-GB" i="1" kern="0" dirty="0"/>
          </a:p>
          <a:p>
            <a:pPr marL="795847" indent="-609585" defTabSz="1219170">
              <a:buFont typeface="+mj-lt"/>
              <a:buAutoNum type="arabicPeriod" startAt="3"/>
            </a:pPr>
            <a:r>
              <a:rPr lang="en-GB" sz="2400" b="1" kern="0" dirty="0">
                <a:solidFill>
                  <a:srgbClr val="CD0365"/>
                </a:solidFill>
              </a:rPr>
              <a:t>Who is left out of the data (so it won’t work well for them)?</a:t>
            </a:r>
          </a:p>
          <a:p>
            <a:pPr marL="186262" defTabSz="1219170"/>
            <a:r>
              <a:rPr lang="en-GB" sz="2400" i="1" kern="0" dirty="0"/>
              <a:t>Anyone who does gentle movement only or a mixture of different levels of exercise. </a:t>
            </a:r>
          </a:p>
          <a:p>
            <a:pPr marL="186262" defTabSz="1219170"/>
            <a:endParaRPr lang="en-GB" sz="2400" i="1" kern="0" dirty="0"/>
          </a:p>
          <a:p>
            <a:pPr marL="186262" defTabSz="1219170"/>
            <a:r>
              <a:rPr lang="en-GB" sz="2400" b="1" kern="0" dirty="0"/>
              <a:t>Complete Part 2 of the worksheet / workbook to evaluate </a:t>
            </a:r>
            <a:r>
              <a:rPr lang="en-GB" sz="2400" b="1" u="sng" kern="0" dirty="0"/>
              <a:t>your</a:t>
            </a:r>
            <a:r>
              <a:rPr lang="en-GB" sz="2400" b="1" kern="0" dirty="0"/>
              <a:t> current data set for bias. Then complete Part 3 to prepare for the next lesson.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</p:spTree>
    <p:extLst>
      <p:ext uri="{BB962C8B-B14F-4D97-AF65-F5344CB8AC3E}">
        <p14:creationId xmlns:p14="http://schemas.microsoft.com/office/powerpoint/2010/main" val="82339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D910658-3A21-8612-E8BB-4BEC1E3C1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93;p4">
            <a:extLst>
              <a:ext uri="{FF2B5EF4-FFF2-40B4-BE49-F238E27FC236}">
                <a16:creationId xmlns:a16="http://schemas.microsoft.com/office/drawing/2014/main" id="{4AB37FD9-F57F-4880-B009-89480E565128}"/>
              </a:ext>
            </a:extLst>
          </p:cNvPr>
          <p:cNvSpPr/>
          <p:nvPr/>
        </p:nvSpPr>
        <p:spPr>
          <a:xfrm>
            <a:off x="679271" y="257983"/>
            <a:ext cx="1487077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530BC96-C84F-B76C-77AD-BB736577FB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7" y="329158"/>
            <a:ext cx="1591628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0F941C-123D-9EFB-3F2A-D62B71187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Impact of bias or gaps in data?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5DA73BA-3376-4B03-2159-E1F488D5CCF1}"/>
              </a:ext>
            </a:extLst>
          </p:cNvPr>
          <p:cNvSpPr txBox="1">
            <a:spLocks/>
          </p:cNvSpPr>
          <p:nvPr/>
        </p:nvSpPr>
        <p:spPr>
          <a:xfrm>
            <a:off x="452919" y="1589665"/>
            <a:ext cx="5294147" cy="256424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Discuss in pairs or small groups.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Share with class.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1438025-9738-FBF9-A6F1-10AB71DB1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698381" y="3341966"/>
            <a:ext cx="2826819" cy="256424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A87F42E-831B-B5DD-235E-62AF010D08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48700" y="3335747"/>
            <a:ext cx="2826819" cy="256424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E583FA-6A70-F4A5-7642-9708548BD4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23540" y="3346755"/>
            <a:ext cx="2826819" cy="256424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C8E9BA-3A6D-577D-0449-5A2DEAD72E34}"/>
              </a:ext>
            </a:extLst>
          </p:cNvPr>
          <p:cNvSpPr txBox="1"/>
          <p:nvPr/>
        </p:nvSpPr>
        <p:spPr>
          <a:xfrm>
            <a:off x="769808" y="3981907"/>
            <a:ext cx="2006824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Is it fair if only one group gets accurate data?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381CE0-BE76-466F-487A-A6930E0A6B80}"/>
              </a:ext>
            </a:extLst>
          </p:cNvPr>
          <p:cNvSpPr txBox="1"/>
          <p:nvPr/>
        </p:nvSpPr>
        <p:spPr>
          <a:xfrm>
            <a:off x="4949292" y="3653612"/>
            <a:ext cx="2006824" cy="2061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Do you think more boys or girls would end up with inaccurate data?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C6B10A-568F-5E3D-0C9D-3DFF26AD41D7}"/>
              </a:ext>
            </a:extLst>
          </p:cNvPr>
          <p:cNvSpPr txBox="1"/>
          <p:nvPr/>
        </p:nvSpPr>
        <p:spPr>
          <a:xfrm>
            <a:off x="9108379" y="4063871"/>
            <a:ext cx="2006824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Could this feed into stereotypes?</a:t>
            </a:r>
          </a:p>
        </p:txBody>
      </p:sp>
    </p:spTree>
    <p:extLst>
      <p:ext uri="{BB962C8B-B14F-4D97-AF65-F5344CB8AC3E}">
        <p14:creationId xmlns:p14="http://schemas.microsoft.com/office/powerpoint/2010/main" val="3141455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DEAB20A-DA8D-06B2-D413-F2FB1B073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1A552C-6800-1453-DCF7-47EF9C798A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7" y="329158"/>
            <a:ext cx="1591628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AF5D0B5C-50B4-FF94-84E5-BF56AECC7BFB}"/>
              </a:ext>
            </a:extLst>
          </p:cNvPr>
          <p:cNvSpPr/>
          <p:nvPr/>
        </p:nvSpPr>
        <p:spPr>
          <a:xfrm>
            <a:off x="679271" y="257983"/>
            <a:ext cx="1487077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58D819-FE37-09A6-D40A-51231B9E5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1433" y="241927"/>
            <a:ext cx="6264932" cy="96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Impact of bias in other scenarios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4DF1C6D-62FE-D74D-9D4A-82EC70C0659A}"/>
              </a:ext>
            </a:extLst>
          </p:cNvPr>
          <p:cNvSpPr txBox="1">
            <a:spLocks/>
          </p:cNvSpPr>
          <p:nvPr/>
        </p:nvSpPr>
        <p:spPr>
          <a:xfrm>
            <a:off x="263373" y="1410533"/>
            <a:ext cx="7998975" cy="476895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Can you think of other situations where groups of people may not be able to use technology if their data has been excluded from the training data?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Think about: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voice data, for example, data used in voice assistants on smart speakers and phones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image data, for example, data used to tag photos in a phone app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movement data, for example, walking or sports data used in a smartwatch.</a:t>
            </a:r>
          </a:p>
        </p:txBody>
      </p:sp>
      <p:pic>
        <p:nvPicPr>
          <p:cNvPr id="2" name="Picture 5" descr="Statistics with solid fill">
            <a:extLst>
              <a:ext uri="{FF2B5EF4-FFF2-40B4-BE49-F238E27FC236}">
                <a16:creationId xmlns:a16="http://schemas.microsoft.com/office/drawing/2014/main" id="{A9D053B1-4B31-829A-94BF-1F535CF1A4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458201" y="1989400"/>
            <a:ext cx="3327099" cy="332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85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0D504B94-B014-B2A0-B49A-F4196BAB4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877D60-59C1-F53D-C7ED-6E5F4249C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EED1D8D-55EB-2A6A-BBAB-BAA98A3D2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FF420250-FD2F-00EB-AE6D-0DF42C84447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7D1B75DE-00AE-AA00-2361-E239432CB8BE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A7E4C187-77D8-CC75-A2FA-0D4690711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2787" y="3183354"/>
            <a:ext cx="5523213" cy="1234017"/>
            <a:chOff x="368559" y="3146224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B1ED6359-C1C8-D863-0DB2-7B7FCD24D9AF}"/>
                </a:ext>
              </a:extLst>
            </p:cNvPr>
            <p:cNvSpPr/>
            <p:nvPr/>
          </p:nvSpPr>
          <p:spPr>
            <a:xfrm>
              <a:off x="368559" y="3146224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70" b="1" kern="0" dirty="0">
                  <a:solidFill>
                    <a:schemeClr val="bg1"/>
                  </a:solidFill>
                  <a:cs typeface="Arial"/>
                  <a:sym typeface="Arial"/>
                </a:rPr>
                <a:t>Do you understand how bias in AI comes from inaccurate data and gaps in data?</a:t>
              </a:r>
              <a:endParaRPr lang="en-GB" sz="1870" kern="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F0EE94A0-A6A1-3198-06EF-2B305D1EF1D3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5321" y="327624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E745601B-9682-B1EC-DE14-CBABF4D41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0000" y="1813168"/>
            <a:ext cx="5496000" cy="1200000"/>
            <a:chOff x="386274" y="1065055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642909C8-AC12-497F-A16F-B2EA85F08553}"/>
                </a:ext>
              </a:extLst>
            </p:cNvPr>
            <p:cNvSpPr/>
            <p:nvPr/>
          </p:nvSpPr>
          <p:spPr>
            <a:xfrm>
              <a:off x="386274" y="1065055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chemeClr val="bg1"/>
                  </a:solidFill>
                  <a:cs typeface="Arial"/>
                  <a:sym typeface="Arial"/>
                </a:rPr>
                <a:t>Can you explain how bias in AI tools can have an impact on users?</a:t>
              </a:r>
              <a:endParaRPr lang="en-GB" sz="1867" kern="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E8F929AA-C2FC-566D-7D88-61FC792C7FA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6274" y="122009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E08B8823-7DBB-FC6E-7D70-3EEBBA8D0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4417" y="1716819"/>
            <a:ext cx="3585600" cy="2923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88;p14">
            <a:extLst>
              <a:ext uri="{FF2B5EF4-FFF2-40B4-BE49-F238E27FC236}">
                <a16:creationId xmlns:a16="http://schemas.microsoft.com/office/drawing/2014/main" id="{42EBA545-DB72-FE71-1D1F-EBBB179192E1}"/>
              </a:ext>
            </a:extLst>
          </p:cNvPr>
          <p:cNvSpPr/>
          <p:nvPr/>
        </p:nvSpPr>
        <p:spPr>
          <a:xfrm>
            <a:off x="600000" y="4595652"/>
            <a:ext cx="5523213" cy="1234017"/>
          </a:xfrm>
          <a:prstGeom prst="roundRect">
            <a:avLst>
              <a:gd name="adj" fmla="val 9134"/>
            </a:avLst>
          </a:prstGeom>
          <a:solidFill>
            <a:schemeClr val="dk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chemeClr val="bg1"/>
                </a:solidFill>
                <a:cs typeface="Arial"/>
                <a:sym typeface="Arial"/>
              </a:rPr>
              <a:t>Do you know what questions to ask to examine an AI tool for bias?</a:t>
            </a:r>
            <a:endParaRPr lang="en-GB" sz="1867" kern="0" dirty="0">
              <a:solidFill>
                <a:schemeClr val="bg1"/>
              </a:solidFill>
              <a:cs typeface="Arial"/>
              <a:sym typeface="Arial"/>
            </a:endParaRPr>
          </a:p>
        </p:txBody>
      </p:sp>
      <p:pic>
        <p:nvPicPr>
          <p:cNvPr id="6" name="Google Shape;189;p14" descr="Checkmark or tick">
            <a:extLst>
              <a:ext uri="{FF2B5EF4-FFF2-40B4-BE49-F238E27FC236}">
                <a16:creationId xmlns:a16="http://schemas.microsoft.com/office/drawing/2014/main" id="{3F0DE543-F63C-04F1-02E8-17ACF636707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-26084" b="-26099"/>
          <a:stretch/>
        </p:blipFill>
        <p:spPr>
          <a:xfrm>
            <a:off x="863648" y="4773933"/>
            <a:ext cx="723565" cy="8120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953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6591B2D7-4786-970D-83AF-CBABAB16A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9BB89F-BC2C-18A5-E247-9DAB950BF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08CCB35-0D98-696B-7DE7-EFCD743ED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FF0E817-1832-D4CC-5557-4E17C2D09B48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16A0AA98-E014-DE2F-82D8-11CE872261DC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14EA702-DEB1-DC63-0DA2-04E5EBBD65DA}"/>
              </a:ext>
            </a:extLst>
          </p:cNvPr>
          <p:cNvSpPr txBox="1">
            <a:spLocks/>
          </p:cNvSpPr>
          <p:nvPr/>
        </p:nvSpPr>
        <p:spPr>
          <a:xfrm>
            <a:off x="398972" y="1740091"/>
            <a:ext cx="6055617" cy="37463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In the next lesson, you will re-open your </a:t>
            </a:r>
            <a:r>
              <a:rPr lang="en-GB" sz="2133" kern="0" dirty="0" err="1"/>
              <a:t>CreateAI</a:t>
            </a:r>
            <a:r>
              <a:rPr lang="en-GB" sz="2133" kern="0" dirty="0"/>
              <a:t> project with your data and ML model.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reduce the risk of bias and improve your ML project by adding more data.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133" kern="0" dirty="0">
              <a:highlight>
                <a:srgbClr val="FFFF00"/>
              </a:highlight>
            </a:endParaRP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DF4056A0-4CA8-B043-D9F8-5B442573D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7264417" y="1717211"/>
            <a:ext cx="3585600" cy="29230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9617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22570A60-D48E-7500-2558-FE2DC1CCC2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933C592-F963-9845-EAC1-10060010F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1CC5A13E-4ADC-0B7C-D960-AA8F9603501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8AF84169-559F-222D-D39E-ECE7FCD3AE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 1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C063744D-DF02-1490-2044-478F6673E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79997" y="2736889"/>
            <a:ext cx="5505524" cy="1200000"/>
            <a:chOff x="362724" y="2384086"/>
            <a:chExt cx="4122000" cy="900000"/>
          </a:xfrm>
        </p:grpSpPr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5310E831-F6AA-54B5-F4F0-75DF6CA39CB2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3020" t="-1512" r="-1514"/>
            <a:stretch/>
          </p:blipFill>
          <p:spPr>
            <a:xfrm>
              <a:off x="580686" y="2537957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4E564736-5B1B-B8B4-64FE-55EF94B6BE18}"/>
                </a:ext>
              </a:extLst>
            </p:cNvPr>
            <p:cNvSpPr/>
            <p:nvPr/>
          </p:nvSpPr>
          <p:spPr>
            <a:xfrm>
              <a:off x="362724" y="2384086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understand that bias in AI comes from inaccurate data and gaps in data.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55AC172A-DDF6-0F13-16DE-F60B74352F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79997" y="4121111"/>
            <a:ext cx="5505524" cy="1200000"/>
            <a:chOff x="359997" y="3090833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4387373F-AC41-E295-4A75-50C9430BFD0D}"/>
                </a:ext>
              </a:extLst>
            </p:cNvPr>
            <p:cNvSpPr/>
            <p:nvPr/>
          </p:nvSpPr>
          <p:spPr>
            <a:xfrm>
              <a:off x="359997" y="3090833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marL="380990" indent="-262460" defTabSz="1219170">
                <a:buClr>
                  <a:srgbClr val="000000"/>
                </a:buClr>
                <a:buSzPts val="1400"/>
              </a:pPr>
              <a:endParaRPr sz="1867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know what questions to ask to examine an AI tool for bias.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  <a:p>
              <a:pPr defTabSz="1219170">
                <a:lnSpc>
                  <a:spcPct val="114999"/>
                </a:lnSpc>
                <a:buClr>
                  <a:srgbClr val="000000"/>
                </a:buClr>
                <a:buSzPts val="1400"/>
              </a:pPr>
              <a:endParaRPr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4E52F363-B2D5-8E68-88FF-FF03969E5CF0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77959" y="3234206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C81D93AA-12BF-0E38-7E7F-361341925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23329" y="1967083"/>
            <a:ext cx="3585600" cy="2923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78;p2">
            <a:extLst>
              <a:ext uri="{FF2B5EF4-FFF2-40B4-BE49-F238E27FC236}">
                <a16:creationId xmlns:a16="http://schemas.microsoft.com/office/drawing/2014/main" id="{257187A0-4892-3760-9A58-DA96FE9B3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3020" t="-1512" r="-1514"/>
          <a:stretch/>
        </p:blipFill>
        <p:spPr>
          <a:xfrm>
            <a:off x="771116" y="1557830"/>
            <a:ext cx="721248" cy="7896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77;p2">
            <a:extLst>
              <a:ext uri="{FF2B5EF4-FFF2-40B4-BE49-F238E27FC236}">
                <a16:creationId xmlns:a16="http://schemas.microsoft.com/office/drawing/2014/main" id="{3DCC3962-E67C-00C7-5715-732E595774DD}"/>
              </a:ext>
            </a:extLst>
          </p:cNvPr>
          <p:cNvSpPr/>
          <p:nvPr/>
        </p:nvSpPr>
        <p:spPr>
          <a:xfrm>
            <a:off x="479997" y="1352668"/>
            <a:ext cx="5505524" cy="12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 understand that bias in AI tools can have an impact on users.</a:t>
            </a:r>
            <a:endParaRPr lang="en-GB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3959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9ED67B8C-ACE2-273A-4000-B653E5B0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93;p4">
            <a:extLst>
              <a:ext uri="{FF2B5EF4-FFF2-40B4-BE49-F238E27FC236}">
                <a16:creationId xmlns:a16="http://schemas.microsoft.com/office/drawing/2014/main" id="{9D7B8A46-070B-51D9-BDF2-FBF704E60991}"/>
              </a:ext>
            </a:extLst>
          </p:cNvPr>
          <p:cNvSpPr/>
          <p:nvPr/>
        </p:nvSpPr>
        <p:spPr>
          <a:xfrm>
            <a:off x="679271" y="257983"/>
            <a:ext cx="1487077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E8D282B5-1DEE-B5EB-4748-DD127537DA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 2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D7F3D1D0-1E1E-37EE-14D8-AA4E3F780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79997" y="2736889"/>
            <a:ext cx="5505524" cy="1200000"/>
            <a:chOff x="362724" y="2384086"/>
            <a:chExt cx="4122000" cy="900000"/>
          </a:xfrm>
        </p:grpSpPr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23CE44E6-A033-510C-85B4-E04459E06695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3020" t="-1512" r="-1514"/>
            <a:stretch/>
          </p:blipFill>
          <p:spPr>
            <a:xfrm>
              <a:off x="580686" y="2537957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FBAA63DA-B3DB-D785-B352-6907F30E7CC1}"/>
                </a:ext>
              </a:extLst>
            </p:cNvPr>
            <p:cNvSpPr/>
            <p:nvPr/>
          </p:nvSpPr>
          <p:spPr>
            <a:xfrm>
              <a:off x="362724" y="2384086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understand that bias in AI comes from inaccurate data and gaps in data.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37851CD1-B5A7-759F-6B3C-2FE9D5C6D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79997" y="4121111"/>
            <a:ext cx="5505524" cy="1200000"/>
            <a:chOff x="359997" y="3090833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116A71C0-64E5-260A-C090-F4DC5E4CB5A9}"/>
                </a:ext>
              </a:extLst>
            </p:cNvPr>
            <p:cNvSpPr/>
            <p:nvPr/>
          </p:nvSpPr>
          <p:spPr>
            <a:xfrm>
              <a:off x="359997" y="3090833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marL="380990" indent="-262460" defTabSz="1219170">
                <a:buClr>
                  <a:srgbClr val="000000"/>
                </a:buClr>
                <a:buSzPts val="1400"/>
              </a:pPr>
              <a:endParaRPr sz="1867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I know what questions to ask to examine an AI tool for bias.</a:t>
              </a:r>
              <a:endParaRPr lang="en-GB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  <a:p>
              <a:pPr defTabSz="1219170">
                <a:lnSpc>
                  <a:spcPct val="114999"/>
                </a:lnSpc>
                <a:buClr>
                  <a:srgbClr val="000000"/>
                </a:buClr>
                <a:buSzPts val="1400"/>
              </a:pPr>
              <a:endParaRPr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D0E238F0-54E8-BD7A-4D06-2D27D6A0846B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l="-1515" t="-1512" r="-3020"/>
            <a:stretch/>
          </p:blipFill>
          <p:spPr>
            <a:xfrm>
              <a:off x="577959" y="3234206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Google Shape;78;p2">
            <a:extLst>
              <a:ext uri="{FF2B5EF4-FFF2-40B4-BE49-F238E27FC236}">
                <a16:creationId xmlns:a16="http://schemas.microsoft.com/office/drawing/2014/main" id="{93BE34CD-2F2D-80DD-B66E-1DFEE2223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3020" t="-1512" r="-1514"/>
          <a:stretch/>
        </p:blipFill>
        <p:spPr>
          <a:xfrm>
            <a:off x="771116" y="1557830"/>
            <a:ext cx="721248" cy="78967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77;p2">
            <a:extLst>
              <a:ext uri="{FF2B5EF4-FFF2-40B4-BE49-F238E27FC236}">
                <a16:creationId xmlns:a16="http://schemas.microsoft.com/office/drawing/2014/main" id="{218D90E0-E611-8C3B-F722-CC9565063CF7}"/>
              </a:ext>
            </a:extLst>
          </p:cNvPr>
          <p:cNvSpPr/>
          <p:nvPr/>
        </p:nvSpPr>
        <p:spPr>
          <a:xfrm>
            <a:off x="479997" y="1352668"/>
            <a:ext cx="5505524" cy="12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 understand that bias in AI tools can have an impact on users.</a:t>
            </a:r>
            <a:endParaRPr lang="en-GB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2E28379-0E88-FA06-9CDC-96B5F7E0C8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385240" y="771721"/>
            <a:ext cx="3447523" cy="324716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F6440C-DA63-5D5B-E06B-6C3C04698A92}"/>
              </a:ext>
            </a:extLst>
          </p:cNvPr>
          <p:cNvSpPr txBox="1"/>
          <p:nvPr/>
        </p:nvSpPr>
        <p:spPr>
          <a:xfrm>
            <a:off x="7725624" y="1136715"/>
            <a:ext cx="2834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4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Why do we care about bias?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6DDCCFE-EAA9-B931-851B-5269A03E3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07799" y="3568805"/>
            <a:ext cx="2024299" cy="191484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F564CB-A7C2-C52B-36FC-391189B3CF9B}"/>
              </a:ext>
            </a:extLst>
          </p:cNvPr>
          <p:cNvSpPr txBox="1"/>
          <p:nvPr/>
        </p:nvSpPr>
        <p:spPr>
          <a:xfrm>
            <a:off x="6332688" y="3972228"/>
            <a:ext cx="1698547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Could there be bias in our tool?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9B01FE8-D393-D6DA-C65B-C411C7B13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67279" y="4048097"/>
            <a:ext cx="2024299" cy="191484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DF759B-137A-9E9B-930C-326A2CE12AAD}"/>
              </a:ext>
            </a:extLst>
          </p:cNvPr>
          <p:cNvSpPr txBox="1"/>
          <p:nvPr/>
        </p:nvSpPr>
        <p:spPr>
          <a:xfrm>
            <a:off x="8480387" y="4451520"/>
            <a:ext cx="1411524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Could it impact users?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AFAE6B-0232-30C6-39AF-4ACFA6FCAD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75381" y="3424003"/>
            <a:ext cx="2024299" cy="1914847"/>
          </a:xfrm>
          <a:prstGeom prst="ellipse">
            <a:avLst/>
          </a:prstGeom>
          <a:solidFill>
            <a:srgbClr val="CD0365"/>
          </a:solidFill>
          <a:ln>
            <a:solidFill>
              <a:srgbClr val="CD036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ADF19D-C5E4-5127-399D-54CFC65F99A2}"/>
              </a:ext>
            </a:extLst>
          </p:cNvPr>
          <p:cNvSpPr txBox="1"/>
          <p:nvPr/>
        </p:nvSpPr>
        <p:spPr>
          <a:xfrm>
            <a:off x="10375290" y="3843312"/>
            <a:ext cx="1411524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1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How can we check?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32946E35-B1DD-8D5C-A0FB-705E3FF89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57616" y="1805975"/>
            <a:ext cx="1402968" cy="1402968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100617D3-265D-4247-305C-1D4EDAD33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3965" y="1961463"/>
            <a:ext cx="1219200" cy="12192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F718E71A-2CE9-12EA-05D9-2207DC381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33300" y="2974489"/>
            <a:ext cx="1019403" cy="1019403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34643E1-F2A6-7891-B654-DE164B88B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7" y="329158"/>
            <a:ext cx="1591628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4507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AF59486-DD9B-641F-F19B-CA4D24755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2803B-AEAB-298B-5E07-52183A6B0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Let’s begin to think about bias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CF0B1F0-D5DA-8971-33C7-5332ECC30745}"/>
              </a:ext>
            </a:extLst>
          </p:cNvPr>
          <p:cNvSpPr txBox="1">
            <a:spLocks/>
          </p:cNvSpPr>
          <p:nvPr/>
        </p:nvSpPr>
        <p:spPr>
          <a:xfrm>
            <a:off x="522776" y="1461470"/>
            <a:ext cx="10216954" cy="51191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You are creating a tool to measure progress towards global recommendations for physical exercise for children and young people.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Your tool should work for </a:t>
            </a:r>
            <a:r>
              <a:rPr lang="en-GB" sz="2400" b="1" kern="0" dirty="0"/>
              <a:t>everyone aged 5 – 17 years</a:t>
            </a:r>
            <a:r>
              <a:rPr lang="en-GB" sz="2400" kern="0" dirty="0"/>
              <a:t>. 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Keep this in mind as you watch the video on the next slide.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D03A8F5-CE03-0714-423E-EF8C0CFEFD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0E898B0-6BE6-A1AD-31C3-67FD434C84B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299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AF59486-DD9B-641F-F19B-CA4D24755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2803B-AEAB-298B-5E07-52183A6B0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Student video: Bias in AI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D03A8F5-CE03-0714-423E-EF8C0CFEFD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0E898B0-6BE6-A1AD-31C3-67FD434C84B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09;p12">
            <a:extLst>
              <a:ext uri="{FF2B5EF4-FFF2-40B4-BE49-F238E27FC236}">
                <a16:creationId xmlns:a16="http://schemas.microsoft.com/office/drawing/2014/main" id="{2EE09796-3CE9-F894-9F37-70BA5A8422F8}"/>
              </a:ext>
            </a:extLst>
          </p:cNvPr>
          <p:cNvSpPr txBox="1"/>
          <p:nvPr/>
        </p:nvSpPr>
        <p:spPr>
          <a:xfrm>
            <a:off x="3871465" y="5921715"/>
            <a:ext cx="7071606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buSzPts val="1100"/>
            </a:pPr>
            <a:r>
              <a:rPr lang="en-GB" sz="10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Click the image to play the video or use this YouTube </a:t>
            </a:r>
            <a:r>
              <a:rPr lang="en-GB" sz="1067" kern="0" dirty="0">
                <a:solidFill>
                  <a:srgbClr val="000000"/>
                </a:solidFill>
                <a:cs typeface="Arial"/>
                <a:sym typeface="Arial"/>
              </a:rPr>
              <a:t>link: </a:t>
            </a:r>
            <a:r>
              <a:rPr lang="en-GB" sz="1067" kern="0" dirty="0">
                <a:solidFill>
                  <a:srgbClr val="0070C0"/>
                </a:solidFill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</a:t>
            </a:r>
            <a:r>
              <a:rPr lang="en-GB" sz="1067" kern="0" dirty="0">
                <a:solidFill>
                  <a:srgbClr val="000000"/>
                </a:solidFill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GB" sz="1067" kern="0" dirty="0">
                <a:solidFill>
                  <a:srgbClr val="0070C0"/>
                </a:solidFill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rkMZSKegMsM</a:t>
            </a:r>
            <a:endParaRPr lang="en-GB" sz="1067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7" name="Online Media 6" descr="Student Video   Bias in AI">
            <a:hlinkClick r:id="" action="ppaction://media"/>
            <a:extLst>
              <a:ext uri="{FF2B5EF4-FFF2-40B4-BE49-F238E27FC236}">
                <a16:creationId xmlns:a16="http://schemas.microsoft.com/office/drawing/2014/main" id="{ABD9DDF3-B1D5-8E46-2A56-6327FD6507C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421867" y="1185869"/>
            <a:ext cx="8219822" cy="464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2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18E715E-C0DB-5AA5-B595-6D99BF932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9859C-7179-5B82-6057-AE825AD17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Important points from the video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1A3D55-8110-9AEB-7B29-629DC66D2F6D}"/>
              </a:ext>
            </a:extLst>
          </p:cNvPr>
          <p:cNvSpPr txBox="1">
            <a:spLocks/>
          </p:cNvSpPr>
          <p:nvPr/>
        </p:nvSpPr>
        <p:spPr>
          <a:xfrm>
            <a:off x="373304" y="1075413"/>
            <a:ext cx="11486187" cy="519838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-457189" defTabSz="1219170"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Bias in AI means that outputs can be skewed – and may work better for some groups than others. 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Bias in AI comes from inaccurate data and gaps in data.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Bias in = bias out.</a:t>
            </a:r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b="1" kern="0" dirty="0"/>
              <a:t>In this lesson we will evaluate our exercise timer tool for bias.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667" b="1" kern="0" dirty="0"/>
              <a:t>But first, let’s have a closer look at our data.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BD3559-606B-91A6-A2EA-F8FE27415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3733" y="4527854"/>
            <a:ext cx="1174964" cy="1591887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B6674A3-E7FA-1894-8940-C893B4DDD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FE54B44-7845-110E-DBA3-168089025285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9090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76C8733-F846-4FB7-C4E0-C417C0E69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5C555D7-0EDA-73D2-333E-481C8AD3E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95C4D719-BBBB-ACE2-FD51-1C6510C1B00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BB92C5-9F9F-0D5B-F09B-98172FF05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539" y="219501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1. Examine your exercise data set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E09A9CC-BC55-520D-F375-3EF146EEBFDF}"/>
              </a:ext>
            </a:extLst>
          </p:cNvPr>
          <p:cNvSpPr txBox="1">
            <a:spLocks/>
          </p:cNvSpPr>
          <p:nvPr/>
        </p:nvSpPr>
        <p:spPr>
          <a:xfrm>
            <a:off x="339052" y="1349984"/>
            <a:ext cx="11149374" cy="105356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Use the ‘Consider bias in your design’ worksheet / workbook section.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972115-9A90-CE5C-A828-30212B00D055}"/>
              </a:ext>
            </a:extLst>
          </p:cNvPr>
          <p:cNvSpPr txBox="1"/>
          <p:nvPr/>
        </p:nvSpPr>
        <p:spPr>
          <a:xfrm>
            <a:off x="529010" y="2229972"/>
            <a:ext cx="8257613" cy="4303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GB" sz="2400" b="1" kern="0" dirty="0"/>
              <a:t>Part 1 – Examine your exercise data set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Use the worksheet / workbook, where there is a screenshot of the original data, and space to record.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View the ‘exercising’ data samples provided with the project and the labels now added to them.</a:t>
            </a:r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Recall the data samples you added to the ‘exercising’ data set.</a:t>
            </a:r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List all the different exercises in your data set. </a:t>
            </a:r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</p:txBody>
      </p:sp>
      <p:pic>
        <p:nvPicPr>
          <p:cNvPr id="8" name="Graphic 7" descr="Run with solid fill">
            <a:extLst>
              <a:ext uri="{FF2B5EF4-FFF2-40B4-BE49-F238E27FC236}">
                <a16:creationId xmlns:a16="http://schemas.microsoft.com/office/drawing/2014/main" id="{C0F37CF2-DBC5-5648-0E3F-94443B12996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42595" y="2338741"/>
            <a:ext cx="1583585" cy="1583585"/>
          </a:xfrm>
          <a:prstGeom prst="rect">
            <a:avLst/>
          </a:prstGeom>
        </p:spPr>
      </p:pic>
      <p:pic>
        <p:nvPicPr>
          <p:cNvPr id="10" name="Graphic 9" descr="Skipping Rope with solid fill">
            <a:extLst>
              <a:ext uri="{FF2B5EF4-FFF2-40B4-BE49-F238E27FC236}">
                <a16:creationId xmlns:a16="http://schemas.microsoft.com/office/drawing/2014/main" id="{C92C32B6-82DB-D161-80D0-DFB778EBAA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19413" y="4249551"/>
            <a:ext cx="1484308" cy="1484308"/>
          </a:xfrm>
          <a:prstGeom prst="rect">
            <a:avLst/>
          </a:prstGeom>
        </p:spPr>
      </p:pic>
      <p:pic>
        <p:nvPicPr>
          <p:cNvPr id="12" name="Graphic 11" descr="Tennis with solid fill">
            <a:extLst>
              <a:ext uri="{FF2B5EF4-FFF2-40B4-BE49-F238E27FC236}">
                <a16:creationId xmlns:a16="http://schemas.microsoft.com/office/drawing/2014/main" id="{238B4742-5811-AC31-D7F2-8C9790104BB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26456" y="3163104"/>
            <a:ext cx="1462234" cy="146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42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03D6ABCA-341E-494B-B788-5F1E92361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CDD22F3-0054-CFAF-0404-1547F128A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F700010E-0E0C-208F-9AD2-6D514FB031DE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AB7F9E-804E-5657-9CFE-E69D6AFA7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2a. Consider gentle exercise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6443041-BE9A-45AC-0D94-AA5AB6A1B258}"/>
              </a:ext>
            </a:extLst>
          </p:cNvPr>
          <p:cNvSpPr txBox="1">
            <a:spLocks/>
          </p:cNvSpPr>
          <p:nvPr/>
        </p:nvSpPr>
        <p:spPr>
          <a:xfrm>
            <a:off x="232967" y="1321517"/>
            <a:ext cx="11149374" cy="92577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800" b="1" kern="0" dirty="0"/>
              <a:t>Part 2 – Gentle movement as exercise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800" kern="0" dirty="0"/>
              <a:t>Does your data set include low impact or gentle movement?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E25D3C-BF35-7AE5-725D-A78B7FBFA726}"/>
              </a:ext>
            </a:extLst>
          </p:cNvPr>
          <p:cNvSpPr txBox="1"/>
          <p:nvPr/>
        </p:nvSpPr>
        <p:spPr>
          <a:xfrm>
            <a:off x="3404937" y="2649801"/>
            <a:ext cx="8232615" cy="86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GB" sz="2800" kern="0" dirty="0"/>
              <a:t>Examples: walking, yoga, weight training, tai chi.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7984-078F-AC30-A743-D28941CCD657}"/>
              </a:ext>
            </a:extLst>
          </p:cNvPr>
          <p:cNvSpPr txBox="1"/>
          <p:nvPr/>
        </p:nvSpPr>
        <p:spPr>
          <a:xfrm>
            <a:off x="4287317" y="3429000"/>
            <a:ext cx="7350235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defTabSz="1219170">
              <a:lnSpc>
                <a:spcPct val="114999"/>
              </a:lnSpc>
            </a:pPr>
            <a:r>
              <a:rPr lang="en-GB" sz="2800" kern="0" dirty="0">
                <a:solidFill>
                  <a:srgbClr val="CD0365"/>
                </a:solidFill>
              </a:rPr>
              <a:t>If the answer is no, then your data set is missing this type of exercise, which could lead to biased outputs.</a:t>
            </a:r>
          </a:p>
          <a:p>
            <a:pPr marL="643462" indent="-457200" defTabSz="121917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2800" kern="0" dirty="0"/>
              <a:t>Consider the impact of this gap in data using the questions on the next slide.</a:t>
            </a:r>
          </a:p>
          <a:p>
            <a:endParaRPr lang="en-US" dirty="0"/>
          </a:p>
        </p:txBody>
      </p:sp>
      <p:pic>
        <p:nvPicPr>
          <p:cNvPr id="10" name="Graphic 9" descr="Walk with solid fill">
            <a:extLst>
              <a:ext uri="{FF2B5EF4-FFF2-40B4-BE49-F238E27FC236}">
                <a16:creationId xmlns:a16="http://schemas.microsoft.com/office/drawing/2014/main" id="{0E82E60D-97A8-6B01-E924-2D4838C3A2D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33652" y="4101615"/>
            <a:ext cx="1753666" cy="1753666"/>
          </a:xfrm>
          <a:prstGeom prst="rect">
            <a:avLst/>
          </a:prstGeom>
        </p:spPr>
      </p:pic>
      <p:pic>
        <p:nvPicPr>
          <p:cNvPr id="14" name="Graphic 13" descr="Yoga with solid fill">
            <a:extLst>
              <a:ext uri="{FF2B5EF4-FFF2-40B4-BE49-F238E27FC236}">
                <a16:creationId xmlns:a16="http://schemas.microsoft.com/office/drawing/2014/main" id="{C2850DA2-D2E5-49B7-4706-EB3AF779909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2967" y="4101615"/>
            <a:ext cx="1812583" cy="1812583"/>
          </a:xfrm>
          <a:prstGeom prst="rect">
            <a:avLst/>
          </a:prstGeom>
        </p:spPr>
      </p:pic>
      <p:pic>
        <p:nvPicPr>
          <p:cNvPr id="16" name="Graphic 15" descr="Body builder with solid fill">
            <a:extLst>
              <a:ext uri="{FF2B5EF4-FFF2-40B4-BE49-F238E27FC236}">
                <a16:creationId xmlns:a16="http://schemas.microsoft.com/office/drawing/2014/main" id="{5155878A-6868-B5BE-27F4-E466427F259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5417" y="2756385"/>
            <a:ext cx="1483322" cy="148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02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C382138-E9DB-06F3-BC4B-082CDE501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AEF9D-3655-DBEE-0EA3-A12056FFF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2b. Evaluate using questions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0EE2BE8-45D9-250E-A039-5A9FECF43C49}"/>
              </a:ext>
            </a:extLst>
          </p:cNvPr>
          <p:cNvSpPr txBox="1">
            <a:spLocks/>
          </p:cNvSpPr>
          <p:nvPr/>
        </p:nvSpPr>
        <p:spPr>
          <a:xfrm>
            <a:off x="225893" y="2967520"/>
            <a:ext cx="6872825" cy="315037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With our design goal in mind, I’m going to evaluate my current exercise timer project using these three questions:</a:t>
            </a:r>
          </a:p>
          <a:p>
            <a:pPr marL="795847" indent="-609585" defTabSz="1219170">
              <a:lnSpc>
                <a:spcPct val="114999"/>
              </a:lnSpc>
              <a:buFont typeface="+mj-lt"/>
              <a:buAutoNum type="arabicPeriod"/>
            </a:pPr>
            <a:r>
              <a:rPr lang="en-GB" sz="2667" kern="0" dirty="0"/>
              <a:t>Who is it designed for?</a:t>
            </a:r>
          </a:p>
          <a:p>
            <a:pPr marL="795847" indent="-609585" defTabSz="1219170">
              <a:lnSpc>
                <a:spcPct val="114999"/>
              </a:lnSpc>
              <a:buFont typeface="+mj-lt"/>
              <a:buAutoNum type="arabicPeriod"/>
            </a:pPr>
            <a:r>
              <a:rPr lang="en-GB" sz="2667" kern="0" dirty="0"/>
              <a:t>Who does it work well for?</a:t>
            </a:r>
          </a:p>
          <a:p>
            <a:pPr marL="795847" indent="-609585" defTabSz="1219170">
              <a:lnSpc>
                <a:spcPct val="114999"/>
              </a:lnSpc>
              <a:buFont typeface="+mj-lt"/>
              <a:buAutoNum type="arabicPeriod"/>
            </a:pPr>
            <a:r>
              <a:rPr lang="en-GB" sz="2667" kern="0" dirty="0"/>
              <a:t>Who is left out of the data?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80A2ACE-E0FD-34C2-1647-937C9E6DA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15B5CED4-C7BD-2C4D-5EB8-1BC8A7CE1166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 descr="Screenshot of data samples for exercising from CreateAI">
            <a:extLst>
              <a:ext uri="{FF2B5EF4-FFF2-40B4-BE49-F238E27FC236}">
                <a16:creationId xmlns:a16="http://schemas.microsoft.com/office/drawing/2014/main" id="{9EBF029A-7BE6-FD8D-B411-59B3427158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3965" y="1355295"/>
            <a:ext cx="10850909" cy="960000"/>
          </a:xfrm>
          <a:prstGeom prst="rect">
            <a:avLst/>
          </a:prstGeom>
        </p:spPr>
      </p:pic>
      <p:pic>
        <p:nvPicPr>
          <p:cNvPr id="7" name="Picture 6" descr="Speech bubble with text: This is my current project data. &#10;I kept the three data samples I was given with the project, and I added my own data samples for jumping rope and running.&#10;">
            <a:extLst>
              <a:ext uri="{FF2B5EF4-FFF2-40B4-BE49-F238E27FC236}">
                <a16:creationId xmlns:a16="http://schemas.microsoft.com/office/drawing/2014/main" id="{E87B6F75-CEA7-353A-171B-AD45C32A1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502" y="2380306"/>
            <a:ext cx="4315538" cy="325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9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8061</TotalTime>
  <Words>920</Words>
  <Application>Microsoft Macintosh PowerPoint</Application>
  <PresentationFormat>Widescreen</PresentationFormat>
  <Paragraphs>110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Wingdings</vt:lpstr>
      <vt:lpstr>1_Office Theme</vt:lpstr>
      <vt:lpstr>Developing AI literacy with the micro:bit  Lesson 5 Exploring ML: considering bias</vt:lpstr>
      <vt:lpstr>Learning objectives 1</vt:lpstr>
      <vt:lpstr>Learning objectives 2</vt:lpstr>
      <vt:lpstr>Let’s begin to think about bias</vt:lpstr>
      <vt:lpstr>Student video: Bias in AI</vt:lpstr>
      <vt:lpstr>Important points from the video</vt:lpstr>
      <vt:lpstr>1. Examine your exercise data set</vt:lpstr>
      <vt:lpstr>2a. Consider gentle exercise</vt:lpstr>
      <vt:lpstr>2b. Evaluate using questions</vt:lpstr>
      <vt:lpstr>2b. Example answers to questions</vt:lpstr>
      <vt:lpstr>Impact of bias or gaps in data?</vt:lpstr>
      <vt:lpstr>Impact of bias in other scenarios</vt:lpstr>
      <vt:lpstr>Think Reflect on your learning</vt:lpstr>
      <vt:lpstr>Share Look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55</cp:revision>
  <dcterms:created xsi:type="dcterms:W3CDTF">2026-05-18T13:51:44Z</dcterms:created>
  <dcterms:modified xsi:type="dcterms:W3CDTF">2026-08-19T16:41:07Z</dcterms:modified>
</cp:coreProperties>
</file>