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304" r:id="rId2"/>
    <p:sldId id="489" r:id="rId3"/>
    <p:sldId id="483" r:id="rId4"/>
    <p:sldId id="484" r:id="rId5"/>
    <p:sldId id="486" r:id="rId6"/>
    <p:sldId id="491" r:id="rId7"/>
    <p:sldId id="418" r:id="rId8"/>
    <p:sldId id="492" r:id="rId9"/>
    <p:sldId id="307" r:id="rId10"/>
    <p:sldId id="487" r:id="rId11"/>
    <p:sldId id="488" r:id="rId12"/>
    <p:sldId id="288" r:id="rId13"/>
    <p:sldId id="310" r:id="rId14"/>
    <p:sldId id="311" r:id="rId15"/>
    <p:sldId id="490" r:id="rId16"/>
    <p:sldId id="482" r:id="rId17"/>
    <p:sldId id="329" r:id="rId18"/>
    <p:sldId id="322" r:id="rId19"/>
    <p:sldId id="417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D25CA23-4FBD-179D-131E-3FA36E6C75A5}" name="Corey Rogers" initials="CR" userId="7RzU5Q6VJGF/i3l9MGdG3CvbLgasbZPao2hiEiIxdvY=" providerId="None"/>
  <p188:author id="{957CA570-AA26-7BCF-477B-FD2358502A6F}" name="Blathnaid Walsh-Heron" initials="BH" userId="S::blathnaid@microbit.org::e161788e-f9c9-48b7-8b0b-8eaf8bce30c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4"/>
    <p:restoredTop sz="86438"/>
  </p:normalViewPr>
  <p:slideViewPr>
    <p:cSldViewPr snapToGrid="0">
      <p:cViewPr varScale="1">
        <p:scale>
          <a:sx n="109" d="100"/>
          <a:sy n="109" d="100"/>
        </p:scale>
        <p:origin x="142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F3CBF-2140-7B40-B0B6-0AA034882E4E}" type="datetimeFigureOut">
              <a:rPr lang="en-US" smtClean="0"/>
              <a:t>8/27/26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EE40B-482C-E74A-BB80-4E56E2A48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302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576723DB-BB8C-BE3C-028E-A71D7C276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BEDA185C-F9FB-99B3-3091-D266BDEF1E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017911E5-86E0-9816-0C4B-A37A2AB573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EA7C6E38-2ACC-AAA9-3972-41356E9F5CB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2756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687629A-D2C7-2E54-D618-90DEBF887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0E95C3EE-77F6-26AA-6BBD-7F07D1C0830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0C7806E5-A41B-CF50-ABEB-BAFEA64A15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697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D1E78F7-A2E0-31B5-FEF4-090A24FA9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368F47F-B0F9-0A74-57AF-1706FB9E8ED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AB354EBA-3EFD-4FCA-2666-EC6967FE8C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325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12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1403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6FC5488-197C-9AEA-C69B-86A3B33A8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2FBF1A7-39E9-11BC-9EAE-A0D0C3178D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BA342C6-DDFB-3A94-3060-F29E171F51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8508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66CDEF7-3F9B-B56E-0197-3194859EF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655970B-DC42-BCB6-97E9-50359010AD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7CCB71A-E7D2-156D-BD51-C10D91619E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35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A288E33-2A67-361A-3391-541E7EA44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F49B9DE-8E4E-A472-ACC6-3A8243A6DE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6DADE8CE-FBC6-E88F-A80D-3E6144D130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412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D11C7C3-90DD-F700-C188-EBA747411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C11ADE0-F179-3B73-706A-A59AD730A2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3C9643F-B03B-33EF-364A-10230A8F9E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204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D88F6AAB-5EDE-0A7D-8434-84F2A3C4F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B98DB9E7-85D0-70A0-7697-DA9159C01F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87E9BF1F-23AB-2957-9171-59DB79F1B3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6714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4666A490-CF03-338D-2A7A-6FE712B71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D4696E8-77E7-13B6-8FEB-4C62387BF6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38116D4D-92B3-653F-3661-F24B70DF9D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9BE56798-A820-770F-2008-5B2B08A221F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77213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BAE934C9-B1B0-08DA-F226-CDF4A54DB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C67E055-8270-9BCD-E243-790AB482DF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2E13C5BE-90AC-D221-0493-36590B48C9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FCC7D9D5-B834-BF14-31C8-1541D97F7D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3680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FD4D5A5D-A313-6EFA-EA40-C9DB64BE7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51CA4823-A701-6865-9B16-35DB9C9315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B5B57520-51BC-F467-FB97-D17373E3EF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FA8BB232-A909-563B-4BCB-F6FF60556E3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0595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5070278-C2A5-D71C-119A-A213D24A2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674FFE96-8381-02C7-0335-309A7F2A25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A09475F-24E8-0507-AF1A-27A5E33BBA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899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95C4B9D-6DA2-5F18-7C07-309315FE4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9CEA010-285F-43FA-3C32-8910546C44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0A11CAB-0E9F-62F1-1772-C78B662E63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944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326DBDD-4736-81C4-28AA-6E32D87FD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A398BDF6-C12F-ABBD-0475-1634174209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0498E64-4C0F-479C-4D92-DD31AB9BD3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550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C396916E-7CE0-65DE-FCDB-595AD676B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2874945-FE93-8523-9749-282D34746D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523FC96A-5F59-1A0A-A303-A7F317D714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45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A4DB9A9-291B-69C9-C19B-FFA5383C1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DDDF853B-80BC-87B6-9B80-B39B107BCD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0F46EAE9-8FD7-9A7C-8DAF-C153224AD8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48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8A5A3F3-DF58-B77B-33CC-A0308DB55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A4E0CD6C-0930-A667-FA3F-4BEBE3548A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0AF552F-D14C-9B2B-58CB-0FD5D8A9DE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01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Google Shape;15;p18"/>
          <p:cNvSpPr txBox="1"/>
          <p:nvPr/>
        </p:nvSpPr>
        <p:spPr>
          <a:xfrm>
            <a:off x="415600" y="1680001"/>
            <a:ext cx="11360800" cy="488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12192000" cy="9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491967" y="1430167"/>
            <a:ext cx="5484000" cy="446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6224133" y="1441633"/>
            <a:ext cx="5488000" cy="4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835" y="0"/>
            <a:ext cx="3155597" cy="9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1893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Green Them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endParaRPr lang="en-GB" sz="1333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5741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Green Theme / With Imag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788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Blue Them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32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075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Theme">
  <p:cSld name="Purple Theme">
    <p:bg>
      <p:bgPr>
        <a:solidFill>
          <a:schemeClr val="accen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23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0"/>
            <a:ext cx="3155597" cy="9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32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3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/>
              <a:t>micro:bit</a:t>
            </a:r>
            <a:r>
              <a:rPr lang="en-GB" sz="1333" b="1" dirty="0"/>
              <a:t> | Developing Ai literacy with the </a:t>
            </a:r>
            <a:r>
              <a:rPr lang="en-GB" sz="1333" b="1" dirty="0" err="1"/>
              <a:t>micro:bit</a:t>
            </a:r>
            <a:endParaRPr sz="1333" b="1" dirty="0"/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5691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 Theme">
  <p:cSld name="Red Them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1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21" title="Microbit_Logo_Secondary_Red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599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3200" b="1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21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689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9321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71434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hyperlink" Target="https://createai.microbit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EA02FEE7-F317-CD44-124D-AC63ED280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">
            <a:extLst>
              <a:ext uri="{FF2B5EF4-FFF2-40B4-BE49-F238E27FC236}">
                <a16:creationId xmlns:a16="http://schemas.microsoft.com/office/drawing/2014/main" id="{DDAAF857-C084-A7B0-D411-8B77F6B0582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91949" y="69501"/>
            <a:ext cx="1814967" cy="1075967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DD533229-72CC-CF7E-3F1F-D4A5E85E11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82733" y="1306001"/>
            <a:ext cx="5929267" cy="3309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2400" b="0" dirty="0">
                <a:solidFill>
                  <a:srgbClr val="00A000"/>
                </a:solidFill>
              </a:rPr>
              <a:t>Developing AI literacy with the </a:t>
            </a:r>
            <a:r>
              <a:rPr lang="en-GB" sz="2400" b="0" dirty="0" err="1">
                <a:solidFill>
                  <a:srgbClr val="00A000"/>
                </a:solidFill>
              </a:rPr>
              <a:t>micro:bit</a:t>
            </a:r>
            <a:br>
              <a:rPr lang="en-GB" sz="2400" b="0" dirty="0">
                <a:solidFill>
                  <a:srgbClr val="00A000"/>
                </a:solidFill>
              </a:rPr>
            </a:br>
            <a:br>
              <a:rPr lang="en-GB" sz="3200" dirty="0"/>
            </a:br>
            <a:r>
              <a:rPr lang="en-GB" sz="3200" b="0" dirty="0"/>
              <a:t>Lesson 4</a:t>
            </a:r>
            <a:br>
              <a:rPr lang="en-GB" sz="4800" dirty="0"/>
            </a:br>
            <a:r>
              <a:rPr lang="en-GB" sz="4800" dirty="0"/>
              <a:t>Exploring ML: testing accuracy</a:t>
            </a:r>
            <a:endParaRPr strike="sngStrike" dirty="0"/>
          </a:p>
        </p:txBody>
      </p:sp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69397EF7-2129-9CDE-D584-6880A54B7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/>
          <a:stretch/>
        </p:blipFill>
        <p:spPr>
          <a:xfrm>
            <a:off x="663194" y="2223210"/>
            <a:ext cx="4397693" cy="167883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F0117B89-BF04-B516-FCC5-0D1B8BD85C09}"/>
              </a:ext>
            </a:extLst>
          </p:cNvPr>
          <p:cNvSpPr txBox="1"/>
          <p:nvPr/>
        </p:nvSpPr>
        <p:spPr>
          <a:xfrm>
            <a:off x="6096000" y="5191177"/>
            <a:ext cx="5488000" cy="1230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Updated July 2026. Visit 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  <a:hlinkClick r:id="rId5"/>
              </a:rPr>
              <a:t>https://microbit.org/teach/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for the most up-to-date resources.</a:t>
            </a:r>
          </a:p>
          <a:p>
            <a:pPr defTabSz="1219170">
              <a:buClr>
                <a:srgbClr val="000000"/>
              </a:buClr>
              <a:buSzPts val="800"/>
            </a:pPr>
            <a:endParaRPr lang="en-GB"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333" kern="0" dirty="0" err="1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333" u="sng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49A9E83E-96A8-04A6-3F2E-8D804D7FFC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defTabSz="1219170"/>
            <a:fld id="{00000000-1234-1234-1234-123412341234}" type="slidenum">
              <a:rPr lang="en-GB" kern="0">
                <a:solidFill>
                  <a:srgbClr val="000000"/>
                </a:solidFill>
              </a:rPr>
              <a:pPr defTabSz="1219170"/>
              <a:t>1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343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016ABC20-1A41-3608-AC8D-72619DC2E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FEEB91A-9095-198D-71F4-5506D55DF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A122A5C2-82D7-0C10-E0F6-1057B0514E29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83A423B-5064-1F18-780F-7A7896E7D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Make sure you can view data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0CB59B6-2782-8B43-65A2-6182A016761D}"/>
              </a:ext>
            </a:extLst>
          </p:cNvPr>
          <p:cNvSpPr txBox="1">
            <a:spLocks/>
          </p:cNvSpPr>
          <p:nvPr/>
        </p:nvSpPr>
        <p:spPr>
          <a:xfrm>
            <a:off x="373303" y="1185870"/>
            <a:ext cx="7157049" cy="8793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04792" indent="-186262" defTabSz="1219170"/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r>
              <a:rPr lang="en-GB" sz="2133" kern="0" dirty="0"/>
              <a:t>Scroll to the right to see all your data samples.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2" name="Picture 1" descr="5 data samples">
            <a:extLst>
              <a:ext uri="{FF2B5EF4-FFF2-40B4-BE49-F238E27FC236}">
                <a16:creationId xmlns:a16="http://schemas.microsoft.com/office/drawing/2014/main" id="{A7E24B7A-1CEB-90AA-EDEA-64E6E7196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89" y="1994031"/>
            <a:ext cx="10031505" cy="1434969"/>
          </a:xfrm>
          <a:prstGeom prst="rect">
            <a:avLst/>
          </a:prstGeom>
        </p:spPr>
      </p:pic>
      <p:pic>
        <p:nvPicPr>
          <p:cNvPr id="12" name="Graphic 11" descr="Cursor with solid fill">
            <a:extLst>
              <a:ext uri="{FF2B5EF4-FFF2-40B4-BE49-F238E27FC236}">
                <a16:creationId xmlns:a16="http://schemas.microsoft.com/office/drawing/2014/main" id="{983B4662-AF70-D98D-28F1-D7EAA44991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54712" y="3320143"/>
            <a:ext cx="466167" cy="466167"/>
          </a:xfrm>
          <a:prstGeom prst="rect">
            <a:avLst/>
          </a:prstGeom>
        </p:spPr>
      </p:pic>
      <p:sp>
        <p:nvSpPr>
          <p:cNvPr id="13" name="Right Arrow 12" descr="An arrow pointing right">
            <a:extLst>
              <a:ext uri="{FF2B5EF4-FFF2-40B4-BE49-F238E27FC236}">
                <a16:creationId xmlns:a16="http://schemas.microsoft.com/office/drawing/2014/main" id="{25382880-3175-8654-490F-D751C8EA3959}"/>
              </a:ext>
            </a:extLst>
          </p:cNvPr>
          <p:cNvSpPr/>
          <p:nvPr/>
        </p:nvSpPr>
        <p:spPr>
          <a:xfrm>
            <a:off x="10666580" y="2589023"/>
            <a:ext cx="385483" cy="244984"/>
          </a:xfrm>
          <a:prstGeom prst="rightArrow">
            <a:avLst/>
          </a:prstGeom>
          <a:solidFill>
            <a:srgbClr val="00A100"/>
          </a:solidFill>
          <a:ln>
            <a:solidFill>
              <a:srgbClr val="00A1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000000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8871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34D55DD8-DCEC-7BE1-42F3-77D06A4F4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FAEA7456-6411-E7D7-3EE7-F84C136881E3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4A379E2-3C4F-1591-2F3E-8EF0800A99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C01A1A-5831-BCDC-1383-8B1E7A46B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Zoom out to see all actions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6B2212-ED87-075D-F7B1-560650DFE383}"/>
              </a:ext>
            </a:extLst>
          </p:cNvPr>
          <p:cNvSpPr txBox="1"/>
          <p:nvPr/>
        </p:nvSpPr>
        <p:spPr>
          <a:xfrm>
            <a:off x="535177" y="1367781"/>
            <a:ext cx="55918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You can also zoom out in your browser window to see all rows of actions on your screen.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This will make it easier to review and check your data.</a:t>
            </a:r>
          </a:p>
        </p:txBody>
      </p:sp>
      <p:pic>
        <p:nvPicPr>
          <p:cNvPr id="18" name="Picture 17" descr="Screenshot from Chrome browser ">
            <a:extLst>
              <a:ext uri="{FF2B5EF4-FFF2-40B4-BE49-F238E27FC236}">
                <a16:creationId xmlns:a16="http://schemas.microsoft.com/office/drawing/2014/main" id="{38E73683-7EB7-4A3B-4D06-91E155D66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128" y="2998997"/>
            <a:ext cx="5847479" cy="3263709"/>
          </a:xfrm>
          <a:prstGeom prst="rect">
            <a:avLst/>
          </a:prstGeom>
        </p:spPr>
      </p:pic>
      <p:pic>
        <p:nvPicPr>
          <p:cNvPr id="17" name="Picture 16" descr="Screenshot from Edge browser ">
            <a:extLst>
              <a:ext uri="{FF2B5EF4-FFF2-40B4-BE49-F238E27FC236}">
                <a16:creationId xmlns:a16="http://schemas.microsoft.com/office/drawing/2014/main" id="{FAE6EC45-2379-56A8-A6FF-F0564552AC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9688" y="1185869"/>
            <a:ext cx="4135916" cy="507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5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D7212-77D6-F9D9-4C6B-ABD500A47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DC7266C8-CF50-0879-0446-073D2B235500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FEE9F37-8781-5E07-D90A-15DFC4CCCB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09E633-0F80-4971-CA3D-85F6E1C6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2800" y="257984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Cleaning data samples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31484E-E980-E442-9EE6-30E7C5421CC0}"/>
              </a:ext>
            </a:extLst>
          </p:cNvPr>
          <p:cNvSpPr txBox="1"/>
          <p:nvPr/>
        </p:nvSpPr>
        <p:spPr>
          <a:xfrm>
            <a:off x="291578" y="1304622"/>
            <a:ext cx="11617393" cy="1569660"/>
          </a:xfrm>
          <a:prstGeom prst="rect">
            <a:avLst/>
          </a:prstGeom>
          <a:noFill/>
          <a:ln w="44450">
            <a:noFill/>
          </a:ln>
          <a:effectLst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Your data samples will be used to train an ML model that will detect when you are exercising or not exercising. </a:t>
            </a:r>
          </a:p>
          <a:p>
            <a:pPr defTabSz="1219170">
              <a:buClr>
                <a:srgbClr val="000000"/>
              </a:buClr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Humans can help make sure the model works accurately by ‘cleaning’ the training data. </a:t>
            </a:r>
          </a:p>
        </p:txBody>
      </p:sp>
      <p:pic>
        <p:nvPicPr>
          <p:cNvPr id="6" name="Google Shape;131;p8" descr="An outlier - data sample that looks different from the others">
            <a:extLst>
              <a:ext uri="{FF2B5EF4-FFF2-40B4-BE49-F238E27FC236}">
                <a16:creationId xmlns:a16="http://schemas.microsoft.com/office/drawing/2014/main" id="{536CE33A-F6DD-731C-BFA1-7F2BFC10454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144960" y="3233057"/>
            <a:ext cx="5069297" cy="130815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1D28BF-B25A-E397-1A2A-8900F037BA23}"/>
              </a:ext>
            </a:extLst>
          </p:cNvPr>
          <p:cNvSpPr txBox="1"/>
          <p:nvPr/>
        </p:nvSpPr>
        <p:spPr>
          <a:xfrm>
            <a:off x="1237417" y="4541208"/>
            <a:ext cx="145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outlier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82F76-A57A-37BE-1A36-A8A939B4BD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21086" y="2504951"/>
            <a:ext cx="6625954" cy="4250577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133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r>
              <a:rPr lang="en-GB" sz="2133" dirty="0"/>
              <a:t>Are the actions accurate for their label? 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endParaRPr lang="en-GB" sz="2133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r>
              <a:rPr lang="en-GB" sz="2133" dirty="0"/>
              <a:t>Check that the data samples for each action look similar to each other.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endParaRPr lang="en-GB" sz="2133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r>
              <a:rPr lang="en-GB" sz="2133" dirty="0"/>
              <a:t>Are there any outliers (samples that look very different to the rest)? If so, delete / replace them.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endParaRPr lang="en-GB" sz="2133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r>
              <a:rPr lang="en-GB" sz="2133" dirty="0"/>
              <a:t>Has the sample captured movement that is </a:t>
            </a:r>
            <a:r>
              <a:rPr lang="en-GB" sz="2133" b="1" dirty="0"/>
              <a:t>not</a:t>
            </a:r>
            <a:r>
              <a:rPr lang="en-GB" sz="2133" dirty="0"/>
              <a:t> part of the action? If so, delete / replace it.</a:t>
            </a:r>
          </a:p>
        </p:txBody>
      </p:sp>
    </p:spTree>
    <p:extLst>
      <p:ext uri="{BB962C8B-B14F-4D97-AF65-F5344CB8AC3E}">
        <p14:creationId xmlns:p14="http://schemas.microsoft.com/office/powerpoint/2010/main" val="3358481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DB2494C6-E170-A616-A318-BD84DD1FC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F44BD64-0800-8F30-10BB-369352964E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7D1C127D-8DC4-21FE-3EC6-7B952A54784D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F9759-9C36-9255-E453-EDA5C10B3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Train the model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B674AC-DE8F-C680-0835-3A04C3208135}"/>
              </a:ext>
            </a:extLst>
          </p:cNvPr>
          <p:cNvSpPr txBox="1"/>
          <p:nvPr/>
        </p:nvSpPr>
        <p:spPr>
          <a:xfrm>
            <a:off x="559357" y="1459803"/>
            <a:ext cx="8805707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Once you are happy with your training data, select ‘Train model’ and follow the on-screen instructions.</a:t>
            </a:r>
          </a:p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9" name="Picture 8" descr="Train model button">
            <a:extLst>
              <a:ext uri="{FF2B5EF4-FFF2-40B4-BE49-F238E27FC236}">
                <a16:creationId xmlns:a16="http://schemas.microsoft.com/office/drawing/2014/main" id="{944C4EF3-7136-570B-6A40-376EDD085C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225626" y="1282845"/>
            <a:ext cx="2654876" cy="1064239"/>
          </a:xfrm>
          <a:prstGeom prst="rect">
            <a:avLst/>
          </a:prstGeom>
        </p:spPr>
      </p:pic>
      <p:pic>
        <p:nvPicPr>
          <p:cNvPr id="7" name="Picture 6" descr="Training model">
            <a:extLst>
              <a:ext uri="{FF2B5EF4-FFF2-40B4-BE49-F238E27FC236}">
                <a16:creationId xmlns:a16="http://schemas.microsoft.com/office/drawing/2014/main" id="{8C5E11BD-E26D-0746-F683-21CCD9A57D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9684" y="2568727"/>
            <a:ext cx="9290765" cy="1581011"/>
          </a:xfrm>
          <a:prstGeom prst="rect">
            <a:avLst/>
          </a:prstGeom>
        </p:spPr>
      </p:pic>
      <p:sp>
        <p:nvSpPr>
          <p:cNvPr id="5" name="Google Shape;203;p15">
            <a:extLst>
              <a:ext uri="{FF2B5EF4-FFF2-40B4-BE49-F238E27FC236}">
                <a16:creationId xmlns:a16="http://schemas.microsoft.com/office/drawing/2014/main" id="{4AFC377E-F287-6098-4C6C-674A37AC0D47}"/>
              </a:ext>
            </a:extLst>
          </p:cNvPr>
          <p:cNvSpPr/>
          <p:nvPr/>
        </p:nvSpPr>
        <p:spPr>
          <a:xfrm>
            <a:off x="53591" y="4459345"/>
            <a:ext cx="11108599" cy="1662545"/>
          </a:xfrm>
          <a:prstGeom prst="roundRect">
            <a:avLst>
              <a:gd name="adj" fmla="val 9134"/>
            </a:avLst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GB" sz="2133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Training a model: </a:t>
            </a:r>
            <a:r>
              <a:rPr lang="en-GB" sz="21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The computer program spots patterns or differences in your data samples and uses these to build a mathematical model that allows micro:bit CreateAI to recognise different actions when you move your micro:bit.</a:t>
            </a:r>
            <a:endParaRPr lang="en-US" sz="2133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06F1D32-2D8B-22C7-A055-30900D29F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1275" y="4252742"/>
            <a:ext cx="10710933" cy="1972887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2803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1701CF6-9477-871B-C982-DD4D96EB4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4BC2A82-4700-1A58-564A-4C3BE4AEF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6AC66859-A75E-CA11-F398-63A8C1716602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87721F-45C0-4D74-3FF0-E921F440A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Testing page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E212CF4-945E-3B42-BF4C-77A623B57790}"/>
              </a:ext>
            </a:extLst>
          </p:cNvPr>
          <p:cNvSpPr txBox="1">
            <a:spLocks/>
          </p:cNvSpPr>
          <p:nvPr/>
        </p:nvSpPr>
        <p:spPr>
          <a:xfrm>
            <a:off x="4108" y="1114697"/>
            <a:ext cx="3217608" cy="51119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Your ML model has now been created, and you are in the ‘Testing page’. 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This is where you can use the same </a:t>
            </a:r>
            <a:r>
              <a:rPr lang="en-GB" sz="2400" kern="0" dirty="0" err="1"/>
              <a:t>micro:bit</a:t>
            </a:r>
            <a:r>
              <a:rPr lang="en-GB" sz="2400" kern="0" dirty="0"/>
              <a:t> program to collect live data and examine how well your model is working.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5" name="Picture 4" descr="Screenshot of testing page from CreateAI">
            <a:extLst>
              <a:ext uri="{FF2B5EF4-FFF2-40B4-BE49-F238E27FC236}">
                <a16:creationId xmlns:a16="http://schemas.microsoft.com/office/drawing/2014/main" id="{EAFFBF71-B658-2D6E-0749-3C23E1BEE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716" y="1468673"/>
            <a:ext cx="8703000" cy="408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284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DF014FE9-554F-21DD-CDDC-9AAE69B2B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70BAF6E-FA0B-F875-8737-3331E616B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3F434198-5076-566D-4447-88B8E1A4E062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2662B5-B51F-2E38-1A59-90BECFB70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Test the model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6998E88-799C-517E-78BC-428F22FE678D}"/>
              </a:ext>
            </a:extLst>
          </p:cNvPr>
          <p:cNvSpPr txBox="1">
            <a:spLocks/>
          </p:cNvSpPr>
          <p:nvPr/>
        </p:nvSpPr>
        <p:spPr>
          <a:xfrm>
            <a:off x="201625" y="1055666"/>
            <a:ext cx="11486187" cy="218706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Your connected </a:t>
            </a:r>
            <a:r>
              <a:rPr lang="en-GB" sz="2400" kern="0" dirty="0" err="1"/>
              <a:t>micro:bit</a:t>
            </a:r>
            <a:r>
              <a:rPr lang="en-GB" sz="2400" kern="0" dirty="0"/>
              <a:t> is sensing </a:t>
            </a:r>
            <a:r>
              <a:rPr lang="en-GB" sz="2400" b="1" kern="0" dirty="0"/>
              <a:t>live data that is used for testing</a:t>
            </a:r>
            <a:r>
              <a:rPr lang="en-GB" sz="2400" kern="0" dirty="0"/>
              <a:t>.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You will see a high percentage each time the model matches live data to an action.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3" name="Picture 2" descr="Exercising icon and recognition percentage bar. ">
            <a:extLst>
              <a:ext uri="{FF2B5EF4-FFF2-40B4-BE49-F238E27FC236}">
                <a16:creationId xmlns:a16="http://schemas.microsoft.com/office/drawing/2014/main" id="{79D2E049-59F7-53BD-312A-03F3E8A510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46785" y="2638020"/>
            <a:ext cx="6421365" cy="12094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647C9F-1EC0-FB49-3F3B-BF8074A9F715}"/>
              </a:ext>
            </a:extLst>
          </p:cNvPr>
          <p:cNvSpPr txBox="1"/>
          <p:nvPr/>
        </p:nvSpPr>
        <p:spPr>
          <a:xfrm>
            <a:off x="378518" y="4148483"/>
            <a:ext cx="11132399" cy="207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It is very important that you wear/hold the </a:t>
            </a:r>
            <a:r>
              <a:rPr lang="en-GB" sz="24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micro:bit</a:t>
            </a: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in the </a:t>
            </a:r>
            <a:r>
              <a:rPr lang="en-GB" sz="24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same position as when you collected training data</a:t>
            </a: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– ideally attach it to your left wrist each time.</a:t>
            </a:r>
          </a:p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Move the </a:t>
            </a:r>
            <a:r>
              <a:rPr lang="en-GB" sz="24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micro:bit</a:t>
            </a: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to recreate your actions.</a:t>
            </a:r>
          </a:p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8729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4BC509E-FBA7-E9C2-ABA9-1B821608F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8FD534-193D-7B80-020C-B2E80CBA0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0C2222ED-D61D-E89C-4155-72CEBAB53DDA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9CBA2-D30F-CBEF-9B2E-04D42689E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Record your test results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9E011D0-93E5-1F81-9B20-1CB7D44BFED4}"/>
              </a:ext>
            </a:extLst>
          </p:cNvPr>
          <p:cNvSpPr txBox="1">
            <a:spLocks/>
          </p:cNvSpPr>
          <p:nvPr/>
        </p:nvSpPr>
        <p:spPr>
          <a:xfrm>
            <a:off x="201625" y="1055666"/>
            <a:ext cx="11486187" cy="218706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Use a record card to examine how well your model is working.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1AEA52-7EE1-BD5C-DD41-A1C2ECBCCEE8}"/>
              </a:ext>
            </a:extLst>
          </p:cNvPr>
          <p:cNvSpPr txBox="1"/>
          <p:nvPr/>
        </p:nvSpPr>
        <p:spPr>
          <a:xfrm>
            <a:off x="87136" y="2015666"/>
            <a:ext cx="5289933" cy="4202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Test each action 10 times.</a:t>
            </a:r>
          </a:p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Try different exercises and positions.</a:t>
            </a:r>
          </a:p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Use a tally mark to record the outcome each time.</a:t>
            </a:r>
          </a:p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You will return to this record card in future lessons to compare this ML model to other iterations.</a:t>
            </a:r>
          </a:p>
          <a:p>
            <a:pPr marL="186262" defTabSz="1219170">
              <a:lnSpc>
                <a:spcPct val="114999"/>
              </a:lnSpc>
              <a:buClr>
                <a:srgbClr val="000000"/>
              </a:buClr>
            </a:pPr>
            <a:endParaRPr lang="en-GB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9F44F3-1228-61FC-18B2-314825F574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08201" y="2149200"/>
            <a:ext cx="5879611" cy="3308036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10846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B1AD4DC7-78A5-F9A2-1B09-1875E1EDA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E739DFA-E579-EAB7-062C-C406E7BF7C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5EB13F9E-FA00-E788-6118-D5EB54068C4B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latin typeface="Arial"/>
                <a:ea typeface="Arial"/>
                <a:cs typeface="Arial"/>
                <a:sym typeface="Arial"/>
              </a:rPr>
              <a:t>Share</a:t>
            </a:r>
            <a:endParaRPr sz="3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394138A4-EE4A-013C-B809-87A75E8244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68346" y="257984"/>
            <a:ext cx="4036413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Save your changes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2ADC5A6C-C430-966E-C7E7-2903C5F3B7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78230" y="1085605"/>
            <a:ext cx="5927969" cy="3643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267" dirty="0"/>
              <a:t>Make sure you </a:t>
            </a:r>
            <a:r>
              <a:rPr lang="en-GB" sz="2267" b="1" dirty="0"/>
              <a:t>save</a:t>
            </a:r>
            <a:r>
              <a:rPr lang="en-GB" sz="2267" dirty="0"/>
              <a:t> your </a:t>
            </a:r>
            <a:r>
              <a:rPr lang="en-GB" sz="2267" dirty="0" err="1"/>
              <a:t>CreateAI</a:t>
            </a:r>
            <a:r>
              <a:rPr lang="en-GB" sz="2267" dirty="0"/>
              <a:t> project </a:t>
            </a:r>
            <a:r>
              <a:rPr lang="en-GB" sz="2267" b="1" dirty="0"/>
              <a:t>AGAIN</a:t>
            </a:r>
            <a:r>
              <a:rPr lang="en-GB" sz="2267" dirty="0"/>
              <a:t> in a location you can access, using a meaningful and unique name. 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267" dirty="0"/>
              <a:t>Your changes will be needed in the next lesson.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267" dirty="0"/>
              <a:t>Downloading a hex file is the most reliable way to save work. </a:t>
            </a:r>
            <a:endParaRPr sz="2267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056083-0441-E272-C1E4-E8D340D321FF}"/>
              </a:ext>
            </a:extLst>
          </p:cNvPr>
          <p:cNvSpPr txBox="1"/>
          <p:nvPr/>
        </p:nvSpPr>
        <p:spPr>
          <a:xfrm>
            <a:off x="503056" y="4900249"/>
            <a:ext cx="6003144" cy="132343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/>
              <a:t>NOTE: If you use the same file name, a number will be added to the name. For example, a project saved as “Hana” multiple times will be listed as </a:t>
            </a:r>
            <a:br>
              <a:rPr lang="en-GB" sz="2000" dirty="0"/>
            </a:br>
            <a:r>
              <a:rPr lang="en-GB" sz="2000" dirty="0"/>
              <a:t>“</a:t>
            </a:r>
            <a:r>
              <a:rPr lang="en-GB" sz="2000" dirty="0" err="1"/>
              <a:t>microbit</a:t>
            </a:r>
            <a:r>
              <a:rPr lang="en-GB" sz="2000" dirty="0"/>
              <a:t>-Hana(1).hex”, “</a:t>
            </a:r>
            <a:r>
              <a:rPr lang="en-GB" sz="2000" dirty="0" err="1"/>
              <a:t>microbit</a:t>
            </a:r>
            <a:r>
              <a:rPr lang="en-GB" sz="2000" dirty="0"/>
              <a:t>-Hana(2).hex”.</a:t>
            </a:r>
          </a:p>
        </p:txBody>
      </p:sp>
      <p:pic>
        <p:nvPicPr>
          <p:cNvPr id="4" name="Picture 3" descr="Save button used in web version of CreateAI">
            <a:extLst>
              <a:ext uri="{FF2B5EF4-FFF2-40B4-BE49-F238E27FC236}">
                <a16:creationId xmlns:a16="http://schemas.microsoft.com/office/drawing/2014/main" id="{E70F7ECF-E9C7-0CC1-0C99-E91257EF0D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75498" y="1085604"/>
            <a:ext cx="2745861" cy="1278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82B39B-9558-46E6-EC02-BC13E464AF90}"/>
              </a:ext>
            </a:extLst>
          </p:cNvPr>
          <p:cNvSpPr txBox="1"/>
          <p:nvPr/>
        </p:nvSpPr>
        <p:spPr>
          <a:xfrm>
            <a:off x="9891839" y="1485830"/>
            <a:ext cx="212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Web version</a:t>
            </a:r>
          </a:p>
        </p:txBody>
      </p:sp>
      <p:pic>
        <p:nvPicPr>
          <p:cNvPr id="8" name="Picture 7" descr="The 3 line menu button top-right in tablet apps">
            <a:extLst>
              <a:ext uri="{FF2B5EF4-FFF2-40B4-BE49-F238E27FC236}">
                <a16:creationId xmlns:a16="http://schemas.microsoft.com/office/drawing/2014/main" id="{FEFC54CD-A154-E5E6-5A92-4DF6ED71B6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7162"/>
          <a:stretch>
            <a:fillRect/>
          </a:stretch>
        </p:blipFill>
        <p:spPr>
          <a:xfrm>
            <a:off x="6963422" y="2831540"/>
            <a:ext cx="2745861" cy="9683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C4DDA8-B349-0104-D765-7D4388E56F24}"/>
              </a:ext>
            </a:extLst>
          </p:cNvPr>
          <p:cNvSpPr txBox="1"/>
          <p:nvPr/>
        </p:nvSpPr>
        <p:spPr>
          <a:xfrm>
            <a:off x="9891838" y="3069490"/>
            <a:ext cx="212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Tablet apps</a:t>
            </a:r>
          </a:p>
        </p:txBody>
      </p:sp>
      <p:pic>
        <p:nvPicPr>
          <p:cNvPr id="10" name="Picture 9" descr="The ‘Share’ option used to save HEX files in the iPad app">
            <a:extLst>
              <a:ext uri="{FF2B5EF4-FFF2-40B4-BE49-F238E27FC236}">
                <a16:creationId xmlns:a16="http://schemas.microsoft.com/office/drawing/2014/main" id="{463F8F66-DC32-8C94-027B-98A1077CC99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3832" r="6139" b="79888"/>
          <a:stretch>
            <a:fillRect/>
          </a:stretch>
        </p:blipFill>
        <p:spPr>
          <a:xfrm>
            <a:off x="7405355" y="4026461"/>
            <a:ext cx="2297413" cy="11540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ABD810D-722E-F811-3FA6-60FD86A1F4AC}"/>
              </a:ext>
            </a:extLst>
          </p:cNvPr>
          <p:cNvSpPr txBox="1"/>
          <p:nvPr/>
        </p:nvSpPr>
        <p:spPr>
          <a:xfrm>
            <a:off x="9891838" y="4357277"/>
            <a:ext cx="212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iPad: Share</a:t>
            </a:r>
          </a:p>
        </p:txBody>
      </p:sp>
      <p:pic>
        <p:nvPicPr>
          <p:cNvPr id="12" name="Picture 11" descr="The ‘Save to Files’ option used to save files in the Android app">
            <a:extLst>
              <a:ext uri="{FF2B5EF4-FFF2-40B4-BE49-F238E27FC236}">
                <a16:creationId xmlns:a16="http://schemas.microsoft.com/office/drawing/2014/main" id="{A41E2961-EF73-2561-D00B-8CB53876CF8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7342" t="11726" b="74744"/>
          <a:stretch>
            <a:fillRect/>
          </a:stretch>
        </p:blipFill>
        <p:spPr>
          <a:xfrm>
            <a:off x="7423946" y="5336702"/>
            <a:ext cx="2260233" cy="92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3A8EEB4-0A54-76C3-F871-65397F598887}"/>
              </a:ext>
            </a:extLst>
          </p:cNvPr>
          <p:cNvSpPr txBox="1"/>
          <p:nvPr/>
        </p:nvSpPr>
        <p:spPr>
          <a:xfrm>
            <a:off x="9891837" y="5402450"/>
            <a:ext cx="2457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Android:</a:t>
            </a:r>
            <a:br>
              <a:rPr lang="en-US" sz="2400" dirty="0"/>
            </a:br>
            <a:r>
              <a:rPr lang="en-US" sz="2400" dirty="0"/>
              <a:t>Save to Files</a:t>
            </a:r>
          </a:p>
        </p:txBody>
      </p:sp>
    </p:spTree>
    <p:extLst>
      <p:ext uri="{BB962C8B-B14F-4D97-AF65-F5344CB8AC3E}">
        <p14:creationId xmlns:p14="http://schemas.microsoft.com/office/powerpoint/2010/main" val="62339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0D504B94-B014-B2A0-B49A-F4196BAB4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877D60-59C1-F53D-C7ED-6E5F4249C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EED1D8D-55EB-2A6A-BBAB-BAA98A3D27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FF420250-FD2F-00EB-AE6D-0DF42C844474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7D1B75DE-00AE-AA00-2361-E239432CB8BE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A7E4C187-77D8-CC75-A2FA-0D4690711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2787" y="3183354"/>
            <a:ext cx="5523213" cy="1234017"/>
            <a:chOff x="368559" y="3146224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B1ED6359-C1C8-D863-0DB2-7B7FCD24D9AF}"/>
                </a:ext>
              </a:extLst>
            </p:cNvPr>
            <p:cNvSpPr/>
            <p:nvPr/>
          </p:nvSpPr>
          <p:spPr>
            <a:xfrm>
              <a:off x="368559" y="3146224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r>
                <a:rPr lang="en-GB" sz="1870" b="1" kern="0" dirty="0">
                  <a:solidFill>
                    <a:srgbClr val="FFFFFF"/>
                  </a:solidFill>
                  <a:cs typeface="Arial"/>
                  <a:sym typeface="Arial"/>
                </a:rPr>
                <a:t>Can you train and test your machine learning (ML) model to react to different kinds of movements?</a:t>
              </a:r>
              <a:endParaRPr lang="en-GB" sz="1870" kern="0" dirty="0">
                <a:solidFill>
                  <a:srgbClr val="FFFFFF"/>
                </a:solidFill>
                <a:cs typeface="Arial"/>
                <a:sym typeface="Arial"/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F0EE94A0-A6A1-3198-06EF-2B305D1EF1D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65321" y="327624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14">
            <a:extLst>
              <a:ext uri="{FF2B5EF4-FFF2-40B4-BE49-F238E27FC236}">
                <a16:creationId xmlns:a16="http://schemas.microsoft.com/office/drawing/2014/main" id="{E745601B-9682-B1EC-DE14-CBABF4D41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00000" y="1813168"/>
            <a:ext cx="5496000" cy="1200000"/>
            <a:chOff x="386274" y="1065055"/>
            <a:chExt cx="4122000" cy="900000"/>
          </a:xfrm>
        </p:grpSpPr>
        <p:sp>
          <p:nvSpPr>
            <p:cNvPr id="194" name="Google Shape;194;p14">
              <a:extLst>
                <a:ext uri="{FF2B5EF4-FFF2-40B4-BE49-F238E27FC236}">
                  <a16:creationId xmlns:a16="http://schemas.microsoft.com/office/drawing/2014/main" id="{642909C8-AC12-497F-A16F-B2EA85F08553}"/>
                </a:ext>
              </a:extLst>
            </p:cNvPr>
            <p:cNvSpPr/>
            <p:nvPr/>
          </p:nvSpPr>
          <p:spPr>
            <a:xfrm>
              <a:off x="386274" y="1065055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r>
                <a:rPr lang="en-GB" sz="1870" b="1" dirty="0">
                  <a:solidFill>
                    <a:schemeClr val="bg1"/>
                  </a:solidFill>
                </a:rPr>
                <a:t>Do you know if the use of your data in CreateAI is safe and appropriate?</a:t>
              </a:r>
              <a:endParaRPr lang="en-GB" sz="1870" dirty="0">
                <a:solidFill>
                  <a:schemeClr val="bg1"/>
                </a:solidFill>
              </a:endParaRPr>
            </a:p>
          </p:txBody>
        </p:sp>
        <p:pic>
          <p:nvPicPr>
            <p:cNvPr id="195" name="Google Shape;195;p14">
              <a:extLst>
                <a:ext uri="{FF2B5EF4-FFF2-40B4-BE49-F238E27FC236}">
                  <a16:creationId xmlns:a16="http://schemas.microsoft.com/office/drawing/2014/main" id="{E8F929AA-C2FC-566D-7D88-61FC792C7FA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66274" y="122009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E08B8823-7DBB-FC6E-7D70-3EEBBA8D0E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64417" y="1716819"/>
            <a:ext cx="3585600" cy="29238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88;p14">
            <a:extLst>
              <a:ext uri="{FF2B5EF4-FFF2-40B4-BE49-F238E27FC236}">
                <a16:creationId xmlns:a16="http://schemas.microsoft.com/office/drawing/2014/main" id="{42EBA545-DB72-FE71-1D1F-EBBB179192E1}"/>
              </a:ext>
            </a:extLst>
          </p:cNvPr>
          <p:cNvSpPr/>
          <p:nvPr/>
        </p:nvSpPr>
        <p:spPr>
          <a:xfrm>
            <a:off x="600000" y="4595652"/>
            <a:ext cx="5523213" cy="1234017"/>
          </a:xfrm>
          <a:prstGeom prst="roundRect">
            <a:avLst>
              <a:gd name="adj" fmla="val 9134"/>
            </a:avLst>
          </a:prstGeom>
          <a:solidFill>
            <a:schemeClr val="dk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70" b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Can you use a record card to examine the accuracy of your ML model?</a:t>
            </a:r>
            <a:endParaRPr lang="en-GB" sz="187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6" name="Google Shape;189;p14" descr="Checkmark or tick ">
            <a:extLst>
              <a:ext uri="{FF2B5EF4-FFF2-40B4-BE49-F238E27FC236}">
                <a16:creationId xmlns:a16="http://schemas.microsoft.com/office/drawing/2014/main" id="{3F0DE543-F63C-04F1-02E8-17ACF636707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-26084" b="-26099"/>
          <a:stretch/>
        </p:blipFill>
        <p:spPr>
          <a:xfrm>
            <a:off x="863648" y="4773933"/>
            <a:ext cx="723565" cy="8120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9953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D87AB9D3-FB8C-FD0F-D75E-A61648B45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B4DF05-9ED7-E04E-71FA-99C5BE6D2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A1D07D6-2449-2BE8-0296-40293084B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079FBF8-3517-E2C3-6CFE-28CC7191FC9E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48BBE790-69D6-050D-E04D-E529079ADBD2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1335C4A-C489-9603-E4C7-C27D3605E201}"/>
              </a:ext>
            </a:extLst>
          </p:cNvPr>
          <p:cNvSpPr txBox="1">
            <a:spLocks/>
          </p:cNvSpPr>
          <p:nvPr/>
        </p:nvSpPr>
        <p:spPr>
          <a:xfrm>
            <a:off x="398972" y="1740091"/>
            <a:ext cx="6055617" cy="374630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In the next lesson, you will pause to think about your project so far.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133" kern="0" dirty="0"/>
              <a:t>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watch a video about bias and consider your project with this in mind.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133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start to examine your project for bias.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24BBFC91-A42F-3415-5D21-A63351804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7264417" y="1717211"/>
            <a:ext cx="3585600" cy="292304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5140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84217A6A-60BA-9142-E15D-6C1C3D1E6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EFEE183-7256-4FE1-3EE7-E1A9AD80AD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AB97F24C-B35C-D0B5-4588-38B9249DB4D5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85129C3E-5325-8C8D-5C6C-3B48065CDA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27385" y="264379"/>
            <a:ext cx="5372888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>
                <a:solidFill>
                  <a:schemeClr val="tx1"/>
                </a:solidFill>
              </a:rPr>
              <a:t>Learning objectives</a:t>
            </a:r>
            <a:endParaRPr>
              <a:solidFill>
                <a:schemeClr val="tx1"/>
              </a:solidFill>
            </a:endParaRPr>
          </a:p>
        </p:txBody>
      </p:sp>
      <p:grpSp>
        <p:nvGrpSpPr>
          <p:cNvPr id="79" name="Google Shape;79;p2">
            <a:extLst>
              <a:ext uri="{FF2B5EF4-FFF2-40B4-BE49-F238E27FC236}">
                <a16:creationId xmlns:a16="http://schemas.microsoft.com/office/drawing/2014/main" id="{C6FFF086-009F-F06D-6AE4-5ECE57803E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2055" y="1842676"/>
            <a:ext cx="5505524" cy="1200000"/>
            <a:chOff x="360000" y="2121750"/>
            <a:chExt cx="4122000" cy="900000"/>
          </a:xfrm>
        </p:grpSpPr>
        <p:sp>
          <p:nvSpPr>
            <p:cNvPr id="80" name="Google Shape;80;p2">
              <a:extLst>
                <a:ext uri="{FF2B5EF4-FFF2-40B4-BE49-F238E27FC236}">
                  <a16:creationId xmlns:a16="http://schemas.microsoft.com/office/drawing/2014/main" id="{E88F759D-B481-0C63-6835-996ACFD0394A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I can consider if the use of my data in CreateAI is safe and appropriate.</a:t>
              </a:r>
              <a:endParaRPr lang="en-GB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81" name="Google Shape;81;p2">
              <a:extLst>
                <a:ext uri="{FF2B5EF4-FFF2-40B4-BE49-F238E27FC236}">
                  <a16:creationId xmlns:a16="http://schemas.microsoft.com/office/drawing/2014/main" id="{E75C8B34-0DE8-4D0A-BA50-6FAD9EB1092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1515" t="-1512" r="-3020"/>
            <a:stretch/>
          </p:blipFill>
          <p:spPr>
            <a:xfrm>
              <a:off x="579153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F4EB864D-06F5-788A-B4BA-EB3C928C0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2055" y="3224569"/>
            <a:ext cx="5505524" cy="1200000"/>
            <a:chOff x="362724" y="2384086"/>
            <a:chExt cx="4122000" cy="900000"/>
          </a:xfrm>
        </p:grpSpPr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1F79F13B-C12D-920B-46CE-93495CF8867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3020" t="-1512" r="-1514"/>
            <a:stretch/>
          </p:blipFill>
          <p:spPr>
            <a:xfrm>
              <a:off x="580686" y="2537957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D473636A-6141-9852-23B1-8D5A379A43A0}"/>
                </a:ext>
              </a:extLst>
            </p:cNvPr>
            <p:cNvSpPr/>
            <p:nvPr/>
          </p:nvSpPr>
          <p:spPr>
            <a:xfrm>
              <a:off x="362724" y="2384086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70" b="1" kern="0" dirty="0">
                  <a:solidFill>
                    <a:srgbClr val="000000"/>
                  </a:solidFill>
                  <a:cs typeface="Arial"/>
                  <a:sym typeface="Arial"/>
                </a:rPr>
                <a:t>I can train and test my machine learning (ML) model to react to different kinds of movements.</a:t>
              </a:r>
              <a:endParaRPr lang="en-GB" sz="1870" kern="0" dirty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C41BF9A8-6945-8647-812D-C3C60DD82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31534" y="1796365"/>
            <a:ext cx="2350052" cy="2363892"/>
          </a:xfrm>
          <a:prstGeom prst="ellipse">
            <a:avLst/>
          </a:prstGeom>
          <a:solidFill>
            <a:srgbClr val="CD0365"/>
          </a:solidFill>
          <a:ln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9FFDD8-7F73-FDED-3679-F20F5A4B779C}"/>
              </a:ext>
            </a:extLst>
          </p:cNvPr>
          <p:cNvSpPr txBox="1"/>
          <p:nvPr/>
        </p:nvSpPr>
        <p:spPr>
          <a:xfrm>
            <a:off x="7600273" y="2091080"/>
            <a:ext cx="2146852" cy="1733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1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What movements?</a:t>
            </a:r>
          </a:p>
          <a:p>
            <a:pPr marL="380990" indent="-380990" defTabSz="1219170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1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exercising</a:t>
            </a:r>
          </a:p>
          <a:p>
            <a:pPr marL="380990" indent="-380990" defTabSz="1219170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1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not exercising</a:t>
            </a:r>
          </a:p>
        </p:txBody>
      </p:sp>
      <p:sp>
        <p:nvSpPr>
          <p:cNvPr id="6" name="Right Arrow 5" descr="An arrow pointing to the right. ">
            <a:extLst>
              <a:ext uri="{FF2B5EF4-FFF2-40B4-BE49-F238E27FC236}">
                <a16:creationId xmlns:a16="http://schemas.microsoft.com/office/drawing/2014/main" id="{62E99FE6-3140-8E18-03C0-4E0747412BF6}"/>
              </a:ext>
            </a:extLst>
          </p:cNvPr>
          <p:cNvSpPr/>
          <p:nvPr/>
        </p:nvSpPr>
        <p:spPr>
          <a:xfrm>
            <a:off x="5577860" y="3381052"/>
            <a:ext cx="1846469" cy="779205"/>
          </a:xfrm>
          <a:prstGeom prst="rightArrow">
            <a:avLst/>
          </a:prstGeom>
          <a:solidFill>
            <a:srgbClr val="CD0365"/>
          </a:solidFill>
          <a:ln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CA61B6D-C759-4E84-86D8-889E28D8F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145734" y="3588271"/>
            <a:ext cx="2811695" cy="2631776"/>
            <a:chOff x="7221457" y="730388"/>
            <a:chExt cx="1890443" cy="177291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008CB13-4090-AD17-8332-55681C2B72C9}"/>
                </a:ext>
              </a:extLst>
            </p:cNvPr>
            <p:cNvSpPr/>
            <p:nvPr/>
          </p:nvSpPr>
          <p:spPr>
            <a:xfrm>
              <a:off x="7221457" y="730388"/>
              <a:ext cx="1762539" cy="1772919"/>
            </a:xfrm>
            <a:prstGeom prst="ellipse">
              <a:avLst/>
            </a:prstGeom>
            <a:solidFill>
              <a:srgbClr val="CD0365"/>
            </a:solidFill>
            <a:ln>
              <a:solidFill>
                <a:srgbClr val="CD036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ACD9DB-F4B1-723F-40F7-41B214FA181C}"/>
                </a:ext>
              </a:extLst>
            </p:cNvPr>
            <p:cNvSpPr txBox="1"/>
            <p:nvPr/>
          </p:nvSpPr>
          <p:spPr>
            <a:xfrm>
              <a:off x="7439472" y="1012237"/>
              <a:ext cx="1672428" cy="10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US" sz="2133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Why?</a:t>
              </a:r>
            </a:p>
            <a:p>
              <a:pPr defTabSz="1219170">
                <a:buClr>
                  <a:srgbClr val="FFFFFF"/>
                </a:buClr>
              </a:pPr>
              <a:r>
                <a:rPr lang="en-US" sz="1867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Creating tool to measure progress towards exercise recommendations</a:t>
              </a:r>
              <a:r>
                <a:rPr lang="en-US" sz="2133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.</a:t>
              </a:r>
            </a:p>
          </p:txBody>
        </p:sp>
      </p:grpSp>
      <p:pic>
        <p:nvPicPr>
          <p:cNvPr id="10" name="Google Shape;78;p2">
            <a:extLst>
              <a:ext uri="{FF2B5EF4-FFF2-40B4-BE49-F238E27FC236}">
                <a16:creationId xmlns:a16="http://schemas.microsoft.com/office/drawing/2014/main" id="{C168B1B5-2DA2-43E2-FE9C-817913CF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-3020" t="-1512" r="-1514"/>
          <a:stretch/>
        </p:blipFill>
        <p:spPr>
          <a:xfrm>
            <a:off x="881596" y="4834891"/>
            <a:ext cx="721248" cy="78967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77;p2">
            <a:extLst>
              <a:ext uri="{FF2B5EF4-FFF2-40B4-BE49-F238E27FC236}">
                <a16:creationId xmlns:a16="http://schemas.microsoft.com/office/drawing/2014/main" id="{AF19FC1D-B259-2500-5D55-E95C8362AC93}"/>
              </a:ext>
            </a:extLst>
          </p:cNvPr>
          <p:cNvSpPr/>
          <p:nvPr/>
        </p:nvSpPr>
        <p:spPr>
          <a:xfrm>
            <a:off x="590476" y="4629730"/>
            <a:ext cx="5505524" cy="12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 can examine accuracy of my ML model using a record card.</a:t>
            </a:r>
            <a:endParaRPr lang="en-GB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endParaRPr lang="en-GB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270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60CC1DB0-8C4F-48B9-DD47-0D2751B7D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0E00D1D-958B-F09C-1566-27B942D7E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Reflecting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on our data use 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A69E707-DED1-C073-8995-7EB23864E8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2F3FA3C1-4D09-83E3-DC20-5545D42E3171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ACDE49C9-7135-027C-D75D-171172601E88}"/>
              </a:ext>
            </a:extLst>
          </p:cNvPr>
          <p:cNvSpPr/>
          <p:nvPr/>
        </p:nvSpPr>
        <p:spPr>
          <a:xfrm>
            <a:off x="2432248" y="257983"/>
            <a:ext cx="5786466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Reflecting on our data use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BA132C0-F5DF-4B19-1A70-FE05EFDD2716}"/>
              </a:ext>
            </a:extLst>
          </p:cNvPr>
          <p:cNvSpPr txBox="1">
            <a:spLocks/>
          </p:cNvSpPr>
          <p:nvPr/>
        </p:nvSpPr>
        <p:spPr>
          <a:xfrm>
            <a:off x="373305" y="906246"/>
            <a:ext cx="11445391" cy="137785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00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In the previous lesson, we used CreateAI to collect and store movement data. With new apps or websites, we should pause and consider data use – so let’s pause and do this now.</a:t>
            </a:r>
          </a:p>
        </p:txBody>
      </p:sp>
      <p:pic>
        <p:nvPicPr>
          <p:cNvPr id="2" name="Picture 1" descr="Collect data and test model ">
            <a:extLst>
              <a:ext uri="{FF2B5EF4-FFF2-40B4-BE49-F238E27FC236}">
                <a16:creationId xmlns:a16="http://schemas.microsoft.com/office/drawing/2014/main" id="{1DE02DFC-0D07-5114-2FE5-9410646F9F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14399" y="2964347"/>
            <a:ext cx="10363200" cy="2267448"/>
          </a:xfrm>
          <a:prstGeom prst="rect">
            <a:avLst/>
          </a:prstGeom>
        </p:spPr>
      </p:pic>
      <p:sp>
        <p:nvSpPr>
          <p:cNvPr id="5" name="Doughnut 4" descr="Collect data and test model ">
            <a:extLst>
              <a:ext uri="{FF2B5EF4-FFF2-40B4-BE49-F238E27FC236}">
                <a16:creationId xmlns:a16="http://schemas.microsoft.com/office/drawing/2014/main" id="{9277EB25-2063-674F-7B27-20B97423961D}"/>
              </a:ext>
            </a:extLst>
          </p:cNvPr>
          <p:cNvSpPr/>
          <p:nvPr/>
        </p:nvSpPr>
        <p:spPr>
          <a:xfrm>
            <a:off x="373305" y="2522779"/>
            <a:ext cx="4586868" cy="3428975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0635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57A80DB-F123-F399-9FBA-7CF7A8A57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DBE225B-303B-8EE2-6B79-3D2893FAD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– Questions about data &amp; CreateAI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E0633F-2DE6-73AB-5718-2D7BD98F35B1}"/>
              </a:ext>
            </a:extLst>
          </p:cNvPr>
          <p:cNvSpPr txBox="1"/>
          <p:nvPr/>
        </p:nvSpPr>
        <p:spPr>
          <a:xfrm>
            <a:off x="375693" y="1340098"/>
            <a:ext cx="11265686" cy="5112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800" kern="0" dirty="0"/>
              <a:t>Have you shared personal data / personally identifiable information with CreateAI? 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800" kern="0" dirty="0"/>
              <a:t>Where is your data stored?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800" kern="0" dirty="0"/>
              <a:t>Will it be shared with anyone?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800" kern="0" dirty="0"/>
              <a:t>How much data do you think you will need to collect for your AI project? 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tiny amount?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small amount?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medium amount?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large amount?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huge amount?</a:t>
            </a:r>
          </a:p>
          <a:p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731F880-EE71-35EF-9E7E-6D5242504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" name="Google Shape;93;p4">
            <a:extLst>
              <a:ext uri="{FF2B5EF4-FFF2-40B4-BE49-F238E27FC236}">
                <a16:creationId xmlns:a16="http://schemas.microsoft.com/office/drawing/2014/main" id="{F2583C99-95FD-1516-8760-F9324245F1EB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93;p4">
            <a:extLst>
              <a:ext uri="{FF2B5EF4-FFF2-40B4-BE49-F238E27FC236}">
                <a16:creationId xmlns:a16="http://schemas.microsoft.com/office/drawing/2014/main" id="{75CFE069-B14C-C07F-5285-4DBD59C413F9}"/>
              </a:ext>
            </a:extLst>
          </p:cNvPr>
          <p:cNvSpPr/>
          <p:nvPr/>
        </p:nvSpPr>
        <p:spPr>
          <a:xfrm>
            <a:off x="2227386" y="257983"/>
            <a:ext cx="6472266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Questions about data &amp; CreateAI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6AB55D7-6083-3837-C0CE-64B4C1DFD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6778" y="4191800"/>
            <a:ext cx="2218789" cy="176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70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636C91E-0F35-5BFA-A65B-85845DC49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E640BF4-C0AE-829B-8037-D98F35B95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Data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&amp; micro:bit CreateAI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07B96FC-C826-46C0-1A9F-6511AC8A6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12" name="Google Shape;93;p4">
            <a:extLst>
              <a:ext uri="{FF2B5EF4-FFF2-40B4-BE49-F238E27FC236}">
                <a16:creationId xmlns:a16="http://schemas.microsoft.com/office/drawing/2014/main" id="{0DDB7C7E-16E0-989D-C020-941282A5FFB0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93;p4">
            <a:extLst>
              <a:ext uri="{FF2B5EF4-FFF2-40B4-BE49-F238E27FC236}">
                <a16:creationId xmlns:a16="http://schemas.microsoft.com/office/drawing/2014/main" id="{5ECDD5AA-F2D7-850F-7C92-E0CF33E21EBA}"/>
              </a:ext>
            </a:extLst>
          </p:cNvPr>
          <p:cNvSpPr/>
          <p:nvPr/>
        </p:nvSpPr>
        <p:spPr>
          <a:xfrm>
            <a:off x="2140300" y="290360"/>
            <a:ext cx="6472266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Data &amp; </a:t>
            </a:r>
            <a:r>
              <a:rPr lang="en-GB" sz="3200" b="1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micro:bit</a:t>
            </a:r>
            <a:r>
              <a:rPr lang="en-GB" sz="32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CreateAI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77726F-9501-0EB4-B7B8-A9812299F51F}"/>
              </a:ext>
            </a:extLst>
          </p:cNvPr>
          <p:cNvSpPr txBox="1"/>
          <p:nvPr/>
        </p:nvSpPr>
        <p:spPr>
          <a:xfrm>
            <a:off x="247043" y="1218246"/>
            <a:ext cx="11265686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800" kern="0" dirty="0"/>
              <a:t>Have you shared personal data / personally identifiable information with </a:t>
            </a:r>
            <a:r>
              <a:rPr lang="en-GB" sz="2800" kern="0" dirty="0" err="1"/>
              <a:t>micro:bit</a:t>
            </a:r>
            <a:r>
              <a:rPr lang="en-GB" sz="2800" kern="0" dirty="0"/>
              <a:t> CreateAI? </a:t>
            </a:r>
            <a:r>
              <a:rPr lang="en-GB" sz="2800" kern="0" dirty="0">
                <a:solidFill>
                  <a:srgbClr val="00A100"/>
                </a:solidFill>
              </a:rPr>
              <a:t>No, you cannot be identified from your movement data.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800" kern="0" dirty="0"/>
              <a:t>Where is your data stored? </a:t>
            </a:r>
            <a:r>
              <a:rPr lang="en-GB" sz="2800" kern="0" dirty="0">
                <a:solidFill>
                  <a:srgbClr val="00A100"/>
                </a:solidFill>
              </a:rPr>
              <a:t>Your data samples are only stored on your computer.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800" kern="0" dirty="0"/>
              <a:t>Will it be shared with anyone? </a:t>
            </a:r>
            <a:r>
              <a:rPr lang="en-GB" sz="2800" kern="0" dirty="0">
                <a:solidFill>
                  <a:srgbClr val="00A100"/>
                </a:solidFill>
              </a:rPr>
              <a:t>No, your data is not shared.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B55EC1-0277-2D8B-96BF-B5CA8F57C814}"/>
              </a:ext>
            </a:extLst>
          </p:cNvPr>
          <p:cNvSpPr txBox="1"/>
          <p:nvPr/>
        </p:nvSpPr>
        <p:spPr>
          <a:xfrm>
            <a:off x="1006102" y="5143584"/>
            <a:ext cx="3700229" cy="95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70" dirty="0"/>
              <a:t>This is a screenshot from the data samples information icon in </a:t>
            </a:r>
            <a:r>
              <a:rPr lang="en-US" sz="1870" dirty="0" err="1"/>
              <a:t>micro:bit</a:t>
            </a:r>
            <a:r>
              <a:rPr lang="en-US" sz="1870" dirty="0"/>
              <a:t> </a:t>
            </a:r>
            <a:r>
              <a:rPr lang="en-US" sz="1870" dirty="0" err="1"/>
              <a:t>CreateAI</a:t>
            </a:r>
            <a:r>
              <a:rPr lang="en-US" sz="1870" dirty="0"/>
              <a:t>.</a:t>
            </a:r>
          </a:p>
        </p:txBody>
      </p:sp>
      <p:sp>
        <p:nvSpPr>
          <p:cNvPr id="5" name="Right Arrow 4" descr="Arrow pointing right">
            <a:extLst>
              <a:ext uri="{FF2B5EF4-FFF2-40B4-BE49-F238E27FC236}">
                <a16:creationId xmlns:a16="http://schemas.microsoft.com/office/drawing/2014/main" id="{CEE3ACAA-CF24-66E8-38E7-B0530FF1C9E3}"/>
              </a:ext>
            </a:extLst>
          </p:cNvPr>
          <p:cNvSpPr/>
          <p:nvPr/>
        </p:nvSpPr>
        <p:spPr>
          <a:xfrm>
            <a:off x="4706332" y="5352294"/>
            <a:ext cx="937231" cy="45719"/>
          </a:xfrm>
          <a:prstGeom prst="rightArrow">
            <a:avLst/>
          </a:prstGeom>
          <a:solidFill>
            <a:srgbClr val="00A1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creenshot of data samples information icon">
            <a:extLst>
              <a:ext uri="{FF2B5EF4-FFF2-40B4-BE49-F238E27FC236}">
                <a16:creationId xmlns:a16="http://schemas.microsoft.com/office/drawing/2014/main" id="{69C5F63D-00B0-BF69-F7A4-029D12427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990" y="4384847"/>
            <a:ext cx="5857573" cy="188985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63320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2536AC0-81F8-AD39-2C92-F51BF1B76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35CF763-1DF8-6119-2163-D548AF10D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Data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&amp; micro:bit CreateAI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A0AE036-9DE3-F330-0E30-4B428CF41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12" name="Google Shape;93;p4">
            <a:extLst>
              <a:ext uri="{FF2B5EF4-FFF2-40B4-BE49-F238E27FC236}">
                <a16:creationId xmlns:a16="http://schemas.microsoft.com/office/drawing/2014/main" id="{B837F10B-497D-AD1F-5CD0-89AEC7BEA536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93;p4">
            <a:extLst>
              <a:ext uri="{FF2B5EF4-FFF2-40B4-BE49-F238E27FC236}">
                <a16:creationId xmlns:a16="http://schemas.microsoft.com/office/drawing/2014/main" id="{6CA6F642-E114-1780-F231-6698F4F209DD}"/>
              </a:ext>
            </a:extLst>
          </p:cNvPr>
          <p:cNvSpPr/>
          <p:nvPr/>
        </p:nvSpPr>
        <p:spPr>
          <a:xfrm>
            <a:off x="2140300" y="290360"/>
            <a:ext cx="6472266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Data &amp; the environment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995A9B-C6D4-BCD9-48B5-F6961348E3BE}"/>
              </a:ext>
            </a:extLst>
          </p:cNvPr>
          <p:cNvSpPr txBox="1"/>
          <p:nvPr/>
        </p:nvSpPr>
        <p:spPr>
          <a:xfrm>
            <a:off x="247043" y="1161469"/>
            <a:ext cx="11265686" cy="2675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How much data do you think you will need to collect for your AI project? 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tiny amount?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small amount?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medium amount?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large amount?</a:t>
            </a:r>
          </a:p>
          <a:p>
            <a:pPr marL="986362" lvl="1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A huge amount?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This is a clue: </a:t>
            </a:r>
            <a:r>
              <a:rPr lang="en-GB" sz="2400" kern="0" dirty="0">
                <a:solidFill>
                  <a:srgbClr val="00A100"/>
                </a:solidFill>
              </a:rPr>
              <a:t>Your data samples are only stored on your computer.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263C3C-4338-176D-E652-BF0267242191}"/>
              </a:ext>
            </a:extLst>
          </p:cNvPr>
          <p:cNvSpPr txBox="1"/>
          <p:nvPr/>
        </p:nvSpPr>
        <p:spPr>
          <a:xfrm>
            <a:off x="247043" y="3844124"/>
            <a:ext cx="117925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A100"/>
                </a:solidFill>
              </a:rPr>
              <a:t>The amount of data used in your micro:bit CreateAI project is very small - less than a photo for most projects!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A100"/>
                </a:solidFill>
              </a:rPr>
              <a:t>It's so small it can easily be stored in the web browser on your computer, there's no need for cloud storage.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A100"/>
                </a:solidFill>
              </a:rPr>
              <a:t>This means CreateAI doesn't have the environmental impact that cloud storage can have.</a:t>
            </a:r>
          </a:p>
        </p:txBody>
      </p:sp>
    </p:spTree>
    <p:extLst>
      <p:ext uri="{BB962C8B-B14F-4D97-AF65-F5344CB8AC3E}">
        <p14:creationId xmlns:p14="http://schemas.microsoft.com/office/powerpoint/2010/main" val="2631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971546D-4438-5C7A-4C6A-B4AB0C3A8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5A66B34-F169-6EDD-10BC-BC34B8C1B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Next,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we will complete these steps in this lesson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11A2BC3-D2D5-E880-94F1-7B35A9808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F89ACC52-C365-B2C0-FF40-35DA1828631B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4E45F0E-89E2-820C-7B32-67E992BEB4CC}"/>
              </a:ext>
            </a:extLst>
          </p:cNvPr>
          <p:cNvSpPr txBox="1">
            <a:spLocks/>
          </p:cNvSpPr>
          <p:nvPr/>
        </p:nvSpPr>
        <p:spPr>
          <a:xfrm>
            <a:off x="373305" y="906246"/>
            <a:ext cx="11445391" cy="137785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304792" indent="-186262" defTabSz="1219170"/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b="1" kern="0" dirty="0"/>
              <a:t>Next, we will complete these steps in this lesson.</a:t>
            </a: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2" name="Picture 1" descr="Collect data and test model ">
            <a:extLst>
              <a:ext uri="{FF2B5EF4-FFF2-40B4-BE49-F238E27FC236}">
                <a16:creationId xmlns:a16="http://schemas.microsoft.com/office/drawing/2014/main" id="{56878FA9-7E6A-300E-2D0C-024755A73E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14399" y="2964347"/>
            <a:ext cx="10363200" cy="2267448"/>
          </a:xfrm>
          <a:prstGeom prst="rect">
            <a:avLst/>
          </a:prstGeom>
        </p:spPr>
      </p:pic>
      <p:sp>
        <p:nvSpPr>
          <p:cNvPr id="5" name="Doughnut 4" descr="Collect data and test model ">
            <a:extLst>
              <a:ext uri="{FF2B5EF4-FFF2-40B4-BE49-F238E27FC236}">
                <a16:creationId xmlns:a16="http://schemas.microsoft.com/office/drawing/2014/main" id="{C866BB06-FDF0-F293-8676-9C4EECE9F998}"/>
              </a:ext>
            </a:extLst>
          </p:cNvPr>
          <p:cNvSpPr/>
          <p:nvPr/>
        </p:nvSpPr>
        <p:spPr>
          <a:xfrm>
            <a:off x="2585595" y="2221025"/>
            <a:ext cx="4586868" cy="3428975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000000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7612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200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A0F8C75-ACEE-E49B-2C78-16BE355A0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2C6D6EEF-2899-6071-937C-41C78703166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2432248" y="257983"/>
            <a:ext cx="3879653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dirty="0">
                <a:solidFill>
                  <a:schemeClr val="dk1"/>
                </a:solidFill>
              </a:rPr>
              <a:t>Re-open </a:t>
            </a:r>
            <a:r>
              <a:rPr lang="en-GB" sz="3200" b="1" dirty="0" err="1">
                <a:solidFill>
                  <a:schemeClr val="dk1"/>
                </a:solidFill>
              </a:rPr>
              <a:t>CreateAI</a:t>
            </a:r>
            <a:endParaRPr sz="3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721944" y="4506061"/>
            <a:ext cx="2858377" cy="10155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BB85F2-427A-9E1D-DC7E-6490FA54B141}"/>
              </a:ext>
            </a:extLst>
          </p:cNvPr>
          <p:cNvSpPr txBox="1"/>
          <p:nvPr/>
        </p:nvSpPr>
        <p:spPr>
          <a:xfrm>
            <a:off x="451465" y="4231536"/>
            <a:ext cx="8431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Select ‘Import’ to open the hex file you saved at the end of the last lesson. </a:t>
            </a:r>
          </a:p>
          <a:p>
            <a:endParaRPr lang="en-US" sz="2400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400" dirty="0"/>
              <a:t>Your project file will start with "</a:t>
            </a:r>
            <a:r>
              <a:rPr lang="en-GB" sz="2400" dirty="0" err="1"/>
              <a:t>microbit</a:t>
            </a:r>
            <a:r>
              <a:rPr lang="en-GB" sz="2400" dirty="0"/>
              <a:t>-" and may have a number at the end, for example, "</a:t>
            </a:r>
            <a:r>
              <a:rPr lang="en-GB" sz="2400" dirty="0" err="1"/>
              <a:t>microbit</a:t>
            </a:r>
            <a:r>
              <a:rPr lang="en-GB" sz="2400" dirty="0"/>
              <a:t>-Hana(2).hex”.</a:t>
            </a:r>
          </a:p>
          <a:p>
            <a:endParaRPr lang="en-GB" sz="2400" i="1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99021EC-20D7-F9F3-736F-2E48A2816714}"/>
              </a:ext>
            </a:extLst>
          </p:cNvPr>
          <p:cNvSpPr txBox="1">
            <a:spLocks/>
          </p:cNvSpPr>
          <p:nvPr/>
        </p:nvSpPr>
        <p:spPr>
          <a:xfrm>
            <a:off x="523587" y="1497876"/>
            <a:ext cx="6629053" cy="1477424"/>
          </a:xfrm>
          <a:prstGeom prst="rect">
            <a:avLst/>
          </a:prstGeom>
          <a:ln w="69850">
            <a:solidFill>
              <a:srgbClr val="E7645C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867" dirty="0"/>
          </a:p>
          <a:p>
            <a:pPr marL="186262">
              <a:lnSpc>
                <a:spcPct val="114999"/>
              </a:lnSpc>
            </a:pPr>
            <a:r>
              <a:rPr lang="en-GB" sz="5333" dirty="0">
                <a:hlinkClick r:id="rId4"/>
              </a:rPr>
              <a:t>createai.microbit.org</a:t>
            </a:r>
            <a:endParaRPr lang="en-GB" sz="5333" dirty="0"/>
          </a:p>
        </p:txBody>
      </p:sp>
      <p:pic>
        <p:nvPicPr>
          <p:cNvPr id="10" name="Picture 9" descr="The icon for the CreateAI tablet app">
            <a:extLst>
              <a:ext uri="{FF2B5EF4-FFF2-40B4-BE49-F238E27FC236}">
                <a16:creationId xmlns:a16="http://schemas.microsoft.com/office/drawing/2014/main" id="{CDD1F8BB-351E-C4FD-DA0B-561F81FE7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5919" y="1390599"/>
            <a:ext cx="1634413" cy="16344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47BB28-4DD8-CD8D-7178-CBCED716B58B}"/>
              </a:ext>
            </a:extLst>
          </p:cNvPr>
          <p:cNvSpPr txBox="1"/>
          <p:nvPr/>
        </p:nvSpPr>
        <p:spPr>
          <a:xfrm>
            <a:off x="504189" y="3282900"/>
            <a:ext cx="4954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Web version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F10CC9-ED3A-CA49-3C81-EED216D64F91}"/>
              </a:ext>
            </a:extLst>
          </p:cNvPr>
          <p:cNvSpPr txBox="1"/>
          <p:nvPr/>
        </p:nvSpPr>
        <p:spPr>
          <a:xfrm>
            <a:off x="8344185" y="3282900"/>
            <a:ext cx="2188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Tablet app</a:t>
            </a:r>
          </a:p>
        </p:txBody>
      </p:sp>
    </p:spTree>
    <p:extLst>
      <p:ext uri="{BB962C8B-B14F-4D97-AF65-F5344CB8AC3E}">
        <p14:creationId xmlns:p14="http://schemas.microsoft.com/office/powerpoint/2010/main" val="404508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3FFA73B5-A0F6-7DFB-118F-FC2BDF4D2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F427E3-51D7-71E2-36DD-7E7C3DBCBA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E8E27814-7637-FB85-BD2D-5B23811B881B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69659B-5D6B-95B1-0620-57CD6CD8A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Connect </a:t>
            </a:r>
            <a:r>
              <a:rPr lang="en-GB" dirty="0" err="1">
                <a:solidFill>
                  <a:schemeClr val="dk1"/>
                </a:solidFill>
              </a:rPr>
              <a:t>micro:bits</a:t>
            </a:r>
            <a:r>
              <a:rPr lang="en-GB" dirty="0">
                <a:solidFill>
                  <a:schemeClr val="dk1"/>
                </a:solidFill>
              </a:rPr>
              <a:t> to CreateAI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B8F17DC-33D5-EB0D-753B-EA6A311EC56A}"/>
              </a:ext>
            </a:extLst>
          </p:cNvPr>
          <p:cNvSpPr txBox="1">
            <a:spLocks/>
          </p:cNvSpPr>
          <p:nvPr/>
        </p:nvSpPr>
        <p:spPr>
          <a:xfrm>
            <a:off x="308717" y="1257044"/>
            <a:ext cx="6310597" cy="503825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04792" indent="-186262" defTabSz="1219170"/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Select ‘Connect’ and follow the instructions on screen.</a:t>
            </a:r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If your </a:t>
            </a:r>
            <a:r>
              <a:rPr lang="en-GB" sz="2667" kern="0" dirty="0" err="1"/>
              <a:t>micro:bits</a:t>
            </a:r>
            <a:r>
              <a:rPr lang="en-GB" sz="2667" kern="0" dirty="0"/>
              <a:t> have not been used since the previous lesson, they will still have the data collection program downloaded. This means you can skip this step in the connection flow. 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7" name="Picture 6" descr="Connect button ">
            <a:extLst>
              <a:ext uri="{FF2B5EF4-FFF2-40B4-BE49-F238E27FC236}">
                <a16:creationId xmlns:a16="http://schemas.microsoft.com/office/drawing/2014/main" id="{70E594A7-F39A-3F3F-74D2-76385BD3E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485" y="1208218"/>
            <a:ext cx="3749663" cy="1511961"/>
          </a:xfrm>
          <a:prstGeom prst="rect">
            <a:avLst/>
          </a:prstGeom>
        </p:spPr>
      </p:pic>
      <p:pic>
        <p:nvPicPr>
          <p:cNvPr id="3" name="Picture 2" descr="Image of micro:bit with label ‘Connect USB cable to micro:bit’ ">
            <a:extLst>
              <a:ext uri="{FF2B5EF4-FFF2-40B4-BE49-F238E27FC236}">
                <a16:creationId xmlns:a16="http://schemas.microsoft.com/office/drawing/2014/main" id="{63C31AD0-D798-3C6C-A886-112DB0921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7997" y="2784321"/>
            <a:ext cx="4735286" cy="2843163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5" name="Right Arrow 4" descr="Arrow pointing to the right ">
            <a:extLst>
              <a:ext uri="{FF2B5EF4-FFF2-40B4-BE49-F238E27FC236}">
                <a16:creationId xmlns:a16="http://schemas.microsoft.com/office/drawing/2014/main" id="{504CC2B4-93A0-0D16-997D-2EC26A9F9998}"/>
              </a:ext>
            </a:extLst>
          </p:cNvPr>
          <p:cNvSpPr/>
          <p:nvPr/>
        </p:nvSpPr>
        <p:spPr>
          <a:xfrm>
            <a:off x="5334001" y="5394128"/>
            <a:ext cx="1764284" cy="97971"/>
          </a:xfrm>
          <a:prstGeom prst="rightArrow">
            <a:avLst/>
          </a:prstGeom>
          <a:solidFill>
            <a:srgbClr val="00A1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3131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6080</TotalTime>
  <Words>1275</Words>
  <Application>Microsoft Macintosh PowerPoint</Application>
  <PresentationFormat>Widescreen</PresentationFormat>
  <Paragraphs>152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Aptos</vt:lpstr>
      <vt:lpstr>Arial</vt:lpstr>
      <vt:lpstr>1_Office Theme</vt:lpstr>
      <vt:lpstr>Developing AI literacy with the micro:bit  Lesson 4 Exploring ML: testing accuracy</vt:lpstr>
      <vt:lpstr>Learning objectives</vt:lpstr>
      <vt:lpstr>Share – Reflecting on our data use </vt:lpstr>
      <vt:lpstr>Think – Questions about data &amp; CreateAI</vt:lpstr>
      <vt:lpstr>Share – Data &amp; micro:bit CreateAI</vt:lpstr>
      <vt:lpstr>Share – Data &amp; micro:bit CreateAI</vt:lpstr>
      <vt:lpstr>Share – Next, we will complete these steps in this lesson</vt:lpstr>
      <vt:lpstr>Create page 1</vt:lpstr>
      <vt:lpstr>Connect micro:bits to CreateAI</vt:lpstr>
      <vt:lpstr>Make sure you can view data</vt:lpstr>
      <vt:lpstr>Zoom out to see all actions</vt:lpstr>
      <vt:lpstr>Cleaning data samples</vt:lpstr>
      <vt:lpstr>Train the model</vt:lpstr>
      <vt:lpstr>Testing page</vt:lpstr>
      <vt:lpstr>Test the model</vt:lpstr>
      <vt:lpstr>Record your test results</vt:lpstr>
      <vt:lpstr>Save your changes</vt:lpstr>
      <vt:lpstr>Think Reflect on your learning</vt:lpstr>
      <vt:lpstr>Share Look ahead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Blathnaid Walsh-Heron</dc:creator>
  <cp:lastModifiedBy>Blathnaid Walsh-Heron</cp:lastModifiedBy>
  <cp:revision>50</cp:revision>
  <dcterms:created xsi:type="dcterms:W3CDTF">2026-05-18T11:44:27Z</dcterms:created>
  <dcterms:modified xsi:type="dcterms:W3CDTF">2026-08-27T09:28:54Z</dcterms:modified>
</cp:coreProperties>
</file>