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78" r:id="rId2"/>
    <p:sldId id="279" r:id="rId3"/>
    <p:sldId id="471" r:id="rId4"/>
    <p:sldId id="473" r:id="rId5"/>
    <p:sldId id="479" r:id="rId6"/>
    <p:sldId id="478" r:id="rId7"/>
    <p:sldId id="364" r:id="rId8"/>
    <p:sldId id="481" r:id="rId9"/>
    <p:sldId id="482" r:id="rId10"/>
    <p:sldId id="260" r:id="rId11"/>
    <p:sldId id="283" r:id="rId12"/>
    <p:sldId id="412" r:id="rId13"/>
    <p:sldId id="284" r:id="rId14"/>
    <p:sldId id="483" r:id="rId15"/>
    <p:sldId id="286" r:id="rId16"/>
    <p:sldId id="285" r:id="rId17"/>
    <p:sldId id="480" r:id="rId18"/>
    <p:sldId id="414" r:id="rId19"/>
    <p:sldId id="297" r:id="rId20"/>
    <p:sldId id="484" r:id="rId21"/>
    <p:sldId id="415" r:id="rId22"/>
    <p:sldId id="416" r:id="rId23"/>
    <p:sldId id="329" r:id="rId24"/>
    <p:sldId id="289" r:id="rId25"/>
    <p:sldId id="31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7CA570-AA26-7BCF-477B-FD2358502A6F}" name="Blathnaid Walsh-Heron" initials="BH" userId="S::blathnaid@microbit.org::e161788e-f9c9-48b7-8b0b-8eaf8bce30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67"/>
    <p:restoredTop sz="86438"/>
  </p:normalViewPr>
  <p:slideViewPr>
    <p:cSldViewPr snapToGrid="0">
      <p:cViewPr varScale="1">
        <p:scale>
          <a:sx n="109" d="100"/>
          <a:sy n="109" d="100"/>
        </p:scale>
        <p:origin x="840" y="184"/>
      </p:cViewPr>
      <p:guideLst/>
    </p:cSldViewPr>
  </p:slideViewPr>
  <p:outlineViewPr>
    <p:cViewPr>
      <p:scale>
        <a:sx n="33" d="100"/>
        <a:sy n="33" d="100"/>
      </p:scale>
      <p:origin x="0" y="-848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00ADB-4A19-2345-B41C-AF52C9854844}" type="datetimeFigureOut">
              <a:rPr lang="en-US" smtClean="0"/>
              <a:t>8/27/26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C6712A-79DE-7549-98A8-F5ABA4EF7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449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7E534A18-E84F-9FBC-F6AE-BC09DFA9B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32151791-9D36-C91C-DB22-A0FCFFB6B2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77C7699C-F763-ADD6-ECBD-A416F28A06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15DC14BA-0985-14D9-39CE-128D6631A17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04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218F319-063E-F4B4-3CE7-6D01E33EB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D9084C7D-49D5-5FAF-BDCE-87B2B1A205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F7EDF94-C157-8255-86AD-4676769AB1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61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D65082EE-C166-0595-CD1A-A5EB0FB3A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:notes">
            <a:extLst>
              <a:ext uri="{FF2B5EF4-FFF2-40B4-BE49-F238E27FC236}">
                <a16:creationId xmlns:a16="http://schemas.microsoft.com/office/drawing/2014/main" id="{3EE65A12-E309-AE59-A902-0012E275F7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5:notes">
            <a:extLst>
              <a:ext uri="{FF2B5EF4-FFF2-40B4-BE49-F238E27FC236}">
                <a16:creationId xmlns:a16="http://schemas.microsoft.com/office/drawing/2014/main" id="{F459D477-428D-FA46-5B7C-7BA3F12522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27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B580267-5536-0B7D-8FB9-A010C04E3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C136DD0-E1D0-3298-D903-B5C7E9F59B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1C2D135-981C-41A4-2678-2A9B4D3555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4448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EE17261-BB71-A1FA-86DC-B0A500A22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B4B64E0-DD15-8E24-D78C-5C79E94611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B320E5C-5D4F-CA1C-AA6A-89ACFD741B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134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16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785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9FBE1-D5B1-168E-B3BB-5CE69FA89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E510CB-A6F6-1160-0A10-60E9E2EE5B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AA7A06-282D-256F-7EB5-7E8EBC3AA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2CBC44-BDC7-3AED-E676-F1CB5D1B83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17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777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E7663C-6076-6A4B-5191-ACF181F41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30E975-73E7-FF97-8286-34EBE43876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93C4F6-C889-F302-22DB-659EEF9A5E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72FD25-D189-64AC-2EFC-4A40803D52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18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7750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19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493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84871E60-DBB5-8E16-52BF-4B938105A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11BBEF08-2870-9834-8DA7-5D1264C23A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AD0E417C-B4CA-858A-93D7-C7F285BA88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C48D590B-D5C7-774B-9384-7DA688DF1A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6182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38AB2-F0E7-1A67-1CE8-1436C7A58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C35711-1950-9672-3F28-6E90DD8CA7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FA8DC2-50E3-3B81-0410-D3AFACA86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9399EA-751F-8CF6-9404-24851F28F7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0487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B2615-2AB8-E8B3-93BD-7B494E5C4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AA986E-C79A-BBD5-CA56-10AF12AF6C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854534-1B08-7A63-B6FB-79D29F454D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409276-AEB2-81B5-4480-4233A33B67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21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58893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28095-07BB-F2EC-BA31-016F0865F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D5E345-7968-0F63-6AEA-E00A3E8285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64F818-2020-C589-F551-D1AD43A962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A128C8-6913-9EA2-ED20-8E9EF8183F7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22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612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D88F6AAB-5EDE-0A7D-8434-84F2A3C4F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B98DB9E7-85D0-70A0-7697-DA9159C01F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87E9BF1F-23AB-2957-9171-59DB79F1B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671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EF9D1921-F5C0-51EF-8F69-56B66F95D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310269A7-A1B7-E289-3943-EA42E66EC0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16F361B5-72F6-C694-3AC9-85FDD46C69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568EF787-4EB7-C0A8-1E29-59672C366C3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7541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BAE934C9-B1B0-08DA-F226-CDF4A54D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C67E055-8270-9BCD-E243-790AB482DF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2E13C5BE-90AC-D221-0493-36590B48C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CC7D9D5-B834-BF14-31C8-1541D97F7D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3680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B26E8BC-4656-163E-15FF-E72574976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958F955-0602-145B-10BE-DF79B7C843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557CB4B3-8B9C-C56C-136D-43DEA77EA0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851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4B2D63EE-4814-2291-6621-59F823D28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348D80E8-0659-691A-FC8D-022E2F93A2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E7CA2C32-9005-0D16-7527-1C6C01EE21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248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C8F7334-A35C-4239-EBF3-DFF6D9E51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4DA7F41-CEB8-7C56-5016-FAB4D0E463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B0A0EE6-3312-A099-4D81-5ED3BBB4F0C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77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723CF84-3F8A-154E-5ED5-DE45E4DAF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F78C55B-BA2A-D097-AF41-01411A3D07B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A79E362C-49B0-54EE-E3CD-050093B5A4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719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BE81D73E-B34C-1056-1EB0-91227375B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>
            <a:extLst>
              <a:ext uri="{FF2B5EF4-FFF2-40B4-BE49-F238E27FC236}">
                <a16:creationId xmlns:a16="http://schemas.microsoft.com/office/drawing/2014/main" id="{56D3D7AF-3F52-F502-6577-FAB45A1603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4" name="Google Shape;94;p4:notes">
            <a:extLst>
              <a:ext uri="{FF2B5EF4-FFF2-40B4-BE49-F238E27FC236}">
                <a16:creationId xmlns:a16="http://schemas.microsoft.com/office/drawing/2014/main" id="{F8C55E98-3A0C-982E-CC5A-8350CC95A5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93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3B7EA2C3-9459-D2C7-2D65-0685C5C6A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>
            <a:extLst>
              <a:ext uri="{FF2B5EF4-FFF2-40B4-BE49-F238E27FC236}">
                <a16:creationId xmlns:a16="http://schemas.microsoft.com/office/drawing/2014/main" id="{C98BF95A-B628-A448-40F3-256A55A5D6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4" name="Google Shape;94;p4:notes">
            <a:extLst>
              <a:ext uri="{FF2B5EF4-FFF2-40B4-BE49-F238E27FC236}">
                <a16:creationId xmlns:a16="http://schemas.microsoft.com/office/drawing/2014/main" id="{1C516C27-8E9F-9DBE-F8F0-7FC7277A4B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092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F35D4F42-FAED-84B9-EDAC-31F741878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>
            <a:extLst>
              <a:ext uri="{FF2B5EF4-FFF2-40B4-BE49-F238E27FC236}">
                <a16:creationId xmlns:a16="http://schemas.microsoft.com/office/drawing/2014/main" id="{16A37C9F-8EB8-35F6-D19F-D4109AD1FD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4" name="Google Shape;94;p4:notes">
            <a:extLst>
              <a:ext uri="{FF2B5EF4-FFF2-40B4-BE49-F238E27FC236}">
                <a16:creationId xmlns:a16="http://schemas.microsoft.com/office/drawing/2014/main" id="{7DDC0F31-AFE3-720C-159D-78EB259E89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021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Google Shape;15;p18"/>
          <p:cNvSpPr txBox="1"/>
          <p:nvPr/>
        </p:nvSpPr>
        <p:spPr>
          <a:xfrm>
            <a:off x="415600" y="1680001"/>
            <a:ext cx="11360800" cy="488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12192000" cy="9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491967" y="1430167"/>
            <a:ext cx="5484000" cy="446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224133" y="1441633"/>
            <a:ext cx="5488000" cy="4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835" y="0"/>
            <a:ext cx="3155597" cy="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25133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Green Them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endParaRPr lang="en-GB" sz="1333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48224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Green Theme / With Imag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512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Blue Them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32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79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Purple Theme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0"/>
            <a:ext cx="3155597" cy="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tx1"/>
                </a:solidFill>
              </a:rPr>
              <a:t>micro:bit</a:t>
            </a:r>
            <a:r>
              <a:rPr lang="en-GB" sz="1333" b="1" dirty="0">
                <a:solidFill>
                  <a:schemeClr val="tx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tx1"/>
              </a:solidFill>
            </a:endParaRPr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658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Red Them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599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32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1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9321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34323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mbit.io/exercise-timer-a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Relationship Id="rId9" Type="http://schemas.openxmlformats.org/officeDocument/2006/relationships/image" Target="../media/image1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FF2725A1-16F7-2824-78ED-A8F2023B3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">
            <a:extLst>
              <a:ext uri="{FF2B5EF4-FFF2-40B4-BE49-F238E27FC236}">
                <a16:creationId xmlns:a16="http://schemas.microsoft.com/office/drawing/2014/main" id="{3DE1DDFE-BC5E-282E-B467-643958F25805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1949" y="69501"/>
            <a:ext cx="1814967" cy="1075967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8551CDDD-CAD4-53A8-01DC-2C544CDBBD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/>
            <a:fld id="{00000000-1234-1234-1234-123412341234}" type="slidenum">
              <a:rPr lang="en-GB" kern="0">
                <a:solidFill>
                  <a:srgbClr val="000000"/>
                </a:solidFill>
              </a:rPr>
              <a:pPr defTabSz="1219170"/>
              <a:t>1</a:t>
            </a:fld>
            <a:endParaRPr kern="0">
              <a:solidFill>
                <a:srgbClr val="000000"/>
              </a:solidFill>
            </a:endParaRPr>
          </a:p>
        </p:txBody>
      </p:sp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210ADCAE-99D2-B1DF-D5FA-014765088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6832" y="2544369"/>
            <a:ext cx="4789371" cy="122023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3AAF2CBE-9EC1-DC9A-C879-7D5E55AC46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25067" y="1306001"/>
            <a:ext cx="5886933" cy="29031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2400" b="0" dirty="0">
                <a:solidFill>
                  <a:srgbClr val="00A000"/>
                </a:solidFill>
              </a:rPr>
              <a:t>Developing AI literacy with the </a:t>
            </a:r>
            <a:r>
              <a:rPr lang="en-GB" sz="2400" b="0" dirty="0" err="1">
                <a:solidFill>
                  <a:srgbClr val="00A000"/>
                </a:solidFill>
              </a:rPr>
              <a:t>micro:bit</a:t>
            </a:r>
            <a:br>
              <a:rPr lang="en-GB" sz="2400" b="0" dirty="0">
                <a:solidFill>
                  <a:srgbClr val="00A000"/>
                </a:solidFill>
              </a:rPr>
            </a:br>
            <a:br>
              <a:rPr lang="en-GB" sz="3200" dirty="0"/>
            </a:br>
            <a:r>
              <a:rPr lang="en-GB" sz="3200" b="0" dirty="0"/>
              <a:t>Lesson 3</a:t>
            </a:r>
            <a:br>
              <a:rPr lang="en-GB" sz="4800" dirty="0"/>
            </a:br>
            <a:r>
              <a:rPr lang="en-GB" sz="4800" dirty="0"/>
              <a:t>Exploring ML: evaluating data</a:t>
            </a:r>
            <a:endParaRPr strike="sngStrike"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7E11CCA6-2515-058A-4061-395D05D985D8}"/>
              </a:ext>
            </a:extLst>
          </p:cNvPr>
          <p:cNvSpPr txBox="1"/>
          <p:nvPr/>
        </p:nvSpPr>
        <p:spPr>
          <a:xfrm>
            <a:off x="6224000" y="5100439"/>
            <a:ext cx="5488000" cy="1230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Updated July 2026. Visit 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  <a:hlinkClick r:id="rId5"/>
              </a:rPr>
              <a:t>https://microbit.org/teach/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for the most up-to-date resources.</a:t>
            </a:r>
          </a:p>
          <a:p>
            <a:pPr defTabSz="1219170">
              <a:buClr>
                <a:srgbClr val="000000"/>
              </a:buClr>
              <a:buSzPts val="800"/>
            </a:pPr>
            <a:endParaRPr lang="en-GB"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333" kern="0" dirty="0" err="1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333" u="sng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2712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3A619C0-2373-DA77-2161-54CE3CA168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CF580DBE-A3EA-4C2E-EB27-394FC496E3C0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5"/>
          <p:cNvSpPr txBox="1">
            <a:spLocks noGrp="1"/>
          </p:cNvSpPr>
          <p:nvPr>
            <p:ph type="title"/>
          </p:nvPr>
        </p:nvSpPr>
        <p:spPr>
          <a:xfrm>
            <a:off x="2402468" y="277665"/>
            <a:ext cx="5574213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What we will use today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Graphic 1" descr="A micro:bit showing a heart icon. ">
            <a:extLst>
              <a:ext uri="{FF2B5EF4-FFF2-40B4-BE49-F238E27FC236}">
                <a16:creationId xmlns:a16="http://schemas.microsoft.com/office/drawing/2014/main" id="{2B662088-BB49-3226-286F-052C54A8D5B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188" y="1267206"/>
            <a:ext cx="2151463" cy="1729893"/>
          </a:xfrm>
          <a:prstGeom prst="rect">
            <a:avLst/>
          </a:prstGeom>
        </p:spPr>
      </p:pic>
      <p:sp>
        <p:nvSpPr>
          <p:cNvPr id="5" name="Doughnut 4" descr="A circle around the accelerometer on the back of the micro:bit. ">
            <a:extLst>
              <a:ext uri="{FF2B5EF4-FFF2-40B4-BE49-F238E27FC236}">
                <a16:creationId xmlns:a16="http://schemas.microsoft.com/office/drawing/2014/main" id="{0B906A65-02FE-A80F-7D85-9295542AAF67}"/>
              </a:ext>
            </a:extLst>
          </p:cNvPr>
          <p:cNvSpPr/>
          <p:nvPr/>
        </p:nvSpPr>
        <p:spPr>
          <a:xfrm>
            <a:off x="4669276" y="2177086"/>
            <a:ext cx="515566" cy="510702"/>
          </a:xfrm>
          <a:prstGeom prst="donut">
            <a:avLst>
              <a:gd name="adj" fmla="val 5307"/>
            </a:avLst>
          </a:prstGeom>
          <a:solidFill>
            <a:srgbClr val="00A1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5" name="Google Shape;105;p5" descr="The micro:bit with a label pointing to the accelerometer. 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2344" y="1267206"/>
            <a:ext cx="4716124" cy="175943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9361" y="3026640"/>
            <a:ext cx="7322410" cy="1846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</a:rPr>
              <a:t>In this lesson, you will use the </a:t>
            </a:r>
            <a:r>
              <a:rPr lang="en-GB" sz="2000" b="1" dirty="0">
                <a:solidFill>
                  <a:srgbClr val="000000"/>
                </a:solidFill>
              </a:rPr>
              <a:t>BBC </a:t>
            </a:r>
            <a:r>
              <a:rPr lang="en-GB" sz="2000" b="1" dirty="0" err="1">
                <a:solidFill>
                  <a:srgbClr val="000000"/>
                </a:solidFill>
              </a:rPr>
              <a:t>micro:bit</a:t>
            </a:r>
            <a:r>
              <a:rPr lang="en-GB" sz="2000" b="1" dirty="0">
                <a:solidFill>
                  <a:srgbClr val="000000"/>
                </a:solidFill>
              </a:rPr>
              <a:t> </a:t>
            </a:r>
            <a:r>
              <a:rPr lang="en-US" sz="2000" dirty="0"/>
              <a:t>– a tiny computer that fits in the palm of your hand. </a:t>
            </a:r>
            <a:r>
              <a:rPr lang="en-GB" sz="2000" dirty="0">
                <a:solidFill>
                  <a:srgbClr val="000000"/>
                </a:solidFill>
              </a:rPr>
              <a:t>You will use the </a:t>
            </a:r>
            <a:r>
              <a:rPr lang="en-GB" sz="2000" dirty="0" err="1">
                <a:solidFill>
                  <a:srgbClr val="000000"/>
                </a:solidFill>
              </a:rPr>
              <a:t>micro:bit’s</a:t>
            </a:r>
            <a:r>
              <a:rPr lang="en-GB" sz="2000" dirty="0">
                <a:solidFill>
                  <a:srgbClr val="000000"/>
                </a:solidFill>
              </a:rPr>
              <a:t> </a:t>
            </a:r>
            <a:r>
              <a:rPr lang="en-GB" sz="2000" b="1" dirty="0">
                <a:solidFill>
                  <a:srgbClr val="000000"/>
                </a:solidFill>
              </a:rPr>
              <a:t>accelerometer (</a:t>
            </a:r>
            <a:r>
              <a:rPr lang="en-GB" sz="2000" dirty="0">
                <a:solidFill>
                  <a:srgbClr val="000000"/>
                </a:solidFill>
              </a:rPr>
              <a:t>motion sensor) to detect how you move.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</a:rPr>
              <a:t>You will use an online tool called </a:t>
            </a:r>
            <a:r>
              <a:rPr lang="en-GB" sz="2000" b="1" dirty="0">
                <a:solidFill>
                  <a:srgbClr val="000000"/>
                </a:solidFill>
              </a:rPr>
              <a:t>micro:bit CreateAI </a:t>
            </a:r>
            <a:r>
              <a:rPr lang="en-GB" sz="2000" dirty="0">
                <a:solidFill>
                  <a:srgbClr val="000000"/>
                </a:solidFill>
              </a:rPr>
              <a:t>to collect your </a:t>
            </a:r>
            <a:r>
              <a:rPr lang="en-GB" sz="2000" b="1" dirty="0">
                <a:solidFill>
                  <a:srgbClr val="000000"/>
                </a:solidFill>
              </a:rPr>
              <a:t>movement data</a:t>
            </a:r>
            <a:r>
              <a:rPr lang="en-GB" sz="20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7562BD-D293-2F02-BCB9-1BFBCB5380D2}"/>
              </a:ext>
            </a:extLst>
          </p:cNvPr>
          <p:cNvSpPr txBox="1"/>
          <p:nvPr/>
        </p:nvSpPr>
        <p:spPr>
          <a:xfrm>
            <a:off x="245530" y="5367172"/>
            <a:ext cx="11293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</a:rPr>
              <a:t>You will then use this data to</a:t>
            </a:r>
            <a:r>
              <a:rPr lang="en-GB" sz="2000" dirty="0"/>
              <a:t> train a machine learning model that recognises </a:t>
            </a:r>
            <a:r>
              <a:rPr lang="en-GB" sz="2000" b="1" dirty="0"/>
              <a:t>your </a:t>
            </a:r>
            <a:r>
              <a:rPr lang="en-GB" sz="2000" dirty="0"/>
              <a:t>movements.</a:t>
            </a:r>
          </a:p>
          <a:p>
            <a:endParaRPr lang="en-US" dirty="0"/>
          </a:p>
        </p:txBody>
      </p:sp>
      <p:pic>
        <p:nvPicPr>
          <p:cNvPr id="3" name="Google Shape;107;p5" descr="Training the model in micro:bit CreateAI. ">
            <a:extLst>
              <a:ext uri="{FF2B5EF4-FFF2-40B4-BE49-F238E27FC236}">
                <a16:creationId xmlns:a16="http://schemas.microsoft.com/office/drawing/2014/main" id="{D7456A1B-975B-41D8-288E-9D88ACDD1F39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2931" r="22931"/>
          <a:stretch/>
        </p:blipFill>
        <p:spPr>
          <a:xfrm>
            <a:off x="7976681" y="1109834"/>
            <a:ext cx="3203737" cy="3763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799180F7-2160-D606-6009-AE6502C52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A04746-C380-CD52-7E6C-7EAD17993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01531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Lesson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sequence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F347757-D6F9-4E7D-BB98-81B30E130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10" name="Google Shape;93;p4">
            <a:extLst>
              <a:ext uri="{FF2B5EF4-FFF2-40B4-BE49-F238E27FC236}">
                <a16:creationId xmlns:a16="http://schemas.microsoft.com/office/drawing/2014/main" id="{352DB57F-D9A3-0413-726D-2EC1BB4FB0B5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106;p5">
            <a:extLst>
              <a:ext uri="{FF2B5EF4-FFF2-40B4-BE49-F238E27FC236}">
                <a16:creationId xmlns:a16="http://schemas.microsoft.com/office/drawing/2014/main" id="{EA63E28E-C8C1-BD21-75DB-832F18B46CCA}"/>
              </a:ext>
            </a:extLst>
          </p:cNvPr>
          <p:cNvSpPr txBox="1">
            <a:spLocks/>
          </p:cNvSpPr>
          <p:nvPr/>
        </p:nvSpPr>
        <p:spPr>
          <a:xfrm>
            <a:off x="2402468" y="277665"/>
            <a:ext cx="4796145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kern="0" dirty="0">
                <a:solidFill>
                  <a:schemeClr val="tx1"/>
                </a:solidFill>
              </a:rPr>
              <a:t>Lesson sequence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A48F047-95A8-70A3-A6D4-2BC60F5485D8}"/>
              </a:ext>
            </a:extLst>
          </p:cNvPr>
          <p:cNvSpPr txBox="1">
            <a:spLocks/>
          </p:cNvSpPr>
          <p:nvPr/>
        </p:nvSpPr>
        <p:spPr>
          <a:xfrm>
            <a:off x="373305" y="1114698"/>
            <a:ext cx="11445391" cy="190087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Over a series of lessons, you will collect movement data, use it to train a model, test if the model recognises your movements on screen, then use your model in block code to create an ‘exercise timer’ program for the </a:t>
            </a:r>
            <a:r>
              <a:rPr lang="en-GB" sz="2667" kern="0" dirty="0" err="1"/>
              <a:t>micro:bit</a:t>
            </a:r>
            <a:r>
              <a:rPr lang="en-GB" sz="2667" kern="0" dirty="0"/>
              <a:t>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2" name="Picture 1" descr="Stages of using CreateAI in diagrammatic form - connect, collect data, test model, code, use. ">
            <a:extLst>
              <a:ext uri="{FF2B5EF4-FFF2-40B4-BE49-F238E27FC236}">
                <a16:creationId xmlns:a16="http://schemas.microsoft.com/office/drawing/2014/main" id="{0091F9A6-D32E-30CF-F8E7-14D1C1F2A0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3608100"/>
            <a:ext cx="10363200" cy="226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06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1E0DA10B-332F-B32C-A664-AFB2B9190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>
            <a:extLst>
              <a:ext uri="{FF2B5EF4-FFF2-40B4-BE49-F238E27FC236}">
                <a16:creationId xmlns:a16="http://schemas.microsoft.com/office/drawing/2014/main" id="{AB5A2E0E-1F2A-4841-CCB6-58436FC1D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8912" y="1308840"/>
            <a:ext cx="7979795" cy="2633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>
              <a:lnSpc>
                <a:spcPct val="100000"/>
              </a:lnSpc>
            </a:pPr>
            <a:r>
              <a:rPr lang="en-GB" sz="2400" dirty="0">
                <a:solidFill>
                  <a:srgbClr val="000000"/>
                </a:solidFill>
              </a:rPr>
              <a:t>You will make AI exercise timer that runs on your </a:t>
            </a:r>
            <a:r>
              <a:rPr lang="en-GB" sz="2400" dirty="0" err="1">
                <a:solidFill>
                  <a:srgbClr val="000000"/>
                </a:solidFill>
              </a:rPr>
              <a:t>micro:bit</a:t>
            </a:r>
            <a:r>
              <a:rPr lang="en-GB" sz="2400" dirty="0">
                <a:solidFill>
                  <a:srgbClr val="000000"/>
                </a:solidFill>
              </a:rPr>
              <a:t>.</a:t>
            </a:r>
          </a:p>
          <a:p>
            <a:pPr marL="342900" indent="-342900">
              <a:lnSpc>
                <a:spcPct val="100000"/>
              </a:lnSpc>
            </a:pPr>
            <a:r>
              <a:rPr lang="en-GB" sz="2400" dirty="0">
                <a:solidFill>
                  <a:srgbClr val="000000"/>
                </a:solidFill>
              </a:rPr>
              <a:t>The timer tracks how long you are exercising so you could compare your current activity levels to the recommended 60 minutes per day</a:t>
            </a:r>
            <a:r>
              <a:rPr lang="en-GB" sz="2400" dirty="0"/>
              <a:t>. </a:t>
            </a:r>
          </a:p>
          <a:p>
            <a:pPr marL="342900" indent="-342900">
              <a:lnSpc>
                <a:spcPct val="100000"/>
              </a:lnSpc>
            </a:pPr>
            <a:r>
              <a:rPr lang="en-GB" sz="2400" dirty="0"/>
              <a:t>This means you can wear your </a:t>
            </a:r>
            <a:r>
              <a:rPr lang="en-GB" sz="2400" dirty="0" err="1"/>
              <a:t>micro:bit</a:t>
            </a:r>
            <a:r>
              <a:rPr lang="en-GB" sz="2400" dirty="0"/>
              <a:t> on your wrist like a smart watch, and it will detect when you are exercising, or not, and time how long you are active.</a:t>
            </a:r>
            <a:endParaRPr sz="2000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723DA56B-4C9F-51D4-59B8-4A6CB0383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4D3C0FFA-412E-B0A6-C51D-79210491E61C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5">
            <a:extLst>
              <a:ext uri="{FF2B5EF4-FFF2-40B4-BE49-F238E27FC236}">
                <a16:creationId xmlns:a16="http://schemas.microsoft.com/office/drawing/2014/main" id="{C5341594-43C2-D9A2-9638-B3AE6738CA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2468" y="277665"/>
            <a:ext cx="4796145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What you will make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Picture 1" descr="A boy running wearing a micro:bit on his wrist. ">
            <a:extLst>
              <a:ext uri="{FF2B5EF4-FFF2-40B4-BE49-F238E27FC236}">
                <a16:creationId xmlns:a16="http://schemas.microsoft.com/office/drawing/2014/main" id="{603A6065-EF91-29B5-9C55-EBD4EC5B9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670" y="1664713"/>
            <a:ext cx="2900788" cy="328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1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49CBEF1C-62BE-8137-8986-6D1F074D4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C3C6C-5208-A2EA-0F2D-0A4191AC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54539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We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will complete these steps in this lesson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1C1CF1D-8056-7D22-DC8C-01A429DDD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C161DCB-A578-8780-5F75-DF5A6EA151CF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98C3BE7-6443-75EB-155E-34AC83A419EB}"/>
              </a:ext>
            </a:extLst>
          </p:cNvPr>
          <p:cNvSpPr txBox="1">
            <a:spLocks/>
          </p:cNvSpPr>
          <p:nvPr/>
        </p:nvSpPr>
        <p:spPr>
          <a:xfrm>
            <a:off x="373305" y="906246"/>
            <a:ext cx="11445391" cy="137785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/>
          </a:p>
          <a:p>
            <a:pPr marL="304792" indent="-186262" defTabSz="1219170"/>
            <a:endParaRPr lang="en-GB" sz="2133" kern="0"/>
          </a:p>
          <a:p>
            <a:pPr marL="186262" defTabSz="1219170">
              <a:lnSpc>
                <a:spcPct val="114999"/>
              </a:lnSpc>
            </a:pPr>
            <a:r>
              <a:rPr lang="en-GB" sz="2667" b="1" kern="0"/>
              <a:t>We will complete these steps in this lesson.</a:t>
            </a:r>
            <a:endParaRPr lang="en-GB" sz="2667" kern="0"/>
          </a:p>
          <a:p>
            <a:pPr marL="186262" defTabSz="1219170">
              <a:lnSpc>
                <a:spcPct val="114999"/>
              </a:lnSpc>
            </a:pPr>
            <a:endParaRPr lang="en-GB" sz="2667" kern="0"/>
          </a:p>
        </p:txBody>
      </p:sp>
      <p:pic>
        <p:nvPicPr>
          <p:cNvPr id="7" name="Picture 6" descr="Connect and collect data">
            <a:extLst>
              <a:ext uri="{FF2B5EF4-FFF2-40B4-BE49-F238E27FC236}">
                <a16:creationId xmlns:a16="http://schemas.microsoft.com/office/drawing/2014/main" id="{080C40BF-1FF5-D9D7-66B1-DE5ECAB502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399" y="2971121"/>
            <a:ext cx="10363200" cy="2267448"/>
          </a:xfrm>
          <a:prstGeom prst="rect">
            <a:avLst/>
          </a:prstGeom>
        </p:spPr>
      </p:pic>
      <p:sp>
        <p:nvSpPr>
          <p:cNvPr id="5" name="Doughnut 4" descr="Connect and collect data">
            <a:extLst>
              <a:ext uri="{FF2B5EF4-FFF2-40B4-BE49-F238E27FC236}">
                <a16:creationId xmlns:a16="http://schemas.microsoft.com/office/drawing/2014/main" id="{9839A0DB-484C-B6BF-4659-F3969A99A8D3}"/>
              </a:ext>
            </a:extLst>
          </p:cNvPr>
          <p:cNvSpPr/>
          <p:nvPr/>
        </p:nvSpPr>
        <p:spPr>
          <a:xfrm>
            <a:off x="373305" y="2383585"/>
            <a:ext cx="4586868" cy="3428975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000000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1006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945EDC2-E13C-3DF4-6A41-B92AADA30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446DCE-0573-0643-845F-D2F51D709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200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On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a computer…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047B3C99-474B-09CF-96BC-818509BCEF12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A812822-B9DC-02E6-5896-75E27D2276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22A12548-4544-8801-6739-15A6F1E6149F}"/>
              </a:ext>
            </a:extLst>
          </p:cNvPr>
          <p:cNvSpPr/>
          <p:nvPr/>
        </p:nvSpPr>
        <p:spPr>
          <a:xfrm>
            <a:off x="2432247" y="257983"/>
            <a:ext cx="521194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On a computer…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Go to: &#10;mbit.io/exercise-timer-ai">
            <a:extLst>
              <a:ext uri="{FF2B5EF4-FFF2-40B4-BE49-F238E27FC236}">
                <a16:creationId xmlns:a16="http://schemas.microsoft.com/office/drawing/2014/main" id="{16C9A52E-3F86-7E24-3EA9-FF8E3AA4A7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23717" y="3174152"/>
            <a:ext cx="8327331" cy="292131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 Placeholder 2">
            <a:hlinkClick r:id="rId4"/>
            <a:extLst>
              <a:ext uri="{FF2B5EF4-FFF2-40B4-BE49-F238E27FC236}">
                <a16:creationId xmlns:a16="http://schemas.microsoft.com/office/drawing/2014/main" id="{C3861AC0-6054-30E9-5D42-80D42D690726}"/>
              </a:ext>
            </a:extLst>
          </p:cNvPr>
          <p:cNvSpPr txBox="1">
            <a:spLocks/>
          </p:cNvSpPr>
          <p:nvPr/>
        </p:nvSpPr>
        <p:spPr>
          <a:xfrm>
            <a:off x="1223718" y="1364512"/>
            <a:ext cx="9744565" cy="1562067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r>
              <a:rPr lang="en-GB" sz="1867" kern="0" dirty="0"/>
              <a:t>GO TO:</a:t>
            </a:r>
          </a:p>
          <a:p>
            <a:pPr marL="186262" defTabSz="1219170">
              <a:lnSpc>
                <a:spcPct val="114999"/>
              </a:lnSpc>
            </a:pPr>
            <a:r>
              <a:rPr lang="en-GB" sz="6600" kern="0" dirty="0" err="1"/>
              <a:t>mbit.io</a:t>
            </a:r>
            <a:r>
              <a:rPr lang="en-GB" sz="6600" kern="0" dirty="0"/>
              <a:t>/exercise-timer-ai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DA232F-971C-B1CF-2D55-CC8EE40FF050}"/>
              </a:ext>
            </a:extLst>
          </p:cNvPr>
          <p:cNvSpPr txBox="1"/>
          <p:nvPr/>
        </p:nvSpPr>
        <p:spPr>
          <a:xfrm>
            <a:off x="1225996" y="5243895"/>
            <a:ext cx="6642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400" b="1" kern="0" dirty="0">
                <a:solidFill>
                  <a:srgbClr val="E7645B"/>
                </a:solidFill>
                <a:latin typeface="Arial"/>
                <a:cs typeface="Arial"/>
                <a:sym typeface="Arial"/>
              </a:rPr>
              <a:t>1. Add your names before the project name</a:t>
            </a:r>
          </a:p>
          <a:p>
            <a:pPr defTabSz="1219170">
              <a:buClr>
                <a:srgbClr val="000000"/>
              </a:buClr>
            </a:pPr>
            <a:r>
              <a:rPr lang="en-US" sz="2400" b="1" kern="0" dirty="0">
                <a:solidFill>
                  <a:srgbClr val="E7645B"/>
                </a:solidFill>
                <a:latin typeface="Arial"/>
                <a:cs typeface="Arial"/>
                <a:sym typeface="Arial"/>
              </a:rPr>
              <a:t>2. Select ‘Open project’</a:t>
            </a:r>
          </a:p>
        </p:txBody>
      </p:sp>
    </p:spTree>
    <p:extLst>
      <p:ext uri="{BB962C8B-B14F-4D97-AF65-F5344CB8AC3E}">
        <p14:creationId xmlns:p14="http://schemas.microsoft.com/office/powerpoint/2010/main" val="920335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200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On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a tablet app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2432247" y="257983"/>
            <a:ext cx="569422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On tablet app…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F142F8-7364-4A71-C774-1C5ED7F45E16}"/>
              </a:ext>
            </a:extLst>
          </p:cNvPr>
          <p:cNvSpPr txBox="1"/>
          <p:nvPr/>
        </p:nvSpPr>
        <p:spPr>
          <a:xfrm>
            <a:off x="126942" y="1327013"/>
            <a:ext cx="79197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1219170">
              <a:buClr>
                <a:srgbClr val="000000"/>
              </a:buClr>
              <a:buAutoNum type="arabicPeriod"/>
            </a:pPr>
            <a:r>
              <a:rPr lang="en-US" sz="2400" b="1" kern="0" dirty="0">
                <a:latin typeface="Arial"/>
                <a:cs typeface="Arial"/>
                <a:sym typeface="Arial"/>
              </a:rPr>
              <a:t>Scroll down to select ‘Simple AI exercise timer’ project.</a:t>
            </a:r>
          </a:p>
          <a:p>
            <a:pPr marL="457200" indent="-457200" defTabSz="1219170">
              <a:buClr>
                <a:srgbClr val="000000"/>
              </a:buClr>
              <a:buAutoNum type="arabicPeriod"/>
            </a:pPr>
            <a:endParaRPr lang="en-US" sz="2400" b="1" kern="0" dirty="0"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sz="2400" b="1" kern="0" dirty="0">
                <a:latin typeface="Arial"/>
                <a:cs typeface="Arial"/>
                <a:sym typeface="Arial"/>
              </a:rPr>
              <a:t>2. On the project page, scroll down to select ‘Open in micro:bit CreateAI’</a:t>
            </a:r>
          </a:p>
        </p:txBody>
      </p:sp>
      <p:pic>
        <p:nvPicPr>
          <p:cNvPr id="5" name="Picture 4" descr="The Simple AI exercise timer card on the CreateAI home page. ">
            <a:extLst>
              <a:ext uri="{FF2B5EF4-FFF2-40B4-BE49-F238E27FC236}">
                <a16:creationId xmlns:a16="http://schemas.microsoft.com/office/drawing/2014/main" id="{11F7016A-AB3C-49D4-F57F-3CC501091C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521712" y="1114698"/>
            <a:ext cx="3195623" cy="28415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8B9E5C-00F1-4AE6-4CC7-706BD537A338}"/>
              </a:ext>
            </a:extLst>
          </p:cNvPr>
          <p:cNvSpPr txBox="1"/>
          <p:nvPr/>
        </p:nvSpPr>
        <p:spPr>
          <a:xfrm>
            <a:off x="126942" y="4450726"/>
            <a:ext cx="48236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400" b="1" kern="0" dirty="0">
                <a:latin typeface="Arial"/>
                <a:cs typeface="Arial"/>
                <a:sym typeface="Arial"/>
              </a:rPr>
              <a:t>3. Add your names before the project name.</a:t>
            </a:r>
          </a:p>
          <a:p>
            <a:pPr defTabSz="1219170">
              <a:buClr>
                <a:srgbClr val="000000"/>
              </a:buClr>
            </a:pPr>
            <a:endParaRPr lang="en-US" sz="2400" b="1" kern="0" dirty="0"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sz="2400" b="1" kern="0" dirty="0">
                <a:latin typeface="Arial"/>
                <a:cs typeface="Arial"/>
                <a:sym typeface="Arial"/>
              </a:rPr>
              <a:t>5. Select ‘Open project’</a:t>
            </a:r>
          </a:p>
        </p:txBody>
      </p:sp>
      <p:pic>
        <p:nvPicPr>
          <p:cNvPr id="7" name="Picture 6" descr="Button ‘Open in micro:bit CreateAI’">
            <a:extLst>
              <a:ext uri="{FF2B5EF4-FFF2-40B4-BE49-F238E27FC236}">
                <a16:creationId xmlns:a16="http://schemas.microsoft.com/office/drawing/2014/main" id="{69B56F31-6EB5-9016-734D-ED274830A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2904" y="2798776"/>
            <a:ext cx="4256765" cy="1105488"/>
          </a:xfrm>
          <a:prstGeom prst="rect">
            <a:avLst/>
          </a:prstGeom>
        </p:spPr>
      </p:pic>
      <p:pic>
        <p:nvPicPr>
          <p:cNvPr id="11" name="Picture 10" descr="Screenshot - new project set up. Add your name. ">
            <a:extLst>
              <a:ext uri="{FF2B5EF4-FFF2-40B4-BE49-F238E27FC236}">
                <a16:creationId xmlns:a16="http://schemas.microsoft.com/office/drawing/2014/main" id="{A80862FF-9CBC-139A-ED63-C207EF885FE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461287" y="4097355"/>
            <a:ext cx="6256048" cy="219468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383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A754E-F931-A367-7F47-C11C3F2B9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2311B65-4218-77CA-5E5A-32212C6D2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4CA18E91-7F47-D2EB-5F86-FE75DE87D599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D0FFF-7D15-DB92-4689-5A26FA068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Connect and explore live graph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B984B-E40A-9EBB-AE21-03F334892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1714" y="1554830"/>
            <a:ext cx="6135375" cy="361795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800" dirty="0"/>
              <a:t>Step 1: </a:t>
            </a:r>
            <a:r>
              <a:rPr lang="en-GB" sz="2800" b="1" dirty="0"/>
              <a:t>Connect</a:t>
            </a:r>
            <a:r>
              <a:rPr lang="en-GB" sz="2800" dirty="0"/>
              <a:t> your data collection </a:t>
            </a:r>
            <a:r>
              <a:rPr lang="en-GB" sz="2800" dirty="0" err="1"/>
              <a:t>micro:bit</a:t>
            </a:r>
            <a:r>
              <a:rPr lang="en-GB" sz="2800" dirty="0"/>
              <a:t> to </a:t>
            </a:r>
            <a:r>
              <a:rPr lang="en-GB" sz="2800" dirty="0" err="1"/>
              <a:t>CreateAI</a:t>
            </a:r>
            <a:r>
              <a:rPr lang="en-GB" sz="2800" dirty="0"/>
              <a:t> on your device. Follow instructions on screen. If you do not have Bluetooth, select the radio option.</a:t>
            </a:r>
            <a:endParaRPr lang="en-US" sz="2800" dirty="0"/>
          </a:p>
          <a:p>
            <a:pPr marL="118530" indent="0">
              <a:lnSpc>
                <a:spcPct val="100000"/>
              </a:lnSpc>
              <a:spcBef>
                <a:spcPts val="0"/>
              </a:spcBef>
              <a:buSzPct val="90000"/>
              <a:buNone/>
            </a:pPr>
            <a:endParaRPr lang="en-US" sz="2800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800" dirty="0"/>
              <a:t>Step 2: </a:t>
            </a:r>
            <a:r>
              <a:rPr lang="en-GB" sz="2800" b="1" dirty="0"/>
              <a:t>Observe</a:t>
            </a:r>
            <a:r>
              <a:rPr lang="en-GB" sz="2800" dirty="0"/>
              <a:t> your movements as live data on the </a:t>
            </a:r>
            <a:r>
              <a:rPr lang="en-GB" sz="2800" dirty="0" err="1"/>
              <a:t>CreateAI</a:t>
            </a:r>
            <a:r>
              <a:rPr lang="en-GB" sz="2800" dirty="0"/>
              <a:t> screen. The graph shows movement in three dimensions or directions.</a:t>
            </a:r>
            <a:endParaRPr lang="en-US" sz="2800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marL="186262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8" name="Picture 7" descr="‘What you need to connect using Web Bluetooth’. 1 micro:bit, computer, micro USB cable, battery holder. ">
            <a:extLst>
              <a:ext uri="{FF2B5EF4-FFF2-40B4-BE49-F238E27FC236}">
                <a16:creationId xmlns:a16="http://schemas.microsoft.com/office/drawing/2014/main" id="{AF9FD8EB-9BC4-0A97-2FEC-706AAEF50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3526" y="1114698"/>
            <a:ext cx="5264285" cy="3019304"/>
          </a:xfrm>
          <a:prstGeom prst="rect">
            <a:avLst/>
          </a:prstGeom>
          <a:ln w="19050">
            <a:solidFill>
              <a:schemeClr val="accent1">
                <a:shade val="15000"/>
              </a:schemeClr>
            </a:solidFill>
          </a:ln>
        </p:spPr>
      </p:pic>
      <p:pic>
        <p:nvPicPr>
          <p:cNvPr id="6" name="Google Shape;131;p8" descr="Line graph displays three coloured lines (green, blue, red) labelled y, z, x respectively.">
            <a:extLst>
              <a:ext uri="{FF2B5EF4-FFF2-40B4-BE49-F238E27FC236}">
                <a16:creationId xmlns:a16="http://schemas.microsoft.com/office/drawing/2014/main" id="{FB725D9F-CC7D-B9DD-24AB-CB875317B55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84599" y="4609842"/>
            <a:ext cx="4345701" cy="14581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ight Arrow 8" descr="An arrow pointing to the right. ">
            <a:extLst>
              <a:ext uri="{FF2B5EF4-FFF2-40B4-BE49-F238E27FC236}">
                <a16:creationId xmlns:a16="http://schemas.microsoft.com/office/drawing/2014/main" id="{7DA2957A-F2BA-F3D1-AFDF-3413E64441F5}"/>
              </a:ext>
            </a:extLst>
          </p:cNvPr>
          <p:cNvSpPr/>
          <p:nvPr/>
        </p:nvSpPr>
        <p:spPr>
          <a:xfrm rot="1148298">
            <a:off x="6096000" y="3560323"/>
            <a:ext cx="531089" cy="175098"/>
          </a:xfrm>
          <a:prstGeom prst="rightArrow">
            <a:avLst/>
          </a:prstGeom>
          <a:solidFill>
            <a:srgbClr val="00A1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6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C7E38-1C62-BED0-0FB0-D101C16E1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59AEA3E-6353-F60A-CE99-7112CF957B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975DA6BF-52EA-2334-4F50-38D002A808A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3AF62-C672-90F4-C18A-8AA8822BC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sz="2800" dirty="0">
                <a:solidFill>
                  <a:schemeClr val="dk1"/>
                </a:solidFill>
              </a:rPr>
              <a:t>Decide on the position of the micro:bit</a:t>
            </a:r>
            <a:endParaRPr lang="en-US" sz="2800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B16BE0-EF3B-B1B7-E581-51BA45DFE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189" y="1320091"/>
            <a:ext cx="5984161" cy="3689231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dirty="0"/>
              <a:t>Once connected by Bluetooth or radio, you can disconnect the USB data lead.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dirty="0"/>
              <a:t>Use a battery pack to power your </a:t>
            </a:r>
            <a:r>
              <a:rPr lang="en-GB" sz="2000" dirty="0" err="1"/>
              <a:t>micro:bit</a:t>
            </a:r>
            <a:r>
              <a:rPr lang="en-GB" sz="2000" dirty="0"/>
              <a:t>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b="1" dirty="0"/>
              <a:t>Decide how you will wear or hold your </a:t>
            </a:r>
            <a:r>
              <a:rPr lang="en-GB" sz="2000" b="1" dirty="0" err="1"/>
              <a:t>micro:bit</a:t>
            </a:r>
            <a:r>
              <a:rPr lang="en-GB" sz="2000" dirty="0"/>
              <a:t>, making sure you are holding it the same way throughout the lesson.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dirty="0"/>
              <a:t>If you have wrist straps, we recommend wearing it on your left wrist with the logo at the top of the LED display.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dirty="0"/>
              <a:t>Make sure the </a:t>
            </a:r>
            <a:r>
              <a:rPr lang="en-GB" sz="2000" dirty="0" err="1"/>
              <a:t>micro:bit</a:t>
            </a:r>
            <a:r>
              <a:rPr lang="en-GB" sz="2000" dirty="0"/>
              <a:t> is not rolling about as you move, hold it firmly or tighten straps.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endParaRPr lang="en-GB" sz="2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186262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8" name="Picture 7" descr="Someone wearing a micro:bit on their wrist. ">
            <a:extLst>
              <a:ext uri="{FF2B5EF4-FFF2-40B4-BE49-F238E27FC236}">
                <a16:creationId xmlns:a16="http://schemas.microsoft.com/office/drawing/2014/main" id="{E0827B5F-0EEC-B011-4818-663E531307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7215808" y="1237399"/>
            <a:ext cx="3089041" cy="39418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1BBECE-81BE-4D63-4ECC-9E8EC7DEC5A7}"/>
              </a:ext>
            </a:extLst>
          </p:cNvPr>
          <p:cNvSpPr txBox="1"/>
          <p:nvPr/>
        </p:nvSpPr>
        <p:spPr>
          <a:xfrm>
            <a:off x="340493" y="5435935"/>
            <a:ext cx="11569148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E7645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Data samples for each action should look similar – keeping the micro:bit in the same position will help.</a:t>
            </a:r>
          </a:p>
        </p:txBody>
      </p:sp>
    </p:spTree>
    <p:extLst>
      <p:ext uri="{BB962C8B-B14F-4D97-AF65-F5344CB8AC3E}">
        <p14:creationId xmlns:p14="http://schemas.microsoft.com/office/powerpoint/2010/main" val="2950126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0509E-BBF9-C5D0-6491-0906A2D27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617238F-BD04-F9F7-C9D1-730BB769B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B5184F50-9138-2C07-A137-32F1B3F39A04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EE471A-FF01-9968-706C-E6DDBB9A0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Pre-recorded data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AE2C78-3DAE-E2B8-9739-6A9207E41F6C}"/>
              </a:ext>
            </a:extLst>
          </p:cNvPr>
          <p:cNvSpPr txBox="1"/>
          <p:nvPr/>
        </p:nvSpPr>
        <p:spPr>
          <a:xfrm>
            <a:off x="504188" y="1237399"/>
            <a:ext cx="10298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The project loads some pre-recorded data samples.</a:t>
            </a:r>
          </a:p>
        </p:txBody>
      </p:sp>
      <p:pic>
        <p:nvPicPr>
          <p:cNvPr id="8" name="Picture 7" descr="Pre-recorded data samples for exercsing and not exercising. ">
            <a:extLst>
              <a:ext uri="{FF2B5EF4-FFF2-40B4-BE49-F238E27FC236}">
                <a16:creationId xmlns:a16="http://schemas.microsoft.com/office/drawing/2014/main" id="{F5CC2639-EDCE-E3F8-F5ED-32544E5AA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88" y="1833111"/>
            <a:ext cx="10363200" cy="2735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B7EA708-C933-9913-DB42-AE0BA8C5E79D}"/>
              </a:ext>
            </a:extLst>
          </p:cNvPr>
          <p:cNvSpPr txBox="1"/>
          <p:nvPr/>
        </p:nvSpPr>
        <p:spPr>
          <a:xfrm>
            <a:off x="504188" y="4702374"/>
            <a:ext cx="11687812" cy="1610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GB" sz="2667" b="1" kern="0" dirty="0">
                <a:solidFill>
                  <a:srgbClr val="E7645C"/>
                </a:solidFill>
                <a:latin typeface="Arial"/>
                <a:cs typeface="Arial"/>
                <a:sym typeface="Arial"/>
              </a:rPr>
              <a:t>Make sure you keep these data samples - your project needs them.</a:t>
            </a:r>
          </a:p>
          <a:p>
            <a:pPr defTabSz="1219170">
              <a:buClr>
                <a:srgbClr val="000000"/>
              </a:buClr>
            </a:pPr>
            <a:endParaRPr lang="en-GB" sz="2667" b="1" kern="0" dirty="0">
              <a:solidFill>
                <a:srgbClr val="E7645C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GB" sz="2667" b="1" kern="0" dirty="0">
                <a:solidFill>
                  <a:srgbClr val="E7645C"/>
                </a:solidFill>
                <a:latin typeface="Arial"/>
                <a:cs typeface="Arial"/>
                <a:sym typeface="Arial"/>
              </a:rPr>
              <a:t>Zoom out on your browser window if you cannot see both rows of data.</a:t>
            </a: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8798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34698-E3A7-C41E-B2DE-62B16C6C5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1497C51-0118-D2D7-733D-A3B3C4449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8631" y="329159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96D0BDB8-74FC-09A8-F7FD-17D7E7E5E88F}"/>
              </a:ext>
            </a:extLst>
          </p:cNvPr>
          <p:cNvSpPr/>
          <p:nvPr/>
        </p:nvSpPr>
        <p:spPr>
          <a:xfrm>
            <a:off x="783713" y="257984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C076D6-3D1D-5D32-08BB-093DFD084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800" y="257984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How to record or delete data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4D35E-A2E3-BBC3-3477-F1F9EA44B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773836"/>
            <a:ext cx="5858540" cy="546159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400" dirty="0"/>
              <a:t> </a:t>
            </a:r>
          </a:p>
          <a:p>
            <a:pPr marL="952485" lvl="1" indent="-34290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133" dirty="0"/>
              <a:t>Select the action you want to add data for, and the ‘Record’ button turns red.</a:t>
            </a:r>
          </a:p>
          <a:p>
            <a:pPr marL="952485" lvl="1" indent="-342900">
              <a:lnSpc>
                <a:spcPct val="100000"/>
              </a:lnSpc>
              <a:spcBef>
                <a:spcPts val="0"/>
              </a:spcBef>
              <a:buSzPct val="90000"/>
            </a:pPr>
            <a:endParaRPr lang="en-GB" sz="2133" dirty="0"/>
          </a:p>
          <a:p>
            <a:pPr marL="952485" lvl="1" indent="-34290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133" dirty="0"/>
              <a:t>When you select record, you will get a 3 second countdown before a 1 second recording begins. </a:t>
            </a:r>
          </a:p>
          <a:p>
            <a:pPr marL="952485" lvl="1" indent="-342900">
              <a:lnSpc>
                <a:spcPct val="100000"/>
              </a:lnSpc>
              <a:spcBef>
                <a:spcPts val="0"/>
              </a:spcBef>
              <a:buSzPct val="90000"/>
            </a:pPr>
            <a:endParaRPr lang="en-GB" sz="2133" dirty="0"/>
          </a:p>
          <a:p>
            <a:pPr marL="952485" lvl="1" indent="-34290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133" dirty="0"/>
              <a:t>You can also press button B on the micro:bit to start recording a data sample.</a:t>
            </a:r>
          </a:p>
          <a:p>
            <a:pPr marL="609585" lvl="1" indent="0">
              <a:lnSpc>
                <a:spcPct val="100000"/>
              </a:lnSpc>
              <a:spcBef>
                <a:spcPts val="0"/>
              </a:spcBef>
              <a:buSzPct val="90000"/>
              <a:buNone/>
            </a:pPr>
            <a:endParaRPr lang="en-GB" sz="2133" dirty="0"/>
          </a:p>
          <a:p>
            <a:pPr marL="952485" lvl="1" indent="-34290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133" dirty="0"/>
              <a:t>If you need to delete a data sample, select the x in the top right of the sample.</a:t>
            </a:r>
            <a:endParaRPr lang="en-US" sz="2133" dirty="0"/>
          </a:p>
          <a:p>
            <a:pPr marL="186262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6" name="Google Shape;131;p8" descr="Press record or button B on the micro:bit to collect a movement data sample. ">
            <a:extLst>
              <a:ext uri="{FF2B5EF4-FFF2-40B4-BE49-F238E27FC236}">
                <a16:creationId xmlns:a16="http://schemas.microsoft.com/office/drawing/2014/main" id="{14017754-E5CB-DEC8-3897-27C4D4CC096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858540" y="1461639"/>
            <a:ext cx="6022981" cy="2998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Data graph card">
            <a:extLst>
              <a:ext uri="{FF2B5EF4-FFF2-40B4-BE49-F238E27FC236}">
                <a16:creationId xmlns:a16="http://schemas.microsoft.com/office/drawing/2014/main" id="{633E34E8-1348-F958-8C63-CE23899F6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2425" y="4703884"/>
            <a:ext cx="26416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39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1A15E9E5-F992-1677-984B-51D2F711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D2F14C0-3A22-8271-331A-D7FD7C0BE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9E90545D-CC93-83A6-B995-5FC6BDBC7771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D60FD1A-1657-3E03-E7E7-6EFD638284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7385" y="264379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65A6D7E0-E649-1857-AB8D-5710A4C11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1" y="1440000"/>
            <a:ext cx="5505524" cy="12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60152BE8-AA42-98B9-843A-0B6BEFAF1C03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 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understand</a:t>
              </a: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ML (machine learning) models need training data.</a:t>
              </a: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9CA80319-B937-9C78-2D6E-B26FEFFAE69E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311F1163-D69E-9D21-C435-D7F2033D3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1" y="2829000"/>
            <a:ext cx="5505524" cy="12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FC2B0EA9-1AAF-CE64-4C77-D59863261372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marL="380990" indent="-262460" defTabSz="1219170">
                <a:buClr>
                  <a:srgbClr val="000000"/>
                </a:buClr>
                <a:buSzPts val="1400"/>
              </a:pPr>
              <a:endParaRPr sz="1867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 can use an accelerometer to collect movement data samples.</a:t>
              </a:r>
              <a:endParaRPr sz="1867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defTabSz="1219170">
                <a:lnSpc>
                  <a:spcPct val="114999"/>
                </a:lnSpc>
                <a:buClr>
                  <a:srgbClr val="000000"/>
                </a:buClr>
                <a:buSzPts val="1400"/>
              </a:pPr>
              <a:endParaRPr sz="1867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0BBE0235-F7C3-8701-6934-8F72640CF311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330DF2D-D53F-500D-0479-AA0FB06D4144}"/>
              </a:ext>
            </a:extLst>
          </p:cNvPr>
          <p:cNvSpPr txBox="1">
            <a:spLocks/>
          </p:cNvSpPr>
          <p:nvPr/>
        </p:nvSpPr>
        <p:spPr>
          <a:xfrm>
            <a:off x="1112845" y="5721240"/>
            <a:ext cx="8027824" cy="59151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1867" kern="0" dirty="0"/>
              <a:t>Where might you have used an accelerometer within a device before?</a:t>
            </a: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93500C57-00F6-49B4-DADA-547935BBE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23329" y="1967083"/>
            <a:ext cx="3585600" cy="2923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7893C0-5FA6-0E4A-7A83-D7D2978D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761" y="5623161"/>
            <a:ext cx="434868" cy="591515"/>
          </a:xfrm>
          <a:prstGeom prst="rect">
            <a:avLst/>
          </a:prstGeom>
        </p:spPr>
      </p:pic>
      <p:sp>
        <p:nvSpPr>
          <p:cNvPr id="6" name="Google Shape;72;p2">
            <a:extLst>
              <a:ext uri="{FF2B5EF4-FFF2-40B4-BE49-F238E27FC236}">
                <a16:creationId xmlns:a16="http://schemas.microsoft.com/office/drawing/2014/main" id="{105844CC-2A0A-9A87-6FC3-9E4A5DACB540}"/>
              </a:ext>
            </a:extLst>
          </p:cNvPr>
          <p:cNvSpPr/>
          <p:nvPr/>
        </p:nvSpPr>
        <p:spPr>
          <a:xfrm>
            <a:off x="522777" y="4218000"/>
            <a:ext cx="5505524" cy="12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marL="380990" indent="-262460" defTabSz="1219170">
              <a:buClr>
                <a:srgbClr val="000000"/>
              </a:buClr>
              <a:buSzPts val="1400"/>
            </a:pPr>
            <a:endParaRPr sz="1867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can clean data to help my model work well.</a:t>
            </a:r>
            <a:endParaRPr sz="1867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lnSpc>
                <a:spcPct val="114999"/>
              </a:lnSpc>
              <a:buClr>
                <a:srgbClr val="000000"/>
              </a:buClr>
              <a:buSzPts val="1400"/>
            </a:pPr>
            <a:endParaRPr sz="1867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3;p2" descr="microbit icon">
            <a:extLst>
              <a:ext uri="{FF2B5EF4-FFF2-40B4-BE49-F238E27FC236}">
                <a16:creationId xmlns:a16="http://schemas.microsoft.com/office/drawing/2014/main" id="{DD72E763-6CE7-D63F-3E0F-E801F91F3620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15" t="-1512" r="-3020"/>
          <a:stretch/>
        </p:blipFill>
        <p:spPr>
          <a:xfrm>
            <a:off x="763192" y="4423159"/>
            <a:ext cx="721248" cy="789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00153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85B44-EC20-F8E7-D96E-1A50231AA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3130EBF-8BA2-BCDD-9CD8-A44F7DD46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2998A328-0610-52B0-CB38-249F99394E6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ADDBF1-7DDF-99B3-A388-136656B4D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Note down your movements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88C300-6D57-C911-66EB-6C47FE4868F0}"/>
              </a:ext>
            </a:extLst>
          </p:cNvPr>
          <p:cNvSpPr txBox="1"/>
          <p:nvPr/>
        </p:nvSpPr>
        <p:spPr>
          <a:xfrm>
            <a:off x="802900" y="1874728"/>
            <a:ext cx="648794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You will add your own movement data samples next.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Keep track of the exercises you add to the data set.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You can note them on the worksheet, student workbook or somewhere else.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18" name="Graphic 17" descr="Paper with solid fill">
            <a:extLst>
              <a:ext uri="{FF2B5EF4-FFF2-40B4-BE49-F238E27FC236}">
                <a16:creationId xmlns:a16="http://schemas.microsoft.com/office/drawing/2014/main" id="{67BC6A2E-30E0-6E81-75A7-C165F2D7442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81740" y="2144380"/>
            <a:ext cx="2352387" cy="2352387"/>
          </a:xfrm>
          <a:prstGeom prst="rect">
            <a:avLst/>
          </a:prstGeom>
        </p:spPr>
      </p:pic>
      <p:pic>
        <p:nvPicPr>
          <p:cNvPr id="16" name="Graphic 15" descr="Pen with solid fill">
            <a:extLst>
              <a:ext uri="{FF2B5EF4-FFF2-40B4-BE49-F238E27FC236}">
                <a16:creationId xmlns:a16="http://schemas.microsoft.com/office/drawing/2014/main" id="{7B5420E8-3622-6CEA-2ABA-F362FBF37F7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28267" y="2875383"/>
            <a:ext cx="1107234" cy="110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566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9E3EE-2A6D-E455-79FA-2C0F5F41B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D6F4B9A-27E2-BC92-8449-4A2FA6F2B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0894202D-0914-624D-9C9F-11C45845467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0C5494-9472-6B9C-D886-FAF3919FD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Add your own data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91A94-90E5-08F8-D4DA-256E9DAFF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188" y="1168589"/>
            <a:ext cx="11351944" cy="209902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400" b="1" dirty="0"/>
              <a:t>Select ‘exercising’ and add your own data sample </a:t>
            </a:r>
            <a:r>
              <a:rPr lang="en-GB" sz="2400" dirty="0"/>
              <a:t>– you can choose the specific exercise but make it a big movement.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400" b="1" dirty="0"/>
              <a:t>Select ‘not exercising’ and add your own data sample.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400" dirty="0"/>
              <a:t>Your</a:t>
            </a:r>
            <a:r>
              <a:rPr lang="en-GB" sz="2400" b="1" dirty="0"/>
              <a:t> </a:t>
            </a:r>
            <a:r>
              <a:rPr lang="en-GB" sz="2400" dirty="0"/>
              <a:t>new samples will appear next to the ‘Record’ button.</a:t>
            </a:r>
            <a:endParaRPr lang="en-GB" sz="2400" b="1" dirty="0"/>
          </a:p>
        </p:txBody>
      </p:sp>
      <p:pic>
        <p:nvPicPr>
          <p:cNvPr id="8" name="Picture 7" descr="Screenshot from CreateAI and an arrow pointing to where your new samples appear. ">
            <a:extLst>
              <a:ext uri="{FF2B5EF4-FFF2-40B4-BE49-F238E27FC236}">
                <a16:creationId xmlns:a16="http://schemas.microsoft.com/office/drawing/2014/main" id="{47234C2A-586A-A8BA-640A-3D267670D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71" y="2903029"/>
            <a:ext cx="9515762" cy="25115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22BCA5-DBEE-F297-85BB-537B73EDBE65}"/>
              </a:ext>
            </a:extLst>
          </p:cNvPr>
          <p:cNvSpPr txBox="1"/>
          <p:nvPr/>
        </p:nvSpPr>
        <p:spPr>
          <a:xfrm>
            <a:off x="679271" y="5492021"/>
            <a:ext cx="111071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Compare your new samples to the other samples for this action </a:t>
            </a:r>
            <a:r>
              <a:rPr lang="en-GB" sz="2400" dirty="0"/>
              <a:t>– they should look similar to the ‘exercising’ or ‘not exercising’ samples provided. </a:t>
            </a:r>
          </a:p>
          <a:p>
            <a:endParaRPr lang="en-US" dirty="0"/>
          </a:p>
        </p:txBody>
      </p:sp>
      <p:sp>
        <p:nvSpPr>
          <p:cNvPr id="10" name="Down Arrow 9" descr="The arrow">
            <a:extLst>
              <a:ext uri="{FF2B5EF4-FFF2-40B4-BE49-F238E27FC236}">
                <a16:creationId xmlns:a16="http://schemas.microsoft.com/office/drawing/2014/main" id="{CE6C8516-E0F3-9B98-0B97-FBD8A1BB1EAA}"/>
              </a:ext>
            </a:extLst>
          </p:cNvPr>
          <p:cNvSpPr/>
          <p:nvPr/>
        </p:nvSpPr>
        <p:spPr>
          <a:xfrm>
            <a:off x="5203688" y="2903029"/>
            <a:ext cx="233464" cy="350196"/>
          </a:xfrm>
          <a:prstGeom prst="downArrow">
            <a:avLst/>
          </a:prstGeom>
          <a:solidFill>
            <a:srgbClr val="00A1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34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A213B-6673-A340-BFC8-2C60FFC0B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539E768-0092-8586-9318-2DC1EB4E16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488F2B29-B84D-88E4-2A22-67376FEFF66B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90E0E1-36DC-3E04-D3BF-C49F1DBA9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Optional: Play ‘Spot the outlier’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9BC30E-D086-F8E2-8CCC-1FE286C5F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028" y="1391394"/>
            <a:ext cx="11351944" cy="454812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667" dirty="0"/>
              <a:t>In pairs, take turns to add 3-6 new data samples while your partner turns away.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667" dirty="0"/>
              <a:t>Add accurate samples to ‘exercising’, ‘not exercising’ or both.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</a:pPr>
            <a:r>
              <a:rPr lang="en-GB" sz="2667" dirty="0"/>
              <a:t>Include </a:t>
            </a:r>
            <a:r>
              <a:rPr lang="en-GB" sz="2667" b="1" dirty="0"/>
              <a:t>one </a:t>
            </a:r>
            <a:r>
              <a:rPr lang="en-GB" sz="2667" dirty="0"/>
              <a:t>data sample that is </a:t>
            </a:r>
            <a:r>
              <a:rPr lang="en-GB" sz="2667" b="1" dirty="0"/>
              <a:t>not accurate </a:t>
            </a:r>
            <a:r>
              <a:rPr lang="en-GB" sz="2667" dirty="0"/>
              <a:t>– the outlier.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667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667" dirty="0"/>
              <a:t>Your partner needs to: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2667" dirty="0"/>
              <a:t>review the new samples 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2667" dirty="0"/>
              <a:t>identify the outlier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2667" dirty="0"/>
              <a:t>clean the data set by deleting the outlier.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667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667" dirty="0"/>
              <a:t>Swap roles and repeat.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6E17CF-7FF2-2618-A43D-21F04C0EB1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627" y="1930400"/>
            <a:ext cx="1504542" cy="1286325"/>
          </a:xfrm>
          <a:prstGeom prst="rect">
            <a:avLst/>
          </a:prstGeom>
        </p:spPr>
      </p:pic>
      <p:pic>
        <p:nvPicPr>
          <p:cNvPr id="4" name="Picture 3" descr="Data samples ">
            <a:extLst>
              <a:ext uri="{FF2B5EF4-FFF2-40B4-BE49-F238E27FC236}">
                <a16:creationId xmlns:a16="http://schemas.microsoft.com/office/drawing/2014/main" id="{695F4814-6D58-6E85-9541-60D2A5AED2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8132" y="3493421"/>
            <a:ext cx="6896783" cy="12405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3CE7C6-2941-C338-597E-4FAC2676E3DC}"/>
              </a:ext>
            </a:extLst>
          </p:cNvPr>
          <p:cNvSpPr txBox="1"/>
          <p:nvPr/>
        </p:nvSpPr>
        <p:spPr>
          <a:xfrm>
            <a:off x="7252021" y="4687497"/>
            <a:ext cx="4182894" cy="646331"/>
          </a:xfrm>
          <a:prstGeom prst="rect">
            <a:avLst/>
          </a:prstGeom>
          <a:noFill/>
          <a:ln w="12700">
            <a:solidFill>
              <a:srgbClr val="E7645B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Remember to scroll right to see all your data.</a:t>
            </a:r>
          </a:p>
        </p:txBody>
      </p:sp>
    </p:spTree>
    <p:extLst>
      <p:ext uri="{BB962C8B-B14F-4D97-AF65-F5344CB8AC3E}">
        <p14:creationId xmlns:p14="http://schemas.microsoft.com/office/powerpoint/2010/main" val="268474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B1AD4DC7-78A5-F9A2-1B09-1875E1EDA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E739DFA-E579-EAB7-062C-C406E7BF7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5EB13F9E-FA00-E788-6118-D5EB54068C4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latin typeface="Arial"/>
                <a:ea typeface="Arial"/>
                <a:cs typeface="Arial"/>
                <a:sym typeface="Arial"/>
              </a:rPr>
              <a:t>Share</a:t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394138A4-EE4A-013C-B809-87A75E8244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68346" y="257984"/>
            <a:ext cx="4036413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Save your changes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2ADC5A6C-C430-966E-C7E7-2903C5F3B7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78230" y="1085605"/>
            <a:ext cx="5927969" cy="364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Make sure you </a:t>
            </a:r>
            <a:r>
              <a:rPr lang="en-GB" sz="2267" b="1" dirty="0"/>
              <a:t>save</a:t>
            </a:r>
            <a:r>
              <a:rPr lang="en-GB" sz="2267" dirty="0"/>
              <a:t> your </a:t>
            </a:r>
            <a:r>
              <a:rPr lang="en-GB" sz="2267" dirty="0" err="1"/>
              <a:t>CreateAI</a:t>
            </a:r>
            <a:r>
              <a:rPr lang="en-GB" sz="2267" dirty="0"/>
              <a:t> project </a:t>
            </a:r>
            <a:r>
              <a:rPr lang="en-GB" sz="2267" b="1" dirty="0"/>
              <a:t>AGAIN</a:t>
            </a:r>
            <a:r>
              <a:rPr lang="en-GB" sz="2267" dirty="0"/>
              <a:t> in a location you can access, using a meaningful and unique name. 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Your changes will be needed in the next lesson.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Downloading a hex file is the most reliable way to save work. </a:t>
            </a:r>
            <a:endParaRPr sz="2267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56083-0441-E272-C1E4-E8D340D321FF}"/>
              </a:ext>
            </a:extLst>
          </p:cNvPr>
          <p:cNvSpPr txBox="1"/>
          <p:nvPr/>
        </p:nvSpPr>
        <p:spPr>
          <a:xfrm>
            <a:off x="503056" y="4900249"/>
            <a:ext cx="6003144" cy="132343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/>
              <a:t>NOTE: If you use the same file name, a number will be added to the name. For example, a project saved as “Hana” multiple times will be listed as </a:t>
            </a:r>
            <a:br>
              <a:rPr lang="en-GB" sz="2000" dirty="0"/>
            </a:br>
            <a:r>
              <a:rPr lang="en-GB" sz="2000" dirty="0"/>
              <a:t>“</a:t>
            </a:r>
            <a:r>
              <a:rPr lang="en-GB" sz="2000" dirty="0" err="1"/>
              <a:t>microbit</a:t>
            </a:r>
            <a:r>
              <a:rPr lang="en-GB" sz="2000" dirty="0"/>
              <a:t>-Hana(1).hex”, “</a:t>
            </a:r>
            <a:r>
              <a:rPr lang="en-GB" sz="2000" dirty="0" err="1"/>
              <a:t>microbit</a:t>
            </a:r>
            <a:r>
              <a:rPr lang="en-GB" sz="2000" dirty="0"/>
              <a:t>-Hana(2).hex”.</a:t>
            </a:r>
          </a:p>
        </p:txBody>
      </p:sp>
      <p:pic>
        <p:nvPicPr>
          <p:cNvPr id="4" name="Picture 3" descr="Save button used in web version of CreateAI">
            <a:extLst>
              <a:ext uri="{FF2B5EF4-FFF2-40B4-BE49-F238E27FC236}">
                <a16:creationId xmlns:a16="http://schemas.microsoft.com/office/drawing/2014/main" id="{E70F7ECF-E9C7-0CC1-0C99-E91257EF0D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75498" y="1085604"/>
            <a:ext cx="2745861" cy="1278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82B39B-9558-46E6-EC02-BC13E464AF90}"/>
              </a:ext>
            </a:extLst>
          </p:cNvPr>
          <p:cNvSpPr txBox="1"/>
          <p:nvPr/>
        </p:nvSpPr>
        <p:spPr>
          <a:xfrm>
            <a:off x="9891839" y="1485830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Web version</a:t>
            </a:r>
          </a:p>
        </p:txBody>
      </p:sp>
      <p:pic>
        <p:nvPicPr>
          <p:cNvPr id="8" name="Picture 7" descr="The 3 line menu button top-right in tablet apps">
            <a:extLst>
              <a:ext uri="{FF2B5EF4-FFF2-40B4-BE49-F238E27FC236}">
                <a16:creationId xmlns:a16="http://schemas.microsoft.com/office/drawing/2014/main" id="{FEFC54CD-A154-E5E6-5A92-4DF6ED71B6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7162"/>
          <a:stretch>
            <a:fillRect/>
          </a:stretch>
        </p:blipFill>
        <p:spPr>
          <a:xfrm>
            <a:off x="6963422" y="2831540"/>
            <a:ext cx="2745861" cy="9683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C4DDA8-B349-0104-D765-7D4388E56F24}"/>
              </a:ext>
            </a:extLst>
          </p:cNvPr>
          <p:cNvSpPr txBox="1"/>
          <p:nvPr/>
        </p:nvSpPr>
        <p:spPr>
          <a:xfrm>
            <a:off x="9891838" y="3069490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Tablet apps</a:t>
            </a:r>
          </a:p>
        </p:txBody>
      </p:sp>
      <p:pic>
        <p:nvPicPr>
          <p:cNvPr id="10" name="Picture 9" descr="The ‘Share’ option used to save HEX files in the iPad app">
            <a:extLst>
              <a:ext uri="{FF2B5EF4-FFF2-40B4-BE49-F238E27FC236}">
                <a16:creationId xmlns:a16="http://schemas.microsoft.com/office/drawing/2014/main" id="{463F8F66-DC32-8C94-027B-98A1077CC99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3832" r="6139" b="79888"/>
          <a:stretch>
            <a:fillRect/>
          </a:stretch>
        </p:blipFill>
        <p:spPr>
          <a:xfrm>
            <a:off x="7405355" y="4026461"/>
            <a:ext cx="2297413" cy="11540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BD810D-722E-F811-3FA6-60FD86A1F4AC}"/>
              </a:ext>
            </a:extLst>
          </p:cNvPr>
          <p:cNvSpPr txBox="1"/>
          <p:nvPr/>
        </p:nvSpPr>
        <p:spPr>
          <a:xfrm>
            <a:off x="9891838" y="4357277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iPad: Share</a:t>
            </a:r>
          </a:p>
        </p:txBody>
      </p:sp>
      <p:pic>
        <p:nvPicPr>
          <p:cNvPr id="12" name="Picture 11" descr="The ‘Save to Files’ option used to save files in the Android app">
            <a:extLst>
              <a:ext uri="{FF2B5EF4-FFF2-40B4-BE49-F238E27FC236}">
                <a16:creationId xmlns:a16="http://schemas.microsoft.com/office/drawing/2014/main" id="{A41E2961-EF73-2561-D00B-8CB53876CF8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7342" t="11726" b="74744"/>
          <a:stretch>
            <a:fillRect/>
          </a:stretch>
        </p:blipFill>
        <p:spPr>
          <a:xfrm>
            <a:off x="7423946" y="5336702"/>
            <a:ext cx="2260233" cy="92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3A8EEB4-0A54-76C3-F871-65397F598887}"/>
              </a:ext>
            </a:extLst>
          </p:cNvPr>
          <p:cNvSpPr txBox="1"/>
          <p:nvPr/>
        </p:nvSpPr>
        <p:spPr>
          <a:xfrm>
            <a:off x="9891837" y="5402450"/>
            <a:ext cx="2457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Android:</a:t>
            </a:r>
            <a:br>
              <a:rPr lang="en-US" sz="2400" dirty="0"/>
            </a:br>
            <a:r>
              <a:rPr lang="en-US" sz="2400" dirty="0"/>
              <a:t>Save to Files</a:t>
            </a:r>
          </a:p>
        </p:txBody>
      </p:sp>
    </p:spTree>
    <p:extLst>
      <p:ext uri="{BB962C8B-B14F-4D97-AF65-F5344CB8AC3E}">
        <p14:creationId xmlns:p14="http://schemas.microsoft.com/office/powerpoint/2010/main" val="623391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E9CA88D4-9346-54E6-CCBD-EF2EB68BE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49F63D-1FD1-4095-0E0E-3CAB59EA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EBF73BA-7EE5-9007-14E2-E7F6D8037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6377F48-9A76-D9A4-5258-1C14CFCD1292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940DA7DF-A1FE-31FA-D423-FE7031BED075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8E2C07AC-4623-3BD8-AF83-308956C94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2" y="1440001"/>
            <a:ext cx="5523213" cy="1234017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3C073878-B2B6-FCE7-612C-918589B90FB9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Do you understand that ML (machine learning) models need training data?</a:t>
              </a:r>
              <a:endParaRPr lang="en-GB" sz="1867" kern="0" dirty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89" name="Google Shape;189;p14" descr="A tick or checkmark. ">
              <a:extLst>
                <a:ext uri="{FF2B5EF4-FFF2-40B4-BE49-F238E27FC236}">
                  <a16:creationId xmlns:a16="http://schemas.microsoft.com/office/drawing/2014/main" id="{01684DD5-37D7-6A48-7667-5B3F7BFBE4B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CE106136-2C66-3426-CEA9-52DD6DC76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0" y="2883428"/>
            <a:ext cx="5496000" cy="12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5D8876A2-7EC9-C6DB-05C6-8D723A029EBB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Can you use an accelerometer to collect movement data samples?</a:t>
              </a:r>
              <a:endParaRPr lang="en-GB" sz="1867" kern="0" dirty="0">
                <a:solidFill>
                  <a:srgbClr val="FFFFFF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92" name="Google Shape;192;p14" descr="A tick or checkmark. ">
              <a:extLst>
                <a:ext uri="{FF2B5EF4-FFF2-40B4-BE49-F238E27FC236}">
                  <a16:creationId xmlns:a16="http://schemas.microsoft.com/office/drawing/2014/main" id="{09D4E1CB-195F-70B6-D03A-0186022A341B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6615CC46-DFC5-4BC4-C5AC-4D5733930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64417" y="1716819"/>
            <a:ext cx="3585600" cy="292382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91;p14">
            <a:extLst>
              <a:ext uri="{FF2B5EF4-FFF2-40B4-BE49-F238E27FC236}">
                <a16:creationId xmlns:a16="http://schemas.microsoft.com/office/drawing/2014/main" id="{B37C3DD6-A4FE-8B60-D103-D9096AED357A}"/>
              </a:ext>
            </a:extLst>
          </p:cNvPr>
          <p:cNvSpPr/>
          <p:nvPr/>
        </p:nvSpPr>
        <p:spPr>
          <a:xfrm>
            <a:off x="507215" y="4357445"/>
            <a:ext cx="5496000" cy="1200000"/>
          </a:xfrm>
          <a:prstGeom prst="roundRect">
            <a:avLst>
              <a:gd name="adj" fmla="val 9134"/>
            </a:avLst>
          </a:prstGeom>
          <a:solidFill>
            <a:schemeClr val="dk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Can you clean data to help your model work well?</a:t>
            </a:r>
            <a:endParaRPr lang="en-GB" sz="1867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6" name="Google Shape;192;p14" descr="A tick or checkmark. ">
            <a:extLst>
              <a:ext uri="{FF2B5EF4-FFF2-40B4-BE49-F238E27FC236}">
                <a16:creationId xmlns:a16="http://schemas.microsoft.com/office/drawing/2014/main" id="{50DF88DB-38F9-A037-0951-2AADCB59CE8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084" b="-26099"/>
          <a:stretch/>
        </p:blipFill>
        <p:spPr>
          <a:xfrm>
            <a:off x="747215" y="4562604"/>
            <a:ext cx="720000" cy="789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43739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7AB9D3-FB8C-FD0F-D75E-A61648B45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4DF05-9ED7-E04E-71FA-99C5BE6D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A1D07D6-2449-2BE8-0296-40293084B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079FBF8-3517-E2C3-6CFE-28CC7191FC9E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48BBE790-69D6-050D-E04D-E529079ADBD2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335C4A-C489-9603-E4C7-C27D3605E201}"/>
              </a:ext>
            </a:extLst>
          </p:cNvPr>
          <p:cNvSpPr txBox="1">
            <a:spLocks/>
          </p:cNvSpPr>
          <p:nvPr/>
        </p:nvSpPr>
        <p:spPr>
          <a:xfrm>
            <a:off x="398972" y="1740091"/>
            <a:ext cx="6055617" cy="37463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In the next lesson, you will re-open your project with the data you collected today.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use your data to train a machine learning model using </a:t>
            </a:r>
            <a:r>
              <a:rPr lang="en-GB" sz="2133" kern="0" dirty="0" err="1"/>
              <a:t>micro:bit</a:t>
            </a:r>
            <a:r>
              <a:rPr lang="en-GB" sz="2133" kern="0" dirty="0"/>
              <a:t> </a:t>
            </a:r>
            <a:r>
              <a:rPr lang="en-GB" sz="2133" kern="0" dirty="0" err="1"/>
              <a:t>CreateAI</a:t>
            </a:r>
            <a:r>
              <a:rPr lang="en-GB" sz="2133" kern="0" dirty="0"/>
              <a:t>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connect your data collection </a:t>
            </a:r>
            <a:r>
              <a:rPr lang="en-GB" sz="2133" kern="0" dirty="0" err="1"/>
              <a:t>micro:bit</a:t>
            </a:r>
            <a:r>
              <a:rPr lang="en-GB" sz="2133" kern="0" dirty="0"/>
              <a:t> again to test your model on live data.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24BBFC91-A42F-3415-5D21-A63351804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7264417" y="1717211"/>
            <a:ext cx="3585600" cy="292304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7902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0CBAD393-6B75-9EE0-2428-1E82DE1A3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16905C-0DF9-B11B-D930-38A36933A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83861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How active should you be?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AE77E33-9990-FC33-F6E6-7B4322D5A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908C1C71-6FDB-D8B0-1FB7-122A713D076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A6C85FE-6FA9-1C07-5D06-9EDF703F0494}"/>
              </a:ext>
            </a:extLst>
          </p:cNvPr>
          <p:cNvSpPr txBox="1">
            <a:spLocks/>
          </p:cNvSpPr>
          <p:nvPr/>
        </p:nvSpPr>
        <p:spPr>
          <a:xfrm>
            <a:off x="373305" y="1075415"/>
            <a:ext cx="11445391" cy="165637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In this lesson we will also begin to explore how AI could help you measure progress towards a goal. 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CB8878C-ED9F-64F8-6E7F-47228AF024AF}"/>
              </a:ext>
            </a:extLst>
          </p:cNvPr>
          <p:cNvSpPr txBox="1">
            <a:spLocks/>
          </p:cNvSpPr>
          <p:nvPr/>
        </p:nvSpPr>
        <p:spPr>
          <a:xfrm>
            <a:off x="2501932" y="2842736"/>
            <a:ext cx="8299097" cy="314367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3733" kern="0" dirty="0">
                <a:solidFill>
                  <a:srgbClr val="CD0365"/>
                </a:solidFill>
              </a:rPr>
              <a:t>Do you know the recommended time per week YOU should be active (according to international health organisations)?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08CB32-8A21-9051-47A1-B8EACBB4A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78" y="2940878"/>
            <a:ext cx="1968753" cy="1566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028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41BCD1C9-3CFD-2BC6-4616-AF24FB69D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3A63C7E-5508-ED56-FE9A-538154F15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83861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Children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and adolescents should be active for…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280C6F7-6A40-C606-B6D1-BB9114064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A7DCA900-D6A3-B653-E41D-6C073201D468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AC8A5C-0027-AA30-9B49-13C3347F1139}"/>
              </a:ext>
            </a:extLst>
          </p:cNvPr>
          <p:cNvSpPr txBox="1"/>
          <p:nvPr/>
        </p:nvSpPr>
        <p:spPr>
          <a:xfrm>
            <a:off x="504188" y="1435445"/>
            <a:ext cx="6484947" cy="120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GB" sz="2667" kern="0" dirty="0">
                <a:solidFill>
                  <a:srgbClr val="CD0365"/>
                </a:solidFill>
                <a:latin typeface="Arial"/>
                <a:cs typeface="Arial"/>
                <a:sym typeface="Arial"/>
              </a:rPr>
              <a:t>Children and adolescents </a:t>
            </a:r>
          </a:p>
          <a:p>
            <a:pPr defTabSz="1219170">
              <a:buClr>
                <a:srgbClr val="000000"/>
              </a:buClr>
            </a:pPr>
            <a:r>
              <a:rPr lang="en-GB" sz="2667" kern="0" dirty="0">
                <a:solidFill>
                  <a:srgbClr val="CD0365"/>
                </a:solidFill>
                <a:latin typeface="Arial"/>
                <a:cs typeface="Arial"/>
                <a:sym typeface="Arial"/>
              </a:rPr>
              <a:t>(ages 5 – 17 years) should be active for:</a:t>
            </a:r>
            <a:endParaRPr lang="en-GB" sz="3200" kern="0" dirty="0">
              <a:solidFill>
                <a:srgbClr val="CD0365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4" name="Picture 23" descr="60 minutes per day / 420 minutes per week ">
            <a:extLst>
              <a:ext uri="{FF2B5EF4-FFF2-40B4-BE49-F238E27FC236}">
                <a16:creationId xmlns:a16="http://schemas.microsoft.com/office/drawing/2014/main" id="{6E522314-895F-DC8F-C68C-05DD2A5C9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0240" y="1185869"/>
            <a:ext cx="4682329" cy="468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180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61EA261-07C5-5308-14D7-8C2C56286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811EFCF-05A2-5393-64DF-A82F9E92A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83861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What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type of exercise?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AA8E5B2-7D81-A9C3-AE58-27A21E34C8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32775AE8-CC7F-C15A-FB18-0413DBD18EAD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928CC6-664E-6940-BE3C-9619F1BEB0E8}"/>
              </a:ext>
            </a:extLst>
          </p:cNvPr>
          <p:cNvSpPr txBox="1"/>
          <p:nvPr/>
        </p:nvSpPr>
        <p:spPr>
          <a:xfrm>
            <a:off x="679271" y="1414180"/>
            <a:ext cx="6543780" cy="1200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GB" sz="2667" kern="0" dirty="0">
                <a:solidFill>
                  <a:srgbClr val="CD0365"/>
                </a:solidFill>
                <a:latin typeface="Arial"/>
                <a:cs typeface="Arial"/>
                <a:sym typeface="Arial"/>
              </a:rPr>
              <a:t>Children and adolescents </a:t>
            </a:r>
          </a:p>
          <a:p>
            <a:pPr defTabSz="1219170">
              <a:buClr>
                <a:srgbClr val="000000"/>
              </a:buClr>
            </a:pPr>
            <a:r>
              <a:rPr lang="en-GB" sz="2667" kern="0" dirty="0">
                <a:solidFill>
                  <a:srgbClr val="CD0365"/>
                </a:solidFill>
                <a:latin typeface="Arial"/>
                <a:cs typeface="Arial"/>
                <a:sym typeface="Arial"/>
              </a:rPr>
              <a:t>(ages 5 – 17 years) should be active for:</a:t>
            </a:r>
            <a:endParaRPr lang="en-GB" sz="3200" kern="0" dirty="0">
              <a:solidFill>
                <a:srgbClr val="CD0365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ADC3D0-DD5D-7A63-5A76-D1B8FE85BBCC}"/>
              </a:ext>
            </a:extLst>
          </p:cNvPr>
          <p:cNvSpPr txBox="1"/>
          <p:nvPr/>
        </p:nvSpPr>
        <p:spPr>
          <a:xfrm>
            <a:off x="870658" y="2752740"/>
            <a:ext cx="4682329" cy="3375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6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Should be:</a:t>
            </a:r>
          </a:p>
          <a:p>
            <a:pPr marL="457189" indent="-457189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6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mix of moderate to vigorous intensity</a:t>
            </a:r>
          </a:p>
          <a:p>
            <a:pPr marL="457189" indent="-457189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6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mostly aerobic (heart rate up over sustained period)</a:t>
            </a:r>
          </a:p>
          <a:p>
            <a:pPr marL="457189" indent="-457189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6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some activities that strengthen muscle and bone</a:t>
            </a: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.</a:t>
            </a:r>
          </a:p>
        </p:txBody>
      </p:sp>
      <p:pic>
        <p:nvPicPr>
          <p:cNvPr id="23" name="Picture 22" descr="60 minutes per day / 420 minutes per week ">
            <a:extLst>
              <a:ext uri="{FF2B5EF4-FFF2-40B4-BE49-F238E27FC236}">
                <a16:creationId xmlns:a16="http://schemas.microsoft.com/office/drawing/2014/main" id="{1E5AB2D0-6A3C-7825-51D4-49B5EA61A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400" y="1185869"/>
            <a:ext cx="4682329" cy="468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92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4C2E7B3D-C594-E052-253F-AF0B9E15E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273A1B-474A-F97F-A113-48B255A68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83861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Could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an AI tool help?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E7DD803-7948-202F-CB2F-EE9669022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0011" y="202069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A868B13-69A9-AC1A-5D32-863F5DC5B459}"/>
              </a:ext>
            </a:extLst>
          </p:cNvPr>
          <p:cNvSpPr/>
          <p:nvPr/>
        </p:nvSpPr>
        <p:spPr>
          <a:xfrm>
            <a:off x="665093" y="130894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" name="Group 11" descr="60 minutes per day / 420 minutes per week">
            <a:extLst>
              <a:ext uri="{FF2B5EF4-FFF2-40B4-BE49-F238E27FC236}">
                <a16:creationId xmlns:a16="http://schemas.microsoft.com/office/drawing/2014/main" id="{E6C44459-0417-3136-A19E-E83307737A50}"/>
              </a:ext>
            </a:extLst>
          </p:cNvPr>
          <p:cNvGrpSpPr/>
          <p:nvPr/>
        </p:nvGrpSpPr>
        <p:grpSpPr>
          <a:xfrm>
            <a:off x="815164" y="1172773"/>
            <a:ext cx="4733625" cy="4512455"/>
            <a:chOff x="254468" y="777320"/>
            <a:chExt cx="3550219" cy="3384341"/>
          </a:xfrm>
        </p:grpSpPr>
        <p:pic>
          <p:nvPicPr>
            <p:cNvPr id="9" name="Graphic 8" descr="Run with solid fill">
              <a:extLst>
                <a:ext uri="{FF2B5EF4-FFF2-40B4-BE49-F238E27FC236}">
                  <a16:creationId xmlns:a16="http://schemas.microsoft.com/office/drawing/2014/main" id="{21F6024C-9101-E138-8C98-216769F3EAD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97988" y="777320"/>
              <a:ext cx="914400" cy="914400"/>
            </a:xfrm>
            <a:prstGeom prst="rect">
              <a:avLst/>
            </a:prstGeom>
          </p:spPr>
        </p:pic>
        <p:pic>
          <p:nvPicPr>
            <p:cNvPr id="11" name="Graphic 10" descr="Gymnast: Floor routine with solid fill">
              <a:extLst>
                <a:ext uri="{FF2B5EF4-FFF2-40B4-BE49-F238E27FC236}">
                  <a16:creationId xmlns:a16="http://schemas.microsoft.com/office/drawing/2014/main" id="{BF8625A9-1D99-E8B9-D3A4-D0082E8DA46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45476" y="787316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Tennis with solid fill">
              <a:extLst>
                <a:ext uri="{FF2B5EF4-FFF2-40B4-BE49-F238E27FC236}">
                  <a16:creationId xmlns:a16="http://schemas.microsoft.com/office/drawing/2014/main" id="{5FCC535A-9F25-C0B2-9F77-2C83165E63F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3746" y="1837563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Cricket with solid fill">
              <a:extLst>
                <a:ext uri="{FF2B5EF4-FFF2-40B4-BE49-F238E27FC236}">
                  <a16:creationId xmlns:a16="http://schemas.microsoft.com/office/drawing/2014/main" id="{DED43A56-6314-5311-E66E-940DBFEE24A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890287" y="1769904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Swimming with solid fill">
              <a:extLst>
                <a:ext uri="{FF2B5EF4-FFF2-40B4-BE49-F238E27FC236}">
                  <a16:creationId xmlns:a16="http://schemas.microsoft.com/office/drawing/2014/main" id="{D5B01A21-8F7B-41A4-769B-546D396D5EE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54468" y="2839103"/>
              <a:ext cx="914400" cy="914400"/>
            </a:xfrm>
            <a:prstGeom prst="rect">
              <a:avLst/>
            </a:prstGeom>
          </p:spPr>
        </p:pic>
        <p:pic>
          <p:nvPicPr>
            <p:cNvPr id="19" name="Graphic 18" descr="Football with solid fill">
              <a:extLst>
                <a:ext uri="{FF2B5EF4-FFF2-40B4-BE49-F238E27FC236}">
                  <a16:creationId xmlns:a16="http://schemas.microsoft.com/office/drawing/2014/main" id="{B9EADCAA-B911-48EC-2A8B-5F4833BC838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77400" y="3209692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Yoga with solid fill">
              <a:extLst>
                <a:ext uri="{FF2B5EF4-FFF2-40B4-BE49-F238E27FC236}">
                  <a16:creationId xmlns:a16="http://schemas.microsoft.com/office/drawing/2014/main" id="{E9B59431-F14B-646F-9E4E-13A90AB4269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387548" y="3247261"/>
              <a:ext cx="914400" cy="9144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85FC2FE-4D83-0C10-2E31-A45CAFDA8F72}"/>
                </a:ext>
              </a:extLst>
            </p:cNvPr>
            <p:cNvSpPr/>
            <p:nvPr/>
          </p:nvSpPr>
          <p:spPr>
            <a:xfrm>
              <a:off x="1199698" y="1594270"/>
              <a:ext cx="1727791" cy="1594587"/>
            </a:xfrm>
            <a:prstGeom prst="ellipse">
              <a:avLst/>
            </a:prstGeom>
            <a:solidFill>
              <a:srgbClr val="CD0365"/>
            </a:solidFill>
            <a:ln>
              <a:solidFill>
                <a:srgbClr val="CD036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D5132E3-3D7A-7857-AD72-C1F677831ECB}"/>
                </a:ext>
              </a:extLst>
            </p:cNvPr>
            <p:cNvSpPr txBox="1"/>
            <p:nvPr/>
          </p:nvSpPr>
          <p:spPr>
            <a:xfrm>
              <a:off x="1399681" y="1852954"/>
              <a:ext cx="1353716" cy="1053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2133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60 minutes per day /</a:t>
              </a:r>
            </a:p>
            <a:p>
              <a:pPr algn="ctr" defTabSz="1219170">
                <a:buClr>
                  <a:srgbClr val="000000"/>
                </a:buClr>
              </a:pPr>
              <a:r>
                <a:rPr lang="en-US" sz="2133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420 minutes per week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E5BC30A-B3F8-45A4-D1FF-3ABF41689876}"/>
              </a:ext>
            </a:extLst>
          </p:cNvPr>
          <p:cNvSpPr txBox="1"/>
          <p:nvPr/>
        </p:nvSpPr>
        <p:spPr>
          <a:xfrm>
            <a:off x="6281248" y="1555885"/>
            <a:ext cx="5095589" cy="4196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89" indent="-457189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6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This is more than the recommended time for adults which is 150 – 300 minutes per week.</a:t>
            </a:r>
          </a:p>
          <a:p>
            <a:pPr marL="457189" indent="-457189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6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457189" indent="-457189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6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60 minutes per day can be a challenge – you are going to explore if an AI tool could help young people reach this goal.</a:t>
            </a:r>
          </a:p>
        </p:txBody>
      </p:sp>
    </p:spTree>
    <p:extLst>
      <p:ext uri="{BB962C8B-B14F-4D97-AF65-F5344CB8AC3E}">
        <p14:creationId xmlns:p14="http://schemas.microsoft.com/office/powerpoint/2010/main" val="2572353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>
          <a:extLst>
            <a:ext uri="{FF2B5EF4-FFF2-40B4-BE49-F238E27FC236}">
              <a16:creationId xmlns:a16="http://schemas.microsoft.com/office/drawing/2014/main" id="{09502317-F3C6-0FB3-6446-202A1C650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EA891A7-00E5-C2BE-5219-8D017178AE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34D98B1C-ECB0-3D42-9C67-48A120E8A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marR="0" lvl="0" indent="-179489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CC036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Think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CC0364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6EAD39C-E04E-6B15-60D4-31D86BEE7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6" y="329158"/>
            <a:ext cx="6010895" cy="927885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What is an AI exercise timer?</a:t>
            </a:r>
            <a:endParaRPr lang="en-US" dirty="0"/>
          </a:p>
        </p:txBody>
      </p:sp>
      <p:pic>
        <p:nvPicPr>
          <p:cNvPr id="3" name="Graphic 16">
            <a:extLst>
              <a:ext uri="{FF2B5EF4-FFF2-40B4-BE49-F238E27FC236}">
                <a16:creationId xmlns:a16="http://schemas.microsoft.com/office/drawing/2014/main" id="{C4BA7301-4847-0E54-BFA6-80F4C8822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640000">
            <a:off x="751906" y="1713688"/>
            <a:ext cx="744709" cy="701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949D48-08E9-0FD7-EFC2-FA1EDCC3E0EC}"/>
              </a:ext>
            </a:extLst>
          </p:cNvPr>
          <p:cNvSpPr txBox="1"/>
          <p:nvPr/>
        </p:nvSpPr>
        <p:spPr>
          <a:xfrm>
            <a:off x="1578808" y="1739003"/>
            <a:ext cx="60311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Similar devices:</a:t>
            </a:r>
          </a:p>
          <a:p>
            <a:pPr marL="457200" indent="-457200">
              <a:buFontTx/>
              <a:buChar char="-"/>
            </a:pPr>
            <a:r>
              <a:rPr lang="en-US" sz="3200" dirty="0"/>
              <a:t>smartwatch or fitness watch</a:t>
            </a:r>
          </a:p>
          <a:p>
            <a:pPr marL="457200" indent="-457200">
              <a:buFontTx/>
              <a:buChar char="-"/>
            </a:pPr>
            <a:r>
              <a:rPr lang="en-US" sz="3200" dirty="0"/>
              <a:t>fitness tracker</a:t>
            </a:r>
          </a:p>
          <a:p>
            <a:pPr marL="457200" indent="-457200">
              <a:buFontTx/>
              <a:buChar char="-"/>
            </a:pPr>
            <a:r>
              <a:rPr lang="en-US" sz="3200" dirty="0"/>
              <a:t>movement logger</a:t>
            </a:r>
          </a:p>
          <a:p>
            <a:pPr marL="457200" indent="-457200">
              <a:buFontTx/>
              <a:buChar char="-"/>
            </a:pPr>
            <a:r>
              <a:rPr lang="en-US" sz="3200" dirty="0"/>
              <a:t>pedometer.</a:t>
            </a:r>
          </a:p>
          <a:p>
            <a:pPr marL="457200" indent="-457200">
              <a:buFontTx/>
              <a:buChar char="-"/>
            </a:pPr>
            <a:endParaRPr lang="en-US" sz="3200" dirty="0"/>
          </a:p>
          <a:p>
            <a:r>
              <a:rPr lang="en-US" sz="3200" dirty="0"/>
              <a:t>What do these devices do?</a:t>
            </a:r>
          </a:p>
          <a:p>
            <a:r>
              <a:rPr lang="en-US" sz="3200" dirty="0"/>
              <a:t>How could they help you reach an exercise goal?</a:t>
            </a:r>
          </a:p>
        </p:txBody>
      </p:sp>
      <p:pic>
        <p:nvPicPr>
          <p:cNvPr id="2" name="Picture 1" descr="A girl’s arm. She is wearing a smartwatch. ">
            <a:extLst>
              <a:ext uri="{FF2B5EF4-FFF2-40B4-BE49-F238E27FC236}">
                <a16:creationId xmlns:a16="http://schemas.microsoft.com/office/drawing/2014/main" id="{7793EBD4-5AFD-E599-168B-FFFB042BF8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716" y="1739003"/>
            <a:ext cx="3024226" cy="2062103"/>
          </a:xfrm>
          <a:prstGeom prst="rect">
            <a:avLst/>
          </a:prstGeom>
        </p:spPr>
      </p:pic>
      <p:pic>
        <p:nvPicPr>
          <p:cNvPr id="4" name="Picture 3" descr="A girl walking, sleeping and running. ">
            <a:extLst>
              <a:ext uri="{FF2B5EF4-FFF2-40B4-BE49-F238E27FC236}">
                <a16:creationId xmlns:a16="http://schemas.microsoft.com/office/drawing/2014/main" id="{D038F97B-C224-5015-2603-355CFAE576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1729" y="4121348"/>
            <a:ext cx="3886200" cy="20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6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>
          <a:extLst>
            <a:ext uri="{FF2B5EF4-FFF2-40B4-BE49-F238E27FC236}">
              <a16:creationId xmlns:a16="http://schemas.microsoft.com/office/drawing/2014/main" id="{86DEABCF-B810-4B26-FECE-AD222BF1E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8E374EA-4CE1-E292-3BCF-7D0F8E584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6" y="490477"/>
            <a:ext cx="6010895" cy="927885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Your AI exercise timer 1</a:t>
            </a:r>
            <a:br>
              <a:rPr lang="en-US" dirty="0">
                <a:solidFill>
                  <a:srgbClr val="CE0364"/>
                </a:solidFill>
              </a:rPr>
            </a:br>
            <a:endParaRPr lang="en-US" dirty="0"/>
          </a:p>
        </p:txBody>
      </p:sp>
      <p:pic>
        <p:nvPicPr>
          <p:cNvPr id="3" name="Graphic 16">
            <a:extLst>
              <a:ext uri="{FF2B5EF4-FFF2-40B4-BE49-F238E27FC236}">
                <a16:creationId xmlns:a16="http://schemas.microsoft.com/office/drawing/2014/main" id="{BD52D67D-7A27-0869-D6ED-9B12E7E88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640000">
            <a:off x="753980" y="2119971"/>
            <a:ext cx="744709" cy="701045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E078041-17E1-6949-E68B-46557B290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E33C1686-9E2C-D897-DFDC-930A18A8C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marR="0" lvl="0" indent="-179489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CC036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Think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CC0364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8" descr="Diagram ‘Data goes in - patterns are built - outputs come out’ ">
            <a:extLst>
              <a:ext uri="{FF2B5EF4-FFF2-40B4-BE49-F238E27FC236}">
                <a16:creationId xmlns:a16="http://schemas.microsoft.com/office/drawing/2014/main" id="{64D2ED1D-2C2C-7206-E0DD-70B03CB0EB5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580882" y="2103584"/>
            <a:ext cx="10176177" cy="10597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ED8A69-5D63-4C13-744F-3A22BF6BB919}"/>
              </a:ext>
            </a:extLst>
          </p:cNvPr>
          <p:cNvSpPr txBox="1"/>
          <p:nvPr/>
        </p:nvSpPr>
        <p:spPr>
          <a:xfrm>
            <a:off x="1041536" y="3826289"/>
            <a:ext cx="5883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If we want to create our own AI exercise timer, what should we think about first?</a:t>
            </a:r>
          </a:p>
        </p:txBody>
      </p:sp>
      <p:grpSp>
        <p:nvGrpSpPr>
          <p:cNvPr id="10" name="Group 9" descr="A girl walking, sleeping and running. She is wearing a smartwatch. ">
            <a:extLst>
              <a:ext uri="{FF2B5EF4-FFF2-40B4-BE49-F238E27FC236}">
                <a16:creationId xmlns:a16="http://schemas.microsoft.com/office/drawing/2014/main" id="{C18F2050-EFB9-98AF-1401-D3024FFA6087}"/>
              </a:ext>
            </a:extLst>
          </p:cNvPr>
          <p:cNvGrpSpPr/>
          <p:nvPr/>
        </p:nvGrpSpPr>
        <p:grpSpPr>
          <a:xfrm>
            <a:off x="8727293" y="3055178"/>
            <a:ext cx="2848544" cy="1542222"/>
            <a:chOff x="7969210" y="4325629"/>
            <a:chExt cx="3886200" cy="202070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05C2E14-718D-53D8-6828-08D1498D8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69210" y="4325629"/>
              <a:ext cx="3886200" cy="20207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FF738F1-80E9-D225-A779-A359F563A3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863900" y="5266232"/>
              <a:ext cx="1484861" cy="10124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4982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>
          <a:extLst>
            <a:ext uri="{FF2B5EF4-FFF2-40B4-BE49-F238E27FC236}">
              <a16:creationId xmlns:a16="http://schemas.microsoft.com/office/drawing/2014/main" id="{DEC8C1BD-069F-2640-5DA4-F9BF3600F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844F12F-32AE-70BA-2696-EAE67F44E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294F6B2C-B9D1-F65E-6921-42550443B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marR="0" lvl="0" indent="-179489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CC036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Think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CC0364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BB553B0-A276-249B-4C55-5F69A5F63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6" y="490477"/>
            <a:ext cx="6010895" cy="927885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Your AI exercise timer 2</a:t>
            </a:r>
            <a:br>
              <a:rPr lang="en-US" dirty="0">
                <a:solidFill>
                  <a:srgbClr val="CE0364"/>
                </a:solidFill>
              </a:rPr>
            </a:br>
            <a:endParaRPr lang="en-US" dirty="0"/>
          </a:p>
        </p:txBody>
      </p:sp>
      <p:pic>
        <p:nvPicPr>
          <p:cNvPr id="3" name="Graphic 16">
            <a:extLst>
              <a:ext uri="{FF2B5EF4-FFF2-40B4-BE49-F238E27FC236}">
                <a16:creationId xmlns:a16="http://schemas.microsoft.com/office/drawing/2014/main" id="{5CCE6466-1721-DFC6-C858-782B57875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640000">
            <a:off x="753980" y="2119971"/>
            <a:ext cx="744709" cy="701045"/>
          </a:xfrm>
          <a:prstGeom prst="rect">
            <a:avLst/>
          </a:prstGeom>
        </p:spPr>
      </p:pic>
      <p:pic>
        <p:nvPicPr>
          <p:cNvPr id="9" name="Picture 8" descr="A diagram ‘data goes in - patterns are built - outputs come out’ ">
            <a:extLst>
              <a:ext uri="{FF2B5EF4-FFF2-40B4-BE49-F238E27FC236}">
                <a16:creationId xmlns:a16="http://schemas.microsoft.com/office/drawing/2014/main" id="{5341EA93-D5DA-2815-2699-1616C97643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580882" y="2110308"/>
            <a:ext cx="10176177" cy="1059781"/>
          </a:xfrm>
          <a:prstGeom prst="rect">
            <a:avLst/>
          </a:prstGeom>
        </p:spPr>
      </p:pic>
      <p:pic>
        <p:nvPicPr>
          <p:cNvPr id="2" name="Picture 1" descr="A girl’s arm. She is wearting a smartwatch. There are words surrounding this: sleeping, running, yoga, cycling. ">
            <a:extLst>
              <a:ext uri="{FF2B5EF4-FFF2-40B4-BE49-F238E27FC236}">
                <a16:creationId xmlns:a16="http://schemas.microsoft.com/office/drawing/2014/main" id="{372A24FA-66D8-ECDC-BB38-45AF3EF75C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078207" y="2959005"/>
            <a:ext cx="3232535" cy="2135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0C6FC1-00AB-2948-9866-15A8C4669458}"/>
              </a:ext>
            </a:extLst>
          </p:cNvPr>
          <p:cNvSpPr txBox="1"/>
          <p:nvPr/>
        </p:nvSpPr>
        <p:spPr>
          <a:xfrm>
            <a:off x="1121213" y="4663747"/>
            <a:ext cx="67600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/>
          </a:p>
          <a:p>
            <a:r>
              <a:rPr lang="en-US" sz="3200" dirty="0"/>
              <a:t>MOVEMENT DATA</a:t>
            </a:r>
          </a:p>
        </p:txBody>
      </p:sp>
    </p:spTree>
    <p:extLst>
      <p:ext uri="{BB962C8B-B14F-4D97-AF65-F5344CB8AC3E}">
        <p14:creationId xmlns:p14="http://schemas.microsoft.com/office/powerpoint/2010/main" val="176889876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6464</TotalTime>
  <Words>1466</Words>
  <Application>Microsoft Macintosh PowerPoint</Application>
  <PresentationFormat>Widescreen</PresentationFormat>
  <Paragraphs>186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Aptos</vt:lpstr>
      <vt:lpstr>Arial</vt:lpstr>
      <vt:lpstr>1_Office Theme</vt:lpstr>
      <vt:lpstr>Developing AI literacy with the micro:bit  Lesson 3 Exploring ML: evaluating data</vt:lpstr>
      <vt:lpstr>Learning objectives</vt:lpstr>
      <vt:lpstr>How active should you be?</vt:lpstr>
      <vt:lpstr>Children and adolescents should be active for…</vt:lpstr>
      <vt:lpstr>What type of exercise?</vt:lpstr>
      <vt:lpstr>Could an AI tool help?</vt:lpstr>
      <vt:lpstr>What is an AI exercise timer?</vt:lpstr>
      <vt:lpstr>Your AI exercise timer 1 </vt:lpstr>
      <vt:lpstr>Your AI exercise timer 2 </vt:lpstr>
      <vt:lpstr>What we will use today</vt:lpstr>
      <vt:lpstr>Lesson sequence</vt:lpstr>
      <vt:lpstr>What you will make</vt:lpstr>
      <vt:lpstr>We will complete these steps in this lesson</vt:lpstr>
      <vt:lpstr>On a computer…</vt:lpstr>
      <vt:lpstr>On a tablet app</vt:lpstr>
      <vt:lpstr>Connect and explore live graph</vt:lpstr>
      <vt:lpstr>Decide on the position of the micro:bit</vt:lpstr>
      <vt:lpstr>Pre-recorded data</vt:lpstr>
      <vt:lpstr>How to record or delete data</vt:lpstr>
      <vt:lpstr>Note down your movements</vt:lpstr>
      <vt:lpstr>Add your own data</vt:lpstr>
      <vt:lpstr>Optional: Play ‘Spot the outlier’</vt:lpstr>
      <vt:lpstr>Save your changes</vt:lpstr>
      <vt:lpstr>Think Reflect on your learning</vt:lpstr>
      <vt:lpstr>Share Look ahead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70</cp:revision>
  <dcterms:created xsi:type="dcterms:W3CDTF">2026-05-14T13:58:11Z</dcterms:created>
  <dcterms:modified xsi:type="dcterms:W3CDTF">2026-08-27T09:29:17Z</dcterms:modified>
</cp:coreProperties>
</file>