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6"/>
  </p:notesMasterIdLst>
  <p:sldIdLst>
    <p:sldId id="257" r:id="rId2"/>
    <p:sldId id="394" r:id="rId3"/>
    <p:sldId id="358" r:id="rId4"/>
    <p:sldId id="397" r:id="rId5"/>
    <p:sldId id="398" r:id="rId6"/>
    <p:sldId id="362" r:id="rId7"/>
    <p:sldId id="264" r:id="rId8"/>
    <p:sldId id="426" r:id="rId9"/>
    <p:sldId id="467" r:id="rId10"/>
    <p:sldId id="475" r:id="rId11"/>
    <p:sldId id="472" r:id="rId12"/>
    <p:sldId id="476" r:id="rId13"/>
    <p:sldId id="365" r:id="rId14"/>
    <p:sldId id="404" r:id="rId15"/>
    <p:sldId id="395" r:id="rId16"/>
    <p:sldId id="466" r:id="rId17"/>
    <p:sldId id="303" r:id="rId18"/>
    <p:sldId id="259" r:id="rId19"/>
    <p:sldId id="399" r:id="rId20"/>
    <p:sldId id="470" r:id="rId21"/>
    <p:sldId id="463" r:id="rId22"/>
    <p:sldId id="461" r:id="rId23"/>
    <p:sldId id="462" r:id="rId24"/>
    <p:sldId id="464" r:id="rId25"/>
    <p:sldId id="294" r:id="rId26"/>
    <p:sldId id="459" r:id="rId27"/>
    <p:sldId id="428" r:id="rId28"/>
    <p:sldId id="468" r:id="rId29"/>
    <p:sldId id="469" r:id="rId30"/>
    <p:sldId id="477" r:id="rId31"/>
    <p:sldId id="429" r:id="rId32"/>
    <p:sldId id="262" r:id="rId33"/>
    <p:sldId id="291" r:id="rId34"/>
    <p:sldId id="357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D25CA23-4FBD-179D-131E-3FA36E6C75A5}" name="Corey Rogers" initials="CR" userId="7RzU5Q6VJGF/i3l9MGdG3CvbLgasbZPao2hiEiIxdvY=" providerId="None"/>
  <p188:author id="{FDC99D33-660F-D955-BE79-2C184C082B60}" name="Lorna Gibson" initials="LG" userId="abHls9bFVTvB6wxe4dwyfuBBFfmAAfKnMgk0g2iwOrY=" providerId="None"/>
  <p188:author id="{6A84FF6E-3DE0-22E4-A3E4-2CE87624D1D4}" name="Corey Rogers" initials="CR" userId="1535538579_tp_dropbox_plus" providerId="Windows Live"/>
  <p188:author id="{957CA570-AA26-7BCF-477B-FD2358502A6F}" name="Blathnaid Walsh-Heron" initials="BH" userId="S::blathnaid@microbit.org::e161788e-f9c9-48b7-8b0b-8eaf8bce30c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22"/>
    <p:restoredTop sz="94609"/>
  </p:normalViewPr>
  <p:slideViewPr>
    <p:cSldViewPr snapToGrid="0">
      <p:cViewPr varScale="1">
        <p:scale>
          <a:sx n="109" d="100"/>
          <a:sy n="109" d="100"/>
        </p:scale>
        <p:origin x="200" y="1104"/>
      </p:cViewPr>
      <p:guideLst/>
    </p:cSldViewPr>
  </p:slideViewPr>
  <p:outlineViewPr>
    <p:cViewPr>
      <p:scale>
        <a:sx n="33" d="100"/>
        <a:sy n="33" d="100"/>
      </p:scale>
      <p:origin x="0" y="-1426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C5E47E-6B84-974A-A3CF-77D24981C487}" type="datetimeFigureOut">
              <a:rPr lang="en-US" smtClean="0"/>
              <a:t>8/26/26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B53610-592B-B64B-88D9-6425993601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676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" name="Google Shape;58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Attribution-ShareAlike 4.0 International (CC BY-SA 4.0)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 licence.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59" name="Google Shape;59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>
          <a:extLst>
            <a:ext uri="{FF2B5EF4-FFF2-40B4-BE49-F238E27FC236}">
              <a16:creationId xmlns:a16="http://schemas.microsoft.com/office/drawing/2014/main" id="{6CBDACFA-42F2-5943-20D4-8830FFFF5C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:notes">
            <a:extLst>
              <a:ext uri="{FF2B5EF4-FFF2-40B4-BE49-F238E27FC236}">
                <a16:creationId xmlns:a16="http://schemas.microsoft.com/office/drawing/2014/main" id="{8751C617-6294-D081-0B8E-8BAF6BE72C8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/>
          </a:p>
        </p:txBody>
      </p:sp>
      <p:sp>
        <p:nvSpPr>
          <p:cNvPr id="121" name="Google Shape;121;p6:notes">
            <a:extLst>
              <a:ext uri="{FF2B5EF4-FFF2-40B4-BE49-F238E27FC236}">
                <a16:creationId xmlns:a16="http://schemas.microsoft.com/office/drawing/2014/main" id="{0199EBDD-F3D2-08E0-9AC8-3DFADF2A2F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1854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>
          <a:extLst>
            <a:ext uri="{FF2B5EF4-FFF2-40B4-BE49-F238E27FC236}">
              <a16:creationId xmlns:a16="http://schemas.microsoft.com/office/drawing/2014/main" id="{635DBADA-4FAC-3453-297F-C56C55D665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:notes">
            <a:extLst>
              <a:ext uri="{FF2B5EF4-FFF2-40B4-BE49-F238E27FC236}">
                <a16:creationId xmlns:a16="http://schemas.microsoft.com/office/drawing/2014/main" id="{44236C80-0F61-2279-C2D5-1C96FEC662A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/>
          </a:p>
        </p:txBody>
      </p:sp>
      <p:sp>
        <p:nvSpPr>
          <p:cNvPr id="121" name="Google Shape;121;p6:notes">
            <a:extLst>
              <a:ext uri="{FF2B5EF4-FFF2-40B4-BE49-F238E27FC236}">
                <a16:creationId xmlns:a16="http://schemas.microsoft.com/office/drawing/2014/main" id="{E7F0FB14-5574-C0EA-9012-EE997BD88DF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6734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>
          <a:extLst>
            <a:ext uri="{FF2B5EF4-FFF2-40B4-BE49-F238E27FC236}">
              <a16:creationId xmlns:a16="http://schemas.microsoft.com/office/drawing/2014/main" id="{F6809FC3-0121-C053-F65E-C2BFC4E2D3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:notes">
            <a:extLst>
              <a:ext uri="{FF2B5EF4-FFF2-40B4-BE49-F238E27FC236}">
                <a16:creationId xmlns:a16="http://schemas.microsoft.com/office/drawing/2014/main" id="{A774D82A-9892-E66E-045E-65287583C79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/>
          </a:p>
        </p:txBody>
      </p:sp>
      <p:sp>
        <p:nvSpPr>
          <p:cNvPr id="121" name="Google Shape;121;p6:notes">
            <a:extLst>
              <a:ext uri="{FF2B5EF4-FFF2-40B4-BE49-F238E27FC236}">
                <a16:creationId xmlns:a16="http://schemas.microsoft.com/office/drawing/2014/main" id="{38599A26-01B6-5F5E-9474-D74601FBF42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689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>
          <a:extLst>
            <a:ext uri="{FF2B5EF4-FFF2-40B4-BE49-F238E27FC236}">
              <a16:creationId xmlns:a16="http://schemas.microsoft.com/office/drawing/2014/main" id="{B1EA7477-F109-889E-7CA7-24095D8DC9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>
            <a:extLst>
              <a:ext uri="{FF2B5EF4-FFF2-40B4-BE49-F238E27FC236}">
                <a16:creationId xmlns:a16="http://schemas.microsoft.com/office/drawing/2014/main" id="{B7D1F243-204D-E83C-C108-02604679C9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 err="1"/>
              <a:t>Optiional</a:t>
            </a:r>
            <a:r>
              <a:rPr lang="en-GB" dirty="0"/>
              <a:t> slide in case don’t watch video</a:t>
            </a:r>
            <a:endParaRPr dirty="0"/>
          </a:p>
        </p:txBody>
      </p:sp>
      <p:sp>
        <p:nvSpPr>
          <p:cNvPr id="94" name="Google Shape;94;p4:notes">
            <a:extLst>
              <a:ext uri="{FF2B5EF4-FFF2-40B4-BE49-F238E27FC236}">
                <a16:creationId xmlns:a16="http://schemas.microsoft.com/office/drawing/2014/main" id="{4E037E81-44E2-69ED-C752-95878C11705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9458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1370A53B-3080-1D45-5E2E-BFF5B10B68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0184F84F-B411-1284-B729-63CD08D2ECD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A9D34CB7-6AA6-02D6-9D34-81282BB8823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5598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4" name="Google Shape;8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>
          <a:extLst>
            <a:ext uri="{FF2B5EF4-FFF2-40B4-BE49-F238E27FC236}">
              <a16:creationId xmlns:a16="http://schemas.microsoft.com/office/drawing/2014/main" id="{90F32D58-0E67-B93D-860D-434FC8261A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:notes">
            <a:extLst>
              <a:ext uri="{FF2B5EF4-FFF2-40B4-BE49-F238E27FC236}">
                <a16:creationId xmlns:a16="http://schemas.microsoft.com/office/drawing/2014/main" id="{920EDEAE-66C2-0E16-E35A-BD50B9C34F5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4" name="Google Shape;84;p3:notes">
            <a:extLst>
              <a:ext uri="{FF2B5EF4-FFF2-40B4-BE49-F238E27FC236}">
                <a16:creationId xmlns:a16="http://schemas.microsoft.com/office/drawing/2014/main" id="{B7EDBF48-D2A6-4530-FDE6-6634FFD60BE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6980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D8032FAF-5A2A-6D5B-7770-8EC13A5F3A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40C0B7F0-A685-3189-795D-F32E57E9A79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49B76F9F-3118-6884-A9BF-6EF91D8C10F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A64DF6D1-E0E8-5B64-F4FC-39A052D3FC6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11071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B53610-592B-B64B-88D9-64259936010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552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>
          <a:extLst>
            <a:ext uri="{FF2B5EF4-FFF2-40B4-BE49-F238E27FC236}">
              <a16:creationId xmlns:a16="http://schemas.microsoft.com/office/drawing/2014/main" id="{E3E9F0A0-9947-27BD-08BC-7FB209394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>
            <a:extLst>
              <a:ext uri="{FF2B5EF4-FFF2-40B4-BE49-F238E27FC236}">
                <a16:creationId xmlns:a16="http://schemas.microsoft.com/office/drawing/2014/main" id="{C32E7D6E-3BDC-FC9B-C7EA-73A1D1304D7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8" name="Google Shape;68;p2:notes">
            <a:extLst>
              <a:ext uri="{FF2B5EF4-FFF2-40B4-BE49-F238E27FC236}">
                <a16:creationId xmlns:a16="http://schemas.microsoft.com/office/drawing/2014/main" id="{B86CCF50-34FF-468D-F2AC-F6701D0FDC3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69" name="Google Shape;69;p2:notes">
            <a:extLst>
              <a:ext uri="{FF2B5EF4-FFF2-40B4-BE49-F238E27FC236}">
                <a16:creationId xmlns:a16="http://schemas.microsoft.com/office/drawing/2014/main" id="{6F38DCE0-D63B-7E17-C71C-DD1B4884811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00485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B53610-592B-B64B-88D9-64259936010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2163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B53610-592B-B64B-88D9-64259936010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6045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B53610-592B-B64B-88D9-64259936010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5045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B53610-592B-B64B-88D9-64259936010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983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B53610-592B-B64B-88D9-64259936010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5603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>
          <a:extLst>
            <a:ext uri="{FF2B5EF4-FFF2-40B4-BE49-F238E27FC236}">
              <a16:creationId xmlns:a16="http://schemas.microsoft.com/office/drawing/2014/main" id="{90F32D58-0E67-B93D-860D-434FC8261A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3:notes">
            <a:extLst>
              <a:ext uri="{FF2B5EF4-FFF2-40B4-BE49-F238E27FC236}">
                <a16:creationId xmlns:a16="http://schemas.microsoft.com/office/drawing/2014/main" id="{920EDEAE-66C2-0E16-E35A-BD50B9C34F5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4" name="Google Shape;84;p3:notes">
            <a:extLst>
              <a:ext uri="{FF2B5EF4-FFF2-40B4-BE49-F238E27FC236}">
                <a16:creationId xmlns:a16="http://schemas.microsoft.com/office/drawing/2014/main" id="{B7EDBF48-D2A6-4530-FDE6-6634FFD60BE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6980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6E19A530-444B-024E-08D4-EE9DE008D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50A11E0E-1C98-E1EB-9491-7EB79A7B016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4308AB0E-BCF9-41E3-9588-47501B9D43F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2152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9">
          <a:extLst>
            <a:ext uri="{FF2B5EF4-FFF2-40B4-BE49-F238E27FC236}">
              <a16:creationId xmlns:a16="http://schemas.microsoft.com/office/drawing/2014/main" id="{D3165D7C-5937-95BD-C8AC-B42AA74CC6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25:notes">
            <a:extLst>
              <a:ext uri="{FF2B5EF4-FFF2-40B4-BE49-F238E27FC236}">
                <a16:creationId xmlns:a16="http://schemas.microsoft.com/office/drawing/2014/main" id="{0AAE35B6-E9E8-FA9C-B85E-8DE87C12FD2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41" name="Google Shape;541;p25:notes">
            <a:extLst>
              <a:ext uri="{FF2B5EF4-FFF2-40B4-BE49-F238E27FC236}">
                <a16:creationId xmlns:a16="http://schemas.microsoft.com/office/drawing/2014/main" id="{CBEB56DB-EDD4-B6C8-4D50-DB2D74F3BF3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3417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9">
          <a:extLst>
            <a:ext uri="{FF2B5EF4-FFF2-40B4-BE49-F238E27FC236}">
              <a16:creationId xmlns:a16="http://schemas.microsoft.com/office/drawing/2014/main" id="{249275D0-78C1-98A0-CEFE-3887D781C8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25:notes">
            <a:extLst>
              <a:ext uri="{FF2B5EF4-FFF2-40B4-BE49-F238E27FC236}">
                <a16:creationId xmlns:a16="http://schemas.microsoft.com/office/drawing/2014/main" id="{373F1A45-97F0-03EA-EC74-CC05951CCA5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41" name="Google Shape;541;p25:notes">
            <a:extLst>
              <a:ext uri="{FF2B5EF4-FFF2-40B4-BE49-F238E27FC236}">
                <a16:creationId xmlns:a16="http://schemas.microsoft.com/office/drawing/2014/main" id="{EBAB2F22-0DBE-F140-1B32-E5CAE34DDDE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1793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9">
          <a:extLst>
            <a:ext uri="{FF2B5EF4-FFF2-40B4-BE49-F238E27FC236}">
              <a16:creationId xmlns:a16="http://schemas.microsoft.com/office/drawing/2014/main" id="{4002BD14-3221-05BB-FC43-444E2243E3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25:notes">
            <a:extLst>
              <a:ext uri="{FF2B5EF4-FFF2-40B4-BE49-F238E27FC236}">
                <a16:creationId xmlns:a16="http://schemas.microsoft.com/office/drawing/2014/main" id="{22464138-CCF3-F1A7-D0BA-7F068BC87DC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41" name="Google Shape;541;p25:notes">
            <a:extLst>
              <a:ext uri="{FF2B5EF4-FFF2-40B4-BE49-F238E27FC236}">
                <a16:creationId xmlns:a16="http://schemas.microsoft.com/office/drawing/2014/main" id="{823AD1B1-7C0C-41B5-6B85-718AD3BD558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050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D5D2A1F3-652C-9164-A1AA-8DC6B3252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9140E75D-4BB4-3A3C-5955-7F2FB20BEFE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392C6B49-9F73-BBF3-12E5-F92FF42B99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3669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9">
          <a:extLst>
            <a:ext uri="{FF2B5EF4-FFF2-40B4-BE49-F238E27FC236}">
              <a16:creationId xmlns:a16="http://schemas.microsoft.com/office/drawing/2014/main" id="{50D3753C-E523-05B0-307E-6B8C6CC71E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25:notes">
            <a:extLst>
              <a:ext uri="{FF2B5EF4-FFF2-40B4-BE49-F238E27FC236}">
                <a16:creationId xmlns:a16="http://schemas.microsoft.com/office/drawing/2014/main" id="{85FC3C64-2206-81F6-C85D-4737C9521E7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41" name="Google Shape;541;p25:notes">
            <a:extLst>
              <a:ext uri="{FF2B5EF4-FFF2-40B4-BE49-F238E27FC236}">
                <a16:creationId xmlns:a16="http://schemas.microsoft.com/office/drawing/2014/main" id="{79E7FA6F-D186-A847-8CB9-A94BE5076A3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7189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9">
          <a:extLst>
            <a:ext uri="{FF2B5EF4-FFF2-40B4-BE49-F238E27FC236}">
              <a16:creationId xmlns:a16="http://schemas.microsoft.com/office/drawing/2014/main" id="{F988543E-43D5-0EFC-F406-89F608468B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25:notes">
            <a:extLst>
              <a:ext uri="{FF2B5EF4-FFF2-40B4-BE49-F238E27FC236}">
                <a16:creationId xmlns:a16="http://schemas.microsoft.com/office/drawing/2014/main" id="{AF31ECDD-033C-5037-CFE2-CF3DD4D87AC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41" name="Google Shape;541;p25:notes">
            <a:extLst>
              <a:ext uri="{FF2B5EF4-FFF2-40B4-BE49-F238E27FC236}">
                <a16:creationId xmlns:a16="http://schemas.microsoft.com/office/drawing/2014/main" id="{E0B398F6-247B-A196-ED9A-F04AA814308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71807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1" name="Google Shape;12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13CC817D-643F-716E-76CE-B79B8D427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E64F7223-FC6D-AB78-1BE9-59035DEA5E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9EB6111B-97FC-97CC-0FC5-BF935D28288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4E5459D8-3C03-2126-83BB-71D7B26A57B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33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99541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9C554B16-E102-7B5D-8234-145725D4EE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D433B8F1-5B8A-830A-FD3D-263D90C64D7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BA61F5E0-1C40-776B-89BB-8BA87B26A6E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8FFFB6D8-6043-C5E3-1EFC-E67C1539073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34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84305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A14FEBD4-C1F5-1FF6-14C9-A144C4F4D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9F48EF0C-E199-BEFB-6287-B46E5ECF524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F44EACA1-D16A-644A-F429-85C24D176D6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7863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4A65E43D-8040-3DF1-EAE5-585DD0FBC8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078D0374-6D94-9C50-F26F-6E72B79EC0F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76A58572-8EC6-C52C-33CA-3FD24BAB608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9326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04F32C1F-7B3E-1C38-3897-7FC3B59BF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0CB7AAF4-9560-6177-7596-558951D54B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C159D8ED-4EE6-E241-48F2-0E7B8FF57D2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014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137" name="Google Shape;13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>
          <a:extLst>
            <a:ext uri="{FF2B5EF4-FFF2-40B4-BE49-F238E27FC236}">
              <a16:creationId xmlns:a16="http://schemas.microsoft.com/office/drawing/2014/main" id="{D877A977-0529-118B-49C5-58627552CE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:notes">
            <a:extLst>
              <a:ext uri="{FF2B5EF4-FFF2-40B4-BE49-F238E27FC236}">
                <a16:creationId xmlns:a16="http://schemas.microsoft.com/office/drawing/2014/main" id="{5FBB1797-FA1E-B50B-1197-2F794A5A79B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/>
          </a:p>
        </p:txBody>
      </p:sp>
      <p:sp>
        <p:nvSpPr>
          <p:cNvPr id="121" name="Google Shape;121;p6:notes">
            <a:extLst>
              <a:ext uri="{FF2B5EF4-FFF2-40B4-BE49-F238E27FC236}">
                <a16:creationId xmlns:a16="http://schemas.microsoft.com/office/drawing/2014/main" id="{E6D46342-8AE9-B9AB-B3E6-5F08DD3566A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5127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>
          <a:extLst>
            <a:ext uri="{FF2B5EF4-FFF2-40B4-BE49-F238E27FC236}">
              <a16:creationId xmlns:a16="http://schemas.microsoft.com/office/drawing/2014/main" id="{C127B214-B9AE-1F58-B01B-9D1C79FBF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:notes">
            <a:extLst>
              <a:ext uri="{FF2B5EF4-FFF2-40B4-BE49-F238E27FC236}">
                <a16:creationId xmlns:a16="http://schemas.microsoft.com/office/drawing/2014/main" id="{CF37DCD3-95D4-4D7F-58F4-78FF3976170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/>
          </a:p>
        </p:txBody>
      </p:sp>
      <p:sp>
        <p:nvSpPr>
          <p:cNvPr id="121" name="Google Shape;121;p6:notes">
            <a:extLst>
              <a:ext uri="{FF2B5EF4-FFF2-40B4-BE49-F238E27FC236}">
                <a16:creationId xmlns:a16="http://schemas.microsoft.com/office/drawing/2014/main" id="{FD6BBB70-2589-8F90-596C-02E38B86DED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834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11409045" y="11977568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5" name="Google Shape;15;p18"/>
          <p:cNvSpPr txBox="1"/>
          <p:nvPr/>
        </p:nvSpPr>
        <p:spPr>
          <a:xfrm>
            <a:off x="415600" y="1680001"/>
            <a:ext cx="11360800" cy="488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8"/>
          <p:cNvSpPr/>
          <p:nvPr/>
        </p:nvSpPr>
        <p:spPr>
          <a:xfrm>
            <a:off x="0" y="0"/>
            <a:ext cx="12192000" cy="9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8"/>
          <p:cNvSpPr>
            <a:spLocks noGrp="1"/>
          </p:cNvSpPr>
          <p:nvPr>
            <p:ph type="pic" idx="2"/>
          </p:nvPr>
        </p:nvSpPr>
        <p:spPr>
          <a:xfrm>
            <a:off x="491967" y="1430167"/>
            <a:ext cx="5484000" cy="4469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Google Shape;18;p18"/>
          <p:cNvSpPr txBox="1">
            <a:spLocks noGrp="1"/>
          </p:cNvSpPr>
          <p:nvPr>
            <p:ph type="title"/>
          </p:nvPr>
        </p:nvSpPr>
        <p:spPr>
          <a:xfrm>
            <a:off x="6224133" y="1441633"/>
            <a:ext cx="5488000" cy="44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18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835" y="0"/>
            <a:ext cx="3155597" cy="96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875864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27">
          <p15:clr>
            <a:srgbClr val="E46962"/>
          </p15:clr>
        </p15:guide>
        <p15:guide id="4" pos="5533">
          <p15:clr>
            <a:srgbClr val="E46962"/>
          </p15:clr>
        </p15:guide>
        <p15:guide id="5" orient="horz" pos="227">
          <p15:clr>
            <a:srgbClr val="E46962"/>
          </p15:clr>
        </p15:guide>
        <p15:guide id="6" orient="horz" pos="3014">
          <p15:clr>
            <a:srgbClr val="E46962"/>
          </p15:clr>
        </p15:guide>
        <p15:guide id="7" pos="1016">
          <p15:clr>
            <a:srgbClr val="E46962"/>
          </p15:clr>
        </p15:guide>
        <p15:guide id="8" pos="1129">
          <p15:clr>
            <a:srgbClr val="E46962"/>
          </p15:clr>
        </p15:guide>
        <p15:guide id="9" pos="1921">
          <p15:clr>
            <a:srgbClr val="E46962"/>
          </p15:clr>
        </p15:guide>
        <p15:guide id="10" pos="2034">
          <p15:clr>
            <a:srgbClr val="E46962"/>
          </p15:clr>
        </p15:guide>
        <p15:guide id="11" pos="2823">
          <p15:clr>
            <a:srgbClr val="E46962"/>
          </p15:clr>
        </p15:guide>
        <p15:guide id="12" pos="2937">
          <p15:clr>
            <a:srgbClr val="E46962"/>
          </p15:clr>
        </p15:guide>
        <p15:guide id="13" pos="3726">
          <p15:clr>
            <a:srgbClr val="E46962"/>
          </p15:clr>
        </p15:guide>
        <p15:guide id="14" pos="3839">
          <p15:clr>
            <a:srgbClr val="E46962"/>
          </p15:clr>
        </p15:guide>
        <p15:guide id="15" pos="4631">
          <p15:clr>
            <a:srgbClr val="E46962"/>
          </p15:clr>
        </p15:guide>
        <p15:guide id="16" pos="4744">
          <p15:clr>
            <a:srgbClr val="E46962"/>
          </p15:clr>
        </p15:guide>
        <p15:guide id="17" orient="horz" pos="680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">
  <p:cSld name="Green Them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9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9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" name="Google Shape;23;p19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600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9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32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19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333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endParaRPr lang="en-GB" sz="1333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141024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 / With Image">
  <p:cSld name="Green Theme / With Imag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0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0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20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600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0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32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20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>
                <a:solidFill>
                  <a:schemeClr val="lt1"/>
                </a:solidFill>
              </a:rPr>
              <a:t>micro:bit</a:t>
            </a:r>
            <a:r>
              <a:rPr lang="en-GB" sz="1333" b="1" dirty="0">
                <a:solidFill>
                  <a:schemeClr val="lt1"/>
                </a:solidFill>
              </a:rPr>
              <a:t> | 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endParaRPr sz="1333" b="1" dirty="0">
              <a:solidFill>
                <a:schemeClr val="lt1"/>
              </a:solidFill>
            </a:endParaRPr>
          </a:p>
        </p:txBody>
      </p:sp>
      <p:sp>
        <p:nvSpPr>
          <p:cNvPr id="32" name="Google Shape;32;p20"/>
          <p:cNvSpPr txBox="1">
            <a:spLocks noGrp="1"/>
          </p:cNvSpPr>
          <p:nvPr>
            <p:ph type="body" idx="1"/>
          </p:nvPr>
        </p:nvSpPr>
        <p:spPr>
          <a:xfrm>
            <a:off x="480000" y="960767"/>
            <a:ext cx="5496000" cy="49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1pPr>
            <a:lvl2pPr marL="1219170" lvl="1" indent="-4063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200"/>
              <a:buChar char="•"/>
              <a:defRPr/>
            </a:lvl2pPr>
            <a:lvl3pPr marL="1828754" lvl="2" indent="-423323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3pPr>
            <a:lvl4pPr marL="2438339" lvl="3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4pPr>
            <a:lvl5pPr marL="3047924" lvl="4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5pPr>
            <a:lvl6pPr marL="3657509" lvl="5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6pPr>
            <a:lvl7pPr marL="4267093" lvl="6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7pPr>
            <a:lvl8pPr marL="4876678" lvl="7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8pPr>
            <a:lvl9pPr marL="5486263" lvl="8" indent="-419090" algn="l">
              <a:lnSpc>
                <a:spcPct val="90000"/>
              </a:lnSpc>
              <a:spcBef>
                <a:spcPts val="2133"/>
              </a:spcBef>
              <a:spcAft>
                <a:spcPts val="1067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>
            <a:spLocks noGrp="1"/>
          </p:cNvSpPr>
          <p:nvPr>
            <p:ph type="pic" idx="2"/>
          </p:nvPr>
        </p:nvSpPr>
        <p:spPr>
          <a:xfrm>
            <a:off x="6217467" y="960767"/>
            <a:ext cx="5494400" cy="49384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125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ue Theme">
  <p:cSld name="Blue Theme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2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2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" name="Google Shape;45;p22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600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22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sz="3200" b="1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2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>
                <a:solidFill>
                  <a:schemeClr val="lt1"/>
                </a:solidFill>
              </a:rPr>
              <a:t>micro:bit</a:t>
            </a:r>
            <a:r>
              <a:rPr lang="en-GB" sz="1333" b="1" dirty="0">
                <a:solidFill>
                  <a:schemeClr val="lt1"/>
                </a:solidFill>
              </a:rPr>
              <a:t> | 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endParaRPr sz="1333" b="1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813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rple Theme">
  <p:cSld name="Purple Theme">
    <p:bg>
      <p:bgPr>
        <a:solidFill>
          <a:schemeClr val="accent1"/>
        </a:soli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3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3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" name="Google Shape;51;p23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0"/>
            <a:ext cx="3155597" cy="9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23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32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23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/>
              <a:t>micro:bit</a:t>
            </a:r>
            <a:r>
              <a:rPr lang="en-GB" sz="1333" b="1" dirty="0"/>
              <a:t> | Developing AI literacy with the </a:t>
            </a:r>
            <a:r>
              <a:rPr lang="en-GB" sz="1333" b="1" dirty="0" err="1"/>
              <a:t>micro:bit</a:t>
            </a:r>
            <a:endParaRPr sz="1333" b="1" dirty="0"/>
          </a:p>
        </p:txBody>
      </p:sp>
      <p:sp>
        <p:nvSpPr>
          <p:cNvPr id="54" name="Google Shape;54;p23"/>
          <p:cNvSpPr txBox="1">
            <a:spLocks noGrp="1"/>
          </p:cNvSpPr>
          <p:nvPr>
            <p:ph type="body" idx="1"/>
          </p:nvPr>
        </p:nvSpPr>
        <p:spPr>
          <a:xfrm>
            <a:off x="480000" y="960767"/>
            <a:ext cx="5496000" cy="49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1pPr>
            <a:lvl2pPr marL="1219170" lvl="1" indent="-4063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solidFill>
                  <a:schemeClr val="lt1"/>
                </a:solidFill>
              </a:defRPr>
            </a:lvl2pPr>
            <a:lvl3pPr marL="1828754" lvl="2" indent="-423323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3pPr>
            <a:lvl4pPr marL="2438339" lvl="3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4pPr>
            <a:lvl5pPr marL="3047924" lvl="4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5pPr>
            <a:lvl6pPr marL="3657509" lvl="5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6pPr>
            <a:lvl7pPr marL="4267093" lvl="6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7pPr>
            <a:lvl8pPr marL="4876678" lvl="7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8pPr>
            <a:lvl9pPr marL="5486263" lvl="8" indent="-419090" algn="l">
              <a:lnSpc>
                <a:spcPct val="90000"/>
              </a:lnSpc>
              <a:spcBef>
                <a:spcPts val="2133"/>
              </a:spcBef>
              <a:spcAft>
                <a:spcPts val="1067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23"/>
          <p:cNvSpPr>
            <a:spLocks noGrp="1"/>
          </p:cNvSpPr>
          <p:nvPr>
            <p:ph type="pic" idx="2"/>
          </p:nvPr>
        </p:nvSpPr>
        <p:spPr>
          <a:xfrm>
            <a:off x="6217467" y="960767"/>
            <a:ext cx="5494400" cy="49384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1925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d Theme">
  <p:cSld name="Red Theme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1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21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" name="Google Shape;37;p21" title="Microbit_Logo_Secondary_Red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599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21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  <a:defRPr sz="3200" b="1" i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21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>
                <a:solidFill>
                  <a:schemeClr val="lt1"/>
                </a:solidFill>
              </a:rPr>
              <a:t>micro:bit</a:t>
            </a:r>
            <a:r>
              <a:rPr lang="en-GB" sz="1333" b="1" dirty="0">
                <a:solidFill>
                  <a:schemeClr val="lt1"/>
                </a:solidFill>
              </a:rPr>
              <a:t> | 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endParaRPr sz="1333" b="1" dirty="0">
              <a:solidFill>
                <a:schemeClr val="lt1"/>
              </a:solidFill>
            </a:endParaRPr>
          </a:p>
        </p:txBody>
      </p:sp>
      <p:sp>
        <p:nvSpPr>
          <p:cNvPr id="40" name="Google Shape;40;p21"/>
          <p:cNvSpPr txBox="1">
            <a:spLocks noGrp="1"/>
          </p:cNvSpPr>
          <p:nvPr>
            <p:ph type="body" idx="1"/>
          </p:nvPr>
        </p:nvSpPr>
        <p:spPr>
          <a:xfrm>
            <a:off x="480000" y="960767"/>
            <a:ext cx="5496000" cy="49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1pPr>
            <a:lvl2pPr marL="1219170" lvl="1" indent="-4063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200"/>
              <a:buChar char="•"/>
              <a:defRPr/>
            </a:lvl2pPr>
            <a:lvl3pPr marL="1828754" lvl="2" indent="-423323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3pPr>
            <a:lvl4pPr marL="2438339" lvl="3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4pPr>
            <a:lvl5pPr marL="3047924" lvl="4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5pPr>
            <a:lvl6pPr marL="3657509" lvl="5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6pPr>
            <a:lvl7pPr marL="4267093" lvl="6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7pPr>
            <a:lvl8pPr marL="4876678" lvl="7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8pPr>
            <a:lvl9pPr marL="5486263" lvl="8" indent="-419090" algn="l">
              <a:lnSpc>
                <a:spcPct val="90000"/>
              </a:lnSpc>
              <a:spcBef>
                <a:spcPts val="2133"/>
              </a:spcBef>
              <a:spcAft>
                <a:spcPts val="1067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1"/>
          <p:cNvSpPr>
            <a:spLocks noGrp="1"/>
          </p:cNvSpPr>
          <p:nvPr>
            <p:ph type="pic" idx="2"/>
          </p:nvPr>
        </p:nvSpPr>
        <p:spPr>
          <a:xfrm>
            <a:off x="6217467" y="960767"/>
            <a:ext cx="5494400" cy="49384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340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480000" y="480000"/>
            <a:ext cx="9321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021061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E46962"/>
          </p15:clr>
        </p15:guide>
        <p15:guide id="2" orient="horz" pos="227">
          <p15:clr>
            <a:srgbClr val="E46962"/>
          </p15:clr>
        </p15:guide>
        <p15:guide id="3" pos="1016">
          <p15:clr>
            <a:srgbClr val="E46962"/>
          </p15:clr>
        </p15:guide>
        <p15:guide id="4" pos="1129">
          <p15:clr>
            <a:srgbClr val="E46962"/>
          </p15:clr>
        </p15:guide>
        <p15:guide id="5" pos="1921">
          <p15:clr>
            <a:srgbClr val="E46962"/>
          </p15:clr>
        </p15:guide>
        <p15:guide id="6" pos="2034">
          <p15:clr>
            <a:srgbClr val="E46962"/>
          </p15:clr>
        </p15:guide>
        <p15:guide id="7" pos="2823">
          <p15:clr>
            <a:srgbClr val="E46962"/>
          </p15:clr>
        </p15:guide>
        <p15:guide id="8" pos="2937">
          <p15:clr>
            <a:srgbClr val="E46962"/>
          </p15:clr>
        </p15:guide>
        <p15:guide id="9" pos="3726">
          <p15:clr>
            <a:srgbClr val="E46962"/>
          </p15:clr>
        </p15:guide>
        <p15:guide id="10" pos="3839">
          <p15:clr>
            <a:srgbClr val="E46962"/>
          </p15:clr>
        </p15:guide>
        <p15:guide id="11" pos="4631">
          <p15:clr>
            <a:srgbClr val="E46962"/>
          </p15:clr>
        </p15:guide>
        <p15:guide id="12" pos="4744">
          <p15:clr>
            <a:srgbClr val="E46962"/>
          </p15:clr>
        </p15:guide>
        <p15:guide id="13" pos="5533">
          <p15:clr>
            <a:srgbClr val="E46962"/>
          </p15:clr>
        </p15:guide>
        <p15:guide id="14" orient="horz" pos="454">
          <p15:clr>
            <a:srgbClr val="E46962"/>
          </p15:clr>
        </p15:guide>
        <p15:guide id="15" orient="horz" pos="1620">
          <p15:clr>
            <a:srgbClr val="E46962"/>
          </p15:clr>
        </p15:guide>
        <p15:guide id="16" orient="horz" pos="3240">
          <p15:clr>
            <a:srgbClr val="E46962"/>
          </p15:clr>
        </p15:guide>
        <p15:guide id="17" orient="horz" pos="3014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sa/4.0/" TargetMode="External"/><Relationship Id="rId5" Type="http://schemas.openxmlformats.org/officeDocument/2006/relationships/hyperlink" Target="https://microbit.org/teach/" TargetMode="Externa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17" Type="http://schemas.openxmlformats.org/officeDocument/2006/relationships/image" Target="../media/image45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49.png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unsplash.com/photos/person-holding-iphone-6-turned-on-3NgcTH0CFJg?utm_source=unsplash&amp;utm_medium=referral&amp;utm_content=creditCopyText" TargetMode="External"/><Relationship Id="rId4" Type="http://schemas.openxmlformats.org/officeDocument/2006/relationships/hyperlink" Target="https://unsplash.com/@visualbyfath?utm_source=unsplash&amp;utm_medium=referral&amp;utm_content=creditCopyText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unsplash.com/photos/person-holding-iphone-6-turned-on-3NgcTH0CFJg?utm_source=unsplash&amp;utm_medium=referral&amp;utm_content=creditCopyText" TargetMode="External"/><Relationship Id="rId4" Type="http://schemas.openxmlformats.org/officeDocument/2006/relationships/hyperlink" Target="https://unsplash.com/@visualbyfath?utm_source=unsplash&amp;utm_medium=referral&amp;utm_content=creditCopyText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unsplash.com/photos/person-holding-iphone-6-turned-on-3NgcTH0CFJg?utm_source=unsplash&amp;utm_medium=referral&amp;utm_content=creditCopyText" TargetMode="External"/><Relationship Id="rId4" Type="http://schemas.openxmlformats.org/officeDocument/2006/relationships/hyperlink" Target="https://unsplash.com/@visualbyfath?utm_source=unsplash&amp;utm_medium=referral&amp;utm_content=creditCopyText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"/>
          <p:cNvSpPr txBox="1">
            <a:spLocks noGrp="1"/>
          </p:cNvSpPr>
          <p:nvPr>
            <p:ph type="sldNum" idx="12"/>
          </p:nvPr>
        </p:nvSpPr>
        <p:spPr>
          <a:xfrm>
            <a:off x="11409045" y="11977568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defTabSz="1219170"/>
            <a:fld id="{00000000-1234-1234-1234-123412341234}" type="slidenum">
              <a:rPr lang="en-GB" kern="0">
                <a:solidFill>
                  <a:srgbClr val="000000"/>
                </a:solidFill>
              </a:rPr>
              <a:pPr defTabSz="1219170"/>
              <a:t>1</a:t>
            </a:fld>
            <a:endParaRPr kern="0">
              <a:solidFill>
                <a:srgbClr val="000000"/>
              </a:solidFill>
            </a:endParaRPr>
          </a:p>
        </p:txBody>
      </p:sp>
      <p:pic>
        <p:nvPicPr>
          <p:cNvPr id="63" name="Google Shape;63;p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91949" y="69501"/>
            <a:ext cx="1814967" cy="1075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rcRect/>
          <a:stretch/>
        </p:blipFill>
        <p:spPr>
          <a:xfrm>
            <a:off x="480001" y="2023743"/>
            <a:ext cx="4101624" cy="2721512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"/>
          <p:cNvSpPr txBox="1">
            <a:spLocks noGrp="1"/>
          </p:cNvSpPr>
          <p:nvPr>
            <p:ph type="title"/>
          </p:nvPr>
        </p:nvSpPr>
        <p:spPr>
          <a:xfrm>
            <a:off x="5176059" y="1306001"/>
            <a:ext cx="6535941" cy="3236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GB" sz="2400" b="0" dirty="0">
                <a:solidFill>
                  <a:srgbClr val="00A000"/>
                </a:solidFill>
              </a:rPr>
              <a:t>Developing AI literacy with the </a:t>
            </a:r>
            <a:r>
              <a:rPr lang="en-GB" sz="2400" b="0" dirty="0" err="1">
                <a:solidFill>
                  <a:srgbClr val="00A000"/>
                </a:solidFill>
              </a:rPr>
              <a:t>micro:bit</a:t>
            </a:r>
            <a:br>
              <a:rPr lang="en-GB" sz="2400" b="0" dirty="0">
                <a:solidFill>
                  <a:srgbClr val="00A000"/>
                </a:solidFill>
              </a:rPr>
            </a:br>
            <a:br>
              <a:rPr lang="en-GB" sz="3200" dirty="0"/>
            </a:br>
            <a:r>
              <a:rPr lang="en-GB" sz="3200" b="0" dirty="0"/>
              <a:t>Lesson 2</a:t>
            </a:r>
            <a:br>
              <a:rPr lang="en-GB" sz="4800" dirty="0"/>
            </a:br>
            <a:r>
              <a:rPr lang="en-GB" sz="4800" dirty="0"/>
              <a:t>Exploring AI: the importance of data</a:t>
            </a:r>
            <a:endParaRPr dirty="0"/>
          </a:p>
        </p:txBody>
      </p:sp>
      <p:sp>
        <p:nvSpPr>
          <p:cNvPr id="61" name="Google Shape;61;p1"/>
          <p:cNvSpPr txBox="1"/>
          <p:nvPr/>
        </p:nvSpPr>
        <p:spPr>
          <a:xfrm>
            <a:off x="6224000" y="5456039"/>
            <a:ext cx="5488000" cy="1230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defTabSz="1219170">
              <a:buClr>
                <a:srgbClr val="000000"/>
              </a:buClr>
              <a:buSzPts val="800"/>
            </a:pPr>
            <a:r>
              <a:rPr lang="en-GB" sz="1333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Updated July 2026. Visit </a:t>
            </a:r>
            <a:r>
              <a:rPr lang="en-GB" sz="1333" kern="0" dirty="0">
                <a:solidFill>
                  <a:srgbClr val="000000"/>
                </a:solidFill>
                <a:latin typeface="Arial"/>
                <a:cs typeface="Arial"/>
                <a:sym typeface="Arial"/>
                <a:hlinkClick r:id="rId5"/>
              </a:rPr>
              <a:t>https://microbit.org/teach/</a:t>
            </a:r>
            <a:r>
              <a:rPr lang="en-GB" sz="1333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for the most up-to-date resources.</a:t>
            </a:r>
          </a:p>
          <a:p>
            <a:pPr defTabSz="1219170">
              <a:buClr>
                <a:srgbClr val="000000"/>
              </a:buClr>
              <a:buSzPts val="800"/>
            </a:pPr>
            <a:endParaRPr lang="en-GB" sz="1333" kern="0" dirty="0">
              <a:solidFill>
                <a:srgbClr val="00A000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  <a:buSzPts val="800"/>
            </a:pPr>
            <a:r>
              <a:rPr lang="en-GB" sz="1333" kern="0" dirty="0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This content is published by the Micro:bit Educational Foundation under a </a:t>
            </a:r>
            <a:r>
              <a:rPr lang="en-GB" sz="1333" u="sng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Creative Commons Attribution-ShareAlike 4.0 International (CC BY-SA 4.0)</a:t>
            </a:r>
            <a:r>
              <a:rPr lang="en-GB" sz="1333" kern="0" dirty="0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333" kern="0" dirty="0">
              <a:solidFill>
                <a:srgbClr val="00A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>
          <a:extLst>
            <a:ext uri="{FF2B5EF4-FFF2-40B4-BE49-F238E27FC236}">
              <a16:creationId xmlns:a16="http://schemas.microsoft.com/office/drawing/2014/main" id="{C2B664A2-347D-7DB4-C17E-A4EF1BDE34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12CB5F5-ECB9-7CCA-CE48-8E6E8ADD3D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8367" y="19670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2" name="Google Shape;93;p4">
            <a:extLst>
              <a:ext uri="{FF2B5EF4-FFF2-40B4-BE49-F238E27FC236}">
                <a16:creationId xmlns:a16="http://schemas.microsoft.com/office/drawing/2014/main" id="{B58C21A6-9995-EC4D-F5C0-4CF88FF62D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53450" y="12553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marR="0" lvl="0" indent="-179489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rgbClr val="CC036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Think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CC0364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14">
            <a:extLst>
              <a:ext uri="{FF2B5EF4-FFF2-40B4-BE49-F238E27FC236}">
                <a16:creationId xmlns:a16="http://schemas.microsoft.com/office/drawing/2014/main" id="{47093395-FEBB-2827-2B77-CF87ECB214A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99931" y="125533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AI systems need training data 3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26" name="Google Shape;126;p14">
            <a:extLst>
              <a:ext uri="{FF2B5EF4-FFF2-40B4-BE49-F238E27FC236}">
                <a16:creationId xmlns:a16="http://schemas.microsoft.com/office/drawing/2014/main" id="{EB2BD726-D33E-5E20-7171-21ABB38A72B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51586" y="1425047"/>
            <a:ext cx="7645428" cy="914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114999"/>
              </a:lnSpc>
              <a:buNone/>
            </a:pPr>
            <a:r>
              <a:rPr lang="en-GB" sz="2400" dirty="0">
                <a:solidFill>
                  <a:srgbClr val="000000"/>
                </a:solidFill>
              </a:rPr>
              <a:t>How does the chatbot ‘know’ what a cat looks like?</a:t>
            </a:r>
          </a:p>
        </p:txBody>
      </p:sp>
      <p:pic>
        <p:nvPicPr>
          <p:cNvPr id="2" name="Picture 1" descr="Diagram ‘Data goes in - patterns are built - outputs come out’. ">
            <a:extLst>
              <a:ext uri="{FF2B5EF4-FFF2-40B4-BE49-F238E27FC236}">
                <a16:creationId xmlns:a16="http://schemas.microsoft.com/office/drawing/2014/main" id="{93AB5620-9E12-74FA-7669-B925FC4AB6F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78367" y="2398499"/>
            <a:ext cx="11350384" cy="11826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73D316F-4392-E389-E941-083ABC1CE288}"/>
              </a:ext>
            </a:extLst>
          </p:cNvPr>
          <p:cNvSpPr txBox="1"/>
          <p:nvPr/>
        </p:nvSpPr>
        <p:spPr>
          <a:xfrm>
            <a:off x="245329" y="3429000"/>
            <a:ext cx="3091218" cy="132343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70C0"/>
                </a:solidFill>
              </a:rPr>
              <a:t>The system has been trained on lots of image data – photos and drawings of cats.</a:t>
            </a:r>
          </a:p>
        </p:txBody>
      </p:sp>
      <p:pic>
        <p:nvPicPr>
          <p:cNvPr id="5" name="Picture 4" descr="Illustration of a computer with a prompt ‘Draw a cat’ on the screen. ">
            <a:extLst>
              <a:ext uri="{FF2B5EF4-FFF2-40B4-BE49-F238E27FC236}">
                <a16:creationId xmlns:a16="http://schemas.microsoft.com/office/drawing/2014/main" id="{3DC3DA27-1704-74D3-284C-A2FCF0D366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9409" y="3491165"/>
            <a:ext cx="1567059" cy="1225959"/>
          </a:xfrm>
          <a:prstGeom prst="rect">
            <a:avLst/>
          </a:prstGeom>
        </p:spPr>
      </p:pic>
      <p:pic>
        <p:nvPicPr>
          <p:cNvPr id="6" name="Picture 5" descr="Illustration of a computer with a drawing of a cat on it. ">
            <a:extLst>
              <a:ext uri="{FF2B5EF4-FFF2-40B4-BE49-F238E27FC236}">
                <a16:creationId xmlns:a16="http://schemas.microsoft.com/office/drawing/2014/main" id="{FE64065F-624F-36B5-6B88-8C5B3BD668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23040" y="3491165"/>
            <a:ext cx="1567059" cy="1063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193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>
          <a:extLst>
            <a:ext uri="{FF2B5EF4-FFF2-40B4-BE49-F238E27FC236}">
              <a16:creationId xmlns:a16="http://schemas.microsoft.com/office/drawing/2014/main" id="{FC650664-BF7B-E4D8-EB26-3890BFE4C0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4">
            <a:extLst>
              <a:ext uri="{FF2B5EF4-FFF2-40B4-BE49-F238E27FC236}">
                <a16:creationId xmlns:a16="http://schemas.microsoft.com/office/drawing/2014/main" id="{0FA3426B-ED54-EA42-0913-D180A0ABFAA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99931" y="125533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AI systems need training data 4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26" name="Google Shape;126;p14">
            <a:extLst>
              <a:ext uri="{FF2B5EF4-FFF2-40B4-BE49-F238E27FC236}">
                <a16:creationId xmlns:a16="http://schemas.microsoft.com/office/drawing/2014/main" id="{03EBE7A1-9527-48BC-57FC-2E64B6B6B61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78367" y="1446925"/>
            <a:ext cx="7859820" cy="935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114999"/>
              </a:lnSpc>
              <a:buNone/>
            </a:pPr>
            <a:r>
              <a:rPr lang="en-GB" sz="2400" dirty="0">
                <a:solidFill>
                  <a:srgbClr val="000000"/>
                </a:solidFill>
              </a:rPr>
              <a:t>How does the smartwatch identify when you’re running?</a:t>
            </a:r>
          </a:p>
        </p:txBody>
      </p:sp>
      <p:pic>
        <p:nvPicPr>
          <p:cNvPr id="2" name="Picture 1" descr="Diagram ‘Data goes in - patterns are built - outputs come out’. ">
            <a:extLst>
              <a:ext uri="{FF2B5EF4-FFF2-40B4-BE49-F238E27FC236}">
                <a16:creationId xmlns:a16="http://schemas.microsoft.com/office/drawing/2014/main" id="{82B36927-C46E-B2F6-80AE-D18D41633F0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78367" y="2398499"/>
            <a:ext cx="11350384" cy="1182623"/>
          </a:xfrm>
          <a:prstGeom prst="rect">
            <a:avLst/>
          </a:prstGeom>
        </p:spPr>
      </p:pic>
      <p:pic>
        <p:nvPicPr>
          <p:cNvPr id="7" name="Picture 6" descr="A girl running while wearing a smartwatch. ">
            <a:extLst>
              <a:ext uri="{FF2B5EF4-FFF2-40B4-BE49-F238E27FC236}">
                <a16:creationId xmlns:a16="http://schemas.microsoft.com/office/drawing/2014/main" id="{BC89131F-A7AF-5337-A8D3-B8243EE57B0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421981" y="3643561"/>
            <a:ext cx="2680955" cy="1542222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A7ADA41B-BAF4-535F-2BA5-591248EE3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8367" y="19670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2" name="Google Shape;93;p4">
            <a:extLst>
              <a:ext uri="{FF2B5EF4-FFF2-40B4-BE49-F238E27FC236}">
                <a16:creationId xmlns:a16="http://schemas.microsoft.com/office/drawing/2014/main" id="{C6DB2DB0-0328-4D58-83EA-AE277852A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53450" y="12553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marR="0" lvl="0" indent="-179489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rgbClr val="CC036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Think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CC0364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29607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>
          <a:extLst>
            <a:ext uri="{FF2B5EF4-FFF2-40B4-BE49-F238E27FC236}">
              <a16:creationId xmlns:a16="http://schemas.microsoft.com/office/drawing/2014/main" id="{E3CC888E-A9F8-6231-6176-D32FC6865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4">
            <a:extLst>
              <a:ext uri="{FF2B5EF4-FFF2-40B4-BE49-F238E27FC236}">
                <a16:creationId xmlns:a16="http://schemas.microsoft.com/office/drawing/2014/main" id="{913854EC-5643-BDBE-5F2D-3D9CC508ABF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99931" y="125533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AI systems need training data 5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26" name="Google Shape;126;p14">
            <a:extLst>
              <a:ext uri="{FF2B5EF4-FFF2-40B4-BE49-F238E27FC236}">
                <a16:creationId xmlns:a16="http://schemas.microsoft.com/office/drawing/2014/main" id="{8316D693-D326-9069-2520-EC8737A514D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78367" y="1446925"/>
            <a:ext cx="8302562" cy="935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114999"/>
              </a:lnSpc>
              <a:buNone/>
            </a:pPr>
            <a:r>
              <a:rPr lang="en-GB" sz="2400" dirty="0">
                <a:solidFill>
                  <a:srgbClr val="000000"/>
                </a:solidFill>
              </a:rPr>
              <a:t>How does the smartwatch identify when you’re running?</a:t>
            </a:r>
          </a:p>
        </p:txBody>
      </p:sp>
      <p:pic>
        <p:nvPicPr>
          <p:cNvPr id="2" name="Picture 1" descr="Diagram ‘Data goes in - patterns are built - outputs come out’. ">
            <a:extLst>
              <a:ext uri="{FF2B5EF4-FFF2-40B4-BE49-F238E27FC236}">
                <a16:creationId xmlns:a16="http://schemas.microsoft.com/office/drawing/2014/main" id="{430E6C82-EFB9-8117-289E-F26F538F10D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78367" y="2382282"/>
            <a:ext cx="11350384" cy="1182623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E6106D8-382F-7A43-3035-7426E1CBD9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8367" y="19670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2" name="Google Shape;93;p4">
            <a:extLst>
              <a:ext uri="{FF2B5EF4-FFF2-40B4-BE49-F238E27FC236}">
                <a16:creationId xmlns:a16="http://schemas.microsoft.com/office/drawing/2014/main" id="{C2CCEC0A-E505-0043-B7B1-40B33AF081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53450" y="12553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marR="0" lvl="0" indent="-179489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rgbClr val="CC036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Think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CC0364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61B8EA-301D-4686-CBAB-EA7C7413082D}"/>
              </a:ext>
            </a:extLst>
          </p:cNvPr>
          <p:cNvSpPr txBox="1"/>
          <p:nvPr/>
        </p:nvSpPr>
        <p:spPr>
          <a:xfrm>
            <a:off x="265462" y="3429000"/>
            <a:ext cx="3091218" cy="163121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0070C0"/>
                </a:solidFill>
              </a:rPr>
              <a:t>The system has been trained on lots of movement data – running data samples from different people. </a:t>
            </a:r>
          </a:p>
        </p:txBody>
      </p:sp>
      <p:pic>
        <p:nvPicPr>
          <p:cNvPr id="4" name="Picture 3" descr="A girl’s arm - she is wearing a smartwatch. ">
            <a:extLst>
              <a:ext uri="{FF2B5EF4-FFF2-40B4-BE49-F238E27FC236}">
                <a16:creationId xmlns:a16="http://schemas.microsoft.com/office/drawing/2014/main" id="{CD0947C6-8E9D-EF24-84FB-60744990F3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4010" y="3862262"/>
            <a:ext cx="1166091" cy="900597"/>
          </a:xfrm>
          <a:prstGeom prst="rect">
            <a:avLst/>
          </a:prstGeom>
        </p:spPr>
      </p:pic>
      <p:pic>
        <p:nvPicPr>
          <p:cNvPr id="5" name="Picture 4" descr="A girl running. ">
            <a:extLst>
              <a:ext uri="{FF2B5EF4-FFF2-40B4-BE49-F238E27FC236}">
                <a16:creationId xmlns:a16="http://schemas.microsoft.com/office/drawing/2014/main" id="{A5B7FF03-1355-0168-6151-C41A643A5A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5184" y="3432511"/>
            <a:ext cx="1325447" cy="186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3110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>
          <a:extLst>
            <a:ext uri="{FF2B5EF4-FFF2-40B4-BE49-F238E27FC236}">
              <a16:creationId xmlns:a16="http://schemas.microsoft.com/office/drawing/2014/main" id="{5A6094A8-8CDB-EDB8-5627-F3EE42CDB8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8E3BEC3-43CB-14C2-5283-7292E6957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5542" y="457203"/>
            <a:ext cx="6149118" cy="927885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Let’s start at the beginning…</a:t>
            </a:r>
            <a:br>
              <a:rPr lang="en-US" dirty="0">
                <a:solidFill>
                  <a:srgbClr val="CE0364"/>
                </a:solidFill>
              </a:rPr>
            </a:br>
            <a:endParaRPr lang="en-US" dirty="0"/>
          </a:p>
        </p:txBody>
      </p:sp>
      <p:pic>
        <p:nvPicPr>
          <p:cNvPr id="3" name="Graphic 16">
            <a:extLst>
              <a:ext uri="{FF2B5EF4-FFF2-40B4-BE49-F238E27FC236}">
                <a16:creationId xmlns:a16="http://schemas.microsoft.com/office/drawing/2014/main" id="{71BBFDC3-9082-85D6-C6A1-21A0617D28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640000">
            <a:off x="699078" y="3168100"/>
            <a:ext cx="744709" cy="701045"/>
          </a:xfrm>
          <a:prstGeom prst="rect">
            <a:avLst/>
          </a:prstGeom>
        </p:spPr>
      </p:pic>
      <p:pic>
        <p:nvPicPr>
          <p:cNvPr id="9" name="Picture 8" descr="Diagram with ‘Data goes in’ circled. ">
            <a:extLst>
              <a:ext uri="{FF2B5EF4-FFF2-40B4-BE49-F238E27FC236}">
                <a16:creationId xmlns:a16="http://schemas.microsoft.com/office/drawing/2014/main" id="{8AB80EED-1E24-B70B-E783-DEBCF3BC5D9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580882" y="3091825"/>
            <a:ext cx="10176177" cy="1060279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05A980D5-92B0-8C11-47EE-38E4200CCF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525980" y="2818262"/>
            <a:ext cx="2393027" cy="1374045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" name="Google Shape;126;p14">
            <a:extLst>
              <a:ext uri="{FF2B5EF4-FFF2-40B4-BE49-F238E27FC236}">
                <a16:creationId xmlns:a16="http://schemas.microsoft.com/office/drawing/2014/main" id="{3EA263A8-5CFE-DFB7-0157-2BCD3C37A3DA}"/>
              </a:ext>
            </a:extLst>
          </p:cNvPr>
          <p:cNvSpPr txBox="1">
            <a:spLocks/>
          </p:cNvSpPr>
          <p:nvPr/>
        </p:nvSpPr>
        <p:spPr>
          <a:xfrm>
            <a:off x="309287" y="1763679"/>
            <a:ext cx="11573425" cy="1827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14999"/>
              </a:lnSpc>
            </a:pPr>
            <a:r>
              <a:rPr lang="en-GB" sz="2400" kern="0" dirty="0"/>
              <a:t>To understand how an AI system works, let’s start at the beginning, with data.</a:t>
            </a:r>
          </a:p>
          <a:p>
            <a:pPr>
              <a:lnSpc>
                <a:spcPct val="114999"/>
              </a:lnSpc>
            </a:pPr>
            <a:endParaRPr lang="en-GB" sz="2400" kern="0" dirty="0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85898CFA-DC07-B4CD-A804-FA6A3FE19C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10" name="Google Shape;93;p4">
            <a:extLst>
              <a:ext uri="{FF2B5EF4-FFF2-40B4-BE49-F238E27FC236}">
                <a16:creationId xmlns:a16="http://schemas.microsoft.com/office/drawing/2014/main" id="{83BD3B40-1591-B862-0057-0D1BAFB078EB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116510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90E5D4B6-6F5A-EB84-2E7C-6474CA96B2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3ECF2E5-7B35-C7E4-4AD6-1587ABCC5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89879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Data sorting challenge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31F5257-B6B7-ACDD-97DF-DD26B734462A}"/>
              </a:ext>
            </a:extLst>
          </p:cNvPr>
          <p:cNvSpPr txBox="1">
            <a:spLocks/>
          </p:cNvSpPr>
          <p:nvPr/>
        </p:nvSpPr>
        <p:spPr>
          <a:xfrm>
            <a:off x="822602" y="1844906"/>
            <a:ext cx="9504823" cy="270912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667" kern="0" dirty="0"/>
              <a:t>You are going to work in small groups to take on the role of the AI system.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667" kern="0" dirty="0"/>
              <a:t>Your challenge today is to be as efficient and speedy as an AI system when </a:t>
            </a:r>
            <a:r>
              <a:rPr lang="en-GB" sz="2667" b="1" kern="0" dirty="0"/>
              <a:t>you </a:t>
            </a:r>
            <a:r>
              <a:rPr lang="en-GB" sz="2667" kern="0" dirty="0"/>
              <a:t>sort some unknown data.</a:t>
            </a:r>
            <a:endParaRPr lang="en-US" sz="2667" kern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74AA12-DB1B-965B-3556-6DA2BC4CD1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31237" y="4962044"/>
            <a:ext cx="1327305" cy="1082043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EAECA215-B183-B02B-91BB-D4D87A437A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9" name="Google Shape;93;p4">
            <a:extLst>
              <a:ext uri="{FF2B5EF4-FFF2-40B4-BE49-F238E27FC236}">
                <a16:creationId xmlns:a16="http://schemas.microsoft.com/office/drawing/2014/main" id="{FBFAF8BE-350F-A931-6FCC-B7F3DAA2D961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75;p2">
            <a:extLst>
              <a:ext uri="{FF2B5EF4-FFF2-40B4-BE49-F238E27FC236}">
                <a16:creationId xmlns:a16="http://schemas.microsoft.com/office/drawing/2014/main" id="{871A1C58-D525-6F08-90EA-7531BD8F3EB8}"/>
              </a:ext>
            </a:extLst>
          </p:cNvPr>
          <p:cNvSpPr txBox="1">
            <a:spLocks/>
          </p:cNvSpPr>
          <p:nvPr/>
        </p:nvSpPr>
        <p:spPr>
          <a:xfrm>
            <a:off x="2281667" y="290997"/>
            <a:ext cx="6754757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219170">
              <a:buClr>
                <a:srgbClr val="00A000"/>
              </a:buClr>
            </a:pPr>
            <a:r>
              <a:rPr lang="en-GB" sz="3200" kern="0" dirty="0">
                <a:solidFill>
                  <a:srgbClr val="000000"/>
                </a:solidFill>
              </a:rPr>
              <a:t>Data sorting challenge</a:t>
            </a:r>
          </a:p>
        </p:txBody>
      </p:sp>
    </p:spTree>
    <p:extLst>
      <p:ext uri="{BB962C8B-B14F-4D97-AF65-F5344CB8AC3E}">
        <p14:creationId xmlns:p14="http://schemas.microsoft.com/office/powerpoint/2010/main" val="13609190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5113CF3-CCEE-AA50-B5F6-E2D7769C0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-960000"/>
            <a:ext cx="7406400" cy="960000"/>
          </a:xfrm>
        </p:spPr>
        <p:txBody>
          <a:bodyPr spcFirstLastPara="1" wrap="square" lIns="0" tIns="240000" rIns="0" bIns="24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Think Can you sort data?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CF1FDE1-FCA9-6DB3-5EA5-29D4F2DAE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Google Shape;93;p4">
            <a:extLst>
              <a:ext uri="{FF2B5EF4-FFF2-40B4-BE49-F238E27FC236}">
                <a16:creationId xmlns:a16="http://schemas.microsoft.com/office/drawing/2014/main" id="{5DA4E486-84BC-CBDF-DDB2-D02DAA5F5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27386" y="287225"/>
            <a:ext cx="3807583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Can you sort data?</a:t>
            </a:r>
            <a:endParaRPr lang="en-US" sz="3200" b="1" kern="0">
              <a:solidFill>
                <a:srgbClr val="CE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Picture 1" descr="Card sorting activity">
            <a:extLst>
              <a:ext uri="{FF2B5EF4-FFF2-40B4-BE49-F238E27FC236}">
                <a16:creationId xmlns:a16="http://schemas.microsoft.com/office/drawing/2014/main" id="{27FA3D4F-F484-B152-7BAD-0A80D43487F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659" y="1600382"/>
            <a:ext cx="3044165" cy="392966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5303200-DF30-DA1C-753E-F64B57A33537}"/>
              </a:ext>
            </a:extLst>
          </p:cNvPr>
          <p:cNvSpPr txBox="1">
            <a:spLocks/>
          </p:cNvSpPr>
          <p:nvPr/>
        </p:nvSpPr>
        <p:spPr>
          <a:xfrm>
            <a:off x="3913709" y="1496787"/>
            <a:ext cx="7342143" cy="413684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80990" indent="-380990" defTabSz="1219170"/>
            <a:r>
              <a:rPr lang="en-GB" sz="2133" u="sng" kern="0" dirty="0"/>
              <a:t>Sorting card activity instructions:</a:t>
            </a:r>
            <a:endParaRPr lang="en-US" sz="2133" u="sng" kern="0" dirty="0"/>
          </a:p>
          <a:p>
            <a:pPr marL="304792" indent="-186262" defTabSz="1219170"/>
            <a:endParaRPr lang="en-US" sz="2133" kern="0" dirty="0"/>
          </a:p>
          <a:p>
            <a:pPr marL="457200" indent="-457200" defTabSz="1219170">
              <a:buAutoNum type="arabicPeriod"/>
            </a:pPr>
            <a:r>
              <a:rPr lang="en-GB" sz="2133" b="1" kern="0" dirty="0"/>
              <a:t>Look closely </a:t>
            </a:r>
            <a:r>
              <a:rPr lang="en-GB" sz="2133" kern="0" dirty="0"/>
              <a:t>at the cards. Each one shows a data sample.</a:t>
            </a:r>
          </a:p>
          <a:p>
            <a:pPr marL="457200" indent="-457200" defTabSz="1219170">
              <a:buAutoNum type="arabicPeriod"/>
            </a:pPr>
            <a:endParaRPr lang="en-GB" sz="2133" kern="0" dirty="0"/>
          </a:p>
          <a:p>
            <a:pPr marL="457200" indent="-457200" defTabSz="1219170">
              <a:buAutoNum type="arabicPeriod"/>
            </a:pPr>
            <a:r>
              <a:rPr lang="en-GB" sz="2133" kern="0" dirty="0"/>
              <a:t>Keep the ‘x’ in the top right corner so you know you have the sample the correct way up.</a:t>
            </a:r>
            <a:endParaRPr lang="en-US" sz="2133" kern="0" dirty="0"/>
          </a:p>
          <a:p>
            <a:pPr marL="499521" indent="-380990" defTabSz="1219170"/>
            <a:endParaRPr lang="en-US" sz="2133" kern="0" dirty="0"/>
          </a:p>
          <a:p>
            <a:pPr marL="380990" indent="-380990" defTabSz="1219170"/>
            <a:r>
              <a:rPr lang="en-GB" sz="2133" kern="0" dirty="0"/>
              <a:t>2. </a:t>
            </a:r>
            <a:r>
              <a:rPr lang="en-GB" sz="2133" b="1" kern="0" dirty="0"/>
              <a:t>Discuss</a:t>
            </a:r>
            <a:r>
              <a:rPr lang="en-GB" sz="2133" kern="0" dirty="0"/>
              <a:t> any patterns or differences between the data samples.</a:t>
            </a:r>
            <a:endParaRPr lang="en-US" sz="2133" kern="0" dirty="0"/>
          </a:p>
          <a:p>
            <a:pPr marL="380990" indent="-380990" defTabSz="1219170"/>
            <a:endParaRPr lang="en-US" sz="2133" kern="0" dirty="0"/>
          </a:p>
          <a:p>
            <a:pPr marL="380990" indent="-380990" defTabSz="1219170"/>
            <a:r>
              <a:rPr lang="en-GB" sz="2133" kern="0" dirty="0"/>
              <a:t>3. Work together to </a:t>
            </a:r>
            <a:r>
              <a:rPr lang="en-GB" sz="2133" b="1" kern="0" dirty="0"/>
              <a:t>quickly</a:t>
            </a:r>
            <a:r>
              <a:rPr lang="en-GB" sz="2133" kern="0" dirty="0"/>
              <a:t> </a:t>
            </a:r>
            <a:r>
              <a:rPr lang="en-GB" sz="2133" b="1" kern="0" dirty="0"/>
              <a:t>sort </a:t>
            </a:r>
            <a:r>
              <a:rPr lang="en-GB" sz="2133" kern="0" dirty="0"/>
              <a:t>them into different groups.</a:t>
            </a:r>
            <a:endParaRPr lang="en-US" sz="2133" kern="0" dirty="0"/>
          </a:p>
          <a:p>
            <a:pPr marL="186262" defTabSz="1219170">
              <a:lnSpc>
                <a:spcPct val="114999"/>
              </a:lnSpc>
            </a:pPr>
            <a:endParaRPr lang="en-US" sz="1867" kern="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>
          <a:extLst>
            <a:ext uri="{FF2B5EF4-FFF2-40B4-BE49-F238E27FC236}">
              <a16:creationId xmlns:a16="http://schemas.microsoft.com/office/drawing/2014/main" id="{F95434E5-A9C5-7FD5-DB8B-B41509298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A0F81-3FA1-F9AC-A009-6D6BE2C32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48521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Think Can you sort data?</a:t>
            </a:r>
            <a:r>
              <a:rPr lang="en-US" baseline="0" dirty="0">
                <a:solidFill>
                  <a:schemeClr val="bg1">
                    <a:lumMod val="95000"/>
                  </a:schemeClr>
                </a:solidFill>
              </a:rPr>
              <a:t> Continued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00B30BE5-7BE9-EC8E-9B07-0FC357B20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8" name="Google Shape;93;p4">
            <a:extLst>
              <a:ext uri="{FF2B5EF4-FFF2-40B4-BE49-F238E27FC236}">
                <a16:creationId xmlns:a16="http://schemas.microsoft.com/office/drawing/2014/main" id="{A68E3F2A-2949-2608-FAC2-A85B94D4704F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3">
            <a:extLst>
              <a:ext uri="{FF2B5EF4-FFF2-40B4-BE49-F238E27FC236}">
                <a16:creationId xmlns:a16="http://schemas.microsoft.com/office/drawing/2014/main" id="{7C7BA9E8-EED3-828D-C354-97CBB10DCC35}"/>
              </a:ext>
            </a:extLst>
          </p:cNvPr>
          <p:cNvSpPr/>
          <p:nvPr/>
        </p:nvSpPr>
        <p:spPr>
          <a:xfrm>
            <a:off x="2227386" y="287225"/>
            <a:ext cx="3807583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>
              <a:lnSpc>
                <a:spcPct val="90000"/>
              </a:lnSpc>
              <a:buSzPts val="2800"/>
            </a:pPr>
            <a:r>
              <a:rPr lang="en-GB" sz="3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 you sort data</a:t>
            </a:r>
            <a:r>
              <a:rPr lang="en-GB" sz="32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lang="en-US" sz="3200" b="1">
              <a:solidFill>
                <a:srgbClr val="CE0364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12" name="Picture 11" descr="Data card">
            <a:extLst>
              <a:ext uri="{FF2B5EF4-FFF2-40B4-BE49-F238E27FC236}">
                <a16:creationId xmlns:a16="http://schemas.microsoft.com/office/drawing/2014/main" id="{26037708-4A92-CD56-D577-D503B074CF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36" y="1313110"/>
            <a:ext cx="2129465" cy="126246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2F35073-F4D9-14E1-17BC-246708C535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2671" y="1215111"/>
            <a:ext cx="2129465" cy="128515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B79F05C-E513-C4FC-0820-88B0FEBD0F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6851" y="1298331"/>
            <a:ext cx="2120251" cy="13147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3EA75EC-D340-90AE-1605-54946C74C1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1031" y="839271"/>
            <a:ext cx="2120251" cy="132327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92503CFA-9639-F2A8-9777-F704978F21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3141" y="1094209"/>
            <a:ext cx="2183551" cy="129832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4F9866B-5B63-14C1-1A80-3E88C33966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020" y="2824857"/>
            <a:ext cx="2068480" cy="124275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8C27257-150D-AAAF-71D4-2CACE1992B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6149" y="2971810"/>
            <a:ext cx="2024623" cy="124275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6E67894E-C852-81CB-4B4F-434CA57962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2479" y="2756696"/>
            <a:ext cx="2024623" cy="12083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B5445C1-1B21-5DBC-22C8-8540C79A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1750" y="2392537"/>
            <a:ext cx="2096743" cy="128972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160ED5D-7F70-434A-6E2A-5324C9B8A9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75228" y="2563340"/>
            <a:ext cx="2120251" cy="131983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69445176-E2A1-BCA4-B062-F621EB4CA4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547" y="4214566"/>
            <a:ext cx="2068480" cy="125763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33D239C-21A8-7027-D11E-2416416614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17041" y="4831872"/>
            <a:ext cx="2068480" cy="1250899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01F36B4D-1623-5716-4570-FB1BE521B0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0091" y="4106192"/>
            <a:ext cx="2040940" cy="1250899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451F85B-FA13-A642-9507-16043AFB48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3345" y="3895414"/>
            <a:ext cx="2096743" cy="127627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75560E6-3F52-ABB0-B3DF-16402F164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8197" y="4044122"/>
            <a:ext cx="2148495" cy="1312969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2D3ECE19-41C7-A38C-8D6A-99D089025319}"/>
              </a:ext>
            </a:extLst>
          </p:cNvPr>
          <p:cNvSpPr txBox="1"/>
          <p:nvPr/>
        </p:nvSpPr>
        <p:spPr>
          <a:xfrm>
            <a:off x="6541750" y="5985934"/>
            <a:ext cx="5150717" cy="380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70" dirty="0"/>
              <a:t>Exit slide-show mode to sort cards on screen.</a:t>
            </a:r>
          </a:p>
        </p:txBody>
      </p:sp>
    </p:spTree>
    <p:extLst>
      <p:ext uri="{BB962C8B-B14F-4D97-AF65-F5344CB8AC3E}">
        <p14:creationId xmlns:p14="http://schemas.microsoft.com/office/powerpoint/2010/main" val="40699746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342D16B1-DD77-710E-EA16-825C8A5B4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46AA0D5-ABD6-E828-7AFD-8018281C0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-960000"/>
            <a:ext cx="7406400" cy="960000"/>
          </a:xfrm>
        </p:spPr>
        <p:txBody>
          <a:bodyPr spcFirstLastPara="1" wrap="square" lIns="0" tIns="240000" rIns="0" bIns="24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Sorted or grouped data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74659EF-7672-896D-0E88-3AE213A8B6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27C7D9EA-6F46-F080-956F-0C35EBE8090C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22B8BD82-6EA2-B7DA-6872-22F1605A343B}"/>
              </a:ext>
            </a:extLst>
          </p:cNvPr>
          <p:cNvSpPr/>
          <p:nvPr/>
        </p:nvSpPr>
        <p:spPr>
          <a:xfrm>
            <a:off x="2227386" y="273307"/>
            <a:ext cx="555066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Sorted or grouped data</a:t>
            </a:r>
            <a:endParaRPr lang="en-US" sz="32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1EB181CA-329A-BB27-BD7A-80E239948311}"/>
              </a:ext>
            </a:extLst>
          </p:cNvPr>
          <p:cNvSpPr txBox="1">
            <a:spLocks/>
          </p:cNvSpPr>
          <p:nvPr/>
        </p:nvSpPr>
        <p:spPr>
          <a:xfrm>
            <a:off x="504188" y="1709611"/>
            <a:ext cx="4853259" cy="374630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Here is one way this data could have been sorted.</a:t>
            </a:r>
          </a:p>
          <a:p>
            <a:pPr marL="186262" defTabSz="1219170">
              <a:lnSpc>
                <a:spcPct val="114999"/>
              </a:lnSpc>
            </a:pPr>
            <a:endParaRPr lang="en-GB" sz="2133" kern="0" dirty="0"/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You may have grouped the cards differently.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A651218-F2F8-16A0-AC46-56FA781E36BA}"/>
              </a:ext>
            </a:extLst>
          </p:cNvPr>
          <p:cNvSpPr txBox="1"/>
          <p:nvPr/>
        </p:nvSpPr>
        <p:spPr>
          <a:xfrm>
            <a:off x="5994401" y="1250218"/>
            <a:ext cx="110744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Group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213232-785C-5399-109F-B2C934042A4F}"/>
              </a:ext>
            </a:extLst>
          </p:cNvPr>
          <p:cNvSpPr txBox="1"/>
          <p:nvPr/>
        </p:nvSpPr>
        <p:spPr>
          <a:xfrm>
            <a:off x="7599681" y="1250218"/>
            <a:ext cx="110744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Group 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DFFFA43-467A-9D48-1152-5546AEC822CF}"/>
              </a:ext>
            </a:extLst>
          </p:cNvPr>
          <p:cNvSpPr txBox="1"/>
          <p:nvPr/>
        </p:nvSpPr>
        <p:spPr>
          <a:xfrm>
            <a:off x="9103361" y="1250217"/>
            <a:ext cx="110744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Group 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520EEB-5126-25BA-D7F0-E82D82359356}"/>
              </a:ext>
            </a:extLst>
          </p:cNvPr>
          <p:cNvSpPr txBox="1"/>
          <p:nvPr/>
        </p:nvSpPr>
        <p:spPr>
          <a:xfrm>
            <a:off x="10607041" y="1274729"/>
            <a:ext cx="110744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Group 4</a:t>
            </a:r>
          </a:p>
        </p:txBody>
      </p:sp>
      <p:pic>
        <p:nvPicPr>
          <p:cNvPr id="7" name="Picture 6" descr="Data sorting cards">
            <a:extLst>
              <a:ext uri="{FF2B5EF4-FFF2-40B4-BE49-F238E27FC236}">
                <a16:creationId xmlns:a16="http://schemas.microsoft.com/office/drawing/2014/main" id="{1BE444FC-C0F2-210E-2CA3-5005A45F63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8763" y="1709611"/>
            <a:ext cx="6099876" cy="401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3222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4B4100-C3C7-01E8-0622-8B5368482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-960000"/>
            <a:ext cx="7406400" cy="960000"/>
          </a:xfrm>
        </p:spPr>
        <p:txBody>
          <a:bodyPr spcFirstLastPara="1" wrap="square" lIns="0" tIns="240000" rIns="0" bIns="24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Create Your rules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896CE594-B851-4B38-C28F-0AC774E943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723197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4CBDF2BD-7DB8-A277-88F2-14AD2B3F4FF3}"/>
              </a:ext>
            </a:extLst>
          </p:cNvPr>
          <p:cNvSpPr/>
          <p:nvPr/>
        </p:nvSpPr>
        <p:spPr>
          <a:xfrm>
            <a:off x="679270" y="257983"/>
            <a:ext cx="1548116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4"/>
          <p:cNvSpPr/>
          <p:nvPr/>
        </p:nvSpPr>
        <p:spPr>
          <a:xfrm>
            <a:off x="2434107" y="300411"/>
            <a:ext cx="2840579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Your rules</a:t>
            </a:r>
            <a:endParaRPr sz="32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9643055-66C6-6D05-6EC7-324E4A77D8F2}"/>
              </a:ext>
            </a:extLst>
          </p:cNvPr>
          <p:cNvSpPr txBox="1">
            <a:spLocks/>
          </p:cNvSpPr>
          <p:nvPr/>
        </p:nvSpPr>
        <p:spPr>
          <a:xfrm>
            <a:off x="281654" y="1047880"/>
            <a:ext cx="7777085" cy="49384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219170"/>
            <a:endParaRPr lang="en-GB" sz="1867" kern="0" dirty="0"/>
          </a:p>
          <a:p>
            <a:pPr marL="304792" indent="-186262" defTabSz="1219170"/>
            <a:endParaRPr lang="en-GB" sz="2133" kern="0" dirty="0"/>
          </a:p>
          <a:p>
            <a:pPr marL="186262" defTabSz="1219170">
              <a:lnSpc>
                <a:spcPct val="114999"/>
              </a:lnSpc>
            </a:pPr>
            <a:r>
              <a:rPr lang="en-GB" sz="2667" b="1" kern="0" dirty="0">
                <a:solidFill>
                  <a:srgbClr val="E7645C"/>
                </a:solidFill>
              </a:rPr>
              <a:t>Why</a:t>
            </a:r>
            <a:r>
              <a:rPr lang="en-GB" sz="2667" kern="0" dirty="0"/>
              <a:t> did you group the cards the way you did?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r>
              <a:rPr lang="en-GB" sz="2667" kern="0" dirty="0"/>
              <a:t>Can you share some </a:t>
            </a:r>
            <a:r>
              <a:rPr lang="en-GB" sz="2667" b="1" kern="0" dirty="0">
                <a:solidFill>
                  <a:srgbClr val="E7645C"/>
                </a:solidFill>
              </a:rPr>
              <a:t>rules</a:t>
            </a:r>
            <a:r>
              <a:rPr lang="en-GB" sz="2667" kern="0" dirty="0"/>
              <a:t> that you used to create your ‘clusters’?</a:t>
            </a:r>
          </a:p>
          <a:p>
            <a:pPr marL="186262" defTabSz="1219170">
              <a:lnSpc>
                <a:spcPct val="114999"/>
              </a:lnSpc>
            </a:pPr>
            <a:endParaRPr lang="en-GB" sz="1800" i="1" kern="0" dirty="0"/>
          </a:p>
          <a:p>
            <a:pPr marL="186262" defTabSz="1219170">
              <a:lnSpc>
                <a:spcPct val="114999"/>
              </a:lnSpc>
            </a:pPr>
            <a:r>
              <a:rPr lang="en-GB" sz="2000" i="1" kern="0" dirty="0"/>
              <a:t>A rule is a simple sentence that describes why you put some data samples together.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r>
              <a:rPr lang="en-GB" sz="2667" kern="0" dirty="0"/>
              <a:t>Were there any cards that didn’t work with your rules? This type of data is called an ‘outlier’.</a:t>
            </a:r>
            <a:endParaRPr lang="en-US" sz="2667" kern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9F3168-136B-3DEE-F6D1-73B5C4EFCA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30741" y="1642496"/>
            <a:ext cx="2231409" cy="302320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574D1F98-105B-1A6D-0765-B82D13A39D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9BE3802C-C171-A68D-418F-FD99EF47D141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FFE595-E3F7-034E-1E0D-98303C699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385" y="241927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Machine learning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B3F1E11-2CC2-FE49-9525-721BA0A999F0}"/>
              </a:ext>
            </a:extLst>
          </p:cNvPr>
          <p:cNvSpPr txBox="1">
            <a:spLocks/>
          </p:cNvSpPr>
          <p:nvPr/>
        </p:nvSpPr>
        <p:spPr>
          <a:xfrm>
            <a:off x="521011" y="1290290"/>
            <a:ext cx="10661995" cy="221756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Machine learning is is a type of AI where machines can learn from and make decisions based on data. </a:t>
            </a:r>
          </a:p>
          <a:p>
            <a:pPr marL="186262" defTabSz="1219170">
              <a:lnSpc>
                <a:spcPct val="114999"/>
              </a:lnSpc>
            </a:pPr>
            <a:r>
              <a:rPr lang="en-GB" sz="2400" kern="0" dirty="0"/>
              <a:t>We will look at two types of machine learning:</a:t>
            </a:r>
          </a:p>
          <a:p>
            <a:pPr marL="529162" indent="-34290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unsupervised</a:t>
            </a:r>
          </a:p>
          <a:p>
            <a:pPr marL="529162" indent="-34290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supervised.</a:t>
            </a:r>
          </a:p>
          <a:p>
            <a:pPr marL="529162" indent="-34290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2400" kern="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0BE66E9-C552-49E1-91F2-AF276F6A3E49}"/>
              </a:ext>
            </a:extLst>
          </p:cNvPr>
          <p:cNvSpPr txBox="1"/>
          <p:nvPr/>
        </p:nvSpPr>
        <p:spPr>
          <a:xfrm>
            <a:off x="679271" y="3933195"/>
            <a:ext cx="11095744" cy="2595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You’ve been working with this data just like an </a:t>
            </a:r>
            <a:r>
              <a:rPr lang="en-US" sz="24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unsupervised machine learning model </a:t>
            </a:r>
            <a:r>
              <a:rPr lang="en-US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works with data. </a:t>
            </a: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srgbClr val="000000"/>
                </a:solidFill>
                <a:cs typeface="Arial"/>
                <a:sym typeface="Arial"/>
              </a:rPr>
              <a:t>You didn’t know what the data represented.</a:t>
            </a: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srgbClr val="000000"/>
                </a:solidFill>
                <a:cs typeface="Arial"/>
                <a:sym typeface="Arial"/>
              </a:rPr>
              <a:t>You had no labels.</a:t>
            </a: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srgbClr val="000000"/>
                </a:solidFill>
                <a:cs typeface="Arial"/>
                <a:sym typeface="Arial"/>
              </a:rPr>
              <a:t>But you could group them anyway.</a:t>
            </a:r>
          </a:p>
          <a:p>
            <a:pPr defTabSz="1219170">
              <a:buClr>
                <a:srgbClr val="000000"/>
              </a:buClr>
            </a:pPr>
            <a:endParaRPr lang="en-US" sz="2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</a:pPr>
            <a:endParaRPr lang="en-US"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17" name="Picture 16" descr="Some cards">
            <a:extLst>
              <a:ext uri="{FF2B5EF4-FFF2-40B4-BE49-F238E27FC236}">
                <a16:creationId xmlns:a16="http://schemas.microsoft.com/office/drawing/2014/main" id="{77C6228B-38B4-C738-AC67-B4909B5DCD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7773" y="4716959"/>
            <a:ext cx="2334123" cy="1474908"/>
          </a:xfrm>
          <a:prstGeom prst="rect">
            <a:avLst/>
          </a:prstGeom>
        </p:spPr>
      </p:pic>
      <p:pic>
        <p:nvPicPr>
          <p:cNvPr id="18" name="Picture 17" descr="Some cards">
            <a:extLst>
              <a:ext uri="{FF2B5EF4-FFF2-40B4-BE49-F238E27FC236}">
                <a16:creationId xmlns:a16="http://schemas.microsoft.com/office/drawing/2014/main" id="{ECA0273E-3333-EA75-ABD9-8A523AFE28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33785" y="4422321"/>
            <a:ext cx="2095005" cy="185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959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>
          <a:extLst>
            <a:ext uri="{FF2B5EF4-FFF2-40B4-BE49-F238E27FC236}">
              <a16:creationId xmlns:a16="http://schemas.microsoft.com/office/drawing/2014/main" id="{AE340097-8FE1-B46B-A26D-17751E887C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55050AF7-4294-FC62-D2BC-B39C762CE3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11" name="Google Shape;93;p4">
            <a:extLst>
              <a:ext uri="{FF2B5EF4-FFF2-40B4-BE49-F238E27FC236}">
                <a16:creationId xmlns:a16="http://schemas.microsoft.com/office/drawing/2014/main" id="{A4F2F783-B1D3-1124-CE37-521D32DE2913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">
            <a:extLst>
              <a:ext uri="{FF2B5EF4-FFF2-40B4-BE49-F238E27FC236}">
                <a16:creationId xmlns:a16="http://schemas.microsoft.com/office/drawing/2014/main" id="{0E504953-1019-A391-3327-90BCA1794BD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81667" y="290997"/>
            <a:ext cx="5372888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Learning objectives</a:t>
            </a:r>
            <a:endParaRPr dirty="0">
              <a:solidFill>
                <a:schemeClr val="tx1"/>
              </a:solidFill>
            </a:endParaRPr>
          </a:p>
        </p:txBody>
      </p:sp>
      <p:grpSp>
        <p:nvGrpSpPr>
          <p:cNvPr id="76" name="Google Shape;76;p2">
            <a:extLst>
              <a:ext uri="{FF2B5EF4-FFF2-40B4-BE49-F238E27FC236}">
                <a16:creationId xmlns:a16="http://schemas.microsoft.com/office/drawing/2014/main" id="{A26CA785-7BFF-2D94-E69C-F33BC5BF88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80001" y="1440000"/>
            <a:ext cx="5505524" cy="1200000"/>
            <a:chOff x="362725" y="2121750"/>
            <a:chExt cx="4122000" cy="900000"/>
          </a:xfrm>
        </p:grpSpPr>
        <p:sp>
          <p:nvSpPr>
            <p:cNvPr id="77" name="Google Shape;77;p2">
              <a:extLst>
                <a:ext uri="{FF2B5EF4-FFF2-40B4-BE49-F238E27FC236}">
                  <a16:creationId xmlns:a16="http://schemas.microsoft.com/office/drawing/2014/main" id="{FDA55F8C-0810-646A-09D0-995DE2B97173}"/>
                </a:ext>
              </a:extLst>
            </p:cNvPr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rgbClr val="000000"/>
                  </a:solidFill>
                  <a:ea typeface="Arial"/>
                  <a:cs typeface="Arial"/>
                  <a:sym typeface="Arial"/>
                </a:rPr>
                <a:t>I can apply rules to sort data into categories like machines do.</a:t>
              </a:r>
              <a:endParaRPr lang="en-GB" sz="1867" kern="0" dirty="0">
                <a:solidFill>
                  <a:srgbClr val="000000"/>
                </a:solidFill>
                <a:ea typeface="Arial"/>
                <a:cs typeface="Arial"/>
                <a:sym typeface="Arial"/>
              </a:endParaRPr>
            </a:p>
          </p:txBody>
        </p:sp>
        <p:pic>
          <p:nvPicPr>
            <p:cNvPr id="78" name="Google Shape;78;p2">
              <a:extLst>
                <a:ext uri="{FF2B5EF4-FFF2-40B4-BE49-F238E27FC236}">
                  <a16:creationId xmlns:a16="http://schemas.microsoft.com/office/drawing/2014/main" id="{963566F5-8DE8-B2A5-950B-1619F934B590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020" t="-1512" r="-1514"/>
            <a:stretch/>
          </p:blipFill>
          <p:spPr>
            <a:xfrm>
              <a:off x="578034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1" name="Google Shape;71;p2">
            <a:extLst>
              <a:ext uri="{FF2B5EF4-FFF2-40B4-BE49-F238E27FC236}">
                <a16:creationId xmlns:a16="http://schemas.microsoft.com/office/drawing/2014/main" id="{12376E8E-68B6-B005-FB6E-DF0EE5DF46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80001" y="2829000"/>
            <a:ext cx="5505524" cy="1200000"/>
            <a:chOff x="360000" y="2121750"/>
            <a:chExt cx="4122000" cy="900000"/>
          </a:xfrm>
        </p:grpSpPr>
        <p:sp>
          <p:nvSpPr>
            <p:cNvPr id="72" name="Google Shape;72;p2">
              <a:extLst>
                <a:ext uri="{FF2B5EF4-FFF2-40B4-BE49-F238E27FC236}">
                  <a16:creationId xmlns:a16="http://schemas.microsoft.com/office/drawing/2014/main" id="{AEA82B8B-3D0C-BAD8-30A1-63BCEACA1986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marL="380990" indent="-262460" defTabSz="1219170">
                <a:buClr>
                  <a:srgbClr val="000000"/>
                </a:buClr>
                <a:buSzPts val="1400"/>
              </a:pPr>
              <a:endParaRPr sz="1867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rgbClr val="000000"/>
                  </a:solidFill>
                  <a:ea typeface="Arial"/>
                  <a:cs typeface="Arial"/>
                  <a:sym typeface="Arial"/>
                </a:rPr>
                <a:t>I understand the importance of data in AI systems.</a:t>
              </a:r>
              <a:endParaRPr lang="en-GB" sz="1867" kern="0" dirty="0">
                <a:solidFill>
                  <a:srgbClr val="000000"/>
                </a:solidFill>
                <a:cs typeface="Arial"/>
                <a:sym typeface="Arial"/>
              </a:endParaRPr>
            </a:p>
            <a:p>
              <a:pPr defTabSz="1219170">
                <a:lnSpc>
                  <a:spcPct val="114999"/>
                </a:lnSpc>
                <a:buClr>
                  <a:srgbClr val="000000"/>
                </a:buClr>
                <a:buSzPts val="1400"/>
              </a:pPr>
              <a:endParaRPr sz="1867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3" name="Google Shape;73;p2" title="microbit flash icon green.png">
              <a:extLst>
                <a:ext uri="{FF2B5EF4-FFF2-40B4-BE49-F238E27FC236}">
                  <a16:creationId xmlns:a16="http://schemas.microsoft.com/office/drawing/2014/main" id="{8403F8AA-36E7-7C7C-0038-C45CAE72A417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515" t="-1512" r="-3020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9" name="Google Shape;79;p2">
            <a:extLst>
              <a:ext uri="{FF2B5EF4-FFF2-40B4-BE49-F238E27FC236}">
                <a16:creationId xmlns:a16="http://schemas.microsoft.com/office/drawing/2014/main" id="{C53BC1CC-1B70-6C6A-1536-D20E93FA7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80001" y="4218003"/>
            <a:ext cx="5505524" cy="1200000"/>
            <a:chOff x="360000" y="2121750"/>
            <a:chExt cx="4122000" cy="900000"/>
          </a:xfrm>
        </p:grpSpPr>
        <p:sp>
          <p:nvSpPr>
            <p:cNvPr id="80" name="Google Shape;80;p2">
              <a:extLst>
                <a:ext uri="{FF2B5EF4-FFF2-40B4-BE49-F238E27FC236}">
                  <a16:creationId xmlns:a16="http://schemas.microsoft.com/office/drawing/2014/main" id="{14C25FFC-56D5-5604-14A3-6B471FAFABE0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noFill/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I consider when it is appropriate to give consent for my data to be used.</a:t>
              </a: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81" name="Google Shape;81;p2">
              <a:extLst>
                <a:ext uri="{FF2B5EF4-FFF2-40B4-BE49-F238E27FC236}">
                  <a16:creationId xmlns:a16="http://schemas.microsoft.com/office/drawing/2014/main" id="{0C5FF47A-D886-A9AA-BC02-3C02AA140BCA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515" t="-1512" r="-3020"/>
            <a:stretch/>
          </p:blipFill>
          <p:spPr>
            <a:xfrm>
              <a:off x="579153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CDCB8C8D-E274-9C89-663B-6350C82E23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409" y="5623161"/>
            <a:ext cx="434868" cy="591515"/>
          </a:xfrm>
          <a:prstGeom prst="rect">
            <a:avLst/>
          </a:prstGeom>
        </p:spPr>
      </p:pic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6861A00-C491-39D6-4421-1BC158496792}"/>
              </a:ext>
            </a:extLst>
          </p:cNvPr>
          <p:cNvSpPr txBox="1">
            <a:spLocks/>
          </p:cNvSpPr>
          <p:nvPr/>
        </p:nvSpPr>
        <p:spPr>
          <a:xfrm>
            <a:off x="1081041" y="5756605"/>
            <a:ext cx="8169975" cy="59151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219170"/>
            <a:r>
              <a:rPr lang="en-GB" sz="1867" kern="0" dirty="0"/>
              <a:t>Can you name a technology that uses your data?</a:t>
            </a:r>
          </a:p>
        </p:txBody>
      </p:sp>
      <p:pic>
        <p:nvPicPr>
          <p:cNvPr id="74" name="Google Shape;74;p2">
            <a:extLst>
              <a:ext uri="{FF2B5EF4-FFF2-40B4-BE49-F238E27FC236}">
                <a16:creationId xmlns:a16="http://schemas.microsoft.com/office/drawing/2014/main" id="{E94EB448-0B44-9C57-AA3D-C71C0CA6F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23329" y="1967083"/>
            <a:ext cx="3585600" cy="29238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97020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3C451D-AC4E-4ADF-A17A-E9613C6E8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CFD1460-D079-DAD0-9479-53FC1D6847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5E07EC4C-B659-060B-F50D-917F03113469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C28353-0123-28B1-C09C-B87467379A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385" y="241927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Unsupervised ML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3B3BF4-20A9-4D18-3A37-9E2048E832C7}"/>
              </a:ext>
            </a:extLst>
          </p:cNvPr>
          <p:cNvSpPr txBox="1"/>
          <p:nvPr/>
        </p:nvSpPr>
        <p:spPr>
          <a:xfrm>
            <a:off x="329896" y="1319438"/>
            <a:ext cx="103580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An unsupervised ML (machine learning) model:</a:t>
            </a: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clusters data together based on similarities</a:t>
            </a: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uses the data provided to identify what ‘normal’ is and flags when some data is different</a:t>
            </a: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sorts data into categories but does not label or name those categories.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5026FAF-C5F4-030D-3BCD-86B93D142044}"/>
              </a:ext>
            </a:extLst>
          </p:cNvPr>
          <p:cNvSpPr txBox="1"/>
          <p:nvPr/>
        </p:nvSpPr>
        <p:spPr>
          <a:xfrm>
            <a:off x="1082173" y="5838438"/>
            <a:ext cx="164802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Training data</a:t>
            </a:r>
          </a:p>
        </p:txBody>
      </p:sp>
      <p:pic>
        <p:nvPicPr>
          <p:cNvPr id="9" name="Picture 8" descr="Training data ">
            <a:extLst>
              <a:ext uri="{FF2B5EF4-FFF2-40B4-BE49-F238E27FC236}">
                <a16:creationId xmlns:a16="http://schemas.microsoft.com/office/drawing/2014/main" id="{91DEC19F-3D22-C6BF-A59A-90DB23A5E8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887" y="3329584"/>
            <a:ext cx="2232831" cy="2508854"/>
          </a:xfrm>
          <a:prstGeom prst="rect">
            <a:avLst/>
          </a:prstGeom>
        </p:spPr>
      </p:pic>
      <p:sp>
        <p:nvSpPr>
          <p:cNvPr id="50" name="Right Arrow 49" descr="Arrow pointing to the right">
            <a:extLst>
              <a:ext uri="{FF2B5EF4-FFF2-40B4-BE49-F238E27FC236}">
                <a16:creationId xmlns:a16="http://schemas.microsoft.com/office/drawing/2014/main" id="{61A6670A-1110-1F1B-3359-4D34670F23F4}"/>
              </a:ext>
            </a:extLst>
          </p:cNvPr>
          <p:cNvSpPr/>
          <p:nvPr/>
        </p:nvSpPr>
        <p:spPr>
          <a:xfrm>
            <a:off x="3802789" y="4503715"/>
            <a:ext cx="2356436" cy="694019"/>
          </a:xfrm>
          <a:prstGeom prst="rightArrow">
            <a:avLst/>
          </a:prstGeom>
          <a:solidFill>
            <a:srgbClr val="00A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567A6CD-DA28-A193-BB54-8DF8B39417B9}"/>
              </a:ext>
            </a:extLst>
          </p:cNvPr>
          <p:cNvSpPr txBox="1"/>
          <p:nvPr/>
        </p:nvSpPr>
        <p:spPr>
          <a:xfrm>
            <a:off x="6811674" y="4660897"/>
            <a:ext cx="278819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Clusters of similar data</a:t>
            </a:r>
          </a:p>
        </p:txBody>
      </p:sp>
      <p:pic>
        <p:nvPicPr>
          <p:cNvPr id="10" name="Picture 9" descr="Clusters of similar data ">
            <a:extLst>
              <a:ext uri="{FF2B5EF4-FFF2-40B4-BE49-F238E27FC236}">
                <a16:creationId xmlns:a16="http://schemas.microsoft.com/office/drawing/2014/main" id="{E9103A0D-7245-9D85-E135-292349AD3A8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389916" y="3599571"/>
            <a:ext cx="1203433" cy="1124637"/>
          </a:xfrm>
          <a:prstGeom prst="rect">
            <a:avLst/>
          </a:prstGeom>
        </p:spPr>
      </p:pic>
      <p:pic>
        <p:nvPicPr>
          <p:cNvPr id="11" name="Picture 10" descr="Clusters of similar data ">
            <a:extLst>
              <a:ext uri="{FF2B5EF4-FFF2-40B4-BE49-F238E27FC236}">
                <a16:creationId xmlns:a16="http://schemas.microsoft.com/office/drawing/2014/main" id="{3A00A261-3EE9-DF6F-6D27-95F4BE6AE8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9654" y="5095609"/>
            <a:ext cx="1265494" cy="1122485"/>
          </a:xfrm>
          <a:prstGeom prst="rect">
            <a:avLst/>
          </a:prstGeom>
        </p:spPr>
      </p:pic>
      <p:pic>
        <p:nvPicPr>
          <p:cNvPr id="12" name="Picture 11" descr="Clusters of similar data ">
            <a:extLst>
              <a:ext uri="{FF2B5EF4-FFF2-40B4-BE49-F238E27FC236}">
                <a16:creationId xmlns:a16="http://schemas.microsoft.com/office/drawing/2014/main" id="{EE24DC4F-FCD3-C104-648C-ABE241AF28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35880" y="3604757"/>
            <a:ext cx="2009181" cy="1041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5305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C0F06F-DBC3-BBE1-FA7B-ED29EBF8ED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FA973-B31D-7AB4-1A3B-1A137085BA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385" y="241927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Supervised ML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3B4C61-AA64-4F48-C4FF-373CC5BED2BB}"/>
              </a:ext>
            </a:extLst>
          </p:cNvPr>
          <p:cNvSpPr txBox="1"/>
          <p:nvPr/>
        </p:nvSpPr>
        <p:spPr>
          <a:xfrm>
            <a:off x="326594" y="1564243"/>
            <a:ext cx="6783889" cy="5293757"/>
          </a:xfrm>
          <a:prstGeom prst="rect">
            <a:avLst/>
          </a:prstGeom>
          <a:noFill/>
        </p:spPr>
        <p:txBody>
          <a:bodyPr wrap="square" lIns="121920" tIns="60960" rIns="121920" bIns="60960" rtlCol="0" anchor="t">
            <a:spAutoFit/>
          </a:bodyPr>
          <a:lstStyle/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In supervised ML (machine learning), humans label sets of data to train AI systems. </a:t>
            </a: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sz="2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Labels are like adding notes for the computer program.</a:t>
            </a: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sz="2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It is called ‘supervised’ because humans are making decisions and assigning labels – they are supervising.</a:t>
            </a: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sz="2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When supervised ML is used in this way it is also called ‘classification’.</a:t>
            </a: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sz="2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</a:pPr>
            <a:endParaRPr lang="en-US" sz="2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9F3E7248-6178-8726-1EA0-8593F7558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91A0FB44-B8AD-F75C-7416-9794A1850CEC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" name="Picture 11" descr="A girl’s arm; she is wearing a fitbit. There are words in boxes around the illustration - sleeping, running, yoga, cycling. ">
            <a:extLst>
              <a:ext uri="{FF2B5EF4-FFF2-40B4-BE49-F238E27FC236}">
                <a16:creationId xmlns:a16="http://schemas.microsoft.com/office/drawing/2014/main" id="{622A91D2-1785-6BF4-7029-C9A2AECF83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657" y="1735281"/>
            <a:ext cx="4262343" cy="2818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7675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581967-814D-F603-D2A7-0C397D64A0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294FD-F9AB-22E8-51AC-779E6DA78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385" y="241927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Why is supervised ML helpful?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F1FDA2-ADCA-6560-6154-366691AEAB7D}"/>
              </a:ext>
            </a:extLst>
          </p:cNvPr>
          <p:cNvSpPr txBox="1">
            <a:spLocks/>
          </p:cNvSpPr>
          <p:nvPr/>
        </p:nvSpPr>
        <p:spPr>
          <a:xfrm>
            <a:off x="287608" y="1411069"/>
            <a:ext cx="8228827" cy="4779523"/>
          </a:xfrm>
          <a:prstGeom prst="rect">
            <a:avLst/>
          </a:prstGeom>
        </p:spPr>
        <p:txBody>
          <a:bodyPr lIns="121920" tIns="60960" rIns="121920" bIns="60960" anchor="t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667" kern="0" dirty="0"/>
              <a:t>Human AI system engineers usually have a specific focus when they are designing their system.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667" kern="0" dirty="0"/>
              <a:t>For example, if they are collecting data to train an AI system in a fitness tracker, then they probably want the system to prioritise data samples for specific activities. 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667" kern="0" dirty="0"/>
              <a:t>In this scenario, the humans designing the model might add labels to data samples that matter the most in their design.</a:t>
            </a: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5A0C47F0-99C4-41F9-C99E-422E34ECB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12" name="Google Shape;93;p4">
            <a:extLst>
              <a:ext uri="{FF2B5EF4-FFF2-40B4-BE49-F238E27FC236}">
                <a16:creationId xmlns:a16="http://schemas.microsoft.com/office/drawing/2014/main" id="{D8B2734A-4ADC-0540-009D-23F58AAC345B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" name="Picture 7" descr="A girl’s arm; she is wearing a fitbit. There are words in boxes around the illustration - sleeping, running, yoga, cycling. ">
            <a:extLst>
              <a:ext uri="{FF2B5EF4-FFF2-40B4-BE49-F238E27FC236}">
                <a16:creationId xmlns:a16="http://schemas.microsoft.com/office/drawing/2014/main" id="{C66462FA-599F-72FC-2325-5C30EDE43E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657" y="1735281"/>
            <a:ext cx="4262343" cy="2818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9982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9F51B1-70E2-5542-A608-7139733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666DE743-11B2-E08C-C381-727F00442D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D7831692-2728-A074-8323-66E9BA63F263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B0235D-59D2-E314-8686-74EEB131B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385" y="241927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We have added labels</a:t>
            </a:r>
          </a:p>
        </p:txBody>
      </p:sp>
      <p:pic>
        <p:nvPicPr>
          <p:cNvPr id="7" name="Picture 6" descr="Jumping data samples are grouped in a column - the lines are all very wavy and cross over each other&#10;&#10;Still data sampels are grouped in a colun - the graph lines are all horizontal&#10;&#10;Walking data samples are grouped in a column - hte graph lines are wavy but less wavy than the jumping samples&#10;&#10;One outlier is grouped alone, the graph lines are more angular zig-zags than the others.">
            <a:extLst>
              <a:ext uri="{FF2B5EF4-FFF2-40B4-BE49-F238E27FC236}">
                <a16:creationId xmlns:a16="http://schemas.microsoft.com/office/drawing/2014/main" id="{0A75A745-9759-1968-2361-FE0A423EA5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39" y="1738630"/>
            <a:ext cx="4791287" cy="33807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B3B501A-954E-784C-CFB0-828E4E2F946F}"/>
              </a:ext>
            </a:extLst>
          </p:cNvPr>
          <p:cNvSpPr txBox="1"/>
          <p:nvPr/>
        </p:nvSpPr>
        <p:spPr>
          <a:xfrm>
            <a:off x="504189" y="1558290"/>
            <a:ext cx="1268263" cy="3796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1867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Jumping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97EB6BA-DC3A-B6A4-6EEC-16218069A0BA}"/>
              </a:ext>
            </a:extLst>
          </p:cNvPr>
          <p:cNvSpPr txBox="1"/>
          <p:nvPr/>
        </p:nvSpPr>
        <p:spPr>
          <a:xfrm>
            <a:off x="1686735" y="1558288"/>
            <a:ext cx="1268263" cy="3796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1867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Still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774E59-C039-D312-BDC4-CD78D78AD2EC}"/>
              </a:ext>
            </a:extLst>
          </p:cNvPr>
          <p:cNvSpPr txBox="1"/>
          <p:nvPr/>
        </p:nvSpPr>
        <p:spPr>
          <a:xfrm>
            <a:off x="2848217" y="1549501"/>
            <a:ext cx="1268263" cy="3796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1867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Walking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94228A-ECF6-7F05-2FE3-1E33AEFE31B9}"/>
              </a:ext>
            </a:extLst>
          </p:cNvPr>
          <p:cNvSpPr txBox="1"/>
          <p:nvPr/>
        </p:nvSpPr>
        <p:spPr>
          <a:xfrm>
            <a:off x="4073622" y="1558288"/>
            <a:ext cx="1268263" cy="3796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1867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Outlier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555F2B-D7DB-0C8A-A0C6-F97056731C2C}"/>
              </a:ext>
            </a:extLst>
          </p:cNvPr>
          <p:cNvSpPr txBox="1"/>
          <p:nvPr/>
        </p:nvSpPr>
        <p:spPr>
          <a:xfrm>
            <a:off x="5745795" y="1398365"/>
            <a:ext cx="619754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solidFill>
                  <a:srgbClr val="000000"/>
                </a:solidFill>
                <a:cs typeface="Arial"/>
                <a:sym typeface="Arial"/>
              </a:rPr>
              <a:t>On the left, you can see data samples that have labels added.</a:t>
            </a: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sz="20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Now that labels have been added, it gives more information about the data. </a:t>
            </a: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sz="20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They are </a:t>
            </a:r>
            <a:r>
              <a:rPr lang="en-US" sz="20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movement data samples </a:t>
            </a:r>
            <a:r>
              <a:rPr lang="en-US" sz="2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collected from </a:t>
            </a:r>
            <a:r>
              <a:rPr lang="en-US" sz="20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micro:bit CreateAI </a:t>
            </a:r>
            <a:r>
              <a:rPr lang="en-US" sz="2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– a free tool you will use in the next lesson.</a:t>
            </a: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sz="20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micro:bit CreateAI uses </a:t>
            </a:r>
            <a:r>
              <a:rPr lang="en-US" sz="2000" b="1" kern="0" dirty="0">
                <a:latin typeface="Arial"/>
                <a:cs typeface="Arial"/>
                <a:sym typeface="Arial"/>
              </a:rPr>
              <a:t>supervised</a:t>
            </a:r>
            <a:r>
              <a:rPr lang="en-US" sz="2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machine learning.</a:t>
            </a: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sz="20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You may have used this type of ML if you have used a fitness tracker or smartwatch.</a:t>
            </a: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sz="2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836403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35FF9B-821D-A8A7-F4AD-210F92BC8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3;p4">
            <a:extLst>
              <a:ext uri="{FF2B5EF4-FFF2-40B4-BE49-F238E27FC236}">
                <a16:creationId xmlns:a16="http://schemas.microsoft.com/office/drawing/2014/main" id="{B444DED3-1B34-C171-1094-DA06F773EF2C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38D11A15-9F5D-F2C7-1068-46AD8324BD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C27FFA-0923-4D7D-D49D-9455971D6E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385" y="241927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Acting as a supervised ML model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4594EC3-C4E4-DBE2-298F-0AF3DE751CBF}"/>
              </a:ext>
            </a:extLst>
          </p:cNvPr>
          <p:cNvSpPr txBox="1"/>
          <p:nvPr/>
        </p:nvSpPr>
        <p:spPr>
          <a:xfrm>
            <a:off x="319771" y="1475054"/>
            <a:ext cx="652323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You will now take on the role of the </a:t>
            </a:r>
            <a:r>
              <a:rPr lang="en-US" sz="24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supervised</a:t>
            </a:r>
            <a:r>
              <a:rPr lang="en-US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ML model and classify data.</a:t>
            </a: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sz="2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You have labels, so you know this is movement data, many of which are jumping, still or walking samples. </a:t>
            </a: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sz="2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You will be given </a:t>
            </a:r>
            <a:r>
              <a:rPr lang="en-US" sz="24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new</a:t>
            </a:r>
            <a:r>
              <a:rPr lang="en-US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data (page 2 of the worksheet).</a:t>
            </a: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sz="2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The main question you will ask is a classifying question: </a:t>
            </a:r>
            <a:r>
              <a:rPr lang="en-US" sz="24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which is it?</a:t>
            </a:r>
          </a:p>
          <a:p>
            <a:pPr defTabSz="1219170">
              <a:buClr>
                <a:srgbClr val="000000"/>
              </a:buClr>
            </a:pPr>
            <a:endParaRPr lang="en-US" sz="2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8" name="Picture 7" descr="Sorted data cards">
            <a:extLst>
              <a:ext uri="{FF2B5EF4-FFF2-40B4-BE49-F238E27FC236}">
                <a16:creationId xmlns:a16="http://schemas.microsoft.com/office/drawing/2014/main" id="{EEDD08EA-7B5A-C34F-E1AB-0E7E48CA79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3002" y="1475054"/>
            <a:ext cx="4935711" cy="3722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1411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>
          <a:extLst>
            <a:ext uri="{FF2B5EF4-FFF2-40B4-BE49-F238E27FC236}">
              <a16:creationId xmlns:a16="http://schemas.microsoft.com/office/drawing/2014/main" id="{F95434E5-A9C5-7FD5-DB8B-B415092986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00B30BE5-7BE9-EC8E-9B07-0FC357B205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8" name="Google Shape;93;p4">
            <a:extLst>
              <a:ext uri="{FF2B5EF4-FFF2-40B4-BE49-F238E27FC236}">
                <a16:creationId xmlns:a16="http://schemas.microsoft.com/office/drawing/2014/main" id="{A68E3F2A-2949-2608-FAC2-A85B94D4704F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EA0F81-3FA1-F9AC-A009-6D6BE2C32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148521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Think Can you sort the new data?</a:t>
            </a:r>
          </a:p>
        </p:txBody>
      </p:sp>
      <p:sp>
        <p:nvSpPr>
          <p:cNvPr id="87" name="Google Shape;87;p3">
            <a:extLst>
              <a:ext uri="{FF2B5EF4-FFF2-40B4-BE49-F238E27FC236}">
                <a16:creationId xmlns:a16="http://schemas.microsoft.com/office/drawing/2014/main" id="{7C7BA9E8-EED3-828D-C354-97CBB10DCC35}"/>
              </a:ext>
            </a:extLst>
          </p:cNvPr>
          <p:cNvSpPr/>
          <p:nvPr/>
        </p:nvSpPr>
        <p:spPr>
          <a:xfrm>
            <a:off x="2227386" y="287225"/>
            <a:ext cx="5607767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Can you </a:t>
            </a:r>
            <a:r>
              <a:rPr lang="en-GB" sz="32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sort the new </a:t>
            </a:r>
            <a:r>
              <a:rPr lang="en-GB" sz="32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data?</a:t>
            </a:r>
            <a:endParaRPr lang="en-US" sz="3200" b="1" kern="0" dirty="0">
              <a:solidFill>
                <a:srgbClr val="CE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87EF98-BD20-7B4B-BDA3-1E727131791F}"/>
              </a:ext>
            </a:extLst>
          </p:cNvPr>
          <p:cNvSpPr txBox="1"/>
          <p:nvPr/>
        </p:nvSpPr>
        <p:spPr>
          <a:xfrm>
            <a:off x="78293" y="1303231"/>
            <a:ext cx="443322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Use the data you already sorted to help.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DA59F95B-076B-39AD-8068-39EBFD92A3E3}"/>
              </a:ext>
            </a:extLst>
          </p:cNvPr>
          <p:cNvGraphicFramePr>
            <a:graphicFrameLocks noGrp="1"/>
          </p:cNvGraphicFramePr>
          <p:nvPr/>
        </p:nvGraphicFramePr>
        <p:xfrm>
          <a:off x="4576020" y="1215109"/>
          <a:ext cx="7370448" cy="4715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5224">
                  <a:extLst>
                    <a:ext uri="{9D8B030D-6E8A-4147-A177-3AD203B41FA5}">
                      <a16:colId xmlns:a16="http://schemas.microsoft.com/office/drawing/2014/main" val="365545589"/>
                    </a:ext>
                  </a:extLst>
                </a:gridCol>
                <a:gridCol w="3685224">
                  <a:extLst>
                    <a:ext uri="{9D8B030D-6E8A-4147-A177-3AD203B41FA5}">
                      <a16:colId xmlns:a16="http://schemas.microsoft.com/office/drawing/2014/main" val="3813164674"/>
                    </a:ext>
                  </a:extLst>
                </a:gridCol>
              </a:tblGrid>
              <a:tr h="2357537">
                <a:tc>
                  <a:txBody>
                    <a:bodyPr/>
                    <a:lstStyle/>
                    <a:p>
                      <a:r>
                        <a:rPr lang="en-US" sz="2500" b="1" dirty="0">
                          <a:solidFill>
                            <a:schemeClr val="tx1"/>
                          </a:solidFill>
                        </a:rPr>
                        <a:t>Jumping</a:t>
                      </a:r>
                    </a:p>
                  </a:txBody>
                  <a:tcPr marL="121920" marR="121920"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500" b="1" dirty="0">
                          <a:solidFill>
                            <a:schemeClr val="tx1"/>
                          </a:solidFill>
                        </a:rPr>
                        <a:t>Still</a:t>
                      </a:r>
                    </a:p>
                  </a:txBody>
                  <a:tcPr marL="121920" marR="121920"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0300479"/>
                  </a:ext>
                </a:extLst>
              </a:tr>
              <a:tr h="2357537">
                <a:tc>
                  <a:txBody>
                    <a:bodyPr/>
                    <a:lstStyle/>
                    <a:p>
                      <a:r>
                        <a:rPr lang="en-US" sz="2500" b="1" dirty="0">
                          <a:solidFill>
                            <a:schemeClr val="tx1"/>
                          </a:solidFill>
                        </a:rPr>
                        <a:t>Walking</a:t>
                      </a:r>
                    </a:p>
                  </a:txBody>
                  <a:tcPr marL="121920" marR="121920"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500" b="1" dirty="0">
                          <a:solidFill>
                            <a:schemeClr val="tx1"/>
                          </a:solidFill>
                        </a:rPr>
                        <a:t>Outlier</a:t>
                      </a:r>
                    </a:p>
                  </a:txBody>
                  <a:tcPr marL="121920" marR="121920"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0747203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41E5DF05-DEBD-E200-030D-959EEF150E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16" y="1790572"/>
            <a:ext cx="2243685" cy="139889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E053ED6-6818-783C-C304-19A5C0BE0F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8245" y="4825582"/>
            <a:ext cx="2198331" cy="135622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710D15F-6D4F-40B3-3202-9510C37435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9344" y="2516167"/>
            <a:ext cx="2302168" cy="14104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14A1C64-C9E1-2608-A9BD-016FF7A03A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8207" y="3636624"/>
            <a:ext cx="2272719" cy="14405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8A1BFA8-295B-468E-05F3-63D7825528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7104" y="4531288"/>
            <a:ext cx="2294923" cy="13988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0E3AA0E-1F95-D434-C52E-B9A51C061E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05430" y="3777604"/>
            <a:ext cx="2243911" cy="139903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DEBE1D1-415F-B01B-91A5-FDD0FA0ECF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2293" y="2395273"/>
            <a:ext cx="2269735" cy="139889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B825C77-F664-FC9D-7BCD-A3AC81133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33466" y="2113052"/>
            <a:ext cx="2269735" cy="137642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2D3ECE19-41C7-A38C-8D6A-99D089025319}"/>
              </a:ext>
            </a:extLst>
          </p:cNvPr>
          <p:cNvSpPr txBox="1"/>
          <p:nvPr/>
        </p:nvSpPr>
        <p:spPr>
          <a:xfrm>
            <a:off x="5005137" y="6017662"/>
            <a:ext cx="6941331" cy="380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187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Exit slide show mode to drag and drop to sort cards on screen.</a:t>
            </a:r>
          </a:p>
        </p:txBody>
      </p:sp>
    </p:spTree>
    <p:extLst>
      <p:ext uri="{BB962C8B-B14F-4D97-AF65-F5344CB8AC3E}">
        <p14:creationId xmlns:p14="http://schemas.microsoft.com/office/powerpoint/2010/main" val="38157589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44C9F4F2-6A76-DAA6-6768-125A3EFF03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F9BA19B8-1DB9-DF8B-DD4E-B7E3A6F2B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2A927103-E91E-2E21-FD3B-66F41E50CB73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727B39-B797-A59F-9606-6B196E997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-960000"/>
            <a:ext cx="7406400" cy="960000"/>
          </a:xfrm>
        </p:spPr>
        <p:txBody>
          <a:bodyPr spcFirstLastPara="1" wrap="square" lIns="0" tIns="240000" rIns="0" bIns="24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You sorted new data like a supervised ML model</a:t>
            </a:r>
          </a:p>
        </p:txBody>
      </p:sp>
      <p:sp>
        <p:nvSpPr>
          <p:cNvPr id="93" name="Google Shape;93;p4">
            <a:extLst>
              <a:ext uri="{FF2B5EF4-FFF2-40B4-BE49-F238E27FC236}">
                <a16:creationId xmlns:a16="http://schemas.microsoft.com/office/drawing/2014/main" id="{45DA6D0A-9AF2-3F99-2F7D-A3816BFC2E1C}"/>
              </a:ext>
            </a:extLst>
          </p:cNvPr>
          <p:cNvSpPr/>
          <p:nvPr/>
        </p:nvSpPr>
        <p:spPr>
          <a:xfrm>
            <a:off x="2141553" y="36384"/>
            <a:ext cx="6889188" cy="1371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You sorted new data like a supervised ML model</a:t>
            </a:r>
            <a:endParaRPr sz="32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1FC5547-B689-3B57-3D1E-2891929CAA8B}"/>
              </a:ext>
            </a:extLst>
          </p:cNvPr>
          <p:cNvSpPr txBox="1">
            <a:spLocks/>
          </p:cNvSpPr>
          <p:nvPr/>
        </p:nvSpPr>
        <p:spPr>
          <a:xfrm>
            <a:off x="294657" y="1437445"/>
            <a:ext cx="5594311" cy="49384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What question were you asking each time you looked at a piece of new data?</a:t>
            </a:r>
          </a:p>
          <a:p>
            <a:pPr marL="186262" defTabSz="1219170">
              <a:lnSpc>
                <a:spcPct val="114999"/>
              </a:lnSpc>
            </a:pPr>
            <a:endParaRPr lang="en-GB" sz="2400" kern="0" dirty="0"/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New data did not have labels, so you had to </a:t>
            </a:r>
            <a:r>
              <a:rPr lang="en-GB" sz="2400" b="1" kern="0" dirty="0"/>
              <a:t>match </a:t>
            </a:r>
            <a:r>
              <a:rPr lang="en-GB" sz="2400" kern="0" dirty="0"/>
              <a:t>it to the data and labels you already had.</a:t>
            </a:r>
          </a:p>
          <a:p>
            <a:pPr marL="186262" defTabSz="1219170">
              <a:lnSpc>
                <a:spcPct val="114999"/>
              </a:lnSpc>
            </a:pPr>
            <a:endParaRPr lang="en-GB" sz="2400" kern="0" dirty="0"/>
          </a:p>
          <a:p>
            <a:pPr marL="643451" indent="-457189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All groups of data can contain outliers. Did you find any? </a:t>
            </a:r>
            <a:endParaRPr lang="en-US" sz="2400" kern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EE021E-EE9A-19E9-D116-1B831EA94D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10939" y="1024750"/>
            <a:ext cx="4407340" cy="5351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7945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2">
          <a:extLst>
            <a:ext uri="{FF2B5EF4-FFF2-40B4-BE49-F238E27FC236}">
              <a16:creationId xmlns:a16="http://schemas.microsoft.com/office/drawing/2014/main" id="{B88D0256-2B70-A716-00A9-88622D0C1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DDE24081-AD0A-374C-3AF6-359D1E9FE6E1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8127045D-C642-00F1-1CF4-9319057527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44" name="Google Shape;544;p32">
            <a:extLst>
              <a:ext uri="{FF2B5EF4-FFF2-40B4-BE49-F238E27FC236}">
                <a16:creationId xmlns:a16="http://schemas.microsoft.com/office/drawing/2014/main" id="{E68B23AC-1B63-7AB2-BFD7-DD900CAE339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02467" y="257984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Data collection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56A7BA5-13E2-8940-0E16-4032BC914157}"/>
              </a:ext>
            </a:extLst>
          </p:cNvPr>
          <p:cNvSpPr txBox="1"/>
          <p:nvPr/>
        </p:nvSpPr>
        <p:spPr>
          <a:xfrm>
            <a:off x="669922" y="1280306"/>
            <a:ext cx="665578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We have discussed the importance of data when building AI systems, but we have not considered </a:t>
            </a:r>
            <a:r>
              <a:rPr lang="en-GB" sz="2400" i="1" dirty="0"/>
              <a:t>how</a:t>
            </a:r>
            <a:r>
              <a:rPr lang="en-GB" sz="2400" dirty="0"/>
              <a:t> data is collected for this technology. </a:t>
            </a:r>
          </a:p>
          <a:p>
            <a:endParaRPr lang="en-US" dirty="0"/>
          </a:p>
        </p:txBody>
      </p:sp>
      <p:sp>
        <p:nvSpPr>
          <p:cNvPr id="545" name="Google Shape;545;p32">
            <a:extLst>
              <a:ext uri="{FF2B5EF4-FFF2-40B4-BE49-F238E27FC236}">
                <a16:creationId xmlns:a16="http://schemas.microsoft.com/office/drawing/2014/main" id="{C20350EE-47CF-7856-628A-D22458934F0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96285" y="3526267"/>
            <a:ext cx="11210292" cy="2204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86262" indent="0">
              <a:buNone/>
            </a:pPr>
            <a:r>
              <a:rPr lang="en-GB" sz="2000" dirty="0"/>
              <a:t>First let’s consider the data that </a:t>
            </a:r>
            <a:r>
              <a:rPr lang="en-GB" sz="2000" b="1" i="1" dirty="0"/>
              <a:t>could</a:t>
            </a:r>
            <a:r>
              <a:rPr lang="en-GB" sz="2000" dirty="0"/>
              <a:t> be collected through music listening habits on a music streaming app. </a:t>
            </a:r>
          </a:p>
          <a:p>
            <a:pPr marL="186262" indent="0">
              <a:buNone/>
            </a:pPr>
            <a:r>
              <a:rPr lang="en-GB" sz="2000" dirty="0"/>
              <a:t>duration of listening			time of day			volume you listen at</a:t>
            </a:r>
          </a:p>
          <a:p>
            <a:pPr marL="186262" indent="0">
              <a:buNone/>
            </a:pPr>
            <a:r>
              <a:rPr lang="en-GB" sz="2000" dirty="0"/>
              <a:t>		titles of songs listened to		graphs showing beats per minute</a:t>
            </a:r>
          </a:p>
          <a:p>
            <a:pPr marL="186262" indent="0">
              <a:buNone/>
            </a:pPr>
            <a:r>
              <a:rPr lang="en-GB" sz="2000" dirty="0"/>
              <a:t> </a:t>
            </a:r>
          </a:p>
        </p:txBody>
      </p:sp>
      <p:pic>
        <p:nvPicPr>
          <p:cNvPr id="8" name="Picture 7" descr="A mobile phone">
            <a:extLst>
              <a:ext uri="{FF2B5EF4-FFF2-40B4-BE49-F238E27FC236}">
                <a16:creationId xmlns:a16="http://schemas.microsoft.com/office/drawing/2014/main" id="{443D31C9-D2A6-3305-3A39-38334D08E1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1058" y="1020523"/>
            <a:ext cx="3785780" cy="21303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DDB8968-B888-B8CF-DEE3-F7F276F4CB72}"/>
              </a:ext>
            </a:extLst>
          </p:cNvPr>
          <p:cNvSpPr txBox="1"/>
          <p:nvPr/>
        </p:nvSpPr>
        <p:spPr>
          <a:xfrm>
            <a:off x="10539022" y="3163508"/>
            <a:ext cx="31846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/>
              <a:t>Photo by </a:t>
            </a:r>
            <a:r>
              <a:rPr lang="en-GB" sz="800" dirty="0">
                <a:hlinkClick r:id="rId4"/>
              </a:rPr>
              <a:t>Fath</a:t>
            </a:r>
            <a:r>
              <a:rPr lang="en-GB" sz="800" dirty="0"/>
              <a:t> on </a:t>
            </a:r>
            <a:r>
              <a:rPr lang="en-GB" sz="800" dirty="0">
                <a:hlinkClick r:id="rId5"/>
              </a:rPr>
              <a:t>Unsplash</a:t>
            </a:r>
            <a:endParaRPr lang="en-US" sz="800" dirty="0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204545E4-932B-DEE0-5C8B-D17451E5DE76}"/>
              </a:ext>
            </a:extLst>
          </p:cNvPr>
          <p:cNvSpPr/>
          <p:nvPr/>
        </p:nvSpPr>
        <p:spPr>
          <a:xfrm>
            <a:off x="396283" y="4582160"/>
            <a:ext cx="11399431" cy="1524115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Share some ideas with a partner or your class.</a:t>
            </a:r>
          </a:p>
        </p:txBody>
      </p:sp>
    </p:spTree>
    <p:extLst>
      <p:ext uri="{BB962C8B-B14F-4D97-AF65-F5344CB8AC3E}">
        <p14:creationId xmlns:p14="http://schemas.microsoft.com/office/powerpoint/2010/main" val="2934706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2">
          <a:extLst>
            <a:ext uri="{FF2B5EF4-FFF2-40B4-BE49-F238E27FC236}">
              <a16:creationId xmlns:a16="http://schemas.microsoft.com/office/drawing/2014/main" id="{C6887CCF-0B22-9A19-ADF9-5B27440F25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A49ACCCA-2A02-A9F6-D43B-253F28E135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FAD9808C-7B59-499C-F7A9-F80F3B2E309D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" name="Google Shape;544;p32">
            <a:extLst>
              <a:ext uri="{FF2B5EF4-FFF2-40B4-BE49-F238E27FC236}">
                <a16:creationId xmlns:a16="http://schemas.microsoft.com/office/drawing/2014/main" id="{5F97A9A9-CF21-7EB5-8668-3CEBA8F24E6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02467" y="257984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Data collection examples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8" name="Picture 7" descr="A mobile phone ">
            <a:extLst>
              <a:ext uri="{FF2B5EF4-FFF2-40B4-BE49-F238E27FC236}">
                <a16:creationId xmlns:a16="http://schemas.microsoft.com/office/drawing/2014/main" id="{F6D9C67F-2423-B7A5-1026-A7BBCA37A1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1058" y="1020523"/>
            <a:ext cx="3785780" cy="213032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40DD35-340B-C319-C748-7D1497E9FD5E}"/>
              </a:ext>
            </a:extLst>
          </p:cNvPr>
          <p:cNvSpPr txBox="1"/>
          <p:nvPr/>
        </p:nvSpPr>
        <p:spPr>
          <a:xfrm>
            <a:off x="10539022" y="3163508"/>
            <a:ext cx="31846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/>
              <a:t>Photo by </a:t>
            </a:r>
            <a:r>
              <a:rPr lang="en-GB" sz="800" dirty="0">
                <a:hlinkClick r:id="rId4"/>
              </a:rPr>
              <a:t>Fath</a:t>
            </a:r>
            <a:r>
              <a:rPr lang="en-GB" sz="800" dirty="0"/>
              <a:t> on </a:t>
            </a:r>
            <a:r>
              <a:rPr lang="en-GB" sz="800" dirty="0">
                <a:hlinkClick r:id="rId5"/>
              </a:rPr>
              <a:t>Unsplash</a:t>
            </a:r>
            <a:endParaRPr lang="en-US" sz="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B581D1-A34C-CBAA-29A3-83C14319BC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69922" y="1280306"/>
            <a:ext cx="665578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We have discussed the importance of data when building AI systems, but we have not considered </a:t>
            </a:r>
            <a:r>
              <a:rPr lang="en-GB" sz="2400" i="1" dirty="0"/>
              <a:t>how</a:t>
            </a:r>
            <a:r>
              <a:rPr lang="en-GB" sz="2400" dirty="0"/>
              <a:t> data is collected for this technology. </a:t>
            </a:r>
          </a:p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2DDFA83-1273-48C5-A520-D4326D63AD22}"/>
              </a:ext>
            </a:extLst>
          </p:cNvPr>
          <p:cNvSpPr txBox="1"/>
          <p:nvPr/>
        </p:nvSpPr>
        <p:spPr>
          <a:xfrm>
            <a:off x="721942" y="1383592"/>
            <a:ext cx="6603767" cy="1785104"/>
          </a:xfrm>
          <a:prstGeom prst="rect">
            <a:avLst/>
          </a:prstGeom>
          <a:solidFill>
            <a:schemeClr val="lt1"/>
          </a:solidFill>
        </p:spPr>
        <p:txBody>
          <a:bodyPr wrap="square" rtlCol="0">
            <a:spAutoFit/>
          </a:bodyPr>
          <a:lstStyle/>
          <a:p>
            <a:endParaRPr lang="en-GB" sz="3200" dirty="0">
              <a:solidFill>
                <a:srgbClr val="0070C0"/>
              </a:solidFill>
            </a:endParaRPr>
          </a:p>
          <a:p>
            <a:endParaRPr lang="en-GB" sz="3200" dirty="0">
              <a:solidFill>
                <a:srgbClr val="0070C0"/>
              </a:solidFill>
            </a:endParaRPr>
          </a:p>
          <a:p>
            <a:r>
              <a:rPr lang="en-GB" sz="2800" dirty="0">
                <a:solidFill>
                  <a:srgbClr val="0070C0"/>
                </a:solidFill>
              </a:rPr>
              <a:t>Did you think of any other data?</a:t>
            </a:r>
            <a:endParaRPr lang="en-GB" sz="3200" dirty="0">
              <a:solidFill>
                <a:srgbClr val="0070C0"/>
              </a:solidFill>
            </a:endParaRPr>
          </a:p>
          <a:p>
            <a:endParaRPr lang="en-US" dirty="0"/>
          </a:p>
        </p:txBody>
      </p:sp>
      <p:sp>
        <p:nvSpPr>
          <p:cNvPr id="545" name="Google Shape;545;p32">
            <a:extLst>
              <a:ext uri="{FF2B5EF4-FFF2-40B4-BE49-F238E27FC236}">
                <a16:creationId xmlns:a16="http://schemas.microsoft.com/office/drawing/2014/main" id="{6EACAF79-0925-30C5-C2F0-A4CBD52DECC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96285" y="3526267"/>
            <a:ext cx="11210292" cy="2204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86262" indent="0">
              <a:buNone/>
            </a:pPr>
            <a:r>
              <a:rPr lang="en-GB" sz="2000" dirty="0"/>
              <a:t>First let’s consider the data that </a:t>
            </a:r>
            <a:r>
              <a:rPr lang="en-GB" sz="2000" b="1" i="1" dirty="0"/>
              <a:t>could</a:t>
            </a:r>
            <a:r>
              <a:rPr lang="en-GB" sz="2000" dirty="0"/>
              <a:t> be collected through music listening habits on a music streaming app. </a:t>
            </a:r>
          </a:p>
          <a:p>
            <a:pPr marL="186262" indent="0">
              <a:buNone/>
            </a:pPr>
            <a:r>
              <a:rPr lang="en-GB" sz="2000" dirty="0">
                <a:solidFill>
                  <a:srgbClr val="0070C0"/>
                </a:solidFill>
              </a:rPr>
              <a:t>duration of listening			time of day			volume you listen at</a:t>
            </a:r>
          </a:p>
          <a:p>
            <a:pPr marL="186262" indent="0">
              <a:buNone/>
            </a:pPr>
            <a:r>
              <a:rPr lang="en-GB" sz="2000" dirty="0">
                <a:solidFill>
                  <a:srgbClr val="0070C0"/>
                </a:solidFill>
              </a:rPr>
              <a:t>		titles of songs listened to		graphs showing beats per minute</a:t>
            </a:r>
          </a:p>
          <a:p>
            <a:pPr marL="186262" indent="0">
              <a:buNone/>
            </a:pPr>
            <a:r>
              <a:rPr lang="en-GB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7607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2">
          <a:extLst>
            <a:ext uri="{FF2B5EF4-FFF2-40B4-BE49-F238E27FC236}">
              <a16:creationId xmlns:a16="http://schemas.microsoft.com/office/drawing/2014/main" id="{1A57C480-10AF-F95D-4B29-A21B632AB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9DE42FAF-273A-674C-D146-4BEC91C221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FFFF8A3F-1D6E-3B8F-8AAB-60F49D1C6C2B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" name="Google Shape;544;p32">
            <a:extLst>
              <a:ext uri="{FF2B5EF4-FFF2-40B4-BE49-F238E27FC236}">
                <a16:creationId xmlns:a16="http://schemas.microsoft.com/office/drawing/2014/main" id="{2BB71E79-CC1C-A44E-AADA-D8D5579A518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02467" y="257984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Data use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E74CD8-90F6-AF4C-9B38-F7BF2291AA1C}"/>
              </a:ext>
            </a:extLst>
          </p:cNvPr>
          <p:cNvSpPr txBox="1"/>
          <p:nvPr/>
        </p:nvSpPr>
        <p:spPr>
          <a:xfrm>
            <a:off x="504188" y="2139935"/>
            <a:ext cx="674565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0070C0"/>
                </a:solidFill>
              </a:rPr>
              <a:t>What could a commercial company do with data like this?</a:t>
            </a:r>
          </a:p>
          <a:p>
            <a:endParaRPr lang="en-US" dirty="0"/>
          </a:p>
        </p:txBody>
      </p:sp>
      <p:sp>
        <p:nvSpPr>
          <p:cNvPr id="545" name="Google Shape;545;p32">
            <a:extLst>
              <a:ext uri="{FF2B5EF4-FFF2-40B4-BE49-F238E27FC236}">
                <a16:creationId xmlns:a16="http://schemas.microsoft.com/office/drawing/2014/main" id="{C6F4E497-AE89-D7D9-DF15-841BCBC12C6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96285" y="3526267"/>
            <a:ext cx="11210292" cy="2204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86262" indent="0">
              <a:buNone/>
            </a:pPr>
            <a:r>
              <a:rPr lang="en-GB" sz="2000" dirty="0"/>
              <a:t>First let’s consider the data that </a:t>
            </a:r>
            <a:r>
              <a:rPr lang="en-GB" sz="2000" b="1" i="1" dirty="0"/>
              <a:t>could</a:t>
            </a:r>
            <a:r>
              <a:rPr lang="en-GB" sz="2000" dirty="0"/>
              <a:t> be collected through music listening habits on a music streaming app. </a:t>
            </a:r>
          </a:p>
          <a:p>
            <a:pPr marL="186262" indent="0">
              <a:buNone/>
            </a:pPr>
            <a:r>
              <a:rPr lang="en-GB" sz="2000" dirty="0">
                <a:solidFill>
                  <a:srgbClr val="0070C0"/>
                </a:solidFill>
              </a:rPr>
              <a:t>duration of listening			time of day			volume you listen at</a:t>
            </a:r>
          </a:p>
          <a:p>
            <a:pPr marL="186262" indent="0">
              <a:buNone/>
            </a:pPr>
            <a:r>
              <a:rPr lang="en-GB" sz="2000" dirty="0">
                <a:solidFill>
                  <a:srgbClr val="0070C0"/>
                </a:solidFill>
              </a:rPr>
              <a:t>		titles of songs listened to		graphs showing beats per minute</a:t>
            </a:r>
          </a:p>
          <a:p>
            <a:pPr marL="186262" indent="0">
              <a:buNone/>
            </a:pPr>
            <a:r>
              <a:rPr lang="en-GB" sz="2000" dirty="0"/>
              <a:t> </a:t>
            </a:r>
          </a:p>
        </p:txBody>
      </p:sp>
      <p:pic>
        <p:nvPicPr>
          <p:cNvPr id="8" name="Picture 7" descr="A mobile phone ">
            <a:extLst>
              <a:ext uri="{FF2B5EF4-FFF2-40B4-BE49-F238E27FC236}">
                <a16:creationId xmlns:a16="http://schemas.microsoft.com/office/drawing/2014/main" id="{332D806D-502C-2382-8880-1F0CFECCF6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1058" y="1020523"/>
            <a:ext cx="3785780" cy="213032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0B0875-51A9-F026-E1E3-D05F571196D7}"/>
              </a:ext>
            </a:extLst>
          </p:cNvPr>
          <p:cNvSpPr txBox="1"/>
          <p:nvPr/>
        </p:nvSpPr>
        <p:spPr>
          <a:xfrm>
            <a:off x="10539022" y="3163508"/>
            <a:ext cx="31846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/>
              <a:t>Photo by </a:t>
            </a:r>
            <a:r>
              <a:rPr lang="en-GB" sz="800" dirty="0">
                <a:hlinkClick r:id="rId4"/>
              </a:rPr>
              <a:t>Fath</a:t>
            </a:r>
            <a:r>
              <a:rPr lang="en-GB" sz="800" dirty="0"/>
              <a:t> on </a:t>
            </a:r>
            <a:r>
              <a:rPr lang="en-GB" sz="800" dirty="0">
                <a:hlinkClick r:id="rId5"/>
              </a:rPr>
              <a:t>Unsplash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4270891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E5089B7C-94D4-0BF8-8899-A229D2271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07A6443-EC8F-7547-4124-3F14300B2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89879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Could you easily sort this data?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D6DB832-5CD5-163C-FB2C-62D1C9F506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786" y="1722121"/>
            <a:ext cx="1431497" cy="889696"/>
          </a:xfrm>
          <a:prstGeom prst="rect">
            <a:avLst/>
          </a:prstGeom>
          <a:ln w="31750">
            <a:solidFill>
              <a:srgbClr val="00A100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14BFDE7-58B0-24F6-EF1E-FBAD291436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210" y="2845336"/>
            <a:ext cx="2056585" cy="1284381"/>
          </a:xfrm>
          <a:prstGeom prst="rect">
            <a:avLst/>
          </a:prstGeom>
          <a:ln w="31750">
            <a:solidFill>
              <a:srgbClr val="00A100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066B67-8BD9-3C59-8777-91A78E9CC7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603" y="1604908"/>
            <a:ext cx="1801661" cy="1125176"/>
          </a:xfrm>
          <a:prstGeom prst="rect">
            <a:avLst/>
          </a:prstGeom>
          <a:ln w="31750">
            <a:solidFill>
              <a:srgbClr val="00A100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CD011BC-3EDA-0261-3EB0-3F26378494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0746" y="1567968"/>
            <a:ext cx="2045357" cy="1277369"/>
          </a:xfrm>
          <a:prstGeom prst="rect">
            <a:avLst/>
          </a:prstGeom>
          <a:ln w="31750">
            <a:solidFill>
              <a:srgbClr val="00A100"/>
            </a:solidFill>
          </a:ln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B4FABE2-DD3C-4CDC-BED3-A565D848D4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8258" y="3429000"/>
            <a:ext cx="1597441" cy="992832"/>
          </a:xfrm>
          <a:prstGeom prst="rect">
            <a:avLst/>
          </a:prstGeom>
          <a:ln w="31750">
            <a:solidFill>
              <a:srgbClr val="00A100"/>
            </a:solidFill>
          </a:ln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2307254-1AA2-3A1C-249F-77C7BE5CA0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1837" y="4723207"/>
            <a:ext cx="1337520" cy="831287"/>
          </a:xfrm>
          <a:prstGeom prst="rect">
            <a:avLst/>
          </a:prstGeom>
          <a:ln w="31750">
            <a:solidFill>
              <a:srgbClr val="00A100"/>
            </a:solidFill>
          </a:ln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59F6547-7CD7-14BB-CCB6-8069F12F33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6811" y="1528003"/>
            <a:ext cx="1956632" cy="1222895"/>
          </a:xfrm>
          <a:prstGeom prst="rect">
            <a:avLst/>
          </a:prstGeom>
          <a:ln w="31750">
            <a:solidFill>
              <a:srgbClr val="00A100"/>
            </a:solidFill>
          </a:ln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A08DC11-CE40-222F-67DF-83F994FB13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98152" y="2973882"/>
            <a:ext cx="2108885" cy="1338975"/>
          </a:xfrm>
          <a:prstGeom prst="rect">
            <a:avLst/>
          </a:prstGeom>
          <a:ln w="31750">
            <a:solidFill>
              <a:srgbClr val="00A100"/>
            </a:solidFill>
          </a:ln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B211AEC-FC97-C86D-B050-EF41DB65C2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9232" y="3040381"/>
            <a:ext cx="1970296" cy="1202751"/>
          </a:xfrm>
          <a:prstGeom prst="rect">
            <a:avLst/>
          </a:prstGeom>
          <a:ln w="31750">
            <a:solidFill>
              <a:srgbClr val="00A100"/>
            </a:solidFill>
          </a:ln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1DD09676-6BF5-2AED-29E3-C94A149AD3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5699" y="1622518"/>
            <a:ext cx="1753856" cy="1053700"/>
          </a:xfrm>
          <a:prstGeom prst="rect">
            <a:avLst/>
          </a:prstGeom>
          <a:ln w="31750">
            <a:solidFill>
              <a:srgbClr val="00A100"/>
            </a:solidFill>
          </a:ln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8ADAF29-2F6E-B1DA-195D-4C74FA6B18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0597" y="3079056"/>
            <a:ext cx="1395947" cy="846361"/>
          </a:xfrm>
          <a:prstGeom prst="rect">
            <a:avLst/>
          </a:prstGeom>
          <a:ln w="31750">
            <a:solidFill>
              <a:srgbClr val="00A100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DD98070-9F78-029C-4BF0-F630D33273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31237" y="4962044"/>
            <a:ext cx="1327305" cy="1082043"/>
          </a:xfrm>
          <a:prstGeom prst="rect">
            <a:avLst/>
          </a:prstGeo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3152B75E-F775-05E9-271E-04D1CC0D6B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9597" y="49407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FB9DF0E4-F399-83C9-4B5D-E88CA38B69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04680" y="42290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Google Shape;87;p3">
            <a:extLst>
              <a:ext uri="{FF2B5EF4-FFF2-40B4-BE49-F238E27FC236}">
                <a16:creationId xmlns:a16="http://schemas.microsoft.com/office/drawing/2014/main" id="{C5474567-3922-3909-E1F3-3B20A2022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52795" y="452145"/>
            <a:ext cx="6460696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Could you easily sort this data? </a:t>
            </a:r>
            <a:endParaRPr lang="en-US" sz="3200" b="1" kern="0" dirty="0">
              <a:solidFill>
                <a:srgbClr val="CE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862606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2">
          <a:extLst>
            <a:ext uri="{FF2B5EF4-FFF2-40B4-BE49-F238E27FC236}">
              <a16:creationId xmlns:a16="http://schemas.microsoft.com/office/drawing/2014/main" id="{7D0BC486-59E7-B15E-0686-47C3BF8218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32">
            <a:extLst>
              <a:ext uri="{FF2B5EF4-FFF2-40B4-BE49-F238E27FC236}">
                <a16:creationId xmlns:a16="http://schemas.microsoft.com/office/drawing/2014/main" id="{94C30D9E-1FA1-BE27-90A2-44784C07494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02467" y="257984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Data use &amp; consent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45" name="Google Shape;545;p32">
            <a:extLst>
              <a:ext uri="{FF2B5EF4-FFF2-40B4-BE49-F238E27FC236}">
                <a16:creationId xmlns:a16="http://schemas.microsoft.com/office/drawing/2014/main" id="{6AC44688-0DCB-1297-A41A-6EA2820DA1B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96285" y="3526267"/>
            <a:ext cx="11210292" cy="2204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86262" indent="0">
              <a:buNone/>
            </a:pPr>
            <a:r>
              <a:rPr lang="en-GB" sz="2000" dirty="0"/>
              <a:t>First let’s consider the data that </a:t>
            </a:r>
            <a:r>
              <a:rPr lang="en-GB" sz="2000" b="1" i="1" dirty="0"/>
              <a:t>could</a:t>
            </a:r>
            <a:r>
              <a:rPr lang="en-GB" sz="2000" dirty="0"/>
              <a:t> be collected through music listening habits on a music streaming app. </a:t>
            </a:r>
          </a:p>
          <a:p>
            <a:pPr marL="186262" indent="0">
              <a:buNone/>
            </a:pPr>
            <a:r>
              <a:rPr lang="en-GB" sz="2000" dirty="0">
                <a:solidFill>
                  <a:srgbClr val="0070C0"/>
                </a:solidFill>
              </a:rPr>
              <a:t>duration of listening			time of day			volume you listen at</a:t>
            </a:r>
          </a:p>
          <a:p>
            <a:pPr marL="186262" indent="0">
              <a:buNone/>
            </a:pPr>
            <a:r>
              <a:rPr lang="en-GB" sz="2000" dirty="0">
                <a:solidFill>
                  <a:srgbClr val="0070C0"/>
                </a:solidFill>
              </a:rPr>
              <a:t>		titles of songs listened to		graphs showing beats per minute</a:t>
            </a:r>
          </a:p>
          <a:p>
            <a:pPr marL="186262" indent="0">
              <a:buNone/>
            </a:pPr>
            <a:r>
              <a:rPr lang="en-GB" sz="2000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632979-F361-7FFC-99D2-EE87D35E794E}"/>
              </a:ext>
            </a:extLst>
          </p:cNvPr>
          <p:cNvSpPr txBox="1"/>
          <p:nvPr/>
        </p:nvSpPr>
        <p:spPr>
          <a:xfrm>
            <a:off x="504188" y="2139935"/>
            <a:ext cx="674565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rgbClr val="0070C0"/>
                </a:solidFill>
              </a:rPr>
              <a:t>What could a commercial company do with data like this?</a:t>
            </a:r>
          </a:p>
          <a:p>
            <a:endParaRPr lang="en-US" dirty="0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ABE3CF8-B7FB-A186-EAAF-4B8CF38917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5" name="Google Shape;93;p4">
            <a:extLst>
              <a:ext uri="{FF2B5EF4-FFF2-40B4-BE49-F238E27FC236}">
                <a16:creationId xmlns:a16="http://schemas.microsoft.com/office/drawing/2014/main" id="{81536C1C-84A3-5C7A-235E-1970773F9EF7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3CB3B96-0C59-E065-09A2-BC155E6328F8}"/>
              </a:ext>
            </a:extLst>
          </p:cNvPr>
          <p:cNvSpPr/>
          <p:nvPr/>
        </p:nvSpPr>
        <p:spPr>
          <a:xfrm>
            <a:off x="7132319" y="1185869"/>
            <a:ext cx="4555493" cy="2243132"/>
          </a:xfrm>
          <a:prstGeom prst="roundRect">
            <a:avLst/>
          </a:prstGeom>
          <a:solidFill>
            <a:srgbClr val="00A000"/>
          </a:solidFill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/>
              <a:t>Some possibilities include: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use it for targeted advertising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sell your data to other companies.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r>
              <a:rPr lang="en-US" sz="2000" dirty="0"/>
              <a:t>Would you give consent for this?</a:t>
            </a:r>
          </a:p>
        </p:txBody>
      </p:sp>
    </p:spTree>
    <p:extLst>
      <p:ext uri="{BB962C8B-B14F-4D97-AF65-F5344CB8AC3E}">
        <p14:creationId xmlns:p14="http://schemas.microsoft.com/office/powerpoint/2010/main" val="27180411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2">
          <a:extLst>
            <a:ext uri="{FF2B5EF4-FFF2-40B4-BE49-F238E27FC236}">
              <a16:creationId xmlns:a16="http://schemas.microsoft.com/office/drawing/2014/main" id="{567732C1-FCC9-FB4E-71DB-176095E437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F1FB56F-31B6-F24A-390C-DA8A38D9D8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723197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7" name="Google Shape;93;p4">
            <a:extLst>
              <a:ext uri="{FF2B5EF4-FFF2-40B4-BE49-F238E27FC236}">
                <a16:creationId xmlns:a16="http://schemas.microsoft.com/office/drawing/2014/main" id="{E8DBE4E6-CEA5-3315-53FA-D0C04F69E747}"/>
              </a:ext>
            </a:extLst>
          </p:cNvPr>
          <p:cNvSpPr/>
          <p:nvPr/>
        </p:nvSpPr>
        <p:spPr>
          <a:xfrm>
            <a:off x="679270" y="257983"/>
            <a:ext cx="1548116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4" name="Google Shape;544;p32">
            <a:extLst>
              <a:ext uri="{FF2B5EF4-FFF2-40B4-BE49-F238E27FC236}">
                <a16:creationId xmlns:a16="http://schemas.microsoft.com/office/drawing/2014/main" id="{FE1C45A8-7479-1D2C-E375-34A20B664E8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402467" y="257984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Data detective apps challenge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545" name="Google Shape;545;p32">
            <a:extLst>
              <a:ext uri="{FF2B5EF4-FFF2-40B4-BE49-F238E27FC236}">
                <a16:creationId xmlns:a16="http://schemas.microsoft.com/office/drawing/2014/main" id="{DD450DBC-2A1B-3B21-D5B4-87295CEF16C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84681" y="1459354"/>
            <a:ext cx="11210292" cy="2091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186262" indent="0">
              <a:buNone/>
            </a:pPr>
            <a:r>
              <a:rPr lang="en-GB" sz="2000" dirty="0"/>
              <a:t>We create data when we use devices, like our phones or computers. </a:t>
            </a:r>
          </a:p>
          <a:p>
            <a:pPr marL="186262" indent="0">
              <a:buNone/>
            </a:pPr>
            <a:r>
              <a:rPr lang="en-GB" sz="2000" dirty="0"/>
              <a:t>This is why apps and software often ask us to accept their terms of use before we download them - but how often do we stop and question whether the data they want to access is appropriate in the context of that app?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64D7F8-8CCC-3E75-2498-0B3E842ECF97}"/>
              </a:ext>
            </a:extLst>
          </p:cNvPr>
          <p:cNvSpPr txBox="1"/>
          <p:nvPr/>
        </p:nvSpPr>
        <p:spPr>
          <a:xfrm>
            <a:off x="229530" y="3787950"/>
            <a:ext cx="7792069" cy="2372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6262" indent="0">
              <a:buNone/>
            </a:pPr>
            <a:r>
              <a:rPr lang="en-GB" sz="1870" dirty="0"/>
              <a:t>In this activity, you will be a data detective and think about different app types and </a:t>
            </a:r>
            <a:r>
              <a:rPr lang="en-GB" sz="1870" u="sng" dirty="0"/>
              <a:t>consider what data is appropriate for each app to access</a:t>
            </a:r>
            <a:r>
              <a:rPr lang="en-GB" sz="1870" dirty="0"/>
              <a:t>.  </a:t>
            </a:r>
          </a:p>
          <a:p>
            <a:pPr marL="186262" indent="0">
              <a:buNone/>
            </a:pPr>
            <a:endParaRPr lang="en-GB" sz="1870" dirty="0"/>
          </a:p>
          <a:p>
            <a:pPr marL="186262" indent="0">
              <a:buNone/>
            </a:pPr>
            <a:r>
              <a:rPr lang="en-GB" sz="1870" dirty="0"/>
              <a:t>Use the following symbols to record your response:</a:t>
            </a:r>
          </a:p>
          <a:p>
            <a:pPr marL="186262" indent="0">
              <a:buNone/>
            </a:pPr>
            <a:endParaRPr lang="en-GB" dirty="0"/>
          </a:p>
          <a:p>
            <a:pPr marL="186262" indent="0">
              <a:buNone/>
            </a:pPr>
            <a:r>
              <a:rPr lang="en-GB" dirty="0"/>
              <a:t>✅ </a:t>
            </a:r>
            <a:r>
              <a:rPr lang="en-GB" sz="1870" dirty="0"/>
              <a:t>= Seems OK   </a:t>
            </a:r>
            <a:r>
              <a:rPr lang="en-GB" dirty="0"/>
              <a:t>❓</a:t>
            </a:r>
            <a:r>
              <a:rPr lang="en-GB" sz="1870" dirty="0"/>
              <a:t>= Maybe / depends   </a:t>
            </a:r>
            <a:r>
              <a:rPr lang="en-GB" dirty="0"/>
              <a:t>	❌ </a:t>
            </a:r>
            <a:r>
              <a:rPr lang="en-GB" sz="1870" dirty="0"/>
              <a:t>= Not appropriate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E5BA8D-3B77-7354-598C-20CBC57671D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165720" y="3429000"/>
            <a:ext cx="3789993" cy="2670369"/>
          </a:xfrm>
          <a:prstGeom prst="rect">
            <a:avLst/>
          </a:prstGeom>
          <a:ln w="25400">
            <a:solidFill>
              <a:schemeClr val="accent1">
                <a:shade val="1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6256207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4"/>
          <p:cNvSpPr txBox="1">
            <a:spLocks noGrp="1"/>
          </p:cNvSpPr>
          <p:nvPr>
            <p:ph type="title"/>
          </p:nvPr>
        </p:nvSpPr>
        <p:spPr>
          <a:xfrm>
            <a:off x="2227385" y="257984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sz="2400" dirty="0">
                <a:solidFill>
                  <a:schemeClr val="tx1"/>
                </a:solidFill>
              </a:rPr>
              <a:t>Recap learning - the importance of data in AI</a:t>
            </a:r>
            <a:endParaRPr sz="2400" dirty="0">
              <a:solidFill>
                <a:schemeClr val="tx1"/>
              </a:solidFill>
            </a:endParaRPr>
          </a:p>
        </p:txBody>
      </p:sp>
      <p:sp>
        <p:nvSpPr>
          <p:cNvPr id="126" name="Google Shape;126;p14"/>
          <p:cNvSpPr txBox="1">
            <a:spLocks noGrp="1"/>
          </p:cNvSpPr>
          <p:nvPr>
            <p:ph type="body" idx="1"/>
          </p:nvPr>
        </p:nvSpPr>
        <p:spPr>
          <a:xfrm>
            <a:off x="542301" y="1184306"/>
            <a:ext cx="11145511" cy="7855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114999"/>
              </a:lnSpc>
              <a:buNone/>
            </a:pPr>
            <a:r>
              <a:rPr lang="en-GB" sz="2000" b="1" dirty="0"/>
              <a:t>All AI systems begin with data:</a:t>
            </a:r>
            <a:endParaRPr lang="en-GB" sz="1200" dirty="0"/>
          </a:p>
          <a:p>
            <a:pPr marL="0" indent="0">
              <a:lnSpc>
                <a:spcPct val="114999"/>
              </a:lnSpc>
              <a:spcAft>
                <a:spcPts val="267"/>
              </a:spcAft>
              <a:buNone/>
            </a:pPr>
            <a:endParaRPr lang="en-GB" dirty="0"/>
          </a:p>
          <a:p>
            <a:pPr marL="0" indent="0">
              <a:lnSpc>
                <a:spcPct val="114999"/>
              </a:lnSpc>
              <a:spcAft>
                <a:spcPts val="267"/>
              </a:spcAft>
              <a:buNone/>
            </a:pPr>
            <a:br>
              <a:rPr lang="en-US" dirty="0"/>
            </a:br>
            <a:endParaRPr lang="en-US" dirty="0"/>
          </a:p>
        </p:txBody>
      </p:sp>
      <p:sp>
        <p:nvSpPr>
          <p:cNvPr id="3" name="Google Shape;126;p14">
            <a:extLst>
              <a:ext uri="{FF2B5EF4-FFF2-40B4-BE49-F238E27FC236}">
                <a16:creationId xmlns:a16="http://schemas.microsoft.com/office/drawing/2014/main" id="{AD0E6294-4F09-F0D2-FE61-94780F195E13}"/>
              </a:ext>
            </a:extLst>
          </p:cNvPr>
          <p:cNvSpPr txBox="1">
            <a:spLocks/>
          </p:cNvSpPr>
          <p:nvPr/>
        </p:nvSpPr>
        <p:spPr>
          <a:xfrm>
            <a:off x="504188" y="2570640"/>
            <a:ext cx="4642560" cy="1399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defTabSz="1219170">
              <a:spcBef>
                <a:spcPts val="2133"/>
              </a:spcBef>
              <a:buClr>
                <a:srgbClr val="000000"/>
              </a:buClr>
              <a:buNone/>
            </a:pPr>
            <a:r>
              <a:rPr lang="en-GB" sz="1867" b="1" kern="0" dirty="0">
                <a:solidFill>
                  <a:srgbClr val="000000"/>
                </a:solidFill>
              </a:rPr>
              <a:t>Unsupervised ML</a:t>
            </a:r>
            <a:r>
              <a:rPr lang="en-GB" sz="1867" kern="0" dirty="0">
                <a:solidFill>
                  <a:srgbClr val="000000"/>
                </a:solidFill>
              </a:rPr>
              <a:t> – patterns are built from spotting similarities and differences in data without labels</a:t>
            </a:r>
            <a:endParaRPr lang="en-US" sz="1867" kern="0" dirty="0">
              <a:solidFill>
                <a:srgbClr val="000000"/>
              </a:solidFill>
            </a:endParaRPr>
          </a:p>
        </p:txBody>
      </p:sp>
      <p:sp>
        <p:nvSpPr>
          <p:cNvPr id="4" name="Google Shape;126;p14">
            <a:extLst>
              <a:ext uri="{FF2B5EF4-FFF2-40B4-BE49-F238E27FC236}">
                <a16:creationId xmlns:a16="http://schemas.microsoft.com/office/drawing/2014/main" id="{A3747086-F3D1-D7EB-2658-7644F006AD3A}"/>
              </a:ext>
            </a:extLst>
          </p:cNvPr>
          <p:cNvSpPr txBox="1">
            <a:spLocks/>
          </p:cNvSpPr>
          <p:nvPr/>
        </p:nvSpPr>
        <p:spPr>
          <a:xfrm>
            <a:off x="6602696" y="2513370"/>
            <a:ext cx="2967019" cy="1832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defTabSz="1219170">
              <a:spcBef>
                <a:spcPts val="2133"/>
              </a:spcBef>
              <a:buClr>
                <a:srgbClr val="000000"/>
              </a:buClr>
              <a:buSzPts val="1100"/>
              <a:buNone/>
            </a:pPr>
            <a:r>
              <a:rPr lang="en-GB" sz="1867" b="1" kern="0" dirty="0">
                <a:solidFill>
                  <a:srgbClr val="000000"/>
                </a:solidFill>
              </a:rPr>
              <a:t>Supervised ML </a:t>
            </a:r>
            <a:r>
              <a:rPr lang="en-GB" sz="1867" kern="0" dirty="0">
                <a:solidFill>
                  <a:srgbClr val="000000"/>
                </a:solidFill>
              </a:rPr>
              <a:t>– patterns are built from spotting similarities and differences in data with labels</a:t>
            </a:r>
          </a:p>
          <a:p>
            <a:pPr marL="0" indent="0" defTabSz="1219170">
              <a:lnSpc>
                <a:spcPct val="114999"/>
              </a:lnSpc>
              <a:spcBef>
                <a:spcPts val="2133"/>
              </a:spcBef>
              <a:spcAft>
                <a:spcPts val="267"/>
              </a:spcAft>
              <a:buClr>
                <a:srgbClr val="000000"/>
              </a:buClr>
              <a:buNone/>
            </a:pPr>
            <a:endParaRPr lang="en-GB" sz="1867" kern="0" dirty="0">
              <a:solidFill>
                <a:srgbClr val="000000"/>
              </a:solidFill>
            </a:endParaRPr>
          </a:p>
          <a:p>
            <a:pPr marL="0" indent="0" defTabSz="1219170">
              <a:lnSpc>
                <a:spcPct val="114999"/>
              </a:lnSpc>
              <a:spcBef>
                <a:spcPts val="2133"/>
              </a:spcBef>
              <a:spcAft>
                <a:spcPts val="267"/>
              </a:spcAft>
              <a:buClr>
                <a:srgbClr val="000000"/>
              </a:buClr>
              <a:buNone/>
            </a:pPr>
            <a:br>
              <a:rPr lang="en-US" sz="1867" kern="0" dirty="0">
                <a:solidFill>
                  <a:srgbClr val="000000"/>
                </a:solidFill>
              </a:rPr>
            </a:br>
            <a:endParaRPr lang="en-US" sz="1867" kern="0" dirty="0">
              <a:solidFill>
                <a:srgbClr val="000000"/>
              </a:solidFill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95B2EFDA-8639-EEA9-C37B-E9C29B1A9C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9" name="Google Shape;93;p4">
            <a:extLst>
              <a:ext uri="{FF2B5EF4-FFF2-40B4-BE49-F238E27FC236}">
                <a16:creationId xmlns:a16="http://schemas.microsoft.com/office/drawing/2014/main" id="{E35D4DC3-C59F-F421-5A99-B006A5B0673C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 dirty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" name="Picture 9" descr="Diagram ‘Data goes in - patterns are built - outputs come out’ ">
            <a:extLst>
              <a:ext uri="{FF2B5EF4-FFF2-40B4-BE49-F238E27FC236}">
                <a16:creationId xmlns:a16="http://schemas.microsoft.com/office/drawing/2014/main" id="{4208AB2B-D66F-473F-CB8D-96AD9811B6C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509050" y="1280243"/>
            <a:ext cx="6108908" cy="636202"/>
          </a:xfrm>
          <a:prstGeom prst="rect">
            <a:avLst/>
          </a:prstGeom>
        </p:spPr>
      </p:pic>
      <p:sp>
        <p:nvSpPr>
          <p:cNvPr id="11" name="Google Shape;126;p14">
            <a:extLst>
              <a:ext uri="{FF2B5EF4-FFF2-40B4-BE49-F238E27FC236}">
                <a16:creationId xmlns:a16="http://schemas.microsoft.com/office/drawing/2014/main" id="{204DA6F9-225B-EFF5-FC67-A806A2A37D9D}"/>
              </a:ext>
            </a:extLst>
          </p:cNvPr>
          <p:cNvSpPr txBox="1">
            <a:spLocks/>
          </p:cNvSpPr>
          <p:nvPr/>
        </p:nvSpPr>
        <p:spPr>
          <a:xfrm>
            <a:off x="542301" y="5296828"/>
            <a:ext cx="11145511" cy="7855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609585" marR="0" lvl="0" indent="-423323" algn="l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06390" algn="l" rtl="0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23323" algn="l" rtl="0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19090" algn="l" rtl="0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19090" algn="l" rtl="0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19090" algn="l" rtl="0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4267093" marR="0" lvl="6" indent="-419090" algn="l" rtl="0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4876678" marR="0" lvl="7" indent="-419090" algn="l" rtl="0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5486263" marR="0" lvl="8" indent="-419090" algn="l" rtl="0">
              <a:lnSpc>
                <a:spcPct val="90000"/>
              </a:lnSpc>
              <a:spcBef>
                <a:spcPts val="2133"/>
              </a:spcBef>
              <a:spcAft>
                <a:spcPts val="1067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algn="ctr">
              <a:lnSpc>
                <a:spcPct val="114999"/>
              </a:lnSpc>
              <a:buFont typeface="Arial"/>
              <a:buNone/>
            </a:pPr>
            <a:r>
              <a:rPr lang="en-GB" sz="1870" b="1" kern="0" dirty="0"/>
              <a:t>Data is created when we use apps or software – we should consider whether we consent to this, and how our data is used should be transparent.</a:t>
            </a:r>
            <a:endParaRPr lang="en-GB" sz="1870" kern="0" dirty="0"/>
          </a:p>
          <a:p>
            <a:pPr marL="0" indent="0">
              <a:lnSpc>
                <a:spcPct val="114999"/>
              </a:lnSpc>
              <a:spcAft>
                <a:spcPts val="267"/>
              </a:spcAft>
              <a:buFont typeface="Arial"/>
              <a:buNone/>
            </a:pPr>
            <a:br>
              <a:rPr lang="en-US" kern="0" dirty="0"/>
            </a:br>
            <a:endParaRPr lang="en-US" kern="0" dirty="0"/>
          </a:p>
        </p:txBody>
      </p:sp>
      <p:pic>
        <p:nvPicPr>
          <p:cNvPr id="7" name="Picture 6" descr="Sorted cards">
            <a:extLst>
              <a:ext uri="{FF2B5EF4-FFF2-40B4-BE49-F238E27FC236}">
                <a16:creationId xmlns:a16="http://schemas.microsoft.com/office/drawing/2014/main" id="{F2FC106C-A37E-44F9-7106-184D720DC7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9751" y="3511527"/>
            <a:ext cx="3071884" cy="1240568"/>
          </a:xfrm>
          <a:prstGeom prst="rect">
            <a:avLst/>
          </a:prstGeom>
        </p:spPr>
      </p:pic>
      <p:pic>
        <p:nvPicPr>
          <p:cNvPr id="12" name="Picture 11" descr="Sorted cards with labels">
            <a:extLst>
              <a:ext uri="{FF2B5EF4-FFF2-40B4-BE49-F238E27FC236}">
                <a16:creationId xmlns:a16="http://schemas.microsoft.com/office/drawing/2014/main" id="{F874D5E5-B6F9-87DF-B25A-49A936AC8B9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9633352" y="2208005"/>
            <a:ext cx="1969212" cy="31256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 uiExpand="1" build="p"/>
      <p:bldP spid="3" grpId="0"/>
      <p:bldP spid="4" grpId="0"/>
      <p:bldP spid="11" grpId="0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746DAB67-8882-601F-C920-C458FE0C83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BDA072-11F5-76BF-D415-EABACF87B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-960000"/>
            <a:ext cx="7406400" cy="960000"/>
          </a:xfrm>
        </p:spPr>
        <p:txBody>
          <a:bodyPr spcFirstLastPara="1" wrap="square" lIns="0" tIns="240000" rIns="0" bIns="24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Think Reflect on your learning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84A13417-37EF-C65F-5E09-126E0D043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1314BEA0-508A-8EDB-D3B4-338556DD3E64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 dirty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3DE1D121-84CC-08DC-3954-917708101EA5}"/>
              </a:ext>
            </a:extLst>
          </p:cNvPr>
          <p:cNvSpPr/>
          <p:nvPr/>
        </p:nvSpPr>
        <p:spPr>
          <a:xfrm>
            <a:off x="2227386" y="273307"/>
            <a:ext cx="555066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Reflect on your learning</a:t>
            </a:r>
            <a:endParaRPr lang="en-US" sz="32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87" name="Google Shape;187;p14">
            <a:extLst>
              <a:ext uri="{FF2B5EF4-FFF2-40B4-BE49-F238E27FC236}">
                <a16:creationId xmlns:a16="http://schemas.microsoft.com/office/drawing/2014/main" id="{4B84A6B6-C1A2-F2F0-E237-EEEABF7C5A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80002" y="1440001"/>
            <a:ext cx="5523213" cy="1234017"/>
            <a:chOff x="362725" y="2121750"/>
            <a:chExt cx="4122000" cy="900000"/>
          </a:xfrm>
        </p:grpSpPr>
        <p:sp>
          <p:nvSpPr>
            <p:cNvPr id="188" name="Google Shape;188;p14">
              <a:extLst>
                <a:ext uri="{FF2B5EF4-FFF2-40B4-BE49-F238E27FC236}">
                  <a16:creationId xmlns:a16="http://schemas.microsoft.com/office/drawing/2014/main" id="{E15B753F-D703-4D47-8EB4-F9A6437FAFEA}"/>
                </a:ext>
              </a:extLst>
            </p:cNvPr>
            <p:cNvSpPr/>
            <p:nvPr/>
          </p:nvSpPr>
          <p:spPr>
            <a:xfrm>
              <a:off x="362725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rgbClr val="FFFFFF"/>
                  </a:solidFill>
                  <a:cs typeface="Arial"/>
                  <a:sym typeface="Arial"/>
                </a:rPr>
                <a:t>Can you apply rules to sort data into categories like machines do?</a:t>
              </a:r>
              <a:endParaRPr lang="en-GB" sz="1867" kern="0" dirty="0">
                <a:solidFill>
                  <a:srgbClr val="FFFFFF"/>
                </a:solidFill>
                <a:cs typeface="Arial"/>
                <a:sym typeface="Arial"/>
              </a:endParaRPr>
            </a:p>
          </p:txBody>
        </p:sp>
        <p:pic>
          <p:nvPicPr>
            <p:cNvPr id="189" name="Google Shape;189;p14">
              <a:extLst>
                <a:ext uri="{FF2B5EF4-FFF2-40B4-BE49-F238E27FC236}">
                  <a16:creationId xmlns:a16="http://schemas.microsoft.com/office/drawing/2014/main" id="{326E1B9D-12CC-73DC-290F-281D3D390D33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6084" b="-26099"/>
            <a:stretch/>
          </p:blipFill>
          <p:spPr>
            <a:xfrm>
              <a:off x="56286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0" name="Google Shape;190;p14">
            <a:extLst>
              <a:ext uri="{FF2B5EF4-FFF2-40B4-BE49-F238E27FC236}">
                <a16:creationId xmlns:a16="http://schemas.microsoft.com/office/drawing/2014/main" id="{8DDC6CF4-2ED9-05D2-DFB1-8949720E17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80000" y="2883428"/>
            <a:ext cx="5496000" cy="1200000"/>
            <a:chOff x="360000" y="2121750"/>
            <a:chExt cx="4122000" cy="900000"/>
          </a:xfrm>
        </p:grpSpPr>
        <p:sp>
          <p:nvSpPr>
            <p:cNvPr id="191" name="Google Shape;191;p14">
              <a:extLst>
                <a:ext uri="{FF2B5EF4-FFF2-40B4-BE49-F238E27FC236}">
                  <a16:creationId xmlns:a16="http://schemas.microsoft.com/office/drawing/2014/main" id="{BC44AF93-CCB5-C352-34E6-87E29D6F0222}"/>
                </a:ext>
              </a:extLst>
            </p:cNvPr>
            <p:cNvSpPr/>
            <p:nvPr/>
          </p:nvSpPr>
          <p:spPr>
            <a:xfrm>
              <a:off x="360000" y="212175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Do you understand the importance of training data in AI systems?</a:t>
              </a:r>
              <a:endParaRPr lang="en-GB" sz="1867" kern="0" dirty="0">
                <a:solidFill>
                  <a:schemeClr val="bg1"/>
                </a:solidFill>
                <a:cs typeface="Arial"/>
                <a:sym typeface="Arial"/>
              </a:endParaRPr>
            </a:p>
          </p:txBody>
        </p:sp>
        <p:pic>
          <p:nvPicPr>
            <p:cNvPr id="192" name="Google Shape;192;p14">
              <a:extLst>
                <a:ext uri="{FF2B5EF4-FFF2-40B4-BE49-F238E27FC236}">
                  <a16:creationId xmlns:a16="http://schemas.microsoft.com/office/drawing/2014/main" id="{D5A3D404-2D5D-D45E-2453-DFB6133BA78B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6084" b="-26099"/>
            <a:stretch/>
          </p:blipFill>
          <p:spPr>
            <a:xfrm>
              <a:off x="540000" y="227561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3" name="Google Shape;193;p14">
            <a:extLst>
              <a:ext uri="{FF2B5EF4-FFF2-40B4-BE49-F238E27FC236}">
                <a16:creationId xmlns:a16="http://schemas.microsoft.com/office/drawing/2014/main" id="{4E3077EF-7BB5-DF8B-2BDA-64AA617CC8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80000" y="4272428"/>
            <a:ext cx="5496000" cy="1200000"/>
            <a:chOff x="360000" y="3163500"/>
            <a:chExt cx="4122000" cy="900000"/>
          </a:xfrm>
        </p:grpSpPr>
        <p:sp>
          <p:nvSpPr>
            <p:cNvPr id="194" name="Google Shape;194;p14">
              <a:extLst>
                <a:ext uri="{FF2B5EF4-FFF2-40B4-BE49-F238E27FC236}">
                  <a16:creationId xmlns:a16="http://schemas.microsoft.com/office/drawing/2014/main" id="{5FA76FDE-EA93-3A68-48BB-C8CC93B2E826}"/>
                </a:ext>
              </a:extLst>
            </p:cNvPr>
            <p:cNvSpPr/>
            <p:nvPr/>
          </p:nvSpPr>
          <p:spPr>
            <a:xfrm>
              <a:off x="360000" y="3163500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Do you consider if it is appropriate to give consent for your data to be used?</a:t>
              </a:r>
              <a:endParaRPr lang="en-GB" sz="1867" kern="0" dirty="0">
                <a:solidFill>
                  <a:schemeClr val="bg1"/>
                </a:solidFill>
                <a:cs typeface="Arial"/>
                <a:sym typeface="Arial"/>
              </a:endParaRPr>
            </a:p>
          </p:txBody>
        </p:sp>
        <p:pic>
          <p:nvPicPr>
            <p:cNvPr id="195" name="Google Shape;195;p14">
              <a:extLst>
                <a:ext uri="{FF2B5EF4-FFF2-40B4-BE49-F238E27FC236}">
                  <a16:creationId xmlns:a16="http://schemas.microsoft.com/office/drawing/2014/main" id="{88C658C3-7832-45A1-0DF9-6F6FBF0E30F1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6084" b="-26099"/>
            <a:stretch/>
          </p:blipFill>
          <p:spPr>
            <a:xfrm>
              <a:off x="540000" y="331736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920066B0-605B-8C5D-968C-2B5DAA22F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64417" y="1716819"/>
            <a:ext cx="3585600" cy="29238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06020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6EFB86E5-4E65-9065-AB33-189D267CC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E28CD6F-5B3F-FF97-7CC8-C56F3B063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-960000"/>
            <a:ext cx="7406400" cy="960000"/>
          </a:xfrm>
        </p:spPr>
        <p:txBody>
          <a:bodyPr spcFirstLastPara="1" wrap="square" lIns="0" tIns="240000" rIns="0" bIns="24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Look ahead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42F4268-3041-B2CE-E237-80A9697D97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6F64FC97-6B4D-3081-BFEF-5BED8BED2944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E759CC63-78A3-593E-8075-21037BDD4159}"/>
              </a:ext>
            </a:extLst>
          </p:cNvPr>
          <p:cNvSpPr/>
          <p:nvPr/>
        </p:nvSpPr>
        <p:spPr>
          <a:xfrm>
            <a:off x="2227386" y="273307"/>
            <a:ext cx="555066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Look ahead</a:t>
            </a:r>
            <a:endParaRPr lang="en-US" sz="32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9E3AD85-9843-EA84-822E-A073F54D60AD}"/>
              </a:ext>
            </a:extLst>
          </p:cNvPr>
          <p:cNvSpPr txBox="1">
            <a:spLocks/>
          </p:cNvSpPr>
          <p:nvPr/>
        </p:nvSpPr>
        <p:spPr>
          <a:xfrm>
            <a:off x="338514" y="1443853"/>
            <a:ext cx="7107673" cy="453123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US" sz="2400" kern="0" dirty="0"/>
              <a:t>Adding labels or notes, is just one way that humans make decisions when designing supervised machine learning models.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2400" kern="0" dirty="0"/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US" sz="2400" kern="0" dirty="0"/>
              <a:t>You will make decisions about data and add your own labels in future lessons.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endParaRPr lang="en-GB" sz="2400" kern="0" dirty="0"/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In the next lesson you will use </a:t>
            </a:r>
            <a:r>
              <a:rPr lang="en-GB" sz="2400" b="1" kern="0" dirty="0" err="1"/>
              <a:t>micro:bit</a:t>
            </a:r>
            <a:r>
              <a:rPr lang="en-GB" sz="2400" b="1" kern="0" dirty="0"/>
              <a:t> </a:t>
            </a:r>
            <a:r>
              <a:rPr lang="en-GB" sz="2400" b="1" kern="0" dirty="0" err="1"/>
              <a:t>CreateAI</a:t>
            </a:r>
            <a:r>
              <a:rPr lang="en-GB" sz="2400" b="1" kern="0" dirty="0"/>
              <a:t> </a:t>
            </a:r>
            <a:r>
              <a:rPr lang="en-GB" sz="2400" kern="0" dirty="0"/>
              <a:t>to collect and evaluate your own movement data.</a:t>
            </a:r>
          </a:p>
        </p:txBody>
      </p: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6D30C930-9EBC-5722-0FEC-1FC44CDC58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/>
          <a:stretch/>
        </p:blipFill>
        <p:spPr>
          <a:xfrm>
            <a:off x="7886400" y="1727287"/>
            <a:ext cx="3585600" cy="2923043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8128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29E70E4A-CD56-9441-012D-36FC5A3F7C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11472A4-B581-3BBD-3EA4-97FD580DDE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89879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What about this amount of data?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054740-D703-72C7-BA2F-DB09B377BD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31237" y="4962044"/>
            <a:ext cx="1327305" cy="1082043"/>
          </a:xfrm>
          <a:prstGeom prst="rect">
            <a:avLst/>
          </a:prstGeom>
        </p:spPr>
      </p:pic>
      <p:pic>
        <p:nvPicPr>
          <p:cNvPr id="3" name="Picture 2" descr="Over 100 data sorting cards">
            <a:extLst>
              <a:ext uri="{FF2B5EF4-FFF2-40B4-BE49-F238E27FC236}">
                <a16:creationId xmlns:a16="http://schemas.microsoft.com/office/drawing/2014/main" id="{DA55AC1A-CC45-FA10-C597-ACEC7D8E45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50" y="1409172"/>
            <a:ext cx="11490969" cy="3289032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F755D44-08B4-E57D-3BC5-D46A257040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41981" y="523219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9" name="Google Shape;93;p4">
            <a:extLst>
              <a:ext uri="{FF2B5EF4-FFF2-40B4-BE49-F238E27FC236}">
                <a16:creationId xmlns:a16="http://schemas.microsoft.com/office/drawing/2014/main" id="{A9ECD60B-08EB-8902-7FCB-3C9276B448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17064" y="452045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 dirty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87;p3">
            <a:extLst>
              <a:ext uri="{FF2B5EF4-FFF2-40B4-BE49-F238E27FC236}">
                <a16:creationId xmlns:a16="http://schemas.microsoft.com/office/drawing/2014/main" id="{505AAFA4-B18E-706B-9624-011480E82B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165179" y="481286"/>
            <a:ext cx="6460696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What about this amount of data? </a:t>
            </a:r>
            <a:endParaRPr lang="en-US" sz="3200" b="1" kern="0" dirty="0">
              <a:solidFill>
                <a:srgbClr val="CE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18267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61F56D03-33AE-45E1-3708-BCB2EDC1C1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BA1CA57-2AA7-6D4C-6A8E-3F1279750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89879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Could you easily sort this much data?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3AC828E-37ED-7B50-DE4A-A5D3D97F9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20992" y="5136171"/>
            <a:ext cx="1327305" cy="1082043"/>
          </a:xfrm>
          <a:prstGeom prst="rect">
            <a:avLst/>
          </a:prstGeom>
        </p:spPr>
      </p:pic>
      <p:pic>
        <p:nvPicPr>
          <p:cNvPr id="3" name="Picture 2" descr="Hundreds of data sorting cards">
            <a:extLst>
              <a:ext uri="{FF2B5EF4-FFF2-40B4-BE49-F238E27FC236}">
                <a16:creationId xmlns:a16="http://schemas.microsoft.com/office/drawing/2014/main" id="{AB37F2F4-ECEB-1629-3B4C-94B122D946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505" y="1549410"/>
            <a:ext cx="11676991" cy="3377447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87E75AE7-9388-3EC5-0102-F2D954C5A5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4433" y="621930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9" name="Google Shape;93;p4">
            <a:extLst>
              <a:ext uri="{FF2B5EF4-FFF2-40B4-BE49-F238E27FC236}">
                <a16:creationId xmlns:a16="http://schemas.microsoft.com/office/drawing/2014/main" id="{46BFB17D-7C90-788F-4E2F-3F27CC5630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89516" y="550755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 dirty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87;p3">
            <a:extLst>
              <a:ext uri="{FF2B5EF4-FFF2-40B4-BE49-F238E27FC236}">
                <a16:creationId xmlns:a16="http://schemas.microsoft.com/office/drawing/2014/main" id="{02066827-2A3F-9F0B-15DF-A13814077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155667" y="550755"/>
            <a:ext cx="765940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Could you easily sort this much data? </a:t>
            </a:r>
            <a:endParaRPr lang="en-US" sz="3200" b="1" kern="0" dirty="0">
              <a:solidFill>
                <a:srgbClr val="CE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29183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99438C37-1AA6-C20D-55C1-82E928AECC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3B6DC9C4-939C-87CD-0BCA-9EC0602E1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-1289879"/>
            <a:ext cx="8403771" cy="96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Could you easily sort this type of data?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976F811-D726-ED5E-EEE4-67F9D3A458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31237" y="5197688"/>
            <a:ext cx="1327305" cy="1082043"/>
          </a:xfrm>
          <a:prstGeom prst="rect">
            <a:avLst/>
          </a:prstGeom>
        </p:spPr>
      </p:pic>
      <p:pic>
        <p:nvPicPr>
          <p:cNvPr id="3" name="Picture 2" descr="Data sorting cards that look like barcodes">
            <a:extLst>
              <a:ext uri="{FF2B5EF4-FFF2-40B4-BE49-F238E27FC236}">
                <a16:creationId xmlns:a16="http://schemas.microsoft.com/office/drawing/2014/main" id="{663AE7B0-2B92-E639-A0EC-F9154DDA1A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716" y="1791180"/>
            <a:ext cx="10363200" cy="3406673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7FD97E6A-BF35-A625-B888-69D30E1D2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0555" y="836789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9" name="Google Shape;93;p4">
            <a:extLst>
              <a:ext uri="{FF2B5EF4-FFF2-40B4-BE49-F238E27FC236}">
                <a16:creationId xmlns:a16="http://schemas.microsoft.com/office/drawing/2014/main" id="{EDE1D20A-8D36-5976-F566-E3B43EDDCE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25637" y="765614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 dirty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87;p3">
            <a:extLst>
              <a:ext uri="{FF2B5EF4-FFF2-40B4-BE49-F238E27FC236}">
                <a16:creationId xmlns:a16="http://schemas.microsoft.com/office/drawing/2014/main" id="{732F3D71-40D6-54E2-1FE3-F3FE86E3E9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27385" y="792119"/>
            <a:ext cx="7864312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Could you easily sort this type of data? </a:t>
            </a:r>
            <a:endParaRPr lang="en-US" sz="3200" b="1" kern="0" dirty="0">
              <a:solidFill>
                <a:srgbClr val="CE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01856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6"/>
          <p:cNvSpPr txBox="1">
            <a:spLocks noGrp="1"/>
          </p:cNvSpPr>
          <p:nvPr>
            <p:ph type="title"/>
          </p:nvPr>
        </p:nvSpPr>
        <p:spPr>
          <a:xfrm>
            <a:off x="2199931" y="109476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AI systems &amp; data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41" name="Google Shape;141;p16"/>
          <p:cNvSpPr txBox="1">
            <a:spLocks noGrp="1"/>
          </p:cNvSpPr>
          <p:nvPr>
            <p:ph type="body" idx="1"/>
          </p:nvPr>
        </p:nvSpPr>
        <p:spPr>
          <a:xfrm>
            <a:off x="478366" y="1215366"/>
            <a:ext cx="8507980" cy="49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114999"/>
              </a:lnSpc>
              <a:buNone/>
            </a:pPr>
            <a:r>
              <a:rPr lang="en-GB" sz="2400" dirty="0"/>
              <a:t>AI systems can process </a:t>
            </a:r>
          </a:p>
          <a:p>
            <a:pPr marL="342900" indent="-342900">
              <a:lnSpc>
                <a:spcPct val="114999"/>
              </a:lnSpc>
            </a:pPr>
            <a:r>
              <a:rPr lang="en-GB" sz="2400" dirty="0"/>
              <a:t>vast amounts of data</a:t>
            </a:r>
          </a:p>
          <a:p>
            <a:pPr marL="342900" indent="-342900">
              <a:lnSpc>
                <a:spcPct val="114999"/>
              </a:lnSpc>
            </a:pPr>
            <a:r>
              <a:rPr lang="en-GB" sz="2400" dirty="0"/>
              <a:t>or very complex data</a:t>
            </a:r>
          </a:p>
          <a:p>
            <a:pPr marL="0" indent="0">
              <a:lnSpc>
                <a:spcPct val="114999"/>
              </a:lnSpc>
              <a:buNone/>
            </a:pPr>
            <a:r>
              <a:rPr lang="en-GB" sz="2400" dirty="0"/>
              <a:t>very quickly, much faster than humans. ​</a:t>
            </a:r>
          </a:p>
          <a:p>
            <a:pPr marL="0" indent="0">
              <a:lnSpc>
                <a:spcPct val="114999"/>
              </a:lnSpc>
              <a:buNone/>
            </a:pPr>
            <a:endParaRPr lang="en-GB" sz="2400" dirty="0"/>
          </a:p>
          <a:p>
            <a:pPr marL="0" indent="0">
              <a:lnSpc>
                <a:spcPct val="114999"/>
              </a:lnSpc>
              <a:buNone/>
            </a:pPr>
            <a:r>
              <a:rPr lang="en-GB" sz="2400" dirty="0"/>
              <a:t>When you input new data into an AI system, it processes this new data and uses it to generate outputs.</a:t>
            </a:r>
            <a:endParaRPr lang="en-US" sz="2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92E737-3A95-985F-4BE6-2C68C5A910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215366"/>
            <a:ext cx="3541986" cy="2585981"/>
          </a:xfrm>
          <a:prstGeom prst="rect">
            <a:avLst/>
          </a:prstGeom>
        </p:spPr>
      </p:pic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640DAACA-2AB0-4D2C-7BE9-72BD0E577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8367" y="19670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4" name="Google Shape;93;p4">
            <a:extLst>
              <a:ext uri="{FF2B5EF4-FFF2-40B4-BE49-F238E27FC236}">
                <a16:creationId xmlns:a16="http://schemas.microsoft.com/office/drawing/2014/main" id="{2960EC56-0E43-7792-7C99-13F3944D6119}"/>
              </a:ext>
            </a:extLst>
          </p:cNvPr>
          <p:cNvSpPr/>
          <p:nvPr/>
        </p:nvSpPr>
        <p:spPr>
          <a:xfrm>
            <a:off x="653449" y="12553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" name="Picture 4" descr="Illustration of a computer with a prompt saying ‘Draw a cat’. ">
            <a:extLst>
              <a:ext uri="{FF2B5EF4-FFF2-40B4-BE49-F238E27FC236}">
                <a16:creationId xmlns:a16="http://schemas.microsoft.com/office/drawing/2014/main" id="{5E1918C7-D9F0-0C3F-4F0F-CBF7341BD7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2801" y="5073697"/>
            <a:ext cx="1567059" cy="1225959"/>
          </a:xfrm>
          <a:prstGeom prst="rect">
            <a:avLst/>
          </a:prstGeom>
        </p:spPr>
      </p:pic>
      <p:pic>
        <p:nvPicPr>
          <p:cNvPr id="6" name="Picture 5" descr="Illustration of a computer with a drawing of a cat on it. ">
            <a:extLst>
              <a:ext uri="{FF2B5EF4-FFF2-40B4-BE49-F238E27FC236}">
                <a16:creationId xmlns:a16="http://schemas.microsoft.com/office/drawing/2014/main" id="{41247ADE-E92C-4E07-9D66-6130AEA956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46432" y="5073697"/>
            <a:ext cx="1567059" cy="106340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>
          <a:extLst>
            <a:ext uri="{FF2B5EF4-FFF2-40B4-BE49-F238E27FC236}">
              <a16:creationId xmlns:a16="http://schemas.microsoft.com/office/drawing/2014/main" id="{3CF29320-D165-3E01-564C-469240994B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07B5A478-CA3A-CC0E-5F2D-D590C6C94B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8367" y="19670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4" name="Google Shape;93;p4">
            <a:extLst>
              <a:ext uri="{FF2B5EF4-FFF2-40B4-BE49-F238E27FC236}">
                <a16:creationId xmlns:a16="http://schemas.microsoft.com/office/drawing/2014/main" id="{D7E89CCA-DC1A-71FD-1450-F3DB197BAC92}"/>
              </a:ext>
            </a:extLst>
          </p:cNvPr>
          <p:cNvSpPr/>
          <p:nvPr/>
        </p:nvSpPr>
        <p:spPr>
          <a:xfrm>
            <a:off x="653449" y="12553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14">
            <a:extLst>
              <a:ext uri="{FF2B5EF4-FFF2-40B4-BE49-F238E27FC236}">
                <a16:creationId xmlns:a16="http://schemas.microsoft.com/office/drawing/2014/main" id="{963A312E-84D4-4A3F-CCD9-C3A4E9B4F78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99931" y="125533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AI systems need training data 1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26" name="Google Shape;126;p14">
            <a:extLst>
              <a:ext uri="{FF2B5EF4-FFF2-40B4-BE49-F238E27FC236}">
                <a16:creationId xmlns:a16="http://schemas.microsoft.com/office/drawing/2014/main" id="{573A0BA7-3468-D2B2-07A6-692DFFC9A0C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78367" y="1557885"/>
            <a:ext cx="7950930" cy="18270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114999"/>
              </a:lnSpc>
              <a:buNone/>
            </a:pPr>
            <a:r>
              <a:rPr lang="en-GB" sz="2400" dirty="0">
                <a:solidFill>
                  <a:srgbClr val="000000"/>
                </a:solidFill>
              </a:rPr>
              <a:t>Humans use AI tools like chatbots, image generators, or fitness trackers to get an output.</a:t>
            </a:r>
          </a:p>
          <a:p>
            <a:pPr marL="0" indent="0">
              <a:lnSpc>
                <a:spcPct val="114999"/>
              </a:lnSpc>
              <a:buNone/>
            </a:pPr>
            <a:r>
              <a:rPr lang="en-GB" sz="2400" dirty="0">
                <a:solidFill>
                  <a:srgbClr val="000000"/>
                </a:solidFill>
              </a:rPr>
              <a:t>We often think about AI tools in terms of their output – what they generate or predict.</a:t>
            </a:r>
          </a:p>
          <a:p>
            <a:pPr marL="0" indent="0">
              <a:lnSpc>
                <a:spcPct val="114999"/>
              </a:lnSpc>
              <a:buNone/>
            </a:pPr>
            <a:r>
              <a:rPr lang="en-GB" sz="2400" dirty="0">
                <a:solidFill>
                  <a:srgbClr val="000000"/>
                </a:solidFill>
              </a:rPr>
              <a:t>However, all AI tools </a:t>
            </a:r>
            <a:r>
              <a:rPr lang="en-GB" sz="2400" b="1" dirty="0">
                <a:solidFill>
                  <a:srgbClr val="000000"/>
                </a:solidFill>
              </a:rPr>
              <a:t>begin</a:t>
            </a:r>
            <a:r>
              <a:rPr lang="en-GB" sz="2400" dirty="0">
                <a:solidFill>
                  <a:srgbClr val="000000"/>
                </a:solidFill>
              </a:rPr>
              <a:t> with training data.</a:t>
            </a:r>
          </a:p>
          <a:p>
            <a:pPr marL="0" indent="0">
              <a:lnSpc>
                <a:spcPct val="114999"/>
              </a:lnSpc>
              <a:buNone/>
            </a:pPr>
            <a:endParaRPr lang="en-GB" sz="2400" dirty="0">
              <a:solidFill>
                <a:srgbClr val="000000"/>
              </a:solidFill>
            </a:endParaRPr>
          </a:p>
        </p:txBody>
      </p:sp>
      <p:pic>
        <p:nvPicPr>
          <p:cNvPr id="2" name="Picture 1" descr="Diagram ‘Data goes in - patterns are built - outputs come out’">
            <a:extLst>
              <a:ext uri="{FF2B5EF4-FFF2-40B4-BE49-F238E27FC236}">
                <a16:creationId xmlns:a16="http://schemas.microsoft.com/office/drawing/2014/main" id="{D7949E26-C695-B31C-7C41-2AC5D5E27C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672" y="4597967"/>
            <a:ext cx="11271126" cy="1634976"/>
          </a:xfrm>
          <a:prstGeom prst="rect">
            <a:avLst/>
          </a:prstGeom>
        </p:spPr>
      </p:pic>
      <p:pic>
        <p:nvPicPr>
          <p:cNvPr id="13" name="Picture 12" descr="Title ‘Create an image of a futuristic city’ with an illustration of a futuristic city underneath. ">
            <a:extLst>
              <a:ext uri="{FF2B5EF4-FFF2-40B4-BE49-F238E27FC236}">
                <a16:creationId xmlns:a16="http://schemas.microsoft.com/office/drawing/2014/main" id="{7D41A988-BB35-6F11-D1FF-13FF3F5B0B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6897" y="1986280"/>
            <a:ext cx="3601042" cy="2280920"/>
          </a:xfrm>
          <a:prstGeom prst="rect">
            <a:avLst/>
          </a:prstGeom>
          <a:ln w="25400">
            <a:solidFill>
              <a:srgbClr val="00B0F0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AEAC919-6606-E3E2-E7EA-4CD6BE45BA84}"/>
              </a:ext>
            </a:extLst>
          </p:cNvPr>
          <p:cNvSpPr txBox="1"/>
          <p:nvPr/>
        </p:nvSpPr>
        <p:spPr>
          <a:xfrm>
            <a:off x="653450" y="5061588"/>
            <a:ext cx="1982844" cy="4770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500" dirty="0"/>
              <a:t>Data goes in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51EB85-C689-5CDD-1BC3-12F0649B879F}"/>
              </a:ext>
            </a:extLst>
          </p:cNvPr>
          <p:cNvSpPr txBox="1"/>
          <p:nvPr/>
        </p:nvSpPr>
        <p:spPr>
          <a:xfrm>
            <a:off x="3919182" y="5117909"/>
            <a:ext cx="2679511" cy="4770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500" dirty="0"/>
              <a:t>Patterns are built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4177A1-1307-D00D-E8CC-90D12376EAAF}"/>
              </a:ext>
            </a:extLst>
          </p:cNvPr>
          <p:cNvSpPr txBox="1"/>
          <p:nvPr/>
        </p:nvSpPr>
        <p:spPr>
          <a:xfrm>
            <a:off x="7881582" y="5117910"/>
            <a:ext cx="3248167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700" dirty="0"/>
              <a:t>  </a:t>
            </a:r>
            <a:r>
              <a:rPr lang="en-US" sz="2500" dirty="0"/>
              <a:t>Outputs come out</a:t>
            </a:r>
          </a:p>
        </p:txBody>
      </p:sp>
    </p:spTree>
    <p:extLst>
      <p:ext uri="{BB962C8B-B14F-4D97-AF65-F5344CB8AC3E}">
        <p14:creationId xmlns:p14="http://schemas.microsoft.com/office/powerpoint/2010/main" val="3933093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>
          <a:extLst>
            <a:ext uri="{FF2B5EF4-FFF2-40B4-BE49-F238E27FC236}">
              <a16:creationId xmlns:a16="http://schemas.microsoft.com/office/drawing/2014/main" id="{C03D57F9-5062-B8C3-580B-AA35BE7BB8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4">
            <a:extLst>
              <a:ext uri="{FF2B5EF4-FFF2-40B4-BE49-F238E27FC236}">
                <a16:creationId xmlns:a16="http://schemas.microsoft.com/office/drawing/2014/main" id="{F496F326-918C-139E-0A2F-A3D25E2B3DE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199931" y="125533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AI systems need training data 2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26" name="Google Shape;126;p14">
            <a:extLst>
              <a:ext uri="{FF2B5EF4-FFF2-40B4-BE49-F238E27FC236}">
                <a16:creationId xmlns:a16="http://schemas.microsoft.com/office/drawing/2014/main" id="{2AE8F828-E5B9-F378-3D36-93993DC7BB0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51586" y="1425047"/>
            <a:ext cx="7645428" cy="914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114999"/>
              </a:lnSpc>
              <a:buNone/>
            </a:pPr>
            <a:r>
              <a:rPr lang="en-GB" sz="2400" dirty="0">
                <a:solidFill>
                  <a:srgbClr val="000000"/>
                </a:solidFill>
              </a:rPr>
              <a:t>How does the chatbot ‘know’ what a cat looks like?</a:t>
            </a:r>
          </a:p>
        </p:txBody>
      </p:sp>
      <p:pic>
        <p:nvPicPr>
          <p:cNvPr id="2" name="Picture 1" descr="Diagram ‘Data goes in - patterns are built - outputs come out’. ">
            <a:extLst>
              <a:ext uri="{FF2B5EF4-FFF2-40B4-BE49-F238E27FC236}">
                <a16:creationId xmlns:a16="http://schemas.microsoft.com/office/drawing/2014/main" id="{00CE142A-F4B4-1382-231F-100A24CF4A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78367" y="2398499"/>
            <a:ext cx="11350384" cy="1182623"/>
          </a:xfrm>
          <a:prstGeom prst="rect">
            <a:avLst/>
          </a:prstGeom>
        </p:spPr>
      </p:pic>
      <p:pic>
        <p:nvPicPr>
          <p:cNvPr id="5" name="Picture 4" descr="Illustration of a computer with a prompt ‘Draw a cat’. ">
            <a:extLst>
              <a:ext uri="{FF2B5EF4-FFF2-40B4-BE49-F238E27FC236}">
                <a16:creationId xmlns:a16="http://schemas.microsoft.com/office/drawing/2014/main" id="{08065B1E-E31C-2F77-5918-224B8433E1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9409" y="3491165"/>
            <a:ext cx="1567059" cy="1225959"/>
          </a:xfrm>
          <a:prstGeom prst="rect">
            <a:avLst/>
          </a:prstGeom>
        </p:spPr>
      </p:pic>
      <p:pic>
        <p:nvPicPr>
          <p:cNvPr id="6" name="Picture 5" descr="Illustration of a computer with a drawing of a cat on it. ">
            <a:extLst>
              <a:ext uri="{FF2B5EF4-FFF2-40B4-BE49-F238E27FC236}">
                <a16:creationId xmlns:a16="http://schemas.microsoft.com/office/drawing/2014/main" id="{DA303925-FFF3-96A1-B104-83CDDBE6BC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23040" y="3491165"/>
            <a:ext cx="1567059" cy="1063409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FD6B79D-61C9-6653-7A37-0FE8C9C5BD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78367" y="19670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2" name="Google Shape;93;p4">
            <a:extLst>
              <a:ext uri="{FF2B5EF4-FFF2-40B4-BE49-F238E27FC236}">
                <a16:creationId xmlns:a16="http://schemas.microsoft.com/office/drawing/2014/main" id="{B5877556-24B6-65DC-0E2E-7A2EFF83CE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53450" y="12553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marR="0" lvl="0" indent="-179489" algn="l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Tx/>
              <a:buNone/>
              <a:tabLst/>
              <a:defRPr/>
            </a:pPr>
            <a:r>
              <a:rPr kumimoji="0" lang="en-GB" sz="3200" b="1" i="0" u="none" strike="noStrike" kern="0" cap="none" spc="0" normalizeH="0" baseline="0" noProof="0" dirty="0">
                <a:ln>
                  <a:noFill/>
                </a:ln>
                <a:solidFill>
                  <a:srgbClr val="CC0364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Think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CC0364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86987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00A000"/>
      </a:dk2>
      <a:lt2>
        <a:srgbClr val="CD0365"/>
      </a:lt2>
      <a:accent1>
        <a:srgbClr val="6C4BC1"/>
      </a:accent1>
      <a:accent2>
        <a:srgbClr val="2A94D6"/>
      </a:accent2>
      <a:accent3>
        <a:srgbClr val="E7645C"/>
      </a:accent3>
      <a:accent4>
        <a:srgbClr val="7BCDC2"/>
      </a:accent4>
      <a:accent5>
        <a:srgbClr val="E6E7E8"/>
      </a:accent5>
      <a:accent6>
        <a:srgbClr val="70AD47"/>
      </a:accent6>
      <a:hlink>
        <a:srgbClr val="000000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4249</TotalTime>
  <Words>1910</Words>
  <Application>Microsoft Macintosh PowerPoint</Application>
  <PresentationFormat>Widescreen</PresentationFormat>
  <Paragraphs>261</Paragraphs>
  <Slides>34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Aptos</vt:lpstr>
      <vt:lpstr>Arial</vt:lpstr>
      <vt:lpstr>1_Office Theme</vt:lpstr>
      <vt:lpstr>Developing AI literacy with the micro:bit  Lesson 2 Exploring AI: the importance of data</vt:lpstr>
      <vt:lpstr>Learning objectives</vt:lpstr>
      <vt:lpstr>Could you easily sort this data?</vt:lpstr>
      <vt:lpstr>What about this amount of data?</vt:lpstr>
      <vt:lpstr>Could you easily sort this much data?</vt:lpstr>
      <vt:lpstr>Could you easily sort this type of data? </vt:lpstr>
      <vt:lpstr>AI systems &amp; data</vt:lpstr>
      <vt:lpstr>AI systems need training data 1</vt:lpstr>
      <vt:lpstr>AI systems need training data 2</vt:lpstr>
      <vt:lpstr>AI systems need training data 3</vt:lpstr>
      <vt:lpstr>AI systems need training data 4</vt:lpstr>
      <vt:lpstr>AI systems need training data 5</vt:lpstr>
      <vt:lpstr>Let’s start at the beginning… </vt:lpstr>
      <vt:lpstr>Data sorting challenge</vt:lpstr>
      <vt:lpstr>Think Can you sort data?</vt:lpstr>
      <vt:lpstr>Think Can you sort data? Continued</vt:lpstr>
      <vt:lpstr>Share Sorted or grouped data</vt:lpstr>
      <vt:lpstr>Create Your rules</vt:lpstr>
      <vt:lpstr>Machine learning</vt:lpstr>
      <vt:lpstr>Unsupervised ML</vt:lpstr>
      <vt:lpstr>Supervised ML</vt:lpstr>
      <vt:lpstr>Why is supervised ML helpful?</vt:lpstr>
      <vt:lpstr>We have added labels</vt:lpstr>
      <vt:lpstr>Acting as a supervised ML model</vt:lpstr>
      <vt:lpstr>Think Can you sort the new data?</vt:lpstr>
      <vt:lpstr>You sorted new data like a supervised ML model</vt:lpstr>
      <vt:lpstr>Data collection</vt:lpstr>
      <vt:lpstr>Data collection examples</vt:lpstr>
      <vt:lpstr>Data use</vt:lpstr>
      <vt:lpstr>Data use &amp; consent</vt:lpstr>
      <vt:lpstr>Data detective apps challenge</vt:lpstr>
      <vt:lpstr>Recap learning - the importance of data in AI</vt:lpstr>
      <vt:lpstr>Think Reflect on your learning</vt:lpstr>
      <vt:lpstr>Share Look ahead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Blathnaid Walsh-Heron</dc:creator>
  <cp:lastModifiedBy>Blathnaid Walsh-Heron</cp:lastModifiedBy>
  <cp:revision>79</cp:revision>
  <dcterms:created xsi:type="dcterms:W3CDTF">2026-05-08T14:43:22Z</dcterms:created>
  <dcterms:modified xsi:type="dcterms:W3CDTF">2026-08-26T10:19:59Z</dcterms:modified>
</cp:coreProperties>
</file>