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1"/>
  </p:notesMasterIdLst>
  <p:sldIdLst>
    <p:sldId id="424" r:id="rId2"/>
    <p:sldId id="429" r:id="rId3"/>
    <p:sldId id="258" r:id="rId4"/>
    <p:sldId id="359" r:id="rId5"/>
    <p:sldId id="360" r:id="rId6"/>
    <p:sldId id="385" r:id="rId7"/>
    <p:sldId id="261" r:id="rId8"/>
    <p:sldId id="263" r:id="rId9"/>
    <p:sldId id="425" r:id="rId10"/>
    <p:sldId id="384" r:id="rId11"/>
    <p:sldId id="372" r:id="rId12"/>
    <p:sldId id="373" r:id="rId13"/>
    <p:sldId id="374" r:id="rId14"/>
    <p:sldId id="375" r:id="rId15"/>
    <p:sldId id="380" r:id="rId16"/>
    <p:sldId id="381" r:id="rId17"/>
    <p:sldId id="382" r:id="rId18"/>
    <p:sldId id="383" r:id="rId19"/>
    <p:sldId id="388" r:id="rId20"/>
    <p:sldId id="389" r:id="rId21"/>
    <p:sldId id="266" r:id="rId22"/>
    <p:sldId id="371" r:id="rId23"/>
    <p:sldId id="280" r:id="rId24"/>
    <p:sldId id="428" r:id="rId25"/>
    <p:sldId id="430" r:id="rId26"/>
    <p:sldId id="427" r:id="rId27"/>
    <p:sldId id="262" r:id="rId28"/>
    <p:sldId id="282" r:id="rId29"/>
    <p:sldId id="37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25CA23-4FBD-179D-131E-3FA36E6C75A5}" name="Corey Rogers" initials="CR" userId="7RzU5Q6VJGF/i3l9MGdG3CvbLgasbZPao2hiEiIxdvY=" providerId="None"/>
  <p188:author id="{6A84FF6E-3DE0-22E4-A3E4-2CE87624D1D4}" name="Corey Rogers" initials="CR" userId="1535538579_tp_dropbox_plus" providerId="Windows Live"/>
  <p188:author id="{957CA570-AA26-7BCF-477B-FD2358502A6F}" name="Blathnaid Walsh-Heron" initials="BH" userId="S::blathnaid@microbit.org::e161788e-f9c9-48b7-8b0b-8eaf8bce30c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364"/>
    <a:srgbClr val="00A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86981"/>
  </p:normalViewPr>
  <p:slideViewPr>
    <p:cSldViewPr snapToGrid="0">
      <p:cViewPr varScale="1">
        <p:scale>
          <a:sx n="105" d="100"/>
          <a:sy n="105" d="100"/>
        </p:scale>
        <p:origin x="20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81A80B-D4D9-FC4C-9FD8-B16CFF9302A8}" type="datetimeFigureOut">
              <a:rPr lang="en-US" smtClean="0"/>
              <a:t>8/26/26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45F4FC-BD4C-9E4F-87F3-1275AD9F1D0F}" type="slidenum">
              <a:rPr lang="en-US" smtClean="0"/>
              <a:t>‹#›</a:t>
            </a:fld>
            <a:endParaRPr lang="en-US"/>
          </a:p>
        </p:txBody>
      </p:sp>
    </p:spTree>
    <p:extLst>
      <p:ext uri="{BB962C8B-B14F-4D97-AF65-F5344CB8AC3E}">
        <p14:creationId xmlns:p14="http://schemas.microsoft.com/office/powerpoint/2010/main" val="2152336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a:extLst>
            <a:ext uri="{FF2B5EF4-FFF2-40B4-BE49-F238E27FC236}">
              <a16:creationId xmlns:a16="http://schemas.microsoft.com/office/drawing/2014/main" id="{4207DA48-2F5F-347A-8C78-5979D0971549}"/>
            </a:ext>
          </a:extLst>
        </p:cNvPr>
        <p:cNvGrpSpPr/>
        <p:nvPr/>
      </p:nvGrpSpPr>
      <p:grpSpPr>
        <a:xfrm>
          <a:off x="0" y="0"/>
          <a:ext cx="0" cy="0"/>
          <a:chOff x="0" y="0"/>
          <a:chExt cx="0" cy="0"/>
        </a:xfrm>
      </p:grpSpPr>
      <p:sp>
        <p:nvSpPr>
          <p:cNvPr id="67" name="Google Shape;67;p2:notes">
            <a:extLst>
              <a:ext uri="{FF2B5EF4-FFF2-40B4-BE49-F238E27FC236}">
                <a16:creationId xmlns:a16="http://schemas.microsoft.com/office/drawing/2014/main" id="{8EFA0B82-9976-EC27-EE3E-FD65BA8EB73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68" name="Google Shape;68;p2:notes">
            <a:extLst>
              <a:ext uri="{FF2B5EF4-FFF2-40B4-BE49-F238E27FC236}">
                <a16:creationId xmlns:a16="http://schemas.microsoft.com/office/drawing/2014/main" id="{586E2579-E063-A7FC-3820-71CC2A0C3F2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900"/>
              <a:buFont typeface="Arial"/>
              <a:buNone/>
            </a:pPr>
            <a:endParaRPr/>
          </a:p>
        </p:txBody>
      </p:sp>
      <p:sp>
        <p:nvSpPr>
          <p:cNvPr id="69" name="Google Shape;69;p2:notes">
            <a:extLst>
              <a:ext uri="{FF2B5EF4-FFF2-40B4-BE49-F238E27FC236}">
                <a16:creationId xmlns:a16="http://schemas.microsoft.com/office/drawing/2014/main" id="{D9E0EB28-9D16-A067-745B-40A98641FA0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9671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65EC26A7-E8E9-1489-927C-FCF98B811602}"/>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49BD4539-408C-C624-D250-ED58E495798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69F0BFAF-F267-6F6A-39FB-E2FA057C380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678711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2849E681-3CD8-85EB-DE4D-BCCE70986B28}"/>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38E1722B-F09E-0588-0A15-35E97F19E0F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65E61BEA-6BBD-F3D1-177A-723C0B4AECA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95552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DE411E19-481D-21BF-4CDB-684286826E60}"/>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6352D2A1-231E-DC5F-0D22-7223629F513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FE1CE379-A64B-CAE1-716F-8CACEE2486C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40261737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BDC61C9E-3D2E-AFE9-48E7-32B12B04162F}"/>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FC99EC69-BAAE-966F-2ECE-AEB136F3BD4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4B03C65C-EE25-C613-D898-9AA86F5F00D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3597953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66917816-CB1B-E7E2-A721-0123CB29F616}"/>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9B838E25-42FE-B96F-2F75-21416435D70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89991D4B-3DD2-2902-EB6B-000F8DF863E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1730848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55298F0E-DBBA-26DA-C0D7-A827D93D94BC}"/>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F810F223-451A-2815-BABB-C72FDC9B84A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AB4B0A1A-C84E-2EEE-8355-A1B575A43DF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3720841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BDE28049-6D8E-ECDC-1533-4BE07F4AA3BC}"/>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740B315D-66D1-1474-5816-27F131ACAB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2822B069-86C4-46F0-2BC3-4837F17FCC6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392926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ADA70B9F-335D-B509-1905-A44B222A8FF3}"/>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43DE0436-3C6E-EF89-3BAB-2130CDF0235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1B240FB1-F828-DDF7-20D9-0BDF5692719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2232689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6D4F93D2-342C-5ACE-B993-2DA9A58314C9}"/>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09878D5B-4A52-C00E-12BE-8F882BCA2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1F1DA9D5-D3C1-4629-3E8B-D07416AD7E6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231569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62119004-3F90-C45C-AEC1-ED480AC3B658}"/>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41AC662D-2063-C67B-0E6F-19F173E4CC6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64533933-E40E-0E91-D8A8-8BC90FACE63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3779898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84" name="Google Shape;8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70" name="Google Shape;17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a:extLst>
            <a:ext uri="{FF2B5EF4-FFF2-40B4-BE49-F238E27FC236}">
              <a16:creationId xmlns:a16="http://schemas.microsoft.com/office/drawing/2014/main" id="{EE914D97-0DDA-1E7C-36A2-203805824BB7}"/>
            </a:ext>
          </a:extLst>
        </p:cNvPr>
        <p:cNvGrpSpPr/>
        <p:nvPr/>
      </p:nvGrpSpPr>
      <p:grpSpPr>
        <a:xfrm>
          <a:off x="0" y="0"/>
          <a:ext cx="0" cy="0"/>
          <a:chOff x="0" y="0"/>
          <a:chExt cx="0" cy="0"/>
        </a:xfrm>
      </p:grpSpPr>
      <p:sp>
        <p:nvSpPr>
          <p:cNvPr id="169" name="Google Shape;169;p11:notes">
            <a:extLst>
              <a:ext uri="{FF2B5EF4-FFF2-40B4-BE49-F238E27FC236}">
                <a16:creationId xmlns:a16="http://schemas.microsoft.com/office/drawing/2014/main" id="{231C9B78-AAC7-30ED-C62D-08DBD791FB7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p11:notes">
            <a:extLst>
              <a:ext uri="{FF2B5EF4-FFF2-40B4-BE49-F238E27FC236}">
                <a16:creationId xmlns:a16="http://schemas.microsoft.com/office/drawing/2014/main" id="{E0AD4B8C-866A-8977-7DCF-74C834351CE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1087274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a:extLst>
            <a:ext uri="{FF2B5EF4-FFF2-40B4-BE49-F238E27FC236}">
              <a16:creationId xmlns:a16="http://schemas.microsoft.com/office/drawing/2014/main" id="{7804678F-8389-A553-C222-5F6BAEA6CA18}"/>
            </a:ext>
          </a:extLst>
        </p:cNvPr>
        <p:cNvGrpSpPr/>
        <p:nvPr/>
      </p:nvGrpSpPr>
      <p:grpSpPr>
        <a:xfrm>
          <a:off x="0" y="0"/>
          <a:ext cx="0" cy="0"/>
          <a:chOff x="0" y="0"/>
          <a:chExt cx="0" cy="0"/>
        </a:xfrm>
      </p:grpSpPr>
      <p:sp>
        <p:nvSpPr>
          <p:cNvPr id="540" name="Google Shape;540;p25:notes">
            <a:extLst>
              <a:ext uri="{FF2B5EF4-FFF2-40B4-BE49-F238E27FC236}">
                <a16:creationId xmlns:a16="http://schemas.microsoft.com/office/drawing/2014/main" id="{81638D09-143D-7188-B46A-BA87D4AE287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5:notes">
            <a:extLst>
              <a:ext uri="{FF2B5EF4-FFF2-40B4-BE49-F238E27FC236}">
                <a16:creationId xmlns:a16="http://schemas.microsoft.com/office/drawing/2014/main" id="{0BE94A70-AB02-7B26-F5B9-2A945CD3018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10571134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a:extLst>
            <a:ext uri="{FF2B5EF4-FFF2-40B4-BE49-F238E27FC236}">
              <a16:creationId xmlns:a16="http://schemas.microsoft.com/office/drawing/2014/main" id="{3D62932B-E2FC-DF1E-3BE1-566DD852ACE9}"/>
            </a:ext>
          </a:extLst>
        </p:cNvPr>
        <p:cNvGrpSpPr/>
        <p:nvPr/>
      </p:nvGrpSpPr>
      <p:grpSpPr>
        <a:xfrm>
          <a:off x="0" y="0"/>
          <a:ext cx="0" cy="0"/>
          <a:chOff x="0" y="0"/>
          <a:chExt cx="0" cy="0"/>
        </a:xfrm>
      </p:grpSpPr>
      <p:sp>
        <p:nvSpPr>
          <p:cNvPr id="540" name="Google Shape;540;p25:notes">
            <a:extLst>
              <a:ext uri="{FF2B5EF4-FFF2-40B4-BE49-F238E27FC236}">
                <a16:creationId xmlns:a16="http://schemas.microsoft.com/office/drawing/2014/main" id="{4918C424-9922-20C5-FB6B-26BD9C6B314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5:notes">
            <a:extLst>
              <a:ext uri="{FF2B5EF4-FFF2-40B4-BE49-F238E27FC236}">
                <a16:creationId xmlns:a16="http://schemas.microsoft.com/office/drawing/2014/main" id="{7AF015AC-FF91-CDF9-5C7C-8B22D1B7645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20912625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a:extLst>
            <a:ext uri="{FF2B5EF4-FFF2-40B4-BE49-F238E27FC236}">
              <a16:creationId xmlns:a16="http://schemas.microsoft.com/office/drawing/2014/main" id="{97A6C874-472B-0F99-F682-01D285742108}"/>
            </a:ext>
          </a:extLst>
        </p:cNvPr>
        <p:cNvGrpSpPr/>
        <p:nvPr/>
      </p:nvGrpSpPr>
      <p:grpSpPr>
        <a:xfrm>
          <a:off x="0" y="0"/>
          <a:ext cx="0" cy="0"/>
          <a:chOff x="0" y="0"/>
          <a:chExt cx="0" cy="0"/>
        </a:xfrm>
      </p:grpSpPr>
      <p:sp>
        <p:nvSpPr>
          <p:cNvPr id="540" name="Google Shape;540;p25:notes">
            <a:extLst>
              <a:ext uri="{FF2B5EF4-FFF2-40B4-BE49-F238E27FC236}">
                <a16:creationId xmlns:a16="http://schemas.microsoft.com/office/drawing/2014/main" id="{DF116F0B-3F98-F9CA-10D1-C28F687FE06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25:notes">
            <a:extLst>
              <a:ext uri="{FF2B5EF4-FFF2-40B4-BE49-F238E27FC236}">
                <a16:creationId xmlns:a16="http://schemas.microsoft.com/office/drawing/2014/main" id="{EA565CAB-5967-9D52-C988-5573AB97024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4409711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1" name="Google Shape;12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556" name="Google Shape;556;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900"/>
              <a:buFont typeface="Arial"/>
              <a:buNone/>
            </a:pPr>
            <a:endParaRPr/>
          </a:p>
        </p:txBody>
      </p:sp>
      <p:sp>
        <p:nvSpPr>
          <p:cNvPr id="557" name="Google Shape;557;p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a:extLst>
            <a:ext uri="{FF2B5EF4-FFF2-40B4-BE49-F238E27FC236}">
              <a16:creationId xmlns:a16="http://schemas.microsoft.com/office/drawing/2014/main" id="{59F4EC40-0575-3E02-1E6E-4F6EBF9D162A}"/>
            </a:ext>
          </a:extLst>
        </p:cNvPr>
        <p:cNvGrpSpPr/>
        <p:nvPr/>
      </p:nvGrpSpPr>
      <p:grpSpPr>
        <a:xfrm>
          <a:off x="0" y="0"/>
          <a:ext cx="0" cy="0"/>
          <a:chOff x="0" y="0"/>
          <a:chExt cx="0" cy="0"/>
        </a:xfrm>
      </p:grpSpPr>
      <p:sp>
        <p:nvSpPr>
          <p:cNvPr id="182" name="Google Shape;182;p14:notes">
            <a:extLst>
              <a:ext uri="{FF2B5EF4-FFF2-40B4-BE49-F238E27FC236}">
                <a16:creationId xmlns:a16="http://schemas.microsoft.com/office/drawing/2014/main" id="{D0B92283-19E3-0C84-18BA-4F16021D5C0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
        <p:nvSpPr>
          <p:cNvPr id="183" name="Google Shape;183;p14:notes">
            <a:extLst>
              <a:ext uri="{FF2B5EF4-FFF2-40B4-BE49-F238E27FC236}">
                <a16:creationId xmlns:a16="http://schemas.microsoft.com/office/drawing/2014/main" id="{13518224-75AA-7519-CA52-19183DCEB259}"/>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900"/>
              <a:buFont typeface="Arial"/>
              <a:buNone/>
            </a:pPr>
            <a:endParaRPr/>
          </a:p>
        </p:txBody>
      </p:sp>
      <p:sp>
        <p:nvSpPr>
          <p:cNvPr id="184" name="Google Shape;184;p14:notes">
            <a:extLst>
              <a:ext uri="{FF2B5EF4-FFF2-40B4-BE49-F238E27FC236}">
                <a16:creationId xmlns:a16="http://schemas.microsoft.com/office/drawing/2014/main" id="{D56E8E3D-0F5F-0A67-D7A0-309DE6EF2932}"/>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29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25624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4" name="Google Shape;9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dirty="0"/>
              <a:t>If you prefer not to use this video, see slides 6-9 instead.</a:t>
            </a:r>
            <a:endParaRPr dirty="0"/>
          </a:p>
        </p:txBody>
      </p:sp>
      <p:sp>
        <p:nvSpPr>
          <p:cNvPr id="105" name="Google Shape;1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a:extLst>
            <a:ext uri="{FF2B5EF4-FFF2-40B4-BE49-F238E27FC236}">
              <a16:creationId xmlns:a16="http://schemas.microsoft.com/office/drawing/2014/main" id="{7C51A36B-AE9C-4650-355B-3AB16C0F1288}"/>
            </a:ext>
          </a:extLst>
        </p:cNvPr>
        <p:cNvGrpSpPr/>
        <p:nvPr/>
      </p:nvGrpSpPr>
      <p:grpSpPr>
        <a:xfrm>
          <a:off x="0" y="0"/>
          <a:ext cx="0" cy="0"/>
          <a:chOff x="0" y="0"/>
          <a:chExt cx="0" cy="0"/>
        </a:xfrm>
      </p:grpSpPr>
      <p:sp>
        <p:nvSpPr>
          <p:cNvPr id="120" name="Google Shape;120;p6:notes">
            <a:extLst>
              <a:ext uri="{FF2B5EF4-FFF2-40B4-BE49-F238E27FC236}">
                <a16:creationId xmlns:a16="http://schemas.microsoft.com/office/drawing/2014/main" id="{196650E4-7A33-ADF2-184C-F904ABC06FB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If students are not sure, the next two slides give the answers.</a:t>
            </a:r>
          </a:p>
        </p:txBody>
      </p:sp>
      <p:sp>
        <p:nvSpPr>
          <p:cNvPr id="121" name="Google Shape;121;p6:notes">
            <a:extLst>
              <a:ext uri="{FF2B5EF4-FFF2-40B4-BE49-F238E27FC236}">
                <a16:creationId xmlns:a16="http://schemas.microsoft.com/office/drawing/2014/main" id="{2D7905BB-58AA-20B0-DB31-B7B9C8D06D5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84169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Optional slide – can be used instead of video.</a:t>
            </a:r>
          </a:p>
          <a:p>
            <a:pPr marL="0" lvl="0" indent="0" algn="l" rtl="0">
              <a:lnSpc>
                <a:spcPct val="100000"/>
              </a:lnSpc>
              <a:spcBef>
                <a:spcPts val="0"/>
              </a:spcBef>
              <a:spcAft>
                <a:spcPts val="0"/>
              </a:spcAft>
              <a:buSzPts val="1400"/>
              <a:buNone/>
            </a:pPr>
            <a:endParaRPr dirty="0"/>
          </a:p>
        </p:txBody>
      </p:sp>
      <p:sp>
        <p:nvSpPr>
          <p:cNvPr id="112" name="Google Shape;11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Optional slide – can be used instead of video.</a:t>
            </a:r>
          </a:p>
          <a:p>
            <a:pPr marL="0" lvl="0" indent="0" algn="l" rtl="0">
              <a:lnSpc>
                <a:spcPct val="100000"/>
              </a:lnSpc>
              <a:spcBef>
                <a:spcPts val="0"/>
              </a:spcBef>
              <a:spcAft>
                <a:spcPts val="0"/>
              </a:spcAft>
              <a:buSzPts val="1400"/>
              <a:buNone/>
            </a:pPr>
            <a:endParaRPr dirty="0"/>
          </a:p>
        </p:txBody>
      </p:sp>
      <p:sp>
        <p:nvSpPr>
          <p:cNvPr id="129" name="Google Shape;12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a:extLst>
            <a:ext uri="{FF2B5EF4-FFF2-40B4-BE49-F238E27FC236}">
              <a16:creationId xmlns:a16="http://schemas.microsoft.com/office/drawing/2014/main" id="{01E8D9C3-4DDF-57B9-F48E-FEE9F47BC84F}"/>
            </a:ext>
          </a:extLst>
        </p:cNvPr>
        <p:cNvGrpSpPr/>
        <p:nvPr/>
      </p:nvGrpSpPr>
      <p:grpSpPr>
        <a:xfrm>
          <a:off x="0" y="0"/>
          <a:ext cx="0" cy="0"/>
          <a:chOff x="0" y="0"/>
          <a:chExt cx="0" cy="0"/>
        </a:xfrm>
      </p:grpSpPr>
      <p:sp>
        <p:nvSpPr>
          <p:cNvPr id="120" name="Google Shape;120;p6:notes">
            <a:extLst>
              <a:ext uri="{FF2B5EF4-FFF2-40B4-BE49-F238E27FC236}">
                <a16:creationId xmlns:a16="http://schemas.microsoft.com/office/drawing/2014/main" id="{159AF526-4D69-7F2E-1760-6D07B151145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Optional slide – can be used instead of video.</a:t>
            </a:r>
          </a:p>
        </p:txBody>
      </p:sp>
      <p:sp>
        <p:nvSpPr>
          <p:cNvPr id="121" name="Google Shape;121;p6:notes">
            <a:extLst>
              <a:ext uri="{FF2B5EF4-FFF2-40B4-BE49-F238E27FC236}">
                <a16:creationId xmlns:a16="http://schemas.microsoft.com/office/drawing/2014/main" id="{48A79477-898B-A840-2F98-AAE676A09E7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4040338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a:extLst>
            <a:ext uri="{FF2B5EF4-FFF2-40B4-BE49-F238E27FC236}">
              <a16:creationId xmlns:a16="http://schemas.microsoft.com/office/drawing/2014/main" id="{43EF1CEC-6936-D801-7455-D23912B32991}"/>
            </a:ext>
          </a:extLst>
        </p:cNvPr>
        <p:cNvGrpSpPr/>
        <p:nvPr/>
      </p:nvGrpSpPr>
      <p:grpSpPr>
        <a:xfrm>
          <a:off x="0" y="0"/>
          <a:ext cx="0" cy="0"/>
          <a:chOff x="0" y="0"/>
          <a:chExt cx="0" cy="0"/>
        </a:xfrm>
      </p:grpSpPr>
      <p:sp>
        <p:nvSpPr>
          <p:cNvPr id="144" name="Google Shape;144;p10:notes">
            <a:extLst>
              <a:ext uri="{FF2B5EF4-FFF2-40B4-BE49-F238E27FC236}">
                <a16:creationId xmlns:a16="http://schemas.microsoft.com/office/drawing/2014/main" id="{C5C0E7F3-EA24-81A1-969F-8FC0493E350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10:notes">
            <a:extLst>
              <a:ext uri="{FF2B5EF4-FFF2-40B4-BE49-F238E27FC236}">
                <a16:creationId xmlns:a16="http://schemas.microsoft.com/office/drawing/2014/main" id="{AE4D922D-925F-4431-EB3B-016C9535711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US"/>
          </a:p>
        </p:txBody>
      </p:sp>
    </p:spTree>
    <p:extLst>
      <p:ext uri="{BB962C8B-B14F-4D97-AF65-F5344CB8AC3E}">
        <p14:creationId xmlns:p14="http://schemas.microsoft.com/office/powerpoint/2010/main" val="1808033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3"/>
        <p:cNvGrpSpPr/>
        <p:nvPr/>
      </p:nvGrpSpPr>
      <p:grpSpPr>
        <a:xfrm>
          <a:off x="0" y="0"/>
          <a:ext cx="0" cy="0"/>
          <a:chOff x="0" y="0"/>
          <a:chExt cx="0" cy="0"/>
        </a:xfrm>
      </p:grpSpPr>
      <p:sp>
        <p:nvSpPr>
          <p:cNvPr id="14" name="Google Shape;14;p18"/>
          <p:cNvSpPr txBox="1">
            <a:spLocks noGrp="1"/>
          </p:cNvSpPr>
          <p:nvPr>
            <p:ph type="sldNum" idx="12"/>
          </p:nvPr>
        </p:nvSpPr>
        <p:spPr>
          <a:xfrm>
            <a:off x="11409045" y="11977568"/>
            <a:ext cx="731600" cy="524800"/>
          </a:xfrm>
          <a:prstGeom prst="rect">
            <a:avLst/>
          </a:prstGeom>
          <a:noFill/>
          <a:ln>
            <a:noFill/>
          </a:ln>
        </p:spPr>
        <p:txBody>
          <a:bodyPr spcFirstLastPara="1" wrap="square" lIns="91425" tIns="45700" rIns="91425" bIns="45700" anchor="t" anchorCtr="0">
            <a:noAutofit/>
          </a:bodyPr>
          <a:lstStyle>
            <a:lvl1pPr marL="0" marR="0" lvl="0"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733" b="0" i="0" u="none" strike="noStrike" cap="none">
                <a:solidFill>
                  <a:schemeClr val="dk1"/>
                </a:solidFill>
                <a:latin typeface="Arial"/>
                <a:ea typeface="Arial"/>
                <a:cs typeface="Arial"/>
                <a:sym typeface="Arial"/>
              </a:defRPr>
            </a:lvl9pPr>
          </a:lstStyle>
          <a:p>
            <a:fld id="{00000000-1234-1234-1234-123412341234}" type="slidenum">
              <a:rPr lang="en-GB" smtClean="0"/>
              <a:pPr/>
              <a:t>‹#›</a:t>
            </a:fld>
            <a:endParaRPr lang="en-GB"/>
          </a:p>
        </p:txBody>
      </p:sp>
      <p:sp>
        <p:nvSpPr>
          <p:cNvPr id="15" name="Google Shape;15;p18"/>
          <p:cNvSpPr txBox="1"/>
          <p:nvPr/>
        </p:nvSpPr>
        <p:spPr>
          <a:xfrm>
            <a:off x="415600" y="1680001"/>
            <a:ext cx="11360800" cy="48833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1600"/>
              </a:spcAft>
              <a:buClr>
                <a:srgbClr val="000000"/>
              </a:buClr>
              <a:buSzPts val="1200"/>
              <a:buFont typeface="Arial"/>
              <a:buNone/>
            </a:pPr>
            <a:endParaRPr sz="1600" b="0" i="0" u="none" strike="noStrike" cap="none">
              <a:solidFill>
                <a:srgbClr val="000000"/>
              </a:solidFill>
              <a:latin typeface="Arial"/>
              <a:ea typeface="Arial"/>
              <a:cs typeface="Arial"/>
              <a:sym typeface="Arial"/>
            </a:endParaRPr>
          </a:p>
        </p:txBody>
      </p:sp>
      <p:sp>
        <p:nvSpPr>
          <p:cNvPr id="16" name="Google Shape;16;p18"/>
          <p:cNvSpPr/>
          <p:nvPr/>
        </p:nvSpPr>
        <p:spPr>
          <a:xfrm>
            <a:off x="0" y="0"/>
            <a:ext cx="12192000" cy="960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17" name="Google Shape;17;p18"/>
          <p:cNvSpPr>
            <a:spLocks noGrp="1"/>
          </p:cNvSpPr>
          <p:nvPr>
            <p:ph type="pic" idx="2"/>
          </p:nvPr>
        </p:nvSpPr>
        <p:spPr>
          <a:xfrm>
            <a:off x="491967" y="1430167"/>
            <a:ext cx="5484000" cy="4469200"/>
          </a:xfrm>
          <a:prstGeom prst="rect">
            <a:avLst/>
          </a:prstGeom>
          <a:noFill/>
          <a:ln>
            <a:noFill/>
          </a:ln>
        </p:spPr>
        <p:txBody>
          <a:bodyPr/>
          <a:lstStyle/>
          <a:p>
            <a:endParaRPr lang="en-US"/>
          </a:p>
        </p:txBody>
      </p:sp>
      <p:sp>
        <p:nvSpPr>
          <p:cNvPr id="18" name="Google Shape;18;p18"/>
          <p:cNvSpPr txBox="1">
            <a:spLocks noGrp="1"/>
          </p:cNvSpPr>
          <p:nvPr>
            <p:ph type="title"/>
          </p:nvPr>
        </p:nvSpPr>
        <p:spPr>
          <a:xfrm>
            <a:off x="6224133" y="1441633"/>
            <a:ext cx="5488000" cy="44576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SzPts val="4800"/>
              <a:buNone/>
              <a:defRPr sz="6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9" name="Google Shape;19;p18" title="Micro-bit_Logo_Secondary_White.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16835" y="0"/>
            <a:ext cx="3155597" cy="960000"/>
          </a:xfrm>
          <a:prstGeom prst="rect">
            <a:avLst/>
          </a:prstGeom>
          <a:noFill/>
          <a:ln>
            <a:noFill/>
          </a:ln>
        </p:spPr>
      </p:pic>
    </p:spTree>
    <p:extLst>
      <p:ext uri="{BB962C8B-B14F-4D97-AF65-F5344CB8AC3E}">
        <p14:creationId xmlns:p14="http://schemas.microsoft.com/office/powerpoint/2010/main" val="27671506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guide id="3" pos="227">
          <p15:clr>
            <a:srgbClr val="E46962"/>
          </p15:clr>
        </p15:guide>
        <p15:guide id="4" pos="5533">
          <p15:clr>
            <a:srgbClr val="E46962"/>
          </p15:clr>
        </p15:guide>
        <p15:guide id="5" orient="horz" pos="227">
          <p15:clr>
            <a:srgbClr val="E46962"/>
          </p15:clr>
        </p15:guide>
        <p15:guide id="6" orient="horz" pos="3014">
          <p15:clr>
            <a:srgbClr val="E46962"/>
          </p15:clr>
        </p15:guide>
        <p15:guide id="7" pos="1016">
          <p15:clr>
            <a:srgbClr val="E46962"/>
          </p15:clr>
        </p15:guide>
        <p15:guide id="8" pos="1129">
          <p15:clr>
            <a:srgbClr val="E46962"/>
          </p15:clr>
        </p15:guide>
        <p15:guide id="9" pos="1921">
          <p15:clr>
            <a:srgbClr val="E46962"/>
          </p15:clr>
        </p15:guide>
        <p15:guide id="10" pos="2034">
          <p15:clr>
            <a:srgbClr val="E46962"/>
          </p15:clr>
        </p15:guide>
        <p15:guide id="11" pos="2823">
          <p15:clr>
            <a:srgbClr val="E46962"/>
          </p15:clr>
        </p15:guide>
        <p15:guide id="12" pos="2937">
          <p15:clr>
            <a:srgbClr val="E46962"/>
          </p15:clr>
        </p15:guide>
        <p15:guide id="13" pos="3726">
          <p15:clr>
            <a:srgbClr val="E46962"/>
          </p15:clr>
        </p15:guide>
        <p15:guide id="14" pos="3839">
          <p15:clr>
            <a:srgbClr val="E46962"/>
          </p15:clr>
        </p15:guide>
        <p15:guide id="15" pos="4631">
          <p15:clr>
            <a:srgbClr val="E46962"/>
          </p15:clr>
        </p15:guide>
        <p15:guide id="16" pos="4744">
          <p15:clr>
            <a:srgbClr val="E46962"/>
          </p15:clr>
        </p15:guide>
        <p15:guide id="17" orient="horz" pos="680">
          <p15:clr>
            <a:srgbClr val="E46962"/>
          </p15:clr>
        </p15:guide>
        <p15:guide id="18" orient="horz" pos="2787">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Green Theme">
  <p:cSld name="Green Theme">
    <p:spTree>
      <p:nvGrpSpPr>
        <p:cNvPr id="1" name="Shape 20"/>
        <p:cNvGrpSpPr/>
        <p:nvPr/>
      </p:nvGrpSpPr>
      <p:grpSpPr>
        <a:xfrm>
          <a:off x="0" y="0"/>
          <a:ext cx="0" cy="0"/>
          <a:chOff x="0" y="0"/>
          <a:chExt cx="0" cy="0"/>
        </a:xfrm>
      </p:grpSpPr>
      <p:sp>
        <p:nvSpPr>
          <p:cNvPr id="21" name="Google Shape;21;p19"/>
          <p:cNvSpPr/>
          <p:nvPr/>
        </p:nvSpPr>
        <p:spPr>
          <a:xfrm>
            <a:off x="0" y="6379200"/>
            <a:ext cx="12192000" cy="480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22" name="Google Shape;22;p19"/>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lt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lt1"/>
              </a:solidFill>
              <a:latin typeface="Arial"/>
              <a:ea typeface="Arial"/>
              <a:cs typeface="Arial"/>
              <a:sym typeface="Arial"/>
            </a:endParaRPr>
          </a:p>
        </p:txBody>
      </p:sp>
      <p:pic>
        <p:nvPicPr>
          <p:cNvPr id="23" name="Google Shape;23;p19" title="Micro-bit_Logo_Secondary_Green.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819535" y="1"/>
            <a:ext cx="3155600" cy="960001"/>
          </a:xfrm>
          <a:prstGeom prst="rect">
            <a:avLst/>
          </a:prstGeom>
          <a:noFill/>
          <a:ln>
            <a:noFill/>
          </a:ln>
        </p:spPr>
      </p:pic>
      <p:sp>
        <p:nvSpPr>
          <p:cNvPr id="24" name="Google Shape;24;p19"/>
          <p:cNvSpPr txBox="1">
            <a:spLocks noGrp="1"/>
          </p:cNvSpPr>
          <p:nvPr>
            <p:ph type="title"/>
          </p:nvPr>
        </p:nvSpPr>
        <p:spPr>
          <a:xfrm>
            <a:off x="480000" y="0"/>
            <a:ext cx="7406400" cy="960000"/>
          </a:xfrm>
          <a:prstGeom prst="rect">
            <a:avLst/>
          </a:prstGeom>
          <a:noFill/>
          <a:ln>
            <a:noFill/>
          </a:ln>
        </p:spPr>
        <p:txBody>
          <a:bodyPr spcFirstLastPara="1" wrap="square" lIns="0" tIns="180000" rIns="0" bIns="180000" anchor="ctr" anchorCtr="0">
            <a:noAutofit/>
          </a:bodyPr>
          <a:lstStyle>
            <a:lvl1pPr lvl="0" algn="l">
              <a:lnSpc>
                <a:spcPct val="90000"/>
              </a:lnSpc>
              <a:spcBef>
                <a:spcPts val="0"/>
              </a:spcBef>
              <a:spcAft>
                <a:spcPts val="0"/>
              </a:spcAft>
              <a:buClr>
                <a:schemeClr val="dk2"/>
              </a:buClr>
              <a:buSzPts val="2400"/>
              <a:buFont typeface="Arial"/>
              <a:buNone/>
              <a:defRPr sz="3200" b="1" i="0">
                <a:solidFill>
                  <a:schemeClr val="dk2"/>
                </a:solidFill>
                <a:latin typeface="Arial"/>
                <a:ea typeface="Arial"/>
                <a:cs typeface="Arial"/>
                <a:sym typeface="Arial"/>
              </a:defRPr>
            </a:lvl1pPr>
            <a:lvl2pPr lvl="1" algn="l">
              <a:lnSpc>
                <a:spcPct val="100000"/>
              </a:lnSpc>
              <a:spcBef>
                <a:spcPts val="0"/>
              </a:spcBef>
              <a:spcAft>
                <a:spcPts val="0"/>
              </a:spcAft>
              <a:buClr>
                <a:schemeClr val="lt1"/>
              </a:buClr>
              <a:buSzPts val="1800"/>
              <a:buNone/>
              <a:defRPr>
                <a:solidFill>
                  <a:schemeClr val="lt1"/>
                </a:solidFill>
              </a:defRPr>
            </a:lvl2pPr>
            <a:lvl3pPr lvl="2" algn="l">
              <a:lnSpc>
                <a:spcPct val="100000"/>
              </a:lnSpc>
              <a:spcBef>
                <a:spcPts val="0"/>
              </a:spcBef>
              <a:spcAft>
                <a:spcPts val="0"/>
              </a:spcAft>
              <a:buClr>
                <a:schemeClr val="lt1"/>
              </a:buClr>
              <a:buSzPts val="1800"/>
              <a:buNone/>
              <a:defRPr>
                <a:solidFill>
                  <a:schemeClr val="lt1"/>
                </a:solidFill>
              </a:defRPr>
            </a:lvl3pPr>
            <a:lvl4pPr lvl="3" algn="l">
              <a:lnSpc>
                <a:spcPct val="100000"/>
              </a:lnSpc>
              <a:spcBef>
                <a:spcPts val="0"/>
              </a:spcBef>
              <a:spcAft>
                <a:spcPts val="0"/>
              </a:spcAft>
              <a:buClr>
                <a:schemeClr val="lt1"/>
              </a:buClr>
              <a:buSzPts val="1800"/>
              <a:buNone/>
              <a:defRPr>
                <a:solidFill>
                  <a:schemeClr val="lt1"/>
                </a:solidFill>
              </a:defRPr>
            </a:lvl4pPr>
            <a:lvl5pPr lvl="4" algn="l">
              <a:lnSpc>
                <a:spcPct val="100000"/>
              </a:lnSpc>
              <a:spcBef>
                <a:spcPts val="0"/>
              </a:spcBef>
              <a:spcAft>
                <a:spcPts val="0"/>
              </a:spcAft>
              <a:buClr>
                <a:schemeClr val="lt1"/>
              </a:buClr>
              <a:buSzPts val="1800"/>
              <a:buNone/>
              <a:defRPr>
                <a:solidFill>
                  <a:schemeClr val="lt1"/>
                </a:solidFill>
              </a:defRPr>
            </a:lvl5pPr>
            <a:lvl6pPr lvl="5" algn="l">
              <a:lnSpc>
                <a:spcPct val="100000"/>
              </a:lnSpc>
              <a:spcBef>
                <a:spcPts val="0"/>
              </a:spcBef>
              <a:spcAft>
                <a:spcPts val="0"/>
              </a:spcAft>
              <a:buClr>
                <a:schemeClr val="lt1"/>
              </a:buClr>
              <a:buSzPts val="1800"/>
              <a:buNone/>
              <a:defRPr>
                <a:solidFill>
                  <a:schemeClr val="lt1"/>
                </a:solidFill>
              </a:defRPr>
            </a:lvl6pPr>
            <a:lvl7pPr lvl="6" algn="l">
              <a:lnSpc>
                <a:spcPct val="100000"/>
              </a:lnSpc>
              <a:spcBef>
                <a:spcPts val="0"/>
              </a:spcBef>
              <a:spcAft>
                <a:spcPts val="0"/>
              </a:spcAft>
              <a:buClr>
                <a:schemeClr val="lt1"/>
              </a:buClr>
              <a:buSzPts val="1800"/>
              <a:buNone/>
              <a:defRPr>
                <a:solidFill>
                  <a:schemeClr val="lt1"/>
                </a:solidFill>
              </a:defRPr>
            </a:lvl7pPr>
            <a:lvl8pPr lvl="7" algn="l">
              <a:lnSpc>
                <a:spcPct val="100000"/>
              </a:lnSpc>
              <a:spcBef>
                <a:spcPts val="0"/>
              </a:spcBef>
              <a:spcAft>
                <a:spcPts val="0"/>
              </a:spcAft>
              <a:buClr>
                <a:schemeClr val="lt1"/>
              </a:buClr>
              <a:buSzPts val="1800"/>
              <a:buNone/>
              <a:defRPr>
                <a:solidFill>
                  <a:schemeClr val="lt1"/>
                </a:solidFill>
              </a:defRPr>
            </a:lvl8pPr>
            <a:lvl9pPr lvl="8" algn="l">
              <a:lnSpc>
                <a:spcPct val="100000"/>
              </a:lnSpc>
              <a:spcBef>
                <a:spcPts val="0"/>
              </a:spcBef>
              <a:spcAft>
                <a:spcPts val="0"/>
              </a:spcAft>
              <a:buClr>
                <a:schemeClr val="lt1"/>
              </a:buClr>
              <a:buSzPts val="1800"/>
              <a:buNone/>
              <a:defRPr>
                <a:solidFill>
                  <a:schemeClr val="lt1"/>
                </a:solidFill>
              </a:defRPr>
            </a:lvl9pPr>
          </a:lstStyle>
          <a:p>
            <a:endParaRPr/>
          </a:p>
        </p:txBody>
      </p:sp>
      <p:sp>
        <p:nvSpPr>
          <p:cNvPr id="25" name="Google Shape;25;p19"/>
          <p:cNvSpPr txBox="1"/>
          <p:nvPr/>
        </p:nvSpPr>
        <p:spPr>
          <a:xfrm>
            <a:off x="491967" y="6384333"/>
            <a:ext cx="9309600" cy="480000"/>
          </a:xfrm>
          <a:prstGeom prst="rect">
            <a:avLst/>
          </a:prstGeom>
          <a:noFill/>
          <a:ln>
            <a:noFill/>
          </a:ln>
        </p:spPr>
        <p:txBody>
          <a:bodyPr spcFirstLastPara="1" wrap="square" lIns="0" tIns="121900" rIns="0" bIns="121900" anchor="ctr" anchorCtr="0">
            <a:noAutofit/>
          </a:bodyPr>
          <a:lstStyle/>
          <a:p>
            <a:pPr marL="0" marR="0" lvl="0" indent="0" algn="l" rtl="0">
              <a:lnSpc>
                <a:spcPct val="100000"/>
              </a:lnSpc>
              <a:spcBef>
                <a:spcPts val="0"/>
              </a:spcBef>
              <a:spcAft>
                <a:spcPts val="0"/>
              </a:spcAft>
              <a:buClr>
                <a:srgbClr val="000000"/>
              </a:buClr>
              <a:buSzPts val="1000"/>
              <a:buFont typeface="Arial"/>
              <a:buNone/>
            </a:pPr>
            <a:r>
              <a:rPr lang="en-GB" sz="1333" b="1" i="0" u="none" strike="noStrike" cap="none" dirty="0" err="1">
                <a:solidFill>
                  <a:schemeClr val="lt1"/>
                </a:solidFill>
                <a:latin typeface="Arial"/>
                <a:ea typeface="Arial"/>
                <a:cs typeface="Arial"/>
                <a:sym typeface="Arial"/>
              </a:rPr>
              <a:t>micro:bit</a:t>
            </a:r>
            <a:r>
              <a:rPr lang="en-GB" sz="1333" b="1" i="0" u="none" strike="noStrike" cap="none" dirty="0">
                <a:solidFill>
                  <a:schemeClr val="lt1"/>
                </a:solidFill>
                <a:latin typeface="Arial"/>
                <a:ea typeface="Arial"/>
                <a:cs typeface="Arial"/>
                <a:sym typeface="Arial"/>
              </a:rPr>
              <a:t> | Developing AI literacy with the </a:t>
            </a:r>
            <a:r>
              <a:rPr lang="en-GB" sz="1333" b="1" i="0" u="none" strike="noStrike" cap="none" dirty="0" err="1">
                <a:solidFill>
                  <a:schemeClr val="lt1"/>
                </a:solidFill>
                <a:latin typeface="Arial"/>
                <a:ea typeface="Arial"/>
                <a:cs typeface="Arial"/>
                <a:sym typeface="Arial"/>
              </a:rPr>
              <a:t>micro:bit</a:t>
            </a:r>
            <a:endParaRPr lang="en-GB" sz="1333" b="1"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1814114798"/>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Green Theme / With Image">
  <p:cSld name="Green Theme / With Image">
    <p:spTree>
      <p:nvGrpSpPr>
        <p:cNvPr id="1" name="Shape 26"/>
        <p:cNvGrpSpPr/>
        <p:nvPr/>
      </p:nvGrpSpPr>
      <p:grpSpPr>
        <a:xfrm>
          <a:off x="0" y="0"/>
          <a:ext cx="0" cy="0"/>
          <a:chOff x="0" y="0"/>
          <a:chExt cx="0" cy="0"/>
        </a:xfrm>
      </p:grpSpPr>
      <p:sp>
        <p:nvSpPr>
          <p:cNvPr id="27" name="Google Shape;27;p20"/>
          <p:cNvSpPr/>
          <p:nvPr/>
        </p:nvSpPr>
        <p:spPr>
          <a:xfrm>
            <a:off x="0" y="6379200"/>
            <a:ext cx="12192000" cy="4800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28" name="Google Shape;28;p20"/>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lt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lt1"/>
              </a:solidFill>
              <a:latin typeface="Arial"/>
              <a:ea typeface="Arial"/>
              <a:cs typeface="Arial"/>
              <a:sym typeface="Arial"/>
            </a:endParaRPr>
          </a:p>
        </p:txBody>
      </p:sp>
      <p:pic>
        <p:nvPicPr>
          <p:cNvPr id="29" name="Google Shape;29;p20" title="Micro-bit_Logo_Secondary_Green.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819535" y="1"/>
            <a:ext cx="3155600" cy="960001"/>
          </a:xfrm>
          <a:prstGeom prst="rect">
            <a:avLst/>
          </a:prstGeom>
          <a:noFill/>
          <a:ln>
            <a:noFill/>
          </a:ln>
        </p:spPr>
      </p:pic>
      <p:sp>
        <p:nvSpPr>
          <p:cNvPr id="30" name="Google Shape;30;p20"/>
          <p:cNvSpPr txBox="1">
            <a:spLocks noGrp="1"/>
          </p:cNvSpPr>
          <p:nvPr>
            <p:ph type="title"/>
          </p:nvPr>
        </p:nvSpPr>
        <p:spPr>
          <a:xfrm>
            <a:off x="480000" y="0"/>
            <a:ext cx="7406400" cy="960000"/>
          </a:xfrm>
          <a:prstGeom prst="rect">
            <a:avLst/>
          </a:prstGeom>
          <a:noFill/>
          <a:ln>
            <a:noFill/>
          </a:ln>
        </p:spPr>
        <p:txBody>
          <a:bodyPr spcFirstLastPara="1" wrap="square" lIns="0" tIns="180000" rIns="0" bIns="180000" anchor="ctr" anchorCtr="0">
            <a:noAutofit/>
          </a:bodyPr>
          <a:lstStyle>
            <a:lvl1pPr lvl="0" algn="l">
              <a:lnSpc>
                <a:spcPct val="90000"/>
              </a:lnSpc>
              <a:spcBef>
                <a:spcPts val="0"/>
              </a:spcBef>
              <a:spcAft>
                <a:spcPts val="0"/>
              </a:spcAft>
              <a:buClr>
                <a:schemeClr val="dk2"/>
              </a:buClr>
              <a:buSzPts val="2400"/>
              <a:buFont typeface="Arial"/>
              <a:buNone/>
              <a:defRPr sz="3200" b="1" i="0">
                <a:solidFill>
                  <a:schemeClr val="dk2"/>
                </a:solidFill>
                <a:latin typeface="Arial"/>
                <a:ea typeface="Arial"/>
                <a:cs typeface="Arial"/>
                <a:sym typeface="Arial"/>
              </a:defRPr>
            </a:lvl1pPr>
            <a:lvl2pPr lvl="1" algn="l">
              <a:lnSpc>
                <a:spcPct val="100000"/>
              </a:lnSpc>
              <a:spcBef>
                <a:spcPts val="0"/>
              </a:spcBef>
              <a:spcAft>
                <a:spcPts val="0"/>
              </a:spcAft>
              <a:buClr>
                <a:schemeClr val="lt1"/>
              </a:buClr>
              <a:buSzPts val="1800"/>
              <a:buNone/>
              <a:defRPr>
                <a:solidFill>
                  <a:schemeClr val="lt1"/>
                </a:solidFill>
              </a:defRPr>
            </a:lvl2pPr>
            <a:lvl3pPr lvl="2" algn="l">
              <a:lnSpc>
                <a:spcPct val="100000"/>
              </a:lnSpc>
              <a:spcBef>
                <a:spcPts val="0"/>
              </a:spcBef>
              <a:spcAft>
                <a:spcPts val="0"/>
              </a:spcAft>
              <a:buClr>
                <a:schemeClr val="lt1"/>
              </a:buClr>
              <a:buSzPts val="1800"/>
              <a:buNone/>
              <a:defRPr>
                <a:solidFill>
                  <a:schemeClr val="lt1"/>
                </a:solidFill>
              </a:defRPr>
            </a:lvl3pPr>
            <a:lvl4pPr lvl="3" algn="l">
              <a:lnSpc>
                <a:spcPct val="100000"/>
              </a:lnSpc>
              <a:spcBef>
                <a:spcPts val="0"/>
              </a:spcBef>
              <a:spcAft>
                <a:spcPts val="0"/>
              </a:spcAft>
              <a:buClr>
                <a:schemeClr val="lt1"/>
              </a:buClr>
              <a:buSzPts val="1800"/>
              <a:buNone/>
              <a:defRPr>
                <a:solidFill>
                  <a:schemeClr val="lt1"/>
                </a:solidFill>
              </a:defRPr>
            </a:lvl4pPr>
            <a:lvl5pPr lvl="4" algn="l">
              <a:lnSpc>
                <a:spcPct val="100000"/>
              </a:lnSpc>
              <a:spcBef>
                <a:spcPts val="0"/>
              </a:spcBef>
              <a:spcAft>
                <a:spcPts val="0"/>
              </a:spcAft>
              <a:buClr>
                <a:schemeClr val="lt1"/>
              </a:buClr>
              <a:buSzPts val="1800"/>
              <a:buNone/>
              <a:defRPr>
                <a:solidFill>
                  <a:schemeClr val="lt1"/>
                </a:solidFill>
              </a:defRPr>
            </a:lvl5pPr>
            <a:lvl6pPr lvl="5" algn="l">
              <a:lnSpc>
                <a:spcPct val="100000"/>
              </a:lnSpc>
              <a:spcBef>
                <a:spcPts val="0"/>
              </a:spcBef>
              <a:spcAft>
                <a:spcPts val="0"/>
              </a:spcAft>
              <a:buClr>
                <a:schemeClr val="lt1"/>
              </a:buClr>
              <a:buSzPts val="1800"/>
              <a:buNone/>
              <a:defRPr>
                <a:solidFill>
                  <a:schemeClr val="lt1"/>
                </a:solidFill>
              </a:defRPr>
            </a:lvl6pPr>
            <a:lvl7pPr lvl="6" algn="l">
              <a:lnSpc>
                <a:spcPct val="100000"/>
              </a:lnSpc>
              <a:spcBef>
                <a:spcPts val="0"/>
              </a:spcBef>
              <a:spcAft>
                <a:spcPts val="0"/>
              </a:spcAft>
              <a:buClr>
                <a:schemeClr val="lt1"/>
              </a:buClr>
              <a:buSzPts val="1800"/>
              <a:buNone/>
              <a:defRPr>
                <a:solidFill>
                  <a:schemeClr val="lt1"/>
                </a:solidFill>
              </a:defRPr>
            </a:lvl7pPr>
            <a:lvl8pPr lvl="7" algn="l">
              <a:lnSpc>
                <a:spcPct val="100000"/>
              </a:lnSpc>
              <a:spcBef>
                <a:spcPts val="0"/>
              </a:spcBef>
              <a:spcAft>
                <a:spcPts val="0"/>
              </a:spcAft>
              <a:buClr>
                <a:schemeClr val="lt1"/>
              </a:buClr>
              <a:buSzPts val="1800"/>
              <a:buNone/>
              <a:defRPr>
                <a:solidFill>
                  <a:schemeClr val="lt1"/>
                </a:solidFill>
              </a:defRPr>
            </a:lvl8pPr>
            <a:lvl9pPr lvl="8" algn="l">
              <a:lnSpc>
                <a:spcPct val="100000"/>
              </a:lnSpc>
              <a:spcBef>
                <a:spcPts val="0"/>
              </a:spcBef>
              <a:spcAft>
                <a:spcPts val="0"/>
              </a:spcAft>
              <a:buClr>
                <a:schemeClr val="lt1"/>
              </a:buClr>
              <a:buSzPts val="1800"/>
              <a:buNone/>
              <a:defRPr>
                <a:solidFill>
                  <a:schemeClr val="lt1"/>
                </a:solidFill>
              </a:defRPr>
            </a:lvl9pPr>
          </a:lstStyle>
          <a:p>
            <a:endParaRPr/>
          </a:p>
        </p:txBody>
      </p:sp>
      <p:sp>
        <p:nvSpPr>
          <p:cNvPr id="31" name="Google Shape;31;p20"/>
          <p:cNvSpPr txBox="1"/>
          <p:nvPr/>
        </p:nvSpPr>
        <p:spPr>
          <a:xfrm>
            <a:off x="491967" y="6384333"/>
            <a:ext cx="9309600" cy="480000"/>
          </a:xfrm>
          <a:prstGeom prst="rect">
            <a:avLst/>
          </a:prstGeom>
          <a:noFill/>
          <a:ln>
            <a:noFill/>
          </a:ln>
        </p:spPr>
        <p:txBody>
          <a:bodyPr spcFirstLastPara="1" wrap="square" lIns="0" tIns="121900" rIns="0" bIns="121900" anchor="ctr" anchorCtr="0">
            <a:noAutofit/>
          </a:bodyPr>
          <a:lstStyle/>
          <a:p>
            <a:pPr marL="0" lvl="0" indent="0" algn="l" rtl="0">
              <a:spcBef>
                <a:spcPts val="0"/>
              </a:spcBef>
              <a:spcAft>
                <a:spcPts val="0"/>
              </a:spcAft>
              <a:buClr>
                <a:schemeClr val="dk1"/>
              </a:buClr>
              <a:buSzPts val="1000"/>
              <a:buFont typeface="Arial"/>
              <a:buNone/>
            </a:pPr>
            <a:r>
              <a:rPr lang="en-GB" sz="1333" b="1" dirty="0" err="1">
                <a:solidFill>
                  <a:schemeClr val="lt1"/>
                </a:solidFill>
              </a:rPr>
              <a:t>micro:bit</a:t>
            </a:r>
            <a:r>
              <a:rPr lang="en-GB" sz="1333" b="1" dirty="0">
                <a:solidFill>
                  <a:schemeClr val="lt1"/>
                </a:solidFill>
              </a:rPr>
              <a:t> | Developing AI literacy with the </a:t>
            </a:r>
            <a:r>
              <a:rPr lang="en-GB" sz="1333" b="1" dirty="0" err="1">
                <a:solidFill>
                  <a:schemeClr val="lt1"/>
                </a:solidFill>
              </a:rPr>
              <a:t>micro:bit</a:t>
            </a:r>
            <a:endParaRPr lang="en-GB" sz="1333" b="1" dirty="0">
              <a:solidFill>
                <a:schemeClr val="lt1"/>
              </a:solidFill>
            </a:endParaRPr>
          </a:p>
        </p:txBody>
      </p:sp>
      <p:sp>
        <p:nvSpPr>
          <p:cNvPr id="32" name="Google Shape;32;p20"/>
          <p:cNvSpPr txBox="1">
            <a:spLocks noGrp="1"/>
          </p:cNvSpPr>
          <p:nvPr>
            <p:ph type="body" idx="1"/>
          </p:nvPr>
        </p:nvSpPr>
        <p:spPr>
          <a:xfrm>
            <a:off x="480000" y="960767"/>
            <a:ext cx="5496000" cy="4938400"/>
          </a:xfrm>
          <a:prstGeom prst="rect">
            <a:avLst/>
          </a:prstGeom>
          <a:noFill/>
          <a:ln>
            <a:noFill/>
          </a:ln>
        </p:spPr>
        <p:txBody>
          <a:bodyPr spcFirstLastPara="1" wrap="square" lIns="0" tIns="0" rIns="0" bIns="0" anchor="t" anchorCtr="0">
            <a:noAutofit/>
          </a:bodyPr>
          <a:lstStyle>
            <a:lvl1pPr marL="609585" lvl="0" indent="-423323" algn="l">
              <a:lnSpc>
                <a:spcPct val="115000"/>
              </a:lnSpc>
              <a:spcBef>
                <a:spcPts val="2133"/>
              </a:spcBef>
              <a:spcAft>
                <a:spcPts val="0"/>
              </a:spcAft>
              <a:buSzPts val="1400"/>
              <a:buChar char="•"/>
              <a:defRPr/>
            </a:lvl1pPr>
            <a:lvl2pPr marL="1219170" lvl="1" indent="-406390" algn="l">
              <a:lnSpc>
                <a:spcPct val="90000"/>
              </a:lnSpc>
              <a:spcBef>
                <a:spcPts val="2133"/>
              </a:spcBef>
              <a:spcAft>
                <a:spcPts val="0"/>
              </a:spcAft>
              <a:buSzPts val="1200"/>
              <a:buChar char="•"/>
              <a:defRPr/>
            </a:lvl2pPr>
            <a:lvl3pPr marL="1828754" lvl="2" indent="-423323" algn="l">
              <a:lnSpc>
                <a:spcPct val="90000"/>
              </a:lnSpc>
              <a:spcBef>
                <a:spcPts val="2133"/>
              </a:spcBef>
              <a:spcAft>
                <a:spcPts val="0"/>
              </a:spcAft>
              <a:buSzPts val="1400"/>
              <a:buChar char="•"/>
              <a:defRPr/>
            </a:lvl3pPr>
            <a:lvl4pPr marL="2438339" lvl="3" indent="-419090" algn="l">
              <a:lnSpc>
                <a:spcPct val="90000"/>
              </a:lnSpc>
              <a:spcBef>
                <a:spcPts val="2133"/>
              </a:spcBef>
              <a:spcAft>
                <a:spcPts val="0"/>
              </a:spcAft>
              <a:buSzPts val="1350"/>
              <a:buChar char="•"/>
              <a:defRPr/>
            </a:lvl4pPr>
            <a:lvl5pPr marL="3047924" lvl="4" indent="-419090" algn="l">
              <a:lnSpc>
                <a:spcPct val="90000"/>
              </a:lnSpc>
              <a:spcBef>
                <a:spcPts val="2133"/>
              </a:spcBef>
              <a:spcAft>
                <a:spcPts val="0"/>
              </a:spcAft>
              <a:buSzPts val="1350"/>
              <a:buChar char="•"/>
              <a:defRPr/>
            </a:lvl5pPr>
            <a:lvl6pPr marL="3657509" lvl="5" indent="-419090" algn="l">
              <a:lnSpc>
                <a:spcPct val="90000"/>
              </a:lnSpc>
              <a:spcBef>
                <a:spcPts val="2133"/>
              </a:spcBef>
              <a:spcAft>
                <a:spcPts val="0"/>
              </a:spcAft>
              <a:buSzPts val="1350"/>
              <a:buChar char="•"/>
              <a:defRPr/>
            </a:lvl6pPr>
            <a:lvl7pPr marL="4267093" lvl="6" indent="-419090" algn="l">
              <a:lnSpc>
                <a:spcPct val="90000"/>
              </a:lnSpc>
              <a:spcBef>
                <a:spcPts val="2133"/>
              </a:spcBef>
              <a:spcAft>
                <a:spcPts val="0"/>
              </a:spcAft>
              <a:buSzPts val="1350"/>
              <a:buChar char="•"/>
              <a:defRPr/>
            </a:lvl7pPr>
            <a:lvl8pPr marL="4876678" lvl="7" indent="-419090" algn="l">
              <a:lnSpc>
                <a:spcPct val="90000"/>
              </a:lnSpc>
              <a:spcBef>
                <a:spcPts val="2133"/>
              </a:spcBef>
              <a:spcAft>
                <a:spcPts val="0"/>
              </a:spcAft>
              <a:buSzPts val="1350"/>
              <a:buChar char="•"/>
              <a:defRPr/>
            </a:lvl8pPr>
            <a:lvl9pPr marL="5486263" lvl="8" indent="-419090" algn="l">
              <a:lnSpc>
                <a:spcPct val="90000"/>
              </a:lnSpc>
              <a:spcBef>
                <a:spcPts val="2133"/>
              </a:spcBef>
              <a:spcAft>
                <a:spcPts val="1067"/>
              </a:spcAft>
              <a:buSzPts val="1350"/>
              <a:buChar char="•"/>
              <a:defRPr/>
            </a:lvl9pPr>
          </a:lstStyle>
          <a:p>
            <a:endParaRPr/>
          </a:p>
        </p:txBody>
      </p:sp>
      <p:sp>
        <p:nvSpPr>
          <p:cNvPr id="33" name="Google Shape;33;p20"/>
          <p:cNvSpPr>
            <a:spLocks noGrp="1"/>
          </p:cNvSpPr>
          <p:nvPr>
            <p:ph type="pic" idx="2"/>
          </p:nvPr>
        </p:nvSpPr>
        <p:spPr>
          <a:xfrm>
            <a:off x="6217467" y="960767"/>
            <a:ext cx="5494400" cy="4938400"/>
          </a:xfrm>
          <a:prstGeom prst="roundRect">
            <a:avLst>
              <a:gd name="adj" fmla="val 2684"/>
            </a:avLst>
          </a:prstGeom>
          <a:noFill/>
          <a:ln>
            <a:noFill/>
          </a:ln>
        </p:spPr>
        <p:txBody>
          <a:bodyPr/>
          <a:lstStyle/>
          <a:p>
            <a:endParaRPr lang="en-US"/>
          </a:p>
        </p:txBody>
      </p:sp>
    </p:spTree>
    <p:extLst>
      <p:ext uri="{BB962C8B-B14F-4D97-AF65-F5344CB8AC3E}">
        <p14:creationId xmlns:p14="http://schemas.microsoft.com/office/powerpoint/2010/main" val="3564575510"/>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ue Theme">
  <p:cSld name="Blue Theme">
    <p:spTree>
      <p:nvGrpSpPr>
        <p:cNvPr id="1" name="Shape 42"/>
        <p:cNvGrpSpPr/>
        <p:nvPr/>
      </p:nvGrpSpPr>
      <p:grpSpPr>
        <a:xfrm>
          <a:off x="0" y="0"/>
          <a:ext cx="0" cy="0"/>
          <a:chOff x="0" y="0"/>
          <a:chExt cx="0" cy="0"/>
        </a:xfrm>
      </p:grpSpPr>
      <p:sp>
        <p:nvSpPr>
          <p:cNvPr id="43" name="Google Shape;43;p22"/>
          <p:cNvSpPr/>
          <p:nvPr/>
        </p:nvSpPr>
        <p:spPr>
          <a:xfrm>
            <a:off x="0" y="6379200"/>
            <a:ext cx="12192000" cy="480000"/>
          </a:xfrm>
          <a:prstGeom prst="rect">
            <a:avLst/>
          </a:prstGeom>
          <a:solidFill>
            <a:schemeClr val="accent2"/>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44" name="Google Shape;44;p22"/>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lt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lt1"/>
              </a:solidFill>
              <a:latin typeface="Arial"/>
              <a:ea typeface="Arial"/>
              <a:cs typeface="Arial"/>
              <a:sym typeface="Arial"/>
            </a:endParaRPr>
          </a:p>
        </p:txBody>
      </p:sp>
      <p:pic>
        <p:nvPicPr>
          <p:cNvPr id="45" name="Google Shape;45;p22" title="Micro-bit_Logo_Secondary_Green.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819535" y="1"/>
            <a:ext cx="3155600" cy="960001"/>
          </a:xfrm>
          <a:prstGeom prst="rect">
            <a:avLst/>
          </a:prstGeom>
          <a:noFill/>
          <a:ln>
            <a:noFill/>
          </a:ln>
        </p:spPr>
      </p:pic>
      <p:sp>
        <p:nvSpPr>
          <p:cNvPr id="46" name="Google Shape;46;p22"/>
          <p:cNvSpPr txBox="1">
            <a:spLocks noGrp="1"/>
          </p:cNvSpPr>
          <p:nvPr>
            <p:ph type="title"/>
          </p:nvPr>
        </p:nvSpPr>
        <p:spPr>
          <a:xfrm>
            <a:off x="480000" y="0"/>
            <a:ext cx="7406400" cy="960000"/>
          </a:xfrm>
          <a:prstGeom prst="rect">
            <a:avLst/>
          </a:prstGeom>
          <a:noFill/>
          <a:ln>
            <a:noFill/>
          </a:ln>
        </p:spPr>
        <p:txBody>
          <a:bodyPr spcFirstLastPara="1" wrap="square" lIns="0" tIns="180000" rIns="0" bIns="180000" anchor="ctr" anchorCtr="0">
            <a:noAutofit/>
          </a:bodyPr>
          <a:lstStyle>
            <a:lvl1pPr lvl="0" algn="l">
              <a:lnSpc>
                <a:spcPct val="90000"/>
              </a:lnSpc>
              <a:spcBef>
                <a:spcPts val="0"/>
              </a:spcBef>
              <a:spcAft>
                <a:spcPts val="0"/>
              </a:spcAft>
              <a:buClr>
                <a:schemeClr val="accent2"/>
              </a:buClr>
              <a:buSzPts val="2400"/>
              <a:buFont typeface="Arial"/>
              <a:buNone/>
              <a:defRPr sz="3200" b="1" i="0">
                <a:solidFill>
                  <a:schemeClr val="accent2"/>
                </a:solidFill>
                <a:latin typeface="Arial"/>
                <a:ea typeface="Arial"/>
                <a:cs typeface="Arial"/>
                <a:sym typeface="Arial"/>
              </a:defRPr>
            </a:lvl1pPr>
            <a:lvl2pPr lvl="1" algn="l">
              <a:lnSpc>
                <a:spcPct val="100000"/>
              </a:lnSpc>
              <a:spcBef>
                <a:spcPts val="0"/>
              </a:spcBef>
              <a:spcAft>
                <a:spcPts val="0"/>
              </a:spcAft>
              <a:buClr>
                <a:schemeClr val="lt1"/>
              </a:buClr>
              <a:buSzPts val="1800"/>
              <a:buNone/>
              <a:defRPr>
                <a:solidFill>
                  <a:schemeClr val="lt1"/>
                </a:solidFill>
              </a:defRPr>
            </a:lvl2pPr>
            <a:lvl3pPr lvl="2" algn="l">
              <a:lnSpc>
                <a:spcPct val="100000"/>
              </a:lnSpc>
              <a:spcBef>
                <a:spcPts val="0"/>
              </a:spcBef>
              <a:spcAft>
                <a:spcPts val="0"/>
              </a:spcAft>
              <a:buClr>
                <a:schemeClr val="lt1"/>
              </a:buClr>
              <a:buSzPts val="1800"/>
              <a:buNone/>
              <a:defRPr>
                <a:solidFill>
                  <a:schemeClr val="lt1"/>
                </a:solidFill>
              </a:defRPr>
            </a:lvl3pPr>
            <a:lvl4pPr lvl="3" algn="l">
              <a:lnSpc>
                <a:spcPct val="100000"/>
              </a:lnSpc>
              <a:spcBef>
                <a:spcPts val="0"/>
              </a:spcBef>
              <a:spcAft>
                <a:spcPts val="0"/>
              </a:spcAft>
              <a:buClr>
                <a:schemeClr val="lt1"/>
              </a:buClr>
              <a:buSzPts val="1800"/>
              <a:buNone/>
              <a:defRPr>
                <a:solidFill>
                  <a:schemeClr val="lt1"/>
                </a:solidFill>
              </a:defRPr>
            </a:lvl4pPr>
            <a:lvl5pPr lvl="4" algn="l">
              <a:lnSpc>
                <a:spcPct val="100000"/>
              </a:lnSpc>
              <a:spcBef>
                <a:spcPts val="0"/>
              </a:spcBef>
              <a:spcAft>
                <a:spcPts val="0"/>
              </a:spcAft>
              <a:buClr>
                <a:schemeClr val="lt1"/>
              </a:buClr>
              <a:buSzPts val="1800"/>
              <a:buNone/>
              <a:defRPr>
                <a:solidFill>
                  <a:schemeClr val="lt1"/>
                </a:solidFill>
              </a:defRPr>
            </a:lvl5pPr>
            <a:lvl6pPr lvl="5" algn="l">
              <a:lnSpc>
                <a:spcPct val="100000"/>
              </a:lnSpc>
              <a:spcBef>
                <a:spcPts val="0"/>
              </a:spcBef>
              <a:spcAft>
                <a:spcPts val="0"/>
              </a:spcAft>
              <a:buClr>
                <a:schemeClr val="lt1"/>
              </a:buClr>
              <a:buSzPts val="1800"/>
              <a:buNone/>
              <a:defRPr>
                <a:solidFill>
                  <a:schemeClr val="lt1"/>
                </a:solidFill>
              </a:defRPr>
            </a:lvl6pPr>
            <a:lvl7pPr lvl="6" algn="l">
              <a:lnSpc>
                <a:spcPct val="100000"/>
              </a:lnSpc>
              <a:spcBef>
                <a:spcPts val="0"/>
              </a:spcBef>
              <a:spcAft>
                <a:spcPts val="0"/>
              </a:spcAft>
              <a:buClr>
                <a:schemeClr val="lt1"/>
              </a:buClr>
              <a:buSzPts val="1800"/>
              <a:buNone/>
              <a:defRPr>
                <a:solidFill>
                  <a:schemeClr val="lt1"/>
                </a:solidFill>
              </a:defRPr>
            </a:lvl7pPr>
            <a:lvl8pPr lvl="7" algn="l">
              <a:lnSpc>
                <a:spcPct val="100000"/>
              </a:lnSpc>
              <a:spcBef>
                <a:spcPts val="0"/>
              </a:spcBef>
              <a:spcAft>
                <a:spcPts val="0"/>
              </a:spcAft>
              <a:buClr>
                <a:schemeClr val="lt1"/>
              </a:buClr>
              <a:buSzPts val="1800"/>
              <a:buNone/>
              <a:defRPr>
                <a:solidFill>
                  <a:schemeClr val="lt1"/>
                </a:solidFill>
              </a:defRPr>
            </a:lvl8pPr>
            <a:lvl9pPr lvl="8" algn="l">
              <a:lnSpc>
                <a:spcPct val="100000"/>
              </a:lnSpc>
              <a:spcBef>
                <a:spcPts val="0"/>
              </a:spcBef>
              <a:spcAft>
                <a:spcPts val="0"/>
              </a:spcAft>
              <a:buClr>
                <a:schemeClr val="lt1"/>
              </a:buClr>
              <a:buSzPts val="1800"/>
              <a:buNone/>
              <a:defRPr>
                <a:solidFill>
                  <a:schemeClr val="lt1"/>
                </a:solidFill>
              </a:defRPr>
            </a:lvl9pPr>
          </a:lstStyle>
          <a:p>
            <a:endParaRPr/>
          </a:p>
        </p:txBody>
      </p:sp>
      <p:sp>
        <p:nvSpPr>
          <p:cNvPr id="47" name="Google Shape;47;p22"/>
          <p:cNvSpPr txBox="1"/>
          <p:nvPr/>
        </p:nvSpPr>
        <p:spPr>
          <a:xfrm>
            <a:off x="491967" y="6384333"/>
            <a:ext cx="9309600" cy="480000"/>
          </a:xfrm>
          <a:prstGeom prst="rect">
            <a:avLst/>
          </a:prstGeom>
          <a:noFill/>
          <a:ln>
            <a:noFill/>
          </a:ln>
        </p:spPr>
        <p:txBody>
          <a:bodyPr spcFirstLastPara="1" wrap="square" lIns="0" tIns="121900" rIns="0" bIns="121900" anchor="ctr" anchorCtr="0">
            <a:noAutofit/>
          </a:bodyPr>
          <a:lstStyle/>
          <a:p>
            <a:pPr marL="0" lvl="0" indent="0" algn="l" rtl="0">
              <a:spcBef>
                <a:spcPts val="0"/>
              </a:spcBef>
              <a:spcAft>
                <a:spcPts val="0"/>
              </a:spcAft>
              <a:buClr>
                <a:schemeClr val="dk1"/>
              </a:buClr>
              <a:buSzPts val="1000"/>
              <a:buFont typeface="Arial"/>
              <a:buNone/>
            </a:pPr>
            <a:r>
              <a:rPr lang="en-GB" sz="1333" b="1" dirty="0" err="1">
                <a:solidFill>
                  <a:schemeClr val="lt1"/>
                </a:solidFill>
              </a:rPr>
              <a:t>micro:bit</a:t>
            </a:r>
            <a:r>
              <a:rPr lang="en-GB" sz="1333" b="1" dirty="0">
                <a:solidFill>
                  <a:schemeClr val="lt1"/>
                </a:solidFill>
              </a:rPr>
              <a:t> | Developing AI literacy with the </a:t>
            </a:r>
            <a:r>
              <a:rPr lang="en-GB" sz="1333" b="1" dirty="0" err="1">
                <a:solidFill>
                  <a:schemeClr val="lt1"/>
                </a:solidFill>
              </a:rPr>
              <a:t>micro:bit</a:t>
            </a:r>
            <a:endParaRPr sz="1333" b="1" dirty="0">
              <a:solidFill>
                <a:schemeClr val="lt1"/>
              </a:solidFill>
            </a:endParaRPr>
          </a:p>
        </p:txBody>
      </p:sp>
    </p:spTree>
    <p:extLst>
      <p:ext uri="{BB962C8B-B14F-4D97-AF65-F5344CB8AC3E}">
        <p14:creationId xmlns:p14="http://schemas.microsoft.com/office/powerpoint/2010/main" val="1627590534"/>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urple Theme">
  <p:cSld name="Purple Theme">
    <p:bg>
      <p:bgPr>
        <a:solidFill>
          <a:schemeClr val="accent1"/>
        </a:solidFill>
        <a:effectLst/>
      </p:bgPr>
    </p:bg>
    <p:spTree>
      <p:nvGrpSpPr>
        <p:cNvPr id="1" name="Shape 48"/>
        <p:cNvGrpSpPr/>
        <p:nvPr/>
      </p:nvGrpSpPr>
      <p:grpSpPr>
        <a:xfrm>
          <a:off x="0" y="0"/>
          <a:ext cx="0" cy="0"/>
          <a:chOff x="0" y="0"/>
          <a:chExt cx="0" cy="0"/>
        </a:xfrm>
      </p:grpSpPr>
      <p:sp>
        <p:nvSpPr>
          <p:cNvPr id="49" name="Google Shape;49;p23"/>
          <p:cNvSpPr/>
          <p:nvPr/>
        </p:nvSpPr>
        <p:spPr>
          <a:xfrm>
            <a:off x="0" y="6379200"/>
            <a:ext cx="12192000" cy="480000"/>
          </a:xfrm>
          <a:prstGeom prst="rect">
            <a:avLst/>
          </a:prstGeom>
          <a:solidFill>
            <a:schemeClr val="lt1"/>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50" name="Google Shape;50;p23"/>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dk1"/>
              </a:solidFill>
              <a:latin typeface="Arial"/>
              <a:ea typeface="Arial"/>
              <a:cs typeface="Arial"/>
              <a:sym typeface="Arial"/>
            </a:endParaRPr>
          </a:p>
        </p:txBody>
      </p:sp>
      <p:pic>
        <p:nvPicPr>
          <p:cNvPr id="51" name="Google Shape;51;p23" title="Micro-bit_Logo_Secondary_White.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819535" y="0"/>
            <a:ext cx="3155597" cy="960000"/>
          </a:xfrm>
          <a:prstGeom prst="rect">
            <a:avLst/>
          </a:prstGeom>
          <a:noFill/>
          <a:ln>
            <a:noFill/>
          </a:ln>
        </p:spPr>
      </p:pic>
      <p:sp>
        <p:nvSpPr>
          <p:cNvPr id="52" name="Google Shape;52;p23"/>
          <p:cNvSpPr txBox="1">
            <a:spLocks noGrp="1"/>
          </p:cNvSpPr>
          <p:nvPr>
            <p:ph type="title"/>
          </p:nvPr>
        </p:nvSpPr>
        <p:spPr>
          <a:xfrm>
            <a:off x="480000" y="0"/>
            <a:ext cx="7406400" cy="960000"/>
          </a:xfrm>
          <a:prstGeom prst="rect">
            <a:avLst/>
          </a:prstGeom>
          <a:noFill/>
          <a:ln>
            <a:noFill/>
          </a:ln>
        </p:spPr>
        <p:txBody>
          <a:bodyPr spcFirstLastPara="1" wrap="square" lIns="0" tIns="180000" rIns="0" bIns="180000" anchor="ctr" anchorCtr="0">
            <a:noAutofit/>
          </a:bodyPr>
          <a:lstStyle>
            <a:lvl1pPr lvl="0" algn="l">
              <a:lnSpc>
                <a:spcPct val="90000"/>
              </a:lnSpc>
              <a:spcBef>
                <a:spcPts val="0"/>
              </a:spcBef>
              <a:spcAft>
                <a:spcPts val="0"/>
              </a:spcAft>
              <a:buClr>
                <a:schemeClr val="lt1"/>
              </a:buClr>
              <a:buSzPts val="2400"/>
              <a:buFont typeface="Arial"/>
              <a:buNone/>
              <a:defRPr sz="3200" b="1" i="0">
                <a:solidFill>
                  <a:schemeClr val="lt1"/>
                </a:solidFill>
                <a:latin typeface="Arial"/>
                <a:ea typeface="Arial"/>
                <a:cs typeface="Arial"/>
                <a:sym typeface="Arial"/>
              </a:defRPr>
            </a:lvl1pPr>
            <a:lvl2pPr lvl="1" algn="l">
              <a:lnSpc>
                <a:spcPct val="100000"/>
              </a:lnSpc>
              <a:spcBef>
                <a:spcPts val="0"/>
              </a:spcBef>
              <a:spcAft>
                <a:spcPts val="0"/>
              </a:spcAft>
              <a:buClr>
                <a:schemeClr val="lt1"/>
              </a:buClr>
              <a:buSzPts val="1800"/>
              <a:buNone/>
              <a:defRPr>
                <a:solidFill>
                  <a:schemeClr val="lt1"/>
                </a:solidFill>
              </a:defRPr>
            </a:lvl2pPr>
            <a:lvl3pPr lvl="2" algn="l">
              <a:lnSpc>
                <a:spcPct val="100000"/>
              </a:lnSpc>
              <a:spcBef>
                <a:spcPts val="0"/>
              </a:spcBef>
              <a:spcAft>
                <a:spcPts val="0"/>
              </a:spcAft>
              <a:buClr>
                <a:schemeClr val="lt1"/>
              </a:buClr>
              <a:buSzPts val="1800"/>
              <a:buNone/>
              <a:defRPr>
                <a:solidFill>
                  <a:schemeClr val="lt1"/>
                </a:solidFill>
              </a:defRPr>
            </a:lvl3pPr>
            <a:lvl4pPr lvl="3" algn="l">
              <a:lnSpc>
                <a:spcPct val="100000"/>
              </a:lnSpc>
              <a:spcBef>
                <a:spcPts val="0"/>
              </a:spcBef>
              <a:spcAft>
                <a:spcPts val="0"/>
              </a:spcAft>
              <a:buClr>
                <a:schemeClr val="lt1"/>
              </a:buClr>
              <a:buSzPts val="1800"/>
              <a:buNone/>
              <a:defRPr>
                <a:solidFill>
                  <a:schemeClr val="lt1"/>
                </a:solidFill>
              </a:defRPr>
            </a:lvl4pPr>
            <a:lvl5pPr lvl="4" algn="l">
              <a:lnSpc>
                <a:spcPct val="100000"/>
              </a:lnSpc>
              <a:spcBef>
                <a:spcPts val="0"/>
              </a:spcBef>
              <a:spcAft>
                <a:spcPts val="0"/>
              </a:spcAft>
              <a:buClr>
                <a:schemeClr val="lt1"/>
              </a:buClr>
              <a:buSzPts val="1800"/>
              <a:buNone/>
              <a:defRPr>
                <a:solidFill>
                  <a:schemeClr val="lt1"/>
                </a:solidFill>
              </a:defRPr>
            </a:lvl5pPr>
            <a:lvl6pPr lvl="5" algn="l">
              <a:lnSpc>
                <a:spcPct val="100000"/>
              </a:lnSpc>
              <a:spcBef>
                <a:spcPts val="0"/>
              </a:spcBef>
              <a:spcAft>
                <a:spcPts val="0"/>
              </a:spcAft>
              <a:buClr>
                <a:schemeClr val="lt1"/>
              </a:buClr>
              <a:buSzPts val="1800"/>
              <a:buNone/>
              <a:defRPr>
                <a:solidFill>
                  <a:schemeClr val="lt1"/>
                </a:solidFill>
              </a:defRPr>
            </a:lvl6pPr>
            <a:lvl7pPr lvl="6" algn="l">
              <a:lnSpc>
                <a:spcPct val="100000"/>
              </a:lnSpc>
              <a:spcBef>
                <a:spcPts val="0"/>
              </a:spcBef>
              <a:spcAft>
                <a:spcPts val="0"/>
              </a:spcAft>
              <a:buClr>
                <a:schemeClr val="lt1"/>
              </a:buClr>
              <a:buSzPts val="1800"/>
              <a:buNone/>
              <a:defRPr>
                <a:solidFill>
                  <a:schemeClr val="lt1"/>
                </a:solidFill>
              </a:defRPr>
            </a:lvl7pPr>
            <a:lvl8pPr lvl="7" algn="l">
              <a:lnSpc>
                <a:spcPct val="100000"/>
              </a:lnSpc>
              <a:spcBef>
                <a:spcPts val="0"/>
              </a:spcBef>
              <a:spcAft>
                <a:spcPts val="0"/>
              </a:spcAft>
              <a:buClr>
                <a:schemeClr val="lt1"/>
              </a:buClr>
              <a:buSzPts val="1800"/>
              <a:buNone/>
              <a:defRPr>
                <a:solidFill>
                  <a:schemeClr val="lt1"/>
                </a:solidFill>
              </a:defRPr>
            </a:lvl8pPr>
            <a:lvl9pPr lvl="8" algn="l">
              <a:lnSpc>
                <a:spcPct val="100000"/>
              </a:lnSpc>
              <a:spcBef>
                <a:spcPts val="0"/>
              </a:spcBef>
              <a:spcAft>
                <a:spcPts val="0"/>
              </a:spcAft>
              <a:buClr>
                <a:schemeClr val="lt1"/>
              </a:buClr>
              <a:buSzPts val="1800"/>
              <a:buNone/>
              <a:defRPr>
                <a:solidFill>
                  <a:schemeClr val="lt1"/>
                </a:solidFill>
              </a:defRPr>
            </a:lvl9pPr>
          </a:lstStyle>
          <a:p>
            <a:endParaRPr/>
          </a:p>
        </p:txBody>
      </p:sp>
      <p:sp>
        <p:nvSpPr>
          <p:cNvPr id="53" name="Google Shape;53;p23"/>
          <p:cNvSpPr txBox="1"/>
          <p:nvPr/>
        </p:nvSpPr>
        <p:spPr>
          <a:xfrm>
            <a:off x="491967" y="6384333"/>
            <a:ext cx="9309600" cy="480000"/>
          </a:xfrm>
          <a:prstGeom prst="rect">
            <a:avLst/>
          </a:prstGeom>
          <a:noFill/>
          <a:ln>
            <a:noFill/>
          </a:ln>
        </p:spPr>
        <p:txBody>
          <a:bodyPr spcFirstLastPara="1" wrap="square" lIns="0" tIns="121900" rIns="0" bIns="121900" anchor="ctr" anchorCtr="0">
            <a:noAutofit/>
          </a:bodyPr>
          <a:lstStyle/>
          <a:p>
            <a:pPr marL="0" lvl="0" indent="0" algn="l" rtl="0">
              <a:spcBef>
                <a:spcPts val="0"/>
              </a:spcBef>
              <a:spcAft>
                <a:spcPts val="0"/>
              </a:spcAft>
              <a:buClr>
                <a:schemeClr val="dk1"/>
              </a:buClr>
              <a:buSzPts val="1000"/>
              <a:buFont typeface="Arial"/>
              <a:buNone/>
            </a:pPr>
            <a:r>
              <a:rPr lang="en-GB" sz="1333" b="1" dirty="0" err="1"/>
              <a:t>micro:bit</a:t>
            </a:r>
            <a:r>
              <a:rPr lang="en-GB" sz="1333" b="1" dirty="0"/>
              <a:t> | Developing AI literacy with the </a:t>
            </a:r>
            <a:r>
              <a:rPr lang="en-GB" sz="1333" b="1" dirty="0" err="1"/>
              <a:t>micro:bit</a:t>
            </a:r>
            <a:endParaRPr sz="1333" b="1" dirty="0"/>
          </a:p>
        </p:txBody>
      </p:sp>
      <p:sp>
        <p:nvSpPr>
          <p:cNvPr id="54" name="Google Shape;54;p23"/>
          <p:cNvSpPr txBox="1">
            <a:spLocks noGrp="1"/>
          </p:cNvSpPr>
          <p:nvPr>
            <p:ph type="body" idx="1"/>
          </p:nvPr>
        </p:nvSpPr>
        <p:spPr>
          <a:xfrm>
            <a:off x="480000" y="960767"/>
            <a:ext cx="5496000" cy="4938400"/>
          </a:xfrm>
          <a:prstGeom prst="rect">
            <a:avLst/>
          </a:prstGeom>
          <a:noFill/>
          <a:ln>
            <a:noFill/>
          </a:ln>
        </p:spPr>
        <p:txBody>
          <a:bodyPr spcFirstLastPara="1" wrap="square" lIns="0" tIns="0" rIns="0" bIns="0" anchor="t" anchorCtr="0">
            <a:noAutofit/>
          </a:bodyPr>
          <a:lstStyle>
            <a:lvl1pPr marL="609585" lvl="0" indent="-423323" algn="l">
              <a:lnSpc>
                <a:spcPct val="115000"/>
              </a:lnSpc>
              <a:spcBef>
                <a:spcPts val="2133"/>
              </a:spcBef>
              <a:spcAft>
                <a:spcPts val="0"/>
              </a:spcAft>
              <a:buClr>
                <a:schemeClr val="lt1"/>
              </a:buClr>
              <a:buSzPts val="1400"/>
              <a:buChar char="•"/>
              <a:defRPr>
                <a:solidFill>
                  <a:schemeClr val="lt1"/>
                </a:solidFill>
              </a:defRPr>
            </a:lvl1pPr>
            <a:lvl2pPr marL="1219170" lvl="1" indent="-406390" algn="l">
              <a:lnSpc>
                <a:spcPct val="90000"/>
              </a:lnSpc>
              <a:spcBef>
                <a:spcPts val="2133"/>
              </a:spcBef>
              <a:spcAft>
                <a:spcPts val="0"/>
              </a:spcAft>
              <a:buClr>
                <a:schemeClr val="lt1"/>
              </a:buClr>
              <a:buSzPts val="1200"/>
              <a:buChar char="•"/>
              <a:defRPr>
                <a:solidFill>
                  <a:schemeClr val="lt1"/>
                </a:solidFill>
              </a:defRPr>
            </a:lvl2pPr>
            <a:lvl3pPr marL="1828754" lvl="2" indent="-423323" algn="l">
              <a:lnSpc>
                <a:spcPct val="90000"/>
              </a:lnSpc>
              <a:spcBef>
                <a:spcPts val="2133"/>
              </a:spcBef>
              <a:spcAft>
                <a:spcPts val="0"/>
              </a:spcAft>
              <a:buClr>
                <a:schemeClr val="lt1"/>
              </a:buClr>
              <a:buSzPts val="1400"/>
              <a:buChar char="•"/>
              <a:defRPr>
                <a:solidFill>
                  <a:schemeClr val="lt1"/>
                </a:solidFill>
              </a:defRPr>
            </a:lvl3pPr>
            <a:lvl4pPr marL="2438339" lvl="3" indent="-419090" algn="l">
              <a:lnSpc>
                <a:spcPct val="90000"/>
              </a:lnSpc>
              <a:spcBef>
                <a:spcPts val="2133"/>
              </a:spcBef>
              <a:spcAft>
                <a:spcPts val="0"/>
              </a:spcAft>
              <a:buClr>
                <a:schemeClr val="lt1"/>
              </a:buClr>
              <a:buSzPts val="1350"/>
              <a:buChar char="•"/>
              <a:defRPr>
                <a:solidFill>
                  <a:schemeClr val="lt1"/>
                </a:solidFill>
              </a:defRPr>
            </a:lvl4pPr>
            <a:lvl5pPr marL="3047924" lvl="4" indent="-419090" algn="l">
              <a:lnSpc>
                <a:spcPct val="90000"/>
              </a:lnSpc>
              <a:spcBef>
                <a:spcPts val="2133"/>
              </a:spcBef>
              <a:spcAft>
                <a:spcPts val="0"/>
              </a:spcAft>
              <a:buClr>
                <a:schemeClr val="lt1"/>
              </a:buClr>
              <a:buSzPts val="1350"/>
              <a:buChar char="•"/>
              <a:defRPr>
                <a:solidFill>
                  <a:schemeClr val="lt1"/>
                </a:solidFill>
              </a:defRPr>
            </a:lvl5pPr>
            <a:lvl6pPr marL="3657509" lvl="5" indent="-419090" algn="l">
              <a:lnSpc>
                <a:spcPct val="90000"/>
              </a:lnSpc>
              <a:spcBef>
                <a:spcPts val="2133"/>
              </a:spcBef>
              <a:spcAft>
                <a:spcPts val="0"/>
              </a:spcAft>
              <a:buClr>
                <a:schemeClr val="lt1"/>
              </a:buClr>
              <a:buSzPts val="1350"/>
              <a:buChar char="•"/>
              <a:defRPr>
                <a:solidFill>
                  <a:schemeClr val="lt1"/>
                </a:solidFill>
              </a:defRPr>
            </a:lvl6pPr>
            <a:lvl7pPr marL="4267093" lvl="6" indent="-419090" algn="l">
              <a:lnSpc>
                <a:spcPct val="90000"/>
              </a:lnSpc>
              <a:spcBef>
                <a:spcPts val="2133"/>
              </a:spcBef>
              <a:spcAft>
                <a:spcPts val="0"/>
              </a:spcAft>
              <a:buClr>
                <a:schemeClr val="lt1"/>
              </a:buClr>
              <a:buSzPts val="1350"/>
              <a:buChar char="•"/>
              <a:defRPr>
                <a:solidFill>
                  <a:schemeClr val="lt1"/>
                </a:solidFill>
              </a:defRPr>
            </a:lvl7pPr>
            <a:lvl8pPr marL="4876678" lvl="7" indent="-419090" algn="l">
              <a:lnSpc>
                <a:spcPct val="90000"/>
              </a:lnSpc>
              <a:spcBef>
                <a:spcPts val="2133"/>
              </a:spcBef>
              <a:spcAft>
                <a:spcPts val="0"/>
              </a:spcAft>
              <a:buClr>
                <a:schemeClr val="lt1"/>
              </a:buClr>
              <a:buSzPts val="1350"/>
              <a:buChar char="•"/>
              <a:defRPr>
                <a:solidFill>
                  <a:schemeClr val="lt1"/>
                </a:solidFill>
              </a:defRPr>
            </a:lvl8pPr>
            <a:lvl9pPr marL="5486263" lvl="8" indent="-419090" algn="l">
              <a:lnSpc>
                <a:spcPct val="90000"/>
              </a:lnSpc>
              <a:spcBef>
                <a:spcPts val="2133"/>
              </a:spcBef>
              <a:spcAft>
                <a:spcPts val="1067"/>
              </a:spcAft>
              <a:buClr>
                <a:schemeClr val="lt1"/>
              </a:buClr>
              <a:buSzPts val="1350"/>
              <a:buChar char="•"/>
              <a:defRPr>
                <a:solidFill>
                  <a:schemeClr val="lt1"/>
                </a:solidFill>
              </a:defRPr>
            </a:lvl9pPr>
          </a:lstStyle>
          <a:p>
            <a:endParaRPr/>
          </a:p>
        </p:txBody>
      </p:sp>
      <p:sp>
        <p:nvSpPr>
          <p:cNvPr id="55" name="Google Shape;55;p23"/>
          <p:cNvSpPr>
            <a:spLocks noGrp="1"/>
          </p:cNvSpPr>
          <p:nvPr>
            <p:ph type="pic" idx="2"/>
          </p:nvPr>
        </p:nvSpPr>
        <p:spPr>
          <a:xfrm>
            <a:off x="6217467" y="960767"/>
            <a:ext cx="5494400" cy="4938400"/>
          </a:xfrm>
          <a:prstGeom prst="roundRect">
            <a:avLst>
              <a:gd name="adj" fmla="val 2684"/>
            </a:avLst>
          </a:prstGeom>
          <a:noFill/>
          <a:ln>
            <a:noFill/>
          </a:ln>
        </p:spPr>
        <p:txBody>
          <a:bodyPr/>
          <a:lstStyle/>
          <a:p>
            <a:endParaRPr lang="en-US"/>
          </a:p>
        </p:txBody>
      </p:sp>
    </p:spTree>
    <p:extLst>
      <p:ext uri="{BB962C8B-B14F-4D97-AF65-F5344CB8AC3E}">
        <p14:creationId xmlns:p14="http://schemas.microsoft.com/office/powerpoint/2010/main" val="241487643"/>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Red Theme">
  <p:cSld name="Red Theme">
    <p:spTree>
      <p:nvGrpSpPr>
        <p:cNvPr id="1" name="Shape 34"/>
        <p:cNvGrpSpPr/>
        <p:nvPr/>
      </p:nvGrpSpPr>
      <p:grpSpPr>
        <a:xfrm>
          <a:off x="0" y="0"/>
          <a:ext cx="0" cy="0"/>
          <a:chOff x="0" y="0"/>
          <a:chExt cx="0" cy="0"/>
        </a:xfrm>
      </p:grpSpPr>
      <p:sp>
        <p:nvSpPr>
          <p:cNvPr id="35" name="Google Shape;35;p21"/>
          <p:cNvSpPr/>
          <p:nvPr/>
        </p:nvSpPr>
        <p:spPr>
          <a:xfrm>
            <a:off x="0" y="6379200"/>
            <a:ext cx="12192000" cy="480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rgbClr val="000000"/>
              </a:solidFill>
              <a:latin typeface="Arial"/>
              <a:ea typeface="Arial"/>
              <a:cs typeface="Arial"/>
              <a:sym typeface="Arial"/>
            </a:endParaRPr>
          </a:p>
        </p:txBody>
      </p:sp>
      <p:sp>
        <p:nvSpPr>
          <p:cNvPr id="36" name="Google Shape;36;p21"/>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lt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lt1"/>
              </a:solidFill>
              <a:latin typeface="Arial"/>
              <a:ea typeface="Arial"/>
              <a:cs typeface="Arial"/>
              <a:sym typeface="Arial"/>
            </a:endParaRPr>
          </a:p>
        </p:txBody>
      </p:sp>
      <p:pic>
        <p:nvPicPr>
          <p:cNvPr id="37" name="Google Shape;37;p21" title="Microbit_Logo_Secondary_Red.png"/>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819535" y="1"/>
            <a:ext cx="3155599" cy="960001"/>
          </a:xfrm>
          <a:prstGeom prst="rect">
            <a:avLst/>
          </a:prstGeom>
          <a:noFill/>
          <a:ln>
            <a:noFill/>
          </a:ln>
        </p:spPr>
      </p:pic>
      <p:sp>
        <p:nvSpPr>
          <p:cNvPr id="38" name="Google Shape;38;p21"/>
          <p:cNvSpPr txBox="1">
            <a:spLocks noGrp="1"/>
          </p:cNvSpPr>
          <p:nvPr>
            <p:ph type="title"/>
          </p:nvPr>
        </p:nvSpPr>
        <p:spPr>
          <a:xfrm>
            <a:off x="480000" y="0"/>
            <a:ext cx="7406400" cy="960000"/>
          </a:xfrm>
          <a:prstGeom prst="rect">
            <a:avLst/>
          </a:prstGeom>
          <a:noFill/>
          <a:ln>
            <a:noFill/>
          </a:ln>
        </p:spPr>
        <p:txBody>
          <a:bodyPr spcFirstLastPara="1" wrap="square" lIns="0" tIns="180000" rIns="0" bIns="180000" anchor="ctr" anchorCtr="0">
            <a:noAutofit/>
          </a:bodyPr>
          <a:lstStyle>
            <a:lvl1pPr lvl="0" algn="l">
              <a:lnSpc>
                <a:spcPct val="90000"/>
              </a:lnSpc>
              <a:spcBef>
                <a:spcPts val="0"/>
              </a:spcBef>
              <a:spcAft>
                <a:spcPts val="0"/>
              </a:spcAft>
              <a:buClr>
                <a:schemeClr val="lt2"/>
              </a:buClr>
              <a:buSzPts val="2400"/>
              <a:buFont typeface="Arial"/>
              <a:buNone/>
              <a:defRPr sz="3200" b="1" i="0">
                <a:solidFill>
                  <a:schemeClr val="lt2"/>
                </a:solidFill>
                <a:latin typeface="Arial"/>
                <a:ea typeface="Arial"/>
                <a:cs typeface="Arial"/>
                <a:sym typeface="Arial"/>
              </a:defRPr>
            </a:lvl1pPr>
            <a:lvl2pPr lvl="1" algn="l">
              <a:lnSpc>
                <a:spcPct val="100000"/>
              </a:lnSpc>
              <a:spcBef>
                <a:spcPts val="0"/>
              </a:spcBef>
              <a:spcAft>
                <a:spcPts val="0"/>
              </a:spcAft>
              <a:buClr>
                <a:schemeClr val="lt1"/>
              </a:buClr>
              <a:buSzPts val="1800"/>
              <a:buNone/>
              <a:defRPr>
                <a:solidFill>
                  <a:schemeClr val="lt1"/>
                </a:solidFill>
              </a:defRPr>
            </a:lvl2pPr>
            <a:lvl3pPr lvl="2" algn="l">
              <a:lnSpc>
                <a:spcPct val="100000"/>
              </a:lnSpc>
              <a:spcBef>
                <a:spcPts val="0"/>
              </a:spcBef>
              <a:spcAft>
                <a:spcPts val="0"/>
              </a:spcAft>
              <a:buClr>
                <a:schemeClr val="lt1"/>
              </a:buClr>
              <a:buSzPts val="1800"/>
              <a:buNone/>
              <a:defRPr>
                <a:solidFill>
                  <a:schemeClr val="lt1"/>
                </a:solidFill>
              </a:defRPr>
            </a:lvl3pPr>
            <a:lvl4pPr lvl="3" algn="l">
              <a:lnSpc>
                <a:spcPct val="100000"/>
              </a:lnSpc>
              <a:spcBef>
                <a:spcPts val="0"/>
              </a:spcBef>
              <a:spcAft>
                <a:spcPts val="0"/>
              </a:spcAft>
              <a:buClr>
                <a:schemeClr val="lt1"/>
              </a:buClr>
              <a:buSzPts val="1800"/>
              <a:buNone/>
              <a:defRPr>
                <a:solidFill>
                  <a:schemeClr val="lt1"/>
                </a:solidFill>
              </a:defRPr>
            </a:lvl4pPr>
            <a:lvl5pPr lvl="4" algn="l">
              <a:lnSpc>
                <a:spcPct val="100000"/>
              </a:lnSpc>
              <a:spcBef>
                <a:spcPts val="0"/>
              </a:spcBef>
              <a:spcAft>
                <a:spcPts val="0"/>
              </a:spcAft>
              <a:buClr>
                <a:schemeClr val="lt1"/>
              </a:buClr>
              <a:buSzPts val="1800"/>
              <a:buNone/>
              <a:defRPr>
                <a:solidFill>
                  <a:schemeClr val="lt1"/>
                </a:solidFill>
              </a:defRPr>
            </a:lvl5pPr>
            <a:lvl6pPr lvl="5" algn="l">
              <a:lnSpc>
                <a:spcPct val="100000"/>
              </a:lnSpc>
              <a:spcBef>
                <a:spcPts val="0"/>
              </a:spcBef>
              <a:spcAft>
                <a:spcPts val="0"/>
              </a:spcAft>
              <a:buClr>
                <a:schemeClr val="lt1"/>
              </a:buClr>
              <a:buSzPts val="1800"/>
              <a:buNone/>
              <a:defRPr>
                <a:solidFill>
                  <a:schemeClr val="lt1"/>
                </a:solidFill>
              </a:defRPr>
            </a:lvl6pPr>
            <a:lvl7pPr lvl="6" algn="l">
              <a:lnSpc>
                <a:spcPct val="100000"/>
              </a:lnSpc>
              <a:spcBef>
                <a:spcPts val="0"/>
              </a:spcBef>
              <a:spcAft>
                <a:spcPts val="0"/>
              </a:spcAft>
              <a:buClr>
                <a:schemeClr val="lt1"/>
              </a:buClr>
              <a:buSzPts val="1800"/>
              <a:buNone/>
              <a:defRPr>
                <a:solidFill>
                  <a:schemeClr val="lt1"/>
                </a:solidFill>
              </a:defRPr>
            </a:lvl7pPr>
            <a:lvl8pPr lvl="7" algn="l">
              <a:lnSpc>
                <a:spcPct val="100000"/>
              </a:lnSpc>
              <a:spcBef>
                <a:spcPts val="0"/>
              </a:spcBef>
              <a:spcAft>
                <a:spcPts val="0"/>
              </a:spcAft>
              <a:buClr>
                <a:schemeClr val="lt1"/>
              </a:buClr>
              <a:buSzPts val="1800"/>
              <a:buNone/>
              <a:defRPr>
                <a:solidFill>
                  <a:schemeClr val="lt1"/>
                </a:solidFill>
              </a:defRPr>
            </a:lvl8pPr>
            <a:lvl9pPr lvl="8" algn="l">
              <a:lnSpc>
                <a:spcPct val="100000"/>
              </a:lnSpc>
              <a:spcBef>
                <a:spcPts val="0"/>
              </a:spcBef>
              <a:spcAft>
                <a:spcPts val="0"/>
              </a:spcAft>
              <a:buClr>
                <a:schemeClr val="lt1"/>
              </a:buClr>
              <a:buSzPts val="1800"/>
              <a:buNone/>
              <a:defRPr>
                <a:solidFill>
                  <a:schemeClr val="lt1"/>
                </a:solidFill>
              </a:defRPr>
            </a:lvl9pPr>
          </a:lstStyle>
          <a:p>
            <a:endParaRPr/>
          </a:p>
        </p:txBody>
      </p:sp>
      <p:sp>
        <p:nvSpPr>
          <p:cNvPr id="39" name="Google Shape;39;p21"/>
          <p:cNvSpPr txBox="1"/>
          <p:nvPr/>
        </p:nvSpPr>
        <p:spPr>
          <a:xfrm>
            <a:off x="491967" y="6384333"/>
            <a:ext cx="9309600" cy="480000"/>
          </a:xfrm>
          <a:prstGeom prst="rect">
            <a:avLst/>
          </a:prstGeom>
          <a:noFill/>
          <a:ln>
            <a:noFill/>
          </a:ln>
        </p:spPr>
        <p:txBody>
          <a:bodyPr spcFirstLastPara="1" wrap="square" lIns="0" tIns="121900" rIns="0" bIns="121900" anchor="ctr" anchorCtr="0">
            <a:noAutofit/>
          </a:bodyPr>
          <a:lstStyle/>
          <a:p>
            <a:pPr marL="0" lvl="0" indent="0" algn="l" rtl="0">
              <a:spcBef>
                <a:spcPts val="0"/>
              </a:spcBef>
              <a:spcAft>
                <a:spcPts val="0"/>
              </a:spcAft>
              <a:buClr>
                <a:schemeClr val="dk1"/>
              </a:buClr>
              <a:buSzPts val="1000"/>
              <a:buFont typeface="Arial"/>
              <a:buNone/>
            </a:pPr>
            <a:r>
              <a:rPr lang="en-GB" sz="1333" b="1" dirty="0" err="1">
                <a:solidFill>
                  <a:schemeClr val="lt1"/>
                </a:solidFill>
              </a:rPr>
              <a:t>micro:bit</a:t>
            </a:r>
            <a:r>
              <a:rPr lang="en-GB" sz="1333" b="1" dirty="0">
                <a:solidFill>
                  <a:schemeClr val="lt1"/>
                </a:solidFill>
              </a:rPr>
              <a:t> | Developing AI literacy with the </a:t>
            </a:r>
            <a:r>
              <a:rPr lang="en-GB" sz="1333" b="1" dirty="0" err="1">
                <a:solidFill>
                  <a:schemeClr val="lt1"/>
                </a:solidFill>
              </a:rPr>
              <a:t>micro:bit</a:t>
            </a:r>
            <a:endParaRPr sz="1333" b="1" dirty="0">
              <a:solidFill>
                <a:schemeClr val="lt1"/>
              </a:solidFill>
            </a:endParaRPr>
          </a:p>
        </p:txBody>
      </p:sp>
      <p:sp>
        <p:nvSpPr>
          <p:cNvPr id="40" name="Google Shape;40;p21"/>
          <p:cNvSpPr txBox="1">
            <a:spLocks noGrp="1"/>
          </p:cNvSpPr>
          <p:nvPr>
            <p:ph type="body" idx="1"/>
          </p:nvPr>
        </p:nvSpPr>
        <p:spPr>
          <a:xfrm>
            <a:off x="480000" y="960767"/>
            <a:ext cx="5496000" cy="4938400"/>
          </a:xfrm>
          <a:prstGeom prst="rect">
            <a:avLst/>
          </a:prstGeom>
          <a:noFill/>
          <a:ln>
            <a:noFill/>
          </a:ln>
        </p:spPr>
        <p:txBody>
          <a:bodyPr spcFirstLastPara="1" wrap="square" lIns="0" tIns="0" rIns="0" bIns="0" anchor="t" anchorCtr="0">
            <a:noAutofit/>
          </a:bodyPr>
          <a:lstStyle>
            <a:lvl1pPr marL="609585" lvl="0" indent="-423323" algn="l">
              <a:lnSpc>
                <a:spcPct val="115000"/>
              </a:lnSpc>
              <a:spcBef>
                <a:spcPts val="2133"/>
              </a:spcBef>
              <a:spcAft>
                <a:spcPts val="0"/>
              </a:spcAft>
              <a:buSzPts val="1400"/>
              <a:buChar char="•"/>
              <a:defRPr/>
            </a:lvl1pPr>
            <a:lvl2pPr marL="1219170" lvl="1" indent="-406390" algn="l">
              <a:lnSpc>
                <a:spcPct val="90000"/>
              </a:lnSpc>
              <a:spcBef>
                <a:spcPts val="2133"/>
              </a:spcBef>
              <a:spcAft>
                <a:spcPts val="0"/>
              </a:spcAft>
              <a:buSzPts val="1200"/>
              <a:buChar char="•"/>
              <a:defRPr/>
            </a:lvl2pPr>
            <a:lvl3pPr marL="1828754" lvl="2" indent="-423323" algn="l">
              <a:lnSpc>
                <a:spcPct val="90000"/>
              </a:lnSpc>
              <a:spcBef>
                <a:spcPts val="2133"/>
              </a:spcBef>
              <a:spcAft>
                <a:spcPts val="0"/>
              </a:spcAft>
              <a:buSzPts val="1400"/>
              <a:buChar char="•"/>
              <a:defRPr/>
            </a:lvl3pPr>
            <a:lvl4pPr marL="2438339" lvl="3" indent="-419090" algn="l">
              <a:lnSpc>
                <a:spcPct val="90000"/>
              </a:lnSpc>
              <a:spcBef>
                <a:spcPts val="2133"/>
              </a:spcBef>
              <a:spcAft>
                <a:spcPts val="0"/>
              </a:spcAft>
              <a:buSzPts val="1350"/>
              <a:buChar char="•"/>
              <a:defRPr/>
            </a:lvl4pPr>
            <a:lvl5pPr marL="3047924" lvl="4" indent="-419090" algn="l">
              <a:lnSpc>
                <a:spcPct val="90000"/>
              </a:lnSpc>
              <a:spcBef>
                <a:spcPts val="2133"/>
              </a:spcBef>
              <a:spcAft>
                <a:spcPts val="0"/>
              </a:spcAft>
              <a:buSzPts val="1350"/>
              <a:buChar char="•"/>
              <a:defRPr/>
            </a:lvl5pPr>
            <a:lvl6pPr marL="3657509" lvl="5" indent="-419090" algn="l">
              <a:lnSpc>
                <a:spcPct val="90000"/>
              </a:lnSpc>
              <a:spcBef>
                <a:spcPts val="2133"/>
              </a:spcBef>
              <a:spcAft>
                <a:spcPts val="0"/>
              </a:spcAft>
              <a:buSzPts val="1350"/>
              <a:buChar char="•"/>
              <a:defRPr/>
            </a:lvl6pPr>
            <a:lvl7pPr marL="4267093" lvl="6" indent="-419090" algn="l">
              <a:lnSpc>
                <a:spcPct val="90000"/>
              </a:lnSpc>
              <a:spcBef>
                <a:spcPts val="2133"/>
              </a:spcBef>
              <a:spcAft>
                <a:spcPts val="0"/>
              </a:spcAft>
              <a:buSzPts val="1350"/>
              <a:buChar char="•"/>
              <a:defRPr/>
            </a:lvl7pPr>
            <a:lvl8pPr marL="4876678" lvl="7" indent="-419090" algn="l">
              <a:lnSpc>
                <a:spcPct val="90000"/>
              </a:lnSpc>
              <a:spcBef>
                <a:spcPts val="2133"/>
              </a:spcBef>
              <a:spcAft>
                <a:spcPts val="0"/>
              </a:spcAft>
              <a:buSzPts val="1350"/>
              <a:buChar char="•"/>
              <a:defRPr/>
            </a:lvl8pPr>
            <a:lvl9pPr marL="5486263" lvl="8" indent="-419090" algn="l">
              <a:lnSpc>
                <a:spcPct val="90000"/>
              </a:lnSpc>
              <a:spcBef>
                <a:spcPts val="2133"/>
              </a:spcBef>
              <a:spcAft>
                <a:spcPts val="1067"/>
              </a:spcAft>
              <a:buSzPts val="1350"/>
              <a:buChar char="•"/>
              <a:defRPr/>
            </a:lvl9pPr>
          </a:lstStyle>
          <a:p>
            <a:endParaRPr/>
          </a:p>
        </p:txBody>
      </p:sp>
      <p:sp>
        <p:nvSpPr>
          <p:cNvPr id="41" name="Google Shape;41;p21"/>
          <p:cNvSpPr>
            <a:spLocks noGrp="1"/>
          </p:cNvSpPr>
          <p:nvPr>
            <p:ph type="pic" idx="2"/>
          </p:nvPr>
        </p:nvSpPr>
        <p:spPr>
          <a:xfrm>
            <a:off x="6217467" y="960767"/>
            <a:ext cx="5494400" cy="4938400"/>
          </a:xfrm>
          <a:prstGeom prst="roundRect">
            <a:avLst>
              <a:gd name="adj" fmla="val 2684"/>
            </a:avLst>
          </a:prstGeom>
          <a:noFill/>
          <a:ln>
            <a:noFill/>
          </a:ln>
        </p:spPr>
        <p:txBody>
          <a:bodyPr/>
          <a:lstStyle/>
          <a:p>
            <a:endParaRPr lang="en-US"/>
          </a:p>
        </p:txBody>
      </p:sp>
    </p:spTree>
    <p:extLst>
      <p:ext uri="{BB962C8B-B14F-4D97-AF65-F5344CB8AC3E}">
        <p14:creationId xmlns:p14="http://schemas.microsoft.com/office/powerpoint/2010/main" val="314932703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480000" y="480000"/>
            <a:ext cx="9321600" cy="4800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chemeClr val="dk1"/>
              </a:buClr>
              <a:buSzPts val="1800"/>
              <a:buFont typeface="Arial"/>
              <a:buNone/>
              <a:defRPr sz="18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7"/>
          <p:cNvSpPr txBox="1">
            <a:spLocks noGrp="1"/>
          </p:cNvSpPr>
          <p:nvPr>
            <p:ph type="body" idx="1"/>
          </p:nvPr>
        </p:nvSpPr>
        <p:spPr>
          <a:xfrm>
            <a:off x="838200" y="1825625"/>
            <a:ext cx="10515600" cy="4351339"/>
          </a:xfrm>
          <a:prstGeom prst="rect">
            <a:avLst/>
          </a:prstGeom>
          <a:noFill/>
          <a:ln>
            <a:noFill/>
          </a:ln>
        </p:spPr>
        <p:txBody>
          <a:bodyPr spcFirstLastPara="1" wrap="square" lIns="91425" tIns="45700" rIns="91425" bIns="45700" anchor="t" anchorCtr="0">
            <a:normAutofit/>
          </a:bodyPr>
          <a:lstStyle>
            <a:lvl1pPr marL="457200" marR="0" lvl="0"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1pPr>
            <a:lvl2pPr marL="914400" marR="0" lvl="1" indent="-304800" algn="l" rtl="0">
              <a:lnSpc>
                <a:spcPct val="90000"/>
              </a:lnSpc>
              <a:spcBef>
                <a:spcPts val="1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1600"/>
              </a:spcBef>
              <a:spcAft>
                <a:spcPts val="80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endParaRPr/>
          </a:p>
        </p:txBody>
      </p:sp>
      <p:sp>
        <p:nvSpPr>
          <p:cNvPr id="12" name="Google Shape;12;p17"/>
          <p:cNvSpPr txBox="1"/>
          <p:nvPr/>
        </p:nvSpPr>
        <p:spPr>
          <a:xfrm>
            <a:off x="11231992" y="6379200"/>
            <a:ext cx="480000" cy="480000"/>
          </a:xfrm>
          <a:prstGeom prst="rect">
            <a:avLst/>
          </a:prstGeom>
          <a:noFill/>
          <a:ln>
            <a:noFill/>
          </a:ln>
        </p:spPr>
        <p:txBody>
          <a:bodyPr spcFirstLastPara="1" wrap="square" lIns="0" tIns="0" rIns="0" bIns="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GB" sz="1333" b="1"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rgbClr val="000000"/>
                </a:buClr>
                <a:buSzPts val="1000"/>
                <a:buFont typeface="Arial"/>
                <a:buNone/>
              </a:pPr>
              <a:t>‹#›</a:t>
            </a:fld>
            <a:endParaRPr sz="1333" b="1"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563978998"/>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27">
          <p15:clr>
            <a:srgbClr val="E46962"/>
          </p15:clr>
        </p15:guide>
        <p15:guide id="2" orient="horz" pos="227">
          <p15:clr>
            <a:srgbClr val="E46962"/>
          </p15:clr>
        </p15:guide>
        <p15:guide id="3" pos="1016">
          <p15:clr>
            <a:srgbClr val="E46962"/>
          </p15:clr>
        </p15:guide>
        <p15:guide id="4" pos="1129">
          <p15:clr>
            <a:srgbClr val="E46962"/>
          </p15:clr>
        </p15:guide>
        <p15:guide id="5" pos="1921">
          <p15:clr>
            <a:srgbClr val="E46962"/>
          </p15:clr>
        </p15:guide>
        <p15:guide id="6" pos="2034">
          <p15:clr>
            <a:srgbClr val="E46962"/>
          </p15:clr>
        </p15:guide>
        <p15:guide id="7" pos="2823">
          <p15:clr>
            <a:srgbClr val="E46962"/>
          </p15:clr>
        </p15:guide>
        <p15:guide id="8" pos="2937">
          <p15:clr>
            <a:srgbClr val="E46962"/>
          </p15:clr>
        </p15:guide>
        <p15:guide id="9" pos="3726">
          <p15:clr>
            <a:srgbClr val="E46962"/>
          </p15:clr>
        </p15:guide>
        <p15:guide id="10" pos="3839">
          <p15:clr>
            <a:srgbClr val="E46962"/>
          </p15:clr>
        </p15:guide>
        <p15:guide id="11" pos="4631">
          <p15:clr>
            <a:srgbClr val="E46962"/>
          </p15:clr>
        </p15:guide>
        <p15:guide id="12" pos="4744">
          <p15:clr>
            <a:srgbClr val="E46962"/>
          </p15:clr>
        </p15:guide>
        <p15:guide id="13" pos="5533">
          <p15:clr>
            <a:srgbClr val="E46962"/>
          </p15:clr>
        </p15:guide>
        <p15:guide id="14" orient="horz" pos="454">
          <p15:clr>
            <a:srgbClr val="E46962"/>
          </p15:clr>
        </p15:guide>
        <p15:guide id="15" orient="horz" pos="1620">
          <p15:clr>
            <a:srgbClr val="E46962"/>
          </p15:clr>
        </p15:guide>
        <p15:guide id="16" orient="horz" pos="3240">
          <p15:clr>
            <a:srgbClr val="E46962"/>
          </p15:clr>
        </p15:guide>
        <p15:guide id="17" orient="horz" pos="3014">
          <p15:clr>
            <a:srgbClr val="E46962"/>
          </p15:clr>
        </p15:guide>
        <p15:guide id="18" orient="horz" pos="2787">
          <p15:clr>
            <a:srgbClr val="E46962"/>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microbit.org/teach/" TargetMode="Externa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hyperlink" Target="https://creativecommons.org/licenses/by-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hyperlink" Target="https://unsplash.com/photos/person-wearing-black-and-green-nike-air-max-bwFW9PTJZx8?utm_content=creditCopyText&amp;utm_medium=referral&amp;utm_source=unsplash" TargetMode="External"/><Relationship Id="rId4" Type="http://schemas.openxmlformats.org/officeDocument/2006/relationships/hyperlink" Target="https://unsplash.com/@onurbinay?utm_content=creditCopyText&amp;utm_medium=referral&amp;utm_source=unsplash"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hyperlink" Target="https://unsplash.com/photos/person-wearing-black-and-green-nike-air-max-bwFW9PTJZx8?utm_content=creditCopyText&amp;utm_medium=referral&amp;utm_source=unsplash" TargetMode="External"/><Relationship Id="rId4" Type="http://schemas.openxmlformats.org/officeDocument/2006/relationships/hyperlink" Target="https://unsplash.com/@onurbinay?utm_content=creditCopyText&amp;utm_medium=referral&amp;utm_source=unsplash"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hyperlink" Target="https://unsplash.com/photos/white-casio-calculator-r_m-JKJVto0"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hyperlink" Target="https://unsplash.com/photos/a-calculator-on-a-table-wBKWM-DLhzg?utm_content=creditCopyText&amp;utm_medium=referral&amp;utm_source=unsplash" TargetMode="External"/><Relationship Id="rId5" Type="http://schemas.openxmlformats.org/officeDocument/2006/relationships/hyperlink" Target="https://unsplash.com/@anniespratt?utm_source=unsplash&amp;utm_medium=referral&amp;utm_content=creditCopyText" TargetMode="External"/><Relationship Id="rId4" Type="http://schemas.openxmlformats.org/officeDocument/2006/relationships/hyperlink" Target="https://unsplash.com/@behy_studio?utm_content=creditCopyText&amp;utm_medium=referral&amp;utm_source=unsplash"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https://unsplash.com/photos/white-casio-calculator-r_m-JKJVto0"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unsplash.com/photos/a-calculator-on-a-table-wBKWM-DLhzg?utm_content=creditCopyText&amp;utm_medium=referral&amp;utm_source=unsplash" TargetMode="External"/><Relationship Id="rId5" Type="http://schemas.openxmlformats.org/officeDocument/2006/relationships/hyperlink" Target="https://unsplash.com/@anniespratt?utm_source=unsplash&amp;utm_medium=referral&amp;utm_content=creditCopyText" TargetMode="External"/><Relationship Id="rId4" Type="http://schemas.openxmlformats.org/officeDocument/2006/relationships/hyperlink" Target="https://unsplash.com/@behy_studio?utm_content=creditCopyText&amp;utm_medium=referral&amp;utm_source=unsplash"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hyperlink" Target="https://unsplash.com/photos/person-holding-turned-on-silver-iphone-5s-rlTZGxFs9MU?utm_content=creditCopyText&amp;utm_medium=referral&amp;utm_source=unsplash" TargetMode="External"/><Relationship Id="rId4" Type="http://schemas.openxmlformats.org/officeDocument/2006/relationships/hyperlink" Target="https://unsplash.com/@raflfc?utm_content=creditCopyText&amp;utm_medium=referral&amp;utm_source=unsplash"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hyperlink" Target="https://unsplash.com/photos/person-holding-turned-on-silver-iphone-5s-rlTZGxFs9MU?utm_content=creditCopyText&amp;utm_medium=referral&amp;utm_source=unsplash" TargetMode="External"/><Relationship Id="rId4" Type="http://schemas.openxmlformats.org/officeDocument/2006/relationships/hyperlink" Target="https://unsplash.com/@raflfc?utm_content=creditCopyText&amp;utm_medium=referral&amp;utm_source=unsplash"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unsplash.com/photos/a-close-up-of-a-video-game-controller-rZDBOGPHU7w?utm_content=creditCopyText&amp;utm_medium=referral&amp;utm_source=unsplash" TargetMode="External"/><Relationship Id="rId5" Type="http://schemas.openxmlformats.org/officeDocument/2006/relationships/hyperlink" Target="https://unsplash.com/@minimalsayan?utm_content=creditCopyText&amp;utm_medium=referral&amp;utm_source=unsplash" TargetMode="External"/><Relationship Id="rId4" Type="http://schemas.openxmlformats.org/officeDocument/2006/relationships/hyperlink" Target="https://unsplash.com/@owjbeer?utm_content=creditCopyText&amp;utm_medium=referral&amp;utm_source=unsplash"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unsplash.com/photos/a-close-up-of-a-video-game-controller-rZDBOGPHU7w?utm_content=creditCopyText&amp;utm_medium=referral&amp;utm_source=unsplash" TargetMode="External"/><Relationship Id="rId5" Type="http://schemas.openxmlformats.org/officeDocument/2006/relationships/hyperlink" Target="https://unsplash.com/@minimalsayan?utm_content=creditCopyText&amp;utm_medium=referral&amp;utm_source=unsplash" TargetMode="External"/><Relationship Id="rId4" Type="http://schemas.openxmlformats.org/officeDocument/2006/relationships/hyperlink" Target="https://unsplash.com/@owjbeer?utm_content=creditCopyText&amp;utm_medium=referral&amp;utm_source=unsplash"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hyperlink" Target="https://unsplash.com/photos/a-close-up-of-a-cell-phone-with-a-youtube-logo-on-it-usWE9pOuTfE"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hyperlink" Target="https://unsplash.com/photos/person-holding-iphone-6-turned-on-3NgcTH0CFJg?utm_content=creditCopyText&amp;utm_medium=referral&amp;utm_source=unsplash" TargetMode="External"/><Relationship Id="rId5" Type="http://schemas.openxmlformats.org/officeDocument/2006/relationships/hyperlink" Target="https://unsplash.com/@christianw" TargetMode="External"/><Relationship Id="rId4" Type="http://schemas.openxmlformats.org/officeDocument/2006/relationships/hyperlink" Target="https://unsplash.com/@visualbyfath?utm_content=creditCopyText&amp;utm_medium=referral&amp;utm_source=unsplash"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hyperlink" Target="https://unsplash.com/photos/a-close-up-of-a-cell-phone-with-a-youtube-logo-on-it-usWE9pOuTfE"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hyperlink" Target="https://unsplash.com/photos/person-holding-iphone-6-turned-on-3NgcTH0CFJg?utm_content=creditCopyText&amp;utm_medium=referral&amp;utm_source=unsplash" TargetMode="External"/><Relationship Id="rId5" Type="http://schemas.openxmlformats.org/officeDocument/2006/relationships/hyperlink" Target="https://unsplash.com/@christianw" TargetMode="External"/><Relationship Id="rId4" Type="http://schemas.openxmlformats.org/officeDocument/2006/relationships/hyperlink" Target="https://unsplash.com/@visualbyfath?utm_content=creditCopyText&amp;utm_medium=referral&amp;utm_source=unsplash"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hyperlink" Target="https://unsplash.com/photos/a-person-holding-a-cell-phone-with-a-chat-app-on-the-screen-qAKPcrIcRG8?utm_content=creditCopyText&amp;utm_medium=referral&amp;utm_source=unsplash" TargetMode="External"/><Relationship Id="rId4" Type="http://schemas.openxmlformats.org/officeDocument/2006/relationships/hyperlink" Target="https://unsplash.com/@sanketgraphy?utm_content=creditCopyText&amp;utm_medium=referral&amp;utm_source=unsplash"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hyperlink" Target="https://unsplash.com/photos/a-person-holding-a-cell-phone-with-a-chat-app-on-the-screen-qAKPcrIcRG8?utm_content=creditCopyText&amp;utm_medium=referral&amp;utm_source=unsplash" TargetMode="External"/><Relationship Id="rId4" Type="http://schemas.openxmlformats.org/officeDocument/2006/relationships/hyperlink" Target="https://unsplash.com/@sanketgraphy?utm_content=creditCopyText&amp;utm_medium=referral&amp;utm_source=unsplash"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ueu4-6ifPEg?feature=oembed" TargetMode="External"/><Relationship Id="rId5" Type="http://schemas.openxmlformats.org/officeDocument/2006/relationships/hyperlink" Target="https://youtu.be/ueu4-6ifPEg" TargetMode="Externa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CCA566-995C-CFDA-D4ED-C895E30D4D06}"/>
              </a:ext>
            </a:extLst>
          </p:cNvPr>
          <p:cNvSpPr>
            <a:spLocks noGrp="1"/>
          </p:cNvSpPr>
          <p:nvPr>
            <p:ph type="title"/>
          </p:nvPr>
        </p:nvSpPr>
        <p:spPr>
          <a:xfrm>
            <a:off x="5512105" y="1334052"/>
            <a:ext cx="5488000" cy="3204624"/>
          </a:xfrm>
        </p:spPr>
        <p:txBody>
          <a:bodyPr/>
          <a:lstStyle/>
          <a:p>
            <a:r>
              <a:rPr lang="en-GB" sz="2400" b="0" dirty="0">
                <a:solidFill>
                  <a:srgbClr val="00A000"/>
                </a:solidFill>
              </a:rPr>
              <a:t>Developing AI literacy with the </a:t>
            </a:r>
            <a:r>
              <a:rPr lang="en-GB" sz="2400" b="0" dirty="0" err="1">
                <a:solidFill>
                  <a:srgbClr val="00A000"/>
                </a:solidFill>
              </a:rPr>
              <a:t>micro:bit</a:t>
            </a:r>
            <a:br>
              <a:rPr lang="en-GB" sz="3733" b="0" dirty="0">
                <a:solidFill>
                  <a:srgbClr val="227C4E"/>
                </a:solidFill>
              </a:rPr>
            </a:br>
            <a:br>
              <a:rPr lang="en-GB" sz="4800" b="0" dirty="0"/>
            </a:br>
            <a:r>
              <a:rPr lang="en-GB" sz="3200" b="0" dirty="0"/>
              <a:t>Lesson 1</a:t>
            </a:r>
            <a:br>
              <a:rPr lang="en-GB" dirty="0"/>
            </a:br>
            <a:r>
              <a:rPr lang="en-GB" sz="4800" dirty="0"/>
              <a:t>Talking about AI</a:t>
            </a:r>
            <a:endParaRPr lang="en-US" sz="4800" dirty="0"/>
          </a:p>
        </p:txBody>
      </p:sp>
      <p:pic>
        <p:nvPicPr>
          <p:cNvPr id="5" name="Google Shape;62;p8">
            <a:extLst>
              <a:ext uri="{FF2B5EF4-FFF2-40B4-BE49-F238E27FC236}">
                <a16:creationId xmlns:a16="http://schemas.microsoft.com/office/drawing/2014/main" id="{F7E36FF0-FEA0-7E09-ACB9-2B9C85B15870}"/>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484360" y="2205681"/>
            <a:ext cx="4174345" cy="2796519"/>
          </a:xfrm>
          <a:prstGeom prst="rect">
            <a:avLst/>
          </a:prstGeom>
          <a:noFill/>
          <a:ln>
            <a:noFill/>
          </a:ln>
        </p:spPr>
      </p:pic>
      <p:sp>
        <p:nvSpPr>
          <p:cNvPr id="7" name="TextBox 6">
            <a:extLst>
              <a:ext uri="{FF2B5EF4-FFF2-40B4-BE49-F238E27FC236}">
                <a16:creationId xmlns:a16="http://schemas.microsoft.com/office/drawing/2014/main" id="{0AE9F84B-5D3F-FF7D-70C3-D67F685ACB00}"/>
              </a:ext>
            </a:extLst>
          </p:cNvPr>
          <p:cNvSpPr txBox="1"/>
          <p:nvPr/>
        </p:nvSpPr>
        <p:spPr>
          <a:xfrm>
            <a:off x="5203688" y="4832275"/>
            <a:ext cx="6793947" cy="2103589"/>
          </a:xfrm>
          <a:prstGeom prst="rect">
            <a:avLst/>
          </a:prstGeom>
          <a:noFill/>
        </p:spPr>
        <p:txBody>
          <a:bodyPr wrap="square" rtlCol="0">
            <a:spAutoFit/>
          </a:bodyPr>
          <a:lstStyle/>
          <a:p>
            <a:pPr defTabSz="1219170">
              <a:buClr>
                <a:srgbClr val="000000"/>
              </a:buClr>
              <a:buSzPts val="800"/>
            </a:pPr>
            <a:r>
              <a:rPr lang="en-GB" sz="1867" kern="0" dirty="0">
                <a:solidFill>
                  <a:srgbClr val="000000"/>
                </a:solidFill>
                <a:latin typeface="Arial"/>
                <a:cs typeface="Arial"/>
                <a:sym typeface="Arial"/>
              </a:rPr>
              <a:t>Updated July 2026. Visit </a:t>
            </a:r>
            <a:r>
              <a:rPr lang="en-GB" sz="1867" kern="0" dirty="0">
                <a:solidFill>
                  <a:srgbClr val="000000"/>
                </a:solidFill>
                <a:latin typeface="Arial"/>
                <a:cs typeface="Arial"/>
                <a:sym typeface="Arial"/>
                <a:hlinkClick r:id="rId3"/>
              </a:rPr>
              <a:t>https://microbit.org/teach/</a:t>
            </a:r>
            <a:r>
              <a:rPr lang="en-GB" sz="1867" kern="0" dirty="0">
                <a:solidFill>
                  <a:srgbClr val="000000"/>
                </a:solidFill>
                <a:latin typeface="Arial"/>
                <a:cs typeface="Arial"/>
                <a:sym typeface="Arial"/>
              </a:rPr>
              <a:t> for the most up-to-date resources.</a:t>
            </a:r>
          </a:p>
          <a:p>
            <a:pPr defTabSz="1219170">
              <a:buClr>
                <a:srgbClr val="000000"/>
              </a:buClr>
              <a:buSzPts val="800"/>
            </a:pPr>
            <a:endParaRPr lang="en-GB" sz="1867" kern="0" dirty="0">
              <a:solidFill>
                <a:srgbClr val="00A000"/>
              </a:solidFill>
              <a:latin typeface="Arial"/>
              <a:cs typeface="Arial"/>
              <a:sym typeface="Arial"/>
            </a:endParaRPr>
          </a:p>
          <a:p>
            <a:pPr defTabSz="1219170">
              <a:buClr>
                <a:srgbClr val="000000"/>
              </a:buClr>
              <a:buSzPts val="800"/>
            </a:pPr>
            <a:r>
              <a:rPr lang="en-GB" sz="1867" kern="0" dirty="0">
                <a:solidFill>
                  <a:srgbClr val="00A000"/>
                </a:solidFill>
                <a:latin typeface="Arial"/>
                <a:cs typeface="Arial"/>
                <a:sym typeface="Arial"/>
              </a:rPr>
              <a:t>This content is published by the Micro:bit Educational Foundation under a </a:t>
            </a:r>
            <a:r>
              <a:rPr lang="en-GB" sz="1867" u="sng" kern="0" dirty="0">
                <a:solidFill>
                  <a:srgbClr val="000000"/>
                </a:solidFill>
                <a:latin typeface="Arial"/>
                <a:cs typeface="Arial"/>
                <a:sym typeface="Arial"/>
                <a:hlinkClick r:id="rId4"/>
              </a:rPr>
              <a:t>Creative Commons Attribution-ShareAlike 4.0 International (CC BY-SA 4.0)</a:t>
            </a:r>
            <a:r>
              <a:rPr lang="en-GB" sz="1867" kern="0" dirty="0">
                <a:solidFill>
                  <a:srgbClr val="00A000"/>
                </a:solidFill>
                <a:latin typeface="Arial"/>
                <a:cs typeface="Arial"/>
                <a:sym typeface="Arial"/>
              </a:rPr>
              <a:t> licence.</a:t>
            </a:r>
          </a:p>
          <a:p>
            <a:pPr defTabSz="1219170">
              <a:buClr>
                <a:srgbClr val="000000"/>
              </a:buClr>
            </a:pPr>
            <a:endParaRPr lang="en-US" sz="1867" kern="0" dirty="0">
              <a:solidFill>
                <a:srgbClr val="000000"/>
              </a:solidFill>
              <a:latin typeface="Arial"/>
              <a:cs typeface="Arial"/>
              <a:sym typeface="Arial"/>
            </a:endParaRPr>
          </a:p>
        </p:txBody>
      </p:sp>
    </p:spTree>
    <p:extLst>
      <p:ext uri="{BB962C8B-B14F-4D97-AF65-F5344CB8AC3E}">
        <p14:creationId xmlns:p14="http://schemas.microsoft.com/office/powerpoint/2010/main" val="428027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a:extLst>
            <a:ext uri="{FF2B5EF4-FFF2-40B4-BE49-F238E27FC236}">
              <a16:creationId xmlns:a16="http://schemas.microsoft.com/office/drawing/2014/main" id="{E56B9130-2E23-9CFC-8FF4-7CBF91B86AEA}"/>
            </a:ext>
          </a:extLst>
        </p:cNvPr>
        <p:cNvGrpSpPr/>
        <p:nvPr/>
      </p:nvGrpSpPr>
      <p:grpSpPr>
        <a:xfrm>
          <a:off x="0" y="0"/>
          <a:ext cx="0" cy="0"/>
          <a:chOff x="0" y="0"/>
          <a:chExt cx="0" cy="0"/>
        </a:xfrm>
      </p:grpSpPr>
      <p:sp>
        <p:nvSpPr>
          <p:cNvPr id="150" name="Google Shape;150;p17">
            <a:extLst>
              <a:ext uri="{FF2B5EF4-FFF2-40B4-BE49-F238E27FC236}">
                <a16:creationId xmlns:a16="http://schemas.microsoft.com/office/drawing/2014/main" id="{1BE2B5C1-9826-26A2-5269-7EF4D8E3DFB0}"/>
              </a:ext>
            </a:extLst>
          </p:cNvPr>
          <p:cNvSpPr txBox="1">
            <a:spLocks noGrp="1"/>
          </p:cNvSpPr>
          <p:nvPr>
            <p:ph type="title"/>
          </p:nvPr>
        </p:nvSpPr>
        <p:spPr>
          <a:xfrm>
            <a:off x="2223865" y="271441"/>
            <a:ext cx="7406400" cy="960000"/>
          </a:xfrm>
          <a:prstGeom prst="rect">
            <a:avLst/>
          </a:prstGeom>
          <a:noFill/>
          <a:ln>
            <a:noFill/>
          </a:ln>
        </p:spPr>
        <p:txBody>
          <a:bodyPr spcFirstLastPara="1" wrap="square" lIns="0" tIns="240000" rIns="0" bIns="240000" anchor="ctr" anchorCtr="0">
            <a:noAutofit/>
          </a:bodyPr>
          <a:lstStyle/>
          <a:p>
            <a:r>
              <a:rPr lang="en-GB" dirty="0"/>
              <a:t>Does it use AI?</a:t>
            </a:r>
            <a:endParaRPr dirty="0"/>
          </a:p>
        </p:txBody>
      </p:sp>
      <p:sp>
        <p:nvSpPr>
          <p:cNvPr id="147" name="Google Shape;147;p17">
            <a:extLst>
              <a:ext uri="{FF2B5EF4-FFF2-40B4-BE49-F238E27FC236}">
                <a16:creationId xmlns:a16="http://schemas.microsoft.com/office/drawing/2014/main" id="{5F698CB0-751E-3ADD-DC8A-ECA6D1ADBE8F}"/>
              </a:ext>
            </a:extLst>
          </p:cNvPr>
          <p:cNvSpPr txBox="1">
            <a:spLocks noGrp="1"/>
          </p:cNvSpPr>
          <p:nvPr>
            <p:ph type="body" idx="1"/>
          </p:nvPr>
        </p:nvSpPr>
        <p:spPr>
          <a:xfrm>
            <a:off x="504188" y="1317445"/>
            <a:ext cx="7300020" cy="1323439"/>
          </a:xfrm>
          <a:prstGeom prst="rect">
            <a:avLst/>
          </a:prstGeom>
          <a:noFill/>
          <a:ln>
            <a:noFill/>
          </a:ln>
        </p:spPr>
        <p:txBody>
          <a:bodyPr spcFirstLastPara="1" wrap="square" lIns="0" tIns="0" rIns="0" bIns="0" anchor="t" anchorCtr="0">
            <a:spAutoFit/>
          </a:bodyPr>
          <a:lstStyle/>
          <a:p>
            <a:pPr marL="0" indent="0">
              <a:buNone/>
            </a:pPr>
            <a:r>
              <a:rPr lang="en-GB" sz="2000" dirty="0"/>
              <a:t>Discuss whether you think the following technologies use AI.</a:t>
            </a:r>
            <a:endParaRPr sz="2000" dirty="0"/>
          </a:p>
          <a:p>
            <a:pPr marL="0" indent="0">
              <a:lnSpc>
                <a:spcPct val="114999"/>
              </a:lnSpc>
              <a:spcBef>
                <a:spcPts val="2400"/>
              </a:spcBef>
              <a:spcAft>
                <a:spcPts val="267"/>
              </a:spcAft>
              <a:buNone/>
            </a:pPr>
            <a:r>
              <a:rPr lang="en-GB" sz="2000" dirty="0"/>
              <a:t>Remember, there are often no right or wrong answers.</a:t>
            </a:r>
            <a:endParaRPr sz="2000" dirty="0"/>
          </a:p>
        </p:txBody>
      </p:sp>
      <p:grpSp>
        <p:nvGrpSpPr>
          <p:cNvPr id="3" name="Google Shape;151;p17">
            <a:extLst>
              <a:ext uri="{FF2B5EF4-FFF2-40B4-BE49-F238E27FC236}">
                <a16:creationId xmlns:a16="http://schemas.microsoft.com/office/drawing/2014/main" id="{B59388AA-6387-D474-0097-C99962E5899E}"/>
              </a:ext>
              <a:ext uri="{C183D7F6-B498-43B3-948B-1728B52AA6E4}">
                <adec:decorative xmlns:adec="http://schemas.microsoft.com/office/drawing/2017/decorative" val="1"/>
              </a:ext>
            </a:extLst>
          </p:cNvPr>
          <p:cNvGrpSpPr/>
          <p:nvPr/>
        </p:nvGrpSpPr>
        <p:grpSpPr>
          <a:xfrm>
            <a:off x="480000" y="2656100"/>
            <a:ext cx="7406400" cy="2435200"/>
            <a:chOff x="360000" y="1992075"/>
            <a:chExt cx="5554800" cy="1826400"/>
          </a:xfrm>
        </p:grpSpPr>
        <p:sp>
          <p:nvSpPr>
            <p:cNvPr id="4" name="Google Shape;152;p17">
              <a:extLst>
                <a:ext uri="{FF2B5EF4-FFF2-40B4-BE49-F238E27FC236}">
                  <a16:creationId xmlns:a16="http://schemas.microsoft.com/office/drawing/2014/main" id="{92C5CB1E-77E7-A676-6DBC-3E859F64F43B}"/>
                </a:ext>
              </a:extLst>
            </p:cNvPr>
            <p:cNvSpPr/>
            <p:nvPr/>
          </p:nvSpPr>
          <p:spPr>
            <a:xfrm>
              <a:off x="360000" y="2144475"/>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endParaRPr sz="1867" kern="0">
                <a:solidFill>
                  <a:srgbClr val="FFFFFF"/>
                </a:solidFill>
              </a:endParaRPr>
            </a:p>
          </p:txBody>
        </p:sp>
        <p:sp>
          <p:nvSpPr>
            <p:cNvPr id="5" name="Google Shape;153;p17">
              <a:extLst>
                <a:ext uri="{FF2B5EF4-FFF2-40B4-BE49-F238E27FC236}">
                  <a16:creationId xmlns:a16="http://schemas.microsoft.com/office/drawing/2014/main" id="{DB62D8A5-5059-24E6-5EFE-1284FACB2E31}"/>
                </a:ext>
              </a:extLst>
            </p:cNvPr>
            <p:cNvSpPr txBox="1"/>
            <p:nvPr/>
          </p:nvSpPr>
          <p:spPr>
            <a:xfrm>
              <a:off x="360000" y="1992075"/>
              <a:ext cx="5554800" cy="1089965"/>
            </a:xfrm>
            <a:prstGeom prst="rect">
              <a:avLst/>
            </a:prstGeom>
            <a:noFill/>
            <a:ln>
              <a:noFill/>
            </a:ln>
          </p:spPr>
          <p:txBody>
            <a:bodyPr spcFirstLastPara="1" wrap="square" lIns="480000" tIns="240000" rIns="480000" bIns="2400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lnSpc>
                  <a:spcPct val="115000"/>
                </a:lnSpc>
                <a:spcBef>
                  <a:spcPts val="2133"/>
                </a:spcBef>
                <a:spcAft>
                  <a:spcPts val="267"/>
                </a:spcAft>
                <a:buSzPts val="1400"/>
              </a:pPr>
              <a:r>
                <a:rPr lang="en-GB" sz="1867" b="1" kern="0" dirty="0"/>
                <a:t>Work together to choose from a scale of 1 to 5 – mark down 1 if you are not sure and 5 if you are very sure.</a:t>
              </a:r>
              <a:endParaRPr lang="en-US" sz="1867" b="1" kern="0" dirty="0"/>
            </a:p>
          </p:txBody>
        </p:sp>
        <p:grpSp>
          <p:nvGrpSpPr>
            <p:cNvPr id="6" name="Google Shape;154;p17">
              <a:extLst>
                <a:ext uri="{FF2B5EF4-FFF2-40B4-BE49-F238E27FC236}">
                  <a16:creationId xmlns:a16="http://schemas.microsoft.com/office/drawing/2014/main" id="{4AD0A6F1-B48D-0412-412D-DC0D7FAE0D3F}"/>
                </a:ext>
              </a:extLst>
            </p:cNvPr>
            <p:cNvGrpSpPr/>
            <p:nvPr/>
          </p:nvGrpSpPr>
          <p:grpSpPr>
            <a:xfrm>
              <a:off x="1779159" y="2968599"/>
              <a:ext cx="2833256" cy="690003"/>
              <a:chOff x="1779159" y="2968599"/>
              <a:chExt cx="2833256" cy="690003"/>
            </a:xfrm>
          </p:grpSpPr>
          <p:sp>
            <p:nvSpPr>
              <p:cNvPr id="7" name="Google Shape;155;p17">
                <a:extLst>
                  <a:ext uri="{FF2B5EF4-FFF2-40B4-BE49-F238E27FC236}">
                    <a16:creationId xmlns:a16="http://schemas.microsoft.com/office/drawing/2014/main" id="{CEBADD12-A559-7615-99B0-8DB7FD28199E}"/>
                  </a:ext>
                </a:extLst>
              </p:cNvPr>
              <p:cNvSpPr txBox="1"/>
              <p:nvPr/>
            </p:nvSpPr>
            <p:spPr>
              <a:xfrm>
                <a:off x="1779159" y="3504761"/>
                <a:ext cx="778800" cy="15384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8" name="Google Shape;156;p17">
                <a:extLst>
                  <a:ext uri="{FF2B5EF4-FFF2-40B4-BE49-F238E27FC236}">
                    <a16:creationId xmlns:a16="http://schemas.microsoft.com/office/drawing/2014/main" id="{61451ABF-EEE0-11F6-3411-1FDEBF18E661}"/>
                  </a:ext>
                </a:extLst>
              </p:cNvPr>
              <p:cNvSpPr/>
              <p:nvPr/>
            </p:nvSpPr>
            <p:spPr>
              <a:xfrm>
                <a:off x="1891899" y="2968599"/>
                <a:ext cx="360000" cy="36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10" name="Google Shape;158;p17">
                <a:extLst>
                  <a:ext uri="{FF2B5EF4-FFF2-40B4-BE49-F238E27FC236}">
                    <a16:creationId xmlns:a16="http://schemas.microsoft.com/office/drawing/2014/main" id="{32706B1B-8C10-7EEE-BC15-C85B3EE0FC43}"/>
                  </a:ext>
                </a:extLst>
              </p:cNvPr>
              <p:cNvSpPr/>
              <p:nvPr/>
            </p:nvSpPr>
            <p:spPr>
              <a:xfrm>
                <a:off x="2387899" y="2968599"/>
                <a:ext cx="360000" cy="360000"/>
              </a:xfrm>
              <a:prstGeom prst="roundRect">
                <a:avLst>
                  <a:gd name="adj" fmla="val 16667"/>
                </a:avLst>
              </a:prstGeom>
              <a:solidFill>
                <a:srgbClr val="DD5232"/>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2</a:t>
                </a:r>
                <a:endParaRPr sz="1867" b="1" kern="0" dirty="0">
                  <a:solidFill>
                    <a:srgbClr val="FFFFFF"/>
                  </a:solidFill>
                </a:endParaRPr>
              </a:p>
            </p:txBody>
          </p:sp>
          <p:sp>
            <p:nvSpPr>
              <p:cNvPr id="11" name="Google Shape;159;p17">
                <a:extLst>
                  <a:ext uri="{FF2B5EF4-FFF2-40B4-BE49-F238E27FC236}">
                    <a16:creationId xmlns:a16="http://schemas.microsoft.com/office/drawing/2014/main" id="{2B6CBF77-72B3-3015-E4E3-C9157F48615F}"/>
                  </a:ext>
                </a:extLst>
              </p:cNvPr>
              <p:cNvSpPr/>
              <p:nvPr/>
            </p:nvSpPr>
            <p:spPr>
              <a:xfrm>
                <a:off x="2883899" y="2968599"/>
                <a:ext cx="360000" cy="36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3</a:t>
                </a:r>
                <a:endParaRPr sz="1867" b="1" kern="0" dirty="0">
                  <a:solidFill>
                    <a:srgbClr val="FFFFFF"/>
                  </a:solidFill>
                </a:endParaRPr>
              </a:p>
            </p:txBody>
          </p:sp>
          <p:sp>
            <p:nvSpPr>
              <p:cNvPr id="12" name="Google Shape;160;p17">
                <a:extLst>
                  <a:ext uri="{FF2B5EF4-FFF2-40B4-BE49-F238E27FC236}">
                    <a16:creationId xmlns:a16="http://schemas.microsoft.com/office/drawing/2014/main" id="{58D710EC-2693-245C-F22B-A5B3A932EF2E}"/>
                  </a:ext>
                </a:extLst>
              </p:cNvPr>
              <p:cNvSpPr/>
              <p:nvPr/>
            </p:nvSpPr>
            <p:spPr>
              <a:xfrm>
                <a:off x="3379899" y="2968599"/>
                <a:ext cx="360000" cy="36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3" name="Google Shape;161;p17">
                <a:extLst>
                  <a:ext uri="{FF2B5EF4-FFF2-40B4-BE49-F238E27FC236}">
                    <a16:creationId xmlns:a16="http://schemas.microsoft.com/office/drawing/2014/main" id="{FABE7A3A-F118-F085-0E91-930C773CACEB}"/>
                  </a:ext>
                </a:extLst>
              </p:cNvPr>
              <p:cNvSpPr/>
              <p:nvPr/>
            </p:nvSpPr>
            <p:spPr>
              <a:xfrm>
                <a:off x="3875899" y="2968599"/>
                <a:ext cx="360000" cy="36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8" name="Google Shape;166;p17">
                <a:extLst>
                  <a:ext uri="{FF2B5EF4-FFF2-40B4-BE49-F238E27FC236}">
                    <a16:creationId xmlns:a16="http://schemas.microsoft.com/office/drawing/2014/main" id="{619AA087-13E1-D18F-4C6C-C32B477B54A5}"/>
                  </a:ext>
                </a:extLst>
              </p:cNvPr>
              <p:cNvSpPr txBox="1"/>
              <p:nvPr/>
            </p:nvSpPr>
            <p:spPr>
              <a:xfrm>
                <a:off x="2567899" y="3499393"/>
                <a:ext cx="871500" cy="15384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9" name="Google Shape;167;p17">
                <a:extLst>
                  <a:ext uri="{FF2B5EF4-FFF2-40B4-BE49-F238E27FC236}">
                    <a16:creationId xmlns:a16="http://schemas.microsoft.com/office/drawing/2014/main" id="{824D6830-9873-554A-EA69-3384DB7619D5}"/>
                  </a:ext>
                </a:extLst>
              </p:cNvPr>
              <p:cNvSpPr txBox="1"/>
              <p:nvPr/>
            </p:nvSpPr>
            <p:spPr>
              <a:xfrm>
                <a:off x="3666499" y="3500674"/>
                <a:ext cx="945916" cy="15384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grpSp>
      </p:grpSp>
      <p:pic>
        <p:nvPicPr>
          <p:cNvPr id="149" name="Google Shape;149;p17">
            <a:extLst>
              <a:ext uri="{FF2B5EF4-FFF2-40B4-BE49-F238E27FC236}">
                <a16:creationId xmlns:a16="http://schemas.microsoft.com/office/drawing/2014/main" id="{24806DC1-DD58-5FFB-AFCC-E56E2D511AEC}"/>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rot="729763">
            <a:off x="9201088" y="1794777"/>
            <a:ext cx="1986181" cy="1692212"/>
          </a:xfrm>
          <a:prstGeom prst="rect">
            <a:avLst/>
          </a:prstGeom>
          <a:noFill/>
          <a:ln>
            <a:noFill/>
          </a:ln>
        </p:spPr>
      </p:pic>
      <p:sp>
        <p:nvSpPr>
          <p:cNvPr id="2" name="Rounded Rectangle 1">
            <a:extLst>
              <a:ext uri="{FF2B5EF4-FFF2-40B4-BE49-F238E27FC236}">
                <a16:creationId xmlns:a16="http://schemas.microsoft.com/office/drawing/2014/main" id="{E28D156B-6190-6BF8-9D57-1DD064B1DA8D}"/>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9" name="Google Shape;93;p4">
            <a:extLst>
              <a:ext uri="{FF2B5EF4-FFF2-40B4-BE49-F238E27FC236}">
                <a16:creationId xmlns:a16="http://schemas.microsoft.com/office/drawing/2014/main" id="{713420BD-AB56-C105-A929-9CA581009270}"/>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FFFFFF"/>
                </a:solidFill>
                <a:latin typeface="Arial"/>
                <a:ea typeface="Arial"/>
                <a:cs typeface="Arial"/>
                <a:sym typeface="Arial"/>
              </a:rPr>
              <a:t>Think</a:t>
            </a:r>
            <a:endParaRPr sz="3200" kern="0"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993767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5C048CD7-8831-22DF-33A1-15A8550DF1BC}"/>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D64F3A81-BA78-F580-3305-AFCBD186F42C}"/>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1 – Fitness tracker</a:t>
            </a:r>
            <a:endParaRPr dirty="0"/>
          </a:p>
        </p:txBody>
      </p:sp>
      <p:sp>
        <p:nvSpPr>
          <p:cNvPr id="173" name="Google Shape;173;p18">
            <a:extLst>
              <a:ext uri="{FF2B5EF4-FFF2-40B4-BE49-F238E27FC236}">
                <a16:creationId xmlns:a16="http://schemas.microsoft.com/office/drawing/2014/main" id="{DED04284-C7C9-8228-7A31-6D3AA7496314}"/>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02ABEB6B-CE80-3198-4C34-F8D9B8D09CD5}"/>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85107FF7-223E-5DB9-8A48-D9C22C9A8A55}"/>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2D84507E-0256-F95C-3B63-53D716DB6109}"/>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fitness tracker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34842B1E-BB69-CD02-7CFD-CA9BA74475CF}"/>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447E3752-C570-DCCB-3620-6268DC2265C8}"/>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87ED8470-4573-3219-C566-C6EED3F53BF2}"/>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3</a:t>
            </a:r>
            <a:endParaRPr sz="1867" b="1" kern="0" dirty="0">
              <a:solidFill>
                <a:srgbClr val="FFFFFF"/>
              </a:solidFill>
            </a:endParaRPr>
          </a:p>
        </p:txBody>
      </p:sp>
      <p:sp>
        <p:nvSpPr>
          <p:cNvPr id="10" name="Google Shape;160;p17">
            <a:extLst>
              <a:ext uri="{FF2B5EF4-FFF2-40B4-BE49-F238E27FC236}">
                <a16:creationId xmlns:a16="http://schemas.microsoft.com/office/drawing/2014/main" id="{B8A3B11A-3D8C-1158-1A06-82BAC12DA5A0}"/>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E286F627-49AD-47B5-9F55-84A539FC9E58}"/>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5" name="Google Shape;155;p17">
            <a:extLst>
              <a:ext uri="{FF2B5EF4-FFF2-40B4-BE49-F238E27FC236}">
                <a16:creationId xmlns:a16="http://schemas.microsoft.com/office/drawing/2014/main" id="{AC3A7D1B-B79C-D475-E68E-97FC797EA1CA}"/>
              </a:ext>
            </a:extLst>
          </p:cNvPr>
          <p:cNvSpPr txBox="1"/>
          <p:nvPr/>
        </p:nvSpPr>
        <p:spPr>
          <a:xfrm>
            <a:off x="2453043" y="332640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7" name="Google Shape;166;p17">
            <a:extLst>
              <a:ext uri="{FF2B5EF4-FFF2-40B4-BE49-F238E27FC236}">
                <a16:creationId xmlns:a16="http://schemas.microsoft.com/office/drawing/2014/main" id="{79A775F9-5FEB-AF2A-3472-D4BEA1078273}"/>
              </a:ext>
            </a:extLst>
          </p:cNvPr>
          <p:cNvSpPr txBox="1"/>
          <p:nvPr/>
        </p:nvSpPr>
        <p:spPr>
          <a:xfrm>
            <a:off x="3585029" y="332640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9" name="Google Shape;167;p17">
            <a:extLst>
              <a:ext uri="{FF2B5EF4-FFF2-40B4-BE49-F238E27FC236}">
                <a16:creationId xmlns:a16="http://schemas.microsoft.com/office/drawing/2014/main" id="{24DC3402-5A4B-A193-D2FF-C2DFF5F9B910}"/>
              </a:ext>
            </a:extLst>
          </p:cNvPr>
          <p:cNvSpPr txBox="1"/>
          <p:nvPr/>
        </p:nvSpPr>
        <p:spPr>
          <a:xfrm>
            <a:off x="4969496" y="3320951"/>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55ABCE0B-33FA-EBC2-894E-110DD6F5B435}"/>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sp>
        <p:nvSpPr>
          <p:cNvPr id="192" name="Google Shape;192;p18">
            <a:extLst>
              <a:ext uri="{FF2B5EF4-FFF2-40B4-BE49-F238E27FC236}">
                <a16:creationId xmlns:a16="http://schemas.microsoft.com/office/drawing/2014/main" id="{D4F745FC-80D5-0223-95DD-822B8F548856}"/>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1100"/>
            </a:pPr>
            <a:r>
              <a:rPr lang="en-GB" sz="1067" kern="0" dirty="0">
                <a:solidFill>
                  <a:srgbClr val="FFFFFF"/>
                </a:solidFill>
                <a:latin typeface="Arial"/>
                <a:cs typeface="Arial"/>
                <a:sym typeface="Arial"/>
              </a:rPr>
              <a:t>Photo by </a:t>
            </a:r>
            <a:r>
              <a:rPr lang="en-GB" sz="1067" u="sng" kern="0" dirty="0">
                <a:solidFill>
                  <a:srgbClr val="FFFFFF"/>
                </a:solidFill>
                <a:latin typeface="Arial"/>
                <a:cs typeface="Arial"/>
                <a:sym typeface="Arial"/>
                <a:hlinkClick r:id="rId4">
                  <a:extLst>
                    <a:ext uri="{A12FA001-AC4F-418D-AE19-62706E023703}">
                      <ahyp:hlinkClr xmlns:ahyp="http://schemas.microsoft.com/office/drawing/2018/hyperlinkcolor" val="tx"/>
                    </a:ext>
                  </a:extLst>
                </a:hlinkClick>
              </a:rPr>
              <a:t>Onur Binay</a:t>
            </a:r>
            <a:r>
              <a:rPr lang="en-GB" sz="1067" kern="0" dirty="0">
                <a:solidFill>
                  <a:srgbClr val="FFFFFF"/>
                </a:solidFill>
                <a:latin typeface="Arial"/>
                <a:cs typeface="Arial"/>
                <a:sym typeface="Arial"/>
              </a:rPr>
              <a:t> on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3161853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5CAFFF62-FA35-04F6-0C28-43502446E936}"/>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3E9C4F07-8244-8DD3-E48E-6B08B0720A3B}"/>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1 – Fitness tracker - answer</a:t>
            </a:r>
            <a:endParaRPr dirty="0"/>
          </a:p>
        </p:txBody>
      </p:sp>
      <p:sp>
        <p:nvSpPr>
          <p:cNvPr id="173" name="Google Shape;173;p18">
            <a:extLst>
              <a:ext uri="{FF2B5EF4-FFF2-40B4-BE49-F238E27FC236}">
                <a16:creationId xmlns:a16="http://schemas.microsoft.com/office/drawing/2014/main" id="{4B97EE54-71A4-B49D-D87F-4C167840A9DA}"/>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99D08E41-BB10-409D-3794-C45475EA0EE6}"/>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2B00D196-CC90-7CEC-13A2-9993F0F8722F}"/>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0395DEBA-42F5-7DF2-BEC5-A81126EF83AA}"/>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fitness tracker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84655B80-2845-9E54-09CC-7B4CF7831AE8}"/>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00E5ADFF-1AD3-E520-676C-ACD5F8915FE7}"/>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81C2BBE8-FDE0-920D-ADFA-7B5D676CFADC}"/>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3</a:t>
            </a:r>
            <a:endParaRPr sz="1867" b="1" kern="0" dirty="0">
              <a:solidFill>
                <a:srgbClr val="FFFFFF"/>
              </a:solidFill>
            </a:endParaRPr>
          </a:p>
        </p:txBody>
      </p:sp>
      <p:sp>
        <p:nvSpPr>
          <p:cNvPr id="10" name="Google Shape;160;p17">
            <a:extLst>
              <a:ext uri="{FF2B5EF4-FFF2-40B4-BE49-F238E27FC236}">
                <a16:creationId xmlns:a16="http://schemas.microsoft.com/office/drawing/2014/main" id="{7D16ECE4-6B54-1862-2553-E2C4403EB026}"/>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EBDF1CEC-3F64-7F12-14AA-1DC24CDBA053}"/>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3" name="Google Shape;155;p17">
            <a:extLst>
              <a:ext uri="{FF2B5EF4-FFF2-40B4-BE49-F238E27FC236}">
                <a16:creationId xmlns:a16="http://schemas.microsoft.com/office/drawing/2014/main" id="{1BD9F7FA-7E7C-8A22-6E01-6C4AAD523931}"/>
              </a:ext>
            </a:extLst>
          </p:cNvPr>
          <p:cNvSpPr txBox="1"/>
          <p:nvPr/>
        </p:nvSpPr>
        <p:spPr>
          <a:xfrm>
            <a:off x="2479987" y="3373442"/>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15" name="Google Shape;166;p17">
            <a:extLst>
              <a:ext uri="{FF2B5EF4-FFF2-40B4-BE49-F238E27FC236}">
                <a16:creationId xmlns:a16="http://schemas.microsoft.com/office/drawing/2014/main" id="{2AE94D90-36DB-4E62-F0A1-CD9C8ADD5CC7}"/>
              </a:ext>
            </a:extLst>
          </p:cNvPr>
          <p:cNvSpPr txBox="1"/>
          <p:nvPr/>
        </p:nvSpPr>
        <p:spPr>
          <a:xfrm>
            <a:off x="3611973" y="3373442"/>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7" name="Google Shape;167;p17">
            <a:extLst>
              <a:ext uri="{FF2B5EF4-FFF2-40B4-BE49-F238E27FC236}">
                <a16:creationId xmlns:a16="http://schemas.microsoft.com/office/drawing/2014/main" id="{2637EF70-47B1-A937-29A2-E5C68149750C}"/>
              </a:ext>
            </a:extLst>
          </p:cNvPr>
          <p:cNvSpPr txBox="1"/>
          <p:nvPr/>
        </p:nvSpPr>
        <p:spPr>
          <a:xfrm>
            <a:off x="4996440" y="3367993"/>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sp>
        <p:nvSpPr>
          <p:cNvPr id="5" name="Google Shape;272;p21">
            <a:extLst>
              <a:ext uri="{FF2B5EF4-FFF2-40B4-BE49-F238E27FC236}">
                <a16:creationId xmlns:a16="http://schemas.microsoft.com/office/drawing/2014/main" id="{51FABD58-DE24-9179-2130-D997A97975AB}"/>
              </a:ext>
            </a:extLst>
          </p:cNvPr>
          <p:cNvSpPr txBox="1"/>
          <p:nvPr/>
        </p:nvSpPr>
        <p:spPr>
          <a:xfrm>
            <a:off x="480200" y="4377800"/>
            <a:ext cx="7406400" cy="1343600"/>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spcAft>
                <a:spcPts val="267"/>
              </a:spcAft>
              <a:buClr>
                <a:srgbClr val="000000"/>
              </a:buClr>
            </a:pPr>
            <a:r>
              <a:rPr lang="en-GB" sz="1867" b="1" kern="0">
                <a:solidFill>
                  <a:srgbClr val="000000"/>
                </a:solidFill>
                <a:latin typeface="Arial"/>
                <a:ea typeface="Arial"/>
                <a:cs typeface="Arial"/>
                <a:sym typeface="Arial"/>
              </a:rPr>
              <a:t>A fitness tracker </a:t>
            </a:r>
            <a:r>
              <a:rPr lang="en-GB" sz="1867" b="1" u="sng" kern="0">
                <a:solidFill>
                  <a:srgbClr val="000000"/>
                </a:solidFill>
                <a:latin typeface="Arial"/>
                <a:ea typeface="Arial"/>
                <a:cs typeface="Arial"/>
                <a:sym typeface="Arial"/>
              </a:rPr>
              <a:t>does use</a:t>
            </a:r>
            <a:r>
              <a:rPr lang="en-GB" sz="1867" b="1" kern="0">
                <a:solidFill>
                  <a:srgbClr val="000000"/>
                </a:solidFill>
                <a:latin typeface="Arial"/>
                <a:ea typeface="Arial"/>
                <a:cs typeface="Arial"/>
                <a:sym typeface="Arial"/>
              </a:rPr>
              <a:t> a type of AI called machine learning (ML) to gather data and output information to help you keep track of your physical activity.</a:t>
            </a:r>
            <a:endParaRPr lang="en-US" sz="1867" b="1" kern="0">
              <a:solidFill>
                <a:srgbClr val="000000"/>
              </a:solidFill>
              <a:latin typeface="Arial"/>
              <a:ea typeface="Arial"/>
              <a:cs typeface="Arial"/>
              <a:sym typeface="Arial"/>
            </a:endParaRPr>
          </a:p>
        </p:txBody>
      </p:sp>
      <p:grpSp>
        <p:nvGrpSpPr>
          <p:cNvPr id="7" name="Google Shape;270;p21">
            <a:extLst>
              <a:ext uri="{FF2B5EF4-FFF2-40B4-BE49-F238E27FC236}">
                <a16:creationId xmlns:a16="http://schemas.microsoft.com/office/drawing/2014/main" id="{CF65048D-1FC1-9778-CBD5-51CF164B0C9D}"/>
              </a:ext>
              <a:ext uri="{C183D7F6-B498-43B3-948B-1728B52AA6E4}">
                <adec:decorative xmlns:adec="http://schemas.microsoft.com/office/drawing/2017/decorative" val="1"/>
              </a:ext>
            </a:extLst>
          </p:cNvPr>
          <p:cNvGrpSpPr/>
          <p:nvPr/>
        </p:nvGrpSpPr>
        <p:grpSpPr>
          <a:xfrm>
            <a:off x="480000" y="4200000"/>
            <a:ext cx="7406600" cy="1699200"/>
            <a:chOff x="360000" y="3150000"/>
            <a:chExt cx="5554950" cy="1274400"/>
          </a:xfrm>
        </p:grpSpPr>
        <p:sp>
          <p:nvSpPr>
            <p:cNvPr id="9" name="Google Shape;271;p21">
              <a:extLst>
                <a:ext uri="{FF2B5EF4-FFF2-40B4-BE49-F238E27FC236}">
                  <a16:creationId xmlns:a16="http://schemas.microsoft.com/office/drawing/2014/main" id="{4717B0B2-D357-4940-3532-1CAF317AA8B9}"/>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1" name="Google Shape;272;p21">
              <a:extLst>
                <a:ext uri="{FF2B5EF4-FFF2-40B4-BE49-F238E27FC236}">
                  <a16:creationId xmlns:a16="http://schemas.microsoft.com/office/drawing/2014/main" id="{D3D7186B-30AE-987F-13B6-A8B850C1D81F}"/>
                </a:ext>
              </a:extLst>
            </p:cNvPr>
            <p:cNvSpPr txBox="1"/>
            <p:nvPr/>
          </p:nvSpPr>
          <p:spPr>
            <a:xfrm>
              <a:off x="360150" y="3283350"/>
              <a:ext cx="5554800" cy="1007700"/>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spcAft>
                  <a:spcPts val="267"/>
                </a:spcAft>
                <a:buClr>
                  <a:srgbClr val="000000"/>
                </a:buClr>
              </a:pPr>
              <a:r>
                <a:rPr lang="en-GB" sz="1867" kern="0" dirty="0">
                  <a:solidFill>
                    <a:srgbClr val="000000"/>
                  </a:solidFill>
                  <a:latin typeface="Arial"/>
                  <a:ea typeface="Arial"/>
                  <a:cs typeface="Arial"/>
                  <a:sym typeface="Arial"/>
                </a:rPr>
                <a:t>A fitness tracker </a:t>
              </a:r>
              <a:r>
                <a:rPr lang="en-GB" sz="1867" b="1" kern="0" dirty="0">
                  <a:solidFill>
                    <a:srgbClr val="000000"/>
                  </a:solidFill>
                  <a:latin typeface="Arial"/>
                  <a:ea typeface="Arial"/>
                  <a:cs typeface="Arial"/>
                  <a:sym typeface="Arial"/>
                </a:rPr>
                <a:t>does use </a:t>
              </a:r>
              <a:r>
                <a:rPr lang="en-GB" sz="1867" kern="0" dirty="0">
                  <a:solidFill>
                    <a:srgbClr val="000000"/>
                  </a:solidFill>
                  <a:latin typeface="Arial"/>
                  <a:ea typeface="Arial"/>
                  <a:cs typeface="Arial"/>
                  <a:sym typeface="Arial"/>
                </a:rPr>
                <a:t>a type of AI called machine learning (ML) to gather data and output information to help you keep track of your physical activity.</a:t>
              </a:r>
              <a:endParaRPr lang="en-US" sz="1867" kern="0" dirty="0">
                <a:solidFill>
                  <a:srgbClr val="000000"/>
                </a:solidFill>
                <a:latin typeface="Arial"/>
                <a:ea typeface="Arial"/>
                <a:cs typeface="Arial"/>
                <a:sym typeface="Arial"/>
              </a:endParaRPr>
            </a:p>
          </p:txBody>
        </p:sp>
      </p:grpSp>
      <p:pic>
        <p:nvPicPr>
          <p:cNvPr id="3" name="Google Shape;245;p20">
            <a:extLst>
              <a:ext uri="{FF2B5EF4-FFF2-40B4-BE49-F238E27FC236}">
                <a16:creationId xmlns:a16="http://schemas.microsoft.com/office/drawing/2014/main" id="{67D4976B-4CB8-4F2A-2844-6FBA8703017F}"/>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sp>
        <p:nvSpPr>
          <p:cNvPr id="192" name="Google Shape;192;p18">
            <a:extLst>
              <a:ext uri="{FF2B5EF4-FFF2-40B4-BE49-F238E27FC236}">
                <a16:creationId xmlns:a16="http://schemas.microsoft.com/office/drawing/2014/main" id="{2D77F814-D65F-2045-970F-619618CB5308}"/>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1100"/>
            </a:pPr>
            <a:r>
              <a:rPr lang="en-GB" sz="1067" kern="0" dirty="0">
                <a:solidFill>
                  <a:srgbClr val="FFFFFF"/>
                </a:solidFill>
                <a:latin typeface="Arial"/>
                <a:cs typeface="Arial"/>
                <a:sym typeface="Arial"/>
              </a:rPr>
              <a:t>Photo by </a:t>
            </a:r>
            <a:r>
              <a:rPr lang="en-GB" sz="1067" u="sng" kern="0" dirty="0">
                <a:solidFill>
                  <a:srgbClr val="FFFFFF"/>
                </a:solidFill>
                <a:latin typeface="Arial"/>
                <a:cs typeface="Arial"/>
                <a:sym typeface="Arial"/>
                <a:hlinkClick r:id="rId4">
                  <a:extLst>
                    <a:ext uri="{A12FA001-AC4F-418D-AE19-62706E023703}">
                      <ahyp:hlinkClr xmlns:ahyp="http://schemas.microsoft.com/office/drawing/2018/hyperlinkcolor" val="tx"/>
                    </a:ext>
                  </a:extLst>
                </a:hlinkClick>
              </a:rPr>
              <a:t>Onur Binay</a:t>
            </a:r>
            <a:r>
              <a:rPr lang="en-GB" sz="1067" kern="0" dirty="0">
                <a:solidFill>
                  <a:srgbClr val="FFFFFF"/>
                </a:solidFill>
                <a:latin typeface="Arial"/>
                <a:cs typeface="Arial"/>
                <a:sym typeface="Arial"/>
              </a:rPr>
              <a:t> on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2892354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379F1038-42E0-E1AE-ACDC-CF1DE504172E}"/>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9E336869-2AFA-461D-04BE-EFF69434ED7D}"/>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2 – Calculator</a:t>
            </a:r>
            <a:endParaRPr dirty="0"/>
          </a:p>
        </p:txBody>
      </p:sp>
      <p:sp>
        <p:nvSpPr>
          <p:cNvPr id="173" name="Google Shape;173;p18">
            <a:extLst>
              <a:ext uri="{FF2B5EF4-FFF2-40B4-BE49-F238E27FC236}">
                <a16:creationId xmlns:a16="http://schemas.microsoft.com/office/drawing/2014/main" id="{1E25E5CA-5FD6-B0BC-0D7B-415B0005D713}"/>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1D88A835-732B-8723-4730-325698928E0A}"/>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519FECDE-14AB-AF1D-C082-1A3AED67CB95}"/>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CC587548-30C7-FB19-1192-C41864E3D6E7}"/>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calculator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982B4DB8-CFDB-284B-9ECC-0BC7A1E2AA04}"/>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7D62555B-D4DE-FF53-4686-585B4E3C2B67}"/>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74BE2C85-0655-996E-04C8-A656C45015DE}"/>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3</a:t>
            </a:r>
            <a:endParaRPr sz="1867" b="1" kern="0" dirty="0">
              <a:solidFill>
                <a:srgbClr val="FFFFFF"/>
              </a:solidFill>
            </a:endParaRPr>
          </a:p>
        </p:txBody>
      </p:sp>
      <p:sp>
        <p:nvSpPr>
          <p:cNvPr id="10" name="Google Shape;160;p17">
            <a:extLst>
              <a:ext uri="{FF2B5EF4-FFF2-40B4-BE49-F238E27FC236}">
                <a16:creationId xmlns:a16="http://schemas.microsoft.com/office/drawing/2014/main" id="{17D45AE2-2099-3BDE-CDEF-0B0D07711FDB}"/>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2775E6AC-FF43-1A27-C513-98B6966B2AC3}"/>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5" name="Google Shape;155;p17">
            <a:extLst>
              <a:ext uri="{FF2B5EF4-FFF2-40B4-BE49-F238E27FC236}">
                <a16:creationId xmlns:a16="http://schemas.microsoft.com/office/drawing/2014/main" id="{BBE321A5-FCA1-DDE7-846D-6B95CED050B5}"/>
              </a:ext>
            </a:extLst>
          </p:cNvPr>
          <p:cNvSpPr txBox="1"/>
          <p:nvPr/>
        </p:nvSpPr>
        <p:spPr>
          <a:xfrm>
            <a:off x="2466515" y="337889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7" name="Google Shape;166;p17">
            <a:extLst>
              <a:ext uri="{FF2B5EF4-FFF2-40B4-BE49-F238E27FC236}">
                <a16:creationId xmlns:a16="http://schemas.microsoft.com/office/drawing/2014/main" id="{3B29C0C4-6FC8-8E57-43DD-7A9FB6F9C19F}"/>
              </a:ext>
            </a:extLst>
          </p:cNvPr>
          <p:cNvSpPr txBox="1"/>
          <p:nvPr/>
        </p:nvSpPr>
        <p:spPr>
          <a:xfrm>
            <a:off x="3598501" y="337889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9" name="Google Shape;167;p17">
            <a:extLst>
              <a:ext uri="{FF2B5EF4-FFF2-40B4-BE49-F238E27FC236}">
                <a16:creationId xmlns:a16="http://schemas.microsoft.com/office/drawing/2014/main" id="{EA22DC4A-0056-1366-CBEC-116BFE22D5DB}"/>
              </a:ext>
            </a:extLst>
          </p:cNvPr>
          <p:cNvSpPr txBox="1"/>
          <p:nvPr/>
        </p:nvSpPr>
        <p:spPr>
          <a:xfrm>
            <a:off x="4982968" y="3373442"/>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CB9C6D37-FE94-81E2-6AB0-E5BEF0649590}"/>
              </a:ext>
              <a:ext uri="{C183D7F6-B498-43B3-948B-1728B52AA6E4}">
                <adec:decorative xmlns:adec="http://schemas.microsoft.com/office/drawing/2017/decorative" val="1"/>
              </a:ext>
            </a:extLst>
          </p:cNvPr>
          <p:cNvPicPr preferRelativeResize="0"/>
          <p:nvPr/>
        </p:nvPicPr>
        <p:blipFill>
          <a:blip r:embed="rId3">
            <a:alphaModFix/>
          </a:blip>
          <a:srcRect t="6321" b="6321"/>
          <a:stretch/>
        </p:blipFill>
        <p:spPr>
          <a:xfrm>
            <a:off x="8128000" y="1713040"/>
            <a:ext cx="3585600" cy="4176000"/>
          </a:xfrm>
          <a:prstGeom prst="roundRect">
            <a:avLst>
              <a:gd name="adj" fmla="val 5724"/>
            </a:avLst>
          </a:prstGeom>
          <a:noFill/>
          <a:ln>
            <a:noFill/>
          </a:ln>
        </p:spPr>
      </p:pic>
      <p:sp>
        <p:nvSpPr>
          <p:cNvPr id="192" name="Google Shape;192;p18">
            <a:extLst>
              <a:ext uri="{FF2B5EF4-FFF2-40B4-BE49-F238E27FC236}">
                <a16:creationId xmlns:a16="http://schemas.microsoft.com/office/drawing/2014/main" id="{707A94DD-C8D1-7A2F-AFFA-9016FFF5C2AA}"/>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Annie Spratt</a:t>
            </a:r>
            <a:r>
              <a:rPr lang="en-GB" sz="1067" kern="0" dirty="0">
                <a:solidFill>
                  <a:srgbClr val="FFFFFF"/>
                </a:solidFill>
                <a:latin typeface="Arial"/>
                <a:cs typeface="Arial"/>
                <a:sym typeface="Arial"/>
              </a:rPr>
              <a:t> on</a:t>
            </a:r>
            <a:r>
              <a:rPr lang="en-GB" sz="1067" kern="0" dirty="0">
                <a:solidFill>
                  <a:srgbClr val="FFFFFF"/>
                </a:solidFill>
                <a:uFill>
                  <a:noFill/>
                </a:uFill>
                <a:latin typeface="Arial"/>
                <a:cs typeface="Arial"/>
                <a:sym typeface="Arial"/>
                <a:hlinkClick r:id="rId6">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7">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3636062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0E1F528E-C126-307B-8FB0-7A1BB3893EC1}"/>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5B533BB1-8B61-8EAA-F33B-9F3B2D177B0C}"/>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2 – Calculator - answer</a:t>
            </a:r>
            <a:endParaRPr dirty="0"/>
          </a:p>
        </p:txBody>
      </p:sp>
      <p:sp>
        <p:nvSpPr>
          <p:cNvPr id="173" name="Google Shape;173;p18">
            <a:extLst>
              <a:ext uri="{FF2B5EF4-FFF2-40B4-BE49-F238E27FC236}">
                <a16:creationId xmlns:a16="http://schemas.microsoft.com/office/drawing/2014/main" id="{396F8BA2-FA52-ADC9-2D58-D5B84EBE0A28}"/>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53EB4E66-D501-B941-0BA4-113EF5F0B38E}"/>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27C28B88-5D29-0AEB-F217-7B128D92AF96}"/>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611704E9-2A0E-5DBF-64F5-0D0017DB3E54}"/>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calculator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53226153-7774-33AA-C113-F902AB8AA693}"/>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1F3FB266-C025-D6AD-4612-7A6E537B0DC3}"/>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6B1D81A8-34C0-4055-3E43-AF494140EA57}"/>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394DB185-69BF-0820-F0E8-936D0BF5FCA4}"/>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81E7918E-BBA6-16B7-B886-EAAB8BDAC276}"/>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1" name="Google Shape;155;p17">
            <a:extLst>
              <a:ext uri="{FF2B5EF4-FFF2-40B4-BE49-F238E27FC236}">
                <a16:creationId xmlns:a16="http://schemas.microsoft.com/office/drawing/2014/main" id="{9FB12340-F20A-E0EC-40DC-F557EE62C963}"/>
              </a:ext>
            </a:extLst>
          </p:cNvPr>
          <p:cNvSpPr txBox="1"/>
          <p:nvPr/>
        </p:nvSpPr>
        <p:spPr>
          <a:xfrm>
            <a:off x="2439572" y="333663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13" name="Google Shape;166;p17">
            <a:extLst>
              <a:ext uri="{FF2B5EF4-FFF2-40B4-BE49-F238E27FC236}">
                <a16:creationId xmlns:a16="http://schemas.microsoft.com/office/drawing/2014/main" id="{64B6281F-2990-DE34-644B-F1308ACA174C}"/>
              </a:ext>
            </a:extLst>
          </p:cNvPr>
          <p:cNvSpPr txBox="1"/>
          <p:nvPr/>
        </p:nvSpPr>
        <p:spPr>
          <a:xfrm>
            <a:off x="3571559" y="333663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5" name="Google Shape;167;p17">
            <a:extLst>
              <a:ext uri="{FF2B5EF4-FFF2-40B4-BE49-F238E27FC236}">
                <a16:creationId xmlns:a16="http://schemas.microsoft.com/office/drawing/2014/main" id="{08396C65-66E3-FCC2-72A6-0F172FB8B064}"/>
              </a:ext>
            </a:extLst>
          </p:cNvPr>
          <p:cNvSpPr txBox="1"/>
          <p:nvPr/>
        </p:nvSpPr>
        <p:spPr>
          <a:xfrm>
            <a:off x="4956026" y="3331182"/>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1A43A531-1A1C-82D0-46F5-E2E4F98E4E87}"/>
              </a:ext>
              <a:ext uri="{C183D7F6-B498-43B3-948B-1728B52AA6E4}">
                <adec:decorative xmlns:adec="http://schemas.microsoft.com/office/drawing/2017/decorative" val="1"/>
              </a:ext>
            </a:extLst>
          </p:cNvPr>
          <p:cNvPicPr preferRelativeResize="0"/>
          <p:nvPr/>
        </p:nvPicPr>
        <p:blipFill rotWithShape="1">
          <a:blip r:embed="rId3">
            <a:alphaModFix/>
          </a:blip>
          <a:srcRect t="19" b="19"/>
          <a:stretch/>
        </p:blipFill>
        <p:spPr>
          <a:xfrm>
            <a:off x="8128000" y="1713040"/>
            <a:ext cx="3585600" cy="4176000"/>
          </a:xfrm>
          <a:prstGeom prst="roundRect">
            <a:avLst>
              <a:gd name="adj" fmla="val 5724"/>
            </a:avLst>
          </a:prstGeom>
          <a:noFill/>
          <a:ln>
            <a:noFill/>
          </a:ln>
        </p:spPr>
      </p:pic>
      <p:grpSp>
        <p:nvGrpSpPr>
          <p:cNvPr id="5" name="Google Shape;324;p23">
            <a:extLst>
              <a:ext uri="{FF2B5EF4-FFF2-40B4-BE49-F238E27FC236}">
                <a16:creationId xmlns:a16="http://schemas.microsoft.com/office/drawing/2014/main" id="{C492C87F-8971-BFD8-E318-C3D2DECFBBEA}"/>
              </a:ext>
              <a:ext uri="{C183D7F6-B498-43B3-948B-1728B52AA6E4}">
                <adec:decorative xmlns:adec="http://schemas.microsoft.com/office/drawing/2017/decorative" val="1"/>
              </a:ext>
            </a:extLst>
          </p:cNvPr>
          <p:cNvGrpSpPr/>
          <p:nvPr/>
        </p:nvGrpSpPr>
        <p:grpSpPr>
          <a:xfrm>
            <a:off x="480000" y="4200000"/>
            <a:ext cx="7406600" cy="1699200"/>
            <a:chOff x="360000" y="3150000"/>
            <a:chExt cx="5554950" cy="1274400"/>
          </a:xfrm>
        </p:grpSpPr>
        <p:sp>
          <p:nvSpPr>
            <p:cNvPr id="7" name="Google Shape;325;p23">
              <a:extLst>
                <a:ext uri="{FF2B5EF4-FFF2-40B4-BE49-F238E27FC236}">
                  <a16:creationId xmlns:a16="http://schemas.microsoft.com/office/drawing/2014/main" id="{F22650BE-94DF-9CB8-E5ED-803014C62D16}"/>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9" name="Google Shape;326;p23">
              <a:extLst>
                <a:ext uri="{FF2B5EF4-FFF2-40B4-BE49-F238E27FC236}">
                  <a16:creationId xmlns:a16="http://schemas.microsoft.com/office/drawing/2014/main" id="{7C8D2A4D-BEB3-58B4-CE78-C90C63E173EB}"/>
                </a:ext>
              </a:extLst>
            </p:cNvPr>
            <p:cNvSpPr txBox="1"/>
            <p:nvPr/>
          </p:nvSpPr>
          <p:spPr>
            <a:xfrm>
              <a:off x="360150" y="3283350"/>
              <a:ext cx="5554800" cy="1007700"/>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buClr>
                  <a:srgbClr val="000000"/>
                </a:buClr>
                <a:buSzPts val="1400"/>
              </a:pPr>
              <a:r>
                <a:rPr lang="en-GB" sz="1867" kern="0" dirty="0">
                  <a:solidFill>
                    <a:srgbClr val="000000"/>
                  </a:solidFill>
                  <a:latin typeface="Arial"/>
                  <a:ea typeface="Arial"/>
                  <a:cs typeface="Arial"/>
                  <a:sym typeface="Arial"/>
                </a:rPr>
                <a:t>A calculator </a:t>
              </a:r>
              <a:r>
                <a:rPr lang="en-GB" sz="1867" b="1" kern="0" dirty="0">
                  <a:solidFill>
                    <a:srgbClr val="000000"/>
                  </a:solidFill>
                  <a:latin typeface="Arial"/>
                  <a:ea typeface="Arial"/>
                  <a:cs typeface="Arial"/>
                  <a:sym typeface="Arial"/>
                </a:rPr>
                <a:t>does not </a:t>
              </a:r>
              <a:r>
                <a:rPr lang="en-GB" sz="1867" kern="0" dirty="0">
                  <a:solidFill>
                    <a:srgbClr val="000000"/>
                  </a:solidFill>
                  <a:latin typeface="Arial"/>
                  <a:ea typeface="Arial"/>
                  <a:cs typeface="Arial"/>
                  <a:sym typeface="Arial"/>
                </a:rPr>
                <a:t>use AI.</a:t>
              </a:r>
              <a:endParaRPr lang="en-US" sz="1867" kern="0" dirty="0">
                <a:solidFill>
                  <a:srgbClr val="000000"/>
                </a:solidFill>
                <a:latin typeface="Arial"/>
                <a:ea typeface="Arial"/>
                <a:cs typeface="Arial"/>
                <a:sym typeface="Arial"/>
              </a:endParaRPr>
            </a:p>
            <a:p>
              <a:pPr defTabSz="1219170">
                <a:lnSpc>
                  <a:spcPct val="115000"/>
                </a:lnSpc>
                <a:spcBef>
                  <a:spcPts val="2133"/>
                </a:spcBef>
                <a:spcAft>
                  <a:spcPts val="267"/>
                </a:spcAft>
                <a:buClr>
                  <a:srgbClr val="000000"/>
                </a:buClr>
                <a:buSzPts val="1400"/>
              </a:pPr>
              <a:r>
                <a:rPr lang="en-GB" sz="1867" kern="0" dirty="0">
                  <a:solidFill>
                    <a:srgbClr val="000000"/>
                  </a:solidFill>
                  <a:latin typeface="Arial"/>
                  <a:ea typeface="Arial"/>
                  <a:cs typeface="Arial"/>
                  <a:sym typeface="Arial"/>
                </a:rPr>
                <a:t>It seems to make decisions, but its output is based on pre-programmed instructions.</a:t>
              </a:r>
              <a:endParaRPr sz="1867" kern="0" dirty="0">
                <a:solidFill>
                  <a:srgbClr val="000000"/>
                </a:solidFill>
                <a:latin typeface="Arial"/>
                <a:ea typeface="Arial"/>
                <a:cs typeface="Arial"/>
                <a:sym typeface="Arial"/>
              </a:endParaRPr>
            </a:p>
          </p:txBody>
        </p:sp>
      </p:grpSp>
      <p:sp>
        <p:nvSpPr>
          <p:cNvPr id="2" name="Google Shape;192;p18">
            <a:extLst>
              <a:ext uri="{FF2B5EF4-FFF2-40B4-BE49-F238E27FC236}">
                <a16:creationId xmlns:a16="http://schemas.microsoft.com/office/drawing/2014/main" id="{7909E340-8ACD-0B62-E862-D7CDE832A246}"/>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Annie Spratt</a:t>
            </a:r>
            <a:r>
              <a:rPr lang="en-GB" sz="1067" kern="0" dirty="0">
                <a:solidFill>
                  <a:srgbClr val="FFFFFF"/>
                </a:solidFill>
                <a:latin typeface="Arial"/>
                <a:cs typeface="Arial"/>
                <a:sym typeface="Arial"/>
              </a:rPr>
              <a:t> on</a:t>
            </a:r>
            <a:r>
              <a:rPr lang="en-GB" sz="1067" kern="0" dirty="0">
                <a:solidFill>
                  <a:srgbClr val="FFFFFF"/>
                </a:solidFill>
                <a:uFill>
                  <a:noFill/>
                </a:uFill>
                <a:latin typeface="Arial"/>
                <a:cs typeface="Arial"/>
                <a:sym typeface="Arial"/>
                <a:hlinkClick r:id="rId6">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7">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23985039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FD7FCFEE-6154-DF37-9757-B8ED9609A3CD}"/>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1074D3B8-DCA1-6A31-A3FC-8D61CB6B6E2B}"/>
              </a:ext>
            </a:extLst>
          </p:cNvPr>
          <p:cNvSpPr txBox="1">
            <a:spLocks noGrp="1"/>
          </p:cNvSpPr>
          <p:nvPr>
            <p:ph type="title"/>
          </p:nvPr>
        </p:nvSpPr>
        <p:spPr>
          <a:xfrm>
            <a:off x="480000" y="0"/>
            <a:ext cx="7648000" cy="960000"/>
          </a:xfrm>
          <a:prstGeom prst="rect">
            <a:avLst/>
          </a:prstGeom>
          <a:noFill/>
          <a:ln>
            <a:noFill/>
          </a:ln>
        </p:spPr>
        <p:txBody>
          <a:bodyPr spcFirstLastPara="1" wrap="square" lIns="0" tIns="240000" rIns="0" bIns="240000" anchor="ctr" anchorCtr="0">
            <a:noAutofit/>
          </a:bodyPr>
          <a:lstStyle/>
          <a:p>
            <a:r>
              <a:rPr lang="en-GB" dirty="0"/>
              <a:t>Question 3 – Mobile phone camera app</a:t>
            </a:r>
            <a:endParaRPr dirty="0"/>
          </a:p>
        </p:txBody>
      </p:sp>
      <p:sp>
        <p:nvSpPr>
          <p:cNvPr id="173" name="Google Shape;173;p18">
            <a:extLst>
              <a:ext uri="{FF2B5EF4-FFF2-40B4-BE49-F238E27FC236}">
                <a16:creationId xmlns:a16="http://schemas.microsoft.com/office/drawing/2014/main" id="{98FFA79F-23D9-818F-E528-C70781B1688A}"/>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7904A783-416E-718C-7179-DC285E0E4554}"/>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16C4F1B8-7FE3-AC5A-DFC1-617B3780A8E1}"/>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B4F497CA-784D-F624-0DDA-1AB119B79CCD}"/>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mobile phone camera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8FFE5AC7-F207-4A73-8E29-1FF7549442F2}"/>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80D573DC-9102-24FB-2B7E-23F07A611D6E}"/>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D485C5C2-333D-F7E7-40B1-3EE726D653C2}"/>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C919CE93-7AE5-E908-2087-F6DE07A6FA3B}"/>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C8F3B190-1651-D9E0-79DB-7CD0E7F80707}"/>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5" name="Google Shape;155;p17">
            <a:extLst>
              <a:ext uri="{FF2B5EF4-FFF2-40B4-BE49-F238E27FC236}">
                <a16:creationId xmlns:a16="http://schemas.microsoft.com/office/drawing/2014/main" id="{09265613-A7EA-CCD0-9267-CA63C11151FF}"/>
              </a:ext>
            </a:extLst>
          </p:cNvPr>
          <p:cNvSpPr txBox="1"/>
          <p:nvPr/>
        </p:nvSpPr>
        <p:spPr>
          <a:xfrm>
            <a:off x="2459779" y="337889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7" name="Google Shape;166;p17">
            <a:extLst>
              <a:ext uri="{FF2B5EF4-FFF2-40B4-BE49-F238E27FC236}">
                <a16:creationId xmlns:a16="http://schemas.microsoft.com/office/drawing/2014/main" id="{0BC46CAD-DC83-A59B-EE59-9F93A24C1609}"/>
              </a:ext>
            </a:extLst>
          </p:cNvPr>
          <p:cNvSpPr txBox="1"/>
          <p:nvPr/>
        </p:nvSpPr>
        <p:spPr>
          <a:xfrm>
            <a:off x="3591765" y="337889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9" name="Google Shape;167;p17">
            <a:extLst>
              <a:ext uri="{FF2B5EF4-FFF2-40B4-BE49-F238E27FC236}">
                <a16:creationId xmlns:a16="http://schemas.microsoft.com/office/drawing/2014/main" id="{0F7295F8-9163-E4C9-5D60-AC19F7DD15B9}"/>
              </a:ext>
            </a:extLst>
          </p:cNvPr>
          <p:cNvSpPr txBox="1"/>
          <p:nvPr/>
        </p:nvSpPr>
        <p:spPr>
          <a:xfrm>
            <a:off x="4976232" y="3373442"/>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ED3D0EAE-7708-DE8A-F4EB-80BD0F80B942}"/>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sp>
        <p:nvSpPr>
          <p:cNvPr id="192" name="Google Shape;192;p18">
            <a:extLst>
              <a:ext uri="{FF2B5EF4-FFF2-40B4-BE49-F238E27FC236}">
                <a16:creationId xmlns:a16="http://schemas.microsoft.com/office/drawing/2014/main" id="{1FCF4F23-1870-7CC5-ADEE-D53C3BD5D3C4}"/>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4">
                  <a:extLst>
                    <a:ext uri="{A12FA001-AC4F-418D-AE19-62706E023703}">
                      <ahyp:hlinkClr xmlns:ahyp="http://schemas.microsoft.com/office/drawing/2018/hyperlinkcolor" val="tx"/>
                    </a:ext>
                  </a:extLst>
                </a:hlinkClick>
              </a:rPr>
              <a:t>Rafael Leão</a:t>
            </a:r>
            <a:r>
              <a:rPr lang="en-GB" sz="1067" kern="0" dirty="0">
                <a:solidFill>
                  <a:srgbClr val="FFFFFF"/>
                </a:solidFill>
                <a:latin typeface="Arial"/>
                <a:cs typeface="Arial"/>
                <a:sym typeface="Arial"/>
              </a:rPr>
              <a:t> on</a:t>
            </a:r>
            <a:r>
              <a:rPr lang="en-GB" sz="1067" kern="0" dirty="0">
                <a:solidFill>
                  <a:srgbClr val="FFFFFF"/>
                </a:solidFill>
                <a:uFill>
                  <a:noFill/>
                </a:uFill>
                <a:latin typeface="Arial"/>
                <a:cs typeface="Arial"/>
                <a:sym typeface="Arial"/>
                <a:hlinkClick r:id="rId5">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2019646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3155CA06-9579-6758-D904-A587361FE8FF}"/>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D19B28CD-A2C7-9D77-F1C2-CD901B1D73D0}"/>
              </a:ext>
            </a:extLst>
          </p:cNvPr>
          <p:cNvSpPr txBox="1">
            <a:spLocks noGrp="1"/>
          </p:cNvSpPr>
          <p:nvPr>
            <p:ph type="title"/>
          </p:nvPr>
        </p:nvSpPr>
        <p:spPr>
          <a:xfrm>
            <a:off x="480000" y="0"/>
            <a:ext cx="7827092" cy="960000"/>
          </a:xfrm>
          <a:prstGeom prst="rect">
            <a:avLst/>
          </a:prstGeom>
          <a:noFill/>
          <a:ln>
            <a:noFill/>
          </a:ln>
        </p:spPr>
        <p:txBody>
          <a:bodyPr spcFirstLastPara="1" wrap="square" lIns="0" tIns="240000" rIns="0" bIns="240000" anchor="ctr" anchorCtr="0">
            <a:noAutofit/>
          </a:bodyPr>
          <a:lstStyle/>
          <a:p>
            <a:r>
              <a:rPr lang="en-GB" dirty="0"/>
              <a:t>Question 3 – Mobile phone camera app - answer</a:t>
            </a:r>
            <a:endParaRPr dirty="0"/>
          </a:p>
        </p:txBody>
      </p:sp>
      <p:sp>
        <p:nvSpPr>
          <p:cNvPr id="173" name="Google Shape;173;p18">
            <a:extLst>
              <a:ext uri="{FF2B5EF4-FFF2-40B4-BE49-F238E27FC236}">
                <a16:creationId xmlns:a16="http://schemas.microsoft.com/office/drawing/2014/main" id="{1F1C70CD-DCAA-1E34-4280-0BD71FF3CDE3}"/>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A509DA7D-E35E-67EB-C076-4183D0FE1AAF}"/>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9D8143E5-F1B2-33B9-3F8E-A0FE59B29FC5}"/>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7F1BF34B-FDAF-56FD-08A5-565478898A6B}"/>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mobile phone camera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A7029528-B258-B0BC-D6E9-A94E2535BB17}"/>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D9F92A6B-9A3B-F52F-A9DA-140DF497ED58}"/>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D8F132DE-E147-8E4E-A042-FB433826B78E}"/>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308A3877-78F4-9304-12FA-9CC9738074FA}"/>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B294548E-A26A-DD2D-48D3-7A191DC029B3}"/>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1" name="Google Shape;155;p17">
            <a:extLst>
              <a:ext uri="{FF2B5EF4-FFF2-40B4-BE49-F238E27FC236}">
                <a16:creationId xmlns:a16="http://schemas.microsoft.com/office/drawing/2014/main" id="{422115CF-65EB-0A7C-559E-686AC5AFE600}"/>
              </a:ext>
            </a:extLst>
          </p:cNvPr>
          <p:cNvSpPr txBox="1"/>
          <p:nvPr/>
        </p:nvSpPr>
        <p:spPr>
          <a:xfrm>
            <a:off x="2459779" y="337889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13" name="Google Shape;166;p17">
            <a:extLst>
              <a:ext uri="{FF2B5EF4-FFF2-40B4-BE49-F238E27FC236}">
                <a16:creationId xmlns:a16="http://schemas.microsoft.com/office/drawing/2014/main" id="{250DDDB8-2B07-6661-A05A-DBE3395E4F3C}"/>
              </a:ext>
            </a:extLst>
          </p:cNvPr>
          <p:cNvSpPr txBox="1"/>
          <p:nvPr/>
        </p:nvSpPr>
        <p:spPr>
          <a:xfrm>
            <a:off x="3591765" y="337889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5" name="Google Shape;167;p17">
            <a:extLst>
              <a:ext uri="{FF2B5EF4-FFF2-40B4-BE49-F238E27FC236}">
                <a16:creationId xmlns:a16="http://schemas.microsoft.com/office/drawing/2014/main" id="{B4F505EA-D031-B979-6389-DD540B75173C}"/>
              </a:ext>
            </a:extLst>
          </p:cNvPr>
          <p:cNvSpPr txBox="1"/>
          <p:nvPr/>
        </p:nvSpPr>
        <p:spPr>
          <a:xfrm>
            <a:off x="4976232" y="3373442"/>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275D9281-D968-54B4-DED6-9A11189A2090}"/>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grpSp>
        <p:nvGrpSpPr>
          <p:cNvPr id="5" name="Google Shape;482;p29">
            <a:extLst>
              <a:ext uri="{FF2B5EF4-FFF2-40B4-BE49-F238E27FC236}">
                <a16:creationId xmlns:a16="http://schemas.microsoft.com/office/drawing/2014/main" id="{F5A71D6F-B55E-2D12-DD2F-BAE4949246C2}"/>
              </a:ext>
              <a:ext uri="{C183D7F6-B498-43B3-948B-1728B52AA6E4}">
                <adec:decorative xmlns:adec="http://schemas.microsoft.com/office/drawing/2017/decorative" val="1"/>
              </a:ext>
            </a:extLst>
          </p:cNvPr>
          <p:cNvGrpSpPr/>
          <p:nvPr/>
        </p:nvGrpSpPr>
        <p:grpSpPr>
          <a:xfrm>
            <a:off x="480000" y="4200000"/>
            <a:ext cx="7406600" cy="1699200"/>
            <a:chOff x="360000" y="3150000"/>
            <a:chExt cx="5554950" cy="1274400"/>
          </a:xfrm>
        </p:grpSpPr>
        <p:sp>
          <p:nvSpPr>
            <p:cNvPr id="7" name="Google Shape;483;p29">
              <a:extLst>
                <a:ext uri="{FF2B5EF4-FFF2-40B4-BE49-F238E27FC236}">
                  <a16:creationId xmlns:a16="http://schemas.microsoft.com/office/drawing/2014/main" id="{25731F09-8190-5DB9-6AC2-00DBBB57FD25}"/>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9" name="Google Shape;484;p29">
              <a:extLst>
                <a:ext uri="{FF2B5EF4-FFF2-40B4-BE49-F238E27FC236}">
                  <a16:creationId xmlns:a16="http://schemas.microsoft.com/office/drawing/2014/main" id="{2CDC2239-B4CA-6E78-9587-403DD16B2F4A}"/>
                </a:ext>
              </a:extLst>
            </p:cNvPr>
            <p:cNvSpPr txBox="1"/>
            <p:nvPr/>
          </p:nvSpPr>
          <p:spPr>
            <a:xfrm>
              <a:off x="360150" y="3283350"/>
              <a:ext cx="5554800" cy="1007700"/>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spcAft>
                  <a:spcPts val="267"/>
                </a:spcAft>
                <a:buClr>
                  <a:srgbClr val="000000"/>
                </a:buClr>
                <a:buSzPts val="1400"/>
              </a:pPr>
              <a:r>
                <a:rPr lang="en-GB" sz="1867" kern="0" dirty="0">
                  <a:solidFill>
                    <a:srgbClr val="000000"/>
                  </a:solidFill>
                  <a:latin typeface="Arial"/>
                  <a:ea typeface="Arial"/>
                  <a:cs typeface="Arial"/>
                  <a:sym typeface="Arial"/>
                </a:rPr>
                <a:t>A phone app that can tag photos with people’s names </a:t>
              </a:r>
              <a:r>
                <a:rPr lang="en-GB" sz="1867" b="1" kern="0" dirty="0">
                  <a:solidFill>
                    <a:srgbClr val="000000"/>
                  </a:solidFill>
                  <a:latin typeface="Arial"/>
                  <a:ea typeface="Arial"/>
                  <a:cs typeface="Arial"/>
                  <a:sym typeface="Arial"/>
                </a:rPr>
                <a:t>uses AI </a:t>
              </a:r>
              <a:r>
                <a:rPr lang="en-GB" sz="1867" kern="0" dirty="0">
                  <a:solidFill>
                    <a:srgbClr val="000000"/>
                  </a:solidFill>
                  <a:latin typeface="Arial"/>
                  <a:ea typeface="Arial"/>
                  <a:cs typeface="Arial"/>
                  <a:sym typeface="Arial"/>
                </a:rPr>
                <a:t>to automatically match names to faces.</a:t>
              </a:r>
              <a:endParaRPr lang="en-US" sz="1867" kern="0" dirty="0">
                <a:solidFill>
                  <a:srgbClr val="000000"/>
                </a:solidFill>
                <a:latin typeface="Arial"/>
                <a:ea typeface="Arial"/>
                <a:cs typeface="Arial"/>
                <a:sym typeface="Arial"/>
              </a:endParaRPr>
            </a:p>
          </p:txBody>
        </p:sp>
      </p:grpSp>
      <p:sp>
        <p:nvSpPr>
          <p:cNvPr id="192" name="Google Shape;192;p18">
            <a:extLst>
              <a:ext uri="{FF2B5EF4-FFF2-40B4-BE49-F238E27FC236}">
                <a16:creationId xmlns:a16="http://schemas.microsoft.com/office/drawing/2014/main" id="{DB4DA093-F0CD-E72A-DBD7-7CC8F773770A}"/>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4">
                  <a:extLst>
                    <a:ext uri="{A12FA001-AC4F-418D-AE19-62706E023703}">
                      <ahyp:hlinkClr xmlns:ahyp="http://schemas.microsoft.com/office/drawing/2018/hyperlinkcolor" val="tx"/>
                    </a:ext>
                  </a:extLst>
                </a:hlinkClick>
              </a:rPr>
              <a:t>Rafael Leão</a:t>
            </a:r>
            <a:r>
              <a:rPr lang="en-GB" sz="1067" kern="0" dirty="0">
                <a:solidFill>
                  <a:srgbClr val="FFFFFF"/>
                </a:solidFill>
                <a:latin typeface="Arial"/>
                <a:cs typeface="Arial"/>
                <a:sym typeface="Arial"/>
              </a:rPr>
              <a:t> on</a:t>
            </a:r>
            <a:r>
              <a:rPr lang="en-GB" sz="1067" kern="0" dirty="0">
                <a:solidFill>
                  <a:srgbClr val="FFFFFF"/>
                </a:solidFill>
                <a:uFill>
                  <a:noFill/>
                </a:uFill>
                <a:latin typeface="Arial"/>
                <a:cs typeface="Arial"/>
                <a:sym typeface="Arial"/>
                <a:hlinkClick r:id="rId5">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3523254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291C5162-C287-75C7-A31F-5D5032A48B9C}"/>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58946AAA-879F-CA6A-FF20-8DF58A9B2D48}"/>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4 – Gaming console</a:t>
            </a:r>
            <a:endParaRPr dirty="0"/>
          </a:p>
        </p:txBody>
      </p:sp>
      <p:sp>
        <p:nvSpPr>
          <p:cNvPr id="173" name="Google Shape;173;p18">
            <a:extLst>
              <a:ext uri="{FF2B5EF4-FFF2-40B4-BE49-F238E27FC236}">
                <a16:creationId xmlns:a16="http://schemas.microsoft.com/office/drawing/2014/main" id="{BFDC46E0-0860-D6CD-FAFB-7C1B1EA50CF9}"/>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7516F515-D238-38FB-9E9D-F0FB3CA4339D}"/>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BB7B3A87-C5BD-EF8E-323C-6184FF17B4F5}"/>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B69DD344-3504-89D2-7F6B-E0B2D5B0CB33}"/>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gaming console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72F87677-EAD5-CB1B-5460-B8714D52DF1C}"/>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DC58A7CC-3DC8-CAF2-CB3C-0CACC200C555}"/>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D3120612-81B9-C875-94E5-69231D37367C}"/>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9C9CA599-EA8B-BAA5-40E7-0FB244626E93}"/>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987709DC-C8D7-5A62-8818-AB416788996B}"/>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5" name="Google Shape;155;p17">
            <a:extLst>
              <a:ext uri="{FF2B5EF4-FFF2-40B4-BE49-F238E27FC236}">
                <a16:creationId xmlns:a16="http://schemas.microsoft.com/office/drawing/2014/main" id="{123E7740-57D5-C28F-4C14-E81000225321}"/>
              </a:ext>
            </a:extLst>
          </p:cNvPr>
          <p:cNvSpPr txBox="1"/>
          <p:nvPr/>
        </p:nvSpPr>
        <p:spPr>
          <a:xfrm>
            <a:off x="2432835" y="3305530"/>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7" name="Google Shape;166;p17">
            <a:extLst>
              <a:ext uri="{FF2B5EF4-FFF2-40B4-BE49-F238E27FC236}">
                <a16:creationId xmlns:a16="http://schemas.microsoft.com/office/drawing/2014/main" id="{E95F1213-CD93-63EA-1C1C-0CA6BAF11104}"/>
              </a:ext>
            </a:extLst>
          </p:cNvPr>
          <p:cNvSpPr txBox="1"/>
          <p:nvPr/>
        </p:nvSpPr>
        <p:spPr>
          <a:xfrm>
            <a:off x="3564821" y="3305530"/>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9" name="Google Shape;167;p17">
            <a:extLst>
              <a:ext uri="{FF2B5EF4-FFF2-40B4-BE49-F238E27FC236}">
                <a16:creationId xmlns:a16="http://schemas.microsoft.com/office/drawing/2014/main" id="{74BEFC47-1284-652D-9BE0-E6DE750BD271}"/>
              </a:ext>
            </a:extLst>
          </p:cNvPr>
          <p:cNvSpPr txBox="1"/>
          <p:nvPr/>
        </p:nvSpPr>
        <p:spPr>
          <a:xfrm>
            <a:off x="4949288" y="3300081"/>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32F941CD-9291-C39C-81B1-A97B604BDB47}"/>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sp>
        <p:nvSpPr>
          <p:cNvPr id="192" name="Google Shape;192;p18">
            <a:extLst>
              <a:ext uri="{FF2B5EF4-FFF2-40B4-BE49-F238E27FC236}">
                <a16:creationId xmlns:a16="http://schemas.microsoft.com/office/drawing/2014/main" id="{0C52C997-DAFC-3FE3-FFFD-4BE1A6C6E6DC}"/>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Sayan Majhi</a:t>
            </a:r>
            <a:r>
              <a:rPr lang="en-GB" sz="1067" kern="0" dirty="0">
                <a:solidFill>
                  <a:srgbClr val="FFFFFF"/>
                </a:solidFill>
                <a:latin typeface="Arial"/>
                <a:cs typeface="Arial"/>
                <a:sym typeface="Arial"/>
              </a:rPr>
              <a:t> on </a:t>
            </a:r>
            <a:r>
              <a:rPr lang="en-GB" sz="1067" u="sng" kern="0" dirty="0">
                <a:solidFill>
                  <a:srgbClr val="FFFFFF"/>
                </a:solidFill>
                <a:latin typeface="Arial"/>
                <a:cs typeface="Arial"/>
                <a:sym typeface="Arial"/>
                <a:hlinkClick r:id="rId6">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4112828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8882EA7F-B4A9-EB9C-5FDC-B5E633050242}"/>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CFE0A053-F3F0-E042-E9DD-9153030E8A6C}"/>
              </a:ext>
            </a:extLst>
          </p:cNvPr>
          <p:cNvSpPr txBox="1">
            <a:spLocks noGrp="1"/>
          </p:cNvSpPr>
          <p:nvPr>
            <p:ph type="title"/>
          </p:nvPr>
        </p:nvSpPr>
        <p:spPr>
          <a:xfrm>
            <a:off x="480000" y="0"/>
            <a:ext cx="7526576" cy="960000"/>
          </a:xfrm>
          <a:prstGeom prst="rect">
            <a:avLst/>
          </a:prstGeom>
          <a:noFill/>
          <a:ln>
            <a:noFill/>
          </a:ln>
        </p:spPr>
        <p:txBody>
          <a:bodyPr spcFirstLastPara="1" wrap="square" lIns="0" tIns="240000" rIns="0" bIns="240000" anchor="ctr" anchorCtr="0">
            <a:noAutofit/>
          </a:bodyPr>
          <a:lstStyle/>
          <a:p>
            <a:r>
              <a:rPr lang="en-GB" dirty="0"/>
              <a:t>Question 4 – Gaming console - answer</a:t>
            </a:r>
            <a:endParaRPr dirty="0"/>
          </a:p>
        </p:txBody>
      </p:sp>
      <p:sp>
        <p:nvSpPr>
          <p:cNvPr id="173" name="Google Shape;173;p18">
            <a:extLst>
              <a:ext uri="{FF2B5EF4-FFF2-40B4-BE49-F238E27FC236}">
                <a16:creationId xmlns:a16="http://schemas.microsoft.com/office/drawing/2014/main" id="{B7BFCA76-7C4C-D512-216D-D63A19D2F4B8}"/>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123DC3DB-7FC2-A8BF-2605-2A3294603C5A}"/>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211DD0F1-E3B4-7730-85BB-315CDEF7D52A}"/>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138E7546-5806-EE36-BC30-FDBAE478A1B0}"/>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gaming console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1702AEDD-1881-235D-9C7B-4D5244ED774B}"/>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805B9653-79D6-4536-33C2-AD838990E065}"/>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1604C0F9-D35D-351C-755F-4E41B32E0B4C}"/>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3</a:t>
            </a:r>
            <a:endParaRPr sz="1867" b="1" kern="0" dirty="0">
              <a:solidFill>
                <a:srgbClr val="FFFFFF"/>
              </a:solidFill>
            </a:endParaRPr>
          </a:p>
        </p:txBody>
      </p:sp>
      <p:sp>
        <p:nvSpPr>
          <p:cNvPr id="10" name="Google Shape;160;p17">
            <a:extLst>
              <a:ext uri="{FF2B5EF4-FFF2-40B4-BE49-F238E27FC236}">
                <a16:creationId xmlns:a16="http://schemas.microsoft.com/office/drawing/2014/main" id="{6E84443D-13C3-9106-D018-E15EBCCB99A7}"/>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D6D18CD3-479F-BBCE-A340-227C5F2B0BAC}"/>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1" name="Google Shape;155;p17">
            <a:extLst>
              <a:ext uri="{FF2B5EF4-FFF2-40B4-BE49-F238E27FC236}">
                <a16:creationId xmlns:a16="http://schemas.microsoft.com/office/drawing/2014/main" id="{3C68E35E-EDEF-0A01-2541-EA4E928D83B2}"/>
              </a:ext>
            </a:extLst>
          </p:cNvPr>
          <p:cNvSpPr txBox="1"/>
          <p:nvPr/>
        </p:nvSpPr>
        <p:spPr>
          <a:xfrm>
            <a:off x="2446307" y="3336631"/>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13" name="Google Shape;166;p17">
            <a:extLst>
              <a:ext uri="{FF2B5EF4-FFF2-40B4-BE49-F238E27FC236}">
                <a16:creationId xmlns:a16="http://schemas.microsoft.com/office/drawing/2014/main" id="{8464BD1D-B31B-5020-0D15-E1FFB450F38A}"/>
              </a:ext>
            </a:extLst>
          </p:cNvPr>
          <p:cNvSpPr txBox="1"/>
          <p:nvPr/>
        </p:nvSpPr>
        <p:spPr>
          <a:xfrm>
            <a:off x="3578293" y="3336631"/>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5" name="Google Shape;167;p17">
            <a:extLst>
              <a:ext uri="{FF2B5EF4-FFF2-40B4-BE49-F238E27FC236}">
                <a16:creationId xmlns:a16="http://schemas.microsoft.com/office/drawing/2014/main" id="{DD2834DE-0EEB-5331-2C86-B0666799E00A}"/>
              </a:ext>
            </a:extLst>
          </p:cNvPr>
          <p:cNvSpPr txBox="1"/>
          <p:nvPr/>
        </p:nvSpPr>
        <p:spPr>
          <a:xfrm>
            <a:off x="4962760" y="3331182"/>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44154B4F-CD46-15A6-65FA-6D4FBAA6ADFB}"/>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28000" y="1713040"/>
            <a:ext cx="3585600" cy="4176000"/>
          </a:xfrm>
          <a:prstGeom prst="roundRect">
            <a:avLst>
              <a:gd name="adj" fmla="val 5724"/>
            </a:avLst>
          </a:prstGeom>
          <a:noFill/>
          <a:ln>
            <a:noFill/>
          </a:ln>
        </p:spPr>
      </p:pic>
      <p:grpSp>
        <p:nvGrpSpPr>
          <p:cNvPr id="5" name="Google Shape;534;p31">
            <a:extLst>
              <a:ext uri="{FF2B5EF4-FFF2-40B4-BE49-F238E27FC236}">
                <a16:creationId xmlns:a16="http://schemas.microsoft.com/office/drawing/2014/main" id="{D2527B9D-0DC7-5DFD-227A-D54BE4FFAACF}"/>
              </a:ext>
              <a:ext uri="{C183D7F6-B498-43B3-948B-1728B52AA6E4}">
                <adec:decorative xmlns:adec="http://schemas.microsoft.com/office/drawing/2017/decorative" val="1"/>
              </a:ext>
            </a:extLst>
          </p:cNvPr>
          <p:cNvGrpSpPr/>
          <p:nvPr/>
        </p:nvGrpSpPr>
        <p:grpSpPr>
          <a:xfrm>
            <a:off x="480000" y="4200000"/>
            <a:ext cx="7406600" cy="1699200"/>
            <a:chOff x="360000" y="3150000"/>
            <a:chExt cx="5554950" cy="1274400"/>
          </a:xfrm>
        </p:grpSpPr>
        <p:sp>
          <p:nvSpPr>
            <p:cNvPr id="7" name="Google Shape;535;p31">
              <a:extLst>
                <a:ext uri="{FF2B5EF4-FFF2-40B4-BE49-F238E27FC236}">
                  <a16:creationId xmlns:a16="http://schemas.microsoft.com/office/drawing/2014/main" id="{74A4EA48-6ABF-3AD7-0877-8BDC3C76F0B8}"/>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9" name="Google Shape;536;p31">
              <a:extLst>
                <a:ext uri="{FF2B5EF4-FFF2-40B4-BE49-F238E27FC236}">
                  <a16:creationId xmlns:a16="http://schemas.microsoft.com/office/drawing/2014/main" id="{7E130476-29BE-10CD-FA40-662EAE63A29F}"/>
                </a:ext>
              </a:extLst>
            </p:cNvPr>
            <p:cNvSpPr txBox="1"/>
            <p:nvPr/>
          </p:nvSpPr>
          <p:spPr>
            <a:xfrm>
              <a:off x="360150" y="3283350"/>
              <a:ext cx="5554800" cy="1007700"/>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buClr>
                  <a:srgbClr val="000000"/>
                </a:buClr>
              </a:pPr>
              <a:r>
                <a:rPr lang="en-GB" sz="1867" kern="0" dirty="0">
                  <a:solidFill>
                    <a:srgbClr val="000000"/>
                  </a:solidFill>
                  <a:latin typeface="Arial"/>
                  <a:ea typeface="Arial"/>
                  <a:cs typeface="Arial"/>
                  <a:sym typeface="Arial"/>
                </a:rPr>
                <a:t>A gaming console </a:t>
              </a:r>
              <a:r>
                <a:rPr lang="en-GB" sz="1867" b="1" kern="0" dirty="0">
                  <a:solidFill>
                    <a:srgbClr val="000000"/>
                  </a:solidFill>
                  <a:latin typeface="Arial"/>
                  <a:ea typeface="Arial"/>
                  <a:cs typeface="Arial"/>
                  <a:sym typeface="Arial"/>
                </a:rPr>
                <a:t>may or may not incorporate AI</a:t>
              </a:r>
              <a:r>
                <a:rPr lang="en-GB" sz="1867" kern="0" dirty="0">
                  <a:solidFill>
                    <a:srgbClr val="000000"/>
                  </a:solidFill>
                  <a:latin typeface="Arial"/>
                  <a:ea typeface="Arial"/>
                  <a:cs typeface="Arial"/>
                  <a:sym typeface="Arial"/>
                </a:rPr>
                <a:t>. </a:t>
              </a:r>
              <a:endParaRPr lang="en-US" sz="1867" kern="0" dirty="0">
                <a:solidFill>
                  <a:srgbClr val="000000"/>
                </a:solidFill>
                <a:latin typeface="Arial"/>
                <a:cs typeface="Arial"/>
                <a:sym typeface="Arial"/>
              </a:endParaRPr>
            </a:p>
            <a:p>
              <a:pPr defTabSz="1219170">
                <a:lnSpc>
                  <a:spcPct val="114999"/>
                </a:lnSpc>
                <a:spcBef>
                  <a:spcPts val="2133"/>
                </a:spcBef>
                <a:buClr>
                  <a:srgbClr val="000000"/>
                </a:buClr>
              </a:pPr>
              <a:r>
                <a:rPr lang="en-GB" sz="1867" kern="0" dirty="0">
                  <a:solidFill>
                    <a:srgbClr val="333333"/>
                  </a:solidFill>
                  <a:latin typeface="Arial"/>
                  <a:cs typeface="Segoe UI"/>
                  <a:sym typeface="Arial"/>
                </a:rPr>
                <a:t>Some games use AI to make non-player characters move and interact with other characters.</a:t>
              </a:r>
              <a:endParaRPr lang="en-US" sz="1867" kern="0" dirty="0">
                <a:solidFill>
                  <a:srgbClr val="000000"/>
                </a:solidFill>
                <a:latin typeface="Arial"/>
                <a:ea typeface="Arial"/>
                <a:cs typeface="Arial"/>
                <a:sym typeface="Arial"/>
              </a:endParaRPr>
            </a:p>
          </p:txBody>
        </p:sp>
      </p:grpSp>
      <p:sp>
        <p:nvSpPr>
          <p:cNvPr id="192" name="Google Shape;192;p18">
            <a:extLst>
              <a:ext uri="{FF2B5EF4-FFF2-40B4-BE49-F238E27FC236}">
                <a16:creationId xmlns:a16="http://schemas.microsoft.com/office/drawing/2014/main" id="{F6BD06B3-7482-4BF1-3863-99076A1F57A0}"/>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Sayan Majhi</a:t>
            </a:r>
            <a:r>
              <a:rPr lang="en-GB" sz="1067" kern="0" dirty="0">
                <a:solidFill>
                  <a:srgbClr val="FFFFFF"/>
                </a:solidFill>
                <a:latin typeface="Arial"/>
                <a:cs typeface="Arial"/>
                <a:sym typeface="Arial"/>
              </a:rPr>
              <a:t> on </a:t>
            </a:r>
            <a:r>
              <a:rPr lang="en-GB" sz="1067" u="sng" kern="0" dirty="0">
                <a:solidFill>
                  <a:srgbClr val="FFFFFF"/>
                </a:solidFill>
                <a:latin typeface="Arial"/>
                <a:cs typeface="Arial"/>
                <a:sym typeface="Arial"/>
                <a:hlinkClick r:id="rId6">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3748416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C04E49A6-6025-61E9-3573-DAA553842C23}"/>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7B39AF53-2A38-3170-8040-845FCF18567C}"/>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5 – Video streaming service</a:t>
            </a:r>
            <a:endParaRPr dirty="0"/>
          </a:p>
        </p:txBody>
      </p:sp>
      <p:sp>
        <p:nvSpPr>
          <p:cNvPr id="173" name="Google Shape;173;p18">
            <a:extLst>
              <a:ext uri="{FF2B5EF4-FFF2-40B4-BE49-F238E27FC236}">
                <a16:creationId xmlns:a16="http://schemas.microsoft.com/office/drawing/2014/main" id="{F00772D7-BDD8-71B5-42EF-E2EC51D7F155}"/>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5747E5DC-8243-DB94-407A-477C2A343F9C}"/>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669D551E-92A2-751A-88E7-D712BF4FC6AA}"/>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7A4FA260-01B0-02B8-15AE-DEE12B580762}"/>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music streaming service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F431D865-1D0C-44DB-F66A-E12DEF085683}"/>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82E38270-23A2-79A5-DA29-82F8EFE77C4C}"/>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47DA9EDA-890A-9CE0-9CF3-F5F2BC9DA2A7}"/>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0A1D9CE7-DA27-F68F-79F6-916E582067DF}"/>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5F59A53A-A2BA-CCC2-7B9A-D04C9233D72B}"/>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5" name="Google Shape;155;p17">
            <a:extLst>
              <a:ext uri="{FF2B5EF4-FFF2-40B4-BE49-F238E27FC236}">
                <a16:creationId xmlns:a16="http://schemas.microsoft.com/office/drawing/2014/main" id="{34ECBD4D-A7D8-46D1-FFEF-7B47B842C904}"/>
              </a:ext>
            </a:extLst>
          </p:cNvPr>
          <p:cNvSpPr txBox="1"/>
          <p:nvPr/>
        </p:nvSpPr>
        <p:spPr>
          <a:xfrm>
            <a:off x="2439572" y="3331858"/>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7" name="Google Shape;166;p17">
            <a:extLst>
              <a:ext uri="{FF2B5EF4-FFF2-40B4-BE49-F238E27FC236}">
                <a16:creationId xmlns:a16="http://schemas.microsoft.com/office/drawing/2014/main" id="{25EC7871-B2E2-9ED2-7354-4F178BE5F595}"/>
              </a:ext>
            </a:extLst>
          </p:cNvPr>
          <p:cNvSpPr txBox="1"/>
          <p:nvPr/>
        </p:nvSpPr>
        <p:spPr>
          <a:xfrm>
            <a:off x="3571559" y="3331858"/>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9" name="Google Shape;167;p17">
            <a:extLst>
              <a:ext uri="{FF2B5EF4-FFF2-40B4-BE49-F238E27FC236}">
                <a16:creationId xmlns:a16="http://schemas.microsoft.com/office/drawing/2014/main" id="{D6D4D8F2-82C5-8A07-E8D7-85EA4567190E}"/>
              </a:ext>
            </a:extLst>
          </p:cNvPr>
          <p:cNvSpPr txBox="1"/>
          <p:nvPr/>
        </p:nvSpPr>
        <p:spPr>
          <a:xfrm>
            <a:off x="4956026" y="3326409"/>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8C7665A0-CD36-224B-CD8E-A36E2636FC4B}"/>
              </a:ext>
              <a:ext uri="{C183D7F6-B498-43B3-948B-1728B52AA6E4}">
                <adec:decorative xmlns:adec="http://schemas.microsoft.com/office/drawing/2017/decorative" val="1"/>
              </a:ext>
            </a:extLst>
          </p:cNvPr>
          <p:cNvPicPr preferRelativeResize="0"/>
          <p:nvPr/>
        </p:nvPicPr>
        <p:blipFill>
          <a:blip r:embed="rId3">
            <a:alphaModFix/>
          </a:blip>
          <a:srcRect l="21379" r="21379"/>
          <a:stretch/>
        </p:blipFill>
        <p:spPr>
          <a:xfrm>
            <a:off x="8128000" y="1713040"/>
            <a:ext cx="3585600" cy="4176000"/>
          </a:xfrm>
          <a:prstGeom prst="roundRect">
            <a:avLst>
              <a:gd name="adj" fmla="val 5724"/>
            </a:avLst>
          </a:prstGeom>
          <a:noFill/>
          <a:ln>
            <a:noFill/>
          </a:ln>
        </p:spPr>
      </p:pic>
      <p:sp>
        <p:nvSpPr>
          <p:cNvPr id="2" name="Google Shape;192;p18">
            <a:extLst>
              <a:ext uri="{FF2B5EF4-FFF2-40B4-BE49-F238E27FC236}">
                <a16:creationId xmlns:a16="http://schemas.microsoft.com/office/drawing/2014/main" id="{51D30BB9-8C2E-1818-36D0-BEDBBA53D775}"/>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Christian Wiediger</a:t>
            </a:r>
            <a:r>
              <a:rPr lang="en-GB" sz="1067"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 </a:t>
            </a:r>
            <a:r>
              <a:rPr lang="en-GB" sz="1067" kern="0" dirty="0">
                <a:solidFill>
                  <a:srgbClr val="FFFFFF"/>
                </a:solidFill>
                <a:latin typeface="Arial"/>
                <a:cs typeface="Arial"/>
                <a:sym typeface="Arial"/>
              </a:rPr>
              <a:t>on</a:t>
            </a:r>
            <a:r>
              <a:rPr lang="en-GB" sz="1067" kern="0" dirty="0">
                <a:solidFill>
                  <a:srgbClr val="FFFFFF"/>
                </a:solidFill>
                <a:uFill>
                  <a:noFill/>
                </a:uFill>
                <a:latin typeface="Arial"/>
                <a:cs typeface="Arial"/>
                <a:sym typeface="Arial"/>
                <a:hlinkClick r:id="rId6">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7">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3836625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
          <a:extLst>
            <a:ext uri="{FF2B5EF4-FFF2-40B4-BE49-F238E27FC236}">
              <a16:creationId xmlns:a16="http://schemas.microsoft.com/office/drawing/2014/main" id="{490ACB77-43BE-27C1-3024-174FCC582F72}"/>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C27BC964-19A1-E4F3-7F7F-C21D955E07A7}"/>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a:solidFill>
                <a:srgbClr val="7BCDC2"/>
              </a:solidFill>
              <a:latin typeface="Arial"/>
              <a:sym typeface="Arial"/>
            </a:endParaRPr>
          </a:p>
        </p:txBody>
      </p:sp>
      <p:sp>
        <p:nvSpPr>
          <p:cNvPr id="11" name="Google Shape;93;p4">
            <a:extLst>
              <a:ext uri="{FF2B5EF4-FFF2-40B4-BE49-F238E27FC236}">
                <a16:creationId xmlns:a16="http://schemas.microsoft.com/office/drawing/2014/main" id="{1AA03163-A231-08A6-91CF-3E0D291181DC}"/>
              </a:ext>
              <a:ext uri="{C183D7F6-B498-43B3-948B-1728B52AA6E4}">
                <adec:decorative xmlns:adec="http://schemas.microsoft.com/office/drawing/2017/decorative" val="0"/>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defRPr/>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
        <p:nvSpPr>
          <p:cNvPr id="75" name="Google Shape;75;p2">
            <a:extLst>
              <a:ext uri="{FF2B5EF4-FFF2-40B4-BE49-F238E27FC236}">
                <a16:creationId xmlns:a16="http://schemas.microsoft.com/office/drawing/2014/main" id="{FC734763-5B8D-4BA6-874F-8CF6B470EF77}"/>
              </a:ext>
            </a:extLst>
          </p:cNvPr>
          <p:cNvSpPr txBox="1">
            <a:spLocks noGrp="1"/>
          </p:cNvSpPr>
          <p:nvPr>
            <p:ph type="title"/>
          </p:nvPr>
        </p:nvSpPr>
        <p:spPr>
          <a:xfrm>
            <a:off x="2281667" y="290997"/>
            <a:ext cx="5372888"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Learning objectives</a:t>
            </a:r>
            <a:endParaRPr dirty="0">
              <a:solidFill>
                <a:schemeClr val="tx1"/>
              </a:solidFill>
            </a:endParaRPr>
          </a:p>
        </p:txBody>
      </p:sp>
      <p:grpSp>
        <p:nvGrpSpPr>
          <p:cNvPr id="4" name="Google Shape;76;p9">
            <a:extLst>
              <a:ext uri="{FF2B5EF4-FFF2-40B4-BE49-F238E27FC236}">
                <a16:creationId xmlns:a16="http://schemas.microsoft.com/office/drawing/2014/main" id="{533C7C11-5AF2-7A6C-26B2-209529BF5764}"/>
              </a:ext>
              <a:ext uri="{C183D7F6-B498-43B3-948B-1728B52AA6E4}">
                <adec:decorative xmlns:adec="http://schemas.microsoft.com/office/drawing/2017/decorative" val="1"/>
              </a:ext>
            </a:extLst>
          </p:cNvPr>
          <p:cNvGrpSpPr/>
          <p:nvPr/>
        </p:nvGrpSpPr>
        <p:grpSpPr>
          <a:xfrm>
            <a:off x="480000" y="1850095"/>
            <a:ext cx="5496000" cy="1200000"/>
            <a:chOff x="362725" y="2121750"/>
            <a:chExt cx="4122000" cy="900000"/>
          </a:xfrm>
        </p:grpSpPr>
        <p:sp>
          <p:nvSpPr>
            <p:cNvPr id="6" name="Google Shape;77;p9">
              <a:extLst>
                <a:ext uri="{FF2B5EF4-FFF2-40B4-BE49-F238E27FC236}">
                  <a16:creationId xmlns:a16="http://schemas.microsoft.com/office/drawing/2014/main" id="{3AFF1659-130A-EEF0-FFC5-9699E211C3EC}"/>
                </a:ext>
              </a:extLst>
            </p:cNvPr>
            <p:cNvSpPr/>
            <p:nvPr/>
          </p:nvSpPr>
          <p:spPr>
            <a:xfrm>
              <a:off x="362725" y="2121750"/>
              <a:ext cx="4122000" cy="900000"/>
            </a:xfrm>
            <a:prstGeom prst="roundRect">
              <a:avLst>
                <a:gd name="adj" fmla="val 9134"/>
              </a:avLst>
            </a:prstGeom>
            <a:no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4999"/>
                </a:lnSpc>
                <a:buClr>
                  <a:srgbClr val="000000"/>
                </a:buClr>
              </a:pPr>
              <a:r>
                <a:rPr lang="en-GB" sz="1867" b="1" kern="0" dirty="0">
                  <a:solidFill>
                    <a:srgbClr val="000000"/>
                  </a:solidFill>
                  <a:latin typeface="Arial"/>
                  <a:ea typeface="Arial"/>
                  <a:cs typeface="Arial"/>
                  <a:sym typeface="Arial"/>
                </a:rPr>
                <a:t>I can describe what AI </a:t>
              </a:r>
              <a:r>
                <a:rPr lang="en-GB" sz="1867" b="1" kern="0" dirty="0">
                  <a:solidFill>
                    <a:srgbClr val="000000"/>
                  </a:solidFill>
                  <a:latin typeface="Arial"/>
                  <a:cs typeface="Arial"/>
                  <a:sym typeface="Arial"/>
                </a:rPr>
                <a:t>(artificial intelligence) is</a:t>
              </a:r>
              <a:r>
                <a:rPr lang="en-GB" sz="1867" b="1" kern="0" dirty="0">
                  <a:solidFill>
                    <a:srgbClr val="000000"/>
                  </a:solidFill>
                  <a:latin typeface="Arial"/>
                  <a:ea typeface="Arial"/>
                  <a:cs typeface="Arial"/>
                  <a:sym typeface="Arial"/>
                </a:rPr>
                <a:t> in simple words.</a:t>
              </a:r>
              <a:endParaRPr sz="1867" kern="0" dirty="0">
                <a:solidFill>
                  <a:srgbClr val="000000"/>
                </a:solidFill>
                <a:latin typeface="Arial"/>
                <a:ea typeface="Arial"/>
                <a:cs typeface="Arial"/>
                <a:sym typeface="Arial"/>
              </a:endParaRPr>
            </a:p>
          </p:txBody>
        </p:sp>
        <p:pic>
          <p:nvPicPr>
            <p:cNvPr id="7" name="Google Shape;78;p9">
              <a:extLst>
                <a:ext uri="{FF2B5EF4-FFF2-40B4-BE49-F238E27FC236}">
                  <a16:creationId xmlns:a16="http://schemas.microsoft.com/office/drawing/2014/main" id="{909BCFFF-C8A5-D381-A800-D1B8BD36B385}"/>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l="-3021" t="-1512" r="-1515"/>
            <a:stretch/>
          </p:blipFill>
          <p:spPr>
            <a:xfrm>
              <a:off x="523191" y="2326045"/>
              <a:ext cx="540000" cy="592258"/>
            </a:xfrm>
            <a:prstGeom prst="rect">
              <a:avLst/>
            </a:prstGeom>
            <a:noFill/>
            <a:ln>
              <a:noFill/>
            </a:ln>
          </p:spPr>
        </p:pic>
      </p:grpSp>
      <p:grpSp>
        <p:nvGrpSpPr>
          <p:cNvPr id="8" name="Google Shape;71;p9">
            <a:extLst>
              <a:ext uri="{FF2B5EF4-FFF2-40B4-BE49-F238E27FC236}">
                <a16:creationId xmlns:a16="http://schemas.microsoft.com/office/drawing/2014/main" id="{0BDBA1EC-5592-C1B7-F458-74B9F3AD986B}"/>
              </a:ext>
              <a:ext uri="{C183D7F6-B498-43B3-948B-1728B52AA6E4}">
                <adec:decorative xmlns:adec="http://schemas.microsoft.com/office/drawing/2017/decorative" val="1"/>
              </a:ext>
            </a:extLst>
          </p:cNvPr>
          <p:cNvGrpSpPr/>
          <p:nvPr/>
        </p:nvGrpSpPr>
        <p:grpSpPr>
          <a:xfrm>
            <a:off x="480000" y="3239095"/>
            <a:ext cx="5496000" cy="1200000"/>
            <a:chOff x="360000" y="2121750"/>
            <a:chExt cx="4122000" cy="900000"/>
          </a:xfrm>
        </p:grpSpPr>
        <p:sp>
          <p:nvSpPr>
            <p:cNvPr id="9" name="Google Shape;72;p9">
              <a:extLst>
                <a:ext uri="{FF2B5EF4-FFF2-40B4-BE49-F238E27FC236}">
                  <a16:creationId xmlns:a16="http://schemas.microsoft.com/office/drawing/2014/main" id="{DB88A7F7-3B89-EFEF-98F4-80CD2BF62605}"/>
                </a:ext>
              </a:extLst>
            </p:cNvPr>
            <p:cNvSpPr/>
            <p:nvPr/>
          </p:nvSpPr>
          <p:spPr>
            <a:xfrm>
              <a:off x="360000" y="2121750"/>
              <a:ext cx="4122000" cy="900000"/>
            </a:xfrm>
            <a:prstGeom prst="roundRect">
              <a:avLst>
                <a:gd name="adj" fmla="val 9134"/>
              </a:avLst>
            </a:prstGeom>
            <a:no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pPr>
              <a:r>
                <a:rPr lang="en-GB" sz="1867" b="1" kern="0">
                  <a:solidFill>
                    <a:srgbClr val="000000"/>
                  </a:solidFill>
                  <a:latin typeface="Arial"/>
                  <a:ea typeface="Arial"/>
                  <a:cs typeface="Arial"/>
                  <a:sym typeface="Arial"/>
                </a:rPr>
                <a:t>I can describe different kinds of technology that do and do not use AI.</a:t>
              </a:r>
              <a:endParaRPr sz="1867" b="1" kern="0">
                <a:solidFill>
                  <a:srgbClr val="000000"/>
                </a:solidFill>
                <a:latin typeface="Arial"/>
                <a:ea typeface="Arial"/>
                <a:cs typeface="Arial"/>
                <a:sym typeface="Arial"/>
              </a:endParaRPr>
            </a:p>
          </p:txBody>
        </p:sp>
        <p:pic>
          <p:nvPicPr>
            <p:cNvPr id="10" name="Google Shape;73;p9">
              <a:extLst>
                <a:ext uri="{FF2B5EF4-FFF2-40B4-BE49-F238E27FC236}">
                  <a16:creationId xmlns:a16="http://schemas.microsoft.com/office/drawing/2014/main" id="{8F0F8E30-355D-5893-2DAF-5A1E9B60897B}"/>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l="-1515" t="-1512" r="-3021"/>
            <a:stretch/>
          </p:blipFill>
          <p:spPr>
            <a:xfrm>
              <a:off x="540000" y="2275619"/>
              <a:ext cx="540000" cy="592258"/>
            </a:xfrm>
            <a:prstGeom prst="rect">
              <a:avLst/>
            </a:prstGeom>
            <a:noFill/>
            <a:ln>
              <a:noFill/>
            </a:ln>
          </p:spPr>
        </p:pic>
      </p:grpSp>
      <p:sp>
        <p:nvSpPr>
          <p:cNvPr id="2" name="Google Shape;72;p9">
            <a:extLst>
              <a:ext uri="{FF2B5EF4-FFF2-40B4-BE49-F238E27FC236}">
                <a16:creationId xmlns:a16="http://schemas.microsoft.com/office/drawing/2014/main" id="{02E94E52-70FF-F5C5-C960-D21F9742C260}"/>
              </a:ext>
            </a:extLst>
          </p:cNvPr>
          <p:cNvSpPr/>
          <p:nvPr/>
        </p:nvSpPr>
        <p:spPr>
          <a:xfrm>
            <a:off x="480000" y="4628095"/>
            <a:ext cx="5496000" cy="1200000"/>
          </a:xfrm>
          <a:prstGeom prst="roundRect">
            <a:avLst>
              <a:gd name="adj" fmla="val 9134"/>
            </a:avLst>
          </a:prstGeom>
          <a:no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pPr>
            <a:r>
              <a:rPr lang="en-GB" sz="1867" b="1" kern="0" dirty="0">
                <a:solidFill>
                  <a:srgbClr val="000000"/>
                </a:solidFill>
                <a:latin typeface="Arial"/>
                <a:ea typeface="Arial"/>
                <a:cs typeface="Arial"/>
                <a:sym typeface="Arial"/>
              </a:rPr>
              <a:t>I can talk about AI in a way that shows it is a machine and not human.</a:t>
            </a:r>
            <a:endParaRPr sz="1867" b="1" kern="0" dirty="0">
              <a:solidFill>
                <a:srgbClr val="000000"/>
              </a:solidFill>
              <a:latin typeface="Arial"/>
              <a:ea typeface="Arial"/>
              <a:cs typeface="Arial"/>
              <a:sym typeface="Arial"/>
            </a:endParaRPr>
          </a:p>
        </p:txBody>
      </p:sp>
      <p:pic>
        <p:nvPicPr>
          <p:cNvPr id="5" name="Google Shape;73;p9">
            <a:extLst>
              <a:ext uri="{FF2B5EF4-FFF2-40B4-BE49-F238E27FC236}">
                <a16:creationId xmlns:a16="http://schemas.microsoft.com/office/drawing/2014/main" id="{B13F80D5-E804-F385-0515-A7A9761C6372}"/>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l="-1515" t="-1512" r="-3021"/>
          <a:stretch/>
        </p:blipFill>
        <p:spPr>
          <a:xfrm>
            <a:off x="720000" y="4833254"/>
            <a:ext cx="720000" cy="789677"/>
          </a:xfrm>
          <a:prstGeom prst="rect">
            <a:avLst/>
          </a:prstGeom>
          <a:noFill/>
          <a:ln>
            <a:noFill/>
          </a:ln>
        </p:spPr>
      </p:pic>
      <p:pic>
        <p:nvPicPr>
          <p:cNvPr id="74" name="Google Shape;74;p2">
            <a:extLst>
              <a:ext uri="{FF2B5EF4-FFF2-40B4-BE49-F238E27FC236}">
                <a16:creationId xmlns:a16="http://schemas.microsoft.com/office/drawing/2014/main" id="{FCEF8EAD-3BFB-B811-F5CE-7C3F500A77EA}"/>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223329" y="1967083"/>
            <a:ext cx="3585600" cy="2923828"/>
          </a:xfrm>
          <a:prstGeom prst="rect">
            <a:avLst/>
          </a:prstGeom>
          <a:noFill/>
          <a:ln>
            <a:noFill/>
          </a:ln>
        </p:spPr>
      </p:pic>
    </p:spTree>
    <p:extLst>
      <p:ext uri="{BB962C8B-B14F-4D97-AF65-F5344CB8AC3E}">
        <p14:creationId xmlns:p14="http://schemas.microsoft.com/office/powerpoint/2010/main" val="2202112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46B11B08-34CA-2F2E-AEDB-8C933F0C2BDF}"/>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CD08CC97-FFAB-E9DA-9B9D-6A6AB2230A0D}"/>
              </a:ext>
            </a:extLst>
          </p:cNvPr>
          <p:cNvSpPr txBox="1">
            <a:spLocks noGrp="1"/>
          </p:cNvSpPr>
          <p:nvPr>
            <p:ph type="title"/>
          </p:nvPr>
        </p:nvSpPr>
        <p:spPr>
          <a:xfrm>
            <a:off x="493399" y="107183"/>
            <a:ext cx="7406400" cy="960000"/>
          </a:xfrm>
          <a:prstGeom prst="rect">
            <a:avLst/>
          </a:prstGeom>
          <a:noFill/>
          <a:ln>
            <a:noFill/>
          </a:ln>
        </p:spPr>
        <p:txBody>
          <a:bodyPr spcFirstLastPara="1" wrap="square" lIns="0" tIns="240000" rIns="0" bIns="240000" anchor="ctr" anchorCtr="0">
            <a:noAutofit/>
          </a:bodyPr>
          <a:lstStyle/>
          <a:p>
            <a:r>
              <a:rPr lang="en-GB" dirty="0"/>
              <a:t>Question 5 – Video streaming service - answer</a:t>
            </a:r>
            <a:endParaRPr dirty="0"/>
          </a:p>
        </p:txBody>
      </p:sp>
      <p:sp>
        <p:nvSpPr>
          <p:cNvPr id="173" name="Google Shape;173;p18">
            <a:extLst>
              <a:ext uri="{FF2B5EF4-FFF2-40B4-BE49-F238E27FC236}">
                <a16:creationId xmlns:a16="http://schemas.microsoft.com/office/drawing/2014/main" id="{FC07FB8D-98F7-AA99-07EB-8AC330238ADC}"/>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1585BF48-F4F2-1F9D-9B37-4DBCD301EBA3}"/>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54D24FE0-DDE1-781D-A592-0715DFAE8546}"/>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337AE529-9589-4A91-134C-AA97CF3CD7C1}"/>
                </a:ext>
              </a:extLst>
            </p:cNvPr>
            <p:cNvSpPr txBox="1"/>
            <p:nvPr/>
          </p:nvSpPr>
          <p:spPr>
            <a:xfrm>
              <a:off x="360000" y="2571750"/>
              <a:ext cx="5554800" cy="842157"/>
            </a:xfrm>
            <a:prstGeom prst="rect">
              <a:avLst/>
            </a:prstGeom>
            <a:noFill/>
            <a:ln>
              <a:noFill/>
            </a:ln>
          </p:spPr>
          <p:txBody>
            <a:bodyPr spcFirstLastPara="1" wrap="square" lIns="480000" tIns="240000" rIns="480000" bIns="240000" anchor="t" anchorCtr="0">
              <a:spAutoFit/>
            </a:bodyPr>
            <a:lstStyle/>
            <a:p>
              <a:pPr defTabSz="1219170">
                <a:lnSpc>
                  <a:spcPct val="115000"/>
                </a:lnSpc>
                <a:spcBef>
                  <a:spcPts val="2133"/>
                </a:spcBef>
                <a:spcAft>
                  <a:spcPts val="267"/>
                </a:spcAft>
                <a:buClr>
                  <a:srgbClr val="000000"/>
                </a:buClr>
                <a:buSzPts val="1400"/>
              </a:pPr>
              <a:r>
                <a:rPr lang="en-GB" sz="1867" b="1" kern="0" dirty="0">
                  <a:solidFill>
                    <a:srgbClr val="000000"/>
                  </a:solidFill>
                  <a:latin typeface="Arial"/>
                  <a:ea typeface="Arial"/>
                  <a:cs typeface="Arial"/>
                  <a:sym typeface="Arial"/>
                </a:rPr>
                <a:t>Does a video streaming service </a:t>
              </a:r>
              <a:r>
                <a:rPr lang="en-GB" sz="1867" b="1" kern="0" dirty="0">
                  <a:solidFill>
                    <a:srgbClr val="000000"/>
                  </a:solidFill>
                  <a:latin typeface="Arial"/>
                  <a:cs typeface="Arial"/>
                  <a:sym typeface="Arial"/>
                </a:rPr>
                <a:t>use</a:t>
              </a:r>
              <a:r>
                <a:rPr lang="en-GB" sz="1867" b="1" kern="0" dirty="0">
                  <a:solidFill>
                    <a:srgbClr val="000000"/>
                  </a:solidFill>
                  <a:latin typeface="Arial"/>
                  <a:ea typeface="Arial"/>
                  <a:cs typeface="Arial"/>
                  <a:sym typeface="Arial"/>
                </a:rPr>
                <a:t> AI?</a:t>
              </a:r>
              <a:endParaRPr lang="en-US" sz="1867" b="1" kern="0" dirty="0">
                <a:solidFill>
                  <a:srgbClr val="000000"/>
                </a:solidFill>
                <a:latin typeface="Arial"/>
                <a:ea typeface="Arial"/>
                <a:cs typeface="Arial"/>
                <a:sym typeface="Arial"/>
              </a:endParaRPr>
            </a:p>
          </p:txBody>
        </p:sp>
      </p:grpSp>
      <p:sp>
        <p:nvSpPr>
          <p:cNvPr id="4" name="Google Shape;156;p17">
            <a:extLst>
              <a:ext uri="{FF2B5EF4-FFF2-40B4-BE49-F238E27FC236}">
                <a16:creationId xmlns:a16="http://schemas.microsoft.com/office/drawing/2014/main" id="{6807262C-4555-9550-2146-99F440BD7E10}"/>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1</a:t>
            </a:r>
            <a:endParaRPr lang="en-US" sz="1867" b="1" kern="0" dirty="0">
              <a:solidFill>
                <a:srgbClr val="FFFFFF"/>
              </a:solidFill>
            </a:endParaRPr>
          </a:p>
        </p:txBody>
      </p:sp>
      <p:sp>
        <p:nvSpPr>
          <p:cNvPr id="6" name="Google Shape;158;p17">
            <a:extLst>
              <a:ext uri="{FF2B5EF4-FFF2-40B4-BE49-F238E27FC236}">
                <a16:creationId xmlns:a16="http://schemas.microsoft.com/office/drawing/2014/main" id="{90C7C983-4F61-3489-4DFB-7261081AE6D7}"/>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2</a:t>
            </a:r>
            <a:endParaRPr sz="1867" b="1" kern="0">
              <a:solidFill>
                <a:srgbClr val="FFFFFF"/>
              </a:solidFill>
            </a:endParaRPr>
          </a:p>
        </p:txBody>
      </p:sp>
      <p:sp>
        <p:nvSpPr>
          <p:cNvPr id="8" name="Google Shape;159;p17">
            <a:extLst>
              <a:ext uri="{FF2B5EF4-FFF2-40B4-BE49-F238E27FC236}">
                <a16:creationId xmlns:a16="http://schemas.microsoft.com/office/drawing/2014/main" id="{42FC4CD7-00DB-C451-51AE-EF29F4D30ED5}"/>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a:solidFill>
                  <a:srgbClr val="FFFFFF"/>
                </a:solidFill>
              </a:rPr>
              <a:t>3</a:t>
            </a:r>
            <a:endParaRPr sz="1867" b="1" kern="0">
              <a:solidFill>
                <a:srgbClr val="FFFFFF"/>
              </a:solidFill>
            </a:endParaRPr>
          </a:p>
        </p:txBody>
      </p:sp>
      <p:sp>
        <p:nvSpPr>
          <p:cNvPr id="10" name="Google Shape;160;p17">
            <a:extLst>
              <a:ext uri="{FF2B5EF4-FFF2-40B4-BE49-F238E27FC236}">
                <a16:creationId xmlns:a16="http://schemas.microsoft.com/office/drawing/2014/main" id="{B473BA50-4EC9-0DCC-C08D-5581EE53E291}"/>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4</a:t>
            </a:r>
            <a:endParaRPr sz="1867" b="1" kern="0" dirty="0">
              <a:solidFill>
                <a:srgbClr val="FFFFFF"/>
              </a:solidFill>
            </a:endParaRPr>
          </a:p>
        </p:txBody>
      </p:sp>
      <p:sp>
        <p:nvSpPr>
          <p:cNvPr id="12" name="Google Shape;161;p17">
            <a:extLst>
              <a:ext uri="{FF2B5EF4-FFF2-40B4-BE49-F238E27FC236}">
                <a16:creationId xmlns:a16="http://schemas.microsoft.com/office/drawing/2014/main" id="{17A2B806-9266-2B5A-532B-8D6391051262}"/>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400"/>
            </a:pPr>
            <a:r>
              <a:rPr lang="en-GB" sz="1867" b="1" kern="0" dirty="0">
                <a:solidFill>
                  <a:srgbClr val="FFFFFF"/>
                </a:solidFill>
              </a:rPr>
              <a:t>5</a:t>
            </a:r>
            <a:endParaRPr lang="en-US" sz="1867" b="1" kern="0" dirty="0">
              <a:solidFill>
                <a:srgbClr val="FFFFFF"/>
              </a:solidFill>
            </a:endParaRPr>
          </a:p>
        </p:txBody>
      </p:sp>
      <p:sp>
        <p:nvSpPr>
          <p:cNvPr id="11" name="Google Shape;155;p17">
            <a:extLst>
              <a:ext uri="{FF2B5EF4-FFF2-40B4-BE49-F238E27FC236}">
                <a16:creationId xmlns:a16="http://schemas.microsoft.com/office/drawing/2014/main" id="{2A642C9D-F848-55C6-42A7-029727B539C6}"/>
              </a:ext>
            </a:extLst>
          </p:cNvPr>
          <p:cNvSpPr txBox="1"/>
          <p:nvPr/>
        </p:nvSpPr>
        <p:spPr>
          <a:xfrm>
            <a:off x="2412628" y="3324990"/>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200"/>
            </a:pPr>
            <a:r>
              <a:rPr lang="en-GB" sz="1333" b="1" kern="0" dirty="0">
                <a:latin typeface="Calibri"/>
                <a:ea typeface="Calibri"/>
                <a:cs typeface="Calibri"/>
                <a:sym typeface="Calibri"/>
              </a:rPr>
              <a:t>N</a:t>
            </a:r>
            <a:r>
              <a:rPr lang="en-GB" sz="1333" b="1" kern="0" dirty="0"/>
              <a:t>ot AI</a:t>
            </a:r>
            <a:endParaRPr sz="1333" b="1" kern="0" dirty="0">
              <a:latin typeface="Calibri"/>
              <a:ea typeface="Calibri"/>
              <a:cs typeface="Calibri"/>
              <a:sym typeface="Calibri"/>
            </a:endParaRPr>
          </a:p>
        </p:txBody>
      </p:sp>
      <p:sp>
        <p:nvSpPr>
          <p:cNvPr id="13" name="Google Shape;166;p17">
            <a:extLst>
              <a:ext uri="{FF2B5EF4-FFF2-40B4-BE49-F238E27FC236}">
                <a16:creationId xmlns:a16="http://schemas.microsoft.com/office/drawing/2014/main" id="{EC92C840-8686-CEF9-998C-BC6A9A0FDC81}"/>
              </a:ext>
            </a:extLst>
          </p:cNvPr>
          <p:cNvSpPr txBox="1"/>
          <p:nvPr/>
        </p:nvSpPr>
        <p:spPr>
          <a:xfrm>
            <a:off x="3544615" y="3324990"/>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1219170">
              <a:buSzPts val="1200"/>
            </a:pPr>
            <a:r>
              <a:rPr lang="en-GB" sz="1333" b="1" kern="0" dirty="0">
                <a:latin typeface="Calibri"/>
                <a:ea typeface="Calibri"/>
                <a:cs typeface="Calibri"/>
                <a:sym typeface="Calibri"/>
              </a:rPr>
              <a:t>Possibly AI</a:t>
            </a:r>
            <a:endParaRPr sz="1333" b="1" kern="0" dirty="0">
              <a:latin typeface="Calibri"/>
              <a:ea typeface="Calibri"/>
              <a:cs typeface="Calibri"/>
              <a:sym typeface="Calibri"/>
            </a:endParaRPr>
          </a:p>
        </p:txBody>
      </p:sp>
      <p:sp>
        <p:nvSpPr>
          <p:cNvPr id="15" name="Google Shape;167;p17">
            <a:extLst>
              <a:ext uri="{FF2B5EF4-FFF2-40B4-BE49-F238E27FC236}">
                <a16:creationId xmlns:a16="http://schemas.microsoft.com/office/drawing/2014/main" id="{FAB0E8CD-4D92-09AC-766E-D58A9B3F9678}"/>
              </a:ext>
            </a:extLst>
          </p:cNvPr>
          <p:cNvSpPr txBox="1"/>
          <p:nvPr/>
        </p:nvSpPr>
        <p:spPr>
          <a:xfrm>
            <a:off x="4929082" y="3319541"/>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219170">
              <a:buSzPts val="1200"/>
            </a:pPr>
            <a:r>
              <a:rPr lang="en-GB" sz="1333" b="1" kern="0" dirty="0">
                <a:latin typeface="Calibri"/>
                <a:ea typeface="Calibri"/>
                <a:cs typeface="Calibri"/>
                <a:sym typeface="Calibri"/>
              </a:rPr>
              <a:t>Very</a:t>
            </a:r>
            <a:r>
              <a:rPr lang="en-GB" sz="1333" b="1" kern="0" dirty="0"/>
              <a:t> sure it’s AI</a:t>
            </a:r>
            <a:endParaRPr sz="1333" b="1" kern="0" dirty="0">
              <a:latin typeface="Calibri"/>
              <a:ea typeface="Calibri"/>
              <a:cs typeface="Calibri"/>
              <a:sym typeface="Calibri"/>
            </a:endParaRPr>
          </a:p>
        </p:txBody>
      </p:sp>
      <p:pic>
        <p:nvPicPr>
          <p:cNvPr id="3" name="Google Shape;245;p20">
            <a:extLst>
              <a:ext uri="{FF2B5EF4-FFF2-40B4-BE49-F238E27FC236}">
                <a16:creationId xmlns:a16="http://schemas.microsoft.com/office/drawing/2014/main" id="{F59DDFFE-CD7B-5718-A0AC-1C7A3017E0F7}"/>
              </a:ext>
              <a:ext uri="{C183D7F6-B498-43B3-948B-1728B52AA6E4}">
                <adec:decorative xmlns:adec="http://schemas.microsoft.com/office/drawing/2017/decorative" val="1"/>
              </a:ext>
            </a:extLst>
          </p:cNvPr>
          <p:cNvPicPr preferRelativeResize="0"/>
          <p:nvPr/>
        </p:nvPicPr>
        <p:blipFill>
          <a:blip r:embed="rId3">
            <a:alphaModFix/>
          </a:blip>
          <a:srcRect l="21379" r="21379"/>
          <a:stretch/>
        </p:blipFill>
        <p:spPr>
          <a:xfrm>
            <a:off x="8128000" y="1713040"/>
            <a:ext cx="3585600" cy="4176000"/>
          </a:xfrm>
          <a:prstGeom prst="roundRect">
            <a:avLst>
              <a:gd name="adj" fmla="val 5724"/>
            </a:avLst>
          </a:prstGeom>
          <a:noFill/>
          <a:ln>
            <a:noFill/>
          </a:ln>
        </p:spPr>
      </p:pic>
      <p:grpSp>
        <p:nvGrpSpPr>
          <p:cNvPr id="5" name="Google Shape;429;p27">
            <a:extLst>
              <a:ext uri="{FF2B5EF4-FFF2-40B4-BE49-F238E27FC236}">
                <a16:creationId xmlns:a16="http://schemas.microsoft.com/office/drawing/2014/main" id="{48E47DEA-4019-A49C-1D23-C1060BADA846}"/>
              </a:ext>
              <a:ext uri="{C183D7F6-B498-43B3-948B-1728B52AA6E4}">
                <adec:decorative xmlns:adec="http://schemas.microsoft.com/office/drawing/2017/decorative" val="1"/>
              </a:ext>
            </a:extLst>
          </p:cNvPr>
          <p:cNvGrpSpPr/>
          <p:nvPr/>
        </p:nvGrpSpPr>
        <p:grpSpPr>
          <a:xfrm>
            <a:off x="478400" y="4200000"/>
            <a:ext cx="7408000" cy="1699200"/>
            <a:chOff x="358800" y="3150000"/>
            <a:chExt cx="5556000" cy="1274400"/>
          </a:xfrm>
        </p:grpSpPr>
        <p:sp>
          <p:nvSpPr>
            <p:cNvPr id="7" name="Google Shape;430;p27">
              <a:extLst>
                <a:ext uri="{FF2B5EF4-FFF2-40B4-BE49-F238E27FC236}">
                  <a16:creationId xmlns:a16="http://schemas.microsoft.com/office/drawing/2014/main" id="{C8AD4529-D691-8935-119B-3D4D9290998D}"/>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defTabSz="1219170">
                <a:buClr>
                  <a:srgbClr val="000000"/>
                </a:buClr>
                <a:buSzPts val="1400"/>
              </a:pPr>
              <a:endParaRPr sz="1867" kern="0">
                <a:solidFill>
                  <a:srgbClr val="FFFFFF"/>
                </a:solidFill>
                <a:latin typeface="Arial"/>
                <a:ea typeface="Arial"/>
                <a:cs typeface="Arial"/>
                <a:sym typeface="Arial"/>
              </a:endParaRPr>
            </a:p>
          </p:txBody>
        </p:sp>
        <p:sp>
          <p:nvSpPr>
            <p:cNvPr id="9" name="Google Shape;431;p27">
              <a:extLst>
                <a:ext uri="{FF2B5EF4-FFF2-40B4-BE49-F238E27FC236}">
                  <a16:creationId xmlns:a16="http://schemas.microsoft.com/office/drawing/2014/main" id="{6B91DCC1-3B14-3D0F-A7EC-442621D62550}"/>
                </a:ext>
              </a:extLst>
            </p:cNvPr>
            <p:cNvSpPr txBox="1"/>
            <p:nvPr/>
          </p:nvSpPr>
          <p:spPr>
            <a:xfrm>
              <a:off x="358800" y="3210498"/>
              <a:ext cx="5157900" cy="1092192"/>
            </a:xfrm>
            <a:prstGeom prst="rect">
              <a:avLst/>
            </a:prstGeom>
            <a:noFill/>
            <a:ln>
              <a:noFill/>
            </a:ln>
          </p:spPr>
          <p:txBody>
            <a:bodyPr spcFirstLastPara="1" wrap="square" lIns="480000" tIns="240000" rIns="480000" bIns="240000" anchor="ctr" anchorCtr="0">
              <a:noAutofit/>
            </a:bodyPr>
            <a:lstStyle/>
            <a:p>
              <a:pPr defTabSz="1219170">
                <a:lnSpc>
                  <a:spcPct val="115000"/>
                </a:lnSpc>
                <a:spcBef>
                  <a:spcPts val="2133"/>
                </a:spcBef>
                <a:spcAft>
                  <a:spcPts val="267"/>
                </a:spcAft>
                <a:buClr>
                  <a:srgbClr val="000000"/>
                </a:buClr>
              </a:pPr>
              <a:r>
                <a:rPr lang="en-GB" sz="1867" kern="0" dirty="0">
                  <a:solidFill>
                    <a:srgbClr val="000000"/>
                  </a:solidFill>
                  <a:latin typeface="Arial"/>
                  <a:ea typeface="Arial"/>
                  <a:cs typeface="Arial"/>
                  <a:sym typeface="Arial"/>
                </a:rPr>
                <a:t>Video streaming services often incorporate the use of AI to output suggestions based on data gathered from a user's behaviour such as viewing habits. Some streaming services have also used AI to tweak content.</a:t>
              </a:r>
              <a:endParaRPr lang="en-US" sz="1867" kern="0" dirty="0">
                <a:solidFill>
                  <a:srgbClr val="000000"/>
                </a:solidFill>
                <a:latin typeface="Arial"/>
                <a:cs typeface="Arial"/>
                <a:sym typeface="Arial"/>
              </a:endParaRPr>
            </a:p>
          </p:txBody>
        </p:sp>
      </p:grpSp>
      <p:sp>
        <p:nvSpPr>
          <p:cNvPr id="192" name="Google Shape;192;p18">
            <a:extLst>
              <a:ext uri="{FF2B5EF4-FFF2-40B4-BE49-F238E27FC236}">
                <a16:creationId xmlns:a16="http://schemas.microsoft.com/office/drawing/2014/main" id="{8639123D-586C-A80F-834C-6F89A4696103}"/>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defTabSz="1219170">
              <a:buClr>
                <a:srgbClr val="000000"/>
              </a:buClr>
              <a:buSzPts val="800"/>
            </a:pPr>
            <a:r>
              <a:rPr lang="en-GB" sz="1067" kern="0" dirty="0">
                <a:solidFill>
                  <a:srgbClr val="FFFFFF"/>
                </a:solidFill>
                <a:latin typeface="Arial"/>
                <a:cs typeface="Arial"/>
                <a:sym typeface="Arial"/>
              </a:rPr>
              <a:t>Photo by</a:t>
            </a:r>
            <a:r>
              <a:rPr lang="en-GB" sz="1067" kern="0" dirty="0">
                <a:solidFill>
                  <a:srgbClr val="FFFFFF"/>
                </a:solidFill>
                <a:uFill>
                  <a:noFill/>
                </a:uFill>
                <a:latin typeface="Arial"/>
                <a:cs typeface="Arial"/>
                <a:sym typeface="Arial"/>
                <a:hlinkClick r:id="rId4">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Christian Wiediger</a:t>
            </a:r>
            <a:r>
              <a:rPr lang="en-GB" sz="1067" kern="0" dirty="0">
                <a:solidFill>
                  <a:srgbClr val="FFFFFF"/>
                </a:solidFill>
                <a:latin typeface="Arial"/>
                <a:cs typeface="Arial"/>
                <a:sym typeface="Arial"/>
                <a:hlinkClick r:id="rId5">
                  <a:extLst>
                    <a:ext uri="{A12FA001-AC4F-418D-AE19-62706E023703}">
                      <ahyp:hlinkClr xmlns:ahyp="http://schemas.microsoft.com/office/drawing/2018/hyperlinkcolor" val="tx"/>
                    </a:ext>
                  </a:extLst>
                </a:hlinkClick>
              </a:rPr>
              <a:t> </a:t>
            </a:r>
            <a:r>
              <a:rPr lang="en-GB" sz="1067" kern="0" dirty="0">
                <a:solidFill>
                  <a:srgbClr val="FFFFFF"/>
                </a:solidFill>
                <a:latin typeface="Arial"/>
                <a:cs typeface="Arial"/>
                <a:sym typeface="Arial"/>
              </a:rPr>
              <a:t>on</a:t>
            </a:r>
            <a:r>
              <a:rPr lang="en-GB" sz="1067" kern="0" dirty="0">
                <a:solidFill>
                  <a:srgbClr val="FFFFFF"/>
                </a:solidFill>
                <a:uFill>
                  <a:noFill/>
                </a:uFill>
                <a:latin typeface="Arial"/>
                <a:cs typeface="Arial"/>
                <a:sym typeface="Arial"/>
                <a:hlinkClick r:id="rId6">
                  <a:extLst>
                    <a:ext uri="{A12FA001-AC4F-418D-AE19-62706E023703}">
                      <ahyp:hlinkClr xmlns:ahyp="http://schemas.microsoft.com/office/drawing/2018/hyperlinkcolor" val="tx"/>
                    </a:ext>
                  </a:extLst>
                </a:hlinkClick>
              </a:rPr>
              <a:t> </a:t>
            </a:r>
            <a:r>
              <a:rPr lang="en-GB" sz="1067" u="sng" kern="0" dirty="0">
                <a:solidFill>
                  <a:srgbClr val="FFFFFF"/>
                </a:solidFill>
                <a:latin typeface="Arial"/>
                <a:cs typeface="Arial"/>
                <a:sym typeface="Arial"/>
                <a:hlinkClick r:id="rId7">
                  <a:extLst>
                    <a:ext uri="{A12FA001-AC4F-418D-AE19-62706E023703}">
                      <ahyp:hlinkClr xmlns:ahyp="http://schemas.microsoft.com/office/drawing/2018/hyperlinkcolor" val="tx"/>
                    </a:ext>
                  </a:extLst>
                </a:hlinkClick>
              </a:rPr>
              <a:t>Unsplash</a:t>
            </a:r>
            <a:endParaRPr lang="en-GB" sz="1067" kern="0" dirty="0">
              <a:solidFill>
                <a:srgbClr val="FFFFFF"/>
              </a:solidFill>
              <a:latin typeface="Arial"/>
              <a:cs typeface="Arial"/>
              <a:sym typeface="Arial"/>
            </a:endParaRPr>
          </a:p>
        </p:txBody>
      </p:sp>
    </p:spTree>
    <p:extLst>
      <p:ext uri="{BB962C8B-B14F-4D97-AF65-F5344CB8AC3E}">
        <p14:creationId xmlns:p14="http://schemas.microsoft.com/office/powerpoint/2010/main" val="958642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8"/>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6 – Chatbot</a:t>
            </a:r>
            <a:endParaRPr dirty="0"/>
          </a:p>
        </p:txBody>
      </p:sp>
      <p:sp>
        <p:nvSpPr>
          <p:cNvPr id="173" name="Google Shape;173;p18"/>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a:buClr>
                  <a:srgbClr val="000000"/>
                </a:buClr>
                <a:buSzPts val="1400"/>
              </a:pPr>
              <a:endParaRPr sz="1867">
                <a:solidFill>
                  <a:schemeClr val="lt1"/>
                </a:solidFill>
                <a:latin typeface="Arial"/>
                <a:ea typeface="Arial"/>
                <a:cs typeface="Arial"/>
                <a:sym typeface="Arial"/>
              </a:endParaRPr>
            </a:p>
          </p:txBody>
        </p:sp>
        <p:sp>
          <p:nvSpPr>
            <p:cNvPr id="176" name="Google Shape;176;p18"/>
            <p:cNvSpPr txBox="1"/>
            <p:nvPr/>
          </p:nvSpPr>
          <p:spPr>
            <a:xfrm>
              <a:off x="360000" y="2576830"/>
              <a:ext cx="5554800" cy="842541"/>
            </a:xfrm>
            <a:prstGeom prst="rect">
              <a:avLst/>
            </a:prstGeom>
            <a:noFill/>
            <a:ln>
              <a:noFill/>
            </a:ln>
          </p:spPr>
          <p:txBody>
            <a:bodyPr spcFirstLastPara="1" wrap="square" lIns="480000" tIns="240000" rIns="480000" bIns="240000" anchor="t" anchorCtr="0">
              <a:spAutoFit/>
            </a:bodyPr>
            <a:lstStyle/>
            <a:p>
              <a:pPr>
                <a:lnSpc>
                  <a:spcPct val="115000"/>
                </a:lnSpc>
                <a:spcBef>
                  <a:spcPts val="2133"/>
                </a:spcBef>
                <a:spcAft>
                  <a:spcPts val="267"/>
                </a:spcAft>
                <a:buClr>
                  <a:srgbClr val="000000"/>
                </a:buClr>
                <a:buSzPts val="1400"/>
              </a:pPr>
              <a:r>
                <a:rPr lang="en-GB" sz="1867" b="1" dirty="0">
                  <a:latin typeface="Arial"/>
                  <a:ea typeface="Arial"/>
                  <a:cs typeface="Arial"/>
                  <a:sym typeface="Arial"/>
                </a:rPr>
                <a:t>Does a chatbot </a:t>
              </a:r>
              <a:r>
                <a:rPr lang="en-GB" sz="1870" b="1" dirty="0"/>
                <a:t>use</a:t>
              </a:r>
              <a:r>
                <a:rPr lang="en-GB" sz="1867" b="1" dirty="0">
                  <a:latin typeface="Arial"/>
                  <a:ea typeface="Arial"/>
                  <a:cs typeface="Arial"/>
                  <a:sym typeface="Arial"/>
                </a:rPr>
                <a:t> AI?</a:t>
              </a:r>
              <a:endParaRPr lang="en-US" sz="1867" b="1" dirty="0">
                <a:latin typeface="Arial"/>
                <a:ea typeface="Arial"/>
                <a:cs typeface="Arial"/>
              </a:endParaRPr>
            </a:p>
          </p:txBody>
        </p:sp>
      </p:grpSp>
      <p:pic>
        <p:nvPicPr>
          <p:cNvPr id="191" name="Google Shape;191;p18">
            <a:extLs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170400" y="1728000"/>
            <a:ext cx="3585600" cy="4171200"/>
          </a:xfrm>
          <a:prstGeom prst="roundRect">
            <a:avLst>
              <a:gd name="adj" fmla="val 5679"/>
            </a:avLst>
          </a:prstGeom>
          <a:noFill/>
          <a:ln>
            <a:noFill/>
          </a:ln>
        </p:spPr>
      </p:pic>
      <p:sp>
        <p:nvSpPr>
          <p:cNvPr id="4" name="Google Shape;156;p17">
            <a:extLst>
              <a:ext uri="{FF2B5EF4-FFF2-40B4-BE49-F238E27FC236}">
                <a16:creationId xmlns:a16="http://schemas.microsoft.com/office/drawing/2014/main" id="{437C3A81-D2A7-0436-6201-E4427AF30B19}"/>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1</a:t>
            </a:r>
            <a:endParaRPr lang="en-US" sz="1867" b="1" dirty="0">
              <a:solidFill>
                <a:schemeClr val="bg1"/>
              </a:solidFill>
            </a:endParaRPr>
          </a:p>
        </p:txBody>
      </p:sp>
      <p:sp>
        <p:nvSpPr>
          <p:cNvPr id="6" name="Google Shape;158;p17">
            <a:extLst>
              <a:ext uri="{FF2B5EF4-FFF2-40B4-BE49-F238E27FC236}">
                <a16:creationId xmlns:a16="http://schemas.microsoft.com/office/drawing/2014/main" id="{2F977053-90C0-55AC-D9FE-DA333C5AEBEB}"/>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a:solidFill>
                  <a:srgbClr val="FFFFFF"/>
                </a:solidFill>
              </a:rPr>
              <a:t>2</a:t>
            </a:r>
            <a:endParaRPr sz="1867" b="1">
              <a:solidFill>
                <a:srgbClr val="FFFFFF"/>
              </a:solidFill>
            </a:endParaRPr>
          </a:p>
        </p:txBody>
      </p:sp>
      <p:sp>
        <p:nvSpPr>
          <p:cNvPr id="8" name="Google Shape;159;p17">
            <a:extLst>
              <a:ext uri="{FF2B5EF4-FFF2-40B4-BE49-F238E27FC236}">
                <a16:creationId xmlns:a16="http://schemas.microsoft.com/office/drawing/2014/main" id="{9505C685-5216-7381-D000-FDE0C222FF08}"/>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rgbClr val="FFFFFF"/>
                </a:solidFill>
              </a:rPr>
              <a:t>3</a:t>
            </a:r>
            <a:endParaRPr sz="1867" b="1" dirty="0">
              <a:solidFill>
                <a:srgbClr val="FFFFFF"/>
              </a:solidFill>
            </a:endParaRPr>
          </a:p>
        </p:txBody>
      </p:sp>
      <p:sp>
        <p:nvSpPr>
          <p:cNvPr id="10" name="Google Shape;160;p17">
            <a:extLst>
              <a:ext uri="{FF2B5EF4-FFF2-40B4-BE49-F238E27FC236}">
                <a16:creationId xmlns:a16="http://schemas.microsoft.com/office/drawing/2014/main" id="{401DD19A-01BC-CA38-183B-2685C7A44295}"/>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4</a:t>
            </a:r>
            <a:endParaRPr sz="1867" b="1" dirty="0">
              <a:solidFill>
                <a:schemeClr val="bg1"/>
              </a:solidFill>
            </a:endParaRPr>
          </a:p>
        </p:txBody>
      </p:sp>
      <p:sp>
        <p:nvSpPr>
          <p:cNvPr id="12" name="Google Shape;161;p17">
            <a:extLst>
              <a:ext uri="{FF2B5EF4-FFF2-40B4-BE49-F238E27FC236}">
                <a16:creationId xmlns:a16="http://schemas.microsoft.com/office/drawing/2014/main" id="{5AAE9434-01D8-523B-6436-74C6721EA710}"/>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5</a:t>
            </a:r>
            <a:endParaRPr lang="en-US" sz="1867" b="1" dirty="0">
              <a:solidFill>
                <a:schemeClr val="bg1"/>
              </a:solidFill>
            </a:endParaRPr>
          </a:p>
        </p:txBody>
      </p:sp>
      <p:sp>
        <p:nvSpPr>
          <p:cNvPr id="2" name="Google Shape;155;p17">
            <a:extLst>
              <a:ext uri="{FF2B5EF4-FFF2-40B4-BE49-F238E27FC236}">
                <a16:creationId xmlns:a16="http://schemas.microsoft.com/office/drawing/2014/main" id="{61EADC04-AF90-8F41-177A-60333F4AC57A}"/>
              </a:ext>
            </a:extLst>
          </p:cNvPr>
          <p:cNvSpPr txBox="1"/>
          <p:nvPr/>
        </p:nvSpPr>
        <p:spPr>
          <a:xfrm>
            <a:off x="2421147" y="3479215"/>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200"/>
            </a:pPr>
            <a:r>
              <a:rPr lang="en-GB" sz="1333" b="1" dirty="0">
                <a:solidFill>
                  <a:schemeClr val="dk1"/>
                </a:solidFill>
                <a:latin typeface="Calibri"/>
                <a:ea typeface="Calibri"/>
                <a:cs typeface="Calibri"/>
                <a:sym typeface="Calibri"/>
              </a:rPr>
              <a:t>N</a:t>
            </a:r>
            <a:r>
              <a:rPr lang="en-GB" sz="1333" b="1" dirty="0">
                <a:solidFill>
                  <a:schemeClr val="dk1"/>
                </a:solidFill>
              </a:rPr>
              <a:t>ot AI</a:t>
            </a:r>
            <a:endParaRPr sz="1333" b="1" dirty="0">
              <a:solidFill>
                <a:schemeClr val="dk1"/>
              </a:solidFill>
              <a:latin typeface="Calibri"/>
              <a:ea typeface="Calibri"/>
              <a:cs typeface="Calibri"/>
              <a:sym typeface="Calibri"/>
            </a:endParaRPr>
          </a:p>
        </p:txBody>
      </p:sp>
      <p:sp>
        <p:nvSpPr>
          <p:cNvPr id="14" name="Google Shape;166;p17">
            <a:extLst>
              <a:ext uri="{FF2B5EF4-FFF2-40B4-BE49-F238E27FC236}">
                <a16:creationId xmlns:a16="http://schemas.microsoft.com/office/drawing/2014/main" id="{30FFA54E-C25B-9213-D23B-1B36E15FD13E}"/>
              </a:ext>
            </a:extLst>
          </p:cNvPr>
          <p:cNvSpPr txBox="1"/>
          <p:nvPr/>
        </p:nvSpPr>
        <p:spPr>
          <a:xfrm>
            <a:off x="3573467" y="3482233"/>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200"/>
            </a:pPr>
            <a:r>
              <a:rPr lang="en-GB" sz="1333" b="1" dirty="0">
                <a:solidFill>
                  <a:schemeClr val="dk1"/>
                </a:solidFill>
                <a:latin typeface="Calibri"/>
                <a:ea typeface="Calibri"/>
                <a:cs typeface="Calibri"/>
                <a:sym typeface="Calibri"/>
              </a:rPr>
              <a:t>Possibly</a:t>
            </a:r>
            <a:endParaRPr sz="1333" b="1" dirty="0">
              <a:solidFill>
                <a:schemeClr val="dk1"/>
              </a:solidFill>
              <a:latin typeface="Calibri"/>
              <a:ea typeface="Calibri"/>
              <a:cs typeface="Calibri"/>
              <a:sym typeface="Calibri"/>
            </a:endParaRPr>
          </a:p>
        </p:txBody>
      </p:sp>
      <p:sp>
        <p:nvSpPr>
          <p:cNvPr id="16" name="Google Shape;167;p17">
            <a:extLst>
              <a:ext uri="{FF2B5EF4-FFF2-40B4-BE49-F238E27FC236}">
                <a16:creationId xmlns:a16="http://schemas.microsoft.com/office/drawing/2014/main" id="{1441B484-563A-49A1-2FE8-B44F940E4581}"/>
              </a:ext>
            </a:extLst>
          </p:cNvPr>
          <p:cNvSpPr txBox="1"/>
          <p:nvPr/>
        </p:nvSpPr>
        <p:spPr>
          <a:xfrm>
            <a:off x="4937600" y="3473766"/>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1200"/>
            </a:pPr>
            <a:r>
              <a:rPr lang="en-GB" sz="1333" b="1" dirty="0">
                <a:solidFill>
                  <a:schemeClr val="dk1"/>
                </a:solidFill>
                <a:latin typeface="Calibri"/>
                <a:ea typeface="Calibri"/>
                <a:cs typeface="Calibri"/>
                <a:sym typeface="Calibri"/>
              </a:rPr>
              <a:t>Very</a:t>
            </a:r>
            <a:r>
              <a:rPr lang="en-GB" sz="1333" b="1" dirty="0">
                <a:solidFill>
                  <a:schemeClr val="dk1"/>
                </a:solidFill>
              </a:rPr>
              <a:t> sure</a:t>
            </a:r>
            <a:endParaRPr sz="1333" b="1" dirty="0">
              <a:solidFill>
                <a:schemeClr val="dk1"/>
              </a:solidFill>
              <a:latin typeface="Calibri"/>
              <a:ea typeface="Calibri"/>
              <a:cs typeface="Calibri"/>
              <a:sym typeface="Calibri"/>
            </a:endParaRPr>
          </a:p>
        </p:txBody>
      </p:sp>
      <p:sp>
        <p:nvSpPr>
          <p:cNvPr id="192" name="Google Shape;192;p18"/>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a:buClr>
                <a:schemeClr val="dk1"/>
              </a:buClr>
              <a:buSzPts val="1100"/>
            </a:pPr>
            <a:r>
              <a:rPr lang="en-GB" sz="1067">
                <a:solidFill>
                  <a:schemeClr val="lt1"/>
                </a:solidFill>
                <a:latin typeface="Arial"/>
                <a:ea typeface="Arial"/>
                <a:cs typeface="Arial"/>
                <a:sym typeface="Arial"/>
              </a:rPr>
              <a:t>Photo by </a:t>
            </a:r>
            <a:r>
              <a:rPr lang="en-GB" sz="1067" u="sng">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Sanket Mishra</a:t>
            </a:r>
            <a:r>
              <a:rPr lang="en-GB" sz="1067">
                <a:solidFill>
                  <a:schemeClr val="lt1"/>
                </a:solidFill>
                <a:latin typeface="Arial"/>
                <a:ea typeface="Arial"/>
                <a:cs typeface="Arial"/>
                <a:sym typeface="Arial"/>
              </a:rPr>
              <a:t> on </a:t>
            </a:r>
            <a:r>
              <a:rPr lang="en-GB" sz="1067" u="sng">
                <a:solidFill>
                  <a:schemeClr val="lt1"/>
                </a:solidFill>
                <a:latin typeface="Arial"/>
                <a:ea typeface="Arial"/>
                <a:cs typeface="Arial"/>
                <a:sym typeface="Arial"/>
                <a:hlinkClick r:id="rId5">
                  <a:extLst>
                    <a:ext uri="{A12FA001-AC4F-418D-AE19-62706E023703}">
                      <ahyp:hlinkClr xmlns:ahyp="http://schemas.microsoft.com/office/drawing/2018/hyperlinkcolor" val="tx"/>
                    </a:ext>
                  </a:extLst>
                </a:hlinkClick>
              </a:rPr>
              <a:t>Unsplash</a:t>
            </a:r>
            <a:endParaRPr sz="1067">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1">
          <a:extLst>
            <a:ext uri="{FF2B5EF4-FFF2-40B4-BE49-F238E27FC236}">
              <a16:creationId xmlns:a16="http://schemas.microsoft.com/office/drawing/2014/main" id="{133A2181-CA70-6A18-932D-4073C6333BDF}"/>
            </a:ext>
          </a:extLst>
        </p:cNvPr>
        <p:cNvGrpSpPr/>
        <p:nvPr/>
      </p:nvGrpSpPr>
      <p:grpSpPr>
        <a:xfrm>
          <a:off x="0" y="0"/>
          <a:ext cx="0" cy="0"/>
          <a:chOff x="0" y="0"/>
          <a:chExt cx="0" cy="0"/>
        </a:xfrm>
      </p:grpSpPr>
      <p:sp>
        <p:nvSpPr>
          <p:cNvPr id="172" name="Google Shape;172;p18">
            <a:extLst>
              <a:ext uri="{FF2B5EF4-FFF2-40B4-BE49-F238E27FC236}">
                <a16:creationId xmlns:a16="http://schemas.microsoft.com/office/drawing/2014/main" id="{C7FEA34B-0E2F-4BE0-8C03-D7EF842C271F}"/>
              </a:ext>
            </a:extLst>
          </p:cNvPr>
          <p:cNvSpPr txBox="1">
            <a:spLocks noGrp="1"/>
          </p:cNvSpPr>
          <p:nvPr>
            <p:ph type="title"/>
          </p:nvPr>
        </p:nvSpPr>
        <p:spPr>
          <a:xfrm>
            <a:off x="480000" y="0"/>
            <a:ext cx="7406400" cy="960000"/>
          </a:xfrm>
          <a:prstGeom prst="rect">
            <a:avLst/>
          </a:prstGeom>
          <a:noFill/>
          <a:ln>
            <a:noFill/>
          </a:ln>
        </p:spPr>
        <p:txBody>
          <a:bodyPr spcFirstLastPara="1" wrap="square" lIns="0" tIns="240000" rIns="0" bIns="240000" anchor="ctr" anchorCtr="0">
            <a:noAutofit/>
          </a:bodyPr>
          <a:lstStyle/>
          <a:p>
            <a:r>
              <a:rPr lang="en-GB" dirty="0"/>
              <a:t>Question 6 – Chatbot - answer</a:t>
            </a:r>
            <a:endParaRPr dirty="0"/>
          </a:p>
        </p:txBody>
      </p:sp>
      <p:sp>
        <p:nvSpPr>
          <p:cNvPr id="173" name="Google Shape;173;p18">
            <a:extLst>
              <a:ext uri="{FF2B5EF4-FFF2-40B4-BE49-F238E27FC236}">
                <a16:creationId xmlns:a16="http://schemas.microsoft.com/office/drawing/2014/main" id="{EE9D0CB7-491C-9A88-6B79-7F07DDC89946}"/>
              </a:ext>
            </a:extLst>
          </p:cNvPr>
          <p:cNvSpPr txBox="1">
            <a:spLocks noGrp="1"/>
          </p:cNvSpPr>
          <p:nvPr>
            <p:ph type="body" idx="1"/>
          </p:nvPr>
        </p:nvSpPr>
        <p:spPr>
          <a:xfrm>
            <a:off x="480000" y="960767"/>
            <a:ext cx="5496000" cy="661720"/>
          </a:xfrm>
          <a:prstGeom prst="rect">
            <a:avLst/>
          </a:prstGeom>
          <a:noFill/>
          <a:ln>
            <a:noFill/>
          </a:ln>
        </p:spPr>
        <p:txBody>
          <a:bodyPr spcFirstLastPara="1" wrap="square" lIns="0" tIns="0" rIns="0" bIns="0" anchor="t" anchorCtr="0">
            <a:spAutoFit/>
          </a:bodyPr>
          <a:lstStyle/>
          <a:p>
            <a:pPr marL="0" indent="0">
              <a:spcAft>
                <a:spcPts val="267"/>
              </a:spcAft>
              <a:buNone/>
            </a:pPr>
            <a:r>
              <a:rPr lang="en-GB" sz="2000" dirty="0"/>
              <a:t>Select from a scale of 1 to 5.</a:t>
            </a:r>
            <a:endParaRPr sz="2000" dirty="0"/>
          </a:p>
        </p:txBody>
      </p:sp>
      <p:grpSp>
        <p:nvGrpSpPr>
          <p:cNvPr id="174" name="Google Shape;174;p18">
            <a:extLst>
              <a:ext uri="{FF2B5EF4-FFF2-40B4-BE49-F238E27FC236}">
                <a16:creationId xmlns:a16="http://schemas.microsoft.com/office/drawing/2014/main" id="{CFA76501-0791-432D-B632-85D419713875}"/>
              </a:ext>
              <a:ext uri="{C183D7F6-B498-43B3-948B-1728B52AA6E4}">
                <adec:decorative xmlns:adec="http://schemas.microsoft.com/office/drawing/2017/decorative" val="1"/>
              </a:ext>
            </a:extLst>
          </p:cNvPr>
          <p:cNvGrpSpPr/>
          <p:nvPr/>
        </p:nvGrpSpPr>
        <p:grpSpPr>
          <a:xfrm>
            <a:off x="480000" y="1728000"/>
            <a:ext cx="7406400" cy="2232000"/>
            <a:chOff x="360000" y="2571750"/>
            <a:chExt cx="5554800" cy="1674000"/>
          </a:xfrm>
        </p:grpSpPr>
        <p:sp>
          <p:nvSpPr>
            <p:cNvPr id="175" name="Google Shape;175;p18">
              <a:extLst>
                <a:ext uri="{FF2B5EF4-FFF2-40B4-BE49-F238E27FC236}">
                  <a16:creationId xmlns:a16="http://schemas.microsoft.com/office/drawing/2014/main" id="{BF6A99AB-BD6F-D95B-71E3-5F4B38B73666}"/>
                </a:ext>
              </a:extLst>
            </p:cNvPr>
            <p:cNvSpPr/>
            <p:nvPr/>
          </p:nvSpPr>
          <p:spPr>
            <a:xfrm>
              <a:off x="360000" y="2571750"/>
              <a:ext cx="5554800" cy="1674000"/>
            </a:xfrm>
            <a:prstGeom prst="roundRect">
              <a:avLst>
                <a:gd name="adj" fmla="val 7304"/>
              </a:avLst>
            </a:prstGeom>
            <a:solidFill>
              <a:schemeClr val="accent5"/>
            </a:solidFill>
            <a:ln>
              <a:noFill/>
            </a:ln>
          </p:spPr>
          <p:txBody>
            <a:bodyPr spcFirstLastPara="1" wrap="square" lIns="121900" tIns="121900" rIns="121900" bIns="121900" anchor="ctr" anchorCtr="0">
              <a:noAutofit/>
            </a:bodyPr>
            <a:lstStyle/>
            <a:p>
              <a:pPr algn="ctr">
                <a:buClr>
                  <a:srgbClr val="000000"/>
                </a:buClr>
                <a:buSzPts val="1400"/>
              </a:pPr>
              <a:endParaRPr sz="1867">
                <a:solidFill>
                  <a:schemeClr val="lt1"/>
                </a:solidFill>
                <a:latin typeface="Arial"/>
                <a:ea typeface="Arial"/>
                <a:cs typeface="Arial"/>
                <a:sym typeface="Arial"/>
              </a:endParaRPr>
            </a:p>
          </p:txBody>
        </p:sp>
        <p:sp>
          <p:nvSpPr>
            <p:cNvPr id="176" name="Google Shape;176;p18">
              <a:extLst>
                <a:ext uri="{FF2B5EF4-FFF2-40B4-BE49-F238E27FC236}">
                  <a16:creationId xmlns:a16="http://schemas.microsoft.com/office/drawing/2014/main" id="{DA1A60BE-59D2-2F5A-E6FF-E55517533112}"/>
                </a:ext>
              </a:extLst>
            </p:cNvPr>
            <p:cNvSpPr txBox="1"/>
            <p:nvPr/>
          </p:nvSpPr>
          <p:spPr>
            <a:xfrm>
              <a:off x="360000" y="2571750"/>
              <a:ext cx="5554800" cy="842541"/>
            </a:xfrm>
            <a:prstGeom prst="rect">
              <a:avLst/>
            </a:prstGeom>
            <a:noFill/>
            <a:ln>
              <a:noFill/>
            </a:ln>
          </p:spPr>
          <p:txBody>
            <a:bodyPr spcFirstLastPara="1" wrap="square" lIns="480000" tIns="240000" rIns="480000" bIns="240000" anchor="t" anchorCtr="0">
              <a:spAutoFit/>
            </a:bodyPr>
            <a:lstStyle/>
            <a:p>
              <a:pPr>
                <a:lnSpc>
                  <a:spcPct val="115000"/>
                </a:lnSpc>
                <a:spcBef>
                  <a:spcPts val="2133"/>
                </a:spcBef>
                <a:spcAft>
                  <a:spcPts val="267"/>
                </a:spcAft>
                <a:buClr>
                  <a:srgbClr val="000000"/>
                </a:buClr>
                <a:buSzPts val="1400"/>
              </a:pPr>
              <a:r>
                <a:rPr lang="en-GB" sz="1867" b="1" dirty="0">
                  <a:latin typeface="Arial"/>
                  <a:ea typeface="Arial"/>
                  <a:cs typeface="Arial"/>
                  <a:sym typeface="Arial"/>
                </a:rPr>
                <a:t>Does a chatbot </a:t>
              </a:r>
              <a:r>
                <a:rPr lang="en-GB" sz="1870" b="1" dirty="0"/>
                <a:t>use</a:t>
              </a:r>
              <a:r>
                <a:rPr lang="en-GB" sz="1867" b="1" dirty="0">
                  <a:latin typeface="Arial"/>
                  <a:ea typeface="Arial"/>
                  <a:cs typeface="Arial"/>
                  <a:sym typeface="Arial"/>
                </a:rPr>
                <a:t> AI?</a:t>
              </a:r>
              <a:endParaRPr lang="en-US" sz="1867" b="1" dirty="0">
                <a:latin typeface="Arial"/>
                <a:ea typeface="Arial"/>
                <a:cs typeface="Arial"/>
              </a:endParaRPr>
            </a:p>
          </p:txBody>
        </p:sp>
      </p:grpSp>
      <p:pic>
        <p:nvPicPr>
          <p:cNvPr id="191" name="Google Shape;191;p18">
            <a:extLst>
              <a:ext uri="{FF2B5EF4-FFF2-40B4-BE49-F238E27FC236}">
                <a16:creationId xmlns:a16="http://schemas.microsoft.com/office/drawing/2014/main" id="{2A0A1CF8-4A11-12F3-0926-92958AAB0C81}"/>
              </a:ext>
              <a:ext uri="{C183D7F6-B498-43B3-948B-1728B52AA6E4}">
                <adec:decorative xmlns:adec="http://schemas.microsoft.com/office/drawing/2017/decorative" val="1"/>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088533" y="1728000"/>
            <a:ext cx="3585600" cy="4171200"/>
          </a:xfrm>
          <a:prstGeom prst="roundRect">
            <a:avLst>
              <a:gd name="adj" fmla="val 5679"/>
            </a:avLst>
          </a:prstGeom>
          <a:noFill/>
          <a:ln>
            <a:noFill/>
          </a:ln>
        </p:spPr>
      </p:pic>
      <p:sp>
        <p:nvSpPr>
          <p:cNvPr id="4" name="Google Shape;156;p17">
            <a:extLst>
              <a:ext uri="{FF2B5EF4-FFF2-40B4-BE49-F238E27FC236}">
                <a16:creationId xmlns:a16="http://schemas.microsoft.com/office/drawing/2014/main" id="{F083265B-C499-F808-7F3F-D730A7D1AEA9}"/>
              </a:ext>
            </a:extLst>
          </p:cNvPr>
          <p:cNvSpPr/>
          <p:nvPr/>
        </p:nvSpPr>
        <p:spPr>
          <a:xfrm>
            <a:off x="2571467" y="2764332"/>
            <a:ext cx="480000" cy="480000"/>
          </a:xfrm>
          <a:prstGeom prst="roundRect">
            <a:avLst>
              <a:gd name="adj" fmla="val 16667"/>
            </a:avLst>
          </a:prstGeom>
          <a:solidFill>
            <a:srgbClr val="CD0365"/>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1</a:t>
            </a:r>
            <a:endParaRPr lang="en-US" sz="1867" b="1" dirty="0">
              <a:solidFill>
                <a:schemeClr val="bg1"/>
              </a:solidFill>
            </a:endParaRPr>
          </a:p>
        </p:txBody>
      </p:sp>
      <p:sp>
        <p:nvSpPr>
          <p:cNvPr id="6" name="Google Shape;158;p17">
            <a:extLst>
              <a:ext uri="{FF2B5EF4-FFF2-40B4-BE49-F238E27FC236}">
                <a16:creationId xmlns:a16="http://schemas.microsoft.com/office/drawing/2014/main" id="{A5F9379E-7ACA-D66B-D503-FCF2B1EE1269}"/>
              </a:ext>
            </a:extLst>
          </p:cNvPr>
          <p:cNvSpPr/>
          <p:nvPr/>
        </p:nvSpPr>
        <p:spPr>
          <a:xfrm>
            <a:off x="3232800" y="2764332"/>
            <a:ext cx="480000" cy="480000"/>
          </a:xfrm>
          <a:prstGeom prst="roundRect">
            <a:avLst>
              <a:gd name="adj" fmla="val 16667"/>
            </a:avLst>
          </a:prstGeom>
          <a:solidFill>
            <a:srgbClr val="DD714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a:solidFill>
                  <a:srgbClr val="FFFFFF"/>
                </a:solidFill>
              </a:rPr>
              <a:t>2</a:t>
            </a:r>
            <a:endParaRPr sz="1867" b="1">
              <a:solidFill>
                <a:srgbClr val="FFFFFF"/>
              </a:solidFill>
            </a:endParaRPr>
          </a:p>
        </p:txBody>
      </p:sp>
      <p:sp>
        <p:nvSpPr>
          <p:cNvPr id="8" name="Google Shape;159;p17">
            <a:extLst>
              <a:ext uri="{FF2B5EF4-FFF2-40B4-BE49-F238E27FC236}">
                <a16:creationId xmlns:a16="http://schemas.microsoft.com/office/drawing/2014/main" id="{0C082C65-2659-C42C-F60E-41FCD68A2361}"/>
              </a:ext>
            </a:extLst>
          </p:cNvPr>
          <p:cNvSpPr/>
          <p:nvPr/>
        </p:nvSpPr>
        <p:spPr>
          <a:xfrm>
            <a:off x="3894133" y="2764332"/>
            <a:ext cx="480000" cy="480000"/>
          </a:xfrm>
          <a:prstGeom prst="roundRect">
            <a:avLst>
              <a:gd name="adj" fmla="val 16667"/>
            </a:avLst>
          </a:prstGeom>
          <a:solidFill>
            <a:srgbClr val="CA6E1A"/>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rgbClr val="FFFFFF"/>
                </a:solidFill>
              </a:rPr>
              <a:t>3</a:t>
            </a:r>
            <a:endParaRPr sz="1867" b="1" dirty="0">
              <a:solidFill>
                <a:srgbClr val="FFFFFF"/>
              </a:solidFill>
            </a:endParaRPr>
          </a:p>
        </p:txBody>
      </p:sp>
      <p:sp>
        <p:nvSpPr>
          <p:cNvPr id="10" name="Google Shape;160;p17">
            <a:extLst>
              <a:ext uri="{FF2B5EF4-FFF2-40B4-BE49-F238E27FC236}">
                <a16:creationId xmlns:a16="http://schemas.microsoft.com/office/drawing/2014/main" id="{E287644F-360C-5022-837B-F6E9D6596F8C}"/>
              </a:ext>
            </a:extLst>
          </p:cNvPr>
          <p:cNvSpPr/>
          <p:nvPr/>
        </p:nvSpPr>
        <p:spPr>
          <a:xfrm>
            <a:off x="4555467" y="2764332"/>
            <a:ext cx="480000" cy="480000"/>
          </a:xfrm>
          <a:prstGeom prst="roundRect">
            <a:avLst>
              <a:gd name="adj" fmla="val 16667"/>
            </a:avLst>
          </a:prstGeom>
          <a:solidFill>
            <a:srgbClr val="00A000"/>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4</a:t>
            </a:r>
            <a:endParaRPr sz="1867" b="1" dirty="0">
              <a:solidFill>
                <a:schemeClr val="bg1"/>
              </a:solidFill>
            </a:endParaRPr>
          </a:p>
        </p:txBody>
      </p:sp>
      <p:sp>
        <p:nvSpPr>
          <p:cNvPr id="12" name="Google Shape;161;p17">
            <a:extLst>
              <a:ext uri="{FF2B5EF4-FFF2-40B4-BE49-F238E27FC236}">
                <a16:creationId xmlns:a16="http://schemas.microsoft.com/office/drawing/2014/main" id="{4F9E35B3-B51C-AD7B-10E2-AB0311654BC2}"/>
              </a:ext>
            </a:extLst>
          </p:cNvPr>
          <p:cNvSpPr/>
          <p:nvPr/>
        </p:nvSpPr>
        <p:spPr>
          <a:xfrm>
            <a:off x="5216800" y="2764332"/>
            <a:ext cx="480000" cy="480000"/>
          </a:xfrm>
          <a:prstGeom prst="roundRect">
            <a:avLst>
              <a:gd name="adj" fmla="val 16667"/>
            </a:avLst>
          </a:prstGeom>
          <a:solidFill>
            <a:srgbClr val="227C4E"/>
          </a:solidFill>
          <a:ln w="28575" cap="flat" cmpd="sng">
            <a:noFill/>
            <a:prstDash val="solid"/>
            <a:round/>
            <a:headEnd type="none" w="sm" len="sm"/>
            <a:tailEnd type="none" w="sm" len="sm"/>
          </a:ln>
        </p:spPr>
        <p:txBody>
          <a:bodyPr spcFirstLastPara="1" wrap="square" lIns="0" tIns="113133" rIns="0" bIns="113133"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400"/>
            </a:pPr>
            <a:r>
              <a:rPr lang="en-GB" sz="1867" b="1" dirty="0">
                <a:solidFill>
                  <a:schemeClr val="bg1"/>
                </a:solidFill>
              </a:rPr>
              <a:t>5</a:t>
            </a:r>
            <a:endParaRPr lang="en-US" sz="1867" b="1" dirty="0">
              <a:solidFill>
                <a:schemeClr val="bg1"/>
              </a:solidFill>
            </a:endParaRPr>
          </a:p>
        </p:txBody>
      </p:sp>
      <p:sp>
        <p:nvSpPr>
          <p:cNvPr id="11" name="Google Shape;155;p17">
            <a:extLst>
              <a:ext uri="{FF2B5EF4-FFF2-40B4-BE49-F238E27FC236}">
                <a16:creationId xmlns:a16="http://schemas.microsoft.com/office/drawing/2014/main" id="{21E2B335-185E-774D-9480-BA3AF12A8449}"/>
              </a:ext>
            </a:extLst>
          </p:cNvPr>
          <p:cNvSpPr txBox="1"/>
          <p:nvPr/>
        </p:nvSpPr>
        <p:spPr>
          <a:xfrm>
            <a:off x="2453043" y="3413935"/>
            <a:ext cx="10384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SzPts val="1200"/>
            </a:pPr>
            <a:r>
              <a:rPr lang="en-GB" sz="1333" b="1" dirty="0">
                <a:solidFill>
                  <a:schemeClr val="dk1"/>
                </a:solidFill>
                <a:latin typeface="Calibri"/>
                <a:ea typeface="Calibri"/>
                <a:cs typeface="Calibri"/>
                <a:sym typeface="Calibri"/>
              </a:rPr>
              <a:t>N</a:t>
            </a:r>
            <a:r>
              <a:rPr lang="en-GB" sz="1333" b="1" dirty="0">
                <a:solidFill>
                  <a:schemeClr val="dk1"/>
                </a:solidFill>
              </a:rPr>
              <a:t>ot AI</a:t>
            </a:r>
            <a:endParaRPr sz="1333" b="1" dirty="0">
              <a:solidFill>
                <a:schemeClr val="dk1"/>
              </a:solidFill>
              <a:latin typeface="Calibri"/>
              <a:ea typeface="Calibri"/>
              <a:cs typeface="Calibri"/>
              <a:sym typeface="Calibri"/>
            </a:endParaRPr>
          </a:p>
        </p:txBody>
      </p:sp>
      <p:sp>
        <p:nvSpPr>
          <p:cNvPr id="13" name="Google Shape;166;p17">
            <a:extLst>
              <a:ext uri="{FF2B5EF4-FFF2-40B4-BE49-F238E27FC236}">
                <a16:creationId xmlns:a16="http://schemas.microsoft.com/office/drawing/2014/main" id="{237AAF06-4BFC-9001-6D7E-A4FEE3D5A167}"/>
              </a:ext>
            </a:extLst>
          </p:cNvPr>
          <p:cNvSpPr txBox="1"/>
          <p:nvPr/>
        </p:nvSpPr>
        <p:spPr>
          <a:xfrm>
            <a:off x="3585029" y="3413935"/>
            <a:ext cx="1162000"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SzPts val="1200"/>
            </a:pPr>
            <a:r>
              <a:rPr lang="en-GB" sz="1333" b="1" dirty="0">
                <a:solidFill>
                  <a:schemeClr val="dk1"/>
                </a:solidFill>
                <a:latin typeface="Calibri"/>
                <a:ea typeface="Calibri"/>
                <a:cs typeface="Calibri"/>
                <a:sym typeface="Calibri"/>
              </a:rPr>
              <a:t>Possibly AI</a:t>
            </a:r>
            <a:endParaRPr sz="1333" b="1" dirty="0">
              <a:solidFill>
                <a:schemeClr val="dk1"/>
              </a:solidFill>
              <a:latin typeface="Calibri"/>
              <a:ea typeface="Calibri"/>
              <a:cs typeface="Calibri"/>
              <a:sym typeface="Calibri"/>
            </a:endParaRPr>
          </a:p>
        </p:txBody>
      </p:sp>
      <p:sp>
        <p:nvSpPr>
          <p:cNvPr id="15" name="Google Shape;167;p17">
            <a:extLst>
              <a:ext uri="{FF2B5EF4-FFF2-40B4-BE49-F238E27FC236}">
                <a16:creationId xmlns:a16="http://schemas.microsoft.com/office/drawing/2014/main" id="{1778FAA1-880E-70F0-DBDB-4928861F7EA2}"/>
              </a:ext>
            </a:extLst>
          </p:cNvPr>
          <p:cNvSpPr txBox="1"/>
          <p:nvPr/>
        </p:nvSpPr>
        <p:spPr>
          <a:xfrm>
            <a:off x="4969496" y="3408486"/>
            <a:ext cx="1261221" cy="205121"/>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buSzPts val="1200"/>
            </a:pPr>
            <a:r>
              <a:rPr lang="en-GB" sz="1333" b="1" dirty="0">
                <a:solidFill>
                  <a:schemeClr val="dk1"/>
                </a:solidFill>
                <a:latin typeface="Calibri"/>
                <a:ea typeface="Calibri"/>
                <a:cs typeface="Calibri"/>
                <a:sym typeface="Calibri"/>
              </a:rPr>
              <a:t>Very</a:t>
            </a:r>
            <a:r>
              <a:rPr lang="en-GB" sz="1333" b="1" dirty="0">
                <a:solidFill>
                  <a:schemeClr val="dk1"/>
                </a:solidFill>
              </a:rPr>
              <a:t> sure it’s AI</a:t>
            </a:r>
            <a:endParaRPr sz="1333" b="1" dirty="0">
              <a:solidFill>
                <a:schemeClr val="dk1"/>
              </a:solidFill>
              <a:latin typeface="Calibri"/>
              <a:ea typeface="Calibri"/>
              <a:cs typeface="Calibri"/>
              <a:sym typeface="Calibri"/>
            </a:endParaRPr>
          </a:p>
        </p:txBody>
      </p:sp>
      <p:sp>
        <p:nvSpPr>
          <p:cNvPr id="3" name="Google Shape;220;p19">
            <a:extLst>
              <a:ext uri="{FF2B5EF4-FFF2-40B4-BE49-F238E27FC236}">
                <a16:creationId xmlns:a16="http://schemas.microsoft.com/office/drawing/2014/main" id="{2A493682-0E72-FB88-55BA-15E0EBBB0184}"/>
              </a:ext>
            </a:extLst>
          </p:cNvPr>
          <p:cNvSpPr txBox="1"/>
          <p:nvPr/>
        </p:nvSpPr>
        <p:spPr>
          <a:xfrm>
            <a:off x="480200" y="4377800"/>
            <a:ext cx="7406400" cy="1343600"/>
          </a:xfrm>
          <a:prstGeom prst="rect">
            <a:avLst/>
          </a:prstGeom>
          <a:noFill/>
          <a:ln>
            <a:noFill/>
          </a:ln>
        </p:spPr>
        <p:txBody>
          <a:bodyPr spcFirstLastPara="1" wrap="square" lIns="480000" tIns="240000" rIns="480000" bIns="240000" anchor="ctr" anchorCtr="0">
            <a:noAutofit/>
          </a:bodyPr>
          <a:lstStyle/>
          <a:p>
            <a:pPr>
              <a:lnSpc>
                <a:spcPct val="115000"/>
              </a:lnSpc>
              <a:spcBef>
                <a:spcPts val="2133"/>
              </a:spcBef>
              <a:spcAft>
                <a:spcPts val="267"/>
              </a:spcAft>
              <a:buClr>
                <a:srgbClr val="000000"/>
              </a:buClr>
              <a:buSzPts val="1400"/>
            </a:pPr>
            <a:r>
              <a:rPr lang="en-GB" sz="1867" b="1" u="sng" dirty="0">
                <a:latin typeface="Arial"/>
                <a:ea typeface="Arial"/>
                <a:cs typeface="Arial"/>
                <a:sym typeface="Arial"/>
              </a:rPr>
              <a:t>Most, but not all</a:t>
            </a:r>
            <a:r>
              <a:rPr lang="en-GB" sz="1867" b="1" dirty="0">
                <a:latin typeface="Arial"/>
                <a:ea typeface="Arial"/>
                <a:cs typeface="Arial"/>
                <a:sym typeface="Arial"/>
              </a:rPr>
              <a:t>, chatbots use GenAI to generate outputs based on large sets of data of text, images and sounds from the World Wide Web.</a:t>
            </a:r>
            <a:endParaRPr lang="en-US" sz="1867" b="1" dirty="0">
              <a:latin typeface="Arial"/>
              <a:ea typeface="Arial"/>
              <a:cs typeface="Arial"/>
            </a:endParaRPr>
          </a:p>
        </p:txBody>
      </p:sp>
      <p:grpSp>
        <p:nvGrpSpPr>
          <p:cNvPr id="5" name="Google Shape;218;p19">
            <a:extLst>
              <a:ext uri="{FF2B5EF4-FFF2-40B4-BE49-F238E27FC236}">
                <a16:creationId xmlns:a16="http://schemas.microsoft.com/office/drawing/2014/main" id="{B879D08A-9AB1-A454-83C4-D2F8B2331D6E}"/>
              </a:ext>
              <a:ext uri="{C183D7F6-B498-43B3-948B-1728B52AA6E4}">
                <adec:decorative xmlns:adec="http://schemas.microsoft.com/office/drawing/2017/decorative" val="1"/>
              </a:ext>
            </a:extLst>
          </p:cNvPr>
          <p:cNvGrpSpPr/>
          <p:nvPr/>
        </p:nvGrpSpPr>
        <p:grpSpPr>
          <a:xfrm>
            <a:off x="480000" y="4200000"/>
            <a:ext cx="7406600" cy="1699200"/>
            <a:chOff x="360000" y="3150000"/>
            <a:chExt cx="5554950" cy="1274400"/>
          </a:xfrm>
        </p:grpSpPr>
        <p:sp>
          <p:nvSpPr>
            <p:cNvPr id="7" name="Google Shape;219;p19">
              <a:extLst>
                <a:ext uri="{FF2B5EF4-FFF2-40B4-BE49-F238E27FC236}">
                  <a16:creationId xmlns:a16="http://schemas.microsoft.com/office/drawing/2014/main" id="{C7CCEA3E-D540-3E27-AACF-C4F6FD829A93}"/>
                </a:ext>
              </a:extLst>
            </p:cNvPr>
            <p:cNvSpPr/>
            <p:nvPr/>
          </p:nvSpPr>
          <p:spPr>
            <a:xfrm>
              <a:off x="360000" y="3150000"/>
              <a:ext cx="5554800" cy="1274400"/>
            </a:xfrm>
            <a:prstGeom prst="roundRect">
              <a:avLst>
                <a:gd name="adj" fmla="val 7304"/>
              </a:avLst>
            </a:prstGeom>
            <a:solidFill>
              <a:schemeClr val="lt1"/>
            </a:solidFill>
            <a:ln>
              <a:noFill/>
            </a:ln>
            <a:effectLst>
              <a:outerShdw blurRad="57150" algn="bl" rotWithShape="0">
                <a:srgbClr val="000000">
                  <a:alpha val="49803"/>
                </a:srgbClr>
              </a:outerShdw>
            </a:effectLst>
          </p:spPr>
          <p:txBody>
            <a:bodyPr spcFirstLastPara="1" wrap="square" lIns="121900" tIns="121900" rIns="121900" bIns="121900" anchor="ctr" anchorCtr="0">
              <a:noAutofit/>
            </a:bodyPr>
            <a:lstStyle/>
            <a:p>
              <a:pPr algn="ctr">
                <a:buClr>
                  <a:srgbClr val="000000"/>
                </a:buClr>
                <a:buSzPts val="1400"/>
              </a:pPr>
              <a:endParaRPr sz="1867">
                <a:solidFill>
                  <a:schemeClr val="lt1"/>
                </a:solidFill>
                <a:latin typeface="Arial"/>
                <a:ea typeface="Arial"/>
                <a:cs typeface="Arial"/>
                <a:sym typeface="Arial"/>
              </a:endParaRPr>
            </a:p>
          </p:txBody>
        </p:sp>
        <p:sp>
          <p:nvSpPr>
            <p:cNvPr id="9" name="Google Shape;220;p19">
              <a:extLst>
                <a:ext uri="{FF2B5EF4-FFF2-40B4-BE49-F238E27FC236}">
                  <a16:creationId xmlns:a16="http://schemas.microsoft.com/office/drawing/2014/main" id="{852FF7C9-AE9E-7DCD-AD83-F5EC2F4C0D45}"/>
                </a:ext>
              </a:extLst>
            </p:cNvPr>
            <p:cNvSpPr txBox="1"/>
            <p:nvPr/>
          </p:nvSpPr>
          <p:spPr>
            <a:xfrm>
              <a:off x="360150" y="3283350"/>
              <a:ext cx="5554800" cy="1007700"/>
            </a:xfrm>
            <a:prstGeom prst="rect">
              <a:avLst/>
            </a:prstGeom>
            <a:noFill/>
            <a:ln>
              <a:noFill/>
            </a:ln>
          </p:spPr>
          <p:txBody>
            <a:bodyPr spcFirstLastPara="1" wrap="square" lIns="480000" tIns="240000" rIns="480000" bIns="240000" anchor="ctr" anchorCtr="0">
              <a:noAutofit/>
            </a:bodyPr>
            <a:lstStyle/>
            <a:p>
              <a:pPr>
                <a:lnSpc>
                  <a:spcPct val="115000"/>
                </a:lnSpc>
                <a:spcBef>
                  <a:spcPts val="2133"/>
                </a:spcBef>
                <a:spcAft>
                  <a:spcPts val="267"/>
                </a:spcAft>
                <a:buClr>
                  <a:srgbClr val="000000"/>
                </a:buClr>
                <a:buSzPts val="1400"/>
              </a:pPr>
              <a:r>
                <a:rPr lang="en-GB" sz="1867" b="1" dirty="0">
                  <a:latin typeface="Arial"/>
                  <a:ea typeface="Arial"/>
                  <a:cs typeface="Arial"/>
                  <a:sym typeface="Arial"/>
                </a:rPr>
                <a:t>Most, but not all, </a:t>
              </a:r>
              <a:r>
                <a:rPr lang="en-GB" sz="1867" dirty="0">
                  <a:latin typeface="Arial"/>
                  <a:ea typeface="Arial"/>
                  <a:cs typeface="Arial"/>
                  <a:sym typeface="Arial"/>
                </a:rPr>
                <a:t>chatbots use GenAI to generate outputs based on large sets of data of text, images, and sounds from the World Wide Web.</a:t>
              </a:r>
              <a:endParaRPr lang="en-US" sz="1867" dirty="0">
                <a:latin typeface="Arial"/>
                <a:ea typeface="Arial"/>
                <a:cs typeface="Arial"/>
              </a:endParaRPr>
            </a:p>
          </p:txBody>
        </p:sp>
      </p:grpSp>
      <p:sp>
        <p:nvSpPr>
          <p:cNvPr id="192" name="Google Shape;192;p18">
            <a:extLst>
              <a:ext uri="{FF2B5EF4-FFF2-40B4-BE49-F238E27FC236}">
                <a16:creationId xmlns:a16="http://schemas.microsoft.com/office/drawing/2014/main" id="{0D52A3B4-7961-9632-FCC0-5C3D4A9DE22C}"/>
              </a:ext>
            </a:extLst>
          </p:cNvPr>
          <p:cNvSpPr txBox="1"/>
          <p:nvPr/>
        </p:nvSpPr>
        <p:spPr>
          <a:xfrm>
            <a:off x="8128000" y="5899167"/>
            <a:ext cx="3585600" cy="480000"/>
          </a:xfrm>
          <a:prstGeom prst="rect">
            <a:avLst/>
          </a:prstGeom>
          <a:noFill/>
          <a:ln>
            <a:noFill/>
          </a:ln>
        </p:spPr>
        <p:txBody>
          <a:bodyPr spcFirstLastPara="1" wrap="square" lIns="0" tIns="121900" rIns="0" bIns="121900" anchor="ctr" anchorCtr="0">
            <a:noAutofit/>
          </a:bodyPr>
          <a:lstStyle/>
          <a:p>
            <a:pPr algn="r">
              <a:buClr>
                <a:schemeClr val="dk1"/>
              </a:buClr>
              <a:buSzPts val="1100"/>
            </a:pPr>
            <a:r>
              <a:rPr lang="en-GB" sz="1067" dirty="0">
                <a:solidFill>
                  <a:schemeClr val="lt1"/>
                </a:solidFill>
                <a:latin typeface="Arial"/>
                <a:ea typeface="Arial"/>
                <a:cs typeface="Arial"/>
                <a:sym typeface="Arial"/>
              </a:rPr>
              <a:t>Photo by </a:t>
            </a:r>
            <a:r>
              <a:rPr lang="en-GB" sz="1067" u="sng" dirty="0">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Sanket Mishra</a:t>
            </a:r>
            <a:r>
              <a:rPr lang="en-GB" sz="1067" dirty="0">
                <a:solidFill>
                  <a:schemeClr val="lt1"/>
                </a:solidFill>
                <a:latin typeface="Arial"/>
                <a:ea typeface="Arial"/>
                <a:cs typeface="Arial"/>
                <a:sym typeface="Arial"/>
              </a:rPr>
              <a:t> on </a:t>
            </a:r>
            <a:r>
              <a:rPr lang="en-GB" sz="1067" u="sng" dirty="0">
                <a:solidFill>
                  <a:schemeClr val="lt1"/>
                </a:solidFill>
                <a:latin typeface="Arial"/>
                <a:ea typeface="Arial"/>
                <a:cs typeface="Arial"/>
                <a:sym typeface="Arial"/>
                <a:hlinkClick r:id="rId5">
                  <a:extLst>
                    <a:ext uri="{A12FA001-AC4F-418D-AE19-62706E023703}">
                      <ahyp:hlinkClr xmlns:ahyp="http://schemas.microsoft.com/office/drawing/2018/hyperlinkcolor" val="tx"/>
                    </a:ext>
                  </a:extLst>
                </a:hlinkClick>
              </a:rPr>
              <a:t>Unsplash</a:t>
            </a:r>
            <a:endParaRPr sz="1067"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726623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pic>
        <p:nvPicPr>
          <p:cNvPr id="543" name="Google Shape;543;p3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140553" y="1010754"/>
            <a:ext cx="3585600" cy="4877133"/>
          </a:xfrm>
          <a:prstGeom prst="rect">
            <a:avLst/>
          </a:prstGeom>
          <a:noFill/>
          <a:ln>
            <a:noFill/>
          </a:ln>
        </p:spPr>
      </p:pic>
      <p:sp>
        <p:nvSpPr>
          <p:cNvPr id="544" name="Google Shape;544;p32"/>
          <p:cNvSpPr txBox="1">
            <a:spLocks noGrp="1"/>
          </p:cNvSpPr>
          <p:nvPr>
            <p:ph type="title"/>
          </p:nvPr>
        </p:nvSpPr>
        <p:spPr>
          <a:xfrm>
            <a:off x="2199931" y="14872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Anthropomorphism</a:t>
            </a:r>
            <a:endParaRPr dirty="0">
              <a:solidFill>
                <a:schemeClr val="tx1"/>
              </a:solidFill>
            </a:endParaRPr>
          </a:p>
        </p:txBody>
      </p:sp>
      <p:sp>
        <p:nvSpPr>
          <p:cNvPr id="545" name="Google Shape;545;p32"/>
          <p:cNvSpPr txBox="1">
            <a:spLocks noGrp="1"/>
          </p:cNvSpPr>
          <p:nvPr>
            <p:ph type="body" idx="1"/>
          </p:nvPr>
        </p:nvSpPr>
        <p:spPr>
          <a:xfrm>
            <a:off x="633233" y="1782967"/>
            <a:ext cx="5462767" cy="4938400"/>
          </a:xfrm>
          <a:prstGeom prst="rect">
            <a:avLst/>
          </a:prstGeom>
          <a:noFill/>
          <a:ln>
            <a:noFill/>
          </a:ln>
        </p:spPr>
        <p:txBody>
          <a:bodyPr spcFirstLastPara="1" wrap="square" lIns="0" tIns="0" rIns="0" bIns="0" anchor="t" anchorCtr="0">
            <a:noAutofit/>
          </a:bodyPr>
          <a:lstStyle/>
          <a:p>
            <a:pPr marL="0" indent="0">
              <a:buSzPts val="1100"/>
              <a:buNone/>
            </a:pPr>
            <a:r>
              <a:rPr lang="en-GB" sz="2400" dirty="0"/>
              <a:t>Anthropomorphism is pronounced</a:t>
            </a:r>
            <a:br>
              <a:rPr lang="en-GB" sz="2400" dirty="0"/>
            </a:br>
            <a:r>
              <a:rPr lang="en-GB" sz="2400" b="1" dirty="0" err="1"/>
              <a:t>an·thruh·puh·maw·fuh·zm</a:t>
            </a:r>
            <a:r>
              <a:rPr lang="en-GB" sz="2400" b="1" dirty="0"/>
              <a:t>.</a:t>
            </a:r>
          </a:p>
          <a:p>
            <a:pPr marL="0" indent="0">
              <a:buSzPts val="1100"/>
              <a:buNone/>
            </a:pPr>
            <a:endParaRPr sz="2400" b="1" dirty="0"/>
          </a:p>
          <a:p>
            <a:pPr marL="0" indent="0">
              <a:lnSpc>
                <a:spcPct val="114999"/>
              </a:lnSpc>
              <a:buNone/>
            </a:pPr>
            <a:r>
              <a:rPr lang="en-GB" sz="2400" dirty="0"/>
              <a:t>Anthropomorphism is when humans </a:t>
            </a:r>
            <a:r>
              <a:rPr lang="en-US" sz="2400" dirty="0">
                <a:solidFill>
                  <a:srgbClr val="242424"/>
                </a:solidFill>
              </a:rPr>
              <a:t>give human qualities to things which are non-human such as saying a robot is sad or a chatbot is friendly.</a:t>
            </a:r>
            <a:endParaRPr lang="en-GB" sz="2400" dirty="0"/>
          </a:p>
        </p:txBody>
      </p:sp>
      <p:sp>
        <p:nvSpPr>
          <p:cNvPr id="2" name="Rounded Rectangle 1">
            <a:extLst>
              <a:ext uri="{FF2B5EF4-FFF2-40B4-BE49-F238E27FC236}">
                <a16:creationId xmlns:a16="http://schemas.microsoft.com/office/drawing/2014/main" id="{8871F832-C475-3F38-7835-F1285BFB2A51}"/>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3" name="Google Shape;93;p4">
            <a:extLst>
              <a:ext uri="{FF2B5EF4-FFF2-40B4-BE49-F238E27FC236}">
                <a16:creationId xmlns:a16="http://schemas.microsoft.com/office/drawing/2014/main" id="{21997889-6049-0CC3-452D-D035431B0D63}"/>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2">
          <a:extLst>
            <a:ext uri="{FF2B5EF4-FFF2-40B4-BE49-F238E27FC236}">
              <a16:creationId xmlns:a16="http://schemas.microsoft.com/office/drawing/2014/main" id="{6B6DA77D-F873-1FC4-A18B-725CBE684C23}"/>
            </a:ext>
          </a:extLst>
        </p:cNvPr>
        <p:cNvGrpSpPr/>
        <p:nvPr/>
      </p:nvGrpSpPr>
      <p:grpSpPr>
        <a:xfrm>
          <a:off x="0" y="0"/>
          <a:ext cx="0" cy="0"/>
          <a:chOff x="0" y="0"/>
          <a:chExt cx="0" cy="0"/>
        </a:xfrm>
      </p:grpSpPr>
      <p:sp>
        <p:nvSpPr>
          <p:cNvPr id="544" name="Google Shape;544;p32">
            <a:extLst>
              <a:ext uri="{FF2B5EF4-FFF2-40B4-BE49-F238E27FC236}">
                <a16:creationId xmlns:a16="http://schemas.microsoft.com/office/drawing/2014/main" id="{7D70D74F-86BB-B4F3-CFE9-51C190A1B400}"/>
              </a:ext>
            </a:extLst>
          </p:cNvPr>
          <p:cNvSpPr txBox="1">
            <a:spLocks noGrp="1"/>
          </p:cNvSpPr>
          <p:nvPr>
            <p:ph type="title"/>
          </p:nvPr>
        </p:nvSpPr>
        <p:spPr>
          <a:xfrm>
            <a:off x="2402467" y="25798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Examples of anthropomorphic phrases</a:t>
            </a:r>
            <a:endParaRPr dirty="0">
              <a:solidFill>
                <a:schemeClr val="tx1"/>
              </a:solidFill>
            </a:endParaRPr>
          </a:p>
        </p:txBody>
      </p:sp>
      <p:sp>
        <p:nvSpPr>
          <p:cNvPr id="545" name="Google Shape;545;p32">
            <a:extLst>
              <a:ext uri="{FF2B5EF4-FFF2-40B4-BE49-F238E27FC236}">
                <a16:creationId xmlns:a16="http://schemas.microsoft.com/office/drawing/2014/main" id="{9459B563-5B8F-888D-EF5F-92F7F838812B}"/>
              </a:ext>
            </a:extLst>
          </p:cNvPr>
          <p:cNvSpPr txBox="1">
            <a:spLocks noGrp="1"/>
          </p:cNvSpPr>
          <p:nvPr>
            <p:ph type="body" idx="1"/>
          </p:nvPr>
        </p:nvSpPr>
        <p:spPr>
          <a:xfrm>
            <a:off x="504188" y="1592219"/>
            <a:ext cx="10859227" cy="3373072"/>
          </a:xfrm>
          <a:prstGeom prst="rect">
            <a:avLst/>
          </a:prstGeom>
          <a:noFill/>
          <a:ln>
            <a:noFill/>
          </a:ln>
        </p:spPr>
        <p:txBody>
          <a:bodyPr spcFirstLastPara="1" wrap="square" lIns="0" tIns="0" rIns="0" bIns="0" anchor="t" anchorCtr="0">
            <a:noAutofit/>
          </a:bodyPr>
          <a:lstStyle/>
          <a:p>
            <a:pPr fontAlgn="base"/>
            <a:r>
              <a:rPr lang="en-GB" sz="2800" dirty="0"/>
              <a:t>My smartwatch knows when I am running or cycling.</a:t>
            </a:r>
          </a:p>
          <a:p>
            <a:r>
              <a:rPr lang="en-GB" sz="2800" dirty="0"/>
              <a:t>My laptop is being stubborn today.</a:t>
            </a:r>
          </a:p>
          <a:p>
            <a:r>
              <a:rPr lang="en-GB" sz="2800" dirty="0"/>
              <a:t>The AI system is intelligent and creative.</a:t>
            </a:r>
          </a:p>
          <a:p>
            <a:pPr marL="186262" indent="0">
              <a:buNone/>
            </a:pPr>
            <a:r>
              <a:rPr lang="en-GB" sz="2800" b="1" dirty="0"/>
              <a:t>Can you identify the words that suggest human qualities?</a:t>
            </a:r>
          </a:p>
          <a:p>
            <a:pPr marL="186262" indent="0">
              <a:buNone/>
            </a:pPr>
            <a:endParaRPr lang="en-GB" sz="1000" b="1" dirty="0"/>
          </a:p>
        </p:txBody>
      </p:sp>
      <p:sp>
        <p:nvSpPr>
          <p:cNvPr id="4" name="Rounded Rectangle 3">
            <a:extLst>
              <a:ext uri="{FF2B5EF4-FFF2-40B4-BE49-F238E27FC236}">
                <a16:creationId xmlns:a16="http://schemas.microsoft.com/office/drawing/2014/main" id="{7FBD2AB6-6DE4-C889-A0CF-3F655A72A7DB}"/>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5" name="Google Shape;93;p4">
            <a:extLst>
              <a:ext uri="{FF2B5EF4-FFF2-40B4-BE49-F238E27FC236}">
                <a16:creationId xmlns:a16="http://schemas.microsoft.com/office/drawing/2014/main" id="{E4755C75-C7EA-C082-D290-DBEA10D467E5}"/>
              </a:ext>
              <a:ext uri="{C183D7F6-B498-43B3-948B-1728B52AA6E4}">
                <adec:decorative xmlns:adec="http://schemas.microsoft.com/office/drawing/2017/decorative" val="1"/>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Tree>
    <p:extLst>
      <p:ext uri="{BB962C8B-B14F-4D97-AF65-F5344CB8AC3E}">
        <p14:creationId xmlns:p14="http://schemas.microsoft.com/office/powerpoint/2010/main" val="9898605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42">
          <a:extLst>
            <a:ext uri="{FF2B5EF4-FFF2-40B4-BE49-F238E27FC236}">
              <a16:creationId xmlns:a16="http://schemas.microsoft.com/office/drawing/2014/main" id="{65F9301A-2085-1117-37DB-DE2B86058B34}"/>
            </a:ext>
          </a:extLst>
        </p:cNvPr>
        <p:cNvGrpSpPr/>
        <p:nvPr/>
      </p:nvGrpSpPr>
      <p:grpSpPr>
        <a:xfrm>
          <a:off x="0" y="0"/>
          <a:ext cx="0" cy="0"/>
          <a:chOff x="0" y="0"/>
          <a:chExt cx="0" cy="0"/>
        </a:xfrm>
      </p:grpSpPr>
      <p:sp>
        <p:nvSpPr>
          <p:cNvPr id="544" name="Google Shape;544;p32">
            <a:extLst>
              <a:ext uri="{FF2B5EF4-FFF2-40B4-BE49-F238E27FC236}">
                <a16:creationId xmlns:a16="http://schemas.microsoft.com/office/drawing/2014/main" id="{E0AFC158-CCCA-AACF-2A29-9B0E2F76BD7C}"/>
              </a:ext>
            </a:extLst>
          </p:cNvPr>
          <p:cNvSpPr txBox="1">
            <a:spLocks noGrp="1"/>
          </p:cNvSpPr>
          <p:nvPr>
            <p:ph type="title"/>
          </p:nvPr>
        </p:nvSpPr>
        <p:spPr>
          <a:xfrm>
            <a:off x="2402467" y="25798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Examples of anthropomorphic phrases – words identified</a:t>
            </a:r>
            <a:endParaRPr dirty="0">
              <a:solidFill>
                <a:schemeClr val="tx1"/>
              </a:solidFill>
            </a:endParaRPr>
          </a:p>
        </p:txBody>
      </p:sp>
      <p:sp>
        <p:nvSpPr>
          <p:cNvPr id="545" name="Google Shape;545;p32">
            <a:extLst>
              <a:ext uri="{FF2B5EF4-FFF2-40B4-BE49-F238E27FC236}">
                <a16:creationId xmlns:a16="http://schemas.microsoft.com/office/drawing/2014/main" id="{37CD9A93-CBF4-A42B-0D83-AFC747EA7649}"/>
              </a:ext>
            </a:extLst>
          </p:cNvPr>
          <p:cNvSpPr txBox="1">
            <a:spLocks noGrp="1"/>
          </p:cNvSpPr>
          <p:nvPr>
            <p:ph type="body" idx="1"/>
          </p:nvPr>
        </p:nvSpPr>
        <p:spPr>
          <a:xfrm>
            <a:off x="504188" y="1592219"/>
            <a:ext cx="10859227" cy="3373072"/>
          </a:xfrm>
          <a:prstGeom prst="rect">
            <a:avLst/>
          </a:prstGeom>
          <a:noFill/>
          <a:ln>
            <a:noFill/>
          </a:ln>
        </p:spPr>
        <p:txBody>
          <a:bodyPr spcFirstLastPara="1" wrap="square" lIns="0" tIns="0" rIns="0" bIns="0" anchor="t" anchorCtr="0">
            <a:noAutofit/>
          </a:bodyPr>
          <a:lstStyle/>
          <a:p>
            <a:pPr fontAlgn="base"/>
            <a:r>
              <a:rPr lang="en-GB" sz="2800" dirty="0"/>
              <a:t>My smartwatch </a:t>
            </a:r>
            <a:r>
              <a:rPr lang="en-GB" sz="2800" b="1" dirty="0">
                <a:solidFill>
                  <a:srgbClr val="CC0364"/>
                </a:solidFill>
              </a:rPr>
              <a:t>knows</a:t>
            </a:r>
            <a:r>
              <a:rPr lang="en-GB" sz="2800" dirty="0"/>
              <a:t> when I am running or cycling.</a:t>
            </a:r>
          </a:p>
          <a:p>
            <a:r>
              <a:rPr lang="en-GB" sz="2800" dirty="0"/>
              <a:t>My laptop is </a:t>
            </a:r>
            <a:r>
              <a:rPr lang="en-GB" sz="2800" b="1" dirty="0">
                <a:solidFill>
                  <a:srgbClr val="CC0364"/>
                </a:solidFill>
              </a:rPr>
              <a:t>being stubborn </a:t>
            </a:r>
            <a:r>
              <a:rPr lang="en-GB" sz="2800" dirty="0"/>
              <a:t>today.</a:t>
            </a:r>
          </a:p>
          <a:p>
            <a:r>
              <a:rPr lang="en-GB" sz="2800" dirty="0"/>
              <a:t>The AI system </a:t>
            </a:r>
            <a:r>
              <a:rPr lang="en-GB" sz="2800" b="1" dirty="0">
                <a:solidFill>
                  <a:srgbClr val="CC0364"/>
                </a:solidFill>
              </a:rPr>
              <a:t>is intelligent and creative</a:t>
            </a:r>
            <a:r>
              <a:rPr lang="en-GB" sz="2800" dirty="0"/>
              <a:t>.</a:t>
            </a:r>
          </a:p>
          <a:p>
            <a:pPr marL="186262" indent="0">
              <a:buNone/>
            </a:pPr>
            <a:r>
              <a:rPr lang="en-GB" sz="2800" b="1" dirty="0"/>
              <a:t>Can you identify the words that suggest human qualities?</a:t>
            </a:r>
          </a:p>
          <a:p>
            <a:pPr marL="186262" indent="0">
              <a:buNone/>
            </a:pPr>
            <a:endParaRPr lang="en-GB" sz="1000" b="1" dirty="0"/>
          </a:p>
          <a:p>
            <a:pPr marL="186262" indent="0">
              <a:buNone/>
            </a:pPr>
            <a:r>
              <a:rPr lang="en-GB" sz="2400" i="1" dirty="0"/>
              <a:t>Implying that machines can have human qualities devalues the things that are specific to the human experience, like emotions and creativity.</a:t>
            </a:r>
          </a:p>
        </p:txBody>
      </p:sp>
      <p:sp>
        <p:nvSpPr>
          <p:cNvPr id="4" name="Rounded Rectangle 3">
            <a:extLst>
              <a:ext uri="{FF2B5EF4-FFF2-40B4-BE49-F238E27FC236}">
                <a16:creationId xmlns:a16="http://schemas.microsoft.com/office/drawing/2014/main" id="{0477975F-FA59-BA21-E96A-F0E9714DA278}"/>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5" name="Google Shape;93;p4">
            <a:extLst>
              <a:ext uri="{FF2B5EF4-FFF2-40B4-BE49-F238E27FC236}">
                <a16:creationId xmlns:a16="http://schemas.microsoft.com/office/drawing/2014/main" id="{BDE12B1F-0409-22C1-B74E-4E8C571A1E56}"/>
              </a:ext>
              <a:ext uri="{C183D7F6-B498-43B3-948B-1728B52AA6E4}">
                <adec:decorative xmlns:adec="http://schemas.microsoft.com/office/drawing/2017/decorative" val="1"/>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Tree>
    <p:extLst>
      <p:ext uri="{BB962C8B-B14F-4D97-AF65-F5344CB8AC3E}">
        <p14:creationId xmlns:p14="http://schemas.microsoft.com/office/powerpoint/2010/main" val="1837828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42">
          <a:extLst>
            <a:ext uri="{FF2B5EF4-FFF2-40B4-BE49-F238E27FC236}">
              <a16:creationId xmlns:a16="http://schemas.microsoft.com/office/drawing/2014/main" id="{D7665C1D-3E91-8B50-EE65-12B200485595}"/>
            </a:ext>
          </a:extLst>
        </p:cNvPr>
        <p:cNvGrpSpPr/>
        <p:nvPr/>
      </p:nvGrpSpPr>
      <p:grpSpPr>
        <a:xfrm>
          <a:off x="0" y="0"/>
          <a:ext cx="0" cy="0"/>
          <a:chOff x="0" y="0"/>
          <a:chExt cx="0" cy="0"/>
        </a:xfrm>
      </p:grpSpPr>
      <p:sp>
        <p:nvSpPr>
          <p:cNvPr id="6" name="Rounded Rectangle 5">
            <a:extLst>
              <a:ext uri="{FF2B5EF4-FFF2-40B4-BE49-F238E27FC236}">
                <a16:creationId xmlns:a16="http://schemas.microsoft.com/office/drawing/2014/main" id="{421BFC90-270B-9F34-5B76-0905714912CC}"/>
              </a:ext>
              <a:ext uri="{C183D7F6-B498-43B3-948B-1728B52AA6E4}">
                <adec:decorative xmlns:adec="http://schemas.microsoft.com/office/drawing/2017/decorative" val="1"/>
              </a:ext>
            </a:extLst>
          </p:cNvPr>
          <p:cNvSpPr/>
          <p:nvPr/>
        </p:nvSpPr>
        <p:spPr>
          <a:xfrm>
            <a:off x="504188" y="329158"/>
            <a:ext cx="1723197" cy="785540"/>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7" name="Google Shape;93;p4">
            <a:extLst>
              <a:ext uri="{FF2B5EF4-FFF2-40B4-BE49-F238E27FC236}">
                <a16:creationId xmlns:a16="http://schemas.microsoft.com/office/drawing/2014/main" id="{0E498847-B700-F4F3-3221-64AA07093C67}"/>
              </a:ext>
            </a:extLst>
          </p:cNvPr>
          <p:cNvSpPr/>
          <p:nvPr/>
        </p:nvSpPr>
        <p:spPr>
          <a:xfrm>
            <a:off x="679270" y="257983"/>
            <a:ext cx="1548116"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E7645C"/>
                </a:solidFill>
                <a:latin typeface="Arial"/>
                <a:ea typeface="Arial"/>
                <a:cs typeface="Arial"/>
                <a:sym typeface="Arial"/>
              </a:rPr>
              <a:t>Create</a:t>
            </a:r>
            <a:endParaRPr sz="3200" kern="0">
              <a:solidFill>
                <a:srgbClr val="E7645C"/>
              </a:solidFill>
              <a:latin typeface="Arial"/>
              <a:ea typeface="Arial"/>
              <a:cs typeface="Arial"/>
              <a:sym typeface="Arial"/>
            </a:endParaRPr>
          </a:p>
        </p:txBody>
      </p:sp>
      <p:sp>
        <p:nvSpPr>
          <p:cNvPr id="544" name="Google Shape;544;p32">
            <a:extLst>
              <a:ext uri="{FF2B5EF4-FFF2-40B4-BE49-F238E27FC236}">
                <a16:creationId xmlns:a16="http://schemas.microsoft.com/office/drawing/2014/main" id="{AC29D5C4-C690-2D97-89FC-FD17FBB4F487}"/>
              </a:ext>
            </a:extLst>
          </p:cNvPr>
          <p:cNvSpPr txBox="1">
            <a:spLocks noGrp="1"/>
          </p:cNvSpPr>
          <p:nvPr>
            <p:ph type="title"/>
          </p:nvPr>
        </p:nvSpPr>
        <p:spPr>
          <a:xfrm>
            <a:off x="2402467" y="25798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Anthropomorphism activity</a:t>
            </a:r>
            <a:endParaRPr dirty="0">
              <a:solidFill>
                <a:schemeClr val="tx1"/>
              </a:solidFill>
            </a:endParaRPr>
          </a:p>
        </p:txBody>
      </p:sp>
      <p:sp>
        <p:nvSpPr>
          <p:cNvPr id="545" name="Google Shape;545;p32">
            <a:extLst>
              <a:ext uri="{FF2B5EF4-FFF2-40B4-BE49-F238E27FC236}">
                <a16:creationId xmlns:a16="http://schemas.microsoft.com/office/drawing/2014/main" id="{E754EE50-AB48-D86B-65DF-93715F870071}"/>
              </a:ext>
            </a:extLst>
          </p:cNvPr>
          <p:cNvSpPr txBox="1">
            <a:spLocks noGrp="1"/>
          </p:cNvSpPr>
          <p:nvPr>
            <p:ph type="body" idx="1"/>
          </p:nvPr>
        </p:nvSpPr>
        <p:spPr>
          <a:xfrm>
            <a:off x="480000" y="1114698"/>
            <a:ext cx="11207812" cy="2204591"/>
          </a:xfrm>
          <a:prstGeom prst="rect">
            <a:avLst/>
          </a:prstGeom>
          <a:noFill/>
          <a:ln>
            <a:noFill/>
          </a:ln>
        </p:spPr>
        <p:txBody>
          <a:bodyPr spcFirstLastPara="1" wrap="square" lIns="0" tIns="0" rIns="0" bIns="0" anchor="t" anchorCtr="0">
            <a:noAutofit/>
          </a:bodyPr>
          <a:lstStyle/>
          <a:p>
            <a:pPr marL="0" indent="0">
              <a:buSzPts val="1100"/>
              <a:buNone/>
            </a:pPr>
            <a:r>
              <a:rPr lang="en-GB" sz="2000" dirty="0"/>
              <a:t>Use the Anthropomorphism quiz worksheet to describe technology in terms of how it actually works, rather than referring to it as if it has human qualities.</a:t>
            </a:r>
            <a:endParaRPr sz="2000" dirty="0"/>
          </a:p>
          <a:p>
            <a:pPr marL="0" indent="0">
              <a:buSzPts val="1100"/>
              <a:buNone/>
            </a:pPr>
            <a:r>
              <a:rPr lang="en-GB" sz="2000" dirty="0"/>
              <a:t>Use words such as input, process, output, and trained rather than help, make, recognise/recognize, and learn.</a:t>
            </a:r>
            <a:endParaRPr sz="2000" dirty="0"/>
          </a:p>
          <a:p>
            <a:pPr marL="0" indent="0">
              <a:spcAft>
                <a:spcPts val="267"/>
              </a:spcAft>
              <a:buNone/>
            </a:pPr>
            <a:r>
              <a:rPr lang="en-GB" sz="2000" dirty="0"/>
              <a:t>Avoid words such as sees, understands, or learns.</a:t>
            </a:r>
          </a:p>
        </p:txBody>
      </p:sp>
      <p:sp>
        <p:nvSpPr>
          <p:cNvPr id="3" name="Google Shape;545;p32">
            <a:extLst>
              <a:ext uri="{FF2B5EF4-FFF2-40B4-BE49-F238E27FC236}">
                <a16:creationId xmlns:a16="http://schemas.microsoft.com/office/drawing/2014/main" id="{E1E832F6-73FC-49CD-C6D4-80D955B9E09A}"/>
              </a:ext>
            </a:extLst>
          </p:cNvPr>
          <p:cNvSpPr txBox="1">
            <a:spLocks/>
          </p:cNvSpPr>
          <p:nvPr/>
        </p:nvSpPr>
        <p:spPr>
          <a:xfrm>
            <a:off x="504188" y="3795233"/>
            <a:ext cx="5496000" cy="273360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1pPr>
            <a:lvl2pPr marL="914400" marR="0" lvl="1" indent="-304800" algn="l" rtl="0">
              <a:lnSpc>
                <a:spcPct val="90000"/>
              </a:lnSpc>
              <a:spcBef>
                <a:spcPts val="1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1600"/>
              </a:spcBef>
              <a:spcAft>
                <a:spcPts val="80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pPr marL="0" indent="0" defTabSz="1219170">
              <a:spcBef>
                <a:spcPts val="2133"/>
              </a:spcBef>
              <a:spcAft>
                <a:spcPts val="267"/>
              </a:spcAft>
              <a:buClr>
                <a:srgbClr val="000000"/>
              </a:buClr>
              <a:buNone/>
            </a:pPr>
            <a:r>
              <a:rPr lang="en-GB" sz="2000" b="1" kern="0" dirty="0">
                <a:solidFill>
                  <a:srgbClr val="000000"/>
                </a:solidFill>
              </a:rPr>
              <a:t>Example: </a:t>
            </a:r>
          </a:p>
          <a:p>
            <a:pPr marL="0" indent="0" defTabSz="1219170">
              <a:spcBef>
                <a:spcPts val="2133"/>
              </a:spcBef>
              <a:spcAft>
                <a:spcPts val="267"/>
              </a:spcAft>
              <a:buClr>
                <a:srgbClr val="000000"/>
              </a:buClr>
              <a:buNone/>
            </a:pPr>
            <a:r>
              <a:rPr lang="en-GB" sz="2000" kern="0" dirty="0">
                <a:solidFill>
                  <a:srgbClr val="000000"/>
                </a:solidFill>
              </a:rPr>
              <a:t>The AI system thinks this image is a cat.     </a:t>
            </a:r>
          </a:p>
          <a:p>
            <a:pPr marL="0" indent="0" defTabSz="1219170">
              <a:spcBef>
                <a:spcPts val="2133"/>
              </a:spcBef>
              <a:spcAft>
                <a:spcPts val="267"/>
              </a:spcAft>
              <a:buClr>
                <a:srgbClr val="000000"/>
              </a:buClr>
              <a:buNone/>
            </a:pPr>
            <a:r>
              <a:rPr lang="en-GB" sz="2000" kern="0" dirty="0">
                <a:solidFill>
                  <a:srgbClr val="000000"/>
                </a:solidFill>
              </a:rPr>
              <a:t>Update to: The AI system classified the image as a cat with a certain probability.</a:t>
            </a:r>
            <a:br>
              <a:rPr lang="en-GB" sz="1867" kern="0" dirty="0">
                <a:solidFill>
                  <a:srgbClr val="000000"/>
                </a:solidFill>
              </a:rPr>
            </a:br>
            <a:endParaRPr lang="en-GB" sz="1867" kern="0" dirty="0">
              <a:solidFill>
                <a:srgbClr val="000000"/>
              </a:solidFill>
            </a:endParaRPr>
          </a:p>
        </p:txBody>
      </p:sp>
      <p:pic>
        <p:nvPicPr>
          <p:cNvPr id="543" name="Google Shape;543;p32">
            <a:extLst>
              <a:ext uri="{FF2B5EF4-FFF2-40B4-BE49-F238E27FC236}">
                <a16:creationId xmlns:a16="http://schemas.microsoft.com/office/drawing/2014/main" id="{BAF90DF5-F2FF-CE23-9BD8-55AE3FF1A19B}"/>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133891" y="3614060"/>
            <a:ext cx="3585600" cy="2521981"/>
          </a:xfrm>
          <a:prstGeom prst="rect">
            <a:avLst/>
          </a:prstGeom>
          <a:noFill/>
          <a:ln>
            <a:noFill/>
          </a:ln>
        </p:spPr>
      </p:pic>
    </p:spTree>
    <p:extLst>
      <p:ext uri="{BB962C8B-B14F-4D97-AF65-F5344CB8AC3E}">
        <p14:creationId xmlns:p14="http://schemas.microsoft.com/office/powerpoint/2010/main" val="37343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4" name="Google Shape;124;p14"/>
          <p:cNvSpPr txBox="1">
            <a:spLocks noGrp="1"/>
          </p:cNvSpPr>
          <p:nvPr>
            <p:ph type="title"/>
          </p:nvPr>
        </p:nvSpPr>
        <p:spPr>
          <a:xfrm>
            <a:off x="2227385" y="25798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Recap learning</a:t>
            </a:r>
            <a:endParaRPr dirty="0">
              <a:solidFill>
                <a:schemeClr val="tx1"/>
              </a:solidFill>
            </a:endParaRPr>
          </a:p>
        </p:txBody>
      </p:sp>
      <p:sp>
        <p:nvSpPr>
          <p:cNvPr id="126" name="Google Shape;126;p14"/>
          <p:cNvSpPr txBox="1">
            <a:spLocks noGrp="1"/>
          </p:cNvSpPr>
          <p:nvPr>
            <p:ph type="body" idx="1"/>
          </p:nvPr>
        </p:nvSpPr>
        <p:spPr>
          <a:xfrm>
            <a:off x="504189" y="1114697"/>
            <a:ext cx="11145511" cy="1356600"/>
          </a:xfrm>
          <a:prstGeom prst="rect">
            <a:avLst/>
          </a:prstGeom>
          <a:noFill/>
          <a:ln>
            <a:noFill/>
          </a:ln>
        </p:spPr>
        <p:txBody>
          <a:bodyPr spcFirstLastPara="1" wrap="square" lIns="0" tIns="0" rIns="0" bIns="0" anchor="t" anchorCtr="0">
            <a:noAutofit/>
          </a:bodyPr>
          <a:lstStyle/>
          <a:p>
            <a:pPr marL="0" indent="0">
              <a:lnSpc>
                <a:spcPct val="114999"/>
              </a:lnSpc>
              <a:buNone/>
            </a:pPr>
            <a:r>
              <a:rPr lang="en-GB" sz="1870" dirty="0">
                <a:solidFill>
                  <a:srgbClr val="000000"/>
                </a:solidFill>
              </a:rPr>
              <a:t>An </a:t>
            </a:r>
            <a:r>
              <a:rPr lang="en-GB" sz="1870" b="1" dirty="0">
                <a:solidFill>
                  <a:srgbClr val="000000"/>
                </a:solidFill>
              </a:rPr>
              <a:t>AI system </a:t>
            </a:r>
            <a:r>
              <a:rPr lang="en-GB" sz="1870" dirty="0">
                <a:solidFill>
                  <a:srgbClr val="000000"/>
                </a:solidFill>
              </a:rPr>
              <a:t>is a collection of technologies – </a:t>
            </a:r>
            <a:r>
              <a:rPr lang="en-GB" sz="1870" dirty="0"/>
              <a:t>software, data, and hardware – that work together using AI to generate outputs or predictions. Although AI systems appear to behave like humans, they are machines made by humans. They do not have human experiences or emotions.</a:t>
            </a:r>
          </a:p>
          <a:p>
            <a:pPr marL="0" indent="0">
              <a:lnSpc>
                <a:spcPct val="114999"/>
              </a:lnSpc>
              <a:buNone/>
            </a:pPr>
            <a:r>
              <a:rPr lang="en-GB" b="1" dirty="0"/>
              <a:t>			</a:t>
            </a:r>
            <a:r>
              <a:rPr lang="en-GB" sz="2400" b="1" dirty="0"/>
              <a:t>Examples of AI systems:</a:t>
            </a:r>
          </a:p>
          <a:p>
            <a:pPr marL="0" indent="0">
              <a:lnSpc>
                <a:spcPct val="114999"/>
              </a:lnSpc>
              <a:buNone/>
            </a:pPr>
            <a:endParaRPr lang="en-GB" dirty="0"/>
          </a:p>
          <a:p>
            <a:pPr marL="0" indent="0">
              <a:lnSpc>
                <a:spcPct val="114999"/>
              </a:lnSpc>
              <a:spcAft>
                <a:spcPts val="267"/>
              </a:spcAft>
              <a:buNone/>
            </a:pPr>
            <a:endParaRPr lang="en-GB" dirty="0"/>
          </a:p>
          <a:p>
            <a:pPr marL="0" indent="0">
              <a:lnSpc>
                <a:spcPct val="114999"/>
              </a:lnSpc>
              <a:spcAft>
                <a:spcPts val="267"/>
              </a:spcAft>
              <a:buNone/>
            </a:pPr>
            <a:br>
              <a:rPr lang="en-US" dirty="0"/>
            </a:br>
            <a:endParaRPr lang="en-US" dirty="0"/>
          </a:p>
        </p:txBody>
      </p:sp>
      <p:pic>
        <p:nvPicPr>
          <p:cNvPr id="2" name="Picture 1">
            <a:extLst>
              <a:ext uri="{FF2B5EF4-FFF2-40B4-BE49-F238E27FC236}">
                <a16:creationId xmlns:a16="http://schemas.microsoft.com/office/drawing/2014/main" id="{68FFA875-920F-8FB0-ED25-C20A1078F6F3}"/>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1193165" y="4653348"/>
            <a:ext cx="2369820" cy="1666845"/>
          </a:xfrm>
          <a:prstGeom prst="rect">
            <a:avLst/>
          </a:prstGeom>
        </p:spPr>
      </p:pic>
      <p:sp>
        <p:nvSpPr>
          <p:cNvPr id="3" name="Google Shape;126;p14">
            <a:extLst>
              <a:ext uri="{FF2B5EF4-FFF2-40B4-BE49-F238E27FC236}">
                <a16:creationId xmlns:a16="http://schemas.microsoft.com/office/drawing/2014/main" id="{AD0E6294-4F09-F0D2-FE61-94780F195E13}"/>
              </a:ext>
            </a:extLst>
          </p:cNvPr>
          <p:cNvSpPr txBox="1">
            <a:spLocks/>
          </p:cNvSpPr>
          <p:nvPr/>
        </p:nvSpPr>
        <p:spPr>
          <a:xfrm>
            <a:off x="661436" y="2914801"/>
            <a:ext cx="4642560" cy="1862987"/>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1pPr>
            <a:lvl2pPr marL="914400" marR="0" lvl="1" indent="-304800" algn="l" rtl="0">
              <a:lnSpc>
                <a:spcPct val="90000"/>
              </a:lnSpc>
              <a:spcBef>
                <a:spcPts val="1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1600"/>
              </a:spcBef>
              <a:spcAft>
                <a:spcPts val="80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pPr marL="0" indent="0" defTabSz="1219170">
              <a:spcBef>
                <a:spcPts val="2133"/>
              </a:spcBef>
              <a:buClr>
                <a:srgbClr val="000000"/>
              </a:buClr>
              <a:buNone/>
            </a:pPr>
            <a:r>
              <a:rPr lang="en-GB" sz="1867" b="1" kern="0" dirty="0">
                <a:solidFill>
                  <a:srgbClr val="000000"/>
                </a:solidFill>
              </a:rPr>
              <a:t>Generative AI (GenAI</a:t>
            </a:r>
            <a:r>
              <a:rPr lang="en-GB" sz="1867" kern="0" dirty="0">
                <a:solidFill>
                  <a:srgbClr val="000000"/>
                </a:solidFill>
              </a:rPr>
              <a:t>) is a </a:t>
            </a:r>
            <a:r>
              <a:rPr lang="en-US" sz="1867" kern="0" dirty="0">
                <a:solidFill>
                  <a:srgbClr val="000000"/>
                </a:solidFill>
              </a:rPr>
              <a:t>type of AI that generates text, still or moving images, or sounds, usually from a written question or ‘prompt’. Example: chatbot.</a:t>
            </a:r>
            <a:br>
              <a:rPr lang="en-US" sz="1867" kern="0" dirty="0">
                <a:solidFill>
                  <a:srgbClr val="000000"/>
                </a:solidFill>
              </a:rPr>
            </a:br>
            <a:endParaRPr lang="en-US" sz="1867" kern="0" dirty="0">
              <a:solidFill>
                <a:srgbClr val="000000"/>
              </a:solidFill>
            </a:endParaRPr>
          </a:p>
        </p:txBody>
      </p:sp>
      <p:sp>
        <p:nvSpPr>
          <p:cNvPr id="4" name="Google Shape;126;p14">
            <a:extLst>
              <a:ext uri="{FF2B5EF4-FFF2-40B4-BE49-F238E27FC236}">
                <a16:creationId xmlns:a16="http://schemas.microsoft.com/office/drawing/2014/main" id="{A3747086-F3D1-D7EB-2658-7644F006AD3A}"/>
              </a:ext>
            </a:extLst>
          </p:cNvPr>
          <p:cNvSpPr txBox="1">
            <a:spLocks/>
          </p:cNvSpPr>
          <p:nvPr/>
        </p:nvSpPr>
        <p:spPr>
          <a:xfrm>
            <a:off x="6673590" y="2914802"/>
            <a:ext cx="4509929" cy="183250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17500" algn="l" rtl="0">
              <a:lnSpc>
                <a:spcPct val="115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1pPr>
            <a:lvl2pPr marL="914400" marR="0" lvl="1" indent="-304800" algn="l" rtl="0">
              <a:lnSpc>
                <a:spcPct val="90000"/>
              </a:lnSpc>
              <a:spcBef>
                <a:spcPts val="16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2pPr>
            <a:lvl3pPr marL="1371600" marR="0" lvl="2"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3pPr>
            <a:lvl4pPr marL="1828800" marR="0" lvl="3"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6pPr>
            <a:lvl7pPr marL="3200400" marR="0" lvl="6"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7pPr>
            <a:lvl8pPr marL="3657600" marR="0" lvl="7" indent="-314325" algn="l" rtl="0">
              <a:lnSpc>
                <a:spcPct val="90000"/>
              </a:lnSpc>
              <a:spcBef>
                <a:spcPts val="1600"/>
              </a:spcBef>
              <a:spcAft>
                <a:spcPts val="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8pPr>
            <a:lvl9pPr marL="4114800" marR="0" lvl="8" indent="-314325" algn="l" rtl="0">
              <a:lnSpc>
                <a:spcPct val="90000"/>
              </a:lnSpc>
              <a:spcBef>
                <a:spcPts val="1600"/>
              </a:spcBef>
              <a:spcAft>
                <a:spcPts val="800"/>
              </a:spcAft>
              <a:buClr>
                <a:schemeClr val="dk1"/>
              </a:buClr>
              <a:buSzPts val="1350"/>
              <a:buFont typeface="Arial"/>
              <a:buChar char="•"/>
              <a:defRPr sz="1350" b="0" i="0" u="none" strike="noStrike" cap="none">
                <a:solidFill>
                  <a:schemeClr val="dk1"/>
                </a:solidFill>
                <a:latin typeface="Calibri"/>
                <a:ea typeface="Calibri"/>
                <a:cs typeface="Calibri"/>
                <a:sym typeface="Calibri"/>
              </a:defRPr>
            </a:lvl9pPr>
          </a:lstStyle>
          <a:p>
            <a:pPr marL="0" indent="0" defTabSz="1219170">
              <a:spcBef>
                <a:spcPts val="2133"/>
              </a:spcBef>
              <a:buClr>
                <a:srgbClr val="000000"/>
              </a:buClr>
              <a:buSzPts val="1100"/>
              <a:buNone/>
            </a:pPr>
            <a:r>
              <a:rPr lang="en-GB" sz="1867" b="1" kern="0" dirty="0">
                <a:solidFill>
                  <a:srgbClr val="000000"/>
                </a:solidFill>
              </a:rPr>
              <a:t>Machine learning (ML) </a:t>
            </a:r>
            <a:r>
              <a:rPr lang="en-GB" sz="1867" kern="0" dirty="0">
                <a:solidFill>
                  <a:srgbClr val="000000"/>
                </a:solidFill>
              </a:rPr>
              <a:t>is a type of AI where computers can learn from and make decisions based on data. Example: fitness tracker.</a:t>
            </a:r>
          </a:p>
          <a:p>
            <a:pPr marL="0" indent="0" defTabSz="1219170">
              <a:lnSpc>
                <a:spcPct val="114999"/>
              </a:lnSpc>
              <a:spcBef>
                <a:spcPts val="2133"/>
              </a:spcBef>
              <a:spcAft>
                <a:spcPts val="267"/>
              </a:spcAft>
              <a:buClr>
                <a:srgbClr val="000000"/>
              </a:buClr>
              <a:buNone/>
            </a:pPr>
            <a:endParaRPr lang="en-GB" sz="1867" kern="0" dirty="0">
              <a:solidFill>
                <a:srgbClr val="000000"/>
              </a:solidFill>
            </a:endParaRPr>
          </a:p>
          <a:p>
            <a:pPr marL="0" indent="0" defTabSz="1219170">
              <a:lnSpc>
                <a:spcPct val="114999"/>
              </a:lnSpc>
              <a:spcBef>
                <a:spcPts val="2133"/>
              </a:spcBef>
              <a:spcAft>
                <a:spcPts val="267"/>
              </a:spcAft>
              <a:buClr>
                <a:srgbClr val="000000"/>
              </a:buClr>
              <a:buNone/>
            </a:pPr>
            <a:br>
              <a:rPr lang="en-US" sz="1867" kern="0" dirty="0">
                <a:solidFill>
                  <a:srgbClr val="000000"/>
                </a:solidFill>
              </a:rPr>
            </a:br>
            <a:endParaRPr lang="en-US" sz="1867" kern="0" dirty="0">
              <a:solidFill>
                <a:srgbClr val="000000"/>
              </a:solidFill>
            </a:endParaRPr>
          </a:p>
        </p:txBody>
      </p:sp>
      <p:pic>
        <p:nvPicPr>
          <p:cNvPr id="5" name="Picture 4">
            <a:extLst>
              <a:ext uri="{FF2B5EF4-FFF2-40B4-BE49-F238E27FC236}">
                <a16:creationId xmlns:a16="http://schemas.microsoft.com/office/drawing/2014/main" id="{F0E2F621-497C-3394-3C81-EB99BE6179E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93136" y="4592527"/>
            <a:ext cx="1927525" cy="1727667"/>
          </a:xfrm>
          <a:prstGeom prst="rect">
            <a:avLst/>
          </a:prstGeom>
        </p:spPr>
      </p:pic>
      <p:sp>
        <p:nvSpPr>
          <p:cNvPr id="8" name="Rounded Rectangle 7">
            <a:extLst>
              <a:ext uri="{FF2B5EF4-FFF2-40B4-BE49-F238E27FC236}">
                <a16:creationId xmlns:a16="http://schemas.microsoft.com/office/drawing/2014/main" id="{95B2EFDA-8639-EEA9-C37B-E9C29B1A9C76}"/>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9" name="Google Shape;93;p4">
            <a:extLst>
              <a:ext uri="{FF2B5EF4-FFF2-40B4-BE49-F238E27FC236}">
                <a16:creationId xmlns:a16="http://schemas.microsoft.com/office/drawing/2014/main" id="{E35D4DC3-C59F-F421-5A99-B006A5B0673C}"/>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uiExpand="1" build="p"/>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60" name="Google Shape;560;p34"/>
          <p:cNvSpPr txBox="1">
            <a:spLocks noGrp="1"/>
          </p:cNvSpPr>
          <p:nvPr>
            <p:ph type="title"/>
          </p:nvPr>
        </p:nvSpPr>
        <p:spPr>
          <a:xfrm>
            <a:off x="2227385" y="25798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Reflect on your learning</a:t>
            </a:r>
            <a:endParaRPr dirty="0">
              <a:solidFill>
                <a:schemeClr val="tx1"/>
              </a:solidFill>
            </a:endParaRPr>
          </a:p>
        </p:txBody>
      </p:sp>
      <p:grpSp>
        <p:nvGrpSpPr>
          <p:cNvPr id="561" name="Google Shape;561;p34">
            <a:extLst>
              <a:ext uri="{C183D7F6-B498-43B3-948B-1728B52AA6E4}">
                <adec:decorative xmlns:adec="http://schemas.microsoft.com/office/drawing/2017/decorative" val="1"/>
              </a:ext>
            </a:extLst>
          </p:cNvPr>
          <p:cNvGrpSpPr/>
          <p:nvPr/>
        </p:nvGrpSpPr>
        <p:grpSpPr>
          <a:xfrm>
            <a:off x="480000" y="1883345"/>
            <a:ext cx="5496000" cy="1200000"/>
            <a:chOff x="362725" y="2121750"/>
            <a:chExt cx="4122000" cy="900000"/>
          </a:xfrm>
        </p:grpSpPr>
        <p:sp>
          <p:nvSpPr>
            <p:cNvPr id="562" name="Google Shape;562;p34"/>
            <p:cNvSpPr/>
            <p:nvPr/>
          </p:nvSpPr>
          <p:spPr>
            <a:xfrm>
              <a:off x="362725" y="2121750"/>
              <a:ext cx="4122000" cy="900000"/>
            </a:xfrm>
            <a:prstGeom prst="roundRect">
              <a:avLst>
                <a:gd name="adj" fmla="val 9134"/>
              </a:avLst>
            </a:prstGeom>
            <a:solidFill>
              <a:schemeClr val="dk2"/>
            </a:solid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FFFFFF"/>
                  </a:solidFill>
                  <a:latin typeface="Arial"/>
                  <a:ea typeface="Arial"/>
                  <a:cs typeface="Arial"/>
                  <a:sym typeface="Arial"/>
                </a:rPr>
                <a:t>Can you explain the term AI</a:t>
              </a:r>
              <a:r>
                <a:rPr lang="en-GB" sz="1867" b="1" kern="0" dirty="0">
                  <a:solidFill>
                    <a:srgbClr val="FFFFFF"/>
                  </a:solidFill>
                  <a:latin typeface="Arial"/>
                  <a:cs typeface="Arial"/>
                  <a:sym typeface="Arial"/>
                </a:rPr>
                <a:t> (artificial intelligence)?</a:t>
              </a:r>
              <a:endParaRPr sz="1867" b="1" kern="0" dirty="0">
                <a:solidFill>
                  <a:srgbClr val="FFFFFF"/>
                </a:solidFill>
                <a:latin typeface="Arial"/>
                <a:ea typeface="Arial"/>
                <a:cs typeface="Arial"/>
                <a:sym typeface="Arial"/>
              </a:endParaRPr>
            </a:p>
          </p:txBody>
        </p:sp>
        <p:pic>
          <p:nvPicPr>
            <p:cNvPr id="563" name="Google Shape;563;p34" descr="A checkmark or tick. "/>
            <p:cNvPicPr preferRelativeResize="0"/>
            <p:nvPr/>
          </p:nvPicPr>
          <p:blipFill rotWithShape="1">
            <a:blip r:embed="rId3" cstate="screen">
              <a:alphaModFix/>
              <a:extLst>
                <a:ext uri="{28A0092B-C50C-407E-A947-70E740481C1C}">
                  <a14:useLocalDpi xmlns:a14="http://schemas.microsoft.com/office/drawing/2010/main"/>
                </a:ext>
              </a:extLst>
            </a:blip>
            <a:srcRect t="-26084" b="-26099"/>
            <a:stretch/>
          </p:blipFill>
          <p:spPr>
            <a:xfrm>
              <a:off x="540000" y="2275619"/>
              <a:ext cx="540000" cy="592258"/>
            </a:xfrm>
            <a:prstGeom prst="rect">
              <a:avLst/>
            </a:prstGeom>
            <a:noFill/>
            <a:ln>
              <a:noFill/>
            </a:ln>
          </p:spPr>
        </p:pic>
      </p:grpSp>
      <p:grpSp>
        <p:nvGrpSpPr>
          <p:cNvPr id="564" name="Google Shape;564;p34">
            <a:extLst>
              <a:ext uri="{C183D7F6-B498-43B3-948B-1728B52AA6E4}">
                <adec:decorative xmlns:adec="http://schemas.microsoft.com/office/drawing/2017/decorative" val="1"/>
              </a:ext>
            </a:extLst>
          </p:cNvPr>
          <p:cNvGrpSpPr/>
          <p:nvPr/>
        </p:nvGrpSpPr>
        <p:grpSpPr>
          <a:xfrm>
            <a:off x="480000" y="3272345"/>
            <a:ext cx="5496000" cy="1200000"/>
            <a:chOff x="360000" y="2121750"/>
            <a:chExt cx="4122000" cy="900000"/>
          </a:xfrm>
        </p:grpSpPr>
        <p:sp>
          <p:nvSpPr>
            <p:cNvPr id="565" name="Google Shape;565;p34"/>
            <p:cNvSpPr/>
            <p:nvPr/>
          </p:nvSpPr>
          <p:spPr>
            <a:xfrm>
              <a:off x="360000" y="2121750"/>
              <a:ext cx="4122000" cy="900000"/>
            </a:xfrm>
            <a:prstGeom prst="roundRect">
              <a:avLst>
                <a:gd name="adj" fmla="val 9134"/>
              </a:avLst>
            </a:prstGeom>
            <a:solidFill>
              <a:schemeClr val="dk2"/>
            </a:solid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FFFFFF"/>
                  </a:solidFill>
                  <a:latin typeface="Arial"/>
                  <a:ea typeface="Arial"/>
                  <a:cs typeface="Arial"/>
                  <a:sym typeface="Arial"/>
                </a:rPr>
                <a:t>Can you identify technologies that incorporate the use of AI?</a:t>
              </a:r>
              <a:endParaRPr sz="1867" b="1" kern="0" dirty="0">
                <a:solidFill>
                  <a:srgbClr val="FFFFFF"/>
                </a:solidFill>
                <a:latin typeface="Arial"/>
                <a:ea typeface="Arial"/>
                <a:cs typeface="Arial"/>
                <a:sym typeface="Arial"/>
              </a:endParaRPr>
            </a:p>
          </p:txBody>
        </p:sp>
        <p:pic>
          <p:nvPicPr>
            <p:cNvPr id="566" name="Google Shape;566;p34" descr="A checkmark or tick. "/>
            <p:cNvPicPr preferRelativeResize="0"/>
            <p:nvPr/>
          </p:nvPicPr>
          <p:blipFill rotWithShape="1">
            <a:blip r:embed="rId3" cstate="screen">
              <a:alphaModFix/>
              <a:extLst>
                <a:ext uri="{28A0092B-C50C-407E-A947-70E740481C1C}">
                  <a14:useLocalDpi xmlns:a14="http://schemas.microsoft.com/office/drawing/2010/main"/>
                </a:ext>
              </a:extLst>
            </a:blip>
            <a:srcRect t="-26084" b="-26099"/>
            <a:stretch/>
          </p:blipFill>
          <p:spPr>
            <a:xfrm>
              <a:off x="540000" y="2275619"/>
              <a:ext cx="540000" cy="592258"/>
            </a:xfrm>
            <a:prstGeom prst="rect">
              <a:avLst/>
            </a:prstGeom>
            <a:noFill/>
            <a:ln>
              <a:noFill/>
            </a:ln>
          </p:spPr>
        </p:pic>
      </p:grpSp>
      <p:pic>
        <p:nvPicPr>
          <p:cNvPr id="559" name="Google Shape;559;p34">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140555" y="1713083"/>
            <a:ext cx="3585600" cy="2923828"/>
          </a:xfrm>
          <a:prstGeom prst="rect">
            <a:avLst/>
          </a:prstGeom>
          <a:noFill/>
          <a:ln>
            <a:noFill/>
          </a:ln>
        </p:spPr>
      </p:pic>
      <p:sp>
        <p:nvSpPr>
          <p:cNvPr id="2" name="Rounded Rectangle 1">
            <a:extLst>
              <a:ext uri="{FF2B5EF4-FFF2-40B4-BE49-F238E27FC236}">
                <a16:creationId xmlns:a16="http://schemas.microsoft.com/office/drawing/2014/main" id="{1FB429DB-9184-2793-C5E0-1BF93F37055F}"/>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3" name="Google Shape;93;p4">
            <a:extLst>
              <a:ext uri="{FF2B5EF4-FFF2-40B4-BE49-F238E27FC236}">
                <a16:creationId xmlns:a16="http://schemas.microsoft.com/office/drawing/2014/main" id="{77F21FAD-F50D-ED9E-E14F-C04863A1549D}"/>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
        <p:nvSpPr>
          <p:cNvPr id="4" name="Google Shape;565;p34">
            <a:extLst>
              <a:ext uri="{FF2B5EF4-FFF2-40B4-BE49-F238E27FC236}">
                <a16:creationId xmlns:a16="http://schemas.microsoft.com/office/drawing/2014/main" id="{FA3CADFD-1E99-EEAB-29FD-686A2F7ECBA6}"/>
              </a:ext>
            </a:extLst>
          </p:cNvPr>
          <p:cNvSpPr/>
          <p:nvPr/>
        </p:nvSpPr>
        <p:spPr>
          <a:xfrm>
            <a:off x="504188" y="4677504"/>
            <a:ext cx="5496000" cy="1200000"/>
          </a:xfrm>
          <a:prstGeom prst="roundRect">
            <a:avLst>
              <a:gd name="adj" fmla="val 9134"/>
            </a:avLst>
          </a:prstGeom>
          <a:solidFill>
            <a:schemeClr val="dk2"/>
          </a:solidFill>
          <a:ln w="28575" cap="flat" cmpd="sng">
            <a:solidFill>
              <a:schemeClr val="dk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pPr>
            <a:r>
              <a:rPr lang="en-GB" sz="1867" b="1" kern="0" dirty="0">
                <a:solidFill>
                  <a:srgbClr val="FFFFFF"/>
                </a:solidFill>
                <a:latin typeface="Arial"/>
                <a:cs typeface="Arial"/>
                <a:sym typeface="Arial"/>
              </a:rPr>
              <a:t>Can you talk about AI in a way that shows it is a machine and not human?</a:t>
            </a:r>
          </a:p>
        </p:txBody>
      </p:sp>
      <p:pic>
        <p:nvPicPr>
          <p:cNvPr id="5" name="Google Shape;566;p34" descr="A checkmark or tick. ">
            <a:extLst>
              <a:ext uri="{FF2B5EF4-FFF2-40B4-BE49-F238E27FC236}">
                <a16:creationId xmlns:a16="http://schemas.microsoft.com/office/drawing/2014/main" id="{D0EF6963-4477-5B89-9806-B7F3E81F3476}"/>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t="-26084" b="-26099"/>
          <a:stretch/>
        </p:blipFill>
        <p:spPr>
          <a:xfrm>
            <a:off x="744188" y="4882663"/>
            <a:ext cx="720000" cy="78967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85">
          <a:extLst>
            <a:ext uri="{FF2B5EF4-FFF2-40B4-BE49-F238E27FC236}">
              <a16:creationId xmlns:a16="http://schemas.microsoft.com/office/drawing/2014/main" id="{9A34EBC4-F357-3965-DE9D-964776EBCFD3}"/>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B0DC2453-A4C8-5457-99F0-EA8CBD3BADDA}"/>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dirty="0">
              <a:solidFill>
                <a:srgbClr val="7BCDC2"/>
              </a:solidFill>
              <a:latin typeface="Arial"/>
              <a:sym typeface="Arial"/>
            </a:endParaRPr>
          </a:p>
        </p:txBody>
      </p:sp>
      <p:sp>
        <p:nvSpPr>
          <p:cNvPr id="3" name="Google Shape;93;p4">
            <a:extLst>
              <a:ext uri="{FF2B5EF4-FFF2-40B4-BE49-F238E27FC236}">
                <a16:creationId xmlns:a16="http://schemas.microsoft.com/office/drawing/2014/main" id="{6DC94377-54B0-9EB0-6CA0-477C3D439420}"/>
              </a:ext>
            </a:extLst>
          </p:cNvPr>
          <p:cNvSpPr>
            <a:spLocks noGrp="1"/>
          </p:cNvSpPr>
          <p:nvPr>
            <p:ph type="title" idx="4294967295"/>
          </p:nvPr>
        </p:nvSpPr>
        <p:spPr>
          <a:xfrm>
            <a:off x="679271" y="257983"/>
            <a:ext cx="1548115" cy="927886"/>
          </a:xfrm>
          <a:prstGeom prst="rect">
            <a:avLst/>
          </a:prstGeom>
          <a:noFill/>
          <a:ln>
            <a:noFill/>
            <a:prstDash/>
          </a:ln>
          <a:effectLst/>
        </p:spPr>
        <p:txBody>
          <a:bodyPr rot="0" spcFirstLastPara="1" vertOverflow="overflow" horzOverflow="overflow" vert="horz" wrap="square" lIns="0" tIns="240000" rIns="0" bIns="240000" numCol="1" spcCol="0" rtlCol="0" fromWordArt="0" anchor="ctr" anchorCtr="0" forceAA="0" compatLnSpc="1">
            <a:prstTxWarp prst="textNoShape">
              <a:avLst/>
            </a:prstTxWarp>
            <a:spAutoFit/>
          </a:bodyPr>
          <a:lstStyle/>
          <a:p>
            <a:pPr marL="242987" indent="-179489" defTabSz="1219170">
              <a:buClr>
                <a:srgbClr val="000000"/>
              </a:buClr>
              <a:buSzPts val="2800"/>
              <a:defRPr/>
            </a:pPr>
            <a:r>
              <a:rPr lang="en-GB" sz="3200" dirty="0">
                <a:solidFill>
                  <a:schemeClr val="tx1"/>
                </a:solidFill>
              </a:rPr>
              <a:t>Share</a:t>
            </a:r>
            <a:endParaRPr lang="en-GB" sz="3200" b="0" dirty="0">
              <a:solidFill>
                <a:schemeClr val="tx1"/>
              </a:solidFill>
            </a:endParaRPr>
          </a:p>
        </p:txBody>
      </p:sp>
      <p:sp>
        <p:nvSpPr>
          <p:cNvPr id="196" name="Google Shape;196;p14">
            <a:extLst>
              <a:ext uri="{FF2B5EF4-FFF2-40B4-BE49-F238E27FC236}">
                <a16:creationId xmlns:a16="http://schemas.microsoft.com/office/drawing/2014/main" id="{C8A7BC32-876D-5A2E-F6D6-DE2F0F85392B}"/>
              </a:ext>
            </a:extLst>
          </p:cNvPr>
          <p:cNvSpPr/>
          <p:nvPr/>
        </p:nvSpPr>
        <p:spPr>
          <a:xfrm>
            <a:off x="2227386" y="273307"/>
            <a:ext cx="555066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000000"/>
                </a:solidFill>
                <a:latin typeface="Arial"/>
                <a:ea typeface="Arial"/>
                <a:cs typeface="Arial"/>
                <a:sym typeface="Arial"/>
              </a:rPr>
              <a:t>Look ahead</a:t>
            </a:r>
            <a:endParaRPr lang="en-US" sz="3200" kern="0" dirty="0">
              <a:solidFill>
                <a:srgbClr val="000000"/>
              </a:solidFill>
              <a:latin typeface="Arial"/>
              <a:cs typeface="Arial"/>
              <a:sym typeface="Arial"/>
            </a:endParaRPr>
          </a:p>
        </p:txBody>
      </p:sp>
      <p:pic>
        <p:nvPicPr>
          <p:cNvPr id="186" name="Google Shape;186;p14">
            <a:extLst>
              <a:ext uri="{FF2B5EF4-FFF2-40B4-BE49-F238E27FC236}">
                <a16:creationId xmlns:a16="http://schemas.microsoft.com/office/drawing/2014/main" id="{5EC3C8A5-9F9D-37F2-20BB-DD974CA7F6F5}"/>
              </a:ext>
              <a:ext uri="{C183D7F6-B498-43B3-948B-1728B52AA6E4}">
                <adec:decorative xmlns:adec="http://schemas.microsoft.com/office/drawing/2017/decorative" val="1"/>
              </a:ext>
            </a:extLst>
          </p:cNvPr>
          <p:cNvPicPr preferRelativeResize="0"/>
          <p:nvPr/>
        </p:nvPicPr>
        <p:blipFill>
          <a:blip r:embed="rId3">
            <a:alphaModFix/>
          </a:blip>
          <a:srcRect/>
          <a:stretch/>
        </p:blipFill>
        <p:spPr>
          <a:xfrm>
            <a:off x="7264417" y="1717211"/>
            <a:ext cx="3585600" cy="2923043"/>
          </a:xfrm>
          <a:prstGeom prst="rect">
            <a:avLst/>
          </a:prstGeom>
          <a:solidFill>
            <a:schemeClr val="bg1"/>
          </a:solidFill>
          <a:ln>
            <a:noFill/>
          </a:ln>
        </p:spPr>
      </p:pic>
      <p:sp>
        <p:nvSpPr>
          <p:cNvPr id="4" name="Text Placeholder 2">
            <a:extLst>
              <a:ext uri="{FF2B5EF4-FFF2-40B4-BE49-F238E27FC236}">
                <a16:creationId xmlns:a16="http://schemas.microsoft.com/office/drawing/2014/main" id="{9433010A-A784-98A1-DDDF-98D20DA003DE}"/>
              </a:ext>
            </a:extLst>
          </p:cNvPr>
          <p:cNvSpPr txBox="1">
            <a:spLocks/>
          </p:cNvSpPr>
          <p:nvPr/>
        </p:nvSpPr>
        <p:spPr>
          <a:xfrm>
            <a:off x="343130" y="1717211"/>
            <a:ext cx="6055617" cy="430990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67252" indent="-380990" defTabSz="1219170">
              <a:lnSpc>
                <a:spcPct val="114999"/>
              </a:lnSpc>
              <a:buFont typeface="Arial" panose="020B0604020202020204" pitchFamily="34" charset="0"/>
              <a:buChar char="•"/>
            </a:pPr>
            <a:r>
              <a:rPr lang="en-GB" sz="2133" kern="0" dirty="0"/>
              <a:t>In the next lesson, you will work with data in a similar way to how AI systems use data.</a:t>
            </a:r>
          </a:p>
          <a:p>
            <a:pPr marL="567252" indent="-380990" defTabSz="1219170">
              <a:lnSpc>
                <a:spcPct val="114999"/>
              </a:lnSpc>
              <a:buFont typeface="Arial" panose="020B0604020202020204" pitchFamily="34" charset="0"/>
              <a:buChar char="•"/>
            </a:pPr>
            <a:endParaRPr lang="en-GB" sz="2133" kern="0" dirty="0"/>
          </a:p>
          <a:p>
            <a:pPr marL="567252" indent="-380990" defTabSz="1219170">
              <a:lnSpc>
                <a:spcPct val="114999"/>
              </a:lnSpc>
              <a:buFont typeface="Arial" panose="020B0604020202020204" pitchFamily="34" charset="0"/>
              <a:buChar char="•"/>
            </a:pPr>
            <a:r>
              <a:rPr lang="en-GB" sz="2133" kern="0" dirty="0"/>
              <a:t>You will explore patterns in data and use rules to sort data into categories. </a:t>
            </a:r>
          </a:p>
          <a:p>
            <a:pPr marL="186262" defTabSz="1219170">
              <a:lnSpc>
                <a:spcPct val="114999"/>
              </a:lnSpc>
            </a:pPr>
            <a:endParaRPr lang="en-GB" sz="2133" kern="0" dirty="0"/>
          </a:p>
          <a:p>
            <a:pPr marL="567252" indent="-380990" defTabSz="1219170">
              <a:lnSpc>
                <a:spcPct val="114999"/>
              </a:lnSpc>
              <a:buFont typeface="Arial" panose="020B0604020202020204" pitchFamily="34" charset="0"/>
              <a:buChar char="•"/>
            </a:pPr>
            <a:r>
              <a:rPr lang="en-GB" sz="2133" kern="0" dirty="0"/>
              <a:t>You will also think about data collection and when it is appropriate to give consent to this.</a:t>
            </a:r>
          </a:p>
        </p:txBody>
      </p:sp>
    </p:spTree>
    <p:extLst>
      <p:ext uri="{BB962C8B-B14F-4D97-AF65-F5344CB8AC3E}">
        <p14:creationId xmlns:p14="http://schemas.microsoft.com/office/powerpoint/2010/main" val="430256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3" name="Title 2">
            <a:extLst>
              <a:ext uri="{FF2B5EF4-FFF2-40B4-BE49-F238E27FC236}">
                <a16:creationId xmlns:a16="http://schemas.microsoft.com/office/drawing/2014/main" id="{25113CF3-CCEE-AA50-B5F6-E2D7769C0EE7}"/>
              </a:ext>
            </a:extLst>
          </p:cNvPr>
          <p:cNvSpPr>
            <a:spLocks noGrp="1"/>
          </p:cNvSpPr>
          <p:nvPr>
            <p:ph type="title"/>
          </p:nvPr>
        </p:nvSpPr>
        <p:spPr>
          <a:xfrm>
            <a:off x="480000" y="-960000"/>
            <a:ext cx="7406400" cy="960000"/>
          </a:xfrm>
        </p:spPr>
        <p:txBody>
          <a:bodyPr spcFirstLastPara="1" wrap="square" lIns="0" tIns="240000" rIns="0" bIns="240000" anchor="b" anchorCtr="0">
            <a:noAutofit/>
          </a:bodyPr>
          <a:lstStyle/>
          <a:p>
            <a:r>
              <a:rPr lang="en-US" dirty="0">
                <a:solidFill>
                  <a:schemeClr val="bg1">
                    <a:lumMod val="95000"/>
                  </a:schemeClr>
                </a:solidFill>
              </a:rPr>
              <a:t>Think Can you sort data?</a:t>
            </a:r>
          </a:p>
        </p:txBody>
      </p:sp>
      <p:sp>
        <p:nvSpPr>
          <p:cNvPr id="17" name="Rounded Rectangle 16">
            <a:extLst>
              <a:ext uri="{FF2B5EF4-FFF2-40B4-BE49-F238E27FC236}">
                <a16:creationId xmlns:a16="http://schemas.microsoft.com/office/drawing/2014/main" id="{5CF1FDE1-FCA9-6DB3-5EA5-29D4F2DAEDE0}"/>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18" name="Google Shape;93;p4">
            <a:extLst>
              <a:ext uri="{FF2B5EF4-FFF2-40B4-BE49-F238E27FC236}">
                <a16:creationId xmlns:a16="http://schemas.microsoft.com/office/drawing/2014/main" id="{5DA4E486-84BC-CBDF-DDB2-D02DAA5F5D45}"/>
              </a:ext>
              <a:ext uri="{C183D7F6-B498-43B3-948B-1728B52AA6E4}">
                <adec:decorative xmlns:adec="http://schemas.microsoft.com/office/drawing/2017/decorative" val="1"/>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
        <p:nvSpPr>
          <p:cNvPr id="87" name="Google Shape;87;p3">
            <a:extLst>
              <a:ext uri="{C183D7F6-B498-43B3-948B-1728B52AA6E4}">
                <adec:decorative xmlns:adec="http://schemas.microsoft.com/office/drawing/2017/decorative" val="1"/>
              </a:ext>
            </a:extLst>
          </p:cNvPr>
          <p:cNvSpPr/>
          <p:nvPr/>
        </p:nvSpPr>
        <p:spPr>
          <a:xfrm>
            <a:off x="2227386" y="287225"/>
            <a:ext cx="5009660"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000000"/>
                </a:solidFill>
                <a:latin typeface="Arial"/>
                <a:ea typeface="Arial"/>
                <a:cs typeface="Arial"/>
                <a:sym typeface="Arial"/>
              </a:rPr>
              <a:t>Discuss:</a:t>
            </a:r>
            <a:endParaRPr lang="en-US" sz="3200" b="1" kern="0" dirty="0">
              <a:solidFill>
                <a:srgbClr val="CE0364"/>
              </a:solidFill>
              <a:latin typeface="Arial"/>
              <a:ea typeface="Arial"/>
              <a:cs typeface="Arial"/>
              <a:sym typeface="Arial"/>
            </a:endParaRPr>
          </a:p>
        </p:txBody>
      </p:sp>
      <p:pic>
        <p:nvPicPr>
          <p:cNvPr id="4" name="Google Shape;87;p10">
            <a:extLst>
              <a:ext uri="{FF2B5EF4-FFF2-40B4-BE49-F238E27FC236}">
                <a16:creationId xmlns:a16="http://schemas.microsoft.com/office/drawing/2014/main" id="{33AE99C5-A0B3-7FE2-A092-CD41938C9A7A}"/>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886400" y="1758655"/>
            <a:ext cx="2842652" cy="2135623"/>
          </a:xfrm>
          <a:prstGeom prst="rect">
            <a:avLst/>
          </a:prstGeom>
          <a:noFill/>
          <a:ln>
            <a:noFill/>
          </a:ln>
        </p:spPr>
      </p:pic>
      <p:sp>
        <p:nvSpPr>
          <p:cNvPr id="5" name="Google Shape;86;p10">
            <a:extLst>
              <a:ext uri="{FF2B5EF4-FFF2-40B4-BE49-F238E27FC236}">
                <a16:creationId xmlns:a16="http://schemas.microsoft.com/office/drawing/2014/main" id="{8B12520D-8AEE-1FE4-1EB2-C65AAD331220}"/>
              </a:ext>
            </a:extLst>
          </p:cNvPr>
          <p:cNvSpPr/>
          <p:nvPr/>
        </p:nvSpPr>
        <p:spPr>
          <a:xfrm>
            <a:off x="480000" y="1626467"/>
            <a:ext cx="5496000" cy="1200000"/>
          </a:xfrm>
          <a:prstGeom prst="roundRect">
            <a:avLst>
              <a:gd name="adj" fmla="val 9134"/>
            </a:avLst>
          </a:prstGeom>
          <a:noFill/>
          <a:ln w="28575" cap="flat" cmpd="sng">
            <a:solidFill>
              <a:srgbClr val="CD0365"/>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000000"/>
                </a:solidFill>
                <a:latin typeface="Arial"/>
                <a:ea typeface="Arial"/>
                <a:cs typeface="Arial"/>
                <a:sym typeface="Arial"/>
              </a:rPr>
              <a:t>Have you heard of AI?</a:t>
            </a:r>
            <a:endParaRPr sz="1867" b="1" kern="0" dirty="0">
              <a:solidFill>
                <a:srgbClr val="000000"/>
              </a:solidFill>
              <a:latin typeface="Arial"/>
              <a:ea typeface="Arial"/>
              <a:cs typeface="Arial"/>
              <a:sym typeface="Arial"/>
            </a:endParaRPr>
          </a:p>
        </p:txBody>
      </p:sp>
      <p:sp>
        <p:nvSpPr>
          <p:cNvPr id="6" name="Google Shape;90;p10">
            <a:extLst>
              <a:ext uri="{FF2B5EF4-FFF2-40B4-BE49-F238E27FC236}">
                <a16:creationId xmlns:a16="http://schemas.microsoft.com/office/drawing/2014/main" id="{492B69F1-7E39-853C-72C6-428011309C19}"/>
              </a:ext>
            </a:extLst>
          </p:cNvPr>
          <p:cNvSpPr/>
          <p:nvPr/>
        </p:nvSpPr>
        <p:spPr>
          <a:xfrm>
            <a:off x="480000" y="3015467"/>
            <a:ext cx="5496000" cy="1200000"/>
          </a:xfrm>
          <a:prstGeom prst="roundRect">
            <a:avLst>
              <a:gd name="adj" fmla="val 9134"/>
            </a:avLst>
          </a:prstGeom>
          <a:noFill/>
          <a:ln w="28575" cap="flat" cmpd="sng">
            <a:solidFill>
              <a:srgbClr val="CD0365"/>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a:solidFill>
                  <a:srgbClr val="000000"/>
                </a:solidFill>
                <a:latin typeface="Arial"/>
                <a:ea typeface="Arial"/>
                <a:cs typeface="Arial"/>
                <a:sym typeface="Arial"/>
              </a:rPr>
              <a:t>Do you know what AI is? </a:t>
            </a:r>
            <a:endParaRPr sz="1867" b="1" kern="0">
              <a:solidFill>
                <a:srgbClr val="000000"/>
              </a:solidFill>
              <a:latin typeface="Arial"/>
              <a:ea typeface="Arial"/>
              <a:cs typeface="Arial"/>
              <a:sym typeface="Arial"/>
            </a:endParaRPr>
          </a:p>
        </p:txBody>
      </p:sp>
      <p:pic>
        <p:nvPicPr>
          <p:cNvPr id="7" name="Google Shape;88;p10">
            <a:extLst>
              <a:ext uri="{FF2B5EF4-FFF2-40B4-BE49-F238E27FC236}">
                <a16:creationId xmlns:a16="http://schemas.microsoft.com/office/drawing/2014/main" id="{3ACAD11A-A089-927E-0B3E-AF5CCD8A6742}"/>
              </a:ext>
              <a:ext uri="{C183D7F6-B498-43B3-948B-1728B52AA6E4}">
                <adec:decorative xmlns:adec="http://schemas.microsoft.com/office/drawing/2017/decorative" val="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20000" y="1848439"/>
            <a:ext cx="718200" cy="756000"/>
          </a:xfrm>
          <a:prstGeom prst="rect">
            <a:avLst/>
          </a:prstGeom>
          <a:solidFill>
            <a:schemeClr val="lt1"/>
          </a:solidFill>
          <a:ln>
            <a:noFill/>
          </a:ln>
        </p:spPr>
      </p:pic>
      <p:pic>
        <p:nvPicPr>
          <p:cNvPr id="8" name="Google Shape;91;p10">
            <a:extLst>
              <a:ext uri="{FF2B5EF4-FFF2-40B4-BE49-F238E27FC236}">
                <a16:creationId xmlns:a16="http://schemas.microsoft.com/office/drawing/2014/main" id="{608B2253-4769-1CF1-C3A4-C166F3C34139}"/>
              </a:ext>
              <a:ext uri="{C183D7F6-B498-43B3-948B-1728B52AA6E4}">
                <adec:decorative xmlns:adec="http://schemas.microsoft.com/office/drawing/2017/decorative" val="1"/>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720000" y="3237421"/>
            <a:ext cx="718200" cy="756000"/>
          </a:xfrm>
          <a:prstGeom prst="rect">
            <a:avLst/>
          </a:prstGeom>
          <a:noFill/>
          <a:ln>
            <a:noFill/>
          </a:ln>
        </p:spPr>
      </p:pic>
      <p:sp>
        <p:nvSpPr>
          <p:cNvPr id="2" name="TextBox 1">
            <a:extLst>
              <a:ext uri="{FF2B5EF4-FFF2-40B4-BE49-F238E27FC236}">
                <a16:creationId xmlns:a16="http://schemas.microsoft.com/office/drawing/2014/main" id="{DEFE4028-38CD-9F2C-89AB-B957535F473E}"/>
              </a:ext>
            </a:extLst>
          </p:cNvPr>
          <p:cNvSpPr txBox="1"/>
          <p:nvPr/>
        </p:nvSpPr>
        <p:spPr>
          <a:xfrm>
            <a:off x="504188" y="4681415"/>
            <a:ext cx="6732858" cy="954107"/>
          </a:xfrm>
          <a:prstGeom prst="rect">
            <a:avLst/>
          </a:prstGeom>
          <a:noFill/>
        </p:spPr>
        <p:txBody>
          <a:bodyPr wrap="square" rtlCol="0">
            <a:spAutoFit/>
          </a:bodyPr>
          <a:lstStyle/>
          <a:p>
            <a:r>
              <a:rPr lang="en-US" sz="2800" dirty="0"/>
              <a:t>If you are using the student workbook, fill in the ‘starting survey’ on the front cover.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6" name="Title 5">
            <a:extLst>
              <a:ext uri="{FF2B5EF4-FFF2-40B4-BE49-F238E27FC236}">
                <a16:creationId xmlns:a16="http://schemas.microsoft.com/office/drawing/2014/main" id="{79E23FF0-748E-8B8A-C0CA-80B127B236D4}"/>
              </a:ext>
            </a:extLst>
          </p:cNvPr>
          <p:cNvSpPr>
            <a:spLocks noGrp="1"/>
          </p:cNvSpPr>
          <p:nvPr>
            <p:ph type="title"/>
          </p:nvPr>
        </p:nvSpPr>
        <p:spPr>
          <a:xfrm>
            <a:off x="2165542" y="457203"/>
            <a:ext cx="4628407" cy="927885"/>
          </a:xfrm>
        </p:spPr>
        <p:txBody>
          <a:bodyPr/>
          <a:lstStyle/>
          <a:p>
            <a:r>
              <a:rPr lang="en-GB" dirty="0">
                <a:solidFill>
                  <a:schemeClr val="dk1"/>
                </a:solidFill>
              </a:rPr>
              <a:t>What is AI</a:t>
            </a:r>
            <a:r>
              <a:rPr lang="en-GB" dirty="0">
                <a:solidFill>
                  <a:srgbClr val="000000"/>
                </a:solidFill>
              </a:rPr>
              <a:t>?</a:t>
            </a:r>
            <a:br>
              <a:rPr lang="en-US" dirty="0">
                <a:solidFill>
                  <a:srgbClr val="CE0364"/>
                </a:solidFill>
              </a:rPr>
            </a:br>
            <a:endParaRPr lang="en-US" dirty="0"/>
          </a:p>
        </p:txBody>
      </p:sp>
      <p:sp>
        <p:nvSpPr>
          <p:cNvPr id="98" name="Google Shape;98;p11"/>
          <p:cNvSpPr/>
          <p:nvPr/>
        </p:nvSpPr>
        <p:spPr>
          <a:xfrm>
            <a:off x="480000" y="1831356"/>
            <a:ext cx="5496000" cy="1200000"/>
          </a:xfrm>
          <a:prstGeom prst="roundRect">
            <a:avLst>
              <a:gd name="adj" fmla="val 9134"/>
            </a:avLst>
          </a:prstGeom>
          <a:noFill/>
          <a:ln w="28575" cap="flat" cmpd="sng">
            <a:solidFill>
              <a:srgbClr val="CD0365"/>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000000"/>
                </a:solidFill>
                <a:latin typeface="Arial"/>
                <a:ea typeface="Arial"/>
                <a:cs typeface="Arial"/>
                <a:sym typeface="Arial"/>
              </a:rPr>
              <a:t>AI stands for artificial intelligence.</a:t>
            </a:r>
            <a:endParaRPr sz="1867" b="1" kern="0" dirty="0">
              <a:solidFill>
                <a:srgbClr val="000000"/>
              </a:solidFill>
              <a:latin typeface="Arial"/>
              <a:ea typeface="Arial"/>
              <a:cs typeface="Arial"/>
              <a:sym typeface="Arial"/>
            </a:endParaRPr>
          </a:p>
        </p:txBody>
      </p:sp>
      <p:sp>
        <p:nvSpPr>
          <p:cNvPr id="100" name="Google Shape;100;p11"/>
          <p:cNvSpPr/>
          <p:nvPr/>
        </p:nvSpPr>
        <p:spPr>
          <a:xfrm>
            <a:off x="480000" y="3262689"/>
            <a:ext cx="5496000" cy="1200000"/>
          </a:xfrm>
          <a:prstGeom prst="roundRect">
            <a:avLst>
              <a:gd name="adj" fmla="val 9134"/>
            </a:avLst>
          </a:prstGeom>
          <a:noFill/>
          <a:ln w="28575" cap="flat" cmpd="sng">
            <a:solidFill>
              <a:srgbClr val="CD0365"/>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000000"/>
                </a:solidFill>
                <a:latin typeface="Arial"/>
                <a:ea typeface="Arial"/>
                <a:cs typeface="Arial"/>
                <a:sym typeface="Arial"/>
              </a:rPr>
              <a:t>AI is the ability of computers to do things that usually need human intelligence.</a:t>
            </a:r>
            <a:endParaRPr sz="1867" b="1" kern="0" dirty="0">
              <a:solidFill>
                <a:srgbClr val="000000"/>
              </a:solidFill>
              <a:latin typeface="Arial"/>
              <a:ea typeface="Arial"/>
              <a:cs typeface="Arial"/>
              <a:sym typeface="Arial"/>
            </a:endParaRPr>
          </a:p>
        </p:txBody>
      </p:sp>
      <p:pic>
        <p:nvPicPr>
          <p:cNvPr id="5" name="Graphic 16">
            <a:extLst>
              <a:ext uri="{FF2B5EF4-FFF2-40B4-BE49-F238E27FC236}">
                <a16:creationId xmlns:a16="http://schemas.microsoft.com/office/drawing/2014/main" id="{A0006E4D-DF7C-CFB3-950C-A8E5AF37FB8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20640000">
            <a:off x="753980" y="3501096"/>
            <a:ext cx="744709" cy="701045"/>
          </a:xfrm>
          <a:prstGeom prst="rect">
            <a:avLst/>
          </a:prstGeom>
        </p:spPr>
      </p:pic>
      <p:pic>
        <p:nvPicPr>
          <p:cNvPr id="3" name="Graphic 16">
            <a:extLst>
              <a:ext uri="{FF2B5EF4-FFF2-40B4-BE49-F238E27FC236}">
                <a16:creationId xmlns:a16="http://schemas.microsoft.com/office/drawing/2014/main" id="{A0006E4D-DF7C-CFB3-950C-A8E5AF37FB8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20640000">
            <a:off x="753980" y="2119971"/>
            <a:ext cx="744709" cy="701045"/>
          </a:xfrm>
          <a:prstGeom prst="rect">
            <a:avLst/>
          </a:prstGeom>
        </p:spPr>
      </p:pic>
      <p:pic>
        <p:nvPicPr>
          <p:cNvPr id="2" name="Picture 1">
            <a:extLst>
              <a:ext uri="{FF2B5EF4-FFF2-40B4-BE49-F238E27FC236}">
                <a16:creationId xmlns:a16="http://schemas.microsoft.com/office/drawing/2014/main" id="{E1F41D83-5CF3-7229-54A8-7770133683A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695488" y="1831357"/>
            <a:ext cx="5016512" cy="3532537"/>
          </a:xfrm>
          <a:prstGeom prst="rect">
            <a:avLst/>
          </a:prstGeom>
        </p:spPr>
      </p:pic>
      <p:sp>
        <p:nvSpPr>
          <p:cNvPr id="7" name="Rounded Rectangle 6">
            <a:extLst>
              <a:ext uri="{FF2B5EF4-FFF2-40B4-BE49-F238E27FC236}">
                <a16:creationId xmlns:a16="http://schemas.microsoft.com/office/drawing/2014/main" id="{DC8A2250-5066-3EA5-5602-36F17B8E5E03}"/>
              </a:ext>
              <a:ext uri="{C183D7F6-B498-43B3-948B-1728B52AA6E4}">
                <adec:decorative xmlns:adec="http://schemas.microsoft.com/office/drawing/2017/decorative" val="1"/>
              </a:ext>
            </a:extLst>
          </p:cNvPr>
          <p:cNvSpPr/>
          <p:nvPr/>
        </p:nvSpPr>
        <p:spPr>
          <a:xfrm>
            <a:off x="504188" y="329158"/>
            <a:ext cx="1548115" cy="785540"/>
          </a:xfrm>
          <a:prstGeom prst="roundRect">
            <a:avLst>
              <a:gd name="adj" fmla="val 50000"/>
            </a:avLst>
          </a:prstGeom>
          <a:noFill/>
          <a:ln w="82550">
            <a:solidFill>
              <a:srgbClr val="CC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FFFFFF"/>
              </a:solidFill>
              <a:latin typeface="Arial"/>
              <a:sym typeface="Arial"/>
            </a:endParaRPr>
          </a:p>
        </p:txBody>
      </p:sp>
      <p:sp>
        <p:nvSpPr>
          <p:cNvPr id="8" name="Google Shape;93;p4">
            <a:extLst>
              <a:ext uri="{FF2B5EF4-FFF2-40B4-BE49-F238E27FC236}">
                <a16:creationId xmlns:a16="http://schemas.microsoft.com/office/drawing/2014/main" id="{0EADB9FB-9EF9-CEC9-8163-CCB33AA5FEA6}"/>
              </a:ext>
              <a:ext uri="{C183D7F6-B498-43B3-948B-1728B52AA6E4}">
                <adec:decorative xmlns:adec="http://schemas.microsoft.com/office/drawing/2017/decorative" val="1"/>
              </a:ext>
            </a:extLst>
          </p:cNvPr>
          <p:cNvSpPr/>
          <p:nvPr/>
        </p:nvSpPr>
        <p:spPr>
          <a:xfrm>
            <a:off x="679271" y="25798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dirty="0">
                <a:solidFill>
                  <a:srgbClr val="CC0364"/>
                </a:solidFill>
                <a:latin typeface="Arial"/>
                <a:ea typeface="Arial"/>
                <a:cs typeface="Arial"/>
                <a:sym typeface="Arial"/>
              </a:rPr>
              <a:t>Think</a:t>
            </a:r>
            <a:endParaRPr sz="3200" kern="0" dirty="0">
              <a:solidFill>
                <a:srgbClr val="CC0364"/>
              </a:solidFill>
              <a:latin typeface="Arial"/>
              <a:ea typeface="Arial"/>
              <a:cs typeface="Arial"/>
              <a:sym typeface="Arial"/>
            </a:endParaRPr>
          </a:p>
        </p:txBody>
      </p:sp>
      <p:sp>
        <p:nvSpPr>
          <p:cNvPr id="4" name="Google Shape;100;p11">
            <a:extLst>
              <a:ext uri="{FF2B5EF4-FFF2-40B4-BE49-F238E27FC236}">
                <a16:creationId xmlns:a16="http://schemas.microsoft.com/office/drawing/2014/main" id="{66F74F28-4378-3FEF-BBFB-78C13BC0B752}"/>
              </a:ext>
            </a:extLst>
          </p:cNvPr>
          <p:cNvSpPr/>
          <p:nvPr/>
        </p:nvSpPr>
        <p:spPr>
          <a:xfrm>
            <a:off x="504188" y="4694022"/>
            <a:ext cx="5496000" cy="1200000"/>
          </a:xfrm>
          <a:prstGeom prst="roundRect">
            <a:avLst>
              <a:gd name="adj" fmla="val 9134"/>
            </a:avLst>
          </a:prstGeom>
          <a:noFill/>
          <a:ln w="28575" cap="flat" cmpd="sng">
            <a:solidFill>
              <a:srgbClr val="CD0365"/>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buSzPts val="1400"/>
            </a:pPr>
            <a:r>
              <a:rPr lang="en-GB" sz="1867" b="1" kern="0" dirty="0">
                <a:solidFill>
                  <a:srgbClr val="000000"/>
                </a:solidFill>
                <a:latin typeface="Arial"/>
                <a:ea typeface="Arial"/>
                <a:cs typeface="Arial"/>
                <a:sym typeface="Arial"/>
              </a:rPr>
              <a:t>AI is not intelligent. AI systems are designed and built by humans.</a:t>
            </a:r>
            <a:endParaRPr sz="1867" b="1" kern="0" dirty="0">
              <a:solidFill>
                <a:srgbClr val="000000"/>
              </a:solidFill>
              <a:latin typeface="Arial"/>
              <a:ea typeface="Arial"/>
              <a:cs typeface="Arial"/>
              <a:sym typeface="Arial"/>
            </a:endParaRPr>
          </a:p>
        </p:txBody>
      </p:sp>
      <p:pic>
        <p:nvPicPr>
          <p:cNvPr id="9" name="Graphic 16">
            <a:extLst>
              <a:ext uri="{FF2B5EF4-FFF2-40B4-BE49-F238E27FC236}">
                <a16:creationId xmlns:a16="http://schemas.microsoft.com/office/drawing/2014/main" id="{E48CE230-123E-F134-0ED3-6DB0F2FBB39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20640000">
            <a:off x="778168" y="4932429"/>
            <a:ext cx="744709" cy="7010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8" name="Google Shape;108;p12"/>
          <p:cNvSpPr txBox="1">
            <a:spLocks noGrp="1"/>
          </p:cNvSpPr>
          <p:nvPr>
            <p:ph type="title"/>
          </p:nvPr>
        </p:nvSpPr>
        <p:spPr>
          <a:xfrm>
            <a:off x="2201564" y="93419"/>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Find out more in the video</a:t>
            </a:r>
            <a:endParaRPr dirty="0">
              <a:solidFill>
                <a:schemeClr val="tx1"/>
              </a:solidFill>
            </a:endParaRPr>
          </a:p>
        </p:txBody>
      </p:sp>
      <p:pic>
        <p:nvPicPr>
          <p:cNvPr id="3" name="Online Media 2" descr="micro:bit CreateAI: What is AI? video">
            <a:hlinkClick r:id="" action="ppaction://noaction"/>
            <a:extLst>
              <a:ext uri="{FF2B5EF4-FFF2-40B4-BE49-F238E27FC236}">
                <a16:creationId xmlns:a16="http://schemas.microsoft.com/office/drawing/2014/main" id="{ED2B493D-5481-D65E-0654-B63143BE93AA}"/>
              </a:ext>
            </a:extLst>
          </p:cNvPr>
          <p:cNvPicPr>
            <a:picLocks noRot="1" noChangeAspect="1"/>
          </p:cNvPicPr>
          <p:nvPr>
            <a:videoFile r:link="rId1"/>
          </p:nvPr>
        </p:nvPicPr>
        <p:blipFill>
          <a:blip r:embed="rId4"/>
          <a:stretch>
            <a:fillRect/>
          </a:stretch>
        </p:blipFill>
        <p:spPr>
          <a:xfrm>
            <a:off x="478367" y="952053"/>
            <a:ext cx="8777444" cy="4903695"/>
          </a:xfrm>
          <a:prstGeom prst="rect">
            <a:avLst/>
          </a:prstGeom>
        </p:spPr>
      </p:pic>
      <p:sp>
        <p:nvSpPr>
          <p:cNvPr id="109" name="Google Shape;109;p12"/>
          <p:cNvSpPr txBox="1"/>
          <p:nvPr/>
        </p:nvSpPr>
        <p:spPr>
          <a:xfrm>
            <a:off x="2026482" y="5874603"/>
            <a:ext cx="6921725" cy="480000"/>
          </a:xfrm>
          <a:prstGeom prst="rect">
            <a:avLst/>
          </a:prstGeom>
          <a:noFill/>
          <a:ln>
            <a:noFill/>
          </a:ln>
        </p:spPr>
        <p:txBody>
          <a:bodyPr spcFirstLastPara="1" wrap="square" lIns="0" tIns="121900" rIns="0" bIns="121900" anchor="ctr" anchorCtr="0">
            <a:noAutofit/>
          </a:bodyPr>
          <a:lstStyle/>
          <a:p>
            <a:pPr defTabSz="1219170">
              <a:buClr>
                <a:srgbClr val="000000"/>
              </a:buClr>
              <a:buSzPts val="1100"/>
            </a:pPr>
            <a:r>
              <a:rPr lang="en-GB" sz="1067" kern="0" dirty="0">
                <a:solidFill>
                  <a:srgbClr val="000000"/>
                </a:solidFill>
                <a:latin typeface="Arial"/>
                <a:cs typeface="Arial"/>
                <a:sym typeface="Arial"/>
              </a:rPr>
              <a:t>Click the image to play the video or use this YouTube link: </a:t>
            </a:r>
            <a:r>
              <a:rPr lang="en-GB" sz="1067" kern="0" dirty="0">
                <a:solidFill>
                  <a:srgbClr val="0070C0"/>
                </a:solidFill>
                <a:latin typeface="Arial"/>
                <a:cs typeface="Arial"/>
                <a:sym typeface="Arial"/>
                <a:hlinkClick r:id="rId5">
                  <a:extLst>
                    <a:ext uri="{A12FA001-AC4F-418D-AE19-62706E023703}">
                      <ahyp:hlinkClr xmlns:ahyp="http://schemas.microsoft.com/office/drawing/2018/hyperlinkcolor" val="tx"/>
                    </a:ext>
                  </a:extLst>
                </a:hlinkClick>
              </a:rPr>
              <a:t>https://youtu.be/ueu4-6ifPEg</a:t>
            </a:r>
            <a:endParaRPr lang="en-GB" sz="1067" kern="0" dirty="0">
              <a:solidFill>
                <a:srgbClr val="0070C0"/>
              </a:solidFill>
              <a:latin typeface="Arial"/>
              <a:cs typeface="Arial"/>
              <a:sym typeface="Arial"/>
            </a:endParaRPr>
          </a:p>
        </p:txBody>
      </p:sp>
      <p:sp>
        <p:nvSpPr>
          <p:cNvPr id="2" name="Rounded Rectangle 1">
            <a:extLst>
              <a:ext uri="{FF2B5EF4-FFF2-40B4-BE49-F238E27FC236}">
                <a16:creationId xmlns:a16="http://schemas.microsoft.com/office/drawing/2014/main" id="{92CCE2A8-02EB-18EC-C833-1A185E0A1E74}"/>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4" name="Google Shape;93;p4">
            <a:extLst>
              <a:ext uri="{FF2B5EF4-FFF2-40B4-BE49-F238E27FC236}">
                <a16:creationId xmlns:a16="http://schemas.microsoft.com/office/drawing/2014/main" id="{4DE4B85F-99FC-1271-4D60-752FAEBDBBC3}"/>
              </a:ext>
              <a:ext uri="{C183D7F6-B498-43B3-948B-1728B52AA6E4}">
                <adec:decorative xmlns:adec="http://schemas.microsoft.com/office/drawing/2017/decorative" val="1"/>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a:extLst>
            <a:ext uri="{FF2B5EF4-FFF2-40B4-BE49-F238E27FC236}">
              <a16:creationId xmlns:a16="http://schemas.microsoft.com/office/drawing/2014/main" id="{3EB21349-655C-9C22-2ACC-DA420EAA2BC7}"/>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FA1514E9-B565-384C-D52B-68AF77773C46}"/>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4" name="Google Shape;93;p4">
            <a:extLst>
              <a:ext uri="{FF2B5EF4-FFF2-40B4-BE49-F238E27FC236}">
                <a16:creationId xmlns:a16="http://schemas.microsoft.com/office/drawing/2014/main" id="{906B7216-96C7-127A-D961-6DD0F62FF217}"/>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
        <p:nvSpPr>
          <p:cNvPr id="124" name="Google Shape;124;p14">
            <a:extLst>
              <a:ext uri="{FF2B5EF4-FFF2-40B4-BE49-F238E27FC236}">
                <a16:creationId xmlns:a16="http://schemas.microsoft.com/office/drawing/2014/main" id="{E11F2646-A1DC-D097-015C-B3369D7F51DF}"/>
              </a:ext>
            </a:extLst>
          </p:cNvPr>
          <p:cNvSpPr txBox="1">
            <a:spLocks noGrp="1"/>
          </p:cNvSpPr>
          <p:nvPr>
            <p:ph type="title"/>
          </p:nvPr>
        </p:nvSpPr>
        <p:spPr>
          <a:xfrm>
            <a:off x="2199931" y="125533"/>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AI systems</a:t>
            </a:r>
            <a:endParaRPr dirty="0">
              <a:solidFill>
                <a:schemeClr val="tx1"/>
              </a:solidFill>
            </a:endParaRPr>
          </a:p>
        </p:txBody>
      </p:sp>
      <p:sp>
        <p:nvSpPr>
          <p:cNvPr id="126" name="Google Shape;126;p14">
            <a:extLst>
              <a:ext uri="{FF2B5EF4-FFF2-40B4-BE49-F238E27FC236}">
                <a16:creationId xmlns:a16="http://schemas.microsoft.com/office/drawing/2014/main" id="{86DA476E-D73A-F812-BD84-986F4E6F3DED}"/>
              </a:ext>
            </a:extLst>
          </p:cNvPr>
          <p:cNvSpPr txBox="1">
            <a:spLocks noGrp="1"/>
          </p:cNvSpPr>
          <p:nvPr>
            <p:ph type="body" idx="1"/>
          </p:nvPr>
        </p:nvSpPr>
        <p:spPr>
          <a:xfrm>
            <a:off x="480000" y="1189367"/>
            <a:ext cx="5496000" cy="4434193"/>
          </a:xfrm>
          <a:prstGeom prst="rect">
            <a:avLst/>
          </a:prstGeom>
          <a:noFill/>
          <a:ln>
            <a:noFill/>
          </a:ln>
        </p:spPr>
        <p:txBody>
          <a:bodyPr spcFirstLastPara="1" wrap="square" lIns="0" tIns="0" rIns="0" bIns="0" anchor="t" anchorCtr="0">
            <a:noAutofit/>
          </a:bodyPr>
          <a:lstStyle/>
          <a:p>
            <a:pPr marL="0" indent="0">
              <a:lnSpc>
                <a:spcPct val="114999"/>
              </a:lnSpc>
              <a:buNone/>
            </a:pPr>
            <a:r>
              <a:rPr lang="en-GB" sz="2400" dirty="0">
                <a:solidFill>
                  <a:srgbClr val="000000"/>
                </a:solidFill>
              </a:rPr>
              <a:t>An </a:t>
            </a:r>
            <a:r>
              <a:rPr lang="en-GB" sz="2400" b="1" dirty="0">
                <a:solidFill>
                  <a:srgbClr val="000000"/>
                </a:solidFill>
              </a:rPr>
              <a:t>AI system </a:t>
            </a:r>
            <a:r>
              <a:rPr lang="en-GB" sz="2400" dirty="0">
                <a:solidFill>
                  <a:srgbClr val="000000"/>
                </a:solidFill>
              </a:rPr>
              <a:t>is a collection of technologies – </a:t>
            </a:r>
            <a:r>
              <a:rPr lang="en-GB" sz="2400" dirty="0"/>
              <a:t>software, data, and hardware – that work together using AI to generate outputs. </a:t>
            </a:r>
          </a:p>
          <a:p>
            <a:pPr marL="0" indent="0">
              <a:lnSpc>
                <a:spcPct val="114999"/>
              </a:lnSpc>
              <a:buNone/>
            </a:pPr>
            <a:r>
              <a:rPr lang="en-GB" sz="2400" dirty="0"/>
              <a:t>Look at the images: </a:t>
            </a:r>
          </a:p>
          <a:p>
            <a:pPr marL="342900" indent="-342900">
              <a:lnSpc>
                <a:spcPct val="114999"/>
              </a:lnSpc>
            </a:pPr>
            <a:r>
              <a:rPr lang="en-GB" sz="2400" dirty="0"/>
              <a:t>What is the output when the chatbot is given the prompt ‘Draw a cat’?</a:t>
            </a:r>
          </a:p>
          <a:p>
            <a:pPr marL="342900" indent="-342900">
              <a:lnSpc>
                <a:spcPct val="114999"/>
              </a:lnSpc>
            </a:pPr>
            <a:r>
              <a:rPr lang="en-GB" sz="2400" dirty="0"/>
              <a:t>What is the output on a smartwatch?</a:t>
            </a:r>
          </a:p>
        </p:txBody>
      </p:sp>
      <p:pic>
        <p:nvPicPr>
          <p:cNvPr id="5" name="Picture 4" descr="An illustration of a computer with a prompt on it ‘draw a cat’. ">
            <a:extLst>
              <a:ext uri="{FF2B5EF4-FFF2-40B4-BE49-F238E27FC236}">
                <a16:creationId xmlns:a16="http://schemas.microsoft.com/office/drawing/2014/main" id="{8E38CBB0-E2B9-8E2B-1E8B-2C793CA7EBFC}"/>
              </a:ext>
            </a:extLst>
          </p:cNvPr>
          <p:cNvPicPr>
            <a:picLocks noChangeAspect="1"/>
          </p:cNvPicPr>
          <p:nvPr/>
        </p:nvPicPr>
        <p:blipFill>
          <a:blip r:embed="rId3"/>
          <a:stretch>
            <a:fillRect/>
          </a:stretch>
        </p:blipFill>
        <p:spPr>
          <a:xfrm>
            <a:off x="6393465" y="1085533"/>
            <a:ext cx="2807827" cy="2196652"/>
          </a:xfrm>
          <a:prstGeom prst="rect">
            <a:avLst/>
          </a:prstGeom>
        </p:spPr>
      </p:pic>
      <p:pic>
        <p:nvPicPr>
          <p:cNvPr id="6" name="Picture 5" descr="An illustration of a computer with a drawing of a cat on it. ">
            <a:extLst>
              <a:ext uri="{FF2B5EF4-FFF2-40B4-BE49-F238E27FC236}">
                <a16:creationId xmlns:a16="http://schemas.microsoft.com/office/drawing/2014/main" id="{640827EB-E358-148B-63D5-2F9EE60CD26A}"/>
              </a:ext>
            </a:extLst>
          </p:cNvPr>
          <p:cNvPicPr>
            <a:picLocks noChangeAspect="1"/>
          </p:cNvPicPr>
          <p:nvPr/>
        </p:nvPicPr>
        <p:blipFill>
          <a:blip r:embed="rId4"/>
          <a:stretch>
            <a:fillRect/>
          </a:stretch>
        </p:blipFill>
        <p:spPr>
          <a:xfrm>
            <a:off x="9201292" y="982247"/>
            <a:ext cx="2807827" cy="1905397"/>
          </a:xfrm>
          <a:prstGeom prst="rect">
            <a:avLst/>
          </a:prstGeom>
        </p:spPr>
      </p:pic>
      <p:grpSp>
        <p:nvGrpSpPr>
          <p:cNvPr id="9" name="Group 8" descr="A girl using CreateAI when she is walking, running and sleeping. ">
            <a:extLst>
              <a:ext uri="{FF2B5EF4-FFF2-40B4-BE49-F238E27FC236}">
                <a16:creationId xmlns:a16="http://schemas.microsoft.com/office/drawing/2014/main" id="{B984F108-891B-77E9-C03F-3205CFA93985}"/>
              </a:ext>
            </a:extLst>
          </p:cNvPr>
          <p:cNvGrpSpPr/>
          <p:nvPr/>
        </p:nvGrpSpPr>
        <p:grpSpPr>
          <a:xfrm>
            <a:off x="7663231" y="3602860"/>
            <a:ext cx="3886200" cy="2020700"/>
            <a:chOff x="7969210" y="4325629"/>
            <a:chExt cx="3886200" cy="2020700"/>
          </a:xfrm>
        </p:grpSpPr>
        <p:pic>
          <p:nvPicPr>
            <p:cNvPr id="7" name="Picture 6">
              <a:extLst>
                <a:ext uri="{FF2B5EF4-FFF2-40B4-BE49-F238E27FC236}">
                  <a16:creationId xmlns:a16="http://schemas.microsoft.com/office/drawing/2014/main" id="{9084A559-F4DA-95D2-6C3D-D1D30AD21B26}"/>
                </a:ext>
              </a:extLst>
            </p:cNvPr>
            <p:cNvPicPr>
              <a:picLocks noChangeAspect="1"/>
            </p:cNvPicPr>
            <p:nvPr/>
          </p:nvPicPr>
          <p:blipFill>
            <a:blip r:embed="rId5"/>
            <a:stretch>
              <a:fillRect/>
            </a:stretch>
          </p:blipFill>
          <p:spPr>
            <a:xfrm>
              <a:off x="7969210" y="4325629"/>
              <a:ext cx="3886200" cy="2020700"/>
            </a:xfrm>
            <a:prstGeom prst="rect">
              <a:avLst/>
            </a:prstGeom>
          </p:spPr>
        </p:pic>
        <p:pic>
          <p:nvPicPr>
            <p:cNvPr id="8" name="Picture 7">
              <a:extLst>
                <a:ext uri="{FF2B5EF4-FFF2-40B4-BE49-F238E27FC236}">
                  <a16:creationId xmlns:a16="http://schemas.microsoft.com/office/drawing/2014/main" id="{E938D80C-3107-A7DC-5F20-A1F15360345F}"/>
                </a:ext>
              </a:extLst>
            </p:cNvPr>
            <p:cNvPicPr>
              <a:picLocks noChangeAspect="1"/>
            </p:cNvPicPr>
            <p:nvPr/>
          </p:nvPicPr>
          <p:blipFill>
            <a:blip r:embed="rId6"/>
            <a:stretch>
              <a:fillRect/>
            </a:stretch>
          </p:blipFill>
          <p:spPr>
            <a:xfrm>
              <a:off x="8863900" y="5266232"/>
              <a:ext cx="1484861" cy="1012469"/>
            </a:xfrm>
            <a:prstGeom prst="rect">
              <a:avLst/>
            </a:prstGeom>
          </p:spPr>
        </p:pic>
      </p:grpSp>
    </p:spTree>
    <p:extLst>
      <p:ext uri="{BB962C8B-B14F-4D97-AF65-F5344CB8AC3E}">
        <p14:creationId xmlns:p14="http://schemas.microsoft.com/office/powerpoint/2010/main" val="1224394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Google Shape;115;p13"/>
          <p:cNvSpPr txBox="1">
            <a:spLocks noGrp="1"/>
          </p:cNvSpPr>
          <p:nvPr>
            <p:ph type="title"/>
          </p:nvPr>
        </p:nvSpPr>
        <p:spPr>
          <a:xfrm>
            <a:off x="2199931" y="132144"/>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Generative AI</a:t>
            </a:r>
            <a:endParaRPr dirty="0">
              <a:solidFill>
                <a:schemeClr val="tx1"/>
              </a:solidFill>
            </a:endParaRPr>
          </a:p>
        </p:txBody>
      </p:sp>
      <p:sp>
        <p:nvSpPr>
          <p:cNvPr id="114" name="Google Shape;114;p13"/>
          <p:cNvSpPr txBox="1">
            <a:spLocks noGrp="1"/>
          </p:cNvSpPr>
          <p:nvPr>
            <p:ph type="body" idx="1"/>
          </p:nvPr>
        </p:nvSpPr>
        <p:spPr>
          <a:xfrm>
            <a:off x="480000" y="960767"/>
            <a:ext cx="5496000" cy="4938400"/>
          </a:xfrm>
          <a:prstGeom prst="rect">
            <a:avLst/>
          </a:prstGeom>
          <a:noFill/>
          <a:ln>
            <a:noFill/>
          </a:ln>
        </p:spPr>
        <p:txBody>
          <a:bodyPr spcFirstLastPara="1" wrap="square" lIns="0" tIns="0" rIns="0" bIns="0" anchor="t" anchorCtr="0">
            <a:noAutofit/>
          </a:bodyPr>
          <a:lstStyle/>
          <a:p>
            <a:pPr marL="0" indent="0">
              <a:buNone/>
            </a:pPr>
            <a:r>
              <a:rPr lang="en-GB" sz="2000" b="1" dirty="0"/>
              <a:t>Generative AI (GenAI</a:t>
            </a:r>
            <a:r>
              <a:rPr lang="en-GB" sz="2000" dirty="0"/>
              <a:t>) is a </a:t>
            </a:r>
            <a:r>
              <a:rPr lang="en-US" sz="2000" dirty="0"/>
              <a:t>type of AI that generates text, still or moving images, or sounds, usually from a written question or ‘prompt’. GenAI models are usually trained on huge sets of data collected from the internet.</a:t>
            </a:r>
            <a:endParaRPr lang="en-GB" sz="2000" dirty="0"/>
          </a:p>
          <a:p>
            <a:pPr marL="0" indent="0">
              <a:buNone/>
            </a:pPr>
            <a:r>
              <a:rPr lang="en-GB" sz="2000" dirty="0"/>
              <a:t>Chatbots are examples of Generative AI.</a:t>
            </a:r>
          </a:p>
          <a:p>
            <a:pPr marL="0" indent="0">
              <a:buNone/>
            </a:pPr>
            <a:r>
              <a:rPr lang="en-GB" sz="2000" dirty="0"/>
              <a:t>They usually produce outputs from a written question or ‘prompt’ such as ‘Draw me a cat.’</a:t>
            </a:r>
            <a:endParaRPr sz="2000" dirty="0"/>
          </a:p>
        </p:txBody>
      </p:sp>
      <p:sp>
        <p:nvSpPr>
          <p:cNvPr id="117" name="Google Shape;117;p13"/>
          <p:cNvSpPr/>
          <p:nvPr/>
        </p:nvSpPr>
        <p:spPr>
          <a:xfrm>
            <a:off x="478367" y="5071990"/>
            <a:ext cx="5496000" cy="960000"/>
          </a:xfrm>
          <a:prstGeom prst="roundRect">
            <a:avLst>
              <a:gd name="adj" fmla="val 9134"/>
            </a:avLst>
          </a:prstGeom>
          <a:solidFill>
            <a:schemeClr val="lt1"/>
          </a:solidFill>
          <a:ln w="28575" cap="flat" cmpd="sng">
            <a:solidFill>
              <a:schemeClr val="lt2"/>
            </a:solidFill>
            <a:prstDash val="solid"/>
            <a:round/>
            <a:headEnd type="none" w="sm" len="sm"/>
            <a:tailEnd type="none" w="sm" len="sm"/>
          </a:ln>
        </p:spPr>
        <p:txBody>
          <a:bodyPr spcFirstLastPara="1" wrap="square" lIns="1200000" tIns="144000" rIns="240000" bIns="144000" anchor="ctr" anchorCtr="0">
            <a:noAutofit/>
          </a:bodyPr>
          <a:lstStyle/>
          <a:p>
            <a:pPr defTabSz="1219170">
              <a:lnSpc>
                <a:spcPct val="115000"/>
              </a:lnSpc>
              <a:buClr>
                <a:srgbClr val="000000"/>
              </a:buClr>
            </a:pPr>
            <a:r>
              <a:rPr lang="en-GB" sz="1867" b="1" kern="0">
                <a:solidFill>
                  <a:srgbClr val="000000"/>
                </a:solidFill>
                <a:latin typeface="Arial"/>
                <a:ea typeface="Arial"/>
                <a:cs typeface="Arial"/>
                <a:sym typeface="Arial"/>
              </a:rPr>
              <a:t>Draw me a cat</a:t>
            </a:r>
            <a:endParaRPr sz="1867" b="1" kern="0">
              <a:solidFill>
                <a:srgbClr val="000000"/>
              </a:solidFill>
              <a:latin typeface="Arial"/>
              <a:ea typeface="Arial"/>
              <a:cs typeface="Arial"/>
              <a:sym typeface="Arial"/>
            </a:endParaRPr>
          </a:p>
        </p:txBody>
      </p:sp>
      <p:pic>
        <p:nvPicPr>
          <p:cNvPr id="118" name="Google Shape;118;p13" descr="micro:bit ‘thinking’ emoji"/>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840625" y="5195800"/>
            <a:ext cx="480000" cy="619200"/>
          </a:xfrm>
          <a:prstGeom prst="rect">
            <a:avLst/>
          </a:prstGeom>
          <a:noFill/>
          <a:ln>
            <a:noFill/>
          </a:ln>
        </p:spPr>
      </p:pic>
      <p:pic>
        <p:nvPicPr>
          <p:cNvPr id="2" name="Picture 1">
            <a:extLst>
              <a:ext uri="{FF2B5EF4-FFF2-40B4-BE49-F238E27FC236}">
                <a16:creationId xmlns:a16="http://schemas.microsoft.com/office/drawing/2014/main" id="{C4614618-0F4A-2506-E978-255013559DD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45898" y="945433"/>
            <a:ext cx="5541557" cy="3899068"/>
          </a:xfrm>
          <a:prstGeom prst="rect">
            <a:avLst/>
          </a:prstGeom>
        </p:spPr>
      </p:pic>
      <p:sp>
        <p:nvSpPr>
          <p:cNvPr id="3" name="Rounded Rectangle 2">
            <a:extLst>
              <a:ext uri="{FF2B5EF4-FFF2-40B4-BE49-F238E27FC236}">
                <a16:creationId xmlns:a16="http://schemas.microsoft.com/office/drawing/2014/main" id="{93B9DB7C-D70B-AA3F-A7BE-C86C579A7BC2}"/>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4" name="Google Shape;93;p4">
            <a:extLst>
              <a:ext uri="{FF2B5EF4-FFF2-40B4-BE49-F238E27FC236}">
                <a16:creationId xmlns:a16="http://schemas.microsoft.com/office/drawing/2014/main" id="{46F743F3-8064-8835-6494-FF462BC78CEB}"/>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2" name="Google Shape;132;p15"/>
          <p:cNvSpPr txBox="1">
            <a:spLocks noGrp="1"/>
          </p:cNvSpPr>
          <p:nvPr>
            <p:ph type="title"/>
          </p:nvPr>
        </p:nvSpPr>
        <p:spPr>
          <a:xfrm>
            <a:off x="2185565" y="93419"/>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Machine learning</a:t>
            </a:r>
            <a:endParaRPr dirty="0">
              <a:solidFill>
                <a:schemeClr val="tx1"/>
              </a:solidFill>
            </a:endParaRPr>
          </a:p>
        </p:txBody>
      </p:sp>
      <p:sp>
        <p:nvSpPr>
          <p:cNvPr id="133" name="Google Shape;133;p15"/>
          <p:cNvSpPr txBox="1">
            <a:spLocks noGrp="1"/>
          </p:cNvSpPr>
          <p:nvPr>
            <p:ph type="body" idx="1"/>
          </p:nvPr>
        </p:nvSpPr>
        <p:spPr>
          <a:xfrm>
            <a:off x="480000" y="960767"/>
            <a:ext cx="5496000" cy="4938400"/>
          </a:xfrm>
          <a:prstGeom prst="rect">
            <a:avLst/>
          </a:prstGeom>
          <a:noFill/>
          <a:ln>
            <a:noFill/>
          </a:ln>
        </p:spPr>
        <p:txBody>
          <a:bodyPr spcFirstLastPara="1" wrap="square" lIns="0" tIns="0" rIns="0" bIns="0" anchor="t" anchorCtr="0">
            <a:noAutofit/>
          </a:bodyPr>
          <a:lstStyle/>
          <a:p>
            <a:pPr marL="0" indent="0">
              <a:buSzPts val="1100"/>
              <a:buNone/>
            </a:pPr>
            <a:r>
              <a:rPr lang="en-GB" sz="2000" b="1" dirty="0"/>
              <a:t>Machine learning (ML) </a:t>
            </a:r>
            <a:r>
              <a:rPr lang="en-GB" sz="2000" dirty="0"/>
              <a:t>is a type of AI where computers can learn from and make decisions based on data.</a:t>
            </a:r>
          </a:p>
          <a:p>
            <a:pPr marL="0" indent="0">
              <a:buSzPts val="1100"/>
              <a:buNone/>
            </a:pPr>
            <a:r>
              <a:rPr lang="en-GB" sz="2000" dirty="0"/>
              <a:t>A fitness tracker or a smart watch uses machine learning.</a:t>
            </a:r>
            <a:r>
              <a:rPr lang="en-GB" sz="2000" b="1" dirty="0"/>
              <a:t> </a:t>
            </a:r>
            <a:r>
              <a:rPr lang="en-GB" sz="2000" dirty="0"/>
              <a:t>An AI system in the device tracks how long you walk, run, and sleep.</a:t>
            </a:r>
          </a:p>
          <a:p>
            <a:pPr marL="0" indent="0">
              <a:buSzPts val="1100"/>
              <a:buNone/>
            </a:pPr>
            <a:r>
              <a:rPr lang="en-GB" sz="2000" dirty="0"/>
              <a:t>The AI system brings the data together and, over time, identifies patterns in your movements so it can predict what activity is happening when.</a:t>
            </a:r>
            <a:endParaRPr sz="2000" dirty="0"/>
          </a:p>
          <a:p>
            <a:pPr marL="0" indent="0">
              <a:spcAft>
                <a:spcPts val="267"/>
              </a:spcAft>
              <a:buNone/>
            </a:pPr>
            <a:r>
              <a:rPr lang="en-GB" sz="2000" dirty="0"/>
              <a:t>It outputs information to help you keep track of your activity and improve your fitness and well-being.</a:t>
            </a:r>
            <a:endParaRPr sz="2000" dirty="0"/>
          </a:p>
        </p:txBody>
      </p:sp>
      <p:pic>
        <p:nvPicPr>
          <p:cNvPr id="3" name="Picture 2">
            <a:extLst>
              <a:ext uri="{FF2B5EF4-FFF2-40B4-BE49-F238E27FC236}">
                <a16:creationId xmlns:a16="http://schemas.microsoft.com/office/drawing/2014/main" id="{F77593FF-111C-8C9D-6A98-F53341701CA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2825" y="958851"/>
            <a:ext cx="5511800" cy="4940300"/>
          </a:xfrm>
          <a:prstGeom prst="rect">
            <a:avLst/>
          </a:prstGeom>
        </p:spPr>
      </p:pic>
      <p:sp>
        <p:nvSpPr>
          <p:cNvPr id="2" name="Rounded Rectangle 1">
            <a:extLst>
              <a:ext uri="{FF2B5EF4-FFF2-40B4-BE49-F238E27FC236}">
                <a16:creationId xmlns:a16="http://schemas.microsoft.com/office/drawing/2014/main" id="{663702F5-D67A-6D0C-6D7C-E74AEA89126A}"/>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4" name="Google Shape;93;p4">
            <a:extLst>
              <a:ext uri="{FF2B5EF4-FFF2-40B4-BE49-F238E27FC236}">
                <a16:creationId xmlns:a16="http://schemas.microsoft.com/office/drawing/2014/main" id="{2F371E82-6641-622F-7B18-70F39EAAA6B4}"/>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a:extLst>
            <a:ext uri="{FF2B5EF4-FFF2-40B4-BE49-F238E27FC236}">
              <a16:creationId xmlns:a16="http://schemas.microsoft.com/office/drawing/2014/main" id="{6C9112EF-2B88-1AAB-1FE8-3660D75A55CD}"/>
            </a:ext>
          </a:extLst>
        </p:cNvPr>
        <p:cNvGrpSpPr/>
        <p:nvPr/>
      </p:nvGrpSpPr>
      <p:grpSpPr>
        <a:xfrm>
          <a:off x="0" y="0"/>
          <a:ext cx="0" cy="0"/>
          <a:chOff x="0" y="0"/>
          <a:chExt cx="0" cy="0"/>
        </a:xfrm>
      </p:grpSpPr>
      <p:sp>
        <p:nvSpPr>
          <p:cNvPr id="124" name="Google Shape;124;p14">
            <a:extLst>
              <a:ext uri="{FF2B5EF4-FFF2-40B4-BE49-F238E27FC236}">
                <a16:creationId xmlns:a16="http://schemas.microsoft.com/office/drawing/2014/main" id="{7AFAFEF6-BB2B-72F9-44CD-D474FCAC5D39}"/>
              </a:ext>
            </a:extLst>
          </p:cNvPr>
          <p:cNvSpPr txBox="1">
            <a:spLocks noGrp="1"/>
          </p:cNvSpPr>
          <p:nvPr>
            <p:ph type="title"/>
          </p:nvPr>
        </p:nvSpPr>
        <p:spPr>
          <a:xfrm>
            <a:off x="2199931" y="125533"/>
            <a:ext cx="7406400" cy="960000"/>
          </a:xfrm>
          <a:prstGeom prst="rect">
            <a:avLst/>
          </a:prstGeom>
          <a:noFill/>
          <a:ln>
            <a:noFill/>
          </a:ln>
        </p:spPr>
        <p:txBody>
          <a:bodyPr spcFirstLastPara="1" wrap="square" lIns="0" tIns="240000" rIns="0" bIns="240000" anchor="ctr" anchorCtr="0">
            <a:noAutofit/>
          </a:bodyPr>
          <a:lstStyle/>
          <a:p>
            <a:r>
              <a:rPr lang="en-GB" dirty="0">
                <a:solidFill>
                  <a:schemeClr val="tx1"/>
                </a:solidFill>
              </a:rPr>
              <a:t>AI systems are not human</a:t>
            </a:r>
            <a:endParaRPr dirty="0">
              <a:solidFill>
                <a:schemeClr val="tx1"/>
              </a:solidFill>
            </a:endParaRPr>
          </a:p>
        </p:txBody>
      </p:sp>
      <p:sp>
        <p:nvSpPr>
          <p:cNvPr id="126" name="Google Shape;126;p14">
            <a:extLst>
              <a:ext uri="{FF2B5EF4-FFF2-40B4-BE49-F238E27FC236}">
                <a16:creationId xmlns:a16="http://schemas.microsoft.com/office/drawing/2014/main" id="{166027A9-3414-E2DA-701B-F3062DB747B6}"/>
              </a:ext>
            </a:extLst>
          </p:cNvPr>
          <p:cNvSpPr txBox="1">
            <a:spLocks noGrp="1"/>
          </p:cNvSpPr>
          <p:nvPr>
            <p:ph type="body" idx="1"/>
          </p:nvPr>
        </p:nvSpPr>
        <p:spPr>
          <a:xfrm>
            <a:off x="480000" y="1189367"/>
            <a:ext cx="5496000" cy="4938400"/>
          </a:xfrm>
          <a:prstGeom prst="rect">
            <a:avLst/>
          </a:prstGeom>
          <a:noFill/>
          <a:ln>
            <a:noFill/>
          </a:ln>
        </p:spPr>
        <p:txBody>
          <a:bodyPr spcFirstLastPara="1" wrap="square" lIns="0" tIns="0" rIns="0" bIns="0" anchor="t" anchorCtr="0">
            <a:noAutofit/>
          </a:bodyPr>
          <a:lstStyle/>
          <a:p>
            <a:pPr marL="0" indent="0">
              <a:buNone/>
            </a:pPr>
            <a:r>
              <a:rPr lang="en-GB" sz="2000" dirty="0"/>
              <a:t>Although AI systems appear to behave ‘intelligently’ like humans, they are machines and therefore they are artificial.</a:t>
            </a:r>
          </a:p>
          <a:p>
            <a:pPr marL="0" indent="0">
              <a:buNone/>
            </a:pPr>
            <a:r>
              <a:rPr lang="en-GB" sz="2000" dirty="0"/>
              <a:t>AI systems do not have human experiences or emotions.</a:t>
            </a:r>
            <a:endParaRPr sz="2000" dirty="0"/>
          </a:p>
          <a:p>
            <a:pPr marL="0" indent="0">
              <a:spcAft>
                <a:spcPts val="267"/>
              </a:spcAft>
              <a:buNone/>
            </a:pPr>
            <a:r>
              <a:rPr lang="en-GB" sz="2000" dirty="0"/>
              <a:t>AI systems are machines made by humans.</a:t>
            </a:r>
          </a:p>
          <a:p>
            <a:pPr marL="0" indent="0">
              <a:spcAft>
                <a:spcPts val="267"/>
              </a:spcAft>
              <a:buNone/>
            </a:pPr>
            <a:r>
              <a:rPr lang="en-GB" sz="2000" dirty="0"/>
              <a:t>If humans design and build an AI system well, then it will work well. But if they design and build an AI system badly, then it will often get things wrong, or may not work at all. </a:t>
            </a:r>
          </a:p>
          <a:p>
            <a:pPr marL="0" indent="0">
              <a:lnSpc>
                <a:spcPct val="114999"/>
              </a:lnSpc>
              <a:spcAft>
                <a:spcPts val="267"/>
              </a:spcAft>
              <a:buNone/>
            </a:pPr>
            <a:endParaRPr lang="en-GB" dirty="0"/>
          </a:p>
          <a:p>
            <a:pPr marL="0" indent="0">
              <a:lnSpc>
                <a:spcPct val="114999"/>
              </a:lnSpc>
              <a:spcAft>
                <a:spcPts val="267"/>
              </a:spcAft>
              <a:buNone/>
            </a:pPr>
            <a:br>
              <a:rPr lang="en-US" dirty="0"/>
            </a:br>
            <a:endParaRPr lang="en-US" dirty="0"/>
          </a:p>
        </p:txBody>
      </p:sp>
      <p:pic>
        <p:nvPicPr>
          <p:cNvPr id="2" name="Picture 1">
            <a:extLst>
              <a:ext uri="{FF2B5EF4-FFF2-40B4-BE49-F238E27FC236}">
                <a16:creationId xmlns:a16="http://schemas.microsoft.com/office/drawing/2014/main" id="{EE889144-4A9D-A8E0-93BC-0B05194197B9}"/>
              </a:ext>
              <a:ext uri="{C183D7F6-B498-43B3-948B-1728B52AA6E4}">
                <adec:decorative xmlns:adec="http://schemas.microsoft.com/office/drawing/2017/decorative" val="1"/>
              </a:ext>
            </a:extLst>
          </p:cNvPr>
          <p:cNvPicPr>
            <a:picLocks noChangeAspect="1"/>
          </p:cNvPicPr>
          <p:nvPr/>
        </p:nvPicPr>
        <p:blipFill>
          <a:blip r:embed="rId3"/>
          <a:srcRect/>
          <a:stretch/>
        </p:blipFill>
        <p:spPr>
          <a:xfrm>
            <a:off x="6221013" y="972940"/>
            <a:ext cx="5493199" cy="4009011"/>
          </a:xfrm>
          <a:prstGeom prst="rect">
            <a:avLst/>
          </a:prstGeom>
        </p:spPr>
      </p:pic>
      <p:sp>
        <p:nvSpPr>
          <p:cNvPr id="3" name="Rounded Rectangle 2">
            <a:extLst>
              <a:ext uri="{FF2B5EF4-FFF2-40B4-BE49-F238E27FC236}">
                <a16:creationId xmlns:a16="http://schemas.microsoft.com/office/drawing/2014/main" id="{0FC83CD2-6302-FB9B-BDA3-D5AE31E48E67}"/>
              </a:ext>
              <a:ext uri="{C183D7F6-B498-43B3-948B-1728B52AA6E4}">
                <adec:decorative xmlns:adec="http://schemas.microsoft.com/office/drawing/2017/decorative" val="1"/>
              </a:ext>
            </a:extLst>
          </p:cNvPr>
          <p:cNvSpPr/>
          <p:nvPr/>
        </p:nvSpPr>
        <p:spPr>
          <a:xfrm>
            <a:off x="478367" y="196707"/>
            <a:ext cx="1548115" cy="785540"/>
          </a:xfrm>
          <a:prstGeom prst="roundRect">
            <a:avLst>
              <a:gd name="adj" fmla="val 50000"/>
            </a:avLst>
          </a:prstGeom>
          <a:solidFill>
            <a:schemeClr val="bg1"/>
          </a:solidFill>
          <a:ln w="82550">
            <a:solidFill>
              <a:srgbClr val="7BCDC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a:solidFill>
                <a:srgbClr val="7BCDC2"/>
              </a:solidFill>
              <a:latin typeface="Arial"/>
              <a:sym typeface="Arial"/>
            </a:endParaRPr>
          </a:p>
        </p:txBody>
      </p:sp>
      <p:sp>
        <p:nvSpPr>
          <p:cNvPr id="4" name="Google Shape;93;p4">
            <a:extLst>
              <a:ext uri="{FF2B5EF4-FFF2-40B4-BE49-F238E27FC236}">
                <a16:creationId xmlns:a16="http://schemas.microsoft.com/office/drawing/2014/main" id="{3C67AE28-63E6-581F-4C13-2AE65C068F7C}"/>
              </a:ext>
            </a:extLst>
          </p:cNvPr>
          <p:cNvSpPr/>
          <p:nvPr/>
        </p:nvSpPr>
        <p:spPr>
          <a:xfrm>
            <a:off x="653449" y="125533"/>
            <a:ext cx="1548115" cy="927886"/>
          </a:xfrm>
          <a:prstGeom prst="rect">
            <a:avLst/>
          </a:prstGeom>
          <a:noFill/>
          <a:ln>
            <a:noFill/>
          </a:ln>
        </p:spPr>
        <p:txBody>
          <a:bodyPr spcFirstLastPara="1" wrap="square" lIns="0" tIns="240000" rIns="0" bIns="240000" anchor="ctr" anchorCtr="0">
            <a:spAutoFit/>
          </a:bodyPr>
          <a:lstStyle/>
          <a:p>
            <a:pPr marL="242987" indent="-179489" defTabSz="1219170">
              <a:lnSpc>
                <a:spcPct val="90000"/>
              </a:lnSpc>
              <a:buClr>
                <a:srgbClr val="000000"/>
              </a:buClr>
              <a:buSzPts val="2800"/>
            </a:pPr>
            <a:r>
              <a:rPr lang="en-GB" sz="3200" b="1" kern="0">
                <a:solidFill>
                  <a:srgbClr val="000000"/>
                </a:solidFill>
                <a:latin typeface="Arial"/>
                <a:ea typeface="Arial"/>
                <a:cs typeface="Arial"/>
                <a:sym typeface="Arial"/>
              </a:rPr>
              <a:t>Share</a:t>
            </a:r>
            <a:endParaRPr sz="3200" kern="0">
              <a:solidFill>
                <a:srgbClr val="000000"/>
              </a:solidFill>
              <a:latin typeface="Arial"/>
              <a:ea typeface="Arial"/>
              <a:cs typeface="Arial"/>
              <a:sym typeface="Arial"/>
            </a:endParaRPr>
          </a:p>
        </p:txBody>
      </p:sp>
    </p:spTree>
    <p:extLst>
      <p:ext uri="{BB962C8B-B14F-4D97-AF65-F5344CB8AC3E}">
        <p14:creationId xmlns:p14="http://schemas.microsoft.com/office/powerpoint/2010/main" val="1959017092"/>
      </p:ext>
    </p:extLst>
  </p:cSld>
  <p:clrMapOvr>
    <a:masterClrMapping/>
  </p:clrMapOvr>
</p:sld>
</file>

<file path=ppt/theme/theme1.xml><?xml version="1.0" encoding="utf-8"?>
<a:theme xmlns:a="http://schemas.openxmlformats.org/drawingml/2006/main" name="1_Office Theme">
  <a:themeElements>
    <a:clrScheme name="Office Theme">
      <a:dk1>
        <a:srgbClr val="000000"/>
      </a:dk1>
      <a:lt1>
        <a:srgbClr val="FFFFFF"/>
      </a:lt1>
      <a:dk2>
        <a:srgbClr val="00A000"/>
      </a:dk2>
      <a:lt2>
        <a:srgbClr val="CD0365"/>
      </a:lt2>
      <a:accent1>
        <a:srgbClr val="6C4BC1"/>
      </a:accent1>
      <a:accent2>
        <a:srgbClr val="2A94D6"/>
      </a:accent2>
      <a:accent3>
        <a:srgbClr val="E7645C"/>
      </a:accent3>
      <a:accent4>
        <a:srgbClr val="7BCDC2"/>
      </a:accent4>
      <a:accent5>
        <a:srgbClr val="E6E7E8"/>
      </a:accent5>
      <a:accent6>
        <a:srgbClr val="70AD47"/>
      </a:accent6>
      <a:hlink>
        <a:srgbClr val="000000"/>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4767</TotalTime>
  <Words>1863</Words>
  <Application>Microsoft Macintosh PowerPoint</Application>
  <PresentationFormat>Widescreen</PresentationFormat>
  <Paragraphs>274</Paragraphs>
  <Slides>29</Slides>
  <Notes>28</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Aptos</vt:lpstr>
      <vt:lpstr>Arial</vt:lpstr>
      <vt:lpstr>Calibri</vt:lpstr>
      <vt:lpstr>1_Office Theme</vt:lpstr>
      <vt:lpstr>Developing AI literacy with the micro:bit  Lesson 1 Talking about AI</vt:lpstr>
      <vt:lpstr>Learning objectives</vt:lpstr>
      <vt:lpstr>Think Can you sort data?</vt:lpstr>
      <vt:lpstr>What is AI? </vt:lpstr>
      <vt:lpstr>Find out more in the video</vt:lpstr>
      <vt:lpstr>AI systems</vt:lpstr>
      <vt:lpstr>Generative AI</vt:lpstr>
      <vt:lpstr>Machine learning</vt:lpstr>
      <vt:lpstr>AI systems are not human</vt:lpstr>
      <vt:lpstr>Does it use AI?</vt:lpstr>
      <vt:lpstr>Question 1 – Fitness tracker</vt:lpstr>
      <vt:lpstr>Question 1 – Fitness tracker - answer</vt:lpstr>
      <vt:lpstr>Question 2 – Calculator</vt:lpstr>
      <vt:lpstr>Question 2 – Calculator - answer</vt:lpstr>
      <vt:lpstr>Question 3 – Mobile phone camera app</vt:lpstr>
      <vt:lpstr>Question 3 – Mobile phone camera app - answer</vt:lpstr>
      <vt:lpstr>Question 4 – Gaming console</vt:lpstr>
      <vt:lpstr>Question 4 – Gaming console - answer</vt:lpstr>
      <vt:lpstr>Question 5 – Video streaming service</vt:lpstr>
      <vt:lpstr>Question 5 – Video streaming service - answer</vt:lpstr>
      <vt:lpstr>Question 6 – Chatbot</vt:lpstr>
      <vt:lpstr>Question 6 – Chatbot - answer</vt:lpstr>
      <vt:lpstr>Anthropomorphism</vt:lpstr>
      <vt:lpstr>Examples of anthropomorphic phrases</vt:lpstr>
      <vt:lpstr>Examples of anthropomorphic phrases – words identified</vt:lpstr>
      <vt:lpstr>Anthropomorphism activity</vt:lpstr>
      <vt:lpstr>Recap learning</vt:lpstr>
      <vt:lpstr>Reflect on your learning</vt:lpstr>
      <vt:lpstr>Share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Blathnaid Walsh-Heron</dc:creator>
  <cp:lastModifiedBy>Blathnaid Walsh-Heron</cp:lastModifiedBy>
  <cp:revision>43</cp:revision>
  <dcterms:created xsi:type="dcterms:W3CDTF">2026-05-07T22:23:15Z</dcterms:created>
  <dcterms:modified xsi:type="dcterms:W3CDTF">2026-08-26T11:33:45Z</dcterms:modified>
</cp:coreProperties>
</file>