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71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09"/>
    <p:restoredTop sz="94609"/>
  </p:normalViewPr>
  <p:slideViewPr>
    <p:cSldViewPr snapToGrid="0">
      <p:cViewPr varScale="1">
        <p:scale>
          <a:sx n="151" d="100"/>
          <a:sy n="151" d="100"/>
        </p:scale>
        <p:origin x="4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874E8-61C6-9650-073E-AB9FA02B87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6B065B-3A76-AA91-20A8-CC56F3AB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72852-3F94-E810-6AC9-4BA609B26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DA947-6B61-75B9-228B-FC1B4CE17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60960-16C6-6DD4-671A-18CAB88ED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55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D96B-12AB-DE88-973F-5B0D1415A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05A3A1-67CA-5A17-8DBC-B8E46E57D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85EA4-528F-6C29-6810-B9D76A0C7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A1BD0B-5BBD-0A44-E4A6-7F910BDF3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98056D-4B00-8ADC-6759-E29149F2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908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F44F79-5E4A-12F8-39A0-8F9709CB3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72D5A2-802A-8C6E-3941-202695BBA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BFA4A-6416-15E0-07C1-88D6A8B5A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F80F3-C350-04C1-1999-3FC7E90EA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6EFE4-A718-27E5-43BB-CEC304945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146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1D24C-912D-8B3F-C18A-E95707153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EF167-4BC9-C0A9-5715-E84E33279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A5EFE-3DBF-2CAB-71CE-5AC846027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E3435-9CD2-820C-237E-D76D24F13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E6797-A2B6-C7A4-70BA-16F6E8FF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129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A0D97-736A-E33D-FD57-F19A80B3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04DE1-DC01-F708-A62F-A620F592E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831C9C-76EE-CD93-AE08-9696707F4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CBA393-2B0C-961F-851C-51B8A7BE6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E9996-067E-4688-4B8B-97BA3FAD1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160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E7A15-7B5E-D4DE-F395-6B0373F10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39920-1F16-3FE2-76CD-6091643EA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08DFD5-E31D-5EB2-B02C-25B24182F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421397-8EC1-0768-9C0F-86B0516E4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481FE-7D22-5E46-B7B2-6E92B74C0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46D4D2-7244-9AD2-C313-A63D25D5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257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A2935-F813-C5A1-66C2-636DE0389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08C59E-308E-14F1-A1C1-A92329768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FFC7E0-9CEC-03E3-4386-FAA899ED9D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039A3C-F8D7-0F99-3BFE-B1F550169D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837FF4A-1558-9C5E-4133-58FAC17368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65A249-9DC5-166F-7B19-986877C4F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782EBF-547D-7859-669B-BE01F9777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29D5B7-F289-52D2-2084-64FD6FF7B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6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5C53B-B91D-31A7-67AF-B2667544F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513AD2-6568-06C9-642A-1F95CF862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C6A4BB-4988-02CA-82E7-C1947A177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F65D51-0E1F-C3C3-D78A-0BDFC326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43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C6E2E9-A1E2-2E6E-8E30-ECE0026F1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E042DD-F676-0B0D-A2F6-7A1D2ABE1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209B7B-CD5C-A85F-445E-2600ADADF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52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8B81F-A8A0-5AD8-DBC4-43A1D24F5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4A77-1988-77AE-0A75-8B2260211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1A8234-66FB-CA07-583F-F5F5879A93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B0DE47-F84E-638C-2149-3A29A1C8C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D8EDA9-FACA-E960-8C4B-45CFBB65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900713-34AA-B973-19D5-4EEC7E979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772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6339B-416B-BB86-8A08-45BC109DC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D8A617-1034-A6C7-5489-168EE1555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D3B0F2-A88C-5D58-F834-6955EB322F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2443D6-B954-41EC-AA4C-EB01C3F91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C2432A-C686-EAE8-D980-87FE8DFD0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E2E4B0-4559-99D5-3AA2-0309F5FCA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196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D180A4-9BDE-C66C-5B0C-8184B74B1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70D82-AD27-AAE7-2771-B3A76E7D56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08373-AF67-1F8E-2107-7311C3D4F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3C6339-A3F6-1440-A7E4-D76040173838}" type="datetimeFigureOut">
              <a:rPr lang="en-US" smtClean="0"/>
              <a:t>8/27/26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70828-A676-E7FB-DBFF-573A4C66C3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91EE8-6100-5273-1F7C-165DA1490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CAD9FD-8EB5-CF46-9802-1E1EB83F8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83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7016262-A3F6-0322-7F64-C6EE0BFC9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65" y="0"/>
            <a:ext cx="7772400" cy="16042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C67466-7929-66BD-F9E2-A4E91CBBB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568" y="3179315"/>
            <a:ext cx="7294757" cy="232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16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7ACAE-59F1-4C92-EE1C-3A4AD5C5A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963062-8D76-1989-4F49-8CA215C39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65" y="0"/>
            <a:ext cx="7772400" cy="16042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58DC6B-0E6E-E17B-9598-2F541E70A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568" y="3179315"/>
            <a:ext cx="7294757" cy="232586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A0ACCE3-C330-4902-2F91-4C004B1351B8}"/>
              </a:ext>
            </a:extLst>
          </p:cNvPr>
          <p:cNvSpPr txBox="1"/>
          <p:nvPr/>
        </p:nvSpPr>
        <p:spPr>
          <a:xfrm>
            <a:off x="2383713" y="5114725"/>
            <a:ext cx="211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I decided which data samples to keep or replace when I was cleaning the data sets.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7D96E5-4167-95CC-13E2-C72D4A8BD612}"/>
              </a:ext>
            </a:extLst>
          </p:cNvPr>
          <p:cNvSpPr txBox="1"/>
          <p:nvPr/>
        </p:nvSpPr>
        <p:spPr>
          <a:xfrm>
            <a:off x="4424791" y="2007518"/>
            <a:ext cx="26158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  <a:cs typeface="Arial" panose="020B0604020202020204" pitchFamily="34" charset="0"/>
              </a:rPr>
              <a:t>I used tallies to record accuracy and analysed my results. I had to collaborate and communicate well with my partner here so we both took turns.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06F816-1A68-3010-1861-AF7923945E5B}"/>
              </a:ext>
            </a:extLst>
          </p:cNvPr>
          <p:cNvSpPr txBox="1"/>
          <p:nvPr/>
        </p:nvSpPr>
        <p:spPr>
          <a:xfrm>
            <a:off x="8746325" y="3404717"/>
            <a:ext cx="23110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tested the AI exercise timer on the micro:bit </a:t>
            </a:r>
            <a:r>
              <a:rPr lang="en-US" sz="1100" dirty="0">
                <a:latin typeface="Lucida Handwriting" panose="03010101010101010101" pitchFamily="66" charset="77"/>
              </a:rPr>
              <a:t>away from the screen and </a:t>
            </a:r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decided it was working as it was supposed to.</a:t>
            </a:r>
            <a:endParaRPr lang="en-US" sz="1100" dirty="0">
              <a:solidFill>
                <a:srgbClr val="1371AE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196190-F782-BBA4-8B38-535C4B43DA8B}"/>
              </a:ext>
            </a:extLst>
          </p:cNvPr>
          <p:cNvSpPr txBox="1"/>
          <p:nvPr/>
        </p:nvSpPr>
        <p:spPr>
          <a:xfrm>
            <a:off x="8357062" y="854102"/>
            <a:ext cx="22667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  <a:cs typeface="Arial" panose="020B0604020202020204" pitchFamily="34" charset="0"/>
              </a:rPr>
              <a:t>Black = my reflections</a:t>
            </a:r>
          </a:p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  <a:cs typeface="Arial" panose="020B0604020202020204" pitchFamily="34" charset="0"/>
              </a:rPr>
              <a:t>Blue = my decisions</a:t>
            </a:r>
          </a:p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  <a:cs typeface="Arial" panose="020B0604020202020204" pitchFamily="34" charset="0"/>
              </a:rPr>
              <a:t>Green = skills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4F299B0-3975-4E79-32E8-9EE92E7188E8}"/>
              </a:ext>
            </a:extLst>
          </p:cNvPr>
          <p:cNvSpPr txBox="1"/>
          <p:nvPr/>
        </p:nvSpPr>
        <p:spPr>
          <a:xfrm>
            <a:off x="9322419" y="187403"/>
            <a:ext cx="6423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Examples for students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28253C-978F-F473-AF9B-58D27849D417}"/>
              </a:ext>
            </a:extLst>
          </p:cNvPr>
          <p:cNvCxnSpPr>
            <a:cxnSpLocks/>
          </p:cNvCxnSpPr>
          <p:nvPr/>
        </p:nvCxnSpPr>
        <p:spPr>
          <a:xfrm flipH="1">
            <a:off x="2653990" y="4668644"/>
            <a:ext cx="401444" cy="5026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511AA9-CD53-9B58-AF4D-DBF4D27FC2C7}"/>
              </a:ext>
            </a:extLst>
          </p:cNvPr>
          <p:cNvCxnSpPr>
            <a:cxnSpLocks/>
          </p:cNvCxnSpPr>
          <p:nvPr/>
        </p:nvCxnSpPr>
        <p:spPr>
          <a:xfrm>
            <a:off x="5121249" y="2887121"/>
            <a:ext cx="0" cy="599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A390F84-264F-2DAA-467A-DA7F39B809B8}"/>
              </a:ext>
            </a:extLst>
          </p:cNvPr>
          <p:cNvCxnSpPr>
            <a:cxnSpLocks/>
          </p:cNvCxnSpPr>
          <p:nvPr/>
        </p:nvCxnSpPr>
        <p:spPr>
          <a:xfrm flipH="1">
            <a:off x="7835590" y="3717800"/>
            <a:ext cx="91073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A0244FE-EFC8-F4BD-4638-9E7C80657BC0}"/>
              </a:ext>
            </a:extLst>
          </p:cNvPr>
          <p:cNvSpPr txBox="1"/>
          <p:nvPr/>
        </p:nvSpPr>
        <p:spPr>
          <a:xfrm>
            <a:off x="81826" y="2076547"/>
            <a:ext cx="20796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  <a:cs typeface="Arial" panose="020B0604020202020204" pitchFamily="34" charset="0"/>
              </a:rPr>
              <a:t>I learned that you can connect the micro:bit to CreateAI wirelessly using Bluetooth – it was cool when the live graph started moving on the screen as I moved my micro:bit.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27748F1-CE2C-F228-A842-7F40FD3B4259}"/>
              </a:ext>
            </a:extLst>
          </p:cNvPr>
          <p:cNvCxnSpPr>
            <a:cxnSpLocks/>
          </p:cNvCxnSpPr>
          <p:nvPr/>
        </p:nvCxnSpPr>
        <p:spPr>
          <a:xfrm flipH="1" flipV="1">
            <a:off x="959005" y="3429000"/>
            <a:ext cx="631902" cy="60030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6FC7AE0-FF39-7845-E270-14CD95CAA5A0}"/>
              </a:ext>
            </a:extLst>
          </p:cNvPr>
          <p:cNvSpPr txBox="1"/>
          <p:nvPr/>
        </p:nvSpPr>
        <p:spPr>
          <a:xfrm>
            <a:off x="4785476" y="5578649"/>
            <a:ext cx="163431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how adding more data made the model work better.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C0294C7-05DF-5B64-D1C3-0C705CC6EC36}"/>
              </a:ext>
            </a:extLst>
          </p:cNvPr>
          <p:cNvCxnSpPr>
            <a:cxnSpLocks/>
          </p:cNvCxnSpPr>
          <p:nvPr/>
        </p:nvCxnSpPr>
        <p:spPr>
          <a:xfrm>
            <a:off x="4646341" y="4958576"/>
            <a:ext cx="560389" cy="54660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75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07C31-7AB8-C768-D468-7120F91ED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FD6D513-CE5D-6BDA-454F-94F780201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87" y="0"/>
            <a:ext cx="7772400" cy="16042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0E5412-1070-EB5F-37A5-E5738498F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1568" y="3179315"/>
            <a:ext cx="7294757" cy="232586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F9DBD13-E2EC-D76F-6491-6EA5DA4811E8}"/>
              </a:ext>
            </a:extLst>
          </p:cNvPr>
          <p:cNvSpPr txBox="1"/>
          <p:nvPr/>
        </p:nvSpPr>
        <p:spPr>
          <a:xfrm>
            <a:off x="47779" y="3207191"/>
            <a:ext cx="181021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that a micro:bit has a movement sensor called an accelerometer.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C5DA39-93FC-A99A-9444-1892F24571E0}"/>
              </a:ext>
            </a:extLst>
          </p:cNvPr>
          <p:cNvSpPr txBox="1"/>
          <p:nvPr/>
        </p:nvSpPr>
        <p:spPr>
          <a:xfrm>
            <a:off x="304037" y="4857178"/>
            <a:ext cx="181021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that you can connect the micro:bit to CreateAI wirelessly using Bluetooth – it was cool when the live graph started moving on the screen as I moved my micro:bit.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E9A995-F4FB-D793-800F-09C1F2C81ABD}"/>
              </a:ext>
            </a:extLst>
          </p:cNvPr>
          <p:cNvSpPr txBox="1"/>
          <p:nvPr/>
        </p:nvSpPr>
        <p:spPr>
          <a:xfrm>
            <a:off x="1933502" y="2303163"/>
            <a:ext cx="28230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I decided what exercises to add </a:t>
            </a:r>
            <a:r>
              <a:rPr lang="en-US" sz="1100" dirty="0">
                <a:latin typeface="Lucida Handwriting" panose="03010101010101010101" pitchFamily="66" charset="77"/>
              </a:rPr>
              <a:t>to the ‘exercising’ action. I tried a few and changed my mind because I could see from </a:t>
            </a:r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examining </a:t>
            </a:r>
            <a:r>
              <a:rPr lang="en-US" sz="1100" dirty="0">
                <a:latin typeface="Lucida Handwriting" panose="03010101010101010101" pitchFamily="66" charset="77"/>
              </a:rPr>
              <a:t>the line graphs that they looked too similar.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D8E7E2-6A1B-DE38-C7D5-C28A68617F62}"/>
              </a:ext>
            </a:extLst>
          </p:cNvPr>
          <p:cNvSpPr txBox="1"/>
          <p:nvPr/>
        </p:nvSpPr>
        <p:spPr>
          <a:xfrm>
            <a:off x="2190701" y="4797302"/>
            <a:ext cx="2111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I decided which data samples to keep or replace when I was cleaning the data sets.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CF9054B-9CBC-9189-1671-6D556A91086D}"/>
              </a:ext>
            </a:extLst>
          </p:cNvPr>
          <p:cNvSpPr txBox="1"/>
          <p:nvPr/>
        </p:nvSpPr>
        <p:spPr>
          <a:xfrm>
            <a:off x="1693333" y="1549625"/>
            <a:ext cx="310598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I decided where to position my micro:bit and that it was important to use this position each time.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CDB8EE-4AE1-2D6D-0D89-244ACE90DABD}"/>
              </a:ext>
            </a:extLst>
          </p:cNvPr>
          <p:cNvSpPr txBox="1"/>
          <p:nvPr/>
        </p:nvSpPr>
        <p:spPr>
          <a:xfrm>
            <a:off x="123287" y="1885278"/>
            <a:ext cx="181021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that people my age are recommended to be active for 60 minutes every day!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9E52E4-0AB4-8E8B-6FF3-C25D078A680A}"/>
              </a:ext>
            </a:extLst>
          </p:cNvPr>
          <p:cNvSpPr txBox="1"/>
          <p:nvPr/>
        </p:nvSpPr>
        <p:spPr>
          <a:xfrm>
            <a:off x="4776840" y="1813173"/>
            <a:ext cx="165174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used tallies to record accuracy and analysed my results. I had to collaborate and communicate well with my partner here so we both took turns.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11EEB5-E076-332F-BC18-7F2F65188AA2}"/>
              </a:ext>
            </a:extLst>
          </p:cNvPr>
          <p:cNvSpPr txBox="1"/>
          <p:nvPr/>
        </p:nvSpPr>
        <p:spPr>
          <a:xfrm>
            <a:off x="2568647" y="5726585"/>
            <a:ext cx="37122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that gaps in data can lead to bias and affect users – I want everyone to be able to use my exercise timer, so </a:t>
            </a:r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worked with my partner</a:t>
            </a:r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 to decide on gentle exercises to add </a:t>
            </a:r>
            <a:r>
              <a:rPr lang="en-US" sz="1100" dirty="0">
                <a:latin typeface="Lucida Handwriting" panose="03010101010101010101" pitchFamily="66" charset="77"/>
              </a:rPr>
              <a:t>– we had </a:t>
            </a:r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to compromise </a:t>
            </a:r>
            <a:r>
              <a:rPr lang="en-US" sz="1100" dirty="0">
                <a:latin typeface="Lucida Handwriting" panose="03010101010101010101" pitchFamily="66" charset="77"/>
              </a:rPr>
              <a:t>because we both had a lot of ideas.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D3A0A4-F7BF-132F-C80E-CE8F15901FC1}"/>
              </a:ext>
            </a:extLst>
          </p:cNvPr>
          <p:cNvSpPr txBox="1"/>
          <p:nvPr/>
        </p:nvSpPr>
        <p:spPr>
          <a:xfrm>
            <a:off x="6448840" y="2211979"/>
            <a:ext cx="134367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used logical thinking to figure out what the code blocks meant.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6F7A9F-DBA7-78AD-D0FE-DDA03E621FCA}"/>
              </a:ext>
            </a:extLst>
          </p:cNvPr>
          <p:cNvSpPr txBox="1"/>
          <p:nvPr/>
        </p:nvSpPr>
        <p:spPr>
          <a:xfrm>
            <a:off x="6293086" y="5388031"/>
            <a:ext cx="1708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worked with my partner to add new blocks. We had to do some problem solving because we forgot to change the variable on the menu.</a:t>
            </a:r>
            <a:endParaRPr lang="en-US" sz="1100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EFE5D8-592A-E103-6505-C62D95A55B40}"/>
              </a:ext>
            </a:extLst>
          </p:cNvPr>
          <p:cNvSpPr txBox="1"/>
          <p:nvPr/>
        </p:nvSpPr>
        <p:spPr>
          <a:xfrm>
            <a:off x="4520611" y="4855446"/>
            <a:ext cx="2111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how adding more data made the model work better.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89F6A52-FBE5-B09D-BBAC-3F6BE264B025}"/>
              </a:ext>
            </a:extLst>
          </p:cNvPr>
          <p:cNvSpPr txBox="1"/>
          <p:nvPr/>
        </p:nvSpPr>
        <p:spPr>
          <a:xfrm>
            <a:off x="8148648" y="2187241"/>
            <a:ext cx="1651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I learned that AI systems can have positive and negative impacts on people and the world. </a:t>
            </a:r>
            <a:endParaRPr lang="en-US" sz="11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6401BAD-8970-4272-8335-CADA9AF9FB49}"/>
              </a:ext>
            </a:extLst>
          </p:cNvPr>
          <p:cNvSpPr txBox="1"/>
          <p:nvPr/>
        </p:nvSpPr>
        <p:spPr>
          <a:xfrm>
            <a:off x="8836487" y="3826929"/>
            <a:ext cx="254702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evaluated our AI system </a:t>
            </a:r>
            <a:r>
              <a:rPr lang="en-US" sz="1100" dirty="0">
                <a:latin typeface="Lucida Handwriting" panose="03010101010101010101" pitchFamily="66" charset="77"/>
              </a:rPr>
              <a:t>using a model card like a real AI engineer might use – </a:t>
            </a:r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I decided that it was safe and fair for users.</a:t>
            </a:r>
            <a:endParaRPr lang="en-US" sz="1100" dirty="0">
              <a:solidFill>
                <a:srgbClr val="1371AE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EB96871-A968-B23B-BB43-B635252332B2}"/>
              </a:ext>
            </a:extLst>
          </p:cNvPr>
          <p:cNvSpPr txBox="1"/>
          <p:nvPr/>
        </p:nvSpPr>
        <p:spPr>
          <a:xfrm>
            <a:off x="8019190" y="4921778"/>
            <a:ext cx="231104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I tested the AI exercise timer on the micro:bit </a:t>
            </a:r>
            <a:r>
              <a:rPr lang="en-US" sz="1100" dirty="0">
                <a:latin typeface="Lucida Handwriting" panose="03010101010101010101" pitchFamily="66" charset="77"/>
              </a:rPr>
              <a:t>away from the screen and </a:t>
            </a:r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decided it was working as it was supposed to.</a:t>
            </a:r>
            <a:endParaRPr lang="en-US" sz="1100" dirty="0">
              <a:solidFill>
                <a:srgbClr val="1371AE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D8D025-0E39-6FF4-EAC4-BEFE4FA35A0E}"/>
              </a:ext>
            </a:extLst>
          </p:cNvPr>
          <p:cNvSpPr txBox="1"/>
          <p:nvPr/>
        </p:nvSpPr>
        <p:spPr>
          <a:xfrm>
            <a:off x="8357062" y="854102"/>
            <a:ext cx="226679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Lucida Handwriting" panose="03010101010101010101" pitchFamily="66" charset="77"/>
              </a:rPr>
              <a:t>Black = my reflections</a:t>
            </a:r>
          </a:p>
          <a:p>
            <a:r>
              <a:rPr lang="en-US" sz="1100" dirty="0">
                <a:solidFill>
                  <a:srgbClr val="1371AE"/>
                </a:solidFill>
                <a:latin typeface="Lucida Handwriting" panose="03010101010101010101" pitchFamily="66" charset="77"/>
              </a:rPr>
              <a:t>Blue = my decisions</a:t>
            </a:r>
          </a:p>
          <a:p>
            <a:r>
              <a:rPr lang="en-US" sz="1100" dirty="0">
                <a:solidFill>
                  <a:srgbClr val="00B050"/>
                </a:solidFill>
                <a:latin typeface="Lucida Handwriting" panose="03010101010101010101" pitchFamily="66" charset="77"/>
              </a:rPr>
              <a:t>Green = skills</a:t>
            </a:r>
            <a:endParaRPr lang="en-US" sz="1100" dirty="0">
              <a:solidFill>
                <a:srgbClr val="00B05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5A88AA-CABB-6136-ED3A-E8F51EBA0243}"/>
              </a:ext>
            </a:extLst>
          </p:cNvPr>
          <p:cNvSpPr txBox="1"/>
          <p:nvPr/>
        </p:nvSpPr>
        <p:spPr>
          <a:xfrm>
            <a:off x="7729031" y="166516"/>
            <a:ext cx="6423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Comprehensive examples for teachers only</a:t>
            </a:r>
          </a:p>
        </p:txBody>
      </p:sp>
    </p:spTree>
    <p:extLst>
      <p:ext uri="{BB962C8B-B14F-4D97-AF65-F5344CB8AC3E}">
        <p14:creationId xmlns:p14="http://schemas.microsoft.com/office/powerpoint/2010/main" val="3963165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9736</TotalTime>
  <Words>496</Words>
  <Application>Microsoft Macintosh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Lucida Handwriting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6</cp:revision>
  <dcterms:created xsi:type="dcterms:W3CDTF">2026-08-19T15:48:49Z</dcterms:created>
  <dcterms:modified xsi:type="dcterms:W3CDTF">2026-08-27T11:27:04Z</dcterms:modified>
</cp:coreProperties>
</file>