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4" r:id="rId2"/>
  </p:sldMasterIdLst>
  <p:notesMasterIdLst>
    <p:notesMasterId r:id="rId52"/>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906000" cy="6858000" type="A4"/>
  <p:notesSz cx="6858000" cy="9144000"/>
  <p:embeddedFontLst>
    <p:embeddedFont>
      <p:font typeface="Helvetica Neue" panose="02000503000000020004" pitchFamily="2" charset="0"/>
      <p:regular r:id="rId53"/>
      <p:bold r:id="rId54"/>
      <p:italic r:id="rId55"/>
      <p:boldItalic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913">
          <p15:clr>
            <a:srgbClr val="A4A3A4"/>
          </p15:clr>
        </p15:guide>
        <p15:guide id="2" pos="245">
          <p15:clr>
            <a:srgbClr val="A4A3A4"/>
          </p15:clr>
        </p15:guide>
        <p15:guide id="3" orient="horz" pos="769">
          <p15:clr>
            <a:srgbClr val="A4A3A4"/>
          </p15:clr>
        </p15:guide>
        <p15:guide id="4" pos="5995">
          <p15:clr>
            <a:srgbClr val="A4A3A4"/>
          </p15:clr>
        </p15:guide>
        <p15:guide id="5" orient="horz" pos="2665">
          <p15:clr>
            <a:srgbClr val="747775"/>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2" roundtripDataSignature="AMtx7miyO46X6D2Z1o3vbXH3qeyTbJ4k6Q=="/>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teffie corcoran"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8907A35-6F62-4A5C-87E7-E5B0406B1E33}">
  <a:tblStyle styleId="{88907A35-6F62-4A5C-87E7-E5B0406B1E33}"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08"/>
    <p:restoredTop sz="94672"/>
  </p:normalViewPr>
  <p:slideViewPr>
    <p:cSldViewPr snapToGrid="0">
      <p:cViewPr varScale="1">
        <p:scale>
          <a:sx n="112" d="100"/>
          <a:sy n="112" d="100"/>
        </p:scale>
        <p:origin x="1400" y="192"/>
      </p:cViewPr>
      <p:guideLst>
        <p:guide orient="horz" pos="3913"/>
        <p:guide pos="245"/>
        <p:guide orient="horz" pos="769"/>
        <p:guide pos="5995"/>
        <p:guide orient="horz" pos="2665"/>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font" Target="fonts/font3.fntdata"/><Relationship Id="rId63" Type="http://schemas.openxmlformats.org/officeDocument/2006/relationships/commentAuthors" Target="commentAuthor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font" Target="fonts/font1.fntdata"/><Relationship Id="rId66" Type="http://schemas.openxmlformats.org/officeDocument/2006/relationships/theme" Target="theme/theme1.xml"/><Relationship Id="rId5" Type="http://schemas.openxmlformats.org/officeDocument/2006/relationships/slide" Target="slides/slide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font" Target="fonts/font4.fntdata"/><Relationship Id="rId64"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67"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font" Target="fonts/font2.fntdata"/><Relationship Id="rId62"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 Id="rId65"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Helvetica Neue"/>
                <a:ea typeface="Helvetica Neue"/>
                <a:cs typeface="Helvetica Neue"/>
                <a:sym typeface="Helvetica Neue"/>
              </a:defRPr>
            </a:lvl1pPr>
            <a:lvl2pPr marL="914400" marR="0" lvl="1"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Helvetica Neue"/>
                <a:ea typeface="Helvetica Neue"/>
                <a:cs typeface="Helvetica Neue"/>
                <a:sym typeface="Helvetica Neue"/>
              </a:defRPr>
            </a:lvl2pPr>
            <a:lvl3pPr marL="1371600" marR="0" lvl="2"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Helvetica Neue"/>
                <a:ea typeface="Helvetica Neue"/>
                <a:cs typeface="Helvetica Neue"/>
                <a:sym typeface="Helvetica Neue"/>
              </a:defRPr>
            </a:lvl3pPr>
            <a:lvl4pPr marL="1828800" marR="0" lvl="3"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Helvetica Neue"/>
                <a:ea typeface="Helvetica Neue"/>
                <a:cs typeface="Helvetica Neue"/>
                <a:sym typeface="Helvetica Neue"/>
              </a:defRPr>
            </a:lvl4pPr>
            <a:lvl5pPr marL="2286000" marR="0" lvl="4"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Helvetica Neue"/>
                <a:ea typeface="Helvetica Neue"/>
                <a:cs typeface="Helvetica Neue"/>
                <a:sym typeface="Helvetica Neue"/>
              </a:defRPr>
            </a:lvl5pPr>
            <a:lvl6pPr marL="2743200" marR="0" lvl="5"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056"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Helvetica Neue"/>
                <a:ea typeface="Helvetica Neue"/>
                <a:cs typeface="Helvetica Neue"/>
                <a:sym typeface="Helvetica Neue"/>
              </a:rPr>
              <a:t>‹#›</a:t>
            </a:fld>
            <a:endParaRPr sz="1200" b="0" i="0" u="none" strike="noStrike" cap="none">
              <a:solidFill>
                <a:schemeClr val="dk1"/>
              </a:solidFill>
              <a:latin typeface="Helvetica Neue"/>
              <a:ea typeface="Helvetica Neue"/>
              <a:cs typeface="Helvetica Neue"/>
              <a:sym typeface="Helvetica Neue"/>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370dcc4bf15_0_160: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 name="Google Shape;72;g370dcc4bf15_0_16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3" name="Google Shape;73;g370dcc4bf15_0_16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37bbe94e131_0_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0" name="Google Shape;190;g37bbe94e131_0_10: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37bbe94e131_0_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2" name="Google Shape;202;g37bbe94e131_0_25: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35fa30c4f18_0_9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2" name="Google Shape;212;g35fa30c4f18_0_96: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370dcc4bf15_0_8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3" name="Google Shape;223;g370dcc4bf15_0_87: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370dcc4bf15_0_6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4" name="Google Shape;234;g370dcc4bf15_0_64: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365ab73c13e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8" name="Google Shape;248;g365ab73c13e_0_6: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37af5d26228_0_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8" name="Google Shape;258;g37af5d26228_0_2: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370dcc4bf15_0_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0" name="Google Shape;270;g370dcc4bf15_0_5: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3669771b81a_0_118:notes"/>
          <p:cNvSpPr txBox="1">
            <a:spLocks noGrp="1"/>
          </p:cNvSpPr>
          <p:nvPr>
            <p:ph type="body" idx="1"/>
          </p:nvPr>
        </p:nvSpPr>
        <p:spPr>
          <a:xfrm>
            <a:off x="685802" y="4343401"/>
            <a:ext cx="5486400" cy="4115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2" name="Google Shape;282;g3669771b81a_0_118:notes"/>
          <p:cNvSpPr>
            <a:spLocks noGrp="1" noRot="1" noChangeAspect="1"/>
          </p:cNvSpPr>
          <p:nvPr>
            <p:ph type="sldImg" idx="2"/>
          </p:nvPr>
        </p:nvSpPr>
        <p:spPr>
          <a:xfrm>
            <a:off x="2156615" y="685480"/>
            <a:ext cx="2544900" cy="34293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365ab73c13e_0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8" name="Google Shape;288;g365ab73c13e_0_2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35d6a68a0a1_0_1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4" name="Google Shape;94;g35d6a68a0a1_0_136: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37cbe48185e_0_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9" name="Google Shape;299;g37cbe48185e_0_3: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3669771b81a_0_2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1" name="Google Shape;311;g3669771b81a_0_21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g3669771b81a_0_2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2" name="Google Shape;322;g3669771b81a_0_228: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3669771b81a_0_2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2" name="Google Shape;332;g3669771b81a_0_21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37cbe48185e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2" name="Google Shape;342;g37cbe48185e_0_17: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37cbe48185e_0_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4" name="Google Shape;354;g37cbe48185e_0_30: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365ab73c13e_0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154064" lvl="0" indent="0" algn="l" rtl="0">
              <a:lnSpc>
                <a:spcPct val="110000"/>
              </a:lnSpc>
              <a:spcBef>
                <a:spcPts val="1300"/>
              </a:spcBef>
              <a:spcAft>
                <a:spcPts val="0"/>
              </a:spcAft>
              <a:buSzPts val="1400"/>
              <a:buNone/>
            </a:pPr>
            <a:endParaRPr/>
          </a:p>
        </p:txBody>
      </p:sp>
      <p:sp>
        <p:nvSpPr>
          <p:cNvPr id="364" name="Google Shape;364;g365ab73c13e_0_36: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g370dcc4bf15_0_1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154063" lvl="0" indent="0" algn="l" rtl="0">
              <a:lnSpc>
                <a:spcPct val="110000"/>
              </a:lnSpc>
              <a:spcBef>
                <a:spcPts val="1300"/>
              </a:spcBef>
              <a:spcAft>
                <a:spcPts val="0"/>
              </a:spcAft>
              <a:buSzPts val="1400"/>
              <a:buNone/>
            </a:pPr>
            <a:endParaRPr/>
          </a:p>
        </p:txBody>
      </p:sp>
      <p:sp>
        <p:nvSpPr>
          <p:cNvPr id="375" name="Google Shape;375;g370dcc4bf15_0_117: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g370dcc4bf15_0_10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154063" lvl="0" indent="0" algn="l" rtl="0">
              <a:lnSpc>
                <a:spcPct val="110000"/>
              </a:lnSpc>
              <a:spcBef>
                <a:spcPts val="1300"/>
              </a:spcBef>
              <a:spcAft>
                <a:spcPts val="0"/>
              </a:spcAft>
              <a:buSzPts val="1400"/>
              <a:buNone/>
            </a:pPr>
            <a:endParaRPr/>
          </a:p>
        </p:txBody>
      </p:sp>
      <p:sp>
        <p:nvSpPr>
          <p:cNvPr id="386" name="Google Shape;386;g370dcc4bf15_0_100: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g365ab73c13e_0_4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0" name="Google Shape;400;g365ab73c13e_0_47: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3669771b81a_0_13: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g3669771b81a_0_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2" name="Google Shape;112;g3669771b81a_0_1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GB"/>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g37cbe48185e_0_4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0" name="Google Shape;410;g37cbe48185e_0_4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g370dcc4bf15_0_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2" name="Google Shape;422;g370dcc4bf15_0_2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g3669771b81a_0_181:notes"/>
          <p:cNvSpPr txBox="1">
            <a:spLocks noGrp="1"/>
          </p:cNvSpPr>
          <p:nvPr>
            <p:ph type="body" idx="1"/>
          </p:nvPr>
        </p:nvSpPr>
        <p:spPr>
          <a:xfrm>
            <a:off x="685802" y="4343401"/>
            <a:ext cx="5486400" cy="4115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34" name="Google Shape;434;g3669771b81a_0_181:notes"/>
          <p:cNvSpPr>
            <a:spLocks noGrp="1" noRot="1" noChangeAspect="1"/>
          </p:cNvSpPr>
          <p:nvPr>
            <p:ph type="sldImg" idx="2"/>
          </p:nvPr>
        </p:nvSpPr>
        <p:spPr>
          <a:xfrm>
            <a:off x="2156615" y="685480"/>
            <a:ext cx="2544900" cy="34293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g3669771b81a_0_2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0" name="Google Shape;440;g3669771b81a_0_238: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g37cbe48185e_0_6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1" name="Google Shape;451;g37cbe48185e_0_65: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g35fa30c4f18_0_7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3" name="Google Shape;463;g35fa30c4f18_0_7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g365ab73c13e_0_14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2" name="Google Shape;472;g365ab73c13e_0_148: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g365ab73c13e_0_3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7" name="Google Shape;487;g365ab73c13e_0_315: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2"/>
        <p:cNvGrpSpPr/>
        <p:nvPr/>
      </p:nvGrpSpPr>
      <p:grpSpPr>
        <a:xfrm>
          <a:off x="0" y="0"/>
          <a:ext cx="0" cy="0"/>
          <a:chOff x="0" y="0"/>
          <a:chExt cx="0" cy="0"/>
        </a:xfrm>
      </p:grpSpPr>
      <p:sp>
        <p:nvSpPr>
          <p:cNvPr id="503" name="Google Shape;503;g365ab73c13e_0_38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4" name="Google Shape;504;g365ab73c13e_0_383: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g365ab73c13e_0_35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1" name="Google Shape;521;g365ab73c13e_0_354: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65ab73c13e_0_8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7" name="Google Shape;127;g365ab73c13e_0_8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37cbe48185e_0_7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1" name="Google Shape;531;g37cbe48185e_0_7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1"/>
        <p:cNvGrpSpPr/>
        <p:nvPr/>
      </p:nvGrpSpPr>
      <p:grpSpPr>
        <a:xfrm>
          <a:off x="0" y="0"/>
          <a:ext cx="0" cy="0"/>
          <a:chOff x="0" y="0"/>
          <a:chExt cx="0" cy="0"/>
        </a:xfrm>
      </p:grpSpPr>
      <p:sp>
        <p:nvSpPr>
          <p:cNvPr id="542" name="Google Shape;542;g37cbe48185e_0_9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43" name="Google Shape;543;g37cbe48185e_0_96: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1"/>
        <p:cNvGrpSpPr/>
        <p:nvPr/>
      </p:nvGrpSpPr>
      <p:grpSpPr>
        <a:xfrm>
          <a:off x="0" y="0"/>
          <a:ext cx="0" cy="0"/>
          <a:chOff x="0" y="0"/>
          <a:chExt cx="0" cy="0"/>
        </a:xfrm>
      </p:grpSpPr>
      <p:sp>
        <p:nvSpPr>
          <p:cNvPr id="552" name="Google Shape;552;g365ab73c13e_0_1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53" name="Google Shape;553;g365ab73c13e_0_12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2"/>
        <p:cNvGrpSpPr/>
        <p:nvPr/>
      </p:nvGrpSpPr>
      <p:grpSpPr>
        <a:xfrm>
          <a:off x="0" y="0"/>
          <a:ext cx="0" cy="0"/>
          <a:chOff x="0" y="0"/>
          <a:chExt cx="0" cy="0"/>
        </a:xfrm>
      </p:grpSpPr>
      <p:sp>
        <p:nvSpPr>
          <p:cNvPr id="563" name="Google Shape;563;g370dcc4bf15_0_1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64" name="Google Shape;564;g370dcc4bf15_0_144: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3"/>
        <p:cNvGrpSpPr/>
        <p:nvPr/>
      </p:nvGrpSpPr>
      <p:grpSpPr>
        <a:xfrm>
          <a:off x="0" y="0"/>
          <a:ext cx="0" cy="0"/>
          <a:chOff x="0" y="0"/>
          <a:chExt cx="0" cy="0"/>
        </a:xfrm>
      </p:grpSpPr>
      <p:sp>
        <p:nvSpPr>
          <p:cNvPr id="574" name="Google Shape;574;g370dcc4bf15_0_13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75" name="Google Shape;575;g370dcc4bf15_0_13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7"/>
        <p:cNvGrpSpPr/>
        <p:nvPr/>
      </p:nvGrpSpPr>
      <p:grpSpPr>
        <a:xfrm>
          <a:off x="0" y="0"/>
          <a:ext cx="0" cy="0"/>
          <a:chOff x="0" y="0"/>
          <a:chExt cx="0" cy="0"/>
        </a:xfrm>
      </p:grpSpPr>
      <p:sp>
        <p:nvSpPr>
          <p:cNvPr id="588" name="Google Shape;588;g365ab73c13e_0_34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9" name="Google Shape;589;g365ab73c13e_0_345: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7"/>
        <p:cNvGrpSpPr/>
        <p:nvPr/>
      </p:nvGrpSpPr>
      <p:grpSpPr>
        <a:xfrm>
          <a:off x="0" y="0"/>
          <a:ext cx="0" cy="0"/>
          <a:chOff x="0" y="0"/>
          <a:chExt cx="0" cy="0"/>
        </a:xfrm>
      </p:grpSpPr>
      <p:sp>
        <p:nvSpPr>
          <p:cNvPr id="598" name="Google Shape;598;g37cbe48185e_0_1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9" name="Google Shape;599;g37cbe48185e_0_117: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9"/>
        <p:cNvGrpSpPr/>
        <p:nvPr/>
      </p:nvGrpSpPr>
      <p:grpSpPr>
        <a:xfrm>
          <a:off x="0" y="0"/>
          <a:ext cx="0" cy="0"/>
          <a:chOff x="0" y="0"/>
          <a:chExt cx="0" cy="0"/>
        </a:xfrm>
      </p:grpSpPr>
      <p:sp>
        <p:nvSpPr>
          <p:cNvPr id="610" name="Google Shape;610;g370dcc4bf15_0_5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11" name="Google Shape;611;g370dcc4bf15_0_5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Google Shape;622;g365ab73c13e_0_420:notes"/>
          <p:cNvSpPr txBox="1">
            <a:spLocks noGrp="1"/>
          </p:cNvSpPr>
          <p:nvPr>
            <p:ph type="body" idx="1"/>
          </p:nvPr>
        </p:nvSpPr>
        <p:spPr>
          <a:xfrm>
            <a:off x="685802" y="4343401"/>
            <a:ext cx="5486400" cy="4115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3" name="Google Shape;623;g365ab73c13e_0_420:notes"/>
          <p:cNvSpPr>
            <a:spLocks noGrp="1" noRot="1" noChangeAspect="1"/>
          </p:cNvSpPr>
          <p:nvPr>
            <p:ph type="sldImg" idx="2"/>
          </p:nvPr>
        </p:nvSpPr>
        <p:spPr>
          <a:xfrm>
            <a:off x="2156615" y="685480"/>
            <a:ext cx="2544900" cy="34293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7"/>
        <p:cNvGrpSpPr/>
        <p:nvPr/>
      </p:nvGrpSpPr>
      <p:grpSpPr>
        <a:xfrm>
          <a:off x="0" y="0"/>
          <a:ext cx="0" cy="0"/>
          <a:chOff x="0" y="0"/>
          <a:chExt cx="0" cy="0"/>
        </a:xfrm>
      </p:grpSpPr>
      <p:sp>
        <p:nvSpPr>
          <p:cNvPr id="628" name="Google Shape;628;g35fa30c4f18_0_5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9" name="Google Shape;629;g35fa30c4f18_0_5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35fe6bcad37_0_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3" name="Google Shape;143;g35fe6bcad37_0_9: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3669771b81a_0_55:notes"/>
          <p:cNvSpPr txBox="1">
            <a:spLocks noGrp="1"/>
          </p:cNvSpPr>
          <p:nvPr>
            <p:ph type="body" idx="1"/>
          </p:nvPr>
        </p:nvSpPr>
        <p:spPr>
          <a:xfrm>
            <a:off x="685802" y="4343401"/>
            <a:ext cx="5486400" cy="4115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1" name="Google Shape;151;g3669771b81a_0_55:notes"/>
          <p:cNvSpPr>
            <a:spLocks noGrp="1" noRot="1" noChangeAspect="1"/>
          </p:cNvSpPr>
          <p:nvPr>
            <p:ph type="sldImg" idx="2"/>
          </p:nvPr>
        </p:nvSpPr>
        <p:spPr>
          <a:xfrm>
            <a:off x="2156615" y="685480"/>
            <a:ext cx="2544900" cy="34293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35fa30c4f18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7" name="Google Shape;157;g35fa30c4f18_0_17: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37bbe94e131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8" name="Google Shape;168;g37bbe94e131_0_0: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3669771b81a_0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0" name="Google Shape;180;g3669771b81a_0_1:notes"/>
          <p:cNvSpPr>
            <a:spLocks noGrp="1" noRot="1" noChangeAspect="1"/>
          </p:cNvSpPr>
          <p:nvPr>
            <p:ph type="sldImg" idx="2"/>
          </p:nvPr>
        </p:nvSpPr>
        <p:spPr>
          <a:xfrm>
            <a:off x="1200150" y="1143000"/>
            <a:ext cx="4457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chemeClr val="lt1"/>
        </a:solidFill>
        <a:effectLst/>
      </p:bgPr>
    </p:bg>
    <p:spTree>
      <p:nvGrpSpPr>
        <p:cNvPr id="1" name="Shape 15"/>
        <p:cNvGrpSpPr/>
        <p:nvPr/>
      </p:nvGrpSpPr>
      <p:grpSpPr>
        <a:xfrm>
          <a:off x="0" y="0"/>
          <a:ext cx="0" cy="0"/>
          <a:chOff x="0" y="0"/>
          <a:chExt cx="0" cy="0"/>
        </a:xfrm>
      </p:grpSpPr>
      <p:pic>
        <p:nvPicPr>
          <p:cNvPr id="16" name="Google Shape;16;p26"/>
          <p:cNvPicPr preferRelativeResize="0"/>
          <p:nvPr/>
        </p:nvPicPr>
        <p:blipFill rotWithShape="1">
          <a:blip r:embed="rId2">
            <a:alphaModFix/>
          </a:blip>
          <a:srcRect/>
          <a:stretch/>
        </p:blipFill>
        <p:spPr>
          <a:xfrm>
            <a:off x="1" y="-253998"/>
            <a:ext cx="9905998" cy="7111999"/>
          </a:xfrm>
          <a:prstGeom prst="rect">
            <a:avLst/>
          </a:prstGeom>
          <a:noFill/>
          <a:ln>
            <a:noFill/>
          </a:ln>
        </p:spPr>
      </p:pic>
      <p:sp>
        <p:nvSpPr>
          <p:cNvPr id="17" name="Google Shape;17;p26"/>
          <p:cNvSpPr/>
          <p:nvPr/>
        </p:nvSpPr>
        <p:spPr>
          <a:xfrm>
            <a:off x="4418076" y="950976"/>
            <a:ext cx="1159002" cy="1316736"/>
          </a:xfrm>
          <a:custGeom>
            <a:avLst/>
            <a:gdLst/>
            <a:ahLst/>
            <a:cxnLst/>
            <a:rect l="l" t="t" r="r" b="b"/>
            <a:pathLst>
              <a:path w="1069848" h="987552" extrusionOk="0">
                <a:moveTo>
                  <a:pt x="228600" y="36576"/>
                </a:moveTo>
                <a:lnTo>
                  <a:pt x="0" y="658368"/>
                </a:lnTo>
                <a:lnTo>
                  <a:pt x="109728" y="859536"/>
                </a:lnTo>
                <a:lnTo>
                  <a:pt x="356616" y="877824"/>
                </a:lnTo>
                <a:lnTo>
                  <a:pt x="640080" y="987552"/>
                </a:lnTo>
                <a:lnTo>
                  <a:pt x="1014984" y="969264"/>
                </a:lnTo>
                <a:lnTo>
                  <a:pt x="1042416" y="722376"/>
                </a:lnTo>
                <a:lnTo>
                  <a:pt x="1069848" y="246888"/>
                </a:lnTo>
                <a:lnTo>
                  <a:pt x="850392" y="0"/>
                </a:lnTo>
                <a:lnTo>
                  <a:pt x="228600" y="36576"/>
                </a:lnTo>
                <a:close/>
              </a:path>
            </a:pathLst>
          </a:custGeom>
          <a:solidFill>
            <a:srgbClr val="00C80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288"/>
              <a:buFont typeface="Arial"/>
              <a:buNone/>
            </a:pPr>
            <a:endParaRPr sz="2288" b="0" i="0" u="none" strike="noStrike" cap="none">
              <a:solidFill>
                <a:schemeClr val="lt1"/>
              </a:solidFill>
              <a:latin typeface="Calibri"/>
              <a:ea typeface="Calibri"/>
              <a:cs typeface="Calibri"/>
              <a:sym typeface="Calibri"/>
            </a:endParaRPr>
          </a:p>
        </p:txBody>
      </p:sp>
      <p:pic>
        <p:nvPicPr>
          <p:cNvPr id="18" name="Google Shape;18;p26" descr="A picture containing black, darkness, black and white&#10;&#10;Description automatically generated"/>
          <p:cNvPicPr preferRelativeResize="0"/>
          <p:nvPr/>
        </p:nvPicPr>
        <p:blipFill rotWithShape="1">
          <a:blip r:embed="rId3">
            <a:alphaModFix/>
          </a:blip>
          <a:srcRect/>
          <a:stretch/>
        </p:blipFill>
        <p:spPr>
          <a:xfrm>
            <a:off x="4491769" y="720187"/>
            <a:ext cx="1238250" cy="1524000"/>
          </a:xfrm>
          <a:prstGeom prst="rect">
            <a:avLst/>
          </a:prstGeom>
          <a:noFill/>
          <a:ln>
            <a:noFill/>
          </a:ln>
        </p:spPr>
      </p:pic>
      <p:pic>
        <p:nvPicPr>
          <p:cNvPr id="19" name="Google Shape;19;p26" descr="A picture containing black, darkness&#10;&#10;Description automatically generated"/>
          <p:cNvPicPr preferRelativeResize="0"/>
          <p:nvPr/>
        </p:nvPicPr>
        <p:blipFill rotWithShape="1">
          <a:blip r:embed="rId4">
            <a:alphaModFix/>
          </a:blip>
          <a:srcRect/>
          <a:stretch/>
        </p:blipFill>
        <p:spPr>
          <a:xfrm>
            <a:off x="4172298" y="1440230"/>
            <a:ext cx="565249" cy="632447"/>
          </a:xfrm>
          <a:prstGeom prst="rect">
            <a:avLst/>
          </a:prstGeom>
          <a:noFill/>
          <a:ln>
            <a:noFill/>
          </a:ln>
        </p:spPr>
      </p:pic>
      <p:pic>
        <p:nvPicPr>
          <p:cNvPr id="20" name="Google Shape;20;p26"/>
          <p:cNvPicPr preferRelativeResize="0"/>
          <p:nvPr/>
        </p:nvPicPr>
        <p:blipFill rotWithShape="1">
          <a:blip r:embed="rId5">
            <a:alphaModFix/>
          </a:blip>
          <a:srcRect/>
          <a:stretch/>
        </p:blipFill>
        <p:spPr>
          <a:xfrm>
            <a:off x="1178213" y="1196017"/>
            <a:ext cx="2947323" cy="594155"/>
          </a:xfrm>
          <a:prstGeom prst="rect">
            <a:avLst/>
          </a:prstGeom>
          <a:noFill/>
          <a:ln>
            <a:noFill/>
          </a:ln>
        </p:spPr>
      </p:pic>
      <p:sp>
        <p:nvSpPr>
          <p:cNvPr id="21" name="Google Shape;21;p26"/>
          <p:cNvSpPr/>
          <p:nvPr/>
        </p:nvSpPr>
        <p:spPr>
          <a:xfrm>
            <a:off x="326898" y="4498848"/>
            <a:ext cx="1495806" cy="1914144"/>
          </a:xfrm>
          <a:custGeom>
            <a:avLst/>
            <a:gdLst/>
            <a:ahLst/>
            <a:cxnLst/>
            <a:rect l="l" t="t" r="r" b="b"/>
            <a:pathLst>
              <a:path w="1380744" h="1435608" extrusionOk="0">
                <a:moveTo>
                  <a:pt x="365760" y="219456"/>
                </a:moveTo>
                <a:lnTo>
                  <a:pt x="411480" y="192024"/>
                </a:lnTo>
                <a:lnTo>
                  <a:pt x="722376" y="0"/>
                </a:lnTo>
                <a:lnTo>
                  <a:pt x="1097280" y="82296"/>
                </a:lnTo>
                <a:lnTo>
                  <a:pt x="1335024" y="292608"/>
                </a:lnTo>
                <a:lnTo>
                  <a:pt x="1380744" y="630936"/>
                </a:lnTo>
                <a:lnTo>
                  <a:pt x="1298448" y="950976"/>
                </a:lnTo>
                <a:lnTo>
                  <a:pt x="1115568" y="1207008"/>
                </a:lnTo>
                <a:lnTo>
                  <a:pt x="685800" y="1426464"/>
                </a:lnTo>
                <a:lnTo>
                  <a:pt x="265176" y="1435608"/>
                </a:lnTo>
                <a:lnTo>
                  <a:pt x="0" y="1307592"/>
                </a:lnTo>
                <a:lnTo>
                  <a:pt x="18288" y="804672"/>
                </a:lnTo>
                <a:lnTo>
                  <a:pt x="365760" y="219456"/>
                </a:lnTo>
                <a:close/>
              </a:path>
            </a:pathLst>
          </a:custGeom>
          <a:solidFill>
            <a:srgbClr val="00C80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288"/>
              <a:buFont typeface="Arial"/>
              <a:buNone/>
            </a:pPr>
            <a:endParaRPr sz="2288" b="0" i="0" u="none" strike="noStrike" cap="none">
              <a:solidFill>
                <a:schemeClr val="lt1"/>
              </a:solidFill>
              <a:latin typeface="Calibri"/>
              <a:ea typeface="Calibri"/>
              <a:cs typeface="Calibri"/>
              <a:sym typeface="Calibri"/>
            </a:endParaRPr>
          </a:p>
        </p:txBody>
      </p:sp>
      <p:pic>
        <p:nvPicPr>
          <p:cNvPr id="22" name="Google Shape;22;p26" descr="A black and white image of a bird&#10;&#10;Description automatically generated with low confidence"/>
          <p:cNvPicPr preferRelativeResize="0"/>
          <p:nvPr/>
        </p:nvPicPr>
        <p:blipFill rotWithShape="1">
          <a:blip r:embed="rId6">
            <a:alphaModFix/>
          </a:blip>
          <a:srcRect/>
          <a:stretch/>
        </p:blipFill>
        <p:spPr>
          <a:xfrm>
            <a:off x="265456" y="4718689"/>
            <a:ext cx="1389592" cy="1507067"/>
          </a:xfrm>
          <a:prstGeom prst="rect">
            <a:avLst/>
          </a:prstGeom>
          <a:noFill/>
          <a:ln>
            <a:noFill/>
          </a:ln>
        </p:spPr>
      </p:pic>
      <p:pic>
        <p:nvPicPr>
          <p:cNvPr id="23" name="Google Shape;23;p26" descr="A picture containing black, darkness, black and white&#10;&#10;Description automatically generated"/>
          <p:cNvPicPr preferRelativeResize="0"/>
          <p:nvPr/>
        </p:nvPicPr>
        <p:blipFill rotWithShape="1">
          <a:blip r:embed="rId7">
            <a:alphaModFix/>
          </a:blip>
          <a:srcRect/>
          <a:stretch/>
        </p:blipFill>
        <p:spPr>
          <a:xfrm>
            <a:off x="78930" y="6036007"/>
            <a:ext cx="522817" cy="423333"/>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Divider Dusk Orange">
  <p:cSld name="Divider Dusk Orange">
    <p:bg>
      <p:bgPr>
        <a:solidFill>
          <a:schemeClr val="accent4"/>
        </a:solidFill>
        <a:effectLst/>
      </p:bgPr>
    </p:bg>
    <p:spTree>
      <p:nvGrpSpPr>
        <p:cNvPr id="1" name="Shape 64"/>
        <p:cNvGrpSpPr/>
        <p:nvPr/>
      </p:nvGrpSpPr>
      <p:grpSpPr>
        <a:xfrm>
          <a:off x="0" y="0"/>
          <a:ext cx="0" cy="0"/>
          <a:chOff x="0" y="0"/>
          <a:chExt cx="0" cy="0"/>
        </a:xfrm>
      </p:grpSpPr>
      <p:sp>
        <p:nvSpPr>
          <p:cNvPr id="65" name="Google Shape;65;g3669771b81a_0_199"/>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6" name="Google Shape;66;g3669771b81a_0_199"/>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ivider Polar Teal">
  <p:cSld name="Divider Polar Teal">
    <p:bg>
      <p:bgPr>
        <a:solidFill>
          <a:schemeClr val="accent6"/>
        </a:solidFill>
        <a:effectLst/>
      </p:bgPr>
    </p:bg>
    <p:spTree>
      <p:nvGrpSpPr>
        <p:cNvPr id="1" name="Shape 67"/>
        <p:cNvGrpSpPr/>
        <p:nvPr/>
      </p:nvGrpSpPr>
      <p:grpSpPr>
        <a:xfrm>
          <a:off x="0" y="0"/>
          <a:ext cx="0" cy="0"/>
          <a:chOff x="0" y="0"/>
          <a:chExt cx="0" cy="0"/>
        </a:xfrm>
      </p:grpSpPr>
      <p:sp>
        <p:nvSpPr>
          <p:cNvPr id="68" name="Google Shape;68;g3669771b81a_0_205"/>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9" name="Google Shape;69;g3669771b81a_0_205"/>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lumn">
  <p:cSld name="Column">
    <p:spTree>
      <p:nvGrpSpPr>
        <p:cNvPr id="1" name="Shape 24"/>
        <p:cNvGrpSpPr/>
        <p:nvPr/>
      </p:nvGrpSpPr>
      <p:grpSpPr>
        <a:xfrm>
          <a:off x="0" y="0"/>
          <a:ext cx="0" cy="0"/>
          <a:chOff x="0" y="0"/>
          <a:chExt cx="0" cy="0"/>
        </a:xfrm>
      </p:grpSpPr>
      <p:sp>
        <p:nvSpPr>
          <p:cNvPr id="25" name="Google Shape;25;p29"/>
          <p:cNvSpPr txBox="1">
            <a:spLocks noGrp="1"/>
          </p:cNvSpPr>
          <p:nvPr>
            <p:ph type="title"/>
          </p:nvPr>
        </p:nvSpPr>
        <p:spPr>
          <a:xfrm>
            <a:off x="681037" y="456073"/>
            <a:ext cx="8543925" cy="91125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29"/>
          <p:cNvSpPr txBox="1">
            <a:spLocks noGrp="1"/>
          </p:cNvSpPr>
          <p:nvPr>
            <p:ph type="dt" idx="10"/>
          </p:nvPr>
        </p:nvSpPr>
        <p:spPr>
          <a:xfrm>
            <a:off x="681038" y="6356351"/>
            <a:ext cx="222885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9"/>
          <p:cNvSpPr txBox="1">
            <a:spLocks noGrp="1"/>
          </p:cNvSpPr>
          <p:nvPr>
            <p:ph type="ftr" idx="11"/>
          </p:nvPr>
        </p:nvSpPr>
        <p:spPr>
          <a:xfrm>
            <a:off x="3281363" y="6356351"/>
            <a:ext cx="3343275"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29"/>
          <p:cNvSpPr txBox="1">
            <a:spLocks noGrp="1"/>
          </p:cNvSpPr>
          <p:nvPr>
            <p:ph type="sldNum" idx="12"/>
          </p:nvPr>
        </p:nvSpPr>
        <p:spPr>
          <a:xfrm>
            <a:off x="6996113" y="6356351"/>
            <a:ext cx="222885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1pPr>
            <a:lvl2pPr marL="0" marR="0" lvl="1"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2pPr>
            <a:lvl3pPr marL="0" marR="0" lvl="2"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3pPr>
            <a:lvl4pPr marL="0" marR="0" lvl="3"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4pPr>
            <a:lvl5pPr marL="0" marR="0" lvl="4"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5pPr>
            <a:lvl6pPr marL="0" marR="0" lvl="5"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6pPr>
            <a:lvl7pPr marL="0" marR="0" lvl="6"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7pPr>
            <a:lvl8pPr marL="0" marR="0" lvl="7"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8pPr>
            <a:lvl9pPr marL="0" marR="0" lvl="8"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r>
              <a:rPr lang="en-GB"/>
              <a:t>Page </a:t>
            </a:r>
            <a:fld id="{00000000-1234-1234-1234-123412341234}" type="slidenum">
              <a:rPr lang="en-GB"/>
              <a:t>‹#›</a:t>
            </a:fld>
            <a:endParaRPr/>
          </a:p>
        </p:txBody>
      </p:sp>
      <p:sp>
        <p:nvSpPr>
          <p:cNvPr id="29" name="Google Shape;29;p29"/>
          <p:cNvSpPr txBox="1">
            <a:spLocks noGrp="1"/>
          </p:cNvSpPr>
          <p:nvPr>
            <p:ph type="body" idx="1"/>
          </p:nvPr>
        </p:nvSpPr>
        <p:spPr>
          <a:xfrm>
            <a:off x="681036" y="1548371"/>
            <a:ext cx="4132101" cy="460936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812"/>
              </a:spcBef>
              <a:spcAft>
                <a:spcPts val="0"/>
              </a:spcAft>
              <a:buClr>
                <a:schemeClr val="dk1"/>
              </a:buClr>
              <a:buSzPts val="1800"/>
              <a:buChar char="•"/>
              <a:defRPr/>
            </a:lvl1pPr>
            <a:lvl2pPr marL="914400" lvl="1" indent="-342900" algn="l">
              <a:lnSpc>
                <a:spcPct val="90000"/>
              </a:lnSpc>
              <a:spcBef>
                <a:spcPts val="406"/>
              </a:spcBef>
              <a:spcAft>
                <a:spcPts val="0"/>
              </a:spcAft>
              <a:buClr>
                <a:schemeClr val="dk1"/>
              </a:buClr>
              <a:buSzPts val="1800"/>
              <a:buChar char="•"/>
              <a:defRPr/>
            </a:lvl2pPr>
            <a:lvl3pPr marL="1371600" lvl="2" indent="-342900" algn="l">
              <a:lnSpc>
                <a:spcPct val="90000"/>
              </a:lnSpc>
              <a:spcBef>
                <a:spcPts val="406"/>
              </a:spcBef>
              <a:spcAft>
                <a:spcPts val="0"/>
              </a:spcAft>
              <a:buClr>
                <a:schemeClr val="dk1"/>
              </a:buClr>
              <a:buSzPts val="1800"/>
              <a:buChar char="•"/>
              <a:defRPr/>
            </a:lvl3pPr>
            <a:lvl4pPr marL="1828800" lvl="3" indent="-342900" algn="l">
              <a:lnSpc>
                <a:spcPct val="90000"/>
              </a:lnSpc>
              <a:spcBef>
                <a:spcPts val="406"/>
              </a:spcBef>
              <a:spcAft>
                <a:spcPts val="0"/>
              </a:spcAft>
              <a:buClr>
                <a:schemeClr val="dk1"/>
              </a:buClr>
              <a:buSzPts val="1800"/>
              <a:buChar char="•"/>
              <a:defRPr/>
            </a:lvl4pPr>
            <a:lvl5pPr marL="2286000" lvl="4" indent="-342900" algn="l">
              <a:lnSpc>
                <a:spcPct val="90000"/>
              </a:lnSpc>
              <a:spcBef>
                <a:spcPts val="406"/>
              </a:spcBef>
              <a:spcAft>
                <a:spcPts val="0"/>
              </a:spcAft>
              <a:buClr>
                <a:schemeClr val="dk1"/>
              </a:buClr>
              <a:buSzPts val="1800"/>
              <a:buChar char="•"/>
              <a:defRPr/>
            </a:lvl5pPr>
            <a:lvl6pPr marL="2743200" lvl="5" indent="-342900" algn="l">
              <a:lnSpc>
                <a:spcPct val="90000"/>
              </a:lnSpc>
              <a:spcBef>
                <a:spcPts val="406"/>
              </a:spcBef>
              <a:spcAft>
                <a:spcPts val="0"/>
              </a:spcAft>
              <a:buClr>
                <a:schemeClr val="dk1"/>
              </a:buClr>
              <a:buSzPts val="1800"/>
              <a:buChar char="•"/>
              <a:defRPr/>
            </a:lvl6pPr>
            <a:lvl7pPr marL="3200400" lvl="6" indent="-342900" algn="l">
              <a:lnSpc>
                <a:spcPct val="90000"/>
              </a:lnSpc>
              <a:spcBef>
                <a:spcPts val="406"/>
              </a:spcBef>
              <a:spcAft>
                <a:spcPts val="0"/>
              </a:spcAft>
              <a:buClr>
                <a:schemeClr val="dk1"/>
              </a:buClr>
              <a:buSzPts val="1800"/>
              <a:buChar char="•"/>
              <a:defRPr/>
            </a:lvl7pPr>
            <a:lvl8pPr marL="3657600" lvl="7" indent="-342900" algn="l">
              <a:lnSpc>
                <a:spcPct val="90000"/>
              </a:lnSpc>
              <a:spcBef>
                <a:spcPts val="406"/>
              </a:spcBef>
              <a:spcAft>
                <a:spcPts val="0"/>
              </a:spcAft>
              <a:buClr>
                <a:schemeClr val="dk1"/>
              </a:buClr>
              <a:buSzPts val="1800"/>
              <a:buChar char="•"/>
              <a:defRPr/>
            </a:lvl8pPr>
            <a:lvl9pPr marL="4114800" lvl="8" indent="-342900" algn="l">
              <a:lnSpc>
                <a:spcPct val="90000"/>
              </a:lnSpc>
              <a:spcBef>
                <a:spcPts val="406"/>
              </a:spcBef>
              <a:spcAft>
                <a:spcPts val="0"/>
              </a:spcAft>
              <a:buClr>
                <a:schemeClr val="dk1"/>
              </a:buClr>
              <a:buSzPts val="1800"/>
              <a:buChar char="•"/>
              <a:defRPr/>
            </a:lvl9pPr>
          </a:lstStyle>
          <a:p>
            <a:endParaRPr/>
          </a:p>
        </p:txBody>
      </p:sp>
      <p:sp>
        <p:nvSpPr>
          <p:cNvPr id="30" name="Google Shape;30;p29"/>
          <p:cNvSpPr txBox="1">
            <a:spLocks noGrp="1"/>
          </p:cNvSpPr>
          <p:nvPr>
            <p:ph type="body" idx="2"/>
          </p:nvPr>
        </p:nvSpPr>
        <p:spPr>
          <a:xfrm>
            <a:off x="5092861" y="1548371"/>
            <a:ext cx="4132101" cy="460936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812"/>
              </a:spcBef>
              <a:spcAft>
                <a:spcPts val="0"/>
              </a:spcAft>
              <a:buClr>
                <a:schemeClr val="dk1"/>
              </a:buClr>
              <a:buSzPts val="1800"/>
              <a:buChar char="•"/>
              <a:defRPr/>
            </a:lvl1pPr>
            <a:lvl2pPr marL="914400" lvl="1" indent="-342900" algn="l">
              <a:lnSpc>
                <a:spcPct val="90000"/>
              </a:lnSpc>
              <a:spcBef>
                <a:spcPts val="406"/>
              </a:spcBef>
              <a:spcAft>
                <a:spcPts val="0"/>
              </a:spcAft>
              <a:buClr>
                <a:schemeClr val="dk1"/>
              </a:buClr>
              <a:buSzPts val="1800"/>
              <a:buChar char="•"/>
              <a:defRPr/>
            </a:lvl2pPr>
            <a:lvl3pPr marL="1371600" lvl="2" indent="-342900" algn="l">
              <a:lnSpc>
                <a:spcPct val="90000"/>
              </a:lnSpc>
              <a:spcBef>
                <a:spcPts val="406"/>
              </a:spcBef>
              <a:spcAft>
                <a:spcPts val="0"/>
              </a:spcAft>
              <a:buClr>
                <a:schemeClr val="dk1"/>
              </a:buClr>
              <a:buSzPts val="1800"/>
              <a:buChar char="•"/>
              <a:defRPr/>
            </a:lvl3pPr>
            <a:lvl4pPr marL="1828800" lvl="3" indent="-342900" algn="l">
              <a:lnSpc>
                <a:spcPct val="90000"/>
              </a:lnSpc>
              <a:spcBef>
                <a:spcPts val="406"/>
              </a:spcBef>
              <a:spcAft>
                <a:spcPts val="0"/>
              </a:spcAft>
              <a:buClr>
                <a:schemeClr val="dk1"/>
              </a:buClr>
              <a:buSzPts val="1800"/>
              <a:buChar char="•"/>
              <a:defRPr/>
            </a:lvl4pPr>
            <a:lvl5pPr marL="2286000" lvl="4" indent="-342900" algn="l">
              <a:lnSpc>
                <a:spcPct val="90000"/>
              </a:lnSpc>
              <a:spcBef>
                <a:spcPts val="406"/>
              </a:spcBef>
              <a:spcAft>
                <a:spcPts val="0"/>
              </a:spcAft>
              <a:buClr>
                <a:schemeClr val="dk1"/>
              </a:buClr>
              <a:buSzPts val="1800"/>
              <a:buChar char="•"/>
              <a:defRPr/>
            </a:lvl5pPr>
            <a:lvl6pPr marL="2743200" lvl="5" indent="-342900" algn="l">
              <a:lnSpc>
                <a:spcPct val="90000"/>
              </a:lnSpc>
              <a:spcBef>
                <a:spcPts val="406"/>
              </a:spcBef>
              <a:spcAft>
                <a:spcPts val="0"/>
              </a:spcAft>
              <a:buClr>
                <a:schemeClr val="dk1"/>
              </a:buClr>
              <a:buSzPts val="1800"/>
              <a:buChar char="•"/>
              <a:defRPr/>
            </a:lvl6pPr>
            <a:lvl7pPr marL="3200400" lvl="6" indent="-342900" algn="l">
              <a:lnSpc>
                <a:spcPct val="90000"/>
              </a:lnSpc>
              <a:spcBef>
                <a:spcPts val="406"/>
              </a:spcBef>
              <a:spcAft>
                <a:spcPts val="0"/>
              </a:spcAft>
              <a:buClr>
                <a:schemeClr val="dk1"/>
              </a:buClr>
              <a:buSzPts val="1800"/>
              <a:buChar char="•"/>
              <a:defRPr/>
            </a:lvl7pPr>
            <a:lvl8pPr marL="3657600" lvl="7" indent="-342900" algn="l">
              <a:lnSpc>
                <a:spcPct val="90000"/>
              </a:lnSpc>
              <a:spcBef>
                <a:spcPts val="406"/>
              </a:spcBef>
              <a:spcAft>
                <a:spcPts val="0"/>
              </a:spcAft>
              <a:buClr>
                <a:schemeClr val="dk1"/>
              </a:buClr>
              <a:buSzPts val="1800"/>
              <a:buChar char="•"/>
              <a:defRPr/>
            </a:lvl8pPr>
            <a:lvl9pPr marL="4114800" lvl="8" indent="-342900" algn="l">
              <a:lnSpc>
                <a:spcPct val="90000"/>
              </a:lnSpc>
              <a:spcBef>
                <a:spcPts val="406"/>
              </a:spcBef>
              <a:spcAft>
                <a:spcPts val="0"/>
              </a:spcAft>
              <a:buClr>
                <a:schemeClr val="dk1"/>
              </a:buClr>
              <a:buSzPts val="1800"/>
              <a:buChar char="•"/>
              <a:defRPr/>
            </a:lvl9pPr>
          </a:lstStyle>
          <a:p>
            <a:endParaRPr/>
          </a:p>
        </p:txBody>
      </p:sp>
      <p:sp>
        <p:nvSpPr>
          <p:cNvPr id="31" name="Google Shape;31;p29"/>
          <p:cNvSpPr txBox="1"/>
          <p:nvPr/>
        </p:nvSpPr>
        <p:spPr>
          <a:xfrm>
            <a:off x="121300" y="83975"/>
            <a:ext cx="48426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a:solidFill>
                  <a:srgbClr val="888888"/>
                </a:solidFill>
                <a:latin typeface="Helvetica Neue"/>
                <a:ea typeface="Helvetica Neue"/>
                <a:cs typeface="Helvetica Neue"/>
                <a:sym typeface="Helvetica Neue"/>
              </a:rPr>
              <a:t>5th Grade - Data-Based Solutions with Environment Data Logger</a:t>
            </a:r>
            <a:endParaRPr sz="1150" b="0" i="0" u="none" strike="noStrike" cap="none">
              <a:solidFill>
                <a:srgbClr val="888888"/>
              </a:solidFill>
              <a:latin typeface="Helvetica Neue"/>
              <a:ea typeface="Helvetica Neue"/>
              <a:cs typeface="Helvetica Neue"/>
              <a:sym typeface="Helvetica Neue"/>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USE">
  <p:cSld name="USE">
    <p:spTree>
      <p:nvGrpSpPr>
        <p:cNvPr id="1" name="Shape 32"/>
        <p:cNvGrpSpPr/>
        <p:nvPr/>
      </p:nvGrpSpPr>
      <p:grpSpPr>
        <a:xfrm>
          <a:off x="0" y="0"/>
          <a:ext cx="0" cy="0"/>
          <a:chOff x="0" y="0"/>
          <a:chExt cx="0" cy="0"/>
        </a:xfrm>
      </p:grpSpPr>
      <p:sp>
        <p:nvSpPr>
          <p:cNvPr id="33" name="Google Shape;33;p27"/>
          <p:cNvSpPr txBox="1">
            <a:spLocks noGrp="1"/>
          </p:cNvSpPr>
          <p:nvPr>
            <p:ph type="title"/>
          </p:nvPr>
        </p:nvSpPr>
        <p:spPr>
          <a:xfrm>
            <a:off x="681037" y="456073"/>
            <a:ext cx="8543925" cy="91125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27"/>
          <p:cNvSpPr txBox="1">
            <a:spLocks noGrp="1"/>
          </p:cNvSpPr>
          <p:nvPr>
            <p:ph type="dt" idx="10"/>
          </p:nvPr>
        </p:nvSpPr>
        <p:spPr>
          <a:xfrm>
            <a:off x="681038" y="6356351"/>
            <a:ext cx="222885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27"/>
          <p:cNvSpPr txBox="1">
            <a:spLocks noGrp="1"/>
          </p:cNvSpPr>
          <p:nvPr>
            <p:ph type="ftr" idx="11"/>
          </p:nvPr>
        </p:nvSpPr>
        <p:spPr>
          <a:xfrm>
            <a:off x="3281363" y="6356351"/>
            <a:ext cx="3343275"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27"/>
          <p:cNvSpPr txBox="1">
            <a:spLocks noGrp="1"/>
          </p:cNvSpPr>
          <p:nvPr>
            <p:ph type="sldNum" idx="12"/>
          </p:nvPr>
        </p:nvSpPr>
        <p:spPr>
          <a:xfrm>
            <a:off x="6996113" y="6356351"/>
            <a:ext cx="222885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1pPr>
            <a:lvl2pPr marL="0" marR="0" lvl="1"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2pPr>
            <a:lvl3pPr marL="0" marR="0" lvl="2"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3pPr>
            <a:lvl4pPr marL="0" marR="0" lvl="3"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4pPr>
            <a:lvl5pPr marL="0" marR="0" lvl="4"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5pPr>
            <a:lvl6pPr marL="0" marR="0" lvl="5"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6pPr>
            <a:lvl7pPr marL="0" marR="0" lvl="6"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7pPr>
            <a:lvl8pPr marL="0" marR="0" lvl="7"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8pPr>
            <a:lvl9pPr marL="0" marR="0" lvl="8" indent="0" algn="r">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r>
              <a:rPr lang="en-GB"/>
              <a:t>Page </a:t>
            </a:r>
            <a:fld id="{00000000-1234-1234-1234-123412341234}" type="slidenum">
              <a:rPr lang="en-GB"/>
              <a:t>‹#›</a:t>
            </a:fld>
            <a:endParaRPr/>
          </a:p>
        </p:txBody>
      </p:sp>
      <p:sp>
        <p:nvSpPr>
          <p:cNvPr id="37" name="Google Shape;37;p27"/>
          <p:cNvSpPr txBox="1">
            <a:spLocks noGrp="1"/>
          </p:cNvSpPr>
          <p:nvPr>
            <p:ph type="body" idx="1"/>
          </p:nvPr>
        </p:nvSpPr>
        <p:spPr>
          <a:xfrm>
            <a:off x="681036" y="1548371"/>
            <a:ext cx="8543925" cy="460936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812"/>
              </a:spcBef>
              <a:spcAft>
                <a:spcPts val="0"/>
              </a:spcAft>
              <a:buClr>
                <a:schemeClr val="dk1"/>
              </a:buClr>
              <a:buSzPts val="1800"/>
              <a:buChar char="•"/>
              <a:defRPr/>
            </a:lvl1pPr>
            <a:lvl2pPr marL="914400" lvl="1" indent="-342900" algn="l">
              <a:lnSpc>
                <a:spcPct val="90000"/>
              </a:lnSpc>
              <a:spcBef>
                <a:spcPts val="406"/>
              </a:spcBef>
              <a:spcAft>
                <a:spcPts val="0"/>
              </a:spcAft>
              <a:buClr>
                <a:schemeClr val="dk1"/>
              </a:buClr>
              <a:buSzPts val="1800"/>
              <a:buChar char="•"/>
              <a:defRPr/>
            </a:lvl2pPr>
            <a:lvl3pPr marL="1371600" lvl="2" indent="-342900" algn="l">
              <a:lnSpc>
                <a:spcPct val="90000"/>
              </a:lnSpc>
              <a:spcBef>
                <a:spcPts val="406"/>
              </a:spcBef>
              <a:spcAft>
                <a:spcPts val="0"/>
              </a:spcAft>
              <a:buClr>
                <a:schemeClr val="dk1"/>
              </a:buClr>
              <a:buSzPts val="1800"/>
              <a:buChar char="•"/>
              <a:defRPr/>
            </a:lvl3pPr>
            <a:lvl4pPr marL="1828800" lvl="3" indent="-342900" algn="l">
              <a:lnSpc>
                <a:spcPct val="90000"/>
              </a:lnSpc>
              <a:spcBef>
                <a:spcPts val="406"/>
              </a:spcBef>
              <a:spcAft>
                <a:spcPts val="0"/>
              </a:spcAft>
              <a:buClr>
                <a:schemeClr val="dk1"/>
              </a:buClr>
              <a:buSzPts val="1800"/>
              <a:buChar char="•"/>
              <a:defRPr/>
            </a:lvl4pPr>
            <a:lvl5pPr marL="2286000" lvl="4" indent="-342900" algn="l">
              <a:lnSpc>
                <a:spcPct val="90000"/>
              </a:lnSpc>
              <a:spcBef>
                <a:spcPts val="406"/>
              </a:spcBef>
              <a:spcAft>
                <a:spcPts val="0"/>
              </a:spcAft>
              <a:buClr>
                <a:schemeClr val="dk1"/>
              </a:buClr>
              <a:buSzPts val="1800"/>
              <a:buChar char="•"/>
              <a:defRPr/>
            </a:lvl5pPr>
            <a:lvl6pPr marL="2743200" lvl="5" indent="-342900" algn="l">
              <a:lnSpc>
                <a:spcPct val="90000"/>
              </a:lnSpc>
              <a:spcBef>
                <a:spcPts val="406"/>
              </a:spcBef>
              <a:spcAft>
                <a:spcPts val="0"/>
              </a:spcAft>
              <a:buClr>
                <a:schemeClr val="dk1"/>
              </a:buClr>
              <a:buSzPts val="1800"/>
              <a:buChar char="•"/>
              <a:defRPr/>
            </a:lvl6pPr>
            <a:lvl7pPr marL="3200400" lvl="6" indent="-342900" algn="l">
              <a:lnSpc>
                <a:spcPct val="90000"/>
              </a:lnSpc>
              <a:spcBef>
                <a:spcPts val="406"/>
              </a:spcBef>
              <a:spcAft>
                <a:spcPts val="0"/>
              </a:spcAft>
              <a:buClr>
                <a:schemeClr val="dk1"/>
              </a:buClr>
              <a:buSzPts val="1800"/>
              <a:buChar char="•"/>
              <a:defRPr/>
            </a:lvl7pPr>
            <a:lvl8pPr marL="3657600" lvl="7" indent="-342900" algn="l">
              <a:lnSpc>
                <a:spcPct val="90000"/>
              </a:lnSpc>
              <a:spcBef>
                <a:spcPts val="406"/>
              </a:spcBef>
              <a:spcAft>
                <a:spcPts val="0"/>
              </a:spcAft>
              <a:buClr>
                <a:schemeClr val="dk1"/>
              </a:buClr>
              <a:buSzPts val="1800"/>
              <a:buChar char="•"/>
              <a:defRPr/>
            </a:lvl8pPr>
            <a:lvl9pPr marL="4114800" lvl="8" indent="-342900" algn="l">
              <a:lnSpc>
                <a:spcPct val="90000"/>
              </a:lnSpc>
              <a:spcBef>
                <a:spcPts val="406"/>
              </a:spcBef>
              <a:spcAft>
                <a:spcPts val="0"/>
              </a:spcAft>
              <a:buClr>
                <a:schemeClr val="dk1"/>
              </a:buClr>
              <a:buSzPts val="1800"/>
              <a:buChar char="•"/>
              <a:defRPr/>
            </a:lvl9pPr>
          </a:lstStyle>
          <a:p>
            <a:endParaRPr/>
          </a:p>
        </p:txBody>
      </p:sp>
      <p:sp>
        <p:nvSpPr>
          <p:cNvPr id="38" name="Google Shape;38;p27"/>
          <p:cNvSpPr txBox="1"/>
          <p:nvPr/>
        </p:nvSpPr>
        <p:spPr>
          <a:xfrm>
            <a:off x="121300" y="83975"/>
            <a:ext cx="45066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a:solidFill>
                  <a:srgbClr val="888888"/>
                </a:solidFill>
                <a:latin typeface="Helvetica Neue"/>
                <a:ea typeface="Helvetica Neue"/>
                <a:cs typeface="Helvetica Neue"/>
                <a:sym typeface="Helvetica Neue"/>
              </a:rPr>
              <a:t>5th Grade - Data-Based Solutions with Environment Data Logger</a:t>
            </a:r>
            <a:endParaRPr sz="1150" b="0" i="0" u="none" strike="noStrike" cap="none">
              <a:solidFill>
                <a:srgbClr val="888888"/>
              </a:solidFill>
              <a:latin typeface="Helvetica Neue"/>
              <a:ea typeface="Helvetica Neue"/>
              <a:cs typeface="Helvetica Neue"/>
              <a:sym typeface="Helvetica Neue"/>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4_Title Only">
  <p:cSld name="4_Title Only">
    <p:spTree>
      <p:nvGrpSpPr>
        <p:cNvPr id="1" name="Shape 39"/>
        <p:cNvGrpSpPr/>
        <p:nvPr/>
      </p:nvGrpSpPr>
      <p:grpSpPr>
        <a:xfrm>
          <a:off x="0" y="0"/>
          <a:ext cx="0" cy="0"/>
          <a:chOff x="0" y="0"/>
          <a:chExt cx="0" cy="0"/>
        </a:xfrm>
      </p:grpSpPr>
      <p:sp>
        <p:nvSpPr>
          <p:cNvPr id="40" name="Google Shape;40;p28"/>
          <p:cNvSpPr txBox="1">
            <a:spLocks noGrp="1"/>
          </p:cNvSpPr>
          <p:nvPr>
            <p:ph type="title"/>
          </p:nvPr>
        </p:nvSpPr>
        <p:spPr>
          <a:xfrm>
            <a:off x="460997" y="369143"/>
            <a:ext cx="3822841" cy="830246"/>
          </a:xfrm>
          <a:prstGeom prst="rect">
            <a:avLst/>
          </a:prstGeom>
          <a:noFill/>
          <a:ln>
            <a:noFill/>
          </a:ln>
        </p:spPr>
        <p:txBody>
          <a:bodyPr spcFirstLastPara="1" wrap="square" lIns="0" tIns="180000" rIns="0" bIns="180000" anchor="ctr" anchorCtr="0">
            <a:spAutoFit/>
          </a:bodyPr>
          <a:lstStyle>
            <a:lvl1pPr lvl="0" algn="l">
              <a:lnSpc>
                <a:spcPct val="90000"/>
              </a:lnSpc>
              <a:spcBef>
                <a:spcPts val="0"/>
              </a:spcBef>
              <a:spcAft>
                <a:spcPts val="0"/>
              </a:spcAft>
              <a:buClr>
                <a:srgbClr val="000000"/>
              </a:buClr>
              <a:buSzPts val="3033"/>
              <a:buFont typeface="Helvetica Neue"/>
              <a:buNone/>
              <a:defRPr sz="3033" b="0" i="0">
                <a:solidFill>
                  <a:srgbClr val="000000"/>
                </a:solidFill>
                <a:latin typeface="Helvetica Neue"/>
                <a:ea typeface="Helvetica Neue"/>
                <a:cs typeface="Helvetica Neue"/>
                <a:sym typeface="Helvetica Neu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28"/>
          <p:cNvSpPr txBox="1"/>
          <p:nvPr/>
        </p:nvSpPr>
        <p:spPr>
          <a:xfrm>
            <a:off x="9539907" y="6509187"/>
            <a:ext cx="452231" cy="2757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92"/>
              <a:buFont typeface="Arial"/>
              <a:buNone/>
            </a:pPr>
            <a:fld id="{00000000-1234-1234-1234-123412341234}" type="slidenum">
              <a:rPr lang="en-GB" sz="1192" b="0" i="0" u="none" strike="noStrike" cap="none">
                <a:solidFill>
                  <a:srgbClr val="7F7F7F"/>
                </a:solidFill>
                <a:latin typeface="Helvetica Neue"/>
                <a:ea typeface="Helvetica Neue"/>
                <a:cs typeface="Helvetica Neue"/>
                <a:sym typeface="Helvetica Neue"/>
              </a:rPr>
              <a:t>‹#›</a:t>
            </a:fld>
            <a:endParaRPr sz="1192" b="0" i="0" u="none" strike="noStrike" cap="none">
              <a:solidFill>
                <a:srgbClr val="7F7F7F"/>
              </a:solidFill>
              <a:latin typeface="Helvetica Neue"/>
              <a:ea typeface="Helvetica Neue"/>
              <a:cs typeface="Helvetica Neue"/>
              <a:sym typeface="Helvetica Neue"/>
            </a:endParaRPr>
          </a:p>
        </p:txBody>
      </p:sp>
      <p:sp>
        <p:nvSpPr>
          <p:cNvPr id="42" name="Google Shape;42;p28"/>
          <p:cNvSpPr txBox="1"/>
          <p:nvPr/>
        </p:nvSpPr>
        <p:spPr>
          <a:xfrm>
            <a:off x="121300" y="83975"/>
            <a:ext cx="40641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3rd Grade - Biological Evolution with Species Counter</a:t>
            </a:r>
            <a:endParaRPr sz="1150" b="0" i="0" u="none" strike="noStrike" cap="none">
              <a:solidFill>
                <a:srgbClr val="888888"/>
              </a:solidFill>
              <a:latin typeface="Helvetica Neue"/>
              <a:ea typeface="Helvetica Neue"/>
              <a:cs typeface="Helvetica Neue"/>
              <a:sym typeface="Helvetica Neue"/>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p:cSld name="Title Slide">
    <p:bg>
      <p:bgPr>
        <a:solidFill>
          <a:schemeClr val="lt1"/>
        </a:solidFill>
        <a:effectLst/>
      </p:bgPr>
    </p:bg>
    <p:spTree>
      <p:nvGrpSpPr>
        <p:cNvPr id="1" name="Shape 43"/>
        <p:cNvGrpSpPr/>
        <p:nvPr/>
      </p:nvGrpSpPr>
      <p:grpSpPr>
        <a:xfrm>
          <a:off x="0" y="0"/>
          <a:ext cx="0" cy="0"/>
          <a:chOff x="0" y="0"/>
          <a:chExt cx="0" cy="0"/>
        </a:xfrm>
      </p:grpSpPr>
      <p:pic>
        <p:nvPicPr>
          <p:cNvPr id="44" name="Google Shape;44;p30"/>
          <p:cNvPicPr preferRelativeResize="0"/>
          <p:nvPr/>
        </p:nvPicPr>
        <p:blipFill rotWithShape="1">
          <a:blip r:embed="rId2">
            <a:alphaModFix/>
          </a:blip>
          <a:srcRect/>
          <a:stretch/>
        </p:blipFill>
        <p:spPr>
          <a:xfrm>
            <a:off x="801785" y="1196017"/>
            <a:ext cx="2947323" cy="594155"/>
          </a:xfrm>
          <a:prstGeom prst="rect">
            <a:avLst/>
          </a:prstGeom>
          <a:noFill/>
          <a:ln>
            <a:noFill/>
          </a:ln>
        </p:spPr>
      </p:pic>
      <p:sp>
        <p:nvSpPr>
          <p:cNvPr id="45" name="Google Shape;45;p30"/>
          <p:cNvSpPr txBox="1">
            <a:spLocks noGrp="1"/>
          </p:cNvSpPr>
          <p:nvPr>
            <p:ph type="ctrTitle"/>
          </p:nvPr>
        </p:nvSpPr>
        <p:spPr>
          <a:xfrm>
            <a:off x="887451" y="3126259"/>
            <a:ext cx="5437923" cy="1320490"/>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rgbClr val="000000"/>
              </a:buClr>
              <a:buSzPts val="4767"/>
              <a:buFont typeface="Arial"/>
              <a:buNone/>
              <a:defRPr sz="4767">
                <a:solidFill>
                  <a:srgbClr val="000000"/>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Divider Lantern Blue">
  <p:cSld name="Divider Lantern Blue">
    <p:bg>
      <p:bgPr>
        <a:solidFill>
          <a:schemeClr val="accent2"/>
        </a:solidFill>
        <a:effectLst/>
      </p:bgPr>
    </p:bg>
    <p:spTree>
      <p:nvGrpSpPr>
        <p:cNvPr id="1" name="Shape 52"/>
        <p:cNvGrpSpPr/>
        <p:nvPr/>
      </p:nvGrpSpPr>
      <p:grpSpPr>
        <a:xfrm>
          <a:off x="0" y="0"/>
          <a:ext cx="0" cy="0"/>
          <a:chOff x="0" y="0"/>
          <a:chExt cx="0" cy="0"/>
        </a:xfrm>
      </p:grpSpPr>
      <p:sp>
        <p:nvSpPr>
          <p:cNvPr id="53" name="Google Shape;53;g3669771b81a_0_193"/>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g3669771b81a_0_193"/>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Divider Polar Purple">
  <p:cSld name="Divider Polar Purple">
    <p:bg>
      <p:bgPr>
        <a:solidFill>
          <a:schemeClr val="accent5"/>
        </a:solidFill>
        <a:effectLst/>
      </p:bgPr>
    </p:bg>
    <p:spTree>
      <p:nvGrpSpPr>
        <p:cNvPr id="1" name="Shape 55"/>
        <p:cNvGrpSpPr/>
        <p:nvPr/>
      </p:nvGrpSpPr>
      <p:grpSpPr>
        <a:xfrm>
          <a:off x="0" y="0"/>
          <a:ext cx="0" cy="0"/>
          <a:chOff x="0" y="0"/>
          <a:chExt cx="0" cy="0"/>
        </a:xfrm>
      </p:grpSpPr>
      <p:sp>
        <p:nvSpPr>
          <p:cNvPr id="56" name="Google Shape;56;g3669771b81a_0_202"/>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g3669771b81a_0_202"/>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Divider Dusk Red">
  <p:cSld name="Divider Dusk Red">
    <p:bg>
      <p:bgPr>
        <a:solidFill>
          <a:schemeClr val="accent3"/>
        </a:solidFill>
        <a:effectLst/>
      </p:bgPr>
    </p:bg>
    <p:spTree>
      <p:nvGrpSpPr>
        <p:cNvPr id="1" name="Shape 58"/>
        <p:cNvGrpSpPr/>
        <p:nvPr/>
      </p:nvGrpSpPr>
      <p:grpSpPr>
        <a:xfrm>
          <a:off x="0" y="0"/>
          <a:ext cx="0" cy="0"/>
          <a:chOff x="0" y="0"/>
          <a:chExt cx="0" cy="0"/>
        </a:xfrm>
      </p:grpSpPr>
      <p:sp>
        <p:nvSpPr>
          <p:cNvPr id="59" name="Google Shape;59;g3669771b81a_0_196"/>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g3669771b81a_0_196"/>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Divider Lantern Green">
  <p:cSld name="Divider Lantern Green">
    <p:bg>
      <p:bgPr>
        <a:solidFill>
          <a:schemeClr val="accent1"/>
        </a:solidFill>
        <a:effectLst/>
      </p:bgPr>
    </p:bg>
    <p:spTree>
      <p:nvGrpSpPr>
        <p:cNvPr id="1" name="Shape 61"/>
        <p:cNvGrpSpPr/>
        <p:nvPr/>
      </p:nvGrpSpPr>
      <p:grpSpPr>
        <a:xfrm>
          <a:off x="0" y="0"/>
          <a:ext cx="0" cy="0"/>
          <a:chOff x="0" y="0"/>
          <a:chExt cx="0" cy="0"/>
        </a:xfrm>
      </p:grpSpPr>
      <p:sp>
        <p:nvSpPr>
          <p:cNvPr id="62" name="Google Shape;62;g3669771b81a_0_208"/>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SzPts val="4999"/>
              <a:buNone/>
              <a:defRPr sz="4999" b="1" i="0">
                <a:solidFill>
                  <a:schemeClr val="lt1"/>
                </a:solidFill>
                <a:latin typeface="Arial"/>
                <a:ea typeface="Arial"/>
                <a:cs typeface="Arial"/>
                <a:sym typeface="Arial"/>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3" name="Google Shape;63;g3669771b81a_0_208"/>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121">
          <p15:clr>
            <a:srgbClr val="FBAE40"/>
          </p15:clr>
        </p15:guide>
        <p15:guide id="3" pos="282">
          <p15:clr>
            <a:srgbClr val="FBAE40"/>
          </p15:clr>
        </p15:guide>
        <p15:guide id="4" pos="5960">
          <p15:clr>
            <a:srgbClr val="FBAE40"/>
          </p15:clr>
        </p15:guide>
        <p15:guide id="5" orient="horz" pos="346">
          <p15:clr>
            <a:srgbClr val="FBAE40"/>
          </p15:clr>
        </p15:guide>
        <p15:guide id="6" orient="horz" pos="3974">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8.xml"/><Relationship Id="rId7"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5"/>
          <p:cNvSpPr txBox="1">
            <a:spLocks noGrp="1"/>
          </p:cNvSpPr>
          <p:nvPr>
            <p:ph type="title"/>
          </p:nvPr>
        </p:nvSpPr>
        <p:spPr>
          <a:xfrm>
            <a:off x="681038" y="365125"/>
            <a:ext cx="8543925"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3575"/>
              <a:buFont typeface="Arial"/>
              <a:buNone/>
              <a:defRPr sz="3575"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5"/>
          <p:cNvSpPr txBox="1">
            <a:spLocks noGrp="1"/>
          </p:cNvSpPr>
          <p:nvPr>
            <p:ph type="body" idx="1"/>
          </p:nvPr>
        </p:nvSpPr>
        <p:spPr>
          <a:xfrm>
            <a:off x="681038" y="1825625"/>
            <a:ext cx="8543925" cy="4351339"/>
          </a:xfrm>
          <a:prstGeom prst="rect">
            <a:avLst/>
          </a:prstGeom>
          <a:noFill/>
          <a:ln>
            <a:noFill/>
          </a:ln>
        </p:spPr>
        <p:txBody>
          <a:bodyPr spcFirstLastPara="1" wrap="square" lIns="91425" tIns="45700" rIns="91425" bIns="45700" anchor="t" anchorCtr="0">
            <a:normAutofit/>
          </a:bodyPr>
          <a:lstStyle>
            <a:lvl1pPr marL="457200" marR="0" lvl="0" indent="-373062" algn="l" rtl="0">
              <a:lnSpc>
                <a:spcPct val="90000"/>
              </a:lnSpc>
              <a:spcBef>
                <a:spcPts val="812"/>
              </a:spcBef>
              <a:spcAft>
                <a:spcPts val="0"/>
              </a:spcAft>
              <a:buClr>
                <a:schemeClr val="dk1"/>
              </a:buClr>
              <a:buSzPts val="2275"/>
              <a:buFont typeface="Arial"/>
              <a:buChar char="•"/>
              <a:defRPr sz="2275" b="0" i="0" u="none" strike="noStrike" cap="none">
                <a:solidFill>
                  <a:schemeClr val="dk1"/>
                </a:solidFill>
                <a:latin typeface="Helvetica Neue"/>
                <a:ea typeface="Helvetica Neue"/>
                <a:cs typeface="Helvetica Neue"/>
                <a:sym typeface="Helvetica Neue"/>
              </a:defRPr>
            </a:lvl1pPr>
            <a:lvl2pPr marL="914400" marR="0" lvl="1" indent="-352425" algn="l" rtl="0">
              <a:lnSpc>
                <a:spcPct val="90000"/>
              </a:lnSpc>
              <a:spcBef>
                <a:spcPts val="406"/>
              </a:spcBef>
              <a:spcAft>
                <a:spcPts val="0"/>
              </a:spcAft>
              <a:buClr>
                <a:schemeClr val="dk1"/>
              </a:buClr>
              <a:buSzPts val="1950"/>
              <a:buFont typeface="Arial"/>
              <a:buChar char="•"/>
              <a:defRPr sz="1950" b="0" i="0" u="none" strike="noStrike" cap="none">
                <a:solidFill>
                  <a:schemeClr val="dk1"/>
                </a:solidFill>
                <a:latin typeface="Helvetica Neue"/>
                <a:ea typeface="Helvetica Neue"/>
                <a:cs typeface="Helvetica Neue"/>
                <a:sym typeface="Helvetica Neue"/>
              </a:defRPr>
            </a:lvl2pPr>
            <a:lvl3pPr marL="1371600" marR="0" lvl="2" indent="-331787" algn="l" rtl="0">
              <a:lnSpc>
                <a:spcPct val="90000"/>
              </a:lnSpc>
              <a:spcBef>
                <a:spcPts val="406"/>
              </a:spcBef>
              <a:spcAft>
                <a:spcPts val="0"/>
              </a:spcAft>
              <a:buClr>
                <a:schemeClr val="dk1"/>
              </a:buClr>
              <a:buSzPts val="1625"/>
              <a:buFont typeface="Arial"/>
              <a:buChar char="•"/>
              <a:defRPr sz="1625" b="0" i="0" u="none" strike="noStrike" cap="none">
                <a:solidFill>
                  <a:schemeClr val="dk1"/>
                </a:solidFill>
                <a:latin typeface="Helvetica Neue"/>
                <a:ea typeface="Helvetica Neue"/>
                <a:cs typeface="Helvetica Neue"/>
                <a:sym typeface="Helvetica Neue"/>
              </a:defRPr>
            </a:lvl3pPr>
            <a:lvl4pPr marL="1828800" marR="0" lvl="3"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Helvetica Neue"/>
                <a:ea typeface="Helvetica Neue"/>
                <a:cs typeface="Helvetica Neue"/>
                <a:sym typeface="Helvetica Neue"/>
              </a:defRPr>
            </a:lvl4pPr>
            <a:lvl5pPr marL="2286000" marR="0" lvl="4"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Helvetica Neue"/>
                <a:ea typeface="Helvetica Neue"/>
                <a:cs typeface="Helvetica Neue"/>
                <a:sym typeface="Helvetica Neue"/>
              </a:defRPr>
            </a:lvl5pPr>
            <a:lvl6pPr marL="2743200" marR="0" lvl="5"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6pPr>
            <a:lvl7pPr marL="3200400" marR="0" lvl="6"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7pPr>
            <a:lvl8pPr marL="3657600" marR="0" lvl="7"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8pPr>
            <a:lvl9pPr marL="4114800" marR="0" lvl="8" indent="-321436" algn="l" rtl="0">
              <a:lnSpc>
                <a:spcPct val="90000"/>
              </a:lnSpc>
              <a:spcBef>
                <a:spcPts val="406"/>
              </a:spcBef>
              <a:spcAft>
                <a:spcPts val="0"/>
              </a:spcAft>
              <a:buClr>
                <a:schemeClr val="dk1"/>
              </a:buClr>
              <a:buSzPts val="1462"/>
              <a:buFont typeface="Arial"/>
              <a:buChar char="•"/>
              <a:defRPr sz="1462" b="0" i="0" u="none" strike="noStrike" cap="none">
                <a:solidFill>
                  <a:schemeClr val="dk1"/>
                </a:solidFill>
                <a:latin typeface="Calibri"/>
                <a:ea typeface="Calibri"/>
                <a:cs typeface="Calibri"/>
                <a:sym typeface="Calibri"/>
              </a:defRPr>
            </a:lvl9pPr>
          </a:lstStyle>
          <a:p>
            <a:endParaRPr/>
          </a:p>
        </p:txBody>
      </p:sp>
      <p:sp>
        <p:nvSpPr>
          <p:cNvPr id="12" name="Google Shape;12;p25"/>
          <p:cNvSpPr txBox="1">
            <a:spLocks noGrp="1"/>
          </p:cNvSpPr>
          <p:nvPr>
            <p:ph type="dt" idx="10"/>
          </p:nvPr>
        </p:nvSpPr>
        <p:spPr>
          <a:xfrm>
            <a:off x="681038" y="6356351"/>
            <a:ext cx="222885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975" b="0" i="0" u="none" strike="noStrike" cap="none">
                <a:solidFill>
                  <a:srgbClr val="888888"/>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13" name="Google Shape;13;p25"/>
          <p:cNvSpPr txBox="1">
            <a:spLocks noGrp="1"/>
          </p:cNvSpPr>
          <p:nvPr>
            <p:ph type="ftr" idx="11"/>
          </p:nvPr>
        </p:nvSpPr>
        <p:spPr>
          <a:xfrm>
            <a:off x="3281363" y="6356351"/>
            <a:ext cx="3343275"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975" b="0" i="0" u="none" strike="noStrike" cap="none">
                <a:solidFill>
                  <a:srgbClr val="888888"/>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112" b="0" i="0" u="none" strike="noStrike" cap="none">
                <a:solidFill>
                  <a:schemeClr val="dk1"/>
                </a:solidFill>
                <a:latin typeface="Calibri"/>
                <a:ea typeface="Calibri"/>
                <a:cs typeface="Calibri"/>
                <a:sym typeface="Calibri"/>
              </a:defRPr>
            </a:lvl9pPr>
          </a:lstStyle>
          <a:p>
            <a:endParaRPr/>
          </a:p>
        </p:txBody>
      </p:sp>
      <p:sp>
        <p:nvSpPr>
          <p:cNvPr id="14" name="Google Shape;14;p25"/>
          <p:cNvSpPr txBox="1">
            <a:spLocks noGrp="1"/>
          </p:cNvSpPr>
          <p:nvPr>
            <p:ph type="sldNum" idx="12"/>
          </p:nvPr>
        </p:nvSpPr>
        <p:spPr>
          <a:xfrm>
            <a:off x="6996113" y="6356351"/>
            <a:ext cx="222885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1pPr>
            <a:lvl2pPr marL="0" marR="0" lvl="1"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2pPr>
            <a:lvl3pPr marL="0" marR="0" lvl="2"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3pPr>
            <a:lvl4pPr marL="0" marR="0" lvl="3"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4pPr>
            <a:lvl5pPr marL="0" marR="0" lvl="4"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5pPr>
            <a:lvl6pPr marL="0" marR="0" lvl="5"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6pPr>
            <a:lvl7pPr marL="0" marR="0" lvl="6"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7pPr>
            <a:lvl8pPr marL="0" marR="0" lvl="7"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8pPr>
            <a:lvl9pPr marL="0" marR="0" lvl="8" indent="0" algn="r" rtl="0">
              <a:lnSpc>
                <a:spcPct val="100000"/>
              </a:lnSpc>
              <a:spcBef>
                <a:spcPts val="0"/>
              </a:spcBef>
              <a:spcAft>
                <a:spcPts val="0"/>
              </a:spcAft>
              <a:buClr>
                <a:srgbClr val="000000"/>
              </a:buClr>
              <a:buSzPts val="975"/>
              <a:buFont typeface="Arial"/>
              <a:buNone/>
              <a:defRPr sz="975"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
        <p:cNvGrpSpPr/>
        <p:nvPr/>
      </p:nvGrpSpPr>
      <p:grpSpPr>
        <a:xfrm>
          <a:off x="0" y="0"/>
          <a:ext cx="0" cy="0"/>
          <a:chOff x="0" y="0"/>
          <a:chExt cx="0" cy="0"/>
        </a:xfrm>
      </p:grpSpPr>
      <p:pic>
        <p:nvPicPr>
          <p:cNvPr id="47" name="Google Shape;47;g3669771b81a_0_186" descr="A close up of a logo&#10;&#10;Description automatically generated"/>
          <p:cNvPicPr preferRelativeResize="0"/>
          <p:nvPr/>
        </p:nvPicPr>
        <p:blipFill rotWithShape="1">
          <a:blip r:embed="rId8">
            <a:alphaModFix/>
          </a:blip>
          <a:srcRect/>
          <a:stretch/>
        </p:blipFill>
        <p:spPr>
          <a:xfrm>
            <a:off x="7799472" y="461975"/>
            <a:ext cx="1667467" cy="281259"/>
          </a:xfrm>
          <a:prstGeom prst="rect">
            <a:avLst/>
          </a:prstGeom>
          <a:noFill/>
          <a:ln>
            <a:noFill/>
          </a:ln>
        </p:spPr>
      </p:pic>
      <p:sp>
        <p:nvSpPr>
          <p:cNvPr id="48" name="Google Shape;48;g3669771b81a_0_186"/>
          <p:cNvSpPr txBox="1">
            <a:spLocks noGrp="1"/>
          </p:cNvSpPr>
          <p:nvPr>
            <p:ph type="title"/>
          </p:nvPr>
        </p:nvSpPr>
        <p:spPr>
          <a:xfrm>
            <a:off x="681038" y="365126"/>
            <a:ext cx="8544000" cy="13257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399"/>
              <a:buFont typeface="Arial"/>
              <a:buNone/>
              <a:defRPr sz="4399"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9" name="Google Shape;49;g3669771b81a_0_186"/>
          <p:cNvSpPr txBox="1">
            <a:spLocks noGrp="1"/>
          </p:cNvSpPr>
          <p:nvPr>
            <p:ph type="body" idx="1"/>
          </p:nvPr>
        </p:nvSpPr>
        <p:spPr>
          <a:xfrm>
            <a:off x="681038" y="1825625"/>
            <a:ext cx="8544000" cy="4351200"/>
          </a:xfrm>
          <a:prstGeom prst="rect">
            <a:avLst/>
          </a:prstGeom>
          <a:noFill/>
          <a:ln>
            <a:noFill/>
          </a:ln>
        </p:spPr>
        <p:txBody>
          <a:bodyPr spcFirstLastPara="1" wrap="square" lIns="91425" tIns="45700" rIns="91425" bIns="45700" anchor="t" anchorCtr="0">
            <a:normAutofit/>
          </a:bodyPr>
          <a:lstStyle>
            <a:lvl1pPr marL="457200" marR="0" lvl="0" indent="-406336" algn="l" rtl="0">
              <a:lnSpc>
                <a:spcPct val="110000"/>
              </a:lnSpc>
              <a:spcBef>
                <a:spcPts val="1000"/>
              </a:spcBef>
              <a:spcAft>
                <a:spcPts val="0"/>
              </a:spcAft>
              <a:buClr>
                <a:schemeClr val="accent1"/>
              </a:buClr>
              <a:buSzPts val="2799"/>
              <a:buFont typeface="Arial"/>
              <a:buChar char="•"/>
              <a:defRPr sz="2799" b="0" i="0" u="none" strike="noStrike" cap="none">
                <a:solidFill>
                  <a:schemeClr val="dk1"/>
                </a:solidFill>
                <a:latin typeface="Arial"/>
                <a:ea typeface="Arial"/>
                <a:cs typeface="Arial"/>
                <a:sym typeface="Arial"/>
              </a:defRPr>
            </a:lvl1pPr>
            <a:lvl2pPr marL="914400" marR="0" lvl="1" indent="-380936" algn="l" rtl="0">
              <a:lnSpc>
                <a:spcPct val="110000"/>
              </a:lnSpc>
              <a:spcBef>
                <a:spcPts val="500"/>
              </a:spcBef>
              <a:spcAft>
                <a:spcPts val="0"/>
              </a:spcAft>
              <a:buClr>
                <a:schemeClr val="accent1"/>
              </a:buClr>
              <a:buSzPts val="2399"/>
              <a:buFont typeface="Arial"/>
              <a:buChar char="•"/>
              <a:defRPr sz="2399" b="0" i="0" u="none" strike="noStrike" cap="none">
                <a:solidFill>
                  <a:schemeClr val="dk1"/>
                </a:solidFill>
                <a:latin typeface="Arial"/>
                <a:ea typeface="Arial"/>
                <a:cs typeface="Arial"/>
                <a:sym typeface="Arial"/>
              </a:defRPr>
            </a:lvl2pPr>
            <a:lvl3pPr marL="1371600" marR="0" lvl="2" indent="-355536" algn="l" rtl="0">
              <a:lnSpc>
                <a:spcPct val="110000"/>
              </a:lnSpc>
              <a:spcBef>
                <a:spcPts val="500"/>
              </a:spcBef>
              <a:spcAft>
                <a:spcPts val="0"/>
              </a:spcAft>
              <a:buClr>
                <a:schemeClr val="accent1"/>
              </a:buClr>
              <a:buSzPts val="1999"/>
              <a:buFont typeface="Arial"/>
              <a:buChar char="•"/>
              <a:defRPr sz="1999" b="0" i="0" u="none" strike="noStrike" cap="none">
                <a:solidFill>
                  <a:schemeClr val="dk1"/>
                </a:solidFill>
                <a:latin typeface="Arial"/>
                <a:ea typeface="Arial"/>
                <a:cs typeface="Arial"/>
                <a:sym typeface="Arial"/>
              </a:defRPr>
            </a:lvl3pPr>
            <a:lvl4pPr marL="1828800" marR="0" lvl="3" indent="-342836" algn="l" rtl="0">
              <a:lnSpc>
                <a:spcPct val="110000"/>
              </a:lnSpc>
              <a:spcBef>
                <a:spcPts val="500"/>
              </a:spcBef>
              <a:spcAft>
                <a:spcPts val="0"/>
              </a:spcAft>
              <a:buClr>
                <a:schemeClr val="accent1"/>
              </a:buClr>
              <a:buSzPts val="1799"/>
              <a:buFont typeface="Arial"/>
              <a:buChar char="•"/>
              <a:defRPr sz="1799" b="0" i="0" u="none" strike="noStrike" cap="none">
                <a:solidFill>
                  <a:schemeClr val="dk1"/>
                </a:solidFill>
                <a:latin typeface="Arial"/>
                <a:ea typeface="Arial"/>
                <a:cs typeface="Arial"/>
                <a:sym typeface="Arial"/>
              </a:defRPr>
            </a:lvl4pPr>
            <a:lvl5pPr marL="2286000" marR="0" lvl="4" indent="-342836" algn="l" rtl="0">
              <a:lnSpc>
                <a:spcPct val="110000"/>
              </a:lnSpc>
              <a:spcBef>
                <a:spcPts val="500"/>
              </a:spcBef>
              <a:spcAft>
                <a:spcPts val="0"/>
              </a:spcAft>
              <a:buClr>
                <a:schemeClr val="accent1"/>
              </a:buClr>
              <a:buSzPts val="1799"/>
              <a:buFont typeface="Arial"/>
              <a:buChar char="•"/>
              <a:defRPr sz="1799" b="0" i="0" u="none" strike="noStrike" cap="none">
                <a:solidFill>
                  <a:schemeClr val="dk1"/>
                </a:solidFill>
                <a:latin typeface="Arial"/>
                <a:ea typeface="Arial"/>
                <a:cs typeface="Arial"/>
                <a:sym typeface="Arial"/>
              </a:defRPr>
            </a:lvl5pPr>
            <a:lvl6pPr marL="2743200" marR="0" lvl="5" indent="-342836" algn="l" rtl="0">
              <a:lnSpc>
                <a:spcPct val="90000"/>
              </a:lnSpc>
              <a:spcBef>
                <a:spcPts val="500"/>
              </a:spcBef>
              <a:spcAft>
                <a:spcPts val="0"/>
              </a:spcAft>
              <a:buClr>
                <a:schemeClr val="dk1"/>
              </a:buClr>
              <a:buSzPts val="1799"/>
              <a:buFont typeface="Arial"/>
              <a:buChar char="•"/>
              <a:defRPr sz="1799" b="0" i="0" u="none" strike="noStrike" cap="none">
                <a:solidFill>
                  <a:schemeClr val="dk1"/>
                </a:solidFill>
                <a:latin typeface="Calibri"/>
                <a:ea typeface="Calibri"/>
                <a:cs typeface="Calibri"/>
                <a:sym typeface="Calibri"/>
              </a:defRPr>
            </a:lvl6pPr>
            <a:lvl7pPr marL="3200400" marR="0" lvl="6" indent="-342836" algn="l" rtl="0">
              <a:lnSpc>
                <a:spcPct val="90000"/>
              </a:lnSpc>
              <a:spcBef>
                <a:spcPts val="500"/>
              </a:spcBef>
              <a:spcAft>
                <a:spcPts val="0"/>
              </a:spcAft>
              <a:buClr>
                <a:schemeClr val="dk1"/>
              </a:buClr>
              <a:buSzPts val="1799"/>
              <a:buFont typeface="Arial"/>
              <a:buChar char="•"/>
              <a:defRPr sz="1799" b="0" i="0" u="none" strike="noStrike" cap="none">
                <a:solidFill>
                  <a:schemeClr val="dk1"/>
                </a:solidFill>
                <a:latin typeface="Calibri"/>
                <a:ea typeface="Calibri"/>
                <a:cs typeface="Calibri"/>
                <a:sym typeface="Calibri"/>
              </a:defRPr>
            </a:lvl7pPr>
            <a:lvl8pPr marL="3657600" marR="0" lvl="7" indent="-342836" algn="l" rtl="0">
              <a:lnSpc>
                <a:spcPct val="90000"/>
              </a:lnSpc>
              <a:spcBef>
                <a:spcPts val="500"/>
              </a:spcBef>
              <a:spcAft>
                <a:spcPts val="0"/>
              </a:spcAft>
              <a:buClr>
                <a:schemeClr val="dk1"/>
              </a:buClr>
              <a:buSzPts val="1799"/>
              <a:buFont typeface="Arial"/>
              <a:buChar char="•"/>
              <a:defRPr sz="1799" b="0" i="0" u="none" strike="noStrike" cap="none">
                <a:solidFill>
                  <a:schemeClr val="dk1"/>
                </a:solidFill>
                <a:latin typeface="Calibri"/>
                <a:ea typeface="Calibri"/>
                <a:cs typeface="Calibri"/>
                <a:sym typeface="Calibri"/>
              </a:defRPr>
            </a:lvl8pPr>
            <a:lvl9pPr marL="4114800" marR="0" lvl="8" indent="-342836" algn="l" rtl="0">
              <a:lnSpc>
                <a:spcPct val="90000"/>
              </a:lnSpc>
              <a:spcBef>
                <a:spcPts val="500"/>
              </a:spcBef>
              <a:spcAft>
                <a:spcPts val="0"/>
              </a:spcAft>
              <a:buClr>
                <a:schemeClr val="dk1"/>
              </a:buClr>
              <a:buSzPts val="1799"/>
              <a:buFont typeface="Arial"/>
              <a:buChar char="•"/>
              <a:defRPr sz="1799" b="0" i="0" u="none" strike="noStrike" cap="none">
                <a:solidFill>
                  <a:schemeClr val="dk1"/>
                </a:solidFill>
                <a:latin typeface="Calibri"/>
                <a:ea typeface="Calibri"/>
                <a:cs typeface="Calibri"/>
                <a:sym typeface="Calibri"/>
              </a:defRPr>
            </a:lvl9pPr>
          </a:lstStyle>
          <a:p>
            <a:endParaRPr/>
          </a:p>
        </p:txBody>
      </p:sp>
      <p:sp>
        <p:nvSpPr>
          <p:cNvPr id="50" name="Google Shape;50;g3669771b81a_0_186"/>
          <p:cNvSpPr txBox="1">
            <a:spLocks noGrp="1"/>
          </p:cNvSpPr>
          <p:nvPr>
            <p:ph type="ftr" idx="11"/>
          </p:nvPr>
        </p:nvSpPr>
        <p:spPr>
          <a:xfrm>
            <a:off x="3281363" y="6356351"/>
            <a:ext cx="33432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51" name="Google Shape;51;g3669771b81a_0_186"/>
          <p:cNvSpPr txBox="1">
            <a:spLocks noGrp="1"/>
          </p:cNvSpPr>
          <p:nvPr>
            <p:ph type="sldNum" idx="12"/>
          </p:nvPr>
        </p:nvSpPr>
        <p:spPr>
          <a:xfrm>
            <a:off x="6996112" y="6356351"/>
            <a:ext cx="22290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pn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26.jp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image" Target="../media/image29.jpg"/></Relationships>
</file>

<file path=ppt/slides/_rels/slide1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3.xml"/><Relationship Id="rId5" Type="http://schemas.openxmlformats.org/officeDocument/2006/relationships/image" Target="../media/image22.png"/><Relationship Id="rId4" Type="http://schemas.openxmlformats.org/officeDocument/2006/relationships/hyperlink" Target="http://mbit.io/us-environment-pp"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26.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8.xml"/><Relationship Id="rId1" Type="http://schemas.openxmlformats.org/officeDocument/2006/relationships/slideLayout" Target="../slideLayouts/slideLayout3.xml"/><Relationship Id="rId5" Type="http://schemas.openxmlformats.org/officeDocument/2006/relationships/image" Target="../media/image29.jpg"/><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31.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3.xml"/><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3.png"/></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4.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7.png"/></Relationships>
</file>

<file path=ppt/slides/_rels/slide35.xml.rels><?xml version="1.0" encoding="UTF-8" standalone="yes"?>
<Relationships xmlns="http://schemas.openxmlformats.org/package/2006/relationships"><Relationship Id="rId3" Type="http://schemas.openxmlformats.org/officeDocument/2006/relationships/hyperlink" Target="http://mbit.io/us-environment-spicy" TargetMode="External"/><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6.xml"/><Relationship Id="rId1" Type="http://schemas.openxmlformats.org/officeDocument/2006/relationships/slideLayout" Target="../slideLayouts/slideLayout3.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22.png"/></Relationships>
</file>

<file path=ppt/slides/_rels/slide3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7.xml"/><Relationship Id="rId1" Type="http://schemas.openxmlformats.org/officeDocument/2006/relationships/slideLayout" Target="../slideLayouts/slideLayout3.xml"/><Relationship Id="rId6" Type="http://schemas.openxmlformats.org/officeDocument/2006/relationships/image" Target="../media/image22.png"/><Relationship Id="rId5" Type="http://schemas.openxmlformats.org/officeDocument/2006/relationships/image" Target="../media/image39.png"/><Relationship Id="rId4" Type="http://schemas.openxmlformats.org/officeDocument/2006/relationships/image" Target="../media/image38.png"/></Relationships>
</file>

<file path=ppt/slides/_rels/slide38.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2.png"/><Relationship Id="rId2" Type="http://schemas.openxmlformats.org/officeDocument/2006/relationships/notesSlide" Target="../notesSlides/notesSlide38.xml"/><Relationship Id="rId1" Type="http://schemas.openxmlformats.org/officeDocument/2006/relationships/slideLayout" Target="../slideLayouts/slideLayout3.xml"/><Relationship Id="rId6" Type="http://schemas.openxmlformats.org/officeDocument/2006/relationships/image" Target="../media/image39.png"/><Relationship Id="rId5" Type="http://schemas.openxmlformats.org/officeDocument/2006/relationships/image" Target="../media/image22.png"/><Relationship Id="rId4" Type="http://schemas.openxmlformats.org/officeDocument/2006/relationships/image" Target="../media/image41.png"/></Relationships>
</file>

<file path=ppt/slides/_rels/slide3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0.xml"/><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23.png"/></Relationships>
</file>

<file path=ppt/slides/_rels/slide4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4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42.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4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3.xml"/><Relationship Id="rId1" Type="http://schemas.openxmlformats.org/officeDocument/2006/relationships/slideLayout" Target="../slideLayouts/slideLayout3.xml"/><Relationship Id="rId4" Type="http://schemas.openxmlformats.org/officeDocument/2006/relationships/image" Target="../media/image26.jpg"/></Relationships>
</file>

<file path=ppt/slides/_rels/slide4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4.xml"/><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image" Target="../media/image29.jpg"/></Relationships>
</file>

<file path=ppt/slides/_rels/slide4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45.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46.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46.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4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47.xml"/><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9.xml"/><Relationship Id="rId1" Type="http://schemas.openxmlformats.org/officeDocument/2006/relationships/slideLayout" Target="../slideLayouts/slideLayout3.xml"/><Relationship Id="rId6" Type="http://schemas.openxmlformats.org/officeDocument/2006/relationships/image" Target="../media/image26.jpg"/><Relationship Id="rId5" Type="http://schemas.openxmlformats.org/officeDocument/2006/relationships/image" Target="../media/image45.png"/><Relationship Id="rId4" Type="http://schemas.openxmlformats.org/officeDocument/2006/relationships/image" Target="../media/image44.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slide" Target="slide35.xml"/><Relationship Id="rId4" Type="http://schemas.openxmlformats.org/officeDocument/2006/relationships/slide" Target="slide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hyperlink" Target="http://mbit.io/us-environment"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00A000"/>
        </a:solidFill>
        <a:effectLst/>
      </p:bgPr>
    </p:bg>
    <p:spTree>
      <p:nvGrpSpPr>
        <p:cNvPr id="1" name="Shape 74"/>
        <p:cNvGrpSpPr/>
        <p:nvPr/>
      </p:nvGrpSpPr>
      <p:grpSpPr>
        <a:xfrm>
          <a:off x="0" y="0"/>
          <a:ext cx="0" cy="0"/>
          <a:chOff x="0" y="0"/>
          <a:chExt cx="0" cy="0"/>
        </a:xfrm>
      </p:grpSpPr>
      <p:sp>
        <p:nvSpPr>
          <p:cNvPr id="75" name="Google Shape;75;g370dcc4bf15_0_160"/>
          <p:cNvSpPr/>
          <p:nvPr/>
        </p:nvSpPr>
        <p:spPr>
          <a:xfrm>
            <a:off x="283800" y="3432208"/>
            <a:ext cx="9233400" cy="2127300"/>
          </a:xfrm>
          <a:prstGeom prst="roundRect">
            <a:avLst>
              <a:gd name="adj" fmla="val 16667"/>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288"/>
              <a:buFont typeface="Arial"/>
              <a:buNone/>
            </a:pPr>
            <a:endParaRPr sz="2288" b="0" i="0" u="none" strike="noStrike" cap="none">
              <a:solidFill>
                <a:srgbClr val="FFFFFF"/>
              </a:solidFill>
              <a:latin typeface="Calibri"/>
              <a:ea typeface="Calibri"/>
              <a:cs typeface="Calibri"/>
              <a:sym typeface="Calibri"/>
            </a:endParaRPr>
          </a:p>
        </p:txBody>
      </p:sp>
      <p:sp>
        <p:nvSpPr>
          <p:cNvPr id="76" name="Google Shape;76;g370dcc4bf15_0_160"/>
          <p:cNvSpPr txBox="1"/>
          <p:nvPr/>
        </p:nvSpPr>
        <p:spPr>
          <a:xfrm>
            <a:off x="482075" y="3496750"/>
            <a:ext cx="8735700" cy="654300"/>
          </a:xfrm>
          <a:prstGeom prst="rect">
            <a:avLst/>
          </a:prstGeom>
          <a:noFill/>
          <a:ln>
            <a:noFill/>
          </a:ln>
        </p:spPr>
        <p:txBody>
          <a:bodyPr spcFirstLastPara="1" wrap="square" lIns="99050" tIns="49525" rIns="99050" bIns="49525" anchor="t" anchorCtr="0">
            <a:spAutoFit/>
          </a:bodyPr>
          <a:lstStyle/>
          <a:p>
            <a:pPr marL="0" lvl="0" indent="0" algn="l" rtl="0">
              <a:lnSpc>
                <a:spcPct val="90000"/>
              </a:lnSpc>
              <a:spcBef>
                <a:spcPts val="0"/>
              </a:spcBef>
              <a:spcAft>
                <a:spcPts val="0"/>
              </a:spcAft>
              <a:buNone/>
            </a:pPr>
            <a:r>
              <a:rPr lang="en-GB" sz="2000" b="1">
                <a:solidFill>
                  <a:srgbClr val="00A000"/>
                </a:solidFill>
                <a:latin typeface="Helvetica Neue"/>
                <a:ea typeface="Helvetica Neue"/>
                <a:cs typeface="Helvetica Neue"/>
                <a:sym typeface="Helvetica Neue"/>
              </a:rPr>
              <a:t>What you need:</a:t>
            </a:r>
            <a:endParaRPr sz="2000" b="1">
              <a:solidFill>
                <a:srgbClr val="00A000"/>
              </a:solidFill>
              <a:latin typeface="Helvetica Neue"/>
              <a:ea typeface="Helvetica Neue"/>
              <a:cs typeface="Helvetica Neue"/>
              <a:sym typeface="Helvetica Neue"/>
            </a:endParaRPr>
          </a:p>
          <a:p>
            <a:pPr marL="0" lvl="0" indent="0" algn="l" rtl="0">
              <a:lnSpc>
                <a:spcPct val="90000"/>
              </a:lnSpc>
              <a:spcBef>
                <a:spcPts val="0"/>
              </a:spcBef>
              <a:spcAft>
                <a:spcPts val="0"/>
              </a:spcAft>
              <a:buNone/>
            </a:pPr>
            <a:endParaRPr sz="2000" b="1">
              <a:solidFill>
                <a:srgbClr val="00A000"/>
              </a:solidFill>
              <a:latin typeface="Helvetica Neue"/>
              <a:ea typeface="Helvetica Neue"/>
              <a:cs typeface="Helvetica Neue"/>
              <a:sym typeface="Helvetica Neue"/>
            </a:endParaRPr>
          </a:p>
        </p:txBody>
      </p:sp>
      <p:pic>
        <p:nvPicPr>
          <p:cNvPr id="77" name="Google Shape;77;g370dcc4bf15_0_160" descr="The micro:bit logo in black font on a green background."/>
          <p:cNvPicPr preferRelativeResize="0"/>
          <p:nvPr/>
        </p:nvPicPr>
        <p:blipFill rotWithShape="1">
          <a:blip r:embed="rId3">
            <a:alphaModFix/>
          </a:blip>
          <a:srcRect/>
          <a:stretch/>
        </p:blipFill>
        <p:spPr>
          <a:xfrm>
            <a:off x="6413041" y="5737408"/>
            <a:ext cx="3104170" cy="948989"/>
          </a:xfrm>
          <a:prstGeom prst="rect">
            <a:avLst/>
          </a:prstGeom>
          <a:noFill/>
          <a:ln>
            <a:noFill/>
          </a:ln>
        </p:spPr>
      </p:pic>
      <p:sp>
        <p:nvSpPr>
          <p:cNvPr id="78" name="Google Shape;78;g370dcc4bf15_0_160"/>
          <p:cNvSpPr txBox="1"/>
          <p:nvPr/>
        </p:nvSpPr>
        <p:spPr>
          <a:xfrm>
            <a:off x="448115" y="6080301"/>
            <a:ext cx="2911800" cy="402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17"/>
              <a:buFont typeface="Arial"/>
              <a:buNone/>
            </a:pPr>
            <a:r>
              <a:rPr lang="en-GB" sz="2017" b="0" i="0" u="none" strike="noStrike" cap="none">
                <a:solidFill>
                  <a:schemeClr val="lt1"/>
                </a:solidFill>
                <a:latin typeface="Helvetica Neue"/>
                <a:ea typeface="Helvetica Neue"/>
                <a:cs typeface="Helvetica Neue"/>
                <a:sym typeface="Helvetica Neue"/>
              </a:rPr>
              <a:t>Project guide</a:t>
            </a:r>
            <a:endParaRPr sz="1900" b="0" i="0" u="none" strike="noStrike" cap="none">
              <a:solidFill>
                <a:srgbClr val="000000"/>
              </a:solidFill>
              <a:latin typeface="Arial"/>
              <a:ea typeface="Arial"/>
              <a:cs typeface="Arial"/>
              <a:sym typeface="Arial"/>
            </a:endParaRPr>
          </a:p>
        </p:txBody>
      </p:sp>
      <p:sp>
        <p:nvSpPr>
          <p:cNvPr id="79" name="Google Shape;79;g370dcc4bf15_0_160"/>
          <p:cNvSpPr txBox="1"/>
          <p:nvPr/>
        </p:nvSpPr>
        <p:spPr>
          <a:xfrm>
            <a:off x="283812" y="1352450"/>
            <a:ext cx="9447600" cy="1167000"/>
          </a:xfrm>
          <a:prstGeom prst="rect">
            <a:avLst/>
          </a:prstGeom>
          <a:noFill/>
          <a:ln>
            <a:noFill/>
          </a:ln>
        </p:spPr>
        <p:txBody>
          <a:bodyPr spcFirstLastPara="1" wrap="square" lIns="99050" tIns="49525" rIns="99050" bIns="49525" anchor="t" anchorCtr="0">
            <a:spAutoFit/>
          </a:bodyPr>
          <a:lstStyle/>
          <a:p>
            <a:pPr marL="0" marR="0" lvl="0" indent="0" algn="l" rtl="0">
              <a:lnSpc>
                <a:spcPct val="100000"/>
              </a:lnSpc>
              <a:spcBef>
                <a:spcPts val="0"/>
              </a:spcBef>
              <a:spcAft>
                <a:spcPts val="0"/>
              </a:spcAft>
              <a:buClr>
                <a:schemeClr val="lt1"/>
              </a:buClr>
              <a:buSzPts val="3466"/>
              <a:buFont typeface="Arial"/>
              <a:buNone/>
            </a:pPr>
            <a:r>
              <a:rPr lang="en-GB" sz="3466" b="1">
                <a:solidFill>
                  <a:schemeClr val="lt1"/>
                </a:solidFill>
              </a:rPr>
              <a:t>Data-based Solutions</a:t>
            </a:r>
            <a:r>
              <a:rPr lang="en-GB" sz="3466" b="1" i="0" u="none" strike="noStrike" cap="none">
                <a:solidFill>
                  <a:schemeClr val="lt1"/>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 with </a:t>
            </a:r>
            <a:r>
              <a:rPr lang="en-GB" sz="3466" b="1">
                <a:solidFill>
                  <a:schemeClr val="lt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Environment</a:t>
            </a:r>
            <a:r>
              <a:rPr lang="en-GB" sz="3466" b="1">
                <a:solidFill>
                  <a:schemeClr val="lt1"/>
                </a:solidFill>
              </a:rPr>
              <a:t> Data Logger</a:t>
            </a:r>
            <a:endParaRPr sz="1400" b="0" i="0" u="none" strike="noStrike" cap="none">
              <a:solidFill>
                <a:srgbClr val="000000"/>
              </a:solidFill>
              <a:latin typeface="Arial"/>
              <a:ea typeface="Arial"/>
              <a:cs typeface="Arial"/>
              <a:sym typeface="Arial"/>
            </a:endParaRPr>
          </a:p>
        </p:txBody>
      </p:sp>
      <p:grpSp>
        <p:nvGrpSpPr>
          <p:cNvPr id="80" name="Google Shape;80;g370dcc4bf15_0_160"/>
          <p:cNvGrpSpPr/>
          <p:nvPr/>
        </p:nvGrpSpPr>
        <p:grpSpPr>
          <a:xfrm>
            <a:off x="283825" y="308093"/>
            <a:ext cx="6776414" cy="719853"/>
            <a:chOff x="1043748" y="-1624402"/>
            <a:chExt cx="1645200" cy="664500"/>
          </a:xfrm>
        </p:grpSpPr>
        <p:sp>
          <p:nvSpPr>
            <p:cNvPr id="81" name="Google Shape;81;g370dcc4bf15_0_160"/>
            <p:cNvSpPr/>
            <p:nvPr/>
          </p:nvSpPr>
          <p:spPr>
            <a:xfrm>
              <a:off x="1043748" y="-1624402"/>
              <a:ext cx="1645200" cy="664500"/>
            </a:xfrm>
            <a:prstGeom prst="roundRect">
              <a:avLst>
                <a:gd name="adj" fmla="val 50000"/>
              </a:avLst>
            </a:prstGeom>
            <a:noFill/>
            <a:ln w="825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288"/>
                <a:buFont typeface="Arial"/>
                <a:buNone/>
              </a:pPr>
              <a:endParaRPr sz="2288" b="0" i="0" u="none" strike="noStrike" cap="none">
                <a:solidFill>
                  <a:schemeClr val="lt1"/>
                </a:solidFill>
                <a:latin typeface="Calibri"/>
                <a:ea typeface="Calibri"/>
                <a:cs typeface="Calibri"/>
                <a:sym typeface="Calibri"/>
              </a:endParaRPr>
            </a:p>
          </p:txBody>
        </p:sp>
        <p:sp>
          <p:nvSpPr>
            <p:cNvPr id="82" name="Google Shape;82;g370dcc4bf15_0_160"/>
            <p:cNvSpPr txBox="1"/>
            <p:nvPr/>
          </p:nvSpPr>
          <p:spPr>
            <a:xfrm>
              <a:off x="1112157" y="-1522993"/>
              <a:ext cx="1506000" cy="461700"/>
            </a:xfrm>
            <a:prstGeom prst="rect">
              <a:avLst/>
            </a:prstGeom>
            <a:noFill/>
            <a:ln>
              <a:noFill/>
            </a:ln>
          </p:spPr>
          <p:txBody>
            <a:bodyPr spcFirstLastPara="1" wrap="square" lIns="99050" tIns="49525" rIns="99050" bIns="49525" anchor="t" anchorCtr="0">
              <a:spAutoFit/>
            </a:bodyPr>
            <a:lstStyle/>
            <a:p>
              <a:pPr marL="0" marR="0" lvl="0" indent="0" algn="ctr" rtl="0">
                <a:lnSpc>
                  <a:spcPct val="100000"/>
                </a:lnSpc>
                <a:spcBef>
                  <a:spcPts val="0"/>
                </a:spcBef>
                <a:spcAft>
                  <a:spcPts val="0"/>
                </a:spcAft>
                <a:buClr>
                  <a:srgbClr val="000000"/>
                </a:buClr>
                <a:buSzPts val="2600"/>
                <a:buFont typeface="Arial"/>
                <a:buNone/>
              </a:pPr>
              <a:r>
                <a:rPr lang="en-GB" sz="2600" b="0" i="0" u="none" strike="noStrike" cap="none">
                  <a:solidFill>
                    <a:schemeClr val="lt1"/>
                  </a:solidFill>
                  <a:latin typeface="Helvetica Neue"/>
                  <a:ea typeface="Helvetica Neue"/>
                  <a:cs typeface="Helvetica Neue"/>
                  <a:sym typeface="Helvetica Neue"/>
                </a:rPr>
                <a:t>Integrating CS </a:t>
              </a:r>
              <a:r>
                <a:rPr lang="en-GB" sz="2600" b="0" i="0" u="none" strike="noStrike" cap="none">
                  <a:solidFill>
                    <a:schemeClr val="lt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with</a:t>
              </a:r>
              <a:r>
                <a:rPr lang="en-GB" sz="2600" b="0" i="0" u="none" strike="noStrike" cap="none">
                  <a:solidFill>
                    <a:schemeClr val="lt1"/>
                  </a:solidFill>
                  <a:latin typeface="Helvetica Neue"/>
                  <a:ea typeface="Helvetica Neue"/>
                  <a:cs typeface="Helvetica Neue"/>
                  <a:sym typeface="Helvetica Neue"/>
                </a:rPr>
                <a:t> Science - </a:t>
              </a:r>
              <a:r>
                <a:rPr lang="en-GB" sz="2600">
                  <a:solidFill>
                    <a:schemeClr val="lt1"/>
                  </a:solidFill>
                  <a:latin typeface="Helvetica Neue"/>
                  <a:ea typeface="Helvetica Neue"/>
                  <a:cs typeface="Helvetica Neue"/>
                  <a:sym typeface="Helvetica Neue"/>
                </a:rPr>
                <a:t>5th</a:t>
              </a:r>
              <a:r>
                <a:rPr lang="en-GB" sz="2600" b="0" i="0" u="none" strike="noStrike" cap="none">
                  <a:solidFill>
                    <a:schemeClr val="lt1"/>
                  </a:solidFill>
                  <a:latin typeface="Helvetica Neue"/>
                  <a:ea typeface="Helvetica Neue"/>
                  <a:cs typeface="Helvetica Neue"/>
                  <a:sym typeface="Helvetica Neue"/>
                </a:rPr>
                <a:t> Grade</a:t>
              </a:r>
              <a:endParaRPr sz="2288" b="0" i="0" u="none" strike="noStrike" cap="none">
                <a:solidFill>
                  <a:schemeClr val="dk1"/>
                </a:solidFill>
                <a:latin typeface="Calibri"/>
                <a:ea typeface="Calibri"/>
                <a:cs typeface="Calibri"/>
                <a:sym typeface="Calibri"/>
              </a:endParaRPr>
            </a:p>
          </p:txBody>
        </p:sp>
      </p:grpSp>
      <p:pic>
        <p:nvPicPr>
          <p:cNvPr id="83" name="Google Shape;83;g370dcc4bf15_0_160" descr="Illustration of a micro:bit that is needed for using this resource" title="Screenshot 2025-06-03 at 15.50.03.png"/>
          <p:cNvPicPr preferRelativeResize="0"/>
          <p:nvPr/>
        </p:nvPicPr>
        <p:blipFill rotWithShape="1">
          <a:blip r:embed="rId4">
            <a:alphaModFix/>
          </a:blip>
          <a:srcRect/>
          <a:stretch/>
        </p:blipFill>
        <p:spPr>
          <a:xfrm>
            <a:off x="482100" y="4108457"/>
            <a:ext cx="1385268" cy="1249141"/>
          </a:xfrm>
          <a:prstGeom prst="rect">
            <a:avLst/>
          </a:prstGeom>
          <a:noFill/>
          <a:ln>
            <a:noFill/>
          </a:ln>
        </p:spPr>
      </p:pic>
      <p:pic>
        <p:nvPicPr>
          <p:cNvPr id="84" name="Google Shape;84;g370dcc4bf15_0_160" descr="Illustration of a USB cable that is needed for downloading code onto the micro:bit used in this resource" title="Screenshot 2025-06-03 at 15.50.11.png"/>
          <p:cNvPicPr preferRelativeResize="0"/>
          <p:nvPr/>
        </p:nvPicPr>
        <p:blipFill rotWithShape="1">
          <a:blip r:embed="rId5">
            <a:alphaModFix/>
          </a:blip>
          <a:srcRect/>
          <a:stretch/>
        </p:blipFill>
        <p:spPr>
          <a:xfrm>
            <a:off x="2010052" y="4079365"/>
            <a:ext cx="820877" cy="1249155"/>
          </a:xfrm>
          <a:prstGeom prst="rect">
            <a:avLst/>
          </a:prstGeom>
          <a:noFill/>
          <a:ln>
            <a:noFill/>
          </a:ln>
        </p:spPr>
      </p:pic>
      <p:pic>
        <p:nvPicPr>
          <p:cNvPr id="85" name="Google Shape;85;g370dcc4bf15_0_160" descr="Illustration of a battery back that is needed to provide power to a micro:bit used with this resource" title="Screenshot 2025-06-03 at 15.50.33.png"/>
          <p:cNvPicPr preferRelativeResize="0"/>
          <p:nvPr/>
        </p:nvPicPr>
        <p:blipFill rotWithShape="1">
          <a:blip r:embed="rId6">
            <a:alphaModFix/>
          </a:blip>
          <a:srcRect/>
          <a:stretch/>
        </p:blipFill>
        <p:spPr>
          <a:xfrm>
            <a:off x="2973616" y="4079366"/>
            <a:ext cx="1097526" cy="1249156"/>
          </a:xfrm>
          <a:prstGeom prst="rect">
            <a:avLst/>
          </a:prstGeom>
          <a:noFill/>
          <a:ln>
            <a:noFill/>
          </a:ln>
        </p:spPr>
      </p:pic>
      <p:grpSp>
        <p:nvGrpSpPr>
          <p:cNvPr id="86" name="Google Shape;86;g370dcc4bf15_0_160"/>
          <p:cNvGrpSpPr/>
          <p:nvPr/>
        </p:nvGrpSpPr>
        <p:grpSpPr>
          <a:xfrm>
            <a:off x="7539634" y="4267383"/>
            <a:ext cx="1678118" cy="1126865"/>
            <a:chOff x="5447675" y="4033825"/>
            <a:chExt cx="1999425" cy="1342625"/>
          </a:xfrm>
        </p:grpSpPr>
        <p:pic>
          <p:nvPicPr>
            <p:cNvPr id="87" name="Google Shape;87;g370dcc4bf15_0_160" descr="Illustration of outdoor space needed for students to observe and record species with the micro:bit" title="Screenshot 2025-06-03 at 15.53.27.png"/>
            <p:cNvPicPr preferRelativeResize="0"/>
            <p:nvPr/>
          </p:nvPicPr>
          <p:blipFill rotWithShape="1">
            <a:blip r:embed="rId7">
              <a:alphaModFix/>
            </a:blip>
            <a:srcRect/>
            <a:stretch/>
          </p:blipFill>
          <p:spPr>
            <a:xfrm>
              <a:off x="5447675" y="4033825"/>
              <a:ext cx="1999425" cy="1219350"/>
            </a:xfrm>
            <a:prstGeom prst="rect">
              <a:avLst/>
            </a:prstGeom>
            <a:noFill/>
            <a:ln>
              <a:noFill/>
            </a:ln>
          </p:spPr>
        </p:pic>
        <p:sp>
          <p:nvSpPr>
            <p:cNvPr id="88" name="Google Shape;88;g370dcc4bf15_0_160"/>
            <p:cNvSpPr txBox="1"/>
            <p:nvPr/>
          </p:nvSpPr>
          <p:spPr>
            <a:xfrm>
              <a:off x="5802388" y="5041650"/>
              <a:ext cx="1290000" cy="334800"/>
            </a:xfrm>
            <a:prstGeom prst="rect">
              <a:avLst/>
            </a:prstGeom>
            <a:noFill/>
            <a:ln>
              <a:noFill/>
            </a:ln>
          </p:spPr>
          <p:txBody>
            <a:bodyPr spcFirstLastPara="1" wrap="square" lIns="76725" tIns="76725" rIns="76725" bIns="76725" anchor="t" anchorCtr="0">
              <a:spAutoFit/>
            </a:bodyPr>
            <a:lstStyle/>
            <a:p>
              <a:pPr marL="0" marR="0" lvl="0" indent="0" algn="l" rtl="0">
                <a:lnSpc>
                  <a:spcPct val="100000"/>
                </a:lnSpc>
                <a:spcBef>
                  <a:spcPts val="0"/>
                </a:spcBef>
                <a:spcAft>
                  <a:spcPts val="0"/>
                </a:spcAft>
                <a:buClr>
                  <a:srgbClr val="000000"/>
                </a:buClr>
                <a:buSzPts val="818"/>
                <a:buFont typeface="Arial"/>
                <a:buNone/>
              </a:pPr>
              <a:r>
                <a:rPr lang="en-GB" sz="818" b="1" i="0" u="none" strike="noStrike" cap="none">
                  <a:solidFill>
                    <a:schemeClr val="dk1"/>
                  </a:solidFill>
                  <a:latin typeface="Helvetica Neue"/>
                  <a:ea typeface="Helvetica Neue"/>
                  <a:cs typeface="Helvetica Neue"/>
                  <a:sym typeface="Helvetica Neue"/>
                </a:rPr>
                <a:t>Outdoor space</a:t>
              </a:r>
              <a:endParaRPr sz="818" b="1" i="0" u="none" strike="noStrike" cap="none">
                <a:solidFill>
                  <a:schemeClr val="dk1"/>
                </a:solidFill>
                <a:latin typeface="Helvetica Neue"/>
                <a:ea typeface="Helvetica Neue"/>
                <a:cs typeface="Helvetica Neue"/>
                <a:sym typeface="Helvetica Neue"/>
              </a:endParaRPr>
            </a:p>
          </p:txBody>
        </p:sp>
      </p:grpSp>
      <p:sp>
        <p:nvSpPr>
          <p:cNvPr id="89" name="Google Shape;89;g370dcc4bf15_0_160" descr="'''"/>
          <p:cNvSpPr/>
          <p:nvPr/>
        </p:nvSpPr>
        <p:spPr>
          <a:xfrm>
            <a:off x="330225" y="5954600"/>
            <a:ext cx="2016000" cy="654300"/>
          </a:xfrm>
          <a:prstGeom prst="roundRect">
            <a:avLst>
              <a:gd name="adj" fmla="val 50000"/>
            </a:avLst>
          </a:prstGeom>
          <a:noFill/>
          <a:ln w="825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87"/>
              <a:buFont typeface="Arial"/>
              <a:buNone/>
            </a:pPr>
            <a:endParaRPr sz="1887" b="0" i="0" u="none" strike="noStrike" cap="none">
              <a:solidFill>
                <a:schemeClr val="lt1"/>
              </a:solidFill>
              <a:latin typeface="Calibri"/>
              <a:ea typeface="Calibri"/>
              <a:cs typeface="Calibri"/>
              <a:sym typeface="Calibri"/>
            </a:endParaRPr>
          </a:p>
        </p:txBody>
      </p:sp>
      <p:pic>
        <p:nvPicPr>
          <p:cNvPr id="90" name="Google Shape;90;g370dcc4bf15_0_160" descr="Illustration of a tablet that will require Bluetooth to be used with this resource" title="tablet with bluetooth.png"/>
          <p:cNvPicPr preferRelativeResize="0"/>
          <p:nvPr/>
        </p:nvPicPr>
        <p:blipFill>
          <a:blip r:embed="rId8">
            <a:alphaModFix/>
          </a:blip>
          <a:stretch>
            <a:fillRect/>
          </a:stretch>
        </p:blipFill>
        <p:spPr>
          <a:xfrm>
            <a:off x="5876680" y="4261401"/>
            <a:ext cx="1520150" cy="1260947"/>
          </a:xfrm>
          <a:prstGeom prst="rect">
            <a:avLst/>
          </a:prstGeom>
          <a:noFill/>
          <a:ln>
            <a:noFill/>
          </a:ln>
        </p:spPr>
      </p:pic>
      <p:pic>
        <p:nvPicPr>
          <p:cNvPr id="91" name="Google Shape;91;g370dcc4bf15_0_160" descr="Illustration of a computer that will require a USB cable to be used with this resource" title="computer with usb.png"/>
          <p:cNvPicPr preferRelativeResize="0"/>
          <p:nvPr/>
        </p:nvPicPr>
        <p:blipFill>
          <a:blip r:embed="rId9">
            <a:alphaModFix/>
          </a:blip>
          <a:stretch>
            <a:fillRect/>
          </a:stretch>
        </p:blipFill>
        <p:spPr>
          <a:xfrm>
            <a:off x="4213831" y="4267292"/>
            <a:ext cx="1520153" cy="124915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g37bbe94e131_0_10"/>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2993D6"/>
                </a:solidFill>
              </a:rPr>
              <a:t>Mild 🌶️ Student A</a:t>
            </a:r>
            <a:r>
              <a:rPr lang="en-GB" sz="2600">
                <a:solidFill>
                  <a:srgbClr val="2993D6"/>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7"/>
                  </a:ext>
                </a:extLst>
              </a:rPr>
              <a:t>ctivity</a:t>
            </a:r>
            <a:r>
              <a:rPr lang="en-GB" sz="2600">
                <a:solidFill>
                  <a:srgbClr val="2993D6"/>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8"/>
                  </a:ext>
                </a:extLst>
              </a:rPr>
              <a:t> Steps</a:t>
            </a:r>
            <a:r>
              <a:rPr lang="en-GB" sz="2600">
                <a:solidFill>
                  <a:srgbClr val="2993D6"/>
                </a:solidFill>
              </a:rPr>
              <a:t> 2</a:t>
            </a:r>
            <a:endParaRPr sz="2600">
              <a:solidFill>
                <a:srgbClr val="2993D6"/>
              </a:solidFill>
            </a:endParaRPr>
          </a:p>
        </p:txBody>
      </p:sp>
      <p:sp>
        <p:nvSpPr>
          <p:cNvPr id="193" name="Google Shape;193;g37bbe94e131_0_10"/>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10</a:t>
            </a:fld>
            <a:endParaRPr/>
          </a:p>
        </p:txBody>
      </p:sp>
      <p:sp>
        <p:nvSpPr>
          <p:cNvPr id="194" name="Google Shape;194;g37bbe94e131_0_10"/>
          <p:cNvSpPr txBox="1">
            <a:spLocks noGrp="1"/>
          </p:cNvSpPr>
          <p:nvPr>
            <p:ph type="body" idx="1"/>
          </p:nvPr>
        </p:nvSpPr>
        <p:spPr>
          <a:xfrm>
            <a:off x="681025" y="1548375"/>
            <a:ext cx="8544000" cy="4808100"/>
          </a:xfrm>
          <a:prstGeom prst="rect">
            <a:avLst/>
          </a:prstGeom>
          <a:noFill/>
          <a:ln>
            <a:noFill/>
          </a:ln>
        </p:spPr>
        <p:txBody>
          <a:bodyPr spcFirstLastPara="1" wrap="square" lIns="91425" tIns="45700" rIns="91425" bIns="45700" anchor="t" anchorCtr="0">
            <a:normAutofit/>
          </a:bodyPr>
          <a:lstStyle/>
          <a:p>
            <a:pPr marL="318151" marR="431467" lvl="0" indent="-309553" algn="l" rtl="0">
              <a:lnSpc>
                <a:spcPct val="110000"/>
              </a:lnSpc>
              <a:spcBef>
                <a:spcPts val="0"/>
              </a:spcBef>
              <a:spcAft>
                <a:spcPts val="0"/>
              </a:spcAft>
              <a:buClr>
                <a:srgbClr val="2993D6"/>
              </a:buClr>
              <a:buSzPts val="1800"/>
              <a:buFont typeface="Helvetica Neue"/>
              <a:buChar char="•"/>
            </a:pPr>
            <a:r>
              <a:rPr lang="en-GB" sz="1800">
                <a:highlight>
                  <a:srgbClr val="FFFFFF"/>
                </a:highlight>
              </a:rPr>
              <a:t>The MICROBIT drive will appear like a USB drive.</a:t>
            </a:r>
            <a:endParaRPr sz="1800">
              <a:highlight>
                <a:srgbClr val="FFFFFF"/>
              </a:highlight>
            </a:endParaRPr>
          </a:p>
          <a:p>
            <a:pPr marL="318151" marR="431467" lvl="0" indent="-309553" algn="l" rtl="0">
              <a:lnSpc>
                <a:spcPct val="110000"/>
              </a:lnSpc>
              <a:spcBef>
                <a:spcPts val="1000"/>
              </a:spcBef>
              <a:spcAft>
                <a:spcPts val="0"/>
              </a:spcAft>
              <a:buClr>
                <a:srgbClr val="2993D6"/>
              </a:buClr>
              <a:buSzPts val="1800"/>
              <a:buFont typeface="Helvetica Neue"/>
              <a:buChar char="•"/>
            </a:pPr>
            <a:r>
              <a:rPr lang="en-GB" sz="1800" b="1">
                <a:solidFill>
                  <a:srgbClr val="2993D6"/>
                </a:solidFill>
                <a:highlight>
                  <a:srgbClr val="FFFFFF"/>
                </a:highlight>
              </a:rPr>
              <a:t>Look</a:t>
            </a:r>
            <a:r>
              <a:rPr lang="en-GB" sz="1800">
                <a:highlight>
                  <a:srgbClr val="FFFFFF"/>
                </a:highlight>
              </a:rPr>
              <a:t> in the MICROBIT drive and </a:t>
            </a:r>
            <a:r>
              <a:rPr lang="en-GB" sz="1800" b="1">
                <a:solidFill>
                  <a:srgbClr val="2993D6"/>
                </a:solidFill>
                <a:highlight>
                  <a:srgbClr val="FFFFFF"/>
                </a:highlight>
              </a:rPr>
              <a:t>open</a:t>
            </a:r>
            <a:r>
              <a:rPr lang="en-GB" sz="1800">
                <a:highlight>
                  <a:srgbClr val="FFFFFF"/>
                </a:highlight>
              </a:rPr>
              <a:t> the MY_DATA file to see a table of your data in a web browser.</a:t>
            </a:r>
            <a:endParaRPr sz="1800">
              <a:highlight>
                <a:srgbClr val="FFFFFF"/>
              </a:highlight>
            </a:endParaRPr>
          </a:p>
          <a:p>
            <a:pPr marL="0" marR="4031466" lvl="0" indent="0" algn="l" rtl="0">
              <a:lnSpc>
                <a:spcPct val="110000"/>
              </a:lnSpc>
              <a:spcBef>
                <a:spcPts val="1000"/>
              </a:spcBef>
              <a:spcAft>
                <a:spcPts val="0"/>
              </a:spcAft>
              <a:buNone/>
            </a:pPr>
            <a:endParaRPr sz="1650">
              <a:highlight>
                <a:srgbClr val="FFFFFF"/>
              </a:highlight>
            </a:endParaRPr>
          </a:p>
          <a:p>
            <a:pPr marL="0" marR="4031466" lvl="0" indent="0" algn="l" rtl="0">
              <a:lnSpc>
                <a:spcPct val="110000"/>
              </a:lnSpc>
              <a:spcBef>
                <a:spcPts val="1000"/>
              </a:spcBef>
              <a:spcAft>
                <a:spcPts val="0"/>
              </a:spcAft>
              <a:buNone/>
            </a:pPr>
            <a:endParaRPr sz="1650">
              <a:highlight>
                <a:srgbClr val="FFFFFF"/>
              </a:highlight>
            </a:endParaRPr>
          </a:p>
          <a:p>
            <a:pPr marL="0" marR="4031466" lvl="0" indent="0" algn="l" rtl="0">
              <a:lnSpc>
                <a:spcPct val="110000"/>
              </a:lnSpc>
              <a:spcBef>
                <a:spcPts val="1000"/>
              </a:spcBef>
              <a:spcAft>
                <a:spcPts val="0"/>
              </a:spcAft>
              <a:buNone/>
            </a:pPr>
            <a:endParaRPr sz="1650">
              <a:highlight>
                <a:srgbClr val="FFFFFF"/>
              </a:highlight>
            </a:endParaRPr>
          </a:p>
          <a:p>
            <a:pPr marL="0" marR="4031466" lvl="0" indent="0" algn="l" rtl="0">
              <a:lnSpc>
                <a:spcPct val="110000"/>
              </a:lnSpc>
              <a:spcBef>
                <a:spcPts val="1000"/>
              </a:spcBef>
              <a:spcAft>
                <a:spcPts val="0"/>
              </a:spcAft>
              <a:buNone/>
            </a:pPr>
            <a:endParaRPr sz="1650">
              <a:highlight>
                <a:srgbClr val="FFFFFF"/>
              </a:highlight>
            </a:endParaRPr>
          </a:p>
          <a:p>
            <a:pPr marL="0" marR="4031466" lvl="0" indent="0" algn="l" rtl="0">
              <a:lnSpc>
                <a:spcPct val="110000"/>
              </a:lnSpc>
              <a:spcBef>
                <a:spcPts val="1000"/>
              </a:spcBef>
              <a:spcAft>
                <a:spcPts val="0"/>
              </a:spcAft>
              <a:buNone/>
            </a:pPr>
            <a:endParaRPr sz="1650">
              <a:highlight>
                <a:srgbClr val="FFFFFF"/>
              </a:highlight>
            </a:endParaRPr>
          </a:p>
          <a:p>
            <a:pPr marL="0" lvl="0" indent="0" algn="l" rtl="0">
              <a:lnSpc>
                <a:spcPct val="110000"/>
              </a:lnSpc>
              <a:spcBef>
                <a:spcPts val="1000"/>
              </a:spcBef>
              <a:spcAft>
                <a:spcPts val="1000"/>
              </a:spcAft>
              <a:buNone/>
            </a:pPr>
            <a:endParaRPr sz="1650">
              <a:solidFill>
                <a:srgbClr val="323232"/>
              </a:solidFill>
            </a:endParaRPr>
          </a:p>
        </p:txBody>
      </p:sp>
      <p:sp>
        <p:nvSpPr>
          <p:cNvPr id="195" name="Google Shape;195;g37bbe94e131_0_10"/>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Mild 🌶️ </a:t>
            </a:r>
            <a:r>
              <a:rPr lang="en-GB" sz="1150" b="0" i="0" u="none" strike="noStrike" cap="none">
                <a:solidFill>
                  <a:srgbClr val="888888"/>
                </a:solidFill>
                <a:latin typeface="Helvetica Neue"/>
                <a:ea typeface="Helvetica Neue"/>
                <a:cs typeface="Helvetica Neue"/>
                <a:sym typeface="Helvetica Neue"/>
              </a:rPr>
              <a:t>- Medium - Spicy</a:t>
            </a:r>
            <a:endParaRPr sz="1150" b="0" i="0" u="none" strike="noStrike" cap="none">
              <a:solidFill>
                <a:srgbClr val="888888"/>
              </a:solidFill>
              <a:latin typeface="Helvetica Neue"/>
              <a:ea typeface="Helvetica Neue"/>
              <a:cs typeface="Helvetica Neue"/>
              <a:sym typeface="Helvetica Neue"/>
            </a:endParaRPr>
          </a:p>
        </p:txBody>
      </p:sp>
      <p:pic>
        <p:nvPicPr>
          <p:cNvPr id="196" name="Google Shape;196;g37bbe94e131_0_10" descr="Illustration of educator in front of empty whiteboard used to signal teacher-led activities on this page" title="black female teacher image.png"/>
          <p:cNvPicPr preferRelativeResize="0"/>
          <p:nvPr/>
        </p:nvPicPr>
        <p:blipFill rotWithShape="1">
          <a:blip r:embed="rId3">
            <a:alphaModFix/>
          </a:blip>
          <a:srcRect/>
          <a:stretch/>
        </p:blipFill>
        <p:spPr>
          <a:xfrm>
            <a:off x="8269200" y="316137"/>
            <a:ext cx="1428350" cy="1191276"/>
          </a:xfrm>
          <a:prstGeom prst="rect">
            <a:avLst/>
          </a:prstGeom>
          <a:noFill/>
          <a:ln>
            <a:noFill/>
          </a:ln>
        </p:spPr>
      </p:pic>
      <p:pic>
        <p:nvPicPr>
          <p:cNvPr id="197" name="Google Shape;197;g37bbe94e131_0_10"/>
          <p:cNvPicPr preferRelativeResize="0"/>
          <p:nvPr/>
        </p:nvPicPr>
        <p:blipFill rotWithShape="1">
          <a:blip r:embed="rId4">
            <a:alphaModFix/>
          </a:blip>
          <a:srcRect l="2217" t="2855" r="1776" b="17170"/>
          <a:stretch/>
        </p:blipFill>
        <p:spPr>
          <a:xfrm>
            <a:off x="570825" y="3413197"/>
            <a:ext cx="4021150" cy="1858915"/>
          </a:xfrm>
          <a:prstGeom prst="rect">
            <a:avLst/>
          </a:prstGeom>
          <a:noFill/>
          <a:ln w="9525" cap="flat" cmpd="sng">
            <a:solidFill>
              <a:schemeClr val="dk1"/>
            </a:solidFill>
            <a:prstDash val="solid"/>
            <a:round/>
            <a:headEnd type="none" w="sm" len="sm"/>
            <a:tailEnd type="none" w="sm" len="sm"/>
          </a:ln>
        </p:spPr>
      </p:pic>
      <p:pic>
        <p:nvPicPr>
          <p:cNvPr id="198" name="Google Shape;198;g37bbe94e131_0_10" descr="A screenshot of a micro:bit data log table. " title="Screenshot 2025-09-04 at 12.31.00.png"/>
          <p:cNvPicPr preferRelativeResize="0"/>
          <p:nvPr/>
        </p:nvPicPr>
        <p:blipFill rotWithShape="1">
          <a:blip r:embed="rId5">
            <a:alphaModFix/>
          </a:blip>
          <a:srcRect l="813"/>
          <a:stretch/>
        </p:blipFill>
        <p:spPr>
          <a:xfrm>
            <a:off x="5181600" y="2982725"/>
            <a:ext cx="4321601" cy="2719850"/>
          </a:xfrm>
          <a:prstGeom prst="rect">
            <a:avLst/>
          </a:prstGeom>
          <a:noFill/>
          <a:ln w="9525" cap="flat" cmpd="sng">
            <a:solidFill>
              <a:srgbClr val="7F7F7F"/>
            </a:solidFill>
            <a:prstDash val="solid"/>
            <a:round/>
            <a:headEnd type="none" w="sm" len="sm"/>
            <a:tailEnd type="none" w="sm" len="sm"/>
          </a:ln>
        </p:spPr>
      </p:pic>
      <p:sp>
        <p:nvSpPr>
          <p:cNvPr id="199" name="Google Shape;199;g37bbe94e131_0_10" descr="pink down arrow to signal the students will change the gray, unusable on button A pressed block to a pink, usable on button B pressed by clicking the down arrow next to letter A and selecting letter B."/>
          <p:cNvSpPr txBox="1"/>
          <p:nvPr/>
        </p:nvSpPr>
        <p:spPr>
          <a:xfrm rot="-5400000">
            <a:off x="4651497" y="4045801"/>
            <a:ext cx="483600" cy="593700"/>
          </a:xfrm>
          <a:prstGeom prst="rect">
            <a:avLst/>
          </a:prstGeom>
          <a:noFill/>
          <a:ln>
            <a:noFill/>
          </a:ln>
        </p:spPr>
        <p:txBody>
          <a:bodyPr spcFirstLastPara="1" wrap="square" lIns="101475" tIns="101475" rIns="101475" bIns="101475" anchor="t" anchorCtr="0">
            <a:spAutoFit/>
          </a:bodyPr>
          <a:lstStyle/>
          <a:p>
            <a:pPr marL="0" marR="0" lvl="0" indent="0" algn="ctr" rtl="0">
              <a:lnSpc>
                <a:spcPct val="100000"/>
              </a:lnSpc>
              <a:spcBef>
                <a:spcPts val="0"/>
              </a:spcBef>
              <a:spcAft>
                <a:spcPts val="0"/>
              </a:spcAft>
              <a:buClr>
                <a:srgbClr val="000000"/>
              </a:buClr>
              <a:buSzPts val="2525"/>
              <a:buFont typeface="Arial"/>
              <a:buNone/>
            </a:pPr>
            <a:r>
              <a:rPr lang="en-GB" sz="2525" b="0" i="0" u="none" strike="noStrike" cap="none">
                <a:solidFill>
                  <a:srgbClr val="CD0364"/>
                </a:solidFill>
                <a:latin typeface="Helvetica Neue"/>
                <a:ea typeface="Helvetica Neue"/>
                <a:cs typeface="Helvetica Neue"/>
                <a:sym typeface="Helvetica Neue"/>
              </a:rPr>
              <a:t>↓</a:t>
            </a:r>
            <a:endParaRPr sz="2525" b="0" i="0" u="none" strike="noStrike" cap="none">
              <a:solidFill>
                <a:srgbClr val="CD0364"/>
              </a:solidFill>
              <a:latin typeface="Helvetica Neue"/>
              <a:ea typeface="Helvetica Neue"/>
              <a:cs typeface="Helvetica Neue"/>
              <a:sym typeface="Helvetica Neue"/>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g37bbe94e131_0_25"/>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2993D6"/>
                </a:solidFill>
              </a:rPr>
              <a:t>Mild 🌶️ Student A</a:t>
            </a:r>
            <a:r>
              <a:rPr lang="en-GB" sz="2600">
                <a:solidFill>
                  <a:srgbClr val="2993D6"/>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9"/>
                  </a:ext>
                </a:extLst>
              </a:rPr>
              <a:t>ctivity</a:t>
            </a:r>
            <a:r>
              <a:rPr lang="en-GB" sz="2600">
                <a:solidFill>
                  <a:srgbClr val="2993D6"/>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0"/>
                  </a:ext>
                </a:extLst>
              </a:rPr>
              <a:t> Steps</a:t>
            </a:r>
            <a:r>
              <a:rPr lang="en-GB" sz="2600">
                <a:solidFill>
                  <a:srgbClr val="2993D6"/>
                </a:solidFill>
              </a:rPr>
              <a:t> 3</a:t>
            </a:r>
            <a:endParaRPr sz="2600">
              <a:solidFill>
                <a:srgbClr val="2993D6"/>
              </a:solidFill>
            </a:endParaRPr>
          </a:p>
        </p:txBody>
      </p:sp>
      <p:sp>
        <p:nvSpPr>
          <p:cNvPr id="205" name="Google Shape;205;g37bbe94e131_0_25"/>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11</a:t>
            </a:fld>
            <a:endParaRPr/>
          </a:p>
        </p:txBody>
      </p:sp>
      <p:sp>
        <p:nvSpPr>
          <p:cNvPr id="206" name="Google Shape;206;g37bbe94e131_0_25"/>
          <p:cNvSpPr txBox="1">
            <a:spLocks noGrp="1"/>
          </p:cNvSpPr>
          <p:nvPr>
            <p:ph type="body" idx="1"/>
          </p:nvPr>
        </p:nvSpPr>
        <p:spPr>
          <a:xfrm>
            <a:off x="681025" y="1548375"/>
            <a:ext cx="8544000" cy="4808100"/>
          </a:xfrm>
          <a:prstGeom prst="rect">
            <a:avLst/>
          </a:prstGeom>
          <a:noFill/>
          <a:ln>
            <a:noFill/>
          </a:ln>
        </p:spPr>
        <p:txBody>
          <a:bodyPr spcFirstLastPara="1" wrap="square" lIns="91425" tIns="45700" rIns="91425" bIns="45700" anchor="t" anchorCtr="0">
            <a:normAutofit lnSpcReduction="10000"/>
          </a:bodyPr>
          <a:lstStyle/>
          <a:p>
            <a:pPr marL="318151" marR="431467" lvl="0" indent="-309553" algn="l" rtl="0">
              <a:lnSpc>
                <a:spcPct val="110000"/>
              </a:lnSpc>
              <a:spcBef>
                <a:spcPts val="0"/>
              </a:spcBef>
              <a:spcAft>
                <a:spcPts val="0"/>
              </a:spcAft>
              <a:buClr>
                <a:srgbClr val="2993D6"/>
              </a:buClr>
              <a:buSzPts val="1800"/>
              <a:buChar char="•"/>
            </a:pPr>
            <a:r>
              <a:rPr lang="en-GB" sz="1800" b="1">
                <a:solidFill>
                  <a:srgbClr val="2993D6"/>
                </a:solidFill>
              </a:rPr>
              <a:t>Click the </a:t>
            </a:r>
            <a:r>
              <a:rPr lang="en-GB" sz="1800" b="1">
                <a:solidFill>
                  <a:srgbClr val="2993D6"/>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1"/>
                  </a:ext>
                </a:extLst>
              </a:rPr>
              <a:t>Visual preview</a:t>
            </a:r>
            <a:r>
              <a:rPr lang="en-GB" sz="1800"/>
              <a:t> button to see a graph of your data.</a:t>
            </a:r>
            <a:endParaRPr sz="1800"/>
          </a:p>
          <a:p>
            <a:pPr marL="0" marR="4751467" lvl="0" indent="0" algn="l" rtl="0">
              <a:lnSpc>
                <a:spcPct val="110000"/>
              </a:lnSpc>
              <a:spcBef>
                <a:spcPts val="1000"/>
              </a:spcBef>
              <a:spcAft>
                <a:spcPts val="0"/>
              </a:spcAft>
              <a:buNone/>
            </a:pPr>
            <a:endParaRPr sz="1800"/>
          </a:p>
          <a:p>
            <a:pPr marL="0" marR="0" lvl="0" indent="0" algn="l" rtl="0">
              <a:lnSpc>
                <a:spcPct val="110000"/>
              </a:lnSpc>
              <a:spcBef>
                <a:spcPts val="1000"/>
              </a:spcBef>
              <a:spcAft>
                <a:spcPts val="0"/>
              </a:spcAft>
              <a:buNone/>
            </a:pPr>
            <a:endParaRPr sz="1800"/>
          </a:p>
          <a:p>
            <a:pPr marL="0" marR="0" lvl="0" indent="0" algn="l" rtl="0">
              <a:lnSpc>
                <a:spcPct val="110000"/>
              </a:lnSpc>
              <a:spcBef>
                <a:spcPts val="1000"/>
              </a:spcBef>
              <a:spcAft>
                <a:spcPts val="0"/>
              </a:spcAft>
              <a:buNone/>
            </a:pPr>
            <a:endParaRPr sz="1800"/>
          </a:p>
          <a:p>
            <a:pPr marL="0" marR="0" lvl="0" indent="0" algn="l" rtl="0">
              <a:lnSpc>
                <a:spcPct val="110000"/>
              </a:lnSpc>
              <a:spcBef>
                <a:spcPts val="1000"/>
              </a:spcBef>
              <a:spcAft>
                <a:spcPts val="0"/>
              </a:spcAft>
              <a:buNone/>
            </a:pPr>
            <a:endParaRPr sz="1800"/>
          </a:p>
          <a:p>
            <a:pPr marL="0" marR="0" lvl="0" indent="0" algn="l" rtl="0">
              <a:lnSpc>
                <a:spcPct val="110000"/>
              </a:lnSpc>
              <a:spcBef>
                <a:spcPts val="1000"/>
              </a:spcBef>
              <a:spcAft>
                <a:spcPts val="0"/>
              </a:spcAft>
              <a:buNone/>
            </a:pPr>
            <a:endParaRPr sz="1800"/>
          </a:p>
          <a:p>
            <a:pPr marL="0" marR="0" lvl="0" indent="0" algn="l" rtl="0">
              <a:lnSpc>
                <a:spcPct val="110000"/>
              </a:lnSpc>
              <a:spcBef>
                <a:spcPts val="1000"/>
              </a:spcBef>
              <a:spcAft>
                <a:spcPts val="0"/>
              </a:spcAft>
              <a:buNone/>
            </a:pPr>
            <a:endParaRPr sz="1800"/>
          </a:p>
          <a:p>
            <a:pPr marL="0" marR="0" lvl="0" indent="0" algn="l" rtl="0">
              <a:lnSpc>
                <a:spcPct val="110000"/>
              </a:lnSpc>
              <a:spcBef>
                <a:spcPts val="1000"/>
              </a:spcBef>
              <a:spcAft>
                <a:spcPts val="0"/>
              </a:spcAft>
              <a:buNone/>
            </a:pPr>
            <a:endParaRPr sz="1800"/>
          </a:p>
          <a:p>
            <a:pPr marL="0" marR="0" lvl="0" indent="0" algn="l" rtl="0">
              <a:lnSpc>
                <a:spcPct val="110000"/>
              </a:lnSpc>
              <a:spcBef>
                <a:spcPts val="1000"/>
              </a:spcBef>
              <a:spcAft>
                <a:spcPts val="0"/>
              </a:spcAft>
              <a:buNone/>
            </a:pPr>
            <a:endParaRPr sz="1800"/>
          </a:p>
          <a:p>
            <a:pPr marL="0" marR="0" lvl="0" indent="0" algn="l" rtl="0">
              <a:lnSpc>
                <a:spcPct val="110000"/>
              </a:lnSpc>
              <a:spcBef>
                <a:spcPts val="1000"/>
              </a:spcBef>
              <a:spcAft>
                <a:spcPts val="0"/>
              </a:spcAft>
              <a:buNone/>
            </a:pPr>
            <a:endParaRPr sz="1800"/>
          </a:p>
          <a:p>
            <a:pPr marL="318151" marR="0" lvl="0" indent="-309553" algn="l" rtl="0">
              <a:lnSpc>
                <a:spcPct val="110000"/>
              </a:lnSpc>
              <a:spcBef>
                <a:spcPts val="1000"/>
              </a:spcBef>
              <a:spcAft>
                <a:spcPts val="1000"/>
              </a:spcAft>
              <a:buClr>
                <a:srgbClr val="2993D6"/>
              </a:buClr>
              <a:buSzPts val="1800"/>
              <a:buChar char="•"/>
            </a:pPr>
            <a:r>
              <a:rPr lang="en-GB" sz="1800"/>
              <a:t>You can also click the </a:t>
            </a:r>
            <a:r>
              <a:rPr lang="en-GB" sz="1800" b="1">
                <a:solidFill>
                  <a:srgbClr val="2993D6"/>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2"/>
                  </a:ext>
                </a:extLst>
              </a:rPr>
              <a:t>Copy</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3"/>
                  </a:ext>
                </a:extLst>
              </a:rPr>
              <a:t> </a:t>
            </a:r>
            <a:r>
              <a:rPr lang="en-GB" sz="1800"/>
              <a:t>button and then </a:t>
            </a:r>
            <a:r>
              <a:rPr lang="en-GB" sz="1800" b="1">
                <a:solidFill>
                  <a:srgbClr val="2993D6"/>
                </a:solidFill>
              </a:rPr>
              <a:t>paste</a:t>
            </a:r>
            <a:r>
              <a:rPr lang="en-GB" sz="1800"/>
              <a:t> your data into a spreadsheet.</a:t>
            </a:r>
            <a:endParaRPr sz="1800" b="1">
              <a:solidFill>
                <a:srgbClr val="2993D6"/>
              </a:solidFill>
            </a:endParaRPr>
          </a:p>
        </p:txBody>
      </p:sp>
      <p:sp>
        <p:nvSpPr>
          <p:cNvPr id="207" name="Google Shape;207;g37bbe94e131_0_25"/>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Mild 🌶️ </a:t>
            </a:r>
            <a:r>
              <a:rPr lang="en-GB" sz="1150" b="0" i="0" u="none" strike="noStrike" cap="none">
                <a:solidFill>
                  <a:srgbClr val="888888"/>
                </a:solidFill>
                <a:latin typeface="Helvetica Neue"/>
                <a:ea typeface="Helvetica Neue"/>
                <a:cs typeface="Helvetica Neue"/>
                <a:sym typeface="Helvetica Neue"/>
              </a:rPr>
              <a:t>- Medium - Spicy</a:t>
            </a:r>
            <a:endParaRPr sz="1150" b="0" i="0" u="none" strike="noStrike" cap="none">
              <a:solidFill>
                <a:srgbClr val="888888"/>
              </a:solidFill>
              <a:latin typeface="Helvetica Neue"/>
              <a:ea typeface="Helvetica Neue"/>
              <a:cs typeface="Helvetica Neue"/>
              <a:sym typeface="Helvetica Neue"/>
            </a:endParaRPr>
          </a:p>
        </p:txBody>
      </p:sp>
      <p:pic>
        <p:nvPicPr>
          <p:cNvPr id="208" name="Google Shape;208;g37bbe94e131_0_25" descr="Illustration of educator in front of empty whiteboard used to signal teacher-led activities on this page" title="black female teacher image.png"/>
          <p:cNvPicPr preferRelativeResize="0"/>
          <p:nvPr/>
        </p:nvPicPr>
        <p:blipFill rotWithShape="1">
          <a:blip r:embed="rId3">
            <a:alphaModFix/>
          </a:blip>
          <a:srcRect/>
          <a:stretch/>
        </p:blipFill>
        <p:spPr>
          <a:xfrm>
            <a:off x="8269200" y="316137"/>
            <a:ext cx="1428350" cy="1191276"/>
          </a:xfrm>
          <a:prstGeom prst="rect">
            <a:avLst/>
          </a:prstGeom>
          <a:noFill/>
          <a:ln>
            <a:noFill/>
          </a:ln>
        </p:spPr>
      </p:pic>
      <p:pic>
        <p:nvPicPr>
          <p:cNvPr id="209" name="Google Shape;209;g37bbe94e131_0_25" descr="A line graph of some example data. " title="Screenshot 2025-09-04 at 12.35.50.png"/>
          <p:cNvPicPr preferRelativeResize="0"/>
          <p:nvPr/>
        </p:nvPicPr>
        <p:blipFill rotWithShape="1">
          <a:blip r:embed="rId4">
            <a:alphaModFix/>
          </a:blip>
          <a:srcRect/>
          <a:stretch/>
        </p:blipFill>
        <p:spPr>
          <a:xfrm>
            <a:off x="659163" y="2135938"/>
            <a:ext cx="8587663" cy="3144013"/>
          </a:xfrm>
          <a:prstGeom prst="rect">
            <a:avLst/>
          </a:prstGeom>
          <a:noFill/>
          <a:ln w="9525" cap="flat" cmpd="sng">
            <a:solidFill>
              <a:schemeClr val="dk1"/>
            </a:solidFill>
            <a:prstDash val="solid"/>
            <a:round/>
            <a:headEnd type="none" w="sm" len="sm"/>
            <a:tailEnd type="none" w="sm" len="sm"/>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g35fa30c4f18_0_96"/>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2993D6"/>
                </a:solidFill>
              </a:rPr>
              <a:t>Mild 🌶️ Analyze Your Data 1</a:t>
            </a:r>
            <a:endParaRPr sz="2600">
              <a:solidFill>
                <a:srgbClr val="2993D6"/>
              </a:solidFill>
            </a:endParaRPr>
          </a:p>
        </p:txBody>
      </p:sp>
      <p:sp>
        <p:nvSpPr>
          <p:cNvPr id="215" name="Google Shape;215;g35fa30c4f18_0_96"/>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12</a:t>
            </a:fld>
            <a:endParaRPr/>
          </a:p>
        </p:txBody>
      </p:sp>
      <p:sp>
        <p:nvSpPr>
          <p:cNvPr id="216" name="Google Shape;216;g35fa30c4f18_0_96"/>
          <p:cNvSpPr txBox="1">
            <a:spLocks noGrp="1"/>
          </p:cNvSpPr>
          <p:nvPr>
            <p:ph type="body" idx="1"/>
          </p:nvPr>
        </p:nvSpPr>
        <p:spPr>
          <a:xfrm>
            <a:off x="681025" y="1243575"/>
            <a:ext cx="8836200" cy="911400"/>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1300"/>
              </a:spcBef>
              <a:spcAft>
                <a:spcPts val="0"/>
              </a:spcAft>
              <a:buSzPts val="1800"/>
              <a:buNone/>
            </a:pPr>
            <a:r>
              <a:rPr lang="en-GB" sz="1800"/>
              <a:t>Your data appears in a table in the web browser. </a:t>
            </a:r>
            <a:endParaRPr sz="1800"/>
          </a:p>
        </p:txBody>
      </p:sp>
      <p:sp>
        <p:nvSpPr>
          <p:cNvPr id="217" name="Google Shape;217;g35fa30c4f18_0_96"/>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Mild 🌶️ </a:t>
            </a:r>
            <a:r>
              <a:rPr lang="en-GB" sz="1150" b="0" i="0" u="none" strike="noStrike" cap="none">
                <a:solidFill>
                  <a:srgbClr val="888888"/>
                </a:solidFill>
                <a:latin typeface="Helvetica Neue"/>
                <a:ea typeface="Helvetica Neue"/>
                <a:cs typeface="Helvetica Neue"/>
                <a:sym typeface="Helvetica Neue"/>
              </a:rPr>
              <a:t>- Medium - Spicy</a:t>
            </a:r>
            <a:endParaRPr sz="1150" b="0" i="0" u="none" strike="noStrike" cap="none">
              <a:solidFill>
                <a:srgbClr val="888888"/>
              </a:solidFill>
              <a:latin typeface="Helvetica Neue"/>
              <a:ea typeface="Helvetica Neue"/>
              <a:cs typeface="Helvetica Neue"/>
              <a:sym typeface="Helvetica Neue"/>
            </a:endParaRPr>
          </a:p>
        </p:txBody>
      </p:sp>
      <p:sp>
        <p:nvSpPr>
          <p:cNvPr id="218" name="Google Shape;218;g35fa30c4f18_0_96"/>
          <p:cNvSpPr/>
          <p:nvPr/>
        </p:nvSpPr>
        <p:spPr>
          <a:xfrm>
            <a:off x="681025" y="1912800"/>
            <a:ext cx="8544000" cy="4113600"/>
          </a:xfrm>
          <a:prstGeom prst="roundRect">
            <a:avLst>
              <a:gd name="adj" fmla="val 16667"/>
            </a:avLst>
          </a:prstGeom>
          <a:noFill/>
          <a:ln w="19050" cap="flat" cmpd="sng">
            <a:solidFill>
              <a:srgbClr val="2A92D6"/>
            </a:solidFill>
            <a:prstDash val="solid"/>
            <a:round/>
            <a:headEnd type="none" w="sm" len="sm"/>
            <a:tailEnd type="none" w="sm" len="sm"/>
          </a:ln>
        </p:spPr>
        <p:txBody>
          <a:bodyPr spcFirstLastPara="1" wrap="square" lIns="91425" tIns="91425" rIns="91425" bIns="91425" anchor="ctr" anchorCtr="0">
            <a:noAutofit/>
          </a:bodyPr>
          <a:lstStyle/>
          <a:p>
            <a:pPr marL="0" marR="4443715" lvl="0" indent="0" algn="l" rtl="0">
              <a:lnSpc>
                <a:spcPct val="110000"/>
              </a:lnSpc>
              <a:spcBef>
                <a:spcPts val="0"/>
              </a:spcBef>
              <a:spcAft>
                <a:spcPts val="1000"/>
              </a:spcAft>
              <a:buClr>
                <a:srgbClr val="000000"/>
              </a:buClr>
              <a:buSzPts val="1600"/>
              <a:buFont typeface="Arial"/>
              <a:buNone/>
            </a:pPr>
            <a:r>
              <a:rPr lang="en-GB" sz="1800">
                <a:solidFill>
                  <a:schemeClr val="dk1"/>
                </a:solidFill>
                <a:latin typeface="Helvetica Neue"/>
                <a:ea typeface="Helvetica Neue"/>
                <a:cs typeface="Helvetica Neue"/>
                <a:sym typeface="Helvetica Neue"/>
              </a:rPr>
              <a:t>The time stamps in the log represent the amount of time that has passed since your micro:bit was powered on. If you log more than one set of data without clearing the log, you may not be able to see the visual preview of the data you want to study, so it’s a good idea to delete the previously stored log before starting a new experiment.</a:t>
            </a:r>
            <a:endParaRPr sz="1800" b="0" i="0" u="none" strike="noStrike" cap="none">
              <a:solidFill>
                <a:srgbClr val="000000"/>
              </a:solidFill>
              <a:latin typeface="Helvetica Neue"/>
              <a:ea typeface="Helvetica Neue"/>
              <a:cs typeface="Helvetica Neue"/>
              <a:sym typeface="Helvetica Neue"/>
            </a:endParaRPr>
          </a:p>
        </p:txBody>
      </p:sp>
      <p:pic>
        <p:nvPicPr>
          <p:cNvPr id="219" name="Google Shape;219;g35fa30c4f18_0_96" descr="Decorative" title="Surprised_green@4x-100.jpg"/>
          <p:cNvPicPr preferRelativeResize="0"/>
          <p:nvPr/>
        </p:nvPicPr>
        <p:blipFill>
          <a:blip r:embed="rId3">
            <a:alphaModFix/>
          </a:blip>
          <a:stretch>
            <a:fillRect/>
          </a:stretch>
        </p:blipFill>
        <p:spPr>
          <a:xfrm rot="-689782">
            <a:off x="7401023" y="671450"/>
            <a:ext cx="1143132" cy="911401"/>
          </a:xfrm>
          <a:prstGeom prst="rect">
            <a:avLst/>
          </a:prstGeom>
          <a:noFill/>
          <a:ln>
            <a:noFill/>
          </a:ln>
        </p:spPr>
      </p:pic>
      <p:pic>
        <p:nvPicPr>
          <p:cNvPr id="220" name="Google Shape;220;g35fa30c4f18_0_96" descr="A screenshot of a micro:bit data log table. " title="Screenshot 2025-09-04 at 12.31.00.png"/>
          <p:cNvPicPr preferRelativeResize="0"/>
          <p:nvPr/>
        </p:nvPicPr>
        <p:blipFill rotWithShape="1">
          <a:blip r:embed="rId4">
            <a:alphaModFix/>
          </a:blip>
          <a:srcRect l="813"/>
          <a:stretch/>
        </p:blipFill>
        <p:spPr>
          <a:xfrm>
            <a:off x="4620075" y="2609675"/>
            <a:ext cx="4321601" cy="2719850"/>
          </a:xfrm>
          <a:prstGeom prst="rect">
            <a:avLst/>
          </a:prstGeom>
          <a:noFill/>
          <a:ln w="9525" cap="flat" cmpd="sng">
            <a:solidFill>
              <a:srgbClr val="7F7F7F"/>
            </a:solidFill>
            <a:prstDash val="solid"/>
            <a:round/>
            <a:headEnd type="none" w="sm" len="sm"/>
            <a:tailEnd type="none" w="sm" len="sm"/>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pic>
        <p:nvPicPr>
          <p:cNvPr id="225" name="Google Shape;225;g370dcc4bf15_0_87" descr="A line graph of some example data. " title="Screenshot 2025-09-04 at 15.30.45.png"/>
          <p:cNvPicPr preferRelativeResize="0"/>
          <p:nvPr/>
        </p:nvPicPr>
        <p:blipFill rotWithShape="1">
          <a:blip r:embed="rId3">
            <a:alphaModFix/>
          </a:blip>
          <a:srcRect l="189" r="189"/>
          <a:stretch/>
        </p:blipFill>
        <p:spPr>
          <a:xfrm>
            <a:off x="3990550" y="2345425"/>
            <a:ext cx="5101301" cy="3355849"/>
          </a:xfrm>
          <a:prstGeom prst="rect">
            <a:avLst/>
          </a:prstGeom>
          <a:noFill/>
          <a:ln w="9525" cap="flat" cmpd="sng">
            <a:solidFill>
              <a:schemeClr val="dk1"/>
            </a:solidFill>
            <a:prstDash val="solid"/>
            <a:round/>
            <a:headEnd type="none" w="sm" len="sm"/>
            <a:tailEnd type="none" w="sm" len="sm"/>
          </a:ln>
        </p:spPr>
      </p:pic>
      <p:sp>
        <p:nvSpPr>
          <p:cNvPr id="226" name="Google Shape;226;g370dcc4bf15_0_87"/>
          <p:cNvSpPr/>
          <p:nvPr/>
        </p:nvSpPr>
        <p:spPr>
          <a:xfrm>
            <a:off x="681025" y="1367475"/>
            <a:ext cx="8645700" cy="4844400"/>
          </a:xfrm>
          <a:prstGeom prst="roundRect">
            <a:avLst>
              <a:gd name="adj" fmla="val 11592"/>
            </a:avLst>
          </a:prstGeom>
          <a:noFill/>
          <a:ln w="19050" cap="flat" cmpd="sng">
            <a:solidFill>
              <a:srgbClr val="2A92D6"/>
            </a:solidFill>
            <a:prstDash val="solid"/>
            <a:round/>
            <a:headEnd type="none" w="sm" len="sm"/>
            <a:tailEnd type="none" w="sm" len="sm"/>
          </a:ln>
        </p:spPr>
        <p:txBody>
          <a:bodyPr spcFirstLastPara="1" wrap="square" lIns="91425" tIns="91425" rIns="91425" bIns="91425" anchor="ctr" anchorCtr="0">
            <a:noAutofit/>
          </a:bodyPr>
          <a:lstStyle/>
          <a:p>
            <a:pPr marL="0" marR="163034" lvl="0" indent="0" algn="l" rtl="0">
              <a:lnSpc>
                <a:spcPct val="110000"/>
              </a:lnSpc>
              <a:spcBef>
                <a:spcPts val="1300"/>
              </a:spcBef>
              <a:spcAft>
                <a:spcPts val="0"/>
              </a:spcAft>
              <a:buClr>
                <a:srgbClr val="000000"/>
              </a:buClr>
              <a:buSzPts val="1600"/>
              <a:buFont typeface="Arial"/>
              <a:buNone/>
            </a:pPr>
            <a:r>
              <a:rPr lang="en-GB" sz="1800">
                <a:solidFill>
                  <a:schemeClr val="dk1"/>
                </a:solidFill>
                <a:latin typeface="Helvetica Neue"/>
                <a:ea typeface="Helvetica Neue"/>
                <a:cs typeface="Helvetica Neue"/>
                <a:sym typeface="Helvetica Neue"/>
              </a:rPr>
              <a:t>Click the </a:t>
            </a:r>
            <a:r>
              <a:rPr lang="en-GB" sz="1800" b="1">
                <a:solidFill>
                  <a:srgbClr val="2993D6"/>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4"/>
                  </a:ext>
                </a:extLst>
              </a:rPr>
              <a:t>Visual </a:t>
            </a:r>
            <a:r>
              <a:rPr lang="en-GB" sz="1800" b="1">
                <a:solidFill>
                  <a:srgbClr val="2993D6"/>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5"/>
                  </a:ext>
                </a:extLst>
              </a:rPr>
              <a:t>preview</a:t>
            </a:r>
            <a:r>
              <a:rPr lang="en-GB" sz="1800">
                <a:solidFill>
                  <a:schemeClr val="dk1"/>
                </a:solidFill>
                <a:latin typeface="Helvetica Neue"/>
                <a:ea typeface="Helvetica Neue"/>
                <a:cs typeface="Helvetica Neue"/>
                <a:sym typeface="Helvetica Neue"/>
              </a:rPr>
              <a:t> button above the data table to see a graph of your data:</a:t>
            </a:r>
            <a:endParaRPr sz="1800">
              <a:solidFill>
                <a:schemeClr val="dk1"/>
              </a:solidFill>
              <a:latin typeface="Helvetica Neue"/>
              <a:ea typeface="Helvetica Neue"/>
              <a:cs typeface="Helvetica Neue"/>
              <a:sym typeface="Helvetica Neue"/>
            </a:endParaRPr>
          </a:p>
          <a:p>
            <a:pPr marL="0" marR="5293035" lvl="0" indent="0" algn="l" rtl="0">
              <a:lnSpc>
                <a:spcPct val="110000"/>
              </a:lnSpc>
              <a:spcBef>
                <a:spcPts val="1300"/>
              </a:spcBef>
              <a:spcAft>
                <a:spcPts val="0"/>
              </a:spcAft>
              <a:buClr>
                <a:srgbClr val="000000"/>
              </a:buClr>
              <a:buSzPts val="1600"/>
              <a:buFont typeface="Arial"/>
              <a:buNone/>
            </a:pPr>
            <a:r>
              <a:rPr lang="en-GB" sz="1800">
                <a:solidFill>
                  <a:schemeClr val="dk1"/>
                </a:solidFill>
                <a:latin typeface="Helvetica Neue"/>
                <a:ea typeface="Helvetica Neue"/>
                <a:cs typeface="Helvetica Neue"/>
                <a:sym typeface="Helvetica Neue"/>
              </a:rPr>
              <a:t>The light and temperature data are logged and displayed within different number ranges. Click the labels to view a single data type in more detail with an appropriately scaled graph.</a:t>
            </a:r>
            <a:endParaRPr sz="1800">
              <a:solidFill>
                <a:schemeClr val="dk1"/>
              </a:solidFill>
              <a:latin typeface="Helvetica Neue"/>
              <a:ea typeface="Helvetica Neue"/>
              <a:cs typeface="Helvetica Neue"/>
              <a:sym typeface="Helvetica Neue"/>
            </a:endParaRPr>
          </a:p>
          <a:p>
            <a:pPr marL="0" marR="5293035" lvl="0" indent="0" algn="l" rtl="0">
              <a:lnSpc>
                <a:spcPct val="110000"/>
              </a:lnSpc>
              <a:spcBef>
                <a:spcPts val="1300"/>
              </a:spcBef>
              <a:spcAft>
                <a:spcPts val="0"/>
              </a:spcAft>
              <a:buClr>
                <a:srgbClr val="000000"/>
              </a:buClr>
              <a:buSzPts val="1600"/>
              <a:buFont typeface="Arial"/>
              <a:buNone/>
            </a:pPr>
            <a:r>
              <a:rPr lang="en-GB" sz="1800">
                <a:solidFill>
                  <a:schemeClr val="dk1"/>
                </a:solidFill>
                <a:latin typeface="Helvetica Neue"/>
                <a:ea typeface="Helvetica Neue"/>
                <a:cs typeface="Helvetica Neue"/>
                <a:sym typeface="Helvetica Neue"/>
              </a:rPr>
              <a:t>You can also click the </a:t>
            </a:r>
            <a:r>
              <a:rPr lang="en-GB" sz="1800" b="1">
                <a:solidFill>
                  <a:srgbClr val="2993D6"/>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6"/>
                  </a:ext>
                </a:extLst>
              </a:rPr>
              <a:t>Copy</a:t>
            </a:r>
            <a:r>
              <a:rPr lang="en-GB" sz="1800">
                <a:solidFill>
                  <a:schemeClr val="dk1"/>
                </a:solidFill>
                <a:latin typeface="Helvetica Neue"/>
                <a:ea typeface="Helvetica Neue"/>
                <a:cs typeface="Helvetica Neue"/>
                <a:sym typeface="Helvetica Neue"/>
              </a:rPr>
              <a:t> button and then paste your data into a spreadsheet.</a:t>
            </a:r>
            <a:endParaRPr sz="1650">
              <a:solidFill>
                <a:schemeClr val="dk1"/>
              </a:solidFill>
              <a:latin typeface="Helvetica Neue"/>
              <a:ea typeface="Helvetica Neue"/>
              <a:cs typeface="Helvetica Neue"/>
              <a:sym typeface="Helvetica Neue"/>
            </a:endParaRPr>
          </a:p>
        </p:txBody>
      </p:sp>
      <p:sp>
        <p:nvSpPr>
          <p:cNvPr id="227" name="Google Shape;227;g370dcc4bf15_0_87"/>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2993D6"/>
                </a:solidFill>
              </a:rPr>
              <a:t>Mild 🌶️ Analyze Your Data 2</a:t>
            </a:r>
            <a:endParaRPr sz="2600">
              <a:solidFill>
                <a:srgbClr val="2993D6"/>
              </a:solidFill>
            </a:endParaRPr>
          </a:p>
        </p:txBody>
      </p:sp>
      <p:sp>
        <p:nvSpPr>
          <p:cNvPr id="228" name="Google Shape;228;g370dcc4bf15_0_87"/>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13</a:t>
            </a:fld>
            <a:endParaRPr/>
          </a:p>
        </p:txBody>
      </p:sp>
      <p:sp>
        <p:nvSpPr>
          <p:cNvPr id="229" name="Google Shape;229;g370dcc4bf15_0_87"/>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Mild 🌶️ </a:t>
            </a:r>
            <a:r>
              <a:rPr lang="en-GB" sz="1150" b="0" i="0" u="none" strike="noStrike" cap="none">
                <a:solidFill>
                  <a:srgbClr val="888888"/>
                </a:solidFill>
                <a:latin typeface="Helvetica Neue"/>
                <a:ea typeface="Helvetica Neue"/>
                <a:cs typeface="Helvetica Neue"/>
                <a:sym typeface="Helvetica Neue"/>
              </a:rPr>
              <a:t>- Medium - Spicy</a:t>
            </a:r>
            <a:endParaRPr sz="1150" b="0" i="0" u="none" strike="noStrike" cap="none">
              <a:solidFill>
                <a:srgbClr val="888888"/>
              </a:solidFill>
              <a:latin typeface="Helvetica Neue"/>
              <a:ea typeface="Helvetica Neue"/>
              <a:cs typeface="Helvetica Neue"/>
              <a:sym typeface="Helvetica Neue"/>
            </a:endParaRPr>
          </a:p>
        </p:txBody>
      </p:sp>
      <p:sp>
        <p:nvSpPr>
          <p:cNvPr id="230" name="Google Shape;230;g370dcc4bf15_0_87"/>
          <p:cNvSpPr/>
          <p:nvPr/>
        </p:nvSpPr>
        <p:spPr>
          <a:xfrm>
            <a:off x="8182107" y="3904750"/>
            <a:ext cx="873900" cy="504000"/>
          </a:xfrm>
          <a:prstGeom prst="ellipse">
            <a:avLst/>
          </a:prstGeom>
          <a:noFill/>
          <a:ln w="38100" cap="flat" cmpd="sng">
            <a:solidFill>
              <a:srgbClr val="2A92D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CD0364"/>
              </a:solidFill>
              <a:latin typeface="Helvetica Neue"/>
              <a:ea typeface="Helvetica Neue"/>
              <a:cs typeface="Helvetica Neue"/>
              <a:sym typeface="Helvetica Neue"/>
            </a:endParaRPr>
          </a:p>
        </p:txBody>
      </p:sp>
      <p:pic>
        <p:nvPicPr>
          <p:cNvPr id="231" name="Google Shape;231;g370dcc4bf15_0_87" descr="Decorative" title="Surprised_green@4x-100.jpg"/>
          <p:cNvPicPr preferRelativeResize="0"/>
          <p:nvPr/>
        </p:nvPicPr>
        <p:blipFill>
          <a:blip r:embed="rId4">
            <a:alphaModFix/>
          </a:blip>
          <a:stretch>
            <a:fillRect/>
          </a:stretch>
        </p:blipFill>
        <p:spPr>
          <a:xfrm rot="-395440">
            <a:off x="7436875" y="408800"/>
            <a:ext cx="955575" cy="7618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236" name="Google Shape;236;g370dcc4bf15_0_64" title="buttons.png"/>
          <p:cNvPicPr preferRelativeResize="0"/>
          <p:nvPr/>
        </p:nvPicPr>
        <p:blipFill rotWithShape="1">
          <a:blip r:embed="rId3">
            <a:alphaModFix/>
          </a:blip>
          <a:srcRect r="2353" b="50285"/>
          <a:stretch/>
        </p:blipFill>
        <p:spPr>
          <a:xfrm>
            <a:off x="5254400" y="2560975"/>
            <a:ext cx="2094326" cy="1181100"/>
          </a:xfrm>
          <a:prstGeom prst="rect">
            <a:avLst/>
          </a:prstGeom>
          <a:noFill/>
          <a:ln>
            <a:noFill/>
          </a:ln>
        </p:spPr>
      </p:pic>
      <p:pic>
        <p:nvPicPr>
          <p:cNvPr id="237" name="Google Shape;237;g370dcc4bf15_0_64" title="buttons.png"/>
          <p:cNvPicPr preferRelativeResize="0"/>
          <p:nvPr/>
        </p:nvPicPr>
        <p:blipFill rotWithShape="1">
          <a:blip r:embed="rId3">
            <a:alphaModFix/>
          </a:blip>
          <a:srcRect l="2070" t="48784" r="-2069" b="1501"/>
          <a:stretch/>
        </p:blipFill>
        <p:spPr>
          <a:xfrm>
            <a:off x="7244100" y="2609900"/>
            <a:ext cx="2144900" cy="1181100"/>
          </a:xfrm>
          <a:prstGeom prst="rect">
            <a:avLst/>
          </a:prstGeom>
          <a:noFill/>
          <a:ln>
            <a:noFill/>
          </a:ln>
        </p:spPr>
      </p:pic>
      <p:sp>
        <p:nvSpPr>
          <p:cNvPr id="238" name="Google Shape;238;g370dcc4bf15_0_64"/>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2993D6"/>
                </a:solidFill>
              </a:rPr>
              <a:t>Mild 🌶️ Code </a:t>
            </a:r>
            <a:r>
              <a:rPr lang="en-GB" sz="2600">
                <a:solidFill>
                  <a:srgbClr val="2993D6"/>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7"/>
                  </a:ext>
                </a:extLst>
              </a:rPr>
              <a:t>Details</a:t>
            </a:r>
            <a:r>
              <a:rPr lang="en-GB" sz="2600">
                <a:solidFill>
                  <a:srgbClr val="2993D6"/>
                </a:solidFill>
              </a:rPr>
              <a:t> 1</a:t>
            </a:r>
            <a:endParaRPr sz="2600">
              <a:solidFill>
                <a:srgbClr val="2993D6"/>
              </a:solidFill>
            </a:endParaRPr>
          </a:p>
        </p:txBody>
      </p:sp>
      <p:sp>
        <p:nvSpPr>
          <p:cNvPr id="239" name="Google Shape;239;g370dcc4bf15_0_64"/>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14</a:t>
            </a:fld>
            <a:endParaRPr/>
          </a:p>
        </p:txBody>
      </p:sp>
      <p:sp>
        <p:nvSpPr>
          <p:cNvPr id="240" name="Google Shape;240;g370dcc4bf15_0_64"/>
          <p:cNvSpPr txBox="1">
            <a:spLocks noGrp="1"/>
          </p:cNvSpPr>
          <p:nvPr>
            <p:ph type="body" idx="1"/>
          </p:nvPr>
        </p:nvSpPr>
        <p:spPr>
          <a:xfrm>
            <a:off x="681025" y="1243575"/>
            <a:ext cx="8836200" cy="911400"/>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1300"/>
              </a:spcBef>
              <a:spcAft>
                <a:spcPts val="0"/>
              </a:spcAft>
              <a:buSzPts val="1800"/>
              <a:buNone/>
            </a:pPr>
            <a:r>
              <a:rPr lang="en-GB" sz="165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8"/>
                  </a:ext>
                </a:extLst>
              </a:rPr>
              <a:t>This project </a:t>
            </a:r>
            <a:r>
              <a:rPr lang="en-GB" sz="1650"/>
              <a:t>uses a Boolean variable, which can only store one of two values - true or false. The Boolean variable is called “</a:t>
            </a:r>
            <a:r>
              <a:rPr lang="en-GB" sz="165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9"/>
                  </a:ext>
                </a:extLst>
              </a:rPr>
              <a:t>logging</a:t>
            </a:r>
            <a:r>
              <a:rPr lang="en-GB" sz="1650"/>
              <a:t>”, and it controls when the micro:bit logs data. </a:t>
            </a:r>
            <a:endParaRPr sz="1650"/>
          </a:p>
        </p:txBody>
      </p:sp>
      <p:sp>
        <p:nvSpPr>
          <p:cNvPr id="241" name="Google Shape;241;g370dcc4bf15_0_64"/>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Mild 🌶️ </a:t>
            </a:r>
            <a:r>
              <a:rPr lang="en-GB" sz="1150" b="0" i="0" u="none" strike="noStrike" cap="none">
                <a:solidFill>
                  <a:srgbClr val="888888"/>
                </a:solidFill>
                <a:latin typeface="Helvetica Neue"/>
                <a:ea typeface="Helvetica Neue"/>
                <a:cs typeface="Helvetica Neue"/>
                <a:sym typeface="Helvetica Neue"/>
              </a:rPr>
              <a:t>- Medium - Spicy</a:t>
            </a:r>
            <a:endParaRPr sz="1150" b="0" i="0" u="none" strike="noStrike" cap="none">
              <a:solidFill>
                <a:srgbClr val="888888"/>
              </a:solidFill>
              <a:latin typeface="Helvetica Neue"/>
              <a:ea typeface="Helvetica Neue"/>
              <a:cs typeface="Helvetica Neue"/>
              <a:sym typeface="Helvetica Neue"/>
            </a:endParaRPr>
          </a:p>
        </p:txBody>
      </p:sp>
      <p:sp>
        <p:nvSpPr>
          <p:cNvPr id="242" name="Google Shape;242;g370dcc4bf15_0_64"/>
          <p:cNvSpPr/>
          <p:nvPr/>
        </p:nvSpPr>
        <p:spPr>
          <a:xfrm>
            <a:off x="743525" y="2040000"/>
            <a:ext cx="4314300" cy="4113600"/>
          </a:xfrm>
          <a:prstGeom prst="roundRect">
            <a:avLst>
              <a:gd name="adj" fmla="val 16667"/>
            </a:avLst>
          </a:prstGeom>
          <a:noFill/>
          <a:ln w="19050" cap="flat" cmpd="sng">
            <a:solidFill>
              <a:srgbClr val="2A92D6"/>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0"/>
              </a:spcBef>
              <a:spcAft>
                <a:spcPts val="1000"/>
              </a:spcAft>
              <a:buClr>
                <a:srgbClr val="000000"/>
              </a:buClr>
              <a:buSzPts val="1600"/>
              <a:buFont typeface="Arial"/>
              <a:buNone/>
            </a:pPr>
            <a:r>
              <a:rPr lang="en-GB" sz="1650">
                <a:solidFill>
                  <a:schemeClr val="dk1"/>
                </a:solidFill>
                <a:latin typeface="Helvetica Neue"/>
                <a:ea typeface="Helvetica Neue"/>
                <a:cs typeface="Helvetica Neue"/>
                <a:sym typeface="Helvetica Neue"/>
              </a:rPr>
              <a:t>When the program starts, the variable “logging” is set to false. </a:t>
            </a:r>
            <a:r>
              <a:rPr lang="en-GB" sz="16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0"/>
                  </a:ext>
                </a:extLst>
              </a:rPr>
              <a:t>A</a:t>
            </a:r>
            <a:r>
              <a:rPr lang="en-GB" sz="1650">
                <a:solidFill>
                  <a:schemeClr val="dk1"/>
                </a:solidFill>
                <a:latin typeface="Helvetica Neue"/>
                <a:ea typeface="Helvetica Neue"/>
                <a:cs typeface="Helvetica Neue"/>
                <a:sym typeface="Helvetica Neue"/>
              </a:rPr>
              <a:t>n X icon is displayed </a:t>
            </a:r>
            <a:r>
              <a:rPr lang="en-GB" sz="16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1"/>
                  </a:ext>
                </a:extLst>
              </a:rPr>
              <a:t>to signal </a:t>
            </a:r>
            <a:r>
              <a:rPr lang="en-GB" sz="1650">
                <a:solidFill>
                  <a:schemeClr val="dk1"/>
                </a:solidFill>
                <a:latin typeface="Helvetica Neue"/>
                <a:ea typeface="Helvetica Neue"/>
                <a:cs typeface="Helvetica Neue"/>
                <a:sym typeface="Helvetica Neue"/>
              </a:rPr>
              <a:t>that data is not being logged. The data collection categories are organized in columns and named “temperature” and “light” for this project.</a:t>
            </a:r>
            <a:endParaRPr sz="1650" b="0" i="0" u="none" strike="noStrike" cap="none">
              <a:solidFill>
                <a:srgbClr val="000000"/>
              </a:solidFill>
              <a:latin typeface="Helvetica Neue"/>
              <a:ea typeface="Helvetica Neue"/>
              <a:cs typeface="Helvetica Neue"/>
              <a:sym typeface="Helvetica Neue"/>
            </a:endParaRPr>
          </a:p>
        </p:txBody>
      </p:sp>
      <p:pic>
        <p:nvPicPr>
          <p:cNvPr id="243" name="Google Shape;243;g370dcc4bf15_0_64" descr="decorative" title="Inspired_green@4x-100 (1).jpg"/>
          <p:cNvPicPr preferRelativeResize="0"/>
          <p:nvPr/>
        </p:nvPicPr>
        <p:blipFill rotWithShape="1">
          <a:blip r:embed="rId4">
            <a:alphaModFix/>
          </a:blip>
          <a:srcRect/>
          <a:stretch/>
        </p:blipFill>
        <p:spPr>
          <a:xfrm rot="572955">
            <a:off x="8017770" y="235957"/>
            <a:ext cx="672310" cy="914488"/>
          </a:xfrm>
          <a:prstGeom prst="rect">
            <a:avLst/>
          </a:prstGeom>
          <a:noFill/>
          <a:ln>
            <a:noFill/>
          </a:ln>
        </p:spPr>
      </p:pic>
      <p:pic>
        <p:nvPicPr>
          <p:cNvPr id="244" name="Google Shape;244;g370dcc4bf15_0_64" descr="Block based code for a micro:bit to set logging to false and show a 'no' or the cross icon on the LED display when the program starts. The code also sets the column headings of the data logging table to 'temperature' and light'. &#10;The on start block contains a set logging to false block, a show 'no' icon block, and a set columns &quot;temperature&quot; &quot;light&quot; block. " title="logging-false.png"/>
          <p:cNvPicPr preferRelativeResize="0"/>
          <p:nvPr/>
        </p:nvPicPr>
        <p:blipFill rotWithShape="1">
          <a:blip r:embed="rId5">
            <a:alphaModFix/>
          </a:blip>
          <a:srcRect b="5900"/>
          <a:stretch/>
        </p:blipFill>
        <p:spPr>
          <a:xfrm>
            <a:off x="1903563" y="2154975"/>
            <a:ext cx="1994225" cy="1726250"/>
          </a:xfrm>
          <a:prstGeom prst="rect">
            <a:avLst/>
          </a:prstGeom>
          <a:noFill/>
          <a:ln w="19050" cap="flat" cmpd="sng">
            <a:solidFill>
              <a:schemeClr val="lt1"/>
            </a:solidFill>
            <a:prstDash val="solid"/>
            <a:round/>
            <a:headEnd type="none" w="sm" len="sm"/>
            <a:tailEnd type="none" w="sm" len="sm"/>
          </a:ln>
        </p:spPr>
      </p:pic>
      <p:sp>
        <p:nvSpPr>
          <p:cNvPr id="245" name="Google Shape;245;g370dcc4bf15_0_64" descr="Block based code for a micro:bit to set logging to true and show a 'yes' or checkmark icon when you press button A. When button B is pressed, logging is set to false and a 'no' or cross icon is displayed. &#10;The on button A pressed block contains a set logging to true block and a show icon 'yes' block. The on button B pressed block contains a set logging to false block and a show icon 'no' block. "/>
          <p:cNvSpPr/>
          <p:nvPr/>
        </p:nvSpPr>
        <p:spPr>
          <a:xfrm>
            <a:off x="5296250" y="2040075"/>
            <a:ext cx="4030500" cy="4113600"/>
          </a:xfrm>
          <a:prstGeom prst="roundRect">
            <a:avLst>
              <a:gd name="adj" fmla="val 16667"/>
            </a:avLst>
          </a:prstGeom>
          <a:noFill/>
          <a:ln w="19050" cap="flat" cmpd="sng">
            <a:solidFill>
              <a:srgbClr val="2A92D6"/>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650">
                <a:solidFill>
                  <a:schemeClr val="dk1"/>
                </a:solidFill>
                <a:latin typeface="Helvetica Neue"/>
                <a:ea typeface="Helvetica Neue"/>
                <a:cs typeface="Helvetica Neue"/>
                <a:sym typeface="Helvetica Neue"/>
              </a:rPr>
              <a:t>Pressing button A sets the variable “logging” to true and displays a checkmark </a:t>
            </a:r>
            <a:r>
              <a:rPr lang="en-GB" sz="16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2"/>
                  </a:ext>
                </a:extLst>
              </a:rPr>
              <a:t>to signal that data logging</a:t>
            </a:r>
            <a:r>
              <a:rPr lang="en-GB" sz="1650">
                <a:solidFill>
                  <a:schemeClr val="dk1"/>
                </a:solidFill>
                <a:latin typeface="Helvetica Neue"/>
                <a:ea typeface="Helvetica Neue"/>
                <a:cs typeface="Helvetica Neue"/>
                <a:sym typeface="Helvetica Neue"/>
              </a:rPr>
              <a:t> is happening</a:t>
            </a:r>
            <a:r>
              <a:rPr lang="en-GB" sz="16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3"/>
                  </a:ext>
                </a:extLst>
              </a:rPr>
              <a:t>. </a:t>
            </a:r>
            <a:r>
              <a:rPr lang="en-GB" sz="1650">
                <a:solidFill>
                  <a:schemeClr val="dk1"/>
                </a:solidFill>
                <a:latin typeface="Helvetica Neue"/>
                <a:ea typeface="Helvetica Neue"/>
                <a:cs typeface="Helvetica Neue"/>
                <a:sym typeface="Helvetica Neue"/>
              </a:rPr>
              <a:t>Pressing button B sets “logging” to false and displays </a:t>
            </a:r>
            <a:r>
              <a:rPr lang="en-GB" sz="16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4"/>
                  </a:ext>
                </a:extLst>
              </a:rPr>
              <a:t>a</a:t>
            </a:r>
            <a:r>
              <a:rPr lang="en-GB" sz="1650">
                <a:solidFill>
                  <a:schemeClr val="dk1"/>
                </a:solidFill>
                <a:latin typeface="Helvetica Neue"/>
                <a:ea typeface="Helvetica Neue"/>
                <a:cs typeface="Helvetica Neue"/>
                <a:sym typeface="Helvetica Neue"/>
              </a:rPr>
              <a:t>n X to s</a:t>
            </a:r>
            <a:r>
              <a:rPr lang="en-GB" sz="16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5"/>
                  </a:ext>
                </a:extLst>
              </a:rPr>
              <a:t>ignal that data</a:t>
            </a:r>
            <a:r>
              <a:rPr lang="en-GB" sz="1650">
                <a:solidFill>
                  <a:schemeClr val="dk1"/>
                </a:solidFill>
                <a:latin typeface="Helvetica Neue"/>
                <a:ea typeface="Helvetica Neue"/>
                <a:cs typeface="Helvetica Neue"/>
                <a:sym typeface="Helvetica Neue"/>
              </a:rPr>
              <a:t> logging has ended.</a:t>
            </a:r>
            <a:r>
              <a:rPr lang="en-GB" sz="1600">
                <a:solidFill>
                  <a:schemeClr val="dk1"/>
                </a:solidFill>
                <a:latin typeface="Helvetica Neue"/>
                <a:ea typeface="Helvetica Neue"/>
                <a:cs typeface="Helvetica Neue"/>
                <a:sym typeface="Helvetica Neue"/>
              </a:rPr>
              <a:t>  </a:t>
            </a:r>
            <a:endParaRPr sz="1400" b="0" i="0" u="none" strike="noStrike" cap="none">
              <a:solidFill>
                <a:srgbClr val="000000"/>
              </a:solidFill>
              <a:latin typeface="Helvetica Neue"/>
              <a:ea typeface="Helvetica Neue"/>
              <a:cs typeface="Helvetica Neue"/>
              <a:sym typeface="Helvetica Neue"/>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g365ab73c13e_0_6"/>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2993D6"/>
                </a:solidFill>
              </a:rPr>
              <a:t>Mild 🌶️ Code Details 2</a:t>
            </a:r>
            <a:endParaRPr sz="2600">
              <a:solidFill>
                <a:srgbClr val="2993D6"/>
              </a:solidFill>
            </a:endParaRPr>
          </a:p>
        </p:txBody>
      </p:sp>
      <p:sp>
        <p:nvSpPr>
          <p:cNvPr id="251" name="Google Shape;251;g365ab73c13e_0_6"/>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15</a:t>
            </a:fld>
            <a:endParaRPr/>
          </a:p>
        </p:txBody>
      </p:sp>
      <p:sp>
        <p:nvSpPr>
          <p:cNvPr id="252" name="Google Shape;252;g365ab73c13e_0_6"/>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Mild 🌶️ </a:t>
            </a:r>
            <a:r>
              <a:rPr lang="en-GB" sz="1150" b="0" i="0" u="none" strike="noStrike" cap="none">
                <a:solidFill>
                  <a:srgbClr val="888888"/>
                </a:solidFill>
                <a:latin typeface="Helvetica Neue"/>
                <a:ea typeface="Helvetica Neue"/>
                <a:cs typeface="Helvetica Neue"/>
                <a:sym typeface="Helvetica Neue"/>
              </a:rPr>
              <a:t>- Medium - Spicy</a:t>
            </a:r>
            <a:endParaRPr sz="1150" b="0" i="0" u="none" strike="noStrike" cap="none">
              <a:solidFill>
                <a:srgbClr val="888888"/>
              </a:solidFill>
              <a:latin typeface="Helvetica Neue"/>
              <a:ea typeface="Helvetica Neue"/>
              <a:cs typeface="Helvetica Neue"/>
              <a:sym typeface="Helvetica Neue"/>
            </a:endParaRPr>
          </a:p>
        </p:txBody>
      </p:sp>
      <p:sp>
        <p:nvSpPr>
          <p:cNvPr id="253" name="Google Shape;253;g365ab73c13e_0_6" descr="Block based code for a micro:bit. The every 60,000 ms block contains an if logging then block. The if logging then block contains the show icon heart block, the log data block and the clear screen block. The log data block has a column named &quot;temperature&quot; with the value set with a temperature block from the Input section. It also has a column named &quot;light&quot; with the value set with a light level block from the Input section. "/>
          <p:cNvSpPr/>
          <p:nvPr/>
        </p:nvSpPr>
        <p:spPr>
          <a:xfrm>
            <a:off x="694500" y="1656525"/>
            <a:ext cx="8822700" cy="4297200"/>
          </a:xfrm>
          <a:prstGeom prst="roundRect">
            <a:avLst>
              <a:gd name="adj" fmla="val 16667"/>
            </a:avLst>
          </a:prstGeom>
          <a:noFill/>
          <a:ln w="19050" cap="flat" cmpd="sng">
            <a:solidFill>
              <a:srgbClr val="2993D6"/>
            </a:solidFill>
            <a:prstDash val="solid"/>
            <a:round/>
            <a:headEnd type="none" w="sm" len="sm"/>
            <a:tailEnd type="none" w="sm" len="sm"/>
          </a:ln>
        </p:spPr>
        <p:txBody>
          <a:bodyPr spcFirstLastPara="1" wrap="square" lIns="91425" tIns="0" rIns="91425" bIns="91425" anchor="ctr" anchorCtr="0">
            <a:noAutofit/>
          </a:bodyPr>
          <a:lstStyle/>
          <a:p>
            <a:pPr marL="0" marR="4629599" lvl="0" indent="0" algn="l" rtl="0">
              <a:lnSpc>
                <a:spcPct val="90000"/>
              </a:lnSpc>
              <a:spcBef>
                <a:spcPts val="0"/>
              </a:spcBef>
              <a:spcAft>
                <a:spcPts val="0"/>
              </a:spcAft>
              <a:buClr>
                <a:schemeClr val="dk1"/>
              </a:buClr>
              <a:buSzPts val="1800"/>
              <a:buFont typeface="Arial"/>
              <a:buNone/>
            </a:pPr>
            <a:endParaRPr sz="1800">
              <a:solidFill>
                <a:schemeClr val="dk1"/>
              </a:solidFill>
              <a:latin typeface="Helvetica Neue"/>
              <a:ea typeface="Helvetica Neue"/>
              <a:cs typeface="Helvetica Neue"/>
              <a:sym typeface="Helvetica Neue"/>
            </a:endParaRPr>
          </a:p>
          <a:p>
            <a:pPr marL="0" marR="4710041" lvl="0" indent="0" algn="l" rtl="0">
              <a:lnSpc>
                <a:spcPct val="110000"/>
              </a:lnSpc>
              <a:spcBef>
                <a:spcPts val="1000"/>
              </a:spcBef>
              <a:spcAft>
                <a:spcPts val="0"/>
              </a:spcAft>
              <a:buClr>
                <a:schemeClr val="dk1"/>
              </a:buClr>
              <a:buSzPts val="1800"/>
              <a:buFont typeface="Arial"/>
              <a:buNone/>
            </a:pPr>
            <a:r>
              <a:rPr lang="en-GB" sz="1800">
                <a:solidFill>
                  <a:schemeClr val="dk1"/>
                </a:solidFill>
                <a:latin typeface="Helvetica Neue"/>
                <a:ea typeface="Helvetica Neue"/>
                <a:cs typeface="Helvetica Neue"/>
                <a:sym typeface="Helvetica Neue"/>
              </a:rPr>
              <a:t>This program uses an infinite loop, the ‘every 60,000 ms’ block, that checks </a:t>
            </a:r>
            <a:r>
              <a:rPr lang="en-GB" sz="180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6"/>
                  </a:ext>
                </a:extLst>
              </a:rPr>
              <a:t>if</a:t>
            </a:r>
            <a:r>
              <a:rPr lang="en-GB" sz="1800">
                <a:solidFill>
                  <a:schemeClr val="dk1"/>
                </a:solidFill>
                <a:latin typeface="Helvetica Neue"/>
                <a:ea typeface="Helvetica Neue"/>
                <a:cs typeface="Helvetica Neue"/>
                <a:sym typeface="Helvetica Neue"/>
              </a:rPr>
              <a:t> the micro:bit is logging data every minute. </a:t>
            </a:r>
            <a:endParaRPr sz="1800">
              <a:solidFill>
                <a:schemeClr val="dk1"/>
              </a:solidFill>
              <a:latin typeface="Helvetica Neue"/>
              <a:ea typeface="Helvetica Neue"/>
              <a:cs typeface="Helvetica Neue"/>
              <a:sym typeface="Helvetica Neue"/>
            </a:endParaRPr>
          </a:p>
          <a:p>
            <a:pPr marL="0" marR="4629599" lvl="0" indent="0" algn="l" rtl="0">
              <a:lnSpc>
                <a:spcPct val="110000"/>
              </a:lnSpc>
              <a:spcBef>
                <a:spcPts val="1000"/>
              </a:spcBef>
              <a:spcAft>
                <a:spcPts val="0"/>
              </a:spcAft>
              <a:buClr>
                <a:srgbClr val="000000"/>
              </a:buClr>
              <a:buSzPts val="1600"/>
              <a:buFont typeface="Arial"/>
              <a:buNone/>
            </a:pPr>
            <a:r>
              <a:rPr lang="en-GB" sz="1800">
                <a:solidFill>
                  <a:schemeClr val="dk1"/>
                </a:solidFill>
                <a:latin typeface="Helvetica Neue"/>
                <a:ea typeface="Helvetica Neue"/>
                <a:cs typeface="Helvetica Neue"/>
                <a:sym typeface="Helvetica Neue"/>
              </a:rPr>
              <a:t>If the micro:bit is logging, it shows a heart on its LED display, records (logs) the temperature and light level data in the appropriate column, and then clears the display </a:t>
            </a:r>
            <a:r>
              <a:rPr lang="en-GB" sz="180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7"/>
                  </a:ext>
                </a:extLst>
              </a:rPr>
              <a:t>to signal that data logging</a:t>
            </a:r>
            <a:r>
              <a:rPr lang="en-GB" sz="1800">
                <a:solidFill>
                  <a:schemeClr val="dk1"/>
                </a:solidFill>
                <a:latin typeface="Helvetica Neue"/>
                <a:ea typeface="Helvetica Neue"/>
                <a:cs typeface="Helvetica Neue"/>
                <a:sym typeface="Helvetica Neue"/>
              </a:rPr>
              <a:t> is complete every minute. </a:t>
            </a:r>
            <a:endParaRPr sz="1300" b="0" i="0" u="none" strike="noStrike" cap="none">
              <a:solidFill>
                <a:schemeClr val="dk1"/>
              </a:solidFill>
              <a:latin typeface="Helvetica Neue"/>
              <a:ea typeface="Helvetica Neue"/>
              <a:cs typeface="Helvetica Neue"/>
              <a:sym typeface="Helvetica Neue"/>
            </a:endParaRPr>
          </a:p>
          <a:p>
            <a:pPr marL="457200" marR="0" lvl="0" indent="0" algn="l" rtl="0">
              <a:lnSpc>
                <a:spcPct val="160000"/>
              </a:lnSpc>
              <a:spcBef>
                <a:spcPts val="1000"/>
              </a:spcBef>
              <a:spcAft>
                <a:spcPts val="0"/>
              </a:spcAft>
              <a:buNone/>
            </a:pPr>
            <a:endParaRPr sz="1300" b="0" i="0" u="none" strike="noStrike" cap="none">
              <a:solidFill>
                <a:srgbClr val="000000"/>
              </a:solidFill>
              <a:latin typeface="Helvetica Neue"/>
              <a:ea typeface="Helvetica Neue"/>
              <a:cs typeface="Helvetica Neue"/>
              <a:sym typeface="Helvetica Neue"/>
            </a:endParaRPr>
          </a:p>
        </p:txBody>
      </p:sp>
      <p:pic>
        <p:nvPicPr>
          <p:cNvPr id="254" name="Google Shape;254;g365ab73c13e_0_6" descr="decorative" title="Inspired_green@4x-100 (1).jpg"/>
          <p:cNvPicPr preferRelativeResize="0"/>
          <p:nvPr/>
        </p:nvPicPr>
        <p:blipFill rotWithShape="1">
          <a:blip r:embed="rId3">
            <a:alphaModFix/>
          </a:blip>
          <a:srcRect/>
          <a:stretch/>
        </p:blipFill>
        <p:spPr>
          <a:xfrm rot="572948">
            <a:off x="7932800" y="240552"/>
            <a:ext cx="873876" cy="1188650"/>
          </a:xfrm>
          <a:prstGeom prst="rect">
            <a:avLst/>
          </a:prstGeom>
          <a:noFill/>
          <a:ln>
            <a:noFill/>
          </a:ln>
        </p:spPr>
      </p:pic>
      <p:pic>
        <p:nvPicPr>
          <p:cNvPr id="255" name="Google Shape;255;g365ab73c13e_0_6" descr="An every 60,000 ms block, which contains an if logging then block. The if logging then block contains a show icon heart block, a log data block and a clear screen block. The log data block has the column heading &quot;temperature&quot; and its value is given from the temperature block measured in Celsius from the Input section and then converted to Fahrenheit using the convertCtoF function. The log data block has the column heading &quot;light&quot; and its value is given from the light level block from the Input section. " title="microbit-screenshot (88).png"/>
          <p:cNvPicPr preferRelativeResize="0"/>
          <p:nvPr/>
        </p:nvPicPr>
        <p:blipFill rotWithShape="1">
          <a:blip r:embed="rId4">
            <a:alphaModFix/>
          </a:blip>
          <a:srcRect t="39814" r="31977" b="18517"/>
          <a:stretch/>
        </p:blipFill>
        <p:spPr>
          <a:xfrm>
            <a:off x="4617075" y="2312875"/>
            <a:ext cx="4793626" cy="2857499"/>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g37af5d26228_0_2"/>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2993D6"/>
                </a:solidFill>
              </a:rPr>
              <a:t>Mild 🌶️ Code Details 3</a:t>
            </a:r>
            <a:endParaRPr sz="2600">
              <a:solidFill>
                <a:srgbClr val="2993D6"/>
              </a:solidFill>
            </a:endParaRPr>
          </a:p>
        </p:txBody>
      </p:sp>
      <p:sp>
        <p:nvSpPr>
          <p:cNvPr id="261" name="Google Shape;261;g37af5d26228_0_2"/>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16</a:t>
            </a:fld>
            <a:endParaRPr/>
          </a:p>
        </p:txBody>
      </p:sp>
      <p:sp>
        <p:nvSpPr>
          <p:cNvPr id="262" name="Google Shape;262;g37af5d26228_0_2"/>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Mild 🌶️ </a:t>
            </a:r>
            <a:r>
              <a:rPr lang="en-GB" sz="1150" b="0" i="0" u="none" strike="noStrike" cap="none">
                <a:solidFill>
                  <a:srgbClr val="888888"/>
                </a:solidFill>
                <a:latin typeface="Helvetica Neue"/>
                <a:ea typeface="Helvetica Neue"/>
                <a:cs typeface="Helvetica Neue"/>
                <a:sym typeface="Helvetica Neue"/>
              </a:rPr>
              <a:t>- Medium - Spicy</a:t>
            </a:r>
            <a:endParaRPr sz="1150" b="0" i="0" u="none" strike="noStrike" cap="none">
              <a:solidFill>
                <a:srgbClr val="888888"/>
              </a:solidFill>
              <a:latin typeface="Helvetica Neue"/>
              <a:ea typeface="Helvetica Neue"/>
              <a:cs typeface="Helvetica Neue"/>
              <a:sym typeface="Helvetica Neue"/>
            </a:endParaRPr>
          </a:p>
        </p:txBody>
      </p:sp>
      <p:sp>
        <p:nvSpPr>
          <p:cNvPr id="263" name="Google Shape;263;g37af5d26228_0_2" descr="Block based code for a micro:bit. The every 60,000 ms block contains an if logging then block. The if logging then block contains the show icon heart block, the log data block and the clear screen block. The log data block has a column named &quot;temperature&quot; with the value set with a temperature block from the Input section. It also has a column named &quot;light&quot; with the value set with a light level block from the Input section. "/>
          <p:cNvSpPr/>
          <p:nvPr/>
        </p:nvSpPr>
        <p:spPr>
          <a:xfrm>
            <a:off x="694500" y="1308100"/>
            <a:ext cx="8822700" cy="4903800"/>
          </a:xfrm>
          <a:prstGeom prst="roundRect">
            <a:avLst>
              <a:gd name="adj" fmla="val 16667"/>
            </a:avLst>
          </a:prstGeom>
          <a:noFill/>
          <a:ln w="19050" cap="flat" cmpd="sng">
            <a:solidFill>
              <a:srgbClr val="2993D6"/>
            </a:solidFill>
            <a:prstDash val="solid"/>
            <a:round/>
            <a:headEnd type="none" w="sm" len="sm"/>
            <a:tailEnd type="none" w="sm" len="sm"/>
          </a:ln>
        </p:spPr>
        <p:txBody>
          <a:bodyPr spcFirstLastPara="1" wrap="square" lIns="91425" tIns="0" rIns="91425" bIns="91425" anchor="ctr" anchorCtr="0">
            <a:noAutofit/>
          </a:bodyPr>
          <a:lstStyle/>
          <a:p>
            <a:pPr marL="0" marR="3653400" lvl="0" indent="0" algn="l" rtl="0">
              <a:lnSpc>
                <a:spcPct val="90000"/>
              </a:lnSpc>
              <a:spcBef>
                <a:spcPts val="0"/>
              </a:spcBef>
              <a:spcAft>
                <a:spcPts val="0"/>
              </a:spcAft>
              <a:buClr>
                <a:srgbClr val="000000"/>
              </a:buClr>
              <a:buSzPts val="1600"/>
              <a:buFont typeface="Arial"/>
              <a:buNone/>
            </a:pPr>
            <a:r>
              <a:rPr lang="en-GB" sz="1800">
                <a:solidFill>
                  <a:schemeClr val="dk1"/>
                </a:solidFill>
                <a:latin typeface="Helvetica Neue"/>
                <a:ea typeface="Helvetica Neue"/>
                <a:cs typeface="Helvetica Neue"/>
                <a:sym typeface="Helvetica Neue"/>
              </a:rPr>
              <a:t>The micro:bit's temperature sensor measures in Celsius.</a:t>
            </a:r>
            <a:endParaRPr sz="1800">
              <a:solidFill>
                <a:schemeClr val="dk1"/>
              </a:solidFill>
              <a:latin typeface="Helvetica Neue"/>
              <a:ea typeface="Helvetica Neue"/>
              <a:cs typeface="Helvetica Neue"/>
              <a:sym typeface="Helvetica Neue"/>
            </a:endParaRPr>
          </a:p>
          <a:p>
            <a:pPr marL="0" marR="3653400" lvl="0" indent="0" algn="l" rtl="0">
              <a:lnSpc>
                <a:spcPct val="90000"/>
              </a:lnSpc>
              <a:spcBef>
                <a:spcPts val="1000"/>
              </a:spcBef>
              <a:spcAft>
                <a:spcPts val="0"/>
              </a:spcAft>
              <a:buClr>
                <a:srgbClr val="000000"/>
              </a:buClr>
              <a:buSzPts val="1600"/>
              <a:buFont typeface="Arial"/>
              <a:buNone/>
            </a:pPr>
            <a:r>
              <a:rPr lang="en-GB" sz="1800">
                <a:solidFill>
                  <a:schemeClr val="dk1"/>
                </a:solidFill>
                <a:latin typeface="Helvetica Neue"/>
                <a:ea typeface="Helvetica Neue"/>
                <a:cs typeface="Helvetica Neue"/>
                <a:sym typeface="Helvetica Neue"/>
              </a:rPr>
              <a:t>The ‘convertCtoF function’ converts the temperature from Celsius to Fahrenheit by multiplying it by 1.8 and adding 32. Using a function to convert the temperature allows you to re-use the conversion code every time data is logged.</a:t>
            </a:r>
            <a:endParaRPr sz="1800">
              <a:solidFill>
                <a:schemeClr val="dk1"/>
              </a:solidFill>
              <a:latin typeface="Helvetica Neue"/>
              <a:ea typeface="Helvetica Neue"/>
              <a:cs typeface="Helvetica Neue"/>
              <a:sym typeface="Helvetica Neue"/>
            </a:endParaRPr>
          </a:p>
          <a:p>
            <a:pPr marL="0" marR="3653400" lvl="0" indent="0" algn="l" rtl="0">
              <a:lnSpc>
                <a:spcPct val="90000"/>
              </a:lnSpc>
              <a:spcBef>
                <a:spcPts val="1000"/>
              </a:spcBef>
              <a:spcAft>
                <a:spcPts val="1000"/>
              </a:spcAft>
              <a:buClr>
                <a:srgbClr val="000000"/>
              </a:buClr>
              <a:buSzPts val="1600"/>
              <a:buFont typeface="Arial"/>
              <a:buNone/>
            </a:pPr>
            <a:r>
              <a:rPr lang="en-GB" sz="1800">
                <a:solidFill>
                  <a:schemeClr val="dk1"/>
                </a:solidFill>
                <a:latin typeface="Helvetica Neue"/>
                <a:ea typeface="Helvetica Neue"/>
                <a:cs typeface="Helvetica Neue"/>
                <a:sym typeface="Helvetica Neue"/>
              </a:rPr>
              <a:t>The function is used with the ‘call convertCtoF “temperature (℃)” ‘ block found within the infinite loop block of code.</a:t>
            </a:r>
            <a:endParaRPr sz="1800" b="0" i="0" u="none" strike="noStrike" cap="none">
              <a:solidFill>
                <a:srgbClr val="000000"/>
              </a:solidFill>
              <a:latin typeface="Helvetica Neue"/>
              <a:ea typeface="Helvetica Neue"/>
              <a:cs typeface="Helvetica Neue"/>
              <a:sym typeface="Helvetica Neue"/>
            </a:endParaRPr>
          </a:p>
        </p:txBody>
      </p:sp>
      <p:pic>
        <p:nvPicPr>
          <p:cNvPr id="264" name="Google Shape;264;g37af5d26228_0_2" descr="decorative" title="Inspired_green@4x-100 (1).jpg"/>
          <p:cNvPicPr preferRelativeResize="0"/>
          <p:nvPr/>
        </p:nvPicPr>
        <p:blipFill rotWithShape="1">
          <a:blip r:embed="rId3">
            <a:alphaModFix/>
          </a:blip>
          <a:srcRect/>
          <a:stretch/>
        </p:blipFill>
        <p:spPr>
          <a:xfrm rot="572948">
            <a:off x="8188983" y="261945"/>
            <a:ext cx="642230" cy="873563"/>
          </a:xfrm>
          <a:prstGeom prst="rect">
            <a:avLst/>
          </a:prstGeom>
          <a:noFill/>
          <a:ln>
            <a:noFill/>
          </a:ln>
        </p:spPr>
      </p:pic>
      <p:pic>
        <p:nvPicPr>
          <p:cNvPr id="265" name="Google Shape;265;g37af5d26228_0_2" descr="An every 60,000 ms block, which contains an if logging then block. The if logging then block contains a show icon heart block, a log data block and a clear screen block. The log data block has the column heading &quot;temperature&quot; and its value is given from the temperature block measured in Celsius from the Input section and then converted to Fahrenheit using the convertCtoF function. The log data block has the column heading &quot;light&quot; and its value is given from the light level block from the Input section. " title="microbit-screenshot (88).png"/>
          <p:cNvPicPr preferRelativeResize="0"/>
          <p:nvPr/>
        </p:nvPicPr>
        <p:blipFill rotWithShape="1">
          <a:blip r:embed="rId4">
            <a:alphaModFix/>
          </a:blip>
          <a:srcRect t="83201" r="61713" b="-2408"/>
          <a:stretch/>
        </p:blipFill>
        <p:spPr>
          <a:xfrm>
            <a:off x="5662496" y="1794950"/>
            <a:ext cx="3164006" cy="1544575"/>
          </a:xfrm>
          <a:prstGeom prst="rect">
            <a:avLst/>
          </a:prstGeom>
          <a:noFill/>
          <a:ln>
            <a:noFill/>
          </a:ln>
        </p:spPr>
      </p:pic>
      <p:pic>
        <p:nvPicPr>
          <p:cNvPr id="266" name="Google Shape;266;g37af5d26228_0_2" descr="An every 60,000 ms block, which contains an if logging then block. The if logging then block contains a show icon heart block, a log data block and a clear screen block. The log data block has the column heading &quot;temperature&quot; and its value is given from the temperature block measured in Celsius from the Input section and then converted to Fahrenheit using the convertCtoF function. The log data block has the column heading &quot;light&quot; and its value is given from the light level block from the Input section. " title="microbit-screenshot (88).png"/>
          <p:cNvPicPr preferRelativeResize="0"/>
          <p:nvPr/>
        </p:nvPicPr>
        <p:blipFill rotWithShape="1">
          <a:blip r:embed="rId4">
            <a:alphaModFix/>
          </a:blip>
          <a:srcRect t="39814" r="31977" b="18517"/>
          <a:stretch/>
        </p:blipFill>
        <p:spPr>
          <a:xfrm>
            <a:off x="5723834" y="3767000"/>
            <a:ext cx="3501292" cy="2087124"/>
          </a:xfrm>
          <a:prstGeom prst="rect">
            <a:avLst/>
          </a:prstGeom>
          <a:noFill/>
          <a:ln>
            <a:noFill/>
          </a:ln>
        </p:spPr>
      </p:pic>
      <p:cxnSp>
        <p:nvCxnSpPr>
          <p:cNvPr id="267" name="Google Shape;267;g37af5d26228_0_2"/>
          <p:cNvCxnSpPr/>
          <p:nvPr/>
        </p:nvCxnSpPr>
        <p:spPr>
          <a:xfrm>
            <a:off x="8120975" y="2998100"/>
            <a:ext cx="349800" cy="1434300"/>
          </a:xfrm>
          <a:prstGeom prst="straightConnector1">
            <a:avLst/>
          </a:prstGeom>
          <a:noFill/>
          <a:ln w="28575" cap="flat" cmpd="sng">
            <a:solidFill>
              <a:srgbClr val="CD0364"/>
            </a:solidFill>
            <a:prstDash val="solid"/>
            <a:round/>
            <a:headEnd type="triangle" w="med" len="med"/>
            <a:tailEnd type="triangle" w="med" len="med"/>
          </a:ln>
        </p:spPr>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g370dcc4bf15_0_5"/>
          <p:cNvSpPr/>
          <p:nvPr/>
        </p:nvSpPr>
        <p:spPr>
          <a:xfrm>
            <a:off x="3981750" y="1447875"/>
            <a:ext cx="5345100" cy="4845000"/>
          </a:xfrm>
          <a:prstGeom prst="roundRect">
            <a:avLst>
              <a:gd name="adj" fmla="val 16667"/>
            </a:avLst>
          </a:prstGeom>
          <a:noFill/>
          <a:ln w="19050" cap="flat" cmpd="sng">
            <a:solidFill>
              <a:srgbClr val="2A92D6"/>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650">
                <a:solidFill>
                  <a:schemeClr val="dk1"/>
                </a:solidFill>
                <a:latin typeface="Helvetica Neue"/>
                <a:ea typeface="Helvetica Neue"/>
                <a:cs typeface="Helvetica Neue"/>
                <a:sym typeface="Helvetica Neue"/>
              </a:rPr>
              <a:t>Pressing buttons A + B together will delete all data in the log. The LED displays a skull icon to </a:t>
            </a:r>
            <a:r>
              <a:rPr lang="en-GB" sz="16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8"/>
                  </a:ext>
                </a:extLst>
              </a:rPr>
              <a:t>signal that data </a:t>
            </a:r>
            <a:r>
              <a:rPr lang="en-GB" sz="1650">
                <a:solidFill>
                  <a:schemeClr val="dk1"/>
                </a:solidFill>
                <a:latin typeface="Helvetica Neue"/>
                <a:ea typeface="Helvetica Neue"/>
                <a:cs typeface="Helvetica Neue"/>
                <a:sym typeface="Helvetica Neue"/>
              </a:rPr>
              <a:t>is erased, the ‘delete log’ block erases all data, and the data collection categories are assigned “temperature” and “light” so the micro:bit is ready to collect data the next time button A is pressed.</a:t>
            </a:r>
            <a:endParaRPr sz="1400" b="0" i="0" u="none" strike="noStrike" cap="none">
              <a:solidFill>
                <a:srgbClr val="000000"/>
              </a:solidFill>
              <a:latin typeface="Helvetica Neue"/>
              <a:ea typeface="Helvetica Neue"/>
              <a:cs typeface="Helvetica Neue"/>
              <a:sym typeface="Helvetica Neue"/>
            </a:endParaRPr>
          </a:p>
        </p:txBody>
      </p:sp>
      <p:sp>
        <p:nvSpPr>
          <p:cNvPr id="273" name="Google Shape;273;g370dcc4bf15_0_5"/>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2993D6"/>
                </a:solidFill>
              </a:rPr>
              <a:t>Mild 🌶️ Code </a:t>
            </a:r>
            <a:r>
              <a:rPr lang="en-GB" sz="2600">
                <a:solidFill>
                  <a:srgbClr val="2993D6"/>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9"/>
                  </a:ext>
                </a:extLst>
              </a:rPr>
              <a:t>Details</a:t>
            </a:r>
            <a:r>
              <a:rPr lang="en-GB" sz="2600">
                <a:solidFill>
                  <a:srgbClr val="2993D6"/>
                </a:solidFill>
              </a:rPr>
              <a:t> 4</a:t>
            </a:r>
            <a:endParaRPr sz="2600">
              <a:solidFill>
                <a:srgbClr val="2993D6"/>
              </a:solidFill>
            </a:endParaRPr>
          </a:p>
        </p:txBody>
      </p:sp>
      <p:sp>
        <p:nvSpPr>
          <p:cNvPr id="274" name="Google Shape;274;g370dcc4bf15_0_5"/>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17</a:t>
            </a:fld>
            <a:endParaRPr/>
          </a:p>
        </p:txBody>
      </p:sp>
      <p:sp>
        <p:nvSpPr>
          <p:cNvPr id="275" name="Google Shape;275;g370dcc4bf15_0_5"/>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Mild 🌶️ </a:t>
            </a:r>
            <a:r>
              <a:rPr lang="en-GB" sz="1150" b="0" i="0" u="none" strike="noStrike" cap="none">
                <a:solidFill>
                  <a:srgbClr val="888888"/>
                </a:solidFill>
                <a:latin typeface="Helvetica Neue"/>
                <a:ea typeface="Helvetica Neue"/>
                <a:cs typeface="Helvetica Neue"/>
                <a:sym typeface="Helvetica Neue"/>
              </a:rPr>
              <a:t>- Medium - Spicy</a:t>
            </a:r>
            <a:endParaRPr sz="1150" b="0" i="0" u="none" strike="noStrike" cap="none">
              <a:solidFill>
                <a:srgbClr val="888888"/>
              </a:solidFill>
              <a:latin typeface="Helvetica Neue"/>
              <a:ea typeface="Helvetica Neue"/>
              <a:cs typeface="Helvetica Neue"/>
              <a:sym typeface="Helvetica Neue"/>
            </a:endParaRPr>
          </a:p>
        </p:txBody>
      </p:sp>
      <p:sp>
        <p:nvSpPr>
          <p:cNvPr id="276" name="Google Shape;276;g370dcc4bf15_0_5"/>
          <p:cNvSpPr/>
          <p:nvPr/>
        </p:nvSpPr>
        <p:spPr>
          <a:xfrm>
            <a:off x="743525" y="1447900"/>
            <a:ext cx="2944800" cy="4845000"/>
          </a:xfrm>
          <a:prstGeom prst="roundRect">
            <a:avLst>
              <a:gd name="adj" fmla="val 16667"/>
            </a:avLst>
          </a:prstGeom>
          <a:noFill/>
          <a:ln w="19050" cap="flat" cmpd="sng">
            <a:solidFill>
              <a:srgbClr val="2A92D6"/>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0"/>
              </a:spcBef>
              <a:spcAft>
                <a:spcPts val="1000"/>
              </a:spcAft>
              <a:buClr>
                <a:srgbClr val="000000"/>
              </a:buClr>
              <a:buSzPts val="1600"/>
              <a:buFont typeface="Arial"/>
              <a:buNone/>
            </a:pPr>
            <a:r>
              <a:rPr lang="en-GB" sz="1650">
                <a:solidFill>
                  <a:schemeClr val="dk1"/>
                </a:solidFill>
                <a:latin typeface="Helvetica Neue"/>
                <a:ea typeface="Helvetica Neue"/>
                <a:cs typeface="Helvetica Neue"/>
                <a:sym typeface="Helvetica Neue"/>
              </a:rPr>
              <a:t>While unlikely, it is possible for the log to be full. When this happens, the variable “logging” is set to false and the full LED display lights up to </a:t>
            </a:r>
            <a:r>
              <a:rPr lang="en-GB" sz="16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0"/>
                  </a:ext>
                </a:extLst>
              </a:rPr>
              <a:t>signal that the </a:t>
            </a:r>
            <a:r>
              <a:rPr lang="en-GB" sz="1650">
                <a:solidFill>
                  <a:schemeClr val="dk1"/>
                </a:solidFill>
                <a:latin typeface="Helvetica Neue"/>
                <a:ea typeface="Helvetica Neue"/>
                <a:cs typeface="Helvetica Neue"/>
                <a:sym typeface="Helvetica Neue"/>
              </a:rPr>
              <a:t>log is full.</a:t>
            </a:r>
            <a:endParaRPr sz="1650" b="0" i="0" u="none" strike="noStrike" cap="none">
              <a:solidFill>
                <a:srgbClr val="000000"/>
              </a:solidFill>
              <a:latin typeface="Helvetica Neue"/>
              <a:ea typeface="Helvetica Neue"/>
              <a:cs typeface="Helvetica Neue"/>
              <a:sym typeface="Helvetica Neue"/>
            </a:endParaRPr>
          </a:p>
        </p:txBody>
      </p:sp>
      <p:pic>
        <p:nvPicPr>
          <p:cNvPr id="277" name="Google Shape;277;g370dcc4bf15_0_5" descr="decorative" title="Inspired_green@4x-100 (1).jpg"/>
          <p:cNvPicPr preferRelativeResize="0"/>
          <p:nvPr/>
        </p:nvPicPr>
        <p:blipFill rotWithShape="1">
          <a:blip r:embed="rId3">
            <a:alphaModFix/>
          </a:blip>
          <a:srcRect/>
          <a:stretch/>
        </p:blipFill>
        <p:spPr>
          <a:xfrm rot="572952">
            <a:off x="7949552" y="230266"/>
            <a:ext cx="733995" cy="998392"/>
          </a:xfrm>
          <a:prstGeom prst="rect">
            <a:avLst/>
          </a:prstGeom>
          <a:noFill/>
          <a:ln>
            <a:noFill/>
          </a:ln>
        </p:spPr>
      </p:pic>
      <p:pic>
        <p:nvPicPr>
          <p:cNvPr id="278" name="Google Shape;278;g370dcc4bf15_0_5" descr="Block based code for a micro:bit to set logging to false and light up all the LEDs on the display if the log is full. &#10;The on log full block contains a set logging to false block and a show LEDs block with all the LEDs highlighted. " title="microbit-screenshot (86).png"/>
          <p:cNvPicPr preferRelativeResize="0"/>
          <p:nvPr/>
        </p:nvPicPr>
        <p:blipFill rotWithShape="1">
          <a:blip r:embed="rId4">
            <a:alphaModFix/>
          </a:blip>
          <a:srcRect l="68164" t="48573" b="6633"/>
          <a:stretch/>
        </p:blipFill>
        <p:spPr>
          <a:xfrm>
            <a:off x="1222313" y="1606975"/>
            <a:ext cx="2136325" cy="2333575"/>
          </a:xfrm>
          <a:prstGeom prst="rect">
            <a:avLst/>
          </a:prstGeom>
          <a:noFill/>
          <a:ln>
            <a:noFill/>
          </a:ln>
        </p:spPr>
      </p:pic>
      <p:pic>
        <p:nvPicPr>
          <p:cNvPr id="279" name="Google Shape;279;g370dcc4bf15_0_5" descr="An on button A+B pressed block, containing a show icon skull block, a delete log block and a set columns &quot;temperature&quot; and &quot;light&quot; block. " title="microbit-screenshot (86).png"/>
          <p:cNvPicPr preferRelativeResize="0"/>
          <p:nvPr/>
        </p:nvPicPr>
        <p:blipFill rotWithShape="1">
          <a:blip r:embed="rId4">
            <a:alphaModFix/>
          </a:blip>
          <a:srcRect l="68165" t="-2006" r="2259" b="60382"/>
          <a:stretch/>
        </p:blipFill>
        <p:spPr>
          <a:xfrm>
            <a:off x="5539800" y="1556000"/>
            <a:ext cx="2229002" cy="2435526"/>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g3669771b81a_0_118"/>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p>
            <a:pPr marL="0" lvl="0" indent="0" algn="ctr" rtl="0">
              <a:lnSpc>
                <a:spcPct val="110000"/>
              </a:lnSpc>
              <a:spcBef>
                <a:spcPts val="0"/>
              </a:spcBef>
              <a:spcAft>
                <a:spcPts val="0"/>
              </a:spcAft>
              <a:buSzPts val="4999"/>
              <a:buNone/>
            </a:pPr>
            <a:r>
              <a:rPr lang="en-GB"/>
              <a:t>Medium</a:t>
            </a:r>
            <a:endParaRPr/>
          </a:p>
        </p:txBody>
      </p:sp>
      <p:sp>
        <p:nvSpPr>
          <p:cNvPr id="285" name="Google Shape;285;g3669771b81a_0_118"/>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18</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g365ab73c13e_0_21"/>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Medium 🌶️🌶️ Introduction 1</a:t>
            </a:r>
            <a:endParaRPr sz="2600">
              <a:solidFill>
                <a:srgbClr val="6C4BC1"/>
              </a:solidFill>
            </a:endParaRPr>
          </a:p>
        </p:txBody>
      </p:sp>
      <p:sp>
        <p:nvSpPr>
          <p:cNvPr id="291" name="Google Shape;291;g365ab73c13e_0_2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19</a:t>
            </a:fld>
            <a:endParaRPr/>
          </a:p>
        </p:txBody>
      </p:sp>
      <p:sp>
        <p:nvSpPr>
          <p:cNvPr id="292" name="Google Shape;292;g365ab73c13e_0_21"/>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Medium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Spicy</a:t>
            </a:r>
            <a:endParaRPr sz="1150" b="0" i="0" u="none" strike="noStrike" cap="none">
              <a:solidFill>
                <a:srgbClr val="888888"/>
              </a:solidFill>
              <a:latin typeface="Helvetica Neue"/>
              <a:ea typeface="Helvetica Neue"/>
              <a:cs typeface="Helvetica Neue"/>
              <a:sym typeface="Helvetica Neue"/>
            </a:endParaRPr>
          </a:p>
        </p:txBody>
      </p:sp>
      <p:pic>
        <p:nvPicPr>
          <p:cNvPr id="293" name="Google Shape;293;g365ab73c13e_0_21" descr="decorative"/>
          <p:cNvPicPr preferRelativeResize="0"/>
          <p:nvPr/>
        </p:nvPicPr>
        <p:blipFill rotWithShape="1">
          <a:blip r:embed="rId3">
            <a:alphaModFix/>
          </a:blip>
          <a:srcRect/>
          <a:stretch/>
        </p:blipFill>
        <p:spPr>
          <a:xfrm>
            <a:off x="8470250" y="332948"/>
            <a:ext cx="833550" cy="643000"/>
          </a:xfrm>
          <a:prstGeom prst="rect">
            <a:avLst/>
          </a:prstGeom>
          <a:noFill/>
          <a:ln>
            <a:noFill/>
          </a:ln>
        </p:spPr>
      </p:pic>
      <p:sp>
        <p:nvSpPr>
          <p:cNvPr id="294" name="Google Shape;294;g365ab73c13e_0_21"/>
          <p:cNvSpPr txBox="1">
            <a:spLocks noGrp="1"/>
          </p:cNvSpPr>
          <p:nvPr>
            <p:ph type="body" idx="1"/>
          </p:nvPr>
        </p:nvSpPr>
        <p:spPr>
          <a:xfrm>
            <a:off x="736675" y="1423100"/>
            <a:ext cx="8432700" cy="4788900"/>
          </a:xfrm>
          <a:prstGeom prst="rect">
            <a:avLst/>
          </a:prstGeom>
          <a:noFill/>
          <a:ln>
            <a:noFill/>
          </a:ln>
        </p:spPr>
        <p:txBody>
          <a:bodyPr spcFirstLastPara="1" wrap="square" lIns="91425" tIns="45700" rIns="91425" bIns="45700" anchor="t" anchorCtr="0">
            <a:normAutofit/>
          </a:bodyPr>
          <a:lstStyle/>
          <a:p>
            <a:pPr marL="457200" lvl="0" indent="-342900" algn="l" rtl="0">
              <a:lnSpc>
                <a:spcPct val="110000"/>
              </a:lnSpc>
              <a:spcBef>
                <a:spcPts val="0"/>
              </a:spcBef>
              <a:spcAft>
                <a:spcPts val="0"/>
              </a:spcAft>
              <a:buClr>
                <a:srgbClr val="6C4BC1"/>
              </a:buClr>
              <a:buSzPts val="1800"/>
              <a:buChar char="•"/>
            </a:pPr>
            <a:r>
              <a:rPr lang="en-GB" sz="1800"/>
              <a:t>Students will download the code on their micro:bit, attach a battery pack, take it to the area they want to test,</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1"/>
                  </a:ext>
                </a:extLst>
              </a:rPr>
              <a:t> and </a:t>
            </a:r>
            <a:r>
              <a:rPr lang="en-GB" sz="1800"/>
              <a:t>start </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2"/>
                  </a:ext>
                </a:extLst>
              </a:rPr>
              <a:t>data logging</a:t>
            </a:r>
            <a:r>
              <a:rPr lang="en-GB" sz="1800"/>
              <a:t>.  </a:t>
            </a:r>
            <a:endParaRPr sz="1800"/>
          </a:p>
          <a:p>
            <a:pPr marL="457200" lvl="0" indent="-342900" algn="l" rtl="0">
              <a:lnSpc>
                <a:spcPct val="110000"/>
              </a:lnSpc>
              <a:spcBef>
                <a:spcPts val="1000"/>
              </a:spcBef>
              <a:spcAft>
                <a:spcPts val="0"/>
              </a:spcAft>
              <a:buClr>
                <a:srgbClr val="6C4BC1"/>
              </a:buClr>
              <a:buSzPts val="1800"/>
              <a:buChar char="•"/>
            </a:pPr>
            <a:r>
              <a:rPr lang="en-GB" sz="1800"/>
              <a:t>Remember to identify </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3"/>
                  </a:ext>
                </a:extLst>
              </a:rPr>
              <a:t>the areas where students will be collecting data</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4"/>
                  </a:ext>
                </a:extLst>
              </a:rPr>
              <a:t>. </a:t>
            </a:r>
            <a:r>
              <a:rPr lang="en-GB" sz="1800"/>
              <a:t>Select areas with varying light and temperature levels to encourage interesting discussions.  </a:t>
            </a:r>
            <a:endParaRPr sz="1800"/>
          </a:p>
          <a:p>
            <a:pPr marL="457200" lvl="0" indent="-342900" algn="l" rtl="0">
              <a:lnSpc>
                <a:spcPct val="110000"/>
              </a:lnSpc>
              <a:spcBef>
                <a:spcPts val="1000"/>
              </a:spcBef>
              <a:spcAft>
                <a:spcPts val="0"/>
              </a:spcAft>
              <a:buClr>
                <a:srgbClr val="6C4BC1"/>
              </a:buClr>
              <a:buSzPts val="1800"/>
              <a:buChar char="•"/>
            </a:pPr>
            <a:r>
              <a:rPr lang="en-GB" sz="1800"/>
              <a:t>Students will return to the area later to stop </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5"/>
                  </a:ext>
                </a:extLst>
              </a:rPr>
              <a:t>data logging</a:t>
            </a:r>
            <a:r>
              <a:rPr lang="en-GB" sz="1800"/>
              <a:t> and collect their micro:bits. </a:t>
            </a:r>
            <a:endParaRPr sz="1800"/>
          </a:p>
          <a:p>
            <a:pPr marL="457200" marR="3575884" lvl="0" indent="-342900" algn="l" rtl="0">
              <a:lnSpc>
                <a:spcPct val="110000"/>
              </a:lnSpc>
              <a:spcBef>
                <a:spcPts val="1000"/>
              </a:spcBef>
              <a:spcAft>
                <a:spcPts val="1000"/>
              </a:spcAft>
              <a:buClr>
                <a:srgbClr val="6C4BC1"/>
              </a:buClr>
              <a:buSzPts val="1800"/>
              <a:buChar char="•"/>
            </a:pPr>
            <a:r>
              <a:rPr lang="en-GB" sz="1800"/>
              <a:t>Students will connect their micro:bits to a computer or tablet to download the data collected. They can then view the data and graphs generated </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6"/>
                  </a:ext>
                </a:extLst>
              </a:rPr>
              <a:t>from their data logging</a:t>
            </a:r>
            <a:r>
              <a:rPr lang="en-GB" sz="1800"/>
              <a:t> on a </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7"/>
                  </a:ext>
                </a:extLst>
              </a:rPr>
              <a:t>webpage</a:t>
            </a:r>
            <a:r>
              <a:rPr lang="en-GB" sz="1800"/>
              <a:t>. They can also plot their own graphs from </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8"/>
                  </a:ext>
                </a:extLst>
              </a:rPr>
              <a:t>the</a:t>
            </a:r>
            <a:r>
              <a:rPr lang="en-GB" sz="1800"/>
              <a:t> data collected. </a:t>
            </a:r>
            <a:endParaRPr sz="1800"/>
          </a:p>
        </p:txBody>
      </p:sp>
      <p:pic>
        <p:nvPicPr>
          <p:cNvPr id="295" name="Google Shape;295;g365ab73c13e_0_21" descr="An illustration of trees, clouds and sunshine. " title="Screenshot 2025-06-03 at 15.53.27.png"/>
          <p:cNvPicPr preferRelativeResize="0"/>
          <p:nvPr/>
        </p:nvPicPr>
        <p:blipFill>
          <a:blip r:embed="rId4">
            <a:alphaModFix/>
          </a:blip>
          <a:stretch>
            <a:fillRect/>
          </a:stretch>
        </p:blipFill>
        <p:spPr>
          <a:xfrm>
            <a:off x="6881900" y="3654925"/>
            <a:ext cx="2508275" cy="1529675"/>
          </a:xfrm>
          <a:prstGeom prst="rect">
            <a:avLst/>
          </a:prstGeom>
          <a:noFill/>
          <a:ln>
            <a:noFill/>
          </a:ln>
        </p:spPr>
      </p:pic>
      <p:pic>
        <p:nvPicPr>
          <p:cNvPr id="296" name="Google Shape;296;g365ab73c13e_0_21" descr="An illustration of a micro:bit board and a hand next to it. Button A on the board is being pressed by the index finger of the hand."/>
          <p:cNvPicPr preferRelativeResize="0"/>
          <p:nvPr/>
        </p:nvPicPr>
        <p:blipFill rotWithShape="1">
          <a:blip r:embed="rId5">
            <a:alphaModFix/>
          </a:blip>
          <a:srcRect/>
          <a:stretch/>
        </p:blipFill>
        <p:spPr>
          <a:xfrm>
            <a:off x="5645347" y="4794251"/>
            <a:ext cx="2031804" cy="17054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g35d6a68a0a1_0_136"/>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00A000"/>
                </a:solidFill>
              </a:rPr>
              <a:t>Community Data Collection with </a:t>
            </a:r>
            <a:r>
              <a:rPr lang="en-GB" sz="2600">
                <a:solidFill>
                  <a:srgbClr val="00A000"/>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Environment</a:t>
            </a:r>
            <a:r>
              <a:rPr lang="en-GB" sz="2600">
                <a:solidFill>
                  <a:srgbClr val="00A000"/>
                </a:solidFill>
              </a:rPr>
              <a:t> Data Logger</a:t>
            </a:r>
            <a:endParaRPr sz="2600">
              <a:solidFill>
                <a:srgbClr val="00A000"/>
              </a:solidFill>
            </a:endParaRPr>
          </a:p>
        </p:txBody>
      </p:sp>
      <p:sp>
        <p:nvSpPr>
          <p:cNvPr id="97" name="Google Shape;97;g35d6a68a0a1_0_136"/>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2</a:t>
            </a:fld>
            <a:endParaRPr/>
          </a:p>
        </p:txBody>
      </p:sp>
      <p:sp>
        <p:nvSpPr>
          <p:cNvPr id="98" name="Google Shape;98;g35d6a68a0a1_0_136"/>
          <p:cNvSpPr txBox="1">
            <a:spLocks noGrp="1"/>
          </p:cNvSpPr>
          <p:nvPr>
            <p:ph type="body" idx="1"/>
          </p:nvPr>
        </p:nvSpPr>
        <p:spPr>
          <a:xfrm>
            <a:off x="681036" y="1548371"/>
            <a:ext cx="4132200" cy="4609500"/>
          </a:xfrm>
          <a:prstGeom prst="rect">
            <a:avLst/>
          </a:prstGeom>
          <a:noFill/>
          <a:ln>
            <a:noFill/>
          </a:ln>
        </p:spPr>
        <p:txBody>
          <a:bodyPr spcFirstLastPara="1" wrap="square" lIns="91425" tIns="45700" rIns="91425" bIns="45700" anchor="t" anchorCtr="0">
            <a:normAutofit lnSpcReduction="20000"/>
          </a:bodyPr>
          <a:lstStyle/>
          <a:p>
            <a:pPr marL="0" lvl="0" indent="0" algn="l" rtl="0">
              <a:lnSpc>
                <a:spcPct val="90000"/>
              </a:lnSpc>
              <a:spcBef>
                <a:spcPts val="0"/>
              </a:spcBef>
              <a:spcAft>
                <a:spcPts val="0"/>
              </a:spcAft>
              <a:buClr>
                <a:srgbClr val="00A000"/>
              </a:buClr>
              <a:buSzPts val="2000"/>
              <a:buNone/>
            </a:pPr>
            <a:r>
              <a:rPr lang="en-GB" sz="2000" b="1">
                <a:solidFill>
                  <a:srgbClr val="00A000"/>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Summary &amp; Context</a:t>
            </a:r>
            <a:endParaRPr/>
          </a:p>
          <a:p>
            <a:pPr marL="0" lvl="0" indent="0" algn="l" rtl="0">
              <a:lnSpc>
                <a:spcPct val="100000"/>
              </a:lnSpc>
              <a:spcBef>
                <a:spcPts val="0"/>
              </a:spcBef>
              <a:spcAft>
                <a:spcPts val="0"/>
              </a:spcAft>
              <a:buClr>
                <a:schemeClr val="dk1"/>
              </a:buClr>
              <a:buSzPts val="1100"/>
              <a:buNone/>
            </a:pPr>
            <a:r>
              <a:rPr lang="en-GB" sz="1800"/>
              <a:t>Students can use the BBC micro:bit to collect environment data (temperature and light) over time and combine their data with </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community-based</a:t>
            </a:r>
            <a:r>
              <a:rPr lang="en-GB" sz="1800"/>
              <a:t> environmental protection data and protection measures. </a:t>
            </a:r>
            <a:endParaRPr sz="1800"/>
          </a:p>
          <a:p>
            <a:pPr marL="0" lvl="0" indent="0" algn="l" rtl="0">
              <a:lnSpc>
                <a:spcPct val="100000"/>
              </a:lnSpc>
              <a:spcBef>
                <a:spcPts val="0"/>
              </a:spcBef>
              <a:spcAft>
                <a:spcPts val="0"/>
              </a:spcAft>
              <a:buClr>
                <a:schemeClr val="dk1"/>
              </a:buClr>
              <a:buSzPts val="1100"/>
              <a:buNone/>
            </a:pPr>
            <a:endParaRPr sz="1800"/>
          </a:p>
          <a:p>
            <a:pPr marL="0" lvl="0" indent="0" algn="l" rtl="0">
              <a:lnSpc>
                <a:spcPct val="100000"/>
              </a:lnSpc>
              <a:spcBef>
                <a:spcPts val="0"/>
              </a:spcBef>
              <a:spcAft>
                <a:spcPts val="0"/>
              </a:spcAft>
              <a:buClr>
                <a:schemeClr val="dk1"/>
              </a:buClr>
              <a:buSzPts val="1100"/>
              <a:buNone/>
            </a:pPr>
            <a:r>
              <a:rPr lang="en-GB" sz="1800"/>
              <a:t>Students can also use the micro:bit to design and engineer solutions to protect resources in their community (for example water, renewable energy). </a:t>
            </a:r>
            <a:endParaRPr sz="1800"/>
          </a:p>
          <a:p>
            <a:pPr marL="0" lvl="0" indent="0" algn="l" rtl="0">
              <a:lnSpc>
                <a:spcPct val="100000"/>
              </a:lnSpc>
              <a:spcBef>
                <a:spcPts val="0"/>
              </a:spcBef>
              <a:spcAft>
                <a:spcPts val="0"/>
              </a:spcAft>
              <a:buClr>
                <a:schemeClr val="dk1"/>
              </a:buClr>
              <a:buSzPts val="1100"/>
              <a:buNone/>
            </a:pPr>
            <a:endParaRPr sz="1800"/>
          </a:p>
          <a:p>
            <a:pPr marL="0" lvl="0" indent="0" algn="l" rtl="0">
              <a:lnSpc>
                <a:spcPct val="100000"/>
              </a:lnSpc>
              <a:spcBef>
                <a:spcPts val="0"/>
              </a:spcBef>
              <a:spcAft>
                <a:spcPts val="0"/>
              </a:spcAft>
              <a:buClr>
                <a:schemeClr val="dk1"/>
              </a:buClr>
              <a:buSzPts val="1100"/>
              <a:buFont typeface="Arial"/>
              <a:buNone/>
            </a:pPr>
            <a:r>
              <a:rPr lang="en-GB" sz="1800"/>
              <a:t>Consider working with local experts to create connections between collecting data and designing solutions using science ideas.</a:t>
            </a:r>
            <a:endParaRPr sz="1800"/>
          </a:p>
          <a:p>
            <a:pPr marL="0" lvl="0" indent="0" algn="l" rtl="0">
              <a:lnSpc>
                <a:spcPct val="90000"/>
              </a:lnSpc>
              <a:spcBef>
                <a:spcPts val="812"/>
              </a:spcBef>
              <a:spcAft>
                <a:spcPts val="0"/>
              </a:spcAft>
              <a:buClr>
                <a:schemeClr val="dk1"/>
              </a:buClr>
              <a:buSzPts val="2275"/>
              <a:buNone/>
            </a:pPr>
            <a:endParaRPr/>
          </a:p>
        </p:txBody>
      </p:sp>
      <p:grpSp>
        <p:nvGrpSpPr>
          <p:cNvPr id="99" name="Google Shape;99;g35d6a68a0a1_0_136"/>
          <p:cNvGrpSpPr/>
          <p:nvPr/>
        </p:nvGrpSpPr>
        <p:grpSpPr>
          <a:xfrm rot="4042808">
            <a:off x="8733555" y="955093"/>
            <a:ext cx="650811" cy="659761"/>
            <a:chOff x="7572716" y="3272053"/>
            <a:chExt cx="489368" cy="496098"/>
          </a:xfrm>
        </p:grpSpPr>
        <p:sp>
          <p:nvSpPr>
            <p:cNvPr id="100" name="Google Shape;100;g35d6a68a0a1_0_136" descr="decorative"/>
            <p:cNvSpPr/>
            <p:nvPr/>
          </p:nvSpPr>
          <p:spPr>
            <a:xfrm>
              <a:off x="7572716" y="3522735"/>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01" name="Google Shape;101;g35d6a68a0a1_0_136" descr="decorative"/>
            <p:cNvSpPr/>
            <p:nvPr/>
          </p:nvSpPr>
          <p:spPr>
            <a:xfrm>
              <a:off x="7869358" y="3566964"/>
              <a:ext cx="141636" cy="136113"/>
            </a:xfrm>
            <a:custGeom>
              <a:avLst/>
              <a:gdLst/>
              <a:ahLst/>
              <a:cxnLst/>
              <a:rect l="l" t="t" r="r" b="b"/>
              <a:pathLst>
                <a:path w="141636" h="136113" extrusionOk="0">
                  <a:moveTo>
                    <a:pt x="133528" y="126660"/>
                  </a:moveTo>
                  <a:cubicBezTo>
                    <a:pt x="127692" y="132925"/>
                    <a:pt x="119764" y="136113"/>
                    <a:pt x="111836" y="136113"/>
                  </a:cubicBezTo>
                  <a:cubicBezTo>
                    <a:pt x="104568" y="136113"/>
                    <a:pt x="97190" y="133475"/>
                    <a:pt x="91465" y="128089"/>
                  </a:cubicBezTo>
                  <a:lnTo>
                    <a:pt x="9430" y="51362"/>
                  </a:lnTo>
                  <a:cubicBezTo>
                    <a:pt x="-2572" y="40150"/>
                    <a:pt x="-3233" y="21353"/>
                    <a:pt x="8109" y="9371"/>
                  </a:cubicBezTo>
                  <a:cubicBezTo>
                    <a:pt x="19341" y="-2610"/>
                    <a:pt x="38170" y="-3160"/>
                    <a:pt x="50172" y="8052"/>
                  </a:cubicBezTo>
                  <a:lnTo>
                    <a:pt x="132206" y="84779"/>
                  </a:lnTo>
                  <a:cubicBezTo>
                    <a:pt x="144209" y="95991"/>
                    <a:pt x="144869" y="114788"/>
                    <a:pt x="133528" y="126770"/>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02" name="Google Shape;102;g35d6a68a0a1_0_136" descr="decorative"/>
            <p:cNvSpPr/>
            <p:nvPr/>
          </p:nvSpPr>
          <p:spPr>
            <a:xfrm>
              <a:off x="7895017" y="3425342"/>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03" name="Google Shape;103;g35d6a68a0a1_0_136" descr="decorative"/>
            <p:cNvSpPr/>
            <p:nvPr/>
          </p:nvSpPr>
          <p:spPr>
            <a:xfrm>
              <a:off x="7813147" y="3272053"/>
              <a:ext cx="85145" cy="168636"/>
            </a:xfrm>
            <a:custGeom>
              <a:avLst/>
              <a:gdLst/>
              <a:ahLst/>
              <a:cxnLst/>
              <a:rect l="l" t="t" r="r" b="b"/>
              <a:pathLst>
                <a:path w="85145" h="168636" extrusionOk="0">
                  <a:moveTo>
                    <a:pt x="785" y="132142"/>
                  </a:moveTo>
                  <a:lnTo>
                    <a:pt x="26331" y="22988"/>
                  </a:lnTo>
                  <a:cubicBezTo>
                    <a:pt x="30075" y="7049"/>
                    <a:pt x="46151" y="-2954"/>
                    <a:pt x="62118" y="783"/>
                  </a:cubicBezTo>
                  <a:cubicBezTo>
                    <a:pt x="78084" y="4521"/>
                    <a:pt x="88104" y="20460"/>
                    <a:pt x="84360" y="36508"/>
                  </a:cubicBezTo>
                  <a:lnTo>
                    <a:pt x="58814" y="145662"/>
                  </a:lnTo>
                  <a:cubicBezTo>
                    <a:pt x="55621" y="159403"/>
                    <a:pt x="43398" y="168636"/>
                    <a:pt x="29854" y="168636"/>
                  </a:cubicBezTo>
                  <a:cubicBezTo>
                    <a:pt x="27652" y="168636"/>
                    <a:pt x="25340" y="168417"/>
                    <a:pt x="23028" y="167867"/>
                  </a:cubicBezTo>
                  <a:cubicBezTo>
                    <a:pt x="7061" y="164130"/>
                    <a:pt x="-2959" y="148191"/>
                    <a:pt x="785" y="132142"/>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04" name="Google Shape;104;g35d6a68a0a1_0_136" descr="decorative"/>
            <p:cNvSpPr/>
            <p:nvPr/>
          </p:nvSpPr>
          <p:spPr>
            <a:xfrm>
              <a:off x="7736508" y="3599549"/>
              <a:ext cx="85145" cy="168602"/>
            </a:xfrm>
            <a:custGeom>
              <a:avLst/>
              <a:gdLst/>
              <a:ahLst/>
              <a:cxnLst/>
              <a:rect l="l" t="t" r="r" b="b"/>
              <a:pathLst>
                <a:path w="85145" h="168602" extrusionOk="0">
                  <a:moveTo>
                    <a:pt x="62118" y="749"/>
                  </a:moveTo>
                  <a:cubicBezTo>
                    <a:pt x="78084" y="4486"/>
                    <a:pt x="88104" y="20425"/>
                    <a:pt x="84360" y="36474"/>
                  </a:cubicBezTo>
                  <a:lnTo>
                    <a:pt x="58814" y="145628"/>
                  </a:lnTo>
                  <a:cubicBezTo>
                    <a:pt x="55621" y="159369"/>
                    <a:pt x="43398" y="168602"/>
                    <a:pt x="29854" y="168602"/>
                  </a:cubicBezTo>
                  <a:cubicBezTo>
                    <a:pt x="27652" y="168602"/>
                    <a:pt x="25340" y="168382"/>
                    <a:pt x="23028" y="167833"/>
                  </a:cubicBezTo>
                  <a:cubicBezTo>
                    <a:pt x="7061" y="164095"/>
                    <a:pt x="-2959" y="148156"/>
                    <a:pt x="785" y="132108"/>
                  </a:cubicBezTo>
                  <a:lnTo>
                    <a:pt x="26331" y="22954"/>
                  </a:lnTo>
                  <a:cubicBezTo>
                    <a:pt x="30075" y="7015"/>
                    <a:pt x="46041" y="-2878"/>
                    <a:pt x="62118" y="749"/>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05" name="Google Shape;105;g35d6a68a0a1_0_136" descr="decorative"/>
            <p:cNvSpPr/>
            <p:nvPr/>
          </p:nvSpPr>
          <p:spPr>
            <a:xfrm>
              <a:off x="7623695" y="3337114"/>
              <a:ext cx="141636" cy="136113"/>
            </a:xfrm>
            <a:custGeom>
              <a:avLst/>
              <a:gdLst/>
              <a:ahLst/>
              <a:cxnLst/>
              <a:rect l="l" t="t" r="r" b="b"/>
              <a:pathLst>
                <a:path w="141636" h="136113" extrusionOk="0">
                  <a:moveTo>
                    <a:pt x="132206" y="84669"/>
                  </a:moveTo>
                  <a:cubicBezTo>
                    <a:pt x="144209" y="95881"/>
                    <a:pt x="144869" y="114678"/>
                    <a:pt x="133528" y="126660"/>
                  </a:cubicBezTo>
                  <a:cubicBezTo>
                    <a:pt x="127692" y="132925"/>
                    <a:pt x="119764" y="136113"/>
                    <a:pt x="111836" y="136113"/>
                  </a:cubicBezTo>
                  <a:cubicBezTo>
                    <a:pt x="104568" y="136113"/>
                    <a:pt x="97191" y="133475"/>
                    <a:pt x="91465" y="128089"/>
                  </a:cubicBezTo>
                  <a:lnTo>
                    <a:pt x="9430" y="51362"/>
                  </a:lnTo>
                  <a:cubicBezTo>
                    <a:pt x="-2572" y="40150"/>
                    <a:pt x="-3233" y="21353"/>
                    <a:pt x="8109" y="9371"/>
                  </a:cubicBezTo>
                  <a:cubicBezTo>
                    <a:pt x="19341" y="-2610"/>
                    <a:pt x="38170" y="-3160"/>
                    <a:pt x="50172" y="8052"/>
                  </a:cubicBezTo>
                  <a:lnTo>
                    <a:pt x="132206" y="84779"/>
                  </a:ln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grpSp>
      <p:pic>
        <p:nvPicPr>
          <p:cNvPr id="106" name="Google Shape;106;g35d6a68a0a1_0_136" descr="decorative"/>
          <p:cNvPicPr preferRelativeResize="0"/>
          <p:nvPr/>
        </p:nvPicPr>
        <p:blipFill rotWithShape="1">
          <a:blip r:embed="rId3">
            <a:alphaModFix/>
          </a:blip>
          <a:srcRect/>
          <a:stretch/>
        </p:blipFill>
        <p:spPr>
          <a:xfrm>
            <a:off x="8286302" y="1058044"/>
            <a:ext cx="192617" cy="192617"/>
          </a:xfrm>
          <a:prstGeom prst="rect">
            <a:avLst/>
          </a:prstGeom>
          <a:noFill/>
          <a:ln>
            <a:noFill/>
          </a:ln>
        </p:spPr>
      </p:pic>
      <p:sp>
        <p:nvSpPr>
          <p:cNvPr id="107" name="Google Shape;107;g35d6a68a0a1_0_136"/>
          <p:cNvSpPr txBox="1">
            <a:spLocks noGrp="1"/>
          </p:cNvSpPr>
          <p:nvPr>
            <p:ph type="body" idx="1"/>
          </p:nvPr>
        </p:nvSpPr>
        <p:spPr>
          <a:xfrm>
            <a:off x="5092936" y="1548371"/>
            <a:ext cx="4132200" cy="4609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00A000"/>
              </a:buClr>
              <a:buSzPts val="2000"/>
              <a:buNone/>
            </a:pPr>
            <a:r>
              <a:rPr lang="en-GB" sz="2000" b="1">
                <a:solidFill>
                  <a:srgbClr val="00A000"/>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
                  </a:ext>
                </a:extLst>
              </a:rPr>
              <a:t>micro:bit Feature: </a:t>
            </a:r>
            <a:r>
              <a:rPr lang="en-GB" sz="2000" b="1">
                <a:solidFill>
                  <a:srgbClr val="00A000"/>
                </a:solidFill>
              </a:rPr>
              <a:t>Temperature Sensor</a:t>
            </a:r>
            <a:endParaRPr/>
          </a:p>
          <a:p>
            <a:pPr marL="0" lvl="0" indent="0" algn="l" rtl="0">
              <a:spcBef>
                <a:spcPts val="700"/>
              </a:spcBef>
              <a:spcAft>
                <a:spcPts val="0"/>
              </a:spcAft>
              <a:buClr>
                <a:schemeClr val="dk1"/>
              </a:buClr>
              <a:buSzPts val="1600"/>
              <a:buFont typeface="Arial"/>
              <a:buNone/>
            </a:pPr>
            <a:r>
              <a:rPr lang="en-GB" sz="1800"/>
              <a:t>The micro:bit has a temperature sensor inside its processor which can give an approximation of the air temperature. </a:t>
            </a:r>
            <a:endParaRPr sz="1800"/>
          </a:p>
          <a:p>
            <a:pPr marL="185732" lvl="0" indent="-71432" algn="l" rtl="0">
              <a:lnSpc>
                <a:spcPct val="90000"/>
              </a:lnSpc>
              <a:spcBef>
                <a:spcPts val="812"/>
              </a:spcBef>
              <a:spcAft>
                <a:spcPts val="0"/>
              </a:spcAft>
              <a:buClr>
                <a:schemeClr val="dk1"/>
              </a:buClr>
              <a:buSzPts val="1800"/>
              <a:buNone/>
            </a:pPr>
            <a:endParaRPr sz="1800">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
                </a:ext>
              </a:extLst>
            </a:endParaRPr>
          </a:p>
          <a:p>
            <a:pPr marL="0" lvl="0" indent="0" algn="l" rtl="0">
              <a:spcBef>
                <a:spcPts val="700"/>
              </a:spcBef>
              <a:spcAft>
                <a:spcPts val="0"/>
              </a:spcAft>
              <a:buClr>
                <a:schemeClr val="dk1"/>
              </a:buClr>
              <a:buSzPts val="1600"/>
              <a:buFont typeface="Arial"/>
              <a:buNone/>
            </a:pPr>
            <a:r>
              <a:rPr lang="en-GB" sz="1800" b="1"/>
              <a:t>Example</a:t>
            </a:r>
            <a:r>
              <a:rPr lang="en-GB" sz="1800"/>
              <a:t>: Program the micro:bit to measure the approximate temperature around you. </a:t>
            </a:r>
            <a:endParaRPr sz="1800"/>
          </a:p>
          <a:p>
            <a:pPr marL="0" lvl="0" indent="0" algn="l" rtl="0">
              <a:lnSpc>
                <a:spcPct val="90000"/>
              </a:lnSpc>
              <a:spcBef>
                <a:spcPts val="812"/>
              </a:spcBef>
              <a:spcAft>
                <a:spcPts val="0"/>
              </a:spcAft>
              <a:buClr>
                <a:schemeClr val="dk1"/>
              </a:buClr>
              <a:buSzPts val="1800"/>
              <a:buNone/>
            </a:pPr>
            <a:endParaRPr sz="1800" b="1"/>
          </a:p>
          <a:p>
            <a:pPr marL="0" lvl="0" indent="0" algn="l" rtl="0">
              <a:lnSpc>
                <a:spcPct val="90000"/>
              </a:lnSpc>
              <a:spcBef>
                <a:spcPts val="812"/>
              </a:spcBef>
              <a:spcAft>
                <a:spcPts val="0"/>
              </a:spcAft>
              <a:buClr>
                <a:schemeClr val="dk1"/>
              </a:buClr>
              <a:buSzPts val="1800"/>
              <a:buNone/>
            </a:pPr>
            <a:endParaRPr sz="1800"/>
          </a:p>
          <a:p>
            <a:pPr marL="0" lvl="0" indent="0" algn="l" rtl="0">
              <a:lnSpc>
                <a:spcPct val="90000"/>
              </a:lnSpc>
              <a:spcBef>
                <a:spcPts val="812"/>
              </a:spcBef>
              <a:spcAft>
                <a:spcPts val="0"/>
              </a:spcAft>
              <a:buClr>
                <a:schemeClr val="dk1"/>
              </a:buClr>
              <a:buSzPts val="2000"/>
              <a:buNone/>
            </a:pPr>
            <a:endParaRPr sz="2000" b="1">
              <a:solidFill>
                <a:srgbClr val="00A000"/>
              </a:solidFill>
              <a:latin typeface="Helvetica Neue"/>
              <a:ea typeface="Helvetica Neue"/>
              <a:cs typeface="Helvetica Neue"/>
              <a:sym typeface="Helvetica Neue"/>
            </a:endParaRPr>
          </a:p>
          <a:p>
            <a:pPr marL="0" lvl="0" indent="0" algn="l" rtl="0">
              <a:lnSpc>
                <a:spcPct val="90000"/>
              </a:lnSpc>
              <a:spcBef>
                <a:spcPts val="812"/>
              </a:spcBef>
              <a:spcAft>
                <a:spcPts val="0"/>
              </a:spcAft>
              <a:buClr>
                <a:schemeClr val="dk1"/>
              </a:buClr>
              <a:buSzPts val="2275"/>
              <a:buNone/>
            </a:pPr>
            <a:endParaRPr/>
          </a:p>
        </p:txBody>
      </p:sp>
      <p:pic>
        <p:nvPicPr>
          <p:cNvPr id="108" name="Google Shape;108;g35d6a68a0a1_0_136" descr="An illustration of a micro:bit board with the number 7 showing on the LED display. There is a thermometer icon next to the micro:bit. "/>
          <p:cNvPicPr preferRelativeResize="0"/>
          <p:nvPr/>
        </p:nvPicPr>
        <p:blipFill rotWithShape="1">
          <a:blip r:embed="rId4">
            <a:alphaModFix/>
          </a:blip>
          <a:srcRect/>
          <a:stretch/>
        </p:blipFill>
        <p:spPr>
          <a:xfrm>
            <a:off x="6019253" y="4635647"/>
            <a:ext cx="2279537" cy="152222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g37cbe48185e_0_3"/>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Medium 🌶️🌶️ Introduction 2</a:t>
            </a:r>
            <a:endParaRPr sz="2600">
              <a:solidFill>
                <a:srgbClr val="6C4BC1"/>
              </a:solidFill>
            </a:endParaRPr>
          </a:p>
        </p:txBody>
      </p:sp>
      <p:sp>
        <p:nvSpPr>
          <p:cNvPr id="302" name="Google Shape;302;g37cbe48185e_0_3"/>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20</a:t>
            </a:fld>
            <a:endParaRPr/>
          </a:p>
        </p:txBody>
      </p:sp>
      <p:sp>
        <p:nvSpPr>
          <p:cNvPr id="303" name="Google Shape;303;g37cbe48185e_0_3"/>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Medium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Spicy</a:t>
            </a:r>
            <a:endParaRPr sz="1150" b="0" i="0" u="none" strike="noStrike" cap="none">
              <a:solidFill>
                <a:srgbClr val="888888"/>
              </a:solidFill>
              <a:latin typeface="Helvetica Neue"/>
              <a:ea typeface="Helvetica Neue"/>
              <a:cs typeface="Helvetica Neue"/>
              <a:sym typeface="Helvetica Neue"/>
            </a:endParaRPr>
          </a:p>
        </p:txBody>
      </p:sp>
      <p:pic>
        <p:nvPicPr>
          <p:cNvPr id="304" name="Google Shape;304;g37cbe48185e_0_3" descr="decorative"/>
          <p:cNvPicPr preferRelativeResize="0"/>
          <p:nvPr/>
        </p:nvPicPr>
        <p:blipFill rotWithShape="1">
          <a:blip r:embed="rId3">
            <a:alphaModFix/>
          </a:blip>
          <a:srcRect/>
          <a:stretch/>
        </p:blipFill>
        <p:spPr>
          <a:xfrm>
            <a:off x="8470250" y="332948"/>
            <a:ext cx="833550" cy="643000"/>
          </a:xfrm>
          <a:prstGeom prst="rect">
            <a:avLst/>
          </a:prstGeom>
          <a:noFill/>
          <a:ln>
            <a:noFill/>
          </a:ln>
        </p:spPr>
      </p:pic>
      <p:sp>
        <p:nvSpPr>
          <p:cNvPr id="305" name="Google Shape;305;g37cbe48185e_0_3"/>
          <p:cNvSpPr txBox="1">
            <a:spLocks noGrp="1"/>
          </p:cNvSpPr>
          <p:nvPr>
            <p:ph type="body" idx="1"/>
          </p:nvPr>
        </p:nvSpPr>
        <p:spPr>
          <a:xfrm>
            <a:off x="736675" y="1423100"/>
            <a:ext cx="8488200" cy="4788900"/>
          </a:xfrm>
          <a:prstGeom prst="rect">
            <a:avLst/>
          </a:prstGeom>
          <a:noFill/>
          <a:ln>
            <a:noFill/>
          </a:ln>
        </p:spPr>
        <p:txBody>
          <a:bodyPr spcFirstLastPara="1" wrap="square" lIns="91425" tIns="45700" rIns="91425" bIns="45700" anchor="t" anchorCtr="0">
            <a:normAutofit/>
          </a:bodyPr>
          <a:lstStyle/>
          <a:p>
            <a:pPr marL="457200" marR="2633676" lvl="0" indent="-342900" algn="l" rtl="0">
              <a:lnSpc>
                <a:spcPct val="110000"/>
              </a:lnSpc>
              <a:spcBef>
                <a:spcPts val="0"/>
              </a:spcBef>
              <a:spcAft>
                <a:spcPts val="0"/>
              </a:spcAft>
              <a:buClr>
                <a:srgbClr val="6C4BC1"/>
              </a:buClr>
              <a:buSzPts val="1800"/>
              <a:buChar char="•"/>
            </a:pPr>
            <a:r>
              <a:rPr lang="en-GB" sz="1800"/>
              <a:t>The micro:bit’s light sensor uses the display LEDs to measure light, so make sure the micro:bit’s LED display is pointing toward the light source. The light level reading will be a number between 0 (dark) and 255 (the most intense light the micro:bit can measure).</a:t>
            </a:r>
            <a:endParaRPr sz="1800"/>
          </a:p>
          <a:p>
            <a:pPr marL="457200" marR="335884" lvl="0" indent="-342900" algn="l" rtl="0">
              <a:lnSpc>
                <a:spcPct val="110000"/>
              </a:lnSpc>
              <a:spcBef>
                <a:spcPts val="1000"/>
              </a:spcBef>
              <a:spcAft>
                <a:spcPts val="0"/>
              </a:spcAft>
              <a:buClr>
                <a:srgbClr val="6C4BC1"/>
              </a:buClr>
              <a:buSzPts val="1800"/>
              <a:buChar char="•"/>
            </a:pPr>
            <a:r>
              <a:rPr lang="en-GB" sz="1800"/>
              <a:t>The temperature sensor is in the processor on the back of the micro:bit and provides a good approximation of the temperature around the device. It is important to remember that items touching the processor or</a:t>
            </a:r>
            <a:endParaRPr sz="1800"/>
          </a:p>
          <a:p>
            <a:pPr marL="450000" marR="2543675" lvl="0" indent="0" algn="l" rtl="0">
              <a:lnSpc>
                <a:spcPct val="110000"/>
              </a:lnSpc>
              <a:spcBef>
                <a:spcPts val="0"/>
              </a:spcBef>
              <a:spcAft>
                <a:spcPts val="1000"/>
              </a:spcAft>
              <a:buNone/>
            </a:pPr>
            <a:r>
              <a:rPr lang="en-GB" sz="1800"/>
              <a:t>a person holding the micro:bit can impact the temperature reading, so students should not pick up the micro:bit to take readings. This project is programmed to display the temperature reading in Fahrenheit.</a:t>
            </a:r>
            <a:endParaRPr sz="1800"/>
          </a:p>
        </p:txBody>
      </p:sp>
      <p:pic>
        <p:nvPicPr>
          <p:cNvPr id="306" name="Google Shape;306;g37cbe48185e_0_3" descr="An illustration of a micro:bit board with the number 7 showing on the LED display. There is a thermometer icon next to the micro:bit. "/>
          <p:cNvPicPr preferRelativeResize="0"/>
          <p:nvPr/>
        </p:nvPicPr>
        <p:blipFill rotWithShape="1">
          <a:blip r:embed="rId4">
            <a:alphaModFix/>
          </a:blip>
          <a:srcRect/>
          <a:stretch/>
        </p:blipFill>
        <p:spPr>
          <a:xfrm>
            <a:off x="6666837" y="4498647"/>
            <a:ext cx="2279537" cy="1522225"/>
          </a:xfrm>
          <a:prstGeom prst="rect">
            <a:avLst/>
          </a:prstGeom>
          <a:noFill/>
          <a:ln>
            <a:noFill/>
          </a:ln>
        </p:spPr>
      </p:pic>
      <p:pic>
        <p:nvPicPr>
          <p:cNvPr id="307" name="Google Shape;307;g37cbe48185e_0_3" descr="An illustration of a micro:bit board with all the LEDs lit up being used to measure light levels at a far distance from a light source."/>
          <p:cNvPicPr preferRelativeResize="0"/>
          <p:nvPr/>
        </p:nvPicPr>
        <p:blipFill rotWithShape="1">
          <a:blip r:embed="rId5">
            <a:alphaModFix/>
          </a:blip>
          <a:srcRect l="8101" t="24630" r="25106"/>
          <a:stretch/>
        </p:blipFill>
        <p:spPr>
          <a:xfrm>
            <a:off x="6666838" y="1687025"/>
            <a:ext cx="1683925" cy="1522225"/>
          </a:xfrm>
          <a:prstGeom prst="rect">
            <a:avLst/>
          </a:prstGeom>
          <a:noFill/>
          <a:ln>
            <a:noFill/>
          </a:ln>
        </p:spPr>
      </p:pic>
      <p:pic>
        <p:nvPicPr>
          <p:cNvPr id="308" name="Google Shape;308;g37cbe48185e_0_3" descr="An illustration of the sun with a smiley face. " title="Large-Sun@2x.png"/>
          <p:cNvPicPr preferRelativeResize="0"/>
          <p:nvPr/>
        </p:nvPicPr>
        <p:blipFill>
          <a:blip r:embed="rId6">
            <a:alphaModFix/>
          </a:blip>
          <a:stretch>
            <a:fillRect/>
          </a:stretch>
        </p:blipFill>
        <p:spPr>
          <a:xfrm>
            <a:off x="8334709" y="1367475"/>
            <a:ext cx="973950" cy="97392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pic>
        <p:nvPicPr>
          <p:cNvPr id="313" name="Google Shape;313;g3669771b81a_0_211" descr="Block based code for a micro:bit to set logging to true and show a 'yes' or checkmark icon when you press button A. When button B is pressed, logging is set to false and a 'no' or cross icon is displayed. &#10;The on button A pressed block contains a set logging to true block and a show icon 'yes' block. The on button B pressed block contains a set logging to false block and a show icon 'no' block. " title="buttons.png"/>
          <p:cNvPicPr preferRelativeResize="0"/>
          <p:nvPr/>
        </p:nvPicPr>
        <p:blipFill rotWithShape="1">
          <a:blip r:embed="rId3">
            <a:alphaModFix/>
          </a:blip>
          <a:srcRect r="6288" b="50999"/>
          <a:stretch/>
        </p:blipFill>
        <p:spPr>
          <a:xfrm>
            <a:off x="4482471" y="4777964"/>
            <a:ext cx="2695660" cy="1561196"/>
          </a:xfrm>
          <a:prstGeom prst="rect">
            <a:avLst/>
          </a:prstGeom>
          <a:noFill/>
          <a:ln>
            <a:noFill/>
          </a:ln>
        </p:spPr>
      </p:pic>
      <p:pic>
        <p:nvPicPr>
          <p:cNvPr id="314" name="Google Shape;314;g3669771b81a_0_211" descr="Block based code for a micro:bit to set logging to true and show a 'yes' or checkmark icon when you press button A. When button B is pressed, logging is set to false and a 'no' or cross icon is displayed. &#10;The on button A pressed block contains a set logging to true block and a show icon 'yes' block. The on button B pressed block contains a set logging to false block and a show icon 'no' block. " title="buttons.png"/>
          <p:cNvPicPr preferRelativeResize="0"/>
          <p:nvPr/>
        </p:nvPicPr>
        <p:blipFill rotWithShape="1">
          <a:blip r:embed="rId3">
            <a:alphaModFix/>
          </a:blip>
          <a:srcRect t="48997"/>
          <a:stretch/>
        </p:blipFill>
        <p:spPr>
          <a:xfrm>
            <a:off x="7192496" y="4823459"/>
            <a:ext cx="2876486" cy="1624963"/>
          </a:xfrm>
          <a:prstGeom prst="rect">
            <a:avLst/>
          </a:prstGeom>
          <a:noFill/>
          <a:ln>
            <a:noFill/>
          </a:ln>
        </p:spPr>
      </p:pic>
      <p:sp>
        <p:nvSpPr>
          <p:cNvPr id="315" name="Google Shape;315;g3669771b81a_0_211"/>
          <p:cNvSpPr txBox="1">
            <a:spLocks noGrp="1"/>
          </p:cNvSpPr>
          <p:nvPr>
            <p:ph type="body" idx="1"/>
          </p:nvPr>
        </p:nvSpPr>
        <p:spPr>
          <a:xfrm>
            <a:off x="680963" y="1264605"/>
            <a:ext cx="8780400" cy="4694400"/>
          </a:xfrm>
          <a:prstGeom prst="rect">
            <a:avLst/>
          </a:prstGeom>
          <a:noFill/>
          <a:ln>
            <a:noFill/>
          </a:ln>
        </p:spPr>
        <p:txBody>
          <a:bodyPr spcFirstLastPara="1" wrap="square" lIns="91425" tIns="45700" rIns="91425" bIns="45700" anchor="t" anchorCtr="0">
            <a:normAutofit/>
          </a:bodyPr>
          <a:lstStyle/>
          <a:p>
            <a:pPr marL="0" lvl="0" indent="0" algn="l" rtl="0">
              <a:lnSpc>
                <a:spcPct val="110000"/>
              </a:lnSpc>
              <a:spcBef>
                <a:spcPts val="1300"/>
              </a:spcBef>
              <a:spcAft>
                <a:spcPts val="0"/>
              </a:spcAft>
              <a:buSzPts val="1800"/>
              <a:buNone/>
            </a:pPr>
            <a:r>
              <a:rPr lang="en-GB" sz="1800" b="1" i="1" dirty="0">
                <a:solidFill>
                  <a:srgbClr val="6C4BC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9"/>
                  </a:ext>
                </a:extLst>
              </a:rPr>
              <a:t>Build the </a:t>
            </a:r>
            <a:r>
              <a:rPr lang="en-GB" sz="1800" b="1" i="1" dirty="0">
                <a:solidFill>
                  <a:srgbClr val="6C4BC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0"/>
                  </a:ext>
                </a:extLst>
              </a:rPr>
              <a:t>Code - part </a:t>
            </a:r>
            <a:r>
              <a:rPr lang="en-GB" sz="1800" b="1" i="1" dirty="0">
                <a:solidFill>
                  <a:srgbClr val="6C4BC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1"/>
                  </a:ext>
                </a:extLst>
              </a:rPr>
              <a:t>1:</a:t>
            </a:r>
            <a:endParaRPr sz="959" b="1" i="1" dirty="0">
              <a:solidFill>
                <a:srgbClr val="6C4BC1"/>
              </a:solidFill>
            </a:endParaRPr>
          </a:p>
          <a:p>
            <a:pPr marL="318151" lvl="0" indent="-309553" algn="l" rtl="0">
              <a:lnSpc>
                <a:spcPct val="110000"/>
              </a:lnSpc>
              <a:spcBef>
                <a:spcPts val="1300"/>
              </a:spcBef>
              <a:spcAft>
                <a:spcPts val="0"/>
              </a:spcAft>
              <a:buClr>
                <a:srgbClr val="6C4BC1"/>
              </a:buClr>
              <a:buSzPts val="1800"/>
              <a:buFont typeface="Helvetica Neue"/>
              <a:buChar char="•"/>
            </a:pPr>
            <a:r>
              <a:rPr lang="en-GB" sz="1750" b="1" dirty="0">
                <a:solidFill>
                  <a:srgbClr val="6C4BC1"/>
                </a:solidFill>
              </a:rPr>
              <a:t>Open</a:t>
            </a:r>
            <a:r>
              <a:rPr lang="en-GB" sz="1750" dirty="0"/>
              <a:t> the </a:t>
            </a:r>
            <a:r>
              <a:rPr lang="en-GB" sz="175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2"/>
                  </a:ext>
                </a:extLst>
              </a:rPr>
              <a:t>starter project</a:t>
            </a:r>
            <a:r>
              <a:rPr lang="en-GB" sz="1750" dirty="0"/>
              <a:t>: </a:t>
            </a:r>
            <a:r>
              <a:rPr lang="en-GB" sz="1750" u="sng" dirty="0">
                <a:solidFill>
                  <a:schemeClr val="hlink"/>
                </a:solidFill>
                <a:hlinkClick r:id="rId4"/>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3"/>
                  </a:ext>
                </a:extLst>
              </a:rPr>
              <a:t>mbit.io/us-</a:t>
            </a:r>
            <a:r>
              <a:rPr lang="en-GB" sz="1750" u="sng" dirty="0">
                <a:solidFill>
                  <a:schemeClr val="hlink"/>
                </a:solidFill>
                <a:hlinkClick r:id="rId4"/>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4"/>
                  </a:ext>
                </a:extLst>
              </a:rPr>
              <a:t>environment-pp</a:t>
            </a:r>
            <a:endParaRPr sz="1750" dirty="0"/>
          </a:p>
          <a:p>
            <a:pPr marL="318151" lvl="0" indent="-309553" algn="l" rtl="0">
              <a:lnSpc>
                <a:spcPct val="110000"/>
              </a:lnSpc>
              <a:spcBef>
                <a:spcPts val="1300"/>
              </a:spcBef>
              <a:spcAft>
                <a:spcPts val="0"/>
              </a:spcAft>
              <a:buClr>
                <a:srgbClr val="6C4BC1"/>
              </a:buClr>
              <a:buSzPts val="1800"/>
              <a:buFont typeface="Helvetica Neue"/>
              <a:buChar char="•"/>
            </a:pPr>
            <a:r>
              <a:rPr lang="en-GB" sz="1750" b="1" dirty="0">
                <a:solidFill>
                  <a:srgbClr val="6C4BC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5"/>
                  </a:ext>
                </a:extLst>
              </a:rPr>
              <a:t>Explain </a:t>
            </a:r>
            <a:r>
              <a:rPr lang="en-GB" sz="175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6"/>
                  </a:ext>
                </a:extLst>
              </a:rPr>
              <a:t>th</a:t>
            </a:r>
            <a:r>
              <a:rPr lang="en-GB" sz="1750" dirty="0"/>
              <a:t>at students have all the code blocks they </a:t>
            </a:r>
            <a:r>
              <a:rPr lang="en-GB" sz="175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7"/>
                  </a:ext>
                </a:extLst>
              </a:rPr>
              <a:t>need</a:t>
            </a:r>
            <a:r>
              <a:rPr lang="en-GB" sz="175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8"/>
                  </a:ext>
                </a:extLst>
              </a:rPr>
              <a:t> and explain </a:t>
            </a:r>
            <a:r>
              <a:rPr lang="en-GB" sz="1750" dirty="0"/>
              <a:t>that some of the code has already been built for them. </a:t>
            </a:r>
            <a:endParaRPr sz="1750" dirty="0"/>
          </a:p>
          <a:p>
            <a:pPr marL="318151" lvl="0" indent="-309553" algn="l" rtl="0">
              <a:lnSpc>
                <a:spcPct val="110000"/>
              </a:lnSpc>
              <a:spcBef>
                <a:spcPts val="1300"/>
              </a:spcBef>
              <a:spcAft>
                <a:spcPts val="0"/>
              </a:spcAft>
              <a:buClr>
                <a:srgbClr val="6C4BC1"/>
              </a:buClr>
              <a:buSzPts val="1800"/>
              <a:buFont typeface="Helvetica Neue"/>
              <a:buChar char="•"/>
            </a:pPr>
            <a:r>
              <a:rPr lang="en-GB" sz="1750" b="1" dirty="0">
                <a:solidFill>
                  <a:srgbClr val="6C4BC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9"/>
                  </a:ext>
                </a:extLst>
              </a:rPr>
              <a:t>Explain </a:t>
            </a:r>
            <a:r>
              <a:rPr lang="en-GB" sz="175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0"/>
                  </a:ext>
                </a:extLst>
              </a:rPr>
              <a:t>that they will be building their own environment data logger.</a:t>
            </a:r>
            <a:endParaRPr sz="1750" dirty="0"/>
          </a:p>
          <a:p>
            <a:pPr marL="318151" lvl="0" indent="-309553" algn="l" rtl="0">
              <a:lnSpc>
                <a:spcPct val="110000"/>
              </a:lnSpc>
              <a:spcBef>
                <a:spcPts val="1300"/>
              </a:spcBef>
              <a:spcAft>
                <a:spcPts val="0"/>
              </a:spcAft>
              <a:buClr>
                <a:srgbClr val="6C4BC1"/>
              </a:buClr>
              <a:buSzPts val="1800"/>
              <a:buFont typeface="Helvetica Neue"/>
              <a:buChar char="•"/>
            </a:pPr>
            <a:r>
              <a:rPr lang="en-GB" sz="1750" b="1" dirty="0">
                <a:solidFill>
                  <a:srgbClr val="6C4BC1"/>
                </a:solidFill>
              </a:rPr>
              <a:t>Use</a:t>
            </a:r>
            <a:r>
              <a:rPr lang="en-GB" sz="1750" dirty="0"/>
              <a:t> the ‘</a:t>
            </a:r>
            <a:r>
              <a:rPr lang="en-GB" sz="175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1"/>
                  </a:ext>
                </a:extLst>
              </a:rPr>
              <a:t>on button A</a:t>
            </a:r>
            <a:r>
              <a:rPr lang="en-GB" sz="175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2"/>
                  </a:ext>
                </a:extLst>
              </a:rPr>
              <a:t> pressed’ </a:t>
            </a:r>
            <a:r>
              <a:rPr lang="en-GB" sz="1750" dirty="0"/>
              <a:t>block to set logging to true and show a checkmark icon.</a:t>
            </a:r>
            <a:endParaRPr sz="1750" dirty="0"/>
          </a:p>
          <a:p>
            <a:pPr marL="318151" lvl="0" indent="-309553" algn="l" rtl="0">
              <a:lnSpc>
                <a:spcPct val="110000"/>
              </a:lnSpc>
              <a:spcBef>
                <a:spcPts val="1300"/>
              </a:spcBef>
              <a:spcAft>
                <a:spcPts val="0"/>
              </a:spcAft>
              <a:buClr>
                <a:srgbClr val="6C4BC1"/>
              </a:buClr>
              <a:buSzPts val="1800"/>
              <a:buFont typeface="Helvetica Neue"/>
              <a:buChar char="•"/>
            </a:pPr>
            <a:r>
              <a:rPr lang="en-GB" sz="1750" b="1" dirty="0">
                <a:solidFill>
                  <a:srgbClr val="6C4BC1"/>
                </a:solidFill>
              </a:rPr>
              <a:t>Use</a:t>
            </a:r>
            <a:r>
              <a:rPr lang="en-GB" sz="1750" dirty="0"/>
              <a:t> the ‘</a:t>
            </a:r>
            <a:r>
              <a:rPr lang="en-GB" sz="175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3"/>
                  </a:ext>
                </a:extLst>
              </a:rPr>
              <a:t>on button B pressed</a:t>
            </a:r>
            <a:r>
              <a:rPr lang="en-GB" sz="1750" dirty="0"/>
              <a:t>’ block to set logging to false and show </a:t>
            </a:r>
            <a:r>
              <a:rPr lang="en-GB" sz="175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4"/>
                  </a:ext>
                </a:extLst>
              </a:rPr>
              <a:t>a</a:t>
            </a:r>
            <a:r>
              <a:rPr lang="en-GB" sz="1750" dirty="0"/>
              <a:t>n X icon.</a:t>
            </a:r>
            <a:endParaRPr sz="1750" dirty="0"/>
          </a:p>
          <a:p>
            <a:pPr marL="318151" lvl="0" indent="-309553" algn="l" rtl="0">
              <a:lnSpc>
                <a:spcPct val="110000"/>
              </a:lnSpc>
              <a:spcBef>
                <a:spcPts val="1300"/>
              </a:spcBef>
              <a:spcAft>
                <a:spcPts val="0"/>
              </a:spcAft>
              <a:buClr>
                <a:srgbClr val="6C4BC1"/>
              </a:buClr>
              <a:buSzPts val="1800"/>
              <a:buFont typeface="Helvetica Neue"/>
              <a:buChar char="•"/>
            </a:pPr>
            <a:r>
              <a:rPr lang="en-GB" sz="1750" b="1" dirty="0">
                <a:solidFill>
                  <a:srgbClr val="6C4BC1"/>
                </a:solidFill>
              </a:rPr>
              <a:t>Make sure</a:t>
            </a:r>
            <a:r>
              <a:rPr lang="en-GB" sz="175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5"/>
                  </a:ext>
                </a:extLst>
              </a:rPr>
              <a:t> student</a:t>
            </a:r>
            <a:r>
              <a:rPr lang="en-GB" sz="1750" dirty="0"/>
              <a:t> code looks like:</a:t>
            </a:r>
            <a:endParaRPr sz="1750" dirty="0"/>
          </a:p>
          <a:p>
            <a:pPr marL="0" lvl="0" indent="0" algn="l" rtl="0">
              <a:lnSpc>
                <a:spcPct val="110000"/>
              </a:lnSpc>
              <a:spcBef>
                <a:spcPts val="1300"/>
              </a:spcBef>
              <a:spcAft>
                <a:spcPts val="0"/>
              </a:spcAft>
              <a:buSzPts val="1800"/>
              <a:buNone/>
            </a:pPr>
            <a:endParaRPr sz="1800" dirty="0"/>
          </a:p>
        </p:txBody>
      </p:sp>
      <p:sp>
        <p:nvSpPr>
          <p:cNvPr id="316" name="Google Shape;316;g3669771b81a_0_211"/>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Medium 🌶️🌶️ Student Activity S</a:t>
            </a:r>
            <a:r>
              <a:rPr lang="en-GB" sz="2600">
                <a:solidFill>
                  <a:srgbClr val="6C4BC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6"/>
                  </a:ext>
                </a:extLst>
              </a:rPr>
              <a:t>teps</a:t>
            </a:r>
            <a:r>
              <a:rPr lang="en-GB" sz="2600">
                <a:solidFill>
                  <a:srgbClr val="6C4BC1"/>
                </a:solidFill>
              </a:rPr>
              <a:t> 1</a:t>
            </a:r>
            <a:endParaRPr sz="2600">
              <a:solidFill>
                <a:srgbClr val="6C4BC1"/>
              </a:solidFill>
            </a:endParaRPr>
          </a:p>
        </p:txBody>
      </p:sp>
      <p:sp>
        <p:nvSpPr>
          <p:cNvPr id="317" name="Google Shape;317;g3669771b81a_0_21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21</a:t>
            </a:fld>
            <a:endParaRPr/>
          </a:p>
        </p:txBody>
      </p:sp>
      <p:sp>
        <p:nvSpPr>
          <p:cNvPr id="318" name="Google Shape;318;g3669771b81a_0_211"/>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Medium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Spicy</a:t>
            </a:r>
            <a:endParaRPr sz="1150" b="0" i="0" u="none" strike="noStrike" cap="none">
              <a:solidFill>
                <a:srgbClr val="888888"/>
              </a:solidFill>
              <a:latin typeface="Helvetica Neue"/>
              <a:ea typeface="Helvetica Neue"/>
              <a:cs typeface="Helvetica Neue"/>
              <a:sym typeface="Helvetica Neue"/>
            </a:endParaRPr>
          </a:p>
        </p:txBody>
      </p:sp>
      <p:pic>
        <p:nvPicPr>
          <p:cNvPr id="319" name="Google Shape;319;g3669771b81a_0_211" descr="Illustration of educator in front of empty whiteboard used to signal teacher-led activities on this page" title="black female teacher image.png"/>
          <p:cNvPicPr preferRelativeResize="0"/>
          <p:nvPr/>
        </p:nvPicPr>
        <p:blipFill rotWithShape="1">
          <a:blip r:embed="rId5">
            <a:alphaModFix/>
          </a:blip>
          <a:srcRect/>
          <a:stretch/>
        </p:blipFill>
        <p:spPr>
          <a:xfrm>
            <a:off x="8193400" y="379637"/>
            <a:ext cx="1428350" cy="1191276"/>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g3669771b81a_0_228"/>
          <p:cNvSpPr txBox="1">
            <a:spLocks noGrp="1"/>
          </p:cNvSpPr>
          <p:nvPr>
            <p:ph type="title"/>
          </p:nvPr>
        </p:nvSpPr>
        <p:spPr>
          <a:xfrm>
            <a:off x="681012" y="445998"/>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Medium 🌶️🌶️ Student Activity S</a:t>
            </a:r>
            <a:r>
              <a:rPr lang="en-GB" sz="2600">
                <a:solidFill>
                  <a:srgbClr val="6C4BC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7"/>
                  </a:ext>
                </a:extLst>
              </a:rPr>
              <a:t>teps</a:t>
            </a:r>
            <a:r>
              <a:rPr lang="en-GB" sz="2600">
                <a:solidFill>
                  <a:srgbClr val="6C4BC1"/>
                </a:solidFill>
              </a:rPr>
              <a:t> 2</a:t>
            </a:r>
            <a:endParaRPr sz="2600">
              <a:solidFill>
                <a:srgbClr val="6C4BC1"/>
              </a:solidFill>
            </a:endParaRPr>
          </a:p>
        </p:txBody>
      </p:sp>
      <p:sp>
        <p:nvSpPr>
          <p:cNvPr id="325" name="Google Shape;325;g3669771b81a_0_228"/>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22</a:t>
            </a:fld>
            <a:endParaRPr/>
          </a:p>
        </p:txBody>
      </p:sp>
      <p:sp>
        <p:nvSpPr>
          <p:cNvPr id="326" name="Google Shape;326;g3669771b81a_0_228"/>
          <p:cNvSpPr txBox="1">
            <a:spLocks noGrp="1"/>
          </p:cNvSpPr>
          <p:nvPr>
            <p:ph type="body" idx="1"/>
          </p:nvPr>
        </p:nvSpPr>
        <p:spPr>
          <a:xfrm>
            <a:off x="681000" y="1357388"/>
            <a:ext cx="8710800" cy="4694400"/>
          </a:xfrm>
          <a:prstGeom prst="rect">
            <a:avLst/>
          </a:prstGeom>
          <a:noFill/>
          <a:ln>
            <a:noFill/>
          </a:ln>
        </p:spPr>
        <p:txBody>
          <a:bodyPr spcFirstLastPara="1" wrap="square" lIns="91425" tIns="45700" rIns="91425" bIns="45700" anchor="t" anchorCtr="0">
            <a:normAutofit fontScale="92500" lnSpcReduction="20000"/>
          </a:bodyPr>
          <a:lstStyle/>
          <a:p>
            <a:pPr marL="0" lvl="0" indent="0" algn="l" rtl="0">
              <a:lnSpc>
                <a:spcPct val="110000"/>
              </a:lnSpc>
              <a:spcBef>
                <a:spcPts val="1300"/>
              </a:spcBef>
              <a:spcAft>
                <a:spcPts val="0"/>
              </a:spcAft>
              <a:buSzPct val="100000"/>
              <a:buNone/>
            </a:pPr>
            <a:r>
              <a:rPr lang="en-GB" sz="1800" b="1" i="1" dirty="0">
                <a:solidFill>
                  <a:srgbClr val="6C4BC1"/>
                </a:solidFill>
              </a:rPr>
              <a:t>Build the </a:t>
            </a:r>
            <a:r>
              <a:rPr lang="en-GB" sz="1800" b="1" i="1" dirty="0">
                <a:solidFill>
                  <a:srgbClr val="6C4BC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8"/>
                  </a:ext>
                </a:extLst>
              </a:rPr>
              <a:t>Code - part </a:t>
            </a:r>
            <a:r>
              <a:rPr lang="en-GB" sz="1800" b="1" i="1" dirty="0">
                <a:solidFill>
                  <a:srgbClr val="6C4BC1"/>
                </a:solidFill>
              </a:rPr>
              <a:t>2: </a:t>
            </a:r>
            <a:endParaRPr sz="1800" dirty="0"/>
          </a:p>
          <a:p>
            <a:pPr marL="318151" lvl="0" indent="-306854" algn="l" rtl="0">
              <a:lnSpc>
                <a:spcPct val="110000"/>
              </a:lnSpc>
              <a:spcBef>
                <a:spcPts val="1300"/>
              </a:spcBef>
              <a:spcAft>
                <a:spcPts val="0"/>
              </a:spcAft>
              <a:buClr>
                <a:srgbClr val="6C4BC1"/>
              </a:buClr>
              <a:buSzPct val="105555"/>
              <a:buFont typeface="Helvetica Neue"/>
              <a:buChar char="•"/>
            </a:pPr>
            <a:r>
              <a:rPr lang="en-GB" sz="1800" b="1" dirty="0">
                <a:solidFill>
                  <a:srgbClr val="6C4BC1"/>
                </a:solidFill>
              </a:rPr>
              <a:t>Use</a:t>
            </a:r>
            <a:r>
              <a:rPr lang="en-GB" sz="1800" dirty="0"/>
              <a:t> the ‘</a:t>
            </a:r>
            <a:r>
              <a:rPr lang="en-GB"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9"/>
                  </a:ext>
                </a:extLst>
              </a:rPr>
              <a:t>on button A + B’ </a:t>
            </a:r>
            <a:r>
              <a:rPr lang="en-GB" sz="1800" dirty="0"/>
              <a:t>block to delete the log and show a skull icon indicating data has been deleted.</a:t>
            </a:r>
            <a:endParaRPr sz="1800" dirty="0"/>
          </a:p>
          <a:p>
            <a:pPr marL="318151" lvl="0" indent="-306854" algn="l" rtl="0">
              <a:lnSpc>
                <a:spcPct val="110000"/>
              </a:lnSpc>
              <a:spcBef>
                <a:spcPts val="1300"/>
              </a:spcBef>
              <a:spcAft>
                <a:spcPts val="0"/>
              </a:spcAft>
              <a:buClr>
                <a:srgbClr val="6C4BC1"/>
              </a:buClr>
              <a:buSzPct val="105555"/>
              <a:buFont typeface="Helvetica Neue"/>
              <a:buChar char="•"/>
            </a:pPr>
            <a:r>
              <a:rPr lang="en-GB" sz="1800" b="1" dirty="0">
                <a:solidFill>
                  <a:srgbClr val="6C4BC1"/>
                </a:solidFill>
              </a:rPr>
              <a:t>Use</a:t>
            </a:r>
            <a:r>
              <a:rPr lang="en-GB" sz="1800" dirty="0"/>
              <a:t> the ‘</a:t>
            </a:r>
            <a:r>
              <a:rPr lang="en-GB"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0"/>
                  </a:ext>
                </a:extLst>
              </a:rPr>
              <a:t>set columns</a:t>
            </a:r>
            <a:r>
              <a:rPr lang="en-GB" sz="1800" dirty="0"/>
              <a:t>’ block to ensure the </a:t>
            </a:r>
            <a:r>
              <a:rPr lang="en-GB" sz="1800" dirty="0" err="1"/>
              <a:t>micro:bit</a:t>
            </a:r>
            <a:r>
              <a:rPr lang="en-GB" sz="1800" dirty="0"/>
              <a:t> adds the column headings “</a:t>
            </a:r>
            <a:r>
              <a:rPr lang="en-GB"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1"/>
                  </a:ext>
                </a:extLst>
              </a:rPr>
              <a:t>temperature” and “light” </a:t>
            </a:r>
            <a:r>
              <a:rPr lang="en-GB" sz="1800" dirty="0"/>
              <a:t>to your new data table.  </a:t>
            </a:r>
            <a:endParaRPr sz="1800" dirty="0"/>
          </a:p>
          <a:p>
            <a:pPr marL="318151" lvl="0" indent="-306854" algn="l" rtl="0">
              <a:lnSpc>
                <a:spcPct val="110000"/>
              </a:lnSpc>
              <a:spcBef>
                <a:spcPts val="1300"/>
              </a:spcBef>
              <a:spcAft>
                <a:spcPts val="0"/>
              </a:spcAft>
              <a:buClr>
                <a:srgbClr val="6C4BC1"/>
              </a:buClr>
              <a:buSzPct val="105555"/>
              <a:buFont typeface="Helvetica Neue"/>
              <a:buChar char="•"/>
            </a:pPr>
            <a:r>
              <a:rPr lang="en-GB" sz="1800" b="1" dirty="0">
                <a:solidFill>
                  <a:srgbClr val="6C4BC1"/>
                </a:solidFill>
              </a:rPr>
              <a:t>Make sure</a:t>
            </a:r>
            <a:r>
              <a:rPr lang="en-GB"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2"/>
                  </a:ext>
                </a:extLst>
              </a:rPr>
              <a:t> student code looks like</a:t>
            </a:r>
            <a:r>
              <a:rPr lang="en-GB" sz="1800" dirty="0"/>
              <a:t>: </a:t>
            </a:r>
            <a:endParaRPr sz="1800" dirty="0"/>
          </a:p>
          <a:p>
            <a:pPr marL="0" lvl="0" indent="0" algn="l" rtl="0">
              <a:lnSpc>
                <a:spcPct val="110000"/>
              </a:lnSpc>
              <a:spcBef>
                <a:spcPts val="1300"/>
              </a:spcBef>
              <a:spcAft>
                <a:spcPts val="0"/>
              </a:spcAft>
              <a:buSzPct val="100000"/>
              <a:buNone/>
            </a:pPr>
            <a:endParaRPr sz="1800" dirty="0"/>
          </a:p>
          <a:p>
            <a:pPr marL="0" lvl="0" indent="0" algn="l" rtl="0">
              <a:lnSpc>
                <a:spcPct val="110000"/>
              </a:lnSpc>
              <a:spcBef>
                <a:spcPts val="1300"/>
              </a:spcBef>
              <a:spcAft>
                <a:spcPts val="0"/>
              </a:spcAft>
              <a:buSzPct val="100000"/>
              <a:buNone/>
            </a:pPr>
            <a:endParaRPr sz="1800" dirty="0"/>
          </a:p>
          <a:p>
            <a:pPr marL="0" lvl="0" indent="0" algn="l" rtl="0">
              <a:lnSpc>
                <a:spcPct val="110000"/>
              </a:lnSpc>
              <a:spcBef>
                <a:spcPts val="1300"/>
              </a:spcBef>
              <a:spcAft>
                <a:spcPts val="0"/>
              </a:spcAft>
              <a:buSzPct val="100000"/>
              <a:buNone/>
            </a:pPr>
            <a:endParaRPr sz="1800" dirty="0"/>
          </a:p>
          <a:p>
            <a:pPr marL="0" lvl="0" indent="0" algn="l" rtl="0">
              <a:lnSpc>
                <a:spcPct val="110000"/>
              </a:lnSpc>
              <a:spcBef>
                <a:spcPts val="1300"/>
              </a:spcBef>
              <a:spcAft>
                <a:spcPts val="0"/>
              </a:spcAft>
              <a:buSzPct val="100000"/>
              <a:buNone/>
            </a:pPr>
            <a:endParaRPr sz="1800" dirty="0"/>
          </a:p>
          <a:p>
            <a:pPr marL="457200" lvl="0" indent="0" algn="l" rtl="0">
              <a:lnSpc>
                <a:spcPct val="110000"/>
              </a:lnSpc>
              <a:spcBef>
                <a:spcPts val="1300"/>
              </a:spcBef>
              <a:spcAft>
                <a:spcPts val="0"/>
              </a:spcAft>
              <a:buNone/>
            </a:pPr>
            <a:endParaRPr sz="1800" b="1" dirty="0">
              <a:solidFill>
                <a:srgbClr val="6C4BC1"/>
              </a:solidFill>
            </a:endParaRPr>
          </a:p>
          <a:p>
            <a:pPr marL="318151" lvl="0" indent="-306854" algn="l" rtl="0">
              <a:lnSpc>
                <a:spcPct val="110000"/>
              </a:lnSpc>
              <a:spcBef>
                <a:spcPts val="1300"/>
              </a:spcBef>
              <a:spcAft>
                <a:spcPts val="0"/>
              </a:spcAft>
              <a:buClr>
                <a:srgbClr val="6C4BC1"/>
              </a:buClr>
              <a:buSzPct val="105555"/>
              <a:buFont typeface="Helvetica Neue"/>
              <a:buChar char="•"/>
            </a:pPr>
            <a:r>
              <a:rPr lang="en-GB" sz="1800" b="1" dirty="0">
                <a:solidFill>
                  <a:srgbClr val="6C4BC1"/>
                </a:solidFill>
              </a:rPr>
              <a:t>Test</a:t>
            </a:r>
            <a:r>
              <a:rPr lang="en-GB" sz="1800" dirty="0"/>
              <a:t> their code using the simulator and then </a:t>
            </a:r>
            <a:r>
              <a:rPr lang="en-GB" sz="1800" b="1" dirty="0">
                <a:solidFill>
                  <a:srgbClr val="6C4BC1"/>
                </a:solidFill>
              </a:rPr>
              <a:t>download</a:t>
            </a:r>
            <a:r>
              <a:rPr lang="en-GB" sz="1800" dirty="0"/>
              <a:t> the code to their </a:t>
            </a:r>
            <a:r>
              <a:rPr lang="en-GB" sz="1800" dirty="0" err="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3"/>
                  </a:ext>
                </a:extLst>
              </a:rPr>
              <a:t>micro:bit</a:t>
            </a:r>
            <a:r>
              <a:rPr lang="en-GB" sz="1800" dirty="0"/>
              <a:t>.</a:t>
            </a:r>
            <a:endParaRPr sz="1800" dirty="0"/>
          </a:p>
        </p:txBody>
      </p:sp>
      <p:sp>
        <p:nvSpPr>
          <p:cNvPr id="327" name="Google Shape;327;g3669771b81a_0_228"/>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Medium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Spicy</a:t>
            </a:r>
            <a:endParaRPr sz="1150" b="0" i="0" u="none" strike="noStrike" cap="none">
              <a:solidFill>
                <a:srgbClr val="888888"/>
              </a:solidFill>
              <a:latin typeface="Helvetica Neue"/>
              <a:ea typeface="Helvetica Neue"/>
              <a:cs typeface="Helvetica Neue"/>
              <a:sym typeface="Helvetica Neue"/>
            </a:endParaRPr>
          </a:p>
        </p:txBody>
      </p:sp>
      <p:pic>
        <p:nvPicPr>
          <p:cNvPr id="328" name="Google Shape;328;g3669771b81a_0_228" descr="Illustration of educator in front of empty whiteboard used to signal teacher-led activities on this page" title="black female teacher image.png"/>
          <p:cNvPicPr preferRelativeResize="0"/>
          <p:nvPr/>
        </p:nvPicPr>
        <p:blipFill rotWithShape="1">
          <a:blip r:embed="rId3">
            <a:alphaModFix/>
          </a:blip>
          <a:srcRect/>
          <a:stretch/>
        </p:blipFill>
        <p:spPr>
          <a:xfrm>
            <a:off x="8193400" y="455837"/>
            <a:ext cx="1428350" cy="1191276"/>
          </a:xfrm>
          <a:prstGeom prst="rect">
            <a:avLst/>
          </a:prstGeom>
          <a:noFill/>
          <a:ln>
            <a:noFill/>
          </a:ln>
        </p:spPr>
      </p:pic>
      <p:pic>
        <p:nvPicPr>
          <p:cNvPr id="329" name="Google Shape;329;g3669771b81a_0_228" descr="An on button A+B pressed block, containing a show icon skull block, a delete log block and a set columns &quot;temperature&quot; and &quot;light&quot; block. " title="aplusb.png"/>
          <p:cNvPicPr preferRelativeResize="0"/>
          <p:nvPr/>
        </p:nvPicPr>
        <p:blipFill>
          <a:blip r:embed="rId4">
            <a:alphaModFix/>
          </a:blip>
          <a:stretch>
            <a:fillRect/>
          </a:stretch>
        </p:blipFill>
        <p:spPr>
          <a:xfrm>
            <a:off x="4683660" y="3072865"/>
            <a:ext cx="2559226" cy="255069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g3669771b81a_0_219"/>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Medium 🌶️🌶️ Student A</a:t>
            </a:r>
            <a:r>
              <a:rPr lang="en-GB" sz="2600">
                <a:solidFill>
                  <a:srgbClr val="6C4BC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4"/>
                  </a:ext>
                </a:extLst>
              </a:rPr>
              <a:t>ctivity Steps</a:t>
            </a:r>
            <a:r>
              <a:rPr lang="en-GB" sz="2600">
                <a:solidFill>
                  <a:srgbClr val="6C4BC1"/>
                </a:solidFill>
              </a:rPr>
              <a:t> 3</a:t>
            </a:r>
            <a:endParaRPr sz="2600">
              <a:solidFill>
                <a:srgbClr val="6C4BC1"/>
              </a:solidFill>
            </a:endParaRPr>
          </a:p>
        </p:txBody>
      </p:sp>
      <p:sp>
        <p:nvSpPr>
          <p:cNvPr id="335" name="Google Shape;335;g3669771b81a_0_219"/>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23</a:t>
            </a:fld>
            <a:endParaRPr/>
          </a:p>
        </p:txBody>
      </p:sp>
      <p:sp>
        <p:nvSpPr>
          <p:cNvPr id="336" name="Google Shape;336;g3669771b81a_0_219"/>
          <p:cNvSpPr txBox="1">
            <a:spLocks noGrp="1"/>
          </p:cNvSpPr>
          <p:nvPr>
            <p:ph type="body" idx="1"/>
          </p:nvPr>
        </p:nvSpPr>
        <p:spPr>
          <a:xfrm>
            <a:off x="681025" y="1496748"/>
            <a:ext cx="8710800" cy="3990600"/>
          </a:xfrm>
          <a:prstGeom prst="rect">
            <a:avLst/>
          </a:prstGeom>
          <a:noFill/>
          <a:ln>
            <a:noFill/>
          </a:ln>
        </p:spPr>
        <p:txBody>
          <a:bodyPr spcFirstLastPara="1" wrap="square" lIns="91425" tIns="45700" rIns="91425" bIns="45700" anchor="t" anchorCtr="0">
            <a:normAutofit/>
          </a:bodyPr>
          <a:lstStyle/>
          <a:p>
            <a:pPr marL="0" lvl="0" indent="0" algn="l" rtl="0">
              <a:lnSpc>
                <a:spcPct val="110000"/>
              </a:lnSpc>
              <a:spcBef>
                <a:spcPts val="1300"/>
              </a:spcBef>
              <a:spcAft>
                <a:spcPts val="0"/>
              </a:spcAft>
              <a:buSzPts val="1800"/>
              <a:buNone/>
            </a:pPr>
            <a:r>
              <a:rPr lang="en-GB" sz="1800" b="1" i="1" dirty="0">
                <a:solidFill>
                  <a:srgbClr val="6C4BC1"/>
                </a:solidFill>
              </a:rPr>
              <a:t>Use Your </a:t>
            </a:r>
            <a:r>
              <a:rPr lang="en-GB" sz="1800" b="1" i="1" dirty="0" err="1">
                <a:solidFill>
                  <a:srgbClr val="6C4BC1"/>
                </a:solidFill>
              </a:rPr>
              <a:t>micro:bit</a:t>
            </a:r>
            <a:r>
              <a:rPr lang="en-GB" sz="1800" b="1" i="1" dirty="0">
                <a:solidFill>
                  <a:srgbClr val="6C4BC1"/>
                </a:solidFill>
              </a:rPr>
              <a:t> to Collect Data:</a:t>
            </a:r>
            <a:endParaRPr sz="1800" b="1" i="1" dirty="0">
              <a:solidFill>
                <a:srgbClr val="6C4BC1"/>
              </a:solidFill>
            </a:endParaRPr>
          </a:p>
          <a:p>
            <a:pPr marL="457200" lvl="0" indent="-342900" algn="l" rtl="0">
              <a:lnSpc>
                <a:spcPct val="110000"/>
              </a:lnSpc>
              <a:spcBef>
                <a:spcPts val="1000"/>
              </a:spcBef>
              <a:spcAft>
                <a:spcPts val="0"/>
              </a:spcAft>
              <a:buClr>
                <a:srgbClr val="6C4BC1"/>
              </a:buClr>
              <a:buSzPts val="1800"/>
              <a:buFont typeface="Helvetica Neue"/>
              <a:buChar char="•"/>
            </a:pPr>
            <a:r>
              <a:rPr lang="en-GB" sz="1800" b="1" dirty="0">
                <a:solidFill>
                  <a:srgbClr val="6C4BC1"/>
                </a:solidFill>
              </a:rPr>
              <a:t>Unplug</a:t>
            </a:r>
            <a:r>
              <a:rPr lang="en-GB" sz="1800" b="1" dirty="0"/>
              <a:t> </a:t>
            </a:r>
            <a:r>
              <a:rPr lang="en-GB" sz="1800" dirty="0"/>
              <a:t>the </a:t>
            </a:r>
            <a:r>
              <a:rPr lang="en-GB" sz="1800" dirty="0" err="1"/>
              <a:t>micro:bit</a:t>
            </a:r>
            <a:r>
              <a:rPr lang="en-GB" sz="1800" dirty="0"/>
              <a:t> and </a:t>
            </a:r>
            <a:r>
              <a:rPr lang="en-GB" sz="1800" b="1" dirty="0">
                <a:solidFill>
                  <a:srgbClr val="6C4BC1"/>
                </a:solidFill>
              </a:rPr>
              <a:t>connect</a:t>
            </a:r>
            <a:r>
              <a:rPr lang="en-GB" sz="1800" dirty="0"/>
              <a:t> the battery pack.  </a:t>
            </a:r>
            <a:endParaRPr sz="1800" dirty="0"/>
          </a:p>
          <a:p>
            <a:pPr marL="457200" lvl="0" indent="-342900" algn="l" rtl="0">
              <a:lnSpc>
                <a:spcPct val="110000"/>
              </a:lnSpc>
              <a:spcBef>
                <a:spcPts val="1000"/>
              </a:spcBef>
              <a:spcAft>
                <a:spcPts val="0"/>
              </a:spcAft>
              <a:buClr>
                <a:srgbClr val="6C4BC1"/>
              </a:buClr>
              <a:buSzPts val="1800"/>
              <a:buFont typeface="Helvetica Neue"/>
              <a:buChar char="•"/>
            </a:pPr>
            <a:r>
              <a:rPr lang="en-GB" sz="1800" b="1" dirty="0">
                <a:solidFill>
                  <a:srgbClr val="6C4BC1"/>
                </a:solidFill>
              </a:rPr>
              <a:t>Place</a:t>
            </a:r>
            <a:r>
              <a:rPr lang="en-GB" sz="1800" b="1" dirty="0"/>
              <a:t> </a:t>
            </a:r>
            <a:r>
              <a:rPr lang="en-GB" sz="1800" dirty="0"/>
              <a:t>your </a:t>
            </a:r>
            <a:r>
              <a:rPr lang="en-GB" sz="1800" dirty="0" err="1"/>
              <a:t>micro:bit</a:t>
            </a:r>
            <a:r>
              <a:rPr lang="en-GB" sz="1800" dirty="0"/>
              <a:t> in the predetermined observation area. </a:t>
            </a:r>
            <a:endParaRPr sz="1800" dirty="0"/>
          </a:p>
          <a:p>
            <a:pPr marL="457200" lvl="0" indent="-342900" algn="l" rtl="0">
              <a:lnSpc>
                <a:spcPct val="110000"/>
              </a:lnSpc>
              <a:spcBef>
                <a:spcPts val="1000"/>
              </a:spcBef>
              <a:spcAft>
                <a:spcPts val="0"/>
              </a:spcAft>
              <a:buClr>
                <a:srgbClr val="6C4BC1"/>
              </a:buClr>
              <a:buSzPts val="1800"/>
              <a:buFont typeface="Helvetica Neue"/>
              <a:buChar char="•"/>
            </a:pPr>
            <a:r>
              <a:rPr lang="en-GB" sz="1800" b="1" dirty="0">
                <a:solidFill>
                  <a:srgbClr val="6C4BC1"/>
                </a:solidFill>
              </a:rPr>
              <a:t>Start </a:t>
            </a:r>
            <a:r>
              <a:rPr lang="en-GB" sz="1800" b="1" dirty="0">
                <a:solidFill>
                  <a:srgbClr val="6C4BC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5"/>
                  </a:ext>
                </a:extLst>
              </a:rPr>
              <a:t>data logging</a:t>
            </a:r>
            <a:r>
              <a:rPr lang="en-GB" sz="1800" b="1" dirty="0"/>
              <a:t> </a:t>
            </a:r>
            <a:r>
              <a:rPr lang="en-GB" sz="1800" dirty="0"/>
              <a:t>by pressing button A. Leave the </a:t>
            </a:r>
            <a:r>
              <a:rPr lang="en-GB" sz="1800" dirty="0" err="1"/>
              <a:t>micro:bit</a:t>
            </a:r>
            <a:r>
              <a:rPr lang="en-GB" sz="1800" dirty="0"/>
              <a:t> logging for a period of time. </a:t>
            </a:r>
            <a:endParaRPr sz="1800" dirty="0"/>
          </a:p>
          <a:p>
            <a:pPr marL="457200" lvl="0" indent="-342900" algn="l" rtl="0">
              <a:lnSpc>
                <a:spcPct val="110000"/>
              </a:lnSpc>
              <a:spcBef>
                <a:spcPts val="1000"/>
              </a:spcBef>
              <a:spcAft>
                <a:spcPts val="0"/>
              </a:spcAft>
              <a:buClr>
                <a:srgbClr val="6C4BC1"/>
              </a:buClr>
              <a:buSzPts val="1800"/>
              <a:buFont typeface="Helvetica Neue"/>
              <a:buChar char="•"/>
            </a:pPr>
            <a:r>
              <a:rPr lang="en-GB" sz="1800" b="1" dirty="0">
                <a:solidFill>
                  <a:srgbClr val="6C4BC1"/>
                </a:solidFill>
              </a:rPr>
              <a:t>Return to the </a:t>
            </a:r>
            <a:r>
              <a:rPr lang="en-GB" sz="1800" b="1" dirty="0" err="1">
                <a:solidFill>
                  <a:srgbClr val="6C4BC1"/>
                </a:solidFill>
              </a:rPr>
              <a:t>micro:bit</a:t>
            </a:r>
            <a:r>
              <a:rPr lang="en-GB" sz="1800" dirty="0"/>
              <a:t> and press button B to stop logging. </a:t>
            </a:r>
            <a:endParaRPr sz="1800" dirty="0"/>
          </a:p>
          <a:p>
            <a:pPr marL="457200" lvl="0" indent="-342900" algn="l" rtl="0">
              <a:lnSpc>
                <a:spcPct val="110000"/>
              </a:lnSpc>
              <a:spcBef>
                <a:spcPts val="1000"/>
              </a:spcBef>
              <a:spcAft>
                <a:spcPts val="1000"/>
              </a:spcAft>
              <a:buClr>
                <a:srgbClr val="6C4BC1"/>
              </a:buClr>
              <a:buSzPts val="1800"/>
              <a:buFont typeface="Helvetica Neue"/>
              <a:buChar char="•"/>
            </a:pPr>
            <a:r>
              <a:rPr lang="en-GB" sz="1800" b="1" dirty="0">
                <a:solidFill>
                  <a:srgbClr val="6C4BC1"/>
                </a:solidFill>
              </a:rPr>
              <a:t>Disconnect </a:t>
            </a:r>
            <a:r>
              <a:rPr lang="en-GB" sz="1800" dirty="0"/>
              <a:t>the battery pack and</a:t>
            </a:r>
            <a:r>
              <a:rPr lang="en-GB" sz="1800" b="1" dirty="0">
                <a:solidFill>
                  <a:srgbClr val="6C4BC1"/>
                </a:solidFill>
              </a:rPr>
              <a:t> plug </a:t>
            </a:r>
            <a:r>
              <a:rPr lang="en-GB" sz="1800" dirty="0"/>
              <a:t>the </a:t>
            </a:r>
            <a:r>
              <a:rPr lang="en-GB" sz="1800" dirty="0" err="1"/>
              <a:t>micro:bit</a:t>
            </a:r>
            <a:r>
              <a:rPr lang="en-GB" sz="1800" dirty="0"/>
              <a:t> back into a computer.</a:t>
            </a:r>
            <a:endParaRPr sz="1800" b="1" dirty="0">
              <a:solidFill>
                <a:srgbClr val="6C4BC1"/>
              </a:solidFill>
            </a:endParaRPr>
          </a:p>
        </p:txBody>
      </p:sp>
      <p:sp>
        <p:nvSpPr>
          <p:cNvPr id="337" name="Google Shape;337;g3669771b81a_0_219"/>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Medium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Spicy</a:t>
            </a:r>
            <a:endParaRPr sz="1150" b="0" i="0" u="none" strike="noStrike" cap="none">
              <a:solidFill>
                <a:srgbClr val="888888"/>
              </a:solidFill>
              <a:latin typeface="Helvetica Neue"/>
              <a:ea typeface="Helvetica Neue"/>
              <a:cs typeface="Helvetica Neue"/>
              <a:sym typeface="Helvetica Neue"/>
            </a:endParaRPr>
          </a:p>
        </p:txBody>
      </p:sp>
      <p:pic>
        <p:nvPicPr>
          <p:cNvPr id="338" name="Google Shape;338;g3669771b81a_0_219" descr="Illustration of educator in front of empty whiteboard used to signal teacher-led activities on this page" title="black female teacher image.png"/>
          <p:cNvPicPr preferRelativeResize="0"/>
          <p:nvPr/>
        </p:nvPicPr>
        <p:blipFill rotWithShape="1">
          <a:blip r:embed="rId3">
            <a:alphaModFix/>
          </a:blip>
          <a:srcRect/>
          <a:stretch/>
        </p:blipFill>
        <p:spPr>
          <a:xfrm>
            <a:off x="8142600" y="519337"/>
            <a:ext cx="1428350" cy="1191276"/>
          </a:xfrm>
          <a:prstGeom prst="rect">
            <a:avLst/>
          </a:prstGeom>
          <a:noFill/>
          <a:ln>
            <a:noFill/>
          </a:ln>
        </p:spPr>
      </p:pic>
      <p:sp>
        <p:nvSpPr>
          <p:cNvPr id="339" name="Google Shape;339;g3669771b81a_0_219"/>
          <p:cNvSpPr/>
          <p:nvPr/>
        </p:nvSpPr>
        <p:spPr>
          <a:xfrm>
            <a:off x="681025" y="5617125"/>
            <a:ext cx="8349000" cy="654000"/>
          </a:xfrm>
          <a:prstGeom prst="roundRect">
            <a:avLst>
              <a:gd name="adj" fmla="val 16667"/>
            </a:avLst>
          </a:prstGeom>
          <a:solidFill>
            <a:schemeClr val="lt1"/>
          </a:solidFill>
          <a:ln w="19050" cap="flat" cmpd="sng">
            <a:solidFill>
              <a:srgbClr val="6C4BC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10000"/>
              </a:lnSpc>
              <a:spcBef>
                <a:spcPts val="1300"/>
              </a:spcBef>
              <a:spcAft>
                <a:spcPts val="1200"/>
              </a:spcAft>
              <a:buClr>
                <a:srgbClr val="000000"/>
              </a:buClr>
              <a:buSzPts val="1800"/>
              <a:buFont typeface="Arial"/>
              <a:buNone/>
            </a:pPr>
            <a:r>
              <a:rPr lang="en-GB" sz="1650" b="1" i="0" u="none" strike="noStrike" cap="none" dirty="0">
                <a:solidFill>
                  <a:srgbClr val="6C4BC1"/>
                </a:solidFill>
                <a:latin typeface="Helvetica Neue"/>
                <a:ea typeface="Helvetica Neue"/>
                <a:cs typeface="Helvetica Neue"/>
                <a:sym typeface="Helvetica Neue"/>
              </a:rPr>
              <a:t>Pro</a:t>
            </a:r>
            <a:r>
              <a:rPr lang="en-GB" sz="1650" b="1" i="0" u="none" strike="noStrike" cap="none" dirty="0">
                <a:solidFill>
                  <a:srgbClr val="6C4BC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6"/>
                  </a:ext>
                </a:extLst>
              </a:rPr>
              <a:t> </a:t>
            </a:r>
            <a:r>
              <a:rPr lang="en-GB" sz="1650" b="1" dirty="0">
                <a:solidFill>
                  <a:srgbClr val="6C4BC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7"/>
                  </a:ext>
                </a:extLst>
              </a:rPr>
              <a:t>T</a:t>
            </a:r>
            <a:r>
              <a:rPr lang="en-GB" sz="1650" b="1" i="0" u="none" strike="noStrike" cap="none" dirty="0">
                <a:solidFill>
                  <a:srgbClr val="6C4BC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8"/>
                  </a:ext>
                </a:extLst>
              </a:rPr>
              <a:t>ip:</a:t>
            </a:r>
            <a:r>
              <a:rPr lang="en-GB" sz="1650" b="0" i="0" u="none" strike="noStrike" cap="none" dirty="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9"/>
                  </a:ext>
                </a:extLst>
              </a:rPr>
              <a:t> </a:t>
            </a:r>
            <a:r>
              <a:rPr lang="en-GB" sz="1650" dirty="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0"/>
                  </a:ext>
                </a:extLst>
              </a:rPr>
              <a:t>Be sure to connect</a:t>
            </a:r>
            <a:r>
              <a:rPr lang="en-GB" sz="1650" dirty="0">
                <a:solidFill>
                  <a:schemeClr val="dk1"/>
                </a:solidFill>
                <a:latin typeface="Helvetica Neue"/>
                <a:ea typeface="Helvetica Neue"/>
                <a:cs typeface="Helvetica Neue"/>
                <a:sym typeface="Helvetica Neue"/>
              </a:rPr>
              <a:t> the </a:t>
            </a:r>
            <a:r>
              <a:rPr lang="en-GB" sz="1650" dirty="0" err="1">
                <a:solidFill>
                  <a:schemeClr val="dk1"/>
                </a:solidFill>
                <a:latin typeface="Helvetica Neue"/>
                <a:ea typeface="Helvetica Neue"/>
                <a:cs typeface="Helvetica Neue"/>
                <a:sym typeface="Helvetica Neue"/>
              </a:rPr>
              <a:t>micro:bit</a:t>
            </a:r>
            <a:r>
              <a:rPr lang="en-GB" sz="1650" dirty="0">
                <a:solidFill>
                  <a:schemeClr val="dk1"/>
                </a:solidFill>
                <a:latin typeface="Helvetica Neue"/>
                <a:ea typeface="Helvetica Neue"/>
                <a:cs typeface="Helvetica Neue"/>
                <a:sym typeface="Helvetica Neue"/>
              </a:rPr>
              <a:t> to a computer and save the MY_DATA file before pressing buttons A and B together to delete all data.</a:t>
            </a:r>
            <a:endParaRPr sz="1650" b="0" i="0" u="none" strike="noStrike" cap="none" dirty="0">
              <a:solidFill>
                <a:srgbClr val="000000"/>
              </a:solidFill>
              <a:latin typeface="Helvetica Neue"/>
              <a:ea typeface="Helvetica Neue"/>
              <a:cs typeface="Helvetica Neue"/>
              <a:sym typeface="Helvetica Neue"/>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g37cbe48185e_0_17"/>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Medium 🌶️🌶️ Student A</a:t>
            </a:r>
            <a:r>
              <a:rPr lang="en-GB" sz="2600">
                <a:solidFill>
                  <a:srgbClr val="6C4BC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1"/>
                  </a:ext>
                </a:extLst>
              </a:rPr>
              <a:t>ctivity Steps</a:t>
            </a:r>
            <a:r>
              <a:rPr lang="en-GB" sz="2600">
                <a:solidFill>
                  <a:srgbClr val="6C4BC1"/>
                </a:solidFill>
              </a:rPr>
              <a:t> 4</a:t>
            </a:r>
            <a:endParaRPr sz="2600">
              <a:solidFill>
                <a:srgbClr val="6C4BC1"/>
              </a:solidFill>
            </a:endParaRPr>
          </a:p>
        </p:txBody>
      </p:sp>
      <p:sp>
        <p:nvSpPr>
          <p:cNvPr id="345" name="Google Shape;345;g37cbe48185e_0_17"/>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24</a:t>
            </a:fld>
            <a:endParaRPr/>
          </a:p>
        </p:txBody>
      </p:sp>
      <p:sp>
        <p:nvSpPr>
          <p:cNvPr id="346" name="Google Shape;346;g37cbe48185e_0_17"/>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Medium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Spicy</a:t>
            </a:r>
            <a:endParaRPr sz="1150" b="0" i="0" u="none" strike="noStrike" cap="none">
              <a:solidFill>
                <a:srgbClr val="888888"/>
              </a:solidFill>
              <a:latin typeface="Helvetica Neue"/>
              <a:ea typeface="Helvetica Neue"/>
              <a:cs typeface="Helvetica Neue"/>
              <a:sym typeface="Helvetica Neue"/>
            </a:endParaRPr>
          </a:p>
        </p:txBody>
      </p:sp>
      <p:pic>
        <p:nvPicPr>
          <p:cNvPr id="347" name="Google Shape;347;g37cbe48185e_0_17" descr="Illustration of educator in front of empty whiteboard used to signal teacher-led activities on this page" title="black female teacher image.png"/>
          <p:cNvPicPr preferRelativeResize="0"/>
          <p:nvPr/>
        </p:nvPicPr>
        <p:blipFill rotWithShape="1">
          <a:blip r:embed="rId3">
            <a:alphaModFix/>
          </a:blip>
          <a:srcRect/>
          <a:stretch/>
        </p:blipFill>
        <p:spPr>
          <a:xfrm>
            <a:off x="8142600" y="519337"/>
            <a:ext cx="1428350" cy="1191276"/>
          </a:xfrm>
          <a:prstGeom prst="rect">
            <a:avLst/>
          </a:prstGeom>
          <a:noFill/>
          <a:ln>
            <a:noFill/>
          </a:ln>
        </p:spPr>
      </p:pic>
      <p:sp>
        <p:nvSpPr>
          <p:cNvPr id="348" name="Google Shape;348;g37cbe48185e_0_17"/>
          <p:cNvSpPr txBox="1">
            <a:spLocks noGrp="1"/>
          </p:cNvSpPr>
          <p:nvPr>
            <p:ph type="body" idx="1"/>
          </p:nvPr>
        </p:nvSpPr>
        <p:spPr>
          <a:xfrm>
            <a:off x="681025" y="1548375"/>
            <a:ext cx="8544000" cy="4808100"/>
          </a:xfrm>
          <a:prstGeom prst="rect">
            <a:avLst/>
          </a:prstGeom>
          <a:noFill/>
          <a:ln>
            <a:noFill/>
          </a:ln>
        </p:spPr>
        <p:txBody>
          <a:bodyPr spcFirstLastPara="1" wrap="square" lIns="91425" tIns="45700" rIns="91425" bIns="45700" anchor="t" anchorCtr="0">
            <a:normAutofit/>
          </a:bodyPr>
          <a:lstStyle/>
          <a:p>
            <a:pPr marL="318151" marR="431467" lvl="0" indent="-309553" algn="l" rtl="0">
              <a:lnSpc>
                <a:spcPct val="110000"/>
              </a:lnSpc>
              <a:spcBef>
                <a:spcPts val="0"/>
              </a:spcBef>
              <a:spcAft>
                <a:spcPts val="0"/>
              </a:spcAft>
              <a:buClr>
                <a:srgbClr val="6C4BC1"/>
              </a:buClr>
              <a:buSzPts val="1800"/>
              <a:buFont typeface="Helvetica Neue"/>
              <a:buChar char="•"/>
            </a:pPr>
            <a:r>
              <a:rPr lang="en-GB" sz="1800">
                <a:highlight>
                  <a:srgbClr val="FFFFFF"/>
                </a:highlight>
              </a:rPr>
              <a:t>The MICROBIT drive will appear like a USB drive.</a:t>
            </a:r>
            <a:endParaRPr sz="1800">
              <a:highlight>
                <a:srgbClr val="FFFFFF"/>
              </a:highlight>
            </a:endParaRPr>
          </a:p>
          <a:p>
            <a:pPr marL="318151" marR="431467" lvl="0" indent="-309553" algn="l" rtl="0">
              <a:lnSpc>
                <a:spcPct val="110000"/>
              </a:lnSpc>
              <a:spcBef>
                <a:spcPts val="1000"/>
              </a:spcBef>
              <a:spcAft>
                <a:spcPts val="0"/>
              </a:spcAft>
              <a:buClr>
                <a:srgbClr val="6C4BC1"/>
              </a:buClr>
              <a:buSzPts val="1800"/>
              <a:buFont typeface="Helvetica Neue"/>
              <a:buChar char="•"/>
            </a:pPr>
            <a:r>
              <a:rPr lang="en-GB" sz="1800" b="1">
                <a:solidFill>
                  <a:srgbClr val="6C4BC1"/>
                </a:solidFill>
                <a:highlight>
                  <a:srgbClr val="FFFFFF"/>
                </a:highlight>
              </a:rPr>
              <a:t>Look</a:t>
            </a:r>
            <a:r>
              <a:rPr lang="en-GB" sz="1800">
                <a:highlight>
                  <a:srgbClr val="FFFFFF"/>
                </a:highlight>
              </a:rPr>
              <a:t> in the MICROBIT drive and </a:t>
            </a:r>
            <a:r>
              <a:rPr lang="en-GB" sz="1800" b="1">
                <a:solidFill>
                  <a:srgbClr val="6C4BC1"/>
                </a:solidFill>
                <a:highlight>
                  <a:srgbClr val="FFFFFF"/>
                </a:highlight>
              </a:rPr>
              <a:t>open</a:t>
            </a:r>
            <a:r>
              <a:rPr lang="en-GB" sz="1800">
                <a:highlight>
                  <a:srgbClr val="FFFFFF"/>
                </a:highlight>
              </a:rPr>
              <a:t> the MY_DATA file to see a table of your data in a web browser.</a:t>
            </a:r>
            <a:endParaRPr sz="1800">
              <a:highlight>
                <a:srgbClr val="FFFFFF"/>
              </a:highlight>
            </a:endParaRPr>
          </a:p>
          <a:p>
            <a:pPr marL="0" marR="4031466" lvl="0" indent="0" algn="l" rtl="0">
              <a:lnSpc>
                <a:spcPct val="110000"/>
              </a:lnSpc>
              <a:spcBef>
                <a:spcPts val="1000"/>
              </a:spcBef>
              <a:spcAft>
                <a:spcPts val="0"/>
              </a:spcAft>
              <a:buNone/>
            </a:pPr>
            <a:endParaRPr sz="1650">
              <a:highlight>
                <a:srgbClr val="FFFFFF"/>
              </a:highlight>
            </a:endParaRPr>
          </a:p>
          <a:p>
            <a:pPr marL="0" marR="4031466" lvl="0" indent="0" algn="l" rtl="0">
              <a:lnSpc>
                <a:spcPct val="110000"/>
              </a:lnSpc>
              <a:spcBef>
                <a:spcPts val="1000"/>
              </a:spcBef>
              <a:spcAft>
                <a:spcPts val="0"/>
              </a:spcAft>
              <a:buNone/>
            </a:pPr>
            <a:endParaRPr sz="1650">
              <a:highlight>
                <a:srgbClr val="FFFFFF"/>
              </a:highlight>
            </a:endParaRPr>
          </a:p>
          <a:p>
            <a:pPr marL="0" marR="4031466" lvl="0" indent="0" algn="l" rtl="0">
              <a:lnSpc>
                <a:spcPct val="110000"/>
              </a:lnSpc>
              <a:spcBef>
                <a:spcPts val="1000"/>
              </a:spcBef>
              <a:spcAft>
                <a:spcPts val="0"/>
              </a:spcAft>
              <a:buNone/>
            </a:pPr>
            <a:endParaRPr sz="1650">
              <a:highlight>
                <a:srgbClr val="FFFFFF"/>
              </a:highlight>
            </a:endParaRPr>
          </a:p>
          <a:p>
            <a:pPr marL="0" marR="4031466" lvl="0" indent="0" algn="l" rtl="0">
              <a:lnSpc>
                <a:spcPct val="110000"/>
              </a:lnSpc>
              <a:spcBef>
                <a:spcPts val="1000"/>
              </a:spcBef>
              <a:spcAft>
                <a:spcPts val="0"/>
              </a:spcAft>
              <a:buNone/>
            </a:pPr>
            <a:endParaRPr sz="1650">
              <a:highlight>
                <a:srgbClr val="FFFFFF"/>
              </a:highlight>
            </a:endParaRPr>
          </a:p>
          <a:p>
            <a:pPr marL="0" marR="4031466" lvl="0" indent="0" algn="l" rtl="0">
              <a:lnSpc>
                <a:spcPct val="110000"/>
              </a:lnSpc>
              <a:spcBef>
                <a:spcPts val="1000"/>
              </a:spcBef>
              <a:spcAft>
                <a:spcPts val="0"/>
              </a:spcAft>
              <a:buNone/>
            </a:pPr>
            <a:endParaRPr sz="1650">
              <a:highlight>
                <a:srgbClr val="FFFFFF"/>
              </a:highlight>
            </a:endParaRPr>
          </a:p>
          <a:p>
            <a:pPr marL="0" lvl="0" indent="0" algn="l" rtl="0">
              <a:lnSpc>
                <a:spcPct val="110000"/>
              </a:lnSpc>
              <a:spcBef>
                <a:spcPts val="1000"/>
              </a:spcBef>
              <a:spcAft>
                <a:spcPts val="1000"/>
              </a:spcAft>
              <a:buNone/>
            </a:pPr>
            <a:endParaRPr sz="1650">
              <a:solidFill>
                <a:srgbClr val="323232"/>
              </a:solidFill>
            </a:endParaRPr>
          </a:p>
        </p:txBody>
      </p:sp>
      <p:pic>
        <p:nvPicPr>
          <p:cNvPr id="349" name="Google Shape;349;g37cbe48185e_0_17"/>
          <p:cNvPicPr preferRelativeResize="0"/>
          <p:nvPr/>
        </p:nvPicPr>
        <p:blipFill rotWithShape="1">
          <a:blip r:embed="rId4">
            <a:alphaModFix/>
          </a:blip>
          <a:srcRect l="2217" t="2855" r="1776" b="17170"/>
          <a:stretch/>
        </p:blipFill>
        <p:spPr>
          <a:xfrm>
            <a:off x="570825" y="3413197"/>
            <a:ext cx="4021150" cy="1858915"/>
          </a:xfrm>
          <a:prstGeom prst="rect">
            <a:avLst/>
          </a:prstGeom>
          <a:noFill/>
          <a:ln w="9525" cap="flat" cmpd="sng">
            <a:solidFill>
              <a:schemeClr val="dk1"/>
            </a:solidFill>
            <a:prstDash val="solid"/>
            <a:round/>
            <a:headEnd type="none" w="sm" len="sm"/>
            <a:tailEnd type="none" w="sm" len="sm"/>
          </a:ln>
        </p:spPr>
      </p:pic>
      <p:pic>
        <p:nvPicPr>
          <p:cNvPr id="350" name="Google Shape;350;g37cbe48185e_0_17" descr="A screenshot of a micro:bit data log table. " title="Screenshot 2025-09-04 at 12.31.00.png"/>
          <p:cNvPicPr preferRelativeResize="0"/>
          <p:nvPr/>
        </p:nvPicPr>
        <p:blipFill rotWithShape="1">
          <a:blip r:embed="rId5">
            <a:alphaModFix/>
          </a:blip>
          <a:srcRect l="813"/>
          <a:stretch/>
        </p:blipFill>
        <p:spPr>
          <a:xfrm>
            <a:off x="5181600" y="2982725"/>
            <a:ext cx="4321601" cy="2719850"/>
          </a:xfrm>
          <a:prstGeom prst="rect">
            <a:avLst/>
          </a:prstGeom>
          <a:noFill/>
          <a:ln w="9525" cap="flat" cmpd="sng">
            <a:solidFill>
              <a:srgbClr val="7F7F7F"/>
            </a:solidFill>
            <a:prstDash val="solid"/>
            <a:round/>
            <a:headEnd type="none" w="sm" len="sm"/>
            <a:tailEnd type="none" w="sm" len="sm"/>
          </a:ln>
        </p:spPr>
      </p:pic>
      <p:sp>
        <p:nvSpPr>
          <p:cNvPr id="351" name="Google Shape;351;g37cbe48185e_0_17" descr="pink down arrow to signal the students will change the gray, unusable on button A pressed block to a pink, usable on button B pressed by clicking the down arrow next to letter A and selecting letter B."/>
          <p:cNvSpPr txBox="1"/>
          <p:nvPr/>
        </p:nvSpPr>
        <p:spPr>
          <a:xfrm rot="-5400000">
            <a:off x="4651497" y="4045801"/>
            <a:ext cx="483600" cy="593700"/>
          </a:xfrm>
          <a:prstGeom prst="rect">
            <a:avLst/>
          </a:prstGeom>
          <a:noFill/>
          <a:ln>
            <a:noFill/>
          </a:ln>
        </p:spPr>
        <p:txBody>
          <a:bodyPr spcFirstLastPara="1" wrap="square" lIns="101475" tIns="101475" rIns="101475" bIns="101475" anchor="t" anchorCtr="0">
            <a:spAutoFit/>
          </a:bodyPr>
          <a:lstStyle/>
          <a:p>
            <a:pPr marL="0" marR="0" lvl="0" indent="0" algn="ctr" rtl="0">
              <a:lnSpc>
                <a:spcPct val="100000"/>
              </a:lnSpc>
              <a:spcBef>
                <a:spcPts val="0"/>
              </a:spcBef>
              <a:spcAft>
                <a:spcPts val="0"/>
              </a:spcAft>
              <a:buClr>
                <a:srgbClr val="000000"/>
              </a:buClr>
              <a:buSzPts val="2525"/>
              <a:buFont typeface="Arial"/>
              <a:buNone/>
            </a:pPr>
            <a:r>
              <a:rPr lang="en-GB" sz="2525" b="0" i="0" u="none" strike="noStrike" cap="none">
                <a:solidFill>
                  <a:srgbClr val="CD0364"/>
                </a:solidFill>
                <a:latin typeface="Helvetica Neue"/>
                <a:ea typeface="Helvetica Neue"/>
                <a:cs typeface="Helvetica Neue"/>
                <a:sym typeface="Helvetica Neue"/>
              </a:rPr>
              <a:t>↓</a:t>
            </a:r>
            <a:endParaRPr sz="2525" b="0" i="0" u="none" strike="noStrike" cap="none">
              <a:solidFill>
                <a:srgbClr val="CD0364"/>
              </a:solidFill>
              <a:latin typeface="Helvetica Neue"/>
              <a:ea typeface="Helvetica Neue"/>
              <a:cs typeface="Helvetica Neue"/>
              <a:sym typeface="Helvetica Neue"/>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g37cbe48185e_0_30"/>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Medium 🌶️🌶️ Student A</a:t>
            </a:r>
            <a:r>
              <a:rPr lang="en-GB" sz="2600">
                <a:solidFill>
                  <a:srgbClr val="6C4BC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2"/>
                  </a:ext>
                </a:extLst>
              </a:rPr>
              <a:t>ctivity Steps</a:t>
            </a:r>
            <a:r>
              <a:rPr lang="en-GB" sz="2600">
                <a:solidFill>
                  <a:srgbClr val="6C4BC1"/>
                </a:solidFill>
              </a:rPr>
              <a:t> 5</a:t>
            </a:r>
            <a:endParaRPr sz="2600">
              <a:solidFill>
                <a:srgbClr val="6C4BC1"/>
              </a:solidFill>
            </a:endParaRPr>
          </a:p>
        </p:txBody>
      </p:sp>
      <p:sp>
        <p:nvSpPr>
          <p:cNvPr id="357" name="Google Shape;357;g37cbe48185e_0_30"/>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25</a:t>
            </a:fld>
            <a:endParaRPr/>
          </a:p>
        </p:txBody>
      </p:sp>
      <p:sp>
        <p:nvSpPr>
          <p:cNvPr id="358" name="Google Shape;358;g37cbe48185e_0_30"/>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Medium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Spicy</a:t>
            </a:r>
            <a:endParaRPr sz="1150" b="0" i="0" u="none" strike="noStrike" cap="none">
              <a:solidFill>
                <a:srgbClr val="888888"/>
              </a:solidFill>
              <a:latin typeface="Helvetica Neue"/>
              <a:ea typeface="Helvetica Neue"/>
              <a:cs typeface="Helvetica Neue"/>
              <a:sym typeface="Helvetica Neue"/>
            </a:endParaRPr>
          </a:p>
        </p:txBody>
      </p:sp>
      <p:pic>
        <p:nvPicPr>
          <p:cNvPr id="359" name="Google Shape;359;g37cbe48185e_0_30" descr="Illustration of educator in front of empty whiteboard used to signal teacher-led activities on this page" title="black female teacher image.png"/>
          <p:cNvPicPr preferRelativeResize="0"/>
          <p:nvPr/>
        </p:nvPicPr>
        <p:blipFill rotWithShape="1">
          <a:blip r:embed="rId3">
            <a:alphaModFix/>
          </a:blip>
          <a:srcRect/>
          <a:stretch/>
        </p:blipFill>
        <p:spPr>
          <a:xfrm>
            <a:off x="8142600" y="519337"/>
            <a:ext cx="1428350" cy="1191276"/>
          </a:xfrm>
          <a:prstGeom prst="rect">
            <a:avLst/>
          </a:prstGeom>
          <a:noFill/>
          <a:ln>
            <a:noFill/>
          </a:ln>
        </p:spPr>
      </p:pic>
      <p:sp>
        <p:nvSpPr>
          <p:cNvPr id="360" name="Google Shape;360;g37cbe48185e_0_30"/>
          <p:cNvSpPr txBox="1">
            <a:spLocks noGrp="1"/>
          </p:cNvSpPr>
          <p:nvPr>
            <p:ph type="body" idx="1"/>
          </p:nvPr>
        </p:nvSpPr>
        <p:spPr>
          <a:xfrm>
            <a:off x="681025" y="1548375"/>
            <a:ext cx="8544000" cy="4808100"/>
          </a:xfrm>
          <a:prstGeom prst="rect">
            <a:avLst/>
          </a:prstGeom>
          <a:noFill/>
          <a:ln>
            <a:noFill/>
          </a:ln>
        </p:spPr>
        <p:txBody>
          <a:bodyPr spcFirstLastPara="1" wrap="square" lIns="91425" tIns="45700" rIns="91425" bIns="45700" anchor="t" anchorCtr="0">
            <a:normAutofit lnSpcReduction="10000"/>
          </a:bodyPr>
          <a:lstStyle/>
          <a:p>
            <a:pPr marL="318151" marR="431467" lvl="0" indent="-309553" algn="l" rtl="0">
              <a:lnSpc>
                <a:spcPct val="110000"/>
              </a:lnSpc>
              <a:spcBef>
                <a:spcPts val="0"/>
              </a:spcBef>
              <a:spcAft>
                <a:spcPts val="0"/>
              </a:spcAft>
              <a:buClr>
                <a:srgbClr val="6C4BC1"/>
              </a:buClr>
              <a:buSzPts val="1800"/>
              <a:buChar char="•"/>
            </a:pPr>
            <a:r>
              <a:rPr lang="en-GB" sz="1800" b="1">
                <a:solidFill>
                  <a:srgbClr val="6C4BC1"/>
                </a:solidFill>
              </a:rPr>
              <a:t>Click the </a:t>
            </a:r>
            <a:r>
              <a:rPr lang="en-GB" sz="1800" b="1">
                <a:solidFill>
                  <a:srgbClr val="6C4BC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3"/>
                  </a:ext>
                </a:extLst>
              </a:rPr>
              <a:t>Visual preview</a:t>
            </a:r>
            <a:r>
              <a:rPr lang="en-GB" sz="1800"/>
              <a:t> button to see a graph of your data.</a:t>
            </a:r>
            <a:endParaRPr sz="1800"/>
          </a:p>
          <a:p>
            <a:pPr marL="0" marR="4751467" lvl="0" indent="0" algn="l" rtl="0">
              <a:lnSpc>
                <a:spcPct val="110000"/>
              </a:lnSpc>
              <a:spcBef>
                <a:spcPts val="1000"/>
              </a:spcBef>
              <a:spcAft>
                <a:spcPts val="0"/>
              </a:spcAft>
              <a:buNone/>
            </a:pPr>
            <a:endParaRPr sz="1800"/>
          </a:p>
          <a:p>
            <a:pPr marL="0" marR="0" lvl="0" indent="0" algn="l" rtl="0">
              <a:lnSpc>
                <a:spcPct val="110000"/>
              </a:lnSpc>
              <a:spcBef>
                <a:spcPts val="1000"/>
              </a:spcBef>
              <a:spcAft>
                <a:spcPts val="0"/>
              </a:spcAft>
              <a:buNone/>
            </a:pPr>
            <a:endParaRPr sz="1800"/>
          </a:p>
          <a:p>
            <a:pPr marL="0" marR="0" lvl="0" indent="0" algn="l" rtl="0">
              <a:lnSpc>
                <a:spcPct val="110000"/>
              </a:lnSpc>
              <a:spcBef>
                <a:spcPts val="1000"/>
              </a:spcBef>
              <a:spcAft>
                <a:spcPts val="0"/>
              </a:spcAft>
              <a:buNone/>
            </a:pPr>
            <a:endParaRPr sz="1800"/>
          </a:p>
          <a:p>
            <a:pPr marL="0" marR="0" lvl="0" indent="0" algn="l" rtl="0">
              <a:lnSpc>
                <a:spcPct val="110000"/>
              </a:lnSpc>
              <a:spcBef>
                <a:spcPts val="1000"/>
              </a:spcBef>
              <a:spcAft>
                <a:spcPts val="0"/>
              </a:spcAft>
              <a:buNone/>
            </a:pPr>
            <a:endParaRPr sz="1800"/>
          </a:p>
          <a:p>
            <a:pPr marL="0" marR="0" lvl="0" indent="0" algn="l" rtl="0">
              <a:lnSpc>
                <a:spcPct val="110000"/>
              </a:lnSpc>
              <a:spcBef>
                <a:spcPts val="1000"/>
              </a:spcBef>
              <a:spcAft>
                <a:spcPts val="0"/>
              </a:spcAft>
              <a:buNone/>
            </a:pPr>
            <a:endParaRPr sz="1800"/>
          </a:p>
          <a:p>
            <a:pPr marL="0" marR="0" lvl="0" indent="0" algn="l" rtl="0">
              <a:lnSpc>
                <a:spcPct val="110000"/>
              </a:lnSpc>
              <a:spcBef>
                <a:spcPts val="1000"/>
              </a:spcBef>
              <a:spcAft>
                <a:spcPts val="0"/>
              </a:spcAft>
              <a:buNone/>
            </a:pPr>
            <a:endParaRPr sz="1800"/>
          </a:p>
          <a:p>
            <a:pPr marL="0" marR="0" lvl="0" indent="0" algn="l" rtl="0">
              <a:lnSpc>
                <a:spcPct val="110000"/>
              </a:lnSpc>
              <a:spcBef>
                <a:spcPts val="1000"/>
              </a:spcBef>
              <a:spcAft>
                <a:spcPts val="0"/>
              </a:spcAft>
              <a:buNone/>
            </a:pPr>
            <a:endParaRPr sz="1800"/>
          </a:p>
          <a:p>
            <a:pPr marL="0" marR="0" lvl="0" indent="0" algn="l" rtl="0">
              <a:lnSpc>
                <a:spcPct val="110000"/>
              </a:lnSpc>
              <a:spcBef>
                <a:spcPts val="1000"/>
              </a:spcBef>
              <a:spcAft>
                <a:spcPts val="0"/>
              </a:spcAft>
              <a:buNone/>
            </a:pPr>
            <a:endParaRPr sz="1800"/>
          </a:p>
          <a:p>
            <a:pPr marL="0" marR="0" lvl="0" indent="0" algn="l" rtl="0">
              <a:lnSpc>
                <a:spcPct val="110000"/>
              </a:lnSpc>
              <a:spcBef>
                <a:spcPts val="1000"/>
              </a:spcBef>
              <a:spcAft>
                <a:spcPts val="0"/>
              </a:spcAft>
              <a:buNone/>
            </a:pPr>
            <a:endParaRPr sz="1800"/>
          </a:p>
          <a:p>
            <a:pPr marL="318151" marR="0" lvl="0" indent="-309553" algn="l" rtl="0">
              <a:lnSpc>
                <a:spcPct val="110000"/>
              </a:lnSpc>
              <a:spcBef>
                <a:spcPts val="1000"/>
              </a:spcBef>
              <a:spcAft>
                <a:spcPts val="1000"/>
              </a:spcAft>
              <a:buClr>
                <a:srgbClr val="6C4BC1"/>
              </a:buClr>
              <a:buSzPts val="1800"/>
              <a:buChar char="•"/>
            </a:pPr>
            <a:r>
              <a:rPr lang="en-GB" sz="1800"/>
              <a:t>You can also click the </a:t>
            </a:r>
            <a:r>
              <a:rPr lang="en-GB" sz="1800" b="1">
                <a:solidFill>
                  <a:srgbClr val="6C4BC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4"/>
                  </a:ext>
                </a:extLst>
              </a:rPr>
              <a:t>Copy</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5"/>
                  </a:ext>
                </a:extLst>
              </a:rPr>
              <a:t> </a:t>
            </a:r>
            <a:r>
              <a:rPr lang="en-GB" sz="1800"/>
              <a:t>button and then </a:t>
            </a:r>
            <a:r>
              <a:rPr lang="en-GB" sz="1800" b="1">
                <a:solidFill>
                  <a:srgbClr val="6C4BC1"/>
                </a:solidFill>
              </a:rPr>
              <a:t>paste</a:t>
            </a:r>
            <a:r>
              <a:rPr lang="en-GB" sz="1800"/>
              <a:t> your data into a spreadsheet.</a:t>
            </a:r>
            <a:endParaRPr sz="1800" b="1">
              <a:solidFill>
                <a:srgbClr val="2993D6"/>
              </a:solidFill>
            </a:endParaRPr>
          </a:p>
        </p:txBody>
      </p:sp>
      <p:pic>
        <p:nvPicPr>
          <p:cNvPr id="361" name="Google Shape;361;g37cbe48185e_0_30" descr="A line graph of some example data. " title="Screenshot 2025-09-04 at 12.35.50.png"/>
          <p:cNvPicPr preferRelativeResize="0"/>
          <p:nvPr/>
        </p:nvPicPr>
        <p:blipFill rotWithShape="1">
          <a:blip r:embed="rId4">
            <a:alphaModFix/>
          </a:blip>
          <a:srcRect/>
          <a:stretch/>
        </p:blipFill>
        <p:spPr>
          <a:xfrm>
            <a:off x="659163" y="2135938"/>
            <a:ext cx="8587663" cy="3144013"/>
          </a:xfrm>
          <a:prstGeom prst="rect">
            <a:avLst/>
          </a:prstGeom>
          <a:noFill/>
          <a:ln w="9525" cap="flat" cmpd="sng">
            <a:solidFill>
              <a:schemeClr val="dk1"/>
            </a:solidFill>
            <a:prstDash val="solid"/>
            <a:round/>
            <a:headEnd type="none" w="sm" len="sm"/>
            <a:tailEnd type="none" w="sm" len="sm"/>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g365ab73c13e_0_36"/>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Medium 🌶️🌶️ </a:t>
            </a:r>
            <a:r>
              <a:rPr lang="en-GB" sz="2600">
                <a:solidFill>
                  <a:srgbClr val="6C4BC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6"/>
                  </a:ext>
                </a:extLst>
              </a:rPr>
              <a:t>Analyze Your Data</a:t>
            </a:r>
            <a:r>
              <a:rPr lang="en-GB" sz="2600">
                <a:solidFill>
                  <a:srgbClr val="6C4BC1"/>
                </a:solidFill>
              </a:rPr>
              <a:t> 1</a:t>
            </a:r>
            <a:endParaRPr sz="2600">
              <a:solidFill>
                <a:srgbClr val="6C4BC1"/>
              </a:solidFill>
            </a:endParaRPr>
          </a:p>
        </p:txBody>
      </p:sp>
      <p:sp>
        <p:nvSpPr>
          <p:cNvPr id="367" name="Google Shape;367;g365ab73c13e_0_36"/>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26</a:t>
            </a:fld>
            <a:endParaRPr/>
          </a:p>
        </p:txBody>
      </p:sp>
      <p:sp>
        <p:nvSpPr>
          <p:cNvPr id="368" name="Google Shape;368;g365ab73c13e_0_36"/>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Medium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Spicy</a:t>
            </a:r>
            <a:endParaRPr sz="1150" b="0" i="0" u="none" strike="noStrike" cap="none">
              <a:solidFill>
                <a:srgbClr val="888888"/>
              </a:solidFill>
              <a:latin typeface="Helvetica Neue"/>
              <a:ea typeface="Helvetica Neue"/>
              <a:cs typeface="Helvetica Neue"/>
              <a:sym typeface="Helvetica Neue"/>
            </a:endParaRPr>
          </a:p>
        </p:txBody>
      </p:sp>
      <p:sp>
        <p:nvSpPr>
          <p:cNvPr id="369" name="Google Shape;369;g365ab73c13e_0_36"/>
          <p:cNvSpPr txBox="1">
            <a:spLocks noGrp="1"/>
          </p:cNvSpPr>
          <p:nvPr>
            <p:ph type="body" idx="1"/>
          </p:nvPr>
        </p:nvSpPr>
        <p:spPr>
          <a:xfrm>
            <a:off x="681025" y="1243575"/>
            <a:ext cx="8836200" cy="911400"/>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1300"/>
              </a:spcBef>
              <a:spcAft>
                <a:spcPts val="0"/>
              </a:spcAft>
              <a:buSzPts val="1800"/>
              <a:buNone/>
            </a:pPr>
            <a:r>
              <a:rPr lang="en-GB" sz="1800"/>
              <a:t>Your data appears in a table in the web browser. </a:t>
            </a:r>
            <a:endParaRPr sz="1800"/>
          </a:p>
        </p:txBody>
      </p:sp>
      <p:pic>
        <p:nvPicPr>
          <p:cNvPr id="370" name="Google Shape;370;g365ab73c13e_0_36" descr="Decorative " title="Surprised_green@4x-100.jpg"/>
          <p:cNvPicPr preferRelativeResize="0"/>
          <p:nvPr/>
        </p:nvPicPr>
        <p:blipFill>
          <a:blip r:embed="rId3">
            <a:alphaModFix/>
          </a:blip>
          <a:stretch>
            <a:fillRect/>
          </a:stretch>
        </p:blipFill>
        <p:spPr>
          <a:xfrm rot="-689782">
            <a:off x="7401023" y="671450"/>
            <a:ext cx="1143132" cy="911401"/>
          </a:xfrm>
          <a:prstGeom prst="rect">
            <a:avLst/>
          </a:prstGeom>
          <a:noFill/>
          <a:ln>
            <a:noFill/>
          </a:ln>
        </p:spPr>
      </p:pic>
      <p:sp>
        <p:nvSpPr>
          <p:cNvPr id="371" name="Google Shape;371;g365ab73c13e_0_36"/>
          <p:cNvSpPr/>
          <p:nvPr/>
        </p:nvSpPr>
        <p:spPr>
          <a:xfrm>
            <a:off x="681025" y="1912800"/>
            <a:ext cx="8544000" cy="4113600"/>
          </a:xfrm>
          <a:prstGeom prst="roundRect">
            <a:avLst>
              <a:gd name="adj" fmla="val 16667"/>
            </a:avLst>
          </a:prstGeom>
          <a:noFill/>
          <a:ln w="19050" cap="flat" cmpd="sng">
            <a:solidFill>
              <a:srgbClr val="6C4BC1"/>
            </a:solidFill>
            <a:prstDash val="solid"/>
            <a:round/>
            <a:headEnd type="none" w="sm" len="sm"/>
            <a:tailEnd type="none" w="sm" len="sm"/>
          </a:ln>
        </p:spPr>
        <p:txBody>
          <a:bodyPr spcFirstLastPara="1" wrap="square" lIns="91425" tIns="91425" rIns="91425" bIns="91425" anchor="ctr" anchorCtr="0">
            <a:noAutofit/>
          </a:bodyPr>
          <a:lstStyle/>
          <a:p>
            <a:pPr marL="0" marR="4443715" lvl="0" indent="0" algn="l" rtl="0">
              <a:lnSpc>
                <a:spcPct val="110000"/>
              </a:lnSpc>
              <a:spcBef>
                <a:spcPts val="0"/>
              </a:spcBef>
              <a:spcAft>
                <a:spcPts val="1000"/>
              </a:spcAft>
              <a:buClr>
                <a:srgbClr val="000000"/>
              </a:buClr>
              <a:buSzPts val="1600"/>
              <a:buFont typeface="Arial"/>
              <a:buNone/>
            </a:pPr>
            <a:r>
              <a:rPr lang="en-GB" sz="1800">
                <a:solidFill>
                  <a:schemeClr val="dk1"/>
                </a:solidFill>
                <a:latin typeface="Helvetica Neue"/>
                <a:ea typeface="Helvetica Neue"/>
                <a:cs typeface="Helvetica Neue"/>
                <a:sym typeface="Helvetica Neue"/>
              </a:rPr>
              <a:t>The time stamps in the log represent the amount of time that has passed since your micro:bit was powered on. If you log more than one set of data without clearing the log, you may not be able to see the visual preview of the data you want to study, so it’s a good idea to delete the previously stored log before starting a new experiment.</a:t>
            </a:r>
            <a:endParaRPr sz="1800" b="0" i="0" u="none" strike="noStrike" cap="none">
              <a:solidFill>
                <a:srgbClr val="000000"/>
              </a:solidFill>
              <a:latin typeface="Helvetica Neue"/>
              <a:ea typeface="Helvetica Neue"/>
              <a:cs typeface="Helvetica Neue"/>
              <a:sym typeface="Helvetica Neue"/>
            </a:endParaRPr>
          </a:p>
        </p:txBody>
      </p:sp>
      <p:pic>
        <p:nvPicPr>
          <p:cNvPr id="372" name="Google Shape;372;g365ab73c13e_0_36" descr="A screenshot of a micro:bit data log table. " title="Screenshot 2025-09-04 at 12.31.00.png"/>
          <p:cNvPicPr preferRelativeResize="0"/>
          <p:nvPr/>
        </p:nvPicPr>
        <p:blipFill rotWithShape="1">
          <a:blip r:embed="rId4">
            <a:alphaModFix/>
          </a:blip>
          <a:srcRect l="813"/>
          <a:stretch/>
        </p:blipFill>
        <p:spPr>
          <a:xfrm>
            <a:off x="4620075" y="2609675"/>
            <a:ext cx="4321601" cy="2719850"/>
          </a:xfrm>
          <a:prstGeom prst="rect">
            <a:avLst/>
          </a:prstGeom>
          <a:noFill/>
          <a:ln w="9525" cap="flat" cmpd="sng">
            <a:solidFill>
              <a:srgbClr val="7F7F7F"/>
            </a:solidFill>
            <a:prstDash val="solid"/>
            <a:round/>
            <a:headEnd type="none" w="sm" len="sm"/>
            <a:tailEnd type="none" w="sm" len="sm"/>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g370dcc4bf15_0_117"/>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Medium 🌶️🌶️ Analyze Your Data 2</a:t>
            </a:r>
            <a:endParaRPr sz="2600">
              <a:solidFill>
                <a:srgbClr val="6C4BC1"/>
              </a:solidFill>
            </a:endParaRPr>
          </a:p>
        </p:txBody>
      </p:sp>
      <p:sp>
        <p:nvSpPr>
          <p:cNvPr id="378" name="Google Shape;378;g370dcc4bf15_0_117"/>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27</a:t>
            </a:fld>
            <a:endParaRPr/>
          </a:p>
        </p:txBody>
      </p:sp>
      <p:sp>
        <p:nvSpPr>
          <p:cNvPr id="379" name="Google Shape;379;g370dcc4bf15_0_117"/>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Medium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Spicy</a:t>
            </a:r>
            <a:endParaRPr sz="1150" b="0" i="0" u="none" strike="noStrike" cap="none">
              <a:solidFill>
                <a:srgbClr val="888888"/>
              </a:solidFill>
              <a:latin typeface="Helvetica Neue"/>
              <a:ea typeface="Helvetica Neue"/>
              <a:cs typeface="Helvetica Neue"/>
              <a:sym typeface="Helvetica Neue"/>
            </a:endParaRPr>
          </a:p>
        </p:txBody>
      </p:sp>
      <p:pic>
        <p:nvPicPr>
          <p:cNvPr id="380" name="Google Shape;380;g370dcc4bf15_0_117" descr="Decorative " title="Surprised_green@4x-100.jpg"/>
          <p:cNvPicPr preferRelativeResize="0"/>
          <p:nvPr/>
        </p:nvPicPr>
        <p:blipFill>
          <a:blip r:embed="rId3">
            <a:alphaModFix/>
          </a:blip>
          <a:stretch>
            <a:fillRect/>
          </a:stretch>
        </p:blipFill>
        <p:spPr>
          <a:xfrm rot="-395440">
            <a:off x="7774250" y="408800"/>
            <a:ext cx="955575" cy="761875"/>
          </a:xfrm>
          <a:prstGeom prst="rect">
            <a:avLst/>
          </a:prstGeom>
          <a:noFill/>
          <a:ln>
            <a:noFill/>
          </a:ln>
        </p:spPr>
      </p:pic>
      <p:sp>
        <p:nvSpPr>
          <p:cNvPr id="381" name="Google Shape;381;g370dcc4bf15_0_117"/>
          <p:cNvSpPr/>
          <p:nvPr/>
        </p:nvSpPr>
        <p:spPr>
          <a:xfrm>
            <a:off x="681025" y="1367475"/>
            <a:ext cx="8645700" cy="4844400"/>
          </a:xfrm>
          <a:prstGeom prst="roundRect">
            <a:avLst>
              <a:gd name="adj" fmla="val 11592"/>
            </a:avLst>
          </a:prstGeom>
          <a:noFill/>
          <a:ln w="19050" cap="flat" cmpd="sng">
            <a:solidFill>
              <a:srgbClr val="6C4BC1"/>
            </a:solidFill>
            <a:prstDash val="solid"/>
            <a:round/>
            <a:headEnd type="none" w="sm" len="sm"/>
            <a:tailEnd type="none" w="sm" len="sm"/>
          </a:ln>
        </p:spPr>
        <p:txBody>
          <a:bodyPr spcFirstLastPara="1" wrap="square" lIns="91425" tIns="91425" rIns="91425" bIns="91425" anchor="ctr" anchorCtr="0">
            <a:noAutofit/>
          </a:bodyPr>
          <a:lstStyle/>
          <a:p>
            <a:pPr marL="0" marR="163034" lvl="0" indent="0" algn="l" rtl="0">
              <a:lnSpc>
                <a:spcPct val="110000"/>
              </a:lnSpc>
              <a:spcBef>
                <a:spcPts val="1300"/>
              </a:spcBef>
              <a:spcAft>
                <a:spcPts val="0"/>
              </a:spcAft>
              <a:buClr>
                <a:srgbClr val="000000"/>
              </a:buClr>
              <a:buSzPts val="1600"/>
              <a:buFont typeface="Arial"/>
              <a:buNone/>
            </a:pPr>
            <a:r>
              <a:rPr lang="en-GB" sz="1800">
                <a:solidFill>
                  <a:schemeClr val="dk1"/>
                </a:solidFill>
                <a:latin typeface="Helvetica Neue"/>
                <a:ea typeface="Helvetica Neue"/>
                <a:cs typeface="Helvetica Neue"/>
                <a:sym typeface="Helvetica Neue"/>
              </a:rPr>
              <a:t>Click the </a:t>
            </a:r>
            <a:r>
              <a:rPr lang="en-GB" sz="1800" b="1">
                <a:solidFill>
                  <a:srgbClr val="6C4BC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7"/>
                  </a:ext>
                </a:extLst>
              </a:rPr>
              <a:t>Visual </a:t>
            </a:r>
            <a:r>
              <a:rPr lang="en-GB" sz="1800" b="1">
                <a:solidFill>
                  <a:srgbClr val="6C4BC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8"/>
                  </a:ext>
                </a:extLst>
              </a:rPr>
              <a:t>preview</a:t>
            </a:r>
            <a:r>
              <a:rPr lang="en-GB" sz="1800">
                <a:solidFill>
                  <a:schemeClr val="dk1"/>
                </a:solidFill>
                <a:latin typeface="Helvetica Neue"/>
                <a:ea typeface="Helvetica Neue"/>
                <a:cs typeface="Helvetica Neue"/>
                <a:sym typeface="Helvetica Neue"/>
              </a:rPr>
              <a:t> button above the data table to see a graph of your data:</a:t>
            </a:r>
            <a:endParaRPr sz="1800">
              <a:solidFill>
                <a:schemeClr val="dk1"/>
              </a:solidFill>
              <a:latin typeface="Helvetica Neue"/>
              <a:ea typeface="Helvetica Neue"/>
              <a:cs typeface="Helvetica Neue"/>
              <a:sym typeface="Helvetica Neue"/>
            </a:endParaRPr>
          </a:p>
          <a:p>
            <a:pPr marL="0" marR="5293035" lvl="0" indent="0" algn="l" rtl="0">
              <a:lnSpc>
                <a:spcPct val="110000"/>
              </a:lnSpc>
              <a:spcBef>
                <a:spcPts val="1300"/>
              </a:spcBef>
              <a:spcAft>
                <a:spcPts val="0"/>
              </a:spcAft>
              <a:buClr>
                <a:srgbClr val="000000"/>
              </a:buClr>
              <a:buSzPts val="1600"/>
              <a:buFont typeface="Arial"/>
              <a:buNone/>
            </a:pPr>
            <a:r>
              <a:rPr lang="en-GB" sz="1800">
                <a:solidFill>
                  <a:schemeClr val="dk1"/>
                </a:solidFill>
                <a:latin typeface="Helvetica Neue"/>
                <a:ea typeface="Helvetica Neue"/>
                <a:cs typeface="Helvetica Neue"/>
                <a:sym typeface="Helvetica Neue"/>
              </a:rPr>
              <a:t>The light and temperature data are logged and displayed within different number ranges. Click the labels to view a single data type in more detail with an appropriately scaled graph.</a:t>
            </a:r>
            <a:endParaRPr sz="1800">
              <a:solidFill>
                <a:schemeClr val="dk1"/>
              </a:solidFill>
              <a:latin typeface="Helvetica Neue"/>
              <a:ea typeface="Helvetica Neue"/>
              <a:cs typeface="Helvetica Neue"/>
              <a:sym typeface="Helvetica Neue"/>
            </a:endParaRPr>
          </a:p>
          <a:p>
            <a:pPr marL="0" marR="5293035" lvl="0" indent="0" algn="l" rtl="0">
              <a:lnSpc>
                <a:spcPct val="110000"/>
              </a:lnSpc>
              <a:spcBef>
                <a:spcPts val="1300"/>
              </a:spcBef>
              <a:spcAft>
                <a:spcPts val="0"/>
              </a:spcAft>
              <a:buClr>
                <a:srgbClr val="000000"/>
              </a:buClr>
              <a:buSzPts val="1600"/>
              <a:buFont typeface="Arial"/>
              <a:buNone/>
            </a:pPr>
            <a:r>
              <a:rPr lang="en-GB" sz="1800">
                <a:solidFill>
                  <a:schemeClr val="dk1"/>
                </a:solidFill>
                <a:latin typeface="Helvetica Neue"/>
                <a:ea typeface="Helvetica Neue"/>
                <a:cs typeface="Helvetica Neue"/>
                <a:sym typeface="Helvetica Neue"/>
              </a:rPr>
              <a:t>You can also click the </a:t>
            </a:r>
            <a:r>
              <a:rPr lang="en-GB" sz="1800" b="1">
                <a:solidFill>
                  <a:srgbClr val="6C4BC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9"/>
                  </a:ext>
                </a:extLst>
              </a:rPr>
              <a:t>Copy</a:t>
            </a:r>
            <a:r>
              <a:rPr lang="en-GB" sz="1800">
                <a:solidFill>
                  <a:schemeClr val="dk1"/>
                </a:solidFill>
                <a:latin typeface="Helvetica Neue"/>
                <a:ea typeface="Helvetica Neue"/>
                <a:cs typeface="Helvetica Neue"/>
                <a:sym typeface="Helvetica Neue"/>
              </a:rPr>
              <a:t> button and then paste your data into a spreadsheet.</a:t>
            </a:r>
            <a:endParaRPr sz="1650">
              <a:solidFill>
                <a:schemeClr val="dk1"/>
              </a:solidFill>
              <a:latin typeface="Helvetica Neue"/>
              <a:ea typeface="Helvetica Neue"/>
              <a:cs typeface="Helvetica Neue"/>
              <a:sym typeface="Helvetica Neue"/>
            </a:endParaRPr>
          </a:p>
        </p:txBody>
      </p:sp>
      <p:pic>
        <p:nvPicPr>
          <p:cNvPr id="382" name="Google Shape;382;g370dcc4bf15_0_117" descr="A line graph of some example data. " title="Screenshot 2025-09-04 at 15.30.45.png"/>
          <p:cNvPicPr preferRelativeResize="0"/>
          <p:nvPr/>
        </p:nvPicPr>
        <p:blipFill rotWithShape="1">
          <a:blip r:embed="rId4">
            <a:alphaModFix/>
          </a:blip>
          <a:srcRect l="189" r="189"/>
          <a:stretch/>
        </p:blipFill>
        <p:spPr>
          <a:xfrm>
            <a:off x="3990550" y="2345425"/>
            <a:ext cx="5101301" cy="3355849"/>
          </a:xfrm>
          <a:prstGeom prst="rect">
            <a:avLst/>
          </a:prstGeom>
          <a:noFill/>
          <a:ln w="9525" cap="flat" cmpd="sng">
            <a:solidFill>
              <a:schemeClr val="dk1"/>
            </a:solidFill>
            <a:prstDash val="solid"/>
            <a:round/>
            <a:headEnd type="none" w="sm" len="sm"/>
            <a:tailEnd type="none" w="sm" len="sm"/>
          </a:ln>
        </p:spPr>
      </p:pic>
      <p:sp>
        <p:nvSpPr>
          <p:cNvPr id="383" name="Google Shape;383;g370dcc4bf15_0_117"/>
          <p:cNvSpPr/>
          <p:nvPr/>
        </p:nvSpPr>
        <p:spPr>
          <a:xfrm>
            <a:off x="8194068" y="3892820"/>
            <a:ext cx="873900" cy="504000"/>
          </a:xfrm>
          <a:prstGeom prst="ellipse">
            <a:avLst/>
          </a:prstGeom>
          <a:noFill/>
          <a:ln w="38100" cap="flat" cmpd="sng">
            <a:solidFill>
              <a:srgbClr val="6C4BC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CD0364"/>
              </a:solidFill>
              <a:latin typeface="Helvetica Neue"/>
              <a:ea typeface="Helvetica Neue"/>
              <a:cs typeface="Helvetica Neue"/>
              <a:sym typeface="Helvetica Neue"/>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g370dcc4bf15_0_100"/>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Medium 🌶️🌶️ Code Details 1</a:t>
            </a:r>
            <a:endParaRPr sz="2600">
              <a:solidFill>
                <a:srgbClr val="6C4BC1"/>
              </a:solidFill>
            </a:endParaRPr>
          </a:p>
        </p:txBody>
      </p:sp>
      <p:sp>
        <p:nvSpPr>
          <p:cNvPr id="389" name="Google Shape;389;g370dcc4bf15_0_100"/>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28</a:t>
            </a:fld>
            <a:endParaRPr/>
          </a:p>
        </p:txBody>
      </p:sp>
      <p:sp>
        <p:nvSpPr>
          <p:cNvPr id="390" name="Google Shape;390;g370dcc4bf15_0_100"/>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Medium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Spicy</a:t>
            </a:r>
            <a:endParaRPr sz="1150" b="0" i="0" u="none" strike="noStrike" cap="none">
              <a:solidFill>
                <a:srgbClr val="888888"/>
              </a:solidFill>
              <a:latin typeface="Helvetica Neue"/>
              <a:ea typeface="Helvetica Neue"/>
              <a:cs typeface="Helvetica Neue"/>
              <a:sym typeface="Helvetica Neue"/>
            </a:endParaRPr>
          </a:p>
        </p:txBody>
      </p:sp>
      <p:pic>
        <p:nvPicPr>
          <p:cNvPr id="391" name="Google Shape;391;g370dcc4bf15_0_100" title="buttons.png"/>
          <p:cNvPicPr preferRelativeResize="0"/>
          <p:nvPr/>
        </p:nvPicPr>
        <p:blipFill rotWithShape="1">
          <a:blip r:embed="rId3">
            <a:alphaModFix/>
          </a:blip>
          <a:srcRect r="2353" b="50285"/>
          <a:stretch/>
        </p:blipFill>
        <p:spPr>
          <a:xfrm>
            <a:off x="5254400" y="2637175"/>
            <a:ext cx="2094326" cy="1181100"/>
          </a:xfrm>
          <a:prstGeom prst="rect">
            <a:avLst/>
          </a:prstGeom>
          <a:noFill/>
          <a:ln>
            <a:noFill/>
          </a:ln>
        </p:spPr>
      </p:pic>
      <p:pic>
        <p:nvPicPr>
          <p:cNvPr id="392" name="Google Shape;392;g370dcc4bf15_0_100" title="buttons.png"/>
          <p:cNvPicPr preferRelativeResize="0"/>
          <p:nvPr/>
        </p:nvPicPr>
        <p:blipFill rotWithShape="1">
          <a:blip r:embed="rId3">
            <a:alphaModFix/>
          </a:blip>
          <a:srcRect l="2070" t="48784" r="-2069" b="1501"/>
          <a:stretch/>
        </p:blipFill>
        <p:spPr>
          <a:xfrm>
            <a:off x="7244100" y="2686100"/>
            <a:ext cx="2144900" cy="1181100"/>
          </a:xfrm>
          <a:prstGeom prst="rect">
            <a:avLst/>
          </a:prstGeom>
          <a:noFill/>
          <a:ln>
            <a:noFill/>
          </a:ln>
        </p:spPr>
      </p:pic>
      <p:sp>
        <p:nvSpPr>
          <p:cNvPr id="393" name="Google Shape;393;g370dcc4bf15_0_100"/>
          <p:cNvSpPr/>
          <p:nvPr/>
        </p:nvSpPr>
        <p:spPr>
          <a:xfrm>
            <a:off x="743525" y="2116200"/>
            <a:ext cx="4314300" cy="4113600"/>
          </a:xfrm>
          <a:prstGeom prst="roundRect">
            <a:avLst>
              <a:gd name="adj" fmla="val 16667"/>
            </a:avLst>
          </a:prstGeom>
          <a:noFill/>
          <a:ln w="19050" cap="flat" cmpd="sng">
            <a:solidFill>
              <a:srgbClr val="6C4BC1"/>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0"/>
              </a:spcBef>
              <a:spcAft>
                <a:spcPts val="1000"/>
              </a:spcAft>
              <a:buClr>
                <a:srgbClr val="000000"/>
              </a:buClr>
              <a:buSzPts val="1600"/>
              <a:buFont typeface="Arial"/>
              <a:buNone/>
            </a:pPr>
            <a:r>
              <a:rPr lang="en-GB" sz="1650">
                <a:solidFill>
                  <a:schemeClr val="dk1"/>
                </a:solidFill>
                <a:latin typeface="Helvetica Neue"/>
                <a:ea typeface="Helvetica Neue"/>
                <a:cs typeface="Helvetica Neue"/>
                <a:sym typeface="Helvetica Neue"/>
              </a:rPr>
              <a:t>When the program starts, the variable “logging” is set to false. </a:t>
            </a:r>
            <a:r>
              <a:rPr lang="en-GB" sz="16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20"/>
                  </a:ext>
                </a:extLst>
              </a:rPr>
              <a:t>A</a:t>
            </a:r>
            <a:r>
              <a:rPr lang="en-GB" sz="1650">
                <a:solidFill>
                  <a:schemeClr val="dk1"/>
                </a:solidFill>
                <a:latin typeface="Helvetica Neue"/>
                <a:ea typeface="Helvetica Neue"/>
                <a:cs typeface="Helvetica Neue"/>
                <a:sym typeface="Helvetica Neue"/>
              </a:rPr>
              <a:t>n X icon is displayed to </a:t>
            </a:r>
            <a:r>
              <a:rPr lang="en-GB" sz="16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21"/>
                  </a:ext>
                </a:extLst>
              </a:rPr>
              <a:t>signal</a:t>
            </a:r>
            <a:r>
              <a:rPr lang="en-GB" sz="1650">
                <a:solidFill>
                  <a:schemeClr val="dk1"/>
                </a:solidFill>
                <a:latin typeface="Helvetica Neue"/>
                <a:ea typeface="Helvetica Neue"/>
                <a:cs typeface="Helvetica Neue"/>
                <a:sym typeface="Helvetica Neue"/>
              </a:rPr>
              <a:t> that data is not being logged. The data collection categories are organized in columns and named “temperature” and “light” for this project.</a:t>
            </a:r>
            <a:endParaRPr sz="1650" b="0" i="0" u="none" strike="noStrike" cap="none">
              <a:solidFill>
                <a:srgbClr val="000000"/>
              </a:solidFill>
              <a:latin typeface="Helvetica Neue"/>
              <a:ea typeface="Helvetica Neue"/>
              <a:cs typeface="Helvetica Neue"/>
              <a:sym typeface="Helvetica Neue"/>
            </a:endParaRPr>
          </a:p>
        </p:txBody>
      </p:sp>
      <p:pic>
        <p:nvPicPr>
          <p:cNvPr id="394" name="Google Shape;394;g370dcc4bf15_0_100" descr="Block based code for a micro:bit to set logging to false and show a 'no' or the cross icon on the LED display when the program starts. The code also sets the column headings of the data logging table to 'temperature' and light'. &#10;The on start block contains a set logging to false block, a show 'no' icon block, and a set columns &quot;temperature&quot; &quot;light&quot; block. " title="logging-false.png"/>
          <p:cNvPicPr preferRelativeResize="0"/>
          <p:nvPr/>
        </p:nvPicPr>
        <p:blipFill rotWithShape="1">
          <a:blip r:embed="rId4">
            <a:alphaModFix/>
          </a:blip>
          <a:srcRect b="5900"/>
          <a:stretch/>
        </p:blipFill>
        <p:spPr>
          <a:xfrm>
            <a:off x="1903563" y="2231175"/>
            <a:ext cx="1994225" cy="1726250"/>
          </a:xfrm>
          <a:prstGeom prst="rect">
            <a:avLst/>
          </a:prstGeom>
          <a:noFill/>
          <a:ln w="19050" cap="flat" cmpd="sng">
            <a:solidFill>
              <a:schemeClr val="lt1"/>
            </a:solidFill>
            <a:prstDash val="solid"/>
            <a:round/>
            <a:headEnd type="none" w="sm" len="sm"/>
            <a:tailEnd type="none" w="sm" len="sm"/>
          </a:ln>
        </p:spPr>
      </p:pic>
      <p:sp>
        <p:nvSpPr>
          <p:cNvPr id="395" name="Google Shape;395;g370dcc4bf15_0_100" descr="Block based code for a micro:bit to set logging to true and show a 'yes' or checkmark icon when you press button A. When button B is pressed, logging is set to false and a 'no' or cross icon is displayed. &#10;The on button A pressed block contains a set logging to true block and a show icon 'yes' block. The on button B pressed block contains a set logging to false block and a show icon 'no' block. "/>
          <p:cNvSpPr/>
          <p:nvPr/>
        </p:nvSpPr>
        <p:spPr>
          <a:xfrm>
            <a:off x="5296250" y="2116275"/>
            <a:ext cx="4030500" cy="4113600"/>
          </a:xfrm>
          <a:prstGeom prst="roundRect">
            <a:avLst>
              <a:gd name="adj" fmla="val 16667"/>
            </a:avLst>
          </a:prstGeom>
          <a:noFill/>
          <a:ln w="19050" cap="flat" cmpd="sng">
            <a:solidFill>
              <a:srgbClr val="6C4BC1"/>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650">
                <a:solidFill>
                  <a:schemeClr val="dk1"/>
                </a:solidFill>
                <a:latin typeface="Helvetica Neue"/>
                <a:ea typeface="Helvetica Neue"/>
                <a:cs typeface="Helvetica Neue"/>
                <a:sym typeface="Helvetica Neue"/>
              </a:rPr>
              <a:t>Pressing button A sets the variable “logging” to true and displays a checkmark to </a:t>
            </a:r>
            <a:r>
              <a:rPr lang="en-GB" sz="16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22"/>
                  </a:ext>
                </a:extLst>
              </a:rPr>
              <a:t>signal</a:t>
            </a:r>
            <a:r>
              <a:rPr lang="en-GB" sz="1650">
                <a:solidFill>
                  <a:schemeClr val="dk1"/>
                </a:solidFill>
                <a:latin typeface="Helvetica Neue"/>
                <a:ea typeface="Helvetica Neue"/>
                <a:cs typeface="Helvetica Neue"/>
                <a:sym typeface="Helvetica Neue"/>
              </a:rPr>
              <a:t> that data logging is </a:t>
            </a:r>
            <a:r>
              <a:rPr lang="en-GB" sz="16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23"/>
                  </a:ext>
                </a:extLst>
              </a:rPr>
              <a:t>happening. Pressing</a:t>
            </a:r>
            <a:r>
              <a:rPr lang="en-GB" sz="1650">
                <a:solidFill>
                  <a:schemeClr val="dk1"/>
                </a:solidFill>
                <a:latin typeface="Helvetica Neue"/>
                <a:ea typeface="Helvetica Neue"/>
                <a:cs typeface="Helvetica Neue"/>
                <a:sym typeface="Helvetica Neue"/>
              </a:rPr>
              <a:t> button B sets “logging” to false and displays </a:t>
            </a:r>
            <a:r>
              <a:rPr lang="en-GB" sz="16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24"/>
                  </a:ext>
                </a:extLst>
              </a:rPr>
              <a:t>a</a:t>
            </a:r>
            <a:r>
              <a:rPr lang="en-GB" sz="1650">
                <a:solidFill>
                  <a:schemeClr val="dk1"/>
                </a:solidFill>
                <a:latin typeface="Helvetica Neue"/>
                <a:ea typeface="Helvetica Neue"/>
                <a:cs typeface="Helvetica Neue"/>
                <a:sym typeface="Helvetica Neue"/>
              </a:rPr>
              <a:t>n X to </a:t>
            </a:r>
            <a:r>
              <a:rPr lang="en-GB" sz="16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25"/>
                  </a:ext>
                </a:extLst>
              </a:rPr>
              <a:t>signal</a:t>
            </a:r>
            <a:r>
              <a:rPr lang="en-GB" sz="1650">
                <a:solidFill>
                  <a:schemeClr val="dk1"/>
                </a:solidFill>
                <a:latin typeface="Helvetica Neue"/>
                <a:ea typeface="Helvetica Neue"/>
                <a:cs typeface="Helvetica Neue"/>
                <a:sym typeface="Helvetica Neue"/>
              </a:rPr>
              <a:t> that data logging has ended.</a:t>
            </a:r>
            <a:r>
              <a:rPr lang="en-GB" sz="1600">
                <a:solidFill>
                  <a:schemeClr val="dk1"/>
                </a:solidFill>
                <a:latin typeface="Helvetica Neue"/>
                <a:ea typeface="Helvetica Neue"/>
                <a:cs typeface="Helvetica Neue"/>
                <a:sym typeface="Helvetica Neue"/>
              </a:rPr>
              <a:t>  </a:t>
            </a:r>
            <a:endParaRPr sz="1400" b="0" i="0" u="none" strike="noStrike" cap="none">
              <a:solidFill>
                <a:srgbClr val="000000"/>
              </a:solidFill>
              <a:latin typeface="Helvetica Neue"/>
              <a:ea typeface="Helvetica Neue"/>
              <a:cs typeface="Helvetica Neue"/>
              <a:sym typeface="Helvetica Neue"/>
            </a:endParaRPr>
          </a:p>
        </p:txBody>
      </p:sp>
      <p:sp>
        <p:nvSpPr>
          <p:cNvPr id="396" name="Google Shape;396;g370dcc4bf15_0_100"/>
          <p:cNvSpPr txBox="1">
            <a:spLocks noGrp="1"/>
          </p:cNvSpPr>
          <p:nvPr>
            <p:ph type="body" idx="1"/>
          </p:nvPr>
        </p:nvSpPr>
        <p:spPr>
          <a:xfrm>
            <a:off x="681025" y="1319775"/>
            <a:ext cx="8836200" cy="911400"/>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1300"/>
              </a:spcBef>
              <a:spcAft>
                <a:spcPts val="0"/>
              </a:spcAft>
              <a:buSzPts val="1800"/>
              <a:buNone/>
            </a:pPr>
            <a:r>
              <a:rPr lang="en-GB" sz="16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26"/>
                  </a:ext>
                </a:extLst>
              </a:rPr>
              <a:t>This project </a:t>
            </a:r>
            <a:r>
              <a:rPr lang="en-GB" sz="1600"/>
              <a:t>uses a Boolean variable, which can only store one of two values - true or false. The Boolean variable is called “</a:t>
            </a:r>
            <a:r>
              <a:rPr lang="en-GB" sz="16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27"/>
                  </a:ext>
                </a:extLst>
              </a:rPr>
              <a:t>logging</a:t>
            </a:r>
            <a:r>
              <a:rPr lang="en-GB" sz="1600"/>
              <a:t>”, and it controls when the micro:bit logs data. </a:t>
            </a:r>
            <a:endParaRPr sz="1550"/>
          </a:p>
        </p:txBody>
      </p:sp>
      <p:pic>
        <p:nvPicPr>
          <p:cNvPr id="397" name="Google Shape;397;g370dcc4bf15_0_100" descr="decorative" title="Inspired_green@4x-100 (1).jpg"/>
          <p:cNvPicPr preferRelativeResize="0"/>
          <p:nvPr/>
        </p:nvPicPr>
        <p:blipFill rotWithShape="1">
          <a:blip r:embed="rId5">
            <a:alphaModFix/>
          </a:blip>
          <a:srcRect/>
          <a:stretch/>
        </p:blipFill>
        <p:spPr>
          <a:xfrm rot="572952">
            <a:off x="7949552" y="230266"/>
            <a:ext cx="733995" cy="998392"/>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g365ab73c13e_0_47"/>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Medium 🌶️🌶️</a:t>
            </a:r>
            <a:r>
              <a:rPr lang="en-GB" sz="2600">
                <a:solidFill>
                  <a:srgbClr val="2993D6"/>
                </a:solidFill>
              </a:rPr>
              <a:t> </a:t>
            </a:r>
            <a:r>
              <a:rPr lang="en-GB" sz="2600">
                <a:solidFill>
                  <a:srgbClr val="6C4BC1"/>
                </a:solidFill>
              </a:rPr>
              <a:t>Code Details 2</a:t>
            </a:r>
            <a:endParaRPr sz="2600">
              <a:solidFill>
                <a:srgbClr val="2993D6"/>
              </a:solidFill>
            </a:endParaRPr>
          </a:p>
        </p:txBody>
      </p:sp>
      <p:sp>
        <p:nvSpPr>
          <p:cNvPr id="403" name="Google Shape;403;g365ab73c13e_0_47"/>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29</a:t>
            </a:fld>
            <a:endParaRPr/>
          </a:p>
        </p:txBody>
      </p:sp>
      <p:sp>
        <p:nvSpPr>
          <p:cNvPr id="404" name="Google Shape;404;g365ab73c13e_0_47"/>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Medium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Spicy</a:t>
            </a:r>
            <a:endParaRPr sz="1150" b="0" i="0" u="none" strike="noStrike" cap="none">
              <a:solidFill>
                <a:srgbClr val="888888"/>
              </a:solidFill>
              <a:latin typeface="Helvetica Neue"/>
              <a:ea typeface="Helvetica Neue"/>
              <a:cs typeface="Helvetica Neue"/>
              <a:sym typeface="Helvetica Neue"/>
            </a:endParaRPr>
          </a:p>
        </p:txBody>
      </p:sp>
      <p:pic>
        <p:nvPicPr>
          <p:cNvPr id="405" name="Google Shape;405;g365ab73c13e_0_47" descr="decorative" title="Inspired_green@4x-100 (1).jpg"/>
          <p:cNvPicPr preferRelativeResize="0"/>
          <p:nvPr/>
        </p:nvPicPr>
        <p:blipFill rotWithShape="1">
          <a:blip r:embed="rId3">
            <a:alphaModFix/>
          </a:blip>
          <a:srcRect/>
          <a:stretch/>
        </p:blipFill>
        <p:spPr>
          <a:xfrm rot="572948">
            <a:off x="7962150" y="240552"/>
            <a:ext cx="873876" cy="1188650"/>
          </a:xfrm>
          <a:prstGeom prst="rect">
            <a:avLst/>
          </a:prstGeom>
          <a:noFill/>
          <a:ln>
            <a:noFill/>
          </a:ln>
        </p:spPr>
      </p:pic>
      <p:sp>
        <p:nvSpPr>
          <p:cNvPr id="406" name="Google Shape;406;g365ab73c13e_0_47" descr="Block based code for a micro:bit. The every 60,000 ms block contains an if logging then block. The if logging then block contains the show icon heart block, the log data block and the clear screen block. The log data block has a column named &quot;temperature&quot; with the value set with a temperature block from the Input section. It also has a column named &quot;light&quot; with the value set with a light level block from the Input section. "/>
          <p:cNvSpPr/>
          <p:nvPr/>
        </p:nvSpPr>
        <p:spPr>
          <a:xfrm>
            <a:off x="694500" y="1656525"/>
            <a:ext cx="8822700" cy="4297200"/>
          </a:xfrm>
          <a:prstGeom prst="roundRect">
            <a:avLst>
              <a:gd name="adj" fmla="val 16667"/>
            </a:avLst>
          </a:prstGeom>
          <a:noFill/>
          <a:ln w="19050" cap="flat" cmpd="sng">
            <a:solidFill>
              <a:srgbClr val="6C4BC1"/>
            </a:solidFill>
            <a:prstDash val="solid"/>
            <a:round/>
            <a:headEnd type="none" w="sm" len="sm"/>
            <a:tailEnd type="none" w="sm" len="sm"/>
          </a:ln>
        </p:spPr>
        <p:txBody>
          <a:bodyPr spcFirstLastPara="1" wrap="square" lIns="91425" tIns="0" rIns="91425" bIns="91425" anchor="ctr" anchorCtr="0">
            <a:noAutofit/>
          </a:bodyPr>
          <a:lstStyle/>
          <a:p>
            <a:pPr marL="0" marR="4629599" lvl="0" indent="0" algn="l" rtl="0">
              <a:lnSpc>
                <a:spcPct val="90000"/>
              </a:lnSpc>
              <a:spcBef>
                <a:spcPts val="0"/>
              </a:spcBef>
              <a:spcAft>
                <a:spcPts val="0"/>
              </a:spcAft>
              <a:buClr>
                <a:schemeClr val="dk1"/>
              </a:buClr>
              <a:buSzPts val="1800"/>
              <a:buFont typeface="Arial"/>
              <a:buNone/>
            </a:pPr>
            <a:endParaRPr sz="1800">
              <a:solidFill>
                <a:schemeClr val="dk1"/>
              </a:solidFill>
              <a:latin typeface="Helvetica Neue"/>
              <a:ea typeface="Helvetica Neue"/>
              <a:cs typeface="Helvetica Neue"/>
              <a:sym typeface="Helvetica Neue"/>
            </a:endParaRPr>
          </a:p>
          <a:p>
            <a:pPr marL="0" marR="4710041" lvl="0" indent="0" algn="l" rtl="0">
              <a:lnSpc>
                <a:spcPct val="110000"/>
              </a:lnSpc>
              <a:spcBef>
                <a:spcPts val="1000"/>
              </a:spcBef>
              <a:spcAft>
                <a:spcPts val="0"/>
              </a:spcAft>
              <a:buClr>
                <a:schemeClr val="dk1"/>
              </a:buClr>
              <a:buSzPts val="1800"/>
              <a:buFont typeface="Arial"/>
              <a:buNone/>
            </a:pPr>
            <a:r>
              <a:rPr lang="en-GB" sz="1800">
                <a:solidFill>
                  <a:schemeClr val="dk1"/>
                </a:solidFill>
                <a:latin typeface="Helvetica Neue"/>
                <a:ea typeface="Helvetica Neue"/>
                <a:cs typeface="Helvetica Neue"/>
                <a:sym typeface="Helvetica Neue"/>
              </a:rPr>
              <a:t>This program uses an infinite loop, the ‘every 60,000 ms’ block, that checks </a:t>
            </a:r>
            <a:r>
              <a:rPr lang="en-GB" sz="180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28"/>
                  </a:ext>
                </a:extLst>
              </a:rPr>
              <a:t>if</a:t>
            </a:r>
            <a:r>
              <a:rPr lang="en-GB" sz="1800">
                <a:solidFill>
                  <a:schemeClr val="dk1"/>
                </a:solidFill>
                <a:latin typeface="Helvetica Neue"/>
                <a:ea typeface="Helvetica Neue"/>
                <a:cs typeface="Helvetica Neue"/>
                <a:sym typeface="Helvetica Neue"/>
              </a:rPr>
              <a:t> the micro:bit is logging data every minute. </a:t>
            </a:r>
            <a:endParaRPr sz="1800">
              <a:solidFill>
                <a:schemeClr val="dk1"/>
              </a:solidFill>
              <a:latin typeface="Helvetica Neue"/>
              <a:ea typeface="Helvetica Neue"/>
              <a:cs typeface="Helvetica Neue"/>
              <a:sym typeface="Helvetica Neue"/>
            </a:endParaRPr>
          </a:p>
          <a:p>
            <a:pPr marL="0" marR="4629599" lvl="0" indent="0" algn="l" rtl="0">
              <a:lnSpc>
                <a:spcPct val="110000"/>
              </a:lnSpc>
              <a:spcBef>
                <a:spcPts val="1000"/>
              </a:spcBef>
              <a:spcAft>
                <a:spcPts val="0"/>
              </a:spcAft>
              <a:buClr>
                <a:srgbClr val="000000"/>
              </a:buClr>
              <a:buSzPts val="1600"/>
              <a:buFont typeface="Arial"/>
              <a:buNone/>
            </a:pPr>
            <a:r>
              <a:rPr lang="en-GB" sz="1800">
                <a:solidFill>
                  <a:schemeClr val="dk1"/>
                </a:solidFill>
                <a:latin typeface="Helvetica Neue"/>
                <a:ea typeface="Helvetica Neue"/>
                <a:cs typeface="Helvetica Neue"/>
                <a:sym typeface="Helvetica Neue"/>
              </a:rPr>
              <a:t>If the micro:bit is logging, it shows a heart on its LED display, records (logs) the temperature and light level data in the appropriate column, and then clears the display </a:t>
            </a:r>
            <a:r>
              <a:rPr lang="en-GB" sz="180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29"/>
                  </a:ext>
                </a:extLst>
              </a:rPr>
              <a:t>to signal that data logging</a:t>
            </a:r>
            <a:r>
              <a:rPr lang="en-GB" sz="1800">
                <a:solidFill>
                  <a:schemeClr val="dk1"/>
                </a:solidFill>
                <a:latin typeface="Helvetica Neue"/>
                <a:ea typeface="Helvetica Neue"/>
                <a:cs typeface="Helvetica Neue"/>
                <a:sym typeface="Helvetica Neue"/>
              </a:rPr>
              <a:t> is complete every minute. </a:t>
            </a:r>
            <a:endParaRPr sz="1300" b="0" i="0" u="none" strike="noStrike" cap="none">
              <a:solidFill>
                <a:schemeClr val="dk1"/>
              </a:solidFill>
              <a:latin typeface="Helvetica Neue"/>
              <a:ea typeface="Helvetica Neue"/>
              <a:cs typeface="Helvetica Neue"/>
              <a:sym typeface="Helvetica Neue"/>
            </a:endParaRPr>
          </a:p>
          <a:p>
            <a:pPr marL="457200" marR="0" lvl="0" indent="0" algn="l" rtl="0">
              <a:lnSpc>
                <a:spcPct val="160000"/>
              </a:lnSpc>
              <a:spcBef>
                <a:spcPts val="1000"/>
              </a:spcBef>
              <a:spcAft>
                <a:spcPts val="0"/>
              </a:spcAft>
              <a:buNone/>
            </a:pPr>
            <a:endParaRPr sz="1300" b="0" i="0" u="none" strike="noStrike" cap="none">
              <a:solidFill>
                <a:srgbClr val="000000"/>
              </a:solidFill>
              <a:latin typeface="Helvetica Neue"/>
              <a:ea typeface="Helvetica Neue"/>
              <a:cs typeface="Helvetica Neue"/>
              <a:sym typeface="Helvetica Neue"/>
            </a:endParaRPr>
          </a:p>
        </p:txBody>
      </p:sp>
      <p:pic>
        <p:nvPicPr>
          <p:cNvPr id="407" name="Google Shape;407;g365ab73c13e_0_47" descr="An every 60,000 ms block, which contains an if logging then block. The if logging then block contains a show icon heart block, a log data block and a clear screen block. The log data block has the column heading &quot;temperature&quot; and its value is given from the temperature block measured in Celsius from the Input section and then converted to Fahrenheit using the convertCtoF function. The log data block has the column heading &quot;light&quot; and its value is given from the light level block from the Input section. " title="microbit-screenshot (88).png"/>
          <p:cNvPicPr preferRelativeResize="0"/>
          <p:nvPr/>
        </p:nvPicPr>
        <p:blipFill rotWithShape="1">
          <a:blip r:embed="rId4">
            <a:alphaModFix/>
          </a:blip>
          <a:srcRect t="39814" r="31977" b="18517"/>
          <a:stretch/>
        </p:blipFill>
        <p:spPr>
          <a:xfrm>
            <a:off x="4617075" y="2312875"/>
            <a:ext cx="4793626" cy="285749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g3669771b81a_0_13"/>
          <p:cNvSpPr txBox="1">
            <a:spLocks noGrp="1"/>
          </p:cNvSpPr>
          <p:nvPr>
            <p:ph type="body" idx="1"/>
          </p:nvPr>
        </p:nvSpPr>
        <p:spPr>
          <a:xfrm>
            <a:off x="681036" y="1548371"/>
            <a:ext cx="8544000" cy="4609500"/>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90000"/>
              </a:lnSpc>
              <a:spcBef>
                <a:spcPts val="0"/>
              </a:spcBef>
              <a:spcAft>
                <a:spcPts val="0"/>
              </a:spcAft>
              <a:buClr>
                <a:schemeClr val="dk1"/>
              </a:buClr>
              <a:buSzPts val="1100"/>
              <a:buFont typeface="Arial"/>
              <a:buNone/>
            </a:pPr>
            <a:r>
              <a:rPr lang="en-GB" sz="2000" b="1">
                <a:solidFill>
                  <a:srgbClr val="00A000"/>
                </a:solidFill>
              </a:rPr>
              <a:t>Variables</a:t>
            </a:r>
            <a:endParaRPr/>
          </a:p>
          <a:p>
            <a:pPr marL="0" lvl="0" indent="0" algn="l" rtl="0">
              <a:lnSpc>
                <a:spcPct val="90000"/>
              </a:lnSpc>
              <a:spcBef>
                <a:spcPts val="1000"/>
              </a:spcBef>
              <a:spcAft>
                <a:spcPts val="0"/>
              </a:spcAft>
              <a:buClr>
                <a:schemeClr val="dk1"/>
              </a:buClr>
              <a:buSzPts val="1800"/>
              <a:buFont typeface="Arial"/>
              <a:buNone/>
            </a:pPr>
            <a:r>
              <a:rPr lang="en-GB" sz="1800"/>
              <a:t>Variables store numbers or values that can change in a computer program. </a:t>
            </a:r>
            <a:endParaRPr sz="1800"/>
          </a:p>
          <a:p>
            <a:pPr marL="457200" lvl="0" indent="-342900" algn="l" rtl="0">
              <a:lnSpc>
                <a:spcPct val="90000"/>
              </a:lnSpc>
              <a:spcBef>
                <a:spcPts val="1000"/>
              </a:spcBef>
              <a:spcAft>
                <a:spcPts val="0"/>
              </a:spcAft>
              <a:buClr>
                <a:srgbClr val="00A000"/>
              </a:buClr>
              <a:buSzPts val="1800"/>
              <a:buChar char="•"/>
            </a:pPr>
            <a:r>
              <a:rPr lang="en-GB" sz="1800"/>
              <a:t>We can describe variables as being like a box that stores information and which students can access, add to, or remove from at any time.</a:t>
            </a:r>
            <a:endParaRPr sz="1800"/>
          </a:p>
          <a:p>
            <a:pPr marL="0" lvl="0" indent="0" algn="l" rtl="0">
              <a:lnSpc>
                <a:spcPct val="90000"/>
              </a:lnSpc>
              <a:spcBef>
                <a:spcPts val="1000"/>
              </a:spcBef>
              <a:spcAft>
                <a:spcPts val="0"/>
              </a:spcAft>
              <a:buClr>
                <a:schemeClr val="dk1"/>
              </a:buClr>
              <a:buSzPts val="1100"/>
              <a:buFont typeface="Arial"/>
              <a:buNone/>
            </a:pPr>
            <a:r>
              <a:rPr lang="en-GB" sz="1800" b="1">
                <a:solidFill>
                  <a:srgbClr val="00A000"/>
                </a:solidFill>
              </a:rPr>
              <a:t>Boolean variables</a:t>
            </a:r>
            <a:r>
              <a:rPr lang="en-GB" sz="1800"/>
              <a:t> are a specific type of variable that can only have two values, true or false.</a:t>
            </a:r>
            <a:endParaRPr sz="1800"/>
          </a:p>
          <a:p>
            <a:pPr marL="0" lvl="0" indent="0" algn="l" rtl="0">
              <a:lnSpc>
                <a:spcPct val="90000"/>
              </a:lnSpc>
              <a:spcBef>
                <a:spcPts val="1000"/>
              </a:spcBef>
              <a:spcAft>
                <a:spcPts val="0"/>
              </a:spcAft>
              <a:buClr>
                <a:schemeClr val="dk1"/>
              </a:buClr>
              <a:buSzPts val="1100"/>
              <a:buFont typeface="Arial"/>
              <a:buNone/>
            </a:pPr>
            <a:r>
              <a:rPr lang="en-GB" sz="1800"/>
              <a:t>This program uses a boolean variable called “logging” that determines when the micro:bit logs data. </a:t>
            </a:r>
            <a:endParaRPr sz="1800"/>
          </a:p>
          <a:p>
            <a:pPr marL="0" lvl="0" indent="0" algn="l" rtl="0">
              <a:lnSpc>
                <a:spcPct val="90000"/>
              </a:lnSpc>
              <a:spcBef>
                <a:spcPts val="1000"/>
              </a:spcBef>
              <a:spcAft>
                <a:spcPts val="0"/>
              </a:spcAft>
              <a:buClr>
                <a:schemeClr val="dk1"/>
              </a:buClr>
              <a:buSzPts val="1100"/>
              <a:buFont typeface="Arial"/>
              <a:buNone/>
            </a:pPr>
            <a:endParaRPr sz="2000" b="1">
              <a:solidFill>
                <a:srgbClr val="00A000"/>
              </a:solidFill>
            </a:endParaRPr>
          </a:p>
          <a:p>
            <a:pPr marL="0" lvl="0" indent="0" algn="l" rtl="0">
              <a:lnSpc>
                <a:spcPct val="90000"/>
              </a:lnSpc>
              <a:spcBef>
                <a:spcPts val="1000"/>
              </a:spcBef>
              <a:spcAft>
                <a:spcPts val="0"/>
              </a:spcAft>
              <a:buClr>
                <a:schemeClr val="dk1"/>
              </a:buClr>
              <a:buSzPts val="1100"/>
              <a:buFont typeface="Arial"/>
              <a:buNone/>
            </a:pPr>
            <a:r>
              <a:rPr lang="en-GB" sz="2000" b="1">
                <a:solidFill>
                  <a:srgbClr val="00A000"/>
                </a:solidFill>
              </a:rPr>
              <a:t>Infinite Loop</a:t>
            </a:r>
            <a:endParaRPr sz="1800"/>
          </a:p>
          <a:p>
            <a:pPr marL="0" lvl="0" indent="0" algn="l" rtl="0">
              <a:lnSpc>
                <a:spcPct val="90000"/>
              </a:lnSpc>
              <a:spcBef>
                <a:spcPts val="1000"/>
              </a:spcBef>
              <a:spcAft>
                <a:spcPts val="0"/>
              </a:spcAft>
              <a:buClr>
                <a:schemeClr val="dk1"/>
              </a:buClr>
              <a:buSzPts val="1800"/>
              <a:buFont typeface="Arial"/>
              <a:buNone/>
            </a:pPr>
            <a:r>
              <a:rPr lang="en-GB" sz="1800"/>
              <a:t>Loops tell the computer to do an instruction (or set of instructions) over and over again. There are different types of loops, including infinite, count-controlled, and condition-controlled loops.</a:t>
            </a:r>
            <a:endParaRPr sz="1800"/>
          </a:p>
          <a:p>
            <a:pPr marL="0" lvl="0" indent="0" algn="l" rtl="0">
              <a:lnSpc>
                <a:spcPct val="90000"/>
              </a:lnSpc>
              <a:spcBef>
                <a:spcPts val="1000"/>
              </a:spcBef>
              <a:spcAft>
                <a:spcPts val="1000"/>
              </a:spcAft>
              <a:buSzPts val="1800"/>
              <a:buNone/>
            </a:pPr>
            <a:r>
              <a:rPr lang="en-GB" sz="1800"/>
              <a:t>This program uses an infinite loop (‘every 60,000 ms’ block), which instructs the micro:bit check </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if</a:t>
            </a:r>
            <a:r>
              <a:rPr lang="en-GB" sz="1800"/>
              <a:t> the micro:bit is logging data every minute. </a:t>
            </a:r>
            <a:endParaRPr sz="1800"/>
          </a:p>
        </p:txBody>
      </p:sp>
      <p:sp>
        <p:nvSpPr>
          <p:cNvPr id="115" name="Google Shape;115;g3669771b81a_0_13"/>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00A000"/>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
                  </a:ext>
                </a:extLst>
              </a:rPr>
              <a:t>Computer Science Concepts</a:t>
            </a:r>
            <a:endParaRPr/>
          </a:p>
        </p:txBody>
      </p:sp>
      <p:sp>
        <p:nvSpPr>
          <p:cNvPr id="116" name="Google Shape;116;g3669771b81a_0_13"/>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900"/>
              <a:buFont typeface="Arial"/>
              <a:buNone/>
            </a:pPr>
            <a:r>
              <a:rPr lang="en-GB"/>
              <a:t>Page </a:t>
            </a:r>
            <a:fld id="{00000000-1234-1234-1234-123412341234}" type="slidenum">
              <a:rPr lang="en-GB"/>
              <a:t>3</a:t>
            </a:fld>
            <a:endParaRPr/>
          </a:p>
        </p:txBody>
      </p:sp>
      <p:grpSp>
        <p:nvGrpSpPr>
          <p:cNvPr id="117" name="Google Shape;117;g3669771b81a_0_13"/>
          <p:cNvGrpSpPr/>
          <p:nvPr/>
        </p:nvGrpSpPr>
        <p:grpSpPr>
          <a:xfrm rot="4042808">
            <a:off x="8733554" y="955085"/>
            <a:ext cx="650811" cy="659761"/>
            <a:chOff x="7572716" y="3272053"/>
            <a:chExt cx="489368" cy="496098"/>
          </a:xfrm>
        </p:grpSpPr>
        <p:sp>
          <p:nvSpPr>
            <p:cNvPr id="118" name="Google Shape;118;g3669771b81a_0_13" descr="decorative"/>
            <p:cNvSpPr/>
            <p:nvPr/>
          </p:nvSpPr>
          <p:spPr>
            <a:xfrm>
              <a:off x="7572716" y="3522735"/>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19" name="Google Shape;119;g3669771b81a_0_13" descr="decorative"/>
            <p:cNvSpPr/>
            <p:nvPr/>
          </p:nvSpPr>
          <p:spPr>
            <a:xfrm>
              <a:off x="7869358" y="3566964"/>
              <a:ext cx="141636" cy="136113"/>
            </a:xfrm>
            <a:custGeom>
              <a:avLst/>
              <a:gdLst/>
              <a:ahLst/>
              <a:cxnLst/>
              <a:rect l="l" t="t" r="r" b="b"/>
              <a:pathLst>
                <a:path w="141636" h="136113" extrusionOk="0">
                  <a:moveTo>
                    <a:pt x="133528" y="126660"/>
                  </a:moveTo>
                  <a:cubicBezTo>
                    <a:pt x="127692" y="132925"/>
                    <a:pt x="119764" y="136113"/>
                    <a:pt x="111836" y="136113"/>
                  </a:cubicBezTo>
                  <a:cubicBezTo>
                    <a:pt x="104568" y="136113"/>
                    <a:pt x="97190" y="133475"/>
                    <a:pt x="91465" y="128089"/>
                  </a:cubicBezTo>
                  <a:lnTo>
                    <a:pt x="9430" y="51362"/>
                  </a:lnTo>
                  <a:cubicBezTo>
                    <a:pt x="-2572" y="40150"/>
                    <a:pt x="-3233" y="21353"/>
                    <a:pt x="8109" y="9371"/>
                  </a:cubicBezTo>
                  <a:cubicBezTo>
                    <a:pt x="19341" y="-2610"/>
                    <a:pt x="38170" y="-3160"/>
                    <a:pt x="50172" y="8052"/>
                  </a:cubicBezTo>
                  <a:lnTo>
                    <a:pt x="132206" y="84779"/>
                  </a:lnTo>
                  <a:cubicBezTo>
                    <a:pt x="144209" y="95991"/>
                    <a:pt x="144869" y="114788"/>
                    <a:pt x="133528" y="126770"/>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20" name="Google Shape;120;g3669771b81a_0_13" descr="decorative"/>
            <p:cNvSpPr/>
            <p:nvPr/>
          </p:nvSpPr>
          <p:spPr>
            <a:xfrm>
              <a:off x="7895017" y="3425342"/>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21" name="Google Shape;121;g3669771b81a_0_13" descr="decorative"/>
            <p:cNvSpPr/>
            <p:nvPr/>
          </p:nvSpPr>
          <p:spPr>
            <a:xfrm>
              <a:off x="7813147" y="3272053"/>
              <a:ext cx="85145" cy="168636"/>
            </a:xfrm>
            <a:custGeom>
              <a:avLst/>
              <a:gdLst/>
              <a:ahLst/>
              <a:cxnLst/>
              <a:rect l="l" t="t" r="r" b="b"/>
              <a:pathLst>
                <a:path w="85145" h="168636" extrusionOk="0">
                  <a:moveTo>
                    <a:pt x="785" y="132142"/>
                  </a:moveTo>
                  <a:lnTo>
                    <a:pt x="26331" y="22988"/>
                  </a:lnTo>
                  <a:cubicBezTo>
                    <a:pt x="30075" y="7049"/>
                    <a:pt x="46151" y="-2954"/>
                    <a:pt x="62118" y="783"/>
                  </a:cubicBezTo>
                  <a:cubicBezTo>
                    <a:pt x="78084" y="4521"/>
                    <a:pt x="88104" y="20460"/>
                    <a:pt x="84360" y="36508"/>
                  </a:cubicBezTo>
                  <a:lnTo>
                    <a:pt x="58814" y="145662"/>
                  </a:lnTo>
                  <a:cubicBezTo>
                    <a:pt x="55621" y="159403"/>
                    <a:pt x="43398" y="168636"/>
                    <a:pt x="29854" y="168636"/>
                  </a:cubicBezTo>
                  <a:cubicBezTo>
                    <a:pt x="27652" y="168636"/>
                    <a:pt x="25340" y="168417"/>
                    <a:pt x="23028" y="167867"/>
                  </a:cubicBezTo>
                  <a:cubicBezTo>
                    <a:pt x="7061" y="164130"/>
                    <a:pt x="-2959" y="148191"/>
                    <a:pt x="785" y="132142"/>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22" name="Google Shape;122;g3669771b81a_0_13" descr="decorative"/>
            <p:cNvSpPr/>
            <p:nvPr/>
          </p:nvSpPr>
          <p:spPr>
            <a:xfrm>
              <a:off x="7736508" y="3599549"/>
              <a:ext cx="85145" cy="168602"/>
            </a:xfrm>
            <a:custGeom>
              <a:avLst/>
              <a:gdLst/>
              <a:ahLst/>
              <a:cxnLst/>
              <a:rect l="l" t="t" r="r" b="b"/>
              <a:pathLst>
                <a:path w="85145" h="168602" extrusionOk="0">
                  <a:moveTo>
                    <a:pt x="62118" y="749"/>
                  </a:moveTo>
                  <a:cubicBezTo>
                    <a:pt x="78084" y="4486"/>
                    <a:pt x="88104" y="20425"/>
                    <a:pt x="84360" y="36474"/>
                  </a:cubicBezTo>
                  <a:lnTo>
                    <a:pt x="58814" y="145628"/>
                  </a:lnTo>
                  <a:cubicBezTo>
                    <a:pt x="55621" y="159369"/>
                    <a:pt x="43398" y="168602"/>
                    <a:pt x="29854" y="168602"/>
                  </a:cubicBezTo>
                  <a:cubicBezTo>
                    <a:pt x="27652" y="168602"/>
                    <a:pt x="25340" y="168382"/>
                    <a:pt x="23028" y="167833"/>
                  </a:cubicBezTo>
                  <a:cubicBezTo>
                    <a:pt x="7061" y="164095"/>
                    <a:pt x="-2959" y="148156"/>
                    <a:pt x="785" y="132108"/>
                  </a:cubicBezTo>
                  <a:lnTo>
                    <a:pt x="26331" y="22954"/>
                  </a:lnTo>
                  <a:cubicBezTo>
                    <a:pt x="30075" y="7015"/>
                    <a:pt x="46041" y="-2878"/>
                    <a:pt x="62118" y="749"/>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23" name="Google Shape;123;g3669771b81a_0_13" descr="decorative"/>
            <p:cNvSpPr/>
            <p:nvPr/>
          </p:nvSpPr>
          <p:spPr>
            <a:xfrm>
              <a:off x="7623695" y="3337114"/>
              <a:ext cx="141636" cy="136113"/>
            </a:xfrm>
            <a:custGeom>
              <a:avLst/>
              <a:gdLst/>
              <a:ahLst/>
              <a:cxnLst/>
              <a:rect l="l" t="t" r="r" b="b"/>
              <a:pathLst>
                <a:path w="141636" h="136113" extrusionOk="0">
                  <a:moveTo>
                    <a:pt x="132206" y="84669"/>
                  </a:moveTo>
                  <a:cubicBezTo>
                    <a:pt x="144209" y="95881"/>
                    <a:pt x="144869" y="114678"/>
                    <a:pt x="133528" y="126660"/>
                  </a:cubicBezTo>
                  <a:cubicBezTo>
                    <a:pt x="127692" y="132925"/>
                    <a:pt x="119764" y="136113"/>
                    <a:pt x="111836" y="136113"/>
                  </a:cubicBezTo>
                  <a:cubicBezTo>
                    <a:pt x="104568" y="136113"/>
                    <a:pt x="97191" y="133475"/>
                    <a:pt x="91465" y="128089"/>
                  </a:cubicBezTo>
                  <a:lnTo>
                    <a:pt x="9430" y="51362"/>
                  </a:lnTo>
                  <a:cubicBezTo>
                    <a:pt x="-2572" y="40150"/>
                    <a:pt x="-3233" y="21353"/>
                    <a:pt x="8109" y="9371"/>
                  </a:cubicBezTo>
                  <a:cubicBezTo>
                    <a:pt x="19341" y="-2610"/>
                    <a:pt x="38170" y="-3160"/>
                    <a:pt x="50172" y="8052"/>
                  </a:cubicBezTo>
                  <a:lnTo>
                    <a:pt x="132206" y="84779"/>
                  </a:ln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grpSp>
      <p:pic>
        <p:nvPicPr>
          <p:cNvPr id="124" name="Google Shape;124;g3669771b81a_0_13" descr="decorative"/>
          <p:cNvPicPr preferRelativeResize="0"/>
          <p:nvPr/>
        </p:nvPicPr>
        <p:blipFill rotWithShape="1">
          <a:blip r:embed="rId3">
            <a:alphaModFix/>
          </a:blip>
          <a:srcRect/>
          <a:stretch/>
        </p:blipFill>
        <p:spPr>
          <a:xfrm>
            <a:off x="8286302" y="1058044"/>
            <a:ext cx="192617" cy="192617"/>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Google Shape;412;g37cbe48185e_0_49"/>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Medium 🌶️🌶️</a:t>
            </a:r>
            <a:r>
              <a:rPr lang="en-GB" sz="2600">
                <a:solidFill>
                  <a:srgbClr val="2993D6"/>
                </a:solidFill>
              </a:rPr>
              <a:t> </a:t>
            </a:r>
            <a:r>
              <a:rPr lang="en-GB" sz="2600">
                <a:solidFill>
                  <a:srgbClr val="6C4BC1"/>
                </a:solidFill>
              </a:rPr>
              <a:t>Code Details 3</a:t>
            </a:r>
            <a:endParaRPr sz="2600">
              <a:solidFill>
                <a:srgbClr val="2993D6"/>
              </a:solidFill>
            </a:endParaRPr>
          </a:p>
        </p:txBody>
      </p:sp>
      <p:sp>
        <p:nvSpPr>
          <p:cNvPr id="413" name="Google Shape;413;g37cbe48185e_0_49"/>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30</a:t>
            </a:fld>
            <a:endParaRPr/>
          </a:p>
        </p:txBody>
      </p:sp>
      <p:sp>
        <p:nvSpPr>
          <p:cNvPr id="414" name="Google Shape;414;g37cbe48185e_0_49"/>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Medium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Spicy</a:t>
            </a:r>
            <a:endParaRPr sz="1150" b="0" i="0" u="none" strike="noStrike" cap="none">
              <a:solidFill>
                <a:srgbClr val="888888"/>
              </a:solidFill>
              <a:latin typeface="Helvetica Neue"/>
              <a:ea typeface="Helvetica Neue"/>
              <a:cs typeface="Helvetica Neue"/>
              <a:sym typeface="Helvetica Neue"/>
            </a:endParaRPr>
          </a:p>
        </p:txBody>
      </p:sp>
      <p:pic>
        <p:nvPicPr>
          <p:cNvPr id="415" name="Google Shape;415;g37cbe48185e_0_49" descr="decorative" title="Inspired_green@4x-100 (1).jpg"/>
          <p:cNvPicPr preferRelativeResize="0"/>
          <p:nvPr/>
        </p:nvPicPr>
        <p:blipFill rotWithShape="1">
          <a:blip r:embed="rId3">
            <a:alphaModFix/>
          </a:blip>
          <a:srcRect/>
          <a:stretch/>
        </p:blipFill>
        <p:spPr>
          <a:xfrm rot="572937">
            <a:off x="8167935" y="257743"/>
            <a:ext cx="687803" cy="935538"/>
          </a:xfrm>
          <a:prstGeom prst="rect">
            <a:avLst/>
          </a:prstGeom>
          <a:noFill/>
          <a:ln>
            <a:noFill/>
          </a:ln>
        </p:spPr>
      </p:pic>
      <p:sp>
        <p:nvSpPr>
          <p:cNvPr id="416" name="Google Shape;416;g37cbe48185e_0_49" descr="Block based code for a micro:bit. The every 60,000 ms block contains an if logging then block. The if logging then block contains the show icon heart block, the log data block and the clear screen block. The log data block has a column named &quot;temperature&quot; with the value set with a temperature block from the Input section. It also has a column named &quot;light&quot; with the value set with a light level block from the Input section. "/>
          <p:cNvSpPr/>
          <p:nvPr/>
        </p:nvSpPr>
        <p:spPr>
          <a:xfrm>
            <a:off x="694500" y="1308100"/>
            <a:ext cx="8822700" cy="4903800"/>
          </a:xfrm>
          <a:prstGeom prst="roundRect">
            <a:avLst>
              <a:gd name="adj" fmla="val 16667"/>
            </a:avLst>
          </a:prstGeom>
          <a:noFill/>
          <a:ln w="19050" cap="flat" cmpd="sng">
            <a:solidFill>
              <a:srgbClr val="2993D6"/>
            </a:solidFill>
            <a:prstDash val="solid"/>
            <a:round/>
            <a:headEnd type="none" w="sm" len="sm"/>
            <a:tailEnd type="none" w="sm" len="sm"/>
          </a:ln>
        </p:spPr>
        <p:txBody>
          <a:bodyPr spcFirstLastPara="1" wrap="square" lIns="91425" tIns="0" rIns="91425" bIns="91425" anchor="ctr" anchorCtr="0">
            <a:noAutofit/>
          </a:bodyPr>
          <a:lstStyle/>
          <a:p>
            <a:pPr marL="0" marR="3653400" lvl="0" indent="0" algn="l" rtl="0">
              <a:lnSpc>
                <a:spcPct val="90000"/>
              </a:lnSpc>
              <a:spcBef>
                <a:spcPts val="0"/>
              </a:spcBef>
              <a:spcAft>
                <a:spcPts val="0"/>
              </a:spcAft>
              <a:buClr>
                <a:srgbClr val="000000"/>
              </a:buClr>
              <a:buSzPts val="1600"/>
              <a:buFont typeface="Arial"/>
              <a:buNone/>
            </a:pPr>
            <a:r>
              <a:rPr lang="en-GB" sz="1800">
                <a:solidFill>
                  <a:schemeClr val="dk1"/>
                </a:solidFill>
                <a:latin typeface="Helvetica Neue"/>
                <a:ea typeface="Helvetica Neue"/>
                <a:cs typeface="Helvetica Neue"/>
                <a:sym typeface="Helvetica Neue"/>
              </a:rPr>
              <a:t>The micro:bit's temperature sensor measures in Celsius.</a:t>
            </a:r>
            <a:endParaRPr sz="1800">
              <a:solidFill>
                <a:schemeClr val="dk1"/>
              </a:solidFill>
              <a:latin typeface="Helvetica Neue"/>
              <a:ea typeface="Helvetica Neue"/>
              <a:cs typeface="Helvetica Neue"/>
              <a:sym typeface="Helvetica Neue"/>
            </a:endParaRPr>
          </a:p>
          <a:p>
            <a:pPr marL="0" marR="3653400" lvl="0" indent="0" algn="l" rtl="0">
              <a:lnSpc>
                <a:spcPct val="90000"/>
              </a:lnSpc>
              <a:spcBef>
                <a:spcPts val="1000"/>
              </a:spcBef>
              <a:spcAft>
                <a:spcPts val="0"/>
              </a:spcAft>
              <a:buClr>
                <a:srgbClr val="000000"/>
              </a:buClr>
              <a:buSzPts val="1600"/>
              <a:buFont typeface="Arial"/>
              <a:buNone/>
            </a:pPr>
            <a:r>
              <a:rPr lang="en-GB" sz="1800">
                <a:solidFill>
                  <a:schemeClr val="dk1"/>
                </a:solidFill>
                <a:latin typeface="Helvetica Neue"/>
                <a:ea typeface="Helvetica Neue"/>
                <a:cs typeface="Helvetica Neue"/>
                <a:sym typeface="Helvetica Neue"/>
              </a:rPr>
              <a:t>The ‘convertCtoF function’ converts the temperature from Celsius to Fahrenheit by multiplying it by 1.8 and adding 32. Using a function to convert the temperature allows you to re-use the conversion code every time data is logged.</a:t>
            </a:r>
            <a:endParaRPr sz="1800">
              <a:solidFill>
                <a:schemeClr val="dk1"/>
              </a:solidFill>
              <a:latin typeface="Helvetica Neue"/>
              <a:ea typeface="Helvetica Neue"/>
              <a:cs typeface="Helvetica Neue"/>
              <a:sym typeface="Helvetica Neue"/>
            </a:endParaRPr>
          </a:p>
          <a:p>
            <a:pPr marL="0" marR="3653400" lvl="0" indent="0" algn="l" rtl="0">
              <a:lnSpc>
                <a:spcPct val="90000"/>
              </a:lnSpc>
              <a:spcBef>
                <a:spcPts val="1000"/>
              </a:spcBef>
              <a:spcAft>
                <a:spcPts val="1000"/>
              </a:spcAft>
              <a:buClr>
                <a:srgbClr val="000000"/>
              </a:buClr>
              <a:buSzPts val="1600"/>
              <a:buFont typeface="Arial"/>
              <a:buNone/>
            </a:pPr>
            <a:r>
              <a:rPr lang="en-GB" sz="1800">
                <a:solidFill>
                  <a:schemeClr val="dk1"/>
                </a:solidFill>
                <a:latin typeface="Helvetica Neue"/>
                <a:ea typeface="Helvetica Neue"/>
                <a:cs typeface="Helvetica Neue"/>
                <a:sym typeface="Helvetica Neue"/>
              </a:rPr>
              <a:t>The function is used with the ‘call convertCtoF “temperature (℃)” ‘ block found within the infinite loop block of code.</a:t>
            </a:r>
            <a:endParaRPr sz="1300" b="0" i="0" u="none" strike="noStrike" cap="none">
              <a:solidFill>
                <a:srgbClr val="000000"/>
              </a:solidFill>
              <a:latin typeface="Helvetica Neue"/>
              <a:ea typeface="Helvetica Neue"/>
              <a:cs typeface="Helvetica Neue"/>
              <a:sym typeface="Helvetica Neue"/>
            </a:endParaRPr>
          </a:p>
        </p:txBody>
      </p:sp>
      <p:pic>
        <p:nvPicPr>
          <p:cNvPr id="417" name="Google Shape;417;g37cbe48185e_0_49" descr="An every 60,000 ms block, which contains an if logging then block. The if logging then block contains a show icon heart block, a log data block and a clear screen block. The log data block has the column heading &quot;temperature&quot; and its value is given from the temperature block measured in Celsius from the Input section and then converted to Fahrenheit using the convertCtoF function. The log data block has the column heading &quot;light&quot; and its value is given from the light level block from the Input section. " title="microbit-screenshot (88).png"/>
          <p:cNvPicPr preferRelativeResize="0"/>
          <p:nvPr/>
        </p:nvPicPr>
        <p:blipFill rotWithShape="1">
          <a:blip r:embed="rId4">
            <a:alphaModFix/>
          </a:blip>
          <a:srcRect t="83201" r="61713" b="-2408"/>
          <a:stretch/>
        </p:blipFill>
        <p:spPr>
          <a:xfrm>
            <a:off x="5662496" y="1794950"/>
            <a:ext cx="3164006" cy="1544575"/>
          </a:xfrm>
          <a:prstGeom prst="rect">
            <a:avLst/>
          </a:prstGeom>
          <a:noFill/>
          <a:ln>
            <a:noFill/>
          </a:ln>
        </p:spPr>
      </p:pic>
      <p:pic>
        <p:nvPicPr>
          <p:cNvPr id="418" name="Google Shape;418;g37cbe48185e_0_49" descr="An every 60,000 ms block, which contains an if logging then block. The if logging then block contains a show icon heart block, a log data block and a clear screen block. The log data block has the column heading &quot;temperature&quot; and its value is given from the temperature block measured in Celsius from the Input section and then converted to Fahrenheit using the convertCtoF function. The log data block has the column heading &quot;light&quot; and its value is given from the light level block from the Input section. " title="microbit-screenshot (88).png"/>
          <p:cNvPicPr preferRelativeResize="0"/>
          <p:nvPr/>
        </p:nvPicPr>
        <p:blipFill rotWithShape="1">
          <a:blip r:embed="rId4">
            <a:alphaModFix/>
          </a:blip>
          <a:srcRect t="39814" r="31977" b="18517"/>
          <a:stretch/>
        </p:blipFill>
        <p:spPr>
          <a:xfrm>
            <a:off x="5723834" y="3767000"/>
            <a:ext cx="3501292" cy="2087124"/>
          </a:xfrm>
          <a:prstGeom prst="rect">
            <a:avLst/>
          </a:prstGeom>
          <a:noFill/>
          <a:ln>
            <a:noFill/>
          </a:ln>
        </p:spPr>
      </p:pic>
      <p:cxnSp>
        <p:nvCxnSpPr>
          <p:cNvPr id="419" name="Google Shape;419;g37cbe48185e_0_49"/>
          <p:cNvCxnSpPr/>
          <p:nvPr/>
        </p:nvCxnSpPr>
        <p:spPr>
          <a:xfrm>
            <a:off x="8120975" y="2998100"/>
            <a:ext cx="349800" cy="1434300"/>
          </a:xfrm>
          <a:prstGeom prst="straightConnector1">
            <a:avLst/>
          </a:prstGeom>
          <a:noFill/>
          <a:ln w="28575" cap="flat" cmpd="sng">
            <a:solidFill>
              <a:srgbClr val="CD0364"/>
            </a:solidFill>
            <a:prstDash val="solid"/>
            <a:round/>
            <a:headEnd type="triangle" w="med" len="med"/>
            <a:tailEnd type="triangle" w="med" len="med"/>
          </a:ln>
        </p:spPr>
      </p:cxn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Google Shape;424;g370dcc4bf15_0_29"/>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6C4BC1"/>
                </a:solidFill>
              </a:rPr>
              <a:t>Medium 🌶️🌶️</a:t>
            </a:r>
            <a:r>
              <a:rPr lang="en-GB" sz="2600">
                <a:solidFill>
                  <a:srgbClr val="2993D6"/>
                </a:solidFill>
              </a:rPr>
              <a:t> </a:t>
            </a:r>
            <a:r>
              <a:rPr lang="en-GB" sz="2600">
                <a:solidFill>
                  <a:srgbClr val="6C4BC1"/>
                </a:solidFill>
              </a:rPr>
              <a:t>Code Details 4</a:t>
            </a:r>
            <a:endParaRPr sz="2600">
              <a:solidFill>
                <a:srgbClr val="2993D6"/>
              </a:solidFill>
            </a:endParaRPr>
          </a:p>
        </p:txBody>
      </p:sp>
      <p:sp>
        <p:nvSpPr>
          <p:cNvPr id="425" name="Google Shape;425;g370dcc4bf15_0_29"/>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31</a:t>
            </a:fld>
            <a:endParaRPr/>
          </a:p>
        </p:txBody>
      </p:sp>
      <p:sp>
        <p:nvSpPr>
          <p:cNvPr id="426" name="Google Shape;426;g370dcc4bf15_0_29"/>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6C4BC1"/>
                </a:solidFill>
                <a:latin typeface="Helvetica Neue"/>
                <a:ea typeface="Helvetica Neue"/>
                <a:cs typeface="Helvetica Neue"/>
                <a:sym typeface="Helvetica Neue"/>
              </a:rPr>
              <a:t>Medium </a:t>
            </a:r>
            <a:r>
              <a:rPr lang="en-GB" sz="1150" b="1" i="0" u="none" strike="noStrike" cap="none">
                <a:solidFill>
                  <a:srgbClr val="2A92D6"/>
                </a:solidFill>
                <a:latin typeface="Helvetica Neue"/>
                <a:ea typeface="Helvetica Neue"/>
                <a:cs typeface="Helvetica Neue"/>
                <a:sym typeface="Helvetica Neue"/>
              </a:rPr>
              <a:t>🌶️🌶️</a:t>
            </a:r>
            <a:r>
              <a:rPr lang="en-GB" sz="1150" b="0" i="0" u="none" strike="noStrike" cap="none">
                <a:solidFill>
                  <a:srgbClr val="888888"/>
                </a:solidFill>
                <a:latin typeface="Helvetica Neue"/>
                <a:ea typeface="Helvetica Neue"/>
                <a:cs typeface="Helvetica Neue"/>
                <a:sym typeface="Helvetica Neue"/>
              </a:rPr>
              <a:t> - Spicy</a:t>
            </a:r>
            <a:endParaRPr sz="1150" b="0" i="0" u="none" strike="noStrike" cap="none">
              <a:solidFill>
                <a:srgbClr val="888888"/>
              </a:solidFill>
              <a:latin typeface="Helvetica Neue"/>
              <a:ea typeface="Helvetica Neue"/>
              <a:cs typeface="Helvetica Neue"/>
              <a:sym typeface="Helvetica Neue"/>
            </a:endParaRPr>
          </a:p>
        </p:txBody>
      </p:sp>
      <p:pic>
        <p:nvPicPr>
          <p:cNvPr id="427" name="Google Shape;427;g370dcc4bf15_0_29" descr="decorative" title="Inspired_green@4x-100 (1).jpg"/>
          <p:cNvPicPr preferRelativeResize="0"/>
          <p:nvPr/>
        </p:nvPicPr>
        <p:blipFill rotWithShape="1">
          <a:blip r:embed="rId3">
            <a:alphaModFix/>
          </a:blip>
          <a:srcRect/>
          <a:stretch/>
        </p:blipFill>
        <p:spPr>
          <a:xfrm rot="572945">
            <a:off x="8048018" y="247717"/>
            <a:ext cx="796237" cy="1083042"/>
          </a:xfrm>
          <a:prstGeom prst="rect">
            <a:avLst/>
          </a:prstGeom>
          <a:noFill/>
          <a:ln>
            <a:noFill/>
          </a:ln>
        </p:spPr>
      </p:pic>
      <p:sp>
        <p:nvSpPr>
          <p:cNvPr id="428" name="Google Shape;428;g370dcc4bf15_0_29"/>
          <p:cNvSpPr/>
          <p:nvPr/>
        </p:nvSpPr>
        <p:spPr>
          <a:xfrm>
            <a:off x="3981750" y="1447875"/>
            <a:ext cx="5345100" cy="4845000"/>
          </a:xfrm>
          <a:prstGeom prst="roundRect">
            <a:avLst>
              <a:gd name="adj" fmla="val 16667"/>
            </a:avLst>
          </a:prstGeom>
          <a:noFill/>
          <a:ln w="19050" cap="flat" cmpd="sng">
            <a:solidFill>
              <a:srgbClr val="6C4BC1"/>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650">
                <a:solidFill>
                  <a:schemeClr val="dk1"/>
                </a:solidFill>
                <a:latin typeface="Helvetica Neue"/>
                <a:ea typeface="Helvetica Neue"/>
                <a:cs typeface="Helvetica Neue"/>
                <a:sym typeface="Helvetica Neue"/>
              </a:rPr>
              <a:t>Pressing buttons A + B together will delete all data in the log. The LED displays a skull icon to </a:t>
            </a:r>
            <a:r>
              <a:rPr lang="en-GB" sz="16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30"/>
                  </a:ext>
                </a:extLst>
              </a:rPr>
              <a:t>signal</a:t>
            </a:r>
            <a:r>
              <a:rPr lang="en-GB" sz="1650">
                <a:solidFill>
                  <a:schemeClr val="dk1"/>
                </a:solidFill>
                <a:latin typeface="Helvetica Neue"/>
                <a:ea typeface="Helvetica Neue"/>
                <a:cs typeface="Helvetica Neue"/>
                <a:sym typeface="Helvetica Neue"/>
              </a:rPr>
              <a:t> that data is erased, the ‘delete log’ block erases all data, and the data collection categories are assigned “temperature” and “light” so the micro:bit is ready to collect data the next time button A is pressed.</a:t>
            </a:r>
            <a:endParaRPr sz="1400" b="0" i="0" u="none" strike="noStrike" cap="none">
              <a:solidFill>
                <a:srgbClr val="000000"/>
              </a:solidFill>
              <a:latin typeface="Helvetica Neue"/>
              <a:ea typeface="Helvetica Neue"/>
              <a:cs typeface="Helvetica Neue"/>
              <a:sym typeface="Helvetica Neue"/>
            </a:endParaRPr>
          </a:p>
        </p:txBody>
      </p:sp>
      <p:sp>
        <p:nvSpPr>
          <p:cNvPr id="429" name="Google Shape;429;g370dcc4bf15_0_29"/>
          <p:cNvSpPr/>
          <p:nvPr/>
        </p:nvSpPr>
        <p:spPr>
          <a:xfrm>
            <a:off x="743525" y="1447900"/>
            <a:ext cx="2944800" cy="4845000"/>
          </a:xfrm>
          <a:prstGeom prst="roundRect">
            <a:avLst>
              <a:gd name="adj" fmla="val 16667"/>
            </a:avLst>
          </a:prstGeom>
          <a:noFill/>
          <a:ln w="19050" cap="flat" cmpd="sng">
            <a:solidFill>
              <a:srgbClr val="6C4BC1"/>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0"/>
              </a:spcBef>
              <a:spcAft>
                <a:spcPts val="1000"/>
              </a:spcAft>
              <a:buClr>
                <a:srgbClr val="000000"/>
              </a:buClr>
              <a:buSzPts val="1600"/>
              <a:buFont typeface="Arial"/>
              <a:buNone/>
            </a:pPr>
            <a:r>
              <a:rPr lang="en-GB" sz="1650">
                <a:solidFill>
                  <a:schemeClr val="dk1"/>
                </a:solidFill>
                <a:latin typeface="Helvetica Neue"/>
                <a:ea typeface="Helvetica Neue"/>
                <a:cs typeface="Helvetica Neue"/>
                <a:sym typeface="Helvetica Neue"/>
              </a:rPr>
              <a:t>While unlikely, it is possible for the log to be full. When this happens, the variable “logging” is set to false and the full LED display lights up to </a:t>
            </a:r>
            <a:r>
              <a:rPr lang="en-GB" sz="16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31"/>
                  </a:ext>
                </a:extLst>
              </a:rPr>
              <a:t>signal</a:t>
            </a:r>
            <a:r>
              <a:rPr lang="en-GB" sz="1650">
                <a:solidFill>
                  <a:schemeClr val="dk1"/>
                </a:solidFill>
                <a:latin typeface="Helvetica Neue"/>
                <a:ea typeface="Helvetica Neue"/>
                <a:cs typeface="Helvetica Neue"/>
                <a:sym typeface="Helvetica Neue"/>
              </a:rPr>
              <a:t> that the log is full.</a:t>
            </a:r>
            <a:endParaRPr sz="1650" b="0" i="0" u="none" strike="noStrike" cap="none">
              <a:solidFill>
                <a:srgbClr val="000000"/>
              </a:solidFill>
              <a:latin typeface="Helvetica Neue"/>
              <a:ea typeface="Helvetica Neue"/>
              <a:cs typeface="Helvetica Neue"/>
              <a:sym typeface="Helvetica Neue"/>
            </a:endParaRPr>
          </a:p>
        </p:txBody>
      </p:sp>
      <p:pic>
        <p:nvPicPr>
          <p:cNvPr id="430" name="Google Shape;430;g370dcc4bf15_0_29" descr="Block based code for a micro:bit to set logging to false and light up all the LEDs on the display if the log is full. &#10;The on log full block contains a set logging to false block and a show LEDs block with all the LEDs highlighted. " title="microbit-screenshot (86).png"/>
          <p:cNvPicPr preferRelativeResize="0"/>
          <p:nvPr/>
        </p:nvPicPr>
        <p:blipFill rotWithShape="1">
          <a:blip r:embed="rId4">
            <a:alphaModFix/>
          </a:blip>
          <a:srcRect l="68164" t="48573" b="6633"/>
          <a:stretch/>
        </p:blipFill>
        <p:spPr>
          <a:xfrm>
            <a:off x="1222313" y="1606975"/>
            <a:ext cx="2136325" cy="2333575"/>
          </a:xfrm>
          <a:prstGeom prst="rect">
            <a:avLst/>
          </a:prstGeom>
          <a:noFill/>
          <a:ln>
            <a:noFill/>
          </a:ln>
        </p:spPr>
      </p:pic>
      <p:pic>
        <p:nvPicPr>
          <p:cNvPr id="431" name="Google Shape;431;g370dcc4bf15_0_29" descr="An on button A+B pressed block, containing a show icon skull block, a delete log block and a set columns &quot;temperature&quot; and &quot;light&quot; block. " title="microbit-screenshot (86).png"/>
          <p:cNvPicPr preferRelativeResize="0"/>
          <p:nvPr/>
        </p:nvPicPr>
        <p:blipFill rotWithShape="1">
          <a:blip r:embed="rId4">
            <a:alphaModFix/>
          </a:blip>
          <a:srcRect l="68165" t="-2006" r="2259" b="60382"/>
          <a:stretch/>
        </p:blipFill>
        <p:spPr>
          <a:xfrm>
            <a:off x="5539800" y="1556000"/>
            <a:ext cx="2229002" cy="2435526"/>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g3669771b81a_0_181"/>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p>
            <a:pPr marL="0" lvl="0" indent="0" algn="ctr" rtl="0">
              <a:lnSpc>
                <a:spcPct val="110000"/>
              </a:lnSpc>
              <a:spcBef>
                <a:spcPts val="0"/>
              </a:spcBef>
              <a:spcAft>
                <a:spcPts val="0"/>
              </a:spcAft>
              <a:buSzPts val="4999"/>
              <a:buNone/>
            </a:pPr>
            <a:r>
              <a:rPr lang="en-GB"/>
              <a:t>Spicy</a:t>
            </a:r>
            <a:endParaRPr/>
          </a:p>
        </p:txBody>
      </p:sp>
      <p:sp>
        <p:nvSpPr>
          <p:cNvPr id="437" name="Google Shape;437;g3669771b81a_0_181"/>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32</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sp>
        <p:nvSpPr>
          <p:cNvPr id="442" name="Google Shape;442;g3669771b81a_0_238"/>
          <p:cNvSpPr txBox="1">
            <a:spLocks noGrp="1"/>
          </p:cNvSpPr>
          <p:nvPr>
            <p:ph type="title"/>
          </p:nvPr>
        </p:nvSpPr>
        <p:spPr>
          <a:xfrm>
            <a:off x="681026" y="456075"/>
            <a:ext cx="77226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Spicy 🌶️🌶️🌶️ Introduction 1</a:t>
            </a:r>
            <a:endParaRPr sz="2600">
              <a:solidFill>
                <a:srgbClr val="CD0364"/>
              </a:solidFill>
            </a:endParaRPr>
          </a:p>
        </p:txBody>
      </p:sp>
      <p:sp>
        <p:nvSpPr>
          <p:cNvPr id="443" name="Google Shape;443;g3669771b81a_0_238"/>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33</a:t>
            </a:fld>
            <a:endParaRPr/>
          </a:p>
        </p:txBody>
      </p:sp>
      <p:pic>
        <p:nvPicPr>
          <p:cNvPr id="444" name="Google Shape;444;g3669771b81a_0_238" descr="decorative"/>
          <p:cNvPicPr preferRelativeResize="0"/>
          <p:nvPr/>
        </p:nvPicPr>
        <p:blipFill rotWithShape="1">
          <a:blip r:embed="rId3">
            <a:alphaModFix/>
          </a:blip>
          <a:srcRect/>
          <a:stretch/>
        </p:blipFill>
        <p:spPr>
          <a:xfrm>
            <a:off x="8452577" y="250338"/>
            <a:ext cx="955218" cy="736882"/>
          </a:xfrm>
          <a:prstGeom prst="rect">
            <a:avLst/>
          </a:prstGeom>
          <a:noFill/>
          <a:ln>
            <a:noFill/>
          </a:ln>
        </p:spPr>
      </p:pic>
      <p:sp>
        <p:nvSpPr>
          <p:cNvPr id="445" name="Google Shape;445;g3669771b81a_0_238"/>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Medium</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Spicy</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sz="1150" b="0" i="0" u="none" strike="noStrike" cap="none">
              <a:solidFill>
                <a:srgbClr val="888888"/>
              </a:solidFill>
              <a:latin typeface="Helvetica Neue"/>
              <a:ea typeface="Helvetica Neue"/>
              <a:cs typeface="Helvetica Neue"/>
              <a:sym typeface="Helvetica Neue"/>
            </a:endParaRPr>
          </a:p>
        </p:txBody>
      </p:sp>
      <p:sp>
        <p:nvSpPr>
          <p:cNvPr id="446" name="Google Shape;446;g3669771b81a_0_238"/>
          <p:cNvSpPr txBox="1">
            <a:spLocks noGrp="1"/>
          </p:cNvSpPr>
          <p:nvPr>
            <p:ph type="body" idx="1"/>
          </p:nvPr>
        </p:nvSpPr>
        <p:spPr>
          <a:xfrm>
            <a:off x="736675" y="1423100"/>
            <a:ext cx="8432700" cy="4788900"/>
          </a:xfrm>
          <a:prstGeom prst="rect">
            <a:avLst/>
          </a:prstGeom>
          <a:noFill/>
          <a:ln>
            <a:noFill/>
          </a:ln>
        </p:spPr>
        <p:txBody>
          <a:bodyPr spcFirstLastPara="1" wrap="square" lIns="91425" tIns="45700" rIns="91425" bIns="45700" anchor="t" anchorCtr="0">
            <a:normAutofit/>
          </a:bodyPr>
          <a:lstStyle/>
          <a:p>
            <a:pPr marL="457200" lvl="0" indent="-342900" algn="l" rtl="0">
              <a:lnSpc>
                <a:spcPct val="110000"/>
              </a:lnSpc>
              <a:spcBef>
                <a:spcPts val="0"/>
              </a:spcBef>
              <a:spcAft>
                <a:spcPts val="0"/>
              </a:spcAft>
              <a:buClr>
                <a:srgbClr val="CD0364"/>
              </a:buClr>
              <a:buSzPts val="1800"/>
              <a:buChar char="•"/>
            </a:pPr>
            <a:r>
              <a:rPr lang="en-GB" sz="1800"/>
              <a:t>Students will download the code on their micro:bit, attach a battery pack, take it to the area they want to test,</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32"/>
                  </a:ext>
                </a:extLst>
              </a:rPr>
              <a:t> and </a:t>
            </a:r>
            <a:r>
              <a:rPr lang="en-GB" sz="1800"/>
              <a:t>start </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33"/>
                  </a:ext>
                </a:extLst>
              </a:rPr>
              <a:t>data logging</a:t>
            </a:r>
            <a:r>
              <a:rPr lang="en-GB" sz="1800"/>
              <a:t>.  </a:t>
            </a:r>
            <a:endParaRPr sz="1800"/>
          </a:p>
          <a:p>
            <a:pPr marL="457200" lvl="0" indent="-342900" algn="l" rtl="0">
              <a:lnSpc>
                <a:spcPct val="110000"/>
              </a:lnSpc>
              <a:spcBef>
                <a:spcPts val="1000"/>
              </a:spcBef>
              <a:spcAft>
                <a:spcPts val="0"/>
              </a:spcAft>
              <a:buClr>
                <a:srgbClr val="CD0364"/>
              </a:buClr>
              <a:buSzPts val="1800"/>
              <a:buChar char="•"/>
            </a:pPr>
            <a:r>
              <a:rPr lang="en-GB" sz="1800"/>
              <a:t>Remember to identify </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34"/>
                  </a:ext>
                </a:extLst>
              </a:rPr>
              <a:t>the areas where students will be collecting data</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35"/>
                  </a:ext>
                </a:extLst>
              </a:rPr>
              <a:t>. </a:t>
            </a:r>
            <a:r>
              <a:rPr lang="en-GB" sz="1800"/>
              <a:t>Select areas with varying light and temperature levels to encourage interesting discussions.  </a:t>
            </a:r>
            <a:endParaRPr sz="1800"/>
          </a:p>
          <a:p>
            <a:pPr marL="457200" lvl="0" indent="-342900" algn="l" rtl="0">
              <a:lnSpc>
                <a:spcPct val="110000"/>
              </a:lnSpc>
              <a:spcBef>
                <a:spcPts val="1000"/>
              </a:spcBef>
              <a:spcAft>
                <a:spcPts val="0"/>
              </a:spcAft>
              <a:buClr>
                <a:srgbClr val="CD0364"/>
              </a:buClr>
              <a:buSzPts val="1800"/>
              <a:buChar char="•"/>
            </a:pPr>
            <a:r>
              <a:rPr lang="en-GB" sz="1800"/>
              <a:t>Students will return to the area later to stop </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36"/>
                  </a:ext>
                </a:extLst>
              </a:rPr>
              <a:t>data logging</a:t>
            </a:r>
            <a:r>
              <a:rPr lang="en-GB" sz="1800"/>
              <a:t> and collect their micro:bits. </a:t>
            </a:r>
            <a:endParaRPr sz="1800"/>
          </a:p>
          <a:p>
            <a:pPr marL="457200" marR="3575884" lvl="0" indent="-342900" algn="l" rtl="0">
              <a:lnSpc>
                <a:spcPct val="110000"/>
              </a:lnSpc>
              <a:spcBef>
                <a:spcPts val="1000"/>
              </a:spcBef>
              <a:spcAft>
                <a:spcPts val="1000"/>
              </a:spcAft>
              <a:buClr>
                <a:srgbClr val="CD0364"/>
              </a:buClr>
              <a:buSzPts val="1800"/>
              <a:buChar char="•"/>
            </a:pPr>
            <a:r>
              <a:rPr lang="en-GB" sz="1800"/>
              <a:t>Students will connect their micro:bits to a computer or tablet to download the data collected. They can then view the data and graphs generated </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37"/>
                  </a:ext>
                </a:extLst>
              </a:rPr>
              <a:t>from their data logging</a:t>
            </a:r>
            <a:r>
              <a:rPr lang="en-GB" sz="1800"/>
              <a:t> on a </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38"/>
                  </a:ext>
                </a:extLst>
              </a:rPr>
              <a:t>webpage</a:t>
            </a:r>
            <a:r>
              <a:rPr lang="en-GB" sz="1800"/>
              <a:t>. They can also plot their own graphs from </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39"/>
                  </a:ext>
                </a:extLst>
              </a:rPr>
              <a:t>the</a:t>
            </a:r>
            <a:r>
              <a:rPr lang="en-GB" sz="1800"/>
              <a:t> data collected. </a:t>
            </a:r>
            <a:endParaRPr sz="1800"/>
          </a:p>
        </p:txBody>
      </p:sp>
      <p:pic>
        <p:nvPicPr>
          <p:cNvPr id="447" name="Google Shape;447;g3669771b81a_0_238" descr="An illustration of trees, clouds and sunshine. " title="Screenshot 2025-06-03 at 15.53.27.png"/>
          <p:cNvPicPr preferRelativeResize="0"/>
          <p:nvPr/>
        </p:nvPicPr>
        <p:blipFill>
          <a:blip r:embed="rId4">
            <a:alphaModFix/>
          </a:blip>
          <a:stretch>
            <a:fillRect/>
          </a:stretch>
        </p:blipFill>
        <p:spPr>
          <a:xfrm>
            <a:off x="6881900" y="3654925"/>
            <a:ext cx="2508275" cy="1529675"/>
          </a:xfrm>
          <a:prstGeom prst="rect">
            <a:avLst/>
          </a:prstGeom>
          <a:noFill/>
          <a:ln>
            <a:noFill/>
          </a:ln>
        </p:spPr>
      </p:pic>
      <p:pic>
        <p:nvPicPr>
          <p:cNvPr id="448" name="Google Shape;448;g3669771b81a_0_238" descr="An illustration of a micro:bit board and a hand next to it. Button A on the board is being pressed by the index finger of the hand."/>
          <p:cNvPicPr preferRelativeResize="0"/>
          <p:nvPr/>
        </p:nvPicPr>
        <p:blipFill rotWithShape="1">
          <a:blip r:embed="rId5">
            <a:alphaModFix/>
          </a:blip>
          <a:srcRect/>
          <a:stretch/>
        </p:blipFill>
        <p:spPr>
          <a:xfrm>
            <a:off x="5645347" y="4794251"/>
            <a:ext cx="2031804" cy="1705475"/>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52"/>
        <p:cNvGrpSpPr/>
        <p:nvPr/>
      </p:nvGrpSpPr>
      <p:grpSpPr>
        <a:xfrm>
          <a:off x="0" y="0"/>
          <a:ext cx="0" cy="0"/>
          <a:chOff x="0" y="0"/>
          <a:chExt cx="0" cy="0"/>
        </a:xfrm>
      </p:grpSpPr>
      <p:sp>
        <p:nvSpPr>
          <p:cNvPr id="453" name="Google Shape;453;g37cbe48185e_0_65"/>
          <p:cNvSpPr txBox="1">
            <a:spLocks noGrp="1"/>
          </p:cNvSpPr>
          <p:nvPr>
            <p:ph type="title"/>
          </p:nvPr>
        </p:nvSpPr>
        <p:spPr>
          <a:xfrm>
            <a:off x="681026" y="456075"/>
            <a:ext cx="77715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Spicy 🌶️🌶️🌶️ Introduction 2</a:t>
            </a:r>
            <a:endParaRPr sz="2600">
              <a:solidFill>
                <a:srgbClr val="CD0364"/>
              </a:solidFill>
            </a:endParaRPr>
          </a:p>
        </p:txBody>
      </p:sp>
      <p:sp>
        <p:nvSpPr>
          <p:cNvPr id="454" name="Google Shape;454;g37cbe48185e_0_65"/>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34</a:t>
            </a:fld>
            <a:endParaRPr/>
          </a:p>
        </p:txBody>
      </p:sp>
      <p:pic>
        <p:nvPicPr>
          <p:cNvPr id="455" name="Google Shape;455;g37cbe48185e_0_65" descr="decorative"/>
          <p:cNvPicPr preferRelativeResize="0"/>
          <p:nvPr/>
        </p:nvPicPr>
        <p:blipFill rotWithShape="1">
          <a:blip r:embed="rId3">
            <a:alphaModFix/>
          </a:blip>
          <a:srcRect/>
          <a:stretch/>
        </p:blipFill>
        <p:spPr>
          <a:xfrm>
            <a:off x="8452577" y="250338"/>
            <a:ext cx="955218" cy="736882"/>
          </a:xfrm>
          <a:prstGeom prst="rect">
            <a:avLst/>
          </a:prstGeom>
          <a:noFill/>
          <a:ln>
            <a:noFill/>
          </a:ln>
        </p:spPr>
      </p:pic>
      <p:sp>
        <p:nvSpPr>
          <p:cNvPr id="456" name="Google Shape;456;g37cbe48185e_0_65"/>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Medium</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Spicy</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sz="1150" b="0" i="0" u="none" strike="noStrike" cap="none">
              <a:solidFill>
                <a:srgbClr val="888888"/>
              </a:solidFill>
              <a:latin typeface="Helvetica Neue"/>
              <a:ea typeface="Helvetica Neue"/>
              <a:cs typeface="Helvetica Neue"/>
              <a:sym typeface="Helvetica Neue"/>
            </a:endParaRPr>
          </a:p>
        </p:txBody>
      </p:sp>
      <p:sp>
        <p:nvSpPr>
          <p:cNvPr id="457" name="Google Shape;457;g37cbe48185e_0_65"/>
          <p:cNvSpPr txBox="1">
            <a:spLocks noGrp="1"/>
          </p:cNvSpPr>
          <p:nvPr>
            <p:ph type="body" idx="1"/>
          </p:nvPr>
        </p:nvSpPr>
        <p:spPr>
          <a:xfrm>
            <a:off x="736675" y="1423100"/>
            <a:ext cx="8488200" cy="4788900"/>
          </a:xfrm>
          <a:prstGeom prst="rect">
            <a:avLst/>
          </a:prstGeom>
          <a:noFill/>
          <a:ln>
            <a:noFill/>
          </a:ln>
        </p:spPr>
        <p:txBody>
          <a:bodyPr spcFirstLastPara="1" wrap="square" lIns="91425" tIns="45700" rIns="91425" bIns="45700" anchor="t" anchorCtr="0">
            <a:normAutofit/>
          </a:bodyPr>
          <a:lstStyle/>
          <a:p>
            <a:pPr marL="457200" marR="2633676" lvl="0" indent="-342900" algn="l" rtl="0">
              <a:lnSpc>
                <a:spcPct val="110000"/>
              </a:lnSpc>
              <a:spcBef>
                <a:spcPts val="0"/>
              </a:spcBef>
              <a:spcAft>
                <a:spcPts val="0"/>
              </a:spcAft>
              <a:buClr>
                <a:srgbClr val="CD0364"/>
              </a:buClr>
              <a:buSzPts val="1800"/>
              <a:buChar char="•"/>
            </a:pPr>
            <a:r>
              <a:rPr lang="en-GB" sz="1800"/>
              <a:t>The micro:bit’s light sensor uses the display LEDs to measure light, so make sure the micro:bit’s LED display is pointing toward the light source. The light level reading will be a number between 0 (dark) and 255 (the most intense light the micro:bit can measure).</a:t>
            </a:r>
            <a:endParaRPr sz="1800"/>
          </a:p>
          <a:p>
            <a:pPr marL="457200" marR="335884" lvl="0" indent="-342900" algn="l" rtl="0">
              <a:lnSpc>
                <a:spcPct val="110000"/>
              </a:lnSpc>
              <a:spcBef>
                <a:spcPts val="1000"/>
              </a:spcBef>
              <a:spcAft>
                <a:spcPts val="0"/>
              </a:spcAft>
              <a:buClr>
                <a:srgbClr val="CD0364"/>
              </a:buClr>
              <a:buSzPts val="1800"/>
              <a:buChar char="•"/>
            </a:pPr>
            <a:r>
              <a:rPr lang="en-GB" sz="1800"/>
              <a:t>The temperature sensor is in the processor on the back of the micro:bit and provides a good approximation of the temperature around the device. It is important to remember that items touching the processor or</a:t>
            </a:r>
            <a:endParaRPr sz="1800"/>
          </a:p>
          <a:p>
            <a:pPr marL="450000" marR="2543675" lvl="0" indent="0" algn="l" rtl="0">
              <a:lnSpc>
                <a:spcPct val="110000"/>
              </a:lnSpc>
              <a:spcBef>
                <a:spcPts val="0"/>
              </a:spcBef>
              <a:spcAft>
                <a:spcPts val="1000"/>
              </a:spcAft>
              <a:buNone/>
            </a:pPr>
            <a:r>
              <a:rPr lang="en-GB" sz="1800"/>
              <a:t>a person holding the micro:bit can impact the temperature reading, so students should not pick up the micro:bit to take readings. This project is programmed to display the temperature reading in Fahrenheit.</a:t>
            </a:r>
            <a:endParaRPr sz="1800"/>
          </a:p>
        </p:txBody>
      </p:sp>
      <p:pic>
        <p:nvPicPr>
          <p:cNvPr id="458" name="Google Shape;458;g37cbe48185e_0_65" descr="An illustration of a micro:bit board with the number 7 showing on the LED display. There is a thermometer icon next to the micro:bit. "/>
          <p:cNvPicPr preferRelativeResize="0"/>
          <p:nvPr/>
        </p:nvPicPr>
        <p:blipFill rotWithShape="1">
          <a:blip r:embed="rId4">
            <a:alphaModFix/>
          </a:blip>
          <a:srcRect/>
          <a:stretch/>
        </p:blipFill>
        <p:spPr>
          <a:xfrm>
            <a:off x="6666837" y="4498647"/>
            <a:ext cx="2279537" cy="1522225"/>
          </a:xfrm>
          <a:prstGeom prst="rect">
            <a:avLst/>
          </a:prstGeom>
          <a:noFill/>
          <a:ln>
            <a:noFill/>
          </a:ln>
        </p:spPr>
      </p:pic>
      <p:pic>
        <p:nvPicPr>
          <p:cNvPr id="459" name="Google Shape;459;g37cbe48185e_0_65" descr="An illustration of a micro:bit board with all the LEDs lit up being used to measure light levels at a far distance from a light source."/>
          <p:cNvPicPr preferRelativeResize="0"/>
          <p:nvPr/>
        </p:nvPicPr>
        <p:blipFill rotWithShape="1">
          <a:blip r:embed="rId5">
            <a:alphaModFix/>
          </a:blip>
          <a:srcRect l="8101" t="24630" r="25106"/>
          <a:stretch/>
        </p:blipFill>
        <p:spPr>
          <a:xfrm>
            <a:off x="6666838" y="1687025"/>
            <a:ext cx="1683925" cy="1522225"/>
          </a:xfrm>
          <a:prstGeom prst="rect">
            <a:avLst/>
          </a:prstGeom>
          <a:noFill/>
          <a:ln>
            <a:noFill/>
          </a:ln>
        </p:spPr>
      </p:pic>
      <p:pic>
        <p:nvPicPr>
          <p:cNvPr id="460" name="Google Shape;460;g37cbe48185e_0_65" descr="An illustration of the sun with a smiley face. " title="Large-Sun@2x.png"/>
          <p:cNvPicPr preferRelativeResize="0"/>
          <p:nvPr/>
        </p:nvPicPr>
        <p:blipFill>
          <a:blip r:embed="rId6">
            <a:alphaModFix/>
          </a:blip>
          <a:stretch>
            <a:fillRect/>
          </a:stretch>
        </p:blipFill>
        <p:spPr>
          <a:xfrm>
            <a:off x="8334709" y="1367475"/>
            <a:ext cx="973950" cy="973925"/>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64"/>
        <p:cNvGrpSpPr/>
        <p:nvPr/>
      </p:nvGrpSpPr>
      <p:grpSpPr>
        <a:xfrm>
          <a:off x="0" y="0"/>
          <a:ext cx="0" cy="0"/>
          <a:chOff x="0" y="0"/>
          <a:chExt cx="0" cy="0"/>
        </a:xfrm>
      </p:grpSpPr>
      <p:sp>
        <p:nvSpPr>
          <p:cNvPr id="465" name="Google Shape;465;g35fa30c4f18_0_79"/>
          <p:cNvSpPr txBox="1">
            <a:spLocks noGrp="1"/>
          </p:cNvSpPr>
          <p:nvPr>
            <p:ph type="title"/>
          </p:nvPr>
        </p:nvSpPr>
        <p:spPr>
          <a:xfrm>
            <a:off x="681027" y="456075"/>
            <a:ext cx="74076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Spicy 🌶️🌶️🌶️ Student Activity </a:t>
            </a:r>
            <a:r>
              <a:rPr lang="en-GB" sz="2600">
                <a:solidFill>
                  <a:srgbClr val="CD036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40"/>
                  </a:ext>
                </a:extLst>
              </a:rPr>
              <a:t>S</a:t>
            </a:r>
            <a:r>
              <a:rPr lang="en-GB" sz="2600">
                <a:solidFill>
                  <a:srgbClr val="CD036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41"/>
                  </a:ext>
                </a:extLst>
              </a:rPr>
              <a:t>teps</a:t>
            </a:r>
            <a:r>
              <a:rPr lang="en-GB" sz="2600">
                <a:solidFill>
                  <a:srgbClr val="CD0364"/>
                </a:solidFill>
              </a:rPr>
              <a:t> 1</a:t>
            </a:r>
            <a:endParaRPr sz="2600">
              <a:solidFill>
                <a:srgbClr val="CD0364"/>
              </a:solidFill>
            </a:endParaRPr>
          </a:p>
        </p:txBody>
      </p:sp>
      <p:sp>
        <p:nvSpPr>
          <p:cNvPr id="466" name="Google Shape;466;g35fa30c4f18_0_79"/>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35</a:t>
            </a:fld>
            <a:endParaRPr/>
          </a:p>
        </p:txBody>
      </p:sp>
      <p:sp>
        <p:nvSpPr>
          <p:cNvPr id="467" name="Google Shape;467;g35fa30c4f18_0_79"/>
          <p:cNvSpPr txBox="1">
            <a:spLocks noGrp="1"/>
          </p:cNvSpPr>
          <p:nvPr>
            <p:ph type="body" idx="1"/>
          </p:nvPr>
        </p:nvSpPr>
        <p:spPr>
          <a:xfrm>
            <a:off x="681027" y="1255004"/>
            <a:ext cx="8736000" cy="4917195"/>
          </a:xfrm>
          <a:prstGeom prst="rect">
            <a:avLst/>
          </a:prstGeom>
          <a:noFill/>
          <a:ln>
            <a:noFill/>
          </a:ln>
        </p:spPr>
        <p:txBody>
          <a:bodyPr spcFirstLastPara="1" wrap="square" lIns="91425" tIns="45700" rIns="91425" bIns="45700" anchor="t" anchorCtr="0">
            <a:normAutofit/>
          </a:bodyPr>
          <a:lstStyle/>
          <a:p>
            <a:pPr marL="0" lvl="0" indent="0" algn="l" rtl="0">
              <a:lnSpc>
                <a:spcPct val="110000"/>
              </a:lnSpc>
              <a:spcBef>
                <a:spcPts val="1300"/>
              </a:spcBef>
              <a:spcAft>
                <a:spcPts val="0"/>
              </a:spcAft>
              <a:buSzPts val="1800"/>
              <a:buNone/>
            </a:pPr>
            <a:r>
              <a:rPr lang="en-GB" sz="1800" b="1" i="1" dirty="0">
                <a:solidFill>
                  <a:srgbClr val="CD0364"/>
                </a:solidFill>
              </a:rPr>
              <a:t>Build the c</a:t>
            </a:r>
            <a:r>
              <a:rPr lang="en-GB" sz="1800" b="1" i="1" dirty="0">
                <a:solidFill>
                  <a:srgbClr val="CD036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42"/>
                  </a:ext>
                </a:extLst>
              </a:rPr>
              <a:t>ode</a:t>
            </a:r>
            <a:r>
              <a:rPr lang="en-GB" sz="1800" b="1" i="1" dirty="0">
                <a:solidFill>
                  <a:srgbClr val="CD0364"/>
                </a:solidFill>
              </a:rPr>
              <a:t>:</a:t>
            </a:r>
            <a:endParaRPr sz="1800" i="1" dirty="0"/>
          </a:p>
          <a:p>
            <a:pPr marL="318151" marR="180487" lvl="0" indent="-309553" algn="l" rtl="0">
              <a:lnSpc>
                <a:spcPct val="110000"/>
              </a:lnSpc>
              <a:spcBef>
                <a:spcPts val="1300"/>
              </a:spcBef>
              <a:spcAft>
                <a:spcPts val="0"/>
              </a:spcAft>
              <a:buClr>
                <a:srgbClr val="CD0364"/>
              </a:buClr>
              <a:buSzPts val="1800"/>
              <a:buChar char="•"/>
            </a:pPr>
            <a:r>
              <a:rPr lang="en-GB" sz="1800" b="1" dirty="0">
                <a:solidFill>
                  <a:srgbClr val="CD036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43"/>
                  </a:ext>
                </a:extLst>
              </a:rPr>
              <a:t>Open</a:t>
            </a:r>
            <a:r>
              <a:rPr lang="en-GB" sz="1800" dirty="0"/>
              <a:t> the environment data logger</a:t>
            </a:r>
            <a:r>
              <a:rPr lang="en-GB"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44"/>
                  </a:ext>
                </a:extLst>
              </a:rPr>
              <a:t> project</a:t>
            </a:r>
            <a:r>
              <a:rPr lang="en-GB"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45"/>
                  </a:ext>
                </a:extLst>
              </a:rPr>
              <a:t>: </a:t>
            </a:r>
            <a:r>
              <a:rPr lang="en-GB" sz="1800" u="sng" dirty="0">
                <a:solidFill>
                  <a:schemeClr val="hlink"/>
                </a:solidFill>
                <a:hlinkClick r:id="rId3"/>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46"/>
                  </a:ext>
                </a:extLst>
              </a:rPr>
              <a:t>mbit.io/us-environment-spicy</a:t>
            </a:r>
            <a:endParaRPr sz="1800" b="1" dirty="0">
              <a:solidFill>
                <a:srgbClr val="CD036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47"/>
                </a:ext>
              </a:extLst>
            </a:endParaRPr>
          </a:p>
          <a:p>
            <a:pPr marL="318151" marR="180487" lvl="0" indent="-309553" algn="l" rtl="0">
              <a:lnSpc>
                <a:spcPct val="110000"/>
              </a:lnSpc>
              <a:spcBef>
                <a:spcPts val="1300"/>
              </a:spcBef>
              <a:spcAft>
                <a:spcPts val="0"/>
              </a:spcAft>
              <a:buClr>
                <a:srgbClr val="CD0364"/>
              </a:buClr>
              <a:buSzPts val="1800"/>
              <a:buChar char="•"/>
            </a:pPr>
            <a:r>
              <a:rPr lang="en-GB" sz="1800" b="1" dirty="0">
                <a:solidFill>
                  <a:srgbClr val="CD036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48"/>
                  </a:ext>
                </a:extLst>
              </a:rPr>
              <a:t>Explain</a:t>
            </a:r>
            <a:r>
              <a:rPr lang="en-GB" sz="1800" b="1" dirty="0">
                <a:solidFill>
                  <a:srgbClr val="6C4BC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49"/>
                  </a:ext>
                </a:extLst>
              </a:rPr>
              <a:t> </a:t>
            </a:r>
            <a:r>
              <a:rPr lang="en-GB"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50"/>
                  </a:ext>
                </a:extLst>
              </a:rPr>
              <a:t>th</a:t>
            </a:r>
            <a:r>
              <a:rPr lang="en-GB"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51"/>
                  </a:ext>
                </a:extLst>
              </a:rPr>
              <a:t>at students will use the</a:t>
            </a:r>
            <a:r>
              <a:rPr lang="en-GB"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52"/>
                  </a:ext>
                </a:extLst>
              </a:rPr>
              <a:t> toolbox to find code blocks. For this project, four parts of the code have already been done for </a:t>
            </a:r>
            <a:r>
              <a:rPr lang="en-GB"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53"/>
                  </a:ext>
                </a:extLst>
              </a:rPr>
              <a:t>them, and they </a:t>
            </a:r>
            <a:r>
              <a:rPr lang="en-GB"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54"/>
                  </a:ext>
                </a:extLst>
              </a:rPr>
              <a:t>control what happens when the program starts, when it is </a:t>
            </a:r>
            <a:r>
              <a:rPr lang="en-GB"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55"/>
                  </a:ext>
                </a:extLst>
              </a:rPr>
              <a:t>logging, </a:t>
            </a:r>
            <a:r>
              <a:rPr lang="en-GB"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56"/>
                  </a:ext>
                </a:extLst>
              </a:rPr>
              <a:t>when the log is full and converting the temperature from Celsius to Fahrenheit.</a:t>
            </a:r>
            <a:endParaRPr sz="1800" dirty="0"/>
          </a:p>
          <a:p>
            <a:pPr marL="318151" marR="0" lvl="0" indent="-309553" algn="l" rtl="0">
              <a:lnSpc>
                <a:spcPct val="110000"/>
              </a:lnSpc>
              <a:spcBef>
                <a:spcPts val="1300"/>
              </a:spcBef>
              <a:spcAft>
                <a:spcPts val="0"/>
              </a:spcAft>
              <a:buClr>
                <a:srgbClr val="CD0364"/>
              </a:buClr>
              <a:buSzPts val="1800"/>
              <a:buChar char="•"/>
            </a:pPr>
            <a:r>
              <a:rPr lang="en-GB" sz="1800" b="1" dirty="0">
                <a:solidFill>
                  <a:srgbClr val="CD036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57"/>
                  </a:ext>
                </a:extLst>
              </a:rPr>
              <a:t>Explain</a:t>
            </a:r>
            <a:r>
              <a:rPr lang="en-GB"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58"/>
                  </a:ext>
                </a:extLst>
              </a:rPr>
              <a:t> that students </a:t>
            </a:r>
            <a:r>
              <a:rPr lang="en-GB" sz="1800" dirty="0"/>
              <a:t>will need to </a:t>
            </a:r>
            <a:r>
              <a:rPr lang="en-GB" sz="1800" b="1" dirty="0">
                <a:solidFill>
                  <a:srgbClr val="CD0364"/>
                </a:solidFill>
              </a:rPr>
              <a:t>code</a:t>
            </a:r>
            <a:r>
              <a:rPr lang="en-GB" sz="1800" dirty="0"/>
              <a:t> three parts of the environment data logger:</a:t>
            </a:r>
            <a:endParaRPr sz="1800" dirty="0"/>
          </a:p>
          <a:p>
            <a:pPr marL="557193" marR="0" lvl="1" indent="-185729" algn="l" rtl="0">
              <a:lnSpc>
                <a:spcPct val="110000"/>
              </a:lnSpc>
              <a:spcBef>
                <a:spcPts val="1300"/>
              </a:spcBef>
              <a:spcAft>
                <a:spcPts val="0"/>
              </a:spcAft>
              <a:buClr>
                <a:srgbClr val="CD0364"/>
              </a:buClr>
              <a:buSzPts val="1800"/>
              <a:buAutoNum type="arabicPeriod"/>
            </a:pPr>
            <a:r>
              <a:rPr lang="en-GB" sz="1800" b="1" dirty="0">
                <a:solidFill>
                  <a:srgbClr val="CD0364"/>
                </a:solidFill>
              </a:rPr>
              <a:t>C</a:t>
            </a:r>
            <a:r>
              <a:rPr lang="en-GB" sz="1800" b="1" dirty="0">
                <a:solidFill>
                  <a:srgbClr val="CD036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59"/>
                  </a:ext>
                </a:extLst>
              </a:rPr>
              <a:t>ode</a:t>
            </a:r>
            <a:r>
              <a:rPr lang="en-GB" sz="1800" dirty="0"/>
              <a:t> b</a:t>
            </a:r>
            <a:r>
              <a:rPr lang="en-GB"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60"/>
                  </a:ext>
                </a:extLst>
              </a:rPr>
              <a:t>utton</a:t>
            </a:r>
            <a:r>
              <a:rPr lang="en-GB" sz="1800" dirty="0"/>
              <a:t> A to start logging and show a checkmark icon. </a:t>
            </a:r>
            <a:endParaRPr sz="1800" dirty="0"/>
          </a:p>
          <a:p>
            <a:pPr marL="557193" marR="0" lvl="1" indent="-185729" algn="l" rtl="0">
              <a:lnSpc>
                <a:spcPct val="110000"/>
              </a:lnSpc>
              <a:spcBef>
                <a:spcPts val="1300"/>
              </a:spcBef>
              <a:spcAft>
                <a:spcPts val="0"/>
              </a:spcAft>
              <a:buClr>
                <a:srgbClr val="CD0364"/>
              </a:buClr>
              <a:buSzPts val="1800"/>
              <a:buAutoNum type="arabicPeriod"/>
            </a:pPr>
            <a:r>
              <a:rPr lang="en-GB" sz="1800" b="1" dirty="0">
                <a:solidFill>
                  <a:srgbClr val="CD0364"/>
                </a:solidFill>
              </a:rPr>
              <a:t>Code</a:t>
            </a:r>
            <a:r>
              <a:rPr lang="en-GB" sz="1800" dirty="0"/>
              <a:t> b</a:t>
            </a:r>
            <a:r>
              <a:rPr lang="en-GB"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61"/>
                  </a:ext>
                </a:extLst>
              </a:rPr>
              <a:t>utton</a:t>
            </a:r>
            <a:r>
              <a:rPr lang="en-GB" sz="1800" dirty="0"/>
              <a:t> B to stop logging and show an </a:t>
            </a:r>
            <a:r>
              <a:rPr lang="en-GB"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62"/>
                  </a:ext>
                </a:extLst>
              </a:rPr>
              <a:t>X</a:t>
            </a:r>
            <a:r>
              <a:rPr lang="en-GB" sz="1800" dirty="0"/>
              <a:t> icon. </a:t>
            </a:r>
            <a:endParaRPr sz="1800" dirty="0"/>
          </a:p>
          <a:p>
            <a:pPr marL="557193" marR="0" lvl="1" indent="-185729" algn="l" rtl="0">
              <a:lnSpc>
                <a:spcPct val="110000"/>
              </a:lnSpc>
              <a:spcBef>
                <a:spcPts val="1300"/>
              </a:spcBef>
              <a:spcAft>
                <a:spcPts val="0"/>
              </a:spcAft>
              <a:buClr>
                <a:srgbClr val="CD0364"/>
              </a:buClr>
              <a:buSzPts val="1800"/>
              <a:buAutoNum type="arabicPeriod"/>
            </a:pPr>
            <a:r>
              <a:rPr lang="en-GB" sz="1800" b="1" dirty="0">
                <a:solidFill>
                  <a:srgbClr val="CD0364"/>
                </a:solidFill>
              </a:rPr>
              <a:t>Code</a:t>
            </a:r>
            <a:r>
              <a:rPr lang="en-GB" sz="1800" dirty="0"/>
              <a:t> b</a:t>
            </a:r>
            <a:r>
              <a:rPr lang="en-GB"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63"/>
                  </a:ext>
                </a:extLst>
              </a:rPr>
              <a:t>uttons</a:t>
            </a:r>
            <a:r>
              <a:rPr lang="en-GB" sz="1800" dirty="0"/>
              <a:t> A + B to delete the log, show a skull icon, and reset the data column headings to “</a:t>
            </a:r>
            <a:r>
              <a:rPr lang="en-GB"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64"/>
                  </a:ext>
                </a:extLst>
              </a:rPr>
              <a:t>temperature” and “light”. </a:t>
            </a:r>
            <a:endParaRPr sz="1800" dirty="0"/>
          </a:p>
        </p:txBody>
      </p:sp>
      <p:sp>
        <p:nvSpPr>
          <p:cNvPr id="468" name="Google Shape;468;g35fa30c4f18_0_79"/>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Medium</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Spicy</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sz="1150" b="0" i="0" u="none" strike="noStrike" cap="none">
              <a:solidFill>
                <a:srgbClr val="888888"/>
              </a:solidFill>
              <a:latin typeface="Helvetica Neue"/>
              <a:ea typeface="Helvetica Neue"/>
              <a:cs typeface="Helvetica Neue"/>
              <a:sym typeface="Helvetica Neue"/>
            </a:endParaRPr>
          </a:p>
        </p:txBody>
      </p:sp>
      <p:pic>
        <p:nvPicPr>
          <p:cNvPr id="469" name="Google Shape;469;g35fa30c4f18_0_79" descr="Illustration of educator in front of empty whiteboard used to signal teacher-led activities on this page" title="black female teacher image.png"/>
          <p:cNvPicPr preferRelativeResize="0"/>
          <p:nvPr/>
        </p:nvPicPr>
        <p:blipFill rotWithShape="1">
          <a:blip r:embed="rId4">
            <a:alphaModFix/>
          </a:blip>
          <a:srcRect/>
          <a:stretch/>
        </p:blipFill>
        <p:spPr>
          <a:xfrm>
            <a:off x="8088725" y="456087"/>
            <a:ext cx="1428350" cy="1191276"/>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sp>
        <p:nvSpPr>
          <p:cNvPr id="474" name="Google Shape;474;g365ab73c13e_0_148"/>
          <p:cNvSpPr txBox="1">
            <a:spLocks noGrp="1"/>
          </p:cNvSpPr>
          <p:nvPr>
            <p:ph type="title"/>
          </p:nvPr>
        </p:nvSpPr>
        <p:spPr>
          <a:xfrm>
            <a:off x="681026" y="456075"/>
            <a:ext cx="75123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Spicy 🌶️🌶️🌶️ </a:t>
            </a:r>
            <a:r>
              <a:rPr lang="en-GB" sz="2600">
                <a:solidFill>
                  <a:srgbClr val="CD036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65"/>
                  </a:ext>
                </a:extLst>
              </a:rPr>
              <a:t>Student</a:t>
            </a:r>
            <a:r>
              <a:rPr lang="en-GB" sz="2600">
                <a:solidFill>
                  <a:srgbClr val="CD0364"/>
                </a:solidFill>
              </a:rPr>
              <a:t> Activity S</a:t>
            </a:r>
            <a:r>
              <a:rPr lang="en-GB" sz="2600">
                <a:solidFill>
                  <a:srgbClr val="CD036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66"/>
                  </a:ext>
                </a:extLst>
              </a:rPr>
              <a:t>teps</a:t>
            </a:r>
            <a:r>
              <a:rPr lang="en-GB" sz="2600">
                <a:solidFill>
                  <a:srgbClr val="CD0364"/>
                </a:solidFill>
              </a:rPr>
              <a:t> 2</a:t>
            </a:r>
            <a:endParaRPr sz="2600">
              <a:solidFill>
                <a:srgbClr val="CD0364"/>
              </a:solidFill>
            </a:endParaRPr>
          </a:p>
        </p:txBody>
      </p:sp>
      <p:sp>
        <p:nvSpPr>
          <p:cNvPr id="475" name="Google Shape;475;g365ab73c13e_0_148"/>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36</a:t>
            </a:fld>
            <a:endParaRPr/>
          </a:p>
        </p:txBody>
      </p:sp>
      <p:sp>
        <p:nvSpPr>
          <p:cNvPr id="476" name="Google Shape;476;g365ab73c13e_0_148"/>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Medium</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Spicy</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sz="1150" b="0" i="0" u="none" strike="noStrike" cap="none">
              <a:solidFill>
                <a:srgbClr val="888888"/>
              </a:solidFill>
              <a:latin typeface="Helvetica Neue"/>
              <a:ea typeface="Helvetica Neue"/>
              <a:cs typeface="Helvetica Neue"/>
              <a:sym typeface="Helvetica Neue"/>
            </a:endParaRPr>
          </a:p>
        </p:txBody>
      </p:sp>
      <p:sp>
        <p:nvSpPr>
          <p:cNvPr id="477" name="Google Shape;477;g365ab73c13e_0_148"/>
          <p:cNvSpPr/>
          <p:nvPr/>
        </p:nvSpPr>
        <p:spPr>
          <a:xfrm>
            <a:off x="743525" y="1829450"/>
            <a:ext cx="1702200" cy="4324200"/>
          </a:xfrm>
          <a:prstGeom prst="roundRect">
            <a:avLst>
              <a:gd name="adj" fmla="val 16667"/>
            </a:avLst>
          </a:prstGeom>
          <a:solidFill>
            <a:schemeClr val="lt1"/>
          </a:solid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800"/>
              <a:buFont typeface="Arial"/>
              <a:buNone/>
            </a:pPr>
            <a:r>
              <a:rPr lang="en-GB" sz="1800" b="1" i="0" u="none" strike="noStrike" cap="none">
                <a:solidFill>
                  <a:srgbClr val="CD0364"/>
                </a:solidFill>
                <a:latin typeface="Helvetica Neue"/>
                <a:ea typeface="Helvetica Neue"/>
                <a:cs typeface="Helvetica Neue"/>
                <a:sym typeface="Helvetica Neue"/>
              </a:rPr>
              <a:t>Find the ‘on button A pressed’ block </a:t>
            </a:r>
            <a:r>
              <a:rPr lang="en-GB" sz="1800" b="0" i="0" u="none" strike="noStrike" cap="none">
                <a:solidFill>
                  <a:schemeClr val="dk1"/>
                </a:solidFill>
                <a:latin typeface="Helvetica Neue"/>
                <a:ea typeface="Helvetica Neue"/>
                <a:cs typeface="Helvetica Neue"/>
                <a:sym typeface="Helvetica Neue"/>
              </a:rPr>
              <a:t>in the Input section and add it to your workspace.</a:t>
            </a:r>
            <a:endParaRPr sz="1400" b="0" i="0" u="none" strike="noStrike" cap="none">
              <a:solidFill>
                <a:srgbClr val="000000"/>
              </a:solidFill>
              <a:latin typeface="Helvetica Neue"/>
              <a:ea typeface="Helvetica Neue"/>
              <a:cs typeface="Helvetica Neue"/>
              <a:sym typeface="Helvetica Neue"/>
            </a:endParaRPr>
          </a:p>
        </p:txBody>
      </p:sp>
      <p:sp>
        <p:nvSpPr>
          <p:cNvPr id="478" name="Google Shape;478;g365ab73c13e_0_148"/>
          <p:cNvSpPr/>
          <p:nvPr/>
        </p:nvSpPr>
        <p:spPr>
          <a:xfrm>
            <a:off x="2659350" y="1829450"/>
            <a:ext cx="2357700" cy="43242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800"/>
              <a:buFont typeface="Arial"/>
              <a:buNone/>
            </a:pPr>
            <a:r>
              <a:rPr lang="en-GB" sz="1800" b="1" i="0" u="none" strike="noStrike" cap="none">
                <a:solidFill>
                  <a:srgbClr val="CD0364"/>
                </a:solidFill>
                <a:latin typeface="Helvetica Neue"/>
                <a:ea typeface="Helvetica Neue"/>
                <a:cs typeface="Helvetica Neue"/>
                <a:sym typeface="Helvetica Neue"/>
              </a:rPr>
              <a:t>Find the </a:t>
            </a:r>
            <a:r>
              <a:rPr lang="en-GB" sz="1800" b="1">
                <a:solidFill>
                  <a:srgbClr val="CD0364"/>
                </a:solidFill>
                <a:latin typeface="Helvetica Neue"/>
                <a:ea typeface="Helvetica Neue"/>
                <a:cs typeface="Helvetica Neue"/>
                <a:sym typeface="Helvetica Neue"/>
              </a:rPr>
              <a:t>‘set logging to’ block </a:t>
            </a:r>
            <a:r>
              <a:rPr lang="en-GB" sz="1800">
                <a:solidFill>
                  <a:schemeClr val="dk1"/>
                </a:solidFill>
                <a:latin typeface="Helvetica Neue"/>
                <a:ea typeface="Helvetica Neue"/>
                <a:cs typeface="Helvetica Neue"/>
                <a:sym typeface="Helvetica Neue"/>
              </a:rPr>
              <a:t>in the Variables section and add it into the ‘</a:t>
            </a:r>
            <a:r>
              <a:rPr lang="en-GB" sz="180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67"/>
                  </a:ext>
                </a:extLst>
              </a:rPr>
              <a:t>on button A pressed’ </a:t>
            </a:r>
            <a:r>
              <a:rPr lang="en-GB" sz="1800">
                <a:solidFill>
                  <a:schemeClr val="dk1"/>
                </a:solidFill>
                <a:latin typeface="Helvetica Neue"/>
                <a:ea typeface="Helvetica Neue"/>
                <a:cs typeface="Helvetica Neue"/>
                <a:sym typeface="Helvetica Neue"/>
              </a:rPr>
              <a:t>block.</a:t>
            </a:r>
            <a:endParaRPr sz="1800" i="0" u="none" strike="noStrike" cap="none">
              <a:solidFill>
                <a:schemeClr val="dk1"/>
              </a:solidFill>
              <a:latin typeface="Helvetica Neue"/>
              <a:ea typeface="Helvetica Neue"/>
              <a:cs typeface="Helvetica Neue"/>
              <a:sym typeface="Helvetica Neue"/>
            </a:endParaRPr>
          </a:p>
        </p:txBody>
      </p:sp>
      <p:sp>
        <p:nvSpPr>
          <p:cNvPr id="479" name="Google Shape;479;g365ab73c13e_0_148"/>
          <p:cNvSpPr/>
          <p:nvPr/>
        </p:nvSpPr>
        <p:spPr>
          <a:xfrm>
            <a:off x="5230675" y="1829175"/>
            <a:ext cx="3994500" cy="43827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chemeClr val="dk1"/>
              </a:buClr>
              <a:buSzPts val="1100"/>
              <a:buFont typeface="Arial"/>
              <a:buNone/>
            </a:pPr>
            <a:r>
              <a:rPr lang="en-GB" sz="1800" b="1">
                <a:solidFill>
                  <a:srgbClr val="CD0364"/>
                </a:solidFill>
                <a:latin typeface="Helvetica Neue"/>
                <a:ea typeface="Helvetica Neue"/>
                <a:cs typeface="Helvetica Neue"/>
                <a:sym typeface="Helvetica Neue"/>
              </a:rPr>
              <a:t>Replace the 0</a:t>
            </a:r>
            <a:r>
              <a:rPr lang="en-GB" sz="1800">
                <a:solidFill>
                  <a:schemeClr val="dk1"/>
                </a:solidFill>
                <a:latin typeface="Helvetica Neue"/>
                <a:ea typeface="Helvetica Neue"/>
                <a:cs typeface="Helvetica Neue"/>
                <a:sym typeface="Helvetica Neue"/>
              </a:rPr>
              <a:t> with a ‘true’ block from the Logic menu. Add a ‘show icon’ block with a checkmark underneath. </a:t>
            </a:r>
            <a:endParaRPr sz="1800" b="0" i="0" u="none" strike="noStrike" cap="none">
              <a:solidFill>
                <a:schemeClr val="dk1"/>
              </a:solidFill>
              <a:latin typeface="Helvetica Neue"/>
              <a:ea typeface="Helvetica Neue"/>
              <a:cs typeface="Helvetica Neue"/>
              <a:sym typeface="Helvetica Neue"/>
            </a:endParaRPr>
          </a:p>
        </p:txBody>
      </p:sp>
      <p:pic>
        <p:nvPicPr>
          <p:cNvPr id="480" name="Google Shape;480;g365ab73c13e_0_148" descr="On button A pressed block. " title="microbit-screenshot (19).png"/>
          <p:cNvPicPr preferRelativeResize="0"/>
          <p:nvPr/>
        </p:nvPicPr>
        <p:blipFill rotWithShape="1">
          <a:blip r:embed="rId3">
            <a:alphaModFix/>
          </a:blip>
          <a:srcRect l="51119" t="11543" r="29620" b="63432"/>
          <a:stretch/>
        </p:blipFill>
        <p:spPr>
          <a:xfrm>
            <a:off x="778050" y="2021275"/>
            <a:ext cx="1610977" cy="864749"/>
          </a:xfrm>
          <a:prstGeom prst="rect">
            <a:avLst/>
          </a:prstGeom>
          <a:noFill/>
          <a:ln>
            <a:noFill/>
          </a:ln>
        </p:spPr>
      </p:pic>
      <p:sp>
        <p:nvSpPr>
          <p:cNvPr id="481" name="Google Shape;481;g365ab73c13e_0_148"/>
          <p:cNvSpPr txBox="1"/>
          <p:nvPr/>
        </p:nvSpPr>
        <p:spPr>
          <a:xfrm>
            <a:off x="680952" y="1072053"/>
            <a:ext cx="3770400" cy="656047"/>
          </a:xfrm>
          <a:prstGeom prst="rect">
            <a:avLst/>
          </a:prstGeom>
          <a:noFill/>
          <a:ln>
            <a:noFill/>
          </a:ln>
        </p:spPr>
        <p:txBody>
          <a:bodyPr spcFirstLastPara="1" wrap="square" lIns="91425" tIns="91425" rIns="91425" bIns="91425" anchor="ctr" anchorCtr="0">
            <a:spAutoFit/>
          </a:bodyPr>
          <a:lstStyle/>
          <a:p>
            <a:pPr marL="0" marR="0" lvl="0" indent="0" algn="l" rtl="0">
              <a:lnSpc>
                <a:spcPct val="110000"/>
              </a:lnSpc>
              <a:spcBef>
                <a:spcPts val="1300"/>
              </a:spcBef>
              <a:spcAft>
                <a:spcPts val="0"/>
              </a:spcAft>
              <a:buClr>
                <a:srgbClr val="000000"/>
              </a:buClr>
              <a:buSzPts val="1800"/>
              <a:buFont typeface="Arial"/>
              <a:buNone/>
            </a:pPr>
            <a:r>
              <a:rPr lang="en-GB" sz="1800" b="1" i="1" u="none" strike="noStrike" cap="none" dirty="0">
                <a:solidFill>
                  <a:srgbClr val="CD0364"/>
                </a:solidFill>
                <a:latin typeface="Helvetica Neue"/>
                <a:ea typeface="Helvetica Neue"/>
                <a:cs typeface="Helvetica Neue"/>
                <a:sym typeface="Helvetica Neue"/>
              </a:rPr>
              <a:t>Build the </a:t>
            </a:r>
            <a:r>
              <a:rPr lang="en-GB" sz="1800" b="1" i="1" dirty="0">
                <a:solidFill>
                  <a:srgbClr val="CD0364"/>
                </a:solidFill>
                <a:latin typeface="Helvetica Neue"/>
                <a:ea typeface="Helvetica Neue"/>
                <a:cs typeface="Helvetica Neue"/>
                <a:sym typeface="Helvetica Neue"/>
              </a:rPr>
              <a:t>c</a:t>
            </a:r>
            <a:r>
              <a:rPr lang="en-GB" sz="1800" b="1" i="1" u="none" strike="noStrike" cap="none" dirty="0">
                <a:solidFill>
                  <a:srgbClr val="CD0364"/>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68"/>
                  </a:ext>
                </a:extLst>
              </a:rPr>
              <a:t>ode - </a:t>
            </a:r>
            <a:r>
              <a:rPr lang="en-GB" sz="1800" b="1" i="1" dirty="0">
                <a:solidFill>
                  <a:srgbClr val="CD0364"/>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69"/>
                  </a:ext>
                </a:extLst>
              </a:rPr>
              <a:t>b</a:t>
            </a:r>
            <a:r>
              <a:rPr lang="en-GB" sz="1800" b="1" i="1" u="none" strike="noStrike" cap="none" dirty="0">
                <a:solidFill>
                  <a:srgbClr val="CD0364"/>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70"/>
                  </a:ext>
                </a:extLst>
              </a:rPr>
              <a:t>utton</a:t>
            </a:r>
            <a:r>
              <a:rPr lang="en-GB" sz="1800" b="1" i="1" u="none" strike="noStrike" cap="none" dirty="0">
                <a:solidFill>
                  <a:srgbClr val="CD0364"/>
                </a:solidFill>
                <a:latin typeface="Helvetica Neue"/>
                <a:ea typeface="Helvetica Neue"/>
                <a:cs typeface="Helvetica Neue"/>
                <a:sym typeface="Helvetica Neue"/>
              </a:rPr>
              <a:t> A:</a:t>
            </a:r>
            <a:endParaRPr sz="1400" b="0" i="0" u="none" strike="noStrike" cap="none" dirty="0">
              <a:solidFill>
                <a:srgbClr val="000000"/>
              </a:solidFill>
              <a:latin typeface="Arial"/>
              <a:ea typeface="Arial"/>
              <a:cs typeface="Arial"/>
              <a:sym typeface="Arial"/>
            </a:endParaRPr>
          </a:p>
        </p:txBody>
      </p:sp>
      <p:pic>
        <p:nvPicPr>
          <p:cNvPr id="482" name="Google Shape;482;g365ab73c13e_0_148" descr="Illustration of educator in front of empty whiteboard used to signal teacher-led activities on this page" title="black female teacher image.png"/>
          <p:cNvPicPr preferRelativeResize="0"/>
          <p:nvPr/>
        </p:nvPicPr>
        <p:blipFill rotWithShape="1">
          <a:blip r:embed="rId4">
            <a:alphaModFix/>
          </a:blip>
          <a:srcRect/>
          <a:stretch/>
        </p:blipFill>
        <p:spPr>
          <a:xfrm>
            <a:off x="8193400" y="379637"/>
            <a:ext cx="1428350" cy="1191276"/>
          </a:xfrm>
          <a:prstGeom prst="rect">
            <a:avLst/>
          </a:prstGeom>
          <a:noFill/>
          <a:ln>
            <a:noFill/>
          </a:ln>
        </p:spPr>
      </p:pic>
      <p:pic>
        <p:nvPicPr>
          <p:cNvPr id="483" name="Google Shape;483;g365ab73c13e_0_148" descr="On button A pressed block containing a set logging to 0 block. " title="set-logging-to.png"/>
          <p:cNvPicPr preferRelativeResize="0"/>
          <p:nvPr/>
        </p:nvPicPr>
        <p:blipFill>
          <a:blip r:embed="rId5">
            <a:alphaModFix/>
          </a:blip>
          <a:stretch>
            <a:fillRect/>
          </a:stretch>
        </p:blipFill>
        <p:spPr>
          <a:xfrm>
            <a:off x="2711850" y="2022750"/>
            <a:ext cx="2229000" cy="1240300"/>
          </a:xfrm>
          <a:prstGeom prst="rect">
            <a:avLst/>
          </a:prstGeom>
          <a:noFill/>
          <a:ln>
            <a:noFill/>
          </a:ln>
        </p:spPr>
      </p:pic>
      <p:pic>
        <p:nvPicPr>
          <p:cNvPr id="484" name="Google Shape;484;g365ab73c13e_0_148" descr="On button A pressed block containing a set logging to true block and a show icon 'yes' or checkmark block.  " title="buttona.png"/>
          <p:cNvPicPr preferRelativeResize="0"/>
          <p:nvPr/>
        </p:nvPicPr>
        <p:blipFill>
          <a:blip r:embed="rId6">
            <a:alphaModFix/>
          </a:blip>
          <a:stretch>
            <a:fillRect/>
          </a:stretch>
        </p:blipFill>
        <p:spPr>
          <a:xfrm>
            <a:off x="5408650" y="2074150"/>
            <a:ext cx="3579549" cy="2141600"/>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pic>
        <p:nvPicPr>
          <p:cNvPr id="489" name="Google Shape;489;g365ab73c13e_0_315" descr="The on button B pressed block with the set logging to 0 block inside it. " title="b-setlogging.png"/>
          <p:cNvPicPr preferRelativeResize="0"/>
          <p:nvPr/>
        </p:nvPicPr>
        <p:blipFill>
          <a:blip r:embed="rId3">
            <a:alphaModFix/>
          </a:blip>
          <a:stretch>
            <a:fillRect/>
          </a:stretch>
        </p:blipFill>
        <p:spPr>
          <a:xfrm>
            <a:off x="3973499" y="2340225"/>
            <a:ext cx="2354950" cy="1332543"/>
          </a:xfrm>
          <a:prstGeom prst="rect">
            <a:avLst/>
          </a:prstGeom>
          <a:noFill/>
          <a:ln w="19050" cap="flat" cmpd="sng">
            <a:solidFill>
              <a:schemeClr val="lt1"/>
            </a:solidFill>
            <a:prstDash val="solid"/>
            <a:round/>
            <a:headEnd type="none" w="sm" len="sm"/>
            <a:tailEnd type="none" w="sm" len="sm"/>
          </a:ln>
        </p:spPr>
      </p:pic>
      <p:pic>
        <p:nvPicPr>
          <p:cNvPr id="490" name="Google Shape;490;g365ab73c13e_0_315" descr="The on button B pressed block with the set logging to false and show icon 'no' blocks inside it. " title="buttonb.png"/>
          <p:cNvPicPr preferRelativeResize="0"/>
          <p:nvPr/>
        </p:nvPicPr>
        <p:blipFill>
          <a:blip r:embed="rId4">
            <a:alphaModFix/>
          </a:blip>
          <a:stretch>
            <a:fillRect/>
          </a:stretch>
        </p:blipFill>
        <p:spPr>
          <a:xfrm>
            <a:off x="6641425" y="2198200"/>
            <a:ext cx="2545500" cy="1523610"/>
          </a:xfrm>
          <a:prstGeom prst="rect">
            <a:avLst/>
          </a:prstGeom>
          <a:noFill/>
          <a:ln>
            <a:noFill/>
          </a:ln>
        </p:spPr>
      </p:pic>
      <p:sp>
        <p:nvSpPr>
          <p:cNvPr id="491" name="Google Shape;491;g365ab73c13e_0_315"/>
          <p:cNvSpPr/>
          <p:nvPr/>
        </p:nvSpPr>
        <p:spPr>
          <a:xfrm>
            <a:off x="6641425" y="1829175"/>
            <a:ext cx="2545500" cy="43827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lvl="0" indent="0" algn="l" rtl="0">
              <a:lnSpc>
                <a:spcPct val="110000"/>
              </a:lnSpc>
              <a:spcBef>
                <a:spcPts val="1300"/>
              </a:spcBef>
              <a:spcAft>
                <a:spcPts val="0"/>
              </a:spcAft>
              <a:buClr>
                <a:schemeClr val="dk1"/>
              </a:buClr>
              <a:buSzPts val="1100"/>
              <a:buFont typeface="Arial"/>
              <a:buNone/>
            </a:pPr>
            <a:r>
              <a:rPr lang="en-GB" sz="1800" b="1">
                <a:solidFill>
                  <a:srgbClr val="CD0364"/>
                </a:solidFill>
                <a:latin typeface="Helvetica Neue"/>
                <a:ea typeface="Helvetica Neue"/>
                <a:cs typeface="Helvetica Neue"/>
                <a:sym typeface="Helvetica Neue"/>
              </a:rPr>
              <a:t>Replace the 0</a:t>
            </a:r>
            <a:r>
              <a:rPr lang="en-GB" sz="1800">
                <a:solidFill>
                  <a:schemeClr val="dk1"/>
                </a:solidFill>
                <a:latin typeface="Helvetica Neue"/>
                <a:ea typeface="Helvetica Neue"/>
                <a:cs typeface="Helvetica Neue"/>
                <a:sym typeface="Helvetica Neue"/>
              </a:rPr>
              <a:t> with a ‘false’ block from the Logic menu. Add a ‘show icon’ block with </a:t>
            </a:r>
            <a:r>
              <a:rPr lang="en-GB" sz="180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71"/>
                  </a:ext>
                </a:extLst>
              </a:rPr>
              <a:t>a</a:t>
            </a:r>
            <a:r>
              <a:rPr lang="en-GB" sz="1800">
                <a:solidFill>
                  <a:schemeClr val="dk1"/>
                </a:solidFill>
                <a:latin typeface="Helvetica Neue"/>
                <a:ea typeface="Helvetica Neue"/>
                <a:cs typeface="Helvetica Neue"/>
                <a:sym typeface="Helvetica Neue"/>
              </a:rPr>
              <a:t>n X icon underneath. </a:t>
            </a:r>
            <a:endParaRPr sz="1600">
              <a:solidFill>
                <a:schemeClr val="dk1"/>
              </a:solidFill>
              <a:latin typeface="Helvetica Neue"/>
              <a:ea typeface="Helvetica Neue"/>
              <a:cs typeface="Helvetica Neue"/>
              <a:sym typeface="Helvetica Neue"/>
            </a:endParaRPr>
          </a:p>
        </p:txBody>
      </p:sp>
      <p:sp>
        <p:nvSpPr>
          <p:cNvPr id="492" name="Google Shape;492;g365ab73c13e_0_315"/>
          <p:cNvSpPr txBox="1">
            <a:spLocks noGrp="1"/>
          </p:cNvSpPr>
          <p:nvPr>
            <p:ph type="title"/>
          </p:nvPr>
        </p:nvSpPr>
        <p:spPr>
          <a:xfrm>
            <a:off x="681026" y="456075"/>
            <a:ext cx="75123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Spicy 🌶️🌶️🌶️ Student Activity S</a:t>
            </a:r>
            <a:r>
              <a:rPr lang="en-GB" sz="2600">
                <a:solidFill>
                  <a:srgbClr val="CD036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72"/>
                  </a:ext>
                </a:extLst>
              </a:rPr>
              <a:t>teps</a:t>
            </a:r>
            <a:r>
              <a:rPr lang="en-GB" sz="2600">
                <a:solidFill>
                  <a:srgbClr val="CD0364"/>
                </a:solidFill>
              </a:rPr>
              <a:t> 3</a:t>
            </a:r>
            <a:endParaRPr sz="2600">
              <a:solidFill>
                <a:srgbClr val="CD0364"/>
              </a:solidFill>
            </a:endParaRPr>
          </a:p>
        </p:txBody>
      </p:sp>
      <p:sp>
        <p:nvSpPr>
          <p:cNvPr id="493" name="Google Shape;493;g365ab73c13e_0_315"/>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37</a:t>
            </a:fld>
            <a:endParaRPr/>
          </a:p>
        </p:txBody>
      </p:sp>
      <p:sp>
        <p:nvSpPr>
          <p:cNvPr id="494" name="Google Shape;494;g365ab73c13e_0_315"/>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Medium</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Spicy</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sz="1150" b="0" i="0" u="none" strike="noStrike" cap="none">
              <a:solidFill>
                <a:srgbClr val="888888"/>
              </a:solidFill>
              <a:latin typeface="Helvetica Neue"/>
              <a:ea typeface="Helvetica Neue"/>
              <a:cs typeface="Helvetica Neue"/>
              <a:sym typeface="Helvetica Neue"/>
            </a:endParaRPr>
          </a:p>
        </p:txBody>
      </p:sp>
      <p:sp>
        <p:nvSpPr>
          <p:cNvPr id="495" name="Google Shape;495;g365ab73c13e_0_315"/>
          <p:cNvSpPr/>
          <p:nvPr/>
        </p:nvSpPr>
        <p:spPr>
          <a:xfrm>
            <a:off x="743525" y="1829450"/>
            <a:ext cx="2825100" cy="43242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800" b="1" i="0" u="none" strike="noStrike" cap="none">
                <a:solidFill>
                  <a:srgbClr val="CD0364"/>
                </a:solidFill>
                <a:latin typeface="Helvetica Neue"/>
                <a:ea typeface="Helvetica Neue"/>
                <a:cs typeface="Helvetica Neue"/>
                <a:sym typeface="Helvetica Neue"/>
              </a:rPr>
              <a:t>Find the ‘on button A pressed’ block </a:t>
            </a:r>
            <a:r>
              <a:rPr lang="en-GB" sz="1800" b="0" i="0" u="none" strike="noStrike" cap="none">
                <a:solidFill>
                  <a:schemeClr val="dk1"/>
                </a:solidFill>
                <a:latin typeface="Helvetica Neue"/>
                <a:ea typeface="Helvetica Neue"/>
                <a:cs typeface="Helvetica Neue"/>
                <a:sym typeface="Helvetica Neue"/>
              </a:rPr>
              <a:t>in the Input section and add it to your workspace. Click the down arrow and select B.</a:t>
            </a:r>
            <a:endParaRPr sz="1800" b="0" i="0" u="none" strike="noStrike" cap="none">
              <a:solidFill>
                <a:srgbClr val="000000"/>
              </a:solidFill>
              <a:latin typeface="Helvetica Neue"/>
              <a:ea typeface="Helvetica Neue"/>
              <a:cs typeface="Helvetica Neue"/>
              <a:sym typeface="Helvetica Neue"/>
            </a:endParaRPr>
          </a:p>
        </p:txBody>
      </p:sp>
      <p:sp>
        <p:nvSpPr>
          <p:cNvPr id="496" name="Google Shape;496;g365ab73c13e_0_315"/>
          <p:cNvSpPr/>
          <p:nvPr/>
        </p:nvSpPr>
        <p:spPr>
          <a:xfrm>
            <a:off x="3909251" y="1858425"/>
            <a:ext cx="2419200" cy="43242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700"/>
              <a:buFont typeface="Arial"/>
              <a:buNone/>
            </a:pPr>
            <a:r>
              <a:rPr lang="en-GB" sz="1800" b="1" i="0" u="none" strike="noStrike" cap="none">
                <a:solidFill>
                  <a:srgbClr val="CD0364"/>
                </a:solidFill>
                <a:latin typeface="Helvetica Neue"/>
                <a:ea typeface="Helvetica Neue"/>
                <a:cs typeface="Helvetica Neue"/>
                <a:sym typeface="Helvetica Neue"/>
              </a:rPr>
              <a:t>Find the </a:t>
            </a:r>
            <a:r>
              <a:rPr lang="en-GB" sz="1800" b="1">
                <a:solidFill>
                  <a:srgbClr val="CD0364"/>
                </a:solidFill>
                <a:latin typeface="Helvetica Neue"/>
                <a:ea typeface="Helvetica Neue"/>
                <a:cs typeface="Helvetica Neue"/>
                <a:sym typeface="Helvetica Neue"/>
              </a:rPr>
              <a:t>‘set logging to’ block </a:t>
            </a:r>
            <a:r>
              <a:rPr lang="en-GB" sz="1800">
                <a:solidFill>
                  <a:schemeClr val="dk1"/>
                </a:solidFill>
                <a:latin typeface="Helvetica Neue"/>
                <a:ea typeface="Helvetica Neue"/>
                <a:cs typeface="Helvetica Neue"/>
                <a:sym typeface="Helvetica Neue"/>
              </a:rPr>
              <a:t>in the Variables section and add it into the ‘</a:t>
            </a:r>
            <a:r>
              <a:rPr lang="en-GB" sz="180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73"/>
                  </a:ext>
                </a:extLst>
              </a:rPr>
              <a:t>on button B pressed</a:t>
            </a:r>
            <a:r>
              <a:rPr lang="en-GB" sz="1800">
                <a:solidFill>
                  <a:schemeClr val="dk1"/>
                </a:solidFill>
                <a:latin typeface="Helvetica Neue"/>
                <a:ea typeface="Helvetica Neue"/>
                <a:cs typeface="Helvetica Neue"/>
                <a:sym typeface="Helvetica Neue"/>
              </a:rPr>
              <a:t>’ block. </a:t>
            </a:r>
            <a:endParaRPr sz="1800" b="1" i="0" u="none" strike="noStrike" cap="none">
              <a:solidFill>
                <a:srgbClr val="CD0364"/>
              </a:solidFill>
              <a:latin typeface="Helvetica Neue"/>
              <a:ea typeface="Helvetica Neue"/>
              <a:cs typeface="Helvetica Neue"/>
              <a:sym typeface="Helvetica Neue"/>
            </a:endParaRPr>
          </a:p>
        </p:txBody>
      </p:sp>
      <p:sp>
        <p:nvSpPr>
          <p:cNvPr id="497" name="Google Shape;497;g365ab73c13e_0_315"/>
          <p:cNvSpPr txBox="1"/>
          <p:nvPr/>
        </p:nvSpPr>
        <p:spPr>
          <a:xfrm>
            <a:off x="680952" y="1039451"/>
            <a:ext cx="3780000" cy="656047"/>
          </a:xfrm>
          <a:prstGeom prst="rect">
            <a:avLst/>
          </a:prstGeom>
          <a:noFill/>
          <a:ln>
            <a:noFill/>
          </a:ln>
        </p:spPr>
        <p:txBody>
          <a:bodyPr spcFirstLastPara="1" wrap="square" lIns="91425" tIns="91425" rIns="91425" bIns="91425" anchor="ctr" anchorCtr="0">
            <a:spAutoFit/>
          </a:bodyPr>
          <a:lstStyle/>
          <a:p>
            <a:pPr marL="0" marR="0" lvl="0" indent="0" algn="l" rtl="0">
              <a:lnSpc>
                <a:spcPct val="110000"/>
              </a:lnSpc>
              <a:spcBef>
                <a:spcPts val="1300"/>
              </a:spcBef>
              <a:spcAft>
                <a:spcPts val="0"/>
              </a:spcAft>
              <a:buClr>
                <a:srgbClr val="000000"/>
              </a:buClr>
              <a:buSzPts val="1800"/>
              <a:buFont typeface="Arial"/>
              <a:buNone/>
            </a:pPr>
            <a:r>
              <a:rPr lang="en-GB" sz="1800" b="1" i="1" u="none" strike="noStrike" cap="none" dirty="0">
                <a:solidFill>
                  <a:srgbClr val="CD0364"/>
                </a:solidFill>
                <a:latin typeface="Helvetica Neue"/>
                <a:ea typeface="Helvetica Neue"/>
                <a:cs typeface="Helvetica Neue"/>
                <a:sym typeface="Helvetica Neue"/>
              </a:rPr>
              <a:t>Build the</a:t>
            </a:r>
            <a:r>
              <a:rPr lang="en-GB" sz="1800" b="1" i="1" u="none" strike="noStrike" cap="none" dirty="0">
                <a:solidFill>
                  <a:srgbClr val="CD0364"/>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74"/>
                  </a:ext>
                </a:extLst>
              </a:rPr>
              <a:t> </a:t>
            </a:r>
            <a:r>
              <a:rPr lang="en-GB" sz="1800" b="1" i="1" dirty="0">
                <a:solidFill>
                  <a:srgbClr val="CD0364"/>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75"/>
                  </a:ext>
                </a:extLst>
              </a:rPr>
              <a:t>c</a:t>
            </a:r>
            <a:r>
              <a:rPr lang="en-GB" sz="1800" b="1" i="1" u="none" strike="noStrike" cap="none" dirty="0">
                <a:solidFill>
                  <a:srgbClr val="CD0364"/>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76"/>
                  </a:ext>
                </a:extLst>
              </a:rPr>
              <a:t>ode - </a:t>
            </a:r>
            <a:r>
              <a:rPr lang="en-GB" sz="1800" b="1" i="1" dirty="0">
                <a:solidFill>
                  <a:srgbClr val="CD0364"/>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77"/>
                  </a:ext>
                </a:extLst>
              </a:rPr>
              <a:t>b</a:t>
            </a:r>
            <a:r>
              <a:rPr lang="en-GB" sz="1800" b="1" i="1" u="none" strike="noStrike" cap="none" dirty="0">
                <a:solidFill>
                  <a:srgbClr val="CD0364"/>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78"/>
                  </a:ext>
                </a:extLst>
              </a:rPr>
              <a:t>utton</a:t>
            </a:r>
            <a:r>
              <a:rPr lang="en-GB" sz="1800" b="1" i="1" u="none" strike="noStrike" cap="none" dirty="0">
                <a:solidFill>
                  <a:srgbClr val="CD0364"/>
                </a:solidFill>
                <a:latin typeface="Helvetica Neue"/>
                <a:ea typeface="Helvetica Neue"/>
                <a:cs typeface="Helvetica Neue"/>
                <a:sym typeface="Helvetica Neue"/>
              </a:rPr>
              <a:t> B:</a:t>
            </a:r>
            <a:endParaRPr sz="1400" b="0" i="0" u="none" strike="noStrike" cap="none" dirty="0">
              <a:solidFill>
                <a:srgbClr val="000000"/>
              </a:solidFill>
              <a:latin typeface="Arial"/>
              <a:ea typeface="Arial"/>
              <a:cs typeface="Arial"/>
              <a:sym typeface="Arial"/>
            </a:endParaRPr>
          </a:p>
        </p:txBody>
      </p:sp>
      <p:pic>
        <p:nvPicPr>
          <p:cNvPr id="498" name="Google Shape;498;g365ab73c13e_0_315" descr="The on button A pressed block greyed out. An arrow pointing downwards underneath it. The on button B pressed block underneath that. " title="microbit-screenshot (23).png"/>
          <p:cNvPicPr preferRelativeResize="0"/>
          <p:nvPr/>
        </p:nvPicPr>
        <p:blipFill rotWithShape="1">
          <a:blip r:embed="rId5">
            <a:alphaModFix/>
          </a:blip>
          <a:srcRect l="65999" t="15354" r="17901" b="59050"/>
          <a:stretch/>
        </p:blipFill>
        <p:spPr>
          <a:xfrm>
            <a:off x="1271100" y="2021276"/>
            <a:ext cx="1769948" cy="890394"/>
          </a:xfrm>
          <a:prstGeom prst="rect">
            <a:avLst/>
          </a:prstGeom>
          <a:noFill/>
          <a:ln>
            <a:noFill/>
          </a:ln>
        </p:spPr>
      </p:pic>
      <p:pic>
        <p:nvPicPr>
          <p:cNvPr id="499" name="Google Shape;499;g365ab73c13e_0_315" descr="Block-based code for micro:bit used for a teacher-led code along with students to code button B to increase the value of variable B-birds and show the value of variable B-birds every time button B is pressed. An empty on button A pressed block is changed to an on button B pressed block by clicking the down arrow next to letter A and selecting letter B." title="microbit-screenshot (23).png"/>
          <p:cNvPicPr preferRelativeResize="0"/>
          <p:nvPr/>
        </p:nvPicPr>
        <p:blipFill rotWithShape="1">
          <a:blip r:embed="rId5">
            <a:alphaModFix/>
          </a:blip>
          <a:srcRect l="84692" t="14729" r="-790" b="59674"/>
          <a:stretch/>
        </p:blipFill>
        <p:spPr>
          <a:xfrm>
            <a:off x="1271100" y="3124882"/>
            <a:ext cx="1769948" cy="890394"/>
          </a:xfrm>
          <a:prstGeom prst="rect">
            <a:avLst/>
          </a:prstGeom>
          <a:noFill/>
          <a:ln>
            <a:noFill/>
          </a:ln>
        </p:spPr>
      </p:pic>
      <p:sp>
        <p:nvSpPr>
          <p:cNvPr id="500" name="Google Shape;500;g365ab73c13e_0_315" descr="pink down arrow to signal the students will change the gray, unusable on button A pressed block to a pink, usable on button B pressed by clicking the down arrow next to letter A and selecting letter B."/>
          <p:cNvSpPr txBox="1"/>
          <p:nvPr/>
        </p:nvSpPr>
        <p:spPr>
          <a:xfrm>
            <a:off x="1914335" y="2709651"/>
            <a:ext cx="483600" cy="593700"/>
          </a:xfrm>
          <a:prstGeom prst="rect">
            <a:avLst/>
          </a:prstGeom>
          <a:noFill/>
          <a:ln>
            <a:noFill/>
          </a:ln>
        </p:spPr>
        <p:txBody>
          <a:bodyPr spcFirstLastPara="1" wrap="square" lIns="101475" tIns="101475" rIns="101475" bIns="101475" anchor="t" anchorCtr="0">
            <a:spAutoFit/>
          </a:bodyPr>
          <a:lstStyle/>
          <a:p>
            <a:pPr marL="0" marR="0" lvl="0" indent="0" algn="ctr" rtl="0">
              <a:lnSpc>
                <a:spcPct val="100000"/>
              </a:lnSpc>
              <a:spcBef>
                <a:spcPts val="0"/>
              </a:spcBef>
              <a:spcAft>
                <a:spcPts val="0"/>
              </a:spcAft>
              <a:buClr>
                <a:srgbClr val="000000"/>
              </a:buClr>
              <a:buSzPts val="2525"/>
              <a:buFont typeface="Arial"/>
              <a:buNone/>
            </a:pPr>
            <a:r>
              <a:rPr lang="en-GB" sz="2525" b="0" i="0" u="none" strike="noStrike" cap="none">
                <a:solidFill>
                  <a:srgbClr val="CD0364"/>
                </a:solidFill>
                <a:latin typeface="Helvetica Neue"/>
                <a:ea typeface="Helvetica Neue"/>
                <a:cs typeface="Helvetica Neue"/>
                <a:sym typeface="Helvetica Neue"/>
              </a:rPr>
              <a:t>↓</a:t>
            </a:r>
            <a:endParaRPr sz="2525" b="0" i="0" u="none" strike="noStrike" cap="none">
              <a:solidFill>
                <a:srgbClr val="CD0364"/>
              </a:solidFill>
              <a:latin typeface="Helvetica Neue"/>
              <a:ea typeface="Helvetica Neue"/>
              <a:cs typeface="Helvetica Neue"/>
              <a:sym typeface="Helvetica Neue"/>
            </a:endParaRPr>
          </a:p>
        </p:txBody>
      </p:sp>
      <p:pic>
        <p:nvPicPr>
          <p:cNvPr id="501" name="Google Shape;501;g365ab73c13e_0_315" descr="Illustration of educator in front of empty whiteboard used to signal teacher-led activities on this page" title="black female teacher image.png"/>
          <p:cNvPicPr preferRelativeResize="0"/>
          <p:nvPr/>
        </p:nvPicPr>
        <p:blipFill rotWithShape="1">
          <a:blip r:embed="rId6">
            <a:alphaModFix/>
          </a:blip>
          <a:srcRect/>
          <a:stretch/>
        </p:blipFill>
        <p:spPr>
          <a:xfrm>
            <a:off x="8193400" y="379637"/>
            <a:ext cx="1428350" cy="1191276"/>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05"/>
        <p:cNvGrpSpPr/>
        <p:nvPr/>
      </p:nvGrpSpPr>
      <p:grpSpPr>
        <a:xfrm>
          <a:off x="0" y="0"/>
          <a:ext cx="0" cy="0"/>
          <a:chOff x="0" y="0"/>
          <a:chExt cx="0" cy="0"/>
        </a:xfrm>
      </p:grpSpPr>
      <p:pic>
        <p:nvPicPr>
          <p:cNvPr id="506" name="Google Shape;506;g365ab73c13e_0_383" descr="On button A+B passed block containing a show icon skull block, a delete log block and set columns &quot;temperature&quot; and &quot;light&quot;. " title="aplusb.png"/>
          <p:cNvPicPr preferRelativeResize="0"/>
          <p:nvPr/>
        </p:nvPicPr>
        <p:blipFill>
          <a:blip r:embed="rId3">
            <a:alphaModFix/>
          </a:blip>
          <a:stretch>
            <a:fillRect/>
          </a:stretch>
        </p:blipFill>
        <p:spPr>
          <a:xfrm>
            <a:off x="6416200" y="1918713"/>
            <a:ext cx="2228999" cy="2265986"/>
          </a:xfrm>
          <a:prstGeom prst="rect">
            <a:avLst/>
          </a:prstGeom>
          <a:noFill/>
          <a:ln w="19050" cap="flat" cmpd="sng">
            <a:solidFill>
              <a:schemeClr val="lt1"/>
            </a:solidFill>
            <a:prstDash val="solid"/>
            <a:round/>
            <a:headEnd type="none" w="sm" len="sm"/>
            <a:tailEnd type="none" w="sm" len="sm"/>
          </a:ln>
        </p:spPr>
      </p:pic>
      <p:pic>
        <p:nvPicPr>
          <p:cNvPr id="507" name="Google Shape;507;g365ab73c13e_0_383" descr="On button A+B pressed block with the show icon skull block inside it. " title="skull.png"/>
          <p:cNvPicPr preferRelativeResize="0"/>
          <p:nvPr/>
        </p:nvPicPr>
        <p:blipFill>
          <a:blip r:embed="rId4">
            <a:alphaModFix/>
          </a:blip>
          <a:stretch>
            <a:fillRect/>
          </a:stretch>
        </p:blipFill>
        <p:spPr>
          <a:xfrm>
            <a:off x="3478050" y="2326075"/>
            <a:ext cx="1988101" cy="1204579"/>
          </a:xfrm>
          <a:prstGeom prst="rect">
            <a:avLst/>
          </a:prstGeom>
          <a:noFill/>
          <a:ln w="19050" cap="flat" cmpd="sng">
            <a:solidFill>
              <a:schemeClr val="lt1"/>
            </a:solidFill>
            <a:prstDash val="solid"/>
            <a:round/>
            <a:headEnd type="none" w="sm" len="sm"/>
            <a:tailEnd type="none" w="sm" len="sm"/>
          </a:ln>
        </p:spPr>
      </p:pic>
      <p:sp>
        <p:nvSpPr>
          <p:cNvPr id="508" name="Google Shape;508;g365ab73c13e_0_383"/>
          <p:cNvSpPr txBox="1">
            <a:spLocks noGrp="1"/>
          </p:cNvSpPr>
          <p:nvPr>
            <p:ph type="title"/>
          </p:nvPr>
        </p:nvSpPr>
        <p:spPr>
          <a:xfrm>
            <a:off x="681026" y="456075"/>
            <a:ext cx="75123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Spicy 🌶️🌶️🌶️ Student Activity S</a:t>
            </a:r>
            <a:r>
              <a:rPr lang="en-GB" sz="2600">
                <a:solidFill>
                  <a:srgbClr val="CD036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79"/>
                  </a:ext>
                </a:extLst>
              </a:rPr>
              <a:t>teps</a:t>
            </a:r>
            <a:r>
              <a:rPr lang="en-GB" sz="2600">
                <a:solidFill>
                  <a:srgbClr val="CD0364"/>
                </a:solidFill>
              </a:rPr>
              <a:t> 4</a:t>
            </a:r>
            <a:endParaRPr sz="2600">
              <a:solidFill>
                <a:srgbClr val="CD0364"/>
              </a:solidFill>
            </a:endParaRPr>
          </a:p>
        </p:txBody>
      </p:sp>
      <p:sp>
        <p:nvSpPr>
          <p:cNvPr id="509" name="Google Shape;509;g365ab73c13e_0_383"/>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38</a:t>
            </a:fld>
            <a:endParaRPr/>
          </a:p>
        </p:txBody>
      </p:sp>
      <p:sp>
        <p:nvSpPr>
          <p:cNvPr id="510" name="Google Shape;510;g365ab73c13e_0_383"/>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Medium</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Spicy</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sz="1150" b="0" i="0" u="none" strike="noStrike" cap="none">
              <a:solidFill>
                <a:srgbClr val="888888"/>
              </a:solidFill>
              <a:latin typeface="Helvetica Neue"/>
              <a:ea typeface="Helvetica Neue"/>
              <a:cs typeface="Helvetica Neue"/>
              <a:sym typeface="Helvetica Neue"/>
            </a:endParaRPr>
          </a:p>
        </p:txBody>
      </p:sp>
      <p:sp>
        <p:nvSpPr>
          <p:cNvPr id="511" name="Google Shape;511;g365ab73c13e_0_383"/>
          <p:cNvSpPr/>
          <p:nvPr/>
        </p:nvSpPr>
        <p:spPr>
          <a:xfrm>
            <a:off x="743525" y="1863950"/>
            <a:ext cx="2457000" cy="43152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lvl="0" indent="0" algn="l" rtl="0">
              <a:lnSpc>
                <a:spcPct val="110000"/>
              </a:lnSpc>
              <a:spcBef>
                <a:spcPts val="1300"/>
              </a:spcBef>
              <a:spcAft>
                <a:spcPts val="0"/>
              </a:spcAft>
              <a:buClr>
                <a:schemeClr val="dk1"/>
              </a:buClr>
              <a:buSzPts val="1600"/>
              <a:buFont typeface="Arial"/>
              <a:buNone/>
            </a:pPr>
            <a:endParaRPr sz="1600" b="1">
              <a:solidFill>
                <a:srgbClr val="CD0364"/>
              </a:solidFill>
              <a:latin typeface="Helvetica Neue"/>
              <a:ea typeface="Helvetica Neue"/>
              <a:cs typeface="Helvetica Neue"/>
              <a:sym typeface="Helvetica Neue"/>
            </a:endParaRPr>
          </a:p>
          <a:p>
            <a:pPr marL="0" lvl="0" indent="0" algn="l" rtl="0">
              <a:lnSpc>
                <a:spcPct val="110000"/>
              </a:lnSpc>
              <a:spcBef>
                <a:spcPts val="1300"/>
              </a:spcBef>
              <a:spcAft>
                <a:spcPts val="0"/>
              </a:spcAft>
              <a:buClr>
                <a:schemeClr val="dk1"/>
              </a:buClr>
              <a:buSzPts val="1600"/>
              <a:buFont typeface="Arial"/>
              <a:buNone/>
            </a:pPr>
            <a:endParaRPr sz="1600" b="1">
              <a:solidFill>
                <a:srgbClr val="CD0364"/>
              </a:solidFill>
              <a:latin typeface="Helvetica Neue"/>
              <a:ea typeface="Helvetica Neue"/>
              <a:cs typeface="Helvetica Neue"/>
              <a:sym typeface="Helvetica Neue"/>
            </a:endParaRPr>
          </a:p>
          <a:p>
            <a:pPr marL="0" lvl="0" indent="0" algn="l" rtl="0">
              <a:lnSpc>
                <a:spcPct val="110000"/>
              </a:lnSpc>
              <a:spcBef>
                <a:spcPts val="1300"/>
              </a:spcBef>
              <a:spcAft>
                <a:spcPts val="0"/>
              </a:spcAft>
              <a:buClr>
                <a:schemeClr val="dk1"/>
              </a:buClr>
              <a:buSzPts val="1600"/>
              <a:buFont typeface="Arial"/>
              <a:buNone/>
            </a:pPr>
            <a:r>
              <a:rPr lang="en-GB" sz="1600" b="1">
                <a:solidFill>
                  <a:srgbClr val="CD0364"/>
                </a:solidFill>
                <a:latin typeface="Helvetica Neue"/>
                <a:ea typeface="Helvetica Neue"/>
                <a:cs typeface="Helvetica Neue"/>
                <a:sym typeface="Helvetica Neue"/>
              </a:rPr>
              <a:t>Find the ‘on button A pressed’ block </a:t>
            </a:r>
            <a:r>
              <a:rPr lang="en-GB" sz="1600">
                <a:solidFill>
                  <a:schemeClr val="dk1"/>
                </a:solidFill>
                <a:latin typeface="Helvetica Neue"/>
                <a:ea typeface="Helvetica Neue"/>
                <a:cs typeface="Helvetica Neue"/>
                <a:sym typeface="Helvetica Neue"/>
              </a:rPr>
              <a:t>in the Input section and add it to your workspace. Click the down arrow and select A + B.</a:t>
            </a:r>
            <a:endParaRPr sz="1600" b="1">
              <a:solidFill>
                <a:srgbClr val="CD0364"/>
              </a:solidFill>
              <a:latin typeface="Helvetica Neue"/>
              <a:ea typeface="Helvetica Neue"/>
              <a:cs typeface="Helvetica Neue"/>
              <a:sym typeface="Helvetica Neue"/>
            </a:endParaRPr>
          </a:p>
        </p:txBody>
      </p:sp>
      <p:sp>
        <p:nvSpPr>
          <p:cNvPr id="512" name="Google Shape;512;g365ab73c13e_0_383"/>
          <p:cNvSpPr/>
          <p:nvPr/>
        </p:nvSpPr>
        <p:spPr>
          <a:xfrm>
            <a:off x="3489350" y="1863950"/>
            <a:ext cx="1988100" cy="43152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800"/>
              <a:buFont typeface="Arial"/>
              <a:buNone/>
            </a:pPr>
            <a:r>
              <a:rPr lang="en-GB" sz="1600" b="1" i="0" u="none" strike="noStrike" cap="none">
                <a:solidFill>
                  <a:srgbClr val="CD0364"/>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80"/>
                  </a:ext>
                </a:extLst>
              </a:rPr>
              <a:t>Find the ‘show </a:t>
            </a:r>
            <a:r>
              <a:rPr lang="en-GB" sz="1600" b="1">
                <a:solidFill>
                  <a:srgbClr val="CD0364"/>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81"/>
                  </a:ext>
                </a:extLst>
              </a:rPr>
              <a:t>icon</a:t>
            </a:r>
            <a:r>
              <a:rPr lang="en-GB" sz="1600" b="1" i="0" u="none" strike="noStrike" cap="none">
                <a:solidFill>
                  <a:srgbClr val="CD0364"/>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82"/>
                  </a:ext>
                </a:extLst>
              </a:rPr>
              <a:t>’ block</a:t>
            </a:r>
            <a:r>
              <a:rPr lang="en-GB" sz="1600" b="0" i="0" u="none" strike="noStrike" cap="none">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83"/>
                  </a:ext>
                </a:extLst>
              </a:rPr>
              <a:t> in the </a:t>
            </a:r>
            <a:r>
              <a:rPr lang="en-GB" sz="160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84"/>
                  </a:ext>
                </a:extLst>
              </a:rPr>
              <a:t>Basic</a:t>
            </a:r>
            <a:r>
              <a:rPr lang="en-GB" sz="1600" b="0" i="0" u="none" strike="noStrike" cap="none">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85"/>
                  </a:ext>
                </a:extLst>
              </a:rPr>
              <a:t> section.</a:t>
            </a:r>
            <a:r>
              <a:rPr lang="en-GB" sz="1600" b="0" i="0" u="none" strike="noStrike" cap="none">
                <a:solidFill>
                  <a:schemeClr val="dk1"/>
                </a:solidFill>
                <a:latin typeface="Helvetica Neue"/>
                <a:ea typeface="Helvetica Neue"/>
                <a:cs typeface="Helvetica Neue"/>
                <a:sym typeface="Helvetica Neue"/>
              </a:rPr>
              <a:t> Add it, displaying a skull icon.</a:t>
            </a:r>
            <a:endParaRPr sz="1600" b="1" i="0" u="none" strike="noStrike" cap="none">
              <a:solidFill>
                <a:srgbClr val="CD0364"/>
              </a:solidFill>
              <a:latin typeface="Helvetica Neue"/>
              <a:ea typeface="Helvetica Neue"/>
              <a:cs typeface="Helvetica Neue"/>
              <a:sym typeface="Helvetica Neue"/>
            </a:endParaRPr>
          </a:p>
        </p:txBody>
      </p:sp>
      <p:sp>
        <p:nvSpPr>
          <p:cNvPr id="513" name="Google Shape;513;g365ab73c13e_0_383"/>
          <p:cNvSpPr/>
          <p:nvPr/>
        </p:nvSpPr>
        <p:spPr>
          <a:xfrm>
            <a:off x="5766200" y="1896775"/>
            <a:ext cx="3425700" cy="43152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0" anchor="b" anchorCtr="0">
            <a:noAutofit/>
          </a:bodyPr>
          <a:lstStyle/>
          <a:p>
            <a:pPr marL="0" lvl="0" indent="0" algn="l" rtl="0">
              <a:lnSpc>
                <a:spcPct val="110000"/>
              </a:lnSpc>
              <a:spcBef>
                <a:spcPts val="1300"/>
              </a:spcBef>
              <a:spcAft>
                <a:spcPts val="0"/>
              </a:spcAft>
              <a:buNone/>
            </a:pPr>
            <a:r>
              <a:rPr lang="en-GB" sz="1600" b="1">
                <a:solidFill>
                  <a:srgbClr val="CD0364"/>
                </a:solidFill>
                <a:latin typeface="Helvetica Neue"/>
                <a:ea typeface="Helvetica Neue"/>
                <a:cs typeface="Helvetica Neue"/>
                <a:sym typeface="Helvetica Neue"/>
              </a:rPr>
              <a:t>Add the ‘</a:t>
            </a:r>
            <a:r>
              <a:rPr lang="en-GB" sz="1600" b="1">
                <a:solidFill>
                  <a:srgbClr val="CD0364"/>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86"/>
                  </a:ext>
                </a:extLst>
              </a:rPr>
              <a:t>delete log</a:t>
            </a:r>
            <a:r>
              <a:rPr lang="en-GB" sz="1600" b="1">
                <a:solidFill>
                  <a:srgbClr val="CD0364"/>
                </a:solidFill>
                <a:latin typeface="Helvetica Neue"/>
                <a:ea typeface="Helvetica Neue"/>
                <a:cs typeface="Helvetica Neue"/>
                <a:sym typeface="Helvetica Neue"/>
              </a:rPr>
              <a:t>’ and ‘</a:t>
            </a:r>
            <a:r>
              <a:rPr lang="en-GB" sz="1600" b="1">
                <a:solidFill>
                  <a:srgbClr val="CD0364"/>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87"/>
                  </a:ext>
                </a:extLst>
              </a:rPr>
              <a:t>set columns</a:t>
            </a:r>
            <a:r>
              <a:rPr lang="en-GB" sz="1600" b="1">
                <a:solidFill>
                  <a:srgbClr val="CD0364"/>
                </a:solidFill>
                <a:latin typeface="Helvetica Neue"/>
                <a:ea typeface="Helvetica Neue"/>
                <a:cs typeface="Helvetica Neue"/>
                <a:sym typeface="Helvetica Neue"/>
              </a:rPr>
              <a:t>’ blocks </a:t>
            </a:r>
            <a:r>
              <a:rPr lang="en-GB" sz="1600">
                <a:solidFill>
                  <a:schemeClr val="dk1"/>
                </a:solidFill>
                <a:latin typeface="Helvetica Neue"/>
                <a:ea typeface="Helvetica Neue"/>
                <a:cs typeface="Helvetica Neue"/>
                <a:sym typeface="Helvetica Neue"/>
              </a:rPr>
              <a:t>from the </a:t>
            </a:r>
            <a:r>
              <a:rPr lang="en-GB" sz="160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88"/>
                  </a:ext>
                </a:extLst>
              </a:rPr>
              <a:t>Data Logger </a:t>
            </a:r>
            <a:r>
              <a:rPr lang="en-GB" sz="1600">
                <a:solidFill>
                  <a:schemeClr val="dk1"/>
                </a:solidFill>
                <a:latin typeface="Helvetica Neue"/>
                <a:ea typeface="Helvetica Neue"/>
                <a:cs typeface="Helvetica Neue"/>
                <a:sym typeface="Helvetica Neue"/>
              </a:rPr>
              <a:t>section.</a:t>
            </a:r>
            <a:r>
              <a:rPr lang="en-GB" sz="1600" b="1">
                <a:solidFill>
                  <a:srgbClr val="CD0364"/>
                </a:solidFill>
                <a:latin typeface="Helvetica Neue"/>
                <a:ea typeface="Helvetica Neue"/>
                <a:cs typeface="Helvetica Neue"/>
                <a:sym typeface="Helvetica Neue"/>
              </a:rPr>
              <a:t> Add</a:t>
            </a:r>
            <a:r>
              <a:rPr lang="en-GB" sz="1600">
                <a:solidFill>
                  <a:schemeClr val="dk1"/>
                </a:solidFill>
                <a:latin typeface="Helvetica Neue"/>
                <a:ea typeface="Helvetica Neue"/>
                <a:cs typeface="Helvetica Neue"/>
                <a:sym typeface="Helvetica Neue"/>
              </a:rPr>
              <a:t> column headings “</a:t>
            </a:r>
            <a:r>
              <a:rPr lang="en-GB" sz="160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89"/>
                  </a:ext>
                </a:extLst>
              </a:rPr>
              <a:t>temperature” and “light”.</a:t>
            </a:r>
            <a:r>
              <a:rPr lang="en-GB" sz="1600">
                <a:solidFill>
                  <a:schemeClr val="dk1"/>
                </a:solidFill>
                <a:latin typeface="Helvetica Neue"/>
                <a:ea typeface="Helvetica Neue"/>
                <a:cs typeface="Helvetica Neue"/>
                <a:sym typeface="Helvetica Neue"/>
              </a:rPr>
              <a:t>  </a:t>
            </a:r>
            <a:r>
              <a:rPr lang="en-GB" sz="1600" b="1">
                <a:solidFill>
                  <a:srgbClr val="CD0364"/>
                </a:solidFill>
                <a:latin typeface="Helvetica Neue"/>
                <a:ea typeface="Helvetica Neue"/>
                <a:cs typeface="Helvetica Neue"/>
                <a:sym typeface="Helvetica Neue"/>
              </a:rPr>
              <a:t>Test</a:t>
            </a:r>
            <a:r>
              <a:rPr lang="en-GB" sz="1600">
                <a:solidFill>
                  <a:schemeClr val="dk1"/>
                </a:solidFill>
                <a:latin typeface="Helvetica Neue"/>
                <a:ea typeface="Helvetica Neue"/>
                <a:cs typeface="Helvetica Neue"/>
                <a:sym typeface="Helvetica Neue"/>
              </a:rPr>
              <a:t> the code using the simulator and then </a:t>
            </a:r>
            <a:r>
              <a:rPr lang="en-GB" sz="1600" b="1">
                <a:solidFill>
                  <a:srgbClr val="CD0364"/>
                </a:solidFill>
                <a:latin typeface="Helvetica Neue"/>
                <a:ea typeface="Helvetica Neue"/>
                <a:cs typeface="Helvetica Neue"/>
                <a:sym typeface="Helvetica Neue"/>
              </a:rPr>
              <a:t>download</a:t>
            </a:r>
            <a:r>
              <a:rPr lang="en-GB" sz="1600">
                <a:solidFill>
                  <a:schemeClr val="dk1"/>
                </a:solidFill>
                <a:latin typeface="Helvetica Neue"/>
                <a:ea typeface="Helvetica Neue"/>
                <a:cs typeface="Helvetica Neue"/>
                <a:sym typeface="Helvetica Neue"/>
              </a:rPr>
              <a:t> the code to your </a:t>
            </a:r>
            <a:r>
              <a:rPr lang="en-GB" sz="160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90"/>
                  </a:ext>
                </a:extLst>
              </a:rPr>
              <a:t>micro:bit</a:t>
            </a:r>
            <a:r>
              <a:rPr lang="en-GB" sz="1600">
                <a:solidFill>
                  <a:schemeClr val="dk1"/>
                </a:solidFill>
                <a:latin typeface="Helvetica Neue"/>
                <a:ea typeface="Helvetica Neue"/>
                <a:cs typeface="Helvetica Neue"/>
                <a:sym typeface="Helvetica Neue"/>
              </a:rPr>
              <a:t>.</a:t>
            </a:r>
            <a:endParaRPr sz="1600">
              <a:solidFill>
                <a:schemeClr val="dk1"/>
              </a:solidFill>
              <a:latin typeface="Helvetica Neue"/>
              <a:ea typeface="Helvetica Neue"/>
              <a:cs typeface="Helvetica Neue"/>
              <a:sym typeface="Helvetica Neue"/>
            </a:endParaRPr>
          </a:p>
        </p:txBody>
      </p:sp>
      <p:sp>
        <p:nvSpPr>
          <p:cNvPr id="514" name="Google Shape;514;g365ab73c13e_0_383"/>
          <p:cNvSpPr txBox="1"/>
          <p:nvPr/>
        </p:nvSpPr>
        <p:spPr>
          <a:xfrm>
            <a:off x="680952" y="1062116"/>
            <a:ext cx="4680000" cy="656047"/>
          </a:xfrm>
          <a:prstGeom prst="rect">
            <a:avLst/>
          </a:prstGeom>
          <a:noFill/>
          <a:ln>
            <a:noFill/>
          </a:ln>
        </p:spPr>
        <p:txBody>
          <a:bodyPr spcFirstLastPara="1" wrap="square" lIns="91425" tIns="91425" rIns="91425" bIns="91425" anchor="ctr" anchorCtr="0">
            <a:spAutoFit/>
          </a:bodyPr>
          <a:lstStyle/>
          <a:p>
            <a:pPr marL="0" marR="0" lvl="0" indent="0" algn="l" rtl="0">
              <a:lnSpc>
                <a:spcPct val="110000"/>
              </a:lnSpc>
              <a:spcBef>
                <a:spcPts val="1300"/>
              </a:spcBef>
              <a:spcAft>
                <a:spcPts val="0"/>
              </a:spcAft>
              <a:buClr>
                <a:srgbClr val="000000"/>
              </a:buClr>
              <a:buSzPts val="1800"/>
              <a:buFont typeface="Arial"/>
              <a:buNone/>
            </a:pPr>
            <a:r>
              <a:rPr lang="en-GB" sz="1800" b="1" i="1" u="none" strike="noStrike" cap="none" dirty="0">
                <a:solidFill>
                  <a:srgbClr val="CD0364"/>
                </a:solidFill>
                <a:latin typeface="Helvetica Neue"/>
                <a:ea typeface="Helvetica Neue"/>
                <a:cs typeface="Helvetica Neue"/>
                <a:sym typeface="Helvetica Neue"/>
              </a:rPr>
              <a:t>Build the </a:t>
            </a:r>
            <a:r>
              <a:rPr lang="en-GB" sz="1800" b="1" i="1" dirty="0">
                <a:solidFill>
                  <a:srgbClr val="CD0364"/>
                </a:solidFill>
                <a:latin typeface="Helvetica Neue"/>
                <a:ea typeface="Helvetica Neue"/>
                <a:cs typeface="Helvetica Neue"/>
                <a:sym typeface="Helvetica Neue"/>
              </a:rPr>
              <a:t>c</a:t>
            </a:r>
            <a:r>
              <a:rPr lang="en-GB" sz="1800" b="1" i="1" u="none" strike="noStrike" cap="none" dirty="0">
                <a:solidFill>
                  <a:srgbClr val="CD0364"/>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91"/>
                  </a:ext>
                </a:extLst>
              </a:rPr>
              <a:t>ode - </a:t>
            </a:r>
            <a:r>
              <a:rPr lang="en-GB" sz="1800" b="1" i="1" dirty="0">
                <a:solidFill>
                  <a:srgbClr val="CD0364"/>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92"/>
                  </a:ext>
                </a:extLst>
              </a:rPr>
              <a:t>buttons</a:t>
            </a:r>
            <a:r>
              <a:rPr lang="en-GB" sz="1800" b="1" i="1" dirty="0">
                <a:solidFill>
                  <a:srgbClr val="CD0364"/>
                </a:solidFill>
                <a:latin typeface="Helvetica Neue"/>
                <a:ea typeface="Helvetica Neue"/>
                <a:cs typeface="Helvetica Neue"/>
                <a:sym typeface="Helvetica Neue"/>
              </a:rPr>
              <a:t> A + B</a:t>
            </a:r>
            <a:r>
              <a:rPr lang="en-GB" sz="1800" b="1" i="1" u="none" strike="noStrike" cap="none" dirty="0">
                <a:solidFill>
                  <a:srgbClr val="CD0364"/>
                </a:solidFill>
                <a:latin typeface="Helvetica Neue"/>
                <a:ea typeface="Helvetica Neue"/>
                <a:cs typeface="Helvetica Neue"/>
                <a:sym typeface="Helvetica Neue"/>
              </a:rPr>
              <a:t>:</a:t>
            </a:r>
            <a:endParaRPr sz="1400" b="0" i="0" u="none" strike="noStrike" cap="none" dirty="0">
              <a:solidFill>
                <a:srgbClr val="000000"/>
              </a:solidFill>
              <a:latin typeface="Arial"/>
              <a:ea typeface="Arial"/>
              <a:cs typeface="Arial"/>
              <a:sym typeface="Arial"/>
            </a:endParaRPr>
          </a:p>
        </p:txBody>
      </p:sp>
      <p:pic>
        <p:nvPicPr>
          <p:cNvPr id="515" name="Google Shape;515;g365ab73c13e_0_383" descr="Illustration of educator in front of empty whiteboard used to signal teacher-led activities on this page" title="black female teacher image.png"/>
          <p:cNvPicPr preferRelativeResize="0"/>
          <p:nvPr/>
        </p:nvPicPr>
        <p:blipFill rotWithShape="1">
          <a:blip r:embed="rId5">
            <a:alphaModFix/>
          </a:blip>
          <a:srcRect/>
          <a:stretch/>
        </p:blipFill>
        <p:spPr>
          <a:xfrm>
            <a:off x="8193400" y="379637"/>
            <a:ext cx="1428350" cy="1191276"/>
          </a:xfrm>
          <a:prstGeom prst="rect">
            <a:avLst/>
          </a:prstGeom>
          <a:noFill/>
          <a:ln>
            <a:noFill/>
          </a:ln>
        </p:spPr>
      </p:pic>
      <p:pic>
        <p:nvPicPr>
          <p:cNvPr id="516" name="Google Shape;516;g365ab73c13e_0_383" descr="The on button A pressed block greyed out with an arrow pointing downwards underneath it, then the on button A+B block underneath that. " title="microbit-screenshot (23).png"/>
          <p:cNvPicPr preferRelativeResize="0"/>
          <p:nvPr/>
        </p:nvPicPr>
        <p:blipFill rotWithShape="1">
          <a:blip r:embed="rId6">
            <a:alphaModFix/>
          </a:blip>
          <a:srcRect l="65999" t="15354" r="17901" b="59050"/>
          <a:stretch/>
        </p:blipFill>
        <p:spPr>
          <a:xfrm>
            <a:off x="1071375" y="2000476"/>
            <a:ext cx="1811697" cy="911401"/>
          </a:xfrm>
          <a:prstGeom prst="rect">
            <a:avLst/>
          </a:prstGeom>
          <a:noFill/>
          <a:ln>
            <a:noFill/>
          </a:ln>
        </p:spPr>
      </p:pic>
      <p:sp>
        <p:nvSpPr>
          <p:cNvPr id="517" name="Google Shape;517;g365ab73c13e_0_383" descr="pink down arrow to signal the students will change the gray, unusable on button A pressed block to a pink, usable on button B pressed by clicking the down arrow next to letter A and selecting letter B."/>
          <p:cNvSpPr txBox="1"/>
          <p:nvPr/>
        </p:nvSpPr>
        <p:spPr>
          <a:xfrm>
            <a:off x="1761688" y="2784250"/>
            <a:ext cx="435600" cy="534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275"/>
              <a:buFont typeface="Arial"/>
              <a:buNone/>
            </a:pPr>
            <a:r>
              <a:rPr lang="en-GB" sz="2275" b="0" i="0" u="none" strike="noStrike" cap="none">
                <a:solidFill>
                  <a:srgbClr val="CD0364"/>
                </a:solidFill>
                <a:latin typeface="Helvetica Neue"/>
                <a:ea typeface="Helvetica Neue"/>
                <a:cs typeface="Helvetica Neue"/>
                <a:sym typeface="Helvetica Neue"/>
              </a:rPr>
              <a:t>↓</a:t>
            </a:r>
            <a:endParaRPr sz="2275" b="0" i="0" u="none" strike="noStrike" cap="none">
              <a:solidFill>
                <a:srgbClr val="CD0364"/>
              </a:solidFill>
              <a:latin typeface="Helvetica Neue"/>
              <a:ea typeface="Helvetica Neue"/>
              <a:cs typeface="Helvetica Neue"/>
              <a:sym typeface="Helvetica Neue"/>
            </a:endParaRPr>
          </a:p>
        </p:txBody>
      </p:sp>
      <p:pic>
        <p:nvPicPr>
          <p:cNvPr id="518" name="Google Shape;518;g365ab73c13e_0_383" title="aplusb.png"/>
          <p:cNvPicPr preferRelativeResize="0"/>
          <p:nvPr/>
        </p:nvPicPr>
        <p:blipFill>
          <a:blip r:embed="rId7">
            <a:alphaModFix/>
          </a:blip>
          <a:stretch>
            <a:fillRect/>
          </a:stretch>
        </p:blipFill>
        <p:spPr>
          <a:xfrm>
            <a:off x="965350" y="3203450"/>
            <a:ext cx="1988100" cy="890565"/>
          </a:xfrm>
          <a:prstGeom prst="rect">
            <a:avLst/>
          </a:prstGeom>
          <a:noFill/>
          <a:ln w="19050" cap="flat" cmpd="sng">
            <a:solidFill>
              <a:schemeClr val="lt1"/>
            </a:solidFill>
            <a:prstDash val="solid"/>
            <a:round/>
            <a:headEnd type="none" w="sm" len="sm"/>
            <a:tailEnd type="none" w="sm" len="sm"/>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522"/>
        <p:cNvGrpSpPr/>
        <p:nvPr/>
      </p:nvGrpSpPr>
      <p:grpSpPr>
        <a:xfrm>
          <a:off x="0" y="0"/>
          <a:ext cx="0" cy="0"/>
          <a:chOff x="0" y="0"/>
          <a:chExt cx="0" cy="0"/>
        </a:xfrm>
      </p:grpSpPr>
      <p:sp>
        <p:nvSpPr>
          <p:cNvPr id="523" name="Google Shape;523;g365ab73c13e_0_354"/>
          <p:cNvSpPr txBox="1">
            <a:spLocks noGrp="1"/>
          </p:cNvSpPr>
          <p:nvPr>
            <p:ph type="title"/>
          </p:nvPr>
        </p:nvSpPr>
        <p:spPr>
          <a:xfrm>
            <a:off x="681026" y="456075"/>
            <a:ext cx="75123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CD0364"/>
                </a:solidFill>
              </a:rPr>
              <a:t>Spicy 🌶️🌶️🌶️ Student Activity S</a:t>
            </a:r>
            <a:r>
              <a:rPr lang="en-GB" sz="2600">
                <a:solidFill>
                  <a:srgbClr val="CD036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93"/>
                  </a:ext>
                </a:extLst>
              </a:rPr>
              <a:t>teps</a:t>
            </a:r>
            <a:r>
              <a:rPr lang="en-GB" sz="2600">
                <a:solidFill>
                  <a:srgbClr val="CD0364"/>
                </a:solidFill>
              </a:rPr>
              <a:t> 5</a:t>
            </a:r>
            <a:endParaRPr sz="2600">
              <a:solidFill>
                <a:srgbClr val="6C4BC1"/>
              </a:solidFill>
            </a:endParaRPr>
          </a:p>
        </p:txBody>
      </p:sp>
      <p:sp>
        <p:nvSpPr>
          <p:cNvPr id="524" name="Google Shape;524;g365ab73c13e_0_354"/>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39</a:t>
            </a:fld>
            <a:endParaRPr/>
          </a:p>
        </p:txBody>
      </p:sp>
      <p:sp>
        <p:nvSpPr>
          <p:cNvPr id="525" name="Google Shape;525;g365ab73c13e_0_354"/>
          <p:cNvSpPr txBox="1">
            <a:spLocks noGrp="1"/>
          </p:cNvSpPr>
          <p:nvPr>
            <p:ph type="body" idx="1"/>
          </p:nvPr>
        </p:nvSpPr>
        <p:spPr>
          <a:xfrm>
            <a:off x="681025" y="1496750"/>
            <a:ext cx="8349000" cy="3888000"/>
          </a:xfrm>
          <a:prstGeom prst="rect">
            <a:avLst/>
          </a:prstGeom>
          <a:noFill/>
          <a:ln>
            <a:noFill/>
          </a:ln>
        </p:spPr>
        <p:txBody>
          <a:bodyPr spcFirstLastPara="1" wrap="square" lIns="91425" tIns="45700" rIns="91425" bIns="45700" anchor="t" anchorCtr="0">
            <a:normAutofit/>
          </a:bodyPr>
          <a:lstStyle/>
          <a:p>
            <a:pPr marL="457200" lvl="0" indent="-342900" algn="l" rtl="0">
              <a:lnSpc>
                <a:spcPct val="110000"/>
              </a:lnSpc>
              <a:spcBef>
                <a:spcPts val="0"/>
              </a:spcBef>
              <a:spcAft>
                <a:spcPts val="0"/>
              </a:spcAft>
              <a:buClr>
                <a:srgbClr val="CD0364"/>
              </a:buClr>
              <a:buSzPts val="1800"/>
              <a:buFont typeface="Helvetica Neue"/>
              <a:buChar char="•"/>
            </a:pPr>
            <a:r>
              <a:rPr lang="en-GB" sz="1800" b="1" dirty="0">
                <a:solidFill>
                  <a:srgbClr val="CD0364"/>
                </a:solidFill>
              </a:rPr>
              <a:t>Unplug</a:t>
            </a:r>
            <a:r>
              <a:rPr lang="en-GB" sz="1800" b="1" dirty="0"/>
              <a:t> </a:t>
            </a:r>
            <a:r>
              <a:rPr lang="en-GB" sz="1800" dirty="0"/>
              <a:t>the </a:t>
            </a:r>
            <a:r>
              <a:rPr lang="en-GB" sz="1800" dirty="0" err="1"/>
              <a:t>micro:bit</a:t>
            </a:r>
            <a:r>
              <a:rPr lang="en-GB" sz="1800" dirty="0"/>
              <a:t> and </a:t>
            </a:r>
            <a:r>
              <a:rPr lang="en-GB" sz="1800" b="1" dirty="0">
                <a:solidFill>
                  <a:srgbClr val="CD0364"/>
                </a:solidFill>
              </a:rPr>
              <a:t>connect</a:t>
            </a:r>
            <a:r>
              <a:rPr lang="en-GB" sz="1800" dirty="0"/>
              <a:t> the battery pack.  </a:t>
            </a:r>
            <a:endParaRPr sz="1800" dirty="0"/>
          </a:p>
          <a:p>
            <a:pPr marL="457200" lvl="0" indent="-342900" algn="l" rtl="0">
              <a:lnSpc>
                <a:spcPct val="110000"/>
              </a:lnSpc>
              <a:spcBef>
                <a:spcPts val="1000"/>
              </a:spcBef>
              <a:spcAft>
                <a:spcPts val="0"/>
              </a:spcAft>
              <a:buClr>
                <a:srgbClr val="CD0364"/>
              </a:buClr>
              <a:buSzPts val="1800"/>
              <a:buFont typeface="Helvetica Neue"/>
              <a:buChar char="•"/>
            </a:pPr>
            <a:r>
              <a:rPr lang="en-GB" sz="1800" b="1" dirty="0">
                <a:solidFill>
                  <a:srgbClr val="CD0364"/>
                </a:solidFill>
              </a:rPr>
              <a:t>Place</a:t>
            </a:r>
            <a:r>
              <a:rPr lang="en-GB" sz="1800" b="1" dirty="0"/>
              <a:t> </a:t>
            </a:r>
            <a:r>
              <a:rPr lang="en-GB" sz="1800" dirty="0"/>
              <a:t>your </a:t>
            </a:r>
            <a:r>
              <a:rPr lang="en-GB" sz="1800" dirty="0" err="1"/>
              <a:t>micro:bit</a:t>
            </a:r>
            <a:r>
              <a:rPr lang="en-GB" sz="1800" dirty="0"/>
              <a:t> in the predetermined observation area. </a:t>
            </a:r>
            <a:endParaRPr sz="1800" dirty="0"/>
          </a:p>
          <a:p>
            <a:pPr marL="457200" lvl="0" indent="-342900" algn="l" rtl="0">
              <a:lnSpc>
                <a:spcPct val="110000"/>
              </a:lnSpc>
              <a:spcBef>
                <a:spcPts val="1000"/>
              </a:spcBef>
              <a:spcAft>
                <a:spcPts val="0"/>
              </a:spcAft>
              <a:buClr>
                <a:srgbClr val="CD0364"/>
              </a:buClr>
              <a:buSzPts val="1800"/>
              <a:buFont typeface="Helvetica Neue"/>
              <a:buChar char="•"/>
            </a:pPr>
            <a:r>
              <a:rPr lang="en-GB" sz="1800" b="1" dirty="0">
                <a:solidFill>
                  <a:srgbClr val="CD0364"/>
                </a:solidFill>
              </a:rPr>
              <a:t>Start </a:t>
            </a:r>
            <a:r>
              <a:rPr lang="en-GB" sz="1800" b="1" dirty="0">
                <a:solidFill>
                  <a:srgbClr val="CD036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94"/>
                  </a:ext>
                </a:extLst>
              </a:rPr>
              <a:t>data logging</a:t>
            </a:r>
            <a:r>
              <a:rPr lang="en-GB" sz="1800" b="1" dirty="0"/>
              <a:t> </a:t>
            </a:r>
            <a:r>
              <a:rPr lang="en-GB" sz="1800" dirty="0"/>
              <a:t>by pressing button A. Leave the </a:t>
            </a:r>
            <a:r>
              <a:rPr lang="en-GB" sz="1800" dirty="0" err="1"/>
              <a:t>micro:bit</a:t>
            </a:r>
            <a:r>
              <a:rPr lang="en-GB" sz="1800" dirty="0"/>
              <a:t> logging for a period of time. </a:t>
            </a:r>
            <a:endParaRPr sz="1800" dirty="0"/>
          </a:p>
          <a:p>
            <a:pPr marL="457200" lvl="0" indent="-342900" algn="l" rtl="0">
              <a:lnSpc>
                <a:spcPct val="110000"/>
              </a:lnSpc>
              <a:spcBef>
                <a:spcPts val="1000"/>
              </a:spcBef>
              <a:spcAft>
                <a:spcPts val="0"/>
              </a:spcAft>
              <a:buClr>
                <a:srgbClr val="CD0364"/>
              </a:buClr>
              <a:buSzPts val="1800"/>
              <a:buFont typeface="Helvetica Neue"/>
              <a:buChar char="•"/>
            </a:pPr>
            <a:r>
              <a:rPr lang="en-GB" sz="1800" b="1" dirty="0">
                <a:solidFill>
                  <a:srgbClr val="CD0364"/>
                </a:solidFill>
              </a:rPr>
              <a:t>Return to the </a:t>
            </a:r>
            <a:r>
              <a:rPr lang="en-GB" sz="1800" b="1" dirty="0" err="1">
                <a:solidFill>
                  <a:srgbClr val="CD0364"/>
                </a:solidFill>
              </a:rPr>
              <a:t>micro:bit</a:t>
            </a:r>
            <a:r>
              <a:rPr lang="en-GB" sz="1800" dirty="0"/>
              <a:t> and press button B to stop logging. </a:t>
            </a:r>
            <a:endParaRPr sz="1800" dirty="0"/>
          </a:p>
          <a:p>
            <a:pPr marL="457200" lvl="0" indent="-342900" algn="l" rtl="0">
              <a:lnSpc>
                <a:spcPct val="110000"/>
              </a:lnSpc>
              <a:spcBef>
                <a:spcPts val="1000"/>
              </a:spcBef>
              <a:spcAft>
                <a:spcPts val="1000"/>
              </a:spcAft>
              <a:buClr>
                <a:srgbClr val="CD0364"/>
              </a:buClr>
              <a:buSzPts val="1800"/>
              <a:buFont typeface="Helvetica Neue"/>
              <a:buChar char="•"/>
            </a:pPr>
            <a:r>
              <a:rPr lang="en-GB" sz="1800" b="1" dirty="0">
                <a:solidFill>
                  <a:srgbClr val="CD0364"/>
                </a:solidFill>
              </a:rPr>
              <a:t>Disconnect</a:t>
            </a:r>
            <a:r>
              <a:rPr lang="en-GB" sz="1800" dirty="0"/>
              <a:t> the battery pack and </a:t>
            </a:r>
            <a:r>
              <a:rPr lang="en-GB" sz="1800" b="1" dirty="0">
                <a:solidFill>
                  <a:srgbClr val="CD0364"/>
                </a:solidFill>
              </a:rPr>
              <a:t>plug</a:t>
            </a:r>
            <a:r>
              <a:rPr lang="en-GB" sz="1800" dirty="0"/>
              <a:t> the </a:t>
            </a:r>
            <a:r>
              <a:rPr lang="en-GB" sz="1800" dirty="0" err="1"/>
              <a:t>micro:bit</a:t>
            </a:r>
            <a:r>
              <a:rPr lang="en-GB" sz="1800" dirty="0"/>
              <a:t> back into a computer.</a:t>
            </a:r>
            <a:endParaRPr sz="1800" b="1" i="1" dirty="0">
              <a:solidFill>
                <a:srgbClr val="CD0364"/>
              </a:solidFill>
            </a:endParaRPr>
          </a:p>
        </p:txBody>
      </p:sp>
      <p:sp>
        <p:nvSpPr>
          <p:cNvPr id="526" name="Google Shape;526;g365ab73c13e_0_354"/>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Medium</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Spicy</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sz="1150" b="0" i="0" u="none" strike="noStrike" cap="none">
              <a:solidFill>
                <a:srgbClr val="888888"/>
              </a:solidFill>
              <a:latin typeface="Helvetica Neue"/>
              <a:ea typeface="Helvetica Neue"/>
              <a:cs typeface="Helvetica Neue"/>
              <a:sym typeface="Helvetica Neue"/>
            </a:endParaRPr>
          </a:p>
        </p:txBody>
      </p:sp>
      <p:pic>
        <p:nvPicPr>
          <p:cNvPr id="527" name="Google Shape;527;g365ab73c13e_0_354" descr="Illustration of educator in front of empty whiteboard used to signal teacher-led activities on this page" title="black female teacher image.png"/>
          <p:cNvPicPr preferRelativeResize="0"/>
          <p:nvPr/>
        </p:nvPicPr>
        <p:blipFill rotWithShape="1">
          <a:blip r:embed="rId3">
            <a:alphaModFix/>
          </a:blip>
          <a:srcRect/>
          <a:stretch/>
        </p:blipFill>
        <p:spPr>
          <a:xfrm>
            <a:off x="8193400" y="379637"/>
            <a:ext cx="1428350" cy="1191276"/>
          </a:xfrm>
          <a:prstGeom prst="rect">
            <a:avLst/>
          </a:prstGeom>
          <a:noFill/>
          <a:ln>
            <a:noFill/>
          </a:ln>
        </p:spPr>
      </p:pic>
      <p:sp>
        <p:nvSpPr>
          <p:cNvPr id="528" name="Google Shape;528;g365ab73c13e_0_354"/>
          <p:cNvSpPr/>
          <p:nvPr/>
        </p:nvSpPr>
        <p:spPr>
          <a:xfrm>
            <a:off x="681025" y="5617125"/>
            <a:ext cx="8349000" cy="654000"/>
          </a:xfrm>
          <a:prstGeom prst="roundRect">
            <a:avLst>
              <a:gd name="adj" fmla="val 16667"/>
            </a:avLst>
          </a:prstGeom>
          <a:solidFill>
            <a:schemeClr val="lt1"/>
          </a:solidFill>
          <a:ln w="19050" cap="flat" cmpd="sng">
            <a:solidFill>
              <a:srgbClr val="CD0364"/>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10000"/>
              </a:lnSpc>
              <a:spcBef>
                <a:spcPts val="1300"/>
              </a:spcBef>
              <a:spcAft>
                <a:spcPts val="1200"/>
              </a:spcAft>
              <a:buClr>
                <a:srgbClr val="000000"/>
              </a:buClr>
              <a:buSzPts val="1800"/>
              <a:buFont typeface="Arial"/>
              <a:buNone/>
            </a:pPr>
            <a:r>
              <a:rPr lang="en-GB" sz="1650" b="1" i="0" u="none" strike="noStrike" cap="none" dirty="0">
                <a:solidFill>
                  <a:srgbClr val="CD0364"/>
                </a:solidFill>
                <a:latin typeface="Helvetica Neue"/>
                <a:ea typeface="Helvetica Neue"/>
                <a:cs typeface="Helvetica Neue"/>
                <a:sym typeface="Helvetica Neue"/>
              </a:rPr>
              <a:t>Pro</a:t>
            </a:r>
            <a:r>
              <a:rPr lang="en-GB" sz="1650" b="1" i="0" u="none" strike="noStrike" cap="none" dirty="0">
                <a:solidFill>
                  <a:srgbClr val="CD0364"/>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95"/>
                  </a:ext>
                </a:extLst>
              </a:rPr>
              <a:t> </a:t>
            </a:r>
            <a:r>
              <a:rPr lang="en-GB" sz="1650" b="1" dirty="0">
                <a:solidFill>
                  <a:srgbClr val="CD0364"/>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96"/>
                  </a:ext>
                </a:extLst>
              </a:rPr>
              <a:t>T</a:t>
            </a:r>
            <a:r>
              <a:rPr lang="en-GB" sz="1650" b="1" i="0" u="none" strike="noStrike" cap="none" dirty="0">
                <a:solidFill>
                  <a:srgbClr val="CD0364"/>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97"/>
                  </a:ext>
                </a:extLst>
              </a:rPr>
              <a:t>ip:</a:t>
            </a:r>
            <a:r>
              <a:rPr lang="en-GB" sz="1650" b="0" i="0" u="none" strike="noStrike" cap="none" dirty="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98"/>
                  </a:ext>
                </a:extLst>
              </a:rPr>
              <a:t> </a:t>
            </a:r>
            <a:r>
              <a:rPr lang="en-GB" sz="1650" dirty="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99"/>
                  </a:ext>
                </a:extLst>
              </a:rPr>
              <a:t>Be sure to connect</a:t>
            </a:r>
            <a:r>
              <a:rPr lang="en-GB" sz="1650" dirty="0">
                <a:solidFill>
                  <a:schemeClr val="dk1"/>
                </a:solidFill>
                <a:latin typeface="Helvetica Neue"/>
                <a:ea typeface="Helvetica Neue"/>
                <a:cs typeface="Helvetica Neue"/>
                <a:sym typeface="Helvetica Neue"/>
              </a:rPr>
              <a:t> the </a:t>
            </a:r>
            <a:r>
              <a:rPr lang="en-GB" sz="1650" dirty="0" err="1">
                <a:solidFill>
                  <a:schemeClr val="dk1"/>
                </a:solidFill>
                <a:latin typeface="Helvetica Neue"/>
                <a:ea typeface="Helvetica Neue"/>
                <a:cs typeface="Helvetica Neue"/>
                <a:sym typeface="Helvetica Neue"/>
              </a:rPr>
              <a:t>micro:bit</a:t>
            </a:r>
            <a:r>
              <a:rPr lang="en-GB" sz="1650" dirty="0">
                <a:solidFill>
                  <a:schemeClr val="dk1"/>
                </a:solidFill>
                <a:latin typeface="Helvetica Neue"/>
                <a:ea typeface="Helvetica Neue"/>
                <a:cs typeface="Helvetica Neue"/>
                <a:sym typeface="Helvetica Neue"/>
              </a:rPr>
              <a:t> to a computer and save the MY_DATA file before pressing buttons A and B together to delete all data.</a:t>
            </a:r>
            <a:endParaRPr sz="1650" b="0" i="0" u="none" strike="noStrike" cap="none" dirty="0">
              <a:solidFill>
                <a:srgbClr val="000000"/>
              </a:solidFill>
              <a:latin typeface="Helvetica Neue"/>
              <a:ea typeface="Helvetica Neue"/>
              <a:cs typeface="Helvetica Neue"/>
              <a:sym typeface="Helvetica Neue"/>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g365ab73c13e_0_81"/>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00A000"/>
                </a:solidFill>
              </a:rPr>
              <a:t>How the </a:t>
            </a:r>
            <a:r>
              <a:rPr lang="en-GB" sz="2600">
                <a:solidFill>
                  <a:srgbClr val="00A000"/>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
                  </a:ext>
                </a:extLst>
              </a:rPr>
              <a:t>Environment</a:t>
            </a:r>
            <a:r>
              <a:rPr lang="en-GB" sz="2600">
                <a:solidFill>
                  <a:srgbClr val="00A000"/>
                </a:solidFill>
              </a:rPr>
              <a:t> Data Logger Works</a:t>
            </a:r>
            <a:endParaRPr sz="2600">
              <a:solidFill>
                <a:srgbClr val="00A000"/>
              </a:solidFill>
            </a:endParaRPr>
          </a:p>
        </p:txBody>
      </p:sp>
      <p:sp>
        <p:nvSpPr>
          <p:cNvPr id="130" name="Google Shape;130;g365ab73c13e_0_8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4</a:t>
            </a:fld>
            <a:endParaRPr/>
          </a:p>
        </p:txBody>
      </p:sp>
      <p:sp>
        <p:nvSpPr>
          <p:cNvPr id="131" name="Google Shape;131;g365ab73c13e_0_81"/>
          <p:cNvSpPr txBox="1">
            <a:spLocks noGrp="1"/>
          </p:cNvSpPr>
          <p:nvPr>
            <p:ph type="body" idx="1"/>
          </p:nvPr>
        </p:nvSpPr>
        <p:spPr>
          <a:xfrm>
            <a:off x="681025" y="1548375"/>
            <a:ext cx="7831800" cy="4609500"/>
          </a:xfrm>
          <a:prstGeom prst="rect">
            <a:avLst/>
          </a:prstGeom>
          <a:noFill/>
          <a:ln>
            <a:noFill/>
          </a:ln>
        </p:spPr>
        <p:txBody>
          <a:bodyPr spcFirstLastPara="1" wrap="square" lIns="91425" tIns="45700" rIns="91425" bIns="45700" anchor="t" anchorCtr="0">
            <a:normAutofit/>
          </a:bodyPr>
          <a:lstStyle/>
          <a:p>
            <a:pPr marL="457200" lvl="0" indent="-333375" algn="l" rtl="0">
              <a:lnSpc>
                <a:spcPct val="110000"/>
              </a:lnSpc>
              <a:spcBef>
                <a:spcPts val="0"/>
              </a:spcBef>
              <a:spcAft>
                <a:spcPts val="0"/>
              </a:spcAft>
              <a:buClr>
                <a:srgbClr val="00A000"/>
              </a:buClr>
              <a:buSzPts val="1650"/>
              <a:buChar char="•"/>
            </a:pPr>
            <a:r>
              <a:rPr lang="en-GB" sz="1650"/>
              <a:t>The program uses a logging variable, which can be </a:t>
            </a:r>
            <a:r>
              <a:rPr lang="en-GB" sz="165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
                  </a:ext>
                </a:extLst>
              </a:rPr>
              <a:t>set</a:t>
            </a:r>
            <a:r>
              <a:rPr lang="en-GB" sz="1650"/>
              <a:t> to “</a:t>
            </a:r>
            <a:r>
              <a:rPr lang="en-GB" sz="165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2"/>
                  </a:ext>
                </a:extLst>
              </a:rPr>
              <a:t>true” or “false”.</a:t>
            </a:r>
            <a:endParaRPr sz="1650"/>
          </a:p>
          <a:p>
            <a:pPr marL="457200" lvl="0" indent="-333375" algn="l" rtl="0">
              <a:lnSpc>
                <a:spcPct val="110000"/>
              </a:lnSpc>
              <a:spcBef>
                <a:spcPts val="1000"/>
              </a:spcBef>
              <a:spcAft>
                <a:spcPts val="0"/>
              </a:spcAft>
              <a:buClr>
                <a:srgbClr val="00A000"/>
              </a:buClr>
              <a:buSzPts val="1650"/>
              <a:buChar char="•"/>
            </a:pPr>
            <a:r>
              <a:rPr lang="en-GB" sz="1650"/>
              <a:t>Press button A to start logging. A checkmark will appear on the LED display and data will be recorded every minute. </a:t>
            </a:r>
            <a:endParaRPr sz="1650"/>
          </a:p>
          <a:p>
            <a:pPr marL="457200" lvl="0" indent="-333375" algn="l" rtl="0">
              <a:lnSpc>
                <a:spcPct val="110000"/>
              </a:lnSpc>
              <a:spcBef>
                <a:spcPts val="1000"/>
              </a:spcBef>
              <a:spcAft>
                <a:spcPts val="0"/>
              </a:spcAft>
              <a:buClr>
                <a:srgbClr val="00A000"/>
              </a:buClr>
              <a:buSzPts val="1650"/>
              <a:buChar char="•"/>
            </a:pPr>
            <a:r>
              <a:rPr lang="en-GB" sz="1650"/>
              <a:t>A heart flashes on the LED display to signal when data is being recorded. </a:t>
            </a:r>
            <a:endParaRPr sz="1650"/>
          </a:p>
          <a:p>
            <a:pPr marL="457200" lvl="0" indent="-333375" algn="l" rtl="0">
              <a:lnSpc>
                <a:spcPct val="110000"/>
              </a:lnSpc>
              <a:spcBef>
                <a:spcPts val="1000"/>
              </a:spcBef>
              <a:spcAft>
                <a:spcPts val="0"/>
              </a:spcAft>
              <a:buClr>
                <a:srgbClr val="00A000"/>
              </a:buClr>
              <a:buSzPts val="1650"/>
              <a:buChar char="•"/>
            </a:pPr>
            <a:r>
              <a:rPr lang="en-GB" sz="1650"/>
              <a:t>Press button B to stop logging. You’ll see an X appear to signal the micro:bit has stopped logging.</a:t>
            </a:r>
            <a:endParaRPr sz="1650"/>
          </a:p>
          <a:p>
            <a:pPr marL="457200" lvl="0" indent="-333375" algn="l" rtl="0">
              <a:lnSpc>
                <a:spcPct val="110000"/>
              </a:lnSpc>
              <a:spcBef>
                <a:spcPts val="1000"/>
              </a:spcBef>
              <a:spcAft>
                <a:spcPts val="0"/>
              </a:spcAft>
              <a:buClr>
                <a:srgbClr val="00A000"/>
              </a:buClr>
              <a:buSzPts val="1650"/>
              <a:buChar char="•"/>
            </a:pPr>
            <a:r>
              <a:rPr lang="en-GB" sz="1650"/>
              <a:t>Press buttons A and B together to delete all data. A skull icon will appear on the LED display.</a:t>
            </a:r>
            <a:endParaRPr sz="1650"/>
          </a:p>
          <a:p>
            <a:pPr marL="457200" lvl="0" indent="-333375" algn="l" rtl="0">
              <a:lnSpc>
                <a:spcPct val="110000"/>
              </a:lnSpc>
              <a:spcBef>
                <a:spcPts val="1000"/>
              </a:spcBef>
              <a:spcAft>
                <a:spcPts val="0"/>
              </a:spcAft>
              <a:buClr>
                <a:srgbClr val="00A000"/>
              </a:buClr>
              <a:buSzPts val="1650"/>
              <a:buChar char="•"/>
            </a:pPr>
            <a:r>
              <a:rPr lang="en-GB" sz="1650"/>
              <a:t>In the unlikely event the log becomes full, the micro:bit lights all the LEDs on the display.</a:t>
            </a:r>
            <a:endParaRPr sz="1650"/>
          </a:p>
          <a:p>
            <a:pPr marL="0" lvl="0" indent="0" algn="l" rtl="0">
              <a:lnSpc>
                <a:spcPct val="110000"/>
              </a:lnSpc>
              <a:spcBef>
                <a:spcPts val="1000"/>
              </a:spcBef>
              <a:spcAft>
                <a:spcPts val="0"/>
              </a:spcAft>
              <a:buClr>
                <a:schemeClr val="dk1"/>
              </a:buClr>
              <a:buSzPts val="2000"/>
              <a:buNone/>
            </a:pPr>
            <a:endParaRPr sz="1650" b="1">
              <a:solidFill>
                <a:srgbClr val="00A000"/>
              </a:solidFill>
              <a:latin typeface="Helvetica Neue"/>
              <a:ea typeface="Helvetica Neue"/>
              <a:cs typeface="Helvetica Neue"/>
              <a:sym typeface="Helvetica Neue"/>
            </a:endParaRPr>
          </a:p>
          <a:p>
            <a:pPr marL="0" lvl="0" indent="0" algn="l" rtl="0">
              <a:lnSpc>
                <a:spcPct val="110000"/>
              </a:lnSpc>
              <a:spcBef>
                <a:spcPts val="1000"/>
              </a:spcBef>
              <a:spcAft>
                <a:spcPts val="1000"/>
              </a:spcAft>
              <a:buClr>
                <a:schemeClr val="dk1"/>
              </a:buClr>
              <a:buSzPts val="2275"/>
              <a:buNone/>
            </a:pPr>
            <a:endParaRPr sz="1650"/>
          </a:p>
        </p:txBody>
      </p:sp>
      <p:sp>
        <p:nvSpPr>
          <p:cNvPr id="132" name="Google Shape;132;g365ab73c13e_0_81"/>
          <p:cNvSpPr/>
          <p:nvPr/>
        </p:nvSpPr>
        <p:spPr>
          <a:xfrm>
            <a:off x="584750" y="5343950"/>
            <a:ext cx="8254200" cy="1053600"/>
          </a:xfrm>
          <a:prstGeom prst="roundRect">
            <a:avLst>
              <a:gd name="adj" fmla="val 16667"/>
            </a:avLst>
          </a:prstGeom>
          <a:solidFill>
            <a:schemeClr val="lt1"/>
          </a:solidFill>
          <a:ln w="19050" cap="flat" cmpd="sng">
            <a:solidFill>
              <a:srgbClr val="00A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600"/>
              <a:buFont typeface="Arial"/>
              <a:buNone/>
            </a:pPr>
            <a:r>
              <a:rPr lang="en-GB" sz="1600" b="1" i="0" u="none" strike="noStrike" cap="none">
                <a:solidFill>
                  <a:srgbClr val="00A000"/>
                </a:solidFill>
                <a:latin typeface="Helvetica Neue"/>
                <a:ea typeface="Helvetica Neue"/>
                <a:cs typeface="Helvetica Neue"/>
                <a:sym typeface="Helvetica Neue"/>
              </a:rPr>
              <a:t>Pro</a:t>
            </a:r>
            <a:r>
              <a:rPr lang="en-GB" sz="1600" b="1" i="0" u="none" strike="noStrike" cap="none">
                <a:solidFill>
                  <a:srgbClr val="00A000"/>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3"/>
                  </a:ext>
                </a:extLst>
              </a:rPr>
              <a:t> </a:t>
            </a:r>
            <a:r>
              <a:rPr lang="en-GB" sz="1600" b="1">
                <a:solidFill>
                  <a:srgbClr val="00A000"/>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4"/>
                  </a:ext>
                </a:extLst>
              </a:rPr>
              <a:t>T</a:t>
            </a:r>
            <a:r>
              <a:rPr lang="en-GB" sz="1600" b="1" i="0" u="none" strike="noStrike" cap="none">
                <a:solidFill>
                  <a:srgbClr val="00A000"/>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5"/>
                  </a:ext>
                </a:extLst>
              </a:rPr>
              <a:t>ip</a:t>
            </a:r>
            <a:r>
              <a:rPr lang="en-GB" sz="1600" b="1" i="0" u="none" strike="noStrike" cap="none">
                <a:solidFill>
                  <a:srgbClr val="00A000"/>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6"/>
                  </a:ext>
                </a:extLst>
              </a:rPr>
              <a:t>:</a:t>
            </a:r>
            <a:r>
              <a:rPr lang="en-GB" sz="1600" b="0" i="0" u="none" strike="noStrike" cap="none">
                <a:solidFill>
                  <a:srgbClr val="000000"/>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7"/>
                  </a:ext>
                </a:extLst>
              </a:rPr>
              <a:t> </a:t>
            </a:r>
            <a:r>
              <a:rPr lang="en-GB" sz="1600">
                <a:latin typeface="Helvetica Neue"/>
                <a:ea typeface="Helvetica Neue"/>
                <a:cs typeface="Helvetica Neue"/>
                <a:sym typeface="Helvetica Neue"/>
              </a:rPr>
              <a:t>If you are leaving your micro:bits outside, place them in sealed clear plastic bags so they don’t get wet. Water can damage your micro:bits. Use new batteries in your battery packs to log for longer periods of time. </a:t>
            </a:r>
            <a:endParaRPr sz="1600" b="0" i="0" u="none" strike="noStrike" cap="none">
              <a:solidFill>
                <a:srgbClr val="000000"/>
              </a:solidFill>
              <a:latin typeface="Helvetica Neue"/>
              <a:ea typeface="Helvetica Neue"/>
              <a:cs typeface="Helvetica Neue"/>
              <a:sym typeface="Helvetica Neue"/>
            </a:endParaRPr>
          </a:p>
        </p:txBody>
      </p:sp>
      <p:grpSp>
        <p:nvGrpSpPr>
          <p:cNvPr id="133" name="Google Shape;133;g365ab73c13e_0_81"/>
          <p:cNvGrpSpPr/>
          <p:nvPr/>
        </p:nvGrpSpPr>
        <p:grpSpPr>
          <a:xfrm rot="4042808">
            <a:off x="8733555" y="955093"/>
            <a:ext cx="650811" cy="659761"/>
            <a:chOff x="7572716" y="3272053"/>
            <a:chExt cx="489368" cy="496098"/>
          </a:xfrm>
        </p:grpSpPr>
        <p:sp>
          <p:nvSpPr>
            <p:cNvPr id="134" name="Google Shape;134;g365ab73c13e_0_81" descr="decorative"/>
            <p:cNvSpPr/>
            <p:nvPr/>
          </p:nvSpPr>
          <p:spPr>
            <a:xfrm>
              <a:off x="7572716" y="3522735"/>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35" name="Google Shape;135;g365ab73c13e_0_81" descr="decorative"/>
            <p:cNvSpPr/>
            <p:nvPr/>
          </p:nvSpPr>
          <p:spPr>
            <a:xfrm>
              <a:off x="7869358" y="3566964"/>
              <a:ext cx="141636" cy="136113"/>
            </a:xfrm>
            <a:custGeom>
              <a:avLst/>
              <a:gdLst/>
              <a:ahLst/>
              <a:cxnLst/>
              <a:rect l="l" t="t" r="r" b="b"/>
              <a:pathLst>
                <a:path w="141636" h="136113" extrusionOk="0">
                  <a:moveTo>
                    <a:pt x="133528" y="126660"/>
                  </a:moveTo>
                  <a:cubicBezTo>
                    <a:pt x="127692" y="132925"/>
                    <a:pt x="119764" y="136113"/>
                    <a:pt x="111836" y="136113"/>
                  </a:cubicBezTo>
                  <a:cubicBezTo>
                    <a:pt x="104568" y="136113"/>
                    <a:pt x="97190" y="133475"/>
                    <a:pt x="91465" y="128089"/>
                  </a:cubicBezTo>
                  <a:lnTo>
                    <a:pt x="9430" y="51362"/>
                  </a:lnTo>
                  <a:cubicBezTo>
                    <a:pt x="-2572" y="40150"/>
                    <a:pt x="-3233" y="21353"/>
                    <a:pt x="8109" y="9371"/>
                  </a:cubicBezTo>
                  <a:cubicBezTo>
                    <a:pt x="19341" y="-2610"/>
                    <a:pt x="38170" y="-3160"/>
                    <a:pt x="50172" y="8052"/>
                  </a:cubicBezTo>
                  <a:lnTo>
                    <a:pt x="132206" y="84779"/>
                  </a:lnTo>
                  <a:cubicBezTo>
                    <a:pt x="144209" y="95991"/>
                    <a:pt x="144869" y="114788"/>
                    <a:pt x="133528" y="126770"/>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36" name="Google Shape;136;g365ab73c13e_0_81" descr="decorative"/>
            <p:cNvSpPr/>
            <p:nvPr/>
          </p:nvSpPr>
          <p:spPr>
            <a:xfrm>
              <a:off x="7895017" y="3425342"/>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37" name="Google Shape;137;g365ab73c13e_0_81" descr="decorative"/>
            <p:cNvSpPr/>
            <p:nvPr/>
          </p:nvSpPr>
          <p:spPr>
            <a:xfrm>
              <a:off x="7813147" y="3272053"/>
              <a:ext cx="85145" cy="168636"/>
            </a:xfrm>
            <a:custGeom>
              <a:avLst/>
              <a:gdLst/>
              <a:ahLst/>
              <a:cxnLst/>
              <a:rect l="l" t="t" r="r" b="b"/>
              <a:pathLst>
                <a:path w="85145" h="168636" extrusionOk="0">
                  <a:moveTo>
                    <a:pt x="785" y="132142"/>
                  </a:moveTo>
                  <a:lnTo>
                    <a:pt x="26331" y="22988"/>
                  </a:lnTo>
                  <a:cubicBezTo>
                    <a:pt x="30075" y="7049"/>
                    <a:pt x="46151" y="-2954"/>
                    <a:pt x="62118" y="783"/>
                  </a:cubicBezTo>
                  <a:cubicBezTo>
                    <a:pt x="78084" y="4521"/>
                    <a:pt x="88104" y="20460"/>
                    <a:pt x="84360" y="36508"/>
                  </a:cubicBezTo>
                  <a:lnTo>
                    <a:pt x="58814" y="145662"/>
                  </a:lnTo>
                  <a:cubicBezTo>
                    <a:pt x="55621" y="159403"/>
                    <a:pt x="43398" y="168636"/>
                    <a:pt x="29854" y="168636"/>
                  </a:cubicBezTo>
                  <a:cubicBezTo>
                    <a:pt x="27652" y="168636"/>
                    <a:pt x="25340" y="168417"/>
                    <a:pt x="23028" y="167867"/>
                  </a:cubicBezTo>
                  <a:cubicBezTo>
                    <a:pt x="7061" y="164130"/>
                    <a:pt x="-2959" y="148191"/>
                    <a:pt x="785" y="132142"/>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38" name="Google Shape;138;g365ab73c13e_0_81" descr="decorative"/>
            <p:cNvSpPr/>
            <p:nvPr/>
          </p:nvSpPr>
          <p:spPr>
            <a:xfrm>
              <a:off x="7736508" y="3599549"/>
              <a:ext cx="85145" cy="168602"/>
            </a:xfrm>
            <a:custGeom>
              <a:avLst/>
              <a:gdLst/>
              <a:ahLst/>
              <a:cxnLst/>
              <a:rect l="l" t="t" r="r" b="b"/>
              <a:pathLst>
                <a:path w="85145" h="168602" extrusionOk="0">
                  <a:moveTo>
                    <a:pt x="62118" y="749"/>
                  </a:moveTo>
                  <a:cubicBezTo>
                    <a:pt x="78084" y="4486"/>
                    <a:pt x="88104" y="20425"/>
                    <a:pt x="84360" y="36474"/>
                  </a:cubicBezTo>
                  <a:lnTo>
                    <a:pt x="58814" y="145628"/>
                  </a:lnTo>
                  <a:cubicBezTo>
                    <a:pt x="55621" y="159369"/>
                    <a:pt x="43398" y="168602"/>
                    <a:pt x="29854" y="168602"/>
                  </a:cubicBezTo>
                  <a:cubicBezTo>
                    <a:pt x="27652" y="168602"/>
                    <a:pt x="25340" y="168382"/>
                    <a:pt x="23028" y="167833"/>
                  </a:cubicBezTo>
                  <a:cubicBezTo>
                    <a:pt x="7061" y="164095"/>
                    <a:pt x="-2959" y="148156"/>
                    <a:pt x="785" y="132108"/>
                  </a:cubicBezTo>
                  <a:lnTo>
                    <a:pt x="26331" y="22954"/>
                  </a:lnTo>
                  <a:cubicBezTo>
                    <a:pt x="30075" y="7015"/>
                    <a:pt x="46041" y="-2878"/>
                    <a:pt x="62118" y="749"/>
                  </a:cubicBez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sp>
          <p:nvSpPr>
            <p:cNvPr id="139" name="Google Shape;139;g365ab73c13e_0_81" descr="decorative"/>
            <p:cNvSpPr/>
            <p:nvPr/>
          </p:nvSpPr>
          <p:spPr>
            <a:xfrm>
              <a:off x="7623695" y="3337114"/>
              <a:ext cx="141636" cy="136113"/>
            </a:xfrm>
            <a:custGeom>
              <a:avLst/>
              <a:gdLst/>
              <a:ahLst/>
              <a:cxnLst/>
              <a:rect l="l" t="t" r="r" b="b"/>
              <a:pathLst>
                <a:path w="141636" h="136113" extrusionOk="0">
                  <a:moveTo>
                    <a:pt x="132206" y="84669"/>
                  </a:moveTo>
                  <a:cubicBezTo>
                    <a:pt x="144209" y="95881"/>
                    <a:pt x="144869" y="114678"/>
                    <a:pt x="133528" y="126660"/>
                  </a:cubicBezTo>
                  <a:cubicBezTo>
                    <a:pt x="127692" y="132925"/>
                    <a:pt x="119764" y="136113"/>
                    <a:pt x="111836" y="136113"/>
                  </a:cubicBezTo>
                  <a:cubicBezTo>
                    <a:pt x="104568" y="136113"/>
                    <a:pt x="97191" y="133475"/>
                    <a:pt x="91465" y="128089"/>
                  </a:cubicBezTo>
                  <a:lnTo>
                    <a:pt x="9430" y="51362"/>
                  </a:lnTo>
                  <a:cubicBezTo>
                    <a:pt x="-2572" y="40150"/>
                    <a:pt x="-3233" y="21353"/>
                    <a:pt x="8109" y="9371"/>
                  </a:cubicBezTo>
                  <a:cubicBezTo>
                    <a:pt x="19341" y="-2610"/>
                    <a:pt x="38170" y="-3160"/>
                    <a:pt x="50172" y="8052"/>
                  </a:cubicBezTo>
                  <a:lnTo>
                    <a:pt x="132206" y="84779"/>
                  </a:lnTo>
                  <a:close/>
                </a:path>
              </a:pathLst>
            </a:custGeom>
            <a:solidFill>
              <a:srgbClr val="00A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288"/>
                <a:buFont typeface="Arial"/>
                <a:buNone/>
              </a:pPr>
              <a:endParaRPr sz="2288" b="0" i="0" u="none" strike="noStrike" cap="none">
                <a:solidFill>
                  <a:schemeClr val="dk1"/>
                </a:solidFill>
                <a:latin typeface="Calibri"/>
                <a:ea typeface="Calibri"/>
                <a:cs typeface="Calibri"/>
                <a:sym typeface="Calibri"/>
              </a:endParaRPr>
            </a:p>
          </p:txBody>
        </p:sp>
      </p:grpSp>
      <p:pic>
        <p:nvPicPr>
          <p:cNvPr id="140" name="Google Shape;140;g365ab73c13e_0_81" descr="decorative"/>
          <p:cNvPicPr preferRelativeResize="0"/>
          <p:nvPr/>
        </p:nvPicPr>
        <p:blipFill rotWithShape="1">
          <a:blip r:embed="rId3">
            <a:alphaModFix/>
          </a:blip>
          <a:srcRect/>
          <a:stretch/>
        </p:blipFill>
        <p:spPr>
          <a:xfrm>
            <a:off x="8286302" y="1058044"/>
            <a:ext cx="192617" cy="192617"/>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g37cbe48185e_0_79"/>
          <p:cNvSpPr txBox="1">
            <a:spLocks noGrp="1"/>
          </p:cNvSpPr>
          <p:nvPr>
            <p:ph type="title"/>
          </p:nvPr>
        </p:nvSpPr>
        <p:spPr>
          <a:xfrm>
            <a:off x="681026" y="456075"/>
            <a:ext cx="75123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CD0364"/>
                </a:solidFill>
              </a:rPr>
              <a:t>Spicy 🌶️🌶️🌶️ Student Activity S</a:t>
            </a:r>
            <a:r>
              <a:rPr lang="en-GB" sz="2600">
                <a:solidFill>
                  <a:srgbClr val="CD036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00"/>
                  </a:ext>
                </a:extLst>
              </a:rPr>
              <a:t>teps</a:t>
            </a:r>
            <a:r>
              <a:rPr lang="en-GB" sz="2600">
                <a:solidFill>
                  <a:srgbClr val="CD0364"/>
                </a:solidFill>
              </a:rPr>
              <a:t> 6</a:t>
            </a:r>
            <a:endParaRPr sz="2600">
              <a:solidFill>
                <a:srgbClr val="6C4BC1"/>
              </a:solidFill>
            </a:endParaRPr>
          </a:p>
        </p:txBody>
      </p:sp>
      <p:sp>
        <p:nvSpPr>
          <p:cNvPr id="534" name="Google Shape;534;g37cbe48185e_0_79"/>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40</a:t>
            </a:fld>
            <a:endParaRPr/>
          </a:p>
        </p:txBody>
      </p:sp>
      <p:sp>
        <p:nvSpPr>
          <p:cNvPr id="535" name="Google Shape;535;g37cbe48185e_0_79"/>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Medium</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Spicy</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sz="1150" b="0" i="0" u="none" strike="noStrike" cap="none">
              <a:solidFill>
                <a:srgbClr val="888888"/>
              </a:solidFill>
              <a:latin typeface="Helvetica Neue"/>
              <a:ea typeface="Helvetica Neue"/>
              <a:cs typeface="Helvetica Neue"/>
              <a:sym typeface="Helvetica Neue"/>
            </a:endParaRPr>
          </a:p>
        </p:txBody>
      </p:sp>
      <p:pic>
        <p:nvPicPr>
          <p:cNvPr id="536" name="Google Shape;536;g37cbe48185e_0_79" descr="Illustration of educator in front of empty whiteboard used to signal teacher-led activities on this page" title="black female teacher image.png"/>
          <p:cNvPicPr preferRelativeResize="0"/>
          <p:nvPr/>
        </p:nvPicPr>
        <p:blipFill rotWithShape="1">
          <a:blip r:embed="rId3">
            <a:alphaModFix/>
          </a:blip>
          <a:srcRect/>
          <a:stretch/>
        </p:blipFill>
        <p:spPr>
          <a:xfrm>
            <a:off x="8193400" y="379637"/>
            <a:ext cx="1428350" cy="1191276"/>
          </a:xfrm>
          <a:prstGeom prst="rect">
            <a:avLst/>
          </a:prstGeom>
          <a:noFill/>
          <a:ln>
            <a:noFill/>
          </a:ln>
        </p:spPr>
      </p:pic>
      <p:sp>
        <p:nvSpPr>
          <p:cNvPr id="537" name="Google Shape;537;g37cbe48185e_0_79"/>
          <p:cNvSpPr txBox="1">
            <a:spLocks noGrp="1"/>
          </p:cNvSpPr>
          <p:nvPr>
            <p:ph type="body" idx="1"/>
          </p:nvPr>
        </p:nvSpPr>
        <p:spPr>
          <a:xfrm>
            <a:off x="681025" y="1548375"/>
            <a:ext cx="8544000" cy="4808100"/>
          </a:xfrm>
          <a:prstGeom prst="rect">
            <a:avLst/>
          </a:prstGeom>
          <a:noFill/>
          <a:ln>
            <a:noFill/>
          </a:ln>
        </p:spPr>
        <p:txBody>
          <a:bodyPr spcFirstLastPara="1" wrap="square" lIns="91425" tIns="45700" rIns="91425" bIns="45700" anchor="t" anchorCtr="0">
            <a:normAutofit/>
          </a:bodyPr>
          <a:lstStyle/>
          <a:p>
            <a:pPr marL="318151" marR="431467" lvl="0" indent="-309553" algn="l" rtl="0">
              <a:lnSpc>
                <a:spcPct val="110000"/>
              </a:lnSpc>
              <a:spcBef>
                <a:spcPts val="0"/>
              </a:spcBef>
              <a:spcAft>
                <a:spcPts val="0"/>
              </a:spcAft>
              <a:buClr>
                <a:srgbClr val="CD0364"/>
              </a:buClr>
              <a:buSzPts val="1800"/>
              <a:buFont typeface="Helvetica Neue"/>
              <a:buChar char="•"/>
            </a:pPr>
            <a:r>
              <a:rPr lang="en-GB" sz="1800">
                <a:highlight>
                  <a:srgbClr val="FFFFFF"/>
                </a:highlight>
              </a:rPr>
              <a:t>The MICROBIT drive will appear like a USB drive.</a:t>
            </a:r>
            <a:endParaRPr sz="1800">
              <a:highlight>
                <a:srgbClr val="FFFFFF"/>
              </a:highlight>
            </a:endParaRPr>
          </a:p>
          <a:p>
            <a:pPr marL="318151" marR="431467" lvl="0" indent="-309553" algn="l" rtl="0">
              <a:lnSpc>
                <a:spcPct val="110000"/>
              </a:lnSpc>
              <a:spcBef>
                <a:spcPts val="1000"/>
              </a:spcBef>
              <a:spcAft>
                <a:spcPts val="0"/>
              </a:spcAft>
              <a:buClr>
                <a:srgbClr val="CD0364"/>
              </a:buClr>
              <a:buSzPts val="1800"/>
              <a:buFont typeface="Helvetica Neue"/>
              <a:buChar char="•"/>
            </a:pPr>
            <a:r>
              <a:rPr lang="en-GB" sz="1800" b="1">
                <a:solidFill>
                  <a:srgbClr val="CD0364"/>
                </a:solidFill>
                <a:highlight>
                  <a:srgbClr val="FFFFFF"/>
                </a:highlight>
              </a:rPr>
              <a:t>Look</a:t>
            </a:r>
            <a:r>
              <a:rPr lang="en-GB" sz="1800">
                <a:highlight>
                  <a:srgbClr val="FFFFFF"/>
                </a:highlight>
              </a:rPr>
              <a:t> in the MICROBIT drive and </a:t>
            </a:r>
            <a:r>
              <a:rPr lang="en-GB" sz="1800" b="1">
                <a:solidFill>
                  <a:srgbClr val="CD0364"/>
                </a:solidFill>
                <a:highlight>
                  <a:srgbClr val="FFFFFF"/>
                </a:highlight>
              </a:rPr>
              <a:t>open</a:t>
            </a:r>
            <a:r>
              <a:rPr lang="en-GB" sz="1800">
                <a:highlight>
                  <a:srgbClr val="FFFFFF"/>
                </a:highlight>
              </a:rPr>
              <a:t> the MY_DATA file to see a table of your data in a web browser.</a:t>
            </a:r>
            <a:endParaRPr sz="1800">
              <a:highlight>
                <a:srgbClr val="FFFFFF"/>
              </a:highlight>
            </a:endParaRPr>
          </a:p>
          <a:p>
            <a:pPr marL="0" marR="4031466" lvl="0" indent="0" algn="l" rtl="0">
              <a:lnSpc>
                <a:spcPct val="110000"/>
              </a:lnSpc>
              <a:spcBef>
                <a:spcPts val="1000"/>
              </a:spcBef>
              <a:spcAft>
                <a:spcPts val="0"/>
              </a:spcAft>
              <a:buNone/>
            </a:pPr>
            <a:endParaRPr sz="1650">
              <a:highlight>
                <a:srgbClr val="FFFFFF"/>
              </a:highlight>
            </a:endParaRPr>
          </a:p>
          <a:p>
            <a:pPr marL="0" marR="4031466" lvl="0" indent="0" algn="l" rtl="0">
              <a:lnSpc>
                <a:spcPct val="110000"/>
              </a:lnSpc>
              <a:spcBef>
                <a:spcPts val="1000"/>
              </a:spcBef>
              <a:spcAft>
                <a:spcPts val="0"/>
              </a:spcAft>
              <a:buNone/>
            </a:pPr>
            <a:endParaRPr sz="1650">
              <a:highlight>
                <a:srgbClr val="FFFFFF"/>
              </a:highlight>
            </a:endParaRPr>
          </a:p>
          <a:p>
            <a:pPr marL="0" marR="4031466" lvl="0" indent="0" algn="l" rtl="0">
              <a:lnSpc>
                <a:spcPct val="110000"/>
              </a:lnSpc>
              <a:spcBef>
                <a:spcPts val="1000"/>
              </a:spcBef>
              <a:spcAft>
                <a:spcPts val="0"/>
              </a:spcAft>
              <a:buNone/>
            </a:pPr>
            <a:endParaRPr sz="1650">
              <a:highlight>
                <a:srgbClr val="FFFFFF"/>
              </a:highlight>
            </a:endParaRPr>
          </a:p>
          <a:p>
            <a:pPr marL="0" marR="4031466" lvl="0" indent="0" algn="l" rtl="0">
              <a:lnSpc>
                <a:spcPct val="110000"/>
              </a:lnSpc>
              <a:spcBef>
                <a:spcPts val="1000"/>
              </a:spcBef>
              <a:spcAft>
                <a:spcPts val="0"/>
              </a:spcAft>
              <a:buNone/>
            </a:pPr>
            <a:endParaRPr sz="1650">
              <a:highlight>
                <a:srgbClr val="FFFFFF"/>
              </a:highlight>
            </a:endParaRPr>
          </a:p>
          <a:p>
            <a:pPr marL="0" marR="4031466" lvl="0" indent="0" algn="l" rtl="0">
              <a:lnSpc>
                <a:spcPct val="110000"/>
              </a:lnSpc>
              <a:spcBef>
                <a:spcPts val="1000"/>
              </a:spcBef>
              <a:spcAft>
                <a:spcPts val="0"/>
              </a:spcAft>
              <a:buNone/>
            </a:pPr>
            <a:endParaRPr sz="1650">
              <a:highlight>
                <a:srgbClr val="FFFFFF"/>
              </a:highlight>
            </a:endParaRPr>
          </a:p>
          <a:p>
            <a:pPr marL="0" lvl="0" indent="0" algn="l" rtl="0">
              <a:lnSpc>
                <a:spcPct val="110000"/>
              </a:lnSpc>
              <a:spcBef>
                <a:spcPts val="1000"/>
              </a:spcBef>
              <a:spcAft>
                <a:spcPts val="1000"/>
              </a:spcAft>
              <a:buNone/>
            </a:pPr>
            <a:endParaRPr sz="1650">
              <a:solidFill>
                <a:srgbClr val="323232"/>
              </a:solidFill>
            </a:endParaRPr>
          </a:p>
        </p:txBody>
      </p:sp>
      <p:pic>
        <p:nvPicPr>
          <p:cNvPr id="538" name="Google Shape;538;g37cbe48185e_0_79"/>
          <p:cNvPicPr preferRelativeResize="0"/>
          <p:nvPr/>
        </p:nvPicPr>
        <p:blipFill rotWithShape="1">
          <a:blip r:embed="rId4">
            <a:alphaModFix/>
          </a:blip>
          <a:srcRect l="2217" t="2855" r="1776" b="17170"/>
          <a:stretch/>
        </p:blipFill>
        <p:spPr>
          <a:xfrm>
            <a:off x="570825" y="3413197"/>
            <a:ext cx="4021150" cy="1858915"/>
          </a:xfrm>
          <a:prstGeom prst="rect">
            <a:avLst/>
          </a:prstGeom>
          <a:noFill/>
          <a:ln w="9525" cap="flat" cmpd="sng">
            <a:solidFill>
              <a:schemeClr val="dk1"/>
            </a:solidFill>
            <a:prstDash val="solid"/>
            <a:round/>
            <a:headEnd type="none" w="sm" len="sm"/>
            <a:tailEnd type="none" w="sm" len="sm"/>
          </a:ln>
        </p:spPr>
      </p:pic>
      <p:pic>
        <p:nvPicPr>
          <p:cNvPr id="539" name="Google Shape;539;g37cbe48185e_0_79" descr="A screenshot of a micro:bit data log table. " title="Screenshot 2025-09-04 at 12.31.00.png"/>
          <p:cNvPicPr preferRelativeResize="0"/>
          <p:nvPr/>
        </p:nvPicPr>
        <p:blipFill rotWithShape="1">
          <a:blip r:embed="rId5">
            <a:alphaModFix/>
          </a:blip>
          <a:srcRect l="813"/>
          <a:stretch/>
        </p:blipFill>
        <p:spPr>
          <a:xfrm>
            <a:off x="5181600" y="2982725"/>
            <a:ext cx="4321601" cy="2719850"/>
          </a:xfrm>
          <a:prstGeom prst="rect">
            <a:avLst/>
          </a:prstGeom>
          <a:noFill/>
          <a:ln w="9525" cap="flat" cmpd="sng">
            <a:solidFill>
              <a:srgbClr val="7F7F7F"/>
            </a:solidFill>
            <a:prstDash val="solid"/>
            <a:round/>
            <a:headEnd type="none" w="sm" len="sm"/>
            <a:tailEnd type="none" w="sm" len="sm"/>
          </a:ln>
        </p:spPr>
      </p:pic>
      <p:sp>
        <p:nvSpPr>
          <p:cNvPr id="540" name="Google Shape;540;g37cbe48185e_0_79" descr="pink down arrow to signal the students will change the gray, unusable on button A pressed block to a pink, usable on button B pressed by clicking the down arrow next to letter A and selecting letter B."/>
          <p:cNvSpPr txBox="1"/>
          <p:nvPr/>
        </p:nvSpPr>
        <p:spPr>
          <a:xfrm rot="-5400000">
            <a:off x="4651497" y="4045801"/>
            <a:ext cx="483600" cy="593700"/>
          </a:xfrm>
          <a:prstGeom prst="rect">
            <a:avLst/>
          </a:prstGeom>
          <a:noFill/>
          <a:ln>
            <a:noFill/>
          </a:ln>
        </p:spPr>
        <p:txBody>
          <a:bodyPr spcFirstLastPara="1" wrap="square" lIns="101475" tIns="101475" rIns="101475" bIns="101475" anchor="t" anchorCtr="0">
            <a:spAutoFit/>
          </a:bodyPr>
          <a:lstStyle/>
          <a:p>
            <a:pPr marL="0" marR="0" lvl="0" indent="0" algn="ctr" rtl="0">
              <a:lnSpc>
                <a:spcPct val="100000"/>
              </a:lnSpc>
              <a:spcBef>
                <a:spcPts val="0"/>
              </a:spcBef>
              <a:spcAft>
                <a:spcPts val="0"/>
              </a:spcAft>
              <a:buClr>
                <a:srgbClr val="000000"/>
              </a:buClr>
              <a:buSzPts val="2525"/>
              <a:buFont typeface="Arial"/>
              <a:buNone/>
            </a:pPr>
            <a:r>
              <a:rPr lang="en-GB" sz="2525" b="0" i="0" u="none" strike="noStrike" cap="none">
                <a:solidFill>
                  <a:srgbClr val="CD0364"/>
                </a:solidFill>
                <a:latin typeface="Helvetica Neue"/>
                <a:ea typeface="Helvetica Neue"/>
                <a:cs typeface="Helvetica Neue"/>
                <a:sym typeface="Helvetica Neue"/>
              </a:rPr>
              <a:t>↓</a:t>
            </a:r>
            <a:endParaRPr sz="2525" b="0" i="0" u="none" strike="noStrike" cap="none">
              <a:solidFill>
                <a:srgbClr val="CD0364"/>
              </a:solidFill>
              <a:latin typeface="Helvetica Neue"/>
              <a:ea typeface="Helvetica Neue"/>
              <a:cs typeface="Helvetica Neue"/>
              <a:sym typeface="Helvetica Neue"/>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544"/>
        <p:cNvGrpSpPr/>
        <p:nvPr/>
      </p:nvGrpSpPr>
      <p:grpSpPr>
        <a:xfrm>
          <a:off x="0" y="0"/>
          <a:ext cx="0" cy="0"/>
          <a:chOff x="0" y="0"/>
          <a:chExt cx="0" cy="0"/>
        </a:xfrm>
      </p:grpSpPr>
      <p:sp>
        <p:nvSpPr>
          <p:cNvPr id="545" name="Google Shape;545;g37cbe48185e_0_96"/>
          <p:cNvSpPr txBox="1">
            <a:spLocks noGrp="1"/>
          </p:cNvSpPr>
          <p:nvPr>
            <p:ph type="title"/>
          </p:nvPr>
        </p:nvSpPr>
        <p:spPr>
          <a:xfrm>
            <a:off x="681026" y="456075"/>
            <a:ext cx="75123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CD0364"/>
                </a:solidFill>
              </a:rPr>
              <a:t>Spicy 🌶️🌶️🌶️ Student Activity S</a:t>
            </a:r>
            <a:r>
              <a:rPr lang="en-GB" sz="2600">
                <a:solidFill>
                  <a:srgbClr val="CD036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01"/>
                  </a:ext>
                </a:extLst>
              </a:rPr>
              <a:t>teps</a:t>
            </a:r>
            <a:r>
              <a:rPr lang="en-GB" sz="2600">
                <a:solidFill>
                  <a:srgbClr val="CD0364"/>
                </a:solidFill>
              </a:rPr>
              <a:t> 7</a:t>
            </a:r>
            <a:endParaRPr sz="2600">
              <a:solidFill>
                <a:srgbClr val="6C4BC1"/>
              </a:solidFill>
            </a:endParaRPr>
          </a:p>
        </p:txBody>
      </p:sp>
      <p:sp>
        <p:nvSpPr>
          <p:cNvPr id="546" name="Google Shape;546;g37cbe48185e_0_96"/>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41</a:t>
            </a:fld>
            <a:endParaRPr/>
          </a:p>
        </p:txBody>
      </p:sp>
      <p:sp>
        <p:nvSpPr>
          <p:cNvPr id="547" name="Google Shape;547;g37cbe48185e_0_96"/>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Medium</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Spicy</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sz="1150" b="0" i="0" u="none" strike="noStrike" cap="none">
              <a:solidFill>
                <a:srgbClr val="888888"/>
              </a:solidFill>
              <a:latin typeface="Helvetica Neue"/>
              <a:ea typeface="Helvetica Neue"/>
              <a:cs typeface="Helvetica Neue"/>
              <a:sym typeface="Helvetica Neue"/>
            </a:endParaRPr>
          </a:p>
        </p:txBody>
      </p:sp>
      <p:pic>
        <p:nvPicPr>
          <p:cNvPr id="548" name="Google Shape;548;g37cbe48185e_0_96" descr="Illustration of educator in front of empty whiteboard used to signal teacher-led activities on this page" title="black female teacher image.png"/>
          <p:cNvPicPr preferRelativeResize="0"/>
          <p:nvPr/>
        </p:nvPicPr>
        <p:blipFill rotWithShape="1">
          <a:blip r:embed="rId3">
            <a:alphaModFix/>
          </a:blip>
          <a:srcRect/>
          <a:stretch/>
        </p:blipFill>
        <p:spPr>
          <a:xfrm>
            <a:off x="8193400" y="379637"/>
            <a:ext cx="1428350" cy="1191276"/>
          </a:xfrm>
          <a:prstGeom prst="rect">
            <a:avLst/>
          </a:prstGeom>
          <a:noFill/>
          <a:ln>
            <a:noFill/>
          </a:ln>
        </p:spPr>
      </p:pic>
      <p:sp>
        <p:nvSpPr>
          <p:cNvPr id="549" name="Google Shape;549;g37cbe48185e_0_96"/>
          <p:cNvSpPr txBox="1">
            <a:spLocks noGrp="1"/>
          </p:cNvSpPr>
          <p:nvPr>
            <p:ph type="body" idx="1"/>
          </p:nvPr>
        </p:nvSpPr>
        <p:spPr>
          <a:xfrm>
            <a:off x="681025" y="1548375"/>
            <a:ext cx="8544000" cy="4808100"/>
          </a:xfrm>
          <a:prstGeom prst="rect">
            <a:avLst/>
          </a:prstGeom>
          <a:noFill/>
          <a:ln>
            <a:noFill/>
          </a:ln>
        </p:spPr>
        <p:txBody>
          <a:bodyPr spcFirstLastPara="1" wrap="square" lIns="91425" tIns="45700" rIns="91425" bIns="45700" anchor="t" anchorCtr="0">
            <a:normAutofit lnSpcReduction="10000"/>
          </a:bodyPr>
          <a:lstStyle/>
          <a:p>
            <a:pPr marL="318151" marR="431467" lvl="0" indent="-309553" algn="l" rtl="0">
              <a:lnSpc>
                <a:spcPct val="110000"/>
              </a:lnSpc>
              <a:spcBef>
                <a:spcPts val="0"/>
              </a:spcBef>
              <a:spcAft>
                <a:spcPts val="0"/>
              </a:spcAft>
              <a:buClr>
                <a:srgbClr val="CD0364"/>
              </a:buClr>
              <a:buSzPts val="1800"/>
              <a:buChar char="•"/>
            </a:pPr>
            <a:r>
              <a:rPr lang="en-GB" sz="1800" b="1">
                <a:solidFill>
                  <a:srgbClr val="CD0364"/>
                </a:solidFill>
              </a:rPr>
              <a:t>Click the </a:t>
            </a:r>
            <a:r>
              <a:rPr lang="en-GB" sz="1800" b="1">
                <a:solidFill>
                  <a:srgbClr val="CD036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02"/>
                  </a:ext>
                </a:extLst>
              </a:rPr>
              <a:t>Visual preview</a:t>
            </a:r>
            <a:r>
              <a:rPr lang="en-GB" sz="1800"/>
              <a:t> button to see a graph of your data.</a:t>
            </a:r>
            <a:endParaRPr sz="1800"/>
          </a:p>
          <a:p>
            <a:pPr marL="0" marR="4751467" lvl="0" indent="0" algn="l" rtl="0">
              <a:lnSpc>
                <a:spcPct val="110000"/>
              </a:lnSpc>
              <a:spcBef>
                <a:spcPts val="1000"/>
              </a:spcBef>
              <a:spcAft>
                <a:spcPts val="0"/>
              </a:spcAft>
              <a:buNone/>
            </a:pPr>
            <a:endParaRPr sz="1800"/>
          </a:p>
          <a:p>
            <a:pPr marL="0" marR="0" lvl="0" indent="0" algn="l" rtl="0">
              <a:lnSpc>
                <a:spcPct val="110000"/>
              </a:lnSpc>
              <a:spcBef>
                <a:spcPts val="1000"/>
              </a:spcBef>
              <a:spcAft>
                <a:spcPts val="0"/>
              </a:spcAft>
              <a:buNone/>
            </a:pPr>
            <a:endParaRPr sz="1800"/>
          </a:p>
          <a:p>
            <a:pPr marL="0" marR="0" lvl="0" indent="0" algn="l" rtl="0">
              <a:lnSpc>
                <a:spcPct val="110000"/>
              </a:lnSpc>
              <a:spcBef>
                <a:spcPts val="1000"/>
              </a:spcBef>
              <a:spcAft>
                <a:spcPts val="0"/>
              </a:spcAft>
              <a:buNone/>
            </a:pPr>
            <a:endParaRPr sz="1800"/>
          </a:p>
          <a:p>
            <a:pPr marL="0" marR="0" lvl="0" indent="0" algn="l" rtl="0">
              <a:lnSpc>
                <a:spcPct val="110000"/>
              </a:lnSpc>
              <a:spcBef>
                <a:spcPts val="1000"/>
              </a:spcBef>
              <a:spcAft>
                <a:spcPts val="0"/>
              </a:spcAft>
              <a:buNone/>
            </a:pPr>
            <a:endParaRPr sz="1800"/>
          </a:p>
          <a:p>
            <a:pPr marL="0" marR="0" lvl="0" indent="0" algn="l" rtl="0">
              <a:lnSpc>
                <a:spcPct val="110000"/>
              </a:lnSpc>
              <a:spcBef>
                <a:spcPts val="1000"/>
              </a:spcBef>
              <a:spcAft>
                <a:spcPts val="0"/>
              </a:spcAft>
              <a:buNone/>
            </a:pPr>
            <a:endParaRPr sz="1800"/>
          </a:p>
          <a:p>
            <a:pPr marL="0" marR="0" lvl="0" indent="0" algn="l" rtl="0">
              <a:lnSpc>
                <a:spcPct val="110000"/>
              </a:lnSpc>
              <a:spcBef>
                <a:spcPts val="1000"/>
              </a:spcBef>
              <a:spcAft>
                <a:spcPts val="0"/>
              </a:spcAft>
              <a:buNone/>
            </a:pPr>
            <a:endParaRPr sz="1800"/>
          </a:p>
          <a:p>
            <a:pPr marL="0" marR="0" lvl="0" indent="0" algn="l" rtl="0">
              <a:lnSpc>
                <a:spcPct val="110000"/>
              </a:lnSpc>
              <a:spcBef>
                <a:spcPts val="1000"/>
              </a:spcBef>
              <a:spcAft>
                <a:spcPts val="0"/>
              </a:spcAft>
              <a:buNone/>
            </a:pPr>
            <a:endParaRPr sz="1800"/>
          </a:p>
          <a:p>
            <a:pPr marL="0" marR="0" lvl="0" indent="0" algn="l" rtl="0">
              <a:lnSpc>
                <a:spcPct val="110000"/>
              </a:lnSpc>
              <a:spcBef>
                <a:spcPts val="1000"/>
              </a:spcBef>
              <a:spcAft>
                <a:spcPts val="0"/>
              </a:spcAft>
              <a:buNone/>
            </a:pPr>
            <a:endParaRPr sz="1800"/>
          </a:p>
          <a:p>
            <a:pPr marL="0" marR="0" lvl="0" indent="0" algn="l" rtl="0">
              <a:lnSpc>
                <a:spcPct val="110000"/>
              </a:lnSpc>
              <a:spcBef>
                <a:spcPts val="1000"/>
              </a:spcBef>
              <a:spcAft>
                <a:spcPts val="0"/>
              </a:spcAft>
              <a:buNone/>
            </a:pPr>
            <a:endParaRPr sz="1800"/>
          </a:p>
          <a:p>
            <a:pPr marL="318151" marR="0" lvl="0" indent="-309553" algn="l" rtl="0">
              <a:lnSpc>
                <a:spcPct val="110000"/>
              </a:lnSpc>
              <a:spcBef>
                <a:spcPts val="1000"/>
              </a:spcBef>
              <a:spcAft>
                <a:spcPts val="1000"/>
              </a:spcAft>
              <a:buClr>
                <a:srgbClr val="CD0364"/>
              </a:buClr>
              <a:buSzPts val="1800"/>
              <a:buChar char="•"/>
            </a:pPr>
            <a:r>
              <a:rPr lang="en-GB" sz="1800"/>
              <a:t>You can also click the </a:t>
            </a:r>
            <a:r>
              <a:rPr lang="en-GB" sz="1800" b="1">
                <a:solidFill>
                  <a:srgbClr val="CD036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03"/>
                  </a:ext>
                </a:extLst>
              </a:rPr>
              <a:t>Copy</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04"/>
                  </a:ext>
                </a:extLst>
              </a:rPr>
              <a:t> </a:t>
            </a:r>
            <a:r>
              <a:rPr lang="en-GB" sz="1800"/>
              <a:t>button and then </a:t>
            </a:r>
            <a:r>
              <a:rPr lang="en-GB" sz="1800" b="1">
                <a:solidFill>
                  <a:srgbClr val="CD0364"/>
                </a:solidFill>
              </a:rPr>
              <a:t>paste</a:t>
            </a:r>
            <a:r>
              <a:rPr lang="en-GB" sz="1800"/>
              <a:t> your data into a spreadsheet.</a:t>
            </a:r>
            <a:endParaRPr sz="1800" b="1">
              <a:solidFill>
                <a:srgbClr val="2993D6"/>
              </a:solidFill>
            </a:endParaRPr>
          </a:p>
        </p:txBody>
      </p:sp>
      <p:pic>
        <p:nvPicPr>
          <p:cNvPr id="550" name="Google Shape;550;g37cbe48185e_0_96" descr="A line graph of some example data. " title="Screenshot 2025-09-04 at 12.35.50.png"/>
          <p:cNvPicPr preferRelativeResize="0"/>
          <p:nvPr/>
        </p:nvPicPr>
        <p:blipFill rotWithShape="1">
          <a:blip r:embed="rId4">
            <a:alphaModFix/>
          </a:blip>
          <a:srcRect/>
          <a:stretch/>
        </p:blipFill>
        <p:spPr>
          <a:xfrm>
            <a:off x="659163" y="2135938"/>
            <a:ext cx="8587663" cy="3144013"/>
          </a:xfrm>
          <a:prstGeom prst="rect">
            <a:avLst/>
          </a:prstGeom>
          <a:noFill/>
          <a:ln w="9525" cap="flat" cmpd="sng">
            <a:solidFill>
              <a:schemeClr val="dk1"/>
            </a:solidFill>
            <a:prstDash val="solid"/>
            <a:round/>
            <a:headEnd type="none" w="sm" len="sm"/>
            <a:tailEnd type="none" w="sm" len="sm"/>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54"/>
        <p:cNvGrpSpPr/>
        <p:nvPr/>
      </p:nvGrpSpPr>
      <p:grpSpPr>
        <a:xfrm>
          <a:off x="0" y="0"/>
          <a:ext cx="0" cy="0"/>
          <a:chOff x="0" y="0"/>
          <a:chExt cx="0" cy="0"/>
        </a:xfrm>
      </p:grpSpPr>
      <p:sp>
        <p:nvSpPr>
          <p:cNvPr id="555" name="Google Shape;555;g365ab73c13e_0_129"/>
          <p:cNvSpPr txBox="1">
            <a:spLocks noGrp="1"/>
          </p:cNvSpPr>
          <p:nvPr>
            <p:ph type="title"/>
          </p:nvPr>
        </p:nvSpPr>
        <p:spPr>
          <a:xfrm>
            <a:off x="681026" y="456075"/>
            <a:ext cx="77613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Spicy 🌶️🌶️🌶️ Analyze Your Code 1</a:t>
            </a:r>
            <a:endParaRPr sz="2600">
              <a:solidFill>
                <a:srgbClr val="2993D6"/>
              </a:solidFill>
            </a:endParaRPr>
          </a:p>
        </p:txBody>
      </p:sp>
      <p:sp>
        <p:nvSpPr>
          <p:cNvPr id="556" name="Google Shape;556;g365ab73c13e_0_129"/>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42</a:t>
            </a:fld>
            <a:endParaRPr/>
          </a:p>
        </p:txBody>
      </p:sp>
      <p:sp>
        <p:nvSpPr>
          <p:cNvPr id="557" name="Google Shape;557;g365ab73c13e_0_129"/>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Medium</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Spicy</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sz="1150" b="0" i="0" u="none" strike="noStrike" cap="none">
              <a:solidFill>
                <a:srgbClr val="888888"/>
              </a:solidFill>
              <a:latin typeface="Helvetica Neue"/>
              <a:ea typeface="Helvetica Neue"/>
              <a:cs typeface="Helvetica Neue"/>
              <a:sym typeface="Helvetica Neue"/>
            </a:endParaRPr>
          </a:p>
        </p:txBody>
      </p:sp>
      <p:sp>
        <p:nvSpPr>
          <p:cNvPr id="558" name="Google Shape;558;g365ab73c13e_0_129"/>
          <p:cNvSpPr txBox="1">
            <a:spLocks noGrp="1"/>
          </p:cNvSpPr>
          <p:nvPr>
            <p:ph type="body" idx="1"/>
          </p:nvPr>
        </p:nvSpPr>
        <p:spPr>
          <a:xfrm>
            <a:off x="681025" y="1243575"/>
            <a:ext cx="8836200" cy="911400"/>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1300"/>
              </a:spcBef>
              <a:spcAft>
                <a:spcPts val="0"/>
              </a:spcAft>
              <a:buSzPts val="1800"/>
              <a:buNone/>
            </a:pPr>
            <a:r>
              <a:rPr lang="en-GB" sz="1800"/>
              <a:t>Your data appears in a table in the web browser. </a:t>
            </a:r>
            <a:endParaRPr sz="1800"/>
          </a:p>
        </p:txBody>
      </p:sp>
      <p:pic>
        <p:nvPicPr>
          <p:cNvPr id="559" name="Google Shape;559;g365ab73c13e_0_129" descr="Decorative" title="Surprised_green@4x-100.jpg"/>
          <p:cNvPicPr preferRelativeResize="0"/>
          <p:nvPr/>
        </p:nvPicPr>
        <p:blipFill>
          <a:blip r:embed="rId3">
            <a:alphaModFix/>
          </a:blip>
          <a:stretch>
            <a:fillRect/>
          </a:stretch>
        </p:blipFill>
        <p:spPr>
          <a:xfrm rot="-689786">
            <a:off x="8502564" y="565695"/>
            <a:ext cx="868142" cy="692159"/>
          </a:xfrm>
          <a:prstGeom prst="rect">
            <a:avLst/>
          </a:prstGeom>
          <a:noFill/>
          <a:ln>
            <a:noFill/>
          </a:ln>
        </p:spPr>
      </p:pic>
      <p:sp>
        <p:nvSpPr>
          <p:cNvPr id="560" name="Google Shape;560;g365ab73c13e_0_129"/>
          <p:cNvSpPr/>
          <p:nvPr/>
        </p:nvSpPr>
        <p:spPr>
          <a:xfrm>
            <a:off x="681025" y="1912800"/>
            <a:ext cx="8544000" cy="41136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ctr" anchorCtr="0">
            <a:noAutofit/>
          </a:bodyPr>
          <a:lstStyle/>
          <a:p>
            <a:pPr marL="0" marR="4443715" lvl="0" indent="0" algn="l" rtl="0">
              <a:lnSpc>
                <a:spcPct val="110000"/>
              </a:lnSpc>
              <a:spcBef>
                <a:spcPts val="0"/>
              </a:spcBef>
              <a:spcAft>
                <a:spcPts val="1000"/>
              </a:spcAft>
              <a:buClr>
                <a:srgbClr val="000000"/>
              </a:buClr>
              <a:buSzPts val="1600"/>
              <a:buFont typeface="Arial"/>
              <a:buNone/>
            </a:pPr>
            <a:r>
              <a:rPr lang="en-GB" sz="1800">
                <a:solidFill>
                  <a:schemeClr val="dk1"/>
                </a:solidFill>
                <a:latin typeface="Helvetica Neue"/>
                <a:ea typeface="Helvetica Neue"/>
                <a:cs typeface="Helvetica Neue"/>
                <a:sym typeface="Helvetica Neue"/>
              </a:rPr>
              <a:t>The time stamps in the log represent the amount of time that has passed since your micro:bit was powered on. If you log more than one set of data without clearing the log, you may not be able to see the visual preview of the data you want to study, so it’s a good idea to delete the previously stored log before starting a new experiment.</a:t>
            </a:r>
            <a:endParaRPr sz="1800" b="0" i="0" u="none" strike="noStrike" cap="none">
              <a:solidFill>
                <a:srgbClr val="000000"/>
              </a:solidFill>
              <a:latin typeface="Helvetica Neue"/>
              <a:ea typeface="Helvetica Neue"/>
              <a:cs typeface="Helvetica Neue"/>
              <a:sym typeface="Helvetica Neue"/>
            </a:endParaRPr>
          </a:p>
        </p:txBody>
      </p:sp>
      <p:pic>
        <p:nvPicPr>
          <p:cNvPr id="561" name="Google Shape;561;g365ab73c13e_0_129" descr="A screenshot of a micro:bit data log table. " title="Screenshot 2025-09-04 at 12.31.00.png"/>
          <p:cNvPicPr preferRelativeResize="0"/>
          <p:nvPr/>
        </p:nvPicPr>
        <p:blipFill rotWithShape="1">
          <a:blip r:embed="rId4">
            <a:alphaModFix/>
          </a:blip>
          <a:srcRect l="813"/>
          <a:stretch/>
        </p:blipFill>
        <p:spPr>
          <a:xfrm>
            <a:off x="4620075" y="2609675"/>
            <a:ext cx="4321601" cy="2719850"/>
          </a:xfrm>
          <a:prstGeom prst="rect">
            <a:avLst/>
          </a:prstGeom>
          <a:noFill/>
          <a:ln w="9525" cap="flat" cmpd="sng">
            <a:solidFill>
              <a:srgbClr val="7F7F7F"/>
            </a:solidFill>
            <a:prstDash val="solid"/>
            <a:round/>
            <a:headEnd type="none" w="sm" len="sm"/>
            <a:tailEnd type="none" w="sm" len="sm"/>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565"/>
        <p:cNvGrpSpPr/>
        <p:nvPr/>
      </p:nvGrpSpPr>
      <p:grpSpPr>
        <a:xfrm>
          <a:off x="0" y="0"/>
          <a:ext cx="0" cy="0"/>
          <a:chOff x="0" y="0"/>
          <a:chExt cx="0" cy="0"/>
        </a:xfrm>
      </p:grpSpPr>
      <p:pic>
        <p:nvPicPr>
          <p:cNvPr id="566" name="Google Shape;566;g370dcc4bf15_0_144" descr="A line graph of some example data. " title="Screenshot 2025-09-04 at 15.30.45.png"/>
          <p:cNvPicPr preferRelativeResize="0"/>
          <p:nvPr/>
        </p:nvPicPr>
        <p:blipFill rotWithShape="1">
          <a:blip r:embed="rId3">
            <a:alphaModFix/>
          </a:blip>
          <a:srcRect l="189" r="189"/>
          <a:stretch/>
        </p:blipFill>
        <p:spPr>
          <a:xfrm>
            <a:off x="3990550" y="2345425"/>
            <a:ext cx="5101301" cy="3355849"/>
          </a:xfrm>
          <a:prstGeom prst="rect">
            <a:avLst/>
          </a:prstGeom>
          <a:noFill/>
          <a:ln w="9525" cap="flat" cmpd="sng">
            <a:solidFill>
              <a:schemeClr val="dk1"/>
            </a:solidFill>
            <a:prstDash val="solid"/>
            <a:round/>
            <a:headEnd type="none" w="sm" len="sm"/>
            <a:tailEnd type="none" w="sm" len="sm"/>
          </a:ln>
        </p:spPr>
      </p:pic>
      <p:sp>
        <p:nvSpPr>
          <p:cNvPr id="567" name="Google Shape;567;g370dcc4bf15_0_144"/>
          <p:cNvSpPr txBox="1">
            <a:spLocks noGrp="1"/>
          </p:cNvSpPr>
          <p:nvPr>
            <p:ph type="title"/>
          </p:nvPr>
        </p:nvSpPr>
        <p:spPr>
          <a:xfrm>
            <a:off x="681026" y="456075"/>
            <a:ext cx="7713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Spicy 🌶️🌶️🌶️ Analyze Your Code 2</a:t>
            </a:r>
            <a:endParaRPr sz="2600">
              <a:solidFill>
                <a:srgbClr val="CD0364"/>
              </a:solidFill>
            </a:endParaRPr>
          </a:p>
        </p:txBody>
      </p:sp>
      <p:sp>
        <p:nvSpPr>
          <p:cNvPr id="568" name="Google Shape;568;g370dcc4bf15_0_144"/>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43</a:t>
            </a:fld>
            <a:endParaRPr/>
          </a:p>
        </p:txBody>
      </p:sp>
      <p:sp>
        <p:nvSpPr>
          <p:cNvPr id="569" name="Google Shape;569;g370dcc4bf15_0_144"/>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Medium</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Spicy</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sz="1150" b="0" i="0" u="none" strike="noStrike" cap="none">
              <a:solidFill>
                <a:srgbClr val="888888"/>
              </a:solidFill>
              <a:latin typeface="Helvetica Neue"/>
              <a:ea typeface="Helvetica Neue"/>
              <a:cs typeface="Helvetica Neue"/>
              <a:sym typeface="Helvetica Neue"/>
            </a:endParaRPr>
          </a:p>
        </p:txBody>
      </p:sp>
      <p:sp>
        <p:nvSpPr>
          <p:cNvPr id="570" name="Google Shape;570;g370dcc4bf15_0_144"/>
          <p:cNvSpPr/>
          <p:nvPr/>
        </p:nvSpPr>
        <p:spPr>
          <a:xfrm>
            <a:off x="681025" y="1367475"/>
            <a:ext cx="8645700" cy="4844400"/>
          </a:xfrm>
          <a:prstGeom prst="roundRect">
            <a:avLst>
              <a:gd name="adj" fmla="val 11592"/>
            </a:avLst>
          </a:prstGeom>
          <a:noFill/>
          <a:ln w="19050" cap="flat" cmpd="sng">
            <a:solidFill>
              <a:srgbClr val="CD0364"/>
            </a:solidFill>
            <a:prstDash val="solid"/>
            <a:round/>
            <a:headEnd type="none" w="sm" len="sm"/>
            <a:tailEnd type="none" w="sm" len="sm"/>
          </a:ln>
        </p:spPr>
        <p:txBody>
          <a:bodyPr spcFirstLastPara="1" wrap="square" lIns="91425" tIns="91425" rIns="91425" bIns="91425" anchor="ctr" anchorCtr="0">
            <a:noAutofit/>
          </a:bodyPr>
          <a:lstStyle/>
          <a:p>
            <a:pPr marL="0" marR="163034" lvl="0" indent="0" algn="l" rtl="0">
              <a:lnSpc>
                <a:spcPct val="110000"/>
              </a:lnSpc>
              <a:spcBef>
                <a:spcPts val="1300"/>
              </a:spcBef>
              <a:spcAft>
                <a:spcPts val="0"/>
              </a:spcAft>
              <a:buClr>
                <a:srgbClr val="000000"/>
              </a:buClr>
              <a:buSzPts val="1600"/>
              <a:buFont typeface="Arial"/>
              <a:buNone/>
            </a:pPr>
            <a:r>
              <a:rPr lang="en-GB" sz="1800">
                <a:solidFill>
                  <a:schemeClr val="dk1"/>
                </a:solidFill>
                <a:latin typeface="Helvetica Neue"/>
                <a:ea typeface="Helvetica Neue"/>
                <a:cs typeface="Helvetica Neue"/>
                <a:sym typeface="Helvetica Neue"/>
              </a:rPr>
              <a:t>Click the </a:t>
            </a:r>
            <a:r>
              <a:rPr lang="en-GB" sz="1800" b="1">
                <a:solidFill>
                  <a:srgbClr val="CD0364"/>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05"/>
                  </a:ext>
                </a:extLst>
              </a:rPr>
              <a:t>Visual </a:t>
            </a:r>
            <a:r>
              <a:rPr lang="en-GB" sz="1800" b="1">
                <a:solidFill>
                  <a:srgbClr val="CD0364"/>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06"/>
                  </a:ext>
                </a:extLst>
              </a:rPr>
              <a:t>preview</a:t>
            </a:r>
            <a:r>
              <a:rPr lang="en-GB" sz="1800">
                <a:solidFill>
                  <a:schemeClr val="dk1"/>
                </a:solidFill>
                <a:latin typeface="Helvetica Neue"/>
                <a:ea typeface="Helvetica Neue"/>
                <a:cs typeface="Helvetica Neue"/>
                <a:sym typeface="Helvetica Neue"/>
              </a:rPr>
              <a:t> button above the data table to see a graph of your data:</a:t>
            </a:r>
            <a:endParaRPr sz="1800">
              <a:solidFill>
                <a:schemeClr val="dk1"/>
              </a:solidFill>
              <a:latin typeface="Helvetica Neue"/>
              <a:ea typeface="Helvetica Neue"/>
              <a:cs typeface="Helvetica Neue"/>
              <a:sym typeface="Helvetica Neue"/>
            </a:endParaRPr>
          </a:p>
          <a:p>
            <a:pPr marL="0" marR="5293035" lvl="0" indent="0" algn="l" rtl="0">
              <a:lnSpc>
                <a:spcPct val="110000"/>
              </a:lnSpc>
              <a:spcBef>
                <a:spcPts val="1300"/>
              </a:spcBef>
              <a:spcAft>
                <a:spcPts val="0"/>
              </a:spcAft>
              <a:buClr>
                <a:srgbClr val="000000"/>
              </a:buClr>
              <a:buSzPts val="1600"/>
              <a:buFont typeface="Arial"/>
              <a:buNone/>
            </a:pPr>
            <a:r>
              <a:rPr lang="en-GB" sz="1800">
                <a:solidFill>
                  <a:schemeClr val="dk1"/>
                </a:solidFill>
                <a:latin typeface="Helvetica Neue"/>
                <a:ea typeface="Helvetica Neue"/>
                <a:cs typeface="Helvetica Neue"/>
                <a:sym typeface="Helvetica Neue"/>
              </a:rPr>
              <a:t>The light and temperature data are logged and displayed within different number ranges. Click the labels to view a single data type in more detail with an appropriately scaled graph.</a:t>
            </a:r>
            <a:endParaRPr sz="1800">
              <a:solidFill>
                <a:schemeClr val="dk1"/>
              </a:solidFill>
              <a:latin typeface="Helvetica Neue"/>
              <a:ea typeface="Helvetica Neue"/>
              <a:cs typeface="Helvetica Neue"/>
              <a:sym typeface="Helvetica Neue"/>
            </a:endParaRPr>
          </a:p>
          <a:p>
            <a:pPr marL="0" marR="5293035" lvl="0" indent="0" algn="l" rtl="0">
              <a:lnSpc>
                <a:spcPct val="110000"/>
              </a:lnSpc>
              <a:spcBef>
                <a:spcPts val="1300"/>
              </a:spcBef>
              <a:spcAft>
                <a:spcPts val="0"/>
              </a:spcAft>
              <a:buClr>
                <a:srgbClr val="000000"/>
              </a:buClr>
              <a:buSzPts val="1600"/>
              <a:buFont typeface="Arial"/>
              <a:buNone/>
            </a:pPr>
            <a:r>
              <a:rPr lang="en-GB" sz="1800">
                <a:solidFill>
                  <a:schemeClr val="dk1"/>
                </a:solidFill>
                <a:latin typeface="Helvetica Neue"/>
                <a:ea typeface="Helvetica Neue"/>
                <a:cs typeface="Helvetica Neue"/>
                <a:sym typeface="Helvetica Neue"/>
              </a:rPr>
              <a:t>You can also click the </a:t>
            </a:r>
            <a:r>
              <a:rPr lang="en-GB" sz="1800" b="1">
                <a:solidFill>
                  <a:srgbClr val="CD0364"/>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07"/>
                  </a:ext>
                </a:extLst>
              </a:rPr>
              <a:t>Copy</a:t>
            </a:r>
            <a:r>
              <a:rPr lang="en-GB" sz="1800">
                <a:solidFill>
                  <a:schemeClr val="dk1"/>
                </a:solidFill>
                <a:latin typeface="Helvetica Neue"/>
                <a:ea typeface="Helvetica Neue"/>
                <a:cs typeface="Helvetica Neue"/>
                <a:sym typeface="Helvetica Neue"/>
              </a:rPr>
              <a:t> button and then paste your data into a spreadsheet.</a:t>
            </a:r>
            <a:endParaRPr sz="1650">
              <a:solidFill>
                <a:schemeClr val="dk1"/>
              </a:solidFill>
              <a:latin typeface="Helvetica Neue"/>
              <a:ea typeface="Helvetica Neue"/>
              <a:cs typeface="Helvetica Neue"/>
              <a:sym typeface="Helvetica Neue"/>
            </a:endParaRPr>
          </a:p>
        </p:txBody>
      </p:sp>
      <p:sp>
        <p:nvSpPr>
          <p:cNvPr id="571" name="Google Shape;571;g370dcc4bf15_0_144"/>
          <p:cNvSpPr/>
          <p:nvPr/>
        </p:nvSpPr>
        <p:spPr>
          <a:xfrm>
            <a:off x="8158223" y="3880880"/>
            <a:ext cx="873900" cy="504000"/>
          </a:xfrm>
          <a:prstGeom prst="ellipse">
            <a:avLst/>
          </a:prstGeom>
          <a:noFill/>
          <a:ln w="38100" cap="flat" cmpd="sng">
            <a:solidFill>
              <a:srgbClr val="CD036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CD0364"/>
              </a:solidFill>
              <a:latin typeface="Helvetica Neue"/>
              <a:ea typeface="Helvetica Neue"/>
              <a:cs typeface="Helvetica Neue"/>
              <a:sym typeface="Helvetica Neue"/>
            </a:endParaRPr>
          </a:p>
        </p:txBody>
      </p:sp>
      <p:pic>
        <p:nvPicPr>
          <p:cNvPr id="572" name="Google Shape;572;g370dcc4bf15_0_144" descr="Decorative" title="Surprised_green@4x-100.jpg"/>
          <p:cNvPicPr preferRelativeResize="0"/>
          <p:nvPr/>
        </p:nvPicPr>
        <p:blipFill>
          <a:blip r:embed="rId4">
            <a:alphaModFix/>
          </a:blip>
          <a:stretch>
            <a:fillRect/>
          </a:stretch>
        </p:blipFill>
        <p:spPr>
          <a:xfrm rot="-689786">
            <a:off x="8502564" y="565695"/>
            <a:ext cx="868142" cy="692159"/>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576"/>
        <p:cNvGrpSpPr/>
        <p:nvPr/>
      </p:nvGrpSpPr>
      <p:grpSpPr>
        <a:xfrm>
          <a:off x="0" y="0"/>
          <a:ext cx="0" cy="0"/>
          <a:chOff x="0" y="0"/>
          <a:chExt cx="0" cy="0"/>
        </a:xfrm>
      </p:grpSpPr>
      <p:sp>
        <p:nvSpPr>
          <p:cNvPr id="577" name="Google Shape;577;g370dcc4bf15_0_131"/>
          <p:cNvSpPr txBox="1">
            <a:spLocks noGrp="1"/>
          </p:cNvSpPr>
          <p:nvPr>
            <p:ph type="title"/>
          </p:nvPr>
        </p:nvSpPr>
        <p:spPr>
          <a:xfrm>
            <a:off x="681026" y="456075"/>
            <a:ext cx="78855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CD0364"/>
                </a:solidFill>
              </a:rPr>
              <a:t>Spicy 🌶️🌶️🌶️ Code D</a:t>
            </a:r>
            <a:r>
              <a:rPr lang="en-GB" sz="2600">
                <a:solidFill>
                  <a:srgbClr val="CD036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08"/>
                  </a:ext>
                </a:extLst>
              </a:rPr>
              <a:t>etails</a:t>
            </a:r>
            <a:r>
              <a:rPr lang="en-GB" sz="2600">
                <a:solidFill>
                  <a:srgbClr val="CD0364"/>
                </a:solidFill>
              </a:rPr>
              <a:t> 1</a:t>
            </a:r>
            <a:endParaRPr sz="2600">
              <a:solidFill>
                <a:srgbClr val="2993D6"/>
              </a:solidFill>
            </a:endParaRPr>
          </a:p>
        </p:txBody>
      </p:sp>
      <p:sp>
        <p:nvSpPr>
          <p:cNvPr id="578" name="Google Shape;578;g370dcc4bf15_0_13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44</a:t>
            </a:fld>
            <a:endParaRPr/>
          </a:p>
        </p:txBody>
      </p:sp>
      <p:sp>
        <p:nvSpPr>
          <p:cNvPr id="579" name="Google Shape;579;g370dcc4bf15_0_131"/>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Medium</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Spicy</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sz="1150" b="0" i="0" u="none" strike="noStrike" cap="none">
              <a:solidFill>
                <a:srgbClr val="888888"/>
              </a:solidFill>
              <a:latin typeface="Helvetica Neue"/>
              <a:ea typeface="Helvetica Neue"/>
              <a:cs typeface="Helvetica Neue"/>
              <a:sym typeface="Helvetica Neue"/>
            </a:endParaRPr>
          </a:p>
        </p:txBody>
      </p:sp>
      <p:pic>
        <p:nvPicPr>
          <p:cNvPr id="580" name="Google Shape;580;g370dcc4bf15_0_131" title="buttons.png"/>
          <p:cNvPicPr preferRelativeResize="0"/>
          <p:nvPr/>
        </p:nvPicPr>
        <p:blipFill rotWithShape="1">
          <a:blip r:embed="rId3">
            <a:alphaModFix/>
          </a:blip>
          <a:srcRect r="2353" b="50285"/>
          <a:stretch/>
        </p:blipFill>
        <p:spPr>
          <a:xfrm>
            <a:off x="5254400" y="2560975"/>
            <a:ext cx="2094326" cy="1181100"/>
          </a:xfrm>
          <a:prstGeom prst="rect">
            <a:avLst/>
          </a:prstGeom>
          <a:noFill/>
          <a:ln>
            <a:noFill/>
          </a:ln>
        </p:spPr>
      </p:pic>
      <p:pic>
        <p:nvPicPr>
          <p:cNvPr id="581" name="Google Shape;581;g370dcc4bf15_0_131" title="buttons.png"/>
          <p:cNvPicPr preferRelativeResize="0"/>
          <p:nvPr/>
        </p:nvPicPr>
        <p:blipFill rotWithShape="1">
          <a:blip r:embed="rId3">
            <a:alphaModFix/>
          </a:blip>
          <a:srcRect l="2070" t="48784" r="-2069" b="1501"/>
          <a:stretch/>
        </p:blipFill>
        <p:spPr>
          <a:xfrm>
            <a:off x="7244100" y="2609900"/>
            <a:ext cx="2144900" cy="1181100"/>
          </a:xfrm>
          <a:prstGeom prst="rect">
            <a:avLst/>
          </a:prstGeom>
          <a:noFill/>
          <a:ln>
            <a:noFill/>
          </a:ln>
        </p:spPr>
      </p:pic>
      <p:sp>
        <p:nvSpPr>
          <p:cNvPr id="582" name="Google Shape;582;g370dcc4bf15_0_131"/>
          <p:cNvSpPr txBox="1">
            <a:spLocks noGrp="1"/>
          </p:cNvSpPr>
          <p:nvPr>
            <p:ph type="body" idx="1"/>
          </p:nvPr>
        </p:nvSpPr>
        <p:spPr>
          <a:xfrm>
            <a:off x="681025" y="1243575"/>
            <a:ext cx="8836200" cy="911400"/>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1300"/>
              </a:spcBef>
              <a:spcAft>
                <a:spcPts val="0"/>
              </a:spcAft>
              <a:buSzPts val="1800"/>
              <a:buNone/>
            </a:pPr>
            <a:r>
              <a:rPr lang="en-GB" sz="16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09"/>
                  </a:ext>
                </a:extLst>
              </a:rPr>
              <a:t>This project </a:t>
            </a:r>
            <a:r>
              <a:rPr lang="en-GB" sz="1600"/>
              <a:t>uses a Boolean variable, which can only store one of two values - true or false. The Boolean variable is called “l</a:t>
            </a:r>
            <a:r>
              <a:rPr lang="en-GB" sz="16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10"/>
                  </a:ext>
                </a:extLst>
              </a:rPr>
              <a:t>ogging</a:t>
            </a:r>
            <a:r>
              <a:rPr lang="en-GB" sz="1600"/>
              <a:t>” and it controls when the micro:bit logs data. </a:t>
            </a:r>
            <a:endParaRPr sz="1550"/>
          </a:p>
        </p:txBody>
      </p:sp>
      <p:sp>
        <p:nvSpPr>
          <p:cNvPr id="583" name="Google Shape;583;g370dcc4bf15_0_131"/>
          <p:cNvSpPr/>
          <p:nvPr/>
        </p:nvSpPr>
        <p:spPr>
          <a:xfrm>
            <a:off x="743525" y="2040000"/>
            <a:ext cx="4314300" cy="41136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0"/>
              </a:spcBef>
              <a:spcAft>
                <a:spcPts val="1000"/>
              </a:spcAft>
              <a:buClr>
                <a:srgbClr val="000000"/>
              </a:buClr>
              <a:buSzPts val="1600"/>
              <a:buFont typeface="Arial"/>
              <a:buNone/>
            </a:pPr>
            <a:r>
              <a:rPr lang="en-GB" sz="1650">
                <a:solidFill>
                  <a:schemeClr val="dk1"/>
                </a:solidFill>
                <a:latin typeface="Helvetica Neue"/>
                <a:ea typeface="Helvetica Neue"/>
                <a:cs typeface="Helvetica Neue"/>
                <a:sym typeface="Helvetica Neue"/>
              </a:rPr>
              <a:t>When the program starts, the variable “logging” is set to false. </a:t>
            </a:r>
            <a:r>
              <a:rPr lang="en-GB" sz="16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11"/>
                  </a:ext>
                </a:extLst>
              </a:rPr>
              <a:t>A</a:t>
            </a:r>
            <a:r>
              <a:rPr lang="en-GB" sz="1650">
                <a:solidFill>
                  <a:schemeClr val="dk1"/>
                </a:solidFill>
                <a:latin typeface="Helvetica Neue"/>
                <a:ea typeface="Helvetica Neue"/>
                <a:cs typeface="Helvetica Neue"/>
                <a:sym typeface="Helvetica Neue"/>
              </a:rPr>
              <a:t>n X icon is displayed to </a:t>
            </a:r>
            <a:r>
              <a:rPr lang="en-GB" sz="16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12"/>
                  </a:ext>
                </a:extLst>
              </a:rPr>
              <a:t>signal</a:t>
            </a:r>
            <a:r>
              <a:rPr lang="en-GB" sz="1650">
                <a:solidFill>
                  <a:schemeClr val="dk1"/>
                </a:solidFill>
                <a:latin typeface="Helvetica Neue"/>
                <a:ea typeface="Helvetica Neue"/>
                <a:cs typeface="Helvetica Neue"/>
                <a:sym typeface="Helvetica Neue"/>
              </a:rPr>
              <a:t> that data is not being logged. The data collection categories are organized in columns and named “temperature” and “light” for this project.</a:t>
            </a:r>
            <a:endParaRPr sz="1650" b="0" i="0" u="none" strike="noStrike" cap="none">
              <a:solidFill>
                <a:srgbClr val="000000"/>
              </a:solidFill>
              <a:latin typeface="Helvetica Neue"/>
              <a:ea typeface="Helvetica Neue"/>
              <a:cs typeface="Helvetica Neue"/>
              <a:sym typeface="Helvetica Neue"/>
            </a:endParaRPr>
          </a:p>
        </p:txBody>
      </p:sp>
      <p:pic>
        <p:nvPicPr>
          <p:cNvPr id="584" name="Google Shape;584;g370dcc4bf15_0_131" descr="decorative" title="Inspired_green@4x-100 (1).jpg"/>
          <p:cNvPicPr preferRelativeResize="0"/>
          <p:nvPr/>
        </p:nvPicPr>
        <p:blipFill rotWithShape="1">
          <a:blip r:embed="rId4">
            <a:alphaModFix/>
          </a:blip>
          <a:srcRect/>
          <a:stretch/>
        </p:blipFill>
        <p:spPr>
          <a:xfrm rot="572952">
            <a:off x="8644152" y="191216"/>
            <a:ext cx="733995" cy="998392"/>
          </a:xfrm>
          <a:prstGeom prst="rect">
            <a:avLst/>
          </a:prstGeom>
          <a:noFill/>
          <a:ln>
            <a:noFill/>
          </a:ln>
        </p:spPr>
      </p:pic>
      <p:pic>
        <p:nvPicPr>
          <p:cNvPr id="585" name="Google Shape;585;g370dcc4bf15_0_131" descr="Block based code for a micro:bit to set logging to false and show a 'no' or the cross icon on the LED display when the program starts. The code also sets the column headings of the data logging table to 'temperature' and light'. &#10;The on start block contains a set logging to false block, a show 'no' icon block, and a set columns &quot;temperature&quot; &quot;light&quot; block. " title="logging-false.png"/>
          <p:cNvPicPr preferRelativeResize="0"/>
          <p:nvPr/>
        </p:nvPicPr>
        <p:blipFill rotWithShape="1">
          <a:blip r:embed="rId5">
            <a:alphaModFix/>
          </a:blip>
          <a:srcRect b="5900"/>
          <a:stretch/>
        </p:blipFill>
        <p:spPr>
          <a:xfrm>
            <a:off x="1903563" y="2154975"/>
            <a:ext cx="1994225" cy="1726250"/>
          </a:xfrm>
          <a:prstGeom prst="rect">
            <a:avLst/>
          </a:prstGeom>
          <a:noFill/>
          <a:ln w="19050" cap="flat" cmpd="sng">
            <a:solidFill>
              <a:schemeClr val="lt1"/>
            </a:solidFill>
            <a:prstDash val="solid"/>
            <a:round/>
            <a:headEnd type="none" w="sm" len="sm"/>
            <a:tailEnd type="none" w="sm" len="sm"/>
          </a:ln>
        </p:spPr>
      </p:pic>
      <p:sp>
        <p:nvSpPr>
          <p:cNvPr id="586" name="Google Shape;586;g370dcc4bf15_0_131" descr="Block based code for a micro:bit to set logging to true and show a 'yes' or checkmark icon when you press button A. When button B is pressed, logging is set to false and a 'no' or cross icon is displayed. &#10;The on button A pressed block contains a set logging to true block and a show icon 'yes' block. The on button B pressed block contains a set logging to false block and a show icon 'no' block. "/>
          <p:cNvSpPr/>
          <p:nvPr/>
        </p:nvSpPr>
        <p:spPr>
          <a:xfrm>
            <a:off x="5296250" y="2040075"/>
            <a:ext cx="4030500" cy="41136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650">
                <a:solidFill>
                  <a:schemeClr val="dk1"/>
                </a:solidFill>
                <a:latin typeface="Helvetica Neue"/>
                <a:ea typeface="Helvetica Neue"/>
                <a:cs typeface="Helvetica Neue"/>
                <a:sym typeface="Helvetica Neue"/>
              </a:rPr>
              <a:t>Pressing button A sets the variable “logging” to true and displays a checkmark to </a:t>
            </a:r>
            <a:r>
              <a:rPr lang="en-GB" sz="16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13"/>
                  </a:ext>
                </a:extLst>
              </a:rPr>
              <a:t>signal</a:t>
            </a:r>
            <a:r>
              <a:rPr lang="en-GB" sz="1650">
                <a:solidFill>
                  <a:schemeClr val="dk1"/>
                </a:solidFill>
                <a:latin typeface="Helvetica Neue"/>
                <a:ea typeface="Helvetica Neue"/>
                <a:cs typeface="Helvetica Neue"/>
                <a:sym typeface="Helvetica Neue"/>
              </a:rPr>
              <a:t> that data logging is </a:t>
            </a:r>
            <a:r>
              <a:rPr lang="en-GB" sz="16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14"/>
                  </a:ext>
                </a:extLst>
              </a:rPr>
              <a:t>happening. Pressing</a:t>
            </a:r>
            <a:r>
              <a:rPr lang="en-GB" sz="1650">
                <a:solidFill>
                  <a:schemeClr val="dk1"/>
                </a:solidFill>
                <a:latin typeface="Helvetica Neue"/>
                <a:ea typeface="Helvetica Neue"/>
                <a:cs typeface="Helvetica Neue"/>
                <a:sym typeface="Helvetica Neue"/>
              </a:rPr>
              <a:t> button B sets “logging” to false and displays </a:t>
            </a:r>
            <a:r>
              <a:rPr lang="en-GB" sz="16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15"/>
                  </a:ext>
                </a:extLst>
              </a:rPr>
              <a:t>a</a:t>
            </a:r>
            <a:r>
              <a:rPr lang="en-GB" sz="1650">
                <a:solidFill>
                  <a:schemeClr val="dk1"/>
                </a:solidFill>
                <a:latin typeface="Helvetica Neue"/>
                <a:ea typeface="Helvetica Neue"/>
                <a:cs typeface="Helvetica Neue"/>
                <a:sym typeface="Helvetica Neue"/>
              </a:rPr>
              <a:t>n X to </a:t>
            </a:r>
            <a:r>
              <a:rPr lang="en-GB" sz="16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16"/>
                  </a:ext>
                </a:extLst>
              </a:rPr>
              <a:t>signal</a:t>
            </a:r>
            <a:r>
              <a:rPr lang="en-GB" sz="1650">
                <a:solidFill>
                  <a:schemeClr val="dk1"/>
                </a:solidFill>
                <a:latin typeface="Helvetica Neue"/>
                <a:ea typeface="Helvetica Neue"/>
                <a:cs typeface="Helvetica Neue"/>
                <a:sym typeface="Helvetica Neue"/>
              </a:rPr>
              <a:t> that data logging has ended.</a:t>
            </a:r>
            <a:r>
              <a:rPr lang="en-GB" sz="1600">
                <a:solidFill>
                  <a:schemeClr val="dk1"/>
                </a:solidFill>
                <a:latin typeface="Helvetica Neue"/>
                <a:ea typeface="Helvetica Neue"/>
                <a:cs typeface="Helvetica Neue"/>
                <a:sym typeface="Helvetica Neue"/>
              </a:rPr>
              <a:t>  </a:t>
            </a:r>
            <a:endParaRPr sz="1400" b="0" i="0" u="none" strike="noStrike" cap="none">
              <a:solidFill>
                <a:srgbClr val="000000"/>
              </a:solidFill>
              <a:latin typeface="Helvetica Neue"/>
              <a:ea typeface="Helvetica Neue"/>
              <a:cs typeface="Helvetica Neue"/>
              <a:sym typeface="Helvetica Neue"/>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590"/>
        <p:cNvGrpSpPr/>
        <p:nvPr/>
      </p:nvGrpSpPr>
      <p:grpSpPr>
        <a:xfrm>
          <a:off x="0" y="0"/>
          <a:ext cx="0" cy="0"/>
          <a:chOff x="0" y="0"/>
          <a:chExt cx="0" cy="0"/>
        </a:xfrm>
      </p:grpSpPr>
      <p:sp>
        <p:nvSpPr>
          <p:cNvPr id="591" name="Google Shape;591;g365ab73c13e_0_345"/>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CD0364"/>
                </a:solidFill>
              </a:rPr>
              <a:t>Spicy 🌶️🌶️🌶️ Code D</a:t>
            </a:r>
            <a:r>
              <a:rPr lang="en-GB" sz="2600">
                <a:solidFill>
                  <a:srgbClr val="CD036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17"/>
                  </a:ext>
                </a:extLst>
              </a:rPr>
              <a:t>etails</a:t>
            </a:r>
            <a:r>
              <a:rPr lang="en-GB" sz="2600">
                <a:solidFill>
                  <a:srgbClr val="CD0364"/>
                </a:solidFill>
              </a:rPr>
              <a:t> 2</a:t>
            </a:r>
            <a:endParaRPr sz="2600">
              <a:solidFill>
                <a:srgbClr val="6C4BC1"/>
              </a:solidFill>
            </a:endParaRPr>
          </a:p>
        </p:txBody>
      </p:sp>
      <p:sp>
        <p:nvSpPr>
          <p:cNvPr id="592" name="Google Shape;592;g365ab73c13e_0_345"/>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45</a:t>
            </a:fld>
            <a:endParaRPr/>
          </a:p>
        </p:txBody>
      </p:sp>
      <p:sp>
        <p:nvSpPr>
          <p:cNvPr id="593" name="Google Shape;593;g365ab73c13e_0_345"/>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Medium</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Spicy</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sz="1150" b="0" i="0" u="none" strike="noStrike" cap="none">
              <a:solidFill>
                <a:srgbClr val="888888"/>
              </a:solidFill>
              <a:latin typeface="Helvetica Neue"/>
              <a:ea typeface="Helvetica Neue"/>
              <a:cs typeface="Helvetica Neue"/>
              <a:sym typeface="Helvetica Neue"/>
            </a:endParaRPr>
          </a:p>
        </p:txBody>
      </p:sp>
      <p:pic>
        <p:nvPicPr>
          <p:cNvPr id="594" name="Google Shape;594;g365ab73c13e_0_345" descr="decorative" title="Inspired_green@4x-100 (1).jpg"/>
          <p:cNvPicPr preferRelativeResize="0"/>
          <p:nvPr/>
        </p:nvPicPr>
        <p:blipFill rotWithShape="1">
          <a:blip r:embed="rId3">
            <a:alphaModFix/>
          </a:blip>
          <a:srcRect/>
          <a:stretch/>
        </p:blipFill>
        <p:spPr>
          <a:xfrm rot="572937">
            <a:off x="8267979" y="270099"/>
            <a:ext cx="765415" cy="1041102"/>
          </a:xfrm>
          <a:prstGeom prst="rect">
            <a:avLst/>
          </a:prstGeom>
          <a:noFill/>
          <a:ln>
            <a:noFill/>
          </a:ln>
        </p:spPr>
      </p:pic>
      <p:sp>
        <p:nvSpPr>
          <p:cNvPr id="595" name="Google Shape;595;g365ab73c13e_0_345" descr="Block based code for a micro:bit. The every 60,000 ms block contains an if logging then block. The if logging then block contains the show icon heart block, the log data block and the clear screen block. The log data block has a column named &quot;temperature&quot; with the value set with a temperature block from the Input section. It also has a column named &quot;light&quot; with the value set with a light level block from the Input section. "/>
          <p:cNvSpPr/>
          <p:nvPr/>
        </p:nvSpPr>
        <p:spPr>
          <a:xfrm>
            <a:off x="694500" y="1656525"/>
            <a:ext cx="8822700" cy="42972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0" rIns="91425" bIns="91425" anchor="ctr" anchorCtr="0">
            <a:noAutofit/>
          </a:bodyPr>
          <a:lstStyle/>
          <a:p>
            <a:pPr marL="0" marR="4629599" lvl="0" indent="0" algn="l" rtl="0">
              <a:lnSpc>
                <a:spcPct val="90000"/>
              </a:lnSpc>
              <a:spcBef>
                <a:spcPts val="0"/>
              </a:spcBef>
              <a:spcAft>
                <a:spcPts val="0"/>
              </a:spcAft>
              <a:buClr>
                <a:schemeClr val="dk1"/>
              </a:buClr>
              <a:buSzPts val="1800"/>
              <a:buFont typeface="Arial"/>
              <a:buNone/>
            </a:pPr>
            <a:endParaRPr sz="1800">
              <a:solidFill>
                <a:schemeClr val="dk1"/>
              </a:solidFill>
              <a:latin typeface="Helvetica Neue"/>
              <a:ea typeface="Helvetica Neue"/>
              <a:cs typeface="Helvetica Neue"/>
              <a:sym typeface="Helvetica Neue"/>
            </a:endParaRPr>
          </a:p>
          <a:p>
            <a:pPr marL="0" marR="4710041" lvl="0" indent="0" algn="l" rtl="0">
              <a:lnSpc>
                <a:spcPct val="110000"/>
              </a:lnSpc>
              <a:spcBef>
                <a:spcPts val="1000"/>
              </a:spcBef>
              <a:spcAft>
                <a:spcPts val="0"/>
              </a:spcAft>
              <a:buClr>
                <a:schemeClr val="dk1"/>
              </a:buClr>
              <a:buSzPts val="1800"/>
              <a:buFont typeface="Arial"/>
              <a:buNone/>
            </a:pPr>
            <a:r>
              <a:rPr lang="en-GB" sz="1800">
                <a:solidFill>
                  <a:schemeClr val="dk1"/>
                </a:solidFill>
                <a:latin typeface="Helvetica Neue"/>
                <a:ea typeface="Helvetica Neue"/>
                <a:cs typeface="Helvetica Neue"/>
                <a:sym typeface="Helvetica Neue"/>
              </a:rPr>
              <a:t>This program uses an infinite loop, the ‘every 60,000 ms’ block, that checks </a:t>
            </a:r>
            <a:r>
              <a:rPr lang="en-GB" sz="180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18"/>
                  </a:ext>
                </a:extLst>
              </a:rPr>
              <a:t>if</a:t>
            </a:r>
            <a:r>
              <a:rPr lang="en-GB" sz="1800">
                <a:solidFill>
                  <a:schemeClr val="dk1"/>
                </a:solidFill>
                <a:latin typeface="Helvetica Neue"/>
                <a:ea typeface="Helvetica Neue"/>
                <a:cs typeface="Helvetica Neue"/>
                <a:sym typeface="Helvetica Neue"/>
              </a:rPr>
              <a:t> the micro:bit is logging data every minute. </a:t>
            </a:r>
            <a:endParaRPr sz="1800">
              <a:solidFill>
                <a:schemeClr val="dk1"/>
              </a:solidFill>
              <a:latin typeface="Helvetica Neue"/>
              <a:ea typeface="Helvetica Neue"/>
              <a:cs typeface="Helvetica Neue"/>
              <a:sym typeface="Helvetica Neue"/>
            </a:endParaRPr>
          </a:p>
          <a:p>
            <a:pPr marL="0" marR="4629599" lvl="0" indent="0" algn="l" rtl="0">
              <a:lnSpc>
                <a:spcPct val="110000"/>
              </a:lnSpc>
              <a:spcBef>
                <a:spcPts val="1000"/>
              </a:spcBef>
              <a:spcAft>
                <a:spcPts val="0"/>
              </a:spcAft>
              <a:buClr>
                <a:srgbClr val="000000"/>
              </a:buClr>
              <a:buSzPts val="1600"/>
              <a:buFont typeface="Arial"/>
              <a:buNone/>
            </a:pPr>
            <a:r>
              <a:rPr lang="en-GB" sz="1800">
                <a:solidFill>
                  <a:schemeClr val="dk1"/>
                </a:solidFill>
                <a:latin typeface="Helvetica Neue"/>
                <a:ea typeface="Helvetica Neue"/>
                <a:cs typeface="Helvetica Neue"/>
                <a:sym typeface="Helvetica Neue"/>
              </a:rPr>
              <a:t>If the micro:bit is logging, it shows a heart on its LED display, records (logs) the temperature and light level data in the appropriate column, and then clears the display </a:t>
            </a:r>
            <a:r>
              <a:rPr lang="en-GB" sz="180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19"/>
                  </a:ext>
                </a:extLst>
              </a:rPr>
              <a:t>to signal that data logging</a:t>
            </a:r>
            <a:r>
              <a:rPr lang="en-GB" sz="1800">
                <a:solidFill>
                  <a:schemeClr val="dk1"/>
                </a:solidFill>
                <a:latin typeface="Helvetica Neue"/>
                <a:ea typeface="Helvetica Neue"/>
                <a:cs typeface="Helvetica Neue"/>
                <a:sym typeface="Helvetica Neue"/>
              </a:rPr>
              <a:t> is complete every minute. </a:t>
            </a:r>
            <a:endParaRPr sz="1300" b="0" i="0" u="none" strike="noStrike" cap="none">
              <a:solidFill>
                <a:schemeClr val="dk1"/>
              </a:solidFill>
              <a:latin typeface="Helvetica Neue"/>
              <a:ea typeface="Helvetica Neue"/>
              <a:cs typeface="Helvetica Neue"/>
              <a:sym typeface="Helvetica Neue"/>
            </a:endParaRPr>
          </a:p>
          <a:p>
            <a:pPr marL="457200" marR="0" lvl="0" indent="0" algn="l" rtl="0">
              <a:lnSpc>
                <a:spcPct val="160000"/>
              </a:lnSpc>
              <a:spcBef>
                <a:spcPts val="1000"/>
              </a:spcBef>
              <a:spcAft>
                <a:spcPts val="0"/>
              </a:spcAft>
              <a:buNone/>
            </a:pPr>
            <a:endParaRPr sz="1300" b="0" i="0" u="none" strike="noStrike" cap="none">
              <a:solidFill>
                <a:srgbClr val="000000"/>
              </a:solidFill>
              <a:latin typeface="Helvetica Neue"/>
              <a:ea typeface="Helvetica Neue"/>
              <a:cs typeface="Helvetica Neue"/>
              <a:sym typeface="Helvetica Neue"/>
            </a:endParaRPr>
          </a:p>
        </p:txBody>
      </p:sp>
      <p:pic>
        <p:nvPicPr>
          <p:cNvPr id="596" name="Google Shape;596;g365ab73c13e_0_345" descr="An every 60,000 ms block, which contains an if logging then block. The if logging then block contains a show icon heart block, a log data block and a clear screen block. The log data block has the column heading &quot;temperature&quot; and its value is given from the temperature block measured in Celsius from the Input section and then converted to Fahrenheit using the convertCtoF function. The log data block has the column heading &quot;light&quot; and its value is given from the light level block from the Input section. " title="microbit-screenshot (88).png"/>
          <p:cNvPicPr preferRelativeResize="0"/>
          <p:nvPr/>
        </p:nvPicPr>
        <p:blipFill rotWithShape="1">
          <a:blip r:embed="rId4">
            <a:alphaModFix/>
          </a:blip>
          <a:srcRect t="39814" r="31977" b="18517"/>
          <a:stretch/>
        </p:blipFill>
        <p:spPr>
          <a:xfrm>
            <a:off x="4617075" y="2312875"/>
            <a:ext cx="4793626" cy="2857499"/>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600"/>
        <p:cNvGrpSpPr/>
        <p:nvPr/>
      </p:nvGrpSpPr>
      <p:grpSpPr>
        <a:xfrm>
          <a:off x="0" y="0"/>
          <a:ext cx="0" cy="0"/>
          <a:chOff x="0" y="0"/>
          <a:chExt cx="0" cy="0"/>
        </a:xfrm>
      </p:grpSpPr>
      <p:sp>
        <p:nvSpPr>
          <p:cNvPr id="601" name="Google Shape;601;g37cbe48185e_0_117"/>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CD0364"/>
                </a:solidFill>
              </a:rPr>
              <a:t>Spicy 🌶️🌶️🌶️ Code D</a:t>
            </a:r>
            <a:r>
              <a:rPr lang="en-GB" sz="2600">
                <a:solidFill>
                  <a:srgbClr val="CD036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20"/>
                  </a:ext>
                </a:extLst>
              </a:rPr>
              <a:t>etails</a:t>
            </a:r>
            <a:r>
              <a:rPr lang="en-GB" sz="2600">
                <a:solidFill>
                  <a:srgbClr val="CD0364"/>
                </a:solidFill>
              </a:rPr>
              <a:t> 3</a:t>
            </a:r>
            <a:endParaRPr sz="2600">
              <a:solidFill>
                <a:srgbClr val="6C4BC1"/>
              </a:solidFill>
            </a:endParaRPr>
          </a:p>
        </p:txBody>
      </p:sp>
      <p:sp>
        <p:nvSpPr>
          <p:cNvPr id="602" name="Google Shape;602;g37cbe48185e_0_117"/>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46</a:t>
            </a:fld>
            <a:endParaRPr/>
          </a:p>
        </p:txBody>
      </p:sp>
      <p:sp>
        <p:nvSpPr>
          <p:cNvPr id="603" name="Google Shape;603;g37cbe48185e_0_117"/>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Medium</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Spicy</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sz="1150" b="0" i="0" u="none" strike="noStrike" cap="none">
              <a:solidFill>
                <a:srgbClr val="888888"/>
              </a:solidFill>
              <a:latin typeface="Helvetica Neue"/>
              <a:ea typeface="Helvetica Neue"/>
              <a:cs typeface="Helvetica Neue"/>
              <a:sym typeface="Helvetica Neue"/>
            </a:endParaRPr>
          </a:p>
        </p:txBody>
      </p:sp>
      <p:pic>
        <p:nvPicPr>
          <p:cNvPr id="604" name="Google Shape;604;g37cbe48185e_0_117" descr="decorative" title="Inspired_green@4x-100 (1).jpg"/>
          <p:cNvPicPr preferRelativeResize="0"/>
          <p:nvPr/>
        </p:nvPicPr>
        <p:blipFill rotWithShape="1">
          <a:blip r:embed="rId3">
            <a:alphaModFix/>
          </a:blip>
          <a:srcRect/>
          <a:stretch/>
        </p:blipFill>
        <p:spPr>
          <a:xfrm rot="572950">
            <a:off x="8032469" y="278544"/>
            <a:ext cx="657208" cy="893935"/>
          </a:xfrm>
          <a:prstGeom prst="rect">
            <a:avLst/>
          </a:prstGeom>
          <a:noFill/>
          <a:ln>
            <a:noFill/>
          </a:ln>
        </p:spPr>
      </p:pic>
      <p:sp>
        <p:nvSpPr>
          <p:cNvPr id="605" name="Google Shape;605;g37cbe48185e_0_117" descr="Block based code for a micro:bit. The every 60,000 ms block contains an if logging then block. The if logging then block contains the show icon heart block, the log data block and the clear screen block. The log data block has a column named &quot;temperature&quot; with the value set with a temperature block from the Input section. It also has a column named &quot;light&quot; with the value set with a light level block from the Input section. "/>
          <p:cNvSpPr/>
          <p:nvPr/>
        </p:nvSpPr>
        <p:spPr>
          <a:xfrm>
            <a:off x="694500" y="1308100"/>
            <a:ext cx="8822700" cy="49038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0" rIns="91425" bIns="91425" anchor="ctr" anchorCtr="0">
            <a:noAutofit/>
          </a:bodyPr>
          <a:lstStyle/>
          <a:p>
            <a:pPr marL="0" marR="3653400" lvl="0" indent="0" algn="l" rtl="0">
              <a:lnSpc>
                <a:spcPct val="90000"/>
              </a:lnSpc>
              <a:spcBef>
                <a:spcPts val="0"/>
              </a:spcBef>
              <a:spcAft>
                <a:spcPts val="0"/>
              </a:spcAft>
              <a:buClr>
                <a:srgbClr val="000000"/>
              </a:buClr>
              <a:buSzPts val="1600"/>
              <a:buFont typeface="Arial"/>
              <a:buNone/>
            </a:pPr>
            <a:r>
              <a:rPr lang="en-GB" sz="1800">
                <a:solidFill>
                  <a:schemeClr val="dk1"/>
                </a:solidFill>
                <a:latin typeface="Helvetica Neue"/>
                <a:ea typeface="Helvetica Neue"/>
                <a:cs typeface="Helvetica Neue"/>
                <a:sym typeface="Helvetica Neue"/>
              </a:rPr>
              <a:t>The micro:bit's temperature sensor measures in Celsius.</a:t>
            </a:r>
            <a:endParaRPr sz="1800">
              <a:solidFill>
                <a:schemeClr val="dk1"/>
              </a:solidFill>
              <a:latin typeface="Helvetica Neue"/>
              <a:ea typeface="Helvetica Neue"/>
              <a:cs typeface="Helvetica Neue"/>
              <a:sym typeface="Helvetica Neue"/>
            </a:endParaRPr>
          </a:p>
          <a:p>
            <a:pPr marL="0" marR="3653400" lvl="0" indent="0" algn="l" rtl="0">
              <a:lnSpc>
                <a:spcPct val="90000"/>
              </a:lnSpc>
              <a:spcBef>
                <a:spcPts val="1000"/>
              </a:spcBef>
              <a:spcAft>
                <a:spcPts val="0"/>
              </a:spcAft>
              <a:buClr>
                <a:srgbClr val="000000"/>
              </a:buClr>
              <a:buSzPts val="1600"/>
              <a:buFont typeface="Arial"/>
              <a:buNone/>
            </a:pPr>
            <a:r>
              <a:rPr lang="en-GB" sz="1800">
                <a:solidFill>
                  <a:schemeClr val="dk1"/>
                </a:solidFill>
                <a:latin typeface="Helvetica Neue"/>
                <a:ea typeface="Helvetica Neue"/>
                <a:cs typeface="Helvetica Neue"/>
                <a:sym typeface="Helvetica Neue"/>
              </a:rPr>
              <a:t>The ‘convertCtoF function’ converts the temperature from Celsius to Fahrenheit by multiplying it by 1.8 and adding 32. Using a function to convert the temperature allows you to re-use the conversion code every time data is logged.</a:t>
            </a:r>
            <a:endParaRPr sz="1800">
              <a:solidFill>
                <a:schemeClr val="dk1"/>
              </a:solidFill>
              <a:latin typeface="Helvetica Neue"/>
              <a:ea typeface="Helvetica Neue"/>
              <a:cs typeface="Helvetica Neue"/>
              <a:sym typeface="Helvetica Neue"/>
            </a:endParaRPr>
          </a:p>
          <a:p>
            <a:pPr marL="0" marR="3653400" lvl="0" indent="0" algn="l" rtl="0">
              <a:lnSpc>
                <a:spcPct val="90000"/>
              </a:lnSpc>
              <a:spcBef>
                <a:spcPts val="1000"/>
              </a:spcBef>
              <a:spcAft>
                <a:spcPts val="1000"/>
              </a:spcAft>
              <a:buClr>
                <a:srgbClr val="000000"/>
              </a:buClr>
              <a:buSzPts val="1600"/>
              <a:buFont typeface="Arial"/>
              <a:buNone/>
            </a:pPr>
            <a:r>
              <a:rPr lang="en-GB" sz="1800">
                <a:solidFill>
                  <a:schemeClr val="dk1"/>
                </a:solidFill>
                <a:latin typeface="Helvetica Neue"/>
                <a:ea typeface="Helvetica Neue"/>
                <a:cs typeface="Helvetica Neue"/>
                <a:sym typeface="Helvetica Neue"/>
              </a:rPr>
              <a:t>The function is used with the ‘call convertCtoF “temperature (℃)” ‘ block found within the infinite loop block of code.</a:t>
            </a:r>
            <a:endParaRPr sz="1800" b="0" i="0" u="none" strike="noStrike" cap="none">
              <a:solidFill>
                <a:srgbClr val="000000"/>
              </a:solidFill>
              <a:latin typeface="Helvetica Neue"/>
              <a:ea typeface="Helvetica Neue"/>
              <a:cs typeface="Helvetica Neue"/>
              <a:sym typeface="Helvetica Neue"/>
            </a:endParaRPr>
          </a:p>
        </p:txBody>
      </p:sp>
      <p:pic>
        <p:nvPicPr>
          <p:cNvPr id="606" name="Google Shape;606;g37cbe48185e_0_117" descr="An every 60,000 ms block, which contains an if logging then block. The if logging then block contains a show icon heart block, a log data block and a clear screen block. The log data block has the column heading &quot;temperature&quot; and its value is given from the temperature block measured in Celsius from the Input section and then converted to Fahrenheit using the convertCtoF function. The log data block has the column heading &quot;light&quot; and its value is given from the light level block from the Input section. " title="microbit-screenshot (88).png"/>
          <p:cNvPicPr preferRelativeResize="0"/>
          <p:nvPr/>
        </p:nvPicPr>
        <p:blipFill rotWithShape="1">
          <a:blip r:embed="rId4">
            <a:alphaModFix/>
          </a:blip>
          <a:srcRect t="83201" r="61713" b="-2408"/>
          <a:stretch/>
        </p:blipFill>
        <p:spPr>
          <a:xfrm>
            <a:off x="5662496" y="1794950"/>
            <a:ext cx="3164006" cy="1544575"/>
          </a:xfrm>
          <a:prstGeom prst="rect">
            <a:avLst/>
          </a:prstGeom>
          <a:noFill/>
          <a:ln>
            <a:noFill/>
          </a:ln>
        </p:spPr>
      </p:pic>
      <p:pic>
        <p:nvPicPr>
          <p:cNvPr id="607" name="Google Shape;607;g37cbe48185e_0_117" descr="An every 60,000 ms block, which contains an if logging then block. The if logging then block contains a show icon heart block, a log data block and a clear screen block. The log data block has the column heading &quot;temperature&quot; and its value is given from the temperature block measured in Celsius from the Input section and then converted to Fahrenheit using the convertCtoF function. The log data block has the column heading &quot;light&quot; and its value is given from the light level block from the Input section. " title="microbit-screenshot (88).png"/>
          <p:cNvPicPr preferRelativeResize="0"/>
          <p:nvPr/>
        </p:nvPicPr>
        <p:blipFill rotWithShape="1">
          <a:blip r:embed="rId4">
            <a:alphaModFix/>
          </a:blip>
          <a:srcRect t="39814" r="31977" b="18517"/>
          <a:stretch/>
        </p:blipFill>
        <p:spPr>
          <a:xfrm>
            <a:off x="5723834" y="3767000"/>
            <a:ext cx="3501292" cy="2087124"/>
          </a:xfrm>
          <a:prstGeom prst="rect">
            <a:avLst/>
          </a:prstGeom>
          <a:noFill/>
          <a:ln>
            <a:noFill/>
          </a:ln>
        </p:spPr>
      </p:pic>
      <p:cxnSp>
        <p:nvCxnSpPr>
          <p:cNvPr id="608" name="Google Shape;608;g37cbe48185e_0_117"/>
          <p:cNvCxnSpPr/>
          <p:nvPr/>
        </p:nvCxnSpPr>
        <p:spPr>
          <a:xfrm>
            <a:off x="8120975" y="2998100"/>
            <a:ext cx="349800" cy="1434300"/>
          </a:xfrm>
          <a:prstGeom prst="straightConnector1">
            <a:avLst/>
          </a:prstGeom>
          <a:noFill/>
          <a:ln w="28575" cap="flat" cmpd="sng">
            <a:solidFill>
              <a:srgbClr val="CD0364"/>
            </a:solidFill>
            <a:prstDash val="solid"/>
            <a:round/>
            <a:headEnd type="triangle" w="med" len="med"/>
            <a:tailEnd type="triangle" w="med" len="med"/>
          </a:ln>
        </p:spPr>
      </p:cxn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612"/>
        <p:cNvGrpSpPr/>
        <p:nvPr/>
      </p:nvGrpSpPr>
      <p:grpSpPr>
        <a:xfrm>
          <a:off x="0" y="0"/>
          <a:ext cx="0" cy="0"/>
          <a:chOff x="0" y="0"/>
          <a:chExt cx="0" cy="0"/>
        </a:xfrm>
      </p:grpSpPr>
      <p:sp>
        <p:nvSpPr>
          <p:cNvPr id="613" name="Google Shape;613;g370dcc4bf15_0_51"/>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A000"/>
              </a:buClr>
              <a:buSzPts val="2600"/>
              <a:buFont typeface="Arial"/>
              <a:buNone/>
            </a:pPr>
            <a:r>
              <a:rPr lang="en-GB" sz="2600">
                <a:solidFill>
                  <a:srgbClr val="CD0364"/>
                </a:solidFill>
              </a:rPr>
              <a:t>Spicy 🌶️🌶️🌶️ Code D</a:t>
            </a:r>
            <a:r>
              <a:rPr lang="en-GB" sz="2600">
                <a:solidFill>
                  <a:srgbClr val="CD0364"/>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21"/>
                  </a:ext>
                </a:extLst>
              </a:rPr>
              <a:t>etails</a:t>
            </a:r>
            <a:r>
              <a:rPr lang="en-GB" sz="2600">
                <a:solidFill>
                  <a:srgbClr val="CD0364"/>
                </a:solidFill>
              </a:rPr>
              <a:t> 4</a:t>
            </a:r>
            <a:endParaRPr sz="2600">
              <a:solidFill>
                <a:srgbClr val="6C4BC1"/>
              </a:solidFill>
            </a:endParaRPr>
          </a:p>
        </p:txBody>
      </p:sp>
      <p:sp>
        <p:nvSpPr>
          <p:cNvPr id="614" name="Google Shape;614;g370dcc4bf15_0_5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47</a:t>
            </a:fld>
            <a:endParaRPr/>
          </a:p>
        </p:txBody>
      </p:sp>
      <p:sp>
        <p:nvSpPr>
          <p:cNvPr id="615" name="Google Shape;615;g370dcc4bf15_0_51"/>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0" i="0" u="none" strike="noStrike" cap="none">
                <a:solidFill>
                  <a:srgbClr val="888888"/>
                </a:solidFill>
                <a:latin typeface="Helvetica Neue"/>
                <a:ea typeface="Helvetica Neue"/>
                <a:cs typeface="Helvetica Neue"/>
                <a:sym typeface="Helvetica Neue"/>
              </a:rPr>
              <a:t>Mild</a:t>
            </a:r>
            <a:r>
              <a:rPr lang="en-GB" sz="1150" b="1" i="0" u="none" strike="noStrike" cap="none">
                <a:solidFill>
                  <a:srgbClr val="2A92D6"/>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Medium</a:t>
            </a:r>
            <a:r>
              <a:rPr lang="en-GB" sz="1150" b="1" i="0" u="none" strike="noStrike" cap="none">
                <a:solidFill>
                  <a:srgbClr val="6C4BC1"/>
                </a:solidFill>
                <a:latin typeface="Helvetica Neue"/>
                <a:ea typeface="Helvetica Neue"/>
                <a:cs typeface="Helvetica Neue"/>
                <a:sym typeface="Helvetica Neue"/>
              </a:rPr>
              <a:t> </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CD0364"/>
                </a:solidFill>
                <a:latin typeface="Helvetica Neue"/>
                <a:ea typeface="Helvetica Neue"/>
                <a:cs typeface="Helvetica Neue"/>
                <a:sym typeface="Helvetica Neue"/>
              </a:rPr>
              <a:t>Spicy</a:t>
            </a:r>
            <a:r>
              <a:rPr lang="en-GB" sz="1150" b="0" i="0" u="none" strike="noStrike" cap="none">
                <a:solidFill>
                  <a:srgbClr val="888888"/>
                </a:solidFill>
                <a:latin typeface="Helvetica Neue"/>
                <a:ea typeface="Helvetica Neue"/>
                <a:cs typeface="Helvetica Neue"/>
                <a:sym typeface="Helvetica Neue"/>
              </a:rPr>
              <a:t> </a:t>
            </a:r>
            <a:r>
              <a:rPr lang="en-GB" sz="1150" b="1" i="0" u="none" strike="noStrike" cap="none">
                <a:solidFill>
                  <a:srgbClr val="2A92D6"/>
                </a:solidFill>
                <a:latin typeface="Helvetica Neue"/>
                <a:ea typeface="Helvetica Neue"/>
                <a:cs typeface="Helvetica Neue"/>
                <a:sym typeface="Helvetica Neue"/>
              </a:rPr>
              <a:t>🌶️🌶️🌶️</a:t>
            </a:r>
            <a:endParaRPr sz="1150" b="0" i="0" u="none" strike="noStrike" cap="none">
              <a:solidFill>
                <a:srgbClr val="888888"/>
              </a:solidFill>
              <a:latin typeface="Helvetica Neue"/>
              <a:ea typeface="Helvetica Neue"/>
              <a:cs typeface="Helvetica Neue"/>
              <a:sym typeface="Helvetica Neue"/>
            </a:endParaRPr>
          </a:p>
        </p:txBody>
      </p:sp>
      <p:pic>
        <p:nvPicPr>
          <p:cNvPr id="616" name="Google Shape;616;g370dcc4bf15_0_51" descr="decorative" title="Inspired_green@4x-100 (1).jpg"/>
          <p:cNvPicPr preferRelativeResize="0"/>
          <p:nvPr/>
        </p:nvPicPr>
        <p:blipFill rotWithShape="1">
          <a:blip r:embed="rId3">
            <a:alphaModFix/>
          </a:blip>
          <a:srcRect/>
          <a:stretch/>
        </p:blipFill>
        <p:spPr>
          <a:xfrm rot="572939">
            <a:off x="8585765" y="305835"/>
            <a:ext cx="752294" cy="1023256"/>
          </a:xfrm>
          <a:prstGeom prst="rect">
            <a:avLst/>
          </a:prstGeom>
          <a:noFill/>
          <a:ln>
            <a:noFill/>
          </a:ln>
        </p:spPr>
      </p:pic>
      <p:sp>
        <p:nvSpPr>
          <p:cNvPr id="617" name="Google Shape;617;g370dcc4bf15_0_51"/>
          <p:cNvSpPr/>
          <p:nvPr/>
        </p:nvSpPr>
        <p:spPr>
          <a:xfrm>
            <a:off x="3981750" y="1447875"/>
            <a:ext cx="5345100" cy="48450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1300"/>
              </a:spcBef>
              <a:spcAft>
                <a:spcPts val="0"/>
              </a:spcAft>
              <a:buClr>
                <a:srgbClr val="000000"/>
              </a:buClr>
              <a:buSzPts val="1600"/>
              <a:buFont typeface="Arial"/>
              <a:buNone/>
            </a:pPr>
            <a:r>
              <a:rPr lang="en-GB" sz="1650">
                <a:solidFill>
                  <a:schemeClr val="dk1"/>
                </a:solidFill>
                <a:latin typeface="Helvetica Neue"/>
                <a:ea typeface="Helvetica Neue"/>
                <a:cs typeface="Helvetica Neue"/>
                <a:sym typeface="Helvetica Neue"/>
              </a:rPr>
              <a:t>Pressing buttons A + B together will delete all data in the log. The LED displays a skull icon to </a:t>
            </a:r>
            <a:r>
              <a:rPr lang="en-GB" sz="16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22"/>
                  </a:ext>
                </a:extLst>
              </a:rPr>
              <a:t>signal</a:t>
            </a:r>
            <a:r>
              <a:rPr lang="en-GB" sz="1650">
                <a:solidFill>
                  <a:schemeClr val="dk1"/>
                </a:solidFill>
                <a:latin typeface="Helvetica Neue"/>
                <a:ea typeface="Helvetica Neue"/>
                <a:cs typeface="Helvetica Neue"/>
                <a:sym typeface="Helvetica Neue"/>
              </a:rPr>
              <a:t> that data is erased, the ‘delete log’ block erases all data, and the data collection categories are assigned “temperature” and “light” so the micro:bit is ready to collect data the next time button A is pressed.</a:t>
            </a:r>
            <a:endParaRPr sz="1400" b="0" i="0" u="none" strike="noStrike" cap="none">
              <a:solidFill>
                <a:srgbClr val="000000"/>
              </a:solidFill>
              <a:latin typeface="Helvetica Neue"/>
              <a:ea typeface="Helvetica Neue"/>
              <a:cs typeface="Helvetica Neue"/>
              <a:sym typeface="Helvetica Neue"/>
            </a:endParaRPr>
          </a:p>
        </p:txBody>
      </p:sp>
      <p:sp>
        <p:nvSpPr>
          <p:cNvPr id="618" name="Google Shape;618;g370dcc4bf15_0_51"/>
          <p:cNvSpPr/>
          <p:nvPr/>
        </p:nvSpPr>
        <p:spPr>
          <a:xfrm>
            <a:off x="743525" y="1447900"/>
            <a:ext cx="2944800" cy="4845000"/>
          </a:xfrm>
          <a:prstGeom prst="roundRect">
            <a:avLst>
              <a:gd name="adj" fmla="val 16667"/>
            </a:avLst>
          </a:prstGeom>
          <a:noFill/>
          <a:ln w="19050" cap="flat" cmpd="sng">
            <a:solidFill>
              <a:srgbClr val="CD0364"/>
            </a:solidFill>
            <a:prstDash val="solid"/>
            <a:round/>
            <a:headEnd type="none" w="sm" len="sm"/>
            <a:tailEnd type="none" w="sm" len="sm"/>
          </a:ln>
        </p:spPr>
        <p:txBody>
          <a:bodyPr spcFirstLastPara="1" wrap="square" lIns="91425" tIns="91425" rIns="91425" bIns="91425" anchor="b" anchorCtr="0">
            <a:noAutofit/>
          </a:bodyPr>
          <a:lstStyle/>
          <a:p>
            <a:pPr marL="0" marR="0" lvl="0" indent="0" algn="l" rtl="0">
              <a:lnSpc>
                <a:spcPct val="110000"/>
              </a:lnSpc>
              <a:spcBef>
                <a:spcPts val="0"/>
              </a:spcBef>
              <a:spcAft>
                <a:spcPts val="1000"/>
              </a:spcAft>
              <a:buClr>
                <a:srgbClr val="000000"/>
              </a:buClr>
              <a:buSzPts val="1600"/>
              <a:buFont typeface="Arial"/>
              <a:buNone/>
            </a:pPr>
            <a:r>
              <a:rPr lang="en-GB" sz="1650">
                <a:solidFill>
                  <a:schemeClr val="dk1"/>
                </a:solidFill>
                <a:latin typeface="Helvetica Neue"/>
                <a:ea typeface="Helvetica Neue"/>
                <a:cs typeface="Helvetica Neue"/>
                <a:sym typeface="Helvetica Neue"/>
              </a:rPr>
              <a:t>While unlikely, it is possible for the log to be full. When this happens, the variable “logging” is set to false and the full LED display lights up to </a:t>
            </a:r>
            <a:r>
              <a:rPr lang="en-GB" sz="16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23"/>
                  </a:ext>
                </a:extLst>
              </a:rPr>
              <a:t>signal</a:t>
            </a:r>
            <a:r>
              <a:rPr lang="en-GB" sz="1650">
                <a:solidFill>
                  <a:schemeClr val="dk1"/>
                </a:solidFill>
                <a:latin typeface="Helvetica Neue"/>
                <a:ea typeface="Helvetica Neue"/>
                <a:cs typeface="Helvetica Neue"/>
                <a:sym typeface="Helvetica Neue"/>
              </a:rPr>
              <a:t> that the log is full.</a:t>
            </a:r>
            <a:endParaRPr sz="1650" b="0" i="0" u="none" strike="noStrike" cap="none">
              <a:solidFill>
                <a:srgbClr val="000000"/>
              </a:solidFill>
              <a:latin typeface="Helvetica Neue"/>
              <a:ea typeface="Helvetica Neue"/>
              <a:cs typeface="Helvetica Neue"/>
              <a:sym typeface="Helvetica Neue"/>
            </a:endParaRPr>
          </a:p>
        </p:txBody>
      </p:sp>
      <p:pic>
        <p:nvPicPr>
          <p:cNvPr id="619" name="Google Shape;619;g370dcc4bf15_0_51" descr="Block based code for a micro:bit to set logging to false and light up all the LEDs on the display if the log is full. &#10;The on log full block contains a set logging to false block and a show LEDs block with all the LEDs highlighted. " title="microbit-screenshot (86).png"/>
          <p:cNvPicPr preferRelativeResize="0"/>
          <p:nvPr/>
        </p:nvPicPr>
        <p:blipFill rotWithShape="1">
          <a:blip r:embed="rId4">
            <a:alphaModFix/>
          </a:blip>
          <a:srcRect l="68164" t="48573" b="6633"/>
          <a:stretch/>
        </p:blipFill>
        <p:spPr>
          <a:xfrm>
            <a:off x="1222313" y="1606975"/>
            <a:ext cx="2136325" cy="2333575"/>
          </a:xfrm>
          <a:prstGeom prst="rect">
            <a:avLst/>
          </a:prstGeom>
          <a:noFill/>
          <a:ln>
            <a:noFill/>
          </a:ln>
        </p:spPr>
      </p:pic>
      <p:pic>
        <p:nvPicPr>
          <p:cNvPr id="620" name="Google Shape;620;g370dcc4bf15_0_51" descr="An on button A+B pressed block, containing a show icon skull block, a delete log block and a set columns &quot;temperature&quot; and &quot;light&quot; block. " title="microbit-screenshot (86).png"/>
          <p:cNvPicPr preferRelativeResize="0"/>
          <p:nvPr/>
        </p:nvPicPr>
        <p:blipFill rotWithShape="1">
          <a:blip r:embed="rId4">
            <a:alphaModFix/>
          </a:blip>
          <a:srcRect l="68165" t="-2006" r="2259" b="60382"/>
          <a:stretch/>
        </p:blipFill>
        <p:spPr>
          <a:xfrm>
            <a:off x="5539800" y="1556000"/>
            <a:ext cx="2229002" cy="2435526"/>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624"/>
        <p:cNvGrpSpPr/>
        <p:nvPr/>
      </p:nvGrpSpPr>
      <p:grpSpPr>
        <a:xfrm>
          <a:off x="0" y="0"/>
          <a:ext cx="0" cy="0"/>
          <a:chOff x="0" y="0"/>
          <a:chExt cx="0" cy="0"/>
        </a:xfrm>
      </p:grpSpPr>
      <p:sp>
        <p:nvSpPr>
          <p:cNvPr id="625" name="Google Shape;625;g365ab73c13e_0_420"/>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p>
            <a:pPr marL="0" lvl="0" indent="0" algn="ctr" rtl="0">
              <a:lnSpc>
                <a:spcPct val="110000"/>
              </a:lnSpc>
              <a:spcBef>
                <a:spcPts val="0"/>
              </a:spcBef>
              <a:spcAft>
                <a:spcPts val="0"/>
              </a:spcAft>
              <a:buSzPts val="4999"/>
              <a:buNone/>
            </a:pPr>
            <a:r>
              <a:rPr lang="en-GB"/>
              <a:t>Extension Ideas</a:t>
            </a:r>
            <a:endParaRPr/>
          </a:p>
        </p:txBody>
      </p:sp>
      <p:sp>
        <p:nvSpPr>
          <p:cNvPr id="626" name="Google Shape;626;g365ab73c13e_0_420"/>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48</a:t>
            </a:fld>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630"/>
        <p:cNvGrpSpPr/>
        <p:nvPr/>
      </p:nvGrpSpPr>
      <p:grpSpPr>
        <a:xfrm>
          <a:off x="0" y="0"/>
          <a:ext cx="0" cy="0"/>
          <a:chOff x="0" y="0"/>
          <a:chExt cx="0" cy="0"/>
        </a:xfrm>
      </p:grpSpPr>
      <p:sp>
        <p:nvSpPr>
          <p:cNvPr id="631" name="Google Shape;631;g35fa30c4f18_0_51"/>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00A000"/>
                </a:solidFill>
              </a:rPr>
              <a:t>Environment Data Logger</a:t>
            </a:r>
            <a:r>
              <a:rPr lang="en-GB" sz="2600">
                <a:solidFill>
                  <a:srgbClr val="00A000"/>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24"/>
                  </a:ext>
                </a:extLst>
              </a:rPr>
              <a:t> </a:t>
            </a:r>
            <a:r>
              <a:rPr lang="en-GB" sz="2600">
                <a:solidFill>
                  <a:srgbClr val="00A000"/>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25"/>
                  </a:ext>
                </a:extLst>
              </a:rPr>
              <a:t>Extensions</a:t>
            </a:r>
            <a:endParaRPr sz="2600">
              <a:solidFill>
                <a:srgbClr val="00A000"/>
              </a:solidFill>
            </a:endParaRPr>
          </a:p>
        </p:txBody>
      </p:sp>
      <p:sp>
        <p:nvSpPr>
          <p:cNvPr id="632" name="Google Shape;632;g35fa30c4f18_0_5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49</a:t>
            </a:fld>
            <a:endParaRPr/>
          </a:p>
        </p:txBody>
      </p:sp>
      <p:sp>
        <p:nvSpPr>
          <p:cNvPr id="633" name="Google Shape;633;g35fa30c4f18_0_51"/>
          <p:cNvSpPr txBox="1">
            <a:spLocks noGrp="1"/>
          </p:cNvSpPr>
          <p:nvPr>
            <p:ph type="body" idx="1"/>
          </p:nvPr>
        </p:nvSpPr>
        <p:spPr>
          <a:xfrm>
            <a:off x="681020" y="1386200"/>
            <a:ext cx="8544000" cy="4609500"/>
          </a:xfrm>
          <a:prstGeom prst="rect">
            <a:avLst/>
          </a:prstGeom>
          <a:noFill/>
          <a:ln>
            <a:noFill/>
          </a:ln>
        </p:spPr>
        <p:txBody>
          <a:bodyPr spcFirstLastPara="1" wrap="square" lIns="91425" tIns="45700" rIns="91425" bIns="45700" anchor="t" anchorCtr="0">
            <a:normAutofit/>
          </a:bodyPr>
          <a:lstStyle/>
          <a:p>
            <a:pPr marL="457200" lvl="0" indent="-342900" algn="l" rtl="0">
              <a:lnSpc>
                <a:spcPct val="150000"/>
              </a:lnSpc>
              <a:spcBef>
                <a:spcPts val="1500"/>
              </a:spcBef>
              <a:spcAft>
                <a:spcPts val="0"/>
              </a:spcAft>
              <a:buClr>
                <a:srgbClr val="00A000"/>
              </a:buClr>
              <a:buSzPts val="1800"/>
              <a:buFont typeface="Helvetica Neue"/>
              <a:buChar char="•"/>
            </a:pPr>
            <a:r>
              <a:rPr lang="en-GB" sz="1800">
                <a:solidFill>
                  <a:srgbClr val="323232"/>
                </a:solidFill>
              </a:rPr>
              <a:t>Record data over a longer period of time, such as once an hour for several days.</a:t>
            </a:r>
            <a:endParaRPr sz="1800">
              <a:solidFill>
                <a:srgbClr val="323232"/>
              </a:solidFill>
            </a:endParaRPr>
          </a:p>
          <a:p>
            <a:pPr marL="457200" lvl="0" indent="-342900" algn="l" rtl="0">
              <a:lnSpc>
                <a:spcPct val="150000"/>
              </a:lnSpc>
              <a:spcBef>
                <a:spcPts val="0"/>
              </a:spcBef>
              <a:spcAft>
                <a:spcPts val="0"/>
              </a:spcAft>
              <a:buClr>
                <a:srgbClr val="00A000"/>
              </a:buClr>
              <a:buSzPts val="1800"/>
              <a:buFont typeface="Helvetica Neue"/>
              <a:buChar char="•"/>
            </a:pPr>
            <a:r>
              <a:rPr lang="en-GB" sz="1800">
                <a:solidFill>
                  <a:srgbClr val="323232"/>
                </a:solidFill>
              </a:rPr>
              <a:t>Run the experiment in different places and compare your data.</a:t>
            </a:r>
            <a:endParaRPr sz="1800">
              <a:solidFill>
                <a:srgbClr val="323232"/>
              </a:solidFill>
            </a:endParaRPr>
          </a:p>
          <a:p>
            <a:pPr marL="457200" lvl="0" indent="-342900" algn="l" rtl="0">
              <a:lnSpc>
                <a:spcPct val="150000"/>
              </a:lnSpc>
              <a:spcBef>
                <a:spcPts val="0"/>
              </a:spcBef>
              <a:spcAft>
                <a:spcPts val="0"/>
              </a:spcAft>
              <a:buClr>
                <a:srgbClr val="00A000"/>
              </a:buClr>
              <a:buSzPts val="1800"/>
              <a:buFont typeface="Helvetica Neue"/>
              <a:buChar char="•"/>
            </a:pPr>
            <a:r>
              <a:rPr lang="en-GB" sz="1800">
                <a:solidFill>
                  <a:srgbClr val="323232"/>
                </a:solidFill>
              </a:rPr>
              <a:t>Use </a:t>
            </a:r>
            <a:r>
              <a:rPr lang="en-GB" sz="1800">
                <a:solidFill>
                  <a:srgbClr val="323232"/>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26"/>
                  </a:ext>
                </a:extLst>
              </a:rPr>
              <a:t>data collected</a:t>
            </a:r>
            <a:r>
              <a:rPr lang="en-GB" sz="1800">
                <a:solidFill>
                  <a:srgbClr val="323232"/>
                </a:solidFill>
              </a:rPr>
              <a:t> to design and engineer solutions to protect resources in your community.</a:t>
            </a:r>
            <a:endParaRPr sz="1800">
              <a:solidFill>
                <a:srgbClr val="323232"/>
              </a:solidFill>
            </a:endParaRPr>
          </a:p>
          <a:p>
            <a:pPr marL="457200" lvl="0" indent="-342900" algn="l" rtl="0">
              <a:lnSpc>
                <a:spcPct val="150000"/>
              </a:lnSpc>
              <a:spcBef>
                <a:spcPts val="0"/>
              </a:spcBef>
              <a:spcAft>
                <a:spcPts val="0"/>
              </a:spcAft>
              <a:buClr>
                <a:srgbClr val="00A000"/>
              </a:buClr>
              <a:buSzPts val="1800"/>
              <a:buFont typeface="Helvetica Neue"/>
              <a:buChar char="•"/>
            </a:pPr>
            <a:r>
              <a:rPr lang="en-GB" sz="1800">
                <a:solidFill>
                  <a:srgbClr val="323232"/>
                </a:solidFill>
              </a:rPr>
              <a:t>Modify the code to study noise levels over time using the microphone.</a:t>
            </a:r>
            <a:endParaRPr sz="1800"/>
          </a:p>
        </p:txBody>
      </p:sp>
      <p:pic>
        <p:nvPicPr>
          <p:cNvPr id="634" name="Google Shape;634;g35fa30c4f18_0_51" title="Screenshot 2025-06-12 at 17.01.28.png"/>
          <p:cNvPicPr preferRelativeResize="0"/>
          <p:nvPr/>
        </p:nvPicPr>
        <p:blipFill rotWithShape="1">
          <a:blip r:embed="rId3">
            <a:alphaModFix/>
          </a:blip>
          <a:srcRect l="-129080" t="6450" r="129080" b="-6448"/>
          <a:stretch/>
        </p:blipFill>
        <p:spPr>
          <a:xfrm>
            <a:off x="7928000" y="4042200"/>
            <a:ext cx="1728000" cy="2237950"/>
          </a:xfrm>
          <a:prstGeom prst="rect">
            <a:avLst/>
          </a:prstGeom>
          <a:noFill/>
          <a:ln>
            <a:noFill/>
          </a:ln>
        </p:spPr>
      </p:pic>
      <p:pic>
        <p:nvPicPr>
          <p:cNvPr id="635" name="Google Shape;635;g35fa30c4f18_0_51" descr="Illustration of a micro:bit and connected battery pack with an outdoor space behind them to encourage observing multiple habitats to extend learning." title="Screenshot 2025-06-16 at 17.03.53.png"/>
          <p:cNvPicPr preferRelativeResize="0"/>
          <p:nvPr/>
        </p:nvPicPr>
        <p:blipFill rotWithShape="1">
          <a:blip r:embed="rId4">
            <a:alphaModFix/>
          </a:blip>
          <a:srcRect/>
          <a:stretch/>
        </p:blipFill>
        <p:spPr>
          <a:xfrm>
            <a:off x="1782200" y="4250600"/>
            <a:ext cx="2587024" cy="1516350"/>
          </a:xfrm>
          <a:prstGeom prst="rect">
            <a:avLst/>
          </a:prstGeom>
          <a:noFill/>
          <a:ln>
            <a:noFill/>
          </a:ln>
        </p:spPr>
      </p:pic>
      <p:pic>
        <p:nvPicPr>
          <p:cNvPr id="636" name="Google Shape;636;g35fa30c4f18_0_51" descr="Illustration of different data representations including a written report, scatterplot, bar graph, pie chart, and table data students can use to share the data collected with the micro:bit" title="Screenshot 2025-06-16 at 17.05.52.png"/>
          <p:cNvPicPr preferRelativeResize="0"/>
          <p:nvPr/>
        </p:nvPicPr>
        <p:blipFill rotWithShape="1">
          <a:blip r:embed="rId5">
            <a:alphaModFix/>
          </a:blip>
          <a:srcRect/>
          <a:stretch/>
        </p:blipFill>
        <p:spPr>
          <a:xfrm>
            <a:off x="5560475" y="4417100"/>
            <a:ext cx="1871300" cy="1183350"/>
          </a:xfrm>
          <a:prstGeom prst="rect">
            <a:avLst/>
          </a:prstGeom>
          <a:noFill/>
          <a:ln>
            <a:noFill/>
          </a:ln>
        </p:spPr>
      </p:pic>
      <p:grpSp>
        <p:nvGrpSpPr>
          <p:cNvPr id="637" name="Google Shape;637;g35fa30c4f18_0_51"/>
          <p:cNvGrpSpPr/>
          <p:nvPr/>
        </p:nvGrpSpPr>
        <p:grpSpPr>
          <a:xfrm>
            <a:off x="8091682" y="128549"/>
            <a:ext cx="981036" cy="1315129"/>
            <a:chOff x="7405932" y="173599"/>
            <a:chExt cx="981036" cy="1315129"/>
          </a:xfrm>
        </p:grpSpPr>
        <p:grpSp>
          <p:nvGrpSpPr>
            <p:cNvPr id="638" name="Google Shape;638;g35fa30c4f18_0_51"/>
            <p:cNvGrpSpPr/>
            <p:nvPr/>
          </p:nvGrpSpPr>
          <p:grpSpPr>
            <a:xfrm rot="4080661">
              <a:off x="7924640" y="228087"/>
              <a:ext cx="371965" cy="377145"/>
              <a:chOff x="7572716" y="3272053"/>
              <a:chExt cx="489368" cy="496098"/>
            </a:xfrm>
          </p:grpSpPr>
          <p:sp>
            <p:nvSpPr>
              <p:cNvPr id="639" name="Google Shape;639;g35fa30c4f18_0_51" descr="decorative"/>
              <p:cNvSpPr/>
              <p:nvPr/>
            </p:nvSpPr>
            <p:spPr>
              <a:xfrm>
                <a:off x="7572716" y="3522735"/>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chemeClr val="dk1"/>
                  </a:solidFill>
                  <a:latin typeface="Calibri"/>
                  <a:ea typeface="Calibri"/>
                  <a:cs typeface="Calibri"/>
                  <a:sym typeface="Calibri"/>
                </a:endParaRPr>
              </a:p>
            </p:txBody>
          </p:sp>
          <p:sp>
            <p:nvSpPr>
              <p:cNvPr id="640" name="Google Shape;640;g35fa30c4f18_0_51" descr="decorative"/>
              <p:cNvSpPr/>
              <p:nvPr/>
            </p:nvSpPr>
            <p:spPr>
              <a:xfrm>
                <a:off x="7869358" y="3566964"/>
                <a:ext cx="141636" cy="136113"/>
              </a:xfrm>
              <a:custGeom>
                <a:avLst/>
                <a:gdLst/>
                <a:ahLst/>
                <a:cxnLst/>
                <a:rect l="l" t="t" r="r" b="b"/>
                <a:pathLst>
                  <a:path w="141636" h="136113" extrusionOk="0">
                    <a:moveTo>
                      <a:pt x="133528" y="126660"/>
                    </a:moveTo>
                    <a:cubicBezTo>
                      <a:pt x="127692" y="132925"/>
                      <a:pt x="119764" y="136113"/>
                      <a:pt x="111836" y="136113"/>
                    </a:cubicBezTo>
                    <a:cubicBezTo>
                      <a:pt x="104568" y="136113"/>
                      <a:pt x="97190" y="133475"/>
                      <a:pt x="91465" y="128089"/>
                    </a:cubicBezTo>
                    <a:lnTo>
                      <a:pt x="9430" y="51362"/>
                    </a:lnTo>
                    <a:cubicBezTo>
                      <a:pt x="-2572" y="40150"/>
                      <a:pt x="-3233" y="21353"/>
                      <a:pt x="8109" y="9371"/>
                    </a:cubicBezTo>
                    <a:cubicBezTo>
                      <a:pt x="19341" y="-2610"/>
                      <a:pt x="38170" y="-3160"/>
                      <a:pt x="50172" y="8052"/>
                    </a:cubicBezTo>
                    <a:lnTo>
                      <a:pt x="132206" y="84779"/>
                    </a:lnTo>
                    <a:cubicBezTo>
                      <a:pt x="144209" y="95991"/>
                      <a:pt x="144869" y="114788"/>
                      <a:pt x="133528" y="126770"/>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chemeClr val="dk1"/>
                  </a:solidFill>
                  <a:latin typeface="Calibri"/>
                  <a:ea typeface="Calibri"/>
                  <a:cs typeface="Calibri"/>
                  <a:sym typeface="Calibri"/>
                </a:endParaRPr>
              </a:p>
            </p:txBody>
          </p:sp>
          <p:sp>
            <p:nvSpPr>
              <p:cNvPr id="641" name="Google Shape;641;g35fa30c4f18_0_51" descr="decorative"/>
              <p:cNvSpPr/>
              <p:nvPr/>
            </p:nvSpPr>
            <p:spPr>
              <a:xfrm>
                <a:off x="7895017" y="3425342"/>
                <a:ext cx="167067" cy="91963"/>
              </a:xfrm>
              <a:custGeom>
                <a:avLst/>
                <a:gdLst/>
                <a:ahLst/>
                <a:cxnLst/>
                <a:rect l="l" t="t" r="r" b="b"/>
                <a:pathLst>
                  <a:path w="167067" h="91963" extrusionOk="0">
                    <a:moveTo>
                      <a:pt x="21100" y="33814"/>
                    </a:moveTo>
                    <a:lnTo>
                      <a:pt x="128680" y="1277"/>
                    </a:lnTo>
                    <a:cubicBezTo>
                      <a:pt x="144316" y="-3450"/>
                      <a:pt x="161053" y="5344"/>
                      <a:pt x="165788" y="21063"/>
                    </a:cubicBezTo>
                    <a:cubicBezTo>
                      <a:pt x="170523" y="36782"/>
                      <a:pt x="161714" y="53381"/>
                      <a:pt x="145968" y="58107"/>
                    </a:cubicBezTo>
                    <a:lnTo>
                      <a:pt x="38387" y="90645"/>
                    </a:lnTo>
                    <a:cubicBezTo>
                      <a:pt x="35524" y="91524"/>
                      <a:pt x="32661" y="91964"/>
                      <a:pt x="29798" y="91964"/>
                    </a:cubicBezTo>
                    <a:cubicBezTo>
                      <a:pt x="17025" y="91964"/>
                      <a:pt x="5243" y="83720"/>
                      <a:pt x="1279" y="70859"/>
                    </a:cubicBezTo>
                    <a:cubicBezTo>
                      <a:pt x="-3456" y="55140"/>
                      <a:pt x="5353" y="38541"/>
                      <a:pt x="21100" y="33814"/>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chemeClr val="dk1"/>
                  </a:solidFill>
                  <a:latin typeface="Calibri"/>
                  <a:ea typeface="Calibri"/>
                  <a:cs typeface="Calibri"/>
                  <a:sym typeface="Calibri"/>
                </a:endParaRPr>
              </a:p>
            </p:txBody>
          </p:sp>
          <p:sp>
            <p:nvSpPr>
              <p:cNvPr id="642" name="Google Shape;642;g35fa30c4f18_0_51" descr="decorative"/>
              <p:cNvSpPr/>
              <p:nvPr/>
            </p:nvSpPr>
            <p:spPr>
              <a:xfrm>
                <a:off x="7813147" y="3272053"/>
                <a:ext cx="85145" cy="168636"/>
              </a:xfrm>
              <a:custGeom>
                <a:avLst/>
                <a:gdLst/>
                <a:ahLst/>
                <a:cxnLst/>
                <a:rect l="l" t="t" r="r" b="b"/>
                <a:pathLst>
                  <a:path w="85145" h="168636" extrusionOk="0">
                    <a:moveTo>
                      <a:pt x="785" y="132142"/>
                    </a:moveTo>
                    <a:lnTo>
                      <a:pt x="26331" y="22988"/>
                    </a:lnTo>
                    <a:cubicBezTo>
                      <a:pt x="30075" y="7049"/>
                      <a:pt x="46151" y="-2954"/>
                      <a:pt x="62118" y="783"/>
                    </a:cubicBezTo>
                    <a:cubicBezTo>
                      <a:pt x="78084" y="4521"/>
                      <a:pt x="88104" y="20460"/>
                      <a:pt x="84360" y="36508"/>
                    </a:cubicBezTo>
                    <a:lnTo>
                      <a:pt x="58814" y="145662"/>
                    </a:lnTo>
                    <a:cubicBezTo>
                      <a:pt x="55621" y="159403"/>
                      <a:pt x="43398" y="168636"/>
                      <a:pt x="29854" y="168636"/>
                    </a:cubicBezTo>
                    <a:cubicBezTo>
                      <a:pt x="27652" y="168636"/>
                      <a:pt x="25340" y="168417"/>
                      <a:pt x="23028" y="167867"/>
                    </a:cubicBezTo>
                    <a:cubicBezTo>
                      <a:pt x="7061" y="164130"/>
                      <a:pt x="-2959" y="148191"/>
                      <a:pt x="785" y="132142"/>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chemeClr val="dk1"/>
                  </a:solidFill>
                  <a:latin typeface="Calibri"/>
                  <a:ea typeface="Calibri"/>
                  <a:cs typeface="Calibri"/>
                  <a:sym typeface="Calibri"/>
                </a:endParaRPr>
              </a:p>
            </p:txBody>
          </p:sp>
          <p:sp>
            <p:nvSpPr>
              <p:cNvPr id="643" name="Google Shape;643;g35fa30c4f18_0_51" descr="decorative"/>
              <p:cNvSpPr/>
              <p:nvPr/>
            </p:nvSpPr>
            <p:spPr>
              <a:xfrm>
                <a:off x="7736508" y="3599549"/>
                <a:ext cx="85145" cy="168602"/>
              </a:xfrm>
              <a:custGeom>
                <a:avLst/>
                <a:gdLst/>
                <a:ahLst/>
                <a:cxnLst/>
                <a:rect l="l" t="t" r="r" b="b"/>
                <a:pathLst>
                  <a:path w="85145" h="168602" extrusionOk="0">
                    <a:moveTo>
                      <a:pt x="62118" y="749"/>
                    </a:moveTo>
                    <a:cubicBezTo>
                      <a:pt x="78084" y="4486"/>
                      <a:pt x="88104" y="20425"/>
                      <a:pt x="84360" y="36474"/>
                    </a:cubicBezTo>
                    <a:lnTo>
                      <a:pt x="58814" y="145628"/>
                    </a:lnTo>
                    <a:cubicBezTo>
                      <a:pt x="55621" y="159369"/>
                      <a:pt x="43398" y="168602"/>
                      <a:pt x="29854" y="168602"/>
                    </a:cubicBezTo>
                    <a:cubicBezTo>
                      <a:pt x="27652" y="168602"/>
                      <a:pt x="25340" y="168382"/>
                      <a:pt x="23028" y="167833"/>
                    </a:cubicBezTo>
                    <a:cubicBezTo>
                      <a:pt x="7061" y="164095"/>
                      <a:pt x="-2959" y="148156"/>
                      <a:pt x="785" y="132108"/>
                    </a:cubicBezTo>
                    <a:lnTo>
                      <a:pt x="26331" y="22954"/>
                    </a:lnTo>
                    <a:cubicBezTo>
                      <a:pt x="30075" y="7015"/>
                      <a:pt x="46041" y="-2878"/>
                      <a:pt x="62118" y="749"/>
                    </a:cubicBez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chemeClr val="dk1"/>
                  </a:solidFill>
                  <a:latin typeface="Calibri"/>
                  <a:ea typeface="Calibri"/>
                  <a:cs typeface="Calibri"/>
                  <a:sym typeface="Calibri"/>
                </a:endParaRPr>
              </a:p>
            </p:txBody>
          </p:sp>
          <p:sp>
            <p:nvSpPr>
              <p:cNvPr id="644" name="Google Shape;644;g35fa30c4f18_0_51" descr="decorative"/>
              <p:cNvSpPr/>
              <p:nvPr/>
            </p:nvSpPr>
            <p:spPr>
              <a:xfrm>
                <a:off x="7623695" y="3337114"/>
                <a:ext cx="141636" cy="136113"/>
              </a:xfrm>
              <a:custGeom>
                <a:avLst/>
                <a:gdLst/>
                <a:ahLst/>
                <a:cxnLst/>
                <a:rect l="l" t="t" r="r" b="b"/>
                <a:pathLst>
                  <a:path w="141636" h="136113" extrusionOk="0">
                    <a:moveTo>
                      <a:pt x="132206" y="84669"/>
                    </a:moveTo>
                    <a:cubicBezTo>
                      <a:pt x="144209" y="95881"/>
                      <a:pt x="144869" y="114678"/>
                      <a:pt x="133528" y="126660"/>
                    </a:cubicBezTo>
                    <a:cubicBezTo>
                      <a:pt x="127692" y="132925"/>
                      <a:pt x="119764" y="136113"/>
                      <a:pt x="111836" y="136113"/>
                    </a:cubicBezTo>
                    <a:cubicBezTo>
                      <a:pt x="104568" y="136113"/>
                      <a:pt x="97191" y="133475"/>
                      <a:pt x="91465" y="128089"/>
                    </a:cubicBezTo>
                    <a:lnTo>
                      <a:pt x="9430" y="51362"/>
                    </a:lnTo>
                    <a:cubicBezTo>
                      <a:pt x="-2572" y="40150"/>
                      <a:pt x="-3233" y="21353"/>
                      <a:pt x="8109" y="9371"/>
                    </a:cubicBezTo>
                    <a:cubicBezTo>
                      <a:pt x="19341" y="-2610"/>
                      <a:pt x="38170" y="-3160"/>
                      <a:pt x="50172" y="8052"/>
                    </a:cubicBezTo>
                    <a:lnTo>
                      <a:pt x="132206" y="84779"/>
                    </a:lnTo>
                    <a:close/>
                  </a:path>
                </a:pathLst>
              </a:custGeom>
              <a:solidFill>
                <a:srgbClr val="00A000"/>
              </a:solidFill>
              <a:ln>
                <a:noFill/>
              </a:ln>
            </p:spPr>
            <p:txBody>
              <a:bodyPr spcFirstLastPara="1" wrap="square" lIns="52250" tIns="26100" rIns="52250" bIns="26100" anchor="ctr" anchorCtr="0">
                <a:noAutofit/>
              </a:bodyPr>
              <a:lstStyle/>
              <a:p>
                <a:pPr marL="0" marR="0" lvl="0" indent="0" algn="l" rtl="0">
                  <a:lnSpc>
                    <a:spcPct val="100000"/>
                  </a:lnSpc>
                  <a:spcBef>
                    <a:spcPts val="0"/>
                  </a:spcBef>
                  <a:spcAft>
                    <a:spcPts val="0"/>
                  </a:spcAft>
                  <a:buClr>
                    <a:srgbClr val="000000"/>
                  </a:buClr>
                  <a:buSzPts val="1307"/>
                  <a:buFont typeface="Arial"/>
                  <a:buNone/>
                </a:pPr>
                <a:endParaRPr sz="1307" b="0" i="0" u="none" strike="noStrike" cap="none">
                  <a:solidFill>
                    <a:schemeClr val="dk1"/>
                  </a:solidFill>
                  <a:latin typeface="Calibri"/>
                  <a:ea typeface="Calibri"/>
                  <a:cs typeface="Calibri"/>
                  <a:sym typeface="Calibri"/>
                </a:endParaRPr>
              </a:p>
            </p:txBody>
          </p:sp>
        </p:grpSp>
        <p:pic>
          <p:nvPicPr>
            <p:cNvPr id="645" name="Google Shape;645;g35fa30c4f18_0_51" descr="decorative" title="Surprised_green@4x-100.jpg"/>
            <p:cNvPicPr preferRelativeResize="0"/>
            <p:nvPr/>
          </p:nvPicPr>
          <p:blipFill rotWithShape="1">
            <a:blip r:embed="rId6">
              <a:alphaModFix/>
            </a:blip>
            <a:srcRect/>
            <a:stretch/>
          </p:blipFill>
          <p:spPr>
            <a:xfrm rot="-1287383">
              <a:off x="7495156" y="724214"/>
              <a:ext cx="802589" cy="639897"/>
            </a:xfrm>
            <a:prstGeom prst="rect">
              <a:avLst/>
            </a:prstGeom>
            <a:noFill/>
            <a:ln>
              <a:noFill/>
            </a:ln>
          </p:spPr>
        </p:pic>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g35fe6bcad37_0_9"/>
          <p:cNvSpPr txBox="1">
            <a:spLocks noGrp="1"/>
          </p:cNvSpPr>
          <p:nvPr>
            <p:ph type="title"/>
          </p:nvPr>
        </p:nvSpPr>
        <p:spPr>
          <a:xfrm>
            <a:off x="681012" y="2274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00A000"/>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8"/>
                  </a:ext>
                </a:extLst>
              </a:rPr>
              <a:t>Pick Your Level</a:t>
            </a:r>
            <a:endParaRPr sz="2600">
              <a:solidFill>
                <a:srgbClr val="00A000"/>
              </a:solidFill>
            </a:endParaRPr>
          </a:p>
        </p:txBody>
      </p:sp>
      <p:sp>
        <p:nvSpPr>
          <p:cNvPr id="146" name="Google Shape;146;g35fe6bcad37_0_9"/>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5</a:t>
            </a:fld>
            <a:endParaRPr/>
          </a:p>
        </p:txBody>
      </p:sp>
      <p:pic>
        <p:nvPicPr>
          <p:cNvPr id="147" name="Google Shape;147;g35fe6bcad37_0_9" descr="decorative"/>
          <p:cNvPicPr preferRelativeResize="0"/>
          <p:nvPr/>
        </p:nvPicPr>
        <p:blipFill rotWithShape="1">
          <a:blip r:embed="rId3">
            <a:alphaModFix/>
          </a:blip>
          <a:srcRect/>
          <a:stretch/>
        </p:blipFill>
        <p:spPr>
          <a:xfrm>
            <a:off x="8661399" y="332948"/>
            <a:ext cx="764075" cy="589425"/>
          </a:xfrm>
          <a:prstGeom prst="rect">
            <a:avLst/>
          </a:prstGeom>
          <a:noFill/>
          <a:ln>
            <a:noFill/>
          </a:ln>
        </p:spPr>
      </p:pic>
      <p:graphicFrame>
        <p:nvGraphicFramePr>
          <p:cNvPr id="148" name="Google Shape;148;g35fe6bcad37_0_9"/>
          <p:cNvGraphicFramePr/>
          <p:nvPr/>
        </p:nvGraphicFramePr>
        <p:xfrm>
          <a:off x="775175" y="1048163"/>
          <a:ext cx="8741900" cy="5516700"/>
        </p:xfrm>
        <a:graphic>
          <a:graphicData uri="http://schemas.openxmlformats.org/drawingml/2006/table">
            <a:tbl>
              <a:tblPr>
                <a:noFill/>
                <a:tableStyleId>{88907A35-6F62-4A5C-87E7-E5B0406B1E33}</a:tableStyleId>
              </a:tblPr>
              <a:tblGrid>
                <a:gridCol w="1364750">
                  <a:extLst>
                    <a:ext uri="{9D8B030D-6E8A-4147-A177-3AD203B41FA5}">
                      <a16:colId xmlns:a16="http://schemas.microsoft.com/office/drawing/2014/main" val="20000"/>
                    </a:ext>
                  </a:extLst>
                </a:gridCol>
                <a:gridCol w="7377150">
                  <a:extLst>
                    <a:ext uri="{9D8B030D-6E8A-4147-A177-3AD203B41FA5}">
                      <a16:colId xmlns:a16="http://schemas.microsoft.com/office/drawing/2014/main" val="20001"/>
                    </a:ext>
                  </a:extLst>
                </a:gridCol>
              </a:tblGrid>
              <a:tr h="657550">
                <a:tc rowSpan="2">
                  <a:txBody>
                    <a:bodyPr/>
                    <a:lstStyle/>
                    <a:p>
                      <a:pPr marL="0" marR="0" lvl="0" indent="0" algn="l" rtl="0">
                        <a:lnSpc>
                          <a:spcPct val="90000"/>
                        </a:lnSpc>
                        <a:spcBef>
                          <a:spcPts val="0"/>
                        </a:spcBef>
                        <a:spcAft>
                          <a:spcPts val="0"/>
                        </a:spcAft>
                        <a:buClr>
                          <a:srgbClr val="000000"/>
                        </a:buClr>
                        <a:buSzPts val="1875"/>
                        <a:buFont typeface="Arial"/>
                        <a:buNone/>
                      </a:pPr>
                      <a:r>
                        <a:rPr lang="en-GB" sz="1875" b="1" u="sng" strike="noStrike" cap="none">
                          <a:solidFill>
                            <a:srgbClr val="2A92D6"/>
                          </a:solidFill>
                          <a:latin typeface="Helvetica Neue"/>
                          <a:ea typeface="Helvetica Neue"/>
                          <a:cs typeface="Helvetica Neue"/>
                          <a:sym typeface="Helvetica Neue"/>
                          <a:hlinkClick r:id="rId4" action="ppaction://hlinksldjump">
                            <a:extLst>
                              <a:ext uri="{A12FA001-AC4F-418D-AE19-62706E023703}">
                                <ahyp:hlinkClr xmlns:ahyp="http://schemas.microsoft.com/office/drawing/2018/hyperlinkcolor" val="tx"/>
                              </a:ext>
                            </a:extLst>
                          </a:hlinkClick>
                        </a:rPr>
                        <a:t>Mild</a:t>
                      </a:r>
                      <a:r>
                        <a:rPr lang="en-GB" sz="1875" u="sng" strike="noStrike" cap="none">
                          <a:solidFill>
                            <a:srgbClr val="2A92D6"/>
                          </a:solidFill>
                          <a:latin typeface="Helvetica Neue"/>
                          <a:ea typeface="Helvetica Neue"/>
                          <a:cs typeface="Helvetica Neue"/>
                          <a:sym typeface="Helvetica Neue"/>
                          <a:hlinkClick r:id="rId4" action="ppaction://hlinksldjump">
                            <a:extLst>
                              <a:ext uri="{A12FA001-AC4F-418D-AE19-62706E023703}">
                                <ahyp:hlinkClr xmlns:ahyp="http://schemas.microsoft.com/office/drawing/2018/hyperlinkcolor" val="tx"/>
                              </a:ext>
                            </a:extLst>
                          </a:hlinkClick>
                        </a:rPr>
                        <a:t> </a:t>
                      </a:r>
                      <a:endParaRPr sz="1875" u="none" strike="noStrike" cap="none">
                        <a:solidFill>
                          <a:srgbClr val="2A92D6"/>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875"/>
                        <a:buFont typeface="Arial"/>
                        <a:buNone/>
                      </a:pPr>
                      <a:r>
                        <a:rPr lang="en-GB" sz="1875" u="none" strike="noStrike" cap="none">
                          <a:solidFill>
                            <a:schemeClr val="dk1"/>
                          </a:solidFill>
                          <a:latin typeface="Helvetica Neue"/>
                          <a:ea typeface="Helvetica Neue"/>
                          <a:cs typeface="Helvetica Neue"/>
                          <a:sym typeface="Helvetica Neue"/>
                        </a:rPr>
                        <a:t>🌶️</a:t>
                      </a:r>
                      <a:endParaRPr sz="1875"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300"/>
                        <a:buFont typeface="Arial"/>
                        <a:buNone/>
                      </a:pPr>
                      <a:endParaRPr sz="1300"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300"/>
                        <a:buFont typeface="Arial"/>
                        <a:buNone/>
                      </a:pPr>
                      <a:endParaRPr sz="1300"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400"/>
                        <a:buFont typeface="Arial"/>
                        <a:buNone/>
                      </a:pPr>
                      <a:r>
                        <a:rPr lang="en-GB" sz="1400" u="none" strike="noStrike" cap="none">
                          <a:solidFill>
                            <a:schemeClr val="dk1"/>
                          </a:solidFill>
                          <a:latin typeface="Helvetica Neue"/>
                          <a:ea typeface="Helvetica Neue"/>
                          <a:cs typeface="Helvetica Neue"/>
                          <a:sym typeface="Helvetica Neue"/>
                        </a:rPr>
                        <a:t>30 mins</a:t>
                      </a:r>
                      <a:endParaRPr sz="1400" u="none" strike="noStrike" cap="none"/>
                    </a:p>
                  </a:txBody>
                  <a:tcPr marL="91425" marR="91425" marT="91425" marB="90000"/>
                </a:tc>
                <a:tc>
                  <a:txBody>
                    <a:bodyPr/>
                    <a:lstStyle/>
                    <a:p>
                      <a:pPr marL="0" marR="0" lvl="0" indent="0" algn="l" rtl="0">
                        <a:lnSpc>
                          <a:spcPct val="100000"/>
                        </a:lnSpc>
                        <a:spcBef>
                          <a:spcPts val="0"/>
                        </a:spcBef>
                        <a:spcAft>
                          <a:spcPts val="0"/>
                        </a:spcAft>
                        <a:buClr>
                          <a:schemeClr val="dk1"/>
                        </a:buClr>
                        <a:buSzPts val="1100"/>
                        <a:buFont typeface="Arial"/>
                        <a:buNone/>
                      </a:pPr>
                      <a:r>
                        <a:rPr lang="en-GB" sz="1450" b="1" u="none" strike="noStrike" cap="none">
                          <a:solidFill>
                            <a:schemeClr val="dk1"/>
                          </a:solidFill>
                          <a:latin typeface="Helvetica Neue"/>
                          <a:ea typeface="Helvetica Neue"/>
                          <a:cs typeface="Helvetica Neue"/>
                          <a:sym typeface="Helvetica Neue"/>
                        </a:rPr>
                        <a:t>Learning outcome: </a:t>
                      </a:r>
                      <a:r>
                        <a:rPr lang="en-GB" sz="1450">
                          <a:solidFill>
                            <a:schemeClr val="dk1"/>
                          </a:solidFill>
                          <a:latin typeface="Helvetica Neue"/>
                          <a:ea typeface="Helvetica Neue"/>
                          <a:cs typeface="Helvetica Neue"/>
                          <a:sym typeface="Helvetica Neue"/>
                        </a:rPr>
                        <a:t>I can collect environmental data over time using the micro:bit environment data logger and combine it with information from my community to design solutions that help protect the local environment.</a:t>
                      </a:r>
                      <a:endParaRPr sz="1450">
                        <a:solidFill>
                          <a:schemeClr val="dk1"/>
                        </a:solidFill>
                        <a:latin typeface="Helvetica Neue"/>
                        <a:ea typeface="Helvetica Neue"/>
                        <a:cs typeface="Helvetica Neue"/>
                        <a:sym typeface="Helvetica Neue"/>
                      </a:endParaRPr>
                    </a:p>
                  </a:txBody>
                  <a:tcPr marL="91425" marR="91425" marT="91425" marB="91425">
                    <a:solidFill>
                      <a:srgbClr val="F3F3F3"/>
                    </a:solidFill>
                  </a:tcPr>
                </a:tc>
                <a:extLst>
                  <a:ext uri="{0D108BD9-81ED-4DB2-BD59-A6C34878D82A}">
                    <a16:rowId xmlns:a16="http://schemas.microsoft.com/office/drawing/2014/main" val="10000"/>
                  </a:ext>
                </a:extLst>
              </a:tr>
              <a:tr h="842850">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50"/>
                        <a:buFont typeface="Arial"/>
                        <a:buNone/>
                      </a:pPr>
                      <a:r>
                        <a:rPr lang="en-GB" sz="1450" b="1" u="none" strike="noStrike" cap="none">
                          <a:solidFill>
                            <a:schemeClr val="dk1"/>
                          </a:solidFill>
                          <a:latin typeface="Helvetica Neue"/>
                          <a:ea typeface="Helvetica Neue"/>
                          <a:cs typeface="Helvetica Neue"/>
                          <a:sym typeface="Helvetica Neue"/>
                        </a:rPr>
                        <a:t>Activity description: </a:t>
                      </a:r>
                      <a:r>
                        <a:rPr lang="en-GB" sz="1450">
                          <a:solidFill>
                            <a:schemeClr val="dk1"/>
                          </a:solidFill>
                          <a:latin typeface="Helvetica Neue"/>
                          <a:ea typeface="Helvetica Neue"/>
                          <a:cs typeface="Helvetica Neue"/>
                          <a:sym typeface="Helvetica Neue"/>
                        </a:rPr>
                        <a:t>Using existing code, collect temperature and light data over time. Combine data collected with similar data collected by </a:t>
                      </a:r>
                      <a:r>
                        <a:rPr lang="en-GB" sz="14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9"/>
                            </a:ext>
                          </a:extLst>
                        </a:rPr>
                        <a:t>community-based </a:t>
                      </a:r>
                      <a:r>
                        <a:rPr lang="en-GB" sz="1450">
                          <a:solidFill>
                            <a:schemeClr val="dk1"/>
                          </a:solidFill>
                          <a:latin typeface="Helvetica Neue"/>
                          <a:ea typeface="Helvetica Neue"/>
                          <a:cs typeface="Helvetica Neue"/>
                          <a:sym typeface="Helvetica Neue"/>
                        </a:rPr>
                        <a:t>organizations </a:t>
                      </a:r>
                      <a:r>
                        <a:rPr lang="en-GB" sz="14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0"/>
                            </a:ext>
                          </a:extLst>
                        </a:rPr>
                        <a:t>to help students design solutions t</a:t>
                      </a:r>
                      <a:r>
                        <a:rPr lang="en-GB" sz="1450">
                          <a:solidFill>
                            <a:schemeClr val="dk1"/>
                          </a:solidFill>
                          <a:latin typeface="Helvetica Neue"/>
                          <a:ea typeface="Helvetica Neue"/>
                          <a:cs typeface="Helvetica Neue"/>
                          <a:sym typeface="Helvetica Neue"/>
                        </a:rPr>
                        <a:t>o protect the local environment.</a:t>
                      </a:r>
                      <a:endParaRPr sz="1450">
                        <a:solidFill>
                          <a:schemeClr val="dk1"/>
                        </a:solidFill>
                        <a:latin typeface="Helvetica Neue"/>
                        <a:ea typeface="Helvetica Neue"/>
                        <a:cs typeface="Helvetica Neue"/>
                        <a:sym typeface="Helvetica Neue"/>
                      </a:endParaRPr>
                    </a:p>
                  </a:txBody>
                  <a:tcPr marL="91425" marR="91425" marT="91425" marB="91425">
                    <a:solidFill>
                      <a:srgbClr val="D9D9D9"/>
                    </a:solidFill>
                  </a:tcPr>
                </a:tc>
                <a:extLst>
                  <a:ext uri="{0D108BD9-81ED-4DB2-BD59-A6C34878D82A}">
                    <a16:rowId xmlns:a16="http://schemas.microsoft.com/office/drawing/2014/main" val="10001"/>
                  </a:ext>
                </a:extLst>
              </a:tr>
              <a:tr h="657550">
                <a:tc rowSpan="2">
                  <a:txBody>
                    <a:bodyPr/>
                    <a:lstStyle/>
                    <a:p>
                      <a:pPr marL="0" marR="0" lvl="0" indent="0" algn="l" rtl="0">
                        <a:lnSpc>
                          <a:spcPct val="90000"/>
                        </a:lnSpc>
                        <a:spcBef>
                          <a:spcPts val="0"/>
                        </a:spcBef>
                        <a:spcAft>
                          <a:spcPts val="0"/>
                        </a:spcAft>
                        <a:buClr>
                          <a:srgbClr val="000000"/>
                        </a:buClr>
                        <a:buSzPts val="1875"/>
                        <a:buFont typeface="Arial"/>
                        <a:buNone/>
                      </a:pPr>
                      <a:r>
                        <a:rPr lang="en-GB" sz="1875" b="1" u="sng" strike="noStrike" cap="none">
                          <a:solidFill>
                            <a:srgbClr val="6C4BC1"/>
                          </a:solidFill>
                          <a:latin typeface="Helvetica Neue"/>
                          <a:ea typeface="Helvetica Neue"/>
                          <a:cs typeface="Helvetica Neue"/>
                          <a:sym typeface="Helvetica Neue"/>
                        </a:rPr>
                        <a:t>Medium</a:t>
                      </a:r>
                      <a:endParaRPr sz="1875" u="none" strike="noStrike" cap="none">
                        <a:solidFill>
                          <a:srgbClr val="6C4BC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875"/>
                        <a:buFont typeface="Arial"/>
                        <a:buNone/>
                      </a:pPr>
                      <a:r>
                        <a:rPr lang="en-GB" sz="1875" u="none" strike="noStrike" cap="none">
                          <a:solidFill>
                            <a:schemeClr val="dk1"/>
                          </a:solidFill>
                          <a:latin typeface="Helvetica Neue"/>
                          <a:ea typeface="Helvetica Neue"/>
                          <a:cs typeface="Helvetica Neue"/>
                          <a:sym typeface="Helvetica Neue"/>
                        </a:rPr>
                        <a:t>🌶️🌶️</a:t>
                      </a:r>
                      <a:endParaRPr sz="1875"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075"/>
                        <a:buFont typeface="Arial"/>
                        <a:buNone/>
                      </a:pPr>
                      <a:endParaRPr sz="1075"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400"/>
                        <a:buFont typeface="Arial"/>
                        <a:buNone/>
                      </a:pPr>
                      <a:r>
                        <a:rPr lang="en-GB" sz="1400" u="none" strike="noStrike" cap="none">
                          <a:solidFill>
                            <a:schemeClr val="dk1"/>
                          </a:solidFill>
                          <a:latin typeface="Helvetica Neue"/>
                          <a:ea typeface="Helvetica Neue"/>
                          <a:cs typeface="Helvetica Neue"/>
                          <a:sym typeface="Helvetica Neue"/>
                        </a:rPr>
                        <a:t>45 mins</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650"/>
                        <a:buFont typeface="Arial"/>
                        <a:buNone/>
                      </a:pPr>
                      <a:r>
                        <a:rPr lang="en-GB" sz="1450" b="1" u="none" strike="noStrike" cap="none">
                          <a:solidFill>
                            <a:schemeClr val="dk1"/>
                          </a:solidFill>
                          <a:latin typeface="Helvetica Neue"/>
                          <a:ea typeface="Helvetica Neue"/>
                          <a:cs typeface="Helvetica Neue"/>
                          <a:sym typeface="Helvetica Neue"/>
                        </a:rPr>
                        <a:t>Learning outcome:</a:t>
                      </a:r>
                      <a:r>
                        <a:rPr lang="en-GB" sz="1450" u="none" strike="noStrike" cap="none">
                          <a:solidFill>
                            <a:schemeClr val="dk1"/>
                          </a:solidFill>
                          <a:latin typeface="Helvetica Neue"/>
                          <a:ea typeface="Helvetica Neue"/>
                          <a:cs typeface="Helvetica Neue"/>
                          <a:sym typeface="Helvetica Neue"/>
                        </a:rPr>
                        <a:t> I</a:t>
                      </a:r>
                      <a:r>
                        <a:rPr lang="en-GB" sz="1450">
                          <a:solidFill>
                            <a:schemeClr val="dk1"/>
                          </a:solidFill>
                          <a:latin typeface="Helvetica Neue"/>
                          <a:ea typeface="Helvetica Neue"/>
                          <a:cs typeface="Helvetica Neue"/>
                          <a:sym typeface="Helvetica Neue"/>
                        </a:rPr>
                        <a:t> can modify my own environment data logger program to collect environmental data over time, combine it with community data, and design solutions to protect the local environment.</a:t>
                      </a:r>
                      <a:endParaRPr sz="1450" u="none" strike="noStrike" cap="none">
                        <a:solidFill>
                          <a:schemeClr val="dk1"/>
                        </a:solidFill>
                        <a:latin typeface="Helvetica Neue"/>
                        <a:ea typeface="Helvetica Neue"/>
                        <a:cs typeface="Helvetica Neue"/>
                        <a:sym typeface="Helvetica Neue"/>
                      </a:endParaRPr>
                    </a:p>
                  </a:txBody>
                  <a:tcPr marL="91425" marR="91425" marT="91425" marB="91425">
                    <a:solidFill>
                      <a:srgbClr val="F3F3F3"/>
                    </a:solidFill>
                  </a:tcPr>
                </a:tc>
                <a:extLst>
                  <a:ext uri="{0D108BD9-81ED-4DB2-BD59-A6C34878D82A}">
                    <a16:rowId xmlns:a16="http://schemas.microsoft.com/office/drawing/2014/main" val="10002"/>
                  </a:ext>
                </a:extLst>
              </a:tr>
              <a:tr h="773950">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50"/>
                        <a:buFont typeface="Arial"/>
                        <a:buNone/>
                      </a:pPr>
                      <a:r>
                        <a:rPr lang="en-GB" sz="1450" b="1" u="none" strike="noStrike" cap="none">
                          <a:solidFill>
                            <a:schemeClr val="dk1"/>
                          </a:solidFill>
                          <a:latin typeface="Helvetica Neue"/>
                          <a:ea typeface="Helvetica Neue"/>
                          <a:cs typeface="Helvetica Neue"/>
                          <a:sym typeface="Helvetica Neue"/>
                        </a:rPr>
                        <a:t>Activity description:</a:t>
                      </a:r>
                      <a:r>
                        <a:rPr lang="en-GB" sz="1450" u="none" strike="noStrike" cap="none">
                          <a:solidFill>
                            <a:schemeClr val="dk1"/>
                          </a:solidFill>
                          <a:latin typeface="Helvetica Neue"/>
                          <a:ea typeface="Helvetica Neue"/>
                          <a:cs typeface="Helvetica Neue"/>
                          <a:sym typeface="Helvetica Neue"/>
                        </a:rPr>
                        <a:t> </a:t>
                      </a:r>
                      <a:r>
                        <a:rPr lang="en-GB" sz="1450">
                          <a:solidFill>
                            <a:schemeClr val="dk1"/>
                          </a:solidFill>
                          <a:latin typeface="Helvetica Neue"/>
                          <a:ea typeface="Helvetica Neue"/>
                          <a:cs typeface="Helvetica Neue"/>
                          <a:sym typeface="Helvetica Neue"/>
                        </a:rPr>
                        <a:t>Modify the starter project to code your own environment data logger to collect temperature and light data over time. Combine data collected with similar data collected by </a:t>
                      </a:r>
                      <a:r>
                        <a:rPr lang="en-GB" sz="14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1"/>
                            </a:ext>
                          </a:extLst>
                        </a:rPr>
                        <a:t>community-based </a:t>
                      </a:r>
                      <a:r>
                        <a:rPr lang="en-GB" sz="1450">
                          <a:solidFill>
                            <a:schemeClr val="dk1"/>
                          </a:solidFill>
                          <a:latin typeface="Helvetica Neue"/>
                          <a:ea typeface="Helvetica Neue"/>
                          <a:cs typeface="Helvetica Neue"/>
                          <a:sym typeface="Helvetica Neue"/>
                        </a:rPr>
                        <a:t>organizations </a:t>
                      </a:r>
                      <a:r>
                        <a:rPr lang="en-GB" sz="14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2"/>
                            </a:ext>
                          </a:extLst>
                        </a:rPr>
                        <a:t>to help students design solutions t</a:t>
                      </a:r>
                      <a:r>
                        <a:rPr lang="en-GB" sz="1450">
                          <a:solidFill>
                            <a:schemeClr val="dk1"/>
                          </a:solidFill>
                          <a:latin typeface="Helvetica Neue"/>
                          <a:ea typeface="Helvetica Neue"/>
                          <a:cs typeface="Helvetica Neue"/>
                          <a:sym typeface="Helvetica Neue"/>
                        </a:rPr>
                        <a:t>o protect the local environment.</a:t>
                      </a:r>
                      <a:endParaRPr sz="1450" u="none" strike="noStrike" cap="none">
                        <a:solidFill>
                          <a:schemeClr val="dk1"/>
                        </a:solidFill>
                        <a:latin typeface="Helvetica Neue"/>
                        <a:ea typeface="Helvetica Neue"/>
                        <a:cs typeface="Helvetica Neue"/>
                        <a:sym typeface="Helvetica Neue"/>
                      </a:endParaRPr>
                    </a:p>
                  </a:txBody>
                  <a:tcPr marL="91425" marR="91425" marT="91425" marB="91425">
                    <a:solidFill>
                      <a:srgbClr val="D9D9D9"/>
                    </a:solidFill>
                  </a:tcPr>
                </a:tc>
                <a:extLst>
                  <a:ext uri="{0D108BD9-81ED-4DB2-BD59-A6C34878D82A}">
                    <a16:rowId xmlns:a16="http://schemas.microsoft.com/office/drawing/2014/main" val="10003"/>
                  </a:ext>
                </a:extLst>
              </a:tr>
              <a:tr h="840100">
                <a:tc rowSpan="2">
                  <a:txBody>
                    <a:bodyPr/>
                    <a:lstStyle/>
                    <a:p>
                      <a:pPr marL="0" marR="0" lvl="0" indent="0" algn="l" rtl="0">
                        <a:lnSpc>
                          <a:spcPct val="90000"/>
                        </a:lnSpc>
                        <a:spcBef>
                          <a:spcPts val="0"/>
                        </a:spcBef>
                        <a:spcAft>
                          <a:spcPts val="0"/>
                        </a:spcAft>
                        <a:buClr>
                          <a:srgbClr val="000000"/>
                        </a:buClr>
                        <a:buSzPts val="1875"/>
                        <a:buFont typeface="Arial"/>
                        <a:buNone/>
                      </a:pPr>
                      <a:r>
                        <a:rPr lang="en-GB" sz="1875" b="1" u="sng" strike="noStrike" cap="none">
                          <a:solidFill>
                            <a:srgbClr val="CD0364"/>
                          </a:solidFill>
                          <a:latin typeface="Helvetica Neue"/>
                          <a:ea typeface="Helvetica Neue"/>
                          <a:cs typeface="Helvetica Neue"/>
                          <a:sym typeface="Helvetica Neue"/>
                          <a:hlinkClick r:id="rId5" action="ppaction://hlinksldjump">
                            <a:extLst>
                              <a:ext uri="{A12FA001-AC4F-418D-AE19-62706E023703}">
                                <ahyp:hlinkClr xmlns:ahyp="http://schemas.microsoft.com/office/drawing/2018/hyperlinkcolor" val="tx"/>
                              </a:ext>
                            </a:extLst>
                          </a:hlinkClick>
                        </a:rPr>
                        <a:t>Spicy</a:t>
                      </a:r>
                      <a:endParaRPr sz="1875" u="none" strike="noStrike" cap="none">
                        <a:solidFill>
                          <a:srgbClr val="CD0364"/>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875"/>
                        <a:buFont typeface="Arial"/>
                        <a:buNone/>
                      </a:pPr>
                      <a:r>
                        <a:rPr lang="en-GB" sz="1875" u="none" strike="noStrike" cap="none">
                          <a:solidFill>
                            <a:schemeClr val="dk1"/>
                          </a:solidFill>
                          <a:latin typeface="Helvetica Neue"/>
                          <a:ea typeface="Helvetica Neue"/>
                          <a:cs typeface="Helvetica Neue"/>
                          <a:sym typeface="Helvetica Neue"/>
                        </a:rPr>
                        <a:t>🌶️🌶️🌶️</a:t>
                      </a:r>
                      <a:endParaRPr sz="1875"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375"/>
                        <a:buFont typeface="Arial"/>
                        <a:buNone/>
                      </a:pPr>
                      <a:endParaRPr sz="1375"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375"/>
                        <a:buFont typeface="Arial"/>
                        <a:buNone/>
                      </a:pPr>
                      <a:endParaRPr sz="1375" u="none" strike="noStrike" cap="none">
                        <a:solidFill>
                          <a:schemeClr val="dk1"/>
                        </a:solidFill>
                        <a:latin typeface="Helvetica Neue"/>
                        <a:ea typeface="Helvetica Neue"/>
                        <a:cs typeface="Helvetica Neue"/>
                        <a:sym typeface="Helvetica Neue"/>
                      </a:endParaRPr>
                    </a:p>
                    <a:p>
                      <a:pPr marL="0" marR="0" lvl="0" indent="0" algn="l" rtl="0">
                        <a:lnSpc>
                          <a:spcPct val="90000"/>
                        </a:lnSpc>
                        <a:spcBef>
                          <a:spcPts val="812"/>
                        </a:spcBef>
                        <a:spcAft>
                          <a:spcPts val="0"/>
                        </a:spcAft>
                        <a:buClr>
                          <a:srgbClr val="000000"/>
                        </a:buClr>
                        <a:buSzPts val="1400"/>
                        <a:buFont typeface="Arial"/>
                        <a:buNone/>
                      </a:pPr>
                      <a:r>
                        <a:rPr lang="en-GB" sz="1400" u="none" strike="noStrike" cap="none">
                          <a:solidFill>
                            <a:schemeClr val="dk1"/>
                          </a:solidFill>
                          <a:latin typeface="Helvetica Neue"/>
                          <a:ea typeface="Helvetica Neue"/>
                          <a:cs typeface="Helvetica Neue"/>
                          <a:sym typeface="Helvetica Neue"/>
                        </a:rPr>
                        <a:t>45-60 mins</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650"/>
                        <a:buFont typeface="Arial"/>
                        <a:buNone/>
                      </a:pPr>
                      <a:r>
                        <a:rPr lang="en-GB" sz="1450" b="1" u="none" strike="noStrike" cap="none">
                          <a:solidFill>
                            <a:schemeClr val="dk1"/>
                          </a:solidFill>
                          <a:latin typeface="Helvetica Neue"/>
                          <a:ea typeface="Helvetica Neue"/>
                          <a:cs typeface="Helvetica Neue"/>
                          <a:sym typeface="Helvetica Neue"/>
                        </a:rPr>
                        <a:t>Learning outcome:</a:t>
                      </a:r>
                      <a:r>
                        <a:rPr lang="en-GB" sz="1450" u="none" strike="noStrike" cap="none">
                          <a:solidFill>
                            <a:schemeClr val="dk1"/>
                          </a:solidFill>
                          <a:latin typeface="Helvetica Neue"/>
                          <a:ea typeface="Helvetica Neue"/>
                          <a:cs typeface="Helvetica Neue"/>
                          <a:sym typeface="Helvetica Neue"/>
                        </a:rPr>
                        <a:t> </a:t>
                      </a:r>
                      <a:r>
                        <a:rPr lang="en-GB" sz="1450">
                          <a:solidFill>
                            <a:schemeClr val="dk1"/>
                          </a:solidFill>
                          <a:latin typeface="Helvetica Neue"/>
                          <a:ea typeface="Helvetica Neue"/>
                          <a:cs typeface="Helvetica Neue"/>
                          <a:sym typeface="Helvetica Neue"/>
                        </a:rPr>
                        <a:t>I can create my own environment data logger program to collect environmental data over time, combine it with community data, and design solutions to protect the local environment.</a:t>
                      </a:r>
                      <a:endParaRPr sz="1450" u="none" strike="noStrike" cap="none">
                        <a:solidFill>
                          <a:schemeClr val="dk1"/>
                        </a:solidFill>
                        <a:latin typeface="Helvetica Neue"/>
                        <a:ea typeface="Helvetica Neue"/>
                        <a:cs typeface="Helvetica Neue"/>
                        <a:sym typeface="Helvetica Neue"/>
                      </a:endParaRPr>
                    </a:p>
                  </a:txBody>
                  <a:tcPr marL="91425" marR="91425" marT="91425" marB="91425">
                    <a:solidFill>
                      <a:srgbClr val="F3F3F3"/>
                    </a:solidFill>
                  </a:tcPr>
                </a:tc>
                <a:extLst>
                  <a:ext uri="{0D108BD9-81ED-4DB2-BD59-A6C34878D82A}">
                    <a16:rowId xmlns:a16="http://schemas.microsoft.com/office/drawing/2014/main" val="10004"/>
                  </a:ext>
                </a:extLst>
              </a:tr>
              <a:tr h="840475">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650"/>
                        <a:buFont typeface="Arial"/>
                        <a:buNone/>
                      </a:pPr>
                      <a:r>
                        <a:rPr lang="en-GB" sz="1450" b="1" u="none" strike="noStrike" cap="none">
                          <a:solidFill>
                            <a:schemeClr val="dk1"/>
                          </a:solidFill>
                          <a:latin typeface="Helvetica Neue"/>
                          <a:ea typeface="Helvetica Neue"/>
                          <a:cs typeface="Helvetica Neue"/>
                          <a:sym typeface="Helvetica Neue"/>
                        </a:rPr>
                        <a:t>Activity description:</a:t>
                      </a:r>
                      <a:r>
                        <a:rPr lang="en-GB" sz="1450" u="none" strike="noStrike" cap="none">
                          <a:solidFill>
                            <a:schemeClr val="dk1"/>
                          </a:solidFill>
                          <a:latin typeface="Helvetica Neue"/>
                          <a:ea typeface="Helvetica Neue"/>
                          <a:cs typeface="Helvetica Neue"/>
                          <a:sym typeface="Helvetica Neue"/>
                        </a:rPr>
                        <a:t> </a:t>
                      </a:r>
                      <a:r>
                        <a:rPr lang="en-GB" sz="1450">
                          <a:solidFill>
                            <a:schemeClr val="dk1"/>
                          </a:solidFill>
                          <a:latin typeface="Helvetica Neue"/>
                          <a:ea typeface="Helvetica Neue"/>
                          <a:cs typeface="Helvetica Neue"/>
                          <a:sym typeface="Helvetica Neue"/>
                        </a:rPr>
                        <a:t>Code your own environment data logger to collect temperature and light data over time. Combine data collected with similar data collected by </a:t>
                      </a:r>
                      <a:r>
                        <a:rPr lang="en-GB" sz="14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3"/>
                            </a:ext>
                          </a:extLst>
                        </a:rPr>
                        <a:t>community-based </a:t>
                      </a:r>
                      <a:r>
                        <a:rPr lang="en-GB" sz="1450">
                          <a:solidFill>
                            <a:schemeClr val="dk1"/>
                          </a:solidFill>
                          <a:latin typeface="Helvetica Neue"/>
                          <a:ea typeface="Helvetica Neue"/>
                          <a:cs typeface="Helvetica Neue"/>
                          <a:sym typeface="Helvetica Neue"/>
                        </a:rPr>
                        <a:t>organizations </a:t>
                      </a:r>
                      <a:r>
                        <a:rPr lang="en-GB" sz="145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4"/>
                            </a:ext>
                          </a:extLst>
                        </a:rPr>
                        <a:t>to help students design solutions t</a:t>
                      </a:r>
                      <a:r>
                        <a:rPr lang="en-GB" sz="1450">
                          <a:solidFill>
                            <a:schemeClr val="dk1"/>
                          </a:solidFill>
                          <a:latin typeface="Helvetica Neue"/>
                          <a:ea typeface="Helvetica Neue"/>
                          <a:cs typeface="Helvetica Neue"/>
                          <a:sym typeface="Helvetica Neue"/>
                        </a:rPr>
                        <a:t>o protect the local environment.</a:t>
                      </a:r>
                      <a:endParaRPr sz="1450" u="none" strike="noStrike" cap="none">
                        <a:solidFill>
                          <a:schemeClr val="dk1"/>
                        </a:solidFill>
                        <a:latin typeface="Helvetica Neue"/>
                        <a:ea typeface="Helvetica Neue"/>
                        <a:cs typeface="Helvetica Neue"/>
                        <a:sym typeface="Helvetica Neue"/>
                      </a:endParaRPr>
                    </a:p>
                  </a:txBody>
                  <a:tcPr marL="91425" marR="91425" marT="91425" marB="91425">
                    <a:solidFill>
                      <a:srgbClr val="D9D9D9"/>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g3669771b81a_0_55"/>
          <p:cNvSpPr txBox="1">
            <a:spLocks noGrp="1"/>
          </p:cNvSpPr>
          <p:nvPr>
            <p:ph type="body" idx="1"/>
          </p:nvPr>
        </p:nvSpPr>
        <p:spPr>
          <a:xfrm>
            <a:off x="2276389" y="2669745"/>
            <a:ext cx="5353200" cy="1518600"/>
          </a:xfrm>
          <a:prstGeom prst="rect">
            <a:avLst/>
          </a:prstGeom>
          <a:noFill/>
          <a:ln>
            <a:noFill/>
          </a:ln>
        </p:spPr>
        <p:txBody>
          <a:bodyPr spcFirstLastPara="1" wrap="square" lIns="91425" tIns="45700" rIns="91425" bIns="45700" anchor="ctr" anchorCtr="0">
            <a:normAutofit/>
          </a:bodyPr>
          <a:lstStyle/>
          <a:p>
            <a:pPr marL="0" lvl="0" indent="0" algn="ctr" rtl="0">
              <a:lnSpc>
                <a:spcPct val="110000"/>
              </a:lnSpc>
              <a:spcBef>
                <a:spcPts val="0"/>
              </a:spcBef>
              <a:spcAft>
                <a:spcPts val="0"/>
              </a:spcAft>
              <a:buSzPts val="4950"/>
              <a:buNone/>
            </a:pPr>
            <a:r>
              <a:rPr lang="en-GB" sz="4950"/>
              <a:t>Mild</a:t>
            </a:r>
            <a:endParaRPr/>
          </a:p>
        </p:txBody>
      </p:sp>
      <p:sp>
        <p:nvSpPr>
          <p:cNvPr id="154" name="Google Shape;154;g3669771b81a_0_55"/>
          <p:cNvSpPr txBox="1">
            <a:spLocks noGrp="1"/>
          </p:cNvSpPr>
          <p:nvPr>
            <p:ph type="sldNum" idx="12"/>
          </p:nvPr>
        </p:nvSpPr>
        <p:spPr>
          <a:xfrm>
            <a:off x="7101729" y="6125009"/>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GB"/>
              <a:t>6</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g35fa30c4f18_0_17"/>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2993D6"/>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5"/>
                  </a:ext>
                </a:extLst>
              </a:rPr>
              <a:t>Mild 🌶️ </a:t>
            </a:r>
            <a:r>
              <a:rPr lang="en-GB" sz="2600">
                <a:solidFill>
                  <a:srgbClr val="2993D6"/>
                </a:solidFill>
              </a:rPr>
              <a:t>Introduction 1</a:t>
            </a:r>
            <a:endParaRPr sz="2600">
              <a:solidFill>
                <a:srgbClr val="2993D6"/>
              </a:solidFill>
            </a:endParaRPr>
          </a:p>
        </p:txBody>
      </p:sp>
      <p:sp>
        <p:nvSpPr>
          <p:cNvPr id="160" name="Google Shape;160;g35fa30c4f18_0_17"/>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7</a:t>
            </a:fld>
            <a:endParaRPr/>
          </a:p>
        </p:txBody>
      </p:sp>
      <p:sp>
        <p:nvSpPr>
          <p:cNvPr id="161" name="Google Shape;161;g35fa30c4f18_0_17"/>
          <p:cNvSpPr txBox="1">
            <a:spLocks noGrp="1"/>
          </p:cNvSpPr>
          <p:nvPr>
            <p:ph type="body" idx="1"/>
          </p:nvPr>
        </p:nvSpPr>
        <p:spPr>
          <a:xfrm>
            <a:off x="736675" y="1423100"/>
            <a:ext cx="8432700" cy="4788900"/>
          </a:xfrm>
          <a:prstGeom prst="rect">
            <a:avLst/>
          </a:prstGeom>
          <a:noFill/>
          <a:ln>
            <a:noFill/>
          </a:ln>
        </p:spPr>
        <p:txBody>
          <a:bodyPr spcFirstLastPara="1" wrap="square" lIns="91425" tIns="45700" rIns="91425" bIns="45700" anchor="t" anchorCtr="0">
            <a:normAutofit/>
          </a:bodyPr>
          <a:lstStyle/>
          <a:p>
            <a:pPr marL="457200" lvl="0" indent="-342900" algn="l" rtl="0">
              <a:lnSpc>
                <a:spcPct val="110000"/>
              </a:lnSpc>
              <a:spcBef>
                <a:spcPts val="0"/>
              </a:spcBef>
              <a:spcAft>
                <a:spcPts val="0"/>
              </a:spcAft>
              <a:buClr>
                <a:srgbClr val="2993D6"/>
              </a:buClr>
              <a:buSzPts val="1800"/>
              <a:buChar char="•"/>
            </a:pPr>
            <a:r>
              <a:rPr lang="en-GB" sz="1800"/>
              <a:t>Students will download the code on their micro:bit, attach a battery pack, take it to the area they want to test,</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6"/>
                  </a:ext>
                </a:extLst>
              </a:rPr>
              <a:t> and </a:t>
            </a:r>
            <a:r>
              <a:rPr lang="en-GB" sz="1800"/>
              <a:t>start </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7"/>
                  </a:ext>
                </a:extLst>
              </a:rPr>
              <a:t>data logging</a:t>
            </a:r>
            <a:r>
              <a:rPr lang="en-GB" sz="1800"/>
              <a:t>.  </a:t>
            </a:r>
            <a:endParaRPr sz="1800"/>
          </a:p>
          <a:p>
            <a:pPr marL="457200" lvl="0" indent="-342900" algn="l" rtl="0">
              <a:lnSpc>
                <a:spcPct val="110000"/>
              </a:lnSpc>
              <a:spcBef>
                <a:spcPts val="1000"/>
              </a:spcBef>
              <a:spcAft>
                <a:spcPts val="0"/>
              </a:spcAft>
              <a:buClr>
                <a:srgbClr val="2993D6"/>
              </a:buClr>
              <a:buSzPts val="1800"/>
              <a:buChar char="•"/>
            </a:pPr>
            <a:r>
              <a:rPr lang="en-GB" sz="1800"/>
              <a:t>Remember to identify </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8"/>
                  </a:ext>
                </a:extLst>
              </a:rPr>
              <a:t>the areas where students will be collecting data</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 </a:t>
            </a:r>
            <a:r>
              <a:rPr lang="en-GB" sz="1800"/>
              <a:t>Select areas with varying light and temperature levels to encourage interesting discussions.  </a:t>
            </a:r>
            <a:endParaRPr sz="1800"/>
          </a:p>
          <a:p>
            <a:pPr marL="457200" lvl="0" indent="-342900" algn="l" rtl="0">
              <a:lnSpc>
                <a:spcPct val="110000"/>
              </a:lnSpc>
              <a:spcBef>
                <a:spcPts val="1000"/>
              </a:spcBef>
              <a:spcAft>
                <a:spcPts val="0"/>
              </a:spcAft>
              <a:buClr>
                <a:srgbClr val="2993D6"/>
              </a:buClr>
              <a:buSzPts val="1800"/>
              <a:buChar char="•"/>
            </a:pPr>
            <a:r>
              <a:rPr lang="en-GB" sz="1800"/>
              <a:t>Students will return to the area later to stop </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0"/>
                  </a:ext>
                </a:extLst>
              </a:rPr>
              <a:t>data logging</a:t>
            </a:r>
            <a:r>
              <a:rPr lang="en-GB" sz="1800"/>
              <a:t> and collect their micro:bits. </a:t>
            </a:r>
            <a:endParaRPr sz="1800"/>
          </a:p>
          <a:p>
            <a:pPr marL="457200" marR="3575884" lvl="0" indent="-342900" algn="l" rtl="0">
              <a:lnSpc>
                <a:spcPct val="110000"/>
              </a:lnSpc>
              <a:spcBef>
                <a:spcPts val="1000"/>
              </a:spcBef>
              <a:spcAft>
                <a:spcPts val="1000"/>
              </a:spcAft>
              <a:buClr>
                <a:srgbClr val="2993D6"/>
              </a:buClr>
              <a:buSzPts val="1800"/>
              <a:buChar char="•"/>
            </a:pPr>
            <a:r>
              <a:rPr lang="en-GB" sz="1800"/>
              <a:t>Students will connect their micro:bits to a computer or tablet to download the data collected. They can then view the data and graphs generated </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1"/>
                  </a:ext>
                </a:extLst>
              </a:rPr>
              <a:t>from their data logging</a:t>
            </a:r>
            <a:r>
              <a:rPr lang="en-GB" sz="1800"/>
              <a:t> on a </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2"/>
                  </a:ext>
                </a:extLst>
              </a:rPr>
              <a:t>webpage</a:t>
            </a:r>
            <a:r>
              <a:rPr lang="en-GB" sz="1800"/>
              <a:t>. They can also plot their own graphs from </a:t>
            </a:r>
            <a:r>
              <a:rPr lang="en-GB" sz="18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3"/>
                  </a:ext>
                </a:extLst>
              </a:rPr>
              <a:t>the</a:t>
            </a:r>
            <a:r>
              <a:rPr lang="en-GB" sz="1800"/>
              <a:t> data collected. </a:t>
            </a:r>
            <a:endParaRPr sz="1800"/>
          </a:p>
        </p:txBody>
      </p:sp>
      <p:pic>
        <p:nvPicPr>
          <p:cNvPr id="162" name="Google Shape;162;g35fa30c4f18_0_17" descr="decorative"/>
          <p:cNvPicPr preferRelativeResize="0"/>
          <p:nvPr/>
        </p:nvPicPr>
        <p:blipFill rotWithShape="1">
          <a:blip r:embed="rId3">
            <a:alphaModFix/>
          </a:blip>
          <a:srcRect/>
          <a:stretch/>
        </p:blipFill>
        <p:spPr>
          <a:xfrm>
            <a:off x="8310377" y="282688"/>
            <a:ext cx="955218" cy="736882"/>
          </a:xfrm>
          <a:prstGeom prst="rect">
            <a:avLst/>
          </a:prstGeom>
          <a:noFill/>
          <a:ln>
            <a:noFill/>
          </a:ln>
        </p:spPr>
      </p:pic>
      <p:sp>
        <p:nvSpPr>
          <p:cNvPr id="163" name="Google Shape;163;g35fa30c4f18_0_17"/>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Mild 🌶️ </a:t>
            </a:r>
            <a:r>
              <a:rPr lang="en-GB" sz="1150" b="0" i="0" u="none" strike="noStrike" cap="none">
                <a:solidFill>
                  <a:srgbClr val="888888"/>
                </a:solidFill>
                <a:latin typeface="Helvetica Neue"/>
                <a:ea typeface="Helvetica Neue"/>
                <a:cs typeface="Helvetica Neue"/>
                <a:sym typeface="Helvetica Neue"/>
              </a:rPr>
              <a:t>- Medium - Spicy</a:t>
            </a:r>
            <a:endParaRPr sz="1150" b="0" i="0" u="none" strike="noStrike" cap="none">
              <a:solidFill>
                <a:srgbClr val="888888"/>
              </a:solidFill>
              <a:latin typeface="Helvetica Neue"/>
              <a:ea typeface="Helvetica Neue"/>
              <a:cs typeface="Helvetica Neue"/>
              <a:sym typeface="Helvetica Neue"/>
            </a:endParaRPr>
          </a:p>
        </p:txBody>
      </p:sp>
      <p:pic>
        <p:nvPicPr>
          <p:cNvPr id="164" name="Google Shape;164;g35fa30c4f18_0_17" descr="An illustration of trees, clouds and sunshine. " title="Screenshot 2025-06-03 at 15.53.27.png"/>
          <p:cNvPicPr preferRelativeResize="0"/>
          <p:nvPr/>
        </p:nvPicPr>
        <p:blipFill>
          <a:blip r:embed="rId4">
            <a:alphaModFix/>
          </a:blip>
          <a:stretch>
            <a:fillRect/>
          </a:stretch>
        </p:blipFill>
        <p:spPr>
          <a:xfrm>
            <a:off x="6881900" y="3654925"/>
            <a:ext cx="2508275" cy="1529675"/>
          </a:xfrm>
          <a:prstGeom prst="rect">
            <a:avLst/>
          </a:prstGeom>
          <a:noFill/>
          <a:ln>
            <a:noFill/>
          </a:ln>
        </p:spPr>
      </p:pic>
      <p:pic>
        <p:nvPicPr>
          <p:cNvPr id="165" name="Google Shape;165;g35fa30c4f18_0_17" descr="An illustration of a micro:bit board and a hand next to it. Button A on the board is being pressed by the index finger of the hand."/>
          <p:cNvPicPr preferRelativeResize="0"/>
          <p:nvPr/>
        </p:nvPicPr>
        <p:blipFill rotWithShape="1">
          <a:blip r:embed="rId5">
            <a:alphaModFix/>
          </a:blip>
          <a:srcRect/>
          <a:stretch/>
        </p:blipFill>
        <p:spPr>
          <a:xfrm>
            <a:off x="5645347" y="4794251"/>
            <a:ext cx="2031804" cy="17054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g37bbe94e131_0_0"/>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2993D6"/>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4"/>
                  </a:ext>
                </a:extLst>
              </a:rPr>
              <a:t>Mild 🌶️ </a:t>
            </a:r>
            <a:r>
              <a:rPr lang="en-GB" sz="2600">
                <a:solidFill>
                  <a:srgbClr val="2993D6"/>
                </a:solidFill>
              </a:rPr>
              <a:t>Introduction 2</a:t>
            </a:r>
            <a:endParaRPr sz="2600">
              <a:solidFill>
                <a:srgbClr val="2993D6"/>
              </a:solidFill>
            </a:endParaRPr>
          </a:p>
        </p:txBody>
      </p:sp>
      <p:sp>
        <p:nvSpPr>
          <p:cNvPr id="171" name="Google Shape;171;g37bbe94e131_0_0"/>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8</a:t>
            </a:fld>
            <a:endParaRPr/>
          </a:p>
        </p:txBody>
      </p:sp>
      <p:sp>
        <p:nvSpPr>
          <p:cNvPr id="172" name="Google Shape;172;g37bbe94e131_0_0"/>
          <p:cNvSpPr txBox="1">
            <a:spLocks noGrp="1"/>
          </p:cNvSpPr>
          <p:nvPr>
            <p:ph type="body" idx="1"/>
          </p:nvPr>
        </p:nvSpPr>
        <p:spPr>
          <a:xfrm>
            <a:off x="736675" y="1423100"/>
            <a:ext cx="8488200" cy="4788900"/>
          </a:xfrm>
          <a:prstGeom prst="rect">
            <a:avLst/>
          </a:prstGeom>
          <a:noFill/>
          <a:ln>
            <a:noFill/>
          </a:ln>
        </p:spPr>
        <p:txBody>
          <a:bodyPr spcFirstLastPara="1" wrap="square" lIns="91425" tIns="45700" rIns="91425" bIns="45700" anchor="t" anchorCtr="0">
            <a:normAutofit/>
          </a:bodyPr>
          <a:lstStyle/>
          <a:p>
            <a:pPr marL="457200" marR="2633676" lvl="0" indent="-342900" algn="l" rtl="0">
              <a:lnSpc>
                <a:spcPct val="110000"/>
              </a:lnSpc>
              <a:spcBef>
                <a:spcPts val="0"/>
              </a:spcBef>
              <a:spcAft>
                <a:spcPts val="0"/>
              </a:spcAft>
              <a:buClr>
                <a:srgbClr val="2993D6"/>
              </a:buClr>
              <a:buSzPts val="1800"/>
              <a:buChar char="•"/>
            </a:pPr>
            <a:r>
              <a:rPr lang="en-GB" sz="1800"/>
              <a:t>The micro:bit’s light sensor uses the display LEDs to measure light, so make sure the micro:bit’s LED display is pointing toward the light source. The light level reading will be a number between 0 (dark) and 255 (the most intense light the micro:bit can measure).</a:t>
            </a:r>
            <a:endParaRPr sz="1800"/>
          </a:p>
          <a:p>
            <a:pPr marL="457200" marR="335884" lvl="0" indent="-342900" algn="l" rtl="0">
              <a:lnSpc>
                <a:spcPct val="110000"/>
              </a:lnSpc>
              <a:spcBef>
                <a:spcPts val="1000"/>
              </a:spcBef>
              <a:spcAft>
                <a:spcPts val="0"/>
              </a:spcAft>
              <a:buClr>
                <a:srgbClr val="2993D6"/>
              </a:buClr>
              <a:buSzPts val="1800"/>
              <a:buChar char="•"/>
            </a:pPr>
            <a:r>
              <a:rPr lang="en-GB" sz="1800"/>
              <a:t>The temperature sensor is in the processor on the back of the micro:bit and provides a good approximation of the temperature around the device. It is important to remember that items touching the processor or</a:t>
            </a:r>
            <a:endParaRPr sz="1800"/>
          </a:p>
          <a:p>
            <a:pPr marL="450000" marR="2543675" lvl="0" indent="0" algn="l" rtl="0">
              <a:lnSpc>
                <a:spcPct val="110000"/>
              </a:lnSpc>
              <a:spcBef>
                <a:spcPts val="0"/>
              </a:spcBef>
              <a:spcAft>
                <a:spcPts val="1000"/>
              </a:spcAft>
              <a:buNone/>
            </a:pPr>
            <a:r>
              <a:rPr lang="en-GB" sz="1800"/>
              <a:t>a person holding the micro:bit can impact the temperature reading, so students should not pick up the micro:bit to take readings. This project is programmed to display the temperature reading in Fahrenheit.</a:t>
            </a:r>
            <a:endParaRPr sz="1800"/>
          </a:p>
        </p:txBody>
      </p:sp>
      <p:pic>
        <p:nvPicPr>
          <p:cNvPr id="173" name="Google Shape;173;g37bbe94e131_0_0" descr="decorative"/>
          <p:cNvPicPr preferRelativeResize="0"/>
          <p:nvPr/>
        </p:nvPicPr>
        <p:blipFill rotWithShape="1">
          <a:blip r:embed="rId3">
            <a:alphaModFix/>
          </a:blip>
          <a:srcRect/>
          <a:stretch/>
        </p:blipFill>
        <p:spPr>
          <a:xfrm>
            <a:off x="8310377" y="282688"/>
            <a:ext cx="955218" cy="736882"/>
          </a:xfrm>
          <a:prstGeom prst="rect">
            <a:avLst/>
          </a:prstGeom>
          <a:noFill/>
          <a:ln>
            <a:noFill/>
          </a:ln>
        </p:spPr>
      </p:pic>
      <p:sp>
        <p:nvSpPr>
          <p:cNvPr id="174" name="Google Shape;174;g37bbe94e131_0_0"/>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Mild 🌶️ </a:t>
            </a:r>
            <a:r>
              <a:rPr lang="en-GB" sz="1150" b="0" i="0" u="none" strike="noStrike" cap="none">
                <a:solidFill>
                  <a:srgbClr val="888888"/>
                </a:solidFill>
                <a:latin typeface="Helvetica Neue"/>
                <a:ea typeface="Helvetica Neue"/>
                <a:cs typeface="Helvetica Neue"/>
                <a:sym typeface="Helvetica Neue"/>
              </a:rPr>
              <a:t>- Medium - Spicy</a:t>
            </a:r>
            <a:endParaRPr sz="1150" b="0" i="0" u="none" strike="noStrike" cap="none">
              <a:solidFill>
                <a:srgbClr val="888888"/>
              </a:solidFill>
              <a:latin typeface="Helvetica Neue"/>
              <a:ea typeface="Helvetica Neue"/>
              <a:cs typeface="Helvetica Neue"/>
              <a:sym typeface="Helvetica Neue"/>
            </a:endParaRPr>
          </a:p>
        </p:txBody>
      </p:sp>
      <p:pic>
        <p:nvPicPr>
          <p:cNvPr id="175" name="Google Shape;175;g37bbe94e131_0_0" descr="An illustration of a micro:bit board with the number 7 showing on the LED display. There is a thermometer icon next to the micro:bit. "/>
          <p:cNvPicPr preferRelativeResize="0"/>
          <p:nvPr/>
        </p:nvPicPr>
        <p:blipFill rotWithShape="1">
          <a:blip r:embed="rId4">
            <a:alphaModFix/>
          </a:blip>
          <a:srcRect/>
          <a:stretch/>
        </p:blipFill>
        <p:spPr>
          <a:xfrm>
            <a:off x="6666837" y="4498647"/>
            <a:ext cx="2279537" cy="1522225"/>
          </a:xfrm>
          <a:prstGeom prst="rect">
            <a:avLst/>
          </a:prstGeom>
          <a:noFill/>
          <a:ln>
            <a:noFill/>
          </a:ln>
        </p:spPr>
      </p:pic>
      <p:pic>
        <p:nvPicPr>
          <p:cNvPr id="176" name="Google Shape;176;g37bbe94e131_0_0" descr="An illustration of a micro:bit board with all the LEDs lit up being used to measure light levels at a far distance from a light source."/>
          <p:cNvPicPr preferRelativeResize="0"/>
          <p:nvPr/>
        </p:nvPicPr>
        <p:blipFill rotWithShape="1">
          <a:blip r:embed="rId5">
            <a:alphaModFix/>
          </a:blip>
          <a:srcRect l="8101" t="24630" r="25106"/>
          <a:stretch/>
        </p:blipFill>
        <p:spPr>
          <a:xfrm>
            <a:off x="6666838" y="1687025"/>
            <a:ext cx="1683925" cy="1522225"/>
          </a:xfrm>
          <a:prstGeom prst="rect">
            <a:avLst/>
          </a:prstGeom>
          <a:noFill/>
          <a:ln>
            <a:noFill/>
          </a:ln>
        </p:spPr>
      </p:pic>
      <p:pic>
        <p:nvPicPr>
          <p:cNvPr id="177" name="Google Shape;177;g37bbe94e131_0_0" descr="An illustration of the sun with a smiley face. " title="Large-Sun@2x.png"/>
          <p:cNvPicPr preferRelativeResize="0"/>
          <p:nvPr/>
        </p:nvPicPr>
        <p:blipFill>
          <a:blip r:embed="rId6">
            <a:alphaModFix/>
          </a:blip>
          <a:stretch>
            <a:fillRect/>
          </a:stretch>
        </p:blipFill>
        <p:spPr>
          <a:xfrm>
            <a:off x="8334709" y="1367475"/>
            <a:ext cx="973950" cy="9739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g3669771b81a_0_1"/>
          <p:cNvSpPr txBox="1">
            <a:spLocks noGrp="1"/>
          </p:cNvSpPr>
          <p:nvPr>
            <p:ph type="title"/>
          </p:nvPr>
        </p:nvSpPr>
        <p:spPr>
          <a:xfrm>
            <a:off x="681037" y="456073"/>
            <a:ext cx="8544000" cy="911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A000"/>
              </a:buClr>
              <a:buSzPts val="2600"/>
              <a:buFont typeface="Arial"/>
              <a:buNone/>
            </a:pPr>
            <a:r>
              <a:rPr lang="en-GB" sz="2600">
                <a:solidFill>
                  <a:srgbClr val="2993D6"/>
                </a:solidFill>
              </a:rPr>
              <a:t>Mild 🌶️ Student A</a:t>
            </a:r>
            <a:r>
              <a:rPr lang="en-GB" sz="2600">
                <a:solidFill>
                  <a:srgbClr val="2993D6"/>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5"/>
                  </a:ext>
                </a:extLst>
              </a:rPr>
              <a:t>ctivity</a:t>
            </a:r>
            <a:r>
              <a:rPr lang="en-GB" sz="2600">
                <a:solidFill>
                  <a:srgbClr val="2993D6"/>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6"/>
                  </a:ext>
                </a:extLst>
              </a:rPr>
              <a:t> Steps</a:t>
            </a:r>
            <a:r>
              <a:rPr lang="en-GB" sz="2600">
                <a:solidFill>
                  <a:srgbClr val="2993D6"/>
                </a:solidFill>
              </a:rPr>
              <a:t> 1</a:t>
            </a:r>
            <a:endParaRPr sz="2600">
              <a:solidFill>
                <a:srgbClr val="2993D6"/>
              </a:solidFill>
            </a:endParaRPr>
          </a:p>
        </p:txBody>
      </p:sp>
      <p:sp>
        <p:nvSpPr>
          <p:cNvPr id="183" name="Google Shape;183;g3669771b81a_0_1"/>
          <p:cNvSpPr txBox="1">
            <a:spLocks noGrp="1"/>
          </p:cNvSpPr>
          <p:nvPr>
            <p:ph type="sldNum" idx="12"/>
          </p:nvPr>
        </p:nvSpPr>
        <p:spPr>
          <a:xfrm>
            <a:off x="6996113" y="6356351"/>
            <a:ext cx="22290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GB"/>
              <a:t>Page </a:t>
            </a:r>
            <a:fld id="{00000000-1234-1234-1234-123412341234}" type="slidenum">
              <a:rPr lang="en-GB"/>
              <a:t>9</a:t>
            </a:fld>
            <a:endParaRPr/>
          </a:p>
        </p:txBody>
      </p:sp>
      <p:sp>
        <p:nvSpPr>
          <p:cNvPr id="184" name="Google Shape;184;g3669771b81a_0_1"/>
          <p:cNvSpPr txBox="1">
            <a:spLocks noGrp="1"/>
          </p:cNvSpPr>
          <p:nvPr>
            <p:ph type="body" idx="1"/>
          </p:nvPr>
        </p:nvSpPr>
        <p:spPr>
          <a:xfrm>
            <a:off x="681025" y="1548375"/>
            <a:ext cx="8544000" cy="3848700"/>
          </a:xfrm>
          <a:prstGeom prst="rect">
            <a:avLst/>
          </a:prstGeom>
          <a:noFill/>
          <a:ln>
            <a:noFill/>
          </a:ln>
        </p:spPr>
        <p:txBody>
          <a:bodyPr spcFirstLastPara="1" wrap="square" lIns="91425" tIns="45700" rIns="91425" bIns="45700" anchor="t" anchorCtr="0">
            <a:normAutofit/>
          </a:bodyPr>
          <a:lstStyle/>
          <a:p>
            <a:pPr marL="318151" lvl="0" indent="-309553" algn="l" rtl="0">
              <a:lnSpc>
                <a:spcPct val="110000"/>
              </a:lnSpc>
              <a:spcBef>
                <a:spcPts val="0"/>
              </a:spcBef>
              <a:spcAft>
                <a:spcPts val="0"/>
              </a:spcAft>
              <a:buClr>
                <a:srgbClr val="2993D6"/>
              </a:buClr>
              <a:buSzPts val="1800"/>
              <a:buFont typeface="Helvetica Neue"/>
              <a:buChar char="•"/>
            </a:pPr>
            <a:r>
              <a:rPr lang="en-GB" sz="1800" b="1" dirty="0">
                <a:solidFill>
                  <a:srgbClr val="2993D6"/>
                </a:solidFill>
              </a:rPr>
              <a:t>Open</a:t>
            </a:r>
            <a:r>
              <a:rPr lang="en-GB" sz="1800" dirty="0"/>
              <a:t> the project</a:t>
            </a:r>
            <a:r>
              <a:rPr lang="en-GB"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7"/>
                  </a:ext>
                </a:extLst>
              </a:rPr>
              <a:t>:</a:t>
            </a:r>
            <a:r>
              <a:rPr lang="en-GB" sz="1800" dirty="0"/>
              <a:t> </a:t>
            </a:r>
            <a:r>
              <a:rPr lang="en-GB" sz="1800" u="sng" dirty="0">
                <a:solidFill>
                  <a:schemeClr val="hlink"/>
                </a:solidFill>
                <a:hlinkClick r:id="rId3"/>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8"/>
                  </a:ext>
                </a:extLst>
              </a:rPr>
              <a:t>mbit.io/u</a:t>
            </a:r>
            <a:r>
              <a:rPr lang="en-GB" sz="1800" u="sng" dirty="0">
                <a:solidFill>
                  <a:schemeClr val="hlink"/>
                </a:solidFill>
                <a:hlinkClick r:id="rId3"/>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9"/>
                  </a:ext>
                </a:extLst>
              </a:rPr>
              <a:t>s-environment</a:t>
            </a:r>
            <a:r>
              <a:rPr lang="en-GB" sz="1800" dirty="0"/>
              <a:t> and </a:t>
            </a:r>
            <a:r>
              <a:rPr lang="en-GB" sz="1800" b="1" dirty="0">
                <a:solidFill>
                  <a:srgbClr val="2A92D6"/>
                </a:solidFill>
              </a:rPr>
              <a:t>download</a:t>
            </a:r>
            <a:r>
              <a:rPr lang="en-GB" sz="1800" dirty="0"/>
              <a:t> the code to </a:t>
            </a:r>
            <a:r>
              <a:rPr lang="en-GB" sz="18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0"/>
                  </a:ext>
                </a:extLst>
              </a:rPr>
              <a:t>the</a:t>
            </a:r>
            <a:r>
              <a:rPr lang="en-GB" sz="1800" dirty="0"/>
              <a:t> </a:t>
            </a:r>
            <a:r>
              <a:rPr lang="en-GB" sz="1800" dirty="0" err="1"/>
              <a:t>micro:bit</a:t>
            </a:r>
            <a:r>
              <a:rPr lang="en-GB" sz="1800" dirty="0"/>
              <a:t>.</a:t>
            </a:r>
            <a:endParaRPr sz="1800" dirty="0"/>
          </a:p>
          <a:p>
            <a:pPr marL="318151" lvl="0" indent="-309553" algn="l" rtl="0">
              <a:lnSpc>
                <a:spcPct val="110000"/>
              </a:lnSpc>
              <a:spcBef>
                <a:spcPts val="1000"/>
              </a:spcBef>
              <a:spcAft>
                <a:spcPts val="0"/>
              </a:spcAft>
              <a:buClr>
                <a:srgbClr val="2993D6"/>
              </a:buClr>
              <a:buSzPts val="1800"/>
              <a:buFont typeface="Helvetica Neue"/>
              <a:buChar char="•"/>
            </a:pPr>
            <a:r>
              <a:rPr lang="en-GB" sz="1800" b="1" dirty="0">
                <a:solidFill>
                  <a:srgbClr val="2993D6"/>
                </a:solidFill>
              </a:rPr>
              <a:t>Unplug</a:t>
            </a:r>
            <a:r>
              <a:rPr lang="en-GB" sz="1800" b="1" dirty="0"/>
              <a:t> </a:t>
            </a:r>
            <a:r>
              <a:rPr lang="en-GB" sz="1800" dirty="0"/>
              <a:t>the </a:t>
            </a:r>
            <a:r>
              <a:rPr lang="en-GB" sz="1800" dirty="0" err="1"/>
              <a:t>micro:bit</a:t>
            </a:r>
            <a:r>
              <a:rPr lang="en-GB" sz="1800" dirty="0"/>
              <a:t> and </a:t>
            </a:r>
            <a:r>
              <a:rPr lang="en-GB" sz="1800" b="1" dirty="0">
                <a:solidFill>
                  <a:srgbClr val="2993D6"/>
                </a:solidFill>
              </a:rPr>
              <a:t>connect</a:t>
            </a:r>
            <a:r>
              <a:rPr lang="en-GB" sz="1800" dirty="0"/>
              <a:t> the battery pack.  </a:t>
            </a:r>
            <a:endParaRPr sz="1800" dirty="0"/>
          </a:p>
          <a:p>
            <a:pPr marL="318151" lvl="0" indent="-309553" algn="l" rtl="0">
              <a:lnSpc>
                <a:spcPct val="110000"/>
              </a:lnSpc>
              <a:spcBef>
                <a:spcPts val="1000"/>
              </a:spcBef>
              <a:spcAft>
                <a:spcPts val="0"/>
              </a:spcAft>
              <a:buClr>
                <a:srgbClr val="2993D6"/>
              </a:buClr>
              <a:buSzPts val="1800"/>
              <a:buFont typeface="Helvetica Neue"/>
              <a:buChar char="•"/>
            </a:pPr>
            <a:r>
              <a:rPr lang="en-GB" sz="1800" b="1" dirty="0">
                <a:solidFill>
                  <a:srgbClr val="2993D6"/>
                </a:solidFill>
              </a:rPr>
              <a:t>Place</a:t>
            </a:r>
            <a:r>
              <a:rPr lang="en-GB" sz="1800" b="1" dirty="0"/>
              <a:t> </a:t>
            </a:r>
            <a:r>
              <a:rPr lang="en-GB" sz="1800" dirty="0"/>
              <a:t>your </a:t>
            </a:r>
            <a:r>
              <a:rPr lang="en-GB" sz="1800" dirty="0" err="1"/>
              <a:t>micro:bit</a:t>
            </a:r>
            <a:r>
              <a:rPr lang="en-GB" sz="1800" dirty="0"/>
              <a:t> in the predetermined observation area. </a:t>
            </a:r>
            <a:endParaRPr sz="1800" dirty="0"/>
          </a:p>
          <a:p>
            <a:pPr marL="318151" lvl="0" indent="-309553" algn="l" rtl="0">
              <a:lnSpc>
                <a:spcPct val="110000"/>
              </a:lnSpc>
              <a:spcBef>
                <a:spcPts val="1000"/>
              </a:spcBef>
              <a:spcAft>
                <a:spcPts val="0"/>
              </a:spcAft>
              <a:buClr>
                <a:srgbClr val="2993D6"/>
              </a:buClr>
              <a:buSzPts val="1800"/>
              <a:buFont typeface="Helvetica Neue"/>
              <a:buChar char="•"/>
            </a:pPr>
            <a:r>
              <a:rPr lang="en-GB" sz="1800" b="1" dirty="0">
                <a:solidFill>
                  <a:srgbClr val="2993D6"/>
                </a:solidFill>
              </a:rPr>
              <a:t>Start </a:t>
            </a:r>
            <a:r>
              <a:rPr lang="en-GB" sz="1800" b="1" dirty="0">
                <a:solidFill>
                  <a:srgbClr val="2993D6"/>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1"/>
                  </a:ext>
                </a:extLst>
              </a:rPr>
              <a:t>data logging</a:t>
            </a:r>
            <a:r>
              <a:rPr lang="en-GB" sz="1800" b="1" dirty="0"/>
              <a:t> </a:t>
            </a:r>
            <a:r>
              <a:rPr lang="en-GB" sz="1800" dirty="0"/>
              <a:t>by pressing button A. Leave the </a:t>
            </a:r>
            <a:r>
              <a:rPr lang="en-GB" sz="1800" dirty="0" err="1"/>
              <a:t>micro:bit</a:t>
            </a:r>
            <a:r>
              <a:rPr lang="en-GB" sz="1800" dirty="0"/>
              <a:t> logging for a period of time. </a:t>
            </a:r>
            <a:endParaRPr sz="1800" dirty="0"/>
          </a:p>
          <a:p>
            <a:pPr marL="318151" lvl="0" indent="-309553" algn="l" rtl="0">
              <a:lnSpc>
                <a:spcPct val="110000"/>
              </a:lnSpc>
              <a:spcBef>
                <a:spcPts val="1000"/>
              </a:spcBef>
              <a:spcAft>
                <a:spcPts val="0"/>
              </a:spcAft>
              <a:buClr>
                <a:srgbClr val="2993D6"/>
              </a:buClr>
              <a:buSzPts val="1800"/>
              <a:buFont typeface="Helvetica Neue"/>
              <a:buChar char="•"/>
            </a:pPr>
            <a:r>
              <a:rPr lang="en-GB" sz="1800" b="1" dirty="0">
                <a:solidFill>
                  <a:srgbClr val="2993D6"/>
                </a:solidFill>
              </a:rPr>
              <a:t>Return to the </a:t>
            </a:r>
            <a:r>
              <a:rPr lang="en-GB" sz="1800" b="1" dirty="0" err="1">
                <a:solidFill>
                  <a:srgbClr val="2993D6"/>
                </a:solidFill>
              </a:rPr>
              <a:t>micro:bit</a:t>
            </a:r>
            <a:r>
              <a:rPr lang="en-GB" sz="1800" dirty="0"/>
              <a:t> and press button B to stop logging. </a:t>
            </a:r>
            <a:endParaRPr sz="1800" dirty="0"/>
          </a:p>
          <a:p>
            <a:pPr marL="318151" lvl="0" indent="-309553" algn="l" rtl="0">
              <a:lnSpc>
                <a:spcPct val="110000"/>
              </a:lnSpc>
              <a:spcBef>
                <a:spcPts val="1000"/>
              </a:spcBef>
              <a:spcAft>
                <a:spcPts val="1000"/>
              </a:spcAft>
              <a:buClr>
                <a:srgbClr val="2993D6"/>
              </a:buClr>
              <a:buSzPts val="1800"/>
              <a:buFont typeface="Helvetica Neue"/>
              <a:buChar char="•"/>
            </a:pPr>
            <a:r>
              <a:rPr lang="en-GB" sz="1800" b="1" dirty="0">
                <a:solidFill>
                  <a:srgbClr val="2993D6"/>
                </a:solidFill>
              </a:rPr>
              <a:t>Disconnect</a:t>
            </a:r>
            <a:r>
              <a:rPr lang="en-GB" sz="1800" dirty="0"/>
              <a:t> the battery pack and </a:t>
            </a:r>
            <a:r>
              <a:rPr lang="en-GB" sz="1800" b="1" dirty="0">
                <a:solidFill>
                  <a:srgbClr val="2993D6"/>
                </a:solidFill>
              </a:rPr>
              <a:t>plug</a:t>
            </a:r>
            <a:r>
              <a:rPr lang="en-GB" sz="1800" dirty="0"/>
              <a:t> the </a:t>
            </a:r>
            <a:r>
              <a:rPr lang="en-GB" sz="1800" dirty="0" err="1"/>
              <a:t>micro:bit</a:t>
            </a:r>
            <a:r>
              <a:rPr lang="en-GB" sz="1800" dirty="0"/>
              <a:t> back into a computer.</a:t>
            </a:r>
            <a:endParaRPr sz="1800" dirty="0"/>
          </a:p>
        </p:txBody>
      </p:sp>
      <p:sp>
        <p:nvSpPr>
          <p:cNvPr id="185" name="Google Shape;185;g3669771b81a_0_1"/>
          <p:cNvSpPr txBox="1"/>
          <p:nvPr/>
        </p:nvSpPr>
        <p:spPr>
          <a:xfrm>
            <a:off x="121300" y="6356350"/>
            <a:ext cx="3676200" cy="36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50"/>
              <a:buFont typeface="Arial"/>
              <a:buNone/>
            </a:pPr>
            <a:r>
              <a:rPr lang="en-GB" sz="1150" b="1" i="0" u="none" strike="noStrike" cap="none">
                <a:solidFill>
                  <a:srgbClr val="2A92D6"/>
                </a:solidFill>
                <a:latin typeface="Helvetica Neue"/>
                <a:ea typeface="Helvetica Neue"/>
                <a:cs typeface="Helvetica Neue"/>
                <a:sym typeface="Helvetica Neue"/>
              </a:rPr>
              <a:t>Mild 🌶️ </a:t>
            </a:r>
            <a:r>
              <a:rPr lang="en-GB" sz="1150" b="0" i="0" u="none" strike="noStrike" cap="none">
                <a:solidFill>
                  <a:srgbClr val="888888"/>
                </a:solidFill>
                <a:latin typeface="Helvetica Neue"/>
                <a:ea typeface="Helvetica Neue"/>
                <a:cs typeface="Helvetica Neue"/>
                <a:sym typeface="Helvetica Neue"/>
              </a:rPr>
              <a:t>- Medium - Spicy</a:t>
            </a:r>
            <a:endParaRPr sz="1150" b="0" i="0" u="none" strike="noStrike" cap="none">
              <a:solidFill>
                <a:srgbClr val="888888"/>
              </a:solidFill>
              <a:latin typeface="Helvetica Neue"/>
              <a:ea typeface="Helvetica Neue"/>
              <a:cs typeface="Helvetica Neue"/>
              <a:sym typeface="Helvetica Neue"/>
            </a:endParaRPr>
          </a:p>
        </p:txBody>
      </p:sp>
      <p:sp>
        <p:nvSpPr>
          <p:cNvPr id="186" name="Google Shape;186;g3669771b81a_0_1"/>
          <p:cNvSpPr/>
          <p:nvPr/>
        </p:nvSpPr>
        <p:spPr>
          <a:xfrm>
            <a:off x="681025" y="5577977"/>
            <a:ext cx="8349000" cy="638434"/>
          </a:xfrm>
          <a:prstGeom prst="roundRect">
            <a:avLst>
              <a:gd name="adj" fmla="val 16667"/>
            </a:avLst>
          </a:prstGeom>
          <a:solidFill>
            <a:schemeClr val="lt1"/>
          </a:solidFill>
          <a:ln w="19050" cap="flat" cmpd="sng">
            <a:solidFill>
              <a:srgbClr val="2A92D6"/>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10000"/>
              </a:lnSpc>
              <a:spcBef>
                <a:spcPts val="1300"/>
              </a:spcBef>
              <a:spcAft>
                <a:spcPts val="1200"/>
              </a:spcAft>
              <a:buClr>
                <a:srgbClr val="000000"/>
              </a:buClr>
              <a:buSzPts val="1800"/>
              <a:buFont typeface="Arial"/>
              <a:buNone/>
            </a:pPr>
            <a:r>
              <a:rPr lang="en-GB" sz="1650" b="1" i="0" u="none" strike="noStrike" cap="none" dirty="0">
                <a:solidFill>
                  <a:srgbClr val="2A92D6"/>
                </a:solidFill>
                <a:latin typeface="Helvetica Neue"/>
                <a:ea typeface="Helvetica Neue"/>
                <a:cs typeface="Helvetica Neue"/>
                <a:sym typeface="Helvetica Neue"/>
              </a:rPr>
              <a:t>Pro</a:t>
            </a:r>
            <a:r>
              <a:rPr lang="en-GB" sz="1650" b="1" i="0" u="none" strike="noStrike" cap="none" dirty="0">
                <a:solidFill>
                  <a:srgbClr val="2A92D6"/>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2"/>
                  </a:ext>
                </a:extLst>
              </a:rPr>
              <a:t> </a:t>
            </a:r>
            <a:r>
              <a:rPr lang="en-GB" sz="1650" b="1" dirty="0">
                <a:solidFill>
                  <a:srgbClr val="2A92D6"/>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3"/>
                  </a:ext>
                </a:extLst>
              </a:rPr>
              <a:t>T</a:t>
            </a:r>
            <a:r>
              <a:rPr lang="en-GB" sz="1650" b="1" i="0" u="none" strike="noStrike" cap="none" dirty="0">
                <a:solidFill>
                  <a:srgbClr val="2A92D6"/>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4"/>
                  </a:ext>
                </a:extLst>
              </a:rPr>
              <a:t>ip:</a:t>
            </a:r>
            <a:r>
              <a:rPr lang="en-GB" sz="1650" b="0" i="0" u="none" strike="noStrike" cap="none" dirty="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5"/>
                  </a:ext>
                </a:extLst>
              </a:rPr>
              <a:t> </a:t>
            </a:r>
            <a:r>
              <a:rPr lang="en-GB" sz="1650" dirty="0">
                <a:solidFill>
                  <a:schemeClr val="dk1"/>
                </a:solidFill>
                <a:latin typeface="Helvetica Neue"/>
                <a:ea typeface="Helvetica Neue"/>
                <a:cs typeface="Helvetica Neue"/>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6"/>
                  </a:ext>
                </a:extLst>
              </a:rPr>
              <a:t>Be sure to connect </a:t>
            </a:r>
            <a:r>
              <a:rPr lang="en-GB" sz="1650" dirty="0">
                <a:solidFill>
                  <a:schemeClr val="dk1"/>
                </a:solidFill>
                <a:latin typeface="Helvetica Neue"/>
                <a:ea typeface="Helvetica Neue"/>
                <a:cs typeface="Helvetica Neue"/>
                <a:sym typeface="Helvetica Neue"/>
              </a:rPr>
              <a:t>the </a:t>
            </a:r>
            <a:r>
              <a:rPr lang="en-GB" sz="1650" dirty="0" err="1">
                <a:solidFill>
                  <a:schemeClr val="dk1"/>
                </a:solidFill>
                <a:latin typeface="Helvetica Neue"/>
                <a:ea typeface="Helvetica Neue"/>
                <a:cs typeface="Helvetica Neue"/>
                <a:sym typeface="Helvetica Neue"/>
              </a:rPr>
              <a:t>micro:bit</a:t>
            </a:r>
            <a:r>
              <a:rPr lang="en-GB" sz="1650" dirty="0">
                <a:solidFill>
                  <a:schemeClr val="dk1"/>
                </a:solidFill>
                <a:latin typeface="Helvetica Neue"/>
                <a:ea typeface="Helvetica Neue"/>
                <a:cs typeface="Helvetica Neue"/>
                <a:sym typeface="Helvetica Neue"/>
              </a:rPr>
              <a:t> to a computer and save the MY_DATA file before pressing buttons A and B together to delete all data.</a:t>
            </a:r>
            <a:endParaRPr sz="1650" b="0" i="0" u="none" strike="noStrike" cap="none" dirty="0">
              <a:solidFill>
                <a:srgbClr val="000000"/>
              </a:solidFill>
              <a:latin typeface="Helvetica Neue"/>
              <a:ea typeface="Helvetica Neue"/>
              <a:cs typeface="Helvetica Neue"/>
              <a:sym typeface="Helvetica Neue"/>
            </a:endParaRPr>
          </a:p>
        </p:txBody>
      </p:sp>
      <p:pic>
        <p:nvPicPr>
          <p:cNvPr id="187" name="Google Shape;187;g3669771b81a_0_1" descr="Illustration of educator in front of empty whiteboard used to signal teacher-led activities on this page" title="black female teacher image.png"/>
          <p:cNvPicPr preferRelativeResize="0"/>
          <p:nvPr/>
        </p:nvPicPr>
        <p:blipFill rotWithShape="1">
          <a:blip r:embed="rId4">
            <a:alphaModFix/>
          </a:blip>
          <a:srcRect/>
          <a:stretch/>
        </p:blipFill>
        <p:spPr>
          <a:xfrm>
            <a:off x="8269200" y="316137"/>
            <a:ext cx="1428350" cy="1191276"/>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vider Slides">
  <a:themeElements>
    <a:clrScheme name="Custom 2">
      <a:dk1>
        <a:srgbClr val="000000"/>
      </a:dk1>
      <a:lt1>
        <a:srgbClr val="FFFFFF"/>
      </a:lt1>
      <a:dk2>
        <a:srgbClr val="3E4048"/>
      </a:dk2>
      <a:lt2>
        <a:srgbClr val="E7E6E6"/>
      </a:lt2>
      <a:accent1>
        <a:srgbClr val="00A000"/>
      </a:accent1>
      <a:accent2>
        <a:srgbClr val="2A92D6"/>
      </a:accent2>
      <a:accent3>
        <a:srgbClr val="CD0365"/>
      </a:accent3>
      <a:accent4>
        <a:srgbClr val="E7645C"/>
      </a:accent4>
      <a:accent5>
        <a:srgbClr val="6C4BC1"/>
      </a:accent5>
      <a:accent6>
        <a:srgbClr val="7BCDC2"/>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4842</Words>
  <Application>Microsoft Macintosh PowerPoint</Application>
  <PresentationFormat>A4 Paper (210x297 mm)</PresentationFormat>
  <Paragraphs>377</Paragraphs>
  <Slides>49</Slides>
  <Notes>49</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49</vt:i4>
      </vt:variant>
    </vt:vector>
  </HeadingPairs>
  <TitlesOfParts>
    <vt:vector size="54" baseType="lpstr">
      <vt:lpstr>Arial</vt:lpstr>
      <vt:lpstr>Calibri</vt:lpstr>
      <vt:lpstr>Helvetica Neue</vt:lpstr>
      <vt:lpstr>Office Theme</vt:lpstr>
      <vt:lpstr>Divider Slides</vt:lpstr>
      <vt:lpstr>PowerPoint Presentation</vt:lpstr>
      <vt:lpstr>Community Data Collection with Environment Data Logger</vt:lpstr>
      <vt:lpstr>Computer Science Concepts</vt:lpstr>
      <vt:lpstr>How the Environment Data Logger Works</vt:lpstr>
      <vt:lpstr>Pick Your Level</vt:lpstr>
      <vt:lpstr>PowerPoint Presentation</vt:lpstr>
      <vt:lpstr>Mild 🌶️ Introduction 1</vt:lpstr>
      <vt:lpstr>Mild 🌶️ Introduction 2</vt:lpstr>
      <vt:lpstr>Mild 🌶️ Student Activity Steps 1</vt:lpstr>
      <vt:lpstr>Mild 🌶️ Student Activity Steps 2</vt:lpstr>
      <vt:lpstr>Mild 🌶️ Student Activity Steps 3</vt:lpstr>
      <vt:lpstr>Mild 🌶️ Analyze Your Data 1</vt:lpstr>
      <vt:lpstr>Mild 🌶️ Analyze Your Data 2</vt:lpstr>
      <vt:lpstr>Mild 🌶️ Code Details 1</vt:lpstr>
      <vt:lpstr>Mild 🌶️ Code Details 2</vt:lpstr>
      <vt:lpstr>Mild 🌶️ Code Details 3</vt:lpstr>
      <vt:lpstr>Mild 🌶️ Code Details 4</vt:lpstr>
      <vt:lpstr>PowerPoint Presentation</vt:lpstr>
      <vt:lpstr>Medium 🌶️🌶️ Introduction 1</vt:lpstr>
      <vt:lpstr>Medium 🌶️🌶️ Introduction 2</vt:lpstr>
      <vt:lpstr>Medium 🌶️🌶️ Student Activity Steps 1</vt:lpstr>
      <vt:lpstr>Medium 🌶️🌶️ Student Activity Steps 2</vt:lpstr>
      <vt:lpstr>Medium 🌶️🌶️ Student Activity Steps 3</vt:lpstr>
      <vt:lpstr>Medium 🌶️🌶️ Student Activity Steps 4</vt:lpstr>
      <vt:lpstr>Medium 🌶️🌶️ Student Activity Steps 5</vt:lpstr>
      <vt:lpstr>Medium 🌶️🌶️ Analyze Your Data 1</vt:lpstr>
      <vt:lpstr>Medium 🌶️🌶️ Analyze Your Data 2</vt:lpstr>
      <vt:lpstr>Medium 🌶️🌶️ Code Details 1</vt:lpstr>
      <vt:lpstr>Medium 🌶️🌶️ Code Details 2</vt:lpstr>
      <vt:lpstr>Medium 🌶️🌶️ Code Details 3</vt:lpstr>
      <vt:lpstr>Medium 🌶️🌶️ Code Details 4</vt:lpstr>
      <vt:lpstr>PowerPoint Presentation</vt:lpstr>
      <vt:lpstr>Spicy 🌶️🌶️🌶️ Introduction 1</vt:lpstr>
      <vt:lpstr>Spicy 🌶️🌶️🌶️ Introduction 2</vt:lpstr>
      <vt:lpstr>Spicy 🌶️🌶️🌶️ Student Activity Steps 1</vt:lpstr>
      <vt:lpstr>Spicy 🌶️🌶️🌶️ Student Activity Steps 2</vt:lpstr>
      <vt:lpstr>Spicy 🌶️🌶️🌶️ Student Activity Steps 3</vt:lpstr>
      <vt:lpstr>Spicy 🌶️🌶️🌶️ Student Activity Steps 4</vt:lpstr>
      <vt:lpstr>Spicy 🌶️🌶️🌶️ Student Activity Steps 5</vt:lpstr>
      <vt:lpstr>Spicy 🌶️🌶️🌶️ Student Activity Steps 6</vt:lpstr>
      <vt:lpstr>Spicy 🌶️🌶️🌶️ Student Activity Steps 7</vt:lpstr>
      <vt:lpstr>Spicy 🌶️🌶️🌶️ Analyze Your Code 1</vt:lpstr>
      <vt:lpstr>Spicy 🌶️🌶️🌶️ Analyze Your Code 2</vt:lpstr>
      <vt:lpstr>Spicy 🌶️🌶️🌶️ Code Details 1</vt:lpstr>
      <vt:lpstr>Spicy 🌶️🌶️🌶️ Code Details 2</vt:lpstr>
      <vt:lpstr>Spicy 🌶️🌶️🌶️ Code Details 3</vt:lpstr>
      <vt:lpstr>Spicy 🌶️🌶️🌶️ Code Details 4</vt:lpstr>
      <vt:lpstr>PowerPoint Presentation</vt:lpstr>
      <vt:lpstr>Environment Data Logger Extensions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guide</dc:title>
  <dc:subject/>
  <dc:creator>Micro:bit Educational Foundation</dc:creator>
  <cp:keywords/>
  <dc:description/>
  <cp:lastModifiedBy>Corey Rogers</cp:lastModifiedBy>
  <cp:revision>1</cp:revision>
  <dcterms:created xsi:type="dcterms:W3CDTF">2024-02-02T13:38:47Z</dcterms:created>
  <dcterms:modified xsi:type="dcterms:W3CDTF">2025-11-24T17:19:22Z</dcterms:modified>
  <cp:category/>
</cp:coreProperties>
</file>